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Comic Sans MS" panose="030F0702030302020204" pitchFamily="66" charset="0"/>
      <p:regular r:id="rId8"/>
      <p:bold r:id="rId9"/>
      <p:italic r:id="rId10"/>
      <p:boldItalic r:id="rId11"/>
    </p:embeddedFont>
    <p:embeddedFont>
      <p:font typeface="Questrial" panose="020B0604020202020204" charset="0"/>
      <p:regular r:id="rId12"/>
    </p:embeddedFont>
    <p:embeddedFont>
      <p:font typeface="Georgia" panose="02040502050405020303" pitchFamily="18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5935AE7-15D1-45EA-AE3E-99CCC95DE095}">
  <a:tblStyle styleId="{85935AE7-15D1-45EA-AE3E-99CCC95DE09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CFD19B5-659F-49E4-8AE1-84F524125E5D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34710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19786a9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19786a9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19786a9b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19786a9b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19786a9b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g819786a9b3_0_10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" name="Google Shape;71;g819786a9b3_0_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4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819786a9b3_0_18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" name="Google Shape;79;g819786a9b3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19786a9b3_0_25:notes"/>
          <p:cNvSpPr txBox="1">
            <a:spLocks noGrp="1"/>
          </p:cNvSpPr>
          <p:nvPr>
            <p:ph type="body" idx="1"/>
          </p:nvPr>
        </p:nvSpPr>
        <p:spPr>
          <a:xfrm>
            <a:off x="685800" y="4400551"/>
            <a:ext cx="5486400" cy="3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g819786a9b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67953" y="439340"/>
            <a:ext cx="7290300" cy="11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67953" y="1714500"/>
            <a:ext cx="7290300" cy="30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34275" rIns="34275" bIns="34275" anchor="t" anchorCtr="0">
            <a:no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767953" y="4852988"/>
            <a:ext cx="16158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800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632597" y="4852988"/>
            <a:ext cx="44256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128396" y="4852988"/>
            <a:ext cx="729900" cy="2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800"/>
              <a:buFont typeface="Twentieth Century"/>
              <a:buNone/>
              <a:defRPr sz="800" b="0" i="0" u="none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Google Shape;60;p14"/>
          <p:cNvGraphicFramePr/>
          <p:nvPr/>
        </p:nvGraphicFramePr>
        <p:xfrm>
          <a:off x="328850" y="424850"/>
          <a:ext cx="8514350" cy="4202700"/>
        </p:xfrm>
        <a:graphic>
          <a:graphicData uri="http://schemas.openxmlformats.org/drawingml/2006/table">
            <a:tbl>
              <a:tblPr>
                <a:noFill/>
                <a:tableStyleId>{85935AE7-15D1-45EA-AE3E-99CCC95DE095}</a:tableStyleId>
              </a:tblPr>
              <a:tblGrid>
                <a:gridCol w="2000400"/>
                <a:gridCol w="6513950"/>
              </a:tblGrid>
              <a:tr h="2101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Content Objective</a:t>
                      </a:r>
                      <a:endParaRPr sz="2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400"/>
                        <a:t>Students will demonstrate comprehension of the formation of a rainbow’s reflection and refraction by completing a CER focus question and answering comprehension questions.</a:t>
                      </a:r>
                      <a:endParaRPr sz="2400"/>
                    </a:p>
                  </a:txBody>
                  <a:tcPr marL="91425" marR="91425" marT="91425" marB="91425"/>
                </a:tc>
              </a:tr>
              <a:tr h="2101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Language Objective</a:t>
                      </a:r>
                      <a:endParaRPr sz="24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/>
                        <a:t>Students will read and write to summarize information about the formation of a rainbow’s reflection and refraction using complete sentences to answer comprehension question and a CER focus question.</a:t>
                      </a:r>
                      <a:endParaRPr sz="24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61" name="Google Shape;61;p14"/>
          <p:cNvSpPr txBox="1"/>
          <p:nvPr/>
        </p:nvSpPr>
        <p:spPr>
          <a:xfrm>
            <a:off x="141800" y="108125"/>
            <a:ext cx="7332300" cy="23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March 18, 2020 Online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247225" y="58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Bell Work 3/18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247225" y="572375"/>
            <a:ext cx="6275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Draw and label the incident ray, the reflected ray and the refracted ray •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2. The Law of Reflection states that the angle of incident ray is ________________ to the angle of the _______________________.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3. Which type of medium (air, water or glass) does light travel the fastest in? The slowest in? Why do you think this is?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98835" y="-276225"/>
            <a:ext cx="7973400" cy="112380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2400" b="1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Dispersion is the separation of light into its colors and occurs when light refracts. </a:t>
            </a:r>
            <a:endParaRPr sz="2400" u="sng">
              <a:solidFill>
                <a:srgbClr val="00B05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11291" y="1688306"/>
            <a:ext cx="4446985" cy="3455194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30956" y="429816"/>
            <a:ext cx="8959500" cy="15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1" i="0" u="none" strike="noStrike" cap="none">
              <a:solidFill>
                <a:srgbClr val="7030A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" sz="21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1. Explain how you think a rainbow is formed using what you know about dispersion and the diagram below: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16" descr="http://scijinks.jpl.nasa.gov/review/rainbow/rainbow-1-lrg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8588" y="2022872"/>
            <a:ext cx="4967288" cy="2961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" name="Google Shape;81;p17"/>
          <p:cNvGraphicFramePr/>
          <p:nvPr/>
        </p:nvGraphicFramePr>
        <p:xfrm>
          <a:off x="600075" y="1800226"/>
          <a:ext cx="8016475" cy="6503200"/>
        </p:xfrm>
        <a:graphic>
          <a:graphicData uri="http://schemas.openxmlformats.org/drawingml/2006/table">
            <a:tbl>
              <a:tblPr>
                <a:noFill/>
                <a:tableStyleId>{4CFD19B5-659F-49E4-8AE1-84F524125E5D}</a:tableStyleId>
              </a:tblPr>
              <a:tblGrid>
                <a:gridCol w="3758800"/>
                <a:gridCol w="4257675"/>
              </a:tblGrid>
              <a:tr h="5405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100"/>
                        <a:buFont typeface="Georgia"/>
                        <a:buNone/>
                      </a:pPr>
                      <a:r>
                        <a:rPr lang="en" sz="2100" b="1" i="0" u="none" strike="noStrike" cap="none">
                          <a:solidFill>
                            <a:srgbClr val="C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Claim</a:t>
                      </a:r>
                      <a:r>
                        <a:rPr lang="en" sz="2100" b="0" i="0" u="none" strike="noStrike" cap="none">
                          <a:solidFill>
                            <a:srgbClr val="C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:</a:t>
                      </a:r>
                      <a:endParaRPr sz="1100" u="none" strike="noStrike" cap="none">
                        <a:solidFill>
                          <a:srgbClr val="C00000"/>
                        </a:solidFill>
                      </a:endParaRPr>
                    </a:p>
                  </a:txBody>
                  <a:tcPr marL="20900" marR="20900" marT="20875" marB="208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62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100"/>
                        <a:buFont typeface="Georgia"/>
                        <a:buNone/>
                      </a:pPr>
                      <a:r>
                        <a:rPr lang="en" sz="2100" b="1" i="0" u="none" strike="noStrike" cap="none">
                          <a:solidFill>
                            <a:srgbClr val="C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Evidence:  </a:t>
                      </a:r>
                      <a:endParaRPr sz="1100" u="none" strike="noStrike" cap="none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Visual:  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chemeClr val="accen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According to my notes…..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chemeClr val="accen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chemeClr val="accen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Based on the reading..</a:t>
                      </a:r>
                      <a:endParaRPr sz="11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Arial"/>
                        <a:buNone/>
                      </a:pPr>
                      <a:endParaRPr sz="2000" b="0" i="0" u="none" strike="noStrike" cap="none">
                        <a:solidFill>
                          <a:schemeClr val="accen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Arial"/>
                        <a:buNone/>
                      </a:pP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endParaRPr sz="600" b="0" i="0" u="none" strike="noStrike" cap="none">
                        <a:solidFill>
                          <a:schemeClr val="accent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20900" marR="20900" marT="20875" marB="208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100"/>
                        <a:buFont typeface="Georgia"/>
                        <a:buNone/>
                      </a:pPr>
                      <a:r>
                        <a:rPr lang="en" sz="2100" b="1" i="0" u="none" strike="noStrike" cap="none">
                          <a:solidFill>
                            <a:srgbClr val="C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Reasoning:</a:t>
                      </a:r>
                      <a:endParaRPr sz="1100" u="none" strike="noStrike" cap="none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endParaRPr sz="1700" b="0" i="0" u="none" strike="noStrike" cap="none">
                        <a:solidFill>
                          <a:schemeClr val="accent2"/>
                        </a:solidFill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000"/>
                        <a:buFont typeface="Arial"/>
                        <a:buChar char="•"/>
                      </a:pPr>
                      <a:r>
                        <a:rPr lang="en" sz="2000" b="0" i="0" u="none" strike="noStrike" cap="none">
                          <a:solidFill>
                            <a:schemeClr val="accen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The evidence shows….</a:t>
                      </a:r>
                      <a:endParaRPr sz="1100" u="none" strike="noStrike" cap="none"/>
                    </a:p>
                  </a:txBody>
                  <a:tcPr marL="20900" marR="20900" marT="20875" marB="2087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82" name="Google Shape;82;p17"/>
          <p:cNvSpPr/>
          <p:nvPr/>
        </p:nvSpPr>
        <p:spPr>
          <a:xfrm>
            <a:off x="579835" y="396478"/>
            <a:ext cx="9144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3" name="Google Shape;83;p17"/>
          <p:cNvGraphicFramePr/>
          <p:nvPr/>
        </p:nvGraphicFramePr>
        <p:xfrm>
          <a:off x="600075" y="279797"/>
          <a:ext cx="7996250" cy="2134775"/>
        </p:xfrm>
        <a:graphic>
          <a:graphicData uri="http://schemas.openxmlformats.org/drawingml/2006/table">
            <a:tbl>
              <a:tblPr>
                <a:noFill/>
                <a:tableStyleId>{4CFD19B5-659F-49E4-8AE1-84F524125E5D}</a:tableStyleId>
              </a:tblPr>
              <a:tblGrid>
                <a:gridCol w="7996250"/>
              </a:tblGrid>
              <a:tr h="1000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100"/>
                        <a:buFont typeface="Georgia"/>
                        <a:buNone/>
                      </a:pPr>
                      <a:r>
                        <a:rPr lang="en" sz="2100" b="1" i="0" u="none" strike="noStrike" cap="none">
                          <a:solidFill>
                            <a:srgbClr val="C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Focus Question:  </a:t>
                      </a:r>
                      <a:r>
                        <a:rPr lang="en" sz="2100" b="0" i="0" u="none" strike="noStrike" cap="none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If light traveled at the same speed in raindrops as it does in air, would we still have rainbows?</a:t>
                      </a: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  <a:t/>
                      </a:r>
                      <a:br>
                        <a:rPr lang="en" sz="600" b="0" i="0" u="none" strike="noStrike" cap="none">
                          <a:solidFill>
                            <a:schemeClr val="accent2"/>
                          </a:solidFill>
                          <a:latin typeface="Questrial"/>
                          <a:ea typeface="Questrial"/>
                          <a:cs typeface="Questrial"/>
                          <a:sym typeface="Questrial"/>
                        </a:rPr>
                      </a:br>
                      <a:endParaRPr sz="600" b="0" i="0" u="none" strike="noStrike" cap="none">
                        <a:solidFill>
                          <a:schemeClr val="accent2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20900" marR="20900" marT="20900" marB="20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134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Pts val="2100"/>
                        <a:buFont typeface="Georgia"/>
                        <a:buNone/>
                      </a:pPr>
                      <a:r>
                        <a:rPr lang="en" sz="2100" b="1" i="0" u="none" strike="noStrike" cap="none">
                          <a:solidFill>
                            <a:srgbClr val="C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Prediction:</a:t>
                      </a:r>
                      <a:endParaRPr sz="600" b="0" i="0" u="none" strike="noStrike" cap="none">
                        <a:solidFill>
                          <a:srgbClr val="C00000"/>
                        </a:solidFill>
                        <a:latin typeface="Questrial"/>
                        <a:ea typeface="Questrial"/>
                        <a:cs typeface="Questrial"/>
                        <a:sym typeface="Questrial"/>
                      </a:endParaRPr>
                    </a:p>
                  </a:txBody>
                  <a:tcPr marL="20900" marR="20900" marT="20900" marB="20900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pic>
        <p:nvPicPr>
          <p:cNvPr id="84" name="Google Shape;84;p17" descr="http://resources1.news.com.au/images/2014/03/17/1226856/972901-mar19_rainbow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14072" y="0"/>
            <a:ext cx="1329928" cy="1403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225028" y="-153591"/>
            <a:ext cx="7973400" cy="112380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37150" tIns="137150" rIns="137150" bIns="13715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100"/>
              <a:buFont typeface="Comic Sans MS"/>
              <a:buNone/>
            </a:pPr>
            <a:r>
              <a:rPr lang="en">
                <a:solidFill>
                  <a:srgbClr val="7030A0"/>
                </a:solidFill>
                <a:latin typeface="Comic Sans MS"/>
                <a:ea typeface="Comic Sans MS"/>
                <a:cs typeface="Comic Sans MS"/>
                <a:sym typeface="Comic Sans MS"/>
              </a:rPr>
              <a:t>EXIT TICKET- 3/18</a:t>
            </a:r>
            <a:endParaRPr u="sng">
              <a:solidFill>
                <a:srgbClr val="7030A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0" name="Google Shape;90;p18"/>
          <p:cNvSpPr/>
          <p:nvPr/>
        </p:nvSpPr>
        <p:spPr>
          <a:xfrm>
            <a:off x="471488" y="578644"/>
            <a:ext cx="7413000" cy="22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" sz="27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does light behavior such refraction and reflection allow us to see a rainbow? Provide evidence to support our essential question and today’s objectives.</a:t>
            </a:r>
            <a:endParaRPr sz="2400" b="0" i="0" u="none" strike="noStrike" cap="non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1" name="Google Shape;91;p18" descr="http://siteforeverything.com/wp-content/uploads/2015/05/rainbow-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731" y="2401491"/>
            <a:ext cx="7115174" cy="2742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On-screen Show (16:9)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Comic Sans MS</vt:lpstr>
      <vt:lpstr>Questrial</vt:lpstr>
      <vt:lpstr>Twentieth Century</vt:lpstr>
      <vt:lpstr>Georgia</vt:lpstr>
      <vt:lpstr>Simple Light</vt:lpstr>
      <vt:lpstr>PowerPoint Presentation</vt:lpstr>
      <vt:lpstr>Bell Work 3/18</vt:lpstr>
      <vt:lpstr>Dispersion is the separation of light into its colors and occurs when light refracts. </vt:lpstr>
      <vt:lpstr>PowerPoint Presentation</vt:lpstr>
      <vt:lpstr>EXIT TICKET- 3/18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</dc:creator>
  <cp:lastModifiedBy>Je</cp:lastModifiedBy>
  <cp:revision>1</cp:revision>
  <dcterms:modified xsi:type="dcterms:W3CDTF">2020-03-18T12:17:40Z</dcterms:modified>
</cp:coreProperties>
</file>