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8"/>
  </p:handoutMasterIdLst>
  <p:sldIdLst>
    <p:sldId id="258" r:id="rId2"/>
    <p:sldId id="259" r:id="rId3"/>
    <p:sldId id="260" r:id="rId4"/>
    <p:sldId id="261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262" r:id="rId16"/>
    <p:sldId id="322" r:id="rId17"/>
    <p:sldId id="263" r:id="rId18"/>
    <p:sldId id="302" r:id="rId19"/>
    <p:sldId id="303" r:id="rId20"/>
    <p:sldId id="305" r:id="rId21"/>
    <p:sldId id="307" r:id="rId22"/>
    <p:sldId id="309" r:id="rId23"/>
    <p:sldId id="311" r:id="rId24"/>
    <p:sldId id="313" r:id="rId25"/>
    <p:sldId id="315" r:id="rId26"/>
    <p:sldId id="319" r:id="rId27"/>
    <p:sldId id="317" r:id="rId28"/>
    <p:sldId id="320" r:id="rId29"/>
    <p:sldId id="321" r:id="rId30"/>
    <p:sldId id="323" r:id="rId31"/>
    <p:sldId id="324" r:id="rId32"/>
    <p:sldId id="325" r:id="rId33"/>
    <p:sldId id="326" r:id="rId34"/>
    <p:sldId id="327" r:id="rId35"/>
    <p:sldId id="329" r:id="rId36"/>
    <p:sldId id="328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1" r:id="rId48"/>
    <p:sldId id="340" r:id="rId49"/>
    <p:sldId id="316" r:id="rId50"/>
    <p:sldId id="342" r:id="rId51"/>
    <p:sldId id="343" r:id="rId52"/>
    <p:sldId id="344" r:id="rId53"/>
    <p:sldId id="345" r:id="rId54"/>
    <p:sldId id="346" r:id="rId55"/>
    <p:sldId id="347" r:id="rId56"/>
    <p:sldId id="348" r:id="rId57"/>
    <p:sldId id="349" r:id="rId58"/>
    <p:sldId id="351" r:id="rId59"/>
    <p:sldId id="352" r:id="rId60"/>
    <p:sldId id="353" r:id="rId61"/>
    <p:sldId id="354" r:id="rId62"/>
    <p:sldId id="355" r:id="rId63"/>
    <p:sldId id="356" r:id="rId64"/>
    <p:sldId id="357" r:id="rId65"/>
    <p:sldId id="358" r:id="rId66"/>
    <p:sldId id="359" r:id="rId67"/>
    <p:sldId id="360" r:id="rId68"/>
    <p:sldId id="361" r:id="rId69"/>
    <p:sldId id="362" r:id="rId70"/>
    <p:sldId id="363" r:id="rId71"/>
    <p:sldId id="364" r:id="rId72"/>
    <p:sldId id="365" r:id="rId73"/>
    <p:sldId id="366" r:id="rId74"/>
    <p:sldId id="367" r:id="rId75"/>
    <p:sldId id="368" r:id="rId76"/>
    <p:sldId id="350" r:id="rId7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560D"/>
    <a:srgbClr val="AC0000"/>
    <a:srgbClr val="478E00"/>
    <a:srgbClr val="F7BC47"/>
    <a:srgbClr val="559719"/>
    <a:srgbClr val="2C842C"/>
    <a:srgbClr val="EF840F"/>
    <a:srgbClr val="008000"/>
    <a:srgbClr val="C7A1E3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4" autoAdjust="0"/>
    <p:restoredTop sz="97072" autoAdjust="0"/>
  </p:normalViewPr>
  <p:slideViewPr>
    <p:cSldViewPr>
      <p:cViewPr>
        <p:scale>
          <a:sx n="110" d="100"/>
          <a:sy n="110" d="100"/>
        </p:scale>
        <p:origin x="-1242" y="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B08136-B8E1-4C29-97B6-683C6EF72BA1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1A9AF5-B48B-463F-9254-C731B2B54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1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B03374-50B7-49E3-8BE8-6E5E19FC068E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41CB6A-06C1-4F12-99A7-FB079352C3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uOdF1CAPX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280796"/>
              </p:ext>
            </p:extLst>
          </p:nvPr>
        </p:nvGraphicFramePr>
        <p:xfrm>
          <a:off x="228600" y="1143001"/>
          <a:ext cx="8697191" cy="5608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6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009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Find a seat—YES, you will have a seating chart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  <a:sym typeface="Wingdings" panose="05000000000000000000" pitchFamily="2" charset="2"/>
                        </a:rPr>
                        <a:t>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Fill out the index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ntique Olive Roman" panose="020B0603020204030204" pitchFamily="34" charset="0"/>
                        </a:rPr>
                        <a:t> card with the following information: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Antique Olive Roman" panose="020B0603020204030204" pitchFamily="34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Front of Card                                       Back of Card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Hour/Period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highlight>
                            <a:srgbClr val="FFFF00"/>
                          </a:highlight>
                        </a:rPr>
                        <a:t>First and Last Name: </a:t>
                      </a:r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List 2 strengths you have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  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Home Phone #: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Mom and Dad Cell:                        List 2 things you can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                                                        improve in Language Arts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 Address:                             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Preferential Seating:</a:t>
                      </a:r>
                    </a:p>
                    <a:p>
                      <a:r>
                        <a:rPr lang="en-US" sz="2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Internet Access at home/phone?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15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Survey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Restorative Circle—Describe yourself in ONE word.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Procedures and Expectations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xmlns="" id="{D52FC1F6-97DC-4E82-B5B3-5DE85830ADDA}"/>
              </a:ext>
            </a:extLst>
          </p:cNvPr>
          <p:cNvSpPr/>
          <p:nvPr/>
        </p:nvSpPr>
        <p:spPr>
          <a:xfrm>
            <a:off x="8153400" y="1371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78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9/11/2018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20621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48984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63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9/12/2018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292285"/>
              </p:ext>
            </p:extLst>
          </p:nvPr>
        </p:nvGraphicFramePr>
        <p:xfrm>
          <a:off x="211282" y="975336"/>
          <a:ext cx="8721436" cy="3846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 BW</a:t>
                      </a:r>
                    </a:p>
                    <a:p>
                      <a:r>
                        <a:rPr lang="en-US" sz="22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NWEA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NWEA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CER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39278"/>
              </p:ext>
            </p:extLst>
          </p:nvPr>
        </p:nvGraphicFramePr>
        <p:xfrm>
          <a:off x="304800" y="5486400"/>
          <a:ext cx="8693727" cy="1234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46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9/13/2018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2004764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058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</a:t>
                      </a:r>
                      <a:r>
                        <a:rPr lang="en-US" sz="1800" baseline="0" dirty="0"/>
                        <a:t> BW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  <a:p>
                      <a:r>
                        <a:rPr lang="en-US" sz="1800" baseline="0" dirty="0"/>
                        <a:t>Take out CER questions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#2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How do we effectively work in pairs and in groups? Write down 2 expectations.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“In My Feelings” Challenge CER Questions         HW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558046"/>
              </p:ext>
            </p:extLst>
          </p:nvPr>
        </p:nvGraphicFramePr>
        <p:xfrm>
          <a:off x="450273" y="5334000"/>
          <a:ext cx="8693727" cy="1280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CER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hojeijz\AppData\Local\Microsoft\Windows\Temporary Internet Files\Content.IE5\WVLRU37E\117px-Bueno-verd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551" y="3521104"/>
            <a:ext cx="289612" cy="25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8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830239"/>
              </p:ext>
            </p:extLst>
          </p:nvPr>
        </p:nvGraphicFramePr>
        <p:xfrm>
          <a:off x="211282" y="975336"/>
          <a:ext cx="8721436" cy="3810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do the terms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synonym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antonym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mean? </a:t>
                      </a:r>
                      <a:endParaRPr lang="en-US" sz="2800" b="1" dirty="0">
                        <a:solidFill>
                          <a:schemeClr val="accent2"/>
                        </a:solidFill>
                        <a:latin typeface="KG Second Chances Solid" pitchFamily="2" charset="0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Introduce Vocabulary for “Raymond’s Run” pg. 38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55604"/>
              </p:ext>
            </p:extLst>
          </p:nvPr>
        </p:nvGraphicFramePr>
        <p:xfrm>
          <a:off x="450273" y="4800600"/>
          <a:ext cx="8693727" cy="9906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455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14399"/>
              </p:ext>
            </p:extLst>
          </p:nvPr>
        </p:nvGraphicFramePr>
        <p:xfrm>
          <a:off x="211282" y="975336"/>
          <a:ext cx="8721436" cy="454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106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What makes a good story? </a:t>
                      </a:r>
                      <a:r>
                        <a:rPr lang="en-US" sz="2400" b="1" dirty="0">
                          <a:solidFill>
                            <a:schemeClr val="accent2"/>
                          </a:solidFill>
                          <a:latin typeface="+mn-lt"/>
                        </a:rPr>
                        <a:t>Focus on your favorite books, movies, TV shows, etc. Why do you like them? What makes them appealing to you?  (3 sentences)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Notes on Plot Diagram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Begin Reading “Raymond’s Run”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771636"/>
              </p:ext>
            </p:extLst>
          </p:nvPr>
        </p:nvGraphicFramePr>
        <p:xfrm>
          <a:off x="450273" y="5410200"/>
          <a:ext cx="8693727" cy="1524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7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Raymond’s Run Double </a:t>
                      </a:r>
                      <a:r>
                        <a:rPr lang="en-US" sz="2400" baseline="0">
                          <a:solidFill>
                            <a:schemeClr val="tx1"/>
                          </a:solidFill>
                        </a:rPr>
                        <a:t>Entry Journal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59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8285"/>
              </p:ext>
            </p:extLst>
          </p:nvPr>
        </p:nvGraphicFramePr>
        <p:xfrm>
          <a:off x="304800" y="1280160"/>
          <a:ext cx="8693727" cy="58369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 Challenge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Article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In My Feelings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Challenge Questions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Notes on Plot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175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252728"/>
          </a:xfrm>
        </p:spPr>
        <p:txBody>
          <a:bodyPr>
            <a:normAutofit/>
          </a:bodyPr>
          <a:lstStyle/>
          <a:p>
            <a:r>
              <a:rPr lang="en-US" sz="4800" b="1" dirty="0"/>
              <a:t>TOC Set up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469343"/>
              </p:ext>
            </p:extLst>
          </p:nvPr>
        </p:nvGraphicFramePr>
        <p:xfrm>
          <a:off x="304800" y="1280160"/>
          <a:ext cx="8693727" cy="6400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Why Can’t I live on French Fries? (annotation)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Double entry journal (from the text/your thoughts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iLearn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notes (lesson 2: argumentative writing…)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iLearn bubbl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e map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Anticipation Guide for “The Monkey’s Paw)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079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020686"/>
              </p:ext>
            </p:extLst>
          </p:nvPr>
        </p:nvGraphicFramePr>
        <p:xfrm>
          <a:off x="270164" y="1122219"/>
          <a:ext cx="8721436" cy="4876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#5-What is plot?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NWEA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Vocabulary Log-homework if not done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Plot Elements Passage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Vocabulary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Plot Elements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Passage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234397"/>
              </p:ext>
            </p:extLst>
          </p:nvPr>
        </p:nvGraphicFramePr>
        <p:xfrm>
          <a:off x="145473" y="5486400"/>
          <a:ext cx="8693727" cy="1676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078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9/19/2018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6381331"/>
              </p:ext>
            </p:extLst>
          </p:nvPr>
        </p:nvGraphicFramePr>
        <p:xfrm>
          <a:off x="270164" y="1122219"/>
          <a:ext cx="8721436" cy="41758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13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037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6-What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</a:t>
                      </a:r>
                      <a:r>
                        <a:rPr lang="en-US" sz="3200" u="sng" baseline="0" dirty="0">
                          <a:solidFill>
                            <a:srgbClr val="FF0000"/>
                          </a:solidFill>
                        </a:rPr>
                        <a:t>two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types of conflict? Give examples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‘Raymond’s Run’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Fill out Raymond’s Run Double Entry Journal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4744"/>
              </p:ext>
            </p:extLst>
          </p:nvPr>
        </p:nvGraphicFramePr>
        <p:xfrm>
          <a:off x="225136" y="5181601"/>
          <a:ext cx="8693727" cy="122706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Plot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Diagram Notes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458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Double Entry Journal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926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900587"/>
              </p:ext>
            </p:extLst>
          </p:nvPr>
        </p:nvGraphicFramePr>
        <p:xfrm>
          <a:off x="304800" y="1524001"/>
          <a:ext cx="8721436" cy="4730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478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852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7-What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does it mean to have pride or be prideful? What is something that you have great pride in?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Finish up Double Entry Journal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handout+ Conflict Handout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79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71227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9/21/2018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42694"/>
              </p:ext>
            </p:extLst>
          </p:nvPr>
        </p:nvGraphicFramePr>
        <p:xfrm>
          <a:off x="289560" y="5704573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Reading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Check Handout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9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8/28/2018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8397855"/>
              </p:ext>
            </p:extLst>
          </p:nvPr>
        </p:nvGraphicFramePr>
        <p:xfrm>
          <a:off x="280555" y="944665"/>
          <a:ext cx="8534400" cy="42369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SILENTLY.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In order for this class to be a fun, safe and productive learning environment</a:t>
                      </a:r>
                      <a:r>
                        <a:rPr lang="en-US" sz="20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,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what are some classroom expectations that students have to follow?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Interest Inventory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Student code of conduct and Class Syllabus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Classroom Supplies</a:t>
                      </a:r>
                      <a:r>
                        <a:rPr lang="en-US" sz="1800" baseline="0" dirty="0"/>
                        <a:t> Due Tuesday Sept. 4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181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3156307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354275"/>
              </p:ext>
            </p:extLst>
          </p:nvPr>
        </p:nvGraphicFramePr>
        <p:xfrm>
          <a:off x="196042" y="1219200"/>
          <a:ext cx="8721436" cy="53736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8-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After watching the short video,  answer the following questions:</a:t>
                      </a:r>
                    </a:p>
                    <a:p>
                      <a:endParaRPr lang="en-US" sz="240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List some adjectives that describe Usain bolt and the other runners: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Compare them to Squeaky in Raymond’s Run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Usain Bolt Clips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Finish Reading Check</a:t>
                      </a:r>
                      <a:r>
                        <a:rPr lang="en-US" sz="3200" baseline="0" dirty="0">
                          <a:solidFill>
                            <a:srgbClr val="7030A0"/>
                          </a:solidFill>
                        </a:rPr>
                        <a:t> Test Review</a:t>
                      </a: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050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32051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9-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How does Squeaky change after the May Day race?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Plot Videos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Continue Raymond’s Run: Reading Check Review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Study for Test (Wednesday)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48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343862"/>
              </p:ext>
            </p:extLst>
          </p:nvPr>
        </p:nvGraphicFramePr>
        <p:xfrm>
          <a:off x="196042" y="1219200"/>
          <a:ext cx="8721436" cy="4879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5801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10 -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Review Silently for 5 minutes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7596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/>
                        <a:t>Raymond’s Run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88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770484"/>
              </p:ext>
            </p:extLst>
          </p:nvPr>
        </p:nvGraphicFramePr>
        <p:xfrm>
          <a:off x="196042" y="1219200"/>
          <a:ext cx="8721436" cy="4267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763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11-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What is the difference between plot and theme?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/>
                        <a:t>1.Theme Organizer Notes (Raymond’s Run)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9/27/2018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26152"/>
              </p:ext>
            </p:extLst>
          </p:nvPr>
        </p:nvGraphicFramePr>
        <p:xfrm>
          <a:off x="130233" y="55626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880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5392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80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97074"/>
              </p:ext>
            </p:extLst>
          </p:nvPr>
        </p:nvGraphicFramePr>
        <p:xfrm>
          <a:off x="196042" y="1143000"/>
          <a:ext cx="8721436" cy="42519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64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12-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What is one theme from “Raymond’s Run”? Explain.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9981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baseline="0" dirty="0"/>
                        <a:t>1.Theme Organizer Notes (Fill the back part similar to how we completed the front)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aseline="0" dirty="0">
                          <a:solidFill>
                            <a:srgbClr val="FF0000"/>
                          </a:solidFill>
                        </a:rPr>
                        <a:t>As you work, I will meet with students individually to discuss test score.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460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9/28/2018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28820"/>
              </p:ext>
            </p:extLst>
          </p:nvPr>
        </p:nvGraphicFramePr>
        <p:xfrm>
          <a:off x="209896" y="54864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Raymond’s Run ‘Theme’ Organizer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8166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35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372530"/>
              </p:ext>
            </p:extLst>
          </p:nvPr>
        </p:nvGraphicFramePr>
        <p:xfrm>
          <a:off x="196042" y="1143000"/>
          <a:ext cx="8721436" cy="51958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92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13- What predictions can you make about the ending of “Abuela Invents the Zero”?</a:t>
                      </a:r>
                    </a:p>
                    <a:p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962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Finish listening to “Abuela Invents the Zero”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7030A0"/>
                          </a:solidFill>
                        </a:rPr>
                        <a:t>Complete Vocab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679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927430"/>
              </p:ext>
            </p:extLst>
          </p:nvPr>
        </p:nvGraphicFramePr>
        <p:xfrm>
          <a:off x="196042" y="1143000"/>
          <a:ext cx="8721436" cy="446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14-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is one theme from “</a:t>
                      </a:r>
                      <a:r>
                        <a:rPr lang="en-US" sz="3200" baseline="0" dirty="0" err="1">
                          <a:solidFill>
                            <a:srgbClr val="FF0000"/>
                          </a:solidFill>
                        </a:rPr>
                        <a:t>Abuela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Invents the Zero”? What is your evidence?</a:t>
                      </a: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will be checked Friday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10/03/2018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88097"/>
              </p:ext>
            </p:extLst>
          </p:nvPr>
        </p:nvGraphicFramePr>
        <p:xfrm>
          <a:off x="209896" y="57912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Identifying Theme Worksheet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286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58789"/>
              </p:ext>
            </p:extLst>
          </p:nvPr>
        </p:nvGraphicFramePr>
        <p:xfrm>
          <a:off x="196042" y="1143000"/>
          <a:ext cx="8721436" cy="5806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16-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complete your story from yesterday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3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BW</a:t>
                      </a:r>
                      <a:r>
                        <a:rPr lang="en-US" sz="3200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check today- Have BW book open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Presentations of stories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7030A0"/>
                          </a:solidFill>
                        </a:rPr>
                        <a:t>Study for Test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on 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Theme,Vocabulary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, and “</a:t>
                      </a:r>
                      <a:r>
                        <a:rPr lang="en-US" sz="2800" baseline="0" dirty="0" err="1">
                          <a:solidFill>
                            <a:srgbClr val="7030A0"/>
                          </a:solidFill>
                        </a:rPr>
                        <a:t>Abuela</a:t>
                      </a:r>
                      <a:r>
                        <a:rPr lang="en-US" sz="2800" baseline="0" dirty="0">
                          <a:solidFill>
                            <a:srgbClr val="7030A0"/>
                          </a:solidFill>
                        </a:rPr>
                        <a:t> Invents the Zero”</a:t>
                      </a: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16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045433"/>
              </p:ext>
            </p:extLst>
          </p:nvPr>
        </p:nvGraphicFramePr>
        <p:xfrm>
          <a:off x="196042" y="1143000"/>
          <a:ext cx="8721436" cy="4297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17- Take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few minutes to review for your test.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13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855230"/>
              </p:ext>
            </p:extLst>
          </p:nvPr>
        </p:nvGraphicFramePr>
        <p:xfrm>
          <a:off x="196042" y="1143000"/>
          <a:ext cx="8721436" cy="53492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18- True or False:</a:t>
                      </a:r>
                    </a:p>
                    <a:p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In formal speaking and writing, an argument is a claim supported by reasons and evidence.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Watch Argumentative Writing Video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Take notes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Read Model text: “Why Can’t I live on French Fries?”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10/09/2018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29716"/>
              </p:ext>
            </p:extLst>
          </p:nvPr>
        </p:nvGraphicFramePr>
        <p:xfrm>
          <a:off x="209896" y="6019800"/>
          <a:ext cx="8693727" cy="1188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rgbClr val="C7A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Argumentative Essay Elements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592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       	 8/29/2018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612199"/>
              </p:ext>
            </p:extLst>
          </p:nvPr>
        </p:nvGraphicFramePr>
        <p:xfrm>
          <a:off x="228600" y="990600"/>
          <a:ext cx="8534400" cy="4876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63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Quietly 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92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What do you think it means to have a </a:t>
                      </a:r>
                      <a:r>
                        <a:rPr lang="en-US" sz="2800" b="1" u="sng" dirty="0">
                          <a:solidFill>
                            <a:srgbClr val="FF0000"/>
                          </a:solidFill>
                        </a:rPr>
                        <a:t>growth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mindset?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“I think Growth Mindset is...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Classroom Syllabus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7481" y="52578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Objectives:</a:t>
            </a:r>
          </a:p>
          <a:p>
            <a:r>
              <a:rPr lang="en-US" dirty="0">
                <a:solidFill>
                  <a:srgbClr val="FF0000"/>
                </a:solidFill>
              </a:rPr>
              <a:t>Content Objective</a:t>
            </a:r>
            <a:r>
              <a:rPr lang="en-US" dirty="0"/>
              <a:t>: I can understand classroom expectations by listing the rules on my BW sheet.   </a:t>
            </a:r>
          </a:p>
          <a:p>
            <a:r>
              <a:rPr lang="en-US" dirty="0">
                <a:solidFill>
                  <a:srgbClr val="FF0000"/>
                </a:solidFill>
              </a:rPr>
              <a:t>Language Objective: </a:t>
            </a:r>
            <a:r>
              <a:rPr lang="en-US" dirty="0"/>
              <a:t>I can orally discuss the classroom expectations with my peers using the sentence stem: one classroom expectation students have to follow is…</a:t>
            </a:r>
          </a:p>
        </p:txBody>
      </p:sp>
    </p:spTree>
    <p:extLst>
      <p:ext uri="{BB962C8B-B14F-4D97-AF65-F5344CB8AC3E}">
        <p14:creationId xmlns:p14="http://schemas.microsoft.com/office/powerpoint/2010/main" val="1466599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641205"/>
              </p:ext>
            </p:extLst>
          </p:nvPr>
        </p:nvGraphicFramePr>
        <p:xfrm>
          <a:off x="196042" y="1143000"/>
          <a:ext cx="8721436" cy="44958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19- What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are the elements of an argumentative essay?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Fill out note-taker as you watch the “Supersize Me” Documentary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489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378058"/>
              </p:ext>
            </p:extLst>
          </p:nvPr>
        </p:nvGraphicFramePr>
        <p:xfrm>
          <a:off x="196042" y="1143000"/>
          <a:ext cx="872143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20-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Take out planner and be ready to fill out “My Learning Plan”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Continue “Supersize Me” Documentary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“My Learning Plan”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2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19991"/>
              </p:ext>
            </p:extLst>
          </p:nvPr>
        </p:nvGraphicFramePr>
        <p:xfrm>
          <a:off x="196042" y="1143000"/>
          <a:ext cx="8721436" cy="54102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745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BW # 21- Grab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a Chromebook and  headphones. Log onto iLearn.</a:t>
                      </a:r>
                    </a:p>
                    <a:p>
                      <a:endParaRPr lang="en-US" sz="32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</a:rPr>
                        <a:t>iLearn (Complete Lesson 2)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89560" y="457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0773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9983857"/>
              </p:ext>
            </p:extLst>
          </p:nvPr>
        </p:nvGraphicFramePr>
        <p:xfrm>
          <a:off x="208074" y="1255295"/>
          <a:ext cx="8721436" cy="4413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0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400" dirty="0">
                          <a:solidFill>
                            <a:srgbClr val="FF0000"/>
                          </a:solidFill>
                        </a:rPr>
                        <a:t>BW # 22-</a:t>
                      </a:r>
                      <a:r>
                        <a:rPr lang="en-US" sz="3400" baseline="0" dirty="0">
                          <a:solidFill>
                            <a:srgbClr val="FF0000"/>
                          </a:solidFill>
                        </a:rPr>
                        <a:t> Watch short YouTube video and write one thought/comment or question.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10/16/2018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2819400" y="43434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575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64690"/>
              </p:ext>
            </p:extLst>
          </p:nvPr>
        </p:nvGraphicFramePr>
        <p:xfrm>
          <a:off x="208074" y="1255295"/>
          <a:ext cx="8721436" cy="4099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rgbClr val="FF0000"/>
                          </a:solidFill>
                        </a:rPr>
                        <a:t>BW # 23- What</a:t>
                      </a:r>
                      <a:r>
                        <a:rPr lang="en-US" sz="4000" baseline="0" dirty="0">
                          <a:solidFill>
                            <a:srgbClr val="FF0000"/>
                          </a:solidFill>
                        </a:rPr>
                        <a:t> is a thesis statement? </a:t>
                      </a:r>
                      <a:r>
                        <a:rPr lang="en-US" sz="4000" baseline="0" dirty="0">
                          <a:solidFill>
                            <a:schemeClr val="accent1"/>
                          </a:solidFill>
                        </a:rPr>
                        <a:t>A </a:t>
                      </a:r>
                      <a:r>
                        <a:rPr lang="en-US" sz="2400" baseline="0" dirty="0">
                          <a:solidFill>
                            <a:schemeClr val="accent1"/>
                          </a:solidFill>
                        </a:rPr>
                        <a:t>single, focused sentence that reveals the argument of an essay.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10/17/2018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743200" y="3962400"/>
            <a:ext cx="6019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8290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575582"/>
              </p:ext>
            </p:extLst>
          </p:nvPr>
        </p:nvGraphicFramePr>
        <p:xfrm>
          <a:off x="208074" y="1255295"/>
          <a:ext cx="8721436" cy="4724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24- What is the difference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between a pro and a con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are opposite to each other. These are terms which mean “for or against.” 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say something in favor of something. 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ros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also be seen as things describing the advantages of something and cons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disadvantages. </a:t>
                      </a:r>
                      <a:endParaRPr lang="en-US" sz="2800" b="0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Take a few minutes to finish listing your pros and cons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Introduction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691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264122"/>
              </p:ext>
            </p:extLst>
          </p:nvPr>
        </p:nvGraphicFramePr>
        <p:xfrm>
          <a:off x="208074" y="1255295"/>
          <a:ext cx="8721436" cy="3977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BW # 25- 1. What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does the “hook” do for an essay?</a:t>
                      </a:r>
                    </a:p>
                    <a:p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2. How many points are usually mentioned in the thesis statement? </a:t>
                      </a:r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10/19/2018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124200" y="3962400"/>
            <a:ext cx="426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28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823580"/>
              </p:ext>
            </p:extLst>
          </p:nvPr>
        </p:nvGraphicFramePr>
        <p:xfrm>
          <a:off x="208074" y="1255295"/>
          <a:ext cx="8721436" cy="5074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26. What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is usually restated in the conclusion part of the essay?</a:t>
                      </a:r>
                    </a:p>
                    <a:p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 Answer: The 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thesis </a:t>
                      </a:r>
                      <a:r>
                        <a:rPr lang="en-US" sz="3600" u="none" baseline="0" dirty="0">
                          <a:solidFill>
                            <a:schemeClr val="bg1"/>
                          </a:solidFill>
                        </a:rPr>
                        <a:t>or</a:t>
                      </a:r>
                      <a:r>
                        <a:rPr lang="en-US" sz="3600" u="sng" baseline="0" dirty="0">
                          <a:solidFill>
                            <a:schemeClr val="bg1"/>
                          </a:solidFill>
                        </a:rPr>
                        <a:t> the claim</a:t>
                      </a:r>
                    </a:p>
                    <a:p>
                      <a:endParaRPr lang="en-US" sz="2400" baseline="0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Introduction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body paragraphs of essay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522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135768"/>
              </p:ext>
            </p:extLst>
          </p:nvPr>
        </p:nvGraphicFramePr>
        <p:xfrm>
          <a:off x="208074" y="1255295"/>
          <a:ext cx="872143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27. What should you include in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each </a:t>
                      </a:r>
                      <a:r>
                        <a:rPr lang="en-US" sz="3600" baseline="0" dirty="0">
                          <a:solidFill>
                            <a:schemeClr val="accent3"/>
                          </a:solidFill>
                        </a:rPr>
                        <a:t>body 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paragraph?</a:t>
                      </a:r>
                      <a:r>
                        <a:rPr lang="en-US" sz="3600" baseline="0" dirty="0">
                          <a:solidFill>
                            <a:schemeClr val="bg1"/>
                          </a:solidFill>
                        </a:rPr>
                        <a:t>:</a:t>
                      </a:r>
                      <a:endParaRPr lang="en-US" sz="3600" baseline="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Topic Sentence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Evidence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Reasoning</a:t>
                      </a:r>
                    </a:p>
                    <a:p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Concluding Sentence</a:t>
                      </a:r>
                      <a:endParaRPr lang="en-US" sz="3600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Continue working on body paragraphs of your essay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You will be provided with the topic sentences for each body paragraph. Your job will be to complete the evidence/reasoning/concluding sentence parts.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10/23/2018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592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918405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28. The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third body paragraph in an argumentative essay contains your </a:t>
                      </a:r>
                      <a:r>
                        <a:rPr lang="en-US" sz="3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counterargument.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and Complete 1st body paragraph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 8/30/2018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47608"/>
              </p:ext>
            </p:extLst>
          </p:nvPr>
        </p:nvGraphicFramePr>
        <p:xfrm>
          <a:off x="270164" y="1122219"/>
          <a:ext cx="8721436" cy="4528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9591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Quietly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f</a:t>
                      </a: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ind your seat. </a:t>
                      </a:r>
                    </a:p>
                    <a:p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Pick up Bell</a:t>
                      </a:r>
                      <a:r>
                        <a:rPr lang="en-US" sz="18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493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" sz="3200" dirty="0"/>
                        <a:t>Write about a time you were successful at accomplishing a task 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00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All About Me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092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</a:rPr>
                        <a:t>Classroom Supplies</a:t>
                      </a: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 Due Tuesday 9/4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>
                          <a:solidFill>
                            <a:srgbClr val="7030A0"/>
                          </a:solidFill>
                        </a:rPr>
                        <a:t>All about me Project Due Wednesday 9/5 WORK ON IT AT HOME DURING THE WEEKEND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39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121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29. List 1 pro and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1 con from the article in regards to athletes refusing to stand for the national anthem.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your Conclusion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rough draft if finished with outline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398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158480"/>
              </p:ext>
            </p:extLst>
          </p:nvPr>
        </p:nvGraphicFramePr>
        <p:xfrm>
          <a:off x="208074" y="1255295"/>
          <a:ext cx="8721436" cy="4221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30. In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the introduction, we mention what the __________say (for it), and what the _________say (against it).</a:t>
                      </a:r>
                      <a:endParaRPr lang="en-US" sz="28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084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41698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31. Give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one example of good feedback and one example of unacceptable feedback.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rough draft</a:t>
                      </a:r>
                    </a:p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Begin typing rough draft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10/29/2018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376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70517"/>
              </p:ext>
            </p:extLst>
          </p:nvPr>
        </p:nvGraphicFramePr>
        <p:xfrm>
          <a:off x="208074" y="1255295"/>
          <a:ext cx="8721436" cy="38805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32.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continue working on essay.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10/30/2018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020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451289"/>
              </p:ext>
            </p:extLst>
          </p:nvPr>
        </p:nvGraphicFramePr>
        <p:xfrm>
          <a:off x="208074" y="1255295"/>
          <a:ext cx="8721436" cy="4709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57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</a:rPr>
                        <a:t>BW # 33. Grab</a:t>
                      </a:r>
                      <a:r>
                        <a:rPr lang="en-US" sz="3600" baseline="0" dirty="0">
                          <a:solidFill>
                            <a:srgbClr val="FF0000"/>
                          </a:solidFill>
                        </a:rPr>
                        <a:t> a Chromebook and complete your essay/feedback. Today will be the final day.</a:t>
                      </a:r>
                      <a:endParaRPr lang="en-US" sz="3600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Complete Essay/Peer Feedback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10/31/2018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62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481069"/>
              </p:ext>
            </p:extLst>
          </p:nvPr>
        </p:nvGraphicFramePr>
        <p:xfrm>
          <a:off x="208074" y="1255295"/>
          <a:ext cx="8721436" cy="6395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20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34.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 TOMORROW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is a thesis?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In every paragraph, we provide a topic sentence,______,______, and a ____________.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the elements of an argument?</a:t>
                      </a:r>
                    </a:p>
                    <a:p>
                      <a:pPr marL="742950" indent="-742950">
                        <a:buAutoNum type="arabicPeriod"/>
                      </a:pPr>
                      <a:r>
                        <a:rPr lang="en-US" sz="2800" u="none" baseline="0" dirty="0">
                          <a:solidFill>
                            <a:srgbClr val="FF0000"/>
                          </a:solidFill>
                        </a:rPr>
                        <a:t>What are 4 types of support?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11/1/2018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645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821830"/>
              </p:ext>
            </p:extLst>
          </p:nvPr>
        </p:nvGraphicFramePr>
        <p:xfrm>
          <a:off x="208074" y="1255295"/>
          <a:ext cx="8721436" cy="5709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62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</a:t>
                      </a:r>
                      <a:r>
                        <a:rPr lang="en-US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 CHECK</a:t>
                      </a:r>
                      <a:r>
                        <a:rPr lang="en-US" sz="2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TODAY</a:t>
                      </a:r>
                    </a:p>
                    <a:p>
                      <a:pPr marL="0" algn="l" defTabSz="914400" rtl="0" eaLnBrk="1" latinLnBrk="0" hangingPunct="1"/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3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Have you ever felt a bit dissatisfied (unhappy) with your life? Yes or No? Why?</a:t>
                      </a:r>
                      <a:endParaRPr lang="en-US" sz="3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Anticipation Guide for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Short story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6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303038"/>
              </p:ext>
            </p:extLst>
          </p:nvPr>
        </p:nvGraphicFramePr>
        <p:xfrm>
          <a:off x="208074" y="1255295"/>
          <a:ext cx="8721436" cy="4794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18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35. What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do you think a </a:t>
                      </a:r>
                      <a:r>
                        <a:rPr lang="en-US" sz="2800" baseline="0" dirty="0">
                          <a:solidFill>
                            <a:schemeClr val="accent1"/>
                          </a:solidFill>
                        </a:rPr>
                        <a:t>superstition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is?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Think Aloud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Circle Map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475412"/>
              </p:ext>
            </p:extLst>
          </p:nvPr>
        </p:nvGraphicFramePr>
        <p:xfrm>
          <a:off x="208074" y="1255295"/>
          <a:ext cx="8721436" cy="4901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79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194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36. Review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“King Midas and the Golden Touch” by watching short YouTube video</a:t>
                      </a:r>
                      <a:endParaRPr lang="en-US" sz="32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74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Write a short story about a wish you made that came true. Use elements from the story we read in your story. Pg. 18 ISN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78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1592" y="3048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 11/5/2018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9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11/7/2018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049136"/>
              </p:ext>
            </p:extLst>
          </p:nvPr>
        </p:nvGraphicFramePr>
        <p:xfrm>
          <a:off x="208074" y="1255295"/>
          <a:ext cx="8554926" cy="52064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# 37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What is 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 superstition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? Give one example of one you have heard of or believe in.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Review Objectives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Superstition Video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hlinkClick r:id="rId2"/>
                        </a:rPr>
                        <a:t>https://www.youtube.com/watch?v=quOdF1CAPXs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Word Map </a:t>
                      </a:r>
                      <a:r>
                        <a:rPr lang="en-US" sz="2000" b="1" baseline="0" dirty="0">
                          <a:solidFill>
                            <a:srgbClr val="7030A0"/>
                          </a:solidFill>
                        </a:rPr>
                        <a:t>p. 19 ISN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Vocabulary Log for “The Monkey’s Paw”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accent1"/>
                          </a:solidFill>
                        </a:rPr>
                        <a:t>Complete Vocabulary Log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79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9/4/2018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308936"/>
              </p:ext>
            </p:extLst>
          </p:nvPr>
        </p:nvGraphicFramePr>
        <p:xfrm>
          <a:off x="211282" y="975336"/>
          <a:ext cx="8721436" cy="53341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Question: Copy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the sentence and make corrections (there are 4  errors)</a:t>
                      </a:r>
                      <a:endParaRPr lang="en-US" sz="24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angry childish boy yelled “where is my mom”?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sng" dirty="0">
                          <a:solidFill>
                            <a:schemeClr val="tx1"/>
                          </a:solidFill>
                        </a:rPr>
                        <a:t>Staple your BW sheet in your composition notebook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Check Supplies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 on Project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All About</a:t>
                      </a:r>
                      <a:r>
                        <a:rPr lang="en-US" sz="2400" baseline="0" dirty="0">
                          <a:solidFill>
                            <a:srgbClr val="FF0000"/>
                          </a:solidFill>
                        </a:rPr>
                        <a:t> Me Project Due Tomorrow!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69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905710"/>
              </p:ext>
            </p:extLst>
          </p:nvPr>
        </p:nvGraphicFramePr>
        <p:xfrm>
          <a:off x="208074" y="1255295"/>
          <a:ext cx="8554926" cy="4964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#38- Make a prediction: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do you think “The Monkey’s Paw”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4000" baseline="0" dirty="0" smtClean="0">
                          <a:solidFill>
                            <a:schemeClr val="tx2"/>
                          </a:solidFill>
                        </a:rPr>
                        <a:t>Vocab. Log Check</a:t>
                      </a:r>
                      <a:endParaRPr lang="en-US" sz="4000" dirty="0">
                        <a:solidFill>
                          <a:schemeClr val="tx2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7999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Complete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reading/listening to “The Monkey’s Paw”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3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102429"/>
              </p:ext>
            </p:extLst>
          </p:nvPr>
        </p:nvGraphicFramePr>
        <p:xfrm>
          <a:off x="208074" y="1255295"/>
          <a:ext cx="8554926" cy="50901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#39- 1. What is the mood like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“The Monkey’s Paw”?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2. 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words/phrases are used to establish the mood of the story?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Vocabulary Log Check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Continue reading/listening to “The Monkey’s Paw”</a:t>
                      </a:r>
                      <a:endParaRPr lang="en-US" sz="24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20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17019"/>
              </p:ext>
            </p:extLst>
          </p:nvPr>
        </p:nvGraphicFramePr>
        <p:xfrm>
          <a:off x="208074" y="1255295"/>
          <a:ext cx="8554926" cy="5273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#40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What powers does the Monkey’s Paw have?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What were the consequences of Mr. White’s wishes?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Complete/review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2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48460"/>
              </p:ext>
            </p:extLst>
          </p:nvPr>
        </p:nvGraphicFramePr>
        <p:xfrm>
          <a:off x="208074" y="1255295"/>
          <a:ext cx="8554926" cy="5084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#1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1. </a:t>
                      </a:r>
                      <a:r>
                        <a:rPr lang="en-US" sz="2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was the first man’s third wish? How might this be an example of foreshadowing? Explain. 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2. </a:t>
                      </a:r>
                      <a:r>
                        <a:rPr lang="en-US" sz="2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 did the fakir place a spell on the paw?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Check/Review Text-Dependent Questions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Present short stories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709829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Do you think the author did a good job of building suspense in the story? Explain.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Evidence Chart/CER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2164681"/>
              </p:ext>
            </p:extLst>
          </p:nvPr>
        </p:nvGraphicFramePr>
        <p:xfrm>
          <a:off x="208074" y="1255295"/>
          <a:ext cx="8554926" cy="49016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#3: Look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at the photo on page 383 and describe the mood of the photograph. What details in the image help create this mood?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CER Graphic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8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72711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BW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#4: Write about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you think would have happened  if Mrs. White had opened the door before her husband made the final wish.</a:t>
                      </a:r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Turn in Evidence Chart and CER Organizer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 Book/Movie Comparison Organizer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241217"/>
              </p:ext>
            </p:extLst>
          </p:nvPr>
        </p:nvGraphicFramePr>
        <p:xfrm>
          <a:off x="208074" y="1255295"/>
          <a:ext cx="8554926" cy="5328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Tomorrow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#5: Select one of the choices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below: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the Sergeant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-Major’s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description of the monkey's paw, the reader can infer that....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a.) The monkey’s paw will bring happiness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b.) 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monkey's paw is cursed and has brought nothing but trouble.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c.) The monkey’s paw is a symbol of good luck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Watch “The Monkey’s Paw”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T-Chart: Movie/Text Comparison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231674"/>
              </p:ext>
            </p:extLst>
          </p:nvPr>
        </p:nvGraphicFramePr>
        <p:xfrm>
          <a:off x="208074" y="1255295"/>
          <a:ext cx="8554926" cy="5907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BW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Check Today  (37-40) &amp; (1-6)</a:t>
                      </a:r>
                      <a:endParaRPr lang="en-US" sz="2800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#6: True or False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____ The monkey’s paw originally came from a holy man in Africa.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________ For the wishes to work, you have to wish out loud.</a:t>
                      </a:r>
                    </a:p>
                    <a:p>
                      <a:pPr marL="0" algn="l" defTabSz="914400" rtl="0" eaLnBrk="1" latinLnBrk="0" hangingPunct="1"/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Work on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62842"/>
              </p:ext>
            </p:extLst>
          </p:nvPr>
        </p:nvGraphicFramePr>
        <p:xfrm>
          <a:off x="208074" y="1255295"/>
          <a:ext cx="8554926" cy="47797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smtClean="0">
                          <a:solidFill>
                            <a:srgbClr val="FF0000"/>
                          </a:solidFill>
                        </a:rPr>
                        <a:t>BW #7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country did Sgt. Major Morris serve in?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With the person next to you, complete test study guide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Review Test Study Guide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9/5/2018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560018"/>
              </p:ext>
            </p:extLst>
          </p:nvPr>
        </p:nvGraphicFramePr>
        <p:xfrm>
          <a:off x="211282" y="975336"/>
          <a:ext cx="8721436" cy="4389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Describe something that you have to do that you absolutely hate doing. Explain why.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Notebook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Volunteer to present projects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945" y="5349499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 Objective: I can understand</a:t>
            </a:r>
            <a:r>
              <a:rPr lang="en-US" b="1" dirty="0"/>
              <a:t> </a:t>
            </a:r>
            <a:r>
              <a:rPr lang="en-US" dirty="0"/>
              <a:t>the importance of introducing myself to build relationships with my classmates using google slides.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Language Objective: I can write to introduce myself to my classmates to build relationships using sentence starters</a:t>
            </a:r>
          </a:p>
        </p:txBody>
      </p:sp>
    </p:spTree>
    <p:extLst>
      <p:ext uri="{BB962C8B-B14F-4D97-AF65-F5344CB8AC3E}">
        <p14:creationId xmlns:p14="http://schemas.microsoft.com/office/powerpoint/2010/main" val="10786551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579879"/>
              </p:ext>
            </p:extLst>
          </p:nvPr>
        </p:nvGraphicFramePr>
        <p:xfrm>
          <a:off x="208074" y="1255295"/>
          <a:ext cx="8554926" cy="4652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in your assigned seat and review for your test.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Monkey’s Paw”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4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7257378"/>
              </p:ext>
            </p:extLst>
          </p:nvPr>
        </p:nvGraphicFramePr>
        <p:xfrm>
          <a:off x="208074" y="1255295"/>
          <a:ext cx="8554926" cy="5816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#9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do you think “The Tell Tale Heart” will be about?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Depending on how you walk in and begin bell work, I’ll consider giving extra time to complete your test.</a:t>
                      </a:r>
                      <a:endParaRPr lang="en-US" sz="28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“The Tell Tale Heart” Vocabulary Log (pg.82)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6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11/29/2018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47182"/>
              </p:ext>
            </p:extLst>
          </p:nvPr>
        </p:nvGraphicFramePr>
        <p:xfrm>
          <a:off x="208074" y="1255295"/>
          <a:ext cx="8554926" cy="56331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#10</a:t>
                      </a:r>
                    </a:p>
                    <a:p>
                      <a:pPr marL="0" algn="l" defTabSz="914400" rtl="0" eaLnBrk="1" latinLnBrk="0" hangingPunct="1"/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is suspense?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Submit Vocab. Log into your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class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hour bin</a:t>
                      </a: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Begin Reading/Listening to “The Tell Tale Heart” Vocabulary Log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BOOK FAIR @12:30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3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11/30/2018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6387212"/>
              </p:ext>
            </p:extLst>
          </p:nvPr>
        </p:nvGraphicFramePr>
        <p:xfrm>
          <a:off x="208074" y="1255295"/>
          <a:ext cx="8554926" cy="5943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#11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 details in the picture (pg.83)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help create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</a:rPr>
                        <a:t>suspense?</a:t>
                      </a:r>
                      <a:endParaRPr lang="en-US" sz="2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“The Tell-Tale Heart” reading lesson (iLearn)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40333"/>
              </p:ext>
            </p:extLst>
          </p:nvPr>
        </p:nvGraphicFramePr>
        <p:xfrm>
          <a:off x="208074" y="1255295"/>
          <a:ext cx="8554926" cy="5638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#12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ASSIGNED SEAT and answer the following question: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List 2 classroom expectations: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Continue “The Tell-Tale Heart” reading lesson (iLearn)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4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12/5/2018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049501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#14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On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what night did the narrator kill the old man?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Jeopardy game (</a:t>
                      </a:r>
                      <a:r>
                        <a:rPr lang="en-US" sz="3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extra credit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913826"/>
              </p:ext>
            </p:extLst>
          </p:nvPr>
        </p:nvGraphicFramePr>
        <p:xfrm>
          <a:off x="208074" y="1255295"/>
          <a:ext cx="8554926" cy="5394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What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is one type of conflict in “The Tell Tale Heart”?</a:t>
                      </a:r>
                      <a:endParaRPr lang="en-US" sz="28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22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12/6/2018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779435"/>
              </p:ext>
            </p:extLst>
          </p:nvPr>
        </p:nvGraphicFramePr>
        <p:xfrm>
          <a:off x="208074" y="1255295"/>
          <a:ext cx="8554926" cy="4968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  <a:r>
                        <a:rPr lang="en-US" sz="2400" dirty="0" smtClean="0"/>
                        <a:t>Silvana</a:t>
                      </a:r>
                      <a:r>
                        <a:rPr lang="en-US" sz="2400" baseline="0" dirty="0" smtClean="0"/>
                        <a:t> fresh</a:t>
                      </a:r>
                      <a:endParaRPr lang="en-US" sz="2400" dirty="0"/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#15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Continue your Essay 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Essay Test (Summative)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12/10/2018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2111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#16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the BW question for BW </a:t>
                      </a:r>
                      <a:r>
                        <a:rPr lang="en-US" sz="2800" baseline="0" smtClean="0">
                          <a:solidFill>
                            <a:srgbClr val="FF0000"/>
                          </a:solidFill>
                        </a:rPr>
                        <a:t>#11 (11/30)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4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12/11/2018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6961942"/>
              </p:ext>
            </p:extLst>
          </p:nvPr>
        </p:nvGraphicFramePr>
        <p:xfrm>
          <a:off x="208074" y="1255295"/>
          <a:ext cx="8554926" cy="582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Find your seat. </a:t>
                      </a:r>
                    </a:p>
                    <a:p>
                      <a:r>
                        <a:rPr lang="en-US" sz="2400" dirty="0"/>
                        <a:t>Begin BW </a:t>
                      </a:r>
                      <a:r>
                        <a:rPr lang="en-US" sz="2400" b="1" dirty="0"/>
                        <a:t>SILENTLY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BW #17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What are the elements of plot?</a:t>
                      </a:r>
                    </a:p>
                    <a:p>
                      <a:pPr marL="0" algn="l" defTabSz="914400" rtl="0" eaLnBrk="1" latinLnBrk="0" hangingPunct="1"/>
                      <a:endParaRPr lang="en-US" sz="2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Continue Essay Test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Tell-Tale Heart Poster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07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9/6/2018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03180"/>
              </p:ext>
            </p:extLst>
          </p:nvPr>
        </p:nvGraphicFramePr>
        <p:xfrm>
          <a:off x="211282" y="975336"/>
          <a:ext cx="8721436" cy="3962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Question: What would the world be like without the internet?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Short Story/Literary Elements </a:t>
                      </a:r>
                      <a:r>
                        <a:rPr lang="en-US" sz="1800" baseline="0" dirty="0">
                          <a:solidFill>
                            <a:srgbClr val="FF0000"/>
                          </a:solidFill>
                        </a:rPr>
                        <a:t>Pre-Test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Set up ISN notebook.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NWEA test</a:t>
                      </a:r>
                      <a:r>
                        <a:rPr lang="en-US" sz="3200" baseline="0" dirty="0">
                          <a:solidFill>
                            <a:srgbClr val="FF0000"/>
                          </a:solidFill>
                        </a:rPr>
                        <a:t> will be next week!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" y="4953000"/>
            <a:ext cx="861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Content Objective: I can understand short story/literary elements by defining them on pre-test.</a:t>
            </a:r>
          </a:p>
          <a:p>
            <a:endParaRPr lang="en-US" sz="2000" b="1" dirty="0"/>
          </a:p>
          <a:p>
            <a:r>
              <a:rPr lang="en-US" sz="2000" b="1" dirty="0"/>
              <a:t>Language Objective: I can read to answer questions about short story/literary elements by identifying them in short passages (plot, setting, character etc.)</a:t>
            </a:r>
          </a:p>
        </p:txBody>
      </p:sp>
    </p:spTree>
    <p:extLst>
      <p:ext uri="{BB962C8B-B14F-4D97-AF65-F5344CB8AC3E}">
        <p14:creationId xmlns:p14="http://schemas.microsoft.com/office/powerpoint/2010/main" val="280891902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12/12/2018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7864215"/>
              </p:ext>
            </p:extLst>
          </p:nvPr>
        </p:nvGraphicFramePr>
        <p:xfrm>
          <a:off x="208074" y="1255295"/>
          <a:ext cx="8554926" cy="4798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Find your seat. </a:t>
                      </a:r>
                    </a:p>
                    <a:p>
                      <a:r>
                        <a:rPr lang="en-US" sz="2000" dirty="0"/>
                        <a:t>Begin BW </a:t>
                      </a:r>
                      <a:r>
                        <a:rPr lang="en-US" sz="2000" b="1" dirty="0"/>
                        <a:t>SILENTLY</a:t>
                      </a:r>
                    </a:p>
                    <a:p>
                      <a:endParaRPr lang="en-US" sz="20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#18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The author’s _____is the author’s attitude toward the writing (his characters, the situation) and the readers.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Begin reading “Us and Them”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9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12/13/2018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403388"/>
              </p:ext>
            </p:extLst>
          </p:nvPr>
        </p:nvGraphicFramePr>
        <p:xfrm>
          <a:off x="208074" y="1255295"/>
          <a:ext cx="8554926" cy="47987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Find your seat. </a:t>
                      </a:r>
                    </a:p>
                    <a:p>
                      <a:r>
                        <a:rPr lang="en-US" sz="2000" dirty="0"/>
                        <a:t>Begin BW </a:t>
                      </a:r>
                      <a:r>
                        <a:rPr lang="en-US" sz="2000" b="1" dirty="0"/>
                        <a:t>SILENTLY</a:t>
                      </a:r>
                    </a:p>
                    <a:p>
                      <a:endParaRPr lang="en-US" sz="20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#19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Tomorrow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rabicPeriod"/>
                      </a:pP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The ___ is a problem or struggle between two characters/forces.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“Us and Them Reading Lesson” on iLearn using </a:t>
                      </a:r>
                      <a:r>
                        <a:rPr lang="en-US" sz="2000" baseline="0" smtClean="0">
                          <a:solidFill>
                            <a:schemeClr val="tx1"/>
                          </a:solidFill>
                        </a:rPr>
                        <a:t>code </a:t>
                      </a:r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90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12/14/2018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835699"/>
              </p:ext>
            </p:extLst>
          </p:nvPr>
        </p:nvGraphicFramePr>
        <p:xfrm>
          <a:off x="208074" y="1255295"/>
          <a:ext cx="8554926" cy="6094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smtClean="0">
                          <a:solidFill>
                            <a:srgbClr val="FF0000"/>
                          </a:solidFill>
                        </a:rPr>
                        <a:t>BW #20 </a:t>
                      </a:r>
                      <a:r>
                        <a:rPr lang="en-US" sz="19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Monday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19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Who claims to agree with Mr.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Tomkey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about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televison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but fails to act like him?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The </a:t>
                      </a:r>
                      <a:r>
                        <a:rPr lang="en-US" sz="1900" baseline="0" dirty="0" err="1" smtClean="0">
                          <a:solidFill>
                            <a:srgbClr val="FF0000"/>
                          </a:solidFill>
                        </a:rPr>
                        <a:t>Tomkey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family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One of the author’s teachers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The author’s mother and father</a:t>
                      </a:r>
                    </a:p>
                    <a:p>
                      <a:pPr marL="457200" indent="-457200" algn="l" defTabSz="914400" rtl="0" eaLnBrk="1" latinLnBrk="0" hangingPunct="1">
                        <a:buAutoNum type="alphaLcPeriod"/>
                      </a:pP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Some of the author’s siblings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“Us and Them Reading Lesson” on iLearn using </a:t>
                      </a:r>
                      <a:r>
                        <a:rPr lang="en-US" sz="1900" baseline="0" smtClean="0">
                          <a:solidFill>
                            <a:schemeClr val="tx1"/>
                          </a:solidFill>
                        </a:rPr>
                        <a:t>code </a:t>
                      </a:r>
                      <a:endParaRPr lang="en-US" sz="1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8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12/17/2018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927247"/>
              </p:ext>
            </p:extLst>
          </p:nvPr>
        </p:nvGraphicFramePr>
        <p:xfrm>
          <a:off x="208074" y="1255295"/>
          <a:ext cx="8554926" cy="4935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BW #21 </a:t>
                      </a:r>
                      <a:r>
                        <a:rPr lang="en-US" sz="19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19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19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19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If you could write about one important event in your life, what would that event be?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Writing Topics Chart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7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12/18/2018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63474"/>
              </p:ext>
            </p:extLst>
          </p:nvPr>
        </p:nvGraphicFramePr>
        <p:xfrm>
          <a:off x="208074" y="1255295"/>
          <a:ext cx="8554926" cy="50273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BW #22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4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4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What is dialogue? 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9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900" baseline="0" dirty="0" smtClean="0">
                          <a:solidFill>
                            <a:schemeClr val="tx1"/>
                          </a:solidFill>
                        </a:rPr>
                        <a:t>Writing Topics Chart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4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lgerian" pitchFamily="82" charset="0"/>
              </a:rPr>
              <a:t>Daily agenda	 </a:t>
            </a:r>
            <a:r>
              <a:rPr lang="en-US" dirty="0" smtClean="0">
                <a:latin typeface="Algerian" pitchFamily="82" charset="0"/>
              </a:rPr>
              <a:t>12/19/2018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156618"/>
              </p:ext>
            </p:extLst>
          </p:nvPr>
        </p:nvGraphicFramePr>
        <p:xfrm>
          <a:off x="208074" y="1255295"/>
          <a:ext cx="8554926" cy="6200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6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85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59994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19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19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Find your seat. </a:t>
                      </a:r>
                    </a:p>
                    <a:p>
                      <a:r>
                        <a:rPr lang="en-US" sz="1900" dirty="0"/>
                        <a:t>Begin BW </a:t>
                      </a:r>
                      <a:r>
                        <a:rPr lang="en-US" sz="1900" b="1" dirty="0"/>
                        <a:t>SILENTLY</a:t>
                      </a:r>
                    </a:p>
                    <a:p>
                      <a:endParaRPr lang="en-US" sz="1900" dirty="0"/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14619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BW #23 </a:t>
                      </a:r>
                      <a:r>
                        <a:rPr lang="en-US" sz="20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BW CHECK THURSDAY (#’s</a:t>
                      </a:r>
                      <a:r>
                        <a:rPr lang="en-US" sz="2000" baseline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 1-21)</a:t>
                      </a:r>
                      <a:endParaRPr lang="en-US" sz="20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Sit in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your </a:t>
                      </a:r>
                      <a:r>
                        <a:rPr lang="en-US" sz="20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ASSIGNED SEAT 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and answer the following question: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</a:rPr>
                        <a:t>Write down what your essay topic will be.</a:t>
                      </a:r>
                    </a:p>
                    <a:p>
                      <a:pPr marL="0" algn="l" defTabSz="914400" rtl="0" eaLnBrk="1" latinLnBrk="0" hangingPunct="1"/>
                      <a:endParaRPr lang="en-US" sz="20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Sample topics: (Most embarrassing moment of your life, a time you overcame a challenge, a memorable experience with family, etc.)</a:t>
                      </a:r>
                    </a:p>
                    <a:p>
                      <a:pPr marL="0" algn="l" defTabSz="914400" rtl="0" eaLnBrk="1" latinLnBrk="0" hangingPunct="1"/>
                      <a:endParaRPr lang="en-US" sz="19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173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Bubble Map + Plot 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Map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666">
                <a:tc>
                  <a:txBody>
                    <a:bodyPr/>
                    <a:lstStyle/>
                    <a:p>
                      <a:r>
                        <a:rPr lang="en-US" sz="19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900" b="1" dirty="0">
                        <a:solidFill>
                          <a:schemeClr val="accent1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6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6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Bell Work       	9/7/2018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406189"/>
              </p:ext>
            </p:extLst>
          </p:nvPr>
        </p:nvGraphicFramePr>
        <p:xfrm>
          <a:off x="211282" y="975336"/>
          <a:ext cx="8721436" cy="6035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Pick up Bell</a:t>
                      </a:r>
                      <a:r>
                        <a:rPr lang="en-US" sz="1800" baseline="0" dirty="0"/>
                        <a:t> Work paper from the basket. 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Write the</a:t>
                      </a:r>
                      <a:r>
                        <a:rPr lang="en-US" sz="2200" b="1" i="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statements and fill in the blanks with the correct story element.</a:t>
                      </a:r>
                    </a:p>
                    <a:p>
                      <a:endParaRPr lang="en-US" sz="2200" b="1" i="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The story's time and place is_____________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An individual in a literary work is called___________</a:t>
                      </a:r>
                    </a:p>
                    <a:p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3.Which point of view has a narrator that is outside the story and uses him/her, she/he, </a:t>
                      </a:r>
                      <a:r>
                        <a:rPr lang="en-US" sz="2200" b="1" i="0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they/their</a:t>
                      </a:r>
                    </a:p>
                    <a:p>
                      <a:r>
                        <a:rPr lang="en-US" sz="2200" b="1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en-US" sz="2200" b="1" i="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Character versus self is an __________ conflict.</a:t>
                      </a:r>
                      <a:endParaRPr lang="en-US" sz="2200" b="0" i="0" u="none" strike="noStrike" kern="1200" baseline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ISN set up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Review pre-test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173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4800" y="228601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dirty="0">
                <a:latin typeface="Algerian" pitchFamily="82" charset="0"/>
              </a:rPr>
              <a:t>Daily Agenda	9/10/2018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280956"/>
              </p:ext>
            </p:extLst>
          </p:nvPr>
        </p:nvGraphicFramePr>
        <p:xfrm>
          <a:off x="211282" y="975336"/>
          <a:ext cx="8721436" cy="47549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26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8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7159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Walk-In</a:t>
                      </a:r>
                      <a:r>
                        <a:rPr lang="en-US" sz="3200" b="1" baseline="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Directions</a:t>
                      </a:r>
                      <a:endParaRPr lang="en-US" sz="3200" b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Find your seat. </a:t>
                      </a:r>
                    </a:p>
                    <a:p>
                      <a:r>
                        <a:rPr lang="en-US" sz="1800" dirty="0"/>
                        <a:t>Go</a:t>
                      </a:r>
                      <a:r>
                        <a:rPr lang="en-US" sz="1800" baseline="0" dirty="0"/>
                        <a:t> to a new page in your BW notebook (composition)</a:t>
                      </a:r>
                      <a:endParaRPr lang="en-US" sz="1800" dirty="0"/>
                    </a:p>
                    <a:p>
                      <a:r>
                        <a:rPr lang="en-US" sz="1800" baseline="0" dirty="0"/>
                        <a:t>Make sure you are writing on the right date.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Write in complete sentences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9935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Bell Work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Write your BW on a blank page in your composition notebook</a:t>
                      </a:r>
                    </a:p>
                    <a:p>
                      <a:r>
                        <a:rPr lang="en-US" sz="2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Bellwork</a:t>
                      </a:r>
                      <a:r>
                        <a:rPr lang="en-US" sz="2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#1                     Today’s Date</a:t>
                      </a:r>
                    </a:p>
                    <a:p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Question: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Draw 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2400" b="0" i="0" u="sng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Label</a:t>
                      </a:r>
                      <a:r>
                        <a:rPr lang="en-US" sz="2400" b="0" i="0" u="none" strike="noStrike" kern="12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the plot diagram.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69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Agenda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BW and class share out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Read “In My Feelings” Challenge Article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Talk to the text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800" baseline="0" dirty="0"/>
                        <a:t>Worksheet—questions about article</a:t>
                      </a: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Homework </a:t>
                      </a:r>
                    </a:p>
                  </a:txBody>
                  <a:tcPr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marT="45723" marB="4572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682316"/>
              </p:ext>
            </p:extLst>
          </p:nvPr>
        </p:nvGraphicFramePr>
        <p:xfrm>
          <a:off x="450273" y="5105400"/>
          <a:ext cx="8693727" cy="13563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043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893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Page #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Assignment 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                              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“In My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 Feelings” Challenge Article</a:t>
                      </a:r>
                    </a:p>
                    <a:p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“In My Feelings” Challenge Questions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687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31700</TotalTime>
  <Words>4333</Words>
  <Application>Microsoft Office PowerPoint</Application>
  <PresentationFormat>On-screen Show (4:3)</PresentationFormat>
  <Paragraphs>986</Paragraphs>
  <Slides>76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77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TOC Set up</vt:lpstr>
      <vt:lpstr>TOC Set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Daily agenda  11/7/2018 </vt:lpstr>
      <vt:lpstr>Daily agenda  11/8/2018 </vt:lpstr>
      <vt:lpstr>Daily agenda  11/9/2018 </vt:lpstr>
      <vt:lpstr>Daily agenda  11/12/2018 </vt:lpstr>
      <vt:lpstr>Daily agenda  11/13/2018 </vt:lpstr>
      <vt:lpstr>Daily agenda  11/14/2018 </vt:lpstr>
      <vt:lpstr>Daily agenda  11/15/2018 </vt:lpstr>
      <vt:lpstr>Daily agenda  11/16/2018 </vt:lpstr>
      <vt:lpstr>Daily agenda  11/19/2018 </vt:lpstr>
      <vt:lpstr>Daily agenda  11/20/2018 </vt:lpstr>
      <vt:lpstr>Daily agenda  11/26/2018 </vt:lpstr>
      <vt:lpstr>Daily agenda  11/27/2018 </vt:lpstr>
      <vt:lpstr>Daily agenda  11/28/2018 </vt:lpstr>
      <vt:lpstr>Daily agenda  11/29/2018 </vt:lpstr>
      <vt:lpstr>Daily agenda  11/30/2018 </vt:lpstr>
      <vt:lpstr>Daily agenda  12/3/2018 </vt:lpstr>
      <vt:lpstr>Daily agenda  12/5/2018 </vt:lpstr>
      <vt:lpstr>Daily agenda  12/6/2018 </vt:lpstr>
      <vt:lpstr>Daily agenda  12/6/2018 </vt:lpstr>
      <vt:lpstr>Daily agenda  12/10/2018 </vt:lpstr>
      <vt:lpstr>Daily agenda  12/11/2018 </vt:lpstr>
      <vt:lpstr>Daily agenda  12/12/2018 </vt:lpstr>
      <vt:lpstr>Daily agenda  12/13/2018 </vt:lpstr>
      <vt:lpstr>Daily agenda  12/14/2018 </vt:lpstr>
      <vt:lpstr>Daily agenda  12/17/2018 </vt:lpstr>
      <vt:lpstr>Daily agenda  12/18/2018 </vt:lpstr>
      <vt:lpstr>Daily agenda  12/19/2018 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Work         9/9/2015</dc:title>
  <dc:creator>Windows User</dc:creator>
  <cp:lastModifiedBy>Windows User</cp:lastModifiedBy>
  <cp:revision>454</cp:revision>
  <cp:lastPrinted>2018-11-02T15:01:30Z</cp:lastPrinted>
  <dcterms:created xsi:type="dcterms:W3CDTF">2015-09-08T18:01:06Z</dcterms:created>
  <dcterms:modified xsi:type="dcterms:W3CDTF">2018-12-19T19:51:54Z</dcterms:modified>
</cp:coreProperties>
</file>