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9"/>
  </p:handoutMasterIdLst>
  <p:sldIdLst>
    <p:sldId id="258" r:id="rId2"/>
    <p:sldId id="259" r:id="rId3"/>
    <p:sldId id="260" r:id="rId4"/>
    <p:sldId id="261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262" r:id="rId16"/>
    <p:sldId id="322" r:id="rId17"/>
    <p:sldId id="263" r:id="rId18"/>
    <p:sldId id="302" r:id="rId19"/>
    <p:sldId id="303" r:id="rId20"/>
    <p:sldId id="305" r:id="rId21"/>
    <p:sldId id="307" r:id="rId22"/>
    <p:sldId id="309" r:id="rId23"/>
    <p:sldId id="311" r:id="rId24"/>
    <p:sldId id="313" r:id="rId25"/>
    <p:sldId id="315" r:id="rId26"/>
    <p:sldId id="319" r:id="rId27"/>
    <p:sldId id="317" r:id="rId28"/>
    <p:sldId id="320" r:id="rId29"/>
    <p:sldId id="321" r:id="rId30"/>
    <p:sldId id="323" r:id="rId31"/>
    <p:sldId id="324" r:id="rId32"/>
    <p:sldId id="325" r:id="rId33"/>
    <p:sldId id="326" r:id="rId34"/>
    <p:sldId id="327" r:id="rId35"/>
    <p:sldId id="329" r:id="rId36"/>
    <p:sldId id="328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39" r:id="rId47"/>
    <p:sldId id="341" r:id="rId48"/>
    <p:sldId id="340" r:id="rId49"/>
    <p:sldId id="316" r:id="rId50"/>
    <p:sldId id="342" r:id="rId51"/>
    <p:sldId id="343" r:id="rId52"/>
    <p:sldId id="344" r:id="rId53"/>
    <p:sldId id="345" r:id="rId54"/>
    <p:sldId id="346" r:id="rId55"/>
    <p:sldId id="347" r:id="rId56"/>
    <p:sldId id="348" r:id="rId57"/>
    <p:sldId id="349" r:id="rId5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560D"/>
    <a:srgbClr val="AC0000"/>
    <a:srgbClr val="478E00"/>
    <a:srgbClr val="F7BC47"/>
    <a:srgbClr val="559719"/>
    <a:srgbClr val="2C842C"/>
    <a:srgbClr val="EF840F"/>
    <a:srgbClr val="008000"/>
    <a:srgbClr val="C7A1E3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6" autoAdjust="0"/>
    <p:restoredTop sz="98536" autoAdjust="0"/>
  </p:normalViewPr>
  <p:slideViewPr>
    <p:cSldViewPr>
      <p:cViewPr>
        <p:scale>
          <a:sx n="110" d="100"/>
          <a:sy n="110" d="100"/>
        </p:scale>
        <p:origin x="-124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B08136-B8E1-4C29-97B6-683C6EF72BA1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1A9AF5-B48B-463F-9254-C731B2B5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11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0B03374-50B7-49E3-8BE8-6E5E19FC068E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uOdF1CAPX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280796"/>
              </p:ext>
            </p:extLst>
          </p:nvPr>
        </p:nvGraphicFramePr>
        <p:xfrm>
          <a:off x="228600" y="1143001"/>
          <a:ext cx="8697191" cy="5608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6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Find a seat—YES, you will have a seating chart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  <a:sym typeface="Wingdings" panose="05000000000000000000" pitchFamily="2" charset="2"/>
                        </a:rPr>
                        <a:t>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Fill out the index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 card with the following information: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Front of Card                                       Back of Card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Hour/Period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ighlight>
                            <a:srgbClr val="FFFF00"/>
                          </a:highlight>
                        </a:rPr>
                        <a:t>First and Last Name: 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List 2 strengths you have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  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Home Phone #: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Mom and Dad Cell:                        List 2 things you can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improve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Email Address:               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Preferential Seating: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Internet Access at home/phone?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915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Survey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Restorative Circle—Describe yourself in ONE word.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Procedures and Expectations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xmlns="" id="{D52FC1F6-97DC-4E82-B5B3-5DE85830ADDA}"/>
              </a:ext>
            </a:extLst>
          </p:cNvPr>
          <p:cNvSpPr/>
          <p:nvPr/>
        </p:nvSpPr>
        <p:spPr>
          <a:xfrm>
            <a:off x="8153400" y="13716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78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9/11/2018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720621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48984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635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9/12/2018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292285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NWEA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CER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639278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146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9/13/2018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004764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058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</a:t>
                      </a:r>
                      <a:r>
                        <a:rPr lang="en-US" sz="1800" baseline="0" dirty="0"/>
                        <a:t> BW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  <a:p>
                      <a:r>
                        <a:rPr lang="en-US" sz="1800" baseline="0" dirty="0"/>
                        <a:t>Take out CER questions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#2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How do we effectively work in pairs and in groups? Write down 2 expectations.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“In My Feelings” Challenge CER Questions         HW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558046"/>
              </p:ext>
            </p:extLst>
          </p:nvPr>
        </p:nvGraphicFramePr>
        <p:xfrm>
          <a:off x="450273" y="5334000"/>
          <a:ext cx="8693727" cy="12801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CER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hojeijz\AppData\Local\Microsoft\Windows\Temporary Internet Files\Content.IE5\WVLRU37E\117px-Bueno-verd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551" y="3521104"/>
            <a:ext cx="289612" cy="25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82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830239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do the terms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synonym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antonym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mean? </a:t>
                      </a:r>
                      <a:endParaRPr lang="en-US" sz="2800" b="1" dirty="0">
                        <a:solidFill>
                          <a:schemeClr val="accent2"/>
                        </a:solidFill>
                        <a:latin typeface="KG Second Chances Solid" pitchFamily="2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55604"/>
              </p:ext>
            </p:extLst>
          </p:nvPr>
        </p:nvGraphicFramePr>
        <p:xfrm>
          <a:off x="450273" y="4800600"/>
          <a:ext cx="8693727" cy="990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554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214399"/>
              </p:ext>
            </p:extLst>
          </p:nvPr>
        </p:nvGraphicFramePr>
        <p:xfrm>
          <a:off x="211282" y="975336"/>
          <a:ext cx="8721436" cy="4541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makes a good story? </a:t>
                      </a:r>
                      <a:r>
                        <a:rPr lang="en-US" sz="2400" b="1" dirty="0">
                          <a:solidFill>
                            <a:schemeClr val="accent2"/>
                          </a:solidFill>
                          <a:latin typeface="+mn-lt"/>
                        </a:rPr>
                        <a:t>Focus on your favorite books, movies, TV shows, etc. Why do you like them? What makes them appealing to you?  (3 sentences)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Notes on Plot Diagram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Begin Reading “Raymond’s Run”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71636"/>
              </p:ext>
            </p:extLst>
          </p:nvPr>
        </p:nvGraphicFramePr>
        <p:xfrm>
          <a:off x="450273" y="5410200"/>
          <a:ext cx="8693727" cy="15240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7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Raymond’s Run Double 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Entry Journal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59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28285"/>
              </p:ext>
            </p:extLst>
          </p:nvPr>
        </p:nvGraphicFramePr>
        <p:xfrm>
          <a:off x="304800" y="1280160"/>
          <a:ext cx="8693727" cy="58369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 Challenge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Article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Challenge Questions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175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469343"/>
              </p:ext>
            </p:extLst>
          </p:nvPr>
        </p:nvGraphicFramePr>
        <p:xfrm>
          <a:off x="304800" y="1280160"/>
          <a:ext cx="8693727" cy="64008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Why Can’t I live on French Fries? (annotation)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Double entry journal (from the text/your thoughts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notes (lesson 2: argumentative writing…)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bubbl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e map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Anticipation Guide for “The Monkey’s Paw)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079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020686"/>
              </p:ext>
            </p:extLst>
          </p:nvPr>
        </p:nvGraphicFramePr>
        <p:xfrm>
          <a:off x="270164" y="1122219"/>
          <a:ext cx="8721436" cy="4876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#5-What is plot?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NWEA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Vocabulary Log-homework if not done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Plot Elements Passage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Vocabulary Log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Plot Elements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Passage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34397"/>
              </p:ext>
            </p:extLst>
          </p:nvPr>
        </p:nvGraphicFramePr>
        <p:xfrm>
          <a:off x="145473" y="5486400"/>
          <a:ext cx="8693727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078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381331"/>
              </p:ext>
            </p:extLst>
          </p:nvPr>
        </p:nvGraphicFramePr>
        <p:xfrm>
          <a:off x="270164" y="1122219"/>
          <a:ext cx="8721436" cy="41758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6-What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</a:t>
                      </a:r>
                      <a:r>
                        <a:rPr lang="en-US" sz="3200" u="sng" baseline="0" dirty="0">
                          <a:solidFill>
                            <a:srgbClr val="FF0000"/>
                          </a:solidFill>
                        </a:rPr>
                        <a:t>two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types of conflict? Give examples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‘Raymond’s Run’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Fill out Raymond’s Run Double Entry Journal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74744"/>
              </p:ext>
            </p:extLst>
          </p:nvPr>
        </p:nvGraphicFramePr>
        <p:xfrm>
          <a:off x="225136" y="5181601"/>
          <a:ext cx="8693727" cy="122706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58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92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900587"/>
              </p:ext>
            </p:extLst>
          </p:nvPr>
        </p:nvGraphicFramePr>
        <p:xfrm>
          <a:off x="304800" y="1524001"/>
          <a:ext cx="8721436" cy="4730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478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52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7-What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does it mean to have pride or be prideful? What is something that you have great pride in?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2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up Double Entry Journal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handout+ Conflict Handout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791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71227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9/21/2018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2694"/>
              </p:ext>
            </p:extLst>
          </p:nvPr>
        </p:nvGraphicFramePr>
        <p:xfrm>
          <a:off x="289560" y="5704573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39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397855"/>
              </p:ext>
            </p:extLst>
          </p:nvPr>
        </p:nvGraphicFramePr>
        <p:xfrm>
          <a:off x="280555" y="944665"/>
          <a:ext cx="8534400" cy="4236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In order for this class to be a fun, safe and productive learning environment</a:t>
                      </a:r>
                      <a:r>
                        <a:rPr lang="en-US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what are some classroom expectations that students have to follow?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Inventory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Student code of conduct and Class Syllabus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Sept.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1816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3156307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354275"/>
              </p:ext>
            </p:extLst>
          </p:nvPr>
        </p:nvGraphicFramePr>
        <p:xfrm>
          <a:off x="196042" y="1219200"/>
          <a:ext cx="8721436" cy="53736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8-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After watching the short video,  answer the following questions:</a:t>
                      </a:r>
                    </a:p>
                    <a:p>
                      <a:endParaRPr lang="en-US" sz="240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List some adjectives that describe Usain bolt and the other runners: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Compare them to Squeaky in Raymond’s Run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Usain Bolt Clips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Finish Reading Check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Test Review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50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932051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9-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How does Squeaky change after the May Day race?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Plot Videos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Continue 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Study for Test (Wednesday)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48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343862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10 -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Review Silently for 5 minutes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baseline="0" dirty="0"/>
                        <a:t>Raymond’s Run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88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770484"/>
              </p:ext>
            </p:extLst>
          </p:nvPr>
        </p:nvGraphicFramePr>
        <p:xfrm>
          <a:off x="196042" y="1219200"/>
          <a:ext cx="8721436" cy="4267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3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11-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What is the difference between plot and theme?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/>
                        <a:t>1.Theme Organizer Notes (Raymond’s Run)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9/27/2018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26152"/>
              </p:ext>
            </p:extLst>
          </p:nvPr>
        </p:nvGraphicFramePr>
        <p:xfrm>
          <a:off x="130233" y="55626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805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97074"/>
              </p:ext>
            </p:extLst>
          </p:nvPr>
        </p:nvGraphicFramePr>
        <p:xfrm>
          <a:off x="196042" y="1143000"/>
          <a:ext cx="8721436" cy="4251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4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12-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What is one theme from “Raymond’s Run”? Explain.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aseline="0" dirty="0"/>
                        <a:t>1.Theme Organizer Notes (Fill the back part similar to how we completed the front)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baseline="0" dirty="0">
                          <a:solidFill>
                            <a:srgbClr val="FF0000"/>
                          </a:solidFill>
                        </a:rPr>
                        <a:t>As you work, I will meet with students individually to discuss test score.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9/28/2018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28820"/>
              </p:ext>
            </p:extLst>
          </p:nvPr>
        </p:nvGraphicFramePr>
        <p:xfrm>
          <a:off x="209896" y="54864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35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372530"/>
              </p:ext>
            </p:extLst>
          </p:nvPr>
        </p:nvGraphicFramePr>
        <p:xfrm>
          <a:off x="196042" y="1143000"/>
          <a:ext cx="8721436" cy="5195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92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13- What predictions can you make about the ending of “Abuela Invents the Zero”?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96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Finish listening to “Abuela Invents the Zero”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79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927430"/>
              </p:ext>
            </p:extLst>
          </p:nvPr>
        </p:nvGraphicFramePr>
        <p:xfrm>
          <a:off x="196042" y="1143000"/>
          <a:ext cx="8721436" cy="4465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14-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is one theme from “</a:t>
                      </a:r>
                      <a:r>
                        <a:rPr lang="en-US" sz="3200" baseline="0" dirty="0" err="1">
                          <a:solidFill>
                            <a:srgbClr val="FF0000"/>
                          </a:solidFill>
                        </a:rPr>
                        <a:t>Abuela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Invents the Zero”? What is your evidence?</a:t>
                      </a: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10/03/2018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788097"/>
              </p:ext>
            </p:extLst>
          </p:nvPr>
        </p:nvGraphicFramePr>
        <p:xfrm>
          <a:off x="209896" y="57912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286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658789"/>
              </p:ext>
            </p:extLst>
          </p:nvPr>
        </p:nvGraphicFramePr>
        <p:xfrm>
          <a:off x="196042" y="1143000"/>
          <a:ext cx="8721436" cy="5806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16-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complete your story from yesterday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check today- Have BW book open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Presentations of stories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7030A0"/>
                          </a:solidFill>
                        </a:rPr>
                        <a:t>Study for Test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on 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Theme,Vocabulary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, and “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Abuela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Invents the Zero”</a:t>
                      </a: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16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045433"/>
              </p:ext>
            </p:extLst>
          </p:nvPr>
        </p:nvGraphicFramePr>
        <p:xfrm>
          <a:off x="196042" y="1143000"/>
          <a:ext cx="8721436" cy="4297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17-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review for your test.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13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855230"/>
              </p:ext>
            </p:extLst>
          </p:nvPr>
        </p:nvGraphicFramePr>
        <p:xfrm>
          <a:off x="196042" y="1143000"/>
          <a:ext cx="8721436" cy="5349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18- True or False:</a:t>
                      </a:r>
                    </a:p>
                    <a:p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In formal speaking and writing, an argument is a claim supported by reasons and evidence.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Watch Argumentative Writing Video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Take notes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Read Model text: “Why Can’t I live on French Fries?”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10/09/2018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29716"/>
              </p:ext>
            </p:extLst>
          </p:nvPr>
        </p:nvGraphicFramePr>
        <p:xfrm>
          <a:off x="209896" y="60198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59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       	 8/29/2018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612199"/>
              </p:ext>
            </p:extLst>
          </p:nvPr>
        </p:nvGraphicFramePr>
        <p:xfrm>
          <a:off x="228600" y="990600"/>
          <a:ext cx="8534400" cy="4876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63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Quietly 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What do you think it means to have a </a:t>
                      </a:r>
                      <a:r>
                        <a:rPr lang="en-US" sz="2800" b="1" u="sng" dirty="0">
                          <a:solidFill>
                            <a:srgbClr val="FF0000"/>
                          </a:solidFill>
                        </a:rPr>
                        <a:t>growth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 mindset?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“I think Growth Mindset is...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Syllabus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7481" y="52578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1466599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641205"/>
              </p:ext>
            </p:extLst>
          </p:nvPr>
        </p:nvGraphicFramePr>
        <p:xfrm>
          <a:off x="196042" y="1143000"/>
          <a:ext cx="8721436" cy="44958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19-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elements of an argumentative essay?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Fill out note-taker as you watch the “Supersize Me” Documentary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489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378058"/>
              </p:ext>
            </p:extLst>
          </p:nvPr>
        </p:nvGraphicFramePr>
        <p:xfrm>
          <a:off x="196042" y="1143000"/>
          <a:ext cx="872143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20-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Take out planner and be ready to fill out “My Learning Plan”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Continue “Supersize Me” Documentary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“My Learning Plan”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2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819991"/>
              </p:ext>
            </p:extLst>
          </p:nvPr>
        </p:nvGraphicFramePr>
        <p:xfrm>
          <a:off x="196042" y="1143000"/>
          <a:ext cx="8721436" cy="5410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21- Grab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Chromebook and  headphones. Log onto </a:t>
                      </a:r>
                      <a:r>
                        <a:rPr lang="en-US" sz="3200" baseline="0" dirty="0" err="1">
                          <a:solidFill>
                            <a:srgbClr val="FF0000"/>
                          </a:solidFill>
                        </a:rPr>
                        <a:t>iLearn</a:t>
                      </a:r>
                      <a:r>
                        <a:rPr lang="en-US" sz="3200" baseline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sz="4400" baseline="0" dirty="0" err="1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</a:rPr>
                        <a:t> (Complete Lesson 2)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77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983857"/>
              </p:ext>
            </p:extLst>
          </p:nvPr>
        </p:nvGraphicFramePr>
        <p:xfrm>
          <a:off x="208074" y="1255295"/>
          <a:ext cx="8721436" cy="4413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0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rgbClr val="FF0000"/>
                          </a:solidFill>
                        </a:rPr>
                        <a:t>BW # 22-</a:t>
                      </a:r>
                      <a:r>
                        <a:rPr lang="en-US" sz="3400" baseline="0" dirty="0">
                          <a:solidFill>
                            <a:srgbClr val="FF0000"/>
                          </a:solidFill>
                        </a:rPr>
                        <a:t> Watch short YouTube video and write one thought/comment or question.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10/16/2018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819400" y="4343400"/>
            <a:ext cx="5562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57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364690"/>
              </p:ext>
            </p:extLst>
          </p:nvPr>
        </p:nvGraphicFramePr>
        <p:xfrm>
          <a:off x="208074" y="1255295"/>
          <a:ext cx="8721436" cy="40995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BW # 23- What</a:t>
                      </a:r>
                      <a:r>
                        <a:rPr lang="en-US" sz="4000" baseline="0" dirty="0">
                          <a:solidFill>
                            <a:srgbClr val="FF0000"/>
                          </a:solidFill>
                        </a:rPr>
                        <a:t> is a thesis statement? </a:t>
                      </a:r>
                      <a:r>
                        <a:rPr lang="en-US" sz="4000" baseline="0" dirty="0">
                          <a:solidFill>
                            <a:schemeClr val="accent1"/>
                          </a:solidFill>
                        </a:rPr>
                        <a:t>A </a:t>
                      </a:r>
                      <a:r>
                        <a:rPr lang="en-US" sz="2400" baseline="0" dirty="0">
                          <a:solidFill>
                            <a:schemeClr val="accent1"/>
                          </a:solidFill>
                        </a:rPr>
                        <a:t>single, focused sentence that reveals the argument of an essay.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10/17/2018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2743200" y="3962400"/>
            <a:ext cx="6019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290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575582"/>
              </p:ext>
            </p:extLst>
          </p:nvPr>
        </p:nvGraphicFramePr>
        <p:xfrm>
          <a:off x="208074" y="1255295"/>
          <a:ext cx="8721436" cy="4724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24- What is the difference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between a pro and a con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are opposite to each other. These are terms which mean “for or against.” 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say something in favor of something. 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also be seen as things describing the advantages of something and cons</a:t>
                      </a: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disadvantages. </a:t>
                      </a:r>
                      <a:endParaRPr lang="en-US" sz="28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Take a few minutes to finish listing your pros and cons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Introduction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691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264122"/>
              </p:ext>
            </p:extLst>
          </p:nvPr>
        </p:nvGraphicFramePr>
        <p:xfrm>
          <a:off x="208074" y="1255295"/>
          <a:ext cx="8721436" cy="39776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25- 1. What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does the “hook” do for an essay?</a:t>
                      </a:r>
                    </a:p>
                    <a:p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2. How many points are usually mentioned in the thesis statement? </a:t>
                      </a:r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10/19/2018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3124200" y="3962400"/>
            <a:ext cx="426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28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823580"/>
              </p:ext>
            </p:extLst>
          </p:nvPr>
        </p:nvGraphicFramePr>
        <p:xfrm>
          <a:off x="208074" y="1255295"/>
          <a:ext cx="8721436" cy="5074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26. What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is usually restated in the conclusion part of the essay?</a:t>
                      </a:r>
                    </a:p>
                    <a:p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 Answer: The 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thesis </a:t>
                      </a:r>
                      <a:r>
                        <a:rPr lang="en-US" sz="3600" u="none" baseline="0" dirty="0">
                          <a:solidFill>
                            <a:schemeClr val="bg1"/>
                          </a:solidFill>
                        </a:rPr>
                        <a:t>or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 the claim</a:t>
                      </a:r>
                    </a:p>
                    <a:p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Introduction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body paragraphs of essay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228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35768"/>
              </p:ext>
            </p:extLst>
          </p:nvPr>
        </p:nvGraphicFramePr>
        <p:xfrm>
          <a:off x="208074" y="1255295"/>
          <a:ext cx="872143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27. What should you include in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each </a:t>
                      </a:r>
                      <a:r>
                        <a:rPr lang="en-US" sz="3600" baseline="0" dirty="0">
                          <a:solidFill>
                            <a:schemeClr val="accent3"/>
                          </a:solidFill>
                        </a:rPr>
                        <a:t>body 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paragraph?</a:t>
                      </a:r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US" sz="3600" baseline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Topic Sentence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Evidence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Reasoning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Concluding Sentence</a:t>
                      </a:r>
                      <a:endParaRPr lang="en-US" sz="360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Continue working on body paragraphs of your essay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You will be provided with the topic sentences for each body paragraph. Your job will be to complete the evidence/reasoning/concluding sentence parts.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592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918405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28. The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third body paragraph in an argumentative essay contains your </a:t>
                      </a:r>
                      <a:r>
                        <a:rPr lang="en-US" sz="3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counterargument.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and Complete 1st body paragraph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1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 8/30/2018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647608"/>
              </p:ext>
            </p:extLst>
          </p:nvPr>
        </p:nvGraphicFramePr>
        <p:xfrm>
          <a:off x="270164" y="1122219"/>
          <a:ext cx="8721436" cy="4528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95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Quietly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f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 your seat. </a:t>
                      </a:r>
                    </a:p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Pick up Bell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493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3200" dirty="0"/>
                        <a:t>Write about a time you were successful at accomplishing a task 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000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092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 WORK ON IT AT HOME DURING THE WEEKEND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39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121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29. List 1 pro and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1 con from the article in regards to athletes refusing to stand for the national anthem.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your Conclusion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rough draft if finished with outline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983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158480"/>
              </p:ext>
            </p:extLst>
          </p:nvPr>
        </p:nvGraphicFramePr>
        <p:xfrm>
          <a:off x="208074" y="1255295"/>
          <a:ext cx="8721436" cy="4221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30. In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the introduction, we mention what the __________say (for it), and what the _________say (against it).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084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41698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31. Give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one example of good feedback and one example of unacceptable feedback.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10/29/2018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376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0705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32.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continue working on essay.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020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451289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33.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complete your essay/feedback. Today will be the final day.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962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481069"/>
              </p:ext>
            </p:extLst>
          </p:nvPr>
        </p:nvGraphicFramePr>
        <p:xfrm>
          <a:off x="208074" y="1255295"/>
          <a:ext cx="8721436" cy="6395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20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34.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 TOMORROW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is a thesis?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In every paragraph, we provide a topic sentence,______,______, and a ____________.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the elements of an argument?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4 types of support?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45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821830"/>
              </p:ext>
            </p:extLst>
          </p:nvPr>
        </p:nvGraphicFramePr>
        <p:xfrm>
          <a:off x="208074" y="1255295"/>
          <a:ext cx="8721436" cy="5709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62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</a:t>
                      </a:r>
                      <a:r>
                        <a:rPr lang="en-US" sz="2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TODAY</a:t>
                      </a:r>
                    </a:p>
                    <a:p>
                      <a:pPr marL="0" algn="l" defTabSz="914400" rtl="0" eaLnBrk="1" latinLnBrk="0" hangingPunct="1"/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3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Have you ever felt a bit dissatisfied (unhappy) with your life? Yes or No? Why?</a:t>
                      </a:r>
                      <a:endParaRPr lang="en-US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Anticipation Guide for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Short story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161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303038"/>
              </p:ext>
            </p:extLst>
          </p:nvPr>
        </p:nvGraphicFramePr>
        <p:xfrm>
          <a:off x="208074" y="1255295"/>
          <a:ext cx="8721436" cy="4794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1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What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do you think a </a:t>
                      </a:r>
                      <a:r>
                        <a:rPr lang="en-US" sz="2800" baseline="0" dirty="0">
                          <a:solidFill>
                            <a:schemeClr val="accent1"/>
                          </a:solidFill>
                        </a:rPr>
                        <a:t>superstition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is?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Think Aloud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Circle Map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95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475412"/>
              </p:ext>
            </p:extLst>
          </p:nvPr>
        </p:nvGraphicFramePr>
        <p:xfrm>
          <a:off x="208074" y="1255295"/>
          <a:ext cx="8721436" cy="4901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19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36. Review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“King Midas and the Golden Touch” by watching short YouTube video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Write a short story about a wish you made that came true. Use elements from the story we read in your story. Pg. 18 ISN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11/7/2018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049136"/>
              </p:ext>
            </p:extLst>
          </p:nvPr>
        </p:nvGraphicFramePr>
        <p:xfrm>
          <a:off x="208074" y="1255295"/>
          <a:ext cx="8554926" cy="5206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37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What is 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 superstition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 Give one example of one you have heard of or believe in.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Review Objectives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Superstition Video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hlinkClick r:id="rId2"/>
                        </a:rPr>
                        <a:t>https://www.youtube.com/watch?v=quOdF1CAPXs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Word Map </a:t>
                      </a:r>
                      <a:r>
                        <a:rPr lang="en-US" sz="2000" b="1" baseline="0" dirty="0">
                          <a:solidFill>
                            <a:srgbClr val="7030A0"/>
                          </a:solidFill>
                        </a:rPr>
                        <a:t>p. 19 ISN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Vocabulary Log for “The Monkey’s Paw”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</a:rPr>
                        <a:t>Complete Vocabulary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7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08936"/>
              </p:ext>
            </p:extLst>
          </p:nvPr>
        </p:nvGraphicFramePr>
        <p:xfrm>
          <a:off x="211282" y="975336"/>
          <a:ext cx="8721436" cy="5334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Question: Copy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the sentence and make corrections (there are 4  errors)</a:t>
                      </a:r>
                      <a:endParaRPr lang="en-US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angry childish boy yelled “where is my mom”?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>
                          <a:solidFill>
                            <a:schemeClr val="tx1"/>
                          </a:solidFill>
                        </a:rPr>
                        <a:t>Staple your BW sheet in your composition notebook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Check Supplies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All About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Me Project Due Tomorrow!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69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905710"/>
              </p:ext>
            </p:extLst>
          </p:nvPr>
        </p:nvGraphicFramePr>
        <p:xfrm>
          <a:off x="208074" y="1255295"/>
          <a:ext cx="8554926" cy="4964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#38- Make a prediction: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do you think “The Monkey’s Paw”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4000" baseline="0" dirty="0" smtClean="0">
                          <a:solidFill>
                            <a:schemeClr val="tx2"/>
                          </a:solidFill>
                        </a:rPr>
                        <a:t>Vocab. Log Check</a:t>
                      </a:r>
                      <a:endParaRPr lang="en-US" sz="4000" dirty="0">
                        <a:solidFill>
                          <a:schemeClr val="tx2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vocabulary log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reading/listening to “The Monkey’s Paw”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38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102429"/>
              </p:ext>
            </p:extLst>
          </p:nvPr>
        </p:nvGraphicFramePr>
        <p:xfrm>
          <a:off x="208074" y="1255295"/>
          <a:ext cx="8554926" cy="5090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#39- 1. What is the mood like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in “The Monkey’s Paw”?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2. 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words/phrases are used to establish the mood of the story?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Vocabulary Log Check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Continue reading/listening to “The Monkey’s Paw”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2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11/12/2018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17019"/>
              </p:ext>
            </p:extLst>
          </p:nvPr>
        </p:nvGraphicFramePr>
        <p:xfrm>
          <a:off x="208074" y="1255295"/>
          <a:ext cx="8554926" cy="5273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#40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What powers does the Monkey’s Paw have?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What were the consequences of Mr. White’s wishes?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Complete/review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248460"/>
              </p:ext>
            </p:extLst>
          </p:nvPr>
        </p:nvGraphicFramePr>
        <p:xfrm>
          <a:off x="208074" y="1255295"/>
          <a:ext cx="8554926" cy="5084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#1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was the first man’s third wish? How might this be an example of foreshadowing? Explain.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en-US" sz="2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did the fakir place a spell on the paw?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Check/Review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7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11/14/2018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709829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Do you think the author did a good job of building suspense in the story? Explain.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Evidence Chart/CER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11/15/2018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164681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#3: Look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at the photo on page 383 and describe the mood of the photograph. What details in the image help create this mood?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8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727112"/>
              </p:ext>
            </p:extLst>
          </p:nvPr>
        </p:nvGraphicFramePr>
        <p:xfrm>
          <a:off x="208074" y="1255295"/>
          <a:ext cx="8554926" cy="4779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#4: Write about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you think would have happened  if Mrs. White had opened the door before her husband made the final wish.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Turn in Evidence Chart and CER Organizer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 Book/Movie Comparison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1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241217"/>
              </p:ext>
            </p:extLst>
          </p:nvPr>
        </p:nvGraphicFramePr>
        <p:xfrm>
          <a:off x="208074" y="1255295"/>
          <a:ext cx="8554926" cy="5328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BW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Check Tomorrow</a:t>
                      </a:r>
                      <a:endParaRPr lang="en-US" sz="2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#5: Select one of the choices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below: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the Sergeant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-Major’s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description of the monkey's paw, the reader can infer that....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a.) The monkey’s paw will bring happiness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b.)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monkey's paw is cursed and has brought nothing but trouble.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c.) The monkey’s paw is a symbol of good luck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T-Chart: Movie/Text Comparison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0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9/5/2018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60018"/>
              </p:ext>
            </p:extLst>
          </p:nvPr>
        </p:nvGraphicFramePr>
        <p:xfrm>
          <a:off x="211282" y="975336"/>
          <a:ext cx="8721436" cy="4389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Describe something that you have to do that you absolutely hate doing. Explain why.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Notebook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Volunteer to present projects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0945" y="5349499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 Objective: I can understand</a:t>
            </a:r>
            <a:r>
              <a:rPr lang="en-US" b="1" dirty="0"/>
              <a:t> </a:t>
            </a:r>
            <a:r>
              <a:rPr lang="en-US" dirty="0"/>
              <a:t>the importance of introducing myself to build relationships with my classmates using google slides.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Language Objective: I can write to introduce myself to my classmates to build relationships using sentence starters</a:t>
            </a:r>
          </a:p>
        </p:txBody>
      </p:sp>
    </p:spTree>
    <p:extLst>
      <p:ext uri="{BB962C8B-B14F-4D97-AF65-F5344CB8AC3E}">
        <p14:creationId xmlns:p14="http://schemas.microsoft.com/office/powerpoint/2010/main" val="107865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9/6/2018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03180"/>
              </p:ext>
            </p:extLst>
          </p:nvPr>
        </p:nvGraphicFramePr>
        <p:xfrm>
          <a:off x="211282" y="975336"/>
          <a:ext cx="8721436" cy="3962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Question: What would the world be like without the internet?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Story/Literary Elements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Pre-Test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Set up ISN notebook.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NWEA test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will be next week!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4953000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Content Objective: I can understand short story/literary elements by defining them on pre-test.</a:t>
            </a:r>
          </a:p>
          <a:p>
            <a:endParaRPr lang="en-US" sz="2000" b="1" dirty="0"/>
          </a:p>
          <a:p>
            <a:r>
              <a:rPr lang="en-US" sz="2000" b="1" dirty="0"/>
              <a:t>Language Objective: I can read to answer questions about short story/literary elements by identifying them in short passages (plot, setting, character etc.)</a:t>
            </a:r>
          </a:p>
        </p:txBody>
      </p:sp>
    </p:spTree>
    <p:extLst>
      <p:ext uri="{BB962C8B-B14F-4D97-AF65-F5344CB8AC3E}">
        <p14:creationId xmlns:p14="http://schemas.microsoft.com/office/powerpoint/2010/main" val="280891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406189"/>
              </p:ext>
            </p:extLst>
          </p:nvPr>
        </p:nvGraphicFramePr>
        <p:xfrm>
          <a:off x="211282" y="975336"/>
          <a:ext cx="8721436" cy="6035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the</a:t>
                      </a:r>
                      <a:r>
                        <a:rPr lang="en-US" sz="2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statements and fill in the blanks with the correct story element.</a:t>
                      </a:r>
                    </a:p>
                    <a:p>
                      <a:endParaRPr lang="en-US" sz="22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The story's time and place is_____________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An individual in a literary work is called___________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3.Which point of view has a narrator that is outside the story and uses him/her, she/he, </a:t>
                      </a:r>
                      <a:r>
                        <a:rPr lang="en-US" sz="2200" b="1" i="0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they/their</a:t>
                      </a:r>
                    </a:p>
                    <a:p>
                      <a:r>
                        <a:rPr lang="en-US" sz="2200" b="1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Character versus self is an __________ conflict.</a:t>
                      </a:r>
                      <a:endParaRPr lang="en-US" sz="2200" b="0" i="0" u="none" strike="noStrike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Review pre-test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17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280956"/>
              </p:ext>
            </p:extLst>
          </p:nvPr>
        </p:nvGraphicFramePr>
        <p:xfrm>
          <a:off x="211282" y="975336"/>
          <a:ext cx="8721436" cy="47549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Write your BW on a blank page in your composition notebook</a:t>
                      </a:r>
                    </a:p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#1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Draw 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Label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the plot diagram.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“In My Feelings” Challenge Article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Talk to the text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Worksheet—questions about article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82316"/>
              </p:ext>
            </p:extLst>
          </p:nvPr>
        </p:nvGraphicFramePr>
        <p:xfrm>
          <a:off x="450273" y="5105400"/>
          <a:ext cx="8693727" cy="13563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687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26167</TotalTime>
  <Words>3380</Words>
  <Application>Microsoft Office PowerPoint</Application>
  <PresentationFormat>On-screen Show (4:3)</PresentationFormat>
  <Paragraphs>752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TOC Set up</vt:lpstr>
      <vt:lpstr>TOC Set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Daily agenda  11/7/2018 </vt:lpstr>
      <vt:lpstr>Daily agenda  11/8/2018 </vt:lpstr>
      <vt:lpstr>Daily agenda  11/9/2018 </vt:lpstr>
      <vt:lpstr>Daily agenda  11/12/2018 </vt:lpstr>
      <vt:lpstr>Daily agenda  11/13/2018 </vt:lpstr>
      <vt:lpstr>Daily agenda  11/14/2018 </vt:lpstr>
      <vt:lpstr>Daily agenda  11/15/2018 </vt:lpstr>
      <vt:lpstr>Daily agenda  11/16/2018 </vt:lpstr>
      <vt:lpstr>Daily agenda  11/19/2018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        9/9/2015</dc:title>
  <dc:creator>Windows User</dc:creator>
  <cp:lastModifiedBy>Windows User</cp:lastModifiedBy>
  <cp:revision>355</cp:revision>
  <cp:lastPrinted>2018-11-02T15:01:30Z</cp:lastPrinted>
  <dcterms:created xsi:type="dcterms:W3CDTF">2015-09-08T18:01:06Z</dcterms:created>
  <dcterms:modified xsi:type="dcterms:W3CDTF">2018-11-19T20:02:24Z</dcterms:modified>
</cp:coreProperties>
</file>