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sldIdLst>
    <p:sldId id="256" r:id="rId2"/>
    <p:sldId id="259" r:id="rId3"/>
    <p:sldId id="257" r:id="rId4"/>
    <p:sldId id="258" r:id="rId5"/>
    <p:sldId id="260" r:id="rId6"/>
    <p:sldId id="263"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100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1C295150-4FD7-4802-B0EB-D52217513A72}" type="datetime1">
              <a:rPr lang="en-US" smtClean="0"/>
              <a:pPr/>
              <a:t>9/27/15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9/27/15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F1909345-DEE0-4B07-8E32-441AC9DA095E}" type="datetime1">
              <a:rPr lang="en-US" smtClean="0"/>
              <a:pPr/>
              <a:t>9/27/15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F1909345-DEE0-4B07-8E32-441AC9DA095E}" type="datetime1">
              <a:rPr lang="en-US" smtClean="0"/>
              <a:pPr/>
              <a:t>9/27/15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dirty="0"/>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461895A-832A-4167-BE9B-7448CA062309}" type="datetime1">
              <a:rPr lang="en-US" smtClean="0"/>
              <a:pPr/>
              <a:t>9/27/15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27571FF-D602-4BB6-9683-7A1E909D4296}" type="datetime1">
              <a:rPr lang="en-US" smtClean="0"/>
              <a:pPr/>
              <a:t>9/27/15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392BEB-5202-498C-89F7-BBD3BEE1B887}" type="datetime1">
              <a:rPr lang="en-US" smtClean="0"/>
              <a:pPr/>
              <a:t>9/27/15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1909345-DEE0-4B07-8E32-441AC9DA095E}" type="datetime1">
              <a:rPr lang="en-US" smtClean="0"/>
              <a:pPr/>
              <a:t>9/27/15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9/27/15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2847B31-A4E1-4FCE-8661-5EC33A675437}" type="datetime1">
              <a:rPr lang="en-US" smtClean="0"/>
              <a:pPr/>
              <a:t>9/27/15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CAD832D-B7F8-4A85-B115-3F84BE9AC26D}" type="datetime1">
              <a:rPr lang="en-US" smtClean="0"/>
              <a:pPr/>
              <a:t>9/27/15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10B34F3-05F7-41C1-B84E-68CE2E00C83C}" type="datetime1">
              <a:rPr lang="en-US" smtClean="0"/>
              <a:pPr/>
              <a:t>9/27/15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9/27/15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9/27/15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1909345-DEE0-4B07-8E32-441AC9DA095E}" type="datetime1">
              <a:rPr lang="en-US" smtClean="0"/>
              <a:pPr/>
              <a:t>9/27/15</a:t>
            </a:fld>
            <a:endParaRPr lang="en-US" dirty="0"/>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dirty="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36DD0FD-55B0-48C4-8AF2-8A69533EDFC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hf sldNum="0" hdr="0" ftr="0" dt="0"/>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 Id="rId3" Type="http://schemas.openxmlformats.org/officeDocument/2006/relationships/image" Target="../media/image3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6544"/>
            <a:ext cx="9144000" cy="6004614"/>
          </a:xfrm>
        </p:spPr>
        <p:txBody>
          <a:bodyPr>
            <a:noAutofit/>
          </a:bodyPr>
          <a:lstStyle/>
          <a:p>
            <a:pPr algn="ctr"/>
            <a:r>
              <a:rPr lang="en-US" sz="4500" dirty="0" smtClean="0"/>
              <a:t/>
            </a:r>
            <a:br>
              <a:rPr lang="en-US" sz="4500" dirty="0" smtClean="0"/>
            </a:br>
            <a:r>
              <a:rPr lang="en-US" sz="7000" b="1" u="sng" dirty="0" smtClean="0"/>
              <a:t>The Urban Game</a:t>
            </a:r>
            <a:r>
              <a:rPr lang="en-US" sz="6000" b="1" dirty="0" smtClean="0"/>
              <a:t/>
            </a:r>
            <a:br>
              <a:rPr lang="en-US" sz="6000" b="1" dirty="0" smtClean="0"/>
            </a:br>
            <a:r>
              <a:rPr lang="en-US" sz="6000" b="1" dirty="0" smtClean="0"/>
              <a:t/>
            </a:r>
            <a:br>
              <a:rPr lang="en-US" sz="6000" b="1" dirty="0" smtClean="0"/>
            </a:br>
            <a:r>
              <a:rPr lang="en-US" sz="5000" b="1" dirty="0" smtClean="0"/>
              <a:t>Aim: </a:t>
            </a:r>
            <a:br>
              <a:rPr lang="en-US" sz="5000" b="1" dirty="0" smtClean="0"/>
            </a:br>
            <a:r>
              <a:rPr lang="en-US" sz="5000" b="1" dirty="0" smtClean="0"/>
              <a:t>How did industrialization reshape the English countryside? </a:t>
            </a:r>
            <a:r>
              <a:rPr lang="en-US" sz="5000" dirty="0" smtClean="0"/>
              <a:t/>
            </a:r>
            <a:br>
              <a:rPr lang="en-US" sz="5000" dirty="0" smtClean="0"/>
            </a:br>
            <a:endParaRPr lang="en-US" sz="5000" dirty="0"/>
          </a:p>
        </p:txBody>
      </p:sp>
    </p:spTree>
    <p:extLst>
      <p:ext uri="{BB962C8B-B14F-4D97-AF65-F5344CB8AC3E}">
        <p14:creationId xmlns:p14="http://schemas.microsoft.com/office/powerpoint/2010/main" val="119211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4</a:t>
            </a:r>
            <a:endParaRPr lang="en-US" dirty="0"/>
          </a:p>
        </p:txBody>
      </p:sp>
      <p:sp>
        <p:nvSpPr>
          <p:cNvPr id="3" name="Content Placeholder 2"/>
          <p:cNvSpPr>
            <a:spLocks noGrp="1"/>
          </p:cNvSpPr>
          <p:nvPr>
            <p:ph idx="1"/>
          </p:nvPr>
        </p:nvSpPr>
        <p:spPr>
          <a:xfrm>
            <a:off x="166538" y="1390252"/>
            <a:ext cx="8784902" cy="5168441"/>
          </a:xfrm>
        </p:spPr>
        <p:txBody>
          <a:bodyPr>
            <a:normAutofit lnSpcReduction="10000"/>
          </a:bodyPr>
          <a:lstStyle/>
          <a:p>
            <a:r>
              <a:rPr lang="en-US" sz="2700" dirty="0">
                <a:effectLst/>
              </a:rPr>
              <a:t>It is now 1773. A man named Richard Arkwright invents a new machine that can spin and weave cloth a hundred times faster than could be done by hand in a farm cottage (the cottage industry/the domestic system/the putting-out system). He called his machine the Water Frame because its principle source of power was water. As a result, the first factory for producing cotton cloth was built. </a:t>
            </a:r>
            <a:endParaRPr lang="en-US" sz="2700" dirty="0" smtClean="0">
              <a:effectLst/>
            </a:endParaRPr>
          </a:p>
          <a:p>
            <a:r>
              <a:rPr lang="en-US" sz="2700" b="1" dirty="0" smtClean="0">
                <a:effectLst/>
              </a:rPr>
              <a:t>Add </a:t>
            </a:r>
            <a:r>
              <a:rPr lang="en-US" sz="2700" b="1" dirty="0">
                <a:effectLst/>
              </a:rPr>
              <a:t>1 factory. Remember, the cotton factory must be placed on the riverbank. Canal water is not swift enough to generate the power to move the parts of the water frame. </a:t>
            </a:r>
            <a:r>
              <a:rPr lang="en-US" sz="2700" b="1" i="1" dirty="0">
                <a:effectLst/>
              </a:rPr>
              <a:t>Do not</a:t>
            </a:r>
            <a:r>
              <a:rPr lang="en-US" sz="2700" b="1" dirty="0">
                <a:effectLst/>
              </a:rPr>
              <a:t> add any smoke to this factory!</a:t>
            </a:r>
            <a:endParaRPr lang="en-US" sz="2700" dirty="0">
              <a:effectLst/>
            </a:endParaRPr>
          </a:p>
          <a:p>
            <a:endParaRPr lang="en-US" dirty="0"/>
          </a:p>
        </p:txBody>
      </p:sp>
    </p:spTree>
    <p:extLst>
      <p:ext uri="{BB962C8B-B14F-4D97-AF65-F5344CB8AC3E}">
        <p14:creationId xmlns:p14="http://schemas.microsoft.com/office/powerpoint/2010/main" val="248293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097" y="355600"/>
            <a:ext cx="3810000" cy="6134100"/>
          </a:xfrm>
          <a:prstGeom prst="rect">
            <a:avLst/>
          </a:prstGeom>
        </p:spPr>
      </p:pic>
      <p:pic>
        <p:nvPicPr>
          <p:cNvPr id="5" name="Picture 4"/>
          <p:cNvPicPr>
            <a:picLocks noChangeAspect="1"/>
          </p:cNvPicPr>
          <p:nvPr/>
        </p:nvPicPr>
        <p:blipFill>
          <a:blip r:embed="rId3"/>
          <a:stretch>
            <a:fillRect/>
          </a:stretch>
        </p:blipFill>
        <p:spPr>
          <a:xfrm>
            <a:off x="4410413" y="3650226"/>
            <a:ext cx="4445000" cy="2717800"/>
          </a:xfrm>
          <a:prstGeom prst="rect">
            <a:avLst/>
          </a:prstGeom>
        </p:spPr>
      </p:pic>
      <p:sp>
        <p:nvSpPr>
          <p:cNvPr id="6" name="TextBox 5"/>
          <p:cNvSpPr txBox="1"/>
          <p:nvPr/>
        </p:nvSpPr>
        <p:spPr>
          <a:xfrm>
            <a:off x="4410413" y="1771372"/>
            <a:ext cx="4445000" cy="861774"/>
          </a:xfrm>
          <a:prstGeom prst="rect">
            <a:avLst/>
          </a:prstGeom>
          <a:noFill/>
        </p:spPr>
        <p:txBody>
          <a:bodyPr wrap="square" rtlCol="0">
            <a:spAutoFit/>
          </a:bodyPr>
          <a:lstStyle/>
          <a:p>
            <a:pPr algn="ctr"/>
            <a:r>
              <a:rPr lang="en-US" sz="2500" dirty="0" smtClean="0"/>
              <a:t>The Arkwright Machine/</a:t>
            </a:r>
          </a:p>
          <a:p>
            <a:pPr algn="ctr"/>
            <a:r>
              <a:rPr lang="en-US" sz="2500" dirty="0" smtClean="0"/>
              <a:t>Water Frame</a:t>
            </a:r>
            <a:endParaRPr lang="en-US" sz="2500" dirty="0"/>
          </a:p>
        </p:txBody>
      </p:sp>
    </p:spTree>
    <p:extLst>
      <p:ext uri="{BB962C8B-B14F-4D97-AF65-F5344CB8AC3E}">
        <p14:creationId xmlns:p14="http://schemas.microsoft.com/office/powerpoint/2010/main" val="220779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5</a:t>
            </a:r>
            <a:endParaRPr lang="en-US" dirty="0"/>
          </a:p>
        </p:txBody>
      </p:sp>
      <p:sp>
        <p:nvSpPr>
          <p:cNvPr id="3" name="Content Placeholder 2"/>
          <p:cNvSpPr>
            <a:spLocks noGrp="1"/>
          </p:cNvSpPr>
          <p:nvPr>
            <p:ph idx="1"/>
          </p:nvPr>
        </p:nvSpPr>
        <p:spPr>
          <a:xfrm>
            <a:off x="145721" y="1332560"/>
            <a:ext cx="8805719" cy="5288597"/>
          </a:xfrm>
        </p:spPr>
        <p:txBody>
          <a:bodyPr/>
          <a:lstStyle/>
          <a:p>
            <a:r>
              <a:rPr lang="en-US" sz="2800" dirty="0">
                <a:effectLst/>
              </a:rPr>
              <a:t>It is now 1774. Workers are needed to work in this new factory. Since many people (women) cannot compete with the spinning and weaving of cloth made in the factory and there are large numbers of poor families who have lost their livelihood due to the Enclosure Acts, people begin moving to your village to find work. </a:t>
            </a:r>
            <a:endParaRPr lang="en-US" sz="2800" dirty="0" smtClean="0">
              <a:effectLst/>
            </a:endParaRPr>
          </a:p>
          <a:p>
            <a:r>
              <a:rPr lang="en-US" sz="2800" b="1" dirty="0" smtClean="0">
                <a:effectLst/>
              </a:rPr>
              <a:t>Add </a:t>
            </a:r>
            <a:r>
              <a:rPr lang="en-US" sz="2800" b="1" dirty="0">
                <a:effectLst/>
              </a:rPr>
              <a:t>5 houses, 1 church, 1 pub, and 1 store. You may draw additional roads and 1 additional bridge. You may find at this point that you need to erase trees to fit in your new drawings – that’s fine; trees may be erased at any point through the rounds.</a:t>
            </a:r>
            <a:endParaRPr lang="en-US" sz="2800" dirty="0">
              <a:effectLst/>
            </a:endParaRPr>
          </a:p>
          <a:p>
            <a:endParaRPr lang="en-US" dirty="0"/>
          </a:p>
        </p:txBody>
      </p:sp>
    </p:spTree>
    <p:extLst>
      <p:ext uri="{BB962C8B-B14F-4D97-AF65-F5344CB8AC3E}">
        <p14:creationId xmlns:p14="http://schemas.microsoft.com/office/powerpoint/2010/main" val="1763531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6</a:t>
            </a:r>
            <a:endParaRPr lang="en-US" dirty="0"/>
          </a:p>
        </p:txBody>
      </p:sp>
      <p:sp>
        <p:nvSpPr>
          <p:cNvPr id="3" name="Content Placeholder 2"/>
          <p:cNvSpPr>
            <a:spLocks noGrp="1"/>
          </p:cNvSpPr>
          <p:nvPr>
            <p:ph idx="1"/>
          </p:nvPr>
        </p:nvSpPr>
        <p:spPr>
          <a:xfrm>
            <a:off x="187356" y="1869141"/>
            <a:ext cx="8784901" cy="4731196"/>
          </a:xfrm>
        </p:spPr>
        <p:txBody>
          <a:bodyPr/>
          <a:lstStyle/>
          <a:p>
            <a:r>
              <a:rPr lang="en-US" sz="2800" dirty="0">
                <a:effectLst/>
              </a:rPr>
              <a:t>The profits from the first textile factory are enormous. It should be no surprise that Richard Arkwright is referred to with two titles: the first millionaire and the father of the factory. New factories are built in your community. The early owners of these factories called themselves capitalists because they had the capital (money) to purchase the raw material, the building, the water frame, pay their workers a fixed wage, and make a profit! </a:t>
            </a:r>
            <a:endParaRPr lang="en-US" sz="2800" dirty="0" smtClean="0">
              <a:effectLst/>
            </a:endParaRPr>
          </a:p>
          <a:p>
            <a:r>
              <a:rPr lang="en-US" sz="2800" b="1" dirty="0" smtClean="0">
                <a:effectLst/>
              </a:rPr>
              <a:t>Add </a:t>
            </a:r>
            <a:r>
              <a:rPr lang="en-US" sz="2800" b="1" dirty="0">
                <a:effectLst/>
              </a:rPr>
              <a:t>5 new factories.</a:t>
            </a:r>
            <a:endParaRPr lang="en-US" sz="2800" dirty="0">
              <a:effectLst/>
            </a:endParaRPr>
          </a:p>
          <a:p>
            <a:endParaRPr lang="en-US" dirty="0"/>
          </a:p>
        </p:txBody>
      </p:sp>
    </p:spTree>
    <p:extLst>
      <p:ext uri="{BB962C8B-B14F-4D97-AF65-F5344CB8AC3E}">
        <p14:creationId xmlns:p14="http://schemas.microsoft.com/office/powerpoint/2010/main" val="2489336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7</a:t>
            </a:r>
            <a:endParaRPr lang="en-US" dirty="0"/>
          </a:p>
        </p:txBody>
      </p:sp>
      <p:sp>
        <p:nvSpPr>
          <p:cNvPr id="3" name="Content Placeholder 2"/>
          <p:cNvSpPr>
            <a:spLocks noGrp="1"/>
          </p:cNvSpPr>
          <p:nvPr>
            <p:ph idx="1"/>
          </p:nvPr>
        </p:nvSpPr>
        <p:spPr>
          <a:xfrm>
            <a:off x="228990" y="1525300"/>
            <a:ext cx="8764085" cy="2773999"/>
          </a:xfrm>
        </p:spPr>
        <p:txBody>
          <a:bodyPr>
            <a:normAutofit fontScale="85000" lnSpcReduction="20000"/>
          </a:bodyPr>
          <a:lstStyle/>
          <a:p>
            <a:r>
              <a:rPr lang="en-US" sz="3000" dirty="0">
                <a:effectLst/>
              </a:rPr>
              <a:t>It is 1780. Unemployed workers from surrounding area flood into your community looking for work. Although wages are very low, they still look attractive to starving families. Housing is in great demand. For the first time a new kind of housing is constructed, called tenements. Here, dozens of families reside under one roof. </a:t>
            </a:r>
            <a:endParaRPr lang="en-US" sz="3000" dirty="0" smtClean="0">
              <a:effectLst/>
            </a:endParaRPr>
          </a:p>
          <a:p>
            <a:r>
              <a:rPr lang="en-US" sz="3000" b="1" dirty="0" smtClean="0">
                <a:effectLst/>
              </a:rPr>
              <a:t>Add </a:t>
            </a:r>
            <a:r>
              <a:rPr lang="en-US" sz="3000" b="1" dirty="0">
                <a:effectLst/>
              </a:rPr>
              <a:t>5 tenements.</a:t>
            </a:r>
            <a:endParaRPr lang="en-US" sz="3000" dirty="0">
              <a:effectLst/>
            </a:endParaRPr>
          </a:p>
          <a:p>
            <a:endParaRPr lang="en-US" dirty="0"/>
          </a:p>
        </p:txBody>
      </p:sp>
      <p:pic>
        <p:nvPicPr>
          <p:cNvPr id="4" name="Picture 3"/>
          <p:cNvPicPr>
            <a:picLocks noChangeAspect="1"/>
          </p:cNvPicPr>
          <p:nvPr/>
        </p:nvPicPr>
        <p:blipFill>
          <a:blip r:embed="rId2"/>
          <a:stretch>
            <a:fillRect/>
          </a:stretch>
        </p:blipFill>
        <p:spPr>
          <a:xfrm>
            <a:off x="3913075" y="3679385"/>
            <a:ext cx="5080000" cy="2997200"/>
          </a:xfrm>
          <a:prstGeom prst="rect">
            <a:avLst/>
          </a:prstGeom>
        </p:spPr>
      </p:pic>
    </p:spTree>
    <p:extLst>
      <p:ext uri="{BB962C8B-B14F-4D97-AF65-F5344CB8AC3E}">
        <p14:creationId xmlns:p14="http://schemas.microsoft.com/office/powerpoint/2010/main" val="408958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8</a:t>
            </a:r>
            <a:endParaRPr lang="en-US" dirty="0"/>
          </a:p>
        </p:txBody>
      </p:sp>
      <p:sp>
        <p:nvSpPr>
          <p:cNvPr id="3" name="Content Placeholder 2"/>
          <p:cNvSpPr>
            <a:spLocks noGrp="1"/>
          </p:cNvSpPr>
          <p:nvPr>
            <p:ph idx="1"/>
          </p:nvPr>
        </p:nvSpPr>
        <p:spPr>
          <a:xfrm>
            <a:off x="187356" y="1550894"/>
            <a:ext cx="8743267" cy="5028622"/>
          </a:xfrm>
        </p:spPr>
        <p:txBody>
          <a:bodyPr/>
          <a:lstStyle/>
          <a:p>
            <a:r>
              <a:rPr lang="en-US" sz="2800" dirty="0">
                <a:effectLst/>
              </a:rPr>
              <a:t>It is now 1780. More workers need to live, eat, shop, drink, and worship. They need social support services to go along with this demand. </a:t>
            </a:r>
            <a:endParaRPr lang="en-US" sz="2800" dirty="0" smtClean="0">
              <a:effectLst/>
            </a:endParaRPr>
          </a:p>
          <a:p>
            <a:r>
              <a:rPr lang="en-US" sz="2800" b="1" dirty="0" smtClean="0">
                <a:effectLst/>
              </a:rPr>
              <a:t>Since </a:t>
            </a:r>
            <a:r>
              <a:rPr lang="en-US" sz="2800" b="1" dirty="0">
                <a:effectLst/>
              </a:rPr>
              <a:t>workers in the factories work 6 days a week, the only day of rest is Sunday. Add 1 church. People flock to your churches so make them convenient for their tired feet. Also, add 1 store, 1 pub, and 1 school for those families wealthy enough to send their children (boys only) to school.</a:t>
            </a:r>
            <a:endParaRPr lang="en-US" sz="2800" dirty="0">
              <a:effectLst/>
            </a:endParaRPr>
          </a:p>
          <a:p>
            <a:endParaRPr lang="en-US" dirty="0"/>
          </a:p>
        </p:txBody>
      </p:sp>
    </p:spTree>
    <p:extLst>
      <p:ext uri="{BB962C8B-B14F-4D97-AF65-F5344CB8AC3E}">
        <p14:creationId xmlns:p14="http://schemas.microsoft.com/office/powerpoint/2010/main" val="369177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2100"/>
            <a:ext cx="9144000" cy="6255581"/>
          </a:xfrm>
          <a:prstGeom prst="rect">
            <a:avLst/>
          </a:prstGeom>
        </p:spPr>
      </p:pic>
    </p:spTree>
    <p:extLst>
      <p:ext uri="{BB962C8B-B14F-4D97-AF65-F5344CB8AC3E}">
        <p14:creationId xmlns:p14="http://schemas.microsoft.com/office/powerpoint/2010/main" val="362863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9</a:t>
            </a:r>
            <a:endParaRPr lang="en-US" dirty="0"/>
          </a:p>
        </p:txBody>
      </p:sp>
      <p:sp>
        <p:nvSpPr>
          <p:cNvPr id="3" name="Content Placeholder 2"/>
          <p:cNvSpPr>
            <a:spLocks noGrp="1"/>
          </p:cNvSpPr>
          <p:nvPr>
            <p:ph idx="1"/>
          </p:nvPr>
        </p:nvSpPr>
        <p:spPr>
          <a:xfrm>
            <a:off x="228990" y="1550894"/>
            <a:ext cx="8706421" cy="3425385"/>
          </a:xfrm>
        </p:spPr>
        <p:txBody>
          <a:bodyPr>
            <a:normAutofit/>
          </a:bodyPr>
          <a:lstStyle/>
          <a:p>
            <a:r>
              <a:rPr lang="en-US" sz="2500" dirty="0">
                <a:effectLst/>
              </a:rPr>
              <a:t>It is now 1782. Workers work long, hard hours in the factories. The average day begins at 6:00am and ends at 9:00pm. There is only a 30-minute break for lunch. After work, exhausted “stressed out” workers stop at their favorite pub for some relaxation. Alcohol begins to be consumed throughout England in record amounts. </a:t>
            </a:r>
            <a:endParaRPr lang="en-US" sz="2500" dirty="0" smtClean="0">
              <a:effectLst/>
            </a:endParaRPr>
          </a:p>
          <a:p>
            <a:r>
              <a:rPr lang="en-US" sz="2500" b="1" dirty="0" smtClean="0">
                <a:effectLst/>
              </a:rPr>
              <a:t>Add </a:t>
            </a:r>
            <a:r>
              <a:rPr lang="en-US" sz="2500" b="1" dirty="0">
                <a:effectLst/>
              </a:rPr>
              <a:t>2 more pubs</a:t>
            </a:r>
            <a:r>
              <a:rPr lang="en-US" sz="2500" b="1" dirty="0" smtClean="0">
                <a:effectLst/>
              </a:rPr>
              <a:t>.</a:t>
            </a:r>
            <a:endParaRPr lang="en-US" sz="2500" dirty="0">
              <a:effectLst/>
            </a:endParaRPr>
          </a:p>
        </p:txBody>
      </p:sp>
      <p:pic>
        <p:nvPicPr>
          <p:cNvPr id="4" name="Picture 3"/>
          <p:cNvPicPr>
            <a:picLocks noChangeAspect="1"/>
          </p:cNvPicPr>
          <p:nvPr/>
        </p:nvPicPr>
        <p:blipFill>
          <a:blip r:embed="rId2"/>
          <a:stretch>
            <a:fillRect/>
          </a:stretch>
        </p:blipFill>
        <p:spPr>
          <a:xfrm>
            <a:off x="5079422" y="3907053"/>
            <a:ext cx="3855989" cy="2789750"/>
          </a:xfrm>
          <a:prstGeom prst="rect">
            <a:avLst/>
          </a:prstGeom>
        </p:spPr>
      </p:pic>
    </p:spTree>
    <p:extLst>
      <p:ext uri="{BB962C8B-B14F-4D97-AF65-F5344CB8AC3E}">
        <p14:creationId xmlns:p14="http://schemas.microsoft.com/office/powerpoint/2010/main" val="57823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10</a:t>
            </a:r>
            <a:endParaRPr lang="en-US" dirty="0"/>
          </a:p>
        </p:txBody>
      </p:sp>
      <p:sp>
        <p:nvSpPr>
          <p:cNvPr id="3" name="Content Placeholder 2"/>
          <p:cNvSpPr>
            <a:spLocks noGrp="1"/>
          </p:cNvSpPr>
          <p:nvPr>
            <p:ph idx="1"/>
          </p:nvPr>
        </p:nvSpPr>
        <p:spPr>
          <a:xfrm>
            <a:off x="187356" y="1270096"/>
            <a:ext cx="8805719" cy="4856067"/>
          </a:xfrm>
        </p:spPr>
        <p:txBody>
          <a:bodyPr/>
          <a:lstStyle/>
          <a:p>
            <a:r>
              <a:rPr lang="en-US" sz="2400" dirty="0">
                <a:effectLst/>
              </a:rPr>
              <a:t>It is now 1783. Workers barely eke out a marginal existence. There is never enough money to save and some workers go into debt. Few, if any, could afford to send their children to school. Still, there are a few families whose lifestyle is quite affordable, even luxurious. Who are they? They are the large landowning farmers and factory owners. Handsome manor houses are built and some are lavishly furnished with art. These new rich (nouveau riche) are not part of the old aristocratic rich. </a:t>
            </a:r>
            <a:endParaRPr lang="en-US" sz="2400" dirty="0" smtClean="0">
              <a:effectLst/>
            </a:endParaRPr>
          </a:p>
          <a:p>
            <a:r>
              <a:rPr lang="en-US" sz="2400" b="1" dirty="0" smtClean="0">
                <a:effectLst/>
              </a:rPr>
              <a:t>Add </a:t>
            </a:r>
            <a:r>
              <a:rPr lang="en-US" sz="2400" b="1" dirty="0">
                <a:effectLst/>
              </a:rPr>
              <a:t>2 more special homes.</a:t>
            </a:r>
            <a:endParaRPr lang="en-US" sz="2400" dirty="0">
              <a:effectLst/>
            </a:endParaRPr>
          </a:p>
          <a:p>
            <a:pPr marL="0" indent="0">
              <a:buNone/>
            </a:pPr>
            <a:endParaRPr lang="en-US" dirty="0"/>
          </a:p>
        </p:txBody>
      </p:sp>
      <p:pic>
        <p:nvPicPr>
          <p:cNvPr id="4" name="Picture 3"/>
          <p:cNvPicPr>
            <a:picLocks noChangeAspect="1"/>
          </p:cNvPicPr>
          <p:nvPr/>
        </p:nvPicPr>
        <p:blipFill rotWithShape="1">
          <a:blip r:embed="rId2"/>
          <a:srcRect b="21497"/>
          <a:stretch/>
        </p:blipFill>
        <p:spPr>
          <a:xfrm>
            <a:off x="5350047" y="4519185"/>
            <a:ext cx="3476490" cy="2044225"/>
          </a:xfrm>
          <a:prstGeom prst="rect">
            <a:avLst/>
          </a:prstGeom>
        </p:spPr>
      </p:pic>
    </p:spTree>
    <p:extLst>
      <p:ext uri="{BB962C8B-B14F-4D97-AF65-F5344CB8AC3E}">
        <p14:creationId xmlns:p14="http://schemas.microsoft.com/office/powerpoint/2010/main" val="2495310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11</a:t>
            </a:r>
            <a:endParaRPr lang="en-US" dirty="0"/>
          </a:p>
        </p:txBody>
      </p:sp>
      <p:sp>
        <p:nvSpPr>
          <p:cNvPr id="3" name="Content Placeholder 2"/>
          <p:cNvSpPr>
            <a:spLocks noGrp="1"/>
          </p:cNvSpPr>
          <p:nvPr>
            <p:ph idx="1"/>
          </p:nvPr>
        </p:nvSpPr>
        <p:spPr>
          <a:xfrm>
            <a:off x="208173" y="1550894"/>
            <a:ext cx="8784901" cy="5111907"/>
          </a:xfrm>
        </p:spPr>
        <p:txBody>
          <a:bodyPr/>
          <a:lstStyle/>
          <a:p>
            <a:r>
              <a:rPr lang="en-US" sz="2600" dirty="0">
                <a:effectLst/>
              </a:rPr>
              <a:t>The year is 1785. A man named James Watt invents a new machine called the steam engine. The steam engine replaces the water frame. First, it is far more efficient. Second, it allows factories to be built away from the river. This source of power is more mobile. Capitalists quickly replace their water frames with steam-powered weaving and spinning machines. The main business in England is still textile manufacturing. </a:t>
            </a:r>
            <a:endParaRPr lang="en-US" sz="2600" dirty="0" smtClean="0">
              <a:effectLst/>
            </a:endParaRPr>
          </a:p>
          <a:p>
            <a:r>
              <a:rPr lang="en-US" sz="2600" b="1" dirty="0" smtClean="0">
                <a:effectLst/>
              </a:rPr>
              <a:t>Add </a:t>
            </a:r>
            <a:r>
              <a:rPr lang="en-US" sz="2600" b="1" dirty="0">
                <a:effectLst/>
              </a:rPr>
              <a:t>10 factories with smoke. </a:t>
            </a:r>
            <a:r>
              <a:rPr lang="en-US" sz="2600" b="1" dirty="0" smtClean="0">
                <a:effectLst/>
              </a:rPr>
              <a:t>Add </a:t>
            </a:r>
            <a:r>
              <a:rPr lang="en-US" sz="2600" b="1" dirty="0">
                <a:effectLst/>
              </a:rPr>
              <a:t>smoke to all other pre-existing factories. Also, add 1 nicer house since people continue to get rich.</a:t>
            </a:r>
            <a:endParaRPr lang="en-US" sz="2600" dirty="0">
              <a:effectLst/>
            </a:endParaRPr>
          </a:p>
          <a:p>
            <a:endParaRPr lang="en-US" dirty="0"/>
          </a:p>
        </p:txBody>
      </p:sp>
    </p:spTree>
    <p:extLst>
      <p:ext uri="{BB962C8B-B14F-4D97-AF65-F5344CB8AC3E}">
        <p14:creationId xmlns:p14="http://schemas.microsoft.com/office/powerpoint/2010/main" val="62584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You will need:</a:t>
            </a:r>
            <a:endParaRPr lang="en-US" b="1" dirty="0"/>
          </a:p>
        </p:txBody>
      </p:sp>
      <p:sp>
        <p:nvSpPr>
          <p:cNvPr id="3" name="Content Placeholder 2"/>
          <p:cNvSpPr>
            <a:spLocks noGrp="1"/>
          </p:cNvSpPr>
          <p:nvPr>
            <p:ph idx="1"/>
          </p:nvPr>
        </p:nvSpPr>
        <p:spPr/>
        <p:txBody>
          <a:bodyPr>
            <a:normAutofit/>
          </a:bodyPr>
          <a:lstStyle/>
          <a:p>
            <a:r>
              <a:rPr lang="en-US" sz="4000" dirty="0" smtClean="0"/>
              <a:t>Blank legal sized-paper</a:t>
            </a:r>
          </a:p>
          <a:p>
            <a:r>
              <a:rPr lang="en-US" sz="4000" dirty="0" smtClean="0"/>
              <a:t>Pencil with eraser</a:t>
            </a:r>
          </a:p>
          <a:p>
            <a:r>
              <a:rPr lang="en-US" sz="4000" dirty="0" smtClean="0"/>
              <a:t>Background Material reading</a:t>
            </a:r>
          </a:p>
          <a:p>
            <a:r>
              <a:rPr lang="en-US" sz="4000" dirty="0" smtClean="0"/>
              <a:t>Change over Time chart</a:t>
            </a:r>
          </a:p>
          <a:p>
            <a:r>
              <a:rPr lang="en-US" sz="4000" dirty="0" smtClean="0"/>
              <a:t>Drawing guide</a:t>
            </a:r>
            <a:endParaRPr lang="en-US" sz="4000" dirty="0"/>
          </a:p>
        </p:txBody>
      </p:sp>
    </p:spTree>
    <p:extLst>
      <p:ext uri="{BB962C8B-B14F-4D97-AF65-F5344CB8AC3E}">
        <p14:creationId xmlns:p14="http://schemas.microsoft.com/office/powerpoint/2010/main" val="195083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4759" y="0"/>
            <a:ext cx="6604289" cy="6274075"/>
          </a:xfrm>
          <a:prstGeom prst="rect">
            <a:avLst/>
          </a:prstGeom>
        </p:spPr>
      </p:pic>
      <p:sp>
        <p:nvSpPr>
          <p:cNvPr id="7" name="TextBox 6"/>
          <p:cNvSpPr txBox="1"/>
          <p:nvPr/>
        </p:nvSpPr>
        <p:spPr>
          <a:xfrm>
            <a:off x="1394759" y="6274075"/>
            <a:ext cx="6604289" cy="553998"/>
          </a:xfrm>
          <a:prstGeom prst="rect">
            <a:avLst/>
          </a:prstGeom>
          <a:noFill/>
        </p:spPr>
        <p:txBody>
          <a:bodyPr wrap="square" rtlCol="0">
            <a:spAutoFit/>
          </a:bodyPr>
          <a:lstStyle/>
          <a:p>
            <a:pPr algn="ctr"/>
            <a:r>
              <a:rPr lang="en-US" sz="3000" dirty="0" smtClean="0"/>
              <a:t>Watt Steam Engine</a:t>
            </a:r>
            <a:endParaRPr lang="en-US" sz="3000" dirty="0"/>
          </a:p>
        </p:txBody>
      </p:sp>
    </p:spTree>
    <p:extLst>
      <p:ext uri="{BB962C8B-B14F-4D97-AF65-F5344CB8AC3E}">
        <p14:creationId xmlns:p14="http://schemas.microsoft.com/office/powerpoint/2010/main" val="1862009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12</a:t>
            </a:r>
            <a:endParaRPr lang="en-US" dirty="0"/>
          </a:p>
        </p:txBody>
      </p:sp>
      <p:sp>
        <p:nvSpPr>
          <p:cNvPr id="3" name="Content Placeholder 2"/>
          <p:cNvSpPr>
            <a:spLocks noGrp="1"/>
          </p:cNvSpPr>
          <p:nvPr>
            <p:ph idx="1"/>
          </p:nvPr>
        </p:nvSpPr>
        <p:spPr>
          <a:xfrm>
            <a:off x="228990" y="1869140"/>
            <a:ext cx="8680815" cy="4710375"/>
          </a:xfrm>
        </p:spPr>
        <p:txBody>
          <a:bodyPr/>
          <a:lstStyle/>
          <a:p>
            <a:r>
              <a:rPr lang="en-US" sz="2700" dirty="0">
                <a:effectLst/>
              </a:rPr>
              <a:t>The year is 1800. A man named Henry </a:t>
            </a:r>
            <a:r>
              <a:rPr lang="en-US" sz="2700" dirty="0" err="1">
                <a:effectLst/>
              </a:rPr>
              <a:t>Cort</a:t>
            </a:r>
            <a:r>
              <a:rPr lang="en-US" sz="2700" dirty="0">
                <a:effectLst/>
              </a:rPr>
              <a:t> has just invented the </a:t>
            </a:r>
            <a:r>
              <a:rPr lang="en-US" sz="2700" dirty="0" err="1">
                <a:effectLst/>
              </a:rPr>
              <a:t>puddling</a:t>
            </a:r>
            <a:r>
              <a:rPr lang="en-US" sz="2700" dirty="0">
                <a:effectLst/>
              </a:rPr>
              <a:t> process. This process makes it possible for coal, which is, fortunately, in abundant supply in England, to be used as the primary fuel in the new iron industry. Consequently, your town is thrust into the “New Age of Heavy Industry.” Large factory districts appear which manufacture iron at low prices, which can then be transported by your canal. </a:t>
            </a:r>
            <a:endParaRPr lang="en-US" sz="2700" dirty="0" smtClean="0">
              <a:effectLst/>
            </a:endParaRPr>
          </a:p>
          <a:p>
            <a:r>
              <a:rPr lang="en-US" sz="2700" b="1" dirty="0" smtClean="0">
                <a:effectLst/>
              </a:rPr>
              <a:t>Add </a:t>
            </a:r>
            <a:r>
              <a:rPr lang="en-US" sz="2700" b="1" dirty="0">
                <a:effectLst/>
              </a:rPr>
              <a:t>1 new coal mine and a new iron bridge to replace the old wooden bridge.</a:t>
            </a:r>
            <a:endParaRPr lang="en-US" sz="2700" dirty="0">
              <a:effectLst/>
            </a:endParaRPr>
          </a:p>
          <a:p>
            <a:endParaRPr lang="en-US" dirty="0"/>
          </a:p>
        </p:txBody>
      </p:sp>
    </p:spTree>
    <p:extLst>
      <p:ext uri="{BB962C8B-B14F-4D97-AF65-F5344CB8AC3E}">
        <p14:creationId xmlns:p14="http://schemas.microsoft.com/office/powerpoint/2010/main" val="400878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691035"/>
            <a:ext cx="9143999" cy="4230805"/>
          </a:xfrm>
          <a:prstGeom prst="rect">
            <a:avLst/>
          </a:prstGeom>
        </p:spPr>
      </p:pic>
      <p:sp>
        <p:nvSpPr>
          <p:cNvPr id="7" name="TextBox 6"/>
          <p:cNvSpPr txBox="1"/>
          <p:nvPr/>
        </p:nvSpPr>
        <p:spPr>
          <a:xfrm>
            <a:off x="1769471" y="916135"/>
            <a:ext cx="5474950" cy="553998"/>
          </a:xfrm>
          <a:prstGeom prst="rect">
            <a:avLst/>
          </a:prstGeom>
          <a:noFill/>
        </p:spPr>
        <p:txBody>
          <a:bodyPr wrap="square" rtlCol="0">
            <a:spAutoFit/>
          </a:bodyPr>
          <a:lstStyle/>
          <a:p>
            <a:pPr algn="ctr"/>
            <a:r>
              <a:rPr lang="en-US" sz="3000" dirty="0" err="1" smtClean="0"/>
              <a:t>Cort’s</a:t>
            </a:r>
            <a:r>
              <a:rPr lang="en-US" sz="3000" dirty="0" smtClean="0"/>
              <a:t> </a:t>
            </a:r>
            <a:r>
              <a:rPr lang="en-US" sz="3000" dirty="0" err="1" smtClean="0"/>
              <a:t>Puddling</a:t>
            </a:r>
            <a:r>
              <a:rPr lang="en-US" sz="3000" dirty="0" smtClean="0"/>
              <a:t> Furnace</a:t>
            </a:r>
            <a:endParaRPr lang="en-US" sz="3000" dirty="0"/>
          </a:p>
        </p:txBody>
      </p:sp>
    </p:spTree>
    <p:extLst>
      <p:ext uri="{BB962C8B-B14F-4D97-AF65-F5344CB8AC3E}">
        <p14:creationId xmlns:p14="http://schemas.microsoft.com/office/powerpoint/2010/main" val="216095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13</a:t>
            </a:r>
            <a:endParaRPr lang="en-US" dirty="0"/>
          </a:p>
        </p:txBody>
      </p:sp>
      <p:sp>
        <p:nvSpPr>
          <p:cNvPr id="3" name="Content Placeholder 2"/>
          <p:cNvSpPr>
            <a:spLocks noGrp="1"/>
          </p:cNvSpPr>
          <p:nvPr>
            <p:ph idx="1"/>
          </p:nvPr>
        </p:nvSpPr>
        <p:spPr>
          <a:xfrm>
            <a:off x="187356" y="1550894"/>
            <a:ext cx="8764084" cy="5132727"/>
          </a:xfrm>
        </p:spPr>
        <p:txBody>
          <a:bodyPr>
            <a:noAutofit/>
          </a:bodyPr>
          <a:lstStyle/>
          <a:p>
            <a:r>
              <a:rPr lang="en-US" sz="2700" dirty="0">
                <a:effectLst/>
              </a:rPr>
              <a:t>The year is 1815. Coal miners are busy mining coal because of great demand for home-heating, fuel for their steam engines, and production of iron. In the 1700’s coal miners were adults who worked in the winter to supplement their wages; by the 1800’s they are typically children between the ages of 8 and 14. The work is dangerous and unhealthy. Children become victims of “black lung,” accidents and explosions. Their growth is stunted as they spend most of their 14-hour day stooped over; they are malnourished. Casualty rates go up. </a:t>
            </a:r>
            <a:endParaRPr lang="en-US" sz="2700" dirty="0" smtClean="0">
              <a:effectLst/>
            </a:endParaRPr>
          </a:p>
          <a:p>
            <a:r>
              <a:rPr lang="en-US" sz="2700" b="1" dirty="0" smtClean="0">
                <a:effectLst/>
              </a:rPr>
              <a:t>Draw </a:t>
            </a:r>
            <a:r>
              <a:rPr lang="en-US" sz="2700" b="1" dirty="0">
                <a:effectLst/>
              </a:rPr>
              <a:t>1 cemetery.</a:t>
            </a:r>
            <a:r>
              <a:rPr lang="en-US" sz="2700" dirty="0">
                <a:effectLst/>
              </a:rPr>
              <a:t> </a:t>
            </a:r>
            <a:endParaRPr lang="en-US" sz="2700" dirty="0"/>
          </a:p>
        </p:txBody>
      </p:sp>
    </p:spTree>
    <p:extLst>
      <p:ext uri="{BB962C8B-B14F-4D97-AF65-F5344CB8AC3E}">
        <p14:creationId xmlns:p14="http://schemas.microsoft.com/office/powerpoint/2010/main" val="29735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18837" y="2456910"/>
            <a:ext cx="3171645" cy="4079888"/>
          </a:xfrm>
          <a:prstGeom prst="rect">
            <a:avLst/>
          </a:prstGeom>
        </p:spPr>
      </p:pic>
      <p:pic>
        <p:nvPicPr>
          <p:cNvPr id="5" name="Picture 4"/>
          <p:cNvPicPr>
            <a:picLocks noChangeAspect="1"/>
          </p:cNvPicPr>
          <p:nvPr/>
        </p:nvPicPr>
        <p:blipFill>
          <a:blip r:embed="rId3"/>
          <a:stretch>
            <a:fillRect/>
          </a:stretch>
        </p:blipFill>
        <p:spPr>
          <a:xfrm>
            <a:off x="187356" y="189031"/>
            <a:ext cx="5485760" cy="3674565"/>
          </a:xfrm>
          <a:prstGeom prst="rect">
            <a:avLst/>
          </a:prstGeom>
        </p:spPr>
      </p:pic>
      <p:pic>
        <p:nvPicPr>
          <p:cNvPr id="6" name="Picture 5"/>
          <p:cNvPicPr>
            <a:picLocks noChangeAspect="1"/>
          </p:cNvPicPr>
          <p:nvPr/>
        </p:nvPicPr>
        <p:blipFill>
          <a:blip r:embed="rId4"/>
          <a:stretch>
            <a:fillRect/>
          </a:stretch>
        </p:blipFill>
        <p:spPr>
          <a:xfrm>
            <a:off x="1350536" y="4136498"/>
            <a:ext cx="3390900" cy="2400300"/>
          </a:xfrm>
          <a:prstGeom prst="rect">
            <a:avLst/>
          </a:prstGeom>
        </p:spPr>
      </p:pic>
    </p:spTree>
    <p:extLst>
      <p:ext uri="{BB962C8B-B14F-4D97-AF65-F5344CB8AC3E}">
        <p14:creationId xmlns:p14="http://schemas.microsoft.com/office/powerpoint/2010/main" val="34703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14</a:t>
            </a:r>
            <a:endParaRPr lang="en-US" dirty="0"/>
          </a:p>
        </p:txBody>
      </p:sp>
      <p:sp>
        <p:nvSpPr>
          <p:cNvPr id="3" name="Content Placeholder 2"/>
          <p:cNvSpPr>
            <a:spLocks noGrp="1"/>
          </p:cNvSpPr>
          <p:nvPr>
            <p:ph idx="1"/>
          </p:nvPr>
        </p:nvSpPr>
        <p:spPr>
          <a:xfrm>
            <a:off x="270625" y="1550894"/>
            <a:ext cx="8722449" cy="5049443"/>
          </a:xfrm>
        </p:spPr>
        <p:txBody>
          <a:bodyPr/>
          <a:lstStyle/>
          <a:p>
            <a:r>
              <a:rPr lang="en-US" sz="2700" dirty="0">
                <a:effectLst/>
              </a:rPr>
              <a:t>It is 1820. The existing canals and dirt roads cannot accommodate the heavy industrial traffic. New experiments with transportation using the power of a steam engine are tried. The most successful one appears to be a steam-engine that pulls a series of wagons or cars on an iron track. The first railroad is tested and is quite effective. </a:t>
            </a:r>
            <a:endParaRPr lang="en-US" sz="2700" dirty="0" smtClean="0">
              <a:effectLst/>
            </a:endParaRPr>
          </a:p>
          <a:p>
            <a:r>
              <a:rPr lang="en-US" sz="2700" b="1" dirty="0" smtClean="0">
                <a:effectLst/>
              </a:rPr>
              <a:t>Add </a:t>
            </a:r>
            <a:r>
              <a:rPr lang="en-US" sz="2700" b="1" dirty="0">
                <a:effectLst/>
              </a:rPr>
              <a:t>1 major railroad line connecting your factory districts to your coal mining regions.</a:t>
            </a:r>
            <a:endParaRPr lang="en-US" sz="2700" dirty="0">
              <a:effectLst/>
            </a:endParaRPr>
          </a:p>
          <a:p>
            <a:endParaRPr lang="en-US" dirty="0"/>
          </a:p>
        </p:txBody>
      </p:sp>
    </p:spTree>
    <p:extLst>
      <p:ext uri="{BB962C8B-B14F-4D97-AF65-F5344CB8AC3E}">
        <p14:creationId xmlns:p14="http://schemas.microsoft.com/office/powerpoint/2010/main" val="1937955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2801" y="237396"/>
            <a:ext cx="3695700" cy="2260600"/>
          </a:xfrm>
          <a:prstGeom prst="rect">
            <a:avLst/>
          </a:prstGeom>
        </p:spPr>
      </p:pic>
      <p:pic>
        <p:nvPicPr>
          <p:cNvPr id="6" name="Picture 5"/>
          <p:cNvPicPr>
            <a:picLocks noChangeAspect="1"/>
          </p:cNvPicPr>
          <p:nvPr/>
        </p:nvPicPr>
        <p:blipFill>
          <a:blip r:embed="rId3"/>
          <a:stretch>
            <a:fillRect/>
          </a:stretch>
        </p:blipFill>
        <p:spPr>
          <a:xfrm>
            <a:off x="3015526" y="2644299"/>
            <a:ext cx="5503955" cy="4033226"/>
          </a:xfrm>
          <a:prstGeom prst="rect">
            <a:avLst/>
          </a:prstGeom>
        </p:spPr>
      </p:pic>
    </p:spTree>
    <p:extLst>
      <p:ext uri="{BB962C8B-B14F-4D97-AF65-F5344CB8AC3E}">
        <p14:creationId xmlns:p14="http://schemas.microsoft.com/office/powerpoint/2010/main" val="138217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15</a:t>
            </a:r>
            <a:endParaRPr lang="en-US" dirty="0"/>
          </a:p>
        </p:txBody>
      </p:sp>
      <p:sp>
        <p:nvSpPr>
          <p:cNvPr id="3" name="Content Placeholder 2"/>
          <p:cNvSpPr>
            <a:spLocks noGrp="1"/>
          </p:cNvSpPr>
          <p:nvPr>
            <p:ph idx="1"/>
          </p:nvPr>
        </p:nvSpPr>
        <p:spPr>
          <a:xfrm>
            <a:off x="187356" y="1374202"/>
            <a:ext cx="8743267" cy="5330241"/>
          </a:xfrm>
        </p:spPr>
        <p:txBody>
          <a:bodyPr>
            <a:normAutofit lnSpcReduction="10000"/>
          </a:bodyPr>
          <a:lstStyle/>
          <a:p>
            <a:r>
              <a:rPr lang="en-US" sz="2400" dirty="0">
                <a:effectLst/>
              </a:rPr>
              <a:t>It is 1827. This new “revolution” in transportation draws thousands of people to your community. Soon there becomes a surplus of workers. Capitalists who wish to ensure their profits decide to hire women and children over men because they will perform the same factory labor at one-half to one-quarter the price. More and more children leave their homes to work in factories. Unemployed men are unable to find work. Depressed, ashamed, and angry at their wives and children toiling in factories, many men turn to crime and the social life of the pub. For the first time in England’s history, alcoholism appears in epidemic proportions. Family life that existed for hundreds of years in England is disrupted. Family members seldom eat together or see each other. </a:t>
            </a:r>
            <a:endParaRPr lang="en-US" sz="2400" dirty="0" smtClean="0">
              <a:effectLst/>
            </a:endParaRPr>
          </a:p>
          <a:p>
            <a:r>
              <a:rPr lang="en-US" sz="2400" b="1" dirty="0" smtClean="0">
                <a:effectLst/>
              </a:rPr>
              <a:t>Add </a:t>
            </a:r>
            <a:r>
              <a:rPr lang="en-US" sz="2400" b="1" dirty="0">
                <a:effectLst/>
              </a:rPr>
              <a:t>1 jail and 2 pubs.</a:t>
            </a:r>
            <a:endParaRPr lang="en-US" sz="2400" dirty="0">
              <a:effectLst/>
            </a:endParaRPr>
          </a:p>
          <a:p>
            <a:endParaRPr lang="en-US" dirty="0"/>
          </a:p>
        </p:txBody>
      </p:sp>
    </p:spTree>
    <p:extLst>
      <p:ext uri="{BB962C8B-B14F-4D97-AF65-F5344CB8AC3E}">
        <p14:creationId xmlns:p14="http://schemas.microsoft.com/office/powerpoint/2010/main" val="3302382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899218"/>
          </a:xfrm>
        </p:spPr>
        <p:txBody>
          <a:bodyPr/>
          <a:lstStyle/>
          <a:p>
            <a:r>
              <a:rPr lang="en-US" dirty="0" smtClean="0"/>
              <a:t>Round 16</a:t>
            </a:r>
            <a:endParaRPr lang="en-US" dirty="0"/>
          </a:p>
        </p:txBody>
      </p:sp>
      <p:sp>
        <p:nvSpPr>
          <p:cNvPr id="3" name="Content Placeholder 2"/>
          <p:cNvSpPr>
            <a:spLocks noGrp="1"/>
          </p:cNvSpPr>
          <p:nvPr>
            <p:ph idx="1"/>
          </p:nvPr>
        </p:nvSpPr>
        <p:spPr>
          <a:xfrm>
            <a:off x="0" y="1020242"/>
            <a:ext cx="8993075" cy="5642559"/>
          </a:xfrm>
        </p:spPr>
        <p:txBody>
          <a:bodyPr>
            <a:noAutofit/>
          </a:bodyPr>
          <a:lstStyle/>
          <a:p>
            <a:r>
              <a:rPr lang="en-US" sz="2300" dirty="0">
                <a:effectLst/>
              </a:rPr>
              <a:t>It is 1835. Using steam engines, iron, and soon steel, British manufacturers introduced power-driven machinery in many industries. The production of shoes, clothing, ammunition, and furniture became mechanized, as did printing and paper-making. People used machines to cut and finish lumber, to process foods, and to make other machines. Some new inventions and innovative processes had important by-products. These by-products often developed into separate industries. For example, iron </a:t>
            </a:r>
            <a:r>
              <a:rPr lang="en-US" sz="2300" dirty="0" err="1">
                <a:effectLst/>
              </a:rPr>
              <a:t>smelteries</a:t>
            </a:r>
            <a:r>
              <a:rPr lang="en-US" sz="2300" dirty="0">
                <a:effectLst/>
              </a:rPr>
              <a:t> used coke, a by-product of coal, to improve the smelting process. Then someone discovered that the gasses that coal released during the coke-making process could be burned to give light. During the 1830s London and other large towns became the first communities to pipe in gas to burn in streetlights. Soon all around England hundreds of towns used gas to light streets and homes. </a:t>
            </a:r>
            <a:endParaRPr lang="en-US" sz="2300" dirty="0" smtClean="0">
              <a:effectLst/>
            </a:endParaRPr>
          </a:p>
          <a:p>
            <a:r>
              <a:rPr lang="en-US" sz="2300" b="1" dirty="0" smtClean="0">
                <a:effectLst/>
              </a:rPr>
              <a:t>Add </a:t>
            </a:r>
            <a:r>
              <a:rPr lang="en-US" sz="2300" b="1" dirty="0">
                <a:effectLst/>
              </a:rPr>
              <a:t>20 street lamps.</a:t>
            </a:r>
            <a:r>
              <a:rPr lang="en-US" sz="2300" dirty="0">
                <a:effectLst/>
              </a:rPr>
              <a:t> </a:t>
            </a:r>
            <a:endParaRPr lang="en-US" sz="2300" dirty="0"/>
          </a:p>
        </p:txBody>
      </p:sp>
    </p:spTree>
    <p:extLst>
      <p:ext uri="{BB962C8B-B14F-4D97-AF65-F5344CB8AC3E}">
        <p14:creationId xmlns:p14="http://schemas.microsoft.com/office/powerpoint/2010/main" val="1820471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1"/>
            <a:ext cx="6393065" cy="4515102"/>
          </a:xfrm>
          <a:prstGeom prst="rect">
            <a:avLst/>
          </a:prstGeom>
        </p:spPr>
      </p:pic>
      <p:pic>
        <p:nvPicPr>
          <p:cNvPr id="5" name="Picture 4"/>
          <p:cNvPicPr>
            <a:picLocks noChangeAspect="1"/>
          </p:cNvPicPr>
          <p:nvPr/>
        </p:nvPicPr>
        <p:blipFill>
          <a:blip r:embed="rId3"/>
          <a:stretch>
            <a:fillRect/>
          </a:stretch>
        </p:blipFill>
        <p:spPr>
          <a:xfrm>
            <a:off x="6472472" y="1821546"/>
            <a:ext cx="2671528" cy="4757970"/>
          </a:xfrm>
          <a:prstGeom prst="rect">
            <a:avLst/>
          </a:prstGeom>
        </p:spPr>
      </p:pic>
    </p:spTree>
    <p:extLst>
      <p:ext uri="{BB962C8B-B14F-4D97-AF65-F5344CB8AC3E}">
        <p14:creationId xmlns:p14="http://schemas.microsoft.com/office/powerpoint/2010/main" val="377369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0607"/>
            <a:ext cx="8913813" cy="914400"/>
          </a:xfrm>
        </p:spPr>
        <p:txBody>
          <a:bodyPr/>
          <a:lstStyle/>
          <a:p>
            <a:r>
              <a:rPr lang="en-US" b="1" dirty="0" smtClean="0"/>
              <a:t>Opening Activity</a:t>
            </a:r>
            <a:endParaRPr lang="en-US" b="1" dirty="0"/>
          </a:p>
        </p:txBody>
      </p:sp>
      <p:sp>
        <p:nvSpPr>
          <p:cNvPr id="2" name="Content Placeholder 1"/>
          <p:cNvSpPr>
            <a:spLocks noGrp="1"/>
          </p:cNvSpPr>
          <p:nvPr>
            <p:ph idx="1"/>
          </p:nvPr>
        </p:nvSpPr>
        <p:spPr/>
        <p:txBody>
          <a:bodyPr>
            <a:normAutofit/>
          </a:bodyPr>
          <a:lstStyle/>
          <a:p>
            <a:r>
              <a:rPr lang="en-US" sz="4000" dirty="0" smtClean="0"/>
              <a:t>Read the Background Material and complete the first half of the Change over Time chart (BEFORE Industrialization).</a:t>
            </a:r>
            <a:endParaRPr lang="en-US" sz="4000" dirty="0"/>
          </a:p>
        </p:txBody>
      </p:sp>
    </p:spTree>
    <p:extLst>
      <p:ext uri="{BB962C8B-B14F-4D97-AF65-F5344CB8AC3E}">
        <p14:creationId xmlns:p14="http://schemas.microsoft.com/office/powerpoint/2010/main" val="3370980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232359"/>
          </a:xfrm>
        </p:spPr>
        <p:txBody>
          <a:bodyPr/>
          <a:lstStyle/>
          <a:p>
            <a:r>
              <a:rPr lang="en-US" dirty="0" smtClean="0"/>
              <a:t>Round 17</a:t>
            </a:r>
            <a:endParaRPr lang="en-US" dirty="0"/>
          </a:p>
        </p:txBody>
      </p:sp>
      <p:sp>
        <p:nvSpPr>
          <p:cNvPr id="3" name="Content Placeholder 2"/>
          <p:cNvSpPr>
            <a:spLocks noGrp="1"/>
          </p:cNvSpPr>
          <p:nvPr>
            <p:ph idx="1"/>
          </p:nvPr>
        </p:nvSpPr>
        <p:spPr>
          <a:xfrm>
            <a:off x="166538" y="1353382"/>
            <a:ext cx="8826537" cy="5504618"/>
          </a:xfrm>
        </p:spPr>
        <p:txBody>
          <a:bodyPr>
            <a:normAutofit/>
          </a:bodyPr>
          <a:lstStyle/>
          <a:p>
            <a:r>
              <a:rPr lang="en-US" sz="2500" dirty="0">
                <a:effectLst/>
              </a:rPr>
              <a:t>It is 1838. Let’s look at the working conditions in the factories. The two most important factories are textile and iron (steel). Working conditions were appalling. Many workers contracted the deadly factory fever or white lung disease; it was probably cancer, tuberculosis, or emphysema. Other workers were injured on the job in factory accidents. Children, weakened from lack of proper sleep or diet, stumbled into machinery and were mutilated. Women’s long hair came undone and caught in moving machinery. Regardless, if you were unable to work, you were fired. There was no health insurance. There was always a daily line of unemployed workers waiting to fill vacant jobs. </a:t>
            </a:r>
            <a:endParaRPr lang="en-US" sz="2500" dirty="0" smtClean="0">
              <a:effectLst/>
            </a:endParaRPr>
          </a:p>
          <a:p>
            <a:r>
              <a:rPr lang="en-US" sz="2500" b="1" dirty="0" smtClean="0">
                <a:effectLst/>
              </a:rPr>
              <a:t>Add </a:t>
            </a:r>
            <a:r>
              <a:rPr lang="en-US" sz="2500" b="1" dirty="0">
                <a:effectLst/>
              </a:rPr>
              <a:t>2 hospitals and 1 more cemetery.</a:t>
            </a:r>
            <a:endParaRPr lang="en-US" sz="2500" dirty="0">
              <a:effectLst/>
            </a:endParaRPr>
          </a:p>
          <a:p>
            <a:endParaRPr lang="en-US" dirty="0"/>
          </a:p>
        </p:txBody>
      </p:sp>
    </p:spTree>
    <p:extLst>
      <p:ext uri="{BB962C8B-B14F-4D97-AF65-F5344CB8AC3E}">
        <p14:creationId xmlns:p14="http://schemas.microsoft.com/office/powerpoint/2010/main" val="55390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b="16412"/>
          <a:stretch/>
        </p:blipFill>
        <p:spPr bwMode="auto">
          <a:xfrm>
            <a:off x="0" y="0"/>
            <a:ext cx="4772025" cy="370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509" y="3338845"/>
            <a:ext cx="6125491" cy="351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777" y="401368"/>
            <a:ext cx="3437880" cy="246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61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18</a:t>
            </a:r>
            <a:endParaRPr lang="en-US" dirty="0"/>
          </a:p>
        </p:txBody>
      </p:sp>
      <p:sp>
        <p:nvSpPr>
          <p:cNvPr id="3" name="Content Placeholder 2"/>
          <p:cNvSpPr>
            <a:spLocks noGrp="1"/>
          </p:cNvSpPr>
          <p:nvPr>
            <p:ph idx="1"/>
          </p:nvPr>
        </p:nvSpPr>
        <p:spPr>
          <a:xfrm>
            <a:off x="166538" y="1374203"/>
            <a:ext cx="8743267" cy="3622898"/>
          </a:xfrm>
        </p:spPr>
        <p:txBody>
          <a:bodyPr>
            <a:normAutofit/>
          </a:bodyPr>
          <a:lstStyle/>
          <a:p>
            <a:r>
              <a:rPr lang="en-US" sz="2500" dirty="0">
                <a:effectLst/>
              </a:rPr>
              <a:t>It is 1840. The need for quicker and cheaper transportation quickens. Coal, iron, finished products, and raw materials must all be transported from one area of England to another. In the late 1830’s, a devastating potato famine drove hundreds of thousands of Irish to England. Here was the cheapest of labor possible to build more railroads. </a:t>
            </a:r>
            <a:endParaRPr lang="en-US" sz="2500" dirty="0" smtClean="0">
              <a:effectLst/>
            </a:endParaRPr>
          </a:p>
          <a:p>
            <a:r>
              <a:rPr lang="en-US" sz="2500" b="1" dirty="0" smtClean="0">
                <a:effectLst/>
              </a:rPr>
              <a:t>Add </a:t>
            </a:r>
            <a:r>
              <a:rPr lang="en-US" sz="2500" b="1" dirty="0">
                <a:effectLst/>
              </a:rPr>
              <a:t>1 more railroad line.</a:t>
            </a:r>
            <a:r>
              <a:rPr lang="en-US" sz="2500" dirty="0">
                <a:effectLst/>
              </a:rPr>
              <a:t> </a:t>
            </a:r>
            <a:endParaRPr lang="en-US" sz="2500" dirty="0"/>
          </a:p>
        </p:txBody>
      </p:sp>
      <p:pic>
        <p:nvPicPr>
          <p:cNvPr id="5" name="Picture 4"/>
          <p:cNvPicPr>
            <a:picLocks noChangeAspect="1"/>
          </p:cNvPicPr>
          <p:nvPr/>
        </p:nvPicPr>
        <p:blipFill>
          <a:blip r:embed="rId2"/>
          <a:stretch>
            <a:fillRect/>
          </a:stretch>
        </p:blipFill>
        <p:spPr>
          <a:xfrm>
            <a:off x="4288364" y="4101787"/>
            <a:ext cx="4621441" cy="2504675"/>
          </a:xfrm>
          <a:prstGeom prst="rect">
            <a:avLst/>
          </a:prstGeom>
        </p:spPr>
      </p:pic>
    </p:spTree>
    <p:extLst>
      <p:ext uri="{BB962C8B-B14F-4D97-AF65-F5344CB8AC3E}">
        <p14:creationId xmlns:p14="http://schemas.microsoft.com/office/powerpoint/2010/main" val="424863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940861"/>
          </a:xfrm>
        </p:spPr>
        <p:txBody>
          <a:bodyPr/>
          <a:lstStyle/>
          <a:p>
            <a:r>
              <a:rPr lang="en-US" dirty="0" smtClean="0"/>
              <a:t>Round 19</a:t>
            </a:r>
            <a:endParaRPr lang="en-US" dirty="0"/>
          </a:p>
        </p:txBody>
      </p:sp>
      <p:sp>
        <p:nvSpPr>
          <p:cNvPr id="3" name="Content Placeholder 2"/>
          <p:cNvSpPr>
            <a:spLocks noGrp="1"/>
          </p:cNvSpPr>
          <p:nvPr>
            <p:ph idx="1"/>
          </p:nvPr>
        </p:nvSpPr>
        <p:spPr>
          <a:xfrm>
            <a:off x="0" y="1061884"/>
            <a:ext cx="9144000" cy="5796116"/>
          </a:xfrm>
        </p:spPr>
        <p:txBody>
          <a:bodyPr>
            <a:normAutofit/>
          </a:bodyPr>
          <a:lstStyle/>
          <a:p>
            <a:r>
              <a:rPr lang="en-US" sz="2300" dirty="0">
                <a:effectLst/>
              </a:rPr>
              <a:t>It is 1842. By this year, several million acres of good English land has been enclosed and sold to private parties. This created England’s landless poor and the economic benefits for the rich are obvious. These large landowning farmers purchase the newest power-driven machinery and can easily grow enough food to feed the working class of England. The small landowning famer is crushed by the enclosed commons. They cannot afford the machinery and cannot grow food profitably. Thousands of these folks leave their villages (where their ancestors had lived for hundreds of years) and move to towns and cities looking for work to feed their families. Some refused to leave but took jobs working for large landowning farmers. By the thousands, they moved to the bleak, uninviting towns of the north in new cotton mills. </a:t>
            </a:r>
            <a:endParaRPr lang="en-US" sz="2300" dirty="0" smtClean="0">
              <a:effectLst/>
            </a:endParaRPr>
          </a:p>
          <a:p>
            <a:r>
              <a:rPr lang="en-US" sz="2300" b="1" dirty="0" smtClean="0">
                <a:effectLst/>
              </a:rPr>
              <a:t>Add </a:t>
            </a:r>
            <a:r>
              <a:rPr lang="en-US" sz="2300" b="1" dirty="0">
                <a:effectLst/>
              </a:rPr>
              <a:t>20 houses, 5 restaurants, 2 stores, 1 church, 5 factories, 1 pub, and 1 nicer house.</a:t>
            </a:r>
            <a:endParaRPr lang="en-US" sz="2300" dirty="0">
              <a:effectLst/>
            </a:endParaRPr>
          </a:p>
          <a:p>
            <a:endParaRPr lang="en-US" dirty="0"/>
          </a:p>
        </p:txBody>
      </p:sp>
    </p:spTree>
    <p:extLst>
      <p:ext uri="{BB962C8B-B14F-4D97-AF65-F5344CB8AC3E}">
        <p14:creationId xmlns:p14="http://schemas.microsoft.com/office/powerpoint/2010/main" val="93533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25221" y="2767130"/>
            <a:ext cx="6350000" cy="3924300"/>
          </a:xfrm>
          <a:prstGeom prst="rect">
            <a:avLst/>
          </a:prstGeom>
        </p:spPr>
      </p:pic>
      <p:pic>
        <p:nvPicPr>
          <p:cNvPr id="4" name="Picture 3"/>
          <p:cNvPicPr>
            <a:picLocks noChangeAspect="1"/>
          </p:cNvPicPr>
          <p:nvPr/>
        </p:nvPicPr>
        <p:blipFill>
          <a:blip r:embed="rId3"/>
          <a:stretch>
            <a:fillRect/>
          </a:stretch>
        </p:blipFill>
        <p:spPr>
          <a:xfrm>
            <a:off x="145721" y="152401"/>
            <a:ext cx="4677455" cy="3345570"/>
          </a:xfrm>
          <a:prstGeom prst="rect">
            <a:avLst/>
          </a:prstGeom>
        </p:spPr>
      </p:pic>
    </p:spTree>
    <p:extLst>
      <p:ext uri="{BB962C8B-B14F-4D97-AF65-F5344CB8AC3E}">
        <p14:creationId xmlns:p14="http://schemas.microsoft.com/office/powerpoint/2010/main" val="351991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20</a:t>
            </a:r>
            <a:endParaRPr lang="en-US" dirty="0"/>
          </a:p>
        </p:txBody>
      </p:sp>
      <p:sp>
        <p:nvSpPr>
          <p:cNvPr id="3" name="Content Placeholder 2"/>
          <p:cNvSpPr>
            <a:spLocks noGrp="1"/>
          </p:cNvSpPr>
          <p:nvPr>
            <p:ph idx="1"/>
          </p:nvPr>
        </p:nvSpPr>
        <p:spPr>
          <a:xfrm>
            <a:off x="333078" y="1290918"/>
            <a:ext cx="8618362" cy="5309419"/>
          </a:xfrm>
        </p:spPr>
        <p:txBody>
          <a:bodyPr>
            <a:normAutofit lnSpcReduction="10000"/>
          </a:bodyPr>
          <a:lstStyle/>
          <a:p>
            <a:r>
              <a:rPr lang="en-US" sz="3000" dirty="0">
                <a:effectLst/>
              </a:rPr>
              <a:t>It is 1845. There are some advantages for many of the urban dwellers. City life is quite different from country life. For the small but growing middle classes, a whole new cultural life is available. Museums, theatres, opera, restaurants, plays and concerts are made available. Whereas before only the aristocrats could afford the arts, now the middle class enjoys the fine life of culture and good living. </a:t>
            </a:r>
            <a:endParaRPr lang="en-US" sz="3000" dirty="0" smtClean="0">
              <a:effectLst/>
            </a:endParaRPr>
          </a:p>
          <a:p>
            <a:r>
              <a:rPr lang="en-US" sz="3000" b="1" dirty="0" smtClean="0">
                <a:effectLst/>
              </a:rPr>
              <a:t>Add </a:t>
            </a:r>
            <a:r>
              <a:rPr lang="en-US" sz="3000" b="1" dirty="0">
                <a:effectLst/>
              </a:rPr>
              <a:t>2 theatres, 1 restaurant, and 2 private schools.</a:t>
            </a:r>
            <a:endParaRPr lang="en-US" sz="3000" dirty="0">
              <a:effectLst/>
            </a:endParaRPr>
          </a:p>
          <a:p>
            <a:endParaRPr lang="en-US" dirty="0"/>
          </a:p>
        </p:txBody>
      </p:sp>
    </p:spTree>
    <p:extLst>
      <p:ext uri="{BB962C8B-B14F-4D97-AF65-F5344CB8AC3E}">
        <p14:creationId xmlns:p14="http://schemas.microsoft.com/office/powerpoint/2010/main" val="3330107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923" y="187392"/>
            <a:ext cx="5119173" cy="4330820"/>
          </a:xfrm>
          <a:prstGeom prst="rect">
            <a:avLst/>
          </a:prstGeom>
        </p:spPr>
      </p:pic>
      <p:pic>
        <p:nvPicPr>
          <p:cNvPr id="5" name="Picture 4"/>
          <p:cNvPicPr>
            <a:picLocks noChangeAspect="1"/>
          </p:cNvPicPr>
          <p:nvPr/>
        </p:nvPicPr>
        <p:blipFill>
          <a:blip r:embed="rId3"/>
          <a:stretch>
            <a:fillRect/>
          </a:stretch>
        </p:blipFill>
        <p:spPr>
          <a:xfrm>
            <a:off x="5294096" y="2118056"/>
            <a:ext cx="3683000" cy="4495800"/>
          </a:xfrm>
          <a:prstGeom prst="rect">
            <a:avLst/>
          </a:prstGeom>
        </p:spPr>
      </p:pic>
    </p:spTree>
    <p:extLst>
      <p:ext uri="{BB962C8B-B14F-4D97-AF65-F5344CB8AC3E}">
        <p14:creationId xmlns:p14="http://schemas.microsoft.com/office/powerpoint/2010/main" val="321629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044967"/>
          </a:xfrm>
        </p:spPr>
        <p:txBody>
          <a:bodyPr/>
          <a:lstStyle/>
          <a:p>
            <a:r>
              <a:rPr lang="en-US" dirty="0" smtClean="0"/>
              <a:t>Round 21</a:t>
            </a:r>
            <a:endParaRPr lang="en-US" dirty="0"/>
          </a:p>
        </p:txBody>
      </p:sp>
      <p:sp>
        <p:nvSpPr>
          <p:cNvPr id="3" name="Content Placeholder 2"/>
          <p:cNvSpPr>
            <a:spLocks noGrp="1"/>
          </p:cNvSpPr>
          <p:nvPr>
            <p:ph idx="1"/>
          </p:nvPr>
        </p:nvSpPr>
        <p:spPr>
          <a:xfrm>
            <a:off x="166538" y="1165990"/>
            <a:ext cx="8805719" cy="5538453"/>
          </a:xfrm>
        </p:spPr>
        <p:txBody>
          <a:bodyPr>
            <a:normAutofit/>
          </a:bodyPr>
          <a:lstStyle/>
          <a:p>
            <a:r>
              <a:rPr lang="en-US" sz="2600" dirty="0" smtClean="0">
                <a:effectLst/>
              </a:rPr>
              <a:t>It </a:t>
            </a:r>
            <a:r>
              <a:rPr lang="en-US" sz="2600" dirty="0">
                <a:effectLst/>
              </a:rPr>
              <a:t>is 1850. There are no pollution controls so the air in your community looks dark. Windows, walls, even trees are covered with layers of soot and coke. The river that once flowed through your quiet village for hundreds of years is now unfit for drinking, bathing, or laundry. Malignant tumors grown in people’s bodies and the term cancer is first used in the medical profession. The average life expectancy for the poor classes is now 30 years of age. Your city is overcrowded and shrouded in factory smoke. The noise, the loss of privacy, the loss of family unity, shatters the peace of the old ways. Suicide rates double, then triple. </a:t>
            </a:r>
            <a:endParaRPr lang="en-US" sz="2600" dirty="0" smtClean="0">
              <a:effectLst/>
            </a:endParaRPr>
          </a:p>
          <a:p>
            <a:r>
              <a:rPr lang="en-US" sz="2600" b="1" dirty="0" smtClean="0">
                <a:effectLst/>
              </a:rPr>
              <a:t>To </a:t>
            </a:r>
            <a:r>
              <a:rPr lang="en-US" sz="2600" b="1" dirty="0">
                <a:effectLst/>
              </a:rPr>
              <a:t>accommodate the victims of urban life, add 1 cemetery, 1 jail, and 1 hospital.</a:t>
            </a:r>
            <a:endParaRPr lang="en-US" sz="2600" dirty="0">
              <a:effectLst/>
            </a:endParaRPr>
          </a:p>
          <a:p>
            <a:pPr marL="0" indent="0">
              <a:buNone/>
            </a:pPr>
            <a:endParaRPr lang="en-US" dirty="0">
              <a:effectLst/>
            </a:endParaRPr>
          </a:p>
          <a:p>
            <a:endParaRPr lang="en-US" dirty="0"/>
          </a:p>
        </p:txBody>
      </p:sp>
    </p:spTree>
    <p:extLst>
      <p:ext uri="{BB962C8B-B14F-4D97-AF65-F5344CB8AC3E}">
        <p14:creationId xmlns:p14="http://schemas.microsoft.com/office/powerpoint/2010/main" val="2221116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773" y="229540"/>
            <a:ext cx="4876800" cy="3721100"/>
          </a:xfrm>
          <a:prstGeom prst="rect">
            <a:avLst/>
          </a:prstGeom>
        </p:spPr>
      </p:pic>
      <p:pic>
        <p:nvPicPr>
          <p:cNvPr id="5" name="Picture 4"/>
          <p:cNvPicPr>
            <a:picLocks noChangeAspect="1"/>
          </p:cNvPicPr>
          <p:nvPr/>
        </p:nvPicPr>
        <p:blipFill>
          <a:blip r:embed="rId3"/>
          <a:stretch>
            <a:fillRect/>
          </a:stretch>
        </p:blipFill>
        <p:spPr>
          <a:xfrm>
            <a:off x="2932507" y="3235259"/>
            <a:ext cx="5943600" cy="3365500"/>
          </a:xfrm>
          <a:prstGeom prst="rect">
            <a:avLst/>
          </a:prstGeom>
        </p:spPr>
      </p:pic>
    </p:spTree>
    <p:extLst>
      <p:ext uri="{BB962C8B-B14F-4D97-AF65-F5344CB8AC3E}">
        <p14:creationId xmlns:p14="http://schemas.microsoft.com/office/powerpoint/2010/main" val="1194366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Closing Activity</a:t>
            </a:r>
            <a:endParaRPr lang="en-US" b="1" dirty="0"/>
          </a:p>
        </p:txBody>
      </p:sp>
      <p:sp>
        <p:nvSpPr>
          <p:cNvPr id="3" name="Content Placeholder 2"/>
          <p:cNvSpPr>
            <a:spLocks noGrp="1"/>
          </p:cNvSpPr>
          <p:nvPr>
            <p:ph idx="1"/>
          </p:nvPr>
        </p:nvSpPr>
        <p:spPr/>
        <p:txBody>
          <a:bodyPr/>
          <a:lstStyle/>
          <a:p>
            <a:r>
              <a:rPr lang="en-US" sz="4500" dirty="0" smtClean="0"/>
              <a:t>Use the Urban Game to complete </a:t>
            </a:r>
            <a:r>
              <a:rPr lang="en-US" sz="4500" dirty="0"/>
              <a:t>the </a:t>
            </a:r>
            <a:r>
              <a:rPr lang="en-US" sz="4500" dirty="0" smtClean="0"/>
              <a:t>second </a:t>
            </a:r>
            <a:r>
              <a:rPr lang="en-US" sz="4500" dirty="0"/>
              <a:t>half of the Change over Time chart </a:t>
            </a:r>
            <a:r>
              <a:rPr lang="en-US" sz="4500" dirty="0" smtClean="0"/>
              <a:t>(AFTER </a:t>
            </a:r>
            <a:r>
              <a:rPr lang="en-US" sz="4500" dirty="0"/>
              <a:t>Industrialization).</a:t>
            </a:r>
          </a:p>
          <a:p>
            <a:endParaRPr lang="en-US" dirty="0"/>
          </a:p>
        </p:txBody>
      </p:sp>
    </p:spTree>
    <p:extLst>
      <p:ext uri="{BB962C8B-B14F-4D97-AF65-F5344CB8AC3E}">
        <p14:creationId xmlns:p14="http://schemas.microsoft.com/office/powerpoint/2010/main" val="105522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Set-up</a:t>
            </a:r>
            <a:endParaRPr lang="en-US" b="1" dirty="0"/>
          </a:p>
        </p:txBody>
      </p:sp>
      <p:sp>
        <p:nvSpPr>
          <p:cNvPr id="3" name="Content Placeholder 2"/>
          <p:cNvSpPr>
            <a:spLocks noGrp="1"/>
          </p:cNvSpPr>
          <p:nvPr>
            <p:ph idx="1"/>
          </p:nvPr>
        </p:nvSpPr>
        <p:spPr/>
        <p:txBody>
          <a:bodyPr>
            <a:normAutofit lnSpcReduction="10000"/>
          </a:bodyPr>
          <a:lstStyle/>
          <a:p>
            <a:r>
              <a:rPr lang="en-US" dirty="0" smtClean="0">
                <a:effectLst/>
              </a:rPr>
              <a:t>IN PENCIL, draw </a:t>
            </a:r>
            <a:r>
              <a:rPr lang="en-US" dirty="0">
                <a:effectLst/>
              </a:rPr>
              <a:t>a river across your paper connecting east to west. The river should be about 1 inch wide. Draw a wooden bridge across the river and draw 4 roads originating from each direction. Mark off a portion of the land in your village as the commons (land that can be used by all in the village). Draw 10 houses, 1 church, 1 cemetery, 1 store, 1 pub, 1 coal mine, and lots of trees.</a:t>
            </a:r>
          </a:p>
          <a:p>
            <a:r>
              <a:rPr lang="en-US" dirty="0" smtClean="0"/>
              <a:t>You do not have to use the symbols on the drawing guide, but whatever symbols you choose must be consistent throughout the game</a:t>
            </a:r>
          </a:p>
          <a:p>
            <a:r>
              <a:rPr lang="en-US" dirty="0" smtClean="0"/>
              <a:t>Everyone’s papers will look different!</a:t>
            </a:r>
            <a:endParaRPr lang="en-US" dirty="0"/>
          </a:p>
        </p:txBody>
      </p:sp>
    </p:spTree>
    <p:extLst>
      <p:ext uri="{BB962C8B-B14F-4D97-AF65-F5344CB8AC3E}">
        <p14:creationId xmlns:p14="http://schemas.microsoft.com/office/powerpoint/2010/main" val="915043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a:bodyPr>
          <a:lstStyle/>
          <a:p>
            <a:pPr marL="0" indent="0" algn="ctr">
              <a:buNone/>
            </a:pPr>
            <a:endParaRPr lang="en-US" sz="4500" dirty="0" smtClean="0"/>
          </a:p>
          <a:p>
            <a:pPr marL="0" indent="0" algn="ctr">
              <a:buNone/>
            </a:pPr>
            <a:r>
              <a:rPr lang="en-US" sz="4500" dirty="0" smtClean="0"/>
              <a:t>Was it worth it??</a:t>
            </a:r>
            <a:endParaRPr lang="en-US" sz="4500" dirty="0"/>
          </a:p>
        </p:txBody>
      </p:sp>
    </p:spTree>
    <p:extLst>
      <p:ext uri="{BB962C8B-B14F-4D97-AF65-F5344CB8AC3E}">
        <p14:creationId xmlns:p14="http://schemas.microsoft.com/office/powerpoint/2010/main" val="327517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a:t>
            </a:r>
            <a:endParaRPr lang="en-US" dirty="0"/>
          </a:p>
        </p:txBody>
      </p:sp>
      <p:sp>
        <p:nvSpPr>
          <p:cNvPr id="3" name="Content Placeholder 2"/>
          <p:cNvSpPr>
            <a:spLocks noGrp="1"/>
          </p:cNvSpPr>
          <p:nvPr>
            <p:ph idx="1"/>
          </p:nvPr>
        </p:nvSpPr>
        <p:spPr>
          <a:xfrm>
            <a:off x="1" y="1348609"/>
            <a:ext cx="9143999" cy="5251727"/>
          </a:xfrm>
        </p:spPr>
        <p:txBody>
          <a:bodyPr>
            <a:normAutofit/>
          </a:bodyPr>
          <a:lstStyle/>
          <a:p>
            <a:pPr>
              <a:buFont typeface="Arial"/>
              <a:buChar char="•"/>
            </a:pPr>
            <a:r>
              <a:rPr lang="en-US" dirty="0" smtClean="0">
                <a:effectLst/>
              </a:rPr>
              <a:t>It is now 1745. England’s geography is unique in that no section of the country is more than 90 miles from the sea and there are many navigable rivers that crisscross the countryside. An enterprising young capitalist (you!) decides to invest money in the construction of a canal. This is not a public venture but rather a private one. The profits from your canal are astonishing! For example, one canal built in 1745, the Oxford Canal, yielded a 100% annual return for its investors for more than 30 years. This new revolution in transportation reduced the prices of raw materials and reduced the costs of transportation drastically. Coal could now be transported from the mine to the towns for half the price of horse-wagon transportation. </a:t>
            </a:r>
          </a:p>
          <a:p>
            <a:pPr>
              <a:buFont typeface="Arial"/>
              <a:buChar char="•"/>
            </a:pPr>
            <a:r>
              <a:rPr lang="en-US" sz="2400" b="1" dirty="0" smtClean="0">
                <a:effectLst/>
              </a:rPr>
              <a:t>Construct </a:t>
            </a:r>
            <a:r>
              <a:rPr lang="en-US" sz="2400" b="1" dirty="0">
                <a:effectLst/>
              </a:rPr>
              <a:t>the canal (it must be parallel to the river). Since you invested your money, thereby making a tidy profit, build yourself 1 nice home anywhere on the map you would like it to be.</a:t>
            </a:r>
            <a:endParaRPr lang="en-US" sz="2400" dirty="0">
              <a:effectLst/>
            </a:endParaRPr>
          </a:p>
          <a:p>
            <a:pPr>
              <a:buFont typeface="Arial"/>
              <a:buChar char="•"/>
            </a:pPr>
            <a:endParaRPr lang="en-US" dirty="0" smtClean="0">
              <a:effectLst/>
            </a:endParaRPr>
          </a:p>
          <a:p>
            <a:pPr marL="0" indent="0">
              <a:buNone/>
            </a:pPr>
            <a:endParaRPr lang="en-US" dirty="0" smtClean="0">
              <a:effectLst/>
            </a:endParaRPr>
          </a:p>
          <a:p>
            <a:endParaRPr lang="en-US" dirty="0"/>
          </a:p>
        </p:txBody>
      </p:sp>
    </p:spTree>
    <p:extLst>
      <p:ext uri="{BB962C8B-B14F-4D97-AF65-F5344CB8AC3E}">
        <p14:creationId xmlns:p14="http://schemas.microsoft.com/office/powerpoint/2010/main" val="165619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8412" y="1351007"/>
            <a:ext cx="7249209" cy="5128817"/>
          </a:xfrm>
          <a:prstGeom prst="rect">
            <a:avLst/>
          </a:prstGeom>
        </p:spPr>
      </p:pic>
      <p:sp>
        <p:nvSpPr>
          <p:cNvPr id="5" name="Title 4"/>
          <p:cNvSpPr>
            <a:spLocks noGrp="1"/>
          </p:cNvSpPr>
          <p:nvPr>
            <p:ph type="title"/>
          </p:nvPr>
        </p:nvSpPr>
        <p:spPr>
          <a:xfrm>
            <a:off x="685800" y="121024"/>
            <a:ext cx="7770813" cy="1024146"/>
          </a:xfrm>
        </p:spPr>
        <p:txBody>
          <a:bodyPr/>
          <a:lstStyle/>
          <a:p>
            <a:r>
              <a:rPr lang="en-US" dirty="0" smtClean="0"/>
              <a:t>Oxford Canal</a:t>
            </a:r>
            <a:endParaRPr lang="en-US" dirty="0"/>
          </a:p>
        </p:txBody>
      </p:sp>
    </p:spTree>
    <p:extLst>
      <p:ext uri="{BB962C8B-B14F-4D97-AF65-F5344CB8AC3E}">
        <p14:creationId xmlns:p14="http://schemas.microsoft.com/office/powerpoint/2010/main" val="274772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a:t>
            </a:r>
            <a:endParaRPr lang="en-US" dirty="0"/>
          </a:p>
        </p:txBody>
      </p:sp>
      <p:sp>
        <p:nvSpPr>
          <p:cNvPr id="3" name="Content Placeholder 2"/>
          <p:cNvSpPr>
            <a:spLocks noGrp="1"/>
          </p:cNvSpPr>
          <p:nvPr>
            <p:ph idx="1"/>
          </p:nvPr>
        </p:nvSpPr>
        <p:spPr/>
        <p:txBody>
          <a:bodyPr>
            <a:noAutofit/>
          </a:bodyPr>
          <a:lstStyle/>
          <a:p>
            <a:r>
              <a:rPr lang="en-US" sz="3000" dirty="0">
                <a:effectLst/>
              </a:rPr>
              <a:t>It is now 1750. For a variety of different reasons (soap, sanitation, diet) there is a population explosion in England, and your village. The cursed Bubonic Plague which for centuries wiped out your village has been virtually eliminated due to the disposal of sewage in the canals and then ultimately the ocean.</a:t>
            </a:r>
            <a:r>
              <a:rPr lang="en-US" sz="3000" dirty="0">
                <a:effectLst/>
              </a:rPr>
              <a:t> </a:t>
            </a:r>
          </a:p>
          <a:p>
            <a:r>
              <a:rPr lang="en-US" sz="3000" b="1" dirty="0" smtClean="0">
                <a:effectLst/>
              </a:rPr>
              <a:t>Add 5 houses</a:t>
            </a:r>
            <a:r>
              <a:rPr lang="en-US" sz="3000" dirty="0" smtClean="0">
                <a:effectLst/>
              </a:rPr>
              <a:t>.</a:t>
            </a:r>
            <a:endParaRPr lang="en-US" sz="3000" dirty="0"/>
          </a:p>
        </p:txBody>
      </p:sp>
    </p:spTree>
    <p:extLst>
      <p:ext uri="{BB962C8B-B14F-4D97-AF65-F5344CB8AC3E}">
        <p14:creationId xmlns:p14="http://schemas.microsoft.com/office/powerpoint/2010/main" val="158485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1144302"/>
          </a:xfrm>
        </p:spPr>
        <p:txBody>
          <a:bodyPr/>
          <a:lstStyle/>
          <a:p>
            <a:r>
              <a:rPr lang="en-US" dirty="0" smtClean="0"/>
              <a:t>Round 3</a:t>
            </a:r>
            <a:endParaRPr lang="en-US" dirty="0"/>
          </a:p>
        </p:txBody>
      </p:sp>
      <p:sp>
        <p:nvSpPr>
          <p:cNvPr id="3" name="Content Placeholder 2"/>
          <p:cNvSpPr>
            <a:spLocks noGrp="1"/>
          </p:cNvSpPr>
          <p:nvPr>
            <p:ph idx="1"/>
          </p:nvPr>
        </p:nvSpPr>
        <p:spPr>
          <a:xfrm>
            <a:off x="0" y="1265325"/>
            <a:ext cx="9144000" cy="5439118"/>
          </a:xfrm>
        </p:spPr>
        <p:txBody>
          <a:bodyPr>
            <a:normAutofit fontScale="92500"/>
          </a:bodyPr>
          <a:lstStyle/>
          <a:p>
            <a:r>
              <a:rPr lang="en-US" dirty="0">
                <a:effectLst/>
              </a:rPr>
              <a:t>It is 1760. The people of your village need a bit more food and goods to meet the needs of the new inhabitants. Coincidentally, a number of other noteworthy events occurred around 1760. First, a number of new mechanical inventions for farms are developed. One is called the seed drill and another is the horse-drawn cultivator. Also, farmers begin to experiment with new, more productive farming practices like crop rotation, new fertilizers, and new livestock breeding techniques. Consequently, farm production is significantly increased. But there is one problem. Most farmers own small tracts of land. Why should they, or how could they, invest in expensive machines when their land is so small? What’s more, it’s almost impossible to buy more land from anyone! At the same time, pressure was placed on Parliament by large and small landowning farmers to make more land available. Where is that land to come from? The Commons, of course! A series of laws called the Enclosure Acts is passed by Parliament. This means that landowners can buy pieces of common land from the government. </a:t>
            </a:r>
            <a:endParaRPr lang="en-US" dirty="0" smtClean="0">
              <a:effectLst/>
            </a:endParaRPr>
          </a:p>
          <a:p>
            <a:r>
              <a:rPr lang="en-US" b="1" dirty="0" smtClean="0">
                <a:effectLst/>
              </a:rPr>
              <a:t>Erase </a:t>
            </a:r>
            <a:r>
              <a:rPr lang="en-US" b="1" dirty="0">
                <a:effectLst/>
              </a:rPr>
              <a:t>half of your commons and add 1 more nice house.</a:t>
            </a:r>
            <a:endParaRPr lang="en-US" dirty="0">
              <a:effectLst/>
            </a:endParaRPr>
          </a:p>
          <a:p>
            <a:endParaRPr lang="en-US" dirty="0"/>
          </a:p>
        </p:txBody>
      </p:sp>
    </p:spTree>
    <p:extLst>
      <p:ext uri="{BB962C8B-B14F-4D97-AF65-F5344CB8AC3E}">
        <p14:creationId xmlns:p14="http://schemas.microsoft.com/office/powerpoint/2010/main" val="8337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182" y="270676"/>
            <a:ext cx="4315147" cy="6374649"/>
          </a:xfrm>
          <a:prstGeom prst="rect">
            <a:avLst/>
          </a:prstGeom>
        </p:spPr>
      </p:pic>
      <p:pic>
        <p:nvPicPr>
          <p:cNvPr id="6" name="Picture 5"/>
          <p:cNvPicPr>
            <a:picLocks noChangeAspect="1"/>
          </p:cNvPicPr>
          <p:nvPr/>
        </p:nvPicPr>
        <p:blipFill>
          <a:blip r:embed="rId3"/>
          <a:stretch>
            <a:fillRect/>
          </a:stretch>
        </p:blipFill>
        <p:spPr>
          <a:xfrm>
            <a:off x="4937782" y="270676"/>
            <a:ext cx="4008092" cy="3206473"/>
          </a:xfrm>
          <a:prstGeom prst="rect">
            <a:avLst/>
          </a:prstGeom>
        </p:spPr>
      </p:pic>
      <p:sp>
        <p:nvSpPr>
          <p:cNvPr id="7" name="TextBox 6"/>
          <p:cNvSpPr txBox="1"/>
          <p:nvPr/>
        </p:nvSpPr>
        <p:spPr>
          <a:xfrm>
            <a:off x="4663076" y="3646258"/>
            <a:ext cx="4480924" cy="2785378"/>
          </a:xfrm>
          <a:prstGeom prst="rect">
            <a:avLst/>
          </a:prstGeom>
          <a:noFill/>
        </p:spPr>
        <p:txBody>
          <a:bodyPr wrap="square" rtlCol="0">
            <a:spAutoFit/>
          </a:bodyPr>
          <a:lstStyle/>
          <a:p>
            <a:r>
              <a:rPr lang="en-US" sz="2500" b="1" u="sng" dirty="0" smtClean="0"/>
              <a:t>Left: </a:t>
            </a:r>
            <a:r>
              <a:rPr lang="en-US" sz="2500" dirty="0" smtClean="0"/>
              <a:t>The green areas show the Commons areas  in a traditional village</a:t>
            </a:r>
          </a:p>
          <a:p>
            <a:endParaRPr lang="en-US" sz="2500" dirty="0"/>
          </a:p>
          <a:p>
            <a:r>
              <a:rPr lang="en-US" sz="2500" b="1" u="sng" dirty="0" smtClean="0"/>
              <a:t>Above:</a:t>
            </a:r>
            <a:r>
              <a:rPr lang="en-US" sz="2500" dirty="0" smtClean="0"/>
              <a:t> The remains of hedges marking the first enclosed fields created by the Enclosure Acts</a:t>
            </a:r>
            <a:endParaRPr lang="en-US" sz="2500" dirty="0"/>
          </a:p>
        </p:txBody>
      </p:sp>
    </p:spTree>
    <p:extLst>
      <p:ext uri="{BB962C8B-B14F-4D97-AF65-F5344CB8AC3E}">
        <p14:creationId xmlns:p14="http://schemas.microsoft.com/office/powerpoint/2010/main" val="24866365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129</TotalTime>
  <Words>2783</Words>
  <Application>Microsoft Macintosh PowerPoint</Application>
  <PresentationFormat>On-screen Show (4:3)</PresentationFormat>
  <Paragraphs>90</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Story</vt:lpstr>
      <vt:lpstr> The Urban Game  Aim:  How did industrialization reshape the English countryside?  </vt:lpstr>
      <vt:lpstr>You will need:</vt:lpstr>
      <vt:lpstr>Opening Activity</vt:lpstr>
      <vt:lpstr>Set-up</vt:lpstr>
      <vt:lpstr>Round 1</vt:lpstr>
      <vt:lpstr>Oxford Canal</vt:lpstr>
      <vt:lpstr>Round 2</vt:lpstr>
      <vt:lpstr>Round 3</vt:lpstr>
      <vt:lpstr>PowerPoint Presentation</vt:lpstr>
      <vt:lpstr>Round 4</vt:lpstr>
      <vt:lpstr>PowerPoint Presentation</vt:lpstr>
      <vt:lpstr>Round 5</vt:lpstr>
      <vt:lpstr>Round 6</vt:lpstr>
      <vt:lpstr>Round 7</vt:lpstr>
      <vt:lpstr>Round 8</vt:lpstr>
      <vt:lpstr>PowerPoint Presentation</vt:lpstr>
      <vt:lpstr>Round 9</vt:lpstr>
      <vt:lpstr>Round 10</vt:lpstr>
      <vt:lpstr>Round 11</vt:lpstr>
      <vt:lpstr>PowerPoint Presentation</vt:lpstr>
      <vt:lpstr>Round 12</vt:lpstr>
      <vt:lpstr>PowerPoint Presentation</vt:lpstr>
      <vt:lpstr>Round 13</vt:lpstr>
      <vt:lpstr>PowerPoint Presentation</vt:lpstr>
      <vt:lpstr>Round 14</vt:lpstr>
      <vt:lpstr>PowerPoint Presentation</vt:lpstr>
      <vt:lpstr>Round 15</vt:lpstr>
      <vt:lpstr>Round 16</vt:lpstr>
      <vt:lpstr>PowerPoint Presentation</vt:lpstr>
      <vt:lpstr>Round 17</vt:lpstr>
      <vt:lpstr>PowerPoint Presentation</vt:lpstr>
      <vt:lpstr>Round 18</vt:lpstr>
      <vt:lpstr>Round 19</vt:lpstr>
      <vt:lpstr>PowerPoint Presentation</vt:lpstr>
      <vt:lpstr>Round 20</vt:lpstr>
      <vt:lpstr>PowerPoint Presentation</vt:lpstr>
      <vt:lpstr>Round 21</vt:lpstr>
      <vt:lpstr>PowerPoint Presentation</vt:lpstr>
      <vt:lpstr>Closing Activity</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Urban Game  Aim:  How did industrialization reshape the English countryside?  </dc:title>
  <dc:creator>Carey Batschi</dc:creator>
  <cp:lastModifiedBy>Carey Batschi</cp:lastModifiedBy>
  <cp:revision>10</cp:revision>
  <dcterms:created xsi:type="dcterms:W3CDTF">2015-09-28T00:03:53Z</dcterms:created>
  <dcterms:modified xsi:type="dcterms:W3CDTF">2015-09-28T02:13:24Z</dcterms:modified>
</cp:coreProperties>
</file>