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/>
  <p:notesSz cx="6858000" cy="9144000"/>
  <p:defaultTextStyle>
    <a:lvl1pPr defTabSz="457200">
      <a:defRPr>
        <a:latin typeface="News Gothic MT"/>
        <a:ea typeface="News Gothic MT"/>
        <a:cs typeface="News Gothic MT"/>
        <a:sym typeface="News Gothic MT"/>
      </a:defRPr>
    </a:lvl1pPr>
    <a:lvl2pPr indent="457200" defTabSz="457200">
      <a:defRPr>
        <a:latin typeface="News Gothic MT"/>
        <a:ea typeface="News Gothic MT"/>
        <a:cs typeface="News Gothic MT"/>
        <a:sym typeface="News Gothic MT"/>
      </a:defRPr>
    </a:lvl2pPr>
    <a:lvl3pPr indent="914400" defTabSz="457200">
      <a:defRPr>
        <a:latin typeface="News Gothic MT"/>
        <a:ea typeface="News Gothic MT"/>
        <a:cs typeface="News Gothic MT"/>
        <a:sym typeface="News Gothic MT"/>
      </a:defRPr>
    </a:lvl3pPr>
    <a:lvl4pPr indent="1371600" defTabSz="457200">
      <a:defRPr>
        <a:latin typeface="News Gothic MT"/>
        <a:ea typeface="News Gothic MT"/>
        <a:cs typeface="News Gothic MT"/>
        <a:sym typeface="News Gothic MT"/>
      </a:defRPr>
    </a:lvl4pPr>
    <a:lvl5pPr indent="1828800" defTabSz="457200">
      <a:defRPr>
        <a:latin typeface="News Gothic MT"/>
        <a:ea typeface="News Gothic MT"/>
        <a:cs typeface="News Gothic MT"/>
        <a:sym typeface="News Gothic MT"/>
      </a:defRPr>
    </a:lvl5pPr>
    <a:lvl6pPr indent="2286000" defTabSz="457200">
      <a:defRPr>
        <a:latin typeface="News Gothic MT"/>
        <a:ea typeface="News Gothic MT"/>
        <a:cs typeface="News Gothic MT"/>
        <a:sym typeface="News Gothic MT"/>
      </a:defRPr>
    </a:lvl6pPr>
    <a:lvl7pPr indent="2743200" defTabSz="457200">
      <a:defRPr>
        <a:latin typeface="News Gothic MT"/>
        <a:ea typeface="News Gothic MT"/>
        <a:cs typeface="News Gothic MT"/>
        <a:sym typeface="News Gothic MT"/>
      </a:defRPr>
    </a:lvl7pPr>
    <a:lvl8pPr indent="3200400" defTabSz="457200">
      <a:defRPr>
        <a:latin typeface="News Gothic MT"/>
        <a:ea typeface="News Gothic MT"/>
        <a:cs typeface="News Gothic MT"/>
        <a:sym typeface="News Gothic MT"/>
      </a:defRPr>
    </a:lvl8pPr>
    <a:lvl9pPr indent="3657600" defTabSz="457200">
      <a:defRPr>
        <a:latin typeface="News Gothic MT"/>
        <a:ea typeface="News Gothic MT"/>
        <a:cs typeface="News Gothic MT"/>
        <a:sym typeface="News Gothic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DE8CB"/>
          </a:solidFill>
        </a:fill>
      </a:tcStyle>
    </a:wholeTbl>
    <a:band2H>
      <a:tcTxStyle b="def" i="def"/>
      <a:tcStyle>
        <a:tcBdr/>
        <a:fill>
          <a:solidFill>
            <a:srgbClr val="FEF4E7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BC01E"/>
          </a:solidFill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BC01E"/>
          </a:solidFill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BC01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DD9CA"/>
          </a:solidFill>
        </a:fill>
      </a:tcStyle>
    </a:wholeTbl>
    <a:band2H>
      <a:tcTxStyle b="def" i="def"/>
      <a:tcStyle>
        <a:tcBdr/>
        <a:fill>
          <a:solidFill>
            <a:srgbClr val="FEEDE7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A8716"/>
          </a:solidFill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A8716"/>
          </a:solidFill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A8716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7CAF4"/>
          </a:solidFill>
        </a:fill>
      </a:tcStyle>
    </a:wholeTbl>
    <a:band2H>
      <a:tcTxStyle b="def" i="def"/>
      <a:tcStyle>
        <a:tcBdr/>
        <a:fill>
          <a:solidFill>
            <a:srgbClr val="ECE6FA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E13E3"/>
          </a:solidFill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E13E3"/>
          </a:solidFill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E13E3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BC01E"/>
          </a:solidFill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BC01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News Gothic MT"/>
          <a:ea typeface="News Gothic MT"/>
          <a:cs typeface="News Gothic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2" name="Shape 5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1328166" y="1295400"/>
            <a:ext cx="6487668" cy="3152888"/>
          </a:xfrm>
          <a:prstGeom prst="rect">
            <a:avLst/>
          </a:prstGeom>
          <a:ln w="3175">
            <a:solidFill/>
          </a:ln>
          <a:effectLst>
            <a:outerShdw sx="100000" sy="100000" kx="0" ky="0" algn="b" rotWithShape="0" blurRad="63500" dist="0" dir="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defTabSz="914400">
              <a:spcBef>
                <a:spcPts val="2000"/>
              </a:spcBef>
              <a:defRPr sz="3200">
                <a:solidFill>
                  <a:srgbClr val="FFFFFF"/>
                </a:solidFill>
              </a:defRPr>
            </a:pP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1322920" y="0"/>
            <a:ext cx="6498160" cy="324886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1322920" y="3299011"/>
            <a:ext cx="6498161" cy="263114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/>
            </a:lvl1pPr>
            <a:lvl2pPr marL="0" indent="457200" algn="ctr">
              <a:spcBef>
                <a:spcPts val="300"/>
              </a:spcBef>
              <a:buClrTx/>
              <a:buSzTx/>
              <a:buFontTx/>
              <a:buNone/>
              <a:defRPr sz="1800"/>
            </a:lvl2pPr>
            <a:lvl3pPr marL="0" indent="914400" algn="ctr">
              <a:spcBef>
                <a:spcPts val="300"/>
              </a:spcBef>
              <a:buClrTx/>
              <a:buSzTx/>
              <a:buFontTx/>
              <a:buNone/>
              <a:defRPr sz="1800"/>
            </a:lvl3pPr>
            <a:lvl4pPr marL="0" indent="1371600" algn="ctr">
              <a:spcBef>
                <a:spcPts val="300"/>
              </a:spcBef>
              <a:buClrTx/>
              <a:buSzTx/>
              <a:buFontTx/>
              <a:buNone/>
              <a:defRPr sz="1800"/>
            </a:lvl4pPr>
            <a:lvl5pPr marL="0" indent="1828800" algn="ctr">
              <a:spcBef>
                <a:spcPts val="3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One</a:t>
            </a:r>
            <a:endParaRPr>
              <a:solidFill>
                <a:srgbClr val="FFFFFF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Two</a:t>
            </a:r>
            <a:endParaRPr>
              <a:solidFill>
                <a:srgbClr val="FFFFFF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Three</a:t>
            </a:r>
            <a:endParaRPr>
              <a:solidFill>
                <a:srgbClr val="FFFFFF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Four</a:t>
            </a:r>
            <a:endParaRPr>
              <a:solidFill>
                <a:srgbClr val="FFFFFF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533398" y="0"/>
            <a:ext cx="4079546" cy="177392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533398" y="1787855"/>
            <a:ext cx="4079546" cy="507014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 algn="ctr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 algn="ctr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 algn="ctr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 algn="ctr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One</a:t>
            </a:r>
            <a:endParaRPr>
              <a:solidFill>
                <a:srgbClr val="FFFFFF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Two</a:t>
            </a:r>
            <a:endParaRPr>
              <a:solidFill>
                <a:srgbClr val="FFFFFF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Three</a:t>
            </a:r>
            <a:endParaRPr>
              <a:solidFill>
                <a:srgbClr val="FFFFFF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Four</a:t>
            </a:r>
            <a:endParaRPr>
              <a:solidFill>
                <a:srgbClr val="FFFFFF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549275" y="0"/>
            <a:ext cx="8042276" cy="144453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549275" y="1600200"/>
            <a:ext cx="8042276" cy="52578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  <a:endParaRPr sz="2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  <a:endParaRPr sz="2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  <a:endParaRPr sz="2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  <a:endParaRPr sz="2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  <a:endParaRPr sz="2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  <a:endParaRPr sz="2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  <a:endParaRPr sz="2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  <a:endParaRPr sz="2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549275" y="0"/>
            <a:ext cx="8042276" cy="144453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549275" y="1600200"/>
            <a:ext cx="8042276" cy="52578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  <a:endParaRPr sz="2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  <a:endParaRPr sz="2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  <a:endParaRPr sz="2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  <a:endParaRPr sz="2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>
            <p:ph type="title"/>
          </p:nvPr>
        </p:nvSpPr>
        <p:spPr>
          <a:xfrm>
            <a:off x="363538" y="3352801"/>
            <a:ext cx="8416926" cy="147002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xfrm>
            <a:off x="363538" y="4771028"/>
            <a:ext cx="8416926" cy="97267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/>
            </a:lvl1pPr>
            <a:lvl2pPr marL="0" indent="457200" algn="ctr">
              <a:spcBef>
                <a:spcPts val="300"/>
              </a:spcBef>
              <a:buClrTx/>
              <a:buSzTx/>
              <a:buFontTx/>
              <a:buNone/>
              <a:defRPr sz="1800"/>
            </a:lvl2pPr>
            <a:lvl3pPr marL="0" indent="914400" algn="ctr">
              <a:spcBef>
                <a:spcPts val="300"/>
              </a:spcBef>
              <a:buClrTx/>
              <a:buSzTx/>
              <a:buFontTx/>
              <a:buNone/>
              <a:defRPr sz="1800"/>
            </a:lvl3pPr>
            <a:lvl4pPr marL="0" indent="1371600" algn="ctr">
              <a:spcBef>
                <a:spcPts val="300"/>
              </a:spcBef>
              <a:buClrTx/>
              <a:buSzTx/>
              <a:buFontTx/>
              <a:buNone/>
              <a:defRPr sz="1800"/>
            </a:lvl4pPr>
            <a:lvl5pPr marL="0" indent="1828800" algn="ctr">
              <a:spcBef>
                <a:spcPts val="3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One</a:t>
            </a:r>
            <a:endParaRPr>
              <a:solidFill>
                <a:srgbClr val="FFFFFF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Two</a:t>
            </a:r>
            <a:endParaRPr>
              <a:solidFill>
                <a:srgbClr val="FFFFFF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Three</a:t>
            </a:r>
            <a:endParaRPr>
              <a:solidFill>
                <a:srgbClr val="FFFFFF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Four</a:t>
            </a:r>
            <a:endParaRPr>
              <a:solidFill>
                <a:srgbClr val="FFFFFF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549275" y="2403144"/>
            <a:ext cx="8056564" cy="136207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549275" y="3736004"/>
            <a:ext cx="8056564" cy="1500188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800"/>
            </a:lvl1pPr>
            <a:lvl2pPr marL="0" indent="457200" algn="ctr">
              <a:spcBef>
                <a:spcPts val="300"/>
              </a:spcBef>
              <a:buClrTx/>
              <a:buSzTx/>
              <a:buFontTx/>
              <a:buNone/>
              <a:defRPr sz="1800"/>
            </a:lvl2pPr>
            <a:lvl3pPr marL="0" indent="914400" algn="ctr">
              <a:spcBef>
                <a:spcPts val="300"/>
              </a:spcBef>
              <a:buClrTx/>
              <a:buSzTx/>
              <a:buFontTx/>
              <a:buNone/>
              <a:defRPr sz="1800"/>
            </a:lvl3pPr>
            <a:lvl4pPr marL="0" indent="1371600" algn="ctr">
              <a:spcBef>
                <a:spcPts val="300"/>
              </a:spcBef>
              <a:buClrTx/>
              <a:buSzTx/>
              <a:buFontTx/>
              <a:buNone/>
              <a:defRPr sz="1800"/>
            </a:lvl4pPr>
            <a:lvl5pPr marL="0" indent="1828800" algn="ctr">
              <a:spcBef>
                <a:spcPts val="3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One</a:t>
            </a:r>
            <a:endParaRPr>
              <a:solidFill>
                <a:srgbClr val="FFFFFF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Two</a:t>
            </a:r>
            <a:endParaRPr>
              <a:solidFill>
                <a:srgbClr val="FFFFFF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Three</a:t>
            </a:r>
            <a:endParaRPr>
              <a:solidFill>
                <a:srgbClr val="FFFFFF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Four</a:t>
            </a:r>
            <a:endParaRPr>
              <a:solidFill>
                <a:srgbClr val="FFFFFF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549275" y="0"/>
            <a:ext cx="8042276" cy="144453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549275" y="1600200"/>
            <a:ext cx="3840480" cy="5257801"/>
          </a:xfrm>
          <a:prstGeom prst="rect">
            <a:avLst/>
          </a:prstGeom>
        </p:spPr>
        <p:txBody>
          <a:bodyPr/>
          <a:lstStyle>
            <a:lvl1pPr>
              <a:spcBef>
                <a:spcPts val="1600"/>
              </a:spcBef>
              <a:defRPr sz="2000"/>
            </a:lvl1pPr>
            <a:lvl2pPr marL="723194" indent="-373944">
              <a:spcBef>
                <a:spcPts val="1600"/>
              </a:spcBef>
              <a:defRPr sz="2000"/>
            </a:lvl2pPr>
            <a:lvl3pPr marL="999772" indent="-313972">
              <a:spcBef>
                <a:spcPts val="1600"/>
              </a:spcBef>
              <a:defRPr sz="2000"/>
            </a:lvl3pPr>
            <a:lvl4pPr marL="1296458" indent="-328083">
              <a:spcBef>
                <a:spcPts val="1600"/>
              </a:spcBef>
              <a:defRPr sz="2000"/>
            </a:lvl4pPr>
            <a:lvl5pPr marL="1577622" indent="-313972">
              <a:spcBef>
                <a:spcPts val="1600"/>
              </a:spcBef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Body Level One</a:t>
            </a:r>
            <a:endParaRPr sz="20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Body Level Two</a:t>
            </a:r>
            <a:endParaRPr sz="20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Body Level Three</a:t>
            </a:r>
            <a:endParaRPr sz="20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Body Level Four</a:t>
            </a:r>
            <a:endParaRPr sz="20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5" name="Shape 2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549273" y="0"/>
            <a:ext cx="8042277" cy="144453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xfrm>
            <a:off x="549273" y="1444531"/>
            <a:ext cx="3840481" cy="75958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DD978"/>
                </a:solidFill>
              </a:defRPr>
            </a:lvl1pPr>
            <a:lvl2pPr marL="0" indent="45720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DD978"/>
                </a:solidFill>
              </a:defRPr>
            </a:lvl2pPr>
            <a:lvl3pPr marL="0" indent="91440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DD978"/>
                </a:solidFill>
              </a:defRPr>
            </a:lvl3pPr>
            <a:lvl4pPr marL="0" indent="137160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DD978"/>
                </a:solidFill>
              </a:defRPr>
            </a:lvl4pPr>
            <a:lvl5pPr marL="0" indent="1828800" algn="ctr"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DD97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DD978"/>
                </a:solidFill>
              </a:rPr>
              <a:t>Body Level One</a:t>
            </a:r>
            <a:endParaRPr sz="2400">
              <a:solidFill>
                <a:srgbClr val="FDD97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DD978"/>
                </a:solidFill>
              </a:rPr>
              <a:t>Body Level Two</a:t>
            </a:r>
            <a:endParaRPr sz="2400">
              <a:solidFill>
                <a:srgbClr val="FDD97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DD978"/>
                </a:solidFill>
              </a:rPr>
              <a:t>Body Level Three</a:t>
            </a:r>
            <a:endParaRPr sz="2400">
              <a:solidFill>
                <a:srgbClr val="FDD97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DD978"/>
                </a:solidFill>
              </a:rPr>
              <a:t>Body Level Four</a:t>
            </a:r>
            <a:endParaRPr sz="2400">
              <a:solidFill>
                <a:srgbClr val="FDD97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DD978"/>
                </a:solidFill>
              </a:rPr>
              <a:t>Body Level Five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549275" y="0"/>
            <a:ext cx="8042276" cy="144453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533398" y="0"/>
            <a:ext cx="3840481" cy="177392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4742824" y="368300"/>
            <a:ext cx="3840480" cy="64897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719455" indent="-370205">
              <a:defRPr sz="2200"/>
            </a:lvl2pPr>
            <a:lvl3pPr marL="1031169" indent="-345369">
              <a:defRPr sz="2200"/>
            </a:lvl3pPr>
            <a:lvl4pPr marL="1329266" indent="-360891">
              <a:defRPr sz="2200"/>
            </a:lvl4pPr>
            <a:lvl5pPr marL="1609019" indent="-345369">
              <a:defRPr sz="2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One</a:t>
            </a:r>
            <a:endParaRPr sz="2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Two</a:t>
            </a:r>
            <a:endParaRPr sz="2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Three</a:t>
            </a:r>
            <a:endParaRPr sz="2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Four</a:t>
            </a:r>
            <a:endParaRPr sz="2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3B8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7369792" y="0"/>
            <a:ext cx="1524001" cy="5943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549273" y="368300"/>
            <a:ext cx="6689727" cy="648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  <a:endParaRPr sz="2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  <a:endParaRPr sz="2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  <a:endParaRPr sz="2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  <a:endParaRPr sz="2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7897906" y="6139460"/>
            <a:ext cx="990601" cy="6375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36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1pPr>
      <a:lvl2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2pPr>
      <a:lvl3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3pPr>
      <a:lvl4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4pPr>
      <a:lvl5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5pPr>
      <a:lvl6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6pPr>
      <a:lvl7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7pPr>
      <a:lvl8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8pPr>
      <a:lvl9pPr algn="ctr">
        <a:defRPr sz="4600">
          <a:solidFill>
            <a:srgbClr val="FBC01E"/>
          </a:solidFill>
          <a:latin typeface="News Gothic MT"/>
          <a:ea typeface="News Gothic MT"/>
          <a:cs typeface="News Gothic MT"/>
          <a:sym typeface="News Gothic MT"/>
        </a:defRPr>
      </a:lvl9pPr>
    </p:titleStyle>
    <p:bodyStyle>
      <a:lvl1pPr marL="349250" indent="-349250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1pPr>
      <a:lvl2pPr marL="716395" indent="-367145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2pPr>
      <a:lvl3pPr marL="1024889" indent="-339089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3pPr>
      <a:lvl4pPr marL="1362075" indent="-393700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4pPr>
      <a:lvl5pPr marL="1640416" indent="-376766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5pPr>
      <a:lvl6pPr marL="1922991" indent="-376766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6pPr>
      <a:lvl7pPr marL="2211916" indent="-376766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7pPr>
      <a:lvl8pPr marL="2492904" indent="-376766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8pPr>
      <a:lvl9pPr marL="2783416" indent="-376766">
        <a:spcBef>
          <a:spcPts val="2000"/>
        </a:spcBef>
        <a:buClr>
          <a:srgbClr val="FDD978"/>
        </a:buClr>
        <a:buSzPct val="110000"/>
        <a:buFont typeface="Wingdings 2"/>
        <a:buChar char="●"/>
        <a:defRPr sz="2400">
          <a:solidFill>
            <a:srgbClr val="FFFFFF"/>
          </a:solidFill>
          <a:latin typeface="News Gothic MT"/>
          <a:ea typeface="News Gothic MT"/>
          <a:cs typeface="News Gothic MT"/>
          <a:sym typeface="News Gothic MT"/>
        </a:defRPr>
      </a:lvl9pPr>
    </p:bodyStyle>
    <p:otherStyle>
      <a:lvl1pPr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1pPr>
      <a:lvl2pPr indent="4572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2pPr>
      <a:lvl3pPr indent="9144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3pPr>
      <a:lvl4pPr indent="13716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4pPr>
      <a:lvl5pPr indent="18288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5pPr>
      <a:lvl6pPr indent="22860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6pPr>
      <a:lvl7pPr indent="27432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7pPr>
      <a:lvl8pPr indent="32004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8pPr>
      <a:lvl9pPr indent="3657600" algn="r" defTabSz="457200">
        <a:defRPr sz="3600">
          <a:solidFill>
            <a:schemeClr val="tx1"/>
          </a:solidFill>
          <a:latin typeface="+mn-lt"/>
          <a:ea typeface="+mn-ea"/>
          <a:cs typeface="+mn-cs"/>
          <a:sym typeface="News Gothic M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e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eg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e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e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eg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400">
                <a:solidFill>
                  <a:srgbClr val="FBC01E"/>
                </a:solidFill>
              </a:rPr>
              <a:t>Test Tips and Tricks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This presentation will teach you how to be successful on standardized tests.  </a:t>
            </a:r>
            <a:endParaRPr sz="24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(This can be YOU!!)</a:t>
            </a:r>
          </a:p>
        </p:txBody>
      </p:sp>
      <p:pic>
        <p:nvPicPr>
          <p:cNvPr id="56" name="image2.jpg" descr="2115397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7747" y="3659828"/>
            <a:ext cx="3072366" cy="28005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16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id="1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nodeType="after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55" grpId="1"/>
      <p:bldP build="whole" bldLvl="1" animBg="1" rev="0" advAuto="0" spid="5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1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>
                <a:solidFill>
                  <a:srgbClr val="FBC01E"/>
                </a:solidFill>
              </a:rPr>
              <a:t>ALL or NONE OF THE ABOVE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Sometimes you will have an option to choose All of the Above or None of the Above…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Only choose “All of the Above” if two or more answers are correct.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Only choose “None of the Above” if you are absolutely positive that NONE of the answers are correct.  </a:t>
            </a:r>
          </a:p>
        </p:txBody>
      </p:sp>
      <p:pic>
        <p:nvPicPr>
          <p:cNvPr id="92" name="image11.jpg" descr="21273448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64605" y="4679232"/>
            <a:ext cx="2567246" cy="19280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1" grpId="1"/>
      <p:bldP build="whole" bldLvl="1" animBg="1" rev="0" advAuto="0" spid="92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The Process of Elimination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If you can eliminate two wrong answers, your chance of choosing the right answer is greater – </a:t>
            </a: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50% GREATER!!!</a:t>
            </a:r>
          </a:p>
        </p:txBody>
      </p:sp>
      <p:pic>
        <p:nvPicPr>
          <p:cNvPr id="96" name="image12.jpg" descr="2045108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8277" y="3409155"/>
            <a:ext cx="2440246" cy="27170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8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5" grpId="1"/>
      <p:bldP build="whole" bldLvl="1" animBg="1" rev="0" advAuto="0" spid="96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905255">
              <a:defRPr sz="1800">
                <a:solidFill>
                  <a:srgbClr val="000000"/>
                </a:solidFill>
              </a:defRPr>
            </a:pPr>
            <a:r>
              <a:rPr sz="4059">
                <a:solidFill>
                  <a:srgbClr val="FBC01E"/>
                </a:solidFill>
              </a:rPr>
              <a:t>How to Deal With Those </a:t>
            </a:r>
            <a:br>
              <a:rPr sz="4059">
                <a:solidFill>
                  <a:srgbClr val="FBC01E"/>
                </a:solidFill>
              </a:rPr>
            </a:br>
            <a:r>
              <a:rPr sz="4059">
                <a:solidFill>
                  <a:srgbClr val="FBC01E"/>
                </a:solidFill>
              </a:rPr>
              <a:t>Looooooooooong Passages</a:t>
            </a:r>
          </a:p>
        </p:txBody>
      </p:sp>
      <p:sp>
        <p:nvSpPr>
          <p:cNvPr id="99" name="Shape 9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Read the questions first so you know what you’re looking for in the passage.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Refer to the passage when answering questions.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Look for the main idea, subheadings, and topic sentences.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Underline key words and phrases.</a:t>
            </a:r>
          </a:p>
        </p:txBody>
      </p:sp>
      <p:pic>
        <p:nvPicPr>
          <p:cNvPr id="100" name="image13.jpg" descr="20276014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3854" y="4244730"/>
            <a:ext cx="2148848" cy="21892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9" grpId="1"/>
      <p:bldP build="whole" bldLvl="1" animBg="1" rev="0" advAuto="0" spid="100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Context Clues</a:t>
            </a:r>
          </a:p>
        </p:txBody>
      </p:sp>
      <p:sp>
        <p:nvSpPr>
          <p:cNvPr id="103" name="Shape 10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If a question asks for the meaning of a word you don’t know…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Use context clues.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Read the sentence before, within, and after the word. 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Take your best guess.</a:t>
            </a:r>
          </a:p>
        </p:txBody>
      </p:sp>
      <p:pic>
        <p:nvPicPr>
          <p:cNvPr id="104" name="image14.jpg" descr="22016449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80805" y="4411848"/>
            <a:ext cx="2400156" cy="22727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" grpId="2"/>
      <p:bldP build="p" bldLvl="1" animBg="1" rev="0" advAuto="0" spid="10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905255">
              <a:defRPr sz="1800">
                <a:solidFill>
                  <a:srgbClr val="000000"/>
                </a:solidFill>
              </a:defRPr>
            </a:pPr>
            <a:r>
              <a:rPr sz="4059">
                <a:solidFill>
                  <a:srgbClr val="FBC01E"/>
                </a:solidFill>
              </a:rPr>
              <a:t>Be Careful of </a:t>
            </a:r>
            <a:br>
              <a:rPr sz="4059">
                <a:solidFill>
                  <a:srgbClr val="FBC01E"/>
                </a:solidFill>
              </a:rPr>
            </a:br>
            <a:r>
              <a:rPr sz="4059">
                <a:solidFill>
                  <a:srgbClr val="FBC01E"/>
                </a:solidFill>
              </a:rPr>
              <a:t>Absolute/Qualifier Words</a:t>
            </a:r>
          </a:p>
        </p:txBody>
      </p:sp>
      <p:sp>
        <p:nvSpPr>
          <p:cNvPr id="107" name="Shape 10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lnSpc>
                <a:spcPct val="8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Absolute or Qualifier words are words that alter a statement.  Read these questions and answers VERY carefully.  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Always	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None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Only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Never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Such as 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Except</a:t>
            </a:r>
            <a:endParaRPr sz="16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All</a:t>
            </a:r>
          </a:p>
        </p:txBody>
      </p:sp>
      <p:pic>
        <p:nvPicPr>
          <p:cNvPr id="108" name="image15.jpg" descr="2161994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64351" y="2924519"/>
            <a:ext cx="2239007" cy="24231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8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8" grpId="2"/>
      <p:bldP build="p" bldLvl="1" animBg="1" rev="0" advAuto="0" spid="10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If you still have no idea….</a:t>
            </a:r>
          </a:p>
        </p:txBody>
      </p:sp>
      <p:sp>
        <p:nvSpPr>
          <p:cNvPr id="111" name="Shape 11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Statistically speaking…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Options B and C are more often correct than A or D.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Longer answers are more often correct than shorter answers.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Your first choice or instinct is usually your best bet.</a:t>
            </a:r>
          </a:p>
        </p:txBody>
      </p:sp>
      <p:pic>
        <p:nvPicPr>
          <p:cNvPr id="112" name="image16.jpg" descr="16175056.thm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0109" y="4411848"/>
            <a:ext cx="2511442" cy="22329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17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11" grpId="1"/>
      <p:bldP build="whole" bldLvl="1" animBg="1" rev="0" advAuto="0" spid="11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Caution…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NEVER leave an answer blank.  It’s a sure way to lower your score.  </a:t>
            </a:r>
          </a:p>
        </p:txBody>
      </p:sp>
      <p:pic>
        <p:nvPicPr>
          <p:cNvPr id="116" name="image17.jpg" descr="21185502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8762" y="3943922"/>
            <a:ext cx="2021790" cy="21822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" grpId="1"/>
      <p:bldP build="whole" bldLvl="1" animBg="1" rev="0" advAuto="0" spid="116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Before you finish…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xfrm>
            <a:off x="549275" y="1600199"/>
            <a:ext cx="8042276" cy="4633207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Fill in bubbles fully, write neatly, and erase any stray marks or smudges.  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Double-check the test number in your test booklet against the answer sheet, ensuring you have bubbled in the correct place.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Make sure you have answered every question.  </a:t>
            </a:r>
          </a:p>
        </p:txBody>
      </p:sp>
      <p:pic>
        <p:nvPicPr>
          <p:cNvPr id="120" name="image18.jpg" descr="21362920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5465" y="4648220"/>
            <a:ext cx="1625601" cy="19027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2"/>
      <p:bldP build="p" bldLvl="1" animBg="1" rev="0" advAuto="0" spid="11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Why do your best???</a:t>
            </a:r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xfrm>
            <a:off x="550862" y="15748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 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The test is good practice for college entrance exams.  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It’s your future.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It’s a chance to show off your smarts.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You can do it!!!</a:t>
            </a:r>
          </a:p>
        </p:txBody>
      </p:sp>
      <p:pic>
        <p:nvPicPr>
          <p:cNvPr id="124" name="image19.jpg" descr="2059860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15966" y="4411846"/>
            <a:ext cx="2042675" cy="22226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3" grpId="1"/>
      <p:bldP build="whole" bldLvl="1" animBg="1" rev="0" advAuto="0" spid="124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Test Taking Terms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Know these terms so that you can be a test-taking pro!!</a:t>
            </a: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FFFFFF"/>
              </a:solidFill>
            </a:endParaRPr>
          </a:p>
          <a:p>
            <a:pPr lvl="0" marL="0" indent="0" algn="ctr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(Test Taking Pro)</a:t>
            </a:r>
          </a:p>
        </p:txBody>
      </p:sp>
      <p:pic>
        <p:nvPicPr>
          <p:cNvPr id="128" name="image20.jpg" descr="21721729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09398" y="2941231"/>
            <a:ext cx="1721027" cy="2389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2"/>
      <p:bldP build="p" bldLvl="1" animBg="1" rev="0" advAuto="0" spid="12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First - a POP QUIZ!!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Multiple choice tests are __________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A)  necessary.  Everyone has to take them.  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B)  something I will take to get into college.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C)  something I can succeed at.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D)  all of the above.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Answer: D – All of the above</a:t>
            </a:r>
          </a:p>
        </p:txBody>
      </p:sp>
      <p:pic>
        <p:nvPicPr>
          <p:cNvPr id="60" name="image3.jpg" descr="3764801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81822" y="3618096"/>
            <a:ext cx="2283193" cy="23255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" grpId="2"/>
      <p:bldP build="p" bldLvl="5" animBg="1" rev="0" advAuto="0" spid="5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Analyze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68263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Definition: To break into separate parts.  To discuss, examine, or interpret each part.  </a:t>
            </a:r>
          </a:p>
        </p:txBody>
      </p:sp>
      <p:pic>
        <p:nvPicPr>
          <p:cNvPr id="132" name="image21.jpg" descr="21056537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58508" y="3141770"/>
            <a:ext cx="2305843" cy="24398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2"/>
      <p:bldP build="whole" bldLvl="1" animBg="1" rev="0" advAuto="0" spid="13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Compare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liken or equate by identifying similarities between two or more things.  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(Note: the opposite is contrast).</a:t>
            </a:r>
          </a:p>
        </p:txBody>
      </p:sp>
      <p:pic>
        <p:nvPicPr>
          <p:cNvPr id="136" name="image22.jpg" descr="20813992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1418" y="3649181"/>
            <a:ext cx="2740277" cy="26343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5" grpId="1"/>
      <p:bldP build="whole" bldLvl="1" animBg="1" rev="0" advAuto="0" spid="136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Contrast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emphasize differences or conflicting characteristics.  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(Note: the opposite is compare).  </a:t>
            </a:r>
          </a:p>
        </p:txBody>
      </p:sp>
      <p:pic>
        <p:nvPicPr>
          <p:cNvPr id="140" name="image23.jpg" descr="15273223.thm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4581" y="3476001"/>
            <a:ext cx="2873950" cy="23396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17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9" grpId="1"/>
      <p:bldP build="whole" bldLvl="1" animBg="1" rev="0" advAuto="0" spid="140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Criticize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make judgments or evaluate comparative worth.  </a:t>
            </a:r>
          </a:p>
        </p:txBody>
      </p:sp>
      <p:pic>
        <p:nvPicPr>
          <p:cNvPr id="144" name="image24.jpg" descr="21925570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75489" y="3108349"/>
            <a:ext cx="2231977" cy="21882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  <p:bldP build="whole" bldLvl="1" animBg="1" rev="0" advAuto="0" spid="144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Define</a:t>
            </a:r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give meaning or describe the nature of.  </a:t>
            </a:r>
          </a:p>
        </p:txBody>
      </p:sp>
      <p:pic>
        <p:nvPicPr>
          <p:cNvPr id="148" name="image25.jpg" descr="2046569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42816" y="3225327"/>
            <a:ext cx="1670900" cy="24398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2"/>
      <p:bldP build="whole" bldLvl="1" animBg="1" rev="0" advAuto="0" spid="14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Describe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give a detailed account by listing characteristics, qualities, and attributes.  </a:t>
            </a:r>
          </a:p>
        </p:txBody>
      </p:sp>
      <p:pic>
        <p:nvPicPr>
          <p:cNvPr id="152" name="image26.jpg" descr="21609354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8382" y="3516819"/>
            <a:ext cx="2439514" cy="26330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2"/>
      <p:bldP build="whole" bldLvl="1" animBg="1" rev="0" advAuto="0" spid="151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Discuss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compare or contrast, taking into account different views or opinions.  </a:t>
            </a:r>
          </a:p>
        </p:txBody>
      </p:sp>
      <p:pic>
        <p:nvPicPr>
          <p:cNvPr id="156" name="image27.jpg" descr="answer-girl-color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2053" y="3347013"/>
            <a:ext cx="2100215" cy="25965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2"/>
      <p:bldP build="whole" bldLvl="1" animBg="1" rev="0" advAuto="0" spid="15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Evaluate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judge the worth of something while using supporting facts and evidence.  </a:t>
            </a:r>
          </a:p>
        </p:txBody>
      </p:sp>
      <p:pic>
        <p:nvPicPr>
          <p:cNvPr id="160" name="image28.jpg" descr="25850013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4710" y="3800250"/>
            <a:ext cx="3024330" cy="2325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12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2"/>
      <p:bldP build="whole" bldLvl="1" animBg="1" rev="0" advAuto="0" spid="159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Illustrate</a:t>
            </a:r>
          </a:p>
        </p:txBody>
      </p:sp>
      <p:sp>
        <p:nvSpPr>
          <p:cNvPr id="163" name="Shape 16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give concrete examples.  To explain using facts, evidence, and comparisons.  </a:t>
            </a:r>
          </a:p>
        </p:txBody>
      </p:sp>
      <p:pic>
        <p:nvPicPr>
          <p:cNvPr id="164" name="image29.jpg" descr="20933089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42816" y="3659828"/>
            <a:ext cx="1837991" cy="19719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  <p:bldP build="whole" bldLvl="1" animBg="1" rev="0" advAuto="0" spid="164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Interpret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clarify or explain the meaning of something using examples and evidence.  </a:t>
            </a:r>
          </a:p>
        </p:txBody>
      </p:sp>
      <p:pic>
        <p:nvPicPr>
          <p:cNvPr id="168" name="image30.png" descr="big_bookworm_color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22457" y="3364677"/>
            <a:ext cx="2301239" cy="27614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  <p:bldP build="whole" bldLvl="1" animBg="1" rev="0" advAuto="0" spid="168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The Night Before Testing…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Go to bed on time or a little early.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Relax. 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Listen to soft music. 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Plan out your day ahead of time.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Avoid drama.   </a:t>
            </a:r>
            <a:endParaRPr sz="24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      (You don’t want this to be you…)</a:t>
            </a:r>
          </a:p>
        </p:txBody>
      </p:sp>
      <p:pic>
        <p:nvPicPr>
          <p:cNvPr id="64" name="image4.jpg" descr="21609298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99293" y="3559559"/>
            <a:ext cx="2292258" cy="23840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" grpId="2"/>
      <p:bldP build="p" bldLvl="1" animBg="1" rev="0" advAuto="0" spid="63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Outline</a:t>
            </a:r>
          </a:p>
        </p:txBody>
      </p:sp>
      <p:sp>
        <p:nvSpPr>
          <p:cNvPr id="171" name="Shape 17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briefly describe or summarize main ideas, characteristics, or events.   </a:t>
            </a:r>
          </a:p>
        </p:txBody>
      </p:sp>
      <p:pic>
        <p:nvPicPr>
          <p:cNvPr id="172" name="image31.jpg" descr="22003152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6488" y="3242040"/>
            <a:ext cx="1837991" cy="27015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2"/>
      <p:bldP build="whole" bldLvl="1" animBg="1" rev="0" advAuto="0" spid="17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Persuade</a:t>
            </a:r>
          </a:p>
        </p:txBody>
      </p:sp>
      <p:sp>
        <p:nvSpPr>
          <p:cNvPr id="175" name="Shape 17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convince someone through reason and logical argument.  </a:t>
            </a:r>
          </a:p>
        </p:txBody>
      </p:sp>
      <p:pic>
        <p:nvPicPr>
          <p:cNvPr id="176" name="image32.jpg" descr="20955977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5218" y="3108349"/>
            <a:ext cx="2590826" cy="21088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  <p:bldP build="whole" bldLvl="1" animBg="1" rev="0" advAuto="0" spid="176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Prove</a:t>
            </a:r>
          </a:p>
        </p:txBody>
      </p:sp>
      <p:sp>
        <p:nvSpPr>
          <p:cNvPr id="179" name="Shape 17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demonstrate the truth by supporting with facts, evidence, and expert testimony.  </a:t>
            </a:r>
          </a:p>
        </p:txBody>
      </p:sp>
      <p:pic>
        <p:nvPicPr>
          <p:cNvPr id="180" name="image33.jpg" descr="TN_18-11-10-S_07A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26107" y="3709963"/>
            <a:ext cx="2122044" cy="26835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2"/>
      <p:bldP build="whole" bldLvl="1" animBg="1" rev="0" advAuto="0" spid="179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State</a:t>
            </a:r>
          </a:p>
        </p:txBody>
      </p:sp>
      <p:sp>
        <p:nvSpPr>
          <p:cNvPr id="183" name="Shape 18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explain precisely and/or to express clearly.  </a:t>
            </a:r>
          </a:p>
        </p:txBody>
      </p:sp>
      <p:pic>
        <p:nvPicPr>
          <p:cNvPr id="184" name="image34.jpg" descr="TN_proff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8636" y="3342309"/>
            <a:ext cx="2439206" cy="20526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12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1"/>
      <p:bldP build="whole" bldLvl="1" animBg="1" rev="0" advAuto="0" spid="184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Summarize</a:t>
            </a:r>
          </a:p>
        </p:txBody>
      </p:sp>
      <p:sp>
        <p:nvSpPr>
          <p:cNvPr id="187" name="Shape 18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give a brief condensed account that includes conclusions but few details.  </a:t>
            </a:r>
          </a:p>
        </p:txBody>
      </p:sp>
      <p:pic>
        <p:nvPicPr>
          <p:cNvPr id="188" name="image35.jpg" descr="20292403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4710" y="3191904"/>
            <a:ext cx="2706858" cy="3074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2"/>
      <p:bldP build="whole" bldLvl="1" animBg="1" rev="0" advAuto="0" spid="18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Remember to do your Best!!</a:t>
            </a:r>
          </a:p>
        </p:txBody>
      </p:sp>
      <p:sp>
        <p:nvSpPr>
          <p:cNvPr id="191" name="Shape 19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SzTx/>
              <a:buNone/>
            </a:pPr>
          </a:p>
        </p:txBody>
      </p:sp>
      <p:pic>
        <p:nvPicPr>
          <p:cNvPr id="192" name="image36.jpg" descr="20435539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2688" y="3147835"/>
            <a:ext cx="2272426" cy="25675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17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  <p:bldP build="whole" bldLvl="1" animBg="1" rev="0" advAuto="0" spid="19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The Morning of Testing…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Eat a good breakfast.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Wear comfortable clothes (layers are best).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Take care of bathroom needs. 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Take deep breaths.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Sharpen your pencils.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Think positive!  </a:t>
            </a:r>
          </a:p>
        </p:txBody>
      </p:sp>
      <p:pic>
        <p:nvPicPr>
          <p:cNvPr id="68" name="image5.jpg" descr="20070407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6620" y="3659828"/>
            <a:ext cx="2734336" cy="24663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7" grpId="1"/>
      <p:bldP build="whole" bldLvl="1" animBg="1" rev="0" advAuto="0" spid="6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Beat Test Stress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Take deep slow breaths.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Give yourself a pep talk.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If your eyes hurt, close your eyes for a few seconds.  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Stretch if you feel tight.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Avoid the pencil death grip.</a:t>
            </a:r>
          </a:p>
        </p:txBody>
      </p:sp>
      <p:pic>
        <p:nvPicPr>
          <p:cNvPr id="72" name="image6.jpg" descr="2172150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20419" y="3800955"/>
            <a:ext cx="2431665" cy="23154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1" grpId="1"/>
      <p:bldP build="whole" bldLvl="1" animBg="1" rev="0" advAuto="0" spid="7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Test Directions Tips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Read directions very carefully.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Pay attention to key words.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Do the practice questions in order to understand the format.</a:t>
            </a:r>
            <a:endParaRPr sz="2400">
              <a:solidFill>
                <a:srgbClr val="FFFFFF"/>
              </a:solidFill>
            </a:endParaRPr>
          </a:p>
          <a:p>
            <a:pPr lvl="0">
              <a:buFont typeface="Wingdings"/>
              <a:buChar char="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Listen to your teacher.</a:t>
            </a:r>
          </a:p>
        </p:txBody>
      </p:sp>
      <p:pic>
        <p:nvPicPr>
          <p:cNvPr id="76" name="image7.jpg" descr="21208015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0053" y="3693250"/>
            <a:ext cx="2086746" cy="26884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8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5" grpId="1"/>
      <p:bldP build="whole" bldLvl="1" animBg="1" rev="0" advAuto="0" spid="76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And Now for Test Strategies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There are many strategies that will help you do better on tests.  These are some of the best ones…  </a:t>
            </a:r>
          </a:p>
        </p:txBody>
      </p:sp>
      <p:pic>
        <p:nvPicPr>
          <p:cNvPr id="80" name="image8.jpg" descr="20143753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8473" y="3108347"/>
            <a:ext cx="2201517" cy="28352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" grpId="1"/>
      <p:bldP build="whole" bldLvl="1" animBg="1" rev="0" advAuto="0" spid="80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Three’s a Charm…</a:t>
            </a:r>
          </a:p>
        </p:txBody>
      </p:sp>
      <p:sp>
        <p:nvSpPr>
          <p:cNvPr id="83" name="Shape 83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Allow for three passes on each test section.  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Pass 1- Answer all the questions you know first.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Pass 2 - Answer the questions you’re “pretty sure” about next.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Pass 3 - Do the head scratchers last.  </a:t>
            </a:r>
          </a:p>
        </p:txBody>
      </p:sp>
      <p:pic>
        <p:nvPicPr>
          <p:cNvPr id="84" name="image9.gif" descr="1661544.thm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17272" y="4294866"/>
            <a:ext cx="1959131" cy="23229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nodeType="after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3" grpId="1"/>
      <p:bldP build="whole" bldLvl="1" animBg="1" rev="0" advAuto="0" spid="84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FBC01E"/>
                </a:solidFill>
              </a:rPr>
              <a:t>R-R-R Strategy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xfrm>
            <a:off x="549275" y="1600200"/>
            <a:ext cx="8042276" cy="4343401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 - Read the whole question.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 - Remember what you’ve studied.</a:t>
            </a:r>
            <a:endParaRPr sz="24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 - Reduce your choices.</a:t>
            </a:r>
          </a:p>
        </p:txBody>
      </p:sp>
      <p:pic>
        <p:nvPicPr>
          <p:cNvPr id="88" name="image10.jpg" descr="20933140.th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8783" y="3485734"/>
            <a:ext cx="2138752" cy="2212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push dir="l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12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7" grpId="1"/>
      <p:bldP build="whole" bldLvl="1" animBg="1" rev="0" advAuto="0" spid="88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263B86"/>
      </a:lt1>
      <a:dk2>
        <a:srgbClr val="A7A7A7"/>
      </a:dk2>
      <a:lt2>
        <a:srgbClr val="535353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25400" dir="540000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BC01E"/>
          </a:solidFill>
          <a:prstDash val="solid"/>
          <a:bevel/>
        </a:ln>
        <a:effectLst>
          <a:outerShdw sx="100000" sy="100000" kx="0" ky="0" algn="b" rotWithShape="0" blurRad="63500" dist="25400" dir="540000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BC01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sx="100000" sy="100000" kx="0" ky="0" algn="b" rotWithShape="0" blurRad="63500" dist="25400" dir="540000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BC01E"/>
          </a:solidFill>
          <a:prstDash val="solid"/>
          <a:bevel/>
        </a:ln>
        <a:effectLst>
          <a:outerShdw sx="100000" sy="100000" kx="0" ky="0" algn="b" rotWithShape="0" blurRad="63500" dist="25400" dir="540000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BC01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