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D9D-AAEF-4D09-8A7C-E466880A2D93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08FE-1350-4767-82AB-836800F8F4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362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D9D-AAEF-4D09-8A7C-E466880A2D93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08FE-1350-4767-82AB-836800F8F4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201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D9D-AAEF-4D09-8A7C-E466880A2D93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08FE-1350-4767-82AB-836800F8F4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56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D9D-AAEF-4D09-8A7C-E466880A2D93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08FE-1350-4767-82AB-836800F8F4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895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D9D-AAEF-4D09-8A7C-E466880A2D93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08FE-1350-4767-82AB-836800F8F4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828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D9D-AAEF-4D09-8A7C-E466880A2D93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08FE-1350-4767-82AB-836800F8F4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816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D9D-AAEF-4D09-8A7C-E466880A2D93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08FE-1350-4767-82AB-836800F8F4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163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D9D-AAEF-4D09-8A7C-E466880A2D93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08FE-1350-4767-82AB-836800F8F4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565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D9D-AAEF-4D09-8A7C-E466880A2D93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08FE-1350-4767-82AB-836800F8F4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363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D9D-AAEF-4D09-8A7C-E466880A2D93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08FE-1350-4767-82AB-836800F8F4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179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D9D-AAEF-4D09-8A7C-E466880A2D93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08FE-1350-4767-82AB-836800F8F4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464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7CD9D-AAEF-4D09-8A7C-E466880A2D93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908FE-1350-4767-82AB-836800F8F4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82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1200"/>
            <a:ext cx="441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type of blood does this person have based on the results?</a:t>
            </a:r>
            <a:endParaRPr lang="en-US" sz="2800" dirty="0"/>
          </a:p>
        </p:txBody>
      </p:sp>
      <p:pic>
        <p:nvPicPr>
          <p:cNvPr id="1028" name="Picture 4" descr="http://www.sciencelabsupplies.com/images/magictoolbox_cache_from_database/a448aba7d4c1121599ca2e7871dc4e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914400"/>
            <a:ext cx="3981450" cy="5715000"/>
          </a:xfrm>
          <a:prstGeom prst="rect">
            <a:avLst/>
          </a:prstGeom>
          <a:noFill/>
        </p:spPr>
      </p:pic>
      <p:sp>
        <p:nvSpPr>
          <p:cNvPr id="7" name="Minus 6"/>
          <p:cNvSpPr/>
          <p:nvPr/>
        </p:nvSpPr>
        <p:spPr>
          <a:xfrm>
            <a:off x="5334000" y="2057400"/>
            <a:ext cx="685800" cy="76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>
            <a:off x="6934200" y="3276600"/>
            <a:ext cx="609600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5410200" y="4724400"/>
            <a:ext cx="45720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0"/>
            <a:ext cx="8991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rgbClr val="FF0000"/>
                </a:solidFill>
              </a:rPr>
              <a:t>Reminder: Fingerprint Test Retake Today AFTER SCHOOL.  </a:t>
            </a:r>
          </a:p>
          <a:p>
            <a:pPr algn="ctr"/>
            <a:r>
              <a:rPr lang="en-US" sz="2500" dirty="0" smtClean="0">
                <a:solidFill>
                  <a:srgbClr val="FF0000"/>
                </a:solidFill>
              </a:rPr>
              <a:t>Meet me in the LMC!</a:t>
            </a:r>
            <a:endParaRPr lang="en-US"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8511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696200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Blood Typing Continued…</a:t>
            </a:r>
            <a:endParaRPr lang="en-US" sz="54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752600"/>
            <a:ext cx="8991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u="sng" dirty="0" smtClean="0">
                <a:solidFill>
                  <a:schemeClr val="tx2"/>
                </a:solidFill>
              </a:rPr>
              <a:t>Today’s Learning Targets: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*I can determine a suspect’s blood type using simulated agglutination tests.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*I can defend a claim based on evidence. (CER)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*I can describe blood types based on their antigen and antibody.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*I can define antigen, antibody, and agglutination.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hurstm\AppData\Local\Microsoft\Windows\Temporary Internet Files\Content.IE5\5CQWJ9NY\1354009081418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118748" cy="233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urstm\AppData\Local\Microsoft\Windows\Temporary Internet Files\Content.IE5\5CQWJ9NY\1354009081418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4063" y="304800"/>
            <a:ext cx="2118748" cy="233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1392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dirty="0" smtClean="0"/>
              <a:t>Blood Typing Lab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657600"/>
            <a:ext cx="6149623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" y="12192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will be working in a group of NO MORE than 4 people.  </a:t>
            </a:r>
          </a:p>
          <a:p>
            <a:pPr algn="ctr"/>
            <a:r>
              <a:rPr lang="en-US" dirty="0" smtClean="0"/>
              <a:t>You can choose your group this time!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0574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Obtain 6 spot plates and clean them using water.  </a:t>
            </a:r>
          </a:p>
          <a:p>
            <a:pPr marL="342900" indent="-342900"/>
            <a:r>
              <a:rPr lang="en-US" dirty="0" smtClean="0"/>
              <a:t>     (Yes, they should be clean, but students like you said they were clean when they returned them…)</a:t>
            </a:r>
          </a:p>
          <a:p>
            <a:pPr marL="342900" indent="-342900">
              <a:buAutoNum type="arabicPeriod" startAt="2"/>
            </a:pPr>
            <a:r>
              <a:rPr lang="en-US" dirty="0" smtClean="0"/>
              <a:t>Obtain blood samples (as seen below), &amp;  anti-serums.  You will need to share these!</a:t>
            </a:r>
          </a:p>
          <a:p>
            <a:pPr marL="342900" indent="-342900">
              <a:buAutoNum type="arabicPeriod" startAt="2"/>
            </a:pPr>
            <a:r>
              <a:rPr lang="en-US" dirty="0" smtClean="0"/>
              <a:t>Also obtain about 20 toothpicks.  </a:t>
            </a:r>
          </a:p>
          <a:p>
            <a:pPr marL="342900" indent="-342900"/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959044">
            <a:off x="283649" y="4230848"/>
            <a:ext cx="230308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33400"/>
            <a:ext cx="39624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495800"/>
            <a:ext cx="325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581400"/>
            <a:ext cx="433493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959044">
            <a:off x="-97352" y="2554449"/>
            <a:ext cx="230308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04800"/>
            <a:ext cx="325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81000" y="6324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Clean before &amp; after use!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6096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Snap toothpicks in ½ and use a new one for each sample!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22098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Blood Samples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57800" y="281940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Anti-Serums (antibodies)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33600" y="35814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Well plate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For each sample, place one drop of blood in the A, B, and </a:t>
            </a:r>
            <a:r>
              <a:rPr lang="en-US" dirty="0" err="1" smtClean="0"/>
              <a:t>Rh</a:t>
            </a:r>
            <a:r>
              <a:rPr lang="en-US" dirty="0" smtClean="0"/>
              <a:t> wells.  </a:t>
            </a:r>
          </a:p>
          <a:p>
            <a:r>
              <a:rPr lang="en-US" dirty="0" smtClean="0"/>
              <a:t>Be careful not to mix up which sample it came from!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718300" y="596900"/>
            <a:ext cx="233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" y="21336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5"/>
            </a:pPr>
            <a:r>
              <a:rPr lang="en-US" dirty="0" smtClean="0"/>
              <a:t>In the A well, add 1-2 drops of Anti-A serum. (Blue)</a:t>
            </a:r>
          </a:p>
          <a:p>
            <a:pPr marL="342900" indent="-342900">
              <a:buAutoNum type="arabicPeriod" startAt="5"/>
            </a:pPr>
            <a:r>
              <a:rPr lang="en-US" dirty="0" smtClean="0"/>
              <a:t>In the B well, add 1-2 drops of Anti-B serum. (Yellow)</a:t>
            </a:r>
          </a:p>
          <a:p>
            <a:pPr marL="342900" indent="-342900">
              <a:buAutoNum type="arabicPeriod" startAt="5"/>
            </a:pPr>
            <a:r>
              <a:rPr lang="en-US" dirty="0" smtClean="0"/>
              <a:t>In the </a:t>
            </a:r>
            <a:r>
              <a:rPr lang="en-US" dirty="0" err="1" smtClean="0"/>
              <a:t>Rh</a:t>
            </a:r>
            <a:r>
              <a:rPr lang="en-US" dirty="0" smtClean="0"/>
              <a:t> well, add 1-2 drops of Anti-</a:t>
            </a:r>
            <a:r>
              <a:rPr lang="en-US" dirty="0" err="1" smtClean="0"/>
              <a:t>Rh</a:t>
            </a:r>
            <a:r>
              <a:rPr lang="en-US" dirty="0" smtClean="0"/>
              <a:t> serum. (Green)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01600" y="3911600"/>
            <a:ext cx="325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295607" y="4009080"/>
            <a:ext cx="325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953000" y="3962400"/>
            <a:ext cx="325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8. Using a ½ toothpick, gently stir each blood drop.  Use a separate toothpick for each so that you don’t cross-contaminate!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22800" y="1320800"/>
            <a:ext cx="325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657600" y="40386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9.  Read the results (clump or no clump) and record them in your data table.  Use this data to determine the blood type.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46928">
            <a:off x="393707" y="3744432"/>
            <a:ext cx="325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2209800" y="5181600"/>
            <a:ext cx="1981200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33400" y="3886200"/>
            <a:ext cx="1143000" cy="914400"/>
          </a:xfrm>
          <a:prstGeom prst="straightConnector1">
            <a:avLst/>
          </a:prstGeom>
          <a:ln w="381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76400" y="5715000"/>
            <a:ext cx="2209800" cy="76200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" y="3581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CLUMP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91000" y="5105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CLUMP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86200" y="5715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CLUMP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CER           Claim, Evidence, Reasoning Template with Sentence Stems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u="sng" dirty="0" smtClean="0"/>
              <a:t>Claim:  </a:t>
            </a:r>
            <a:r>
              <a:rPr lang="en-US" sz="2200" dirty="0" smtClean="0"/>
              <a:t>The crime scene blood matches _____________________________.</a:t>
            </a:r>
          </a:p>
          <a:p>
            <a:endParaRPr lang="en-US" sz="2200" dirty="0" smtClean="0"/>
          </a:p>
          <a:p>
            <a:r>
              <a:rPr lang="en-US" sz="2200" b="1" i="1" u="sng" dirty="0" smtClean="0"/>
              <a:t>Evidence:  </a:t>
            </a:r>
            <a:r>
              <a:rPr lang="en-US" sz="2200" dirty="0" smtClean="0"/>
              <a:t>In the agglutination test, the crime scene blood clumped in ___________________________.  In the agglutination test, suspect _______ also clumped in ______________________________.</a:t>
            </a:r>
          </a:p>
          <a:p>
            <a:endParaRPr lang="en-US" sz="2200" dirty="0" smtClean="0"/>
          </a:p>
          <a:p>
            <a:r>
              <a:rPr lang="en-US" sz="2200" b="1" i="1" u="sng" dirty="0" smtClean="0"/>
              <a:t>Reasoning:  </a:t>
            </a:r>
            <a:r>
              <a:rPr lang="en-US" sz="2200" dirty="0" smtClean="0"/>
              <a:t>The blood stain from the crime scene is type ____________.  We know this because _____________________________.  Suspect # _________ also has type ________ blood.  We know this because ___________________________________. Because the crime scene and the suspect’s blood is the same type we can conclude that the suspect is a person of interest in the case.  We cannot say that the suspect committed the crime because _____________________.</a:t>
            </a:r>
          </a:p>
          <a:p>
            <a:endParaRPr lang="en-US" sz="2200" dirty="0" smtClean="0"/>
          </a:p>
          <a:p>
            <a:r>
              <a:rPr lang="en-US" sz="2200" b="1" i="1" u="sng" dirty="0" smtClean="0"/>
              <a:t>Counterclaim: </a:t>
            </a:r>
            <a:r>
              <a:rPr lang="en-US" sz="2200" dirty="0" smtClean="0"/>
              <a:t>We know that the victim didn’t commit the crime because _________________________________.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454</Words>
  <Application>Microsoft Office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What type of blood does this person have based on the results?</vt:lpstr>
      <vt:lpstr>Blood Typing Continued…</vt:lpstr>
      <vt:lpstr>Blood Typing Lab</vt:lpstr>
      <vt:lpstr>Slide 4</vt:lpstr>
      <vt:lpstr>Slide 5</vt:lpstr>
      <vt:lpstr>Slide 6</vt:lpstr>
      <vt:lpstr>Slide 7</vt:lpstr>
    </vt:vector>
  </TitlesOfParts>
  <Company>Dearborn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Typing Continued…</dc:title>
  <dc:creator>dpstech</dc:creator>
  <cp:lastModifiedBy>Michelle</cp:lastModifiedBy>
  <cp:revision>8</cp:revision>
  <dcterms:created xsi:type="dcterms:W3CDTF">2015-11-09T20:31:53Z</dcterms:created>
  <dcterms:modified xsi:type="dcterms:W3CDTF">2015-11-10T01:22:14Z</dcterms:modified>
</cp:coreProperties>
</file>