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7"/>
  </p:notesMasterIdLst>
  <p:sldIdLst>
    <p:sldId id="256" r:id="rId2"/>
    <p:sldId id="257" r:id="rId3"/>
    <p:sldId id="263" r:id="rId4"/>
    <p:sldId id="264" r:id="rId5"/>
    <p:sldId id="265" r:id="rId6"/>
    <p:sldId id="266" r:id="rId7"/>
    <p:sldId id="267" r:id="rId8"/>
    <p:sldId id="268" r:id="rId9"/>
    <p:sldId id="269" r:id="rId10"/>
    <p:sldId id="270" r:id="rId11"/>
    <p:sldId id="271" r:id="rId12"/>
    <p:sldId id="272"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273" r:id="rId54"/>
    <p:sldId id="274" r:id="rId55"/>
    <p:sldId id="27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A02D3-74E9-174D-B413-ADDA3EC44DCC}" type="datetimeFigureOut">
              <a:rPr lang="en-US" smtClean="0"/>
              <a:t>11/19/2015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F78F2A-A376-E24D-B7E2-49F0AB816C2E}" type="slidenum">
              <a:rPr lang="en-US" smtClean="0"/>
              <a:t>‹#›</a:t>
            </a:fld>
            <a:endParaRPr lang="en-US"/>
          </a:p>
        </p:txBody>
      </p:sp>
    </p:spTree>
    <p:extLst>
      <p:ext uri="{BB962C8B-B14F-4D97-AF65-F5344CB8AC3E}">
        <p14:creationId xmlns:p14="http://schemas.microsoft.com/office/powerpoint/2010/main" val="2790816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have to move the</a:t>
            </a:r>
            <a:r>
              <a:rPr lang="en-US" baseline="0" dirty="0" smtClean="0"/>
              <a:t> Daily Double picture out of the way to write the question.  If you do not wish to have the Daily Double in the game, delete it and the sound clip (speaker) from this slide.  For a Daily Double, the contestant has to wager at least $5 and at most the highest point value of any player/team at that point in the game.  It is considered a True Daily Double if they wager all of their points and go “double </a:t>
            </a:r>
            <a:r>
              <a:rPr lang="en-US" baseline="0" smtClean="0"/>
              <a:t>or nothing”.</a:t>
            </a:r>
            <a:endParaRPr lang="en-US"/>
          </a:p>
        </p:txBody>
      </p:sp>
      <p:sp>
        <p:nvSpPr>
          <p:cNvPr id="4" name="Slide Number Placeholder 3"/>
          <p:cNvSpPr>
            <a:spLocks noGrp="1"/>
          </p:cNvSpPr>
          <p:nvPr>
            <p:ph type="sldNum" sz="quarter" idx="10"/>
          </p:nvPr>
        </p:nvSpPr>
        <p:spPr/>
        <p:txBody>
          <a:bodyPr/>
          <a:lstStyle/>
          <a:p>
            <a:fld id="{4FF78F2A-A376-E24D-B7E2-49F0AB816C2E}" type="slidenum">
              <a:rPr lang="en-US" smtClean="0"/>
              <a:t>29</a:t>
            </a:fld>
            <a:endParaRPr lang="en-US"/>
          </a:p>
        </p:txBody>
      </p:sp>
    </p:spTree>
    <p:extLst>
      <p:ext uri="{BB962C8B-B14F-4D97-AF65-F5344CB8AC3E}">
        <p14:creationId xmlns:p14="http://schemas.microsoft.com/office/powerpoint/2010/main" val="96133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F78F2A-A376-E24D-B7E2-49F0AB816C2E}" type="slidenum">
              <a:rPr lang="en-US" smtClean="0"/>
              <a:t>49</a:t>
            </a:fld>
            <a:endParaRPr lang="en-US"/>
          </a:p>
        </p:txBody>
      </p:sp>
    </p:spTree>
    <p:extLst>
      <p:ext uri="{BB962C8B-B14F-4D97-AF65-F5344CB8AC3E}">
        <p14:creationId xmlns:p14="http://schemas.microsoft.com/office/powerpoint/2010/main" val="136182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0832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18613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9552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646B-7154-D34F-ABF8-7C078666FD2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923500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E646B-7154-D34F-ABF8-7C078666FD25}" type="datetimeFigureOut">
              <a:rPr lang="en-US" smtClean="0"/>
              <a:t>11/19/2015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362008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E646B-7154-D34F-ABF8-7C078666FD2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61928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E646B-7154-D34F-ABF8-7C078666FD25}" type="datetimeFigureOut">
              <a:rPr lang="en-US" smtClean="0"/>
              <a:t>11/19/2015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3731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E646B-7154-D34F-ABF8-7C078666FD25}" type="datetimeFigureOut">
              <a:rPr lang="en-US" smtClean="0"/>
              <a:t>11/19/2015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83897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E646B-7154-D34F-ABF8-7C078666FD25}" type="datetimeFigureOut">
              <a:rPr lang="en-US" smtClean="0"/>
              <a:t>11/19/2015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276601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53337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646B-7154-D34F-ABF8-7C078666FD25}" type="datetimeFigureOut">
              <a:rPr lang="en-US" smtClean="0"/>
              <a:t>11/19/2015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A560B-4A7A-2047-91EC-E1FDF98AD8D7}" type="slidenum">
              <a:rPr lang="en-US" smtClean="0"/>
              <a:t>‹#›</a:t>
            </a:fld>
            <a:endParaRPr lang="en-US"/>
          </a:p>
        </p:txBody>
      </p:sp>
    </p:spTree>
    <p:extLst>
      <p:ext uri="{BB962C8B-B14F-4D97-AF65-F5344CB8AC3E}">
        <p14:creationId xmlns:p14="http://schemas.microsoft.com/office/powerpoint/2010/main" val="16959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E646B-7154-D34F-ABF8-7C078666FD25}" type="datetimeFigureOut">
              <a:rPr lang="en-US" smtClean="0"/>
              <a:t>11/19/2015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A560B-4A7A-2047-91EC-E1FDF98AD8D7}" type="slidenum">
              <a:rPr lang="en-US" smtClean="0"/>
              <a:t>‹#›</a:t>
            </a:fld>
            <a:endParaRPr lang="en-US"/>
          </a:p>
        </p:txBody>
      </p:sp>
    </p:spTree>
    <p:extLst>
      <p:ext uri="{BB962C8B-B14F-4D97-AF65-F5344CB8AC3E}">
        <p14:creationId xmlns:p14="http://schemas.microsoft.com/office/powerpoint/2010/main" val="1606082779"/>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17.xml"/><Relationship Id="rId18" Type="http://schemas.openxmlformats.org/officeDocument/2006/relationships/slide" Target="slide19.xml"/><Relationship Id="rId26" Type="http://schemas.openxmlformats.org/officeDocument/2006/relationships/slide" Target="slide51.xml"/><Relationship Id="rId3" Type="http://schemas.openxmlformats.org/officeDocument/2006/relationships/slide" Target="slide13.xml"/><Relationship Id="rId21" Type="http://schemas.openxmlformats.org/officeDocument/2006/relationships/slide" Target="slide49.xml"/><Relationship Id="rId7" Type="http://schemas.openxmlformats.org/officeDocument/2006/relationships/slide" Target="slide5.xml"/><Relationship Id="rId12" Type="http://schemas.openxmlformats.org/officeDocument/2006/relationships/slide" Target="slide7.xml"/><Relationship Id="rId17" Type="http://schemas.openxmlformats.org/officeDocument/2006/relationships/slide" Target="slide9.xml"/><Relationship Id="rId25" Type="http://schemas.openxmlformats.org/officeDocument/2006/relationships/slide" Target="slide41.xml"/><Relationship Id="rId2" Type="http://schemas.openxmlformats.org/officeDocument/2006/relationships/slide" Target="slide3.xml"/><Relationship Id="rId16" Type="http://schemas.openxmlformats.org/officeDocument/2006/relationships/slide" Target="slide47.xml"/><Relationship Id="rId20" Type="http://schemas.openxmlformats.org/officeDocument/2006/relationships/slide" Target="slide39.xml"/><Relationship Id="rId29" Type="http://schemas.microsoft.com/office/2007/relationships/hdphoto" Target="../media/hdphoto1.wdp"/><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slide" Target="slide45.xml"/><Relationship Id="rId24" Type="http://schemas.openxmlformats.org/officeDocument/2006/relationships/slide" Target="slide31.xml"/><Relationship Id="rId5" Type="http://schemas.openxmlformats.org/officeDocument/2006/relationships/slide" Target="slide33.xml"/><Relationship Id="rId15" Type="http://schemas.openxmlformats.org/officeDocument/2006/relationships/slide" Target="slide37.xml"/><Relationship Id="rId23" Type="http://schemas.openxmlformats.org/officeDocument/2006/relationships/slide" Target="slide21.xml"/><Relationship Id="rId28" Type="http://schemas.openxmlformats.org/officeDocument/2006/relationships/image" Target="../media/image2.png"/><Relationship Id="rId10" Type="http://schemas.openxmlformats.org/officeDocument/2006/relationships/slide" Target="slide35.xml"/><Relationship Id="rId19"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5.xml"/><Relationship Id="rId14" Type="http://schemas.openxmlformats.org/officeDocument/2006/relationships/slide" Target="slide27.xml"/><Relationship Id="rId22" Type="http://schemas.openxmlformats.org/officeDocument/2006/relationships/slide" Target="slide11.xml"/><Relationship Id="rId27"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0" y="1181100"/>
            <a:ext cx="9144000" cy="4474723"/>
          </a:xfrm>
          <a:prstGeom prst="rect">
            <a:avLst/>
          </a:prstGeom>
        </p:spPr>
      </p:pic>
      <p:sp>
        <p:nvSpPr>
          <p:cNvPr id="6" name="Rectangle 5"/>
          <p:cNvSpPr/>
          <p:nvPr/>
        </p:nvSpPr>
        <p:spPr>
          <a:xfrm>
            <a:off x="0" y="146599"/>
            <a:ext cx="9144000" cy="923330"/>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Community Edition</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
        <p:nvSpPr>
          <p:cNvPr id="7" name="Rectangle 6"/>
          <p:cNvSpPr/>
          <p:nvPr/>
        </p:nvSpPr>
        <p:spPr>
          <a:xfrm>
            <a:off x="0" y="5900365"/>
            <a:ext cx="9144000" cy="646331"/>
          </a:xfrm>
          <a:prstGeom prst="rect">
            <a:avLst/>
          </a:prstGeom>
          <a:noFill/>
        </p:spPr>
        <p:txBody>
          <a:bodyPr wrap="square" lIns="91440" tIns="45720" rIns="91440" bIns="45720">
            <a:spAutoFit/>
          </a:bodyPr>
          <a:lstStyle/>
          <a:p>
            <a:pPr algn="ctr"/>
            <a:r>
              <a:rPr lang="en-US" sz="3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entury Gothic" panose="020B0502020202020204" pitchFamily="34" charset="0"/>
              </a:rPr>
              <a:t>With your host: Ms. Philips</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entury Gothic" panose="020B0502020202020204" pitchFamily="34" charset="0"/>
            </a:endParaRPr>
          </a:p>
        </p:txBody>
      </p:sp>
    </p:spTree>
    <p:extLst>
      <p:ext uri="{BB962C8B-B14F-4D97-AF65-F5344CB8AC3E}">
        <p14:creationId xmlns:p14="http://schemas.microsoft.com/office/powerpoint/2010/main" val="3694104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Communities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Which is a way people take care of their community?</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Picking up trash</a:t>
            </a:r>
          </a:p>
          <a:p>
            <a:pPr marL="514350" indent="-514350">
              <a:buAutoNum type="alphaUcPeriod"/>
            </a:pPr>
            <a:r>
              <a:rPr lang="en-US" sz="2800" strike="dblStrike" dirty="0">
                <a:latin typeface="Century Gothic" panose="020B0502020202020204" pitchFamily="34" charset="0"/>
              </a:rPr>
              <a:t>Putting toys away</a:t>
            </a:r>
          </a:p>
          <a:p>
            <a:pPr marL="514350" indent="-514350">
              <a:buAutoNum type="alphaUcPeriod"/>
            </a:pPr>
            <a:r>
              <a:rPr lang="en-US" sz="2800" strike="dblStrike" dirty="0">
                <a:latin typeface="Century Gothic" panose="020B0502020202020204" pitchFamily="34" charset="0"/>
              </a:rPr>
              <a:t>Going to school</a:t>
            </a:r>
            <a:endParaRPr lang="en-US" sz="2800" strike="dblStrike"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Communities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Communities are divided:</a:t>
            </a:r>
          </a:p>
          <a:p>
            <a:pPr marL="514350" indent="-514350">
              <a:buAutoNum type="alphaUcPeriod"/>
            </a:pPr>
            <a:r>
              <a:rPr lang="en-US" sz="2800" dirty="0">
                <a:latin typeface="Century Gothic" panose="020B0502020202020204" pitchFamily="34" charset="0"/>
              </a:rPr>
              <a:t>into different places where people work, play, live, and shop</a:t>
            </a:r>
          </a:p>
          <a:p>
            <a:pPr marL="514350" indent="-514350">
              <a:buAutoNum type="alphaUcPeriod"/>
            </a:pPr>
            <a:r>
              <a:rPr lang="en-US" sz="2800" dirty="0">
                <a:latin typeface="Century Gothic" panose="020B0502020202020204" pitchFamily="34" charset="0"/>
              </a:rPr>
              <a:t>into places with streets</a:t>
            </a:r>
          </a:p>
          <a:p>
            <a:pPr marL="514350" indent="-514350">
              <a:buAutoNum type="alphaUcPeriod"/>
            </a:pPr>
            <a:r>
              <a:rPr lang="en-US" sz="2800" dirty="0">
                <a:latin typeface="Century Gothic" panose="020B0502020202020204" pitchFamily="34" charset="0"/>
              </a:rPr>
              <a:t>into places with people and without people</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Communities –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Communities are divided:</a:t>
            </a:r>
          </a:p>
          <a:p>
            <a:pPr marL="514350" indent="-514350">
              <a:buAutoNum type="alphaUcPeriod"/>
            </a:pPr>
            <a:r>
              <a:rPr lang="en-US" sz="2800" dirty="0">
                <a:latin typeface="Century Gothic" panose="020B0502020202020204" pitchFamily="34" charset="0"/>
              </a:rPr>
              <a:t>into different places where people work, play, live, and shop</a:t>
            </a:r>
          </a:p>
          <a:p>
            <a:pPr marL="514350" indent="-514350">
              <a:buAutoNum type="alphaUcPeriod"/>
            </a:pPr>
            <a:r>
              <a:rPr lang="en-US" sz="2800" strike="dblStrike" dirty="0">
                <a:latin typeface="Century Gothic" panose="020B0502020202020204" pitchFamily="34" charset="0"/>
              </a:rPr>
              <a:t>into places with streets</a:t>
            </a:r>
          </a:p>
          <a:p>
            <a:pPr marL="514350" indent="-514350">
              <a:buAutoNum type="alphaUcPeriod"/>
            </a:pPr>
            <a:r>
              <a:rPr lang="en-US" sz="2800" strike="dblStrike" dirty="0">
                <a:latin typeface="Century Gothic" panose="020B0502020202020204" pitchFamily="34" charset="0"/>
              </a:rPr>
              <a:t>into places with people and without people</a:t>
            </a:r>
            <a:endParaRPr lang="en-US" sz="2800" strike="dblStrike"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a:latin typeface="Century Gothic" panose="020B0502020202020204" pitchFamily="34" charset="0"/>
              </a:rPr>
              <a:t>What is a type of transportation that people can move by water</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spTree>
    <p:extLst>
      <p:ext uri="{BB962C8B-B14F-4D97-AF65-F5344CB8AC3E}">
        <p14:creationId xmlns:p14="http://schemas.microsoft.com/office/powerpoint/2010/main" val="14874526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a:t>
            </a:r>
            <a:r>
              <a:rPr lang="en-US" sz="4000" b="1" dirty="0" smtClean="0">
                <a:latin typeface="Century Gothic" panose="020B0502020202020204" pitchFamily="34" charset="0"/>
              </a:rPr>
              <a:t> </a:t>
            </a:r>
            <a:r>
              <a:rPr lang="en-US" sz="4000" b="1" dirty="0" smtClean="0">
                <a:latin typeface="Century Gothic" panose="020B0502020202020204" pitchFamily="34" charset="0"/>
              </a:rPr>
              <a:t>–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is a type of transportation that people can move by water?</a:t>
            </a:r>
          </a:p>
          <a:p>
            <a:endParaRPr lang="en-US" sz="2800" dirty="0">
              <a:latin typeface="Century Gothic" panose="020B0502020202020204" pitchFamily="34" charset="0"/>
            </a:endParaRPr>
          </a:p>
          <a:p>
            <a:r>
              <a:rPr lang="en-US" sz="2800" dirty="0" smtClean="0">
                <a:latin typeface="Century Gothic" panose="020B0502020202020204" pitchFamily="34" charset="0"/>
              </a:rPr>
              <a:t>Boat</a:t>
            </a:r>
          </a:p>
          <a:p>
            <a:r>
              <a:rPr lang="en-US" sz="2800" dirty="0" smtClean="0">
                <a:latin typeface="Century Gothic" panose="020B0502020202020204" pitchFamily="34" charset="0"/>
              </a:rPr>
              <a:t>Ship</a:t>
            </a:r>
          </a:p>
          <a:p>
            <a:r>
              <a:rPr lang="en-US" sz="2800" dirty="0" smtClean="0">
                <a:latin typeface="Century Gothic" panose="020B0502020202020204" pitchFamily="34" charset="0"/>
              </a:rPr>
              <a:t>Ferry</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4355904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108543"/>
          </a:xfrm>
          <a:prstGeom prst="rect">
            <a:avLst/>
          </a:prstGeom>
          <a:noFill/>
        </p:spPr>
        <p:txBody>
          <a:bodyPr wrap="square" rtlCol="0">
            <a:spAutoFit/>
          </a:bodyPr>
          <a:lstStyle/>
          <a:p>
            <a:r>
              <a:rPr lang="en-US" sz="2800" dirty="0" smtClean="0">
                <a:latin typeface="Century Gothic" panose="020B0502020202020204" pitchFamily="34" charset="0"/>
              </a:rPr>
              <a:t>A grocery store needs apples. What form of transportation could be used to get the apples there?</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Apple orchard</a:t>
            </a:r>
          </a:p>
          <a:p>
            <a:pPr marL="514350" indent="-514350">
              <a:buAutoNum type="alphaUcPeriod"/>
            </a:pPr>
            <a:r>
              <a:rPr lang="en-US" sz="2800" dirty="0" smtClean="0">
                <a:latin typeface="Century Gothic" panose="020B0502020202020204" pitchFamily="34" charset="0"/>
              </a:rPr>
              <a:t>Truck</a:t>
            </a:r>
          </a:p>
          <a:p>
            <a:pPr marL="514350" indent="-514350">
              <a:buAutoNum type="alphaUcPeriod"/>
            </a:pPr>
            <a:r>
              <a:rPr lang="en-US" sz="2800" dirty="0" smtClean="0">
                <a:latin typeface="Century Gothic" panose="020B0502020202020204" pitchFamily="34" charset="0"/>
              </a:rPr>
              <a:t>Highway</a:t>
            </a:r>
          </a:p>
        </p:txBody>
      </p:sp>
      <p:sp>
        <p:nvSpPr>
          <p:cNvPr id="7" name="Right Arrow 6"/>
          <p:cNvSpPr/>
          <p:nvPr/>
        </p:nvSpPr>
        <p:spPr>
          <a:xfrm>
            <a:off x="7713579" y="6082633"/>
            <a:ext cx="1093537" cy="534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CHECK</a:t>
            </a:r>
            <a:endParaRPr lang="en-US" dirty="0"/>
          </a:p>
        </p:txBody>
      </p:sp>
    </p:spTree>
    <p:extLst>
      <p:ext uri="{BB962C8B-B14F-4D97-AF65-F5344CB8AC3E}">
        <p14:creationId xmlns:p14="http://schemas.microsoft.com/office/powerpoint/2010/main" val="7886139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A grocery store needs apples. What form of transportation could be used to get the apples there?</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Apple orchard</a:t>
            </a:r>
          </a:p>
          <a:p>
            <a:pPr marL="514350" indent="-514350">
              <a:buAutoNum type="alphaUcPeriod"/>
            </a:pPr>
            <a:r>
              <a:rPr lang="en-US" sz="2800" dirty="0">
                <a:latin typeface="Century Gothic" panose="020B0502020202020204" pitchFamily="34" charset="0"/>
              </a:rPr>
              <a:t>Truck</a:t>
            </a:r>
          </a:p>
          <a:p>
            <a:pPr marL="514350" indent="-514350">
              <a:buAutoNum type="alphaUcPeriod"/>
            </a:pPr>
            <a:r>
              <a:rPr lang="en-US" sz="2800" strike="dblStrike" dirty="0">
                <a:latin typeface="Century Gothic" panose="020B0502020202020204" pitchFamily="34" charset="0"/>
              </a:rPr>
              <a:t>Highway</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87011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are the three categories we can divide transportation into?</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53933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are the three categories we can divide transportation into</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Land</a:t>
            </a:r>
          </a:p>
          <a:p>
            <a:r>
              <a:rPr lang="en-US" sz="2800" dirty="0" smtClean="0">
                <a:latin typeface="Century Gothic" panose="020B0502020202020204" pitchFamily="34" charset="0"/>
              </a:rPr>
              <a:t>Air</a:t>
            </a:r>
          </a:p>
          <a:p>
            <a:r>
              <a:rPr lang="en-US" sz="2800" dirty="0" smtClean="0">
                <a:latin typeface="Century Gothic" panose="020B0502020202020204" pitchFamily="34" charset="0"/>
              </a:rPr>
              <a:t>Water</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3613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a:latin typeface="Century Gothic" panose="020B0502020202020204" pitchFamily="34" charset="0"/>
              </a:rPr>
              <a:t>What are 3</a:t>
            </a:r>
            <a:r>
              <a:rPr lang="en-US" sz="2800" dirty="0" smtClean="0">
                <a:latin typeface="Century Gothic" panose="020B0502020202020204" pitchFamily="34" charset="0"/>
              </a:rPr>
              <a:t> </a:t>
            </a:r>
            <a:r>
              <a:rPr lang="en-US" sz="2800" dirty="0">
                <a:latin typeface="Century Gothic" panose="020B0502020202020204" pitchFamily="34" charset="0"/>
              </a:rPr>
              <a:t>examples of different forms of transportation?</a:t>
            </a:r>
          </a:p>
        </p:txBody>
      </p:sp>
    </p:spTree>
    <p:extLst>
      <p:ext uri="{BB962C8B-B14F-4D97-AF65-F5344CB8AC3E}">
        <p14:creationId xmlns:p14="http://schemas.microsoft.com/office/powerpoint/2010/main" val="15628469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84031"/>
              </p:ext>
            </p:extLst>
          </p:nvPr>
        </p:nvGraphicFramePr>
        <p:xfrm>
          <a:off x="457200" y="356937"/>
          <a:ext cx="8229600" cy="4990434"/>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831739">
                <a:tc>
                  <a:txBody>
                    <a:bodyPr/>
                    <a:lstStyle/>
                    <a:p>
                      <a:pPr algn="ctr"/>
                      <a:r>
                        <a:rPr lang="en-US" dirty="0" smtClean="0">
                          <a:latin typeface="Century Gothic" panose="020B0502020202020204" pitchFamily="34" charset="0"/>
                        </a:rPr>
                        <a:t>Communities</a:t>
                      </a:r>
                      <a:endParaRPr lang="en-US" dirty="0">
                        <a:latin typeface="Century Gothic" panose="020B0502020202020204" pitchFamily="34" charset="0"/>
                      </a:endParaRPr>
                    </a:p>
                  </a:txBody>
                  <a:tcPr anchor="ctr">
                    <a:solidFill>
                      <a:srgbClr val="0000FF"/>
                    </a:solidFill>
                  </a:tcPr>
                </a:tc>
                <a:tc>
                  <a:txBody>
                    <a:bodyPr/>
                    <a:lstStyle/>
                    <a:p>
                      <a:pPr algn="ctr"/>
                      <a:r>
                        <a:rPr lang="en-US" sz="1600" dirty="0" smtClean="0">
                          <a:latin typeface="Century Gothic" panose="020B0502020202020204" pitchFamily="34" charset="0"/>
                        </a:rPr>
                        <a:t>Transportation</a:t>
                      </a:r>
                      <a:endParaRPr lang="en-US" sz="1600" dirty="0">
                        <a:latin typeface="Century Gothic" panose="020B0502020202020204" pitchFamily="34" charset="0"/>
                      </a:endParaRPr>
                    </a:p>
                  </a:txBody>
                  <a:tcPr anchor="ctr">
                    <a:solidFill>
                      <a:srgbClr val="0000FF"/>
                    </a:solidFill>
                  </a:tcPr>
                </a:tc>
                <a:tc>
                  <a:txBody>
                    <a:bodyPr/>
                    <a:lstStyle/>
                    <a:p>
                      <a:pPr algn="ctr"/>
                      <a:r>
                        <a:rPr lang="en-US" sz="1400" dirty="0" smtClean="0">
                          <a:latin typeface="Century Gothic" panose="020B0502020202020204" pitchFamily="34" charset="0"/>
                        </a:rPr>
                        <a:t>Consequences</a:t>
                      </a:r>
                      <a:endParaRPr lang="en-US" sz="1400" dirty="0">
                        <a:latin typeface="Century Gothic" panose="020B0502020202020204" pitchFamily="34" charset="0"/>
                      </a:endParaRPr>
                    </a:p>
                  </a:txBody>
                  <a:tcPr anchor="ctr">
                    <a:solidFill>
                      <a:srgbClr val="0000FF"/>
                    </a:solidFill>
                  </a:tcPr>
                </a:tc>
                <a:tc>
                  <a:txBody>
                    <a:bodyPr/>
                    <a:lstStyle/>
                    <a:p>
                      <a:pPr algn="ctr"/>
                      <a:r>
                        <a:rPr lang="en-US" sz="2000" dirty="0" smtClean="0">
                          <a:latin typeface="Century Gothic" panose="020B0502020202020204" pitchFamily="34" charset="0"/>
                        </a:rPr>
                        <a:t>Regions</a:t>
                      </a:r>
                      <a:endParaRPr lang="en-US" sz="2000" dirty="0">
                        <a:latin typeface="Century Gothic" panose="020B0502020202020204" pitchFamily="34" charset="0"/>
                      </a:endParaRPr>
                    </a:p>
                  </a:txBody>
                  <a:tcPr anchor="ctr">
                    <a:solidFill>
                      <a:srgbClr val="0000FF"/>
                    </a:solidFill>
                  </a:tcPr>
                </a:tc>
                <a:tc>
                  <a:txBody>
                    <a:bodyPr/>
                    <a:lstStyle/>
                    <a:p>
                      <a:pPr algn="ctr"/>
                      <a:r>
                        <a:rPr lang="en-US" dirty="0" smtClean="0">
                          <a:latin typeface="Century Gothic" panose="020B0502020202020204" pitchFamily="34" charset="0"/>
                        </a:rPr>
                        <a:t>Maps</a:t>
                      </a:r>
                      <a:endParaRPr lang="en-US" dirty="0">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3"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4"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5"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6" action="ppaction://hlinksldjump"/>
                        </a:rPr>
                        <a:t>100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7"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8"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9"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0"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1" action="ppaction://hlinksldjump"/>
                        </a:rPr>
                        <a:t>200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2"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3"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4"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5"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6" action="ppaction://hlinksldjump"/>
                        </a:rPr>
                        <a:t>300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17"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8"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19"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0"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1" action="ppaction://hlinksldjump"/>
                        </a:rPr>
                        <a:t>400</a:t>
                      </a:r>
                      <a:endParaRPr lang="en-US" dirty="0">
                        <a:solidFill>
                          <a:srgbClr val="FFFFFF"/>
                        </a:solidFill>
                        <a:latin typeface="Century Gothic" panose="020B0502020202020204" pitchFamily="34" charset="0"/>
                      </a:endParaRPr>
                    </a:p>
                  </a:txBody>
                  <a:tcPr anchor="ctr">
                    <a:solidFill>
                      <a:srgbClr val="0000FF"/>
                    </a:solidFill>
                  </a:tcPr>
                </a:tc>
              </a:tr>
              <a:tr h="831739">
                <a:tc>
                  <a:txBody>
                    <a:bodyPr/>
                    <a:lstStyle/>
                    <a:p>
                      <a:pPr algn="ctr"/>
                      <a:r>
                        <a:rPr lang="en-US" dirty="0" smtClean="0">
                          <a:solidFill>
                            <a:srgbClr val="FFFFFF"/>
                          </a:solidFill>
                          <a:latin typeface="Century Gothic" panose="020B0502020202020204" pitchFamily="34" charset="0"/>
                          <a:hlinkClick r:id="rId22"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3"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4"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5"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c>
                  <a:txBody>
                    <a:bodyPr/>
                    <a:lstStyle/>
                    <a:p>
                      <a:pPr algn="ctr"/>
                      <a:r>
                        <a:rPr lang="en-US" dirty="0" smtClean="0">
                          <a:solidFill>
                            <a:srgbClr val="FFFFFF"/>
                          </a:solidFill>
                          <a:latin typeface="Century Gothic" panose="020B0502020202020204" pitchFamily="34" charset="0"/>
                          <a:hlinkClick r:id="rId26" action="ppaction://hlinksldjump"/>
                        </a:rPr>
                        <a:t>500</a:t>
                      </a:r>
                      <a:endParaRPr lang="en-US" dirty="0">
                        <a:solidFill>
                          <a:srgbClr val="FFFFFF"/>
                        </a:solidFill>
                        <a:latin typeface="Century Gothic" panose="020B0502020202020204" pitchFamily="34" charset="0"/>
                      </a:endParaRPr>
                    </a:p>
                  </a:txBody>
                  <a:tcPr anchor="ctr">
                    <a:solidFill>
                      <a:srgbClr val="0000FF"/>
                    </a:solidFill>
                  </a:tcPr>
                </a:tc>
              </a:tr>
            </a:tbl>
          </a:graphicData>
        </a:graphic>
      </p:graphicFrame>
      <p:pic>
        <p:nvPicPr>
          <p:cNvPr id="6" name="Picture 5">
            <a:hlinkClick r:id="rId27" action="ppaction://hlinksldjump"/>
          </p:cNvPr>
          <p:cNvPicPr>
            <a:picLocks noChangeAspect="1"/>
          </p:cNvPicPr>
          <p:nvPr/>
        </p:nvPicPr>
        <p:blipFill rotWithShape="1">
          <a:blip r:embed="rId28">
            <a:extLst>
              <a:ext uri="{BEBA8EAE-BF5A-486C-A8C5-ECC9F3942E4B}">
                <a14:imgProps xmlns:a14="http://schemas.microsoft.com/office/drawing/2010/main">
                  <a14:imgLayer r:embed="rId29">
                    <a14:imgEffect>
                      <a14:backgroundRemoval t="5200" b="98800" l="21250" r="77750"/>
                    </a14:imgEffect>
                  </a14:imgLayer>
                </a14:imgProps>
              </a:ext>
            </a:extLst>
          </a:blip>
          <a:srcRect l="13675" r="13675"/>
          <a:stretch/>
        </p:blipFill>
        <p:spPr>
          <a:xfrm>
            <a:off x="7646737" y="5629776"/>
            <a:ext cx="1136316" cy="977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715558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r>
              <a:rPr lang="en-US" sz="2800" dirty="0">
                <a:latin typeface="Century Gothic" panose="020B0502020202020204" pitchFamily="34" charset="0"/>
              </a:rPr>
              <a:t>What are 3 examples of different forms of transportation</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Boat</a:t>
            </a:r>
          </a:p>
          <a:p>
            <a:r>
              <a:rPr lang="en-US" sz="2800" dirty="0" smtClean="0">
                <a:latin typeface="Century Gothic" panose="020B0502020202020204" pitchFamily="34" charset="0"/>
              </a:rPr>
              <a:t>Car</a:t>
            </a:r>
          </a:p>
          <a:p>
            <a:r>
              <a:rPr lang="en-US" sz="2800" dirty="0" smtClean="0">
                <a:latin typeface="Century Gothic" panose="020B0502020202020204" pitchFamily="34" charset="0"/>
              </a:rPr>
              <a:t>Bus</a:t>
            </a:r>
          </a:p>
          <a:p>
            <a:r>
              <a:rPr lang="en-US" sz="2800" dirty="0" smtClean="0">
                <a:latin typeface="Century Gothic" panose="020B0502020202020204" pitchFamily="34" charset="0"/>
              </a:rPr>
              <a:t>Taxi</a:t>
            </a:r>
          </a:p>
          <a:p>
            <a:r>
              <a:rPr lang="en-US" sz="2800" dirty="0" smtClean="0">
                <a:latin typeface="Century Gothic" panose="020B0502020202020204" pitchFamily="34" charset="0"/>
              </a:rPr>
              <a:t>Truck</a:t>
            </a:r>
          </a:p>
          <a:p>
            <a:r>
              <a:rPr lang="en-US" sz="2800" dirty="0" smtClean="0">
                <a:latin typeface="Century Gothic" panose="020B0502020202020204" pitchFamily="34" charset="0"/>
              </a:rPr>
              <a:t>Subway</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27346994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What does the word transportation mean?</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A way to move </a:t>
            </a:r>
            <a:r>
              <a:rPr lang="en-US" sz="2800" b="1" dirty="0">
                <a:latin typeface="Century Gothic" panose="020B0502020202020204" pitchFamily="34" charset="0"/>
              </a:rPr>
              <a:t>ONLY</a:t>
            </a:r>
            <a:r>
              <a:rPr lang="en-US" sz="2800" dirty="0">
                <a:latin typeface="Century Gothic" panose="020B0502020202020204" pitchFamily="34" charset="0"/>
              </a:rPr>
              <a:t> people from one place to another.</a:t>
            </a:r>
          </a:p>
          <a:p>
            <a:pPr marL="514350" indent="-514350">
              <a:buAutoNum type="alphaUcPeriod"/>
            </a:pPr>
            <a:r>
              <a:rPr lang="en-US" sz="2800" dirty="0">
                <a:latin typeface="Century Gothic" panose="020B0502020202020204" pitchFamily="34" charset="0"/>
              </a:rPr>
              <a:t>A way to move </a:t>
            </a:r>
            <a:r>
              <a:rPr lang="en-US" sz="2800" b="1" dirty="0">
                <a:latin typeface="Century Gothic" panose="020B0502020202020204" pitchFamily="34" charset="0"/>
              </a:rPr>
              <a:t>BOTH</a:t>
            </a:r>
            <a:r>
              <a:rPr lang="en-US" sz="2800" dirty="0">
                <a:latin typeface="Century Gothic" panose="020B0502020202020204" pitchFamily="34" charset="0"/>
              </a:rPr>
              <a:t> goods and people from one place to another.</a:t>
            </a:r>
          </a:p>
          <a:p>
            <a:pPr marL="514350" indent="-514350">
              <a:buAutoNum type="alphaUcPeriod"/>
            </a:pPr>
            <a:r>
              <a:rPr lang="en-US" sz="2800" dirty="0">
                <a:latin typeface="Century Gothic" panose="020B0502020202020204" pitchFamily="34" charset="0"/>
              </a:rPr>
              <a:t>A way to move </a:t>
            </a:r>
            <a:r>
              <a:rPr lang="en-US" sz="2800" b="1" dirty="0">
                <a:latin typeface="Century Gothic" panose="020B0502020202020204" pitchFamily="34" charset="0"/>
              </a:rPr>
              <a:t>ONLY</a:t>
            </a:r>
            <a:r>
              <a:rPr lang="en-US" sz="2800" dirty="0">
                <a:latin typeface="Century Gothic" panose="020B0502020202020204" pitchFamily="34" charset="0"/>
              </a:rPr>
              <a:t> goods from one place to another</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spTree>
    <p:extLst>
      <p:ext uri="{BB962C8B-B14F-4D97-AF65-F5344CB8AC3E}">
        <p14:creationId xmlns:p14="http://schemas.microsoft.com/office/powerpoint/2010/main" val="5975547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Transportation </a:t>
            </a:r>
            <a:r>
              <a:rPr lang="en-US" sz="4000" b="1" dirty="0" smtClean="0">
                <a:latin typeface="Century Gothic" panose="020B0502020202020204" pitchFamily="34" charset="0"/>
              </a:rPr>
              <a:t>–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does the word transportation mean</a:t>
            </a:r>
            <a:r>
              <a:rPr lang="en-US" sz="2800" dirty="0" smtClean="0">
                <a:latin typeface="Century Gothic" panose="020B0502020202020204" pitchFamily="34" charset="0"/>
              </a:rPr>
              <a:t>?</a:t>
            </a:r>
          </a:p>
          <a:p>
            <a:endParaRPr lang="en-US" sz="2800" strike="dblStrike" dirty="0">
              <a:latin typeface="Century Gothic" panose="020B0502020202020204" pitchFamily="34" charset="0"/>
            </a:endParaRPr>
          </a:p>
          <a:p>
            <a:pPr marL="514350" indent="-514350">
              <a:buAutoNum type="alphaUcPeriod"/>
            </a:pPr>
            <a:r>
              <a:rPr lang="en-US" sz="2800" strike="dblStrike" dirty="0" smtClean="0">
                <a:latin typeface="Century Gothic" panose="020B0502020202020204" pitchFamily="34" charset="0"/>
              </a:rPr>
              <a:t>A way to move </a:t>
            </a:r>
            <a:r>
              <a:rPr lang="en-US" sz="2800" b="1" strike="dblStrike" dirty="0" smtClean="0">
                <a:latin typeface="Century Gothic" panose="020B0502020202020204" pitchFamily="34" charset="0"/>
              </a:rPr>
              <a:t>ONLY</a:t>
            </a:r>
            <a:r>
              <a:rPr lang="en-US" sz="2800" strike="dblStrike" dirty="0" smtClean="0">
                <a:latin typeface="Century Gothic" panose="020B0502020202020204" pitchFamily="34" charset="0"/>
              </a:rPr>
              <a:t> people from one place to another.</a:t>
            </a:r>
          </a:p>
          <a:p>
            <a:pPr marL="514350" indent="-514350">
              <a:buAutoNum type="alphaUcPeriod"/>
            </a:pPr>
            <a:r>
              <a:rPr lang="en-US" sz="2800" dirty="0" smtClean="0">
                <a:latin typeface="Century Gothic" panose="020B0502020202020204" pitchFamily="34" charset="0"/>
              </a:rPr>
              <a:t>A way to move </a:t>
            </a:r>
            <a:r>
              <a:rPr lang="en-US" sz="2800" b="1" dirty="0" smtClean="0">
                <a:latin typeface="Century Gothic" panose="020B0502020202020204" pitchFamily="34" charset="0"/>
              </a:rPr>
              <a:t>BOTH</a:t>
            </a:r>
            <a:r>
              <a:rPr lang="en-US" sz="2800" dirty="0" smtClean="0">
                <a:latin typeface="Century Gothic" panose="020B0502020202020204" pitchFamily="34" charset="0"/>
              </a:rPr>
              <a:t> goods and people from one place to another.</a:t>
            </a:r>
          </a:p>
          <a:p>
            <a:pPr marL="514350" indent="-514350">
              <a:buAutoNum type="alphaUcPeriod"/>
            </a:pPr>
            <a:r>
              <a:rPr lang="en-US" sz="2800" strike="dblStrike" dirty="0" smtClean="0">
                <a:latin typeface="Century Gothic" panose="020B0502020202020204" pitchFamily="34" charset="0"/>
              </a:rPr>
              <a:t>A way to move </a:t>
            </a:r>
            <a:r>
              <a:rPr lang="en-US" sz="2800" b="1" strike="dblStrike" dirty="0" smtClean="0">
                <a:latin typeface="Century Gothic" panose="020B0502020202020204" pitchFamily="34" charset="0"/>
              </a:rPr>
              <a:t>ONLY</a:t>
            </a:r>
            <a:r>
              <a:rPr lang="en-US" sz="2800" strike="dblStrike" dirty="0" smtClean="0">
                <a:latin typeface="Century Gothic" panose="020B0502020202020204" pitchFamily="34" charset="0"/>
              </a:rPr>
              <a:t> goods from one place to another.</a:t>
            </a:r>
            <a:endParaRPr lang="en-US" sz="2800" strike="dblStrike"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500041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smtClean="0">
                <a:latin typeface="Century Gothic" panose="020B0502020202020204" pitchFamily="34" charset="0"/>
              </a:rPr>
              <a:t>- 100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108543"/>
          </a:xfrm>
          <a:prstGeom prst="rect">
            <a:avLst/>
          </a:prstGeom>
          <a:noFill/>
        </p:spPr>
        <p:txBody>
          <a:bodyPr wrap="square" rtlCol="0">
            <a:spAutoFit/>
          </a:bodyPr>
          <a:lstStyle/>
          <a:p>
            <a:r>
              <a:rPr lang="en-US" sz="2800" dirty="0" smtClean="0">
                <a:latin typeface="Century Gothic" panose="020B0502020202020204" pitchFamily="34" charset="0"/>
              </a:rPr>
              <a:t>What does a negative consequence mean?</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When good things happen as a result of an action a group or person takes</a:t>
            </a:r>
          </a:p>
          <a:p>
            <a:pPr marL="514350" indent="-514350">
              <a:buAutoNum type="alphaUcPeriod"/>
            </a:pPr>
            <a:r>
              <a:rPr lang="en-US" sz="2800" dirty="0" smtClean="0">
                <a:latin typeface="Century Gothic" panose="020B0502020202020204" pitchFamily="34" charset="0"/>
              </a:rPr>
              <a:t>When bad things happen as a result of an action a group or person takes</a:t>
            </a:r>
          </a:p>
          <a:p>
            <a:pPr marL="514350" indent="-514350">
              <a:buAutoNum type="alphaUcPeriod"/>
            </a:pPr>
            <a:r>
              <a:rPr lang="en-US" sz="2800" dirty="0" smtClean="0">
                <a:latin typeface="Century Gothic" panose="020B0502020202020204" pitchFamily="34" charset="0"/>
              </a:rPr>
              <a:t>When bad things happen in nature</a:t>
            </a:r>
          </a:p>
        </p:txBody>
      </p:sp>
    </p:spTree>
    <p:extLst>
      <p:ext uri="{BB962C8B-B14F-4D97-AF65-F5344CB8AC3E}">
        <p14:creationId xmlns:p14="http://schemas.microsoft.com/office/powerpoint/2010/main" val="41429433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smtClean="0">
                <a:latin typeface="Century Gothic" panose="020B0502020202020204" pitchFamily="34" charset="0"/>
              </a:rPr>
              <a:t>–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What does a negative consequence mean?</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When good things happen as a result of an action a group or person takes</a:t>
            </a:r>
          </a:p>
          <a:p>
            <a:pPr marL="514350" indent="-514350">
              <a:buAutoNum type="alphaUcPeriod"/>
            </a:pPr>
            <a:r>
              <a:rPr lang="en-US" sz="2800" dirty="0">
                <a:latin typeface="Century Gothic" panose="020B0502020202020204" pitchFamily="34" charset="0"/>
              </a:rPr>
              <a:t>When bad things happen as a result of an action a group or person takes</a:t>
            </a:r>
          </a:p>
          <a:p>
            <a:pPr marL="514350" indent="-514350">
              <a:buAutoNum type="alphaUcPeriod"/>
            </a:pPr>
            <a:r>
              <a:rPr lang="en-US" sz="2800" strike="dblStrike" dirty="0">
                <a:latin typeface="Century Gothic" panose="020B0502020202020204" pitchFamily="34" charset="0"/>
              </a:rPr>
              <a:t>When bad things happen in nature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5348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does a </a:t>
            </a:r>
            <a:r>
              <a:rPr lang="en-US" sz="2800" dirty="0" smtClean="0">
                <a:latin typeface="Century Gothic" panose="020B0502020202020204" pitchFamily="34" charset="0"/>
              </a:rPr>
              <a:t>positive </a:t>
            </a:r>
            <a:r>
              <a:rPr lang="en-US" sz="2800" dirty="0">
                <a:latin typeface="Century Gothic" panose="020B0502020202020204" pitchFamily="34" charset="0"/>
              </a:rPr>
              <a:t>consequence mean?</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When </a:t>
            </a:r>
            <a:r>
              <a:rPr lang="en-US" sz="2800" dirty="0" smtClean="0">
                <a:latin typeface="Century Gothic" panose="020B0502020202020204" pitchFamily="34" charset="0"/>
              </a:rPr>
              <a:t>something good happens because of a person or group of people</a:t>
            </a:r>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When something good happens because of the weather</a:t>
            </a:r>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When something does not work out as planned</a:t>
            </a:r>
            <a:endParaRPr lang="en-US" sz="2800" dirty="0">
              <a:latin typeface="Century Gothic" panose="020B0502020202020204" pitchFamily="34" charset="0"/>
            </a:endParaRPr>
          </a:p>
        </p:txBody>
      </p:sp>
    </p:spTree>
    <p:extLst>
      <p:ext uri="{BB962C8B-B14F-4D97-AF65-F5344CB8AC3E}">
        <p14:creationId xmlns:p14="http://schemas.microsoft.com/office/powerpoint/2010/main" val="27244697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smtClean="0">
                <a:latin typeface="Century Gothic" panose="020B0502020202020204" pitchFamily="34" charset="0"/>
              </a:rPr>
              <a:t>–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does a positive consequence mean?</a:t>
            </a:r>
          </a:p>
          <a:p>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When something good happens because of a person or group of people</a:t>
            </a:r>
          </a:p>
          <a:p>
            <a:pPr marL="514350" indent="-514350">
              <a:buAutoNum type="alphaUcPeriod"/>
            </a:pPr>
            <a:r>
              <a:rPr lang="en-US" sz="2800" strike="dblStrike" dirty="0">
                <a:latin typeface="Century Gothic" panose="020B0502020202020204" pitchFamily="34" charset="0"/>
              </a:rPr>
              <a:t>When something good happens because of the weather</a:t>
            </a:r>
          </a:p>
          <a:p>
            <a:pPr marL="514350" indent="-514350">
              <a:buAutoNum type="alphaUcPeriod"/>
            </a:pPr>
            <a:r>
              <a:rPr lang="en-US" sz="2800" strike="dblStrike" dirty="0">
                <a:latin typeface="Century Gothic" panose="020B0502020202020204" pitchFamily="34" charset="0"/>
              </a:rPr>
              <a:t>When something does not work out as planned</a:t>
            </a:r>
            <a:endParaRPr lang="en-US" sz="2800" strike="dblStrike"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723879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815882"/>
          </a:xfrm>
          <a:prstGeom prst="rect">
            <a:avLst/>
          </a:prstGeom>
          <a:noFill/>
        </p:spPr>
        <p:txBody>
          <a:bodyPr wrap="square" rtlCol="0">
            <a:spAutoFit/>
          </a:bodyPr>
          <a:lstStyle/>
          <a:p>
            <a:r>
              <a:rPr lang="en-US" sz="2800" dirty="0" smtClean="0">
                <a:latin typeface="Century Gothic" panose="020B0502020202020204" pitchFamily="34" charset="0"/>
              </a:rPr>
              <a:t>A group of second graders went to the park. They ate candy bars and left their wrappers on the ground. What type of consequence is this?</a:t>
            </a:r>
            <a:endParaRPr lang="en-US" sz="2800" dirty="0">
              <a:latin typeface="Century Gothic" panose="020B0502020202020204" pitchFamily="34" charset="0"/>
            </a:endParaRPr>
          </a:p>
        </p:txBody>
      </p:sp>
    </p:spTree>
    <p:extLst>
      <p:ext uri="{BB962C8B-B14F-4D97-AF65-F5344CB8AC3E}">
        <p14:creationId xmlns:p14="http://schemas.microsoft.com/office/powerpoint/2010/main" val="40914595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A group of second graders went to the park. They ate candy bars and left their wrappers on the ground. What type of consequence is this</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Negative Consequence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116467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1384995"/>
          </a:xfrm>
          <a:prstGeom prst="rect">
            <a:avLst/>
          </a:prstGeom>
          <a:noFill/>
        </p:spPr>
        <p:txBody>
          <a:bodyPr wrap="square" rtlCol="0">
            <a:spAutoFit/>
          </a:bodyPr>
          <a:lstStyle/>
          <a:p>
            <a:r>
              <a:rPr lang="en-US" sz="2800" dirty="0" smtClean="0">
                <a:latin typeface="Century Gothic" panose="020B0502020202020204" pitchFamily="34" charset="0"/>
              </a:rPr>
              <a:t>Name one positive and one negative consequence of cutting down trees in a community.</a:t>
            </a:r>
            <a:endParaRPr lang="en-US" sz="2800" dirty="0">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106681" y="144167"/>
            <a:ext cx="8930638" cy="6569665"/>
          </a:xfrm>
          <a:prstGeom prst="rect">
            <a:avLst/>
          </a:prstGeom>
        </p:spPr>
      </p:pic>
      <p:pic>
        <p:nvPicPr>
          <p:cNvPr id="4" name="Jeopardy_Daily Dou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2578" y="5533672"/>
            <a:ext cx="812800" cy="812800"/>
          </a:xfrm>
          <a:prstGeom prst="rect">
            <a:avLst/>
          </a:prstGeom>
        </p:spPr>
      </p:pic>
    </p:spTree>
    <p:extLst>
      <p:ext uri="{BB962C8B-B14F-4D97-AF65-F5344CB8AC3E}">
        <p14:creationId xmlns:p14="http://schemas.microsoft.com/office/powerpoint/2010/main" val="1067392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24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latin typeface="Century Gothic" panose="020B0502020202020204" pitchFamily="34" charset="0"/>
              </a:rPr>
              <a:t>Communities - </a:t>
            </a:r>
            <a:r>
              <a:rPr lang="en-US" sz="4000" b="1" dirty="0" smtClean="0">
                <a:latin typeface="Century Gothic" panose="020B0502020202020204" pitchFamily="34" charset="0"/>
              </a:rPr>
              <a:t>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Which building is a place where people live in a community?</a:t>
            </a:r>
            <a:endParaRPr lang="en-US" sz="2800" dirty="0">
              <a:latin typeface="Century Gothic" panose="020B0502020202020204" pitchFamily="34" charset="0"/>
            </a:endParaRP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Store</a:t>
            </a:r>
          </a:p>
          <a:p>
            <a:pPr marL="514350" indent="-514350">
              <a:buAutoNum type="alphaUcPeriod"/>
            </a:pPr>
            <a:r>
              <a:rPr lang="en-US" sz="2800" dirty="0" smtClean="0">
                <a:latin typeface="Century Gothic" panose="020B0502020202020204" pitchFamily="34" charset="0"/>
              </a:rPr>
              <a:t>House</a:t>
            </a:r>
          </a:p>
          <a:p>
            <a:pPr marL="514350" indent="-514350">
              <a:buAutoNum type="alphaUcPeriod"/>
            </a:pPr>
            <a:r>
              <a:rPr lang="en-US" sz="2800" dirty="0" smtClean="0">
                <a:latin typeface="Century Gothic" panose="020B0502020202020204" pitchFamily="34" charset="0"/>
              </a:rPr>
              <a:t>School</a:t>
            </a:r>
          </a:p>
        </p:txBody>
      </p:sp>
    </p:spTree>
    <p:extLst>
      <p:ext uri="{BB962C8B-B14F-4D97-AF65-F5344CB8AC3E}">
        <p14:creationId xmlns:p14="http://schemas.microsoft.com/office/powerpoint/2010/main" val="7202423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smtClean="0">
                <a:latin typeface="Century Gothic" panose="020B0502020202020204" pitchFamily="34" charset="0"/>
              </a:rPr>
              <a:t>–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970318"/>
          </a:xfrm>
          <a:prstGeom prst="rect">
            <a:avLst/>
          </a:prstGeom>
          <a:noFill/>
        </p:spPr>
        <p:txBody>
          <a:bodyPr wrap="square" rtlCol="0">
            <a:spAutoFit/>
          </a:bodyPr>
          <a:lstStyle/>
          <a:p>
            <a:r>
              <a:rPr lang="en-US" sz="2800" dirty="0">
                <a:latin typeface="Century Gothic" panose="020B0502020202020204" pitchFamily="34" charset="0"/>
              </a:rPr>
              <a:t>Name one positive and one negative consequence of cutting down trees in a community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Examples:</a:t>
            </a:r>
          </a:p>
          <a:p>
            <a:pPr marL="457200" indent="-457200">
              <a:buFontTx/>
              <a:buChar char="-"/>
            </a:pPr>
            <a:r>
              <a:rPr lang="en-US" sz="2800" dirty="0" smtClean="0">
                <a:latin typeface="Century Gothic" panose="020B0502020202020204" pitchFamily="34" charset="0"/>
              </a:rPr>
              <a:t>Negative: lose trees; decrease oxygen output; get rid of natural characteristic</a:t>
            </a:r>
          </a:p>
          <a:p>
            <a:pPr marL="457200" indent="-457200">
              <a:buFontTx/>
              <a:buChar char="-"/>
            </a:pPr>
            <a:r>
              <a:rPr lang="en-US" sz="2800" dirty="0" smtClean="0">
                <a:latin typeface="Century Gothic" panose="020B0502020202020204" pitchFamily="34" charset="0"/>
              </a:rPr>
              <a:t>Positive: room for a new house/building/store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9891054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one way you can create a positive consequence in your community?</a:t>
            </a:r>
          </a:p>
        </p:txBody>
      </p:sp>
    </p:spTree>
    <p:extLst>
      <p:ext uri="{BB962C8B-B14F-4D97-AF65-F5344CB8AC3E}">
        <p14:creationId xmlns:p14="http://schemas.microsoft.com/office/powerpoint/2010/main" val="12509650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Consequences </a:t>
            </a:r>
            <a:r>
              <a:rPr lang="en-US" sz="4000" b="1" dirty="0" smtClean="0">
                <a:latin typeface="Century Gothic" panose="020B0502020202020204" pitchFamily="34" charset="0"/>
              </a:rPr>
              <a:t>–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What is one way you can create a positive consequence in your community</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Examples:</a:t>
            </a:r>
          </a:p>
          <a:p>
            <a:pPr marL="457200" indent="-457200">
              <a:buFontTx/>
              <a:buChar char="-"/>
            </a:pPr>
            <a:r>
              <a:rPr lang="en-US" sz="2800" dirty="0" smtClean="0">
                <a:latin typeface="Century Gothic" panose="020B0502020202020204" pitchFamily="34" charset="0"/>
              </a:rPr>
              <a:t>Planting a tree</a:t>
            </a:r>
          </a:p>
          <a:p>
            <a:pPr marL="457200" indent="-457200">
              <a:buFontTx/>
              <a:buChar char="-"/>
            </a:pPr>
            <a:r>
              <a:rPr lang="en-US" sz="2800" dirty="0" smtClean="0">
                <a:latin typeface="Century Gothic" panose="020B0502020202020204" pitchFamily="34" charset="0"/>
              </a:rPr>
              <a:t>Not littering/picking up litter</a:t>
            </a:r>
          </a:p>
          <a:p>
            <a:pPr marL="457200" indent="-457200">
              <a:buFontTx/>
              <a:buChar char="-"/>
            </a:pPr>
            <a:r>
              <a:rPr lang="en-US" sz="2800" dirty="0" smtClean="0">
                <a:latin typeface="Century Gothic" panose="020B0502020202020204" pitchFamily="34" charset="0"/>
              </a:rPr>
              <a:t>Riding a bike when you can instead of in a car</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93625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b="1" dirty="0" smtClean="0">
                <a:latin typeface="Century Gothic" panose="020B0502020202020204" pitchFamily="34" charset="0"/>
              </a:rPr>
              <a:t>Regions </a:t>
            </a:r>
            <a:r>
              <a:rPr lang="en-US" sz="3500" b="1" dirty="0" smtClean="0">
                <a:latin typeface="Century Gothic" panose="020B0502020202020204" pitchFamily="34" charset="0"/>
              </a:rPr>
              <a:t>- 100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smtClean="0">
                <a:latin typeface="Century Gothic" panose="020B0502020202020204" pitchFamily="34" charset="0"/>
              </a:rPr>
              <a:t>What type of region is Dearborn?</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31199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smtClean="0">
                <a:latin typeface="Century Gothic" panose="020B0502020202020204" pitchFamily="34" charset="0"/>
              </a:rPr>
              <a:t>– 100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type of region is Dearborn</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A community</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86557438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a:latin typeface="Century Gothic" panose="020B0502020202020204" pitchFamily="34" charset="0"/>
              </a:rPr>
              <a:t>- </a:t>
            </a:r>
            <a:r>
              <a:rPr lang="en-US" sz="3500" b="1" dirty="0" smtClean="0">
                <a:latin typeface="Century Gothic" panose="020B0502020202020204" pitchFamily="34" charset="0"/>
              </a:rPr>
              <a:t>200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523220"/>
          </a:xfrm>
          <a:prstGeom prst="rect">
            <a:avLst/>
          </a:prstGeom>
          <a:noFill/>
        </p:spPr>
        <p:txBody>
          <a:bodyPr wrap="square" rtlCol="0">
            <a:spAutoFit/>
          </a:bodyPr>
          <a:lstStyle/>
          <a:p>
            <a:r>
              <a:rPr lang="en-US" sz="2800" dirty="0">
                <a:latin typeface="Century Gothic" panose="020B0502020202020204" pitchFamily="34" charset="0"/>
              </a:rPr>
              <a:t>What type of region is </a:t>
            </a:r>
            <a:r>
              <a:rPr lang="en-US" sz="2800" dirty="0" smtClean="0">
                <a:latin typeface="Century Gothic" panose="020B0502020202020204" pitchFamily="34" charset="0"/>
              </a:rPr>
              <a:t>Michigan?</a:t>
            </a:r>
            <a:endParaRPr lang="en-US" sz="2800" dirty="0">
              <a:latin typeface="Century Gothic" panose="020B0502020202020204" pitchFamily="34" charset="0"/>
            </a:endParaRPr>
          </a:p>
        </p:txBody>
      </p:sp>
    </p:spTree>
    <p:extLst>
      <p:ext uri="{BB962C8B-B14F-4D97-AF65-F5344CB8AC3E}">
        <p14:creationId xmlns:p14="http://schemas.microsoft.com/office/powerpoint/2010/main" val="30448748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smtClean="0">
                <a:latin typeface="Century Gothic" panose="020B0502020202020204" pitchFamily="34" charset="0"/>
              </a:rPr>
              <a:t>– 200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384995"/>
          </a:xfrm>
          <a:prstGeom prst="rect">
            <a:avLst/>
          </a:prstGeom>
          <a:noFill/>
        </p:spPr>
        <p:txBody>
          <a:bodyPr wrap="square" rtlCol="0">
            <a:spAutoFit/>
          </a:bodyPr>
          <a:lstStyle/>
          <a:p>
            <a:r>
              <a:rPr lang="en-US" sz="2800" dirty="0">
                <a:latin typeface="Century Gothic" panose="020B0502020202020204" pitchFamily="34" charset="0"/>
              </a:rPr>
              <a:t>What type of region is Michigan</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A state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5384055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a:latin typeface="Century Gothic" panose="020B0502020202020204" pitchFamily="34" charset="0"/>
              </a:rPr>
              <a:t>- </a:t>
            </a:r>
            <a:r>
              <a:rPr lang="en-US" sz="3500" b="1" dirty="0" smtClean="0">
                <a:latin typeface="Century Gothic" panose="020B0502020202020204" pitchFamily="34" charset="0"/>
              </a:rPr>
              <a:t>300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954107"/>
          </a:xfrm>
          <a:prstGeom prst="rect">
            <a:avLst/>
          </a:prstGeom>
          <a:noFill/>
        </p:spPr>
        <p:txBody>
          <a:bodyPr wrap="square" rtlCol="0">
            <a:spAutoFit/>
          </a:bodyPr>
          <a:lstStyle/>
          <a:p>
            <a:r>
              <a:rPr lang="en-US" sz="2800" dirty="0">
                <a:latin typeface="Century Gothic" panose="020B0502020202020204" pitchFamily="34" charset="0"/>
              </a:rPr>
              <a:t>What type of region </a:t>
            </a:r>
            <a:r>
              <a:rPr lang="en-US" sz="2800" dirty="0" smtClean="0">
                <a:latin typeface="Century Gothic" panose="020B0502020202020204" pitchFamily="34" charset="0"/>
              </a:rPr>
              <a:t>is the United States of America?</a:t>
            </a:r>
            <a:endParaRPr lang="en-US" sz="2800" dirty="0">
              <a:latin typeface="Century Gothic" panose="020B0502020202020204" pitchFamily="34" charset="0"/>
            </a:endParaRPr>
          </a:p>
        </p:txBody>
      </p:sp>
    </p:spTree>
    <p:extLst>
      <p:ext uri="{BB962C8B-B14F-4D97-AF65-F5344CB8AC3E}">
        <p14:creationId xmlns:p14="http://schemas.microsoft.com/office/powerpoint/2010/main" val="33577512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smtClean="0">
                <a:latin typeface="Century Gothic" panose="020B0502020202020204" pitchFamily="34" charset="0"/>
              </a:rPr>
              <a:t>– 300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1815882"/>
          </a:xfrm>
          <a:prstGeom prst="rect">
            <a:avLst/>
          </a:prstGeom>
          <a:noFill/>
        </p:spPr>
        <p:txBody>
          <a:bodyPr wrap="square" rtlCol="0">
            <a:spAutoFit/>
          </a:bodyPr>
          <a:lstStyle/>
          <a:p>
            <a:r>
              <a:rPr lang="en-US" sz="2800" dirty="0">
                <a:latin typeface="Century Gothic" panose="020B0502020202020204" pitchFamily="34" charset="0"/>
              </a:rPr>
              <a:t>What type of region is the United States of America</a:t>
            </a:r>
            <a:r>
              <a:rPr lang="en-US" sz="2800" dirty="0" smtClean="0">
                <a:latin typeface="Century Gothic" panose="020B0502020202020204" pitchFamily="34" charset="0"/>
              </a:rPr>
              <a:t>?</a:t>
            </a:r>
          </a:p>
          <a:p>
            <a:endParaRPr lang="en-US" sz="2800" dirty="0">
              <a:latin typeface="Century Gothic" panose="020B0502020202020204" pitchFamily="34" charset="0"/>
            </a:endParaRPr>
          </a:p>
          <a:p>
            <a:r>
              <a:rPr lang="en-US" sz="2800" dirty="0" smtClean="0">
                <a:latin typeface="Century Gothic" panose="020B0502020202020204" pitchFamily="34" charset="0"/>
              </a:rPr>
              <a:t>A country</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8103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a:latin typeface="Century Gothic" panose="020B0502020202020204" pitchFamily="34" charset="0"/>
              </a:rPr>
              <a:t>-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Which region is smaller than a state?</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Country</a:t>
            </a:r>
          </a:p>
          <a:p>
            <a:pPr marL="514350" indent="-514350">
              <a:buAutoNum type="alphaUcPeriod"/>
            </a:pPr>
            <a:r>
              <a:rPr lang="en-US" sz="2800" dirty="0" smtClean="0">
                <a:latin typeface="Century Gothic" panose="020B0502020202020204" pitchFamily="34" charset="0"/>
              </a:rPr>
              <a:t>World</a:t>
            </a:r>
          </a:p>
          <a:p>
            <a:pPr marL="514350" indent="-514350">
              <a:buAutoNum type="alphaUcPeriod"/>
            </a:pPr>
            <a:r>
              <a:rPr lang="en-US" sz="2800" dirty="0" smtClean="0">
                <a:latin typeface="Century Gothic" panose="020B0502020202020204" pitchFamily="34" charset="0"/>
              </a:rPr>
              <a:t>Community</a:t>
            </a:r>
          </a:p>
        </p:txBody>
      </p:sp>
    </p:spTree>
    <p:extLst>
      <p:ext uri="{BB962C8B-B14F-4D97-AF65-F5344CB8AC3E}">
        <p14:creationId xmlns:p14="http://schemas.microsoft.com/office/powerpoint/2010/main" val="11654534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Communities – </a:t>
            </a:r>
            <a:r>
              <a:rPr lang="en-US" sz="4000" b="1" dirty="0" smtClean="0">
                <a:latin typeface="Century Gothic" panose="020B0502020202020204" pitchFamily="34" charset="0"/>
              </a:rPr>
              <a:t>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Which building is a place where people live in a community?</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Store</a:t>
            </a:r>
          </a:p>
          <a:p>
            <a:pPr marL="514350" indent="-514350">
              <a:buAutoNum type="alphaUcPeriod"/>
            </a:pPr>
            <a:r>
              <a:rPr lang="en-US" sz="2800" dirty="0">
                <a:latin typeface="Century Gothic" panose="020B0502020202020204" pitchFamily="34" charset="0"/>
              </a:rPr>
              <a:t>House</a:t>
            </a:r>
          </a:p>
          <a:p>
            <a:pPr marL="514350" indent="-514350">
              <a:buAutoNum type="alphaUcPeriod"/>
            </a:pPr>
            <a:r>
              <a:rPr lang="en-US" sz="2800" strike="dblStrike" dirty="0">
                <a:latin typeface="Century Gothic" panose="020B0502020202020204" pitchFamily="34" charset="0"/>
              </a:rPr>
              <a:t>School</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6272090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smtClean="0">
                <a:latin typeface="Century Gothic" panose="020B0502020202020204" pitchFamily="34" charset="0"/>
              </a:rPr>
              <a:t>400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Which region is smaller than a state?</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Country</a:t>
            </a:r>
          </a:p>
          <a:p>
            <a:pPr marL="514350" indent="-514350">
              <a:buAutoNum type="alphaUcPeriod"/>
            </a:pPr>
            <a:r>
              <a:rPr lang="en-US" sz="2800" strike="dblStrike" dirty="0">
                <a:latin typeface="Century Gothic" panose="020B0502020202020204" pitchFamily="34" charset="0"/>
              </a:rPr>
              <a:t>World</a:t>
            </a:r>
          </a:p>
          <a:p>
            <a:pPr marL="514350" indent="-514350">
              <a:buAutoNum type="alphaUcPeriod"/>
            </a:pPr>
            <a:r>
              <a:rPr lang="en-US" sz="2800" dirty="0">
                <a:latin typeface="Century Gothic" panose="020B0502020202020204" pitchFamily="34" charset="0"/>
              </a:rPr>
              <a:t>Community</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23878544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a:latin typeface="Century Gothic" panose="020B0502020202020204" pitchFamily="34" charset="0"/>
              </a:rPr>
              <a:t>-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539430"/>
          </a:xfrm>
          <a:prstGeom prst="rect">
            <a:avLst/>
          </a:prstGeom>
          <a:noFill/>
        </p:spPr>
        <p:txBody>
          <a:bodyPr wrap="square" rtlCol="0">
            <a:spAutoFit/>
          </a:bodyPr>
          <a:lstStyle/>
          <a:p>
            <a:r>
              <a:rPr lang="en-US" sz="2800" dirty="0" smtClean="0">
                <a:latin typeface="Century Gothic" panose="020B0502020202020204" pitchFamily="34" charset="0"/>
              </a:rPr>
              <a:t>Which set of regions goes from smallest to largest?</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Country --- State --- Community</a:t>
            </a:r>
          </a:p>
          <a:p>
            <a:pPr marL="514350" indent="-514350">
              <a:buAutoNum type="alphaUcPeriod"/>
            </a:pPr>
            <a:endParaRPr lang="en-US" sz="2800" dirty="0" smtClean="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Community --- Country --- State</a:t>
            </a:r>
          </a:p>
          <a:p>
            <a:pPr marL="514350" indent="-514350">
              <a:buAutoNum type="alphaUcPeriod"/>
            </a:pPr>
            <a:endParaRPr lang="en-US" sz="2800" dirty="0" smtClean="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Community --- State --- Country</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2330244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b="1" dirty="0" smtClean="0">
                <a:latin typeface="Century Gothic" panose="020B0502020202020204" pitchFamily="34" charset="0"/>
              </a:rPr>
              <a:t>Regions– </a:t>
            </a:r>
            <a:r>
              <a:rPr lang="en-US" sz="3500" b="1" dirty="0" smtClean="0">
                <a:latin typeface="Century Gothic" panose="020B0502020202020204" pitchFamily="34" charset="0"/>
              </a:rPr>
              <a:t>500</a:t>
            </a:r>
            <a:endParaRPr lang="en-US" sz="35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539430"/>
          </a:xfrm>
          <a:prstGeom prst="rect">
            <a:avLst/>
          </a:prstGeom>
          <a:noFill/>
        </p:spPr>
        <p:txBody>
          <a:bodyPr wrap="square" rtlCol="0">
            <a:spAutoFit/>
          </a:bodyPr>
          <a:lstStyle/>
          <a:p>
            <a:r>
              <a:rPr lang="en-US" sz="2800" dirty="0">
                <a:latin typeface="Century Gothic" panose="020B0502020202020204" pitchFamily="34" charset="0"/>
              </a:rPr>
              <a:t>Which set of regions goes from smallest to largest?</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Country --- State --- Community</a:t>
            </a:r>
          </a:p>
          <a:p>
            <a:pPr marL="514350" indent="-514350">
              <a:buAutoNum type="alphaUcPeriod"/>
            </a:pPr>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Community --- Country --- State</a:t>
            </a:r>
          </a:p>
          <a:p>
            <a:pPr marL="514350" indent="-514350">
              <a:buAutoNum type="alphaUcPeriod"/>
            </a:pPr>
            <a:endParaRPr lang="en-US" sz="2800" dirty="0">
              <a:latin typeface="Century Gothic" panose="020B0502020202020204" pitchFamily="34" charset="0"/>
            </a:endParaRPr>
          </a:p>
          <a:p>
            <a:pPr marL="514350" indent="-514350">
              <a:buAutoNum type="alphaUcPeriod"/>
            </a:pPr>
            <a:r>
              <a:rPr lang="en-US" sz="2800" dirty="0">
                <a:latin typeface="Century Gothic" panose="020B0502020202020204" pitchFamily="34" charset="0"/>
              </a:rPr>
              <a:t>Community --- State --- Country</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7387050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a:latin typeface="Century Gothic" panose="020B0502020202020204" pitchFamily="34" charset="0"/>
              </a:rPr>
              <a:t>- </a:t>
            </a:r>
            <a:r>
              <a:rPr lang="en-US" sz="4000" b="1" dirty="0" smtClean="0">
                <a:latin typeface="Century Gothic" panose="020B0502020202020204" pitchFamily="34" charset="0"/>
              </a:rPr>
              <a:t>100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What </a:t>
            </a:r>
            <a:r>
              <a:rPr lang="en-US" sz="2800" dirty="0" smtClean="0">
                <a:latin typeface="Century Gothic" panose="020B0502020202020204" pitchFamily="34" charset="0"/>
              </a:rPr>
              <a:t>is a map?</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A picture of my family</a:t>
            </a:r>
          </a:p>
          <a:p>
            <a:pPr marL="514350" indent="-514350">
              <a:buAutoNum type="alphaUcPeriod"/>
            </a:pPr>
            <a:r>
              <a:rPr lang="en-US" sz="2800" dirty="0" smtClean="0">
                <a:latin typeface="Century Gothic" panose="020B0502020202020204" pitchFamily="34" charset="0"/>
              </a:rPr>
              <a:t>A place to shop at</a:t>
            </a:r>
          </a:p>
          <a:p>
            <a:pPr marL="514350" indent="-514350">
              <a:buAutoNum type="alphaUcPeriod"/>
            </a:pPr>
            <a:r>
              <a:rPr lang="en-US" sz="2800" dirty="0" smtClean="0">
                <a:latin typeface="Century Gothic" panose="020B0502020202020204" pitchFamily="34" charset="0"/>
              </a:rPr>
              <a:t>A drawing that shows what a place looks like from above</a:t>
            </a:r>
            <a:endParaRPr lang="en-US" sz="2800" dirty="0">
              <a:latin typeface="Century Gothic" panose="020B0502020202020204" pitchFamily="34" charset="0"/>
            </a:endParaRPr>
          </a:p>
        </p:txBody>
      </p:sp>
    </p:spTree>
    <p:extLst>
      <p:ext uri="{BB962C8B-B14F-4D97-AF65-F5344CB8AC3E}">
        <p14:creationId xmlns:p14="http://schemas.microsoft.com/office/powerpoint/2010/main" val="375471897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smtClean="0">
                <a:latin typeface="Century Gothic" panose="020B0502020202020204" pitchFamily="34" charset="0"/>
              </a:rPr>
              <a:t>– 100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is a map?</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A picture of my family</a:t>
            </a:r>
          </a:p>
          <a:p>
            <a:pPr marL="514350" indent="-514350">
              <a:buAutoNum type="alphaUcPeriod"/>
            </a:pPr>
            <a:r>
              <a:rPr lang="en-US" sz="2800" strike="dblStrike" dirty="0">
                <a:latin typeface="Century Gothic" panose="020B0502020202020204" pitchFamily="34" charset="0"/>
              </a:rPr>
              <a:t>A place to shop at</a:t>
            </a:r>
          </a:p>
          <a:p>
            <a:pPr marL="514350" indent="-514350">
              <a:buAutoNum type="alphaUcPeriod"/>
            </a:pPr>
            <a:r>
              <a:rPr lang="en-US" sz="2800" dirty="0">
                <a:latin typeface="Century Gothic" panose="020B0502020202020204" pitchFamily="34" charset="0"/>
              </a:rPr>
              <a:t>A drawing that shows what a place looks like from above</a:t>
            </a:r>
            <a:endParaRPr lang="en-US" sz="2800" dirty="0">
              <a:latin typeface="Century Gothic" panose="020B0502020202020204" pitchFamily="34" charset="0"/>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431716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3108543"/>
          </a:xfrm>
          <a:prstGeom prst="rect">
            <a:avLst/>
          </a:prstGeom>
          <a:noFill/>
        </p:spPr>
        <p:txBody>
          <a:bodyPr wrap="square" rtlCol="0">
            <a:spAutoFit/>
          </a:bodyPr>
          <a:lstStyle/>
          <a:p>
            <a:r>
              <a:rPr lang="en-US" sz="2800" dirty="0" smtClean="0">
                <a:latin typeface="Century Gothic" panose="020B0502020202020204" pitchFamily="34" charset="0"/>
              </a:rPr>
              <a:t>What is the purpose of a map key?</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To show different colors on a map</a:t>
            </a:r>
          </a:p>
          <a:p>
            <a:pPr marL="514350" indent="-514350">
              <a:buAutoNum type="alphaUcPeriod"/>
            </a:pPr>
            <a:r>
              <a:rPr lang="en-US" sz="2800" dirty="0" smtClean="0">
                <a:latin typeface="Century Gothic" panose="020B0502020202020204" pitchFamily="34" charset="0"/>
              </a:rPr>
              <a:t>To show different places and things located on the map</a:t>
            </a:r>
          </a:p>
          <a:p>
            <a:pPr marL="514350" indent="-514350">
              <a:buAutoNum type="alphaUcPeriod"/>
            </a:pPr>
            <a:r>
              <a:rPr lang="en-US" sz="2800" dirty="0" smtClean="0">
                <a:latin typeface="Century Gothic" panose="020B0502020202020204" pitchFamily="34" charset="0"/>
              </a:rPr>
              <a:t>To show distance between things found on a map</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6672087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smtClean="0">
                <a:latin typeface="Century Gothic" panose="020B0502020202020204" pitchFamily="34" charset="0"/>
              </a:rPr>
              <a:t>– 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3108543"/>
          </a:xfrm>
          <a:prstGeom prst="rect">
            <a:avLst/>
          </a:prstGeom>
          <a:noFill/>
        </p:spPr>
        <p:txBody>
          <a:bodyPr wrap="square" rtlCol="0">
            <a:spAutoFit/>
          </a:bodyPr>
          <a:lstStyle/>
          <a:p>
            <a:r>
              <a:rPr lang="en-US" sz="2800" dirty="0">
                <a:latin typeface="Century Gothic" panose="020B0502020202020204" pitchFamily="34" charset="0"/>
              </a:rPr>
              <a:t>What is the purpose of a map key?</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To show different colors on a map</a:t>
            </a:r>
          </a:p>
          <a:p>
            <a:pPr marL="514350" indent="-514350">
              <a:buAutoNum type="alphaUcPeriod"/>
            </a:pPr>
            <a:r>
              <a:rPr lang="en-US" sz="2800" dirty="0">
                <a:latin typeface="Century Gothic" panose="020B0502020202020204" pitchFamily="34" charset="0"/>
              </a:rPr>
              <a:t>To show different places and things located on the map</a:t>
            </a:r>
          </a:p>
          <a:p>
            <a:pPr marL="514350" indent="-514350">
              <a:buAutoNum type="alphaUcPeriod"/>
            </a:pPr>
            <a:r>
              <a:rPr lang="en-US" sz="2800" strike="dblStrike" dirty="0">
                <a:latin typeface="Century Gothic" panose="020B0502020202020204" pitchFamily="34" charset="0"/>
              </a:rPr>
              <a:t>To show distance between things found on a map</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10785848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a:latin typeface="Century Gothic" panose="020B0502020202020204" pitchFamily="34" charset="0"/>
              </a:rPr>
              <a:t>– 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026" name="Picture 2" descr="http://mrsboehm.weebly.com/uploads/3/0/5/5/30553371/8915458_orig.jpg"/>
          <p:cNvPicPr>
            <a:picLocks noChangeAspect="1" noChangeArrowheads="1"/>
          </p:cNvPicPr>
          <p:nvPr/>
        </p:nvPicPr>
        <p:blipFill rotWithShape="1">
          <a:blip r:embed="rId2">
            <a:extLst>
              <a:ext uri="{28A0092B-C50C-407E-A947-70E740481C1C}">
                <a14:useLocalDpi xmlns:a14="http://schemas.microsoft.com/office/drawing/2010/main" val="0"/>
              </a:ext>
            </a:extLst>
          </a:blip>
          <a:srcRect l="81284" t="16201" r="6058" b="12478"/>
          <a:stretch/>
        </p:blipFill>
        <p:spPr bwMode="auto">
          <a:xfrm>
            <a:off x="1177637" y="1219200"/>
            <a:ext cx="1233054" cy="52140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90800" y="1740387"/>
            <a:ext cx="6096000" cy="1815882"/>
          </a:xfrm>
          <a:prstGeom prst="rect">
            <a:avLst/>
          </a:prstGeom>
          <a:noFill/>
        </p:spPr>
        <p:txBody>
          <a:bodyPr wrap="square" rtlCol="0">
            <a:spAutoFit/>
          </a:bodyPr>
          <a:lstStyle/>
          <a:p>
            <a:r>
              <a:rPr lang="en-US" sz="2800" dirty="0" smtClean="0">
                <a:latin typeface="Century Gothic" panose="020B0502020202020204" pitchFamily="34" charset="0"/>
              </a:rPr>
              <a:t>Look at the map key.</a:t>
            </a:r>
          </a:p>
          <a:p>
            <a:endParaRPr lang="en-US" sz="2800" dirty="0">
              <a:latin typeface="Century Gothic" panose="020B0502020202020204" pitchFamily="34" charset="0"/>
            </a:endParaRPr>
          </a:p>
          <a:p>
            <a:r>
              <a:rPr lang="en-US" sz="2800" dirty="0" smtClean="0">
                <a:latin typeface="Century Gothic" panose="020B0502020202020204" pitchFamily="34" charset="0"/>
              </a:rPr>
              <a:t>What is a natural characteristic found on the map key?</a:t>
            </a:r>
            <a:endParaRPr lang="en-US" sz="2800" dirty="0">
              <a:latin typeface="Century Gothic" panose="020B0502020202020204" pitchFamily="34" charset="0"/>
            </a:endParaRPr>
          </a:p>
        </p:txBody>
      </p:sp>
    </p:spTree>
    <p:extLst>
      <p:ext uri="{BB962C8B-B14F-4D97-AF65-F5344CB8AC3E}">
        <p14:creationId xmlns:p14="http://schemas.microsoft.com/office/powerpoint/2010/main" val="174359481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smtClean="0">
                <a:latin typeface="Century Gothic" panose="020B0502020202020204" pitchFamily="34" charset="0"/>
              </a:rPr>
              <a:t>– 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7" name="Picture 2" descr="http://mrsboehm.weebly.com/uploads/3/0/5/5/30553371/8915458_orig.jpg"/>
          <p:cNvPicPr>
            <a:picLocks noChangeAspect="1" noChangeArrowheads="1"/>
          </p:cNvPicPr>
          <p:nvPr/>
        </p:nvPicPr>
        <p:blipFill rotWithShape="1">
          <a:blip r:embed="rId4">
            <a:extLst>
              <a:ext uri="{28A0092B-C50C-407E-A947-70E740481C1C}">
                <a14:useLocalDpi xmlns:a14="http://schemas.microsoft.com/office/drawing/2010/main" val="0"/>
              </a:ext>
            </a:extLst>
          </a:blip>
          <a:srcRect l="81284" t="16201" r="6058" b="12478"/>
          <a:stretch/>
        </p:blipFill>
        <p:spPr bwMode="auto">
          <a:xfrm>
            <a:off x="1177637" y="1219200"/>
            <a:ext cx="1233054" cy="52140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0800" y="1740387"/>
            <a:ext cx="6096000" cy="2677656"/>
          </a:xfrm>
          <a:prstGeom prst="rect">
            <a:avLst/>
          </a:prstGeom>
          <a:noFill/>
        </p:spPr>
        <p:txBody>
          <a:bodyPr wrap="square" rtlCol="0">
            <a:spAutoFit/>
          </a:bodyPr>
          <a:lstStyle/>
          <a:p>
            <a:r>
              <a:rPr lang="en-US" sz="2800" dirty="0" smtClean="0">
                <a:latin typeface="Century Gothic" panose="020B0502020202020204" pitchFamily="34" charset="0"/>
              </a:rPr>
              <a:t>Look at the map key.</a:t>
            </a:r>
          </a:p>
          <a:p>
            <a:endParaRPr lang="en-US" sz="2800" dirty="0">
              <a:latin typeface="Century Gothic" panose="020B0502020202020204" pitchFamily="34" charset="0"/>
            </a:endParaRPr>
          </a:p>
          <a:p>
            <a:r>
              <a:rPr lang="en-US" sz="2800" dirty="0" smtClean="0">
                <a:latin typeface="Century Gothic" panose="020B0502020202020204" pitchFamily="34" charset="0"/>
              </a:rPr>
              <a:t>What is a natural characteristic found on the map key?</a:t>
            </a:r>
          </a:p>
          <a:p>
            <a:endParaRPr lang="en-US" sz="2800" dirty="0">
              <a:latin typeface="Century Gothic" panose="020B0502020202020204" pitchFamily="34" charset="0"/>
            </a:endParaRPr>
          </a:p>
          <a:p>
            <a:r>
              <a:rPr lang="en-US" sz="2800" b="1" dirty="0" smtClean="0">
                <a:latin typeface="Century Gothic" panose="020B0502020202020204" pitchFamily="34" charset="0"/>
              </a:rPr>
              <a:t>Tree</a:t>
            </a:r>
            <a:endParaRPr lang="en-US" sz="2800" b="1" dirty="0">
              <a:latin typeface="Century Gothic" panose="020B0502020202020204" pitchFamily="34" charset="0"/>
            </a:endParaRPr>
          </a:p>
        </p:txBody>
      </p:sp>
      <p:sp>
        <p:nvSpPr>
          <p:cNvPr id="3" name="Rectangle 2"/>
          <p:cNvSpPr/>
          <p:nvPr/>
        </p:nvSpPr>
        <p:spPr>
          <a:xfrm>
            <a:off x="1177637" y="1417638"/>
            <a:ext cx="1233054" cy="632835"/>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1107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a:latin typeface="Century Gothic" panose="020B0502020202020204" pitchFamily="34" charset="0"/>
              </a:rPr>
              <a:t>-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2052" name="Picture 4" descr="https://s-media-cache-ak0.pinimg.com/736x/f8/46/2f/f8462f1f09d193e62e96a8b47ac9c2b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120" y="1417638"/>
            <a:ext cx="5133975" cy="44481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1740387"/>
            <a:ext cx="3144982" cy="2677656"/>
          </a:xfrm>
          <a:prstGeom prst="rect">
            <a:avLst/>
          </a:prstGeom>
          <a:noFill/>
        </p:spPr>
        <p:txBody>
          <a:bodyPr wrap="square" rtlCol="0">
            <a:spAutoFit/>
          </a:bodyPr>
          <a:lstStyle/>
          <a:p>
            <a:r>
              <a:rPr lang="en-US" sz="2800" dirty="0" smtClean="0">
                <a:latin typeface="Century Gothic" panose="020B0502020202020204" pitchFamily="34" charset="0"/>
              </a:rPr>
              <a:t>A person is going from the library to Ariana’s House. What direction are they going?</a:t>
            </a:r>
            <a:endParaRPr lang="en-US" sz="2800" dirty="0">
              <a:latin typeface="Century Gothic" panose="020B0502020202020204" pitchFamily="34" charset="0"/>
            </a:endParaRPr>
          </a:p>
        </p:txBody>
      </p:sp>
    </p:spTree>
    <p:extLst>
      <p:ext uri="{BB962C8B-B14F-4D97-AF65-F5344CB8AC3E}">
        <p14:creationId xmlns:p14="http://schemas.microsoft.com/office/powerpoint/2010/main" val="34816423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Communities </a:t>
            </a:r>
            <a:r>
              <a:rPr lang="en-US" sz="4000" b="1" dirty="0" smtClean="0">
                <a:latin typeface="Century Gothic" panose="020B0502020202020204" pitchFamily="34" charset="0"/>
              </a:rPr>
              <a:t>-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What might be found in a community where people play?</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Bank</a:t>
            </a:r>
          </a:p>
          <a:p>
            <a:pPr marL="514350" indent="-514350">
              <a:buAutoNum type="alphaUcPeriod"/>
            </a:pPr>
            <a:r>
              <a:rPr lang="en-US" sz="2800" dirty="0" smtClean="0">
                <a:latin typeface="Century Gothic" panose="020B0502020202020204" pitchFamily="34" charset="0"/>
              </a:rPr>
              <a:t>Factory</a:t>
            </a:r>
          </a:p>
          <a:p>
            <a:pPr marL="514350" indent="-514350">
              <a:buAutoNum type="alphaUcPeriod"/>
            </a:pPr>
            <a:r>
              <a:rPr lang="en-US" sz="2800" dirty="0" smtClean="0">
                <a:latin typeface="Century Gothic" panose="020B0502020202020204" pitchFamily="34" charset="0"/>
              </a:rPr>
              <a:t>Park</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smtClean="0">
                <a:latin typeface="Century Gothic" panose="020B0502020202020204" pitchFamily="34" charset="0"/>
              </a:rPr>
              <a:t>– 400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
        <p:nvSpPr>
          <p:cNvPr id="7" name="TextBox 6"/>
          <p:cNvSpPr txBox="1"/>
          <p:nvPr/>
        </p:nvSpPr>
        <p:spPr>
          <a:xfrm>
            <a:off x="457200" y="1740387"/>
            <a:ext cx="3144982" cy="3539430"/>
          </a:xfrm>
          <a:prstGeom prst="rect">
            <a:avLst/>
          </a:prstGeom>
          <a:noFill/>
        </p:spPr>
        <p:txBody>
          <a:bodyPr wrap="square" rtlCol="0">
            <a:spAutoFit/>
          </a:bodyPr>
          <a:lstStyle/>
          <a:p>
            <a:r>
              <a:rPr lang="en-US" sz="2800" dirty="0" smtClean="0">
                <a:latin typeface="Century Gothic" panose="020B0502020202020204" pitchFamily="34" charset="0"/>
              </a:rPr>
              <a:t>A person is going from the library to Ariana’s House. What direction are they going?</a:t>
            </a:r>
          </a:p>
          <a:p>
            <a:endParaRPr lang="en-US" sz="2800" dirty="0">
              <a:latin typeface="Century Gothic" panose="020B0502020202020204" pitchFamily="34" charset="0"/>
            </a:endParaRPr>
          </a:p>
          <a:p>
            <a:r>
              <a:rPr lang="en-US" sz="2800" dirty="0" smtClean="0">
                <a:latin typeface="Century Gothic" panose="020B0502020202020204" pitchFamily="34" charset="0"/>
              </a:rPr>
              <a:t>West</a:t>
            </a:r>
            <a:endParaRPr lang="en-US" sz="2800" dirty="0">
              <a:latin typeface="Century Gothic" panose="020B0502020202020204" pitchFamily="34" charset="0"/>
            </a:endParaRPr>
          </a:p>
        </p:txBody>
      </p:sp>
      <p:pic>
        <p:nvPicPr>
          <p:cNvPr id="9" name="Picture 4" descr="https://s-media-cache-ak0.pinimg.com/736x/f8/46/2f/f8462f1f09d193e62e96a8b47ac9c2b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120" y="1417638"/>
            <a:ext cx="51339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9527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a:latin typeface="Century Gothic" panose="020B0502020202020204" pitchFamily="34" charset="0"/>
              </a:rPr>
              <a:t>- </a:t>
            </a:r>
            <a:r>
              <a:rPr lang="en-US" sz="4000" b="1" dirty="0" smtClean="0">
                <a:latin typeface="Century Gothic" panose="020B0502020202020204" pitchFamily="34" charset="0"/>
              </a:rPr>
              <a:t>500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TextBox 6"/>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a:t>
            </a:r>
            <a:r>
              <a:rPr lang="en-US" sz="2800" dirty="0" smtClean="0">
                <a:latin typeface="Century Gothic" panose="020B0502020202020204" pitchFamily="34" charset="0"/>
              </a:rPr>
              <a:t>a natural characteristic that is found in BOTH communities?</a:t>
            </a:r>
            <a:endParaRPr lang="en-US" sz="2800" dirty="0">
              <a:latin typeface="Century Gothic" panose="020B0502020202020204" pitchFamily="34" charset="0"/>
            </a:endParaRPr>
          </a:p>
        </p:txBody>
      </p:sp>
      <p:pic>
        <p:nvPicPr>
          <p:cNvPr id="4098" name="Picture 2" descr="http://3.bp.blogspot.com/-fQslbpn6Iq8/U1104WlkJhI/AAAAAAAAD9Q/sDb29G5r36s/s1600/map%2Bke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581" y="2694926"/>
            <a:ext cx="3324225" cy="33242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media-cache-ak0.pinimg.com/736x/0a/45/14/0a45141c5fb5b077d19dc95a49e122a3.jpg"/>
          <p:cNvPicPr>
            <a:picLocks noChangeAspect="1" noChangeArrowheads="1"/>
          </p:cNvPicPr>
          <p:nvPr/>
        </p:nvPicPr>
        <p:blipFill rotWithShape="1">
          <a:blip r:embed="rId3">
            <a:extLst>
              <a:ext uri="{28A0092B-C50C-407E-A947-70E740481C1C}">
                <a14:useLocalDpi xmlns:a14="http://schemas.microsoft.com/office/drawing/2010/main" val="0"/>
              </a:ext>
            </a:extLst>
          </a:blip>
          <a:srcRect r="45094"/>
          <a:stretch/>
        </p:blipFill>
        <p:spPr bwMode="auto">
          <a:xfrm>
            <a:off x="4891521" y="2909238"/>
            <a:ext cx="2243570" cy="289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1977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Maps </a:t>
            </a:r>
            <a:r>
              <a:rPr lang="en-US" sz="4000" b="1" dirty="0" smtClean="0">
                <a:latin typeface="Century Gothic" panose="020B0502020202020204" pitchFamily="34" charset="0"/>
              </a:rPr>
              <a:t>– 500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pic>
        <p:nvPicPr>
          <p:cNvPr id="7" name="Picture 2" descr="http://3.bp.blogspot.com/-fQslbpn6Iq8/U1104WlkJhI/AAAAAAAAD9Q/sDb29G5r36s/s1600/map%2Bkey.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8581" y="2694926"/>
            <a:ext cx="3324225" cy="33242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s-media-cache-ak0.pinimg.com/736x/0a/45/14/0a45141c5fb5b077d19dc95a49e122a3.jpg"/>
          <p:cNvPicPr>
            <a:picLocks noChangeAspect="1" noChangeArrowheads="1"/>
          </p:cNvPicPr>
          <p:nvPr/>
        </p:nvPicPr>
        <p:blipFill rotWithShape="1">
          <a:blip r:embed="rId5">
            <a:extLst>
              <a:ext uri="{28A0092B-C50C-407E-A947-70E740481C1C}">
                <a14:useLocalDpi xmlns:a14="http://schemas.microsoft.com/office/drawing/2010/main" val="0"/>
              </a:ext>
            </a:extLst>
          </a:blip>
          <a:srcRect r="45094"/>
          <a:stretch/>
        </p:blipFill>
        <p:spPr bwMode="auto">
          <a:xfrm>
            <a:off x="4891521" y="2909238"/>
            <a:ext cx="2243570" cy="289560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 y="1740387"/>
            <a:ext cx="8229600" cy="954107"/>
          </a:xfrm>
          <a:prstGeom prst="rect">
            <a:avLst/>
          </a:prstGeom>
          <a:noFill/>
        </p:spPr>
        <p:txBody>
          <a:bodyPr wrap="square" rtlCol="0">
            <a:spAutoFit/>
          </a:bodyPr>
          <a:lstStyle/>
          <a:p>
            <a:r>
              <a:rPr lang="en-US" sz="2800" dirty="0" smtClean="0">
                <a:latin typeface="Century Gothic" panose="020B0502020202020204" pitchFamily="34" charset="0"/>
              </a:rPr>
              <a:t>What is </a:t>
            </a:r>
            <a:r>
              <a:rPr lang="en-US" sz="2800" dirty="0" smtClean="0">
                <a:latin typeface="Century Gothic" panose="020B0502020202020204" pitchFamily="34" charset="0"/>
              </a:rPr>
              <a:t>a natural characteristic that is found in BOTH communities?         Mountains</a:t>
            </a:r>
            <a:endParaRPr lang="en-US" sz="2800" dirty="0">
              <a:latin typeface="Century Gothic" panose="020B0502020202020204" pitchFamily="34" charset="0"/>
            </a:endParaRPr>
          </a:p>
        </p:txBody>
      </p:sp>
      <p:sp>
        <p:nvSpPr>
          <p:cNvPr id="10" name="Rectangle 9"/>
          <p:cNvSpPr/>
          <p:nvPr/>
        </p:nvSpPr>
        <p:spPr>
          <a:xfrm>
            <a:off x="1620981" y="3429000"/>
            <a:ext cx="1011383" cy="521403"/>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209309" y="3987277"/>
            <a:ext cx="1925781" cy="487741"/>
          </a:xfrm>
          <a:prstGeom prst="rect">
            <a:avLst/>
          </a:prstGeom>
          <a:solidFill>
            <a:srgbClr val="FFFF00">
              <a:alpha val="4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9403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atin typeface="Century Gothic" panose="020B0502020202020204" pitchFamily="34" charset="0"/>
              </a:rPr>
              <a:t>FINAL JEOPARDY</a:t>
            </a:r>
            <a:endParaRPr lang="en-US" sz="6000" b="1" dirty="0">
              <a:latin typeface="Century Gothic" panose="020B0502020202020204" pitchFamily="34" charset="0"/>
            </a:endParaRPr>
          </a:p>
        </p:txBody>
      </p:sp>
      <p:sp>
        <p:nvSpPr>
          <p:cNvPr id="4" name="TextBox 3"/>
          <p:cNvSpPr txBox="1"/>
          <p:nvPr/>
        </p:nvSpPr>
        <p:spPr>
          <a:xfrm>
            <a:off x="2929100" y="2740513"/>
            <a:ext cx="3297698" cy="461665"/>
          </a:xfrm>
          <a:prstGeom prst="rect">
            <a:avLst/>
          </a:prstGeom>
          <a:noFill/>
        </p:spPr>
        <p:txBody>
          <a:bodyPr wrap="none" rtlCol="0">
            <a:spAutoFit/>
          </a:bodyPr>
          <a:lstStyle/>
          <a:p>
            <a:pPr algn="ctr"/>
            <a:r>
              <a:rPr lang="en-US" sz="2400" dirty="0" smtClean="0">
                <a:latin typeface="Century Gothic" panose="020B0502020202020204" pitchFamily="34" charset="0"/>
              </a:rPr>
              <a:t>CATEGORY: </a:t>
            </a:r>
            <a:r>
              <a:rPr lang="en-US" sz="2400" dirty="0" err="1" smtClean="0">
                <a:latin typeface="Century Gothic" panose="020B0502020202020204" pitchFamily="34" charset="0"/>
              </a:rPr>
              <a:t>Treeville</a:t>
            </a:r>
            <a:endParaRPr lang="en-US" sz="2400" dirty="0">
              <a:latin typeface="Century Gothic" panose="020B0502020202020204" pitchFamily="34" charset="0"/>
            </a:endParaRPr>
          </a:p>
        </p:txBody>
      </p:sp>
      <p:sp>
        <p:nvSpPr>
          <p:cNvPr id="7" name="Frame 6"/>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926379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271902"/>
            <a:ext cx="8229600" cy="954107"/>
          </a:xfrm>
          <a:prstGeom prst="rect">
            <a:avLst/>
          </a:prstGeom>
          <a:noFill/>
        </p:spPr>
        <p:txBody>
          <a:bodyPr wrap="square" rtlCol="0">
            <a:spAutoFit/>
          </a:bodyPr>
          <a:lstStyle/>
          <a:p>
            <a:r>
              <a:rPr lang="en-US" sz="2800" dirty="0" smtClean="0">
                <a:latin typeface="Century Gothic" panose="020B0502020202020204" pitchFamily="34" charset="0"/>
              </a:rPr>
              <a:t>Name at least 3 differences between </a:t>
            </a:r>
            <a:r>
              <a:rPr lang="en-US" sz="2800" dirty="0" err="1" smtClean="0">
                <a:latin typeface="Century Gothic" panose="020B0502020202020204" pitchFamily="34" charset="0"/>
              </a:rPr>
              <a:t>Treeville</a:t>
            </a:r>
            <a:r>
              <a:rPr lang="en-US" sz="2800" dirty="0" smtClean="0">
                <a:latin typeface="Century Gothic" panose="020B0502020202020204" pitchFamily="34" charset="0"/>
              </a:rPr>
              <a:t> 100 years ago and </a:t>
            </a:r>
            <a:r>
              <a:rPr lang="en-US" sz="2800" dirty="0" err="1" smtClean="0">
                <a:latin typeface="Century Gothic" panose="020B0502020202020204" pitchFamily="34" charset="0"/>
              </a:rPr>
              <a:t>Treevill</a:t>
            </a:r>
            <a:r>
              <a:rPr lang="en-US" sz="2800" dirty="0" err="1" smtClean="0">
                <a:latin typeface="Century Gothic" panose="020B0502020202020204" pitchFamily="34" charset="0"/>
              </a:rPr>
              <a:t>e</a:t>
            </a:r>
            <a:r>
              <a:rPr lang="en-US" sz="2800" dirty="0" smtClean="0">
                <a:latin typeface="Century Gothic" panose="020B0502020202020204" pitchFamily="34" charset="0"/>
              </a:rPr>
              <a:t> now.</a:t>
            </a:r>
            <a:endParaRPr lang="en-US" sz="2800" dirty="0">
              <a:latin typeface="Century Gothic" panose="020B0502020202020204" pitchFamily="34" charset="0"/>
            </a:endParaRPr>
          </a:p>
        </p:txBody>
      </p:sp>
      <p:pic>
        <p:nvPicPr>
          <p:cNvPr id="8" name="Jeopardy (Think So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867" y="5915377"/>
            <a:ext cx="812800" cy="812800"/>
          </a:xfrm>
          <a:prstGeom prst="rect">
            <a:avLst/>
          </a:prstGeom>
        </p:spPr>
      </p:pic>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2500" t="9461" r="10766" b="10087"/>
          <a:stretch/>
        </p:blipFill>
        <p:spPr bwMode="auto">
          <a:xfrm>
            <a:off x="1280389" y="2411404"/>
            <a:ext cx="3097645" cy="4203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277" t="9318" r="12511" b="10949"/>
          <a:stretch/>
        </p:blipFill>
        <p:spPr bwMode="auto">
          <a:xfrm>
            <a:off x="4572000" y="2411403"/>
            <a:ext cx="3111242" cy="420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22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3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latin typeface="Century Gothic" panose="020B0502020202020204" pitchFamily="34" charset="0"/>
              </a:rPr>
              <a:t>FINAL JEOPARDY</a:t>
            </a:r>
            <a:endParaRPr lang="en-US" sz="54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271902"/>
            <a:ext cx="8229600" cy="3970318"/>
          </a:xfrm>
          <a:prstGeom prst="rect">
            <a:avLst/>
          </a:prstGeom>
          <a:noFill/>
        </p:spPr>
        <p:txBody>
          <a:bodyPr wrap="square" rtlCol="0">
            <a:spAutoFit/>
          </a:bodyPr>
          <a:lstStyle/>
          <a:p>
            <a:r>
              <a:rPr lang="en-US" sz="2800" dirty="0" smtClean="0">
                <a:latin typeface="Century Gothic" panose="020B0502020202020204" pitchFamily="34" charset="0"/>
              </a:rPr>
              <a:t>Name at least 3 differences between </a:t>
            </a:r>
            <a:r>
              <a:rPr lang="en-US" sz="2800" dirty="0" err="1" smtClean="0">
                <a:latin typeface="Century Gothic" panose="020B0502020202020204" pitchFamily="34" charset="0"/>
              </a:rPr>
              <a:t>Treeville</a:t>
            </a:r>
            <a:r>
              <a:rPr lang="en-US" sz="2800" dirty="0" smtClean="0">
                <a:latin typeface="Century Gothic" panose="020B0502020202020204" pitchFamily="34" charset="0"/>
              </a:rPr>
              <a:t> 100 years ago and </a:t>
            </a:r>
            <a:r>
              <a:rPr lang="en-US" sz="2800" dirty="0" err="1" smtClean="0">
                <a:latin typeface="Century Gothic" panose="020B0502020202020204" pitchFamily="34" charset="0"/>
              </a:rPr>
              <a:t>Treevill</a:t>
            </a:r>
            <a:r>
              <a:rPr lang="en-US" sz="2800" dirty="0" err="1" smtClean="0">
                <a:latin typeface="Century Gothic" panose="020B0502020202020204" pitchFamily="34" charset="0"/>
              </a:rPr>
              <a:t>e</a:t>
            </a:r>
            <a:r>
              <a:rPr lang="en-US" sz="2800" dirty="0" smtClean="0">
                <a:latin typeface="Century Gothic" panose="020B0502020202020204" pitchFamily="34" charset="0"/>
              </a:rPr>
              <a:t> now.</a:t>
            </a:r>
          </a:p>
          <a:p>
            <a:endParaRPr lang="en-US" sz="2800" dirty="0">
              <a:latin typeface="Century Gothic" panose="020B0502020202020204" pitchFamily="34" charset="0"/>
            </a:endParaRPr>
          </a:p>
          <a:p>
            <a:pPr marL="457200" indent="-457200">
              <a:buFontTx/>
              <a:buChar char="-"/>
            </a:pPr>
            <a:r>
              <a:rPr lang="en-US" sz="2800" dirty="0">
                <a:latin typeface="Century Gothic" panose="020B0502020202020204" pitchFamily="34" charset="0"/>
              </a:rPr>
              <a:t>No more forests</a:t>
            </a:r>
          </a:p>
          <a:p>
            <a:pPr marL="457200" indent="-457200">
              <a:buFontTx/>
              <a:buChar char="-"/>
            </a:pPr>
            <a:r>
              <a:rPr lang="en-US" sz="2800" dirty="0">
                <a:latin typeface="Century Gothic" panose="020B0502020202020204" pitchFamily="34" charset="0"/>
              </a:rPr>
              <a:t>No more farm</a:t>
            </a:r>
          </a:p>
          <a:p>
            <a:pPr marL="457200" indent="-457200">
              <a:buFontTx/>
              <a:buChar char="-"/>
            </a:pPr>
            <a:r>
              <a:rPr lang="en-US" sz="2800" dirty="0">
                <a:latin typeface="Century Gothic" panose="020B0502020202020204" pitchFamily="34" charset="0"/>
              </a:rPr>
              <a:t>Lots of stores/homes/factories now</a:t>
            </a:r>
          </a:p>
          <a:p>
            <a:pPr marL="457200" indent="-457200">
              <a:buFontTx/>
              <a:buChar char="-"/>
            </a:pPr>
            <a:r>
              <a:rPr lang="en-US" sz="2800" dirty="0">
                <a:latin typeface="Century Gothic" panose="020B0502020202020204" pitchFamily="34" charset="0"/>
              </a:rPr>
              <a:t>Fire station/City Hall/school now</a:t>
            </a:r>
          </a:p>
          <a:p>
            <a:pPr marL="457200" indent="-457200">
              <a:buFontTx/>
              <a:buChar char="-"/>
            </a:pPr>
            <a:r>
              <a:rPr lang="en-US" sz="2800" dirty="0">
                <a:latin typeface="Century Gothic" panose="020B0502020202020204" pitchFamily="34" charset="0"/>
              </a:rPr>
              <a:t>Both have a lake and a river</a:t>
            </a:r>
          </a:p>
          <a:p>
            <a:pPr marL="457200" indent="-457200">
              <a:buFontTx/>
              <a:buChar char="-"/>
            </a:pPr>
            <a:r>
              <a:rPr lang="en-US" sz="2800" dirty="0">
                <a:latin typeface="Century Gothic" panose="020B0502020202020204" pitchFamily="34" charset="0"/>
              </a:rPr>
              <a:t>Both have a road (more now</a:t>
            </a:r>
            <a:r>
              <a:rPr lang="en-US" sz="2800" dirty="0" smtClean="0">
                <a:latin typeface="Century Gothic" panose="020B0502020202020204" pitchFamily="34" charset="0"/>
              </a:rPr>
              <a:t>)</a:t>
            </a:r>
            <a:endParaRPr lang="en-US" sz="2800" dirty="0">
              <a:latin typeface="Century Gothic" panose="020B0502020202020204" pitchFamily="34" charset="0"/>
            </a:endParaRPr>
          </a:p>
        </p:txBody>
      </p:sp>
    </p:spTree>
    <p:extLst>
      <p:ext uri="{BB962C8B-B14F-4D97-AF65-F5344CB8AC3E}">
        <p14:creationId xmlns:p14="http://schemas.microsoft.com/office/powerpoint/2010/main" val="9416452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Communities – </a:t>
            </a:r>
            <a:r>
              <a:rPr lang="en-US" sz="4000" b="1" dirty="0" smtClean="0">
                <a:latin typeface="Century Gothic" panose="020B0502020202020204" pitchFamily="34" charset="0"/>
              </a:rPr>
              <a:t>200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677656"/>
          </a:xfrm>
          <a:prstGeom prst="rect">
            <a:avLst/>
          </a:prstGeom>
          <a:noFill/>
        </p:spPr>
        <p:txBody>
          <a:bodyPr wrap="square" rtlCol="0">
            <a:spAutoFit/>
          </a:bodyPr>
          <a:lstStyle/>
          <a:p>
            <a:r>
              <a:rPr lang="en-US" sz="2800" dirty="0">
                <a:latin typeface="Century Gothic" panose="020B0502020202020204" pitchFamily="34" charset="0"/>
              </a:rPr>
              <a:t>What might be found in a community where people play?</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Bank</a:t>
            </a:r>
          </a:p>
          <a:p>
            <a:pPr marL="514350" indent="-514350">
              <a:buAutoNum type="alphaUcPeriod"/>
            </a:pPr>
            <a:r>
              <a:rPr lang="en-US" sz="2800" strike="dblStrike" dirty="0">
                <a:latin typeface="Century Gothic" panose="020B0502020202020204" pitchFamily="34" charset="0"/>
              </a:rPr>
              <a:t>Factory</a:t>
            </a:r>
          </a:p>
          <a:p>
            <a:pPr marL="514350" indent="-514350">
              <a:buAutoNum type="alphaUcPeriod"/>
            </a:pPr>
            <a:r>
              <a:rPr lang="en-US" sz="2800" dirty="0">
                <a:latin typeface="Century Gothic" panose="020B0502020202020204" pitchFamily="34" charset="0"/>
              </a:rPr>
              <a:t>Park</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Communities </a:t>
            </a:r>
            <a:r>
              <a:rPr lang="en-US" sz="4000" b="1" dirty="0" smtClean="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246769"/>
          </a:xfrm>
          <a:prstGeom prst="rect">
            <a:avLst/>
          </a:prstGeom>
          <a:noFill/>
        </p:spPr>
        <p:txBody>
          <a:bodyPr wrap="square" rtlCol="0">
            <a:spAutoFit/>
          </a:bodyPr>
          <a:lstStyle/>
          <a:p>
            <a:r>
              <a:rPr lang="en-US" sz="2800" dirty="0" smtClean="0">
                <a:latin typeface="Century Gothic" panose="020B0502020202020204" pitchFamily="34" charset="0"/>
              </a:rPr>
              <a:t>Where might people shop in a community?</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School</a:t>
            </a:r>
          </a:p>
          <a:p>
            <a:pPr marL="514350" indent="-514350">
              <a:buAutoNum type="alphaUcPeriod"/>
            </a:pPr>
            <a:r>
              <a:rPr lang="en-US" sz="2800" dirty="0" smtClean="0">
                <a:latin typeface="Century Gothic" panose="020B0502020202020204" pitchFamily="34" charset="0"/>
              </a:rPr>
              <a:t>Park</a:t>
            </a:r>
          </a:p>
          <a:p>
            <a:pPr marL="514350" indent="-514350">
              <a:buAutoNum type="alphaUcPeriod"/>
            </a:pPr>
            <a:r>
              <a:rPr lang="en-US" sz="2800" dirty="0" smtClean="0">
                <a:latin typeface="Century Gothic" panose="020B0502020202020204" pitchFamily="34" charset="0"/>
              </a:rPr>
              <a:t>Grocery Store</a:t>
            </a: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Century Gothic" panose="020B0502020202020204" pitchFamily="34" charset="0"/>
              </a:rPr>
              <a:t>Communities </a:t>
            </a:r>
            <a:r>
              <a:rPr lang="en-US" sz="4000" dirty="0" smtClean="0">
                <a:latin typeface="Century Gothic" panose="020B0502020202020204" pitchFamily="34" charset="0"/>
              </a:rPr>
              <a:t>–</a:t>
            </a:r>
            <a:r>
              <a:rPr lang="en-US" sz="4000" b="1" dirty="0" smtClean="0">
                <a:latin typeface="Century Gothic" panose="020B0502020202020204" pitchFamily="34" charset="0"/>
              </a:rPr>
              <a:t> </a:t>
            </a:r>
            <a:r>
              <a:rPr lang="en-US" sz="4000" b="1" dirty="0" smtClean="0">
                <a:latin typeface="Century Gothic" panose="020B0502020202020204" pitchFamily="34" charset="0"/>
              </a:rPr>
              <a:t>300</a:t>
            </a:r>
            <a:endParaRPr lang="en-US" sz="4000" b="1" dirty="0">
              <a:latin typeface="Century Gothic" panose="020B0502020202020204" pitchFamily="34" charset="0"/>
            </a:endParaRPr>
          </a:p>
        </p:txBody>
      </p:sp>
      <p:sp>
        <p:nvSpPr>
          <p:cNvPr id="4" name="Frame 3"/>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457200" y="1740387"/>
            <a:ext cx="8229600" cy="2246769"/>
          </a:xfrm>
          <a:prstGeom prst="rect">
            <a:avLst/>
          </a:prstGeom>
          <a:noFill/>
        </p:spPr>
        <p:txBody>
          <a:bodyPr wrap="square" rtlCol="0">
            <a:spAutoFit/>
          </a:bodyPr>
          <a:lstStyle/>
          <a:p>
            <a:r>
              <a:rPr lang="en-US" sz="2800" dirty="0">
                <a:latin typeface="Century Gothic" panose="020B0502020202020204" pitchFamily="34" charset="0"/>
              </a:rPr>
              <a:t>Where might people shop in a community?</a:t>
            </a:r>
          </a:p>
          <a:p>
            <a:endParaRPr lang="en-US" sz="2800" dirty="0">
              <a:latin typeface="Century Gothic" panose="020B0502020202020204" pitchFamily="34" charset="0"/>
            </a:endParaRPr>
          </a:p>
          <a:p>
            <a:pPr marL="514350" indent="-514350">
              <a:buAutoNum type="alphaUcPeriod"/>
            </a:pPr>
            <a:r>
              <a:rPr lang="en-US" sz="2800" strike="dblStrike" dirty="0">
                <a:latin typeface="Century Gothic" panose="020B0502020202020204" pitchFamily="34" charset="0"/>
              </a:rPr>
              <a:t>School</a:t>
            </a:r>
          </a:p>
          <a:p>
            <a:pPr marL="514350" indent="-514350">
              <a:buAutoNum type="alphaUcPeriod"/>
            </a:pPr>
            <a:r>
              <a:rPr lang="en-US" sz="2800" strike="dblStrike" dirty="0">
                <a:latin typeface="Century Gothic" panose="020B0502020202020204" pitchFamily="34" charset="0"/>
              </a:rPr>
              <a:t>Park</a:t>
            </a:r>
          </a:p>
          <a:p>
            <a:pPr marL="514350" indent="-514350">
              <a:buAutoNum type="alphaUcPeriod"/>
            </a:pPr>
            <a:r>
              <a:rPr lang="en-US" sz="2800" dirty="0">
                <a:latin typeface="Century Gothic" panose="020B0502020202020204" pitchFamily="34" charset="0"/>
              </a:rPr>
              <a:t>Grocery Store</a:t>
            </a:r>
          </a:p>
        </p:txBody>
      </p:sp>
      <p:pic>
        <p:nvPicPr>
          <p:cNvPr id="6" name="Picture 5">
            <a:hlinkClick r:id="rId2" action="ppaction://hlinksldjump"/>
          </p:cNvPr>
          <p:cNvPicPr>
            <a:picLocks noChangeAspect="1"/>
          </p:cNvPicPr>
          <p:nvPr/>
        </p:nvPicPr>
        <p:blipFill>
          <a:blip r:embed="rId3">
            <a:duotone>
              <a:prstClr val="black"/>
              <a:srgbClr val="F6F2FF">
                <a:tint val="45000"/>
                <a:satMod val="400000"/>
              </a:srgbClr>
            </a:duotone>
          </a:blip>
          <a:stretch>
            <a:fillRect/>
          </a:stretch>
        </p:blipFill>
        <p:spPr>
          <a:xfrm>
            <a:off x="8186405" y="5908842"/>
            <a:ext cx="749974" cy="748632"/>
          </a:xfrm>
          <a:prstGeom prst="rect">
            <a:avLst/>
          </a:prstGeom>
        </p:spPr>
      </p:pic>
    </p:spTree>
    <p:extLst>
      <p:ext uri="{BB962C8B-B14F-4D97-AF65-F5344CB8AC3E}">
        <p14:creationId xmlns:p14="http://schemas.microsoft.com/office/powerpoint/2010/main" val="3069390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Century Gothic" panose="020B0502020202020204" pitchFamily="34" charset="0"/>
              </a:rPr>
              <a:t>Communities - </a:t>
            </a:r>
            <a:r>
              <a:rPr lang="en-US" sz="4000" b="1" dirty="0" smtClean="0">
                <a:latin typeface="Century Gothic" panose="020B0502020202020204" pitchFamily="34" charset="0"/>
              </a:rPr>
              <a:t>400</a:t>
            </a:r>
            <a:endParaRPr lang="en-US" sz="4000" b="1" dirty="0">
              <a:latin typeface="Century Gothic" panose="020B0502020202020204" pitchFamily="34" charset="0"/>
            </a:endParaRPr>
          </a:p>
        </p:txBody>
      </p:sp>
      <p:sp>
        <p:nvSpPr>
          <p:cNvPr id="5" name="Frame 4"/>
          <p:cNvSpPr/>
          <p:nvPr/>
        </p:nvSpPr>
        <p:spPr>
          <a:xfrm>
            <a:off x="0" y="0"/>
            <a:ext cx="9144000" cy="6858000"/>
          </a:xfrm>
          <a:prstGeom prst="frame">
            <a:avLst>
              <a:gd name="adj1" fmla="val 1779"/>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457200" y="1740387"/>
            <a:ext cx="8229600" cy="2677656"/>
          </a:xfrm>
          <a:prstGeom prst="rect">
            <a:avLst/>
          </a:prstGeom>
          <a:noFill/>
        </p:spPr>
        <p:txBody>
          <a:bodyPr wrap="square" rtlCol="0">
            <a:spAutoFit/>
          </a:bodyPr>
          <a:lstStyle/>
          <a:p>
            <a:r>
              <a:rPr lang="en-US" sz="2800" dirty="0" smtClean="0">
                <a:latin typeface="Century Gothic" panose="020B0502020202020204" pitchFamily="34" charset="0"/>
              </a:rPr>
              <a:t>Which is a way people take care of their community?</a:t>
            </a:r>
          </a:p>
          <a:p>
            <a:endParaRPr lang="en-US" sz="2800" dirty="0">
              <a:latin typeface="Century Gothic" panose="020B0502020202020204" pitchFamily="34" charset="0"/>
            </a:endParaRPr>
          </a:p>
          <a:p>
            <a:pPr marL="514350" indent="-514350">
              <a:buAutoNum type="alphaUcPeriod"/>
            </a:pPr>
            <a:r>
              <a:rPr lang="en-US" sz="2800" dirty="0" smtClean="0">
                <a:latin typeface="Century Gothic" panose="020B0502020202020204" pitchFamily="34" charset="0"/>
              </a:rPr>
              <a:t>Picking up trash</a:t>
            </a:r>
          </a:p>
          <a:p>
            <a:pPr marL="514350" indent="-514350">
              <a:buAutoNum type="alphaUcPeriod"/>
            </a:pPr>
            <a:r>
              <a:rPr lang="en-US" sz="2800" dirty="0" smtClean="0">
                <a:latin typeface="Century Gothic" panose="020B0502020202020204" pitchFamily="34" charset="0"/>
              </a:rPr>
              <a:t>Putting toys away</a:t>
            </a:r>
          </a:p>
          <a:p>
            <a:pPr marL="514350" indent="-514350">
              <a:buAutoNum type="alphaUcPeriod"/>
            </a:pPr>
            <a:r>
              <a:rPr lang="en-US" sz="2800" dirty="0" smtClean="0">
                <a:latin typeface="Century Gothic" panose="020B0502020202020204" pitchFamily="34" charset="0"/>
              </a:rPr>
              <a:t>Going to school</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086600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500"/>
      </a:hlink>
      <a:folHlink>
        <a:srgbClr val="AF9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1503</TotalTime>
  <Words>1411</Words>
  <Application>Microsoft Office PowerPoint</Application>
  <PresentationFormat>On-screen Show (4:3)</PresentationFormat>
  <Paragraphs>295</Paragraphs>
  <Slides>55</Slides>
  <Notes>2</Notes>
  <HiddenSlides>0</HiddenSlides>
  <MMClips>2</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PowerPoint Presentation</vt:lpstr>
      <vt:lpstr>PowerPoint Presentation</vt:lpstr>
      <vt:lpstr>Communities - 100</vt:lpstr>
      <vt:lpstr>Communities – 100</vt:lpstr>
      <vt:lpstr>Communities - 200</vt:lpstr>
      <vt:lpstr>Communities – 200</vt:lpstr>
      <vt:lpstr>Communities - 300</vt:lpstr>
      <vt:lpstr>Communities – 300</vt:lpstr>
      <vt:lpstr>Communities - 400</vt:lpstr>
      <vt:lpstr>Communities – 400</vt:lpstr>
      <vt:lpstr>Communities - 500</vt:lpstr>
      <vt:lpstr>Communities – 500</vt:lpstr>
      <vt:lpstr>Transportation - 100</vt:lpstr>
      <vt:lpstr>Transportation – 100</vt:lpstr>
      <vt:lpstr>Transportation - 200</vt:lpstr>
      <vt:lpstr>Transportation – 200</vt:lpstr>
      <vt:lpstr>Transportation - 300</vt:lpstr>
      <vt:lpstr>Transportation – 300</vt:lpstr>
      <vt:lpstr>Transportation - 400</vt:lpstr>
      <vt:lpstr>Transportation – 400</vt:lpstr>
      <vt:lpstr>Transportation - 500</vt:lpstr>
      <vt:lpstr>Transportation – 500</vt:lpstr>
      <vt:lpstr>Consequences - 100</vt:lpstr>
      <vt:lpstr>Consequences – 100</vt:lpstr>
      <vt:lpstr>Consequences - 200</vt:lpstr>
      <vt:lpstr>Consequences – 200</vt:lpstr>
      <vt:lpstr>Consequences - 300</vt:lpstr>
      <vt:lpstr>Consequences – 300</vt:lpstr>
      <vt:lpstr>Consequences - 400</vt:lpstr>
      <vt:lpstr>Consequences – 400</vt:lpstr>
      <vt:lpstr>Consequences - 500</vt:lpstr>
      <vt:lpstr>Consequences – 500</vt:lpstr>
      <vt:lpstr>Regions - 100</vt:lpstr>
      <vt:lpstr>Regions – 100</vt:lpstr>
      <vt:lpstr>Regions - 200</vt:lpstr>
      <vt:lpstr>Regions – 200</vt:lpstr>
      <vt:lpstr>Regions - 300</vt:lpstr>
      <vt:lpstr>Regions – 300</vt:lpstr>
      <vt:lpstr>Regions - 400</vt:lpstr>
      <vt:lpstr>Regions– 400</vt:lpstr>
      <vt:lpstr>Regions - 500</vt:lpstr>
      <vt:lpstr>Regions– 500</vt:lpstr>
      <vt:lpstr>Maps - 100</vt:lpstr>
      <vt:lpstr>Maps – 100</vt:lpstr>
      <vt:lpstr>Maps - 200</vt:lpstr>
      <vt:lpstr>Maps – 200</vt:lpstr>
      <vt:lpstr>Maps – 300</vt:lpstr>
      <vt:lpstr>Maps – 300</vt:lpstr>
      <vt:lpstr>Maps - 400</vt:lpstr>
      <vt:lpstr>Maps – 400</vt:lpstr>
      <vt:lpstr>Maps - 500</vt:lpstr>
      <vt:lpstr>Maps – 500</vt:lpstr>
      <vt:lpstr>FINAL JEOPARDY</vt:lpstr>
      <vt:lpstr>FINAL JEOPARDY</vt:lpstr>
      <vt:lpstr>FINAL JEOPARDY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and Stephanie Speight</dc:creator>
  <cp:lastModifiedBy>dpstech</cp:lastModifiedBy>
  <cp:revision>45</cp:revision>
  <dcterms:created xsi:type="dcterms:W3CDTF">2012-12-01T10:13:02Z</dcterms:created>
  <dcterms:modified xsi:type="dcterms:W3CDTF">2015-11-20T00:57:03Z</dcterms:modified>
</cp:coreProperties>
</file>