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57"/>
  </p:notesMasterIdLst>
  <p:sldIdLst>
    <p:sldId id="256" r:id="rId2"/>
    <p:sldId id="257" r:id="rId3"/>
    <p:sldId id="263" r:id="rId4"/>
    <p:sldId id="264" r:id="rId5"/>
    <p:sldId id="265" r:id="rId6"/>
    <p:sldId id="266" r:id="rId7"/>
    <p:sldId id="267" r:id="rId8"/>
    <p:sldId id="268" r:id="rId9"/>
    <p:sldId id="269" r:id="rId10"/>
    <p:sldId id="270" r:id="rId11"/>
    <p:sldId id="271" r:id="rId12"/>
    <p:sldId id="272"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273" r:id="rId54"/>
    <p:sldId id="274" r:id="rId55"/>
    <p:sldId id="275"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706" autoAdjust="0"/>
    <p:restoredTop sz="94687" autoAdjust="0"/>
  </p:normalViewPr>
  <p:slideViewPr>
    <p:cSldViewPr snapToGrid="0" snapToObjects="1">
      <p:cViewPr>
        <p:scale>
          <a:sx n="79" d="100"/>
          <a:sy n="79" d="100"/>
        </p:scale>
        <p:origin x="-1344" y="-648"/>
      </p:cViewPr>
      <p:guideLst>
        <p:guide orient="horz" pos="2160"/>
        <p:guide pos="2880"/>
      </p:guideLst>
    </p:cSldViewPr>
  </p:slideViewPr>
  <p:outlineViewPr>
    <p:cViewPr>
      <p:scale>
        <a:sx n="33" d="100"/>
        <a:sy n="33" d="100"/>
      </p:scale>
      <p:origin x="0" y="46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12/11/2015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have to move the</a:t>
            </a:r>
            <a:r>
              <a:rPr lang="en-US" baseline="0" dirty="0" smtClean="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a:t>
            </a:r>
            <a:r>
              <a:rPr lang="en-US" baseline="0" smtClean="0"/>
              <a:t>or nothing”.</a:t>
            </a:r>
            <a:endParaRPr lang="en-US"/>
          </a:p>
        </p:txBody>
      </p:sp>
      <p:sp>
        <p:nvSpPr>
          <p:cNvPr id="4" name="Slide Number Placeholder 3"/>
          <p:cNvSpPr>
            <a:spLocks noGrp="1"/>
          </p:cNvSpPr>
          <p:nvPr>
            <p:ph type="sldNum" sz="quarter" idx="10"/>
          </p:nvPr>
        </p:nvSpPr>
        <p:spPr/>
        <p:txBody>
          <a:bodyPr/>
          <a:lstStyle/>
          <a:p>
            <a:fld id="{4FF78F2A-A376-E24D-B7E2-49F0AB816C2E}" type="slidenum">
              <a:rPr lang="en-US" smtClean="0"/>
              <a:t>29</a:t>
            </a:fld>
            <a:endParaRPr lang="en-US"/>
          </a:p>
        </p:txBody>
      </p:sp>
    </p:spTree>
    <p:extLst>
      <p:ext uri="{BB962C8B-B14F-4D97-AF65-F5344CB8AC3E}">
        <p14:creationId xmlns:p14="http://schemas.microsoft.com/office/powerpoint/2010/main" val="961333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FE646B-7154-D34F-ABF8-7C078666FD2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E646B-7154-D34F-ABF8-7C078666FD2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E646B-7154-D34F-ABF8-7C078666FD2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E646B-7154-D34F-ABF8-7C078666FD2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12/11/2015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FE646B-7154-D34F-ABF8-7C078666FD25}" type="datetimeFigureOut">
              <a:rPr lang="en-US" smtClean="0"/>
              <a:t>12/11/2015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FE646B-7154-D34F-ABF8-7C078666FD25}" type="datetimeFigureOut">
              <a:rPr lang="en-US" smtClean="0"/>
              <a:t>12/11/2015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FE646B-7154-D34F-ABF8-7C078666FD25}" type="datetimeFigureOut">
              <a:rPr lang="en-US" smtClean="0"/>
              <a:t>12/11/2015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12/11/2015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12/11/2015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12/11/2015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12/11/2015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17.xml"/><Relationship Id="rId18" Type="http://schemas.openxmlformats.org/officeDocument/2006/relationships/slide" Target="slide19.xml"/><Relationship Id="rId26" Type="http://schemas.openxmlformats.org/officeDocument/2006/relationships/slide" Target="slide51.xml"/><Relationship Id="rId3" Type="http://schemas.openxmlformats.org/officeDocument/2006/relationships/slide" Target="slide13.xml"/><Relationship Id="rId21" Type="http://schemas.openxmlformats.org/officeDocument/2006/relationships/slide" Target="slide49.xml"/><Relationship Id="rId7" Type="http://schemas.openxmlformats.org/officeDocument/2006/relationships/slide" Target="slide5.xml"/><Relationship Id="rId12" Type="http://schemas.openxmlformats.org/officeDocument/2006/relationships/slide" Target="slide7.xml"/><Relationship Id="rId17" Type="http://schemas.openxmlformats.org/officeDocument/2006/relationships/slide" Target="slide9.xml"/><Relationship Id="rId25" Type="http://schemas.openxmlformats.org/officeDocument/2006/relationships/slide" Target="slide41.xml"/><Relationship Id="rId2" Type="http://schemas.openxmlformats.org/officeDocument/2006/relationships/slide" Target="slide3.xml"/><Relationship Id="rId16" Type="http://schemas.openxmlformats.org/officeDocument/2006/relationships/slide" Target="slide47.xml"/><Relationship Id="rId20" Type="http://schemas.openxmlformats.org/officeDocument/2006/relationships/slide" Target="slide39.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45.xml"/><Relationship Id="rId24" Type="http://schemas.openxmlformats.org/officeDocument/2006/relationships/slide" Target="slide31.xml"/><Relationship Id="rId5" Type="http://schemas.openxmlformats.org/officeDocument/2006/relationships/slide" Target="slide33.xml"/><Relationship Id="rId15" Type="http://schemas.openxmlformats.org/officeDocument/2006/relationships/slide" Target="slide37.xml"/><Relationship Id="rId23" Type="http://schemas.openxmlformats.org/officeDocument/2006/relationships/slide" Target="slide21.xml"/><Relationship Id="rId28" Type="http://schemas.openxmlformats.org/officeDocument/2006/relationships/image" Target="../media/image2.png"/><Relationship Id="rId10" Type="http://schemas.openxmlformats.org/officeDocument/2006/relationships/slide" Target="slide35.xml"/><Relationship Id="rId19" Type="http://schemas.openxmlformats.org/officeDocument/2006/relationships/slide" Target="slide29.xml"/><Relationship Id="rId4" Type="http://schemas.openxmlformats.org/officeDocument/2006/relationships/slide" Target="slide23.xml"/><Relationship Id="rId9" Type="http://schemas.openxmlformats.org/officeDocument/2006/relationships/slide" Target="slide25.xml"/><Relationship Id="rId14" Type="http://schemas.openxmlformats.org/officeDocument/2006/relationships/slide" Target="slide27.xml"/><Relationship Id="rId22" Type="http://schemas.openxmlformats.org/officeDocument/2006/relationships/slide" Target="slide11.xml"/><Relationship Id="rId27" Type="http://schemas.openxmlformats.org/officeDocument/2006/relationships/slide" Target="slide5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0" y="1181100"/>
            <a:ext cx="9144000" cy="4474723"/>
          </a:xfrm>
          <a:prstGeom prst="rect">
            <a:avLst/>
          </a:prstGeom>
        </p:spPr>
      </p:pic>
      <p:sp>
        <p:nvSpPr>
          <p:cNvPr id="6" name="Rectangle 5"/>
          <p:cNvSpPr/>
          <p:nvPr/>
        </p:nvSpPr>
        <p:spPr>
          <a:xfrm>
            <a:off x="0" y="146599"/>
            <a:ext cx="9144000" cy="923330"/>
          </a:xfrm>
          <a:prstGeom prst="rect">
            <a:avLst/>
          </a:prstGeom>
          <a:noFill/>
        </p:spPr>
        <p:txBody>
          <a:bodyPr wrap="squar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anose="020B0502020202020204" pitchFamily="34" charset="0"/>
              </a:rPr>
              <a:t>Water Edition</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endParaRPr>
          </a:p>
        </p:txBody>
      </p:sp>
      <p:sp>
        <p:nvSpPr>
          <p:cNvPr id="7" name="Rectangle 6"/>
          <p:cNvSpPr/>
          <p:nvPr/>
        </p:nvSpPr>
        <p:spPr>
          <a:xfrm>
            <a:off x="0" y="5900365"/>
            <a:ext cx="9144000" cy="646331"/>
          </a:xfrm>
          <a:prstGeom prst="rect">
            <a:avLst/>
          </a:prstGeom>
          <a:noFill/>
        </p:spPr>
        <p:txBody>
          <a:bodyPr wrap="square" lIns="91440" tIns="45720" rIns="91440" bIns="45720">
            <a:spAutoFit/>
          </a:bodyPr>
          <a:lstStyle/>
          <a:p>
            <a:pPr algn="ctr"/>
            <a:r>
              <a:rPr lang="en-US" sz="36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entury Gothic" panose="020B0502020202020204" pitchFamily="34" charset="0"/>
              </a:rPr>
              <a:t>With your host: Mrs. Turk</a:t>
            </a:r>
            <a:endPar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endParaRPr>
          </a:p>
        </p:txBody>
      </p:sp>
    </p:spTree>
    <p:extLst>
      <p:ext uri="{BB962C8B-B14F-4D97-AF65-F5344CB8AC3E}">
        <p14:creationId xmlns:p14="http://schemas.microsoft.com/office/powerpoint/2010/main" val="3694104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Property or Example?</a:t>
            </a:r>
            <a:r>
              <a:rPr lang="en-US" sz="4000" b="1" dirty="0">
                <a:latin typeface="KG Miss Kindergarten" panose="02000000000000000000" pitchFamily="2" charset="0"/>
              </a:rPr>
              <a:t> - </a:t>
            </a:r>
            <a:r>
              <a:rPr lang="en-US" sz="4000" b="1" dirty="0" smtClean="0">
                <a:latin typeface="KG Miss Kindergarten" panose="02000000000000000000" pitchFamily="2" charset="0"/>
              </a:rPr>
              <a:t>400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p:cNvSpPr txBox="1"/>
          <p:nvPr/>
        </p:nvSpPr>
        <p:spPr>
          <a:xfrm>
            <a:off x="457200" y="1740388"/>
            <a:ext cx="8229600" cy="523220"/>
          </a:xfrm>
          <a:prstGeom prst="rect">
            <a:avLst/>
          </a:prstGeom>
          <a:noFill/>
        </p:spPr>
        <p:txBody>
          <a:bodyPr wrap="square" rtlCol="0">
            <a:spAutoFit/>
          </a:bodyPr>
          <a:lstStyle/>
          <a:p>
            <a:r>
              <a:rPr lang="en-US" sz="2800" u="sng" dirty="0" smtClean="0">
                <a:latin typeface="Century Gothic" panose="020B0502020202020204" pitchFamily="34" charset="0"/>
              </a:rPr>
              <a:t>property</a:t>
            </a:r>
            <a:endParaRPr lang="en-US" sz="2800" u="sng" dirty="0">
              <a:latin typeface="Century Gothic" panose="020B0502020202020204" pitchFamily="34" charset="0"/>
            </a:endParaRPr>
          </a:p>
        </p:txBody>
      </p:sp>
    </p:spTree>
    <p:extLst>
      <p:ext uri="{BB962C8B-B14F-4D97-AF65-F5344CB8AC3E}">
        <p14:creationId xmlns:p14="http://schemas.microsoft.com/office/powerpoint/2010/main" val="3069390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Property or Example?</a:t>
            </a:r>
            <a:r>
              <a:rPr lang="en-US" sz="4000" b="1" dirty="0">
                <a:latin typeface="KG Miss Kindergarten" panose="02000000000000000000" pitchFamily="2" charset="0"/>
              </a:rPr>
              <a:t> - </a:t>
            </a:r>
            <a:r>
              <a:rPr lang="en-US" sz="4000" b="1" dirty="0" smtClean="0">
                <a:latin typeface="KG Miss Kindergarten" panose="02000000000000000000" pitchFamily="2" charset="0"/>
              </a:rPr>
              <a:t>500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smtClean="0">
                <a:latin typeface="Century Gothic" panose="020B0502020202020204" pitchFamily="34" charset="0"/>
              </a:rPr>
              <a:t>Property or example:  frozen</a:t>
            </a:r>
            <a:endParaRPr lang="en-US" sz="2800" dirty="0">
              <a:latin typeface="Century Gothic" panose="020B0502020202020204" pitchFamily="34" charset="0"/>
            </a:endParaRPr>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Property or Example?</a:t>
            </a:r>
            <a:r>
              <a:rPr lang="en-US" sz="4000" b="1" dirty="0">
                <a:latin typeface="KG Miss Kindergarten" panose="02000000000000000000" pitchFamily="2" charset="0"/>
              </a:rPr>
              <a:t> - </a:t>
            </a:r>
            <a:r>
              <a:rPr lang="en-US" sz="4000" b="1" dirty="0" smtClean="0">
                <a:latin typeface="KG Miss Kindergarten" panose="02000000000000000000" pitchFamily="2" charset="0"/>
              </a:rPr>
              <a:t>500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p:cNvSpPr txBox="1"/>
          <p:nvPr/>
        </p:nvSpPr>
        <p:spPr>
          <a:xfrm>
            <a:off x="609600" y="1892787"/>
            <a:ext cx="8229600" cy="523220"/>
          </a:xfrm>
          <a:prstGeom prst="rect">
            <a:avLst/>
          </a:prstGeom>
          <a:noFill/>
        </p:spPr>
        <p:txBody>
          <a:bodyPr wrap="square" rtlCol="0">
            <a:spAutoFit/>
          </a:bodyPr>
          <a:lstStyle/>
          <a:p>
            <a:r>
              <a:rPr lang="en-US" sz="2800" u="sng" dirty="0" smtClean="0">
                <a:latin typeface="Century Gothic" panose="020B0502020202020204" pitchFamily="34" charset="0"/>
              </a:rPr>
              <a:t>property</a:t>
            </a:r>
            <a:endParaRPr lang="en-US" sz="2800" u="sng" dirty="0">
              <a:latin typeface="Century Gothic" panose="020B0502020202020204" pitchFamily="34" charset="0"/>
            </a:endParaRPr>
          </a:p>
        </p:txBody>
      </p:sp>
    </p:spTree>
    <p:extLst>
      <p:ext uri="{BB962C8B-B14F-4D97-AF65-F5344CB8AC3E}">
        <p14:creationId xmlns:p14="http://schemas.microsoft.com/office/powerpoint/2010/main" val="3069390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Solid or Liquid Water</a:t>
            </a:r>
            <a:r>
              <a:rPr lang="en-US" sz="4000" dirty="0" smtClean="0">
                <a:latin typeface="KG Miss Kindergarten" panose="02000000000000000000" pitchFamily="2" charset="0"/>
              </a:rPr>
              <a:t>? - 100</a:t>
            </a:r>
            <a:endParaRPr lang="en-US" sz="4000" dirty="0">
              <a:latin typeface="KG Miss Kindergarten" panose="02000000000000000000" pitchFamily="2"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TextBox 3"/>
          <p:cNvSpPr txBox="1"/>
          <p:nvPr/>
        </p:nvSpPr>
        <p:spPr>
          <a:xfrm>
            <a:off x="753844" y="1688955"/>
            <a:ext cx="8185078" cy="523220"/>
          </a:xfrm>
          <a:prstGeom prst="rect">
            <a:avLst/>
          </a:prstGeom>
          <a:noFill/>
        </p:spPr>
        <p:txBody>
          <a:bodyPr wrap="none" rtlCol="0">
            <a:spAutoFit/>
          </a:bodyPr>
          <a:lstStyle/>
          <a:p>
            <a:r>
              <a:rPr lang="en-US" sz="2800" dirty="0" smtClean="0">
                <a:latin typeface="Century Gothic"/>
                <a:cs typeface="Century Gothic"/>
              </a:rPr>
              <a:t>‘Clear’ is a property of water as a ___________.</a:t>
            </a:r>
            <a:endParaRPr lang="en-US" sz="2800" dirty="0">
              <a:latin typeface="Century Gothic"/>
              <a:cs typeface="Century Gothic"/>
            </a:endParaRPr>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Solid or Liquid Water? - 100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Rectangle 2"/>
          <p:cNvSpPr/>
          <p:nvPr/>
        </p:nvSpPr>
        <p:spPr>
          <a:xfrm>
            <a:off x="718128" y="2173853"/>
            <a:ext cx="7968672" cy="523220"/>
          </a:xfrm>
          <a:prstGeom prst="rect">
            <a:avLst/>
          </a:prstGeom>
        </p:spPr>
        <p:txBody>
          <a:bodyPr wrap="square">
            <a:spAutoFit/>
          </a:bodyPr>
          <a:lstStyle/>
          <a:p>
            <a:r>
              <a:rPr lang="en-US" sz="2800" dirty="0" smtClean="0">
                <a:latin typeface="Century Gothic"/>
                <a:cs typeface="Century Gothic"/>
              </a:rPr>
              <a:t>‘Clear</a:t>
            </a:r>
            <a:r>
              <a:rPr lang="en-US" sz="2800" dirty="0">
                <a:latin typeface="Century Gothic"/>
                <a:cs typeface="Century Gothic"/>
              </a:rPr>
              <a:t>’ is a property of water as a </a:t>
            </a:r>
            <a:r>
              <a:rPr lang="en-US" sz="2800" u="sng" dirty="0" smtClean="0">
                <a:latin typeface="Century Gothic"/>
                <a:cs typeface="Century Gothic"/>
              </a:rPr>
              <a:t>liquid</a:t>
            </a:r>
            <a:r>
              <a:rPr lang="en-US" sz="2800" dirty="0" smtClean="0">
                <a:latin typeface="Century Gothic"/>
                <a:cs typeface="Century Gothic"/>
              </a:rPr>
              <a:t>.</a:t>
            </a:r>
            <a:endParaRPr lang="en-US" sz="2800" dirty="0">
              <a:latin typeface="Century Gothic"/>
              <a:cs typeface="Century Gothic"/>
            </a:endParaRPr>
          </a:p>
        </p:txBody>
      </p:sp>
    </p:spTree>
    <p:extLst>
      <p:ext uri="{BB962C8B-B14F-4D97-AF65-F5344CB8AC3E}">
        <p14:creationId xmlns:p14="http://schemas.microsoft.com/office/powerpoint/2010/main" val="34355904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Solid or Liquid Water? - </a:t>
            </a:r>
            <a:r>
              <a:rPr lang="en-US" sz="4000" dirty="0" smtClean="0">
                <a:latin typeface="KG Miss Kindergarten" panose="02000000000000000000" pitchFamily="2" charset="0"/>
              </a:rPr>
              <a:t>200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CHECK</a:t>
            </a:r>
            <a:endParaRPr lang="en-US" dirty="0"/>
          </a:p>
        </p:txBody>
      </p:sp>
      <p:sp>
        <p:nvSpPr>
          <p:cNvPr id="8" name="TextBox 7"/>
          <p:cNvSpPr txBox="1"/>
          <p:nvPr/>
        </p:nvSpPr>
        <p:spPr>
          <a:xfrm>
            <a:off x="457200" y="1740387"/>
            <a:ext cx="8229600" cy="2246769"/>
          </a:xfrm>
          <a:prstGeom prst="rect">
            <a:avLst/>
          </a:prstGeom>
          <a:noFill/>
        </p:spPr>
        <p:txBody>
          <a:bodyPr wrap="square" rtlCol="0">
            <a:spAutoFit/>
          </a:bodyPr>
          <a:lstStyle/>
          <a:p>
            <a:r>
              <a:rPr lang="en-US" sz="2800" dirty="0" smtClean="0">
                <a:latin typeface="Century Gothic" panose="020B0502020202020204" pitchFamily="34" charset="0"/>
              </a:rPr>
              <a:t>Which one is a property of water as a liquid?</a:t>
            </a:r>
          </a:p>
          <a:p>
            <a:endParaRPr lang="en-US" sz="2800" dirty="0">
              <a:latin typeface="Century Gothic" panose="020B0502020202020204" pitchFamily="34" charset="0"/>
            </a:endParaRPr>
          </a:p>
          <a:p>
            <a:pPr marL="514350" indent="-514350">
              <a:buAutoNum type="alphaUcPeriod"/>
            </a:pPr>
            <a:r>
              <a:rPr lang="en-US" sz="2800" dirty="0" smtClean="0">
                <a:latin typeface="Century Gothic" panose="020B0502020202020204" pitchFamily="34" charset="0"/>
              </a:rPr>
              <a:t>Hard</a:t>
            </a:r>
          </a:p>
          <a:p>
            <a:pPr marL="514350" indent="-514350">
              <a:buAutoNum type="alphaUcPeriod"/>
            </a:pPr>
            <a:r>
              <a:rPr lang="en-US" sz="2800" dirty="0" smtClean="0">
                <a:latin typeface="Century Gothic" panose="020B0502020202020204" pitchFamily="34" charset="0"/>
              </a:rPr>
              <a:t>Rain</a:t>
            </a:r>
          </a:p>
          <a:p>
            <a:pPr marL="514350" indent="-514350">
              <a:buAutoNum type="alphaUcPeriod"/>
            </a:pPr>
            <a:r>
              <a:rPr lang="en-US" sz="2800" dirty="0" smtClean="0">
                <a:latin typeface="Century Gothic" panose="020B0502020202020204" pitchFamily="34" charset="0"/>
              </a:rPr>
              <a:t>wet</a:t>
            </a:r>
            <a:endParaRPr lang="en-US" sz="2800" dirty="0">
              <a:latin typeface="Century Gothic" panose="020B0502020202020204" pitchFamily="34" charset="0"/>
            </a:endParaRPr>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Solid or Liquid Water? - </a:t>
            </a:r>
            <a:r>
              <a:rPr lang="en-US" sz="4000" dirty="0" smtClean="0">
                <a:latin typeface="KG Miss Kindergarten" panose="02000000000000000000" pitchFamily="2" charset="0"/>
              </a:rPr>
              <a:t>200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p:cNvSpPr txBox="1"/>
          <p:nvPr/>
        </p:nvSpPr>
        <p:spPr>
          <a:xfrm>
            <a:off x="457200" y="1740387"/>
            <a:ext cx="8229600" cy="2246769"/>
          </a:xfrm>
          <a:prstGeom prst="rect">
            <a:avLst/>
          </a:prstGeom>
          <a:noFill/>
        </p:spPr>
        <p:txBody>
          <a:bodyPr wrap="square" rtlCol="0">
            <a:spAutoFit/>
          </a:bodyPr>
          <a:lstStyle/>
          <a:p>
            <a:r>
              <a:rPr lang="en-US" sz="2800" dirty="0" smtClean="0">
                <a:latin typeface="Century Gothic" panose="020B0502020202020204" pitchFamily="34" charset="0"/>
              </a:rPr>
              <a:t>Which one is a property of water as a liquid?</a:t>
            </a:r>
          </a:p>
          <a:p>
            <a:endParaRPr lang="en-US" sz="2800" dirty="0">
              <a:latin typeface="Century Gothic" panose="020B0502020202020204" pitchFamily="34" charset="0"/>
            </a:endParaRPr>
          </a:p>
          <a:p>
            <a:pPr marL="514350" indent="-514350">
              <a:buAutoNum type="alphaUcPeriod"/>
            </a:pPr>
            <a:r>
              <a:rPr lang="en-US" sz="2800" strike="sngStrike" dirty="0" smtClean="0">
                <a:latin typeface="Century Gothic" panose="020B0502020202020204" pitchFamily="34" charset="0"/>
              </a:rPr>
              <a:t>Hard</a:t>
            </a:r>
          </a:p>
          <a:p>
            <a:pPr marL="514350" indent="-514350">
              <a:buAutoNum type="alphaUcPeriod"/>
            </a:pPr>
            <a:r>
              <a:rPr lang="en-US" sz="2800" strike="sngStrike" dirty="0" smtClean="0">
                <a:latin typeface="Century Gothic" panose="020B0502020202020204" pitchFamily="34" charset="0"/>
              </a:rPr>
              <a:t>Rain</a:t>
            </a:r>
          </a:p>
          <a:p>
            <a:pPr marL="514350" indent="-514350">
              <a:buAutoNum type="alphaUcPeriod"/>
            </a:pPr>
            <a:r>
              <a:rPr lang="en-US" sz="2800" dirty="0" smtClean="0">
                <a:latin typeface="Century Gothic" panose="020B0502020202020204" pitchFamily="34" charset="0"/>
              </a:rPr>
              <a:t>wet</a:t>
            </a:r>
            <a:endParaRPr lang="en-US" sz="2800" dirty="0">
              <a:latin typeface="Century Gothic" panose="020B0502020202020204" pitchFamily="34" charset="0"/>
            </a:endParaRPr>
          </a:p>
        </p:txBody>
      </p:sp>
    </p:spTree>
    <p:extLst>
      <p:ext uri="{BB962C8B-B14F-4D97-AF65-F5344CB8AC3E}">
        <p14:creationId xmlns:p14="http://schemas.microsoft.com/office/powerpoint/2010/main" val="870117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Solid or Liquid Water? - </a:t>
            </a:r>
            <a:r>
              <a:rPr lang="en-US" sz="4000" dirty="0" smtClean="0">
                <a:latin typeface="KG Miss Kindergarten" panose="02000000000000000000" pitchFamily="2" charset="0"/>
              </a:rPr>
              <a:t>300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457200" y="1740387"/>
            <a:ext cx="8229600" cy="2677656"/>
          </a:xfrm>
          <a:prstGeom prst="rect">
            <a:avLst/>
          </a:prstGeom>
          <a:noFill/>
        </p:spPr>
        <p:txBody>
          <a:bodyPr wrap="square" rtlCol="0">
            <a:spAutoFit/>
          </a:bodyPr>
          <a:lstStyle/>
          <a:p>
            <a:r>
              <a:rPr lang="en-US" sz="2800" dirty="0" smtClean="0">
                <a:latin typeface="Century Gothic" panose="020B0502020202020204" pitchFamily="34" charset="0"/>
              </a:rPr>
              <a:t>Choose the 2 that are examples of water as a solid?</a:t>
            </a:r>
          </a:p>
          <a:p>
            <a:endParaRPr lang="en-US" sz="2800" dirty="0">
              <a:latin typeface="Century Gothic" panose="020B0502020202020204" pitchFamily="34" charset="0"/>
            </a:endParaRPr>
          </a:p>
          <a:p>
            <a:pPr marL="514350" indent="-514350">
              <a:buAutoNum type="alphaUcPeriod"/>
            </a:pPr>
            <a:r>
              <a:rPr lang="en-US" sz="2800" dirty="0" smtClean="0">
                <a:latin typeface="Century Gothic" panose="020B0502020202020204" pitchFamily="34" charset="0"/>
              </a:rPr>
              <a:t>Hail</a:t>
            </a:r>
          </a:p>
          <a:p>
            <a:pPr marL="514350" indent="-514350">
              <a:buAutoNum type="alphaUcPeriod"/>
            </a:pPr>
            <a:r>
              <a:rPr lang="en-US" sz="2800" dirty="0" smtClean="0">
                <a:latin typeface="Century Gothic" panose="020B0502020202020204" pitchFamily="34" charset="0"/>
              </a:rPr>
              <a:t>Icicle</a:t>
            </a:r>
          </a:p>
          <a:p>
            <a:pPr marL="514350" indent="-514350">
              <a:buAutoNum type="alphaUcPeriod"/>
            </a:pPr>
            <a:r>
              <a:rPr lang="en-US" sz="2800" dirty="0" smtClean="0">
                <a:latin typeface="Century Gothic" panose="020B0502020202020204" pitchFamily="34" charset="0"/>
              </a:rPr>
              <a:t>lake </a:t>
            </a:r>
            <a:endParaRPr lang="en-US" sz="2800" dirty="0">
              <a:latin typeface="Century Gothic" panose="020B0502020202020204" pitchFamily="34" charset="0"/>
            </a:endParaRPr>
          </a:p>
        </p:txBody>
      </p:sp>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Solid or Liquid Water? - </a:t>
            </a:r>
            <a:r>
              <a:rPr lang="en-US" sz="4000" dirty="0" smtClean="0">
                <a:latin typeface="KG Miss Kindergarten" panose="02000000000000000000" pitchFamily="2" charset="0"/>
              </a:rPr>
              <a:t>300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p:cNvSpPr txBox="1"/>
          <p:nvPr/>
        </p:nvSpPr>
        <p:spPr>
          <a:xfrm>
            <a:off x="457200" y="1740387"/>
            <a:ext cx="8229600" cy="2677656"/>
          </a:xfrm>
          <a:prstGeom prst="rect">
            <a:avLst/>
          </a:prstGeom>
          <a:noFill/>
        </p:spPr>
        <p:txBody>
          <a:bodyPr wrap="square" rtlCol="0">
            <a:spAutoFit/>
          </a:bodyPr>
          <a:lstStyle/>
          <a:p>
            <a:r>
              <a:rPr lang="en-US" sz="2800" dirty="0" smtClean="0">
                <a:latin typeface="Century Gothic" panose="020B0502020202020204" pitchFamily="34" charset="0"/>
              </a:rPr>
              <a:t>Choose the 2 that are examples of water as a solid?</a:t>
            </a:r>
          </a:p>
          <a:p>
            <a:endParaRPr lang="en-US" sz="2800" dirty="0">
              <a:latin typeface="Century Gothic" panose="020B0502020202020204" pitchFamily="34" charset="0"/>
            </a:endParaRPr>
          </a:p>
          <a:p>
            <a:pPr marL="514350" indent="-514350">
              <a:buAutoNum type="alphaUcPeriod"/>
            </a:pPr>
            <a:r>
              <a:rPr lang="en-US" sz="2800" dirty="0" smtClean="0">
                <a:latin typeface="Century Gothic" panose="020B0502020202020204" pitchFamily="34" charset="0"/>
              </a:rPr>
              <a:t>Hail</a:t>
            </a:r>
          </a:p>
          <a:p>
            <a:pPr marL="514350" indent="-514350">
              <a:buAutoNum type="alphaUcPeriod"/>
            </a:pPr>
            <a:r>
              <a:rPr lang="en-US" sz="2800" dirty="0" smtClean="0">
                <a:latin typeface="Century Gothic" panose="020B0502020202020204" pitchFamily="34" charset="0"/>
              </a:rPr>
              <a:t>Icicle</a:t>
            </a:r>
          </a:p>
          <a:p>
            <a:pPr marL="514350" indent="-514350">
              <a:buAutoNum type="alphaUcPeriod"/>
            </a:pPr>
            <a:r>
              <a:rPr lang="en-US" sz="2800" strike="sngStrike" dirty="0" smtClean="0">
                <a:latin typeface="Century Gothic" panose="020B0502020202020204" pitchFamily="34" charset="0"/>
              </a:rPr>
              <a:t>lake</a:t>
            </a:r>
            <a:r>
              <a:rPr lang="en-US" sz="2800" dirty="0" smtClean="0">
                <a:latin typeface="Century Gothic" panose="020B0502020202020204" pitchFamily="34" charset="0"/>
              </a:rPr>
              <a:t> </a:t>
            </a:r>
            <a:endParaRPr lang="en-US" sz="2800" dirty="0">
              <a:latin typeface="Century Gothic" panose="020B0502020202020204" pitchFamily="34" charset="0"/>
            </a:endParaRPr>
          </a:p>
        </p:txBody>
      </p:sp>
    </p:spTree>
    <p:extLst>
      <p:ext uri="{BB962C8B-B14F-4D97-AF65-F5344CB8AC3E}">
        <p14:creationId xmlns:p14="http://schemas.microsoft.com/office/powerpoint/2010/main" val="2533613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Solid or Liquid Water? - </a:t>
            </a:r>
            <a:r>
              <a:rPr lang="en-US" sz="4000" dirty="0" smtClean="0">
                <a:latin typeface="KG Miss Kindergarten" panose="02000000000000000000" pitchFamily="2" charset="0"/>
              </a:rPr>
              <a:t>400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645583" y="1873251"/>
            <a:ext cx="6212417" cy="954107"/>
          </a:xfrm>
          <a:prstGeom prst="rect">
            <a:avLst/>
          </a:prstGeom>
        </p:spPr>
        <p:txBody>
          <a:bodyPr wrap="square">
            <a:spAutoFit/>
          </a:bodyPr>
          <a:lstStyle/>
          <a:p>
            <a:r>
              <a:rPr lang="en-US" sz="2800" dirty="0">
                <a:latin typeface="Century Gothic" panose="020B0502020202020204" pitchFamily="34" charset="0"/>
              </a:rPr>
              <a:t>What is one property of water as a solid?</a:t>
            </a:r>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95378489"/>
              </p:ext>
            </p:extLst>
          </p:nvPr>
        </p:nvGraphicFramePr>
        <p:xfrm>
          <a:off x="457200" y="356937"/>
          <a:ext cx="8229600" cy="4990434"/>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831739">
                <a:tc>
                  <a:txBody>
                    <a:bodyPr/>
                    <a:lstStyle/>
                    <a:p>
                      <a:pPr algn="ctr"/>
                      <a:r>
                        <a:rPr lang="en-US" sz="1600" dirty="0" smtClean="0">
                          <a:latin typeface="KG Miss Kindergarten" panose="02000000000000000000" pitchFamily="2" charset="0"/>
                        </a:rPr>
                        <a:t>Property</a:t>
                      </a:r>
                      <a:r>
                        <a:rPr lang="en-US" sz="1600" baseline="0" dirty="0" smtClean="0">
                          <a:latin typeface="KG Miss Kindergarten" panose="02000000000000000000" pitchFamily="2" charset="0"/>
                        </a:rPr>
                        <a:t> or Example</a:t>
                      </a:r>
                      <a:r>
                        <a:rPr lang="en-US" baseline="0" dirty="0" smtClean="0">
                          <a:latin typeface="KG Miss Kindergarten" panose="02000000000000000000" pitchFamily="2" charset="0"/>
                        </a:rPr>
                        <a:t>?</a:t>
                      </a:r>
                      <a:endParaRPr lang="en-US" dirty="0">
                        <a:latin typeface="KG Miss Kindergarten" panose="02000000000000000000" pitchFamily="2" charset="0"/>
                      </a:endParaRPr>
                    </a:p>
                  </a:txBody>
                  <a:tcPr anchor="ctr">
                    <a:solidFill>
                      <a:srgbClr val="0000FF"/>
                    </a:solidFill>
                  </a:tcPr>
                </a:tc>
                <a:tc>
                  <a:txBody>
                    <a:bodyPr/>
                    <a:lstStyle/>
                    <a:p>
                      <a:pPr algn="ctr"/>
                      <a:r>
                        <a:rPr lang="en-US" sz="1600" dirty="0" smtClean="0">
                          <a:latin typeface="KG Miss Kindergarten" panose="02000000000000000000" pitchFamily="2" charset="0"/>
                        </a:rPr>
                        <a:t>Solid or Liquid</a:t>
                      </a:r>
                      <a:r>
                        <a:rPr lang="en-US" sz="1600" baseline="0" dirty="0" smtClean="0">
                          <a:latin typeface="KG Miss Kindergarten" panose="02000000000000000000" pitchFamily="2" charset="0"/>
                        </a:rPr>
                        <a:t> Water?</a:t>
                      </a:r>
                      <a:endParaRPr lang="en-US" sz="1600" dirty="0">
                        <a:latin typeface="KG Miss Kindergarten" panose="02000000000000000000" pitchFamily="2" charset="0"/>
                      </a:endParaRPr>
                    </a:p>
                  </a:txBody>
                  <a:tcPr anchor="ctr">
                    <a:solidFill>
                      <a:srgbClr val="0000FF"/>
                    </a:solidFill>
                  </a:tcPr>
                </a:tc>
                <a:tc>
                  <a:txBody>
                    <a:bodyPr/>
                    <a:lstStyle/>
                    <a:p>
                      <a:pPr algn="ctr"/>
                      <a:r>
                        <a:rPr lang="en-US" sz="1600" dirty="0" smtClean="0">
                          <a:latin typeface="KG Miss Kindergarten" panose="02000000000000000000" pitchFamily="2" charset="0"/>
                        </a:rPr>
                        <a:t>Where do we get water?</a:t>
                      </a:r>
                      <a:endParaRPr lang="en-US" sz="1600" dirty="0">
                        <a:latin typeface="KG Miss Kindergarten" panose="02000000000000000000" pitchFamily="2" charset="0"/>
                      </a:endParaRPr>
                    </a:p>
                  </a:txBody>
                  <a:tcPr anchor="ctr">
                    <a:solidFill>
                      <a:srgbClr val="0000FF"/>
                    </a:solidFill>
                  </a:tcPr>
                </a:tc>
                <a:tc>
                  <a:txBody>
                    <a:bodyPr/>
                    <a:lstStyle/>
                    <a:p>
                      <a:pPr algn="ctr"/>
                      <a:r>
                        <a:rPr lang="en-US" sz="1600" dirty="0" smtClean="0">
                          <a:latin typeface="KG Miss Kindergarten" panose="02000000000000000000" pitchFamily="2" charset="0"/>
                        </a:rPr>
                        <a:t>How do</a:t>
                      </a:r>
                      <a:r>
                        <a:rPr lang="en-US" sz="1600" baseline="0" dirty="0" smtClean="0">
                          <a:latin typeface="KG Miss Kindergarten" panose="02000000000000000000" pitchFamily="2" charset="0"/>
                        </a:rPr>
                        <a:t> we use water?</a:t>
                      </a:r>
                      <a:endParaRPr lang="en-US" sz="1600" dirty="0">
                        <a:latin typeface="KG Miss Kindergarten" panose="02000000000000000000" pitchFamily="2" charset="0"/>
                      </a:endParaRPr>
                    </a:p>
                  </a:txBody>
                  <a:tcPr anchor="ctr">
                    <a:solidFill>
                      <a:srgbClr val="0000FF"/>
                    </a:solidFill>
                  </a:tcPr>
                </a:tc>
                <a:tc>
                  <a:txBody>
                    <a:bodyPr/>
                    <a:lstStyle/>
                    <a:p>
                      <a:pPr algn="ctr"/>
                      <a:r>
                        <a:rPr lang="en-US" dirty="0" smtClean="0">
                          <a:latin typeface="KG Miss Kindergarten" panose="02000000000000000000" pitchFamily="2" charset="0"/>
                        </a:rPr>
                        <a:t>Wild Card</a:t>
                      </a:r>
                      <a:endParaRPr lang="en-US" dirty="0">
                        <a:latin typeface="KG Miss Kindergarten" panose="02000000000000000000" pitchFamily="2" charset="0"/>
                      </a:endParaRPr>
                    </a:p>
                  </a:txBody>
                  <a:tcPr anchor="ctr">
                    <a:solidFill>
                      <a:srgbClr val="0000FF"/>
                    </a:solidFill>
                  </a:tcPr>
                </a:tc>
              </a:tr>
              <a:tr h="831739">
                <a:tc>
                  <a:txBody>
                    <a:bodyPr/>
                    <a:lstStyle/>
                    <a:p>
                      <a:pPr algn="ctr"/>
                      <a:r>
                        <a:rPr lang="en-US" dirty="0" smtClean="0">
                          <a:solidFill>
                            <a:srgbClr val="FFFFFF"/>
                          </a:solidFill>
                          <a:latin typeface="Century Gothic" panose="020B0502020202020204" pitchFamily="34" charset="0"/>
                          <a:hlinkClick r:id="rId2" action="ppaction://hlinksldjump"/>
                        </a:rPr>
                        <a:t>100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3" action="ppaction://hlinksldjump"/>
                        </a:rPr>
                        <a:t>100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4" action="ppaction://hlinksldjump"/>
                        </a:rPr>
                        <a:t>100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5" action="ppaction://hlinksldjump"/>
                        </a:rPr>
                        <a:t>100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6" action="ppaction://hlinksldjump"/>
                        </a:rPr>
                        <a:t>100</a:t>
                      </a:r>
                      <a:endParaRPr lang="en-US" dirty="0">
                        <a:solidFill>
                          <a:srgbClr val="FFFFFF"/>
                        </a:solidFill>
                        <a:latin typeface="Century Gothic" panose="020B0502020202020204" pitchFamily="34" charset="0"/>
                      </a:endParaRPr>
                    </a:p>
                  </a:txBody>
                  <a:tcPr anchor="ctr">
                    <a:solidFill>
                      <a:srgbClr val="0000FF"/>
                    </a:solidFill>
                  </a:tcPr>
                </a:tc>
              </a:tr>
              <a:tr h="831739">
                <a:tc>
                  <a:txBody>
                    <a:bodyPr/>
                    <a:lstStyle/>
                    <a:p>
                      <a:pPr algn="ctr"/>
                      <a:r>
                        <a:rPr lang="en-US" dirty="0" smtClean="0">
                          <a:solidFill>
                            <a:srgbClr val="FFFFFF"/>
                          </a:solidFill>
                          <a:latin typeface="Century Gothic" panose="020B0502020202020204" pitchFamily="34" charset="0"/>
                          <a:hlinkClick r:id="rId7" action="ppaction://hlinksldjump"/>
                        </a:rPr>
                        <a:t>200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8" action="ppaction://hlinksldjump"/>
                        </a:rPr>
                        <a:t>200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9" action="ppaction://hlinksldjump"/>
                        </a:rPr>
                        <a:t>200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10" action="ppaction://hlinksldjump"/>
                        </a:rPr>
                        <a:t>200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11" action="ppaction://hlinksldjump"/>
                        </a:rPr>
                        <a:t>200</a:t>
                      </a:r>
                      <a:endParaRPr lang="en-US" dirty="0">
                        <a:solidFill>
                          <a:srgbClr val="FFFFFF"/>
                        </a:solidFill>
                        <a:latin typeface="Century Gothic" panose="020B0502020202020204" pitchFamily="34" charset="0"/>
                      </a:endParaRPr>
                    </a:p>
                  </a:txBody>
                  <a:tcPr anchor="ctr">
                    <a:solidFill>
                      <a:srgbClr val="0000FF"/>
                    </a:solidFill>
                  </a:tcPr>
                </a:tc>
              </a:tr>
              <a:tr h="831739">
                <a:tc>
                  <a:txBody>
                    <a:bodyPr/>
                    <a:lstStyle/>
                    <a:p>
                      <a:pPr algn="ctr"/>
                      <a:r>
                        <a:rPr lang="en-US" dirty="0" smtClean="0">
                          <a:solidFill>
                            <a:srgbClr val="FFFFFF"/>
                          </a:solidFill>
                          <a:latin typeface="Century Gothic" panose="020B0502020202020204" pitchFamily="34" charset="0"/>
                          <a:hlinkClick r:id="rId12" action="ppaction://hlinksldjump"/>
                        </a:rPr>
                        <a:t>300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13" action="ppaction://hlinksldjump"/>
                        </a:rPr>
                        <a:t>300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14" action="ppaction://hlinksldjump"/>
                        </a:rPr>
                        <a:t>300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15" action="ppaction://hlinksldjump"/>
                        </a:rPr>
                        <a:t>300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16" action="ppaction://hlinksldjump"/>
                        </a:rPr>
                        <a:t>300</a:t>
                      </a:r>
                      <a:endParaRPr lang="en-US" dirty="0">
                        <a:solidFill>
                          <a:srgbClr val="FFFFFF"/>
                        </a:solidFill>
                        <a:latin typeface="Century Gothic" panose="020B0502020202020204" pitchFamily="34" charset="0"/>
                      </a:endParaRPr>
                    </a:p>
                  </a:txBody>
                  <a:tcPr anchor="ctr">
                    <a:solidFill>
                      <a:srgbClr val="0000FF"/>
                    </a:solidFill>
                  </a:tcPr>
                </a:tc>
              </a:tr>
              <a:tr h="831739">
                <a:tc>
                  <a:txBody>
                    <a:bodyPr/>
                    <a:lstStyle/>
                    <a:p>
                      <a:pPr algn="ctr"/>
                      <a:r>
                        <a:rPr lang="en-US" dirty="0" smtClean="0">
                          <a:solidFill>
                            <a:srgbClr val="FFFFFF"/>
                          </a:solidFill>
                          <a:latin typeface="Century Gothic" panose="020B0502020202020204" pitchFamily="34" charset="0"/>
                          <a:hlinkClick r:id="rId17" action="ppaction://hlinksldjump"/>
                        </a:rPr>
                        <a:t>400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18" action="ppaction://hlinksldjump"/>
                        </a:rPr>
                        <a:t>400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19" action="ppaction://hlinksldjump"/>
                        </a:rPr>
                        <a:t>400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20" action="ppaction://hlinksldjump"/>
                        </a:rPr>
                        <a:t>400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21" action="ppaction://hlinksldjump"/>
                        </a:rPr>
                        <a:t>400</a:t>
                      </a:r>
                      <a:endParaRPr lang="en-US" dirty="0">
                        <a:solidFill>
                          <a:srgbClr val="FFFFFF"/>
                        </a:solidFill>
                        <a:latin typeface="Century Gothic" panose="020B0502020202020204" pitchFamily="34" charset="0"/>
                      </a:endParaRPr>
                    </a:p>
                  </a:txBody>
                  <a:tcPr anchor="ctr">
                    <a:solidFill>
                      <a:srgbClr val="0000FF"/>
                    </a:solidFill>
                  </a:tcPr>
                </a:tc>
              </a:tr>
              <a:tr h="831739">
                <a:tc>
                  <a:txBody>
                    <a:bodyPr/>
                    <a:lstStyle/>
                    <a:p>
                      <a:pPr algn="ctr"/>
                      <a:r>
                        <a:rPr lang="en-US" dirty="0" smtClean="0">
                          <a:solidFill>
                            <a:srgbClr val="FFFFFF"/>
                          </a:solidFill>
                          <a:latin typeface="Century Gothic" panose="020B0502020202020204" pitchFamily="34" charset="0"/>
                          <a:hlinkClick r:id="rId22" action="ppaction://hlinksldjump"/>
                        </a:rPr>
                        <a:t>500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23" action="ppaction://hlinksldjump"/>
                        </a:rPr>
                        <a:t>500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24" action="ppaction://hlinksldjump"/>
                        </a:rPr>
                        <a:t>500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25" action="ppaction://hlinksldjump"/>
                        </a:rPr>
                        <a:t>500</a:t>
                      </a:r>
                      <a:endParaRPr lang="en-US" dirty="0">
                        <a:solidFill>
                          <a:srgbClr val="FFFFFF"/>
                        </a:solidFill>
                        <a:latin typeface="Century Gothic" panose="020B0502020202020204" pitchFamily="34" charset="0"/>
                      </a:endParaRPr>
                    </a:p>
                  </a:txBody>
                  <a:tcPr anchor="ctr">
                    <a:solidFill>
                      <a:srgbClr val="0000FF"/>
                    </a:solidFill>
                  </a:tcPr>
                </a:tc>
                <a:tc>
                  <a:txBody>
                    <a:bodyPr/>
                    <a:lstStyle/>
                    <a:p>
                      <a:pPr algn="ctr"/>
                      <a:r>
                        <a:rPr lang="en-US" dirty="0" smtClean="0">
                          <a:solidFill>
                            <a:srgbClr val="FFFFFF"/>
                          </a:solidFill>
                          <a:latin typeface="Century Gothic" panose="020B0502020202020204" pitchFamily="34" charset="0"/>
                          <a:hlinkClick r:id="rId26" action="ppaction://hlinksldjump"/>
                        </a:rPr>
                        <a:t>500</a:t>
                      </a:r>
                      <a:endParaRPr lang="en-US" dirty="0">
                        <a:solidFill>
                          <a:srgbClr val="FFFFFF"/>
                        </a:solidFill>
                        <a:latin typeface="Century Gothic" panose="020B0502020202020204" pitchFamily="34" charset="0"/>
                      </a:endParaRPr>
                    </a:p>
                  </a:txBody>
                  <a:tcPr anchor="ctr">
                    <a:solidFill>
                      <a:srgbClr val="0000FF"/>
                    </a:solidFill>
                  </a:tcPr>
                </a:tc>
              </a:tr>
            </a:tbl>
          </a:graphicData>
        </a:graphic>
      </p:graphicFrame>
      <p:pic>
        <p:nvPicPr>
          <p:cNvPr id="6" name="Picture 5">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7" y="5629776"/>
            <a:ext cx="1136316" cy="9775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Solid or Liquid Water? - </a:t>
            </a:r>
            <a:r>
              <a:rPr lang="en-US" sz="4000" dirty="0" smtClean="0">
                <a:latin typeface="KG Miss Kindergarten" panose="02000000000000000000" pitchFamily="2" charset="0"/>
              </a:rPr>
              <a:t>400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p:cNvSpPr txBox="1"/>
          <p:nvPr/>
        </p:nvSpPr>
        <p:spPr>
          <a:xfrm>
            <a:off x="457200" y="1740388"/>
            <a:ext cx="8229600" cy="1815882"/>
          </a:xfrm>
          <a:prstGeom prst="rect">
            <a:avLst/>
          </a:prstGeom>
          <a:noFill/>
        </p:spPr>
        <p:txBody>
          <a:bodyPr wrap="square" rtlCol="0">
            <a:spAutoFit/>
          </a:bodyPr>
          <a:lstStyle/>
          <a:p>
            <a:r>
              <a:rPr lang="en-US" sz="2800" dirty="0" smtClean="0">
                <a:latin typeface="Century Gothic" panose="020B0502020202020204" pitchFamily="34" charset="0"/>
              </a:rPr>
              <a:t>What is one property of water as a solid?</a:t>
            </a:r>
          </a:p>
          <a:p>
            <a:endParaRPr lang="en-US" sz="2800" dirty="0">
              <a:latin typeface="Century Gothic" panose="020B0502020202020204" pitchFamily="34" charset="0"/>
            </a:endParaRPr>
          </a:p>
          <a:p>
            <a:r>
              <a:rPr lang="en-US" sz="2800" u="sng" dirty="0" smtClean="0">
                <a:latin typeface="Century Gothic" panose="020B0502020202020204" pitchFamily="34" charset="0"/>
              </a:rPr>
              <a:t>Hard, cold, frozen, white or clear, has its own shape, slippery</a:t>
            </a:r>
            <a:endParaRPr lang="en-US" sz="2800" u="sng" dirty="0">
              <a:latin typeface="Century Gothic" panose="020B0502020202020204" pitchFamily="34" charset="0"/>
            </a:endParaRPr>
          </a:p>
        </p:txBody>
      </p:sp>
    </p:spTree>
    <p:extLst>
      <p:ext uri="{BB962C8B-B14F-4D97-AF65-F5344CB8AC3E}">
        <p14:creationId xmlns:p14="http://schemas.microsoft.com/office/powerpoint/2010/main" val="32734699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Solid or Liquid Water? - </a:t>
            </a:r>
            <a:r>
              <a:rPr lang="en-US" sz="4000" dirty="0" smtClean="0">
                <a:latin typeface="KG Miss Kindergarten" panose="02000000000000000000" pitchFamily="2" charset="0"/>
              </a:rPr>
              <a:t>500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609600" y="1892787"/>
            <a:ext cx="8229600" cy="523220"/>
          </a:xfrm>
          <a:prstGeom prst="rect">
            <a:avLst/>
          </a:prstGeom>
          <a:noFill/>
        </p:spPr>
        <p:txBody>
          <a:bodyPr wrap="square" rtlCol="0">
            <a:spAutoFit/>
          </a:bodyPr>
          <a:lstStyle/>
          <a:p>
            <a:r>
              <a:rPr lang="en-US" sz="2800" dirty="0" smtClean="0">
                <a:latin typeface="Century Gothic" panose="020B0502020202020204" pitchFamily="34" charset="0"/>
              </a:rPr>
              <a:t>What are 2 examples of water as a liquid?</a:t>
            </a:r>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Solid or Liquid Water? - </a:t>
            </a:r>
            <a:r>
              <a:rPr lang="en-US" sz="4000" dirty="0" smtClean="0">
                <a:latin typeface="KG Miss Kindergarten" panose="02000000000000000000" pitchFamily="2" charset="0"/>
              </a:rPr>
              <a:t>500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p:cNvSpPr txBox="1"/>
          <p:nvPr/>
        </p:nvSpPr>
        <p:spPr>
          <a:xfrm>
            <a:off x="609600" y="1892787"/>
            <a:ext cx="8229600" cy="1384995"/>
          </a:xfrm>
          <a:prstGeom prst="rect">
            <a:avLst/>
          </a:prstGeom>
          <a:noFill/>
        </p:spPr>
        <p:txBody>
          <a:bodyPr wrap="square" rtlCol="0">
            <a:spAutoFit/>
          </a:bodyPr>
          <a:lstStyle/>
          <a:p>
            <a:r>
              <a:rPr lang="en-US" sz="2800" dirty="0" smtClean="0">
                <a:latin typeface="Century Gothic" panose="020B0502020202020204" pitchFamily="34" charset="0"/>
              </a:rPr>
              <a:t>What are 2 examples of water as a liquid?</a:t>
            </a:r>
          </a:p>
          <a:p>
            <a:endParaRPr lang="en-US" sz="2800" dirty="0">
              <a:latin typeface="Century Gothic" panose="020B0502020202020204" pitchFamily="34" charset="0"/>
            </a:endParaRPr>
          </a:p>
          <a:p>
            <a:r>
              <a:rPr lang="en-US" sz="2800" u="sng" dirty="0" smtClean="0">
                <a:latin typeface="Century Gothic" panose="020B0502020202020204" pitchFamily="34" charset="0"/>
              </a:rPr>
              <a:t>Rain, lake, pond, ocean, river, stream</a:t>
            </a:r>
            <a:endParaRPr lang="en-US" sz="2800" u="sng" dirty="0">
              <a:latin typeface="Century Gothic" panose="020B0502020202020204" pitchFamily="34" charset="0"/>
            </a:endParaRPr>
          </a:p>
        </p:txBody>
      </p:sp>
    </p:spTree>
    <p:extLst>
      <p:ext uri="{BB962C8B-B14F-4D97-AF65-F5344CB8AC3E}">
        <p14:creationId xmlns:p14="http://schemas.microsoft.com/office/powerpoint/2010/main" val="5000413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Where do we get water</a:t>
            </a:r>
            <a:r>
              <a:rPr lang="en-US" sz="4000" dirty="0" smtClean="0">
                <a:latin typeface="KG Miss Kindergarten" panose="02000000000000000000" pitchFamily="2" charset="0"/>
              </a:rPr>
              <a:t>? - 100</a:t>
            </a:r>
            <a:endParaRPr lang="en-US" sz="4000" dirty="0">
              <a:latin typeface="KG Miss Kindergarten" panose="02000000000000000000" pitchFamily="2"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954107"/>
          </a:xfrm>
          <a:prstGeom prst="rect">
            <a:avLst/>
          </a:prstGeom>
          <a:noFill/>
        </p:spPr>
        <p:txBody>
          <a:bodyPr wrap="square" rtlCol="0">
            <a:spAutoFit/>
          </a:bodyPr>
          <a:lstStyle/>
          <a:p>
            <a:r>
              <a:rPr lang="en-US" sz="2800" dirty="0" smtClean="0">
                <a:latin typeface="Century Gothic" panose="020B0502020202020204" pitchFamily="34" charset="0"/>
              </a:rPr>
              <a:t>True or False:  A sink is a source of water.</a:t>
            </a:r>
          </a:p>
          <a:p>
            <a:endParaRPr lang="en-US" sz="2800" dirty="0">
              <a:latin typeface="Century Gothic" panose="020B0502020202020204" pitchFamily="34" charset="0"/>
            </a:endParaRPr>
          </a:p>
        </p:txBody>
      </p:sp>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Where do we get water? - 100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57200" y="1740387"/>
            <a:ext cx="8229600" cy="1384995"/>
          </a:xfrm>
          <a:prstGeom prst="rect">
            <a:avLst/>
          </a:prstGeom>
          <a:noFill/>
        </p:spPr>
        <p:txBody>
          <a:bodyPr wrap="square" rtlCol="0">
            <a:spAutoFit/>
          </a:bodyPr>
          <a:lstStyle/>
          <a:p>
            <a:r>
              <a:rPr lang="en-US" sz="2800" dirty="0">
                <a:latin typeface="Century Gothic" panose="020B0502020202020204" pitchFamily="34" charset="0"/>
              </a:rPr>
              <a:t>True or False:  </a:t>
            </a:r>
            <a:r>
              <a:rPr lang="en-US" sz="2800" dirty="0" smtClean="0">
                <a:latin typeface="Century Gothic" panose="020B0502020202020204" pitchFamily="34" charset="0"/>
              </a:rPr>
              <a:t>A sink is a source of water.</a:t>
            </a:r>
            <a:endParaRPr lang="en-US" sz="2800" dirty="0">
              <a:latin typeface="Century Gothic" panose="020B0502020202020204" pitchFamily="34" charset="0"/>
            </a:endParaRPr>
          </a:p>
          <a:p>
            <a:endParaRPr lang="en-US" sz="2800" strike="sngStrike" dirty="0" smtClean="0">
              <a:latin typeface="Century Gothic" panose="020B0502020202020204" pitchFamily="34" charset="0"/>
            </a:endParaRPr>
          </a:p>
          <a:p>
            <a:r>
              <a:rPr lang="en-US" sz="2800" u="sng" dirty="0" smtClean="0">
                <a:latin typeface="Century Gothic" panose="020B0502020202020204" pitchFamily="34" charset="0"/>
              </a:rPr>
              <a:t>False!  </a:t>
            </a:r>
            <a:endParaRPr lang="en-US" sz="2800" u="sng" dirty="0">
              <a:latin typeface="Century Gothic" panose="020B0502020202020204" pitchFamily="34" charset="0"/>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Where do we get water? - </a:t>
            </a:r>
            <a:r>
              <a:rPr lang="en-US" sz="4000" dirty="0" smtClean="0">
                <a:latin typeface="KG Miss Kindergarten" panose="02000000000000000000" pitchFamily="2" charset="0"/>
              </a:rPr>
              <a:t>200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954107"/>
          </a:xfrm>
          <a:prstGeom prst="rect">
            <a:avLst/>
          </a:prstGeom>
          <a:noFill/>
        </p:spPr>
        <p:txBody>
          <a:bodyPr wrap="square" rtlCol="0">
            <a:spAutoFit/>
          </a:bodyPr>
          <a:lstStyle/>
          <a:p>
            <a:r>
              <a:rPr lang="en-US" sz="2800" dirty="0" smtClean="0">
                <a:latin typeface="Century Gothic" panose="020B0502020202020204" pitchFamily="34" charset="0"/>
              </a:rPr>
              <a:t>True or False:  We can get fresh water from the ocean.</a:t>
            </a:r>
            <a:endParaRPr lang="en-US" sz="2800" dirty="0">
              <a:latin typeface="Century Gothic" panose="020B0502020202020204"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42803"/>
            <a:ext cx="8229600" cy="3060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7844" y="5733101"/>
            <a:ext cx="812800" cy="812800"/>
          </a:xfrm>
          <a:prstGeom prst="rect">
            <a:avLst/>
          </a:prstGeom>
        </p:spPr>
      </p:pic>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8" fill="hold"/>
                                        <p:tgtEl>
                                          <p:spTgt spid="8"/>
                                        </p:tgtEl>
                                      </p:cBhvr>
                                    </p:cmd>
                                  </p:childTnLst>
                                </p:cTn>
                              </p:par>
                              <p:par>
                                <p:cTn id="7" presetID="45"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anim calcmode="lin" valueType="num">
                                      <p:cBhvr>
                                        <p:cTn id="10" dur="2000" fill="hold"/>
                                        <p:tgtEl>
                                          <p:spTgt spid="7"/>
                                        </p:tgtEl>
                                        <p:attrNameLst>
                                          <p:attrName>ppt_w</p:attrName>
                                        </p:attrNameLst>
                                      </p:cBhvr>
                                      <p:tavLst>
                                        <p:tav tm="0" fmla="#ppt_w*sin(2.5*pi*$)">
                                          <p:val>
                                            <p:fltVal val="0"/>
                                          </p:val>
                                        </p:tav>
                                        <p:tav tm="100000">
                                          <p:val>
                                            <p:fltVal val="1"/>
                                          </p:val>
                                        </p:tav>
                                      </p:tavLst>
                                    </p:anim>
                                    <p:anim calcmode="lin" valueType="num">
                                      <p:cBhvr>
                                        <p:cTn id="11"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nodeType="clickEffect">
                                  <p:stCondLst>
                                    <p:cond delay="0"/>
                                  </p:stCondLst>
                                  <p:childTnLst>
                                    <p:animEffect transition="out" filter="fade">
                                      <p:cBhvr>
                                        <p:cTn id="15" dur="500"/>
                                        <p:tgtEl>
                                          <p:spTgt spid="7"/>
                                        </p:tgtEl>
                                      </p:cBhvr>
                                    </p:animEffect>
                                    <p:anim calcmode="lin" valueType="num">
                                      <p:cBhvr>
                                        <p:cTn id="16" dur="500"/>
                                        <p:tgtEl>
                                          <p:spTgt spid="7"/>
                                        </p:tgtEl>
                                        <p:attrNameLst>
                                          <p:attrName>ppt_x</p:attrName>
                                        </p:attrNameLst>
                                      </p:cBhvr>
                                      <p:tavLst>
                                        <p:tav tm="0">
                                          <p:val>
                                            <p:strVal val="ppt_x"/>
                                          </p:val>
                                        </p:tav>
                                        <p:tav tm="100000">
                                          <p:val>
                                            <p:strVal val="ppt_x"/>
                                          </p:val>
                                        </p:tav>
                                      </p:tavLst>
                                    </p:anim>
                                    <p:anim calcmode="lin" valueType="num">
                                      <p:cBhvr>
                                        <p:cTn id="17" dur="500"/>
                                        <p:tgtEl>
                                          <p:spTgt spid="7"/>
                                        </p:tgtEl>
                                        <p:attrNameLst>
                                          <p:attrName>ppt_y</p:attrName>
                                        </p:attrNameLst>
                                      </p:cBhvr>
                                      <p:tavLst>
                                        <p:tav tm="0">
                                          <p:val>
                                            <p:strVal val="ppt_y"/>
                                          </p:val>
                                        </p:tav>
                                        <p:tav tm="100000">
                                          <p:val>
                                            <p:strVal val="ppt_y+.1"/>
                                          </p:val>
                                        </p:tav>
                                      </p:tavLst>
                                    </p:anim>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Where do we get water? - </a:t>
            </a:r>
            <a:r>
              <a:rPr lang="en-US" sz="4000" dirty="0" smtClean="0">
                <a:latin typeface="KG Miss Kindergarten" panose="02000000000000000000" pitchFamily="2" charset="0"/>
              </a:rPr>
              <a:t>200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57200" y="1740387"/>
            <a:ext cx="8229600" cy="1815882"/>
          </a:xfrm>
          <a:prstGeom prst="rect">
            <a:avLst/>
          </a:prstGeom>
          <a:noFill/>
        </p:spPr>
        <p:txBody>
          <a:bodyPr wrap="square" rtlCol="0">
            <a:spAutoFit/>
          </a:bodyPr>
          <a:lstStyle/>
          <a:p>
            <a:r>
              <a:rPr lang="en-US" sz="2800" dirty="0">
                <a:latin typeface="Century Gothic" panose="020B0502020202020204" pitchFamily="34" charset="0"/>
              </a:rPr>
              <a:t>True or False:  We can get fresh water from the ocean.</a:t>
            </a:r>
          </a:p>
          <a:p>
            <a:endParaRPr lang="en-US" sz="2800" dirty="0" smtClean="0">
              <a:latin typeface="Century Gothic" panose="020B0502020202020204" pitchFamily="34" charset="0"/>
            </a:endParaRPr>
          </a:p>
          <a:p>
            <a:r>
              <a:rPr lang="en-US" sz="2800" dirty="0" smtClean="0">
                <a:latin typeface="Century Gothic" panose="020B0502020202020204" pitchFamily="34" charset="0"/>
              </a:rPr>
              <a:t>False!  The ocean is actually salt water.</a:t>
            </a:r>
            <a:endParaRPr lang="en-US" sz="2800" dirty="0">
              <a:latin typeface="Century Gothic" panose="020B0502020202020204" pitchFamily="34" charset="0"/>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Where do we get water? - </a:t>
            </a:r>
            <a:r>
              <a:rPr lang="en-US" sz="4000" dirty="0" smtClean="0">
                <a:latin typeface="KG Miss Kindergarten" panose="02000000000000000000" pitchFamily="2" charset="0"/>
              </a:rPr>
              <a:t>300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457200" y="1740387"/>
            <a:ext cx="8229600" cy="954107"/>
          </a:xfrm>
          <a:prstGeom prst="rect">
            <a:avLst/>
          </a:prstGeom>
          <a:noFill/>
        </p:spPr>
        <p:txBody>
          <a:bodyPr wrap="square" rtlCol="0">
            <a:spAutoFit/>
          </a:bodyPr>
          <a:lstStyle/>
          <a:p>
            <a:r>
              <a:rPr lang="en-US" sz="2800" dirty="0" smtClean="0">
                <a:latin typeface="Century Gothic" panose="020B0502020202020204" pitchFamily="34" charset="0"/>
              </a:rPr>
              <a:t>Name this source of water:</a:t>
            </a:r>
          </a:p>
          <a:p>
            <a:endParaRPr lang="en-US" sz="2800" dirty="0">
              <a:latin typeface="Century Gothic" panose="020B0502020202020204" pitchFamily="34" charset="0"/>
            </a:endParaRPr>
          </a:p>
        </p:txBody>
      </p:sp>
      <p:pic>
        <p:nvPicPr>
          <p:cNvPr id="3" name="Picture 2"/>
          <p:cNvPicPr>
            <a:picLocks noChangeAspect="1"/>
          </p:cNvPicPr>
          <p:nvPr/>
        </p:nvPicPr>
        <p:blipFill>
          <a:blip r:embed="rId2"/>
          <a:stretch>
            <a:fillRect/>
          </a:stretch>
        </p:blipFill>
        <p:spPr>
          <a:xfrm>
            <a:off x="2478687" y="2510088"/>
            <a:ext cx="4028172" cy="2517608"/>
          </a:xfrm>
          <a:prstGeom prst="rect">
            <a:avLst/>
          </a:prstGeom>
        </p:spPr>
      </p:pic>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Where do we get water? - </a:t>
            </a:r>
            <a:r>
              <a:rPr lang="en-US" sz="4000" dirty="0" smtClean="0">
                <a:latin typeface="KG Miss Kindergarten" panose="02000000000000000000" pitchFamily="2" charset="0"/>
              </a:rPr>
              <a:t>300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57200" y="1740387"/>
            <a:ext cx="8229600" cy="523220"/>
          </a:xfrm>
          <a:prstGeom prst="rect">
            <a:avLst/>
          </a:prstGeom>
          <a:noFill/>
        </p:spPr>
        <p:txBody>
          <a:bodyPr wrap="square" rtlCol="0">
            <a:spAutoFit/>
          </a:bodyPr>
          <a:lstStyle/>
          <a:p>
            <a:r>
              <a:rPr lang="en-US" sz="2800" dirty="0">
                <a:latin typeface="Century Gothic" panose="020B0502020202020204" pitchFamily="34" charset="0"/>
              </a:rPr>
              <a:t>Name this source of water:</a:t>
            </a: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pic>
        <p:nvPicPr>
          <p:cNvPr id="3" name="Picture 2"/>
          <p:cNvPicPr>
            <a:picLocks noChangeAspect="1"/>
          </p:cNvPicPr>
          <p:nvPr/>
        </p:nvPicPr>
        <p:blipFill>
          <a:blip r:embed="rId4"/>
          <a:stretch>
            <a:fillRect/>
          </a:stretch>
        </p:blipFill>
        <p:spPr>
          <a:xfrm>
            <a:off x="2939599" y="2522857"/>
            <a:ext cx="3285285" cy="2053303"/>
          </a:xfrm>
          <a:prstGeom prst="rect">
            <a:avLst/>
          </a:prstGeom>
        </p:spPr>
      </p:pic>
      <p:sp>
        <p:nvSpPr>
          <p:cNvPr id="7" name="TextBox 6"/>
          <p:cNvSpPr txBox="1"/>
          <p:nvPr/>
        </p:nvSpPr>
        <p:spPr>
          <a:xfrm>
            <a:off x="3953608" y="4834013"/>
            <a:ext cx="1146342" cy="523220"/>
          </a:xfrm>
          <a:prstGeom prst="rect">
            <a:avLst/>
          </a:prstGeom>
          <a:noFill/>
        </p:spPr>
        <p:txBody>
          <a:bodyPr wrap="none" rtlCol="0">
            <a:spAutoFit/>
          </a:bodyPr>
          <a:lstStyle/>
          <a:p>
            <a:r>
              <a:rPr lang="en-US" sz="2800" dirty="0" smtClean="0">
                <a:latin typeface="Century Gothic"/>
                <a:cs typeface="Century Gothic"/>
              </a:rPr>
              <a:t>RIVER</a:t>
            </a:r>
            <a:endParaRPr lang="en-US" sz="2800" dirty="0">
              <a:latin typeface="Century Gothic"/>
              <a:cs typeface="Century Gothic"/>
            </a:endParaRPr>
          </a:p>
        </p:txBody>
      </p:sp>
    </p:spTree>
    <p:extLst>
      <p:ext uri="{BB962C8B-B14F-4D97-AF65-F5344CB8AC3E}">
        <p14:creationId xmlns:p14="http://schemas.microsoft.com/office/powerpoint/2010/main" val="1711646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Where do we get water? - </a:t>
            </a:r>
            <a:r>
              <a:rPr lang="en-US" sz="4000" dirty="0" smtClean="0">
                <a:latin typeface="KG Miss Kindergarten" panose="02000000000000000000" pitchFamily="2" charset="0"/>
              </a:rPr>
              <a:t>400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954107"/>
          </a:xfrm>
          <a:prstGeom prst="rect">
            <a:avLst/>
          </a:prstGeom>
          <a:noFill/>
        </p:spPr>
        <p:txBody>
          <a:bodyPr wrap="square" rtlCol="0">
            <a:spAutoFit/>
          </a:bodyPr>
          <a:lstStyle/>
          <a:p>
            <a:r>
              <a:rPr lang="en-US" sz="2800" dirty="0">
                <a:latin typeface="Century Gothic" panose="020B0502020202020204" pitchFamily="34" charset="0"/>
              </a:rPr>
              <a:t>Name this source of water:</a:t>
            </a:r>
          </a:p>
          <a:p>
            <a:endParaRPr lang="en-US" sz="2800" dirty="0">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2424406" y="2436198"/>
            <a:ext cx="4544268" cy="2955113"/>
          </a:xfrm>
          <a:prstGeom prst="rect">
            <a:avLst/>
          </a:prstGeom>
        </p:spPr>
      </p:pic>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latin typeface="KG Miss Kindergarten" panose="02000000000000000000" pitchFamily="2" charset="0"/>
              </a:rPr>
              <a:t>Property or Example</a:t>
            </a:r>
            <a:r>
              <a:rPr lang="en-US" sz="3600" dirty="0" smtClean="0">
                <a:latin typeface="KG Miss Kindergarten" panose="02000000000000000000" pitchFamily="2" charset="0"/>
              </a:rPr>
              <a:t>?</a:t>
            </a:r>
            <a:r>
              <a:rPr lang="en-US" sz="4000" b="1" dirty="0" smtClean="0">
                <a:latin typeface="KG Miss Kindergarten" panose="02000000000000000000" pitchFamily="2" charset="0"/>
              </a:rPr>
              <a:t> - 100</a:t>
            </a:r>
            <a:endParaRPr lang="en-US" sz="4000" b="1" dirty="0">
              <a:latin typeface="KG Miss Kindergarten" panose="02000000000000000000" pitchFamily="2"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2246769"/>
          </a:xfrm>
          <a:prstGeom prst="rect">
            <a:avLst/>
          </a:prstGeom>
          <a:noFill/>
        </p:spPr>
        <p:txBody>
          <a:bodyPr wrap="square" rtlCol="0">
            <a:spAutoFit/>
          </a:bodyPr>
          <a:lstStyle/>
          <a:p>
            <a:r>
              <a:rPr lang="en-US" sz="2800" dirty="0" smtClean="0">
                <a:latin typeface="Century Gothic" panose="020B0502020202020204" pitchFamily="34" charset="0"/>
              </a:rPr>
              <a:t>A </a:t>
            </a:r>
            <a:r>
              <a:rPr lang="en-US" sz="2800" u="sng" dirty="0" smtClean="0">
                <a:latin typeface="Century Gothic" panose="020B0502020202020204" pitchFamily="34" charset="0"/>
              </a:rPr>
              <a:t>property</a:t>
            </a:r>
            <a:r>
              <a:rPr lang="en-US" sz="2800" dirty="0" smtClean="0">
                <a:latin typeface="Century Gothic" panose="020B0502020202020204" pitchFamily="34" charset="0"/>
              </a:rPr>
              <a:t> is how you __________ an object.</a:t>
            </a:r>
          </a:p>
          <a:p>
            <a:endParaRPr lang="en-US" sz="2800" dirty="0">
              <a:latin typeface="Century Gothic" panose="020B0502020202020204" pitchFamily="34" charset="0"/>
            </a:endParaRPr>
          </a:p>
          <a:p>
            <a:pPr marL="514350" indent="-514350">
              <a:buAutoNum type="alphaUcPeriod"/>
            </a:pPr>
            <a:r>
              <a:rPr lang="en-US" sz="2800" dirty="0" smtClean="0">
                <a:latin typeface="Century Gothic" panose="020B0502020202020204" pitchFamily="34" charset="0"/>
              </a:rPr>
              <a:t>Describe</a:t>
            </a:r>
          </a:p>
          <a:p>
            <a:pPr marL="514350" indent="-514350">
              <a:buAutoNum type="alphaUcPeriod"/>
            </a:pPr>
            <a:r>
              <a:rPr lang="en-US" sz="2800" dirty="0" smtClean="0">
                <a:latin typeface="Century Gothic" panose="020B0502020202020204" pitchFamily="34" charset="0"/>
              </a:rPr>
              <a:t>Use</a:t>
            </a:r>
          </a:p>
          <a:p>
            <a:pPr marL="514350" indent="-514350">
              <a:buAutoNum type="alphaUcPeriod"/>
            </a:pPr>
            <a:r>
              <a:rPr lang="en-US" sz="2800" dirty="0" smtClean="0">
                <a:latin typeface="Century Gothic" panose="020B0502020202020204" pitchFamily="34" charset="0"/>
              </a:rPr>
              <a:t>like</a:t>
            </a:r>
            <a:endParaRPr lang="en-US" sz="2800" dirty="0">
              <a:latin typeface="Century Gothic" panose="020B0502020202020204" pitchFamily="34" charset="0"/>
            </a:endParaRPr>
          </a:p>
        </p:txBody>
      </p: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Where do we get water? - </a:t>
            </a:r>
            <a:r>
              <a:rPr lang="en-US" sz="4000" dirty="0" smtClean="0">
                <a:latin typeface="KG Miss Kindergarten" panose="02000000000000000000" pitchFamily="2" charset="0"/>
              </a:rPr>
              <a:t>400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97840" y="1740387"/>
            <a:ext cx="8229600" cy="3970318"/>
          </a:xfrm>
          <a:prstGeom prst="rect">
            <a:avLst/>
          </a:prstGeom>
          <a:noFill/>
        </p:spPr>
        <p:txBody>
          <a:bodyPr wrap="square" rtlCol="0">
            <a:spAutoFit/>
          </a:bodyPr>
          <a:lstStyle/>
          <a:p>
            <a:r>
              <a:rPr lang="en-US" sz="2800" dirty="0">
                <a:latin typeface="Century Gothic" panose="020B0502020202020204" pitchFamily="34" charset="0"/>
              </a:rPr>
              <a:t>Name this source of water:</a:t>
            </a:r>
          </a:p>
          <a:p>
            <a:endParaRPr lang="en-US" sz="2800" dirty="0">
              <a:latin typeface="Century Gothic" panose="020B0502020202020204" pitchFamily="34" charset="0"/>
            </a:endParaRPr>
          </a:p>
          <a:p>
            <a:endParaRPr lang="en-US" sz="2800" dirty="0" smtClean="0">
              <a:latin typeface="Century Gothic" panose="020B0502020202020204" pitchFamily="34" charset="0"/>
            </a:endParaRPr>
          </a:p>
          <a:p>
            <a:endParaRPr lang="en-US" sz="2800" dirty="0">
              <a:latin typeface="Century Gothic" panose="020B0502020202020204" pitchFamily="34" charset="0"/>
            </a:endParaRPr>
          </a:p>
          <a:p>
            <a:endParaRPr lang="en-US" sz="2800" dirty="0" smtClean="0">
              <a:latin typeface="Century Gothic" panose="020B0502020202020204" pitchFamily="34" charset="0"/>
            </a:endParaRPr>
          </a:p>
          <a:p>
            <a:endParaRPr lang="en-US" sz="2800" dirty="0" smtClean="0">
              <a:latin typeface="Century Gothic" panose="020B0502020202020204" pitchFamily="34" charset="0"/>
            </a:endParaRPr>
          </a:p>
          <a:p>
            <a:endParaRPr lang="en-US" sz="2800" dirty="0">
              <a:latin typeface="Century Gothic" panose="020B0502020202020204" pitchFamily="34" charset="0"/>
            </a:endParaRPr>
          </a:p>
          <a:p>
            <a:endParaRPr lang="en-US" sz="2800" dirty="0">
              <a:latin typeface="Century Gothic" panose="020B0502020202020204" pitchFamily="34" charset="0"/>
            </a:endParaRPr>
          </a:p>
          <a:p>
            <a:r>
              <a:rPr lang="en-US" sz="2800" dirty="0">
                <a:latin typeface="Century Gothic" panose="020B0502020202020204" pitchFamily="34" charset="0"/>
              </a:rPr>
              <a:t>	</a:t>
            </a:r>
            <a:r>
              <a:rPr lang="en-US" sz="2800" dirty="0" smtClean="0">
                <a:latin typeface="Century Gothic" panose="020B0502020202020204" pitchFamily="34" charset="0"/>
              </a:rPr>
              <a:t>								</a:t>
            </a:r>
            <a:r>
              <a:rPr lang="en-US" sz="2800" u="sng" dirty="0" smtClean="0">
                <a:latin typeface="Century Gothic" panose="020B0502020202020204" pitchFamily="34" charset="0"/>
              </a:rPr>
              <a:t>LAKE</a:t>
            </a:r>
            <a:endParaRPr lang="en-US" sz="2800" dirty="0" smtClean="0">
              <a:latin typeface="Century Gothic" panose="020B0502020202020204" pitchFamily="34" charset="0"/>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pic>
        <p:nvPicPr>
          <p:cNvPr id="7" name="Picture 6"/>
          <p:cNvPicPr>
            <a:picLocks noChangeAspect="1"/>
          </p:cNvPicPr>
          <p:nvPr/>
        </p:nvPicPr>
        <p:blipFill>
          <a:blip r:embed="rId4"/>
          <a:stretch>
            <a:fillRect/>
          </a:stretch>
        </p:blipFill>
        <p:spPr>
          <a:xfrm>
            <a:off x="3441482" y="2661512"/>
            <a:ext cx="3527191" cy="2293713"/>
          </a:xfrm>
          <a:prstGeom prst="rect">
            <a:avLst/>
          </a:prstGeom>
        </p:spPr>
      </p:pic>
    </p:spTree>
    <p:extLst>
      <p:ext uri="{BB962C8B-B14F-4D97-AF65-F5344CB8AC3E}">
        <p14:creationId xmlns:p14="http://schemas.microsoft.com/office/powerpoint/2010/main" val="39891054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Where do we get water? - </a:t>
            </a:r>
            <a:r>
              <a:rPr lang="en-US" sz="4000" dirty="0" smtClean="0">
                <a:latin typeface="KG Miss Kindergarten" panose="02000000000000000000" pitchFamily="2" charset="0"/>
              </a:rPr>
              <a:t>500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954107"/>
          </a:xfrm>
          <a:prstGeom prst="rect">
            <a:avLst/>
          </a:prstGeom>
          <a:noFill/>
        </p:spPr>
        <p:txBody>
          <a:bodyPr wrap="square" rtlCol="0">
            <a:spAutoFit/>
          </a:bodyPr>
          <a:lstStyle/>
          <a:p>
            <a:r>
              <a:rPr lang="en-US" sz="2800" dirty="0" smtClean="0">
                <a:latin typeface="Century Gothic" panose="020B0502020202020204" pitchFamily="34" charset="0"/>
              </a:rPr>
              <a:t>A well is a human feature.  The water in the </a:t>
            </a:r>
          </a:p>
          <a:p>
            <a:r>
              <a:rPr lang="en-US" sz="2800" dirty="0" smtClean="0">
                <a:latin typeface="Century Gothic" panose="020B0502020202020204" pitchFamily="34" charset="0"/>
              </a:rPr>
              <a:t>well really comes from ____________________.</a:t>
            </a:r>
          </a:p>
        </p:txBody>
      </p:sp>
      <p:pic>
        <p:nvPicPr>
          <p:cNvPr id="3" name="Picture 2"/>
          <p:cNvPicPr>
            <a:picLocks noChangeAspect="1"/>
          </p:cNvPicPr>
          <p:nvPr/>
        </p:nvPicPr>
        <p:blipFill>
          <a:blip r:embed="rId2"/>
          <a:stretch>
            <a:fillRect/>
          </a:stretch>
        </p:blipFill>
        <p:spPr>
          <a:xfrm>
            <a:off x="5653865" y="4444678"/>
            <a:ext cx="557127" cy="522475"/>
          </a:xfrm>
          <a:prstGeom prst="rect">
            <a:avLst/>
          </a:prstGeom>
        </p:spPr>
      </p:pic>
      <p:pic>
        <p:nvPicPr>
          <p:cNvPr id="4" name="Picture 3"/>
          <p:cNvPicPr>
            <a:picLocks noChangeAspect="1"/>
          </p:cNvPicPr>
          <p:nvPr/>
        </p:nvPicPr>
        <p:blipFill>
          <a:blip r:embed="rId2"/>
          <a:stretch>
            <a:fillRect/>
          </a:stretch>
        </p:blipFill>
        <p:spPr>
          <a:xfrm>
            <a:off x="2560627" y="2905960"/>
            <a:ext cx="3650366" cy="3423320"/>
          </a:xfrm>
          <a:prstGeom prst="rect">
            <a:avLst/>
          </a:prstGeom>
        </p:spPr>
      </p:pic>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Where do we get water? - </a:t>
            </a:r>
            <a:r>
              <a:rPr lang="en-US" sz="4000" dirty="0" smtClean="0">
                <a:latin typeface="KG Miss Kindergarten" panose="02000000000000000000" pitchFamily="2" charset="0"/>
              </a:rPr>
              <a:t>500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Rectangle 2"/>
          <p:cNvSpPr/>
          <p:nvPr/>
        </p:nvSpPr>
        <p:spPr>
          <a:xfrm>
            <a:off x="355601" y="1649214"/>
            <a:ext cx="10519826" cy="923330"/>
          </a:xfrm>
          <a:prstGeom prst="rect">
            <a:avLst/>
          </a:prstGeom>
        </p:spPr>
        <p:txBody>
          <a:bodyPr wrap="square">
            <a:spAutoFit/>
          </a:bodyPr>
          <a:lstStyle/>
          <a:p>
            <a:endParaRPr lang="en-US" dirty="0">
              <a:latin typeface="Century Gothic" panose="020B0502020202020204" pitchFamily="34" charset="0"/>
            </a:endParaRPr>
          </a:p>
          <a:p>
            <a:endParaRPr lang="en-US" dirty="0" smtClean="0">
              <a:latin typeface="Century Gothic" panose="020B0502020202020204" pitchFamily="34" charset="0"/>
            </a:endParaRPr>
          </a:p>
          <a:p>
            <a:endParaRPr lang="en-US" dirty="0">
              <a:latin typeface="Century Gothic" panose="020B0502020202020204" pitchFamily="34" charset="0"/>
            </a:endParaRPr>
          </a:p>
        </p:txBody>
      </p:sp>
      <p:sp>
        <p:nvSpPr>
          <p:cNvPr id="7" name="TextBox 6"/>
          <p:cNvSpPr txBox="1"/>
          <p:nvPr/>
        </p:nvSpPr>
        <p:spPr>
          <a:xfrm>
            <a:off x="457200" y="1417638"/>
            <a:ext cx="8229600" cy="1815882"/>
          </a:xfrm>
          <a:prstGeom prst="rect">
            <a:avLst/>
          </a:prstGeom>
          <a:noFill/>
        </p:spPr>
        <p:txBody>
          <a:bodyPr wrap="square" rtlCol="0">
            <a:spAutoFit/>
          </a:bodyPr>
          <a:lstStyle/>
          <a:p>
            <a:endParaRPr lang="en-US" sz="2800" dirty="0" smtClean="0">
              <a:latin typeface="Century Gothic" panose="020B0502020202020204" pitchFamily="34" charset="0"/>
            </a:endParaRPr>
          </a:p>
          <a:p>
            <a:r>
              <a:rPr lang="en-US" sz="2800" dirty="0" smtClean="0">
                <a:latin typeface="Century Gothic" panose="020B0502020202020204" pitchFamily="34" charset="0"/>
              </a:rPr>
              <a:t>A well is a human feature.  The water in the well really comes from </a:t>
            </a:r>
            <a:r>
              <a:rPr lang="en-US" sz="2800" u="sng" dirty="0" smtClean="0">
                <a:latin typeface="Century Gothic" panose="020B0502020202020204" pitchFamily="34" charset="0"/>
              </a:rPr>
              <a:t>underground.</a:t>
            </a:r>
            <a:r>
              <a:rPr lang="en-US" sz="2800" dirty="0" smtClean="0">
                <a:latin typeface="Century Gothic" panose="020B0502020202020204" pitchFamily="34" charset="0"/>
              </a:rPr>
              <a:t> </a:t>
            </a:r>
          </a:p>
          <a:p>
            <a:endParaRPr lang="en-US" sz="2800" dirty="0" smtClean="0">
              <a:latin typeface="Century Gothic" panose="020B0502020202020204" pitchFamily="34" charset="0"/>
            </a:endParaRPr>
          </a:p>
        </p:txBody>
      </p:sp>
    </p:spTree>
    <p:extLst>
      <p:ext uri="{BB962C8B-B14F-4D97-AF65-F5344CB8AC3E}">
        <p14:creationId xmlns:p14="http://schemas.microsoft.com/office/powerpoint/2010/main" val="28936253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b="1" dirty="0" smtClean="0">
                <a:latin typeface="Century Gothic" panose="020B0502020202020204" pitchFamily="34" charset="0"/>
              </a:rPr>
              <a:t>How do we use water? - 100</a:t>
            </a:r>
            <a:endParaRPr lang="en-US" sz="35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smtClean="0">
                <a:latin typeface="Century Gothic" panose="020B0502020202020204" pitchFamily="34" charset="0"/>
              </a:rPr>
              <a:t>Describe 2 ways we use water in our home.</a:t>
            </a:r>
            <a:endParaRPr lang="en-US" sz="2800" dirty="0">
              <a:latin typeface="Century Gothic" panose="020B0502020202020204" pitchFamily="34" charset="0"/>
            </a:endParaRPr>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b="1" dirty="0">
                <a:latin typeface="Century Gothic" panose="020B0502020202020204" pitchFamily="34" charset="0"/>
              </a:rPr>
              <a:t>How do we use water? – </a:t>
            </a:r>
            <a:r>
              <a:rPr lang="en-US" sz="3500" b="1" dirty="0" smtClean="0">
                <a:latin typeface="Century Gothic" panose="020B0502020202020204" pitchFamily="34" charset="0"/>
              </a:rPr>
              <a:t>100</a:t>
            </a:r>
            <a:endParaRPr lang="en-US" sz="35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57200" y="1740387"/>
            <a:ext cx="8229600" cy="5262979"/>
          </a:xfrm>
          <a:prstGeom prst="rect">
            <a:avLst/>
          </a:prstGeom>
          <a:noFill/>
        </p:spPr>
        <p:txBody>
          <a:bodyPr wrap="square" rtlCol="0">
            <a:spAutoFit/>
          </a:bodyPr>
          <a:lstStyle/>
          <a:p>
            <a:r>
              <a:rPr lang="en-US" sz="2800" dirty="0">
                <a:latin typeface="Century Gothic" panose="020B0502020202020204" pitchFamily="34" charset="0"/>
              </a:rPr>
              <a:t>Describe </a:t>
            </a:r>
            <a:r>
              <a:rPr lang="en-US" sz="2800" dirty="0" smtClean="0">
                <a:latin typeface="Century Gothic" panose="020B0502020202020204" pitchFamily="34" charset="0"/>
              </a:rPr>
              <a:t>2 ways </a:t>
            </a:r>
            <a:r>
              <a:rPr lang="en-US" sz="2800" dirty="0">
                <a:latin typeface="Century Gothic" panose="020B0502020202020204" pitchFamily="34" charset="0"/>
              </a:rPr>
              <a:t>we use water in our home</a:t>
            </a:r>
            <a:r>
              <a:rPr lang="en-US" sz="2800" dirty="0" smtClean="0">
                <a:latin typeface="Century Gothic" panose="020B0502020202020204" pitchFamily="34" charset="0"/>
              </a:rPr>
              <a:t>.</a:t>
            </a:r>
          </a:p>
          <a:p>
            <a:endParaRPr lang="en-US" sz="2800" dirty="0">
              <a:latin typeface="Century Gothic" panose="020B0502020202020204" pitchFamily="34" charset="0"/>
            </a:endParaRPr>
          </a:p>
          <a:p>
            <a:r>
              <a:rPr lang="en-US" sz="2800" dirty="0">
                <a:latin typeface="Century Gothic" panose="020B0502020202020204" pitchFamily="34" charset="0"/>
              </a:rPr>
              <a:t> </a:t>
            </a:r>
            <a:r>
              <a:rPr lang="en-US" sz="2800" u="sng" dirty="0" smtClean="0">
                <a:latin typeface="Century Gothic" panose="020B0502020202020204" pitchFamily="34" charset="0"/>
              </a:rPr>
              <a:t>wash </a:t>
            </a:r>
            <a:r>
              <a:rPr lang="en-US" sz="2800" u="sng" dirty="0" smtClean="0">
                <a:latin typeface="Century Gothic" panose="020B0502020202020204" pitchFamily="34" charset="0"/>
              </a:rPr>
              <a:t>dishes</a:t>
            </a:r>
          </a:p>
          <a:p>
            <a:r>
              <a:rPr lang="en-US" sz="2800" dirty="0">
                <a:latin typeface="Century Gothic" panose="020B0502020202020204" pitchFamily="34" charset="0"/>
              </a:rPr>
              <a:t> </a:t>
            </a:r>
            <a:r>
              <a:rPr lang="en-US" sz="2800" u="sng" dirty="0" smtClean="0">
                <a:latin typeface="Century Gothic" panose="020B0502020202020204" pitchFamily="34" charset="0"/>
              </a:rPr>
              <a:t>take a shower or bath</a:t>
            </a:r>
            <a:endParaRPr lang="en-US" sz="2800" dirty="0" smtClean="0">
              <a:latin typeface="Century Gothic" panose="020B0502020202020204" pitchFamily="34" charset="0"/>
            </a:endParaRPr>
          </a:p>
          <a:p>
            <a:r>
              <a:rPr lang="en-US" sz="2800" dirty="0">
                <a:latin typeface="Century Gothic" panose="020B0502020202020204" pitchFamily="34" charset="0"/>
              </a:rPr>
              <a:t> </a:t>
            </a:r>
            <a:r>
              <a:rPr lang="en-US" sz="2800" u="sng" dirty="0" smtClean="0">
                <a:latin typeface="Century Gothic" panose="020B0502020202020204" pitchFamily="34" charset="0"/>
              </a:rPr>
              <a:t>flush the toilet</a:t>
            </a:r>
            <a:endParaRPr lang="en-US" sz="2800" dirty="0" smtClean="0">
              <a:latin typeface="Century Gothic" panose="020B0502020202020204" pitchFamily="34" charset="0"/>
            </a:endParaRPr>
          </a:p>
          <a:p>
            <a:r>
              <a:rPr lang="en-US" sz="2800" dirty="0" smtClean="0">
                <a:latin typeface="Century Gothic" panose="020B0502020202020204" pitchFamily="34" charset="0"/>
              </a:rPr>
              <a:t> </a:t>
            </a:r>
            <a:r>
              <a:rPr lang="en-US" sz="2800" u="sng" dirty="0" smtClean="0">
                <a:latin typeface="Century Gothic" panose="020B0502020202020204" pitchFamily="34" charset="0"/>
              </a:rPr>
              <a:t>drink</a:t>
            </a:r>
            <a:endParaRPr lang="en-US" sz="2800" dirty="0" smtClean="0">
              <a:latin typeface="Century Gothic" panose="020B0502020202020204" pitchFamily="34" charset="0"/>
            </a:endParaRPr>
          </a:p>
          <a:p>
            <a:r>
              <a:rPr lang="en-US" sz="2800" dirty="0">
                <a:latin typeface="Century Gothic" panose="020B0502020202020204" pitchFamily="34" charset="0"/>
              </a:rPr>
              <a:t> </a:t>
            </a:r>
            <a:r>
              <a:rPr lang="en-US" sz="2800" u="sng" dirty="0" smtClean="0">
                <a:latin typeface="Century Gothic" panose="020B0502020202020204" pitchFamily="34" charset="0"/>
              </a:rPr>
              <a:t>for </a:t>
            </a:r>
            <a:r>
              <a:rPr lang="en-US" sz="2800" u="sng" dirty="0" smtClean="0">
                <a:latin typeface="Century Gothic" panose="020B0502020202020204" pitchFamily="34" charset="0"/>
              </a:rPr>
              <a:t>cooking</a:t>
            </a:r>
          </a:p>
          <a:p>
            <a:r>
              <a:rPr lang="en-US" sz="2800" u="sng" dirty="0" smtClean="0">
                <a:latin typeface="Century Gothic" panose="020B0502020202020204" pitchFamily="34" charset="0"/>
              </a:rPr>
              <a:t>Brushing teeth</a:t>
            </a:r>
          </a:p>
          <a:p>
            <a:r>
              <a:rPr lang="en-US" sz="2800" u="sng" dirty="0" smtClean="0">
                <a:latin typeface="Century Gothic" panose="020B0502020202020204" pitchFamily="34" charset="0"/>
              </a:rPr>
              <a:t>Wash hands</a:t>
            </a:r>
          </a:p>
          <a:p>
            <a:r>
              <a:rPr lang="en-US" sz="2800" u="sng" dirty="0" smtClean="0">
                <a:latin typeface="Century Gothic" panose="020B0502020202020204" pitchFamily="34" charset="0"/>
              </a:rPr>
              <a:t>Wash clothes</a:t>
            </a:r>
          </a:p>
          <a:p>
            <a:r>
              <a:rPr lang="en-US" sz="2800" u="sng" dirty="0" smtClean="0">
                <a:latin typeface="Century Gothic" panose="020B0502020202020204" pitchFamily="34" charset="0"/>
              </a:rPr>
              <a:t>clean</a:t>
            </a:r>
            <a:endParaRPr lang="en-US" sz="2800" u="sng" dirty="0" smtClean="0">
              <a:latin typeface="Century Gothic" panose="020B0502020202020204" pitchFamily="34" charset="0"/>
            </a:endParaRPr>
          </a:p>
          <a:p>
            <a:endParaRPr lang="en-US" sz="2800" dirty="0">
              <a:latin typeface="Century Gothic" panose="020B0502020202020204" pitchFamily="34" charset="0"/>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b="1" dirty="0">
                <a:latin typeface="Century Gothic" panose="020B0502020202020204" pitchFamily="34" charset="0"/>
              </a:rPr>
              <a:t>How do we use water? </a:t>
            </a:r>
            <a:r>
              <a:rPr lang="en-US" sz="3500" b="1" dirty="0" smtClean="0">
                <a:latin typeface="Century Gothic" panose="020B0502020202020204" pitchFamily="34" charset="0"/>
              </a:rPr>
              <a:t>- 200</a:t>
            </a:r>
            <a:endParaRPr lang="en-US" sz="35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smtClean="0">
                <a:latin typeface="Century Gothic" panose="020B0502020202020204" pitchFamily="34" charset="0"/>
              </a:rPr>
              <a:t>What are 2 ways farmers may use water?</a:t>
            </a:r>
            <a:endParaRPr lang="en-US" sz="2800" dirty="0">
              <a:latin typeface="Century Gothic" panose="020B0502020202020204" pitchFamily="34" charset="0"/>
            </a:endParaRPr>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b="1" dirty="0">
                <a:latin typeface="Century Gothic" panose="020B0502020202020204" pitchFamily="34" charset="0"/>
              </a:rPr>
              <a:t>How do we use water?  </a:t>
            </a:r>
            <a:r>
              <a:rPr lang="en-US" sz="3500" b="1" dirty="0" smtClean="0">
                <a:latin typeface="Century Gothic" panose="020B0502020202020204" pitchFamily="34" charset="0"/>
              </a:rPr>
              <a:t>– 200</a:t>
            </a:r>
            <a:endParaRPr lang="en-US" sz="35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57200" y="1740387"/>
            <a:ext cx="8229600" cy="1384995"/>
          </a:xfrm>
          <a:prstGeom prst="rect">
            <a:avLst/>
          </a:prstGeom>
          <a:noFill/>
        </p:spPr>
        <p:txBody>
          <a:bodyPr wrap="square" rtlCol="0">
            <a:spAutoFit/>
          </a:bodyPr>
          <a:lstStyle/>
          <a:p>
            <a:r>
              <a:rPr lang="en-US" sz="2800" dirty="0">
                <a:latin typeface="Century Gothic" panose="020B0502020202020204" pitchFamily="34" charset="0"/>
              </a:rPr>
              <a:t>What are 2 ways farmers may use water</a:t>
            </a:r>
            <a:r>
              <a:rPr lang="en-US" sz="2800" dirty="0" smtClean="0">
                <a:latin typeface="Century Gothic" panose="020B0502020202020204" pitchFamily="34" charset="0"/>
              </a:rPr>
              <a:t>?</a:t>
            </a:r>
          </a:p>
          <a:p>
            <a:endParaRPr lang="en-US" sz="2800" dirty="0">
              <a:latin typeface="Century Gothic" panose="020B0502020202020204" pitchFamily="34" charset="0"/>
            </a:endParaRPr>
          </a:p>
          <a:p>
            <a:r>
              <a:rPr lang="en-US" sz="2800" u="sng" dirty="0" smtClean="0">
                <a:latin typeface="Century Gothic" panose="020B0502020202020204" pitchFamily="34" charset="0"/>
              </a:rPr>
              <a:t>Water crops and feed animals</a:t>
            </a:r>
            <a:endParaRPr lang="en-US" sz="2800" u="sng" dirty="0">
              <a:latin typeface="Century Gothic" panose="020B0502020202020204" pitchFamily="34" charset="0"/>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b="1" dirty="0">
                <a:latin typeface="Century Gothic" panose="020B0502020202020204" pitchFamily="34" charset="0"/>
              </a:rPr>
              <a:t>How do we use water?  - </a:t>
            </a:r>
            <a:r>
              <a:rPr lang="en-US" sz="3500" b="1" dirty="0" smtClean="0">
                <a:latin typeface="Century Gothic" panose="020B0502020202020204" pitchFamily="34" charset="0"/>
              </a:rPr>
              <a:t>300</a:t>
            </a:r>
            <a:endParaRPr lang="en-US" sz="35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954107"/>
          </a:xfrm>
          <a:prstGeom prst="rect">
            <a:avLst/>
          </a:prstGeom>
          <a:noFill/>
        </p:spPr>
        <p:txBody>
          <a:bodyPr wrap="square" rtlCol="0">
            <a:spAutoFit/>
          </a:bodyPr>
          <a:lstStyle/>
          <a:p>
            <a:r>
              <a:rPr lang="en-US" sz="2800" dirty="0" smtClean="0">
                <a:latin typeface="Century Gothic" panose="020B0502020202020204" pitchFamily="34" charset="0"/>
              </a:rPr>
              <a:t>True or False:  Water can be used to create electricity.</a:t>
            </a:r>
            <a:endParaRPr lang="en-US" sz="2800" dirty="0">
              <a:latin typeface="Century Gothic" panose="020B0502020202020204" pitchFamily="34" charset="0"/>
            </a:endParaRPr>
          </a:p>
        </p:txBody>
      </p: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b="1" dirty="0">
                <a:latin typeface="Century Gothic" panose="020B0502020202020204" pitchFamily="34" charset="0"/>
              </a:rPr>
              <a:t>How do we use water?  </a:t>
            </a:r>
            <a:r>
              <a:rPr lang="en-US" sz="3500" b="1" dirty="0" smtClean="0">
                <a:latin typeface="Century Gothic" panose="020B0502020202020204" pitchFamily="34" charset="0"/>
              </a:rPr>
              <a:t>– 300</a:t>
            </a:r>
            <a:endParaRPr lang="en-US" sz="35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57200" y="1740387"/>
            <a:ext cx="8229600" cy="2246769"/>
          </a:xfrm>
          <a:prstGeom prst="rect">
            <a:avLst/>
          </a:prstGeom>
          <a:noFill/>
        </p:spPr>
        <p:txBody>
          <a:bodyPr wrap="square" rtlCol="0">
            <a:spAutoFit/>
          </a:bodyPr>
          <a:lstStyle/>
          <a:p>
            <a:r>
              <a:rPr lang="en-US" sz="2800" dirty="0">
                <a:latin typeface="Century Gothic" panose="020B0502020202020204" pitchFamily="34" charset="0"/>
              </a:rPr>
              <a:t>True or False:  Water can be used to create electricity.</a:t>
            </a:r>
          </a:p>
          <a:p>
            <a:endParaRPr lang="en-US" sz="2800" dirty="0" smtClean="0">
              <a:latin typeface="Century Gothic" panose="020B0502020202020204" pitchFamily="34" charset="0"/>
            </a:endParaRPr>
          </a:p>
          <a:p>
            <a:endParaRPr lang="en-US" sz="2800" dirty="0">
              <a:latin typeface="Century Gothic" panose="020B0502020202020204" pitchFamily="34" charset="0"/>
            </a:endParaRPr>
          </a:p>
          <a:p>
            <a:r>
              <a:rPr lang="en-US" sz="2800" u="sng" dirty="0" smtClean="0">
                <a:latin typeface="Century Gothic" panose="020B0502020202020204" pitchFamily="34" charset="0"/>
              </a:rPr>
              <a:t>TRUE</a:t>
            </a:r>
            <a:endParaRPr lang="en-US" sz="2800" u="sng" dirty="0">
              <a:latin typeface="Century Gothic" panose="020B0502020202020204" pitchFamily="34" charset="0"/>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b="1" dirty="0">
                <a:latin typeface="Century Gothic" panose="020B0502020202020204" pitchFamily="34" charset="0"/>
              </a:rPr>
              <a:t>How do we use water?  - </a:t>
            </a:r>
            <a:r>
              <a:rPr lang="en-US" sz="3500" b="1" dirty="0" smtClean="0">
                <a:latin typeface="Century Gothic" panose="020B0502020202020204" pitchFamily="34" charset="0"/>
              </a:rPr>
              <a:t>400</a:t>
            </a:r>
            <a:endParaRPr lang="en-US" sz="35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457200" y="1794917"/>
            <a:ext cx="8229600" cy="523220"/>
          </a:xfrm>
          <a:prstGeom prst="rect">
            <a:avLst/>
          </a:prstGeom>
        </p:spPr>
        <p:txBody>
          <a:bodyPr wrap="square">
            <a:spAutoFit/>
          </a:bodyPr>
          <a:lstStyle/>
          <a:p>
            <a:r>
              <a:rPr lang="en-US" sz="2800" dirty="0" smtClean="0">
                <a:latin typeface="Century Gothic" panose="020B0502020202020204" pitchFamily="34" charset="0"/>
              </a:rPr>
              <a:t>What forms of transportation use water?</a:t>
            </a:r>
            <a:endParaRPr lang="en-US" sz="2800" dirty="0">
              <a:latin typeface="Century Gothic" panose="020B0502020202020204" pitchFamily="34" charset="0"/>
            </a:endParaRPr>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Property or Example?</a:t>
            </a:r>
            <a:r>
              <a:rPr lang="en-US" sz="4000" b="1" dirty="0">
                <a:latin typeface="KG Miss Kindergarten" panose="02000000000000000000" pitchFamily="2" charset="0"/>
              </a:rPr>
              <a:t> - 100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p:cNvSpPr txBox="1"/>
          <p:nvPr/>
        </p:nvSpPr>
        <p:spPr>
          <a:xfrm>
            <a:off x="457200" y="1740387"/>
            <a:ext cx="8229600" cy="2246769"/>
          </a:xfrm>
          <a:prstGeom prst="rect">
            <a:avLst/>
          </a:prstGeom>
          <a:noFill/>
        </p:spPr>
        <p:txBody>
          <a:bodyPr wrap="square" rtlCol="0">
            <a:spAutoFit/>
          </a:bodyPr>
          <a:lstStyle/>
          <a:p>
            <a:r>
              <a:rPr lang="en-US" sz="2800" dirty="0" smtClean="0">
                <a:latin typeface="Century Gothic" panose="020B0502020202020204" pitchFamily="34" charset="0"/>
              </a:rPr>
              <a:t>A </a:t>
            </a:r>
            <a:r>
              <a:rPr lang="en-US" sz="2800" u="sng" dirty="0" smtClean="0">
                <a:latin typeface="Century Gothic" panose="020B0502020202020204" pitchFamily="34" charset="0"/>
              </a:rPr>
              <a:t>property</a:t>
            </a:r>
            <a:r>
              <a:rPr lang="en-US" sz="2800" dirty="0" smtClean="0">
                <a:latin typeface="Century Gothic" panose="020B0502020202020204" pitchFamily="34" charset="0"/>
              </a:rPr>
              <a:t> is how you __________ an object.</a:t>
            </a:r>
          </a:p>
          <a:p>
            <a:endParaRPr lang="en-US" sz="2800" dirty="0">
              <a:latin typeface="Century Gothic" panose="020B0502020202020204" pitchFamily="34" charset="0"/>
            </a:endParaRPr>
          </a:p>
          <a:p>
            <a:pPr marL="514350" indent="-514350">
              <a:buAutoNum type="alphaUcPeriod"/>
            </a:pPr>
            <a:r>
              <a:rPr lang="en-US" sz="2800" dirty="0" smtClean="0">
                <a:latin typeface="Century Gothic" panose="020B0502020202020204" pitchFamily="34" charset="0"/>
              </a:rPr>
              <a:t>Describe</a:t>
            </a:r>
          </a:p>
          <a:p>
            <a:pPr marL="514350" indent="-514350">
              <a:buAutoNum type="alphaUcPeriod"/>
            </a:pPr>
            <a:r>
              <a:rPr lang="en-US" sz="2800" strike="sngStrike" dirty="0" smtClean="0">
                <a:latin typeface="Century Gothic" panose="020B0502020202020204" pitchFamily="34" charset="0"/>
              </a:rPr>
              <a:t>Use</a:t>
            </a:r>
          </a:p>
          <a:p>
            <a:pPr marL="514350" indent="-514350">
              <a:buAutoNum type="alphaUcPeriod"/>
            </a:pPr>
            <a:r>
              <a:rPr lang="en-US" sz="2800" strike="sngStrike" dirty="0" smtClean="0">
                <a:latin typeface="Century Gothic" panose="020B0502020202020204" pitchFamily="34" charset="0"/>
              </a:rPr>
              <a:t>like</a:t>
            </a:r>
            <a:endParaRPr lang="en-US" sz="2800" strike="sngStrike" dirty="0">
              <a:latin typeface="Century Gothic" panose="020B0502020202020204" pitchFamily="34" charset="0"/>
            </a:endParaRPr>
          </a:p>
        </p:txBody>
      </p:sp>
    </p:spTree>
    <p:extLst>
      <p:ext uri="{BB962C8B-B14F-4D97-AF65-F5344CB8AC3E}">
        <p14:creationId xmlns:p14="http://schemas.microsoft.com/office/powerpoint/2010/main" val="6272090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b="1" dirty="0">
                <a:latin typeface="Century Gothic" panose="020B0502020202020204" pitchFamily="34" charset="0"/>
              </a:rPr>
              <a:t>How do we use water? – </a:t>
            </a:r>
            <a:r>
              <a:rPr lang="en-US" sz="3500" b="1" dirty="0" smtClean="0">
                <a:latin typeface="Century Gothic" panose="020B0502020202020204" pitchFamily="34" charset="0"/>
              </a:rPr>
              <a:t>400</a:t>
            </a:r>
            <a:endParaRPr lang="en-US" sz="35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57200" y="1740387"/>
            <a:ext cx="8229600" cy="2246769"/>
          </a:xfrm>
          <a:prstGeom prst="rect">
            <a:avLst/>
          </a:prstGeom>
          <a:noFill/>
        </p:spPr>
        <p:txBody>
          <a:bodyPr wrap="square" rtlCol="0">
            <a:spAutoFit/>
          </a:bodyPr>
          <a:lstStyle/>
          <a:p>
            <a:r>
              <a:rPr lang="en-US" sz="2800" dirty="0">
                <a:latin typeface="Century Gothic" panose="020B0502020202020204" pitchFamily="34" charset="0"/>
              </a:rPr>
              <a:t>What forms of transportation use water?</a:t>
            </a:r>
          </a:p>
          <a:p>
            <a:endParaRPr lang="en-US" sz="2800" dirty="0" smtClean="0">
              <a:latin typeface="Century Gothic" panose="020B0502020202020204" pitchFamily="34" charset="0"/>
            </a:endParaRPr>
          </a:p>
          <a:p>
            <a:endParaRPr lang="en-US" sz="2800" dirty="0">
              <a:latin typeface="Century Gothic" panose="020B0502020202020204" pitchFamily="34" charset="0"/>
            </a:endParaRPr>
          </a:p>
          <a:p>
            <a:r>
              <a:rPr lang="en-US" sz="2800" u="sng" dirty="0" smtClean="0">
                <a:latin typeface="Century Gothic" panose="020B0502020202020204" pitchFamily="34" charset="0"/>
              </a:rPr>
              <a:t>Boat, ship, jet-ski, submarine, sailboat, ferry, canoe </a:t>
            </a:r>
            <a:endParaRPr lang="en-US" sz="2800" u="sng" dirty="0">
              <a:latin typeface="Century Gothic" panose="020B0502020202020204" pitchFamily="34" charset="0"/>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b="1" dirty="0">
                <a:latin typeface="Century Gothic" panose="020B0502020202020204" pitchFamily="34" charset="0"/>
              </a:rPr>
              <a:t>How do we use water?  - </a:t>
            </a:r>
            <a:r>
              <a:rPr lang="en-US" sz="3500" b="1" dirty="0" smtClean="0">
                <a:latin typeface="Century Gothic" panose="020B0502020202020204" pitchFamily="34" charset="0"/>
              </a:rPr>
              <a:t>500</a:t>
            </a:r>
            <a:endParaRPr lang="en-US" sz="35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954107"/>
          </a:xfrm>
          <a:prstGeom prst="rect">
            <a:avLst/>
          </a:prstGeom>
          <a:noFill/>
        </p:spPr>
        <p:txBody>
          <a:bodyPr wrap="square" rtlCol="0">
            <a:spAutoFit/>
          </a:bodyPr>
          <a:lstStyle/>
          <a:p>
            <a:r>
              <a:rPr lang="en-US" sz="2800" dirty="0" smtClean="0">
                <a:latin typeface="Century Gothic" panose="020B0502020202020204" pitchFamily="34" charset="0"/>
              </a:rPr>
              <a:t>How do we use water for recreation (for fun)?</a:t>
            </a:r>
            <a:endParaRPr lang="en-US" sz="2800" dirty="0">
              <a:latin typeface="Century Gothic" panose="020B0502020202020204" pitchFamily="34" charset="0"/>
            </a:endParaRPr>
          </a:p>
          <a:p>
            <a:endParaRPr lang="en-US" sz="2800" dirty="0" smtClean="0">
              <a:latin typeface="Century Gothic" panose="020B0502020202020204" pitchFamily="34" charset="0"/>
            </a:endParaRPr>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b="1" dirty="0">
                <a:latin typeface="Century Gothic" panose="020B0502020202020204" pitchFamily="34" charset="0"/>
              </a:rPr>
              <a:t>How do we use water? – </a:t>
            </a:r>
            <a:r>
              <a:rPr lang="en-US" sz="3500" b="1" dirty="0" smtClean="0">
                <a:latin typeface="Century Gothic" panose="020B0502020202020204" pitchFamily="34" charset="0"/>
              </a:rPr>
              <a:t>500</a:t>
            </a:r>
            <a:endParaRPr lang="en-US" sz="35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57200" y="1740387"/>
            <a:ext cx="8229600" cy="2246769"/>
          </a:xfrm>
          <a:prstGeom prst="rect">
            <a:avLst/>
          </a:prstGeom>
          <a:noFill/>
        </p:spPr>
        <p:txBody>
          <a:bodyPr wrap="square" rtlCol="0">
            <a:spAutoFit/>
          </a:bodyPr>
          <a:lstStyle/>
          <a:p>
            <a:r>
              <a:rPr lang="en-US" sz="2800" dirty="0">
                <a:latin typeface="Century Gothic" panose="020B0502020202020204" pitchFamily="34" charset="0"/>
              </a:rPr>
              <a:t>How do we use water for recreation (for fun)?</a:t>
            </a:r>
          </a:p>
          <a:p>
            <a:endParaRPr lang="en-US" sz="2800" u="sng" dirty="0" smtClean="0">
              <a:latin typeface="Century Gothic" panose="020B0502020202020204" pitchFamily="34" charset="0"/>
            </a:endParaRPr>
          </a:p>
          <a:p>
            <a:endParaRPr lang="en-US" sz="2800" u="sng" dirty="0">
              <a:latin typeface="Century Gothic" panose="020B0502020202020204" pitchFamily="34" charset="0"/>
            </a:endParaRPr>
          </a:p>
          <a:p>
            <a:r>
              <a:rPr lang="en-US" sz="2800" u="sng" dirty="0" smtClean="0">
                <a:latin typeface="Century Gothic" panose="020B0502020202020204" pitchFamily="34" charset="0"/>
              </a:rPr>
              <a:t>Fishing, swimming, surfing, sprinklers, water balloons, sailing, water slides, </a:t>
            </a:r>
            <a:endParaRPr lang="en-US" sz="2800" u="sng" dirty="0">
              <a:latin typeface="Century Gothic" panose="020B0502020202020204" pitchFamily="34" charset="0"/>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Century Gothic" panose="020B0502020202020204" pitchFamily="34" charset="0"/>
              </a:rPr>
              <a:t>Wild Card </a:t>
            </a:r>
            <a:r>
              <a:rPr lang="en-US" sz="4000" b="1" dirty="0">
                <a:latin typeface="Century Gothic" panose="020B0502020202020204" pitchFamily="34" charset="0"/>
              </a:rPr>
              <a:t>- </a:t>
            </a:r>
            <a:r>
              <a:rPr lang="en-US" sz="4000" b="1" dirty="0" smtClean="0">
                <a:latin typeface="Century Gothic" panose="020B0502020202020204" pitchFamily="34" charset="0"/>
              </a:rPr>
              <a:t>100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457200" y="1740387"/>
            <a:ext cx="8229600" cy="954107"/>
          </a:xfrm>
          <a:prstGeom prst="rect">
            <a:avLst/>
          </a:prstGeom>
          <a:noFill/>
        </p:spPr>
        <p:txBody>
          <a:bodyPr wrap="square" rtlCol="0">
            <a:spAutoFit/>
          </a:bodyPr>
          <a:lstStyle/>
          <a:p>
            <a:r>
              <a:rPr lang="en-US" sz="2800" dirty="0">
                <a:latin typeface="Century Gothic" panose="020B0502020202020204" pitchFamily="34" charset="0"/>
              </a:rPr>
              <a:t>True or False:  </a:t>
            </a:r>
            <a:r>
              <a:rPr lang="en-US" sz="2800" dirty="0" smtClean="0">
                <a:latin typeface="Century Gothic" panose="020B0502020202020204" pitchFamily="34" charset="0"/>
              </a:rPr>
              <a:t>All living things need water.</a:t>
            </a:r>
          </a:p>
          <a:p>
            <a:endParaRPr lang="en-US" sz="2800" dirty="0">
              <a:latin typeface="Century Gothic" panose="020B0502020202020204" pitchFamily="34" charset="0"/>
            </a:endParaRPr>
          </a:p>
        </p:txBody>
      </p:sp>
    </p:spTree>
    <p:extLst>
      <p:ext uri="{BB962C8B-B14F-4D97-AF65-F5344CB8AC3E}">
        <p14:creationId xmlns:p14="http://schemas.microsoft.com/office/powerpoint/2010/main" val="37547189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entury Gothic" panose="020B0502020202020204" pitchFamily="34" charset="0"/>
              </a:rPr>
              <a:t>Wild Card  </a:t>
            </a:r>
            <a:r>
              <a:rPr lang="en-US" sz="4000" b="1" dirty="0" smtClean="0">
                <a:latin typeface="Century Gothic" panose="020B0502020202020204" pitchFamily="34" charset="0"/>
              </a:rPr>
              <a:t>– 100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57200" y="1740387"/>
            <a:ext cx="8229600" cy="1384995"/>
          </a:xfrm>
          <a:prstGeom prst="rect">
            <a:avLst/>
          </a:prstGeom>
          <a:noFill/>
        </p:spPr>
        <p:txBody>
          <a:bodyPr wrap="square" rtlCol="0">
            <a:spAutoFit/>
          </a:bodyPr>
          <a:lstStyle/>
          <a:p>
            <a:r>
              <a:rPr lang="en-US" sz="2800" dirty="0">
                <a:latin typeface="Century Gothic" panose="020B0502020202020204" pitchFamily="34" charset="0"/>
              </a:rPr>
              <a:t>True or False:  </a:t>
            </a:r>
            <a:r>
              <a:rPr lang="en-US" sz="2800" dirty="0" smtClean="0">
                <a:latin typeface="Century Gothic" panose="020B0502020202020204" pitchFamily="34" charset="0"/>
              </a:rPr>
              <a:t>All living things need water.</a:t>
            </a:r>
          </a:p>
          <a:p>
            <a:endParaRPr lang="en-US" sz="2800" dirty="0">
              <a:latin typeface="Century Gothic" panose="020B0502020202020204" pitchFamily="34" charset="0"/>
            </a:endParaRPr>
          </a:p>
          <a:p>
            <a:r>
              <a:rPr lang="en-US" sz="2800" u="sng" dirty="0" smtClean="0">
                <a:latin typeface="Century Gothic" panose="020B0502020202020204" pitchFamily="34" charset="0"/>
              </a:rPr>
              <a:t>True.</a:t>
            </a:r>
            <a:endParaRPr lang="en-US" sz="2800" u="sng" dirty="0">
              <a:latin typeface="Century Gothic" panose="020B0502020202020204" pitchFamily="34" charset="0"/>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431716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entury Gothic" panose="020B0502020202020204" pitchFamily="34" charset="0"/>
              </a:rPr>
              <a:t>Wild Card  - </a:t>
            </a:r>
            <a:r>
              <a:rPr lang="en-US" sz="4000" b="1" dirty="0" smtClean="0">
                <a:latin typeface="Century Gothic" panose="020B0502020202020204" pitchFamily="34" charset="0"/>
              </a:rPr>
              <a:t>200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2677656"/>
          </a:xfrm>
          <a:prstGeom prst="rect">
            <a:avLst/>
          </a:prstGeom>
          <a:noFill/>
        </p:spPr>
        <p:txBody>
          <a:bodyPr wrap="square" rtlCol="0">
            <a:spAutoFit/>
          </a:bodyPr>
          <a:lstStyle/>
          <a:p>
            <a:r>
              <a:rPr lang="en-US" sz="2800" dirty="0" smtClean="0">
                <a:latin typeface="Century Gothic" panose="020B0502020202020204" pitchFamily="34" charset="0"/>
              </a:rPr>
              <a:t>Slippery is a property of water as a:</a:t>
            </a:r>
          </a:p>
          <a:p>
            <a:endParaRPr lang="en-US" sz="2800" dirty="0">
              <a:latin typeface="Century Gothic" panose="020B0502020202020204" pitchFamily="34" charset="0"/>
            </a:endParaRPr>
          </a:p>
          <a:p>
            <a:pPr marL="514350" indent="-514350">
              <a:buAutoNum type="alphaUcPeriod"/>
            </a:pPr>
            <a:r>
              <a:rPr lang="en-US" sz="2800" dirty="0" smtClean="0">
                <a:latin typeface="Century Gothic" panose="020B0502020202020204" pitchFamily="34" charset="0"/>
              </a:rPr>
              <a:t>Liquid</a:t>
            </a:r>
          </a:p>
          <a:p>
            <a:pPr marL="514350" indent="-514350">
              <a:buAutoNum type="alphaUcPeriod"/>
            </a:pPr>
            <a:r>
              <a:rPr lang="en-US" sz="2800" dirty="0" smtClean="0">
                <a:latin typeface="Century Gothic" panose="020B0502020202020204" pitchFamily="34" charset="0"/>
              </a:rPr>
              <a:t>Solid</a:t>
            </a:r>
          </a:p>
          <a:p>
            <a:pPr marL="514350" indent="-514350">
              <a:buAutoNum type="alphaUcPeriod"/>
            </a:pPr>
            <a:r>
              <a:rPr lang="en-US" sz="2800" dirty="0" smtClean="0">
                <a:latin typeface="Century Gothic" panose="020B0502020202020204" pitchFamily="34" charset="0"/>
              </a:rPr>
              <a:t>Both</a:t>
            </a:r>
          </a:p>
          <a:p>
            <a:pPr marL="514350" indent="-514350">
              <a:buAutoNum type="alphaUcPeriod"/>
            </a:pPr>
            <a:endParaRPr lang="en-US" sz="2800" dirty="0" smtClean="0">
              <a:latin typeface="Century Gothic" panose="020B0502020202020204" pitchFamily="34" charset="0"/>
            </a:endParaRPr>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entury Gothic" panose="020B0502020202020204" pitchFamily="34" charset="0"/>
              </a:rPr>
              <a:t>Wild Card  </a:t>
            </a:r>
            <a:r>
              <a:rPr lang="en-US" sz="4000" b="1" dirty="0" smtClean="0">
                <a:latin typeface="Century Gothic" panose="020B0502020202020204" pitchFamily="34" charset="0"/>
              </a:rPr>
              <a:t>– 200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57200" y="1740387"/>
            <a:ext cx="8229600" cy="4832092"/>
          </a:xfrm>
          <a:prstGeom prst="rect">
            <a:avLst/>
          </a:prstGeom>
          <a:noFill/>
        </p:spPr>
        <p:txBody>
          <a:bodyPr wrap="square" rtlCol="0">
            <a:spAutoFit/>
          </a:bodyPr>
          <a:lstStyle/>
          <a:p>
            <a:r>
              <a:rPr lang="en-US" sz="2800" dirty="0">
                <a:latin typeface="Century Gothic" panose="020B0502020202020204" pitchFamily="34" charset="0"/>
              </a:rPr>
              <a:t>Slippery is a property of water as a:</a:t>
            </a:r>
          </a:p>
          <a:p>
            <a:endParaRPr lang="en-US" sz="2800" dirty="0">
              <a:latin typeface="Century Gothic" panose="020B0502020202020204" pitchFamily="34" charset="0"/>
            </a:endParaRPr>
          </a:p>
          <a:p>
            <a:pPr marL="514350" indent="-514350">
              <a:buAutoNum type="alphaUcPeriod"/>
            </a:pPr>
            <a:r>
              <a:rPr lang="en-US" sz="2800" strike="sngStrike" dirty="0">
                <a:latin typeface="Century Gothic" panose="020B0502020202020204" pitchFamily="34" charset="0"/>
              </a:rPr>
              <a:t>Liquid</a:t>
            </a:r>
          </a:p>
          <a:p>
            <a:pPr marL="514350" indent="-514350">
              <a:buAutoNum type="alphaUcPeriod"/>
            </a:pPr>
            <a:r>
              <a:rPr lang="en-US" sz="2800" dirty="0">
                <a:latin typeface="Century Gothic" panose="020B0502020202020204" pitchFamily="34" charset="0"/>
              </a:rPr>
              <a:t>Solid</a:t>
            </a:r>
          </a:p>
          <a:p>
            <a:pPr marL="514350" indent="-514350">
              <a:buAutoNum type="alphaUcPeriod"/>
            </a:pPr>
            <a:r>
              <a:rPr lang="en-US" sz="2800" dirty="0" smtClean="0">
                <a:latin typeface="Century Gothic" panose="020B0502020202020204" pitchFamily="34" charset="0"/>
              </a:rPr>
              <a:t>Both**</a:t>
            </a:r>
          </a:p>
          <a:p>
            <a:pPr marL="514350" indent="-514350">
              <a:buAutoNum type="alphaUcPeriod"/>
            </a:pPr>
            <a:endParaRPr lang="en-US" sz="2800" dirty="0">
              <a:latin typeface="Century Gothic" panose="020B0502020202020204" pitchFamily="34" charset="0"/>
            </a:endParaRPr>
          </a:p>
          <a:p>
            <a:r>
              <a:rPr lang="en-US" sz="2800" dirty="0" smtClean="0">
                <a:latin typeface="Century Gothic" panose="020B0502020202020204" pitchFamily="34" charset="0"/>
              </a:rPr>
              <a:t>In class we mainly used slippery as a property of a </a:t>
            </a:r>
            <a:r>
              <a:rPr lang="en-US" sz="2800" u="sng" dirty="0" smtClean="0">
                <a:latin typeface="Century Gothic" panose="020B0502020202020204" pitchFamily="34" charset="0"/>
              </a:rPr>
              <a:t>solid</a:t>
            </a:r>
            <a:r>
              <a:rPr lang="en-US" sz="2800" dirty="0" smtClean="0">
                <a:latin typeface="Century Gothic" panose="020B0502020202020204" pitchFamily="34" charset="0"/>
              </a:rPr>
              <a:t>, since ice is very slippery.  However, it is acceptable for students to say ‘both’ as their answer.  </a:t>
            </a:r>
            <a:endParaRPr lang="en-US" sz="2800" dirty="0">
              <a:latin typeface="Century Gothic" panose="020B0502020202020204" pitchFamily="34" charset="0"/>
            </a:endParaRPr>
          </a:p>
          <a:p>
            <a:endParaRPr lang="en-US" sz="2800" u="sng" dirty="0">
              <a:latin typeface="Century Gothic" panose="020B0502020202020204" pitchFamily="34" charset="0"/>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785848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entury Gothic" panose="020B0502020202020204" pitchFamily="34" charset="0"/>
              </a:rPr>
              <a:t>Wild Card  - </a:t>
            </a:r>
            <a:r>
              <a:rPr lang="en-US" sz="4000" b="1" dirty="0" smtClean="0">
                <a:latin typeface="Century Gothic" panose="020B0502020202020204" pitchFamily="34" charset="0"/>
              </a:rPr>
              <a:t>300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954107"/>
          </a:xfrm>
          <a:prstGeom prst="rect">
            <a:avLst/>
          </a:prstGeom>
          <a:noFill/>
        </p:spPr>
        <p:txBody>
          <a:bodyPr wrap="square" rtlCol="0">
            <a:spAutoFit/>
          </a:bodyPr>
          <a:lstStyle/>
          <a:p>
            <a:r>
              <a:rPr lang="en-US" sz="2800" dirty="0" smtClean="0">
                <a:latin typeface="Century Gothic" panose="020B0502020202020204" pitchFamily="34" charset="0"/>
              </a:rPr>
              <a:t>An iceberg is an example of water as a ________.</a:t>
            </a:r>
            <a:endParaRPr lang="en-US" sz="2800" dirty="0">
              <a:latin typeface="Century Gothic" panose="020B0502020202020204" pitchFamily="34" charset="0"/>
            </a:endParaRPr>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entury Gothic" panose="020B0502020202020204" pitchFamily="34" charset="0"/>
              </a:rPr>
              <a:t>Wild Card  </a:t>
            </a:r>
            <a:r>
              <a:rPr lang="en-US" sz="4000" b="1" dirty="0" smtClean="0">
                <a:latin typeface="Century Gothic" panose="020B0502020202020204" pitchFamily="34" charset="0"/>
              </a:rPr>
              <a:t>– 300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57200" y="1740387"/>
            <a:ext cx="8229600" cy="954107"/>
          </a:xfrm>
          <a:prstGeom prst="rect">
            <a:avLst/>
          </a:prstGeom>
          <a:noFill/>
        </p:spPr>
        <p:txBody>
          <a:bodyPr wrap="square" rtlCol="0">
            <a:spAutoFit/>
          </a:bodyPr>
          <a:lstStyle/>
          <a:p>
            <a:r>
              <a:rPr lang="en-US" sz="2800" dirty="0">
                <a:latin typeface="Century Gothic" panose="020B0502020202020204" pitchFamily="34" charset="0"/>
              </a:rPr>
              <a:t>An iceberg is an example of water as a </a:t>
            </a:r>
            <a:r>
              <a:rPr lang="en-US" sz="2800" u="sng" dirty="0" smtClean="0">
                <a:latin typeface="Century Gothic" panose="020B0502020202020204" pitchFamily="34" charset="0"/>
              </a:rPr>
              <a:t>solid</a:t>
            </a:r>
            <a:r>
              <a:rPr lang="en-US" sz="2800" dirty="0" smtClean="0">
                <a:latin typeface="Century Gothic" panose="020B0502020202020204" pitchFamily="34" charset="0"/>
              </a:rPr>
              <a:t>.</a:t>
            </a:r>
            <a:endParaRPr lang="en-US" sz="2800" dirty="0">
              <a:latin typeface="Century Gothic" panose="020B0502020202020204" pitchFamily="34" charset="0"/>
            </a:endParaRPr>
          </a:p>
          <a:p>
            <a:endParaRPr lang="en-US" sz="2800" dirty="0">
              <a:latin typeface="Century Gothic" panose="020B0502020202020204" pitchFamily="34" charset="0"/>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891107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entury Gothic" panose="020B0502020202020204" pitchFamily="34" charset="0"/>
              </a:rPr>
              <a:t>Wild Card  - </a:t>
            </a:r>
            <a:r>
              <a:rPr lang="en-US" sz="4000" b="1" dirty="0" smtClean="0">
                <a:latin typeface="Century Gothic" panose="020B0502020202020204" pitchFamily="34" charset="0"/>
              </a:rPr>
              <a:t>400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568960" y="1493520"/>
            <a:ext cx="7563592" cy="1384995"/>
          </a:xfrm>
          <a:prstGeom prst="rect">
            <a:avLst/>
          </a:prstGeom>
        </p:spPr>
        <p:txBody>
          <a:bodyPr wrap="square">
            <a:spAutoFit/>
          </a:bodyPr>
          <a:lstStyle/>
          <a:p>
            <a:r>
              <a:rPr lang="en-US" sz="2800" dirty="0">
                <a:latin typeface="Century Gothic" panose="020B0502020202020204" pitchFamily="34" charset="0"/>
              </a:rPr>
              <a:t>True </a:t>
            </a:r>
            <a:r>
              <a:rPr lang="en-US" sz="2800" dirty="0" smtClean="0">
                <a:latin typeface="Century Gothic" panose="020B0502020202020204" pitchFamily="34" charset="0"/>
              </a:rPr>
              <a:t>or </a:t>
            </a:r>
            <a:r>
              <a:rPr lang="en-US" sz="2800" dirty="0">
                <a:latin typeface="Century Gothic" panose="020B0502020202020204" pitchFamily="34" charset="0"/>
              </a:rPr>
              <a:t>False:  Miners and loggers both have reasons to use water as part of their job.</a:t>
            </a:r>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Property or Example?</a:t>
            </a:r>
            <a:r>
              <a:rPr lang="en-US" sz="4000" b="1" dirty="0">
                <a:latin typeface="KG Miss Kindergarten" panose="02000000000000000000" pitchFamily="2" charset="0"/>
              </a:rPr>
              <a:t> - </a:t>
            </a:r>
            <a:r>
              <a:rPr lang="en-US" sz="4000" b="1" dirty="0" smtClean="0">
                <a:latin typeface="KG Miss Kindergarten" panose="02000000000000000000" pitchFamily="2" charset="0"/>
              </a:rPr>
              <a:t>200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smtClean="0">
                <a:latin typeface="Century Gothic" panose="020B0502020202020204" pitchFamily="34" charset="0"/>
              </a:rPr>
              <a:t>Wet is a _____________ of water as a liquid.</a:t>
            </a:r>
            <a:endParaRPr lang="en-US" sz="2800" dirty="0">
              <a:latin typeface="Century Gothic" panose="020B0502020202020204" pitchFamily="34" charset="0"/>
            </a:endParaRPr>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entury Gothic" panose="020B0502020202020204" pitchFamily="34" charset="0"/>
              </a:rPr>
              <a:t>Wild Card  </a:t>
            </a:r>
            <a:r>
              <a:rPr lang="en-US" sz="4000" b="1" dirty="0" smtClean="0">
                <a:latin typeface="Century Gothic" panose="020B0502020202020204" pitchFamily="34" charset="0"/>
              </a:rPr>
              <a:t>– 400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57200" y="1740387"/>
            <a:ext cx="8229600" cy="2677656"/>
          </a:xfrm>
          <a:prstGeom prst="rect">
            <a:avLst/>
          </a:prstGeom>
          <a:noFill/>
        </p:spPr>
        <p:txBody>
          <a:bodyPr wrap="square" rtlCol="0">
            <a:spAutoFit/>
          </a:bodyPr>
          <a:lstStyle/>
          <a:p>
            <a:r>
              <a:rPr lang="en-US" sz="2800" dirty="0">
                <a:latin typeface="Century Gothic" panose="020B0502020202020204" pitchFamily="34" charset="0"/>
              </a:rPr>
              <a:t>True </a:t>
            </a:r>
            <a:r>
              <a:rPr lang="en-US" sz="2800" dirty="0" smtClean="0">
                <a:latin typeface="Century Gothic" panose="020B0502020202020204" pitchFamily="34" charset="0"/>
              </a:rPr>
              <a:t>or </a:t>
            </a:r>
            <a:r>
              <a:rPr lang="en-US" sz="2800" dirty="0">
                <a:latin typeface="Century Gothic" panose="020B0502020202020204" pitchFamily="34" charset="0"/>
              </a:rPr>
              <a:t>False:  Miners and loggers both have reasons to use </a:t>
            </a:r>
            <a:r>
              <a:rPr lang="en-US" sz="2800" dirty="0" smtClean="0">
                <a:latin typeface="Century Gothic" panose="020B0502020202020204" pitchFamily="34" charset="0"/>
              </a:rPr>
              <a:t>water as part of their job.</a:t>
            </a:r>
          </a:p>
          <a:p>
            <a:endParaRPr lang="en-US" sz="2800" dirty="0">
              <a:latin typeface="Century Gothic" panose="020B0502020202020204" pitchFamily="34" charset="0"/>
            </a:endParaRPr>
          </a:p>
          <a:p>
            <a:r>
              <a:rPr lang="en-US" sz="2800" u="sng" dirty="0" smtClean="0">
                <a:latin typeface="Century Gothic" panose="020B0502020202020204" pitchFamily="34" charset="0"/>
              </a:rPr>
              <a:t>TRUE</a:t>
            </a:r>
          </a:p>
          <a:p>
            <a:endParaRPr lang="en-US" sz="2800" dirty="0">
              <a:latin typeface="Century Gothic" panose="020B0502020202020204" pitchFamily="34" charset="0"/>
            </a:endParaRPr>
          </a:p>
          <a:p>
            <a:endParaRPr lang="en-US" sz="2800" dirty="0">
              <a:latin typeface="Century Gothic" panose="020B0502020202020204" pitchFamily="34" charset="0"/>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569527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entury Gothic" panose="020B0502020202020204" pitchFamily="34" charset="0"/>
              </a:rPr>
              <a:t>Wild Card  - </a:t>
            </a:r>
            <a:r>
              <a:rPr lang="en-US" sz="4000" b="1" dirty="0" smtClean="0">
                <a:latin typeface="Century Gothic" panose="020B0502020202020204" pitchFamily="34" charset="0"/>
              </a:rPr>
              <a:t>500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266305" y="1779315"/>
            <a:ext cx="8603707" cy="954107"/>
          </a:xfrm>
          <a:prstGeom prst="rect">
            <a:avLst/>
          </a:prstGeom>
        </p:spPr>
        <p:txBody>
          <a:bodyPr wrap="square">
            <a:spAutoFit/>
          </a:bodyPr>
          <a:lstStyle/>
          <a:p>
            <a:r>
              <a:rPr lang="en-US" sz="2800" dirty="0">
                <a:latin typeface="Century Gothic" panose="020B0502020202020204" pitchFamily="34" charset="0"/>
              </a:rPr>
              <a:t>True or False:  </a:t>
            </a:r>
            <a:r>
              <a:rPr lang="en-US" sz="2800" dirty="0" smtClean="0">
                <a:latin typeface="Century Gothic" panose="020B0502020202020204" pitchFamily="34" charset="0"/>
              </a:rPr>
              <a:t>One of the uses we saw on the map was a fish farm.</a:t>
            </a:r>
            <a:endParaRPr lang="en-US" sz="2800" dirty="0">
              <a:latin typeface="Century Gothic" panose="020B0502020202020204" pitchFamily="34" charset="0"/>
            </a:endParaRPr>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entury Gothic" panose="020B0502020202020204" pitchFamily="34" charset="0"/>
              </a:rPr>
              <a:t>Wild Card  </a:t>
            </a:r>
            <a:r>
              <a:rPr lang="en-US" sz="4000" b="1" dirty="0" smtClean="0">
                <a:latin typeface="Century Gothic" panose="020B0502020202020204" pitchFamily="34" charset="0"/>
              </a:rPr>
              <a:t>– 500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Rectangle 2"/>
          <p:cNvSpPr/>
          <p:nvPr/>
        </p:nvSpPr>
        <p:spPr>
          <a:xfrm>
            <a:off x="457199" y="1518394"/>
            <a:ext cx="8136265" cy="2246769"/>
          </a:xfrm>
          <a:prstGeom prst="rect">
            <a:avLst/>
          </a:prstGeom>
        </p:spPr>
        <p:txBody>
          <a:bodyPr wrap="square">
            <a:spAutoFit/>
          </a:bodyPr>
          <a:lstStyle/>
          <a:p>
            <a:r>
              <a:rPr lang="en-US" sz="2800" dirty="0">
                <a:latin typeface="Century Gothic" panose="020B0502020202020204" pitchFamily="34" charset="0"/>
              </a:rPr>
              <a:t>True or False:  One of the uses we saw on the map was a fish farm</a:t>
            </a:r>
            <a:r>
              <a:rPr lang="en-US" sz="2800" dirty="0" smtClean="0">
                <a:latin typeface="Century Gothic" panose="020B0502020202020204" pitchFamily="34" charset="0"/>
              </a:rPr>
              <a:t>.</a:t>
            </a:r>
          </a:p>
          <a:p>
            <a:endParaRPr lang="en-US" sz="2800" dirty="0">
              <a:latin typeface="Century Gothic" panose="020B0502020202020204" pitchFamily="34" charset="0"/>
            </a:endParaRPr>
          </a:p>
          <a:p>
            <a:endParaRPr lang="en-US" sz="2800" dirty="0" smtClean="0">
              <a:latin typeface="Century Gothic" panose="020B0502020202020204" pitchFamily="34" charset="0"/>
            </a:endParaRPr>
          </a:p>
          <a:p>
            <a:r>
              <a:rPr lang="en-US" sz="2800" u="sng" dirty="0" smtClean="0">
                <a:latin typeface="Century Gothic" panose="020B0502020202020204" pitchFamily="34" charset="0"/>
              </a:rPr>
              <a:t>TRUE</a:t>
            </a:r>
            <a:endParaRPr lang="en-US" sz="2800" u="sng" dirty="0">
              <a:latin typeface="Century Gothic" panose="020B0502020202020204" pitchFamily="34" charset="0"/>
            </a:endParaRPr>
          </a:p>
        </p:txBody>
      </p:sp>
    </p:spTree>
    <p:extLst>
      <p:ext uri="{BB962C8B-B14F-4D97-AF65-F5344CB8AC3E}">
        <p14:creationId xmlns:p14="http://schemas.microsoft.com/office/powerpoint/2010/main" val="42819403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Century Gothic" panose="020B0502020202020204" pitchFamily="34" charset="0"/>
              </a:rPr>
              <a:t>FINAL JEOPARDY</a:t>
            </a:r>
            <a:endParaRPr lang="en-US" sz="6000" b="1" dirty="0">
              <a:latin typeface="Century Gothic" panose="020B0502020202020204" pitchFamily="34" charset="0"/>
            </a:endParaRPr>
          </a:p>
        </p:txBody>
      </p:sp>
      <p:sp>
        <p:nvSpPr>
          <p:cNvPr id="4" name="TextBox 3"/>
          <p:cNvSpPr txBox="1"/>
          <p:nvPr/>
        </p:nvSpPr>
        <p:spPr>
          <a:xfrm>
            <a:off x="2989268" y="2740513"/>
            <a:ext cx="3177372" cy="461665"/>
          </a:xfrm>
          <a:prstGeom prst="rect">
            <a:avLst/>
          </a:prstGeom>
          <a:noFill/>
        </p:spPr>
        <p:txBody>
          <a:bodyPr wrap="none" rtlCol="0">
            <a:spAutoFit/>
          </a:bodyPr>
          <a:lstStyle/>
          <a:p>
            <a:pPr algn="ctr"/>
            <a:r>
              <a:rPr lang="en-US" sz="2400" dirty="0" smtClean="0">
                <a:latin typeface="Century Gothic" panose="020B0502020202020204" pitchFamily="34" charset="0"/>
              </a:rPr>
              <a:t>CATEGORY: THE TEST</a:t>
            </a:r>
            <a:endParaRPr lang="en-US" sz="2400" dirty="0">
              <a:latin typeface="Century Gothic" panose="020B0502020202020204" pitchFamily="34" charset="0"/>
            </a:endParaRPr>
          </a:p>
        </p:txBody>
      </p:sp>
      <p:sp>
        <p:nvSpPr>
          <p:cNvPr id="7" name="Frame 6"/>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926379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latin typeface="Century Gothic" panose="020B0502020202020204" pitchFamily="34" charset="0"/>
              </a:rPr>
              <a:t>FINAL JEOPARDY</a:t>
            </a:r>
            <a:endParaRPr lang="en-US" sz="54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57200" y="1740387"/>
            <a:ext cx="8229600" cy="523220"/>
          </a:xfrm>
          <a:prstGeom prst="rect">
            <a:avLst/>
          </a:prstGeom>
          <a:noFill/>
        </p:spPr>
        <p:txBody>
          <a:bodyPr wrap="square" rtlCol="0">
            <a:spAutoFit/>
          </a:bodyPr>
          <a:lstStyle/>
          <a:p>
            <a:r>
              <a:rPr lang="en-US" sz="2800" dirty="0" smtClean="0">
                <a:latin typeface="Century Gothic" panose="020B0502020202020204" pitchFamily="34" charset="0"/>
              </a:rPr>
              <a:t>What day is our test?</a:t>
            </a:r>
            <a:endParaRPr lang="en-US" sz="2800" dirty="0">
              <a:latin typeface="Century Gothic" panose="020B0502020202020204" pitchFamily="34" charset="0"/>
            </a:endParaRPr>
          </a:p>
        </p:txBody>
      </p:sp>
      <p:pic>
        <p:nvPicPr>
          <p:cNvPr id="8" name="Jeopardy (Think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latin typeface="Century Gothic" panose="020B0502020202020204" pitchFamily="34" charset="0"/>
              </a:rPr>
              <a:t>FINAL JEOPARDY</a:t>
            </a:r>
            <a:endParaRPr lang="en-US" sz="54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57200" y="1740387"/>
            <a:ext cx="8229600" cy="1815882"/>
          </a:xfrm>
          <a:prstGeom prst="rect">
            <a:avLst/>
          </a:prstGeom>
          <a:noFill/>
        </p:spPr>
        <p:txBody>
          <a:bodyPr wrap="square" rtlCol="0">
            <a:spAutoFit/>
          </a:bodyPr>
          <a:lstStyle/>
          <a:p>
            <a:r>
              <a:rPr lang="en-US" sz="2800" dirty="0">
                <a:latin typeface="Century Gothic" panose="020B0502020202020204" pitchFamily="34" charset="0"/>
              </a:rPr>
              <a:t>What day is our test?</a:t>
            </a:r>
          </a:p>
          <a:p>
            <a:endParaRPr lang="en-US" sz="2800" u="sng" dirty="0">
              <a:latin typeface="Century Gothic" panose="020B0502020202020204" pitchFamily="34" charset="0"/>
            </a:endParaRPr>
          </a:p>
          <a:p>
            <a:endParaRPr lang="en-US" sz="2800" u="sng" dirty="0" smtClean="0">
              <a:latin typeface="Century Gothic" panose="020B0502020202020204" pitchFamily="34" charset="0"/>
            </a:endParaRPr>
          </a:p>
          <a:p>
            <a:r>
              <a:rPr lang="en-US" sz="2800" u="sng" dirty="0" smtClean="0">
                <a:latin typeface="Century Gothic" panose="020B0502020202020204" pitchFamily="34" charset="0"/>
              </a:rPr>
              <a:t>Monday</a:t>
            </a:r>
            <a:endParaRPr lang="en-US" sz="2800" u="sng" dirty="0">
              <a:latin typeface="Century Gothic" panose="020B0502020202020204" pitchFamily="34" charset="0"/>
            </a:endParaRPr>
          </a:p>
        </p:txBody>
      </p:sp>
    </p:spTree>
    <p:extLst>
      <p:ext uri="{BB962C8B-B14F-4D97-AF65-F5344CB8AC3E}">
        <p14:creationId xmlns:p14="http://schemas.microsoft.com/office/powerpoint/2010/main" val="9416452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Property or Example?</a:t>
            </a:r>
            <a:r>
              <a:rPr lang="en-US" sz="4000" b="1" dirty="0">
                <a:latin typeface="KG Miss Kindergarten" panose="02000000000000000000" pitchFamily="2" charset="0"/>
              </a:rPr>
              <a:t> - </a:t>
            </a:r>
            <a:r>
              <a:rPr lang="en-US" sz="4000" b="1" dirty="0" smtClean="0">
                <a:latin typeface="KG Miss Kindergarten" panose="02000000000000000000" pitchFamily="2" charset="0"/>
              </a:rPr>
              <a:t>200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8" name="TextBox 7"/>
          <p:cNvSpPr txBox="1"/>
          <p:nvPr/>
        </p:nvSpPr>
        <p:spPr>
          <a:xfrm>
            <a:off x="609600" y="1734037"/>
            <a:ext cx="8229600" cy="523220"/>
          </a:xfrm>
          <a:prstGeom prst="rect">
            <a:avLst/>
          </a:prstGeom>
          <a:noFill/>
        </p:spPr>
        <p:txBody>
          <a:bodyPr wrap="square" rtlCol="0">
            <a:spAutoFit/>
          </a:bodyPr>
          <a:lstStyle/>
          <a:p>
            <a:r>
              <a:rPr lang="en-US" sz="2800" dirty="0" smtClean="0">
                <a:latin typeface="Century Gothic" panose="020B0502020202020204" pitchFamily="34" charset="0"/>
              </a:rPr>
              <a:t>Wet is a </a:t>
            </a:r>
            <a:r>
              <a:rPr lang="en-US" sz="2800" u="sng" dirty="0" smtClean="0">
                <a:latin typeface="Century Gothic" panose="020B0502020202020204" pitchFamily="34" charset="0"/>
              </a:rPr>
              <a:t>property</a:t>
            </a:r>
            <a:r>
              <a:rPr lang="en-US" sz="2800" dirty="0" smtClean="0">
                <a:latin typeface="Century Gothic" panose="020B0502020202020204" pitchFamily="34" charset="0"/>
              </a:rPr>
              <a:t> of water as a liquid.</a:t>
            </a:r>
            <a:endParaRPr lang="en-US" sz="2800" dirty="0">
              <a:latin typeface="Century Gothic" panose="020B0502020202020204" pitchFamily="34" charset="0"/>
            </a:endParaRPr>
          </a:p>
        </p:txBody>
      </p:sp>
    </p:spTree>
    <p:extLst>
      <p:ext uri="{BB962C8B-B14F-4D97-AF65-F5344CB8AC3E}">
        <p14:creationId xmlns:p14="http://schemas.microsoft.com/office/powerpoint/2010/main" val="3069390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Property or Example?</a:t>
            </a:r>
            <a:r>
              <a:rPr lang="en-US" sz="4000" b="1" dirty="0">
                <a:latin typeface="KG Miss Kindergarten" panose="02000000000000000000" pitchFamily="2" charset="0"/>
              </a:rPr>
              <a:t> - </a:t>
            </a:r>
            <a:r>
              <a:rPr lang="en-US" sz="4000" b="1" dirty="0" smtClean="0">
                <a:latin typeface="KG Miss Kindergarten" panose="02000000000000000000" pitchFamily="2" charset="0"/>
              </a:rPr>
              <a:t>300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smtClean="0">
                <a:latin typeface="Century Gothic" panose="020B0502020202020204" pitchFamily="34" charset="0"/>
              </a:rPr>
              <a:t>Snow is an ________________ of water as a solid.</a:t>
            </a:r>
            <a:endParaRPr lang="en-US" sz="2800" dirty="0">
              <a:latin typeface="Century Gothic" panose="020B0502020202020204" pitchFamily="34" charset="0"/>
            </a:endParaRPr>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Property or Example?</a:t>
            </a:r>
            <a:r>
              <a:rPr lang="en-US" sz="4000" b="1" dirty="0">
                <a:latin typeface="KG Miss Kindergarten" panose="02000000000000000000" pitchFamily="2" charset="0"/>
              </a:rPr>
              <a:t> - </a:t>
            </a:r>
            <a:r>
              <a:rPr lang="en-US" sz="4000" b="1" dirty="0" smtClean="0">
                <a:latin typeface="KG Miss Kindergarten" panose="02000000000000000000" pitchFamily="2" charset="0"/>
              </a:rPr>
              <a:t>300</a:t>
            </a:r>
            <a:endParaRPr lang="en-US" sz="4000" b="1" dirty="0">
              <a:latin typeface="Century Gothic" panose="020B0502020202020204" pitchFamily="34" charset="0"/>
            </a:endParaRP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8" name="TextBox 7"/>
          <p:cNvSpPr txBox="1"/>
          <p:nvPr/>
        </p:nvSpPr>
        <p:spPr>
          <a:xfrm>
            <a:off x="609600" y="1892787"/>
            <a:ext cx="8229600" cy="523220"/>
          </a:xfrm>
          <a:prstGeom prst="rect">
            <a:avLst/>
          </a:prstGeom>
          <a:noFill/>
        </p:spPr>
        <p:txBody>
          <a:bodyPr wrap="square" rtlCol="0">
            <a:spAutoFit/>
          </a:bodyPr>
          <a:lstStyle/>
          <a:p>
            <a:r>
              <a:rPr lang="en-US" sz="2800" dirty="0" smtClean="0">
                <a:latin typeface="Century Gothic" panose="020B0502020202020204" pitchFamily="34" charset="0"/>
              </a:rPr>
              <a:t>Snow is an </a:t>
            </a:r>
            <a:r>
              <a:rPr lang="en-US" sz="2800" u="sng" dirty="0" smtClean="0">
                <a:latin typeface="Century Gothic" panose="020B0502020202020204" pitchFamily="34" charset="0"/>
              </a:rPr>
              <a:t>example</a:t>
            </a:r>
            <a:r>
              <a:rPr lang="en-US" sz="2800" dirty="0" smtClean="0">
                <a:latin typeface="Century Gothic" panose="020B0502020202020204" pitchFamily="34" charset="0"/>
              </a:rPr>
              <a:t> of water as a solid.</a:t>
            </a:r>
            <a:endParaRPr lang="en-US" sz="2800" dirty="0">
              <a:latin typeface="Century Gothic" panose="020B0502020202020204" pitchFamily="34" charset="0"/>
            </a:endParaRPr>
          </a:p>
        </p:txBody>
      </p:sp>
    </p:spTree>
    <p:extLst>
      <p:ext uri="{BB962C8B-B14F-4D97-AF65-F5344CB8AC3E}">
        <p14:creationId xmlns:p14="http://schemas.microsoft.com/office/powerpoint/2010/main" val="3069390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KG Miss Kindergarten" panose="02000000000000000000" pitchFamily="2" charset="0"/>
              </a:rPr>
              <a:t>Property or Example?</a:t>
            </a:r>
            <a:r>
              <a:rPr lang="en-US" sz="4000" b="1" dirty="0">
                <a:latin typeface="KG Miss Kindergarten" panose="02000000000000000000" pitchFamily="2" charset="0"/>
              </a:rPr>
              <a:t> - </a:t>
            </a:r>
            <a:r>
              <a:rPr lang="en-US" sz="4000" b="1" dirty="0" smtClean="0">
                <a:latin typeface="KG Miss Kindergarten" panose="02000000000000000000" pitchFamily="2" charset="0"/>
              </a:rPr>
              <a:t>400</a:t>
            </a:r>
            <a:endParaRPr lang="en-US" sz="4000" b="1" dirty="0">
              <a:latin typeface="Century Gothic" panose="020B0502020202020204" pitchFamily="34" charset="0"/>
            </a:endParaRP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smtClean="0">
                <a:latin typeface="Century Gothic" panose="020B0502020202020204" pitchFamily="34" charset="0"/>
              </a:rPr>
              <a:t>Property or example:  hard</a:t>
            </a:r>
            <a:endParaRPr lang="en-US" sz="2800" dirty="0">
              <a:latin typeface="Century Gothic" panose="020B0502020202020204" pitchFamily="34" charset="0"/>
            </a:endParaRPr>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1273</TotalTime>
  <Words>1189</Words>
  <Application>Microsoft Office PowerPoint</Application>
  <PresentationFormat>On-screen Show (4:3)</PresentationFormat>
  <Paragraphs>226</Paragraphs>
  <Slides>55</Slides>
  <Notes>1</Notes>
  <HiddenSlides>0</HiddenSlides>
  <MMClips>2</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Property or Example? - 100</vt:lpstr>
      <vt:lpstr>Property or Example? - 100</vt:lpstr>
      <vt:lpstr>Property or Example? - 200</vt:lpstr>
      <vt:lpstr>Property or Example? - 200</vt:lpstr>
      <vt:lpstr>Property or Example? - 300</vt:lpstr>
      <vt:lpstr>Property or Example? - 300</vt:lpstr>
      <vt:lpstr>Property or Example? - 400</vt:lpstr>
      <vt:lpstr>Property or Example? - 400</vt:lpstr>
      <vt:lpstr>Property or Example? - 500</vt:lpstr>
      <vt:lpstr>Property or Example? - 500</vt:lpstr>
      <vt:lpstr>Solid or Liquid Water? - 100</vt:lpstr>
      <vt:lpstr>Solid or Liquid Water? - 100</vt:lpstr>
      <vt:lpstr>Solid or Liquid Water? - 200</vt:lpstr>
      <vt:lpstr>Solid or Liquid Water? - 200</vt:lpstr>
      <vt:lpstr>Solid or Liquid Water? - 300</vt:lpstr>
      <vt:lpstr>Solid or Liquid Water? - 300</vt:lpstr>
      <vt:lpstr>Solid or Liquid Water? - 400</vt:lpstr>
      <vt:lpstr>Solid or Liquid Water? - 400</vt:lpstr>
      <vt:lpstr>Solid or Liquid Water? - 500</vt:lpstr>
      <vt:lpstr>Solid or Liquid Water? - 500</vt:lpstr>
      <vt:lpstr>Where do we get water? - 100</vt:lpstr>
      <vt:lpstr>Where do we get water? - 100</vt:lpstr>
      <vt:lpstr>Where do we get water? - 200</vt:lpstr>
      <vt:lpstr>Where do we get water? - 200</vt:lpstr>
      <vt:lpstr>Where do we get water? - 300</vt:lpstr>
      <vt:lpstr>Where do we get water? - 300</vt:lpstr>
      <vt:lpstr>Where do we get water? - 400</vt:lpstr>
      <vt:lpstr>Where do we get water? - 400</vt:lpstr>
      <vt:lpstr>Where do we get water? - 500</vt:lpstr>
      <vt:lpstr>Where do we get water? - 500</vt:lpstr>
      <vt:lpstr>How do we use water? - 100</vt:lpstr>
      <vt:lpstr>How do we use water? – 100</vt:lpstr>
      <vt:lpstr>How do we use water? - 200</vt:lpstr>
      <vt:lpstr>How do we use water?  – 200</vt:lpstr>
      <vt:lpstr>How do we use water?  - 300</vt:lpstr>
      <vt:lpstr>How do we use water?  – 300</vt:lpstr>
      <vt:lpstr>How do we use water?  - 400</vt:lpstr>
      <vt:lpstr>How do we use water? – 400</vt:lpstr>
      <vt:lpstr>How do we use water?  - 500</vt:lpstr>
      <vt:lpstr>How do we use water? – 500</vt:lpstr>
      <vt:lpstr>Wild Card - 100</vt:lpstr>
      <vt:lpstr>Wild Card  – 100</vt:lpstr>
      <vt:lpstr>Wild Card  - 200</vt:lpstr>
      <vt:lpstr>Wild Card  – 200</vt:lpstr>
      <vt:lpstr>Wild Card  - 300</vt:lpstr>
      <vt:lpstr>Wild Card  – 300</vt:lpstr>
      <vt:lpstr>Wild Card  - 400</vt:lpstr>
      <vt:lpstr>Wild Card  – 400</vt:lpstr>
      <vt:lpstr>Wild Card  - 500</vt:lpstr>
      <vt:lpstr>Wild Card  – 500</vt:lpstr>
      <vt:lpstr>FINAL JEOPARDY</vt:lpstr>
      <vt:lpstr>FINAL JEOPARDY</vt:lpstr>
      <vt:lpstr>FINAL JEOPARDY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dpstech</cp:lastModifiedBy>
  <cp:revision>65</cp:revision>
  <dcterms:created xsi:type="dcterms:W3CDTF">2012-12-01T10:13:02Z</dcterms:created>
  <dcterms:modified xsi:type="dcterms:W3CDTF">2015-12-11T20:08:46Z</dcterms:modified>
</cp:coreProperties>
</file>