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7"/>
  </p:notesMasterIdLst>
  <p:sldIdLst>
    <p:sldId id="256" r:id="rId2"/>
    <p:sldId id="257" r:id="rId3"/>
    <p:sldId id="263" r:id="rId4"/>
    <p:sldId id="264" r:id="rId5"/>
    <p:sldId id="265" r:id="rId6"/>
    <p:sldId id="266" r:id="rId7"/>
    <p:sldId id="267" r:id="rId8"/>
    <p:sldId id="268" r:id="rId9"/>
    <p:sldId id="269" r:id="rId10"/>
    <p:sldId id="270" r:id="rId11"/>
    <p:sldId id="271" r:id="rId12"/>
    <p:sldId id="272"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273" r:id="rId54"/>
    <p:sldId id="274" r:id="rId55"/>
    <p:sldId id="27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174" y="9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A02D3-74E9-174D-B413-ADDA3EC44DCC}" type="datetimeFigureOut">
              <a:rPr lang="en-US" smtClean="0"/>
              <a:t>10/22/2015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78F2A-A376-E24D-B7E2-49F0AB816C2E}" type="slidenum">
              <a:rPr lang="en-US" smtClean="0"/>
              <a:t>‹#›</a:t>
            </a:fld>
            <a:endParaRPr lang="en-US"/>
          </a:p>
        </p:txBody>
      </p:sp>
    </p:spTree>
    <p:extLst>
      <p:ext uri="{BB962C8B-B14F-4D97-AF65-F5344CB8AC3E}">
        <p14:creationId xmlns:p14="http://schemas.microsoft.com/office/powerpoint/2010/main" val="2790816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have to move the</a:t>
            </a:r>
            <a:r>
              <a:rPr lang="en-US" baseline="0" dirty="0" smtClean="0"/>
              <a:t> Daily Double picture out of the way to write the question.  If you do not wish to have the Daily Double in the game, delete it and the sound clip (speaker) from this slide.  For a Daily Double, the contestant has to wager at least $5 and at most the highest point value of any player/team at that point in the game.  It is considered a True Daily Double if they wager all of their points and go “double </a:t>
            </a:r>
            <a:r>
              <a:rPr lang="en-US" baseline="0" smtClean="0"/>
              <a:t>or nothing”.</a:t>
            </a:r>
            <a:endParaRPr lang="en-US"/>
          </a:p>
        </p:txBody>
      </p:sp>
      <p:sp>
        <p:nvSpPr>
          <p:cNvPr id="4" name="Slide Number Placeholder 3"/>
          <p:cNvSpPr>
            <a:spLocks noGrp="1"/>
          </p:cNvSpPr>
          <p:nvPr>
            <p:ph type="sldNum" sz="quarter" idx="10"/>
          </p:nvPr>
        </p:nvSpPr>
        <p:spPr/>
        <p:txBody>
          <a:bodyPr/>
          <a:lstStyle/>
          <a:p>
            <a:fld id="{4FF78F2A-A376-E24D-B7E2-49F0AB816C2E}" type="slidenum">
              <a:rPr lang="en-US" smtClean="0"/>
              <a:t>29</a:t>
            </a:fld>
            <a:endParaRPr lang="en-US"/>
          </a:p>
        </p:txBody>
      </p:sp>
    </p:spTree>
    <p:extLst>
      <p:ext uri="{BB962C8B-B14F-4D97-AF65-F5344CB8AC3E}">
        <p14:creationId xmlns:p14="http://schemas.microsoft.com/office/powerpoint/2010/main" val="96133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60832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18613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9552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923500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FE646B-7154-D34F-ABF8-7C078666FD25}"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36200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FE646B-7154-D34F-ABF8-7C078666FD25}"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61928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FE646B-7154-D34F-ABF8-7C078666FD25}" type="datetimeFigureOut">
              <a:rPr lang="en-US" smtClean="0"/>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373192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FE646B-7154-D34F-ABF8-7C078666FD25}" type="datetimeFigureOut">
              <a:rPr lang="en-US" smtClean="0"/>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83897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E646B-7154-D34F-ABF8-7C078666FD25}" type="datetimeFigureOut">
              <a:rPr lang="en-US" smtClean="0"/>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76601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E646B-7154-D34F-ABF8-7C078666FD25}"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53337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E646B-7154-D34F-ABF8-7C078666FD25}"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6959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E646B-7154-D34F-ABF8-7C078666FD25}" type="datetimeFigureOut">
              <a:rPr lang="en-US" smtClean="0"/>
              <a:t>10/22/2015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A560B-4A7A-2047-91EC-E1FDF98AD8D7}" type="slidenum">
              <a:rPr lang="en-US" smtClean="0"/>
              <a:t>‹#›</a:t>
            </a:fld>
            <a:endParaRPr lang="en-US"/>
          </a:p>
        </p:txBody>
      </p:sp>
    </p:spTree>
    <p:extLst>
      <p:ext uri="{BB962C8B-B14F-4D97-AF65-F5344CB8AC3E}">
        <p14:creationId xmlns:p14="http://schemas.microsoft.com/office/powerpoint/2010/main" val="1606082779"/>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17.xml"/><Relationship Id="rId18" Type="http://schemas.openxmlformats.org/officeDocument/2006/relationships/slide" Target="slide19.xml"/><Relationship Id="rId26" Type="http://schemas.openxmlformats.org/officeDocument/2006/relationships/slide" Target="slide51.xml"/><Relationship Id="rId3" Type="http://schemas.openxmlformats.org/officeDocument/2006/relationships/slide" Target="slide13.xml"/><Relationship Id="rId21"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7.xml"/><Relationship Id="rId17" Type="http://schemas.openxmlformats.org/officeDocument/2006/relationships/slide" Target="slide9.xml"/><Relationship Id="rId25" Type="http://schemas.openxmlformats.org/officeDocument/2006/relationships/slide" Target="slide41.xml"/><Relationship Id="rId2" Type="http://schemas.openxmlformats.org/officeDocument/2006/relationships/slide" Target="slide3.xml"/><Relationship Id="rId16" Type="http://schemas.openxmlformats.org/officeDocument/2006/relationships/slide" Target="slide47.xml"/><Relationship Id="rId20" Type="http://schemas.openxmlformats.org/officeDocument/2006/relationships/slide" Target="slide39.xml"/><Relationship Id="rId29"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slide" Target="slide45.xml"/><Relationship Id="rId24" Type="http://schemas.openxmlformats.org/officeDocument/2006/relationships/slide" Target="slide31.xml"/><Relationship Id="rId5" Type="http://schemas.openxmlformats.org/officeDocument/2006/relationships/slide" Target="slide33.xml"/><Relationship Id="rId15" Type="http://schemas.openxmlformats.org/officeDocument/2006/relationships/slide" Target="slide37.xml"/><Relationship Id="rId23" Type="http://schemas.openxmlformats.org/officeDocument/2006/relationships/slide" Target="slide21.xml"/><Relationship Id="rId28" Type="http://schemas.openxmlformats.org/officeDocument/2006/relationships/image" Target="../media/image2.png"/><Relationship Id="rId10" Type="http://schemas.openxmlformats.org/officeDocument/2006/relationships/slide" Target="slide35.xml"/><Relationship Id="rId19" Type="http://schemas.openxmlformats.org/officeDocument/2006/relationships/slide" Target="slide29.xml"/><Relationship Id="rId4" Type="http://schemas.openxmlformats.org/officeDocument/2006/relationships/slide" Target="slide23.xml"/><Relationship Id="rId9" Type="http://schemas.openxmlformats.org/officeDocument/2006/relationships/slide" Target="slide25.xml"/><Relationship Id="rId14" Type="http://schemas.openxmlformats.org/officeDocument/2006/relationships/slide" Target="slide27.xml"/><Relationship Id="rId22" Type="http://schemas.openxmlformats.org/officeDocument/2006/relationships/slide" Target="slide11.xml"/><Relationship Id="rId27" Type="http://schemas.openxmlformats.org/officeDocument/2006/relationships/slide" Target="slide5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0" y="1181100"/>
            <a:ext cx="9144000" cy="4474723"/>
          </a:xfrm>
          <a:prstGeom prst="rect">
            <a:avLst/>
          </a:prstGeom>
        </p:spPr>
      </p:pic>
      <p:sp>
        <p:nvSpPr>
          <p:cNvPr id="6" name="Rectangle 5"/>
          <p:cNvSpPr/>
          <p:nvPr/>
        </p:nvSpPr>
        <p:spPr>
          <a:xfrm>
            <a:off x="0" y="146599"/>
            <a:ext cx="9144000" cy="923330"/>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anose="020B0502020202020204" pitchFamily="34" charset="0"/>
              </a:rPr>
              <a:t>Community Edition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anose="020B0502020202020204" pitchFamily="34" charset="0"/>
            </a:endParaRPr>
          </a:p>
        </p:txBody>
      </p:sp>
      <p:sp>
        <p:nvSpPr>
          <p:cNvPr id="7" name="Rectangle 6"/>
          <p:cNvSpPr/>
          <p:nvPr/>
        </p:nvSpPr>
        <p:spPr>
          <a:xfrm>
            <a:off x="0" y="5900365"/>
            <a:ext cx="9144000" cy="646331"/>
          </a:xfrm>
          <a:prstGeom prst="rect">
            <a:avLst/>
          </a:prstGeom>
          <a:noFill/>
        </p:spPr>
        <p:txBody>
          <a:bodyPr wrap="square" lIns="91440" tIns="45720" rIns="91440" bIns="45720">
            <a:spAutoFit/>
          </a:bodyPr>
          <a:lstStyle/>
          <a:p>
            <a:pPr algn="ct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anose="020B0502020202020204" pitchFamily="34" charset="0"/>
              </a:rPr>
              <a:t>With your host: Ms. Philips</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anose="020B0502020202020204" pitchFamily="34" charset="0"/>
            </a:endParaRPr>
          </a:p>
        </p:txBody>
      </p:sp>
    </p:spTree>
    <p:extLst>
      <p:ext uri="{BB962C8B-B14F-4D97-AF65-F5344CB8AC3E}">
        <p14:creationId xmlns:p14="http://schemas.microsoft.com/office/powerpoint/2010/main" val="3694104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 </a:t>
            </a:r>
            <a:r>
              <a:rPr lang="en-US" sz="4000" b="1" dirty="0" smtClean="0">
                <a:latin typeface="Century Gothic" panose="020B0502020202020204" pitchFamily="34" charset="0"/>
              </a:rPr>
              <a:t>400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is and example of a basic need?</a:t>
            </a:r>
          </a:p>
          <a:p>
            <a:endParaRPr lang="en-US" sz="2800" dirty="0">
              <a:latin typeface="Century Gothic" panose="020B0502020202020204" pitchFamily="34" charset="0"/>
            </a:endParaRPr>
          </a:p>
          <a:p>
            <a:pPr marL="514350" indent="-514350">
              <a:buAutoNum type="alphaUcPeriod"/>
            </a:pPr>
            <a:r>
              <a:rPr lang="en-US" sz="2800" strike="sngStrike" dirty="0">
                <a:latin typeface="Century Gothic" panose="020B0502020202020204" pitchFamily="34" charset="0"/>
              </a:rPr>
              <a:t>car</a:t>
            </a:r>
          </a:p>
          <a:p>
            <a:pPr marL="514350" indent="-514350">
              <a:buAutoNum type="alphaUcPeriod"/>
            </a:pPr>
            <a:r>
              <a:rPr lang="en-US" sz="2800" dirty="0">
                <a:latin typeface="Century Gothic" panose="020B0502020202020204" pitchFamily="34" charset="0"/>
              </a:rPr>
              <a:t>apple</a:t>
            </a:r>
          </a:p>
          <a:p>
            <a:pPr marL="514350" indent="-514350">
              <a:buAutoNum type="alphaUcPeriod"/>
            </a:pPr>
            <a:r>
              <a:rPr lang="en-US" sz="2800" strike="sngStrike" dirty="0">
                <a:latin typeface="Century Gothic" panose="020B0502020202020204" pitchFamily="34" charset="0"/>
              </a:rPr>
              <a:t>tree</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 -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539430"/>
          </a:xfrm>
          <a:prstGeom prst="rect">
            <a:avLst/>
          </a:prstGeom>
          <a:noFill/>
        </p:spPr>
        <p:txBody>
          <a:bodyPr wrap="square" rtlCol="0">
            <a:spAutoFit/>
          </a:bodyPr>
          <a:lstStyle/>
          <a:p>
            <a:r>
              <a:rPr lang="en-US" sz="2800" dirty="0" smtClean="0">
                <a:latin typeface="Century Gothic" panose="020B0502020202020204" pitchFamily="34" charset="0"/>
              </a:rPr>
              <a:t>What is a community?</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A place where people work and play together.</a:t>
            </a:r>
          </a:p>
          <a:p>
            <a:pPr marL="514350" indent="-514350">
              <a:buAutoNum type="alphaUcPeriod"/>
            </a:pPr>
            <a:r>
              <a:rPr lang="en-US" sz="2800" dirty="0" smtClean="0">
                <a:latin typeface="Century Gothic" panose="020B0502020202020204" pitchFamily="34" charset="0"/>
              </a:rPr>
              <a:t>A place where people live and work together.</a:t>
            </a:r>
          </a:p>
          <a:p>
            <a:pPr marL="514350" indent="-514350">
              <a:buAutoNum type="alphaUcPeriod"/>
            </a:pPr>
            <a:r>
              <a:rPr lang="en-US" sz="2800" dirty="0" smtClean="0">
                <a:latin typeface="Century Gothic" panose="020B0502020202020204" pitchFamily="34" charset="0"/>
              </a:rPr>
              <a:t>A place where people live, work, and play together.</a:t>
            </a:r>
            <a:endParaRPr lang="en-US" sz="2800" dirty="0">
              <a:latin typeface="Century Gothic" panose="020B0502020202020204" pitchFamily="34" charset="0"/>
            </a:endParaRP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a:t>
            </a:r>
            <a:r>
              <a:rPr lang="en-US" sz="4000" b="1" dirty="0" smtClean="0">
                <a:latin typeface="Century Gothic" panose="020B0502020202020204" pitchFamily="34" charset="0"/>
              </a:rPr>
              <a:t>… – 500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539430"/>
          </a:xfrm>
          <a:prstGeom prst="rect">
            <a:avLst/>
          </a:prstGeom>
          <a:noFill/>
        </p:spPr>
        <p:txBody>
          <a:bodyPr wrap="square" rtlCol="0">
            <a:spAutoFit/>
          </a:bodyPr>
          <a:lstStyle/>
          <a:p>
            <a:r>
              <a:rPr lang="en-US" sz="2800" dirty="0">
                <a:latin typeface="Century Gothic" panose="020B0502020202020204" pitchFamily="34" charset="0"/>
              </a:rPr>
              <a:t>What is a community?</a:t>
            </a:r>
          </a:p>
          <a:p>
            <a:endParaRPr lang="en-US" sz="2800" dirty="0">
              <a:latin typeface="Century Gothic" panose="020B0502020202020204" pitchFamily="34" charset="0"/>
            </a:endParaRPr>
          </a:p>
          <a:p>
            <a:pPr marL="514350" indent="-514350">
              <a:buAutoNum type="alphaUcPeriod"/>
            </a:pPr>
            <a:r>
              <a:rPr lang="en-US" sz="2800" strike="sngStrike" dirty="0">
                <a:latin typeface="Century Gothic" panose="020B0502020202020204" pitchFamily="34" charset="0"/>
              </a:rPr>
              <a:t>A place where people work and play together.</a:t>
            </a:r>
          </a:p>
          <a:p>
            <a:pPr marL="514350" indent="-514350">
              <a:buAutoNum type="alphaUcPeriod"/>
            </a:pPr>
            <a:r>
              <a:rPr lang="en-US" sz="2800" strike="sngStrike" dirty="0">
                <a:latin typeface="Century Gothic" panose="020B0502020202020204" pitchFamily="34" charset="0"/>
              </a:rPr>
              <a:t>A place where people live and work together.</a:t>
            </a:r>
          </a:p>
          <a:p>
            <a:pPr marL="514350" indent="-514350">
              <a:buAutoNum type="alphaUcPeriod"/>
            </a:pPr>
            <a:r>
              <a:rPr lang="en-US" sz="2800" dirty="0">
                <a:latin typeface="Century Gothic" panose="020B0502020202020204" pitchFamily="34" charset="0"/>
              </a:rPr>
              <a:t>A place where people live, work, and play together.</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Characteristics - 100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246769"/>
          </a:xfrm>
          <a:prstGeom prst="rect">
            <a:avLst/>
          </a:prstGeom>
          <a:noFill/>
        </p:spPr>
        <p:txBody>
          <a:bodyPr wrap="square" rtlCol="0">
            <a:spAutoFit/>
          </a:bodyPr>
          <a:lstStyle/>
          <a:p>
            <a:r>
              <a:rPr lang="en-US" sz="2800" dirty="0" smtClean="0">
                <a:latin typeface="Century Gothic" panose="020B0502020202020204" pitchFamily="34" charset="0"/>
              </a:rPr>
              <a:t>What do </a:t>
            </a:r>
            <a:r>
              <a:rPr lang="en-US" sz="2800" u="sng" dirty="0" smtClean="0">
                <a:latin typeface="Century Gothic" panose="020B0502020202020204" pitchFamily="34" charset="0"/>
              </a:rPr>
              <a:t>ALL</a:t>
            </a:r>
            <a:r>
              <a:rPr lang="en-US" sz="2800" dirty="0" smtClean="0">
                <a:latin typeface="Century Gothic" panose="020B0502020202020204" pitchFamily="34" charset="0"/>
              </a:rPr>
              <a:t> communities have?</a:t>
            </a:r>
          </a:p>
          <a:p>
            <a:endParaRPr lang="en-US" sz="2800" dirty="0">
              <a:latin typeface="Century Gothic" panose="020B0502020202020204" pitchFamily="34" charset="0"/>
            </a:endParaRPr>
          </a:p>
          <a:p>
            <a:pPr marL="514350" indent="-514350">
              <a:buAutoNum type="alphaUcPeriod"/>
            </a:pPr>
            <a:r>
              <a:rPr lang="en-US" sz="2800" dirty="0">
                <a:latin typeface="Century Gothic" panose="020B0502020202020204" pitchFamily="34" charset="0"/>
              </a:rPr>
              <a:t>b</a:t>
            </a:r>
            <a:r>
              <a:rPr lang="en-US" sz="2800" dirty="0" smtClean="0">
                <a:latin typeface="Century Gothic" panose="020B0502020202020204" pitchFamily="34" charset="0"/>
              </a:rPr>
              <a:t>uildings</a:t>
            </a:r>
          </a:p>
          <a:p>
            <a:pPr marL="514350" indent="-514350">
              <a:buAutoNum type="alphaUcPeriod"/>
            </a:pPr>
            <a:r>
              <a:rPr lang="en-US" sz="2800" dirty="0">
                <a:latin typeface="Century Gothic" panose="020B0502020202020204" pitchFamily="34" charset="0"/>
              </a:rPr>
              <a:t>b</a:t>
            </a:r>
            <a:r>
              <a:rPr lang="en-US" sz="2800" dirty="0" smtClean="0">
                <a:latin typeface="Century Gothic" panose="020B0502020202020204" pitchFamily="34" charset="0"/>
              </a:rPr>
              <a:t>ridges</a:t>
            </a:r>
          </a:p>
          <a:p>
            <a:pPr marL="514350" indent="-514350">
              <a:buAutoNum type="alphaUcPeriod"/>
            </a:pPr>
            <a:r>
              <a:rPr lang="en-US" sz="2800" dirty="0">
                <a:latin typeface="Century Gothic" panose="020B0502020202020204" pitchFamily="34" charset="0"/>
              </a:rPr>
              <a:t>h</a:t>
            </a:r>
            <a:r>
              <a:rPr lang="en-US" sz="2800" dirty="0" smtClean="0">
                <a:latin typeface="Century Gothic" panose="020B0502020202020204" pitchFamily="34" charset="0"/>
              </a:rPr>
              <a:t>ills</a:t>
            </a:r>
            <a:endParaRPr lang="en-US" sz="2800" dirty="0">
              <a:latin typeface="Century Gothic" panose="020B0502020202020204" pitchFamily="34" charset="0"/>
            </a:endParaRPr>
          </a:p>
        </p:txBody>
      </p:sp>
    </p:spTree>
    <p:extLst>
      <p:ext uri="{BB962C8B-B14F-4D97-AF65-F5344CB8AC3E}">
        <p14:creationId xmlns:p14="http://schemas.microsoft.com/office/powerpoint/2010/main" val="14874526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Characteristics – 100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do </a:t>
            </a:r>
            <a:r>
              <a:rPr lang="en-US" sz="2800" u="sng" dirty="0">
                <a:latin typeface="Century Gothic" panose="020B0502020202020204" pitchFamily="34" charset="0"/>
              </a:rPr>
              <a:t>ALL</a:t>
            </a:r>
            <a:r>
              <a:rPr lang="en-US" sz="2800" dirty="0">
                <a:latin typeface="Century Gothic" panose="020B0502020202020204" pitchFamily="34" charset="0"/>
              </a:rPr>
              <a:t> communities have?</a:t>
            </a:r>
          </a:p>
          <a:p>
            <a:endParaRPr lang="en-US" sz="2800" dirty="0">
              <a:latin typeface="Century Gothic" panose="020B0502020202020204" pitchFamily="34" charset="0"/>
            </a:endParaRPr>
          </a:p>
          <a:p>
            <a:pPr marL="514350" indent="-514350">
              <a:buAutoNum type="alphaUcPeriod"/>
            </a:pPr>
            <a:r>
              <a:rPr lang="en-US" sz="2800" dirty="0">
                <a:latin typeface="Century Gothic" panose="020B0502020202020204" pitchFamily="34" charset="0"/>
              </a:rPr>
              <a:t>buildings</a:t>
            </a:r>
          </a:p>
          <a:p>
            <a:pPr marL="514350" indent="-514350">
              <a:buAutoNum type="alphaUcPeriod"/>
            </a:pPr>
            <a:r>
              <a:rPr lang="en-US" sz="2800" strike="sngStrike" dirty="0">
                <a:latin typeface="Century Gothic" panose="020B0502020202020204" pitchFamily="34" charset="0"/>
              </a:rPr>
              <a:t>bridges</a:t>
            </a:r>
          </a:p>
          <a:p>
            <a:pPr marL="514350" indent="-514350">
              <a:buAutoNum type="alphaUcPeriod"/>
            </a:pPr>
            <a:r>
              <a:rPr lang="en-US" sz="2800" strike="sngStrike" dirty="0">
                <a:latin typeface="Century Gothic" panose="020B0502020202020204" pitchFamily="34" charset="0"/>
              </a:rPr>
              <a:t>hills</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4355904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Characteristics -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246769"/>
          </a:xfrm>
          <a:prstGeom prst="rect">
            <a:avLst/>
          </a:prstGeom>
          <a:noFill/>
        </p:spPr>
        <p:txBody>
          <a:bodyPr wrap="square" rtlCol="0">
            <a:spAutoFit/>
          </a:bodyPr>
          <a:lstStyle/>
          <a:p>
            <a:r>
              <a:rPr lang="en-US" sz="2800" dirty="0" smtClean="0">
                <a:latin typeface="Century Gothic" panose="020B0502020202020204" pitchFamily="34" charset="0"/>
              </a:rPr>
              <a:t>What do all communities </a:t>
            </a:r>
            <a:r>
              <a:rPr lang="en-US" sz="2800" u="sng" dirty="0" smtClean="0">
                <a:latin typeface="Century Gothic" panose="020B0502020202020204" pitchFamily="34" charset="0"/>
              </a:rPr>
              <a:t>NOT</a:t>
            </a:r>
            <a:r>
              <a:rPr lang="en-US" sz="2800" dirty="0" smtClean="0">
                <a:latin typeface="Century Gothic" panose="020B0502020202020204" pitchFamily="34" charset="0"/>
              </a:rPr>
              <a:t> have?</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people</a:t>
            </a:r>
          </a:p>
          <a:p>
            <a:pPr marL="514350" indent="-514350">
              <a:buAutoNum type="alphaUcPeriod"/>
            </a:pPr>
            <a:r>
              <a:rPr lang="en-US" sz="2800" dirty="0">
                <a:latin typeface="Century Gothic" panose="020B0502020202020204" pitchFamily="34" charset="0"/>
              </a:rPr>
              <a:t>p</a:t>
            </a:r>
            <a:r>
              <a:rPr lang="en-US" sz="2800" dirty="0" smtClean="0">
                <a:latin typeface="Century Gothic" panose="020B0502020202020204" pitchFamily="34" charset="0"/>
              </a:rPr>
              <a:t>laces to live</a:t>
            </a:r>
          </a:p>
          <a:p>
            <a:pPr marL="514350" indent="-514350">
              <a:buAutoNum type="alphaUcPeriod"/>
            </a:pPr>
            <a:r>
              <a:rPr lang="en-US" sz="2800" dirty="0" smtClean="0">
                <a:latin typeface="Century Gothic" panose="020B0502020202020204" pitchFamily="34" charset="0"/>
              </a:rPr>
              <a:t>river</a:t>
            </a:r>
          </a:p>
        </p:txBody>
      </p:sp>
      <p:sp>
        <p:nvSpPr>
          <p:cNvPr id="7" name="Right Arrow 6"/>
          <p:cNvSpPr/>
          <p:nvPr/>
        </p:nvSpPr>
        <p:spPr>
          <a:xfrm>
            <a:off x="7713579" y="6082633"/>
            <a:ext cx="1093537" cy="5347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CHECK</a:t>
            </a:r>
            <a:endParaRPr lang="en-US" dirty="0"/>
          </a:p>
        </p:txBody>
      </p:sp>
    </p:spTree>
    <p:extLst>
      <p:ext uri="{BB962C8B-B14F-4D97-AF65-F5344CB8AC3E}">
        <p14:creationId xmlns:p14="http://schemas.microsoft.com/office/powerpoint/2010/main" val="7886139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Characteristics</a:t>
            </a:r>
            <a:r>
              <a:rPr lang="en-US" sz="4000" b="1" dirty="0" smtClean="0">
                <a:latin typeface="Century Gothic" panose="020B0502020202020204" pitchFamily="34" charset="0"/>
              </a:rPr>
              <a:t> – 200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do all communities </a:t>
            </a:r>
            <a:r>
              <a:rPr lang="en-US" sz="2800" u="sng" dirty="0">
                <a:latin typeface="Century Gothic" panose="020B0502020202020204" pitchFamily="34" charset="0"/>
              </a:rPr>
              <a:t>NOT</a:t>
            </a:r>
            <a:r>
              <a:rPr lang="en-US" sz="2800" dirty="0">
                <a:latin typeface="Century Gothic" panose="020B0502020202020204" pitchFamily="34" charset="0"/>
              </a:rPr>
              <a:t> have?</a:t>
            </a:r>
          </a:p>
          <a:p>
            <a:endParaRPr lang="en-US" sz="2800" dirty="0">
              <a:latin typeface="Century Gothic" panose="020B0502020202020204" pitchFamily="34" charset="0"/>
            </a:endParaRPr>
          </a:p>
          <a:p>
            <a:pPr marL="514350" indent="-514350">
              <a:buAutoNum type="alphaUcPeriod"/>
            </a:pPr>
            <a:r>
              <a:rPr lang="en-US" sz="2800" strike="sngStrike" dirty="0">
                <a:latin typeface="Century Gothic" panose="020B0502020202020204" pitchFamily="34" charset="0"/>
              </a:rPr>
              <a:t>people</a:t>
            </a:r>
          </a:p>
          <a:p>
            <a:pPr marL="514350" indent="-514350">
              <a:buAutoNum type="alphaUcPeriod"/>
            </a:pPr>
            <a:r>
              <a:rPr lang="en-US" sz="2800" strike="sngStrike" dirty="0">
                <a:latin typeface="Century Gothic" panose="020B0502020202020204" pitchFamily="34" charset="0"/>
              </a:rPr>
              <a:t>places to live</a:t>
            </a:r>
          </a:p>
          <a:p>
            <a:pPr marL="514350" indent="-514350">
              <a:buAutoNum type="alphaUcPeriod"/>
            </a:pPr>
            <a:r>
              <a:rPr lang="en-US" sz="2800" dirty="0">
                <a:latin typeface="Century Gothic" panose="020B0502020202020204" pitchFamily="34" charset="0"/>
              </a:rPr>
              <a:t>river</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870117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Characteristics </a:t>
            </a:r>
            <a:r>
              <a:rPr lang="en-US" sz="4000" b="1" dirty="0" smtClean="0">
                <a:latin typeface="Century Gothic" panose="020B0502020202020204" pitchFamily="34" charset="0"/>
              </a:rPr>
              <a:t>- 300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is a natural characteristic?</a:t>
            </a:r>
            <a:endParaRPr lang="en-US" sz="2800" dirty="0">
              <a:latin typeface="Century Gothic" panose="020B0502020202020204" pitchFamily="34" charset="0"/>
            </a:endParaRPr>
          </a:p>
        </p:txBody>
      </p:sp>
    </p:spTree>
    <p:extLst>
      <p:ext uri="{BB962C8B-B14F-4D97-AF65-F5344CB8AC3E}">
        <p14:creationId xmlns:p14="http://schemas.microsoft.com/office/powerpoint/2010/main" val="27539334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Characteristics</a:t>
            </a:r>
            <a:r>
              <a:rPr lang="en-US" sz="4000" b="1" dirty="0" smtClean="0">
                <a:latin typeface="Century Gothic" panose="020B0502020202020204" pitchFamily="34" charset="0"/>
              </a:rPr>
              <a:t> – 300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384995"/>
          </a:xfrm>
          <a:prstGeom prst="rect">
            <a:avLst/>
          </a:prstGeom>
          <a:noFill/>
        </p:spPr>
        <p:txBody>
          <a:bodyPr wrap="square" rtlCol="0">
            <a:spAutoFit/>
          </a:bodyPr>
          <a:lstStyle/>
          <a:p>
            <a:r>
              <a:rPr lang="en-US" sz="2800" dirty="0">
                <a:latin typeface="Century Gothic" panose="020B0502020202020204" pitchFamily="34" charset="0"/>
              </a:rPr>
              <a:t>What is a natural characteristic</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Something that is </a:t>
            </a:r>
            <a:r>
              <a:rPr lang="en-US" sz="2800" b="1" u="sng" dirty="0" smtClean="0">
                <a:latin typeface="Century Gothic" panose="020B0502020202020204" pitchFamily="34" charset="0"/>
              </a:rPr>
              <a:t>NOT</a:t>
            </a:r>
            <a:r>
              <a:rPr lang="en-US" sz="2800" dirty="0" smtClean="0">
                <a:latin typeface="Century Gothic" panose="020B0502020202020204" pitchFamily="34" charset="0"/>
              </a:rPr>
              <a:t> made by humans.</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533613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Characteristics </a:t>
            </a:r>
            <a:r>
              <a:rPr lang="en-US" sz="4000" b="1" dirty="0" smtClean="0">
                <a:latin typeface="Century Gothic" panose="020B0502020202020204" pitchFamily="34" charset="0"/>
              </a:rPr>
              <a:t>- 400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latin typeface="Century Gothic" panose="020B0502020202020204" pitchFamily="34" charset="0"/>
              </a:rPr>
              <a:t>Name 3 examples of a natural characteristic:</a:t>
            </a:r>
          </a:p>
        </p:txBody>
      </p:sp>
    </p:spTree>
    <p:extLst>
      <p:ext uri="{BB962C8B-B14F-4D97-AF65-F5344CB8AC3E}">
        <p14:creationId xmlns:p14="http://schemas.microsoft.com/office/powerpoint/2010/main" val="15628469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95963265"/>
              </p:ext>
            </p:extLst>
          </p:nvPr>
        </p:nvGraphicFramePr>
        <p:xfrm>
          <a:off x="457200" y="356937"/>
          <a:ext cx="8229600" cy="5073095"/>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831739">
                <a:tc>
                  <a:txBody>
                    <a:bodyPr/>
                    <a:lstStyle/>
                    <a:p>
                      <a:pPr algn="ctr"/>
                      <a:r>
                        <a:rPr lang="en-US" dirty="0" smtClean="0">
                          <a:latin typeface="Century Gothic" panose="020B0502020202020204" pitchFamily="34" charset="0"/>
                        </a:rPr>
                        <a:t>A community is …</a:t>
                      </a:r>
                      <a:endParaRPr lang="en-US" dirty="0">
                        <a:latin typeface="Century Gothic" panose="020B0502020202020204" pitchFamily="34" charset="0"/>
                      </a:endParaRPr>
                    </a:p>
                  </a:txBody>
                  <a:tcPr anchor="ctr">
                    <a:solidFill>
                      <a:srgbClr val="0000FF"/>
                    </a:solidFill>
                  </a:tcPr>
                </a:tc>
                <a:tc>
                  <a:txBody>
                    <a:bodyPr/>
                    <a:lstStyle/>
                    <a:p>
                      <a:pPr algn="ctr"/>
                      <a:r>
                        <a:rPr lang="en-US" sz="1050" dirty="0" smtClean="0">
                          <a:latin typeface="Century Gothic" panose="020B0502020202020204" pitchFamily="34" charset="0"/>
                        </a:rPr>
                        <a:t>Characteristics</a:t>
                      </a:r>
                      <a:endParaRPr lang="en-US" sz="1050" dirty="0">
                        <a:latin typeface="Century Gothic" panose="020B0502020202020204" pitchFamily="34" charset="0"/>
                      </a:endParaRPr>
                    </a:p>
                  </a:txBody>
                  <a:tcPr anchor="ctr">
                    <a:solidFill>
                      <a:srgbClr val="0000FF"/>
                    </a:solidFill>
                  </a:tcPr>
                </a:tc>
                <a:tc>
                  <a:txBody>
                    <a:bodyPr/>
                    <a:lstStyle/>
                    <a:p>
                      <a:pPr algn="ctr"/>
                      <a:r>
                        <a:rPr lang="en-US" sz="1400" dirty="0" smtClean="0">
                          <a:latin typeface="Century Gothic" panose="020B0502020202020204" pitchFamily="34" charset="0"/>
                        </a:rPr>
                        <a:t>Government</a:t>
                      </a:r>
                      <a:endParaRPr lang="en-US" sz="1400" dirty="0">
                        <a:latin typeface="Century Gothic" panose="020B0502020202020204" pitchFamily="34" charset="0"/>
                      </a:endParaRPr>
                    </a:p>
                  </a:txBody>
                  <a:tcPr anchor="ctr">
                    <a:solidFill>
                      <a:srgbClr val="0000FF"/>
                    </a:solidFill>
                  </a:tcPr>
                </a:tc>
                <a:tc>
                  <a:txBody>
                    <a:bodyPr/>
                    <a:lstStyle/>
                    <a:p>
                      <a:pPr algn="ctr"/>
                      <a:r>
                        <a:rPr lang="en-US" sz="1200" dirty="0" smtClean="0">
                          <a:latin typeface="Century Gothic" panose="020B0502020202020204" pitchFamily="34" charset="0"/>
                        </a:rPr>
                        <a:t>Different</a:t>
                      </a:r>
                      <a:r>
                        <a:rPr lang="en-US" sz="1200" baseline="0" dirty="0" smtClean="0">
                          <a:latin typeface="Century Gothic" panose="020B0502020202020204" pitchFamily="34" charset="0"/>
                        </a:rPr>
                        <a:t> Communities</a:t>
                      </a:r>
                      <a:endParaRPr lang="en-US" sz="1200" dirty="0">
                        <a:latin typeface="Century Gothic" panose="020B0502020202020204" pitchFamily="34" charset="0"/>
                      </a:endParaRPr>
                    </a:p>
                  </a:txBody>
                  <a:tcPr anchor="ctr">
                    <a:solidFill>
                      <a:srgbClr val="0000FF"/>
                    </a:solidFill>
                  </a:tcPr>
                </a:tc>
                <a:tc>
                  <a:txBody>
                    <a:bodyPr/>
                    <a:lstStyle/>
                    <a:p>
                      <a:pPr algn="ctr"/>
                      <a:r>
                        <a:rPr lang="en-US" dirty="0" smtClean="0">
                          <a:latin typeface="Century Gothic" panose="020B0502020202020204" pitchFamily="34" charset="0"/>
                        </a:rPr>
                        <a:t>Wild Card</a:t>
                      </a:r>
                      <a:endParaRPr lang="en-US" dirty="0">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2"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3"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4"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5"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6"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7"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8"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9"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0"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1"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12"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3"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4"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5"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6"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17"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8"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9"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0"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1"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22"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3"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4"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5"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6"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r>
            </a:tbl>
          </a:graphicData>
        </a:graphic>
      </p:graphicFrame>
      <p:pic>
        <p:nvPicPr>
          <p:cNvPr id="6" name="Picture 5">
            <a:hlinkClick r:id="rId27" action="ppaction://hlinksldjump"/>
          </p:cNvPr>
          <p:cNvPicPr>
            <a:picLocks noChangeAspect="1"/>
          </p:cNvPicPr>
          <p:nvPr/>
        </p:nvPicPr>
        <p:blipFill rotWithShape="1">
          <a:blip r:embed="rId28">
            <a:extLst>
              <a:ext uri="{BEBA8EAE-BF5A-486C-A8C5-ECC9F3942E4B}">
                <a14:imgProps xmlns:a14="http://schemas.microsoft.com/office/drawing/2010/main">
                  <a14:imgLayer r:embed="rId29">
                    <a14:imgEffect>
                      <a14:backgroundRemoval t="5200" b="98800" l="21250" r="77750"/>
                    </a14:imgEffect>
                  </a14:imgLayer>
                </a14:imgProps>
              </a:ext>
            </a:extLst>
          </a:blip>
          <a:srcRect l="13675" r="13675"/>
          <a:stretch/>
        </p:blipFill>
        <p:spPr>
          <a:xfrm>
            <a:off x="7646737" y="5629776"/>
            <a:ext cx="1136316" cy="977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715558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Characteristics</a:t>
            </a:r>
            <a:r>
              <a:rPr lang="en-US" sz="4000" b="1" dirty="0" smtClean="0">
                <a:latin typeface="Century Gothic" panose="020B0502020202020204" pitchFamily="34" charset="0"/>
              </a:rPr>
              <a:t> – 400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108543"/>
          </a:xfrm>
          <a:prstGeom prst="rect">
            <a:avLst/>
          </a:prstGeom>
          <a:noFill/>
        </p:spPr>
        <p:txBody>
          <a:bodyPr wrap="square" rtlCol="0">
            <a:spAutoFit/>
          </a:bodyPr>
          <a:lstStyle/>
          <a:p>
            <a:r>
              <a:rPr lang="en-US" sz="2800" dirty="0">
                <a:latin typeface="Century Gothic" panose="020B0502020202020204" pitchFamily="34" charset="0"/>
              </a:rPr>
              <a:t>Name 3 examples of a natural </a:t>
            </a:r>
            <a:r>
              <a:rPr lang="en-US" sz="2800" dirty="0" smtClean="0">
                <a:latin typeface="Century Gothic" panose="020B0502020202020204" pitchFamily="34" charset="0"/>
              </a:rPr>
              <a:t>characteristic:</a:t>
            </a:r>
          </a:p>
          <a:p>
            <a:endParaRPr lang="en-US" sz="2800" dirty="0">
              <a:latin typeface="Century Gothic" panose="020B0502020202020204" pitchFamily="34" charset="0"/>
            </a:endParaRPr>
          </a:p>
          <a:p>
            <a:pPr marL="457200" indent="-457200">
              <a:buFont typeface="Arial" panose="020B0604020202020204" pitchFamily="34" charset="0"/>
              <a:buChar char="•"/>
            </a:pPr>
            <a:r>
              <a:rPr lang="en-US" sz="2800" dirty="0">
                <a:latin typeface="Century Gothic" panose="020B0502020202020204" pitchFamily="34" charset="0"/>
              </a:rPr>
              <a:t>t</a:t>
            </a:r>
            <a:r>
              <a:rPr lang="en-US" sz="2800" dirty="0" smtClean="0">
                <a:latin typeface="Century Gothic" panose="020B0502020202020204" pitchFamily="34" charset="0"/>
              </a:rPr>
              <a:t>ree</a:t>
            </a:r>
          </a:p>
          <a:p>
            <a:pPr marL="457200" indent="-457200">
              <a:buFont typeface="Arial" panose="020B0604020202020204" pitchFamily="34" charset="0"/>
              <a:buChar char="•"/>
            </a:pPr>
            <a:r>
              <a:rPr lang="en-US" sz="2800" dirty="0">
                <a:latin typeface="Century Gothic" panose="020B0502020202020204" pitchFamily="34" charset="0"/>
              </a:rPr>
              <a:t>a</a:t>
            </a:r>
            <a:r>
              <a:rPr lang="en-US" sz="2800" dirty="0" smtClean="0">
                <a:latin typeface="Century Gothic" panose="020B0502020202020204" pitchFamily="34" charset="0"/>
              </a:rPr>
              <a:t>nimals</a:t>
            </a:r>
          </a:p>
          <a:p>
            <a:pPr marL="457200" indent="-457200">
              <a:buFont typeface="Arial" panose="020B0604020202020204" pitchFamily="34" charset="0"/>
              <a:buChar char="•"/>
            </a:pPr>
            <a:r>
              <a:rPr lang="en-US" sz="2800" dirty="0">
                <a:latin typeface="Century Gothic" panose="020B0502020202020204" pitchFamily="34" charset="0"/>
              </a:rPr>
              <a:t>r</a:t>
            </a:r>
            <a:r>
              <a:rPr lang="en-US" sz="2800" dirty="0" smtClean="0">
                <a:latin typeface="Century Gothic" panose="020B0502020202020204" pitchFamily="34" charset="0"/>
              </a:rPr>
              <a:t>iver</a:t>
            </a:r>
          </a:p>
          <a:p>
            <a:pPr marL="457200" indent="-457200">
              <a:buFont typeface="Arial" panose="020B0604020202020204" pitchFamily="34" charset="0"/>
              <a:buChar char="•"/>
            </a:pPr>
            <a:r>
              <a:rPr lang="en-US" sz="2800" dirty="0">
                <a:latin typeface="Century Gothic" panose="020B0502020202020204" pitchFamily="34" charset="0"/>
              </a:rPr>
              <a:t>g</a:t>
            </a:r>
            <a:r>
              <a:rPr lang="en-US" sz="2800" dirty="0" smtClean="0">
                <a:latin typeface="Century Gothic" panose="020B0502020202020204" pitchFamily="34" charset="0"/>
              </a:rPr>
              <a:t>rass</a:t>
            </a:r>
          </a:p>
          <a:p>
            <a:pPr marL="457200" indent="-457200">
              <a:buFont typeface="Arial" panose="020B0604020202020204" pitchFamily="34" charset="0"/>
              <a:buChar char="•"/>
            </a:pPr>
            <a:r>
              <a:rPr lang="en-US" sz="2800" dirty="0" smtClean="0">
                <a:latin typeface="Century Gothic" panose="020B0502020202020204" pitchFamily="34" charset="0"/>
              </a:rPr>
              <a:t>flowers</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2734699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Characteristics -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is a human characteristic? Give 3 examples.</a:t>
            </a:r>
            <a:endParaRPr lang="en-US" sz="2800" dirty="0">
              <a:latin typeface="Century Gothic" panose="020B0502020202020204" pitchFamily="34" charset="0"/>
            </a:endParaRPr>
          </a:p>
        </p:txBody>
      </p:sp>
    </p:spTree>
    <p:extLst>
      <p:ext uri="{BB962C8B-B14F-4D97-AF65-F5344CB8AC3E}">
        <p14:creationId xmlns:p14="http://schemas.microsoft.com/office/powerpoint/2010/main" val="5975547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Characteristics</a:t>
            </a:r>
            <a:r>
              <a:rPr lang="en-US" sz="4000" b="1" dirty="0" smtClean="0">
                <a:latin typeface="Century Gothic" panose="020B0502020202020204" pitchFamily="34" charset="0"/>
              </a:rPr>
              <a:t> – 500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539430"/>
          </a:xfrm>
          <a:prstGeom prst="rect">
            <a:avLst/>
          </a:prstGeom>
          <a:noFill/>
        </p:spPr>
        <p:txBody>
          <a:bodyPr wrap="square" rtlCol="0">
            <a:spAutoFit/>
          </a:bodyPr>
          <a:lstStyle/>
          <a:p>
            <a:r>
              <a:rPr lang="en-US" sz="2800" dirty="0">
                <a:latin typeface="Century Gothic" panose="020B0502020202020204" pitchFamily="34" charset="0"/>
              </a:rPr>
              <a:t>What is a human characteristic? Give 3 examples</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pPr marL="457200" indent="-457200">
              <a:buFont typeface="Arial" panose="020B0604020202020204" pitchFamily="34" charset="0"/>
              <a:buChar char="•"/>
            </a:pPr>
            <a:r>
              <a:rPr lang="en-US" sz="2800" dirty="0" smtClean="0">
                <a:latin typeface="Century Gothic" panose="020B0502020202020204" pitchFamily="34" charset="0"/>
              </a:rPr>
              <a:t>Something made by a person.</a:t>
            </a:r>
          </a:p>
          <a:p>
            <a:endParaRPr lang="en-US" sz="2800" dirty="0" smtClean="0">
              <a:latin typeface="Century Gothic" panose="020B0502020202020204" pitchFamily="34" charset="0"/>
            </a:endParaRPr>
          </a:p>
          <a:p>
            <a:pPr marL="457200" indent="-457200">
              <a:buFont typeface="Arial" panose="020B0604020202020204" pitchFamily="34" charset="0"/>
              <a:buChar char="•"/>
            </a:pPr>
            <a:r>
              <a:rPr lang="en-US" sz="2800" dirty="0">
                <a:latin typeface="Century Gothic" panose="020B0502020202020204" pitchFamily="34" charset="0"/>
              </a:rPr>
              <a:t>h</a:t>
            </a:r>
            <a:r>
              <a:rPr lang="en-US" sz="2800" dirty="0" smtClean="0">
                <a:latin typeface="Century Gothic" panose="020B0502020202020204" pitchFamily="34" charset="0"/>
              </a:rPr>
              <a:t>ouse</a:t>
            </a:r>
          </a:p>
          <a:p>
            <a:pPr marL="457200" indent="-457200">
              <a:buFont typeface="Arial" panose="020B0604020202020204" pitchFamily="34" charset="0"/>
              <a:buChar char="•"/>
            </a:pPr>
            <a:r>
              <a:rPr lang="en-US" sz="2800" dirty="0">
                <a:latin typeface="Century Gothic" panose="020B0502020202020204" pitchFamily="34" charset="0"/>
              </a:rPr>
              <a:t>b</a:t>
            </a:r>
            <a:r>
              <a:rPr lang="en-US" sz="2800" dirty="0" smtClean="0">
                <a:latin typeface="Century Gothic" panose="020B0502020202020204" pitchFamily="34" charset="0"/>
              </a:rPr>
              <a:t>ridge</a:t>
            </a:r>
          </a:p>
          <a:p>
            <a:pPr marL="457200" indent="-457200">
              <a:buFont typeface="Arial" panose="020B0604020202020204" pitchFamily="34" charset="0"/>
              <a:buChar char="•"/>
            </a:pPr>
            <a:r>
              <a:rPr lang="en-US" sz="2800" dirty="0">
                <a:latin typeface="Century Gothic" panose="020B0502020202020204" pitchFamily="34" charset="0"/>
              </a:rPr>
              <a:t>w</a:t>
            </a:r>
            <a:r>
              <a:rPr lang="en-US" sz="2800" dirty="0" smtClean="0">
                <a:latin typeface="Century Gothic" panose="020B0502020202020204" pitchFamily="34" charset="0"/>
              </a:rPr>
              <a:t>ood block</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500041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Government</a:t>
            </a:r>
            <a:r>
              <a:rPr lang="en-US" sz="4000" b="1" dirty="0" smtClean="0">
                <a:latin typeface="Century Gothic" panose="020B0502020202020204" pitchFamily="34" charset="0"/>
              </a:rPr>
              <a:t> - 100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1323439"/>
          </a:xfrm>
          <a:prstGeom prst="rect">
            <a:avLst/>
          </a:prstGeom>
          <a:noFill/>
        </p:spPr>
        <p:txBody>
          <a:bodyPr wrap="square" rtlCol="0">
            <a:spAutoFit/>
          </a:bodyPr>
          <a:lstStyle/>
          <a:p>
            <a:r>
              <a:rPr lang="en-US" sz="4000" dirty="0" smtClean="0">
                <a:latin typeface="Century Gothic" panose="020B0502020202020204" pitchFamily="34" charset="0"/>
              </a:rPr>
              <a:t>What is the main reason governments form?</a:t>
            </a:r>
            <a:endParaRPr lang="en-US" sz="4000" dirty="0">
              <a:latin typeface="Century Gothic" panose="020B0502020202020204" pitchFamily="34" charset="0"/>
            </a:endParaRPr>
          </a:p>
        </p:txBody>
      </p:sp>
    </p:spTree>
    <p:extLst>
      <p:ext uri="{BB962C8B-B14F-4D97-AF65-F5344CB8AC3E}">
        <p14:creationId xmlns:p14="http://schemas.microsoft.com/office/powerpoint/2010/main" val="41429433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Government</a:t>
            </a:r>
            <a:r>
              <a:rPr lang="en-US" sz="4000" b="1" dirty="0" smtClean="0">
                <a:latin typeface="Century Gothic" panose="020B0502020202020204" pitchFamily="34" charset="0"/>
              </a:rPr>
              <a:t> – 100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384995"/>
          </a:xfrm>
          <a:prstGeom prst="rect">
            <a:avLst/>
          </a:prstGeom>
          <a:noFill/>
        </p:spPr>
        <p:txBody>
          <a:bodyPr wrap="square" rtlCol="0">
            <a:spAutoFit/>
          </a:bodyPr>
          <a:lstStyle/>
          <a:p>
            <a:r>
              <a:rPr lang="en-US" sz="2800" dirty="0">
                <a:latin typeface="Century Gothic" panose="020B0502020202020204" pitchFamily="34" charset="0"/>
              </a:rPr>
              <a:t>What is the main reason governments form</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To help keep people safe.</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5348962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Government -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677656"/>
          </a:xfrm>
          <a:prstGeom prst="rect">
            <a:avLst/>
          </a:prstGeom>
          <a:noFill/>
        </p:spPr>
        <p:txBody>
          <a:bodyPr wrap="square" rtlCol="0">
            <a:spAutoFit/>
          </a:bodyPr>
          <a:lstStyle/>
          <a:p>
            <a:r>
              <a:rPr lang="en-US" sz="2800" dirty="0" smtClean="0">
                <a:latin typeface="Century Gothic" panose="020B0502020202020204" pitchFamily="34" charset="0"/>
              </a:rPr>
              <a:t>What is something the government does </a:t>
            </a:r>
            <a:r>
              <a:rPr lang="en-US" sz="2800" b="1" u="sng" dirty="0" smtClean="0">
                <a:latin typeface="Century Gothic" panose="020B0502020202020204" pitchFamily="34" charset="0"/>
              </a:rPr>
              <a:t>NOT</a:t>
            </a:r>
            <a:r>
              <a:rPr lang="en-US" sz="2800" dirty="0" smtClean="0">
                <a:latin typeface="Century Gothic" panose="020B0502020202020204" pitchFamily="34" charset="0"/>
              </a:rPr>
              <a:t> do?</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make rules</a:t>
            </a:r>
          </a:p>
          <a:p>
            <a:pPr marL="514350" indent="-514350">
              <a:buAutoNum type="alphaUcPeriod"/>
            </a:pPr>
            <a:r>
              <a:rPr lang="en-US" sz="2800" dirty="0" smtClean="0">
                <a:latin typeface="Century Gothic" panose="020B0502020202020204" pitchFamily="34" charset="0"/>
              </a:rPr>
              <a:t>give people jobs</a:t>
            </a:r>
          </a:p>
          <a:p>
            <a:pPr marL="514350" indent="-514350">
              <a:buAutoNum type="alphaUcPeriod"/>
            </a:pPr>
            <a:r>
              <a:rPr lang="en-US" sz="2800" dirty="0" smtClean="0">
                <a:latin typeface="Century Gothic" panose="020B0502020202020204" pitchFamily="34" charset="0"/>
              </a:rPr>
              <a:t>decide children’s allowance</a:t>
            </a:r>
            <a:endParaRPr lang="en-US" sz="2800" dirty="0">
              <a:latin typeface="Century Gothic" panose="020B0502020202020204" pitchFamily="34" charset="0"/>
            </a:endParaRPr>
          </a:p>
        </p:txBody>
      </p:sp>
    </p:spTree>
    <p:extLst>
      <p:ext uri="{BB962C8B-B14F-4D97-AF65-F5344CB8AC3E}">
        <p14:creationId xmlns:p14="http://schemas.microsoft.com/office/powerpoint/2010/main" val="27244697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Government</a:t>
            </a:r>
            <a:r>
              <a:rPr lang="en-US" sz="4000" b="1" dirty="0" smtClean="0">
                <a:latin typeface="Century Gothic" panose="020B0502020202020204" pitchFamily="34" charset="0"/>
              </a:rPr>
              <a:t> – 200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What is something the government does </a:t>
            </a:r>
            <a:r>
              <a:rPr lang="en-US" sz="2800" b="1" u="sng" dirty="0">
                <a:latin typeface="Century Gothic" panose="020B0502020202020204" pitchFamily="34" charset="0"/>
              </a:rPr>
              <a:t>NOT</a:t>
            </a:r>
            <a:r>
              <a:rPr lang="en-US" sz="2800" dirty="0">
                <a:latin typeface="Century Gothic" panose="020B0502020202020204" pitchFamily="34" charset="0"/>
              </a:rPr>
              <a:t> do?</a:t>
            </a:r>
          </a:p>
          <a:p>
            <a:endParaRPr lang="en-US" sz="2800" dirty="0">
              <a:latin typeface="Century Gothic" panose="020B0502020202020204" pitchFamily="34" charset="0"/>
            </a:endParaRPr>
          </a:p>
          <a:p>
            <a:pPr marL="514350" indent="-514350">
              <a:buAutoNum type="alphaUcPeriod"/>
            </a:pPr>
            <a:r>
              <a:rPr lang="en-US" sz="2800" strike="sngStrike" dirty="0">
                <a:latin typeface="Century Gothic" panose="020B0502020202020204" pitchFamily="34" charset="0"/>
              </a:rPr>
              <a:t>make rules</a:t>
            </a:r>
          </a:p>
          <a:p>
            <a:pPr marL="514350" indent="-514350">
              <a:buAutoNum type="alphaUcPeriod"/>
            </a:pPr>
            <a:r>
              <a:rPr lang="en-US" sz="2800" strike="sngStrike" dirty="0">
                <a:latin typeface="Century Gothic" panose="020B0502020202020204" pitchFamily="34" charset="0"/>
              </a:rPr>
              <a:t>give people jobs</a:t>
            </a:r>
          </a:p>
          <a:p>
            <a:pPr marL="514350" indent="-514350">
              <a:buAutoNum type="alphaUcPeriod"/>
            </a:pPr>
            <a:r>
              <a:rPr lang="en-US" sz="2800" dirty="0">
                <a:latin typeface="Century Gothic" panose="020B0502020202020204" pitchFamily="34" charset="0"/>
              </a:rPr>
              <a:t>decide children’s allowance</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3723879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Government - </a:t>
            </a:r>
            <a:r>
              <a:rPr lang="en-US" sz="4000" b="1" dirty="0" smtClean="0">
                <a:latin typeface="Century Gothic" panose="020B0502020202020204" pitchFamily="34" charset="0"/>
              </a:rPr>
              <a:t>300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539430"/>
          </a:xfrm>
          <a:prstGeom prst="rect">
            <a:avLst/>
          </a:prstGeom>
          <a:noFill/>
        </p:spPr>
        <p:txBody>
          <a:bodyPr wrap="square" rtlCol="0">
            <a:spAutoFit/>
          </a:bodyPr>
          <a:lstStyle/>
          <a:p>
            <a:r>
              <a:rPr lang="en-US" sz="2800" dirty="0" smtClean="0">
                <a:latin typeface="Century Gothic" panose="020B0502020202020204" pitchFamily="34" charset="0"/>
              </a:rPr>
              <a:t>Which is an example of how the government helps us?</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Mike buys ice cream from the grocery store.</a:t>
            </a:r>
          </a:p>
          <a:p>
            <a:pPr marL="514350" indent="-514350">
              <a:buAutoNum type="alphaUcPeriod"/>
            </a:pPr>
            <a:r>
              <a:rPr lang="en-US" sz="2800" dirty="0" smtClean="0">
                <a:latin typeface="Century Gothic" panose="020B0502020202020204" pitchFamily="34" charset="0"/>
              </a:rPr>
              <a:t>Police Officer Pat gives a ticket for speeding.</a:t>
            </a:r>
          </a:p>
          <a:p>
            <a:pPr marL="514350" indent="-514350">
              <a:buAutoNum type="alphaUcPeriod"/>
            </a:pPr>
            <a:r>
              <a:rPr lang="en-US" sz="2800" dirty="0" smtClean="0">
                <a:latin typeface="Century Gothic" panose="020B0502020202020204" pitchFamily="34" charset="0"/>
              </a:rPr>
              <a:t>Sally goes to the park to walk her dog.</a:t>
            </a:r>
            <a:endParaRPr lang="en-US" sz="2800" dirty="0">
              <a:latin typeface="Century Gothic" panose="020B0502020202020204" pitchFamily="34" charset="0"/>
            </a:endParaRPr>
          </a:p>
        </p:txBody>
      </p:sp>
    </p:spTree>
    <p:extLst>
      <p:ext uri="{BB962C8B-B14F-4D97-AF65-F5344CB8AC3E}">
        <p14:creationId xmlns:p14="http://schemas.microsoft.com/office/powerpoint/2010/main" val="40914595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Government – 300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539430"/>
          </a:xfrm>
          <a:prstGeom prst="rect">
            <a:avLst/>
          </a:prstGeom>
          <a:noFill/>
        </p:spPr>
        <p:txBody>
          <a:bodyPr wrap="square" rtlCol="0">
            <a:spAutoFit/>
          </a:bodyPr>
          <a:lstStyle/>
          <a:p>
            <a:r>
              <a:rPr lang="en-US" sz="2800" dirty="0">
                <a:latin typeface="Century Gothic" panose="020B0502020202020204" pitchFamily="34" charset="0"/>
              </a:rPr>
              <a:t>Which is an example of how the government helps us?</a:t>
            </a:r>
          </a:p>
          <a:p>
            <a:endParaRPr lang="en-US" sz="2800" dirty="0">
              <a:latin typeface="Century Gothic" panose="020B0502020202020204" pitchFamily="34" charset="0"/>
            </a:endParaRPr>
          </a:p>
          <a:p>
            <a:pPr marL="514350" indent="-514350">
              <a:buAutoNum type="alphaUcPeriod"/>
            </a:pPr>
            <a:r>
              <a:rPr lang="en-US" sz="2800" strike="sngStrike" dirty="0">
                <a:latin typeface="Century Gothic" panose="020B0502020202020204" pitchFamily="34" charset="0"/>
              </a:rPr>
              <a:t>Mike buys ice cream from the grocery store.</a:t>
            </a:r>
          </a:p>
          <a:p>
            <a:pPr marL="514350" indent="-514350">
              <a:buAutoNum type="alphaUcPeriod"/>
            </a:pPr>
            <a:r>
              <a:rPr lang="en-US" sz="2800" dirty="0">
                <a:latin typeface="Century Gothic" panose="020B0502020202020204" pitchFamily="34" charset="0"/>
              </a:rPr>
              <a:t>Police Officer Pat gives a ticket for speeding.</a:t>
            </a:r>
          </a:p>
          <a:p>
            <a:pPr marL="514350" indent="-514350">
              <a:buAutoNum type="alphaUcPeriod"/>
            </a:pPr>
            <a:r>
              <a:rPr lang="en-US" sz="2800" strike="sngStrike" dirty="0">
                <a:latin typeface="Century Gothic" panose="020B0502020202020204" pitchFamily="34" charset="0"/>
              </a:rPr>
              <a:t>Sally goes to the park to walk her dog.</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7116467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Government - </a:t>
            </a:r>
            <a:r>
              <a:rPr lang="en-US" sz="4000" b="1" dirty="0" smtClean="0">
                <a:latin typeface="Century Gothic" panose="020B0502020202020204" pitchFamily="34" charset="0"/>
              </a:rPr>
              <a:t>400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246769"/>
          </a:xfrm>
          <a:prstGeom prst="rect">
            <a:avLst/>
          </a:prstGeom>
          <a:noFill/>
        </p:spPr>
        <p:txBody>
          <a:bodyPr wrap="square" rtlCol="0">
            <a:spAutoFit/>
          </a:bodyPr>
          <a:lstStyle/>
          <a:p>
            <a:r>
              <a:rPr lang="en-US" sz="2800" dirty="0" smtClean="0">
                <a:latin typeface="Century Gothic" panose="020B0502020202020204" pitchFamily="34" charset="0"/>
              </a:rPr>
              <a:t>What can a judge do?</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Make laws for the citizens</a:t>
            </a:r>
          </a:p>
          <a:p>
            <a:pPr marL="514350" indent="-514350">
              <a:buAutoNum type="alphaUcPeriod"/>
            </a:pPr>
            <a:r>
              <a:rPr lang="en-US" sz="2800" dirty="0" smtClean="0">
                <a:latin typeface="Century Gothic" panose="020B0502020202020204" pitchFamily="34" charset="0"/>
              </a:rPr>
              <a:t>Punish people who break the law</a:t>
            </a:r>
          </a:p>
          <a:p>
            <a:pPr marL="514350" indent="-514350">
              <a:buAutoNum type="alphaUcPeriod"/>
            </a:pPr>
            <a:r>
              <a:rPr lang="en-US" sz="2800" dirty="0" smtClean="0">
                <a:latin typeface="Century Gothic" panose="020B0502020202020204" pitchFamily="34" charset="0"/>
              </a:rPr>
              <a:t>Help you out if you get into trouble</a:t>
            </a:r>
            <a:endParaRPr lang="en-US" sz="2800" dirty="0">
              <a:latin typeface="Century Gothic" panose="020B0502020202020204" pitchFamily="34" charset="0"/>
            </a:endParaRPr>
          </a:p>
        </p:txBody>
      </p:sp>
      <p:pic>
        <p:nvPicPr>
          <p:cNvPr id="3" name="Picture 2"/>
          <p:cNvPicPr>
            <a:picLocks noChangeAspect="1"/>
          </p:cNvPicPr>
          <p:nvPr/>
        </p:nvPicPr>
        <p:blipFill>
          <a:blip r:embed="rId5"/>
          <a:stretch>
            <a:fillRect/>
          </a:stretch>
        </p:blipFill>
        <p:spPr>
          <a:xfrm>
            <a:off x="0" y="-1"/>
            <a:ext cx="8930638" cy="6569665"/>
          </a:xfrm>
          <a:prstGeom prst="rect">
            <a:avLst/>
          </a:prstGeom>
        </p:spPr>
      </p:pic>
      <p:pic>
        <p:nvPicPr>
          <p:cNvPr id="4" name="Jeopardy_Daily Doub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2578" y="5533672"/>
            <a:ext cx="812800" cy="812800"/>
          </a:xfrm>
          <a:prstGeom prst="rect">
            <a:avLst/>
          </a:prstGeom>
        </p:spPr>
      </p:pic>
    </p:spTree>
    <p:extLst>
      <p:ext uri="{BB962C8B-B14F-4D97-AF65-F5344CB8AC3E}">
        <p14:creationId xmlns:p14="http://schemas.microsoft.com/office/powerpoint/2010/main" val="10673924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24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Century Gothic" panose="020B0502020202020204" pitchFamily="34" charset="0"/>
              </a:rPr>
              <a:t>A community is … - 100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A community helps us meet our B_______ N_______.</a:t>
            </a:r>
            <a:endParaRPr lang="en-US" sz="2800" dirty="0">
              <a:latin typeface="Century Gothic" panose="020B0502020202020204" pitchFamily="34" charset="0"/>
            </a:endParaRPr>
          </a:p>
        </p:txBody>
      </p:sp>
    </p:spTree>
    <p:extLst>
      <p:ext uri="{BB962C8B-B14F-4D97-AF65-F5344CB8AC3E}">
        <p14:creationId xmlns:p14="http://schemas.microsoft.com/office/powerpoint/2010/main" val="7202423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Government – 400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can a judge do?</a:t>
            </a:r>
          </a:p>
          <a:p>
            <a:endParaRPr lang="en-US" sz="2800" dirty="0">
              <a:latin typeface="Century Gothic" panose="020B0502020202020204" pitchFamily="34" charset="0"/>
            </a:endParaRPr>
          </a:p>
          <a:p>
            <a:pPr marL="514350" indent="-514350">
              <a:buAutoNum type="alphaUcPeriod"/>
            </a:pPr>
            <a:r>
              <a:rPr lang="en-US" sz="2800" strike="sngStrike" dirty="0">
                <a:latin typeface="Century Gothic" panose="020B0502020202020204" pitchFamily="34" charset="0"/>
              </a:rPr>
              <a:t>Make laws for the citizens</a:t>
            </a:r>
          </a:p>
          <a:p>
            <a:pPr marL="514350" indent="-514350">
              <a:buAutoNum type="alphaUcPeriod"/>
            </a:pPr>
            <a:r>
              <a:rPr lang="en-US" sz="2800" dirty="0">
                <a:latin typeface="Century Gothic" panose="020B0502020202020204" pitchFamily="34" charset="0"/>
              </a:rPr>
              <a:t>Punish people who break the law</a:t>
            </a:r>
          </a:p>
          <a:p>
            <a:pPr marL="514350" indent="-514350">
              <a:buAutoNum type="alphaUcPeriod"/>
            </a:pPr>
            <a:r>
              <a:rPr lang="en-US" sz="2800" strike="sngStrike" dirty="0">
                <a:latin typeface="Century Gothic" panose="020B0502020202020204" pitchFamily="34" charset="0"/>
              </a:rPr>
              <a:t>Help you out if you get into trouble</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9891054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Government -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246769"/>
          </a:xfrm>
          <a:prstGeom prst="rect">
            <a:avLst/>
          </a:prstGeom>
          <a:noFill/>
        </p:spPr>
        <p:txBody>
          <a:bodyPr wrap="square" rtlCol="0">
            <a:spAutoFit/>
          </a:bodyPr>
          <a:lstStyle/>
          <a:p>
            <a:r>
              <a:rPr lang="en-US" sz="2800" dirty="0" smtClean="0">
                <a:latin typeface="Century Gothic" panose="020B0502020202020204" pitchFamily="34" charset="0"/>
              </a:rPr>
              <a:t>What is the government?</a:t>
            </a:r>
          </a:p>
          <a:p>
            <a:endParaRPr lang="en-US" sz="2800" dirty="0">
              <a:latin typeface="Century Gothic" panose="020B0502020202020204" pitchFamily="34" charset="0"/>
            </a:endParaRPr>
          </a:p>
          <a:p>
            <a:r>
              <a:rPr lang="en-US" sz="2800" dirty="0" smtClean="0">
                <a:latin typeface="Century Gothic" panose="020B0502020202020204" pitchFamily="34" charset="0"/>
              </a:rPr>
              <a:t>A group of people chosen to </a:t>
            </a:r>
            <a:r>
              <a:rPr lang="en-US" sz="2800" u="sng" dirty="0" smtClean="0">
                <a:latin typeface="Century Gothic" panose="020B0502020202020204" pitchFamily="34" charset="0"/>
              </a:rPr>
              <a:t>____</a:t>
            </a:r>
            <a:r>
              <a:rPr lang="en-US" sz="2800" dirty="0" smtClean="0">
                <a:latin typeface="Century Gothic" panose="020B0502020202020204" pitchFamily="34" charset="0"/>
              </a:rPr>
              <a:t> and ____ ___</a:t>
            </a:r>
          </a:p>
          <a:p>
            <a:r>
              <a:rPr lang="en-US" sz="2800" dirty="0" smtClean="0">
                <a:latin typeface="Century Gothic" panose="020B0502020202020204" pitchFamily="34" charset="0"/>
              </a:rPr>
              <a:t>the laws.</a:t>
            </a:r>
          </a:p>
        </p:txBody>
      </p:sp>
    </p:spTree>
    <p:extLst>
      <p:ext uri="{BB962C8B-B14F-4D97-AF65-F5344CB8AC3E}">
        <p14:creationId xmlns:p14="http://schemas.microsoft.com/office/powerpoint/2010/main" val="12509650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Government – 500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is the government?</a:t>
            </a:r>
          </a:p>
          <a:p>
            <a:endParaRPr lang="en-US" sz="2800" dirty="0">
              <a:latin typeface="Century Gothic" panose="020B0502020202020204" pitchFamily="34" charset="0"/>
            </a:endParaRPr>
          </a:p>
          <a:p>
            <a:r>
              <a:rPr lang="en-US" sz="2800" dirty="0">
                <a:latin typeface="Century Gothic" panose="020B0502020202020204" pitchFamily="34" charset="0"/>
              </a:rPr>
              <a:t>A group of people chosen to </a:t>
            </a:r>
            <a:r>
              <a:rPr lang="en-US" sz="2800" u="sng" dirty="0" smtClean="0">
                <a:latin typeface="Century Gothic" panose="020B0502020202020204" pitchFamily="34" charset="0"/>
              </a:rPr>
              <a:t>make</a:t>
            </a:r>
            <a:r>
              <a:rPr lang="en-US" sz="2800" dirty="0" smtClean="0">
                <a:latin typeface="Century Gothic" panose="020B0502020202020204" pitchFamily="34" charset="0"/>
              </a:rPr>
              <a:t> </a:t>
            </a:r>
            <a:r>
              <a:rPr lang="en-US" sz="2800" dirty="0">
                <a:latin typeface="Century Gothic" panose="020B0502020202020204" pitchFamily="34" charset="0"/>
              </a:rPr>
              <a:t>and </a:t>
            </a:r>
            <a:r>
              <a:rPr lang="en-US" sz="2800" u="sng" dirty="0" smtClean="0">
                <a:latin typeface="Century Gothic" panose="020B0502020202020204" pitchFamily="34" charset="0"/>
              </a:rPr>
              <a:t>carry</a:t>
            </a:r>
            <a:r>
              <a:rPr lang="en-US" sz="2800" dirty="0" smtClean="0">
                <a:latin typeface="Century Gothic" panose="020B0502020202020204" pitchFamily="34" charset="0"/>
              </a:rPr>
              <a:t> </a:t>
            </a:r>
            <a:r>
              <a:rPr lang="en-US" sz="2800" u="sng" dirty="0" smtClean="0">
                <a:latin typeface="Century Gothic" panose="020B0502020202020204" pitchFamily="34" charset="0"/>
              </a:rPr>
              <a:t>out</a:t>
            </a:r>
          </a:p>
          <a:p>
            <a:r>
              <a:rPr lang="en-US" sz="2800" dirty="0" smtClean="0">
                <a:latin typeface="Century Gothic" panose="020B0502020202020204" pitchFamily="34" charset="0"/>
              </a:rPr>
              <a:t>the </a:t>
            </a:r>
            <a:r>
              <a:rPr lang="en-US" sz="2800" dirty="0">
                <a:latin typeface="Century Gothic" panose="020B0502020202020204" pitchFamily="34" charset="0"/>
              </a:rPr>
              <a:t>laws.</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8936253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smtClean="0">
                <a:latin typeface="Century Gothic" panose="020B0502020202020204" pitchFamily="34" charset="0"/>
              </a:rPr>
              <a:t>Different </a:t>
            </a:r>
            <a:r>
              <a:rPr lang="en-US" sz="3500" b="1" dirty="0">
                <a:latin typeface="Century Gothic" panose="020B0502020202020204" pitchFamily="34" charset="0"/>
              </a:rPr>
              <a:t>Communities</a:t>
            </a:r>
            <a:r>
              <a:rPr lang="en-US" sz="3500" b="1" dirty="0" smtClean="0">
                <a:latin typeface="Century Gothic" panose="020B0502020202020204" pitchFamily="34" charset="0"/>
              </a:rPr>
              <a:t> - 100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are the names of the three types of communities?</a:t>
            </a:r>
            <a:endParaRPr lang="en-US" sz="2800" dirty="0">
              <a:latin typeface="Century Gothic" panose="020B0502020202020204" pitchFamily="34" charset="0"/>
            </a:endParaRPr>
          </a:p>
        </p:txBody>
      </p:sp>
    </p:spTree>
    <p:extLst>
      <p:ext uri="{BB962C8B-B14F-4D97-AF65-F5344CB8AC3E}">
        <p14:creationId xmlns:p14="http://schemas.microsoft.com/office/powerpoint/2010/main" val="34311994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a:t>
            </a:r>
            <a:r>
              <a:rPr lang="en-US" sz="3500" b="1" dirty="0" smtClean="0">
                <a:latin typeface="Century Gothic" panose="020B0502020202020204" pitchFamily="34" charset="0"/>
              </a:rPr>
              <a:t>Communities – 100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What are the names of the three types of communities</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pPr marL="457200" indent="-457200">
              <a:buFont typeface="Arial" panose="020B0604020202020204" pitchFamily="34" charset="0"/>
              <a:buChar char="•"/>
            </a:pPr>
            <a:r>
              <a:rPr lang="en-US" sz="2800" dirty="0" smtClean="0">
                <a:latin typeface="Century Gothic" panose="020B0502020202020204" pitchFamily="34" charset="0"/>
              </a:rPr>
              <a:t>City</a:t>
            </a:r>
          </a:p>
          <a:p>
            <a:pPr marL="457200" indent="-457200">
              <a:buFont typeface="Arial" panose="020B0604020202020204" pitchFamily="34" charset="0"/>
              <a:buChar char="•"/>
            </a:pPr>
            <a:r>
              <a:rPr lang="en-US" sz="2800" dirty="0" smtClean="0">
                <a:latin typeface="Century Gothic" panose="020B0502020202020204" pitchFamily="34" charset="0"/>
              </a:rPr>
              <a:t>Suburb</a:t>
            </a:r>
          </a:p>
          <a:p>
            <a:pPr marL="457200" indent="-457200">
              <a:buFont typeface="Arial" panose="020B0604020202020204" pitchFamily="34" charset="0"/>
              <a:buChar char="•"/>
            </a:pPr>
            <a:r>
              <a:rPr lang="en-US" sz="2800" dirty="0" smtClean="0">
                <a:latin typeface="Century Gothic" panose="020B0502020202020204" pitchFamily="34" charset="0"/>
              </a:rPr>
              <a:t>Small Town</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865574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Communities - </a:t>
            </a:r>
            <a:r>
              <a:rPr lang="en-US" sz="3500" b="1" dirty="0" smtClean="0">
                <a:latin typeface="Century Gothic" panose="020B0502020202020204" pitchFamily="34" charset="0"/>
              </a:rPr>
              <a:t>200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Which kind of community has a lot of buildings and a lot of people?</a:t>
            </a:r>
            <a:endParaRPr lang="en-US" sz="2800" dirty="0">
              <a:latin typeface="Century Gothic" panose="020B0502020202020204" pitchFamily="34" charset="0"/>
            </a:endParaRPr>
          </a:p>
        </p:txBody>
      </p:sp>
    </p:spTree>
    <p:extLst>
      <p:ext uri="{BB962C8B-B14F-4D97-AF65-F5344CB8AC3E}">
        <p14:creationId xmlns:p14="http://schemas.microsoft.com/office/powerpoint/2010/main" val="30448748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a:t>
            </a:r>
            <a:r>
              <a:rPr lang="en-US" sz="3500" b="1" dirty="0" smtClean="0">
                <a:latin typeface="Century Gothic" panose="020B0502020202020204" pitchFamily="34" charset="0"/>
              </a:rPr>
              <a:t>Communities – 200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815882"/>
          </a:xfrm>
          <a:prstGeom prst="rect">
            <a:avLst/>
          </a:prstGeom>
          <a:noFill/>
        </p:spPr>
        <p:txBody>
          <a:bodyPr wrap="square" rtlCol="0">
            <a:spAutoFit/>
          </a:bodyPr>
          <a:lstStyle/>
          <a:p>
            <a:r>
              <a:rPr lang="en-US" sz="2800" dirty="0">
                <a:latin typeface="Century Gothic" panose="020B0502020202020204" pitchFamily="34" charset="0"/>
              </a:rPr>
              <a:t>Which kind of community has a lot of buildings and a lot of people</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City</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538405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Communities - </a:t>
            </a:r>
            <a:r>
              <a:rPr lang="en-US" sz="3500" b="1" dirty="0" smtClean="0">
                <a:latin typeface="Century Gothic" panose="020B0502020202020204" pitchFamily="34" charset="0"/>
              </a:rPr>
              <a:t>300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246769"/>
          </a:xfrm>
          <a:prstGeom prst="rect">
            <a:avLst/>
          </a:prstGeom>
          <a:noFill/>
        </p:spPr>
        <p:txBody>
          <a:bodyPr wrap="square" rtlCol="0">
            <a:spAutoFit/>
          </a:bodyPr>
          <a:lstStyle/>
          <a:p>
            <a:r>
              <a:rPr lang="en-US" sz="2800" dirty="0" smtClean="0">
                <a:latin typeface="Century Gothic" panose="020B0502020202020204" pitchFamily="34" charset="0"/>
              </a:rPr>
              <a:t>What do you see in a small town?</a:t>
            </a:r>
          </a:p>
          <a:p>
            <a:endParaRPr lang="en-US" sz="2800" dirty="0">
              <a:latin typeface="Century Gothic" panose="020B0502020202020204" pitchFamily="34" charset="0"/>
            </a:endParaRPr>
          </a:p>
          <a:p>
            <a:pPr marL="514350" indent="-514350">
              <a:buAutoNum type="alphaUcPeriod"/>
            </a:pPr>
            <a:r>
              <a:rPr lang="en-US" sz="2800" dirty="0">
                <a:latin typeface="Century Gothic" panose="020B0502020202020204" pitchFamily="34" charset="0"/>
              </a:rPr>
              <a:t>s</a:t>
            </a:r>
            <a:r>
              <a:rPr lang="en-US" sz="2800" dirty="0" smtClean="0">
                <a:latin typeface="Century Gothic" panose="020B0502020202020204" pitchFamily="34" charset="0"/>
              </a:rPr>
              <a:t>hopping malls</a:t>
            </a:r>
          </a:p>
          <a:p>
            <a:pPr marL="514350" indent="-514350">
              <a:buAutoNum type="alphaUcPeriod"/>
            </a:pPr>
            <a:r>
              <a:rPr lang="en-US" sz="2800" dirty="0" smtClean="0">
                <a:latin typeface="Century Gothic" panose="020B0502020202020204" pitchFamily="34" charset="0"/>
              </a:rPr>
              <a:t>farms</a:t>
            </a:r>
          </a:p>
          <a:p>
            <a:pPr marL="514350" indent="-514350">
              <a:buAutoNum type="alphaUcPeriod"/>
            </a:pPr>
            <a:r>
              <a:rPr lang="en-US" sz="2800" dirty="0">
                <a:latin typeface="Century Gothic" panose="020B0502020202020204" pitchFamily="34" charset="0"/>
              </a:rPr>
              <a:t>t</a:t>
            </a:r>
            <a:r>
              <a:rPr lang="en-US" sz="2800" dirty="0" smtClean="0">
                <a:latin typeface="Century Gothic" panose="020B0502020202020204" pitchFamily="34" charset="0"/>
              </a:rPr>
              <a:t>all buildings</a:t>
            </a:r>
            <a:endParaRPr lang="en-US" sz="2800" dirty="0">
              <a:latin typeface="Century Gothic" panose="020B0502020202020204" pitchFamily="34" charset="0"/>
            </a:endParaRPr>
          </a:p>
        </p:txBody>
      </p:sp>
    </p:spTree>
    <p:extLst>
      <p:ext uri="{BB962C8B-B14F-4D97-AF65-F5344CB8AC3E}">
        <p14:creationId xmlns:p14="http://schemas.microsoft.com/office/powerpoint/2010/main" val="33577512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a:t>
            </a:r>
            <a:r>
              <a:rPr lang="en-US" sz="3500" b="1" dirty="0" smtClean="0">
                <a:latin typeface="Century Gothic" panose="020B0502020202020204" pitchFamily="34" charset="0"/>
              </a:rPr>
              <a:t>Communities – 300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do you see in a small town?</a:t>
            </a:r>
          </a:p>
          <a:p>
            <a:endParaRPr lang="en-US" sz="2800" dirty="0">
              <a:latin typeface="Century Gothic" panose="020B0502020202020204" pitchFamily="34" charset="0"/>
            </a:endParaRPr>
          </a:p>
          <a:p>
            <a:pPr marL="514350" indent="-514350">
              <a:buAutoNum type="alphaUcPeriod"/>
            </a:pPr>
            <a:r>
              <a:rPr lang="en-US" sz="2800" strike="sngStrike" dirty="0">
                <a:latin typeface="Century Gothic" panose="020B0502020202020204" pitchFamily="34" charset="0"/>
              </a:rPr>
              <a:t>shopping malls</a:t>
            </a:r>
          </a:p>
          <a:p>
            <a:pPr marL="514350" indent="-514350">
              <a:buAutoNum type="alphaUcPeriod"/>
            </a:pPr>
            <a:r>
              <a:rPr lang="en-US" sz="2800" dirty="0">
                <a:latin typeface="Century Gothic" panose="020B0502020202020204" pitchFamily="34" charset="0"/>
              </a:rPr>
              <a:t>farms</a:t>
            </a:r>
          </a:p>
          <a:p>
            <a:pPr marL="514350" indent="-514350">
              <a:buAutoNum type="alphaUcPeriod"/>
            </a:pPr>
            <a:r>
              <a:rPr lang="en-US" sz="2800" strike="sngStrike" dirty="0">
                <a:latin typeface="Century Gothic" panose="020B0502020202020204" pitchFamily="34" charset="0"/>
              </a:rPr>
              <a:t>tall buildings</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8103930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Communities - </a:t>
            </a:r>
            <a:r>
              <a:rPr lang="en-US" sz="3500" b="1" dirty="0" smtClean="0">
                <a:latin typeface="Century Gothic" panose="020B0502020202020204" pitchFamily="34" charset="0"/>
              </a:rPr>
              <a:t>400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In what type of community might your closest neighbor be 1 mile away?</a:t>
            </a:r>
            <a:endParaRPr lang="en-US" sz="2800" dirty="0">
              <a:latin typeface="Century Gothic" panose="020B0502020202020204" pitchFamily="34" charset="0"/>
            </a:endParaRPr>
          </a:p>
        </p:txBody>
      </p:sp>
    </p:spTree>
    <p:extLst>
      <p:ext uri="{BB962C8B-B14F-4D97-AF65-F5344CB8AC3E}">
        <p14:creationId xmlns:p14="http://schemas.microsoft.com/office/powerpoint/2010/main" val="11654534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a:t>
            </a:r>
            <a:r>
              <a:rPr lang="en-US" sz="4000" b="1" dirty="0" smtClean="0">
                <a:latin typeface="Century Gothic" panose="020B0502020202020204" pitchFamily="34" charset="0"/>
              </a:rPr>
              <a:t>… – 100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a:latin typeface="Century Gothic" panose="020B0502020202020204" pitchFamily="34" charset="0"/>
              </a:rPr>
              <a:t>A community helps us meet our </a:t>
            </a:r>
            <a:r>
              <a:rPr lang="en-US" sz="2800" u="sng" dirty="0" smtClean="0">
                <a:latin typeface="Century Gothic" panose="020B0502020202020204" pitchFamily="34" charset="0"/>
              </a:rPr>
              <a:t>BASIC NEEDS</a:t>
            </a:r>
            <a:r>
              <a:rPr lang="en-US" sz="2800" dirty="0" smtClean="0">
                <a:latin typeface="Century Gothic" panose="020B0502020202020204" pitchFamily="34" charset="0"/>
              </a:rPr>
              <a:t>.</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6272090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Communities– </a:t>
            </a:r>
            <a:r>
              <a:rPr lang="en-US" sz="3500" b="1" dirty="0" smtClean="0">
                <a:latin typeface="Century Gothic" panose="020B0502020202020204" pitchFamily="34" charset="0"/>
              </a:rPr>
              <a:t>400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815882"/>
          </a:xfrm>
          <a:prstGeom prst="rect">
            <a:avLst/>
          </a:prstGeom>
          <a:noFill/>
        </p:spPr>
        <p:txBody>
          <a:bodyPr wrap="square" rtlCol="0">
            <a:spAutoFit/>
          </a:bodyPr>
          <a:lstStyle/>
          <a:p>
            <a:r>
              <a:rPr lang="en-US" sz="2800" dirty="0">
                <a:latin typeface="Century Gothic" panose="020B0502020202020204" pitchFamily="34" charset="0"/>
              </a:rPr>
              <a:t>In what type of community might your closest neighbor be 1 mile away</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Small Town</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387854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Communities - </a:t>
            </a:r>
            <a:r>
              <a:rPr lang="en-US" sz="3500" b="1" dirty="0" smtClean="0">
                <a:latin typeface="Century Gothic" panose="020B0502020202020204" pitchFamily="34" charset="0"/>
              </a:rPr>
              <a:t>500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is our closest city? What is our closest suburb?</a:t>
            </a:r>
          </a:p>
        </p:txBody>
      </p:sp>
    </p:spTree>
    <p:extLst>
      <p:ext uri="{BB962C8B-B14F-4D97-AF65-F5344CB8AC3E}">
        <p14:creationId xmlns:p14="http://schemas.microsoft.com/office/powerpoint/2010/main" val="32330244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Communities– </a:t>
            </a:r>
            <a:r>
              <a:rPr lang="en-US" sz="3500" b="1" dirty="0" smtClean="0">
                <a:latin typeface="Century Gothic" panose="020B0502020202020204" pitchFamily="34" charset="0"/>
              </a:rPr>
              <a:t>500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970318"/>
          </a:xfrm>
          <a:prstGeom prst="rect">
            <a:avLst/>
          </a:prstGeom>
          <a:noFill/>
        </p:spPr>
        <p:txBody>
          <a:bodyPr wrap="square" rtlCol="0">
            <a:spAutoFit/>
          </a:bodyPr>
          <a:lstStyle/>
          <a:p>
            <a:r>
              <a:rPr lang="en-US" sz="2800" dirty="0">
                <a:latin typeface="Century Gothic" panose="020B0502020202020204" pitchFamily="34" charset="0"/>
              </a:rPr>
              <a:t>What is our closest city? What is our closest suburb</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Closest city:</a:t>
            </a:r>
          </a:p>
          <a:p>
            <a:r>
              <a:rPr lang="en-US" sz="2800" dirty="0" smtClean="0">
                <a:latin typeface="Century Gothic" panose="020B0502020202020204" pitchFamily="34" charset="0"/>
              </a:rPr>
              <a:t>Detroit</a:t>
            </a:r>
          </a:p>
          <a:p>
            <a:endParaRPr lang="en-US" sz="2800" dirty="0">
              <a:latin typeface="Century Gothic" panose="020B0502020202020204" pitchFamily="34" charset="0"/>
            </a:endParaRPr>
          </a:p>
          <a:p>
            <a:endParaRPr lang="en-US" sz="2800" dirty="0" smtClean="0">
              <a:latin typeface="Century Gothic" panose="020B0502020202020204" pitchFamily="34" charset="0"/>
            </a:endParaRPr>
          </a:p>
          <a:p>
            <a:r>
              <a:rPr lang="en-US" sz="2800" dirty="0" smtClean="0">
                <a:latin typeface="Century Gothic" panose="020B0502020202020204" pitchFamily="34" charset="0"/>
              </a:rPr>
              <a:t>Closest suburb:</a:t>
            </a:r>
          </a:p>
          <a:p>
            <a:r>
              <a:rPr lang="en-US" sz="2800" dirty="0" smtClean="0">
                <a:latin typeface="Century Gothic" panose="020B0502020202020204" pitchFamily="34" charset="0"/>
              </a:rPr>
              <a:t>Dearborn</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7387050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Card - </a:t>
            </a:r>
            <a:r>
              <a:rPr lang="en-US" sz="4000" b="1" dirty="0" smtClean="0">
                <a:latin typeface="Century Gothic" panose="020B0502020202020204" pitchFamily="34" charset="0"/>
              </a:rPr>
              <a:t>100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day is your Social Studies test?</a:t>
            </a:r>
            <a:endParaRPr lang="en-US" sz="2800" dirty="0">
              <a:latin typeface="Century Gothic" panose="020B0502020202020204" pitchFamily="34" charset="0"/>
            </a:endParaRPr>
          </a:p>
        </p:txBody>
      </p:sp>
    </p:spTree>
    <p:extLst>
      <p:ext uri="{BB962C8B-B14F-4D97-AF65-F5344CB8AC3E}">
        <p14:creationId xmlns:p14="http://schemas.microsoft.com/office/powerpoint/2010/main" val="37547189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a:t>
            </a:r>
            <a:r>
              <a:rPr lang="en-US" sz="4000" b="1" dirty="0" smtClean="0">
                <a:latin typeface="Century Gothic" panose="020B0502020202020204" pitchFamily="34" charset="0"/>
              </a:rPr>
              <a:t>Card – 100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384995"/>
          </a:xfrm>
          <a:prstGeom prst="rect">
            <a:avLst/>
          </a:prstGeom>
          <a:noFill/>
        </p:spPr>
        <p:txBody>
          <a:bodyPr wrap="square" rtlCol="0">
            <a:spAutoFit/>
          </a:bodyPr>
          <a:lstStyle/>
          <a:p>
            <a:r>
              <a:rPr lang="en-US" sz="2800" dirty="0">
                <a:latin typeface="Century Gothic" panose="020B0502020202020204" pitchFamily="34" charset="0"/>
              </a:rPr>
              <a:t>What day is your Social Studies test</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Monday, October 26th</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43171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Card -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a:latin typeface="Century Gothic" panose="020B0502020202020204" pitchFamily="34" charset="0"/>
              </a:rPr>
              <a:t>Name 3 types of transportation</a:t>
            </a:r>
            <a:r>
              <a:rPr lang="en-US" sz="2800" dirty="0" smtClean="0">
                <a:latin typeface="Century Gothic" panose="020B0502020202020204" pitchFamily="34" charset="0"/>
              </a:rPr>
              <a:t>:</a:t>
            </a:r>
          </a:p>
        </p:txBody>
      </p:sp>
    </p:spTree>
    <p:extLst>
      <p:ext uri="{BB962C8B-B14F-4D97-AF65-F5344CB8AC3E}">
        <p14:creationId xmlns:p14="http://schemas.microsoft.com/office/powerpoint/2010/main" val="26672087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a:t>
            </a:r>
            <a:r>
              <a:rPr lang="en-US" sz="4000" b="1" dirty="0" smtClean="0">
                <a:latin typeface="Century Gothic" panose="020B0502020202020204" pitchFamily="34" charset="0"/>
              </a:rPr>
              <a:t>Card – 200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970318"/>
          </a:xfrm>
          <a:prstGeom prst="rect">
            <a:avLst/>
          </a:prstGeom>
          <a:noFill/>
        </p:spPr>
        <p:txBody>
          <a:bodyPr wrap="square" rtlCol="0">
            <a:spAutoFit/>
          </a:bodyPr>
          <a:lstStyle/>
          <a:p>
            <a:r>
              <a:rPr lang="en-US" sz="2800" dirty="0">
                <a:latin typeface="Century Gothic" panose="020B0502020202020204" pitchFamily="34" charset="0"/>
              </a:rPr>
              <a:t>Name 3 types of transportation:</a:t>
            </a:r>
          </a:p>
          <a:p>
            <a:endParaRPr lang="en-US" sz="2800" dirty="0">
              <a:latin typeface="Century Gothic" panose="020B0502020202020204" pitchFamily="34" charset="0"/>
            </a:endParaRPr>
          </a:p>
          <a:p>
            <a:pPr marL="457200" indent="-457200">
              <a:buFont typeface="Arial" panose="020B0604020202020204" pitchFamily="34" charset="0"/>
              <a:buChar char="•"/>
            </a:pPr>
            <a:r>
              <a:rPr lang="en-US" sz="2800" dirty="0">
                <a:latin typeface="Century Gothic" panose="020B0502020202020204" pitchFamily="34" charset="0"/>
              </a:rPr>
              <a:t>bus</a:t>
            </a:r>
          </a:p>
          <a:p>
            <a:pPr marL="457200" indent="-457200">
              <a:buFont typeface="Arial" panose="020B0604020202020204" pitchFamily="34" charset="0"/>
              <a:buChar char="•"/>
            </a:pPr>
            <a:r>
              <a:rPr lang="en-US" sz="2800" dirty="0">
                <a:latin typeface="Century Gothic" panose="020B0502020202020204" pitchFamily="34" charset="0"/>
              </a:rPr>
              <a:t>train</a:t>
            </a:r>
          </a:p>
          <a:p>
            <a:pPr marL="457200" indent="-457200">
              <a:buFont typeface="Arial" panose="020B0604020202020204" pitchFamily="34" charset="0"/>
              <a:buChar char="•"/>
            </a:pPr>
            <a:r>
              <a:rPr lang="en-US" sz="2800" dirty="0">
                <a:latin typeface="Century Gothic" panose="020B0502020202020204" pitchFamily="34" charset="0"/>
              </a:rPr>
              <a:t>subway</a:t>
            </a:r>
          </a:p>
          <a:p>
            <a:pPr marL="457200" indent="-457200">
              <a:buFont typeface="Arial" panose="020B0604020202020204" pitchFamily="34" charset="0"/>
              <a:buChar char="•"/>
            </a:pPr>
            <a:r>
              <a:rPr lang="en-US" sz="2800" dirty="0">
                <a:latin typeface="Century Gothic" panose="020B0502020202020204" pitchFamily="34" charset="0"/>
              </a:rPr>
              <a:t>car</a:t>
            </a:r>
          </a:p>
          <a:p>
            <a:pPr marL="457200" indent="-457200">
              <a:buFont typeface="Arial" panose="020B0604020202020204" pitchFamily="34" charset="0"/>
              <a:buChar char="•"/>
            </a:pPr>
            <a:r>
              <a:rPr lang="en-US" sz="2800" dirty="0">
                <a:latin typeface="Century Gothic" panose="020B0502020202020204" pitchFamily="34" charset="0"/>
              </a:rPr>
              <a:t>taxi</a:t>
            </a:r>
          </a:p>
          <a:p>
            <a:pPr marL="457200" indent="-457200">
              <a:buFont typeface="Arial" panose="020B0604020202020204" pitchFamily="34" charset="0"/>
              <a:buChar char="•"/>
            </a:pPr>
            <a:r>
              <a:rPr lang="en-US" sz="2800" dirty="0">
                <a:latin typeface="Century Gothic" panose="020B0502020202020204" pitchFamily="34" charset="0"/>
              </a:rPr>
              <a:t>boat</a:t>
            </a:r>
          </a:p>
          <a:p>
            <a:pPr marL="457200" indent="-457200">
              <a:buFont typeface="Arial" panose="020B0604020202020204" pitchFamily="34" charset="0"/>
              <a:buChar char="•"/>
            </a:pPr>
            <a:r>
              <a:rPr lang="en-US" sz="2800" dirty="0">
                <a:latin typeface="Century Gothic" panose="020B0502020202020204" pitchFamily="34" charset="0"/>
              </a:rPr>
              <a:t>bicycle</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0785848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Card - </a:t>
            </a:r>
            <a:r>
              <a:rPr lang="en-US" sz="4000" b="1" dirty="0" smtClean="0">
                <a:latin typeface="Century Gothic" panose="020B0502020202020204" pitchFamily="34" charset="0"/>
              </a:rPr>
              <a:t>300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was the name of the bird in the movie about a city?</a:t>
            </a:r>
            <a:endParaRPr lang="en-US" sz="2800" dirty="0">
              <a:latin typeface="Century Gothic" panose="020B0502020202020204" pitchFamily="34" charset="0"/>
            </a:endParaRPr>
          </a:p>
        </p:txBody>
      </p:sp>
    </p:spTree>
    <p:extLst>
      <p:ext uri="{BB962C8B-B14F-4D97-AF65-F5344CB8AC3E}">
        <p14:creationId xmlns:p14="http://schemas.microsoft.com/office/powerpoint/2010/main" val="17435948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a:t>
            </a:r>
            <a:r>
              <a:rPr lang="en-US" sz="4000" b="1" dirty="0" smtClean="0">
                <a:latin typeface="Century Gothic" panose="020B0502020202020204" pitchFamily="34" charset="0"/>
              </a:rPr>
              <a:t>Card – 300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815882"/>
          </a:xfrm>
          <a:prstGeom prst="rect">
            <a:avLst/>
          </a:prstGeom>
          <a:noFill/>
        </p:spPr>
        <p:txBody>
          <a:bodyPr wrap="square" rtlCol="0">
            <a:spAutoFit/>
          </a:bodyPr>
          <a:lstStyle/>
          <a:p>
            <a:r>
              <a:rPr lang="en-US" sz="2800" dirty="0">
                <a:latin typeface="Century Gothic" panose="020B0502020202020204" pitchFamily="34" charset="0"/>
              </a:rPr>
              <a:t>What was the name of the bird in the movie about a city</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Kiwi (because it was green!)</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3891107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Card - </a:t>
            </a:r>
            <a:r>
              <a:rPr lang="en-US" sz="4000" b="1" dirty="0" smtClean="0">
                <a:latin typeface="Century Gothic" panose="020B0502020202020204" pitchFamily="34" charset="0"/>
              </a:rPr>
              <a:t>400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1384995"/>
          </a:xfrm>
          <a:prstGeom prst="rect">
            <a:avLst/>
          </a:prstGeom>
          <a:noFill/>
        </p:spPr>
        <p:txBody>
          <a:bodyPr wrap="square" rtlCol="0">
            <a:spAutoFit/>
          </a:bodyPr>
          <a:lstStyle/>
          <a:p>
            <a:r>
              <a:rPr lang="en-US" sz="2800" dirty="0" smtClean="0">
                <a:latin typeface="Century Gothic" panose="020B0502020202020204" pitchFamily="34" charset="0"/>
              </a:rPr>
              <a:t>In last week’s Scholastic News, we learned about which community worker that helps in cities, suburbs, and small towns?</a:t>
            </a:r>
            <a:endParaRPr lang="en-US" sz="2800" dirty="0">
              <a:latin typeface="Century Gothic" panose="020B0502020202020204" pitchFamily="34" charset="0"/>
            </a:endParaRPr>
          </a:p>
        </p:txBody>
      </p:sp>
    </p:spTree>
    <p:extLst>
      <p:ext uri="{BB962C8B-B14F-4D97-AF65-F5344CB8AC3E}">
        <p14:creationId xmlns:p14="http://schemas.microsoft.com/office/powerpoint/2010/main" val="34816423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 </a:t>
            </a:r>
            <a:r>
              <a:rPr lang="en-US" sz="4000" b="1" dirty="0" smtClean="0">
                <a:latin typeface="Century Gothic" panose="020B0502020202020204" pitchFamily="34" charset="0"/>
              </a:rPr>
              <a:t> - 200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are our basic needs?</a:t>
            </a:r>
            <a:endParaRPr lang="en-US" sz="2800" dirty="0">
              <a:latin typeface="Century Gothic" panose="020B0502020202020204" pitchFamily="34" charset="0"/>
            </a:endParaRP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a:t>
            </a:r>
            <a:r>
              <a:rPr lang="en-US" sz="4000" b="1" dirty="0" smtClean="0">
                <a:latin typeface="Century Gothic" panose="020B0502020202020204" pitchFamily="34" charset="0"/>
              </a:rPr>
              <a:t>Card – 400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In last week’s Scholastic News, we learned about which community worker that helps in cities, suburbs, and small towns</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Firefighters</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4569527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Card -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457200" y="1740387"/>
            <a:ext cx="8229600" cy="1384995"/>
          </a:xfrm>
          <a:prstGeom prst="rect">
            <a:avLst/>
          </a:prstGeom>
          <a:noFill/>
        </p:spPr>
        <p:txBody>
          <a:bodyPr wrap="square" rtlCol="0">
            <a:spAutoFit/>
          </a:bodyPr>
          <a:lstStyle/>
          <a:p>
            <a:r>
              <a:rPr lang="en-US" sz="2800" dirty="0" smtClean="0">
                <a:latin typeface="Century Gothic" panose="020B0502020202020204" pitchFamily="34" charset="0"/>
              </a:rPr>
              <a:t>What is the name of the community that Michelle lives in? (We read a book all about her community) What type of community is it?</a:t>
            </a:r>
            <a:endParaRPr lang="en-US" sz="2800" dirty="0">
              <a:latin typeface="Century Gothic" panose="020B0502020202020204" pitchFamily="34" charset="0"/>
            </a:endParaRPr>
          </a:p>
        </p:txBody>
      </p:sp>
    </p:spTree>
    <p:extLst>
      <p:ext uri="{BB962C8B-B14F-4D97-AF65-F5344CB8AC3E}">
        <p14:creationId xmlns:p14="http://schemas.microsoft.com/office/powerpoint/2010/main" val="35211977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Wild Card – 500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938992"/>
          </a:xfrm>
          <a:prstGeom prst="rect">
            <a:avLst/>
          </a:prstGeom>
          <a:noFill/>
        </p:spPr>
        <p:txBody>
          <a:bodyPr wrap="square" rtlCol="0">
            <a:spAutoFit/>
          </a:bodyPr>
          <a:lstStyle/>
          <a:p>
            <a:r>
              <a:rPr lang="en-US" sz="2000" dirty="0">
                <a:latin typeface="Century Gothic" panose="020B0502020202020204" pitchFamily="34" charset="0"/>
              </a:rPr>
              <a:t>What is the name of the community that Michelle lives in? (We read a book all about her community) What type of community is it</a:t>
            </a:r>
            <a:r>
              <a:rPr lang="en-US" sz="2000" dirty="0" smtClean="0">
                <a:latin typeface="Century Gothic" panose="020B0502020202020204" pitchFamily="34" charset="0"/>
              </a:rPr>
              <a:t>?</a:t>
            </a:r>
          </a:p>
          <a:p>
            <a:endParaRPr lang="en-US" sz="2000" dirty="0">
              <a:latin typeface="Century Gothic" panose="020B0502020202020204" pitchFamily="34" charset="0"/>
            </a:endParaRPr>
          </a:p>
          <a:p>
            <a:pPr marL="457200" indent="-457200">
              <a:buFont typeface="Arial" panose="020B0604020202020204" pitchFamily="34" charset="0"/>
              <a:buChar char="•"/>
            </a:pPr>
            <a:r>
              <a:rPr lang="en-US" sz="2000" dirty="0" smtClean="0">
                <a:latin typeface="Century Gothic" panose="020B0502020202020204" pitchFamily="34" charset="0"/>
              </a:rPr>
              <a:t>Brooklyn (“I Live in Brooklyn”)</a:t>
            </a:r>
          </a:p>
          <a:p>
            <a:pPr marL="457200" indent="-457200">
              <a:buFont typeface="Arial" panose="020B0604020202020204" pitchFamily="34" charset="0"/>
              <a:buChar char="•"/>
            </a:pPr>
            <a:r>
              <a:rPr lang="en-US" sz="2000" dirty="0" smtClean="0">
                <a:latin typeface="Century Gothic" panose="020B0502020202020204" pitchFamily="34" charset="0"/>
              </a:rPr>
              <a:t>city</a:t>
            </a:r>
            <a:endParaRPr lang="en-US" sz="20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pic>
        <p:nvPicPr>
          <p:cNvPr id="1026" name="Picture 2" descr="http://cobblehillplayschool.com/images/uploads/books/I_live_in_booklyn_bo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8470" y="2469515"/>
            <a:ext cx="261937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9403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Century Gothic" panose="020B0502020202020204" pitchFamily="34" charset="0"/>
              </a:rPr>
              <a:t>FINAL JEOPARDY</a:t>
            </a:r>
            <a:endParaRPr lang="en-US" sz="6000" b="1" dirty="0">
              <a:latin typeface="Century Gothic" panose="020B0502020202020204" pitchFamily="34" charset="0"/>
            </a:endParaRPr>
          </a:p>
        </p:txBody>
      </p:sp>
      <p:sp>
        <p:nvSpPr>
          <p:cNvPr id="4" name="TextBox 3"/>
          <p:cNvSpPr txBox="1"/>
          <p:nvPr/>
        </p:nvSpPr>
        <p:spPr>
          <a:xfrm>
            <a:off x="1205868" y="2740513"/>
            <a:ext cx="6744154" cy="461665"/>
          </a:xfrm>
          <a:prstGeom prst="rect">
            <a:avLst/>
          </a:prstGeom>
          <a:noFill/>
        </p:spPr>
        <p:txBody>
          <a:bodyPr wrap="none" rtlCol="0">
            <a:spAutoFit/>
          </a:bodyPr>
          <a:lstStyle/>
          <a:p>
            <a:pPr algn="ctr"/>
            <a:r>
              <a:rPr lang="en-US" sz="2400" dirty="0" smtClean="0">
                <a:latin typeface="Century Gothic" panose="020B0502020202020204" pitchFamily="34" charset="0"/>
              </a:rPr>
              <a:t>CATEGORY: Characteristics of a Community</a:t>
            </a:r>
            <a:endParaRPr lang="en-US" sz="2400" dirty="0">
              <a:latin typeface="Century Gothic" panose="020B0502020202020204" pitchFamily="34" charset="0"/>
            </a:endParaRPr>
          </a:p>
        </p:txBody>
      </p:sp>
      <p:sp>
        <p:nvSpPr>
          <p:cNvPr id="7" name="Frame 6"/>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926379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Century Gothic" panose="020B0502020202020204" pitchFamily="34" charset="0"/>
              </a:rPr>
              <a:t>FINAL JEOPARDY</a:t>
            </a:r>
            <a:endParaRPr lang="en-US" sz="54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are the 5 characteristics of a community?</a:t>
            </a:r>
            <a:endParaRPr lang="en-US" sz="2800" dirty="0">
              <a:latin typeface="Century Gothic" panose="020B0502020202020204" pitchFamily="34" charset="0"/>
            </a:endParaRPr>
          </a:p>
        </p:txBody>
      </p:sp>
      <p:pic>
        <p:nvPicPr>
          <p:cNvPr id="8" name="Jeopardy (Think 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0867" y="5915377"/>
            <a:ext cx="812800" cy="812800"/>
          </a:xfrm>
          <a:prstGeom prst="rect">
            <a:avLst/>
          </a:prstGeom>
        </p:spPr>
      </p:pic>
    </p:spTree>
    <p:extLst>
      <p:ext uri="{BB962C8B-B14F-4D97-AF65-F5344CB8AC3E}">
        <p14:creationId xmlns:p14="http://schemas.microsoft.com/office/powerpoint/2010/main" val="77022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63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Century Gothic" panose="020B0502020202020204" pitchFamily="34" charset="0"/>
              </a:rPr>
              <a:t>FINAL JEOPARDY</a:t>
            </a:r>
            <a:endParaRPr lang="en-US" sz="54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539430"/>
          </a:xfrm>
          <a:prstGeom prst="rect">
            <a:avLst/>
          </a:prstGeom>
          <a:noFill/>
        </p:spPr>
        <p:txBody>
          <a:bodyPr wrap="square" rtlCol="0">
            <a:spAutoFit/>
          </a:bodyPr>
          <a:lstStyle/>
          <a:p>
            <a:r>
              <a:rPr lang="en-US" sz="2800" dirty="0">
                <a:latin typeface="Century Gothic" panose="020B0502020202020204" pitchFamily="34" charset="0"/>
              </a:rPr>
              <a:t>What are the 5 characteristics of a community</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pPr marL="457200" indent="-457200">
              <a:buFont typeface="Arial" panose="020B0604020202020204" pitchFamily="34" charset="0"/>
              <a:buChar char="•"/>
            </a:pPr>
            <a:r>
              <a:rPr lang="en-US" sz="2800" dirty="0" smtClean="0">
                <a:latin typeface="Century Gothic" panose="020B0502020202020204" pitchFamily="34" charset="0"/>
              </a:rPr>
              <a:t>Natural Characteristics</a:t>
            </a:r>
          </a:p>
          <a:p>
            <a:pPr marL="457200" indent="-457200">
              <a:buFont typeface="Arial" panose="020B0604020202020204" pitchFamily="34" charset="0"/>
              <a:buChar char="•"/>
            </a:pPr>
            <a:r>
              <a:rPr lang="en-US" sz="2800" dirty="0" smtClean="0">
                <a:latin typeface="Century Gothic" panose="020B0502020202020204" pitchFamily="34" charset="0"/>
              </a:rPr>
              <a:t>Businesses</a:t>
            </a:r>
          </a:p>
          <a:p>
            <a:pPr marL="457200" indent="-457200">
              <a:buFont typeface="Arial" panose="020B0604020202020204" pitchFamily="34" charset="0"/>
              <a:buChar char="•"/>
            </a:pPr>
            <a:r>
              <a:rPr lang="en-US" sz="2800" dirty="0" smtClean="0">
                <a:latin typeface="Century Gothic" panose="020B0502020202020204" pitchFamily="34" charset="0"/>
              </a:rPr>
              <a:t>Buildings</a:t>
            </a:r>
          </a:p>
          <a:p>
            <a:pPr marL="457200" indent="-457200">
              <a:buFont typeface="Arial" panose="020B0604020202020204" pitchFamily="34" charset="0"/>
              <a:buChar char="•"/>
            </a:pPr>
            <a:r>
              <a:rPr lang="en-US" sz="2800" dirty="0" smtClean="0">
                <a:latin typeface="Century Gothic" panose="020B0502020202020204" pitchFamily="34" charset="0"/>
              </a:rPr>
              <a:t>Transportation</a:t>
            </a:r>
          </a:p>
          <a:p>
            <a:pPr marL="457200" indent="-457200">
              <a:buFont typeface="Arial" panose="020B0604020202020204" pitchFamily="34" charset="0"/>
              <a:buChar char="•"/>
            </a:pPr>
            <a:r>
              <a:rPr lang="en-US" sz="2800" dirty="0" smtClean="0">
                <a:latin typeface="Century Gothic" panose="020B0502020202020204" pitchFamily="34" charset="0"/>
              </a:rPr>
              <a:t>Places to Have Fun!</a:t>
            </a:r>
            <a:endParaRPr lang="en-US" sz="2800" dirty="0">
              <a:latin typeface="Century Gothic" panose="020B0502020202020204" pitchFamily="34" charset="0"/>
            </a:endParaRPr>
          </a:p>
        </p:txBody>
      </p:sp>
    </p:spTree>
    <p:extLst>
      <p:ext uri="{BB962C8B-B14F-4D97-AF65-F5344CB8AC3E}">
        <p14:creationId xmlns:p14="http://schemas.microsoft.com/office/powerpoint/2010/main" val="9416452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a:t>
            </a:r>
            <a:r>
              <a:rPr lang="en-US" sz="4000" b="1" dirty="0" smtClean="0">
                <a:latin typeface="Century Gothic" panose="020B0502020202020204" pitchFamily="34" charset="0"/>
              </a:rPr>
              <a:t>… – 200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are our basic needs</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pPr marL="457200" indent="-457200">
              <a:buFont typeface="Arial" panose="020B0604020202020204" pitchFamily="34" charset="0"/>
              <a:buChar char="•"/>
            </a:pPr>
            <a:r>
              <a:rPr lang="en-US" sz="2800" dirty="0">
                <a:latin typeface="Century Gothic" panose="020B0502020202020204" pitchFamily="34" charset="0"/>
              </a:rPr>
              <a:t>f</a:t>
            </a:r>
            <a:r>
              <a:rPr lang="en-US" sz="2800" dirty="0" smtClean="0">
                <a:latin typeface="Century Gothic" panose="020B0502020202020204" pitchFamily="34" charset="0"/>
              </a:rPr>
              <a:t>ood</a:t>
            </a:r>
          </a:p>
          <a:p>
            <a:pPr marL="457200" indent="-457200">
              <a:buFont typeface="Arial" panose="020B0604020202020204" pitchFamily="34" charset="0"/>
              <a:buChar char="•"/>
            </a:pPr>
            <a:r>
              <a:rPr lang="en-US" sz="2800" dirty="0">
                <a:latin typeface="Century Gothic" panose="020B0502020202020204" pitchFamily="34" charset="0"/>
              </a:rPr>
              <a:t>c</a:t>
            </a:r>
            <a:r>
              <a:rPr lang="en-US" sz="2800" dirty="0" smtClean="0">
                <a:latin typeface="Century Gothic" panose="020B0502020202020204" pitchFamily="34" charset="0"/>
              </a:rPr>
              <a:t>lothing</a:t>
            </a:r>
          </a:p>
          <a:p>
            <a:pPr marL="457200" indent="-457200">
              <a:buFont typeface="Arial" panose="020B0604020202020204" pitchFamily="34" charset="0"/>
              <a:buChar char="•"/>
            </a:pPr>
            <a:r>
              <a:rPr lang="en-US" sz="2800" dirty="0">
                <a:latin typeface="Century Gothic" panose="020B0502020202020204" pitchFamily="34" charset="0"/>
              </a:rPr>
              <a:t>s</a:t>
            </a:r>
            <a:r>
              <a:rPr lang="en-US" sz="2800" dirty="0" smtClean="0">
                <a:latin typeface="Century Gothic" panose="020B0502020202020204" pitchFamily="34" charset="0"/>
              </a:rPr>
              <a:t>helter</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 </a:t>
            </a:r>
            <a:r>
              <a:rPr lang="en-US" sz="4000" b="1" dirty="0" smtClean="0">
                <a:latin typeface="Century Gothic" panose="020B0502020202020204" pitchFamily="34" charset="0"/>
              </a:rPr>
              <a:t>- 300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is and example of a basic need?</a:t>
            </a:r>
          </a:p>
          <a:p>
            <a:endParaRPr lang="en-US" sz="2800" dirty="0">
              <a:latin typeface="Century Gothic" panose="020B0502020202020204" pitchFamily="34" charset="0"/>
            </a:endParaRPr>
          </a:p>
          <a:p>
            <a:pPr marL="514350" indent="-514350">
              <a:buAutoNum type="alphaUcPeriod"/>
            </a:pPr>
            <a:r>
              <a:rPr lang="en-US" sz="2800" dirty="0">
                <a:latin typeface="Century Gothic" panose="020B0502020202020204" pitchFamily="34" charset="0"/>
              </a:rPr>
              <a:t>TV</a:t>
            </a:r>
          </a:p>
          <a:p>
            <a:pPr marL="514350" indent="-514350">
              <a:buAutoNum type="alphaUcPeriod"/>
            </a:pPr>
            <a:r>
              <a:rPr lang="en-US" sz="2800" dirty="0">
                <a:latin typeface="Century Gothic" panose="020B0502020202020204" pitchFamily="34" charset="0"/>
              </a:rPr>
              <a:t>iPhone</a:t>
            </a:r>
          </a:p>
          <a:p>
            <a:pPr marL="514350" indent="-514350">
              <a:buAutoNum type="alphaUcPeriod"/>
            </a:pPr>
            <a:r>
              <a:rPr lang="en-US" sz="2800" dirty="0">
                <a:latin typeface="Century Gothic" panose="020B0502020202020204" pitchFamily="34" charset="0"/>
              </a:rPr>
              <a:t>shirt</a:t>
            </a: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a:t>
            </a:r>
            <a:r>
              <a:rPr lang="en-US" sz="4000" dirty="0" smtClean="0">
                <a:latin typeface="Century Gothic" panose="020B0502020202020204" pitchFamily="34" charset="0"/>
              </a:rPr>
              <a:t>… –</a:t>
            </a:r>
            <a:r>
              <a:rPr lang="en-US" sz="4000" b="1" dirty="0" smtClean="0">
                <a:latin typeface="Century Gothic" panose="020B0502020202020204" pitchFamily="34" charset="0"/>
              </a:rPr>
              <a:t> 300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is and example of a basic need</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pPr marL="514350" indent="-514350">
              <a:buAutoNum type="alphaUcPeriod"/>
            </a:pPr>
            <a:r>
              <a:rPr lang="en-US" sz="2800" strike="sngStrike" dirty="0" smtClean="0">
                <a:latin typeface="Century Gothic" panose="020B0502020202020204" pitchFamily="34" charset="0"/>
              </a:rPr>
              <a:t>TV</a:t>
            </a:r>
          </a:p>
          <a:p>
            <a:pPr marL="514350" indent="-514350">
              <a:buAutoNum type="alphaUcPeriod"/>
            </a:pPr>
            <a:r>
              <a:rPr lang="en-US" sz="2800" strike="sngStrike" dirty="0" smtClean="0">
                <a:latin typeface="Century Gothic" panose="020B0502020202020204" pitchFamily="34" charset="0"/>
              </a:rPr>
              <a:t>iPhone</a:t>
            </a:r>
          </a:p>
          <a:p>
            <a:pPr marL="514350" indent="-514350">
              <a:buAutoNum type="alphaUcPeriod"/>
            </a:pPr>
            <a:r>
              <a:rPr lang="en-US" sz="2800" dirty="0" smtClean="0">
                <a:latin typeface="Century Gothic" panose="020B0502020202020204" pitchFamily="34" charset="0"/>
              </a:rPr>
              <a:t>shirt</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 </a:t>
            </a:r>
            <a:r>
              <a:rPr lang="en-US" sz="4000" b="1" dirty="0" smtClean="0">
                <a:latin typeface="Century Gothic" panose="020B0502020202020204" pitchFamily="34" charset="0"/>
              </a:rPr>
              <a:t> - 400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is and example of a basic need?</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car</a:t>
            </a:r>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apple</a:t>
            </a:r>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tree</a:t>
            </a:r>
            <a:endParaRPr lang="en-US" sz="2800" dirty="0">
              <a:latin typeface="Century Gothic" panose="020B0502020202020204" pitchFamily="34" charset="0"/>
            </a:endParaRP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500"/>
      </a:hlink>
      <a:folHlink>
        <a:srgbClr val="AF9D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923</TotalTime>
  <Words>1201</Words>
  <Application>Microsoft Office PowerPoint</Application>
  <PresentationFormat>On-screen Show (4:3)</PresentationFormat>
  <Paragraphs>277</Paragraphs>
  <Slides>55</Slides>
  <Notes>1</Notes>
  <HiddenSlides>0</HiddenSlides>
  <MMClips>2</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PowerPoint Presentation</vt:lpstr>
      <vt:lpstr>A community is … - 100</vt:lpstr>
      <vt:lpstr>A community is … – 100</vt:lpstr>
      <vt:lpstr>A community is …  - 200</vt:lpstr>
      <vt:lpstr>A community is … – 200</vt:lpstr>
      <vt:lpstr>A community is … - 300</vt:lpstr>
      <vt:lpstr>A community is … – 300</vt:lpstr>
      <vt:lpstr>A community is …  - 400</vt:lpstr>
      <vt:lpstr>A community is …– 400</vt:lpstr>
      <vt:lpstr>A community is … - 500</vt:lpstr>
      <vt:lpstr>A community is … – 500</vt:lpstr>
      <vt:lpstr>Characteristics - 100</vt:lpstr>
      <vt:lpstr>Characteristics – 100</vt:lpstr>
      <vt:lpstr>Characteristics - 200</vt:lpstr>
      <vt:lpstr>Characteristics – 200</vt:lpstr>
      <vt:lpstr>Characteristics - 300</vt:lpstr>
      <vt:lpstr>Characteristics – 300</vt:lpstr>
      <vt:lpstr>Characteristics - 400</vt:lpstr>
      <vt:lpstr>Characteristics – 400</vt:lpstr>
      <vt:lpstr>Characteristics - 500</vt:lpstr>
      <vt:lpstr>Characteristics – 500</vt:lpstr>
      <vt:lpstr>Government - 100</vt:lpstr>
      <vt:lpstr>Government – 100</vt:lpstr>
      <vt:lpstr>Government - 200</vt:lpstr>
      <vt:lpstr>Government – 200</vt:lpstr>
      <vt:lpstr>Government - 300</vt:lpstr>
      <vt:lpstr>Government – 300</vt:lpstr>
      <vt:lpstr>Government - 400</vt:lpstr>
      <vt:lpstr>Government – 400</vt:lpstr>
      <vt:lpstr>Government - 500</vt:lpstr>
      <vt:lpstr>Government – 500</vt:lpstr>
      <vt:lpstr>Different Communities - 100</vt:lpstr>
      <vt:lpstr>Different Communities – 100</vt:lpstr>
      <vt:lpstr>Different Communities - 200</vt:lpstr>
      <vt:lpstr>Different Communities – 200</vt:lpstr>
      <vt:lpstr>Different Communities - 300</vt:lpstr>
      <vt:lpstr>Different Communities – 300</vt:lpstr>
      <vt:lpstr>Different Communities - 400</vt:lpstr>
      <vt:lpstr>Different Communities– 400</vt:lpstr>
      <vt:lpstr>Different Communities - 500</vt:lpstr>
      <vt:lpstr>Different Communities– 500</vt:lpstr>
      <vt:lpstr>Wild Card - 100</vt:lpstr>
      <vt:lpstr>Wild Card – 100</vt:lpstr>
      <vt:lpstr>Wild Card - 200</vt:lpstr>
      <vt:lpstr>Wild Card – 200</vt:lpstr>
      <vt:lpstr>Wild Card - 300</vt:lpstr>
      <vt:lpstr>Wild Card – 300</vt:lpstr>
      <vt:lpstr>Wild Card - 400</vt:lpstr>
      <vt:lpstr>Wild Card – 400</vt:lpstr>
      <vt:lpstr>Wild Card - 500</vt:lpstr>
      <vt:lpstr>Wild Card – 500</vt:lpstr>
      <vt:lpstr>FINAL JEOPARDY</vt:lpstr>
      <vt:lpstr>FINAL JEOPARDY</vt:lpstr>
      <vt:lpstr>FINAL JEOPARDY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and Stephanie Speight</dc:creator>
  <cp:lastModifiedBy>dpstech</cp:lastModifiedBy>
  <cp:revision>31</cp:revision>
  <dcterms:created xsi:type="dcterms:W3CDTF">2012-12-01T10:13:02Z</dcterms:created>
  <dcterms:modified xsi:type="dcterms:W3CDTF">2015-10-22T21:00:00Z</dcterms:modified>
</cp:coreProperties>
</file>