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92" r:id="rId10"/>
    <p:sldId id="265" r:id="rId11"/>
    <p:sldId id="266" r:id="rId12"/>
    <p:sldId id="267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4" r:id="rId26"/>
    <p:sldId id="285" r:id="rId27"/>
    <p:sldId id="283" r:id="rId28"/>
    <p:sldId id="286" r:id="rId29"/>
    <p:sldId id="287" r:id="rId30"/>
    <p:sldId id="288" r:id="rId31"/>
    <p:sldId id="289" r:id="rId32"/>
    <p:sldId id="290" r:id="rId33"/>
    <p:sldId id="29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78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6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2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33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4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659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0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10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0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0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0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3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0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9D086-04A8-4584-B073-567D3F547B51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0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9D086-04A8-4584-B073-567D3F547B51}" type="datetimeFigureOut">
              <a:rPr lang="en-US" smtClean="0"/>
              <a:t>9/2/2016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20E2B33-4810-4AC9-A4AC-92AFD4D93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58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092" y="695459"/>
            <a:ext cx="9659155" cy="3020526"/>
          </a:xfrm>
        </p:spPr>
        <p:txBody>
          <a:bodyPr/>
          <a:lstStyle/>
          <a:p>
            <a:pPr algn="ctr"/>
            <a:r>
              <a:rPr lang="en-US" sz="8800" b="1" dirty="0" smtClean="0">
                <a:latin typeface="AR BERKLEY" panose="02000000000000000000" pitchFamily="2" charset="0"/>
              </a:rPr>
              <a:t>Welcome to </a:t>
            </a:r>
            <a:br>
              <a:rPr lang="en-US" sz="8800" b="1" dirty="0" smtClean="0">
                <a:latin typeface="AR BERKLEY" panose="02000000000000000000" pitchFamily="2" charset="0"/>
              </a:rPr>
            </a:br>
            <a:r>
              <a:rPr lang="en-US" sz="8800" b="1" dirty="0" smtClean="0">
                <a:latin typeface="AR BERKLEY" panose="02000000000000000000" pitchFamily="2" charset="0"/>
              </a:rPr>
              <a:t>Mrs. Bailey’s Class</a:t>
            </a:r>
            <a:endParaRPr lang="en-US" sz="8800" b="1" dirty="0">
              <a:latin typeface="AR BERKLEY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0101" y="4420886"/>
            <a:ext cx="7199051" cy="13402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latin typeface="AR BERKLEY" panose="02000000000000000000" pitchFamily="2" charset="0"/>
              </a:rPr>
              <a:t>Sixth Grade Language Arts</a:t>
            </a:r>
            <a:endParaRPr lang="en-US" sz="4800" b="1" dirty="0">
              <a:latin typeface="AR BERKLEY" panose="02000000000000000000" pitchFamily="2" charset="0"/>
            </a:endParaRPr>
          </a:p>
        </p:txBody>
      </p:sp>
      <p:pic>
        <p:nvPicPr>
          <p:cNvPr id="5" name="Happy Music - Background Instrumental, Ukulele, Guitar, Daydream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000" out="1500"/>
                </p14:media>
              </p:ext>
            </p:extLst>
          </p:nvPr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556382" y="54563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133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4000" advClick="0" advTm="2000">
        <p15:prstTrans prst="curtains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185" y="141007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latin typeface="AR BERKLEY" panose="02000000000000000000" pitchFamily="2" charset="0"/>
              </a:rPr>
              <a:t>I also have </a:t>
            </a:r>
            <a:r>
              <a:rPr lang="en-US" sz="4400" b="1" dirty="0" smtClean="0">
                <a:latin typeface="AR BERKLEY" panose="02000000000000000000" pitchFamily="2" charset="0"/>
              </a:rPr>
              <a:t>two kittens…and they are cousins!</a:t>
            </a:r>
            <a:endParaRPr lang="en-US" sz="4400" b="1" dirty="0">
              <a:latin typeface="AR BERKLEY" panose="02000000000000000000" pitchFamily="2" charset="0"/>
            </a:endParaRPr>
          </a:p>
        </p:txBody>
      </p:sp>
      <p:pic>
        <p:nvPicPr>
          <p:cNvPr id="3074" name="Picture 2" descr="https://scontent.xx.fbcdn.net/v/t34.0-12/14009991_1244065678946303_1103661384_n.jpg?oh=dc63faafb078d7b0606eadf0a06f2005&amp;oe=57CCA7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81" y="780438"/>
            <a:ext cx="4443872" cy="592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7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split orient="vert"/>
      </p:transition>
    </mc:Choice>
    <mc:Fallback xmlns="">
      <p:transition spd="slow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457" y="455053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>
                <a:latin typeface="AR BERKLEY" panose="02000000000000000000" pitchFamily="2" charset="0"/>
              </a:rPr>
              <a:t>Aria is eleven weeks old and LOVES to snuggle!</a:t>
            </a:r>
            <a:endParaRPr lang="en-US" sz="4400" b="1" dirty="0">
              <a:latin typeface="AR BERKLEY" panose="02000000000000000000" pitchFamily="2" charset="0"/>
            </a:endParaRPr>
          </a:p>
        </p:txBody>
      </p:sp>
      <p:pic>
        <p:nvPicPr>
          <p:cNvPr id="5122" name="Picture 2" descr="https://scontent.xx.fbcdn.net/v/t34.0-12/14101742_1247194168633454_1566583599_n.jpg?oh=a1941af96b147f7e5845e31598fccbb5&amp;oe=57CB79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8" y="1322340"/>
            <a:ext cx="2956656" cy="526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content.xx.fbcdn.net/v/t34.0-12/14055745_1244062128946658_13913024_n.jpg?oh=ffc21ffc4dd1477c17250396e4095a36&amp;oe=57CC8D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162" y="1148862"/>
            <a:ext cx="3876828" cy="516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69982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072" y="22323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 BERKLEY" panose="02000000000000000000" pitchFamily="2" charset="0"/>
              </a:rPr>
              <a:t>Loki is nine weeks old and has to be careful because she lacks depth perception.  That means she has a hard time seeing how far away things are.</a:t>
            </a:r>
            <a:endParaRPr lang="en-US" dirty="0"/>
          </a:p>
        </p:txBody>
      </p:sp>
      <p:pic>
        <p:nvPicPr>
          <p:cNvPr id="4098" name="Picture 2" descr="https://scontent.xx.fbcdn.net/v/t34.0-12/14081178_1252074461478758_1861810032_n.jpg?oh=4f5a1026c617c08474215d80e0be7d72&amp;oe=57CB7AA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932" y="1277815"/>
            <a:ext cx="3288972" cy="535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.xx.fbcdn.net/v/t34.0-12/13989529_1243184532367751_1914449958_n.jpg?oh=296ff051925f722584fc74940032aeb9&amp;oe=57CC665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26" y="1934308"/>
            <a:ext cx="3028278" cy="479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256147"/>
      </p:ext>
    </p:extLst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latin typeface="AR BERKLEY" panose="02000000000000000000" pitchFamily="2" charset="0"/>
              </a:rPr>
              <a:t>I also coach swimming at Carlson High School…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2050" name="Picture 2" descr="https://scontent-ord1-1.xx.fbcdn.net/hphotos-xap1/v/t1.0-9/10685564_10205127774539887_7658718996719161012_n.jpg?oh=08755d6c62633935497e7ebe5265cdbc&amp;oe=56A826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63" y="1470451"/>
            <a:ext cx="3749278" cy="499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59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4000">
        <p14:honeycomb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 smtClean="0">
                <a:latin typeface="AR BERKLEY" panose="02000000000000000000" pitchFamily="2" charset="0"/>
              </a:rPr>
              <a:t>…and I run the National Junior Honor Society here at Bryant</a:t>
            </a:r>
            <a:r>
              <a:rPr lang="en-US" sz="4400" dirty="0" smtClean="0">
                <a:latin typeface="AR BERKLEY" panose="02000000000000000000" pitchFamily="2" charset="0"/>
              </a:rPr>
              <a:t>. Next year you can apply to join!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16386" name="Picture 2" descr="http://p8cdn4static.sharpschool.com/UserFiles/Servers/Server_89629/Image/NJHS%20logo%20with%20word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306" y="2714485"/>
            <a:ext cx="4234724" cy="414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30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:dissolve/>
      </p:transition>
    </mc:Choice>
    <mc:Fallback xmlns="">
      <p:transition spd="slow" advTm="3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852" y="236113"/>
            <a:ext cx="8596668" cy="3279820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smtClean="0">
                <a:latin typeface="AR BERKLEY" panose="02000000000000000000" pitchFamily="2" charset="0"/>
              </a:rPr>
              <a:t>I am so excited for this school year!</a:t>
            </a:r>
            <a:endParaRPr lang="en-US" sz="9600" b="1" dirty="0">
              <a:latin typeface="AR BERKLEY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155" y="5177307"/>
            <a:ext cx="8596668" cy="22420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 smtClean="0">
                <a:latin typeface="AR BERKLEY" panose="02000000000000000000" pitchFamily="2" charset="0"/>
              </a:rPr>
              <a:t>I hope you are too.</a:t>
            </a:r>
            <a:endParaRPr lang="en-US" sz="8000" b="1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82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839" y="2940676"/>
            <a:ext cx="9105363" cy="1320800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AR BERKLEY" panose="02000000000000000000" pitchFamily="2" charset="0"/>
              </a:rPr>
              <a:t>This year we will be learning a LOT!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5" y="3770376"/>
            <a:ext cx="6663095" cy="292808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521" y="176317"/>
            <a:ext cx="6538174" cy="2598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5" y="149674"/>
            <a:ext cx="2273179" cy="1704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608" y="4261476"/>
            <a:ext cx="3035235" cy="22764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234" y="1075654"/>
            <a:ext cx="2486696" cy="186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3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4838" y="1021724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latin typeface="AR BERKLEY" panose="02000000000000000000" pitchFamily="2" charset="0"/>
              </a:rPr>
              <a:t>We will create word walls to help us learn new vocabulary.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838" y="3345144"/>
            <a:ext cx="8596312" cy="3109304"/>
          </a:xfrm>
        </p:spPr>
      </p:pic>
    </p:spTree>
    <p:extLst>
      <p:ext uri="{BB962C8B-B14F-4D97-AF65-F5344CB8AC3E}">
        <p14:creationId xmlns:p14="http://schemas.microsoft.com/office/powerpoint/2010/main" val="86673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160" y="274749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latin typeface="AR BERKLEY" panose="02000000000000000000" pitchFamily="2" charset="0"/>
              </a:rPr>
              <a:t>We will learn to identify examples of figurative language and eventually incorporate it into our writing.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84" y="2546954"/>
            <a:ext cx="8300644" cy="3881437"/>
          </a:xfrm>
        </p:spPr>
      </p:pic>
    </p:spTree>
    <p:extLst>
      <p:ext uri="{BB962C8B-B14F-4D97-AF65-F5344CB8AC3E}">
        <p14:creationId xmlns:p14="http://schemas.microsoft.com/office/powerpoint/2010/main" val="28075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:blinds dir="vert"/>
      </p:transition>
    </mc:Choice>
    <mc:Fallback xmlns="">
      <p:transition spd="slow" advTm="4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498" y="315680"/>
            <a:ext cx="5684829" cy="1320800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AR BERKLEY" panose="02000000000000000000" pitchFamily="2" charset="0"/>
              </a:rPr>
              <a:t>We will read stories…</a:t>
            </a:r>
            <a:br>
              <a:rPr lang="en-US" sz="4400" dirty="0" smtClean="0">
                <a:latin typeface="AR BERKLEY" panose="02000000000000000000" pitchFamily="2" charset="0"/>
              </a:rPr>
            </a:br>
            <a:r>
              <a:rPr lang="en-US" sz="4400" dirty="0" smtClean="0">
                <a:latin typeface="AR BERKLEY" panose="02000000000000000000" pitchFamily="2" charset="0"/>
              </a:rPr>
              <a:t>and create our own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15364" name="Picture 4" descr="http://i.ytimg.com/vi/NdHiIZKbc8s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750" y="138061"/>
            <a:ext cx="4096510" cy="307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ecx.images-amazon.com/images/I/71V2lcGd2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87" y="1674253"/>
            <a:ext cx="3318422" cy="494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s://mcdn.teacherspayteachers.com/thumbitem/The-School-Play-by-Gary-Soto-Vocabulary-Practice-Context-Clues-055747000-1383356526/original-954342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606" y="3285990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761069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151" y="287627"/>
            <a:ext cx="8596668" cy="409118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>
                <a:latin typeface="AR BERKLEY" panose="02000000000000000000" pitchFamily="2" charset="0"/>
              </a:rPr>
              <a:t>Let me start off by sharing a few facts about me…</a:t>
            </a:r>
            <a:endParaRPr lang="en-US" sz="8800" dirty="0">
              <a:latin typeface="AR BERKLEY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302" y="1582823"/>
            <a:ext cx="2849988" cy="508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714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Tm="2000">
        <p15:prstTrans prst="crush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52023"/>
            <a:ext cx="8596668" cy="1320800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AR BERKLEY" panose="02000000000000000000" pitchFamily="2" charset="0"/>
              </a:rPr>
              <a:t>We will build our writing skills too.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14338" name="Picture 2" descr="https://s-media-cache-ak0.pinimg.com/736x/42/e8/95/42e8958eb76a1e913dc0805a20ea45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9" y="1497169"/>
            <a:ext cx="6861635" cy="419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images.clipartpanda.com/children-writing-at-school-school_clipart_boy_writt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4566" y="3724253"/>
            <a:ext cx="3540662" cy="283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67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991932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latin typeface="AR BERKLEY" panose="02000000000000000000" pitchFamily="2" charset="0"/>
              </a:rPr>
              <a:t>Which means we will need to work on grammar.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13314" name="Picture 2" descr="http://www.teflicious.com/wp-content/uploads/2014/04/Wordle-Tens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58" y="2730969"/>
            <a:ext cx="762000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3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gallery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81352"/>
          </a:xfrm>
        </p:spPr>
        <p:txBody>
          <a:bodyPr>
            <a:noAutofit/>
          </a:bodyPr>
          <a:lstStyle/>
          <a:p>
            <a:pPr algn="ctr"/>
            <a:r>
              <a:rPr lang="en-US" sz="13000" dirty="0" smtClean="0">
                <a:latin typeface="AR BERKLEY" panose="02000000000000000000" pitchFamily="2" charset="0"/>
              </a:rPr>
              <a:t>I know this is a lot to learn…</a:t>
            </a:r>
            <a:endParaRPr lang="en-US" sz="13000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56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55594"/>
          </a:xfrm>
        </p:spPr>
        <p:txBody>
          <a:bodyPr>
            <a:noAutofit/>
          </a:bodyPr>
          <a:lstStyle/>
          <a:p>
            <a:pPr algn="ctr"/>
            <a:r>
              <a:rPr lang="en-US" sz="10000" dirty="0" smtClean="0">
                <a:latin typeface="AR BERKLEY" panose="02000000000000000000" pitchFamily="2" charset="0"/>
              </a:rPr>
              <a:t>…but I am here to help you, every step of the way.</a:t>
            </a:r>
            <a:endParaRPr lang="en-US" sz="10000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6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prism isContent="1" isInverted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49532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>
                <a:latin typeface="AR BERKLEY" panose="02000000000000000000" pitchFamily="2" charset="0"/>
              </a:rPr>
              <a:t>All I ask, is that you keep a few things in mind.</a:t>
            </a:r>
            <a:endParaRPr lang="en-US" sz="9600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000">
        <p14:warp dir="in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275268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latin typeface="AR BERKLEY" panose="02000000000000000000" pitchFamily="2" charset="0"/>
              </a:rPr>
              <a:t>First, advocate for yourself by asking questions when you do not understand.  It’s how we learn.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12290" name="Picture 2" descr="http://www.palos118.org/images/pages/N2694/students%20raising%20ha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111" y="3087374"/>
            <a:ext cx="4762500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380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 advTm="4000">
        <p15:prstTrans prst="origami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31821"/>
            <a:ext cx="8596668" cy="6452314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latin typeface="AR BERKLEY" panose="02000000000000000000" pitchFamily="2" charset="0"/>
              </a:rPr>
              <a:t>Make sure to </a:t>
            </a:r>
            <a:r>
              <a:rPr lang="en-US" sz="7200" u="sng" dirty="0" smtClean="0">
                <a:latin typeface="AR BERKLEY" panose="02000000000000000000" pitchFamily="2" charset="0"/>
              </a:rPr>
              <a:t>ALWAYS</a:t>
            </a:r>
            <a:r>
              <a:rPr lang="en-US" sz="7200" dirty="0" smtClean="0">
                <a:latin typeface="AR BERKLEY" panose="02000000000000000000" pitchFamily="2" charset="0"/>
              </a:rPr>
              <a:t> respect the ideas of your classmates. They are all welcome in this room.</a:t>
            </a:r>
            <a:endParaRPr lang="en-US" sz="7200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4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000">
        <p14:glitter pattern="hexago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5160135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>
                <a:latin typeface="AR BERKLEY" panose="02000000000000000000" pitchFamily="2" charset="0"/>
              </a:rPr>
              <a:t>Everyone needs to be a team player.  We are a community of learners and we need to help each other.</a:t>
            </a:r>
            <a:endParaRPr lang="en-US" sz="7200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06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">
        <p14:vortex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6" y="558084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latin typeface="AR BERKLEY" panose="02000000000000000000" pitchFamily="2" charset="0"/>
              </a:rPr>
              <a:t>Most importantly, always come prepared and try your BEST.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11266" name="Picture 2" descr="http://www.school-teacher-student-motivation-resources-courses.com/images/positivebelief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48" y="2331077"/>
            <a:ext cx="6927805" cy="414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0814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Tm="12000">
        <p15:prstTrans prst="crush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5367" y="1871730"/>
            <a:ext cx="8596668" cy="3872248"/>
          </a:xfrm>
        </p:spPr>
        <p:txBody>
          <a:bodyPr>
            <a:noAutofit/>
          </a:bodyPr>
          <a:lstStyle/>
          <a:p>
            <a:pPr algn="ctr"/>
            <a:r>
              <a:rPr lang="en-US" sz="8800" dirty="0" smtClean="0">
                <a:latin typeface="AR BERKLEY" panose="02000000000000000000" pitchFamily="2" charset="0"/>
              </a:rPr>
              <a:t>We are going to have a great year!</a:t>
            </a:r>
            <a:endParaRPr lang="en-US" sz="8800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76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000">
        <p14:honeycomb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3637089" cy="13208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 BERKLEY" panose="02000000000000000000" pitchFamily="2" charset="0"/>
              </a:rPr>
              <a:t>I like flowers.</a:t>
            </a:r>
            <a:endParaRPr lang="en-US" sz="4000" dirty="0">
              <a:latin typeface="AR BERKLEY" panose="02000000000000000000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5216" y="5102180"/>
            <a:ext cx="4772576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dirty="0" smtClean="0">
                <a:latin typeface="AR BERKLEY" panose="02000000000000000000" pitchFamily="2" charset="0"/>
              </a:rPr>
              <a:t>I also enjoy traveling.</a:t>
            </a:r>
            <a:endParaRPr lang="en-US" sz="4000" dirty="0">
              <a:latin typeface="AR BERKLEY" panose="02000000000000000000" pitchFamily="2" charset="0"/>
            </a:endParaRPr>
          </a:p>
        </p:txBody>
      </p:sp>
      <p:pic>
        <p:nvPicPr>
          <p:cNvPr id="6146" name="Picture 2" descr="https://scontent-ord1-1.xx.fbcdn.net/hphotos-xft1/v/t1.0-9/10436084_10206544348633354_1688160533890081461_n.jpg?oh=601fc0f44a9b3d1b19243978457769e7&amp;oe=56A6F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67" y="1515525"/>
            <a:ext cx="4006856" cy="534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content-ord1-1.xx.fbcdn.net/hphotos-xpf1/v/t1.0-9/10440937_10204489973915270_5150655620698356626_n.jpg?oh=a616420cadf5929a6a6e970233106679&amp;oe=565D34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217" y="365287"/>
            <a:ext cx="5665676" cy="424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19554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 advTm="3000">
        <p15:prstTrans prst="origami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76" y="326265"/>
            <a:ext cx="7449235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AR BERKLEY" panose="02000000000000000000" pitchFamily="2" charset="0"/>
              </a:rPr>
              <a:t>There will be lots of laughs and fun activities.</a:t>
            </a:r>
            <a:endParaRPr lang="en-US" sz="4000" dirty="0">
              <a:latin typeface="AR BERKLEY" panose="02000000000000000000" pitchFamily="2" charset="0"/>
            </a:endParaRPr>
          </a:p>
        </p:txBody>
      </p:sp>
      <p:pic>
        <p:nvPicPr>
          <p:cNvPr id="1026" name="Picture 2" descr="https://scontent-ord1-1.xx.fbcdn.net/hphotos-xtp1/v/t1.0-9/10487221_10206360887086930_76034844554407016_n.jpg?oh=4925438c583accea88bf2976476e2bd6&amp;oe=566EE67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331" y="0"/>
            <a:ext cx="3641728" cy="485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7055" y="2270886"/>
            <a:ext cx="4990563" cy="3742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0303" y="2304693"/>
            <a:ext cx="4900411" cy="367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160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940" y="3030827"/>
            <a:ext cx="8596668" cy="3704823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latin typeface="AR BERKLEY" panose="02000000000000000000" pitchFamily="2" charset="0"/>
              </a:rPr>
              <a:t>I love learning and I hope that you do too! If not, my goal is to change that this year.</a:t>
            </a:r>
            <a:endParaRPr lang="en-US" sz="6000" dirty="0">
              <a:latin typeface="AR BERKLEY" panose="02000000000000000000" pitchFamily="2" charset="0"/>
            </a:endParaRPr>
          </a:p>
        </p:txBody>
      </p:sp>
      <p:pic>
        <p:nvPicPr>
          <p:cNvPr id="10242" name="Picture 2" descr="https://encrypted-tbn1.gstatic.com/images?q=tbn:ANd9GcQrKoDP4UT8TIfEW-HhiczAiLsy0nlZavxT5H9jPWlP42deYRDe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358" y="552718"/>
            <a:ext cx="26193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50220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Tm="4000">
        <p15:prstTrans prst="prestige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97734"/>
            <a:ext cx="8596668" cy="4932609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>
                <a:latin typeface="AR BERKLEY" panose="02000000000000000000" pitchFamily="2" charset="0"/>
              </a:rPr>
              <a:t>I look forward to getting to know all of you! </a:t>
            </a:r>
            <a:endParaRPr lang="en-US" sz="8800" dirty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91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>
      <p:transition spd="slow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268" y="455054"/>
            <a:ext cx="8596668" cy="2571482"/>
          </a:xfrm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AR BERKLEY" panose="02000000000000000000" pitchFamily="2" charset="0"/>
              </a:rPr>
              <a:t>Welcome to Bryant Middle School!</a:t>
            </a:r>
            <a:endParaRPr lang="en-US" sz="7200" dirty="0">
              <a:latin typeface="AR BERKLEY" panose="02000000000000000000" pitchFamily="2" charset="0"/>
            </a:endParaRPr>
          </a:p>
        </p:txBody>
      </p:sp>
      <p:pic>
        <p:nvPicPr>
          <p:cNvPr id="9218" name="Picture 2" descr="http://bryant.dearbornschools.org/wp-content/uploads/sites/130/2012/03/cropped-cropped-Bryant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67" y="3494132"/>
            <a:ext cx="11255270" cy="324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00">
        <p:dissolve/>
      </p:transition>
    </mc:Choice>
    <mc:Fallback xmlns="">
      <p:transition spd="slow" advTm="2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537" y="145959"/>
            <a:ext cx="8596668" cy="2376409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latin typeface="AR BERKLEY" panose="02000000000000000000" pitchFamily="2" charset="0"/>
              </a:rPr>
              <a:t>Reading is one of my favorite activities. Playing The Sims is a lot of fun too.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8194" name="Picture 2" descr="https://aliterarymind.files.wordpress.com/2013/09/the-hunger-games-trilogy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501" y="2986009"/>
            <a:ext cx="4777409" cy="320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blogs-images.forbes.com/jasonevangelho/files/2014/08/The-Sims-4-release-d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46" y="2308314"/>
            <a:ext cx="4999317" cy="398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58636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Tm="4000">
        <p15:prstTrans prst="airplane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637" y="5481487"/>
            <a:ext cx="8865911" cy="13208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AR BERKLEY" panose="02000000000000000000" pitchFamily="2" charset="0"/>
              </a:rPr>
              <a:t>My favorite food is any type of pasta.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4098" name="Picture 2" descr="https://scontent-ord1-1.xx.fbcdn.net/hphotos-xaf1/v/t1.0-9/1907712_10204437696288362_3166554653335191429_n.jpg?oh=78db53b1ae043e9056fefd4321b6a021&amp;oe=56AB68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687" y="181770"/>
            <a:ext cx="3927028" cy="523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-ord1-1.xx.fbcdn.net/hphotos-xpf1/v/t1.0-9/10430452_10204437702048506_7425264501630448169_n.jpg?oh=158c8015b7d0fb267b26bd9c70f6aae1&amp;oe=566CF9C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44" y="195442"/>
            <a:ext cx="3916774" cy="522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content-ord1-1.xx.fbcdn.net/hphotos-xtf1/v/t1.0-9/10500244_10204426750014712_8097093404901531542_n.jpg?oh=13a0431239c28522f248802e8b0bc2b3&amp;oe=567A9B9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703" y="308856"/>
            <a:ext cx="3736399" cy="498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0935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 advTm="2000">
        <p15:prstTrans prst="fracture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9914" y="296786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AR BERKLEY" panose="02000000000000000000" pitchFamily="2" charset="0"/>
              </a:rPr>
              <a:t>Two summers ago </a:t>
            </a:r>
            <a:r>
              <a:rPr lang="en-US" sz="4000" dirty="0" smtClean="0">
                <a:latin typeface="AR BERKLEY" panose="02000000000000000000" pitchFamily="2" charset="0"/>
              </a:rPr>
              <a:t>I went to Italy and ate a lot of pasta!</a:t>
            </a:r>
            <a:endParaRPr lang="en-US" sz="4000" dirty="0">
              <a:latin typeface="AR BERKLEY" panose="02000000000000000000" pitchFamily="2" charset="0"/>
            </a:endParaRPr>
          </a:p>
        </p:txBody>
      </p:sp>
      <p:pic>
        <p:nvPicPr>
          <p:cNvPr id="3074" name="Picture 2" descr="https://scontent-ord1-1.xx.fbcdn.net/hphotos-xpf1/v/t1.0-9/10410457_10204489888593137_3678675723161861725_n.jpg?oh=a14c2b46d7132241d7c2bcff80de0df6&amp;oe=566C691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4" y="125704"/>
            <a:ext cx="6590518" cy="284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content-ord1-1.xx.fbcdn.net/hphotos-xfa1/v/t1.0-9/1910265_10204478182580494_1018139207783699328_n.jpg?oh=80b3f02f6257698ec81bb0493f173c53&amp;oe=566E8F5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566" y="3704767"/>
            <a:ext cx="3868356" cy="290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content-ord1-1.xx.fbcdn.net/hphotos-xap1/v/t1.0-9/p206x206/10455768_10204429988335668_3499208790181913063_n.jpg?oh=2b7d15f83b3353af579b866bb15029e7&amp;oe=566E5FA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13" y="3704767"/>
            <a:ext cx="4000835" cy="300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content-ord1-1.xx.fbcdn.net/hphotos-xfa1/v/t1.0-9/10420111_10204426745174591_8525759442616845892_n.jpg?oh=cec2670c1ee0d5a12db08d20aa1bebc6&amp;oe=5662A08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48" y="178543"/>
            <a:ext cx="3772481" cy="282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84423"/>
      </p:ext>
    </p:extLst>
  </p:cSld>
  <p:clrMapOvr>
    <a:masterClrMapping/>
  </p:clrMapOvr>
  <p:transition spd="med" advTm="5000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331" y="120203"/>
            <a:ext cx="9200761" cy="1515414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AR BERKLEY" panose="02000000000000000000" pitchFamily="2" charset="0"/>
              </a:rPr>
              <a:t>This summer I </a:t>
            </a:r>
            <a:r>
              <a:rPr lang="en-US" sz="4400" dirty="0" smtClean="0">
                <a:latin typeface="AR BERKLEY" panose="02000000000000000000" pitchFamily="2" charset="0"/>
              </a:rPr>
              <a:t>got married! My husband is a teacher at Bryant too.  </a:t>
            </a:r>
            <a:r>
              <a:rPr lang="en-US" sz="4400" dirty="0" smtClean="0">
                <a:latin typeface="AR BERKLEY" panose="02000000000000000000" pitchFamily="2" charset="0"/>
              </a:rPr>
              <a:t>You may have science with him next year.</a:t>
            </a:r>
            <a:endParaRPr lang="en-US" sz="4400" dirty="0">
              <a:latin typeface="AR BERKLEY" panose="02000000000000000000" pitchFamily="2" charset="0"/>
            </a:endParaRPr>
          </a:p>
        </p:txBody>
      </p:sp>
      <p:pic>
        <p:nvPicPr>
          <p:cNvPr id="1028" name="Picture 4" descr="https://scontent.xx.fbcdn.net/v/t1.0-9/14102575_507611856105318_6841166077789593357_n.jpg?oh=393552097f313529f3ad71659745844d&amp;oe=583F1A1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67" y="2239107"/>
            <a:ext cx="5799015" cy="434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rayloa\Downloads\p801596535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645" y="1547446"/>
            <a:ext cx="3430954" cy="514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03447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1" y="164747"/>
            <a:ext cx="9484096" cy="13208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>
                <a:latin typeface="AR BERKLEY" panose="02000000000000000000" pitchFamily="2" charset="0"/>
              </a:rPr>
              <a:t>When I have free time, I enjoy spending it with my family.</a:t>
            </a:r>
            <a:endParaRPr lang="en-US" sz="4400" b="1" dirty="0">
              <a:latin typeface="AR BERKLEY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876" y="2430767"/>
            <a:ext cx="5118159" cy="1187917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 BERKLEY" panose="02000000000000000000" pitchFamily="2" charset="0"/>
              </a:rPr>
              <a:t>I have two little brothers.</a:t>
            </a:r>
          </a:p>
        </p:txBody>
      </p:sp>
      <p:pic>
        <p:nvPicPr>
          <p:cNvPr id="5122" name="Picture 2" descr="https://scontent-ord1-1.xx.fbcdn.net/hphotos-xtf1/v/t1.0-9/1016913_10204031052922532_1942443849296239064_n.jpg?oh=3ae9ddfa056af1b8e182255406ff041e&amp;oe=566847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930" y="1588578"/>
            <a:ext cx="3749278" cy="499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026851" y="4850127"/>
            <a:ext cx="2518773" cy="5954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atin typeface="AR BERKLEY" panose="02000000000000000000" pitchFamily="2" charset="0"/>
              </a:rPr>
              <a:t>Chris is </a:t>
            </a:r>
            <a:r>
              <a:rPr lang="en-US" sz="3600" b="1" dirty="0" smtClean="0">
                <a:latin typeface="AR BERKLEY" panose="02000000000000000000" pitchFamily="2" charset="0"/>
              </a:rPr>
              <a:t>24.</a:t>
            </a:r>
            <a:endParaRPr lang="en-US" sz="3600" b="1" dirty="0" smtClean="0">
              <a:latin typeface="AR BERKLEY" panose="02000000000000000000" pitchFamily="2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874476" y="1790871"/>
            <a:ext cx="2643811" cy="900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atin typeface="AR BERKLEY" panose="02000000000000000000" pitchFamily="2" charset="0"/>
              </a:rPr>
              <a:t>Josh is </a:t>
            </a:r>
            <a:r>
              <a:rPr lang="en-US" sz="3600" b="1" dirty="0" smtClean="0">
                <a:latin typeface="AR BERKLEY" panose="02000000000000000000" pitchFamily="2" charset="0"/>
              </a:rPr>
              <a:t>21.</a:t>
            </a:r>
            <a:endParaRPr lang="en-US" sz="3600" b="1" dirty="0" smtClean="0">
              <a:latin typeface="AR BERKLE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46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R BERKLEY" panose="02000000000000000000" pitchFamily="2" charset="0"/>
              </a:rPr>
              <a:t>Now I also have a brother-in-law and two </a:t>
            </a:r>
            <a:r>
              <a:rPr lang="en-US" b="1" dirty="0" err="1" smtClean="0">
                <a:latin typeface="AR BERKLEY" panose="02000000000000000000" pitchFamily="2" charset="0"/>
              </a:rPr>
              <a:t>sister-in-laws</a:t>
            </a:r>
            <a:r>
              <a:rPr lang="en-US" b="1" dirty="0" smtClean="0">
                <a:latin typeface="AR BERKLEY" panose="02000000000000000000" pitchFamily="2" charset="0"/>
              </a:rPr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8535" y="1973020"/>
            <a:ext cx="3660204" cy="3880773"/>
          </a:xfrm>
        </p:spPr>
        <p:txBody>
          <a:bodyPr/>
          <a:lstStyle/>
          <a:p>
            <a:r>
              <a:rPr lang="en-US" sz="3200" dirty="0" smtClean="0">
                <a:latin typeface="AR BERKLEY" panose="02000000000000000000" pitchFamily="2" charset="0"/>
              </a:rPr>
              <a:t>Their names are Adam, Elaina, and Kristen.</a:t>
            </a:r>
            <a:endParaRPr lang="en-US" sz="3200" dirty="0">
              <a:latin typeface="AR BERKLEY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2050" name="Picture 2" descr="https://scontent.xx.fbcdn.net/v/t1.0-9/12314126_1098273946849558_6563406700960851959_n.jpg?oh=b582c32785f81a9ff0b85df8018ad54b&amp;oe=5841EBB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70" y="1688124"/>
            <a:ext cx="5599426" cy="474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04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:dissolve/>
      </p:transition>
    </mc:Choice>
    <mc:Fallback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508</TotalTime>
  <Words>463</Words>
  <Application>Microsoft Office PowerPoint</Application>
  <PresentationFormat>Custom</PresentationFormat>
  <Paragraphs>40</Paragraphs>
  <Slides>33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Facet</vt:lpstr>
      <vt:lpstr>Welcome to  Mrs. Bailey’s Class</vt:lpstr>
      <vt:lpstr>Let me start off by sharing a few facts about me…</vt:lpstr>
      <vt:lpstr>I like flowers.</vt:lpstr>
      <vt:lpstr>Reading is one of my favorite activities. Playing The Sims is a lot of fun too.</vt:lpstr>
      <vt:lpstr>My favorite food is any type of pasta.</vt:lpstr>
      <vt:lpstr>Two summers ago I went to Italy and ate a lot of pasta!</vt:lpstr>
      <vt:lpstr>This summer I got married! My husband is a teacher at Bryant too.  You may have science with him next year.</vt:lpstr>
      <vt:lpstr>When I have free time, I enjoy spending it with my family.</vt:lpstr>
      <vt:lpstr>Now I also have a brother-in-law and two sister-in-laws!</vt:lpstr>
      <vt:lpstr>I also have two kittens…and they are cousins!</vt:lpstr>
      <vt:lpstr>Aria is eleven weeks old and LOVES to snuggle!</vt:lpstr>
      <vt:lpstr>Loki is nine weeks old and has to be careful because she lacks depth perception.  That means she has a hard time seeing how far away things are.</vt:lpstr>
      <vt:lpstr>I also coach swimming at Carlson High School…</vt:lpstr>
      <vt:lpstr>…and I run the National Junior Honor Society here at Bryant. Next year you can apply to join!</vt:lpstr>
      <vt:lpstr>I am so excited for this school year!</vt:lpstr>
      <vt:lpstr>This year we will be learning a LOT!</vt:lpstr>
      <vt:lpstr>We will create word walls to help us learn new vocabulary.</vt:lpstr>
      <vt:lpstr>We will learn to identify examples of figurative language and eventually incorporate it into our writing.</vt:lpstr>
      <vt:lpstr>We will read stories… and create our own</vt:lpstr>
      <vt:lpstr>We will build our writing skills too.</vt:lpstr>
      <vt:lpstr>Which means we will need to work on grammar.</vt:lpstr>
      <vt:lpstr>I know this is a lot to learn…</vt:lpstr>
      <vt:lpstr>…but I am here to help you, every step of the way.</vt:lpstr>
      <vt:lpstr>All I ask, is that you keep a few things in mind.</vt:lpstr>
      <vt:lpstr>First, advocate for yourself by asking questions when you do not understand.  It’s how we learn.</vt:lpstr>
      <vt:lpstr>Make sure to ALWAYS respect the ideas of your classmates. They are all welcome in this room.</vt:lpstr>
      <vt:lpstr>Everyone needs to be a team player.  We are a community of learners and we need to help each other.</vt:lpstr>
      <vt:lpstr>Most importantly, always come prepared and try your BEST.</vt:lpstr>
      <vt:lpstr>We are going to have a great year!</vt:lpstr>
      <vt:lpstr>There will be lots of laughs and fun activities.</vt:lpstr>
      <vt:lpstr>I love learning and I hope that you do too! If not, my goal is to change that this year.</vt:lpstr>
      <vt:lpstr>I look forward to getting to know all of you! </vt:lpstr>
      <vt:lpstr>Welcome to Bryant Middle School!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Ms. Traylor’s Class</dc:title>
  <dc:creator>Alexandra Traylor</dc:creator>
  <cp:lastModifiedBy>Windows User</cp:lastModifiedBy>
  <cp:revision>17</cp:revision>
  <dcterms:created xsi:type="dcterms:W3CDTF">2015-09-07T13:34:57Z</dcterms:created>
  <dcterms:modified xsi:type="dcterms:W3CDTF">2016-09-02T18:19:47Z</dcterms:modified>
</cp:coreProperties>
</file>