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5" r:id="rId2"/>
    <p:sldId id="257" r:id="rId3"/>
  </p:sldIdLst>
  <p:sldSz cx="6858000" cy="9144000" type="screen4x3"/>
  <p:notesSz cx="7010400" cy="9296400"/>
  <p:defaultTextStyle>
    <a:defPPr>
      <a:defRPr lang="en-US"/>
    </a:defPPr>
    <a:lvl1pPr algn="l" rtl="0" fontAlgn="base">
      <a:spcBef>
        <a:spcPct val="0"/>
      </a:spcBef>
      <a:spcAft>
        <a:spcPct val="0"/>
      </a:spcAft>
      <a:defRPr sz="10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10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10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10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1000" kern="1200">
        <a:solidFill>
          <a:schemeClr val="tx1"/>
        </a:solidFill>
        <a:latin typeface="Tahoma" panose="020B0604030504040204" pitchFamily="34" charset="0"/>
        <a:ea typeface="+mn-ea"/>
        <a:cs typeface="+mn-cs"/>
      </a:defRPr>
    </a:lvl5pPr>
    <a:lvl6pPr marL="2286000" algn="l" defTabSz="914400" rtl="0" eaLnBrk="1" latinLnBrk="0" hangingPunct="1">
      <a:defRPr sz="1000" kern="1200">
        <a:solidFill>
          <a:schemeClr val="tx1"/>
        </a:solidFill>
        <a:latin typeface="Tahoma" panose="020B0604030504040204" pitchFamily="34" charset="0"/>
        <a:ea typeface="+mn-ea"/>
        <a:cs typeface="+mn-cs"/>
      </a:defRPr>
    </a:lvl6pPr>
    <a:lvl7pPr marL="2743200" algn="l" defTabSz="914400" rtl="0" eaLnBrk="1" latinLnBrk="0" hangingPunct="1">
      <a:defRPr sz="1000" kern="1200">
        <a:solidFill>
          <a:schemeClr val="tx1"/>
        </a:solidFill>
        <a:latin typeface="Tahoma" panose="020B0604030504040204" pitchFamily="34" charset="0"/>
        <a:ea typeface="+mn-ea"/>
        <a:cs typeface="+mn-cs"/>
      </a:defRPr>
    </a:lvl7pPr>
    <a:lvl8pPr marL="3200400" algn="l" defTabSz="914400" rtl="0" eaLnBrk="1" latinLnBrk="0" hangingPunct="1">
      <a:defRPr sz="1000" kern="1200">
        <a:solidFill>
          <a:schemeClr val="tx1"/>
        </a:solidFill>
        <a:latin typeface="Tahoma" panose="020B0604030504040204" pitchFamily="34" charset="0"/>
        <a:ea typeface="+mn-ea"/>
        <a:cs typeface="+mn-cs"/>
      </a:defRPr>
    </a:lvl8pPr>
    <a:lvl9pPr marL="3657600" algn="l" defTabSz="914400" rtl="0" eaLnBrk="1" latinLnBrk="0" hangingPunct="1">
      <a:defRPr sz="10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FFFF66"/>
    <a:srgbClr val="DDDDDD"/>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14" autoAdjust="0"/>
    <p:restoredTop sz="91738" autoAdjust="0"/>
  </p:normalViewPr>
  <p:slideViewPr>
    <p:cSldViewPr>
      <p:cViewPr>
        <p:scale>
          <a:sx n="93" d="100"/>
          <a:sy n="93" d="100"/>
        </p:scale>
        <p:origin x="-3558" y="27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sz="quarter" idx="1"/>
          </p:nvPr>
        </p:nvSpPr>
        <p:spPr bwMode="auto">
          <a:xfrm>
            <a:off x="3971926"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lgn="r">
              <a:defRPr sz="1200"/>
            </a:lvl1pPr>
          </a:lstStyle>
          <a:p>
            <a:pPr>
              <a:defRPr/>
            </a:pPr>
            <a:endParaRPr lang="en-US" dirty="0"/>
          </a:p>
        </p:txBody>
      </p:sp>
      <p:sp>
        <p:nvSpPr>
          <p:cNvPr id="8196" name="Rectangle 4"/>
          <p:cNvSpPr>
            <a:spLocks noGrp="1" noChangeArrowheads="1"/>
          </p:cNvSpPr>
          <p:nvPr>
            <p:ph type="ftr" sz="quarter" idx="2"/>
          </p:nvPr>
        </p:nvSpPr>
        <p:spPr bwMode="auto">
          <a:xfrm>
            <a:off x="1"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defRPr sz="1200"/>
            </a:lvl1pPr>
          </a:lstStyle>
          <a:p>
            <a:pPr>
              <a:defRPr/>
            </a:pPr>
            <a:endParaRPr lang="en-US" dirty="0"/>
          </a:p>
        </p:txBody>
      </p:sp>
      <p:sp>
        <p:nvSpPr>
          <p:cNvPr id="8197" name="Rectangle 5"/>
          <p:cNvSpPr>
            <a:spLocks noGrp="1" noChangeArrowheads="1"/>
          </p:cNvSpPr>
          <p:nvPr>
            <p:ph type="sldNum" sz="quarter" idx="3"/>
          </p:nvPr>
        </p:nvSpPr>
        <p:spPr bwMode="auto">
          <a:xfrm>
            <a:off x="3971926"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lgn="r">
              <a:defRPr sz="1200"/>
            </a:lvl1pPr>
          </a:lstStyle>
          <a:p>
            <a:fld id="{12B830EF-2602-4C77-A8B3-7502A6A2BB49}" type="slidenum">
              <a:rPr lang="en-US" altLang="en-US"/>
              <a:pPr/>
              <a:t>‹#›</a:t>
            </a:fld>
            <a:endParaRPr lang="en-US" altLang="en-US" dirty="0"/>
          </a:p>
        </p:txBody>
      </p:sp>
    </p:spTree>
    <p:extLst>
      <p:ext uri="{BB962C8B-B14F-4D97-AF65-F5344CB8AC3E}">
        <p14:creationId xmlns:p14="http://schemas.microsoft.com/office/powerpoint/2010/main" val="563140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1026"/>
          <p:cNvSpPr>
            <a:spLocks noGrp="1" noChangeArrowheads="1"/>
          </p:cNvSpPr>
          <p:nvPr>
            <p:ph type="hdr" sz="quarter"/>
          </p:nvPr>
        </p:nvSpPr>
        <p:spPr bwMode="auto">
          <a:xfrm>
            <a:off x="1"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defRPr sz="1200"/>
            </a:lvl1pPr>
          </a:lstStyle>
          <a:p>
            <a:pPr>
              <a:defRPr/>
            </a:pPr>
            <a:endParaRPr lang="en-US" dirty="0"/>
          </a:p>
        </p:txBody>
      </p:sp>
      <p:sp>
        <p:nvSpPr>
          <p:cNvPr id="21507" name="Rectangle 1027"/>
          <p:cNvSpPr>
            <a:spLocks noGrp="1" noChangeArrowheads="1"/>
          </p:cNvSpPr>
          <p:nvPr>
            <p:ph type="dt" idx="1"/>
          </p:nvPr>
        </p:nvSpPr>
        <p:spPr bwMode="auto">
          <a:xfrm>
            <a:off x="3971926"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lgn="r">
              <a:defRPr sz="1200"/>
            </a:lvl1pPr>
          </a:lstStyle>
          <a:p>
            <a:pPr>
              <a:defRPr/>
            </a:pPr>
            <a:endParaRPr lang="en-US" dirty="0"/>
          </a:p>
        </p:txBody>
      </p:sp>
      <p:sp>
        <p:nvSpPr>
          <p:cNvPr id="3076" name="Rectangle 1028"/>
          <p:cNvSpPr>
            <a:spLocks noGrp="1" noRot="1" noChangeAspect="1" noChangeArrowheads="1" noTextEdit="1"/>
          </p:cNvSpPr>
          <p:nvPr>
            <p:ph type="sldImg" idx="2"/>
          </p:nvPr>
        </p:nvSpPr>
        <p:spPr bwMode="auto">
          <a:xfrm>
            <a:off x="2198688" y="696913"/>
            <a:ext cx="2613025"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1029"/>
          <p:cNvSpPr>
            <a:spLocks noGrp="1" noChangeArrowheads="1"/>
          </p:cNvSpPr>
          <p:nvPr>
            <p:ph type="body" sz="quarter" idx="3"/>
          </p:nvPr>
        </p:nvSpPr>
        <p:spPr bwMode="auto">
          <a:xfrm>
            <a:off x="935039" y="4416426"/>
            <a:ext cx="514032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1030"/>
          <p:cNvSpPr>
            <a:spLocks noGrp="1" noChangeArrowheads="1"/>
          </p:cNvSpPr>
          <p:nvPr>
            <p:ph type="ftr" sz="quarter" idx="4"/>
          </p:nvPr>
        </p:nvSpPr>
        <p:spPr bwMode="auto">
          <a:xfrm>
            <a:off x="1"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defRPr sz="1200"/>
            </a:lvl1pPr>
          </a:lstStyle>
          <a:p>
            <a:pPr>
              <a:defRPr/>
            </a:pPr>
            <a:endParaRPr lang="en-US" dirty="0"/>
          </a:p>
        </p:txBody>
      </p:sp>
      <p:sp>
        <p:nvSpPr>
          <p:cNvPr id="21511" name="Rectangle 1031"/>
          <p:cNvSpPr>
            <a:spLocks noGrp="1" noChangeArrowheads="1"/>
          </p:cNvSpPr>
          <p:nvPr>
            <p:ph type="sldNum" sz="quarter" idx="5"/>
          </p:nvPr>
        </p:nvSpPr>
        <p:spPr bwMode="auto">
          <a:xfrm>
            <a:off x="3971926" y="8831264"/>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lgn="r">
              <a:defRPr sz="1200"/>
            </a:lvl1pPr>
          </a:lstStyle>
          <a:p>
            <a:fld id="{BA7FA754-D7B7-435B-A903-7882EEE85F4A}" type="slidenum">
              <a:rPr lang="en-US" altLang="en-US"/>
              <a:pPr/>
              <a:t>‹#›</a:t>
            </a:fld>
            <a:endParaRPr lang="en-US" altLang="en-US" dirty="0"/>
          </a:p>
        </p:txBody>
      </p:sp>
    </p:spTree>
    <p:extLst>
      <p:ext uri="{BB962C8B-B14F-4D97-AF65-F5344CB8AC3E}">
        <p14:creationId xmlns:p14="http://schemas.microsoft.com/office/powerpoint/2010/main" val="3579448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55540" indent="-290470" eaLnBrk="0" hangingPunct="0">
              <a:spcBef>
                <a:spcPct val="30000"/>
              </a:spcBef>
              <a:defRPr sz="1200">
                <a:solidFill>
                  <a:schemeClr val="tx1"/>
                </a:solidFill>
                <a:latin typeface="Times New Roman" panose="02020603050405020304" pitchFamily="18" charset="0"/>
              </a:defRPr>
            </a:lvl2pPr>
            <a:lvl3pPr marL="1163468" indent="-231741" eaLnBrk="0" hangingPunct="0">
              <a:spcBef>
                <a:spcPct val="30000"/>
              </a:spcBef>
              <a:defRPr sz="1200">
                <a:solidFill>
                  <a:schemeClr val="tx1"/>
                </a:solidFill>
                <a:latin typeface="Times New Roman" panose="02020603050405020304" pitchFamily="18" charset="0"/>
              </a:defRPr>
            </a:lvl3pPr>
            <a:lvl4pPr marL="1630125" indent="-231741" eaLnBrk="0" hangingPunct="0">
              <a:spcBef>
                <a:spcPct val="30000"/>
              </a:spcBef>
              <a:defRPr sz="1200">
                <a:solidFill>
                  <a:schemeClr val="tx1"/>
                </a:solidFill>
                <a:latin typeface="Times New Roman" panose="02020603050405020304" pitchFamily="18" charset="0"/>
              </a:defRPr>
            </a:lvl4pPr>
            <a:lvl5pPr marL="2095193" indent="-231741" eaLnBrk="0" hangingPunct="0">
              <a:spcBef>
                <a:spcPct val="30000"/>
              </a:spcBef>
              <a:defRPr sz="1200">
                <a:solidFill>
                  <a:schemeClr val="tx1"/>
                </a:solidFill>
                <a:latin typeface="Times New Roman" panose="02020603050405020304" pitchFamily="18" charset="0"/>
              </a:defRPr>
            </a:lvl5pPr>
            <a:lvl6pPr marL="2552326" indent="-231741" eaLnBrk="0" fontAlgn="base" hangingPunct="0">
              <a:spcBef>
                <a:spcPct val="30000"/>
              </a:spcBef>
              <a:spcAft>
                <a:spcPct val="0"/>
              </a:spcAft>
              <a:defRPr sz="1200">
                <a:solidFill>
                  <a:schemeClr val="tx1"/>
                </a:solidFill>
                <a:latin typeface="Times New Roman" panose="02020603050405020304" pitchFamily="18" charset="0"/>
              </a:defRPr>
            </a:lvl6pPr>
            <a:lvl7pPr marL="3009459" indent="-231741" eaLnBrk="0" fontAlgn="base" hangingPunct="0">
              <a:spcBef>
                <a:spcPct val="30000"/>
              </a:spcBef>
              <a:spcAft>
                <a:spcPct val="0"/>
              </a:spcAft>
              <a:defRPr sz="1200">
                <a:solidFill>
                  <a:schemeClr val="tx1"/>
                </a:solidFill>
                <a:latin typeface="Times New Roman" panose="02020603050405020304" pitchFamily="18" charset="0"/>
              </a:defRPr>
            </a:lvl7pPr>
            <a:lvl8pPr marL="3466592" indent="-231741" eaLnBrk="0" fontAlgn="base" hangingPunct="0">
              <a:spcBef>
                <a:spcPct val="30000"/>
              </a:spcBef>
              <a:spcAft>
                <a:spcPct val="0"/>
              </a:spcAft>
              <a:defRPr sz="1200">
                <a:solidFill>
                  <a:schemeClr val="tx1"/>
                </a:solidFill>
                <a:latin typeface="Times New Roman" panose="02020603050405020304" pitchFamily="18" charset="0"/>
              </a:defRPr>
            </a:lvl8pPr>
            <a:lvl9pPr marL="3923725" indent="-231741"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74049DF-D752-4124-856F-61850C6C072F}" type="slidenum">
              <a:rPr lang="en-US" altLang="en-US">
                <a:latin typeface="Tahoma" panose="020B0604030504040204" pitchFamily="34" charset="0"/>
              </a:rPr>
              <a:pPr eaLnBrk="1" hangingPunct="1">
                <a:spcBef>
                  <a:spcPct val="0"/>
                </a:spcBef>
              </a:pPr>
              <a:t>1</a:t>
            </a:fld>
            <a:endParaRPr lang="en-US" altLang="en-US" dirty="0">
              <a:latin typeface="Tahoma" panose="020B0604030504040204" pitchFamily="34" charset="0"/>
            </a:endParaRPr>
          </a:p>
        </p:txBody>
      </p:sp>
      <p:sp>
        <p:nvSpPr>
          <p:cNvPr id="4099" name="Rectangle 1026"/>
          <p:cNvSpPr>
            <a:spLocks noGrp="1" noRot="1" noChangeAspect="1" noChangeArrowheads="1" noTextEdit="1"/>
          </p:cNvSpPr>
          <p:nvPr>
            <p:ph type="sldImg"/>
          </p:nvPr>
        </p:nvSpPr>
        <p:spPr>
          <a:ln/>
        </p:spPr>
      </p:sp>
      <p:sp>
        <p:nvSpPr>
          <p:cNvPr id="4100" name="Rectangle 1027"/>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70806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55540" indent="-290470" eaLnBrk="0" hangingPunct="0">
              <a:spcBef>
                <a:spcPct val="30000"/>
              </a:spcBef>
              <a:defRPr sz="1200">
                <a:solidFill>
                  <a:schemeClr val="tx1"/>
                </a:solidFill>
                <a:latin typeface="Times New Roman" panose="02020603050405020304" pitchFamily="18" charset="0"/>
              </a:defRPr>
            </a:lvl2pPr>
            <a:lvl3pPr marL="1163468" indent="-231741" eaLnBrk="0" hangingPunct="0">
              <a:spcBef>
                <a:spcPct val="30000"/>
              </a:spcBef>
              <a:defRPr sz="1200">
                <a:solidFill>
                  <a:schemeClr val="tx1"/>
                </a:solidFill>
                <a:latin typeface="Times New Roman" panose="02020603050405020304" pitchFamily="18" charset="0"/>
              </a:defRPr>
            </a:lvl3pPr>
            <a:lvl4pPr marL="1630125" indent="-231741" eaLnBrk="0" hangingPunct="0">
              <a:spcBef>
                <a:spcPct val="30000"/>
              </a:spcBef>
              <a:defRPr sz="1200">
                <a:solidFill>
                  <a:schemeClr val="tx1"/>
                </a:solidFill>
                <a:latin typeface="Times New Roman" panose="02020603050405020304" pitchFamily="18" charset="0"/>
              </a:defRPr>
            </a:lvl4pPr>
            <a:lvl5pPr marL="2095193" indent="-231741" eaLnBrk="0" hangingPunct="0">
              <a:spcBef>
                <a:spcPct val="30000"/>
              </a:spcBef>
              <a:defRPr sz="1200">
                <a:solidFill>
                  <a:schemeClr val="tx1"/>
                </a:solidFill>
                <a:latin typeface="Times New Roman" panose="02020603050405020304" pitchFamily="18" charset="0"/>
              </a:defRPr>
            </a:lvl5pPr>
            <a:lvl6pPr marL="2552326" indent="-231741" eaLnBrk="0" fontAlgn="base" hangingPunct="0">
              <a:spcBef>
                <a:spcPct val="30000"/>
              </a:spcBef>
              <a:spcAft>
                <a:spcPct val="0"/>
              </a:spcAft>
              <a:defRPr sz="1200">
                <a:solidFill>
                  <a:schemeClr val="tx1"/>
                </a:solidFill>
                <a:latin typeface="Times New Roman" panose="02020603050405020304" pitchFamily="18" charset="0"/>
              </a:defRPr>
            </a:lvl6pPr>
            <a:lvl7pPr marL="3009459" indent="-231741" eaLnBrk="0" fontAlgn="base" hangingPunct="0">
              <a:spcBef>
                <a:spcPct val="30000"/>
              </a:spcBef>
              <a:spcAft>
                <a:spcPct val="0"/>
              </a:spcAft>
              <a:defRPr sz="1200">
                <a:solidFill>
                  <a:schemeClr val="tx1"/>
                </a:solidFill>
                <a:latin typeface="Times New Roman" panose="02020603050405020304" pitchFamily="18" charset="0"/>
              </a:defRPr>
            </a:lvl7pPr>
            <a:lvl8pPr marL="3466592" indent="-231741" eaLnBrk="0" fontAlgn="base" hangingPunct="0">
              <a:spcBef>
                <a:spcPct val="30000"/>
              </a:spcBef>
              <a:spcAft>
                <a:spcPct val="0"/>
              </a:spcAft>
              <a:defRPr sz="1200">
                <a:solidFill>
                  <a:schemeClr val="tx1"/>
                </a:solidFill>
                <a:latin typeface="Times New Roman" panose="02020603050405020304" pitchFamily="18" charset="0"/>
              </a:defRPr>
            </a:lvl8pPr>
            <a:lvl9pPr marL="3923725" indent="-231741"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774049DF-D752-4124-856F-61850C6C072F}" type="slidenum">
              <a:rPr lang="en-US" altLang="en-US">
                <a:latin typeface="Tahoma" panose="020B0604030504040204" pitchFamily="34" charset="0"/>
              </a:rPr>
              <a:pPr eaLnBrk="1" hangingPunct="1">
                <a:spcBef>
                  <a:spcPct val="0"/>
                </a:spcBef>
              </a:pPr>
              <a:t>2</a:t>
            </a:fld>
            <a:endParaRPr lang="en-US" altLang="en-US" dirty="0">
              <a:latin typeface="Tahoma" panose="020B0604030504040204" pitchFamily="34" charset="0"/>
            </a:endParaRPr>
          </a:p>
        </p:txBody>
      </p:sp>
      <p:sp>
        <p:nvSpPr>
          <p:cNvPr id="4099" name="Rectangle 1026"/>
          <p:cNvSpPr>
            <a:spLocks noGrp="1" noRot="1" noChangeAspect="1" noChangeArrowheads="1" noTextEdit="1"/>
          </p:cNvSpPr>
          <p:nvPr>
            <p:ph type="sldImg"/>
          </p:nvPr>
        </p:nvSpPr>
        <p:spPr>
          <a:ln/>
        </p:spPr>
      </p:sp>
      <p:sp>
        <p:nvSpPr>
          <p:cNvPr id="4100" name="Rectangle 1027"/>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204142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FF6E094E-A644-4B57-955D-09C15CC6F676}" type="slidenum">
              <a:rPr lang="en-US" altLang="en-US"/>
              <a:pPr/>
              <a:t>‹#›</a:t>
            </a:fld>
            <a:endParaRPr lang="en-US" altLang="en-US" dirty="0"/>
          </a:p>
        </p:txBody>
      </p:sp>
    </p:spTree>
    <p:extLst>
      <p:ext uri="{BB962C8B-B14F-4D97-AF65-F5344CB8AC3E}">
        <p14:creationId xmlns:p14="http://schemas.microsoft.com/office/powerpoint/2010/main" val="195993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83EE9609-94FA-46E9-A421-31F260171CEB}" type="slidenum">
              <a:rPr lang="en-US" altLang="en-US"/>
              <a:pPr/>
              <a:t>‹#›</a:t>
            </a:fld>
            <a:endParaRPr lang="en-US" altLang="en-US" dirty="0"/>
          </a:p>
        </p:txBody>
      </p:sp>
    </p:spTree>
    <p:extLst>
      <p:ext uri="{BB962C8B-B14F-4D97-AF65-F5344CB8AC3E}">
        <p14:creationId xmlns:p14="http://schemas.microsoft.com/office/powerpoint/2010/main" val="2612816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6CB97F53-94E6-4CB7-B6AD-DF97B752D385}" type="slidenum">
              <a:rPr lang="en-US" altLang="en-US"/>
              <a:pPr/>
              <a:t>‹#›</a:t>
            </a:fld>
            <a:endParaRPr lang="en-US" altLang="en-US" dirty="0"/>
          </a:p>
        </p:txBody>
      </p:sp>
    </p:spTree>
    <p:extLst>
      <p:ext uri="{BB962C8B-B14F-4D97-AF65-F5344CB8AC3E}">
        <p14:creationId xmlns:p14="http://schemas.microsoft.com/office/powerpoint/2010/main" val="2742743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CF7F06A4-0858-4FAB-BA5A-A03DAF66B4FF}" type="slidenum">
              <a:rPr lang="en-US" altLang="en-US"/>
              <a:pPr/>
              <a:t>‹#›</a:t>
            </a:fld>
            <a:endParaRPr lang="en-US" altLang="en-US" dirty="0"/>
          </a:p>
        </p:txBody>
      </p:sp>
    </p:spTree>
    <p:extLst>
      <p:ext uri="{BB962C8B-B14F-4D97-AF65-F5344CB8AC3E}">
        <p14:creationId xmlns:p14="http://schemas.microsoft.com/office/powerpoint/2010/main" val="406455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DCF96F58-3DEB-4376-BDE8-ABF7FDC403A5}" type="slidenum">
              <a:rPr lang="en-US" altLang="en-US"/>
              <a:pPr/>
              <a:t>‹#›</a:t>
            </a:fld>
            <a:endParaRPr lang="en-US" altLang="en-US" dirty="0"/>
          </a:p>
        </p:txBody>
      </p:sp>
    </p:spTree>
    <p:extLst>
      <p:ext uri="{BB962C8B-B14F-4D97-AF65-F5344CB8AC3E}">
        <p14:creationId xmlns:p14="http://schemas.microsoft.com/office/powerpoint/2010/main" val="1444815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12337333-C325-4388-A311-50B225BDA32E}" type="slidenum">
              <a:rPr lang="en-US" altLang="en-US"/>
              <a:pPr/>
              <a:t>‹#›</a:t>
            </a:fld>
            <a:endParaRPr lang="en-US" altLang="en-US" dirty="0"/>
          </a:p>
        </p:txBody>
      </p:sp>
    </p:spTree>
    <p:extLst>
      <p:ext uri="{BB962C8B-B14F-4D97-AF65-F5344CB8AC3E}">
        <p14:creationId xmlns:p14="http://schemas.microsoft.com/office/powerpoint/2010/main" val="2826413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84EC7DA4-50AA-431E-82F8-E503AE9F27E9}" type="slidenum">
              <a:rPr lang="en-US" altLang="en-US"/>
              <a:pPr/>
              <a:t>‹#›</a:t>
            </a:fld>
            <a:endParaRPr lang="en-US" altLang="en-US" dirty="0"/>
          </a:p>
        </p:txBody>
      </p:sp>
    </p:spTree>
    <p:extLst>
      <p:ext uri="{BB962C8B-B14F-4D97-AF65-F5344CB8AC3E}">
        <p14:creationId xmlns:p14="http://schemas.microsoft.com/office/powerpoint/2010/main" val="39505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98D3396B-214C-4E47-9847-90D24BA1744E}" type="slidenum">
              <a:rPr lang="en-US" altLang="en-US"/>
              <a:pPr/>
              <a:t>‹#›</a:t>
            </a:fld>
            <a:endParaRPr lang="en-US" altLang="en-US" dirty="0"/>
          </a:p>
        </p:txBody>
      </p:sp>
    </p:spTree>
    <p:extLst>
      <p:ext uri="{BB962C8B-B14F-4D97-AF65-F5344CB8AC3E}">
        <p14:creationId xmlns:p14="http://schemas.microsoft.com/office/powerpoint/2010/main" val="3657579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29FDE1EE-5913-4878-BA7F-A6983462DD5C}" type="slidenum">
              <a:rPr lang="en-US" altLang="en-US"/>
              <a:pPr/>
              <a:t>‹#›</a:t>
            </a:fld>
            <a:endParaRPr lang="en-US" altLang="en-US" dirty="0"/>
          </a:p>
        </p:txBody>
      </p:sp>
    </p:spTree>
    <p:extLst>
      <p:ext uri="{BB962C8B-B14F-4D97-AF65-F5344CB8AC3E}">
        <p14:creationId xmlns:p14="http://schemas.microsoft.com/office/powerpoint/2010/main" val="3228827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136E4BFF-0625-46A9-A8B5-D0460D815F81}" type="slidenum">
              <a:rPr lang="en-US" altLang="en-US"/>
              <a:pPr/>
              <a:t>‹#›</a:t>
            </a:fld>
            <a:endParaRPr lang="en-US" altLang="en-US" dirty="0"/>
          </a:p>
        </p:txBody>
      </p:sp>
    </p:spTree>
    <p:extLst>
      <p:ext uri="{BB962C8B-B14F-4D97-AF65-F5344CB8AC3E}">
        <p14:creationId xmlns:p14="http://schemas.microsoft.com/office/powerpoint/2010/main" val="516799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7DAC4FB8-A8DA-47FC-8E36-882FA68D6F46}" type="slidenum">
              <a:rPr lang="en-US" altLang="en-US"/>
              <a:pPr/>
              <a:t>‹#›</a:t>
            </a:fld>
            <a:endParaRPr lang="en-US" altLang="en-US" dirty="0"/>
          </a:p>
        </p:txBody>
      </p:sp>
    </p:spTree>
    <p:extLst>
      <p:ext uri="{BB962C8B-B14F-4D97-AF65-F5344CB8AC3E}">
        <p14:creationId xmlns:p14="http://schemas.microsoft.com/office/powerpoint/2010/main" val="2425462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2641600"/>
            <a:ext cx="58293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dirty="0"/>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dirty="0"/>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New Roman" panose="02020603050405020304" pitchFamily="18" charset="0"/>
              </a:defRPr>
            </a:lvl1pPr>
          </a:lstStyle>
          <a:p>
            <a:fld id="{73FE38BB-068C-4856-8B7E-ED77E2862872}"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image" Target="../media/image4.png"/><Relationship Id="rId7" Type="http://schemas.openxmlformats.org/officeDocument/2006/relationships/hyperlink" Target="http://aquantumofknowledge.wordpress.com/tag/photons/"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hyperlink" Target="http://anubisza.deviantart.com/art/Simple-Cellphone-Clipart-123637133"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noChangeShapeType="1"/>
          </p:cNvSpPr>
          <p:nvPr/>
        </p:nvSpPr>
        <p:spPr bwMode="auto">
          <a:xfrm>
            <a:off x="4763" y="152400"/>
            <a:ext cx="5024437" cy="457200"/>
          </a:xfrm>
          <a:prstGeom prst="rect">
            <a:avLst/>
          </a:prstGeom>
          <a:gradFill rotWithShape="1">
            <a:gsLst>
              <a:gs pos="0">
                <a:srgbClr val="FFFFFF"/>
              </a:gs>
              <a:gs pos="100000">
                <a:srgbClr val="9999CC"/>
              </a:gs>
            </a:gsLst>
            <a:lin ang="0" scaled="1"/>
          </a:gra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dirty="0">
              <a:latin typeface="Tahoma" panose="020B0604030504040204" pitchFamily="34" charset="0"/>
            </a:endParaRPr>
          </a:p>
        </p:txBody>
      </p:sp>
      <p:sp>
        <p:nvSpPr>
          <p:cNvPr id="2057" name="Text Box 9"/>
          <p:cNvSpPr txBox="1">
            <a:spLocks noChangeArrowheads="1" noChangeShapeType="1"/>
          </p:cNvSpPr>
          <p:nvPr/>
        </p:nvSpPr>
        <p:spPr bwMode="auto">
          <a:xfrm>
            <a:off x="4953000" y="1447800"/>
            <a:ext cx="1752600" cy="762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100" b="1" dirty="0">
              <a:solidFill>
                <a:srgbClr val="336600"/>
              </a:solidFill>
              <a:latin typeface="Verdana" panose="020B0604030504040204" pitchFamily="34" charset="0"/>
            </a:endParaRPr>
          </a:p>
        </p:txBody>
      </p:sp>
      <p:sp>
        <p:nvSpPr>
          <p:cNvPr id="2058" name="Line 3"/>
          <p:cNvSpPr>
            <a:spLocks noChangeShapeType="1"/>
          </p:cNvSpPr>
          <p:nvPr/>
        </p:nvSpPr>
        <p:spPr bwMode="auto">
          <a:xfrm>
            <a:off x="66675" y="76200"/>
            <a:ext cx="6765925"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63" name="Rectangle 66"/>
          <p:cNvSpPr>
            <a:spLocks noChangeArrowheads="1"/>
          </p:cNvSpPr>
          <p:nvPr/>
        </p:nvSpPr>
        <p:spPr bwMode="auto">
          <a:xfrm>
            <a:off x="3528903" y="2808700"/>
            <a:ext cx="3303697" cy="330860"/>
          </a:xfrm>
          <a:prstGeom prst="rect">
            <a:avLst/>
          </a:prstGeom>
          <a:noFill/>
          <a:ln>
            <a:noFill/>
          </a:ln>
          <a:effectLs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None/>
              <a:defRPr/>
            </a:pPr>
            <a:endParaRPr lang="en-US" altLang="en-US" sz="400" i="1" u="sng" dirty="0">
              <a:latin typeface="Sylfaen" pitchFamily="18" charset="0"/>
            </a:endParaRPr>
          </a:p>
          <a:p>
            <a:pPr lvl="0" eaLnBrk="1" hangingPunct="1">
              <a:spcBef>
                <a:spcPct val="0"/>
              </a:spcBef>
              <a:buNone/>
              <a:defRPr/>
            </a:pPr>
            <a:endParaRPr lang="en-US" altLang="en-US" sz="1150" b="1" dirty="0">
              <a:solidFill>
                <a:srgbClr val="000000"/>
              </a:solidFill>
              <a:latin typeface="Sylfaen" pitchFamily="18" charset="0"/>
            </a:endParaRPr>
          </a:p>
        </p:txBody>
      </p:sp>
      <p:sp>
        <p:nvSpPr>
          <p:cNvPr id="2053" name="Text Box 10"/>
          <p:cNvSpPr txBox="1">
            <a:spLocks noChangeArrowheads="1" noChangeShapeType="1"/>
          </p:cNvSpPr>
          <p:nvPr/>
        </p:nvSpPr>
        <p:spPr bwMode="auto">
          <a:xfrm>
            <a:off x="4991100" y="1497619"/>
            <a:ext cx="1714500" cy="3429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900" i="1" dirty="0">
                <a:solidFill>
                  <a:srgbClr val="336600"/>
                </a:solidFill>
                <a:latin typeface="Verdana" panose="020B0604030504040204" pitchFamily="34" charset="0"/>
              </a:rPr>
              <a:t>Principal: Radewin Awada</a:t>
            </a:r>
          </a:p>
          <a:p>
            <a:pPr algn="ctr">
              <a:spcBef>
                <a:spcPct val="0"/>
              </a:spcBef>
              <a:buFontTx/>
              <a:buNone/>
            </a:pPr>
            <a:r>
              <a:rPr lang="en-US" altLang="en-US" sz="900" i="1" dirty="0" smtClean="0">
                <a:solidFill>
                  <a:srgbClr val="336600"/>
                </a:solidFill>
                <a:latin typeface="Verdana" panose="020B0604030504040204" pitchFamily="34" charset="0"/>
              </a:rPr>
              <a:t>March </a:t>
            </a:r>
            <a:r>
              <a:rPr lang="en-US" altLang="en-US" sz="900" i="1" dirty="0" smtClean="0">
                <a:solidFill>
                  <a:srgbClr val="336600"/>
                </a:solidFill>
                <a:latin typeface="Verdana" panose="020B0604030504040204" pitchFamily="34" charset="0"/>
              </a:rPr>
              <a:t>2019</a:t>
            </a:r>
            <a:endParaRPr lang="en-US" altLang="en-US" sz="900" i="1" dirty="0">
              <a:solidFill>
                <a:srgbClr val="336600"/>
              </a:solidFill>
              <a:latin typeface="Verdana" panose="020B0604030504040204" pitchFamily="34" charset="0"/>
            </a:endParaRPr>
          </a:p>
        </p:txBody>
      </p:sp>
      <p:sp>
        <p:nvSpPr>
          <p:cNvPr id="2051" name="Text Box 6"/>
          <p:cNvSpPr txBox="1">
            <a:spLocks noChangeArrowheads="1" noChangeShapeType="1"/>
          </p:cNvSpPr>
          <p:nvPr/>
        </p:nvSpPr>
        <p:spPr bwMode="auto">
          <a:xfrm>
            <a:off x="84952" y="1409601"/>
            <a:ext cx="4935443" cy="495399"/>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800" b="1" dirty="0" smtClean="0">
                <a:solidFill>
                  <a:srgbClr val="000000"/>
                </a:solidFill>
                <a:latin typeface="Bradley Hand ITC" panose="03070402050302030203" pitchFamily="66" charset="0"/>
              </a:rPr>
              <a:t>March is Reading Month </a:t>
            </a:r>
            <a:r>
              <a:rPr lang="en-US" altLang="en-US" sz="2800" b="1" dirty="0" smtClean="0">
                <a:solidFill>
                  <a:srgbClr val="000000"/>
                </a:solidFill>
                <a:latin typeface="Bradley Hand ITC" panose="03070402050302030203" pitchFamily="66" charset="0"/>
              </a:rPr>
              <a:t>2019</a:t>
            </a:r>
            <a:endParaRPr lang="en-US" altLang="en-US" sz="2800" b="1" dirty="0">
              <a:solidFill>
                <a:srgbClr val="000000"/>
              </a:solidFill>
              <a:latin typeface="Bradley Hand ITC" panose="03070402050302030203" pitchFamily="66" charset="0"/>
            </a:endParaRPr>
          </a:p>
        </p:txBody>
      </p:sp>
      <p:sp>
        <p:nvSpPr>
          <p:cNvPr id="2052" name="Text Box 4"/>
          <p:cNvSpPr txBox="1">
            <a:spLocks noChangeArrowheads="1" noChangeShapeType="1"/>
          </p:cNvSpPr>
          <p:nvPr/>
        </p:nvSpPr>
        <p:spPr bwMode="auto">
          <a:xfrm>
            <a:off x="60103" y="298018"/>
            <a:ext cx="4962526" cy="992486"/>
          </a:xfrm>
          <a:prstGeom prst="rect">
            <a:avLst/>
          </a:prstGeom>
          <a:solidFill>
            <a:srgbClr val="000000"/>
          </a:solidFill>
          <a:ln w="0"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b="1" dirty="0">
                <a:solidFill>
                  <a:srgbClr val="FFFFFF"/>
                </a:solidFill>
                <a:latin typeface="Vrinda" panose="020B0502040204020203" pitchFamily="34" charset="0"/>
              </a:rPr>
              <a:t>Miller Elementary </a:t>
            </a:r>
          </a:p>
          <a:p>
            <a:pPr algn="ctr">
              <a:spcBef>
                <a:spcPct val="0"/>
              </a:spcBef>
              <a:buFontTx/>
              <a:buNone/>
            </a:pPr>
            <a:r>
              <a:rPr lang="en-US" altLang="en-US" b="1" dirty="0">
                <a:solidFill>
                  <a:srgbClr val="FFFFFF"/>
                </a:solidFill>
                <a:latin typeface="Vrinda" panose="020B0502040204020203" pitchFamily="34" charset="0"/>
              </a:rPr>
              <a:t>School News</a:t>
            </a:r>
          </a:p>
        </p:txBody>
      </p:sp>
      <p:sp>
        <p:nvSpPr>
          <p:cNvPr id="2054" name="Line 5"/>
          <p:cNvSpPr>
            <a:spLocks noChangeShapeType="1"/>
          </p:cNvSpPr>
          <p:nvPr/>
        </p:nvSpPr>
        <p:spPr bwMode="auto">
          <a:xfrm>
            <a:off x="84951" y="1861055"/>
            <a:ext cx="6669087" cy="0"/>
          </a:xfrm>
          <a:prstGeom prst="line">
            <a:avLst/>
          </a:prstGeom>
          <a:noFill/>
          <a:ln w="1905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56" name="Text Box 8"/>
          <p:cNvSpPr txBox="1">
            <a:spLocks noChangeArrowheads="1" noChangeShapeType="1"/>
          </p:cNvSpPr>
          <p:nvPr/>
        </p:nvSpPr>
        <p:spPr bwMode="auto">
          <a:xfrm>
            <a:off x="66675" y="68599"/>
            <a:ext cx="4955954" cy="234950"/>
          </a:xfrm>
          <a:prstGeom prst="rect">
            <a:avLst/>
          </a:prstGeom>
          <a:solidFill>
            <a:schemeClr val="bg1">
              <a:lumMod val="75000"/>
            </a:schemeClr>
          </a:solidFill>
          <a:ln>
            <a:noFill/>
          </a:ln>
          <a:effectLs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500" dirty="0" smtClean="0">
                <a:latin typeface="Book Antiqua" panose="02040602050305030304" pitchFamily="18" charset="0"/>
              </a:rPr>
              <a:t>Our Vision </a:t>
            </a:r>
            <a:r>
              <a:rPr lang="en-US" altLang="en-US" sz="1500" i="1" dirty="0" smtClean="0">
                <a:latin typeface="Book Antiqua" panose="02040602050305030304" pitchFamily="18" charset="0"/>
              </a:rPr>
              <a:t>– Students First – </a:t>
            </a:r>
            <a:r>
              <a:rPr lang="en-US" altLang="en-US" sz="1500" dirty="0" smtClean="0">
                <a:latin typeface="Book Antiqua" panose="02040602050305030304" pitchFamily="18" charset="0"/>
              </a:rPr>
              <a:t>Inspire, Educate, Celebrate</a:t>
            </a:r>
            <a:endParaRPr lang="en-US" altLang="en-US" sz="1500" dirty="0">
              <a:latin typeface="Book Antiqua" panose="02040602050305030304" pitchFamily="18" charset="0"/>
            </a:endParaRPr>
          </a:p>
        </p:txBody>
      </p:sp>
      <p:pic>
        <p:nvPicPr>
          <p:cNvPr id="2064" name="Picture 78"/>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039562" y="163100"/>
            <a:ext cx="1742238" cy="136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Box 21"/>
          <p:cNvSpPr txBox="1"/>
          <p:nvPr/>
        </p:nvSpPr>
        <p:spPr>
          <a:xfrm>
            <a:off x="152400" y="1861055"/>
            <a:ext cx="3253532" cy="7789312"/>
          </a:xfrm>
          <a:prstGeom prst="rect">
            <a:avLst/>
          </a:prstGeom>
          <a:noFill/>
        </p:spPr>
        <p:txBody>
          <a:bodyPr wrap="square" rtlCol="0">
            <a:spAutoFit/>
          </a:bodyPr>
          <a:lstStyle/>
          <a:p>
            <a:pPr>
              <a:tabLst>
                <a:tab pos="91440" algn="r"/>
              </a:tabLst>
            </a:pPr>
            <a:r>
              <a:rPr lang="en-US" sz="1400" b="1" i="1" u="sng" dirty="0">
                <a:solidFill>
                  <a:srgbClr val="000000"/>
                </a:solidFill>
                <a:latin typeface="Calibri" panose="020F0502020204030204" pitchFamily="34" charset="0"/>
                <a:cs typeface="Calibri" panose="020F0502020204030204" pitchFamily="34" charset="0"/>
              </a:rPr>
              <a:t>Important </a:t>
            </a:r>
            <a:r>
              <a:rPr lang="en-US" sz="1400" b="1" i="1" u="sng" dirty="0" smtClean="0">
                <a:solidFill>
                  <a:srgbClr val="000000"/>
                </a:solidFill>
                <a:latin typeface="Calibri" panose="020F0502020204030204" pitchFamily="34" charset="0"/>
                <a:cs typeface="Calibri" panose="020F0502020204030204" pitchFamily="34" charset="0"/>
              </a:rPr>
              <a:t>February Dates</a:t>
            </a:r>
          </a:p>
          <a:p>
            <a:pPr marL="228600" indent="-228600">
              <a:buFont typeface="Wingdings" panose="05000000000000000000" pitchFamily="2" charset="2"/>
              <a:buChar char="Ø"/>
              <a:defRPr/>
            </a:pPr>
            <a:r>
              <a:rPr lang="en-US" altLang="en-US" sz="1200" b="1" dirty="0" smtClean="0">
                <a:latin typeface="Calibri" panose="020F0502020204030204" pitchFamily="34" charset="0"/>
                <a:cs typeface="Calibri" panose="020F0502020204030204" pitchFamily="34" charset="0"/>
              </a:rPr>
              <a:t>1</a:t>
            </a:r>
            <a:r>
              <a:rPr lang="en-US" altLang="en-US" sz="1200" b="1" baseline="30000" dirty="0" smtClean="0">
                <a:latin typeface="Calibri" panose="020F0502020204030204" pitchFamily="34" charset="0"/>
                <a:cs typeface="Calibri" panose="020F0502020204030204" pitchFamily="34" charset="0"/>
              </a:rPr>
              <a:t>st</a:t>
            </a:r>
            <a:r>
              <a:rPr lang="en-US" altLang="en-US" sz="1200" b="1" dirty="0" smtClean="0">
                <a:latin typeface="Calibri" panose="020F0502020204030204" pitchFamily="34" charset="0"/>
                <a:cs typeface="Calibri" panose="020F0502020204030204" pitchFamily="34" charset="0"/>
              </a:rPr>
              <a:t> </a:t>
            </a:r>
            <a:r>
              <a:rPr lang="en-US" altLang="en-US" sz="1200" dirty="0" smtClean="0">
                <a:latin typeface="Calibri" panose="020F0502020204030204" pitchFamily="34" charset="0"/>
                <a:cs typeface="Calibri" panose="020F0502020204030204" pitchFamily="34" charset="0"/>
              </a:rPr>
              <a:t>– March is Reading Month </a:t>
            </a:r>
            <a:r>
              <a:rPr lang="en-US" altLang="en-US" sz="1200" dirty="0" smtClean="0">
                <a:latin typeface="Calibri" panose="020F0502020204030204" pitchFamily="34" charset="0"/>
                <a:cs typeface="Calibri" panose="020F0502020204030204" pitchFamily="34" charset="0"/>
              </a:rPr>
              <a:t>Begins</a:t>
            </a:r>
          </a:p>
          <a:p>
            <a:pPr marL="228600" indent="-228600">
              <a:buFont typeface="Wingdings" panose="05000000000000000000" pitchFamily="2" charset="2"/>
              <a:buChar char="Ø"/>
              <a:defRPr/>
            </a:pPr>
            <a:r>
              <a:rPr lang="en-US" altLang="en-US" sz="1200" dirty="0" smtClean="0">
                <a:latin typeface="Calibri" panose="020F0502020204030204" pitchFamily="34" charset="0"/>
                <a:cs typeface="Calibri" panose="020F0502020204030204" pitchFamily="34" charset="0"/>
              </a:rPr>
              <a:t>8</a:t>
            </a:r>
            <a:r>
              <a:rPr lang="en-US" altLang="en-US" sz="1200" baseline="30000" dirty="0" smtClean="0">
                <a:latin typeface="Calibri" panose="020F0502020204030204" pitchFamily="34" charset="0"/>
                <a:cs typeface="Calibri" panose="020F0502020204030204" pitchFamily="34" charset="0"/>
              </a:rPr>
              <a:t>th</a:t>
            </a:r>
            <a:r>
              <a:rPr lang="en-US" altLang="en-US" sz="1200" dirty="0" smtClean="0">
                <a:latin typeface="Calibri" panose="020F0502020204030204" pitchFamily="34" charset="0"/>
                <a:cs typeface="Calibri" panose="020F0502020204030204" pitchFamily="34" charset="0"/>
              </a:rPr>
              <a:t> – PTA Meeting / Open House 9 a.m. Miller Cafeteria</a:t>
            </a:r>
          </a:p>
          <a:p>
            <a:pPr marL="228600" indent="-228600">
              <a:buFont typeface="Wingdings" panose="05000000000000000000" pitchFamily="2" charset="2"/>
              <a:buChar char="Ø"/>
              <a:defRPr/>
            </a:pPr>
            <a:r>
              <a:rPr lang="en-US" altLang="en-US" sz="1200" dirty="0" smtClean="0">
                <a:latin typeface="Calibri" panose="020F0502020204030204" pitchFamily="34" charset="0"/>
                <a:cs typeface="Calibri" panose="020F0502020204030204" pitchFamily="34" charset="0"/>
              </a:rPr>
              <a:t>10</a:t>
            </a:r>
            <a:r>
              <a:rPr lang="en-US" altLang="en-US" sz="1200" baseline="30000" dirty="0" smtClean="0">
                <a:latin typeface="Calibri" panose="020F0502020204030204" pitchFamily="34" charset="0"/>
                <a:cs typeface="Calibri" panose="020F0502020204030204" pitchFamily="34" charset="0"/>
              </a:rPr>
              <a:t>th</a:t>
            </a:r>
            <a:r>
              <a:rPr lang="en-US" altLang="en-US" sz="1200" dirty="0" smtClean="0">
                <a:latin typeface="Calibri" panose="020F0502020204030204" pitchFamily="34" charset="0"/>
                <a:cs typeface="Calibri" panose="020F0502020204030204" pitchFamily="34" charset="0"/>
              </a:rPr>
              <a:t> – Daylight Savings Time, move clocks forward 1 HOUR, Sunday Night</a:t>
            </a:r>
          </a:p>
          <a:p>
            <a:pPr marL="228600" indent="-228600">
              <a:buFont typeface="Wingdings" panose="05000000000000000000" pitchFamily="2" charset="2"/>
              <a:buChar char="Ø"/>
              <a:defRPr/>
            </a:pPr>
            <a:r>
              <a:rPr lang="en-US" altLang="en-US" sz="1200" dirty="0" smtClean="0">
                <a:latin typeface="Calibri" panose="020F0502020204030204" pitchFamily="34" charset="0"/>
                <a:cs typeface="Calibri" panose="020F0502020204030204" pitchFamily="34" charset="0"/>
              </a:rPr>
              <a:t>13</a:t>
            </a:r>
            <a:r>
              <a:rPr lang="en-US" altLang="en-US" sz="1200" baseline="30000" dirty="0" smtClean="0">
                <a:latin typeface="Calibri" panose="020F0502020204030204" pitchFamily="34" charset="0"/>
                <a:cs typeface="Calibri" panose="020F0502020204030204" pitchFamily="34" charset="0"/>
              </a:rPr>
              <a:t>th</a:t>
            </a:r>
            <a:r>
              <a:rPr lang="en-US" altLang="en-US" sz="1200" dirty="0" smtClean="0">
                <a:latin typeface="Calibri" panose="020F0502020204030204" pitchFamily="34" charset="0"/>
                <a:cs typeface="Calibri" panose="020F0502020204030204" pitchFamily="34" charset="0"/>
              </a:rPr>
              <a:t> – Late Start </a:t>
            </a:r>
          </a:p>
          <a:p>
            <a:pPr marL="228600" indent="-228600">
              <a:buFont typeface="Wingdings" panose="05000000000000000000" pitchFamily="2" charset="2"/>
              <a:buChar char="Ø"/>
              <a:defRPr/>
            </a:pPr>
            <a:r>
              <a:rPr lang="en-US" altLang="en-US" sz="1200" dirty="0" smtClean="0">
                <a:latin typeface="Calibri" panose="020F0502020204030204" pitchFamily="34" charset="0"/>
                <a:cs typeface="Calibri" panose="020F0502020204030204" pitchFamily="34" charset="0"/>
              </a:rPr>
              <a:t>28</a:t>
            </a:r>
            <a:r>
              <a:rPr lang="en-US" altLang="en-US" sz="1200" baseline="30000" dirty="0" smtClean="0">
                <a:latin typeface="Calibri" panose="020F0502020204030204" pitchFamily="34" charset="0"/>
                <a:cs typeface="Calibri" panose="020F0502020204030204" pitchFamily="34" charset="0"/>
              </a:rPr>
              <a:t>th</a:t>
            </a:r>
            <a:r>
              <a:rPr lang="en-US" altLang="en-US" sz="1200" dirty="0" smtClean="0">
                <a:latin typeface="Calibri" panose="020F0502020204030204" pitchFamily="34" charset="0"/>
                <a:cs typeface="Calibri" panose="020F0502020204030204" pitchFamily="34" charset="0"/>
              </a:rPr>
              <a:t> – Literacy Night </a:t>
            </a:r>
          </a:p>
          <a:p>
            <a:pPr marL="228600" indent="-228600">
              <a:buFont typeface="Wingdings" panose="05000000000000000000" pitchFamily="2" charset="2"/>
              <a:buChar char="Ø"/>
              <a:defRPr/>
            </a:pPr>
            <a:r>
              <a:rPr lang="en-US" altLang="en-US" sz="1200" dirty="0" smtClean="0">
                <a:latin typeface="Calibri" panose="020F0502020204030204" pitchFamily="34" charset="0"/>
                <a:cs typeface="Calibri" panose="020F0502020204030204" pitchFamily="34" charset="0"/>
              </a:rPr>
              <a:t>April 1</a:t>
            </a:r>
            <a:r>
              <a:rPr lang="en-US" altLang="en-US" sz="1200" baseline="30000" dirty="0" smtClean="0">
                <a:latin typeface="Calibri" panose="020F0502020204030204" pitchFamily="34" charset="0"/>
                <a:cs typeface="Calibri" panose="020F0502020204030204" pitchFamily="34" charset="0"/>
              </a:rPr>
              <a:t>st</a:t>
            </a:r>
            <a:r>
              <a:rPr lang="en-US" altLang="en-US" sz="1200" dirty="0" smtClean="0">
                <a:latin typeface="Calibri" panose="020F0502020204030204" pitchFamily="34" charset="0"/>
                <a:cs typeface="Calibri" panose="020F0502020204030204" pitchFamily="34" charset="0"/>
              </a:rPr>
              <a:t>  April Fools Day</a:t>
            </a:r>
          </a:p>
          <a:p>
            <a:pPr>
              <a:defRPr/>
            </a:pPr>
            <a:endParaRPr lang="en-US" altLang="en-US" sz="1400" b="1" i="1" u="sng" dirty="0" smtClean="0">
              <a:latin typeface="Calibri" panose="020F0502020204030204" pitchFamily="34" charset="0"/>
              <a:cs typeface="Calibri" panose="020F0502020204030204" pitchFamily="34" charset="0"/>
            </a:endParaRPr>
          </a:p>
          <a:p>
            <a:pPr>
              <a:defRPr/>
            </a:pPr>
            <a:r>
              <a:rPr lang="en-US" altLang="en-US" sz="1400" b="1" i="1" u="sng" dirty="0" smtClean="0">
                <a:latin typeface="Calibri" panose="020F0502020204030204" pitchFamily="34" charset="0"/>
                <a:cs typeface="Calibri" panose="020F0502020204030204" pitchFamily="34" charset="0"/>
              </a:rPr>
              <a:t>A </a:t>
            </a:r>
            <a:r>
              <a:rPr lang="en-US" altLang="en-US" sz="1400" b="1" i="1" u="sng" dirty="0">
                <a:latin typeface="Calibri" panose="020F0502020204030204" pitchFamily="34" charset="0"/>
                <a:cs typeface="Calibri" panose="020F0502020204030204" pitchFamily="34" charset="0"/>
              </a:rPr>
              <a:t>Message from Mr. </a:t>
            </a:r>
            <a:r>
              <a:rPr lang="en-US" altLang="en-US" sz="1400" b="1" i="1" u="sng" dirty="0" smtClean="0">
                <a:latin typeface="Calibri" panose="020F0502020204030204" pitchFamily="34" charset="0"/>
                <a:cs typeface="Calibri" panose="020F0502020204030204" pitchFamily="34" charset="0"/>
              </a:rPr>
              <a:t>Awada</a:t>
            </a:r>
          </a:p>
          <a:p>
            <a:pPr>
              <a:defRPr/>
            </a:pPr>
            <a:r>
              <a:rPr lang="en-US" sz="1100" dirty="0" smtClean="0">
                <a:latin typeface="Calibri" panose="020F0502020204030204" pitchFamily="34" charset="0"/>
                <a:ea typeface="Times New Roman" panose="02020603050405020304" pitchFamily="18" charset="0"/>
                <a:cs typeface="Calibri" panose="020F0502020204030204" pitchFamily="34" charset="0"/>
              </a:rPr>
              <a:t>Greetings Miller </a:t>
            </a:r>
            <a:r>
              <a:rPr lang="en-US" sz="1100" dirty="0" smtClean="0">
                <a:latin typeface="Calibri" panose="020F0502020204030204" pitchFamily="34" charset="0"/>
                <a:ea typeface="Times New Roman" panose="02020603050405020304" pitchFamily="18" charset="0"/>
                <a:cs typeface="Calibri" panose="020F0502020204030204" pitchFamily="34" charset="0"/>
              </a:rPr>
              <a:t>Families, looking forward to an exciting March is Reading Month (MRM) filled with wonderful and exciting learning activities for all to enjoy.  </a:t>
            </a:r>
            <a:r>
              <a:rPr lang="en-US" sz="1100" dirty="0" smtClean="0">
                <a:latin typeface="Calibri" panose="020F0502020204030204" pitchFamily="34" charset="0"/>
                <a:ea typeface="Times New Roman" panose="02020603050405020304" pitchFamily="18" charset="0"/>
                <a:cs typeface="Calibri" panose="020F0502020204030204" pitchFamily="34" charset="0"/>
              </a:rPr>
              <a:t>Attached is a (</a:t>
            </a:r>
            <a:r>
              <a:rPr lang="en-US" sz="1100" dirty="0" smtClean="0">
                <a:latin typeface="Calibri" panose="020F0502020204030204" pitchFamily="34" charset="0"/>
                <a:ea typeface="Times New Roman" panose="02020603050405020304" pitchFamily="18" charset="0"/>
                <a:cs typeface="Calibri" panose="020F0502020204030204" pitchFamily="34" charset="0"/>
              </a:rPr>
              <a:t>MRM) Calendar </a:t>
            </a:r>
            <a:r>
              <a:rPr lang="en-US" sz="1100" dirty="0" smtClean="0">
                <a:latin typeface="Calibri" panose="020F0502020204030204" pitchFamily="34" charset="0"/>
                <a:ea typeface="Times New Roman" panose="02020603050405020304" pitchFamily="18" charset="0"/>
                <a:cs typeface="Calibri" panose="020F0502020204030204" pitchFamily="34" charset="0"/>
              </a:rPr>
              <a:t>listing </a:t>
            </a:r>
            <a:r>
              <a:rPr lang="en-US" sz="1100" dirty="0" smtClean="0">
                <a:latin typeface="Calibri" panose="020F0502020204030204" pitchFamily="34" charset="0"/>
                <a:ea typeface="Times New Roman" panose="02020603050405020304" pitchFamily="18" charset="0"/>
                <a:cs typeface="Calibri" panose="020F0502020204030204" pitchFamily="34" charset="0"/>
              </a:rPr>
              <a:t>wonderful and engaging </a:t>
            </a:r>
            <a:r>
              <a:rPr lang="en-US" sz="1100" dirty="0" smtClean="0">
                <a:latin typeface="Calibri" panose="020F0502020204030204" pitchFamily="34" charset="0"/>
                <a:ea typeface="Times New Roman" panose="02020603050405020304" pitchFamily="18" charset="0"/>
                <a:cs typeface="Calibri" panose="020F0502020204030204" pitchFamily="34" charset="0"/>
              </a:rPr>
              <a:t>educational </a:t>
            </a:r>
            <a:r>
              <a:rPr lang="en-US" sz="1100" dirty="0" smtClean="0">
                <a:latin typeface="Calibri" panose="020F0502020204030204" pitchFamily="34" charset="0"/>
                <a:ea typeface="Times New Roman" panose="02020603050405020304" pitchFamily="18" charset="0"/>
                <a:cs typeface="Calibri" panose="020F0502020204030204" pitchFamily="34" charset="0"/>
              </a:rPr>
              <a:t>opportunities </a:t>
            </a:r>
            <a:r>
              <a:rPr lang="en-US" sz="1100" dirty="0" smtClean="0">
                <a:latin typeface="Calibri" panose="020F0502020204030204" pitchFamily="34" charset="0"/>
                <a:ea typeface="Times New Roman" panose="02020603050405020304" pitchFamily="18" charset="0"/>
                <a:cs typeface="Calibri" panose="020F0502020204030204" pitchFamily="34" charset="0"/>
              </a:rPr>
              <a:t>students will partake in throughout the month of </a:t>
            </a:r>
            <a:r>
              <a:rPr lang="en-US" sz="1100" dirty="0" smtClean="0">
                <a:latin typeface="Calibri" panose="020F0502020204030204" pitchFamily="34" charset="0"/>
                <a:ea typeface="Times New Roman" panose="02020603050405020304" pitchFamily="18" charset="0"/>
                <a:cs typeface="Calibri" panose="020F0502020204030204" pitchFamily="34" charset="0"/>
              </a:rPr>
              <a:t>March.  Our next </a:t>
            </a:r>
            <a:r>
              <a:rPr lang="en-US" sz="1100" b="1" dirty="0" smtClean="0">
                <a:latin typeface="Calibri" panose="020F0502020204030204" pitchFamily="34" charset="0"/>
                <a:ea typeface="Times New Roman" panose="02020603050405020304" pitchFamily="18" charset="0"/>
                <a:cs typeface="Calibri" panose="020F0502020204030204" pitchFamily="34" charset="0"/>
              </a:rPr>
              <a:t>PTA / Open House  Meeting is scheduled for </a:t>
            </a:r>
            <a:r>
              <a:rPr lang="en-US" sz="1100" b="1" dirty="0" smtClean="0">
                <a:latin typeface="Calibri" panose="020F0502020204030204" pitchFamily="34" charset="0"/>
                <a:ea typeface="Times New Roman" panose="02020603050405020304" pitchFamily="18" charset="0"/>
                <a:cs typeface="Calibri" panose="020F0502020204030204" pitchFamily="34" charset="0"/>
              </a:rPr>
              <a:t>Friday  </a:t>
            </a:r>
            <a:r>
              <a:rPr lang="en-US" sz="1100" b="1" dirty="0" smtClean="0">
                <a:latin typeface="Calibri" panose="020F0502020204030204" pitchFamily="34" charset="0"/>
                <a:ea typeface="Times New Roman" panose="02020603050405020304" pitchFamily="18" charset="0"/>
                <a:cs typeface="Calibri" panose="020F0502020204030204" pitchFamily="34" charset="0"/>
              </a:rPr>
              <a:t>March </a:t>
            </a:r>
            <a:r>
              <a:rPr lang="en-US" sz="1100" b="1" dirty="0">
                <a:latin typeface="Calibri" panose="020F0502020204030204" pitchFamily="34" charset="0"/>
                <a:ea typeface="Times New Roman" panose="02020603050405020304" pitchFamily="18" charset="0"/>
                <a:cs typeface="Calibri" panose="020F0502020204030204" pitchFamily="34" charset="0"/>
              </a:rPr>
              <a:t>8</a:t>
            </a:r>
            <a:r>
              <a:rPr lang="en-US" sz="1100" b="1" baseline="30000" dirty="0" smtClean="0">
                <a:latin typeface="Calibri" panose="020F0502020204030204" pitchFamily="34" charset="0"/>
                <a:ea typeface="Times New Roman" panose="02020603050405020304" pitchFamily="18" charset="0"/>
                <a:cs typeface="Calibri" panose="020F0502020204030204" pitchFamily="34" charset="0"/>
              </a:rPr>
              <a:t>th</a:t>
            </a:r>
            <a:r>
              <a:rPr lang="en-US" sz="1100" b="1" dirty="0" smtClean="0">
                <a:latin typeface="Calibri" panose="020F0502020204030204" pitchFamily="34" charset="0"/>
                <a:ea typeface="Times New Roman" panose="02020603050405020304" pitchFamily="18" charset="0"/>
                <a:cs typeface="Calibri" panose="020F0502020204030204" pitchFamily="34" charset="0"/>
              </a:rPr>
              <a:t> </a:t>
            </a:r>
            <a:r>
              <a:rPr lang="en-US" sz="1100" b="1" dirty="0" smtClean="0">
                <a:latin typeface="Calibri" panose="020F0502020204030204" pitchFamily="34" charset="0"/>
                <a:ea typeface="Times New Roman" panose="02020603050405020304" pitchFamily="18" charset="0"/>
                <a:cs typeface="Calibri" panose="020F0502020204030204" pitchFamily="34" charset="0"/>
              </a:rPr>
              <a:t>, at 9 a.m. in the Miller Cafeteria.  </a:t>
            </a:r>
            <a:r>
              <a:rPr lang="en-US" sz="1100" dirty="0" smtClean="0">
                <a:latin typeface="Calibri" panose="020F0502020204030204" pitchFamily="34" charset="0"/>
                <a:ea typeface="Times New Roman" panose="02020603050405020304" pitchFamily="18" charset="0"/>
                <a:cs typeface="Calibri" panose="020F0502020204030204" pitchFamily="34" charset="0"/>
              </a:rPr>
              <a:t>Friendly reminder all subject matter discussed with parents are being discussed in with students in hopes the conversation  continues  at home as a family. PTA meeting will be followed by Open House where parents may experience classroom instruction at Miller Elementary.  The Miller Community extend their deepest appreciation to all parents for continuing to support educational initiatives at Miller Elementary.  </a:t>
            </a:r>
            <a:r>
              <a:rPr lang="en-US" sz="1100" b="1" dirty="0" smtClean="0">
                <a:latin typeface="Calibri" panose="020F0502020204030204" pitchFamily="34" charset="0"/>
                <a:ea typeface="Times New Roman" panose="02020603050405020304" pitchFamily="18" charset="0"/>
                <a:cs typeface="Calibri" panose="020F0502020204030204" pitchFamily="34" charset="0"/>
              </a:rPr>
              <a:t>IMPORTANT: </a:t>
            </a:r>
            <a:r>
              <a:rPr lang="en-US" sz="1100" b="1" dirty="0" smtClean="0">
                <a:latin typeface="Calibri" panose="020F0502020204030204" pitchFamily="34" charset="0"/>
                <a:ea typeface="Times New Roman" panose="02020603050405020304" pitchFamily="18" charset="0"/>
                <a:cs typeface="Calibri" panose="020F0502020204030204" pitchFamily="34" charset="0"/>
              </a:rPr>
              <a:t>All 3</a:t>
            </a:r>
            <a:r>
              <a:rPr lang="en-US" sz="1100" b="1" baseline="30000" dirty="0" smtClean="0">
                <a:latin typeface="Calibri" panose="020F0502020204030204" pitchFamily="34" charset="0"/>
                <a:ea typeface="Times New Roman" panose="02020603050405020304" pitchFamily="18" charset="0"/>
                <a:cs typeface="Calibri" panose="020F0502020204030204" pitchFamily="34" charset="0"/>
              </a:rPr>
              <a:t>rd</a:t>
            </a:r>
            <a:r>
              <a:rPr lang="en-US" sz="1100" b="1" dirty="0" smtClean="0">
                <a:latin typeface="Calibri" panose="020F0502020204030204" pitchFamily="34" charset="0"/>
                <a:ea typeface="Times New Roman" panose="02020603050405020304" pitchFamily="18" charset="0"/>
                <a:cs typeface="Calibri" panose="020F0502020204030204" pitchFamily="34" charset="0"/>
              </a:rPr>
              <a:t> – 5</a:t>
            </a:r>
            <a:r>
              <a:rPr lang="en-US" sz="1100" b="1" baseline="30000" dirty="0" smtClean="0">
                <a:latin typeface="Calibri" panose="020F0502020204030204" pitchFamily="34" charset="0"/>
                <a:ea typeface="Times New Roman" panose="02020603050405020304" pitchFamily="18" charset="0"/>
                <a:cs typeface="Calibri" panose="020F0502020204030204" pitchFamily="34" charset="0"/>
              </a:rPr>
              <a:t>th</a:t>
            </a:r>
            <a:r>
              <a:rPr lang="en-US" sz="1100" b="1" dirty="0" smtClean="0">
                <a:latin typeface="Calibri" panose="020F0502020204030204" pitchFamily="34" charset="0"/>
                <a:ea typeface="Times New Roman" panose="02020603050405020304" pitchFamily="18" charset="0"/>
                <a:cs typeface="Calibri" panose="020F0502020204030204" pitchFamily="34" charset="0"/>
              </a:rPr>
              <a:t> Grade students will be engaging in M-Step testing next month.  The M-Step is a state assessment  measuring students </a:t>
            </a:r>
            <a:r>
              <a:rPr lang="en-US" sz="1100" b="1" dirty="0" smtClean="0">
                <a:latin typeface="Calibri" panose="020F0502020204030204" pitchFamily="34" charset="0"/>
                <a:ea typeface="Times New Roman" panose="02020603050405020304" pitchFamily="18" charset="0"/>
                <a:cs typeface="Calibri" panose="020F0502020204030204" pitchFamily="34" charset="0"/>
              </a:rPr>
              <a:t>academic abilities.  </a:t>
            </a:r>
            <a:endParaRPr lang="en-US" sz="1100" b="1" baseline="30000" dirty="0">
              <a:solidFill>
                <a:srgbClr val="000000"/>
              </a:solidFill>
              <a:latin typeface="Sylfaen" pitchFamily="18" charset="0"/>
            </a:endParaRPr>
          </a:p>
          <a:p>
            <a:pPr>
              <a:defRPr/>
            </a:pPr>
            <a:endParaRPr lang="en-US" sz="1150" b="1" baseline="30000" dirty="0">
              <a:solidFill>
                <a:srgbClr val="000000"/>
              </a:solidFill>
              <a:latin typeface="Sylfaen" pitchFamily="18" charset="0"/>
            </a:endParaRPr>
          </a:p>
          <a:p>
            <a:r>
              <a:rPr lang="en-US" sz="1600" b="1" i="1" u="sng" dirty="0">
                <a:latin typeface="Calibri" panose="020F0502020204030204" pitchFamily="34" charset="0"/>
                <a:ea typeface="Times New Roman" panose="02020603050405020304" pitchFamily="18" charset="0"/>
                <a:cs typeface="Calibri" panose="020F0502020204030204" pitchFamily="34" charset="0"/>
              </a:rPr>
              <a:t>Reading and Math Practice Daily</a:t>
            </a:r>
          </a:p>
          <a:p>
            <a:r>
              <a:rPr lang="en-US" sz="1200" dirty="0">
                <a:latin typeface="Calibri" panose="020F0502020204030204" pitchFamily="34" charset="0"/>
                <a:ea typeface="Times New Roman" panose="02020603050405020304" pitchFamily="18" charset="0"/>
                <a:cs typeface="Calibri" panose="020F0502020204030204" pitchFamily="34" charset="0"/>
              </a:rPr>
              <a:t>Please help Miller students be the best they can be by ensuring they </a:t>
            </a:r>
            <a:r>
              <a:rPr lang="en-US" sz="1200" b="1" dirty="0">
                <a:latin typeface="Calibri" panose="020F0502020204030204" pitchFamily="34" charset="0"/>
                <a:ea typeface="Times New Roman" panose="02020603050405020304" pitchFamily="18" charset="0"/>
                <a:cs typeface="Calibri" panose="020F0502020204030204" pitchFamily="34" charset="0"/>
              </a:rPr>
              <a:t>are practicing reading and math skills daily using </a:t>
            </a:r>
            <a:r>
              <a:rPr lang="en-US" sz="1200" b="1" dirty="0" err="1" smtClean="0">
                <a:latin typeface="Calibri" panose="020F0502020204030204" pitchFamily="34" charset="0"/>
                <a:ea typeface="Times New Roman" panose="02020603050405020304" pitchFamily="18" charset="0"/>
                <a:cs typeface="Calibri" panose="020F0502020204030204" pitchFamily="34" charset="0"/>
              </a:rPr>
              <a:t>i</a:t>
            </a:r>
            <a:r>
              <a:rPr lang="en-US" sz="1200" b="1" dirty="0" smtClean="0">
                <a:latin typeface="Calibri" panose="020F0502020204030204" pitchFamily="34" charset="0"/>
                <a:ea typeface="Times New Roman" panose="02020603050405020304" pitchFamily="18" charset="0"/>
                <a:cs typeface="Calibri" panose="020F0502020204030204" pitchFamily="34" charset="0"/>
              </a:rPr>
              <a:t>-Ready and </a:t>
            </a:r>
            <a:r>
              <a:rPr lang="en-US" sz="1200" b="1" dirty="0" err="1" smtClean="0">
                <a:latin typeface="Calibri" panose="020F0502020204030204" pitchFamily="34" charset="0"/>
                <a:ea typeface="Times New Roman" panose="02020603050405020304" pitchFamily="18" charset="0"/>
                <a:cs typeface="Calibri" panose="020F0502020204030204" pitchFamily="34" charset="0"/>
              </a:rPr>
              <a:t>Zern</a:t>
            </a:r>
            <a:r>
              <a:rPr lang="en-US" sz="1200" dirty="0" smtClean="0">
                <a:latin typeface="Calibri" panose="020F0502020204030204" pitchFamily="34" charset="0"/>
                <a:ea typeface="Times New Roman" panose="02020603050405020304" pitchFamily="18" charset="0"/>
                <a:cs typeface="Calibri" panose="020F0502020204030204" pitchFamily="34" charset="0"/>
              </a:rPr>
              <a:t>.  </a:t>
            </a:r>
            <a:r>
              <a:rPr lang="en-US" sz="1200" dirty="0">
                <a:latin typeface="Calibri" panose="020F0502020204030204" pitchFamily="34" charset="0"/>
                <a:ea typeface="Times New Roman" panose="02020603050405020304" pitchFamily="18" charset="0"/>
                <a:cs typeface="Calibri" panose="020F0502020204030204" pitchFamily="34" charset="0"/>
              </a:rPr>
              <a:t>All students have access to instructional </a:t>
            </a:r>
            <a:r>
              <a:rPr lang="en-US" sz="1200" dirty="0" smtClean="0">
                <a:latin typeface="Calibri" panose="020F0502020204030204" pitchFamily="34" charset="0"/>
                <a:ea typeface="Times New Roman" panose="02020603050405020304" pitchFamily="18" charset="0"/>
                <a:cs typeface="Calibri" panose="020F0502020204030204" pitchFamily="34" charset="0"/>
              </a:rPr>
              <a:t>material required </a:t>
            </a:r>
            <a:r>
              <a:rPr lang="en-US" sz="1200" dirty="0">
                <a:latin typeface="Calibri" panose="020F0502020204030204" pitchFamily="34" charset="0"/>
                <a:ea typeface="Times New Roman" panose="02020603050405020304" pitchFamily="18" charset="0"/>
                <a:cs typeface="Calibri" panose="020F0502020204030204" pitchFamily="34" charset="0"/>
              </a:rPr>
              <a:t>to be successful, we need parents to spend quality time with students reading, practicing math and completing homework daily.</a:t>
            </a:r>
          </a:p>
          <a:p>
            <a:pPr>
              <a:tabLst>
                <a:tab pos="91440" algn="r"/>
              </a:tabLst>
            </a:pPr>
            <a:endParaRPr lang="en-US" sz="1150" b="1" dirty="0">
              <a:solidFill>
                <a:srgbClr val="000000"/>
              </a:solidFill>
              <a:latin typeface="Sylfaen" pitchFamily="18" charset="0"/>
            </a:endParaRPr>
          </a:p>
          <a:p>
            <a:pPr marL="171450" indent="-171450">
              <a:buFont typeface="Wingdings" panose="05000000000000000000" pitchFamily="2" charset="2"/>
              <a:buChar char="v"/>
              <a:tabLst>
                <a:tab pos="91440" algn="r"/>
              </a:tabLst>
            </a:pPr>
            <a:endParaRPr lang="en-US" sz="1150" b="1" dirty="0">
              <a:solidFill>
                <a:srgbClr val="000000"/>
              </a:solidFill>
              <a:latin typeface="Sylfaen" pitchFamily="18" charset="0"/>
            </a:endParaRPr>
          </a:p>
          <a:p>
            <a:pPr marL="171450" indent="-171450">
              <a:buFont typeface="Wingdings" panose="05000000000000000000" pitchFamily="2" charset="2"/>
              <a:buChar char="v"/>
              <a:tabLst>
                <a:tab pos="91440" algn="r"/>
              </a:tabLst>
            </a:pPr>
            <a:endParaRPr lang="en-US" sz="1150" b="1" dirty="0">
              <a:solidFill>
                <a:srgbClr val="000000"/>
              </a:solidFill>
              <a:latin typeface="Sylfaen" pitchFamily="18" charset="0"/>
            </a:endParaRPr>
          </a:p>
        </p:txBody>
      </p:sp>
      <p:sp>
        <p:nvSpPr>
          <p:cNvPr id="2048" name="Rectangle 2047"/>
          <p:cNvSpPr/>
          <p:nvPr/>
        </p:nvSpPr>
        <p:spPr>
          <a:xfrm>
            <a:off x="3423132" y="6236272"/>
            <a:ext cx="3358667" cy="269304"/>
          </a:xfrm>
          <a:prstGeom prst="rect">
            <a:avLst/>
          </a:prstGeom>
        </p:spPr>
        <p:txBody>
          <a:bodyPr wrap="square">
            <a:spAutoFit/>
          </a:bodyPr>
          <a:lstStyle/>
          <a:p>
            <a:pPr indent="-457200">
              <a:defRPr/>
            </a:pPr>
            <a:endParaRPr lang="en-US" sz="1150" b="1" dirty="0">
              <a:solidFill>
                <a:srgbClr val="000000"/>
              </a:solidFill>
              <a:latin typeface="Sylfaen" pitchFamily="18" charset="0"/>
            </a:endParaRPr>
          </a:p>
        </p:txBody>
      </p:sp>
      <p:sp>
        <p:nvSpPr>
          <p:cNvPr id="2060" name="Rectangle 2059"/>
          <p:cNvSpPr/>
          <p:nvPr/>
        </p:nvSpPr>
        <p:spPr>
          <a:xfrm>
            <a:off x="8464670" y="1840893"/>
            <a:ext cx="2667711" cy="269304"/>
          </a:xfrm>
          <a:prstGeom prst="rect">
            <a:avLst/>
          </a:prstGeom>
        </p:spPr>
        <p:txBody>
          <a:bodyPr wrap="square">
            <a:spAutoFit/>
          </a:bodyPr>
          <a:lstStyle/>
          <a:p>
            <a:pPr>
              <a:defRPr/>
            </a:pPr>
            <a:endParaRPr lang="en-US" sz="1150" b="1" dirty="0">
              <a:solidFill>
                <a:srgbClr val="000000"/>
              </a:solidFill>
              <a:latin typeface="Sylfaen" pitchFamily="18" charset="0"/>
            </a:endParaRPr>
          </a:p>
        </p:txBody>
      </p:sp>
      <p:sp>
        <p:nvSpPr>
          <p:cNvPr id="30" name="Rectangle 29"/>
          <p:cNvSpPr/>
          <p:nvPr/>
        </p:nvSpPr>
        <p:spPr>
          <a:xfrm>
            <a:off x="2552673" y="4491089"/>
            <a:ext cx="493715" cy="80914"/>
          </a:xfrm>
          <a:prstGeom prst="rect">
            <a:avLst/>
          </a:prstGeom>
        </p:spPr>
        <p:txBody>
          <a:bodyPr wrap="square">
            <a:spAutoFit/>
          </a:bodyPr>
          <a:lstStyle/>
          <a:p>
            <a:pPr defTabSz="457200"/>
            <a:endParaRPr lang="en-US" sz="1150" b="1" dirty="0">
              <a:solidFill>
                <a:srgbClr val="000000"/>
              </a:solidFill>
              <a:latin typeface="Sylfaen" pitchFamily="18" charset="0"/>
            </a:endParaRPr>
          </a:p>
          <a:p>
            <a:pPr defTabSz="457200"/>
            <a:r>
              <a:rPr lang="en-US" sz="1150" b="1" dirty="0">
                <a:solidFill>
                  <a:srgbClr val="000000"/>
                </a:solidFill>
                <a:latin typeface="Sylfaen" pitchFamily="18" charset="0"/>
              </a:rPr>
              <a:t>  </a:t>
            </a:r>
          </a:p>
          <a:p>
            <a:pPr defTabSz="457200"/>
            <a:r>
              <a:rPr lang="en-US" sz="1150" b="1" dirty="0">
                <a:solidFill>
                  <a:srgbClr val="000000"/>
                </a:solidFill>
                <a:latin typeface="Sylfaen" pitchFamily="18" charset="0"/>
              </a:rPr>
              <a:t>   </a:t>
            </a:r>
          </a:p>
        </p:txBody>
      </p:sp>
      <p:sp>
        <p:nvSpPr>
          <p:cNvPr id="12" name="Rectangle 11">
            <a:extLst>
              <a:ext uri="{FF2B5EF4-FFF2-40B4-BE49-F238E27FC236}">
                <a16:creationId xmlns="" xmlns:a16="http://schemas.microsoft.com/office/drawing/2014/main" id="{66CAA3A6-53EA-4384-8546-83907AA7A7EB}"/>
              </a:ext>
            </a:extLst>
          </p:cNvPr>
          <p:cNvSpPr/>
          <p:nvPr/>
        </p:nvSpPr>
        <p:spPr>
          <a:xfrm>
            <a:off x="3423131" y="1861055"/>
            <a:ext cx="3282469" cy="7125027"/>
          </a:xfrm>
          <a:prstGeom prst="rect">
            <a:avLst/>
          </a:prstGeom>
        </p:spPr>
        <p:txBody>
          <a:bodyPr wrap="square">
            <a:spAutoFit/>
          </a:bodyPr>
          <a:lstStyle/>
          <a:p>
            <a:r>
              <a:rPr lang="en-US" sz="1400" b="1" i="1" u="sng" dirty="0" smtClean="0">
                <a:latin typeface="Calibri" panose="020F0502020204030204" pitchFamily="34" charset="0"/>
                <a:ea typeface="Times New Roman" panose="02020603050405020304" pitchFamily="18" charset="0"/>
                <a:cs typeface="Calibri" panose="020F0502020204030204" pitchFamily="34" charset="0"/>
              </a:rPr>
              <a:t>Check-in and Student Drop Off – Help!</a:t>
            </a:r>
            <a:r>
              <a:rPr lang="en-US" sz="800" b="1" dirty="0" smtClean="0">
                <a:latin typeface="Calibri" panose="020F0502020204030204" pitchFamily="34" charset="0"/>
                <a:ea typeface="Times New Roman" panose="02020603050405020304" pitchFamily="18" charset="0"/>
                <a:cs typeface="Calibri" panose="020F0502020204030204" pitchFamily="34" charset="0"/>
              </a:rPr>
              <a:t>  </a:t>
            </a:r>
          </a:p>
          <a:p>
            <a:r>
              <a:rPr lang="en-US" sz="1100" dirty="0" smtClean="0">
                <a:latin typeface="Calibri" panose="020F0502020204030204" pitchFamily="34" charset="0"/>
                <a:ea typeface="Times New Roman" panose="02020603050405020304" pitchFamily="18" charset="0"/>
                <a:cs typeface="Calibri" panose="020F0502020204030204" pitchFamily="34" charset="0"/>
              </a:rPr>
              <a:t>Please ensure you check-in to the Office anytime you are entering Miller Elementary .  Be prepared to present a valid </a:t>
            </a:r>
            <a:r>
              <a:rPr lang="en-US" sz="1100" b="1" u="sng" dirty="0" smtClean="0">
                <a:latin typeface="Calibri" panose="020F0502020204030204" pitchFamily="34" charset="0"/>
                <a:ea typeface="Times New Roman" panose="02020603050405020304" pitchFamily="18" charset="0"/>
                <a:cs typeface="Calibri" panose="020F0502020204030204" pitchFamily="34" charset="0"/>
              </a:rPr>
              <a:t>Michigan </a:t>
            </a:r>
            <a:r>
              <a:rPr lang="en-US" sz="1100" b="1" u="sng" dirty="0" smtClean="0">
                <a:latin typeface="Calibri" panose="020F0502020204030204" pitchFamily="34" charset="0"/>
                <a:ea typeface="Times New Roman" panose="02020603050405020304" pitchFamily="18" charset="0"/>
                <a:cs typeface="Calibri" panose="020F0502020204030204" pitchFamily="34" charset="0"/>
              </a:rPr>
              <a:t>ID / Driver </a:t>
            </a:r>
            <a:r>
              <a:rPr lang="en-US" sz="1100" b="1" u="sng" dirty="0" smtClean="0">
                <a:latin typeface="Calibri" panose="020F0502020204030204" pitchFamily="34" charset="0"/>
                <a:ea typeface="Times New Roman" panose="02020603050405020304" pitchFamily="18" charset="0"/>
                <a:cs typeface="Calibri" panose="020F0502020204030204" pitchFamily="34" charset="0"/>
              </a:rPr>
              <a:t>License  when picking up your child.</a:t>
            </a:r>
            <a:r>
              <a:rPr lang="en-US" sz="1100" dirty="0" smtClean="0">
                <a:latin typeface="Calibri" panose="020F0502020204030204" pitchFamily="34" charset="0"/>
                <a:ea typeface="Times New Roman" panose="02020603050405020304" pitchFamily="18" charset="0"/>
                <a:cs typeface="Calibri" panose="020F0502020204030204" pitchFamily="34" charset="0"/>
              </a:rPr>
              <a:t> Do not drop students off across the street on Lois, parents are risking the safety of their child when they do not </a:t>
            </a:r>
            <a:r>
              <a:rPr lang="en-US" sz="1100" b="1" dirty="0" smtClean="0">
                <a:latin typeface="Calibri" panose="020F0502020204030204" pitchFamily="34" charset="0"/>
                <a:ea typeface="Times New Roman" panose="02020603050405020304" pitchFamily="18" charset="0"/>
                <a:cs typeface="Calibri" panose="020F0502020204030204" pitchFamily="34" charset="0"/>
              </a:rPr>
              <a:t>use the appropriate drop off zone on the school side of Lois or the parking lot</a:t>
            </a:r>
            <a:r>
              <a:rPr lang="en-US" sz="1100" dirty="0" smtClean="0">
                <a:latin typeface="Calibri" panose="020F0502020204030204" pitchFamily="34" charset="0"/>
                <a:ea typeface="Times New Roman" panose="02020603050405020304" pitchFamily="18" charset="0"/>
                <a:cs typeface="Calibri" panose="020F0502020204030204" pitchFamily="34" charset="0"/>
              </a:rPr>
              <a:t>.  Please travel at a low rate of speed, taking your time ensures everyone remains safe!  </a:t>
            </a:r>
            <a:r>
              <a:rPr lang="en-US" sz="1100" dirty="0" smtClean="0">
                <a:latin typeface="Calibri" panose="020F0502020204030204" pitchFamily="34" charset="0"/>
                <a:ea typeface="Times New Roman" panose="02020603050405020304" pitchFamily="18" charset="0"/>
                <a:cs typeface="Calibri" panose="020F0502020204030204" pitchFamily="34" charset="0"/>
              </a:rPr>
              <a:t>Working together is the only way forward, thanks for being proactive </a:t>
            </a:r>
            <a:r>
              <a:rPr lang="en-US" sz="1100" dirty="0" smtClean="0">
                <a:latin typeface="Calibri" panose="020F0502020204030204" pitchFamily="34" charset="0"/>
                <a:ea typeface="Times New Roman" panose="02020603050405020304" pitchFamily="18" charset="0"/>
                <a:cs typeface="Calibri" panose="020F0502020204030204" pitchFamily="34" charset="0"/>
              </a:rPr>
              <a:t>with safety and making our community a safe place for all. </a:t>
            </a:r>
            <a:r>
              <a:rPr lang="en-US" sz="1100" dirty="0" smtClean="0">
                <a:latin typeface="Calibri" panose="020F0502020204030204" pitchFamily="34" charset="0"/>
                <a:ea typeface="Times New Roman" panose="02020603050405020304" pitchFamily="18" charset="0"/>
                <a:cs typeface="Calibri" panose="020F0502020204030204" pitchFamily="34" charset="0"/>
              </a:rPr>
              <a:t>  </a:t>
            </a:r>
            <a:endParaRPr lang="en-US" sz="1100" dirty="0" smtClean="0">
              <a:latin typeface="Calibri" panose="020F0502020204030204" pitchFamily="34" charset="0"/>
              <a:ea typeface="Times New Roman" panose="02020603050405020304" pitchFamily="18" charset="0"/>
              <a:cs typeface="Calibri" panose="020F0502020204030204" pitchFamily="34" charset="0"/>
            </a:endParaRPr>
          </a:p>
          <a:p>
            <a:endParaRPr lang="en-US" sz="1400" b="1" i="1" u="sng" dirty="0" smtClean="0">
              <a:latin typeface="Calibri" panose="020F0502020204030204" pitchFamily="34" charset="0"/>
              <a:cs typeface="Calibri" panose="020F0502020204030204" pitchFamily="34" charset="0"/>
            </a:endParaRPr>
          </a:p>
          <a:p>
            <a:r>
              <a:rPr lang="en-US" sz="1400" b="1" i="1" u="sng" dirty="0" smtClean="0">
                <a:latin typeface="Calibri" panose="020F0502020204030204" pitchFamily="34" charset="0"/>
                <a:cs typeface="Calibri" panose="020F0502020204030204" pitchFamily="34" charset="0"/>
              </a:rPr>
              <a:t>Proper </a:t>
            </a:r>
            <a:r>
              <a:rPr lang="en-US" sz="1400" b="1" i="1" u="sng" dirty="0">
                <a:latin typeface="Calibri" panose="020F0502020204030204" pitchFamily="34" charset="0"/>
                <a:cs typeface="Calibri" panose="020F0502020204030204" pitchFamily="34" charset="0"/>
              </a:rPr>
              <a:t>Attire</a:t>
            </a:r>
            <a:endParaRPr lang="en-US" sz="1400" dirty="0">
              <a:latin typeface="Calibri" panose="020F0502020204030204" pitchFamily="34" charset="0"/>
              <a:cs typeface="Calibri" panose="020F0502020204030204" pitchFamily="34" charset="0"/>
            </a:endParaRPr>
          </a:p>
          <a:p>
            <a:r>
              <a:rPr lang="en-US" sz="1100" b="1" dirty="0">
                <a:solidFill>
                  <a:srgbClr val="000000"/>
                </a:solidFill>
                <a:latin typeface="Calibri" panose="020F0502020204030204" pitchFamily="34" charset="0"/>
                <a:cs typeface="Calibri" panose="020F0502020204030204" pitchFamily="34" charset="0"/>
              </a:rPr>
              <a:t>Per district policy, students will be going outdoors until </a:t>
            </a:r>
            <a:r>
              <a:rPr lang="en-US" sz="1100" b="1" dirty="0" smtClean="0">
                <a:solidFill>
                  <a:srgbClr val="000000"/>
                </a:solidFill>
                <a:latin typeface="Calibri" panose="020F0502020204030204" pitchFamily="34" charset="0"/>
                <a:cs typeface="Calibri" panose="020F0502020204030204" pitchFamily="34" charset="0"/>
              </a:rPr>
              <a:t>wind-chill temperatures </a:t>
            </a:r>
            <a:r>
              <a:rPr lang="en-US" sz="1100" b="1" dirty="0">
                <a:solidFill>
                  <a:srgbClr val="000000"/>
                </a:solidFill>
                <a:latin typeface="Calibri" panose="020F0502020204030204" pitchFamily="34" charset="0"/>
                <a:cs typeface="Calibri" panose="020F0502020204030204" pitchFamily="34" charset="0"/>
              </a:rPr>
              <a:t>reach 20 degrees Fahrenheit. </a:t>
            </a:r>
            <a:r>
              <a:rPr lang="en-US" sz="1100" b="1" dirty="0" smtClean="0">
                <a:latin typeface="Calibri" panose="020F0502020204030204" pitchFamily="34" charset="0"/>
                <a:cs typeface="Calibri" panose="020F0502020204030204" pitchFamily="34" charset="0"/>
              </a:rPr>
              <a:t> </a:t>
            </a:r>
            <a:r>
              <a:rPr lang="en-US" sz="1100" b="1" dirty="0">
                <a:latin typeface="Calibri" panose="020F0502020204030204" pitchFamily="34" charset="0"/>
                <a:cs typeface="Calibri" panose="020F0502020204030204" pitchFamily="34" charset="0"/>
              </a:rPr>
              <a:t> Ensure </a:t>
            </a:r>
            <a:r>
              <a:rPr lang="en-US" sz="1100" b="1" dirty="0" smtClean="0">
                <a:latin typeface="Calibri" panose="020F0502020204030204" pitchFamily="34" charset="0"/>
                <a:cs typeface="Calibri" panose="020F0502020204030204" pitchFamily="34" charset="0"/>
              </a:rPr>
              <a:t>students are </a:t>
            </a:r>
            <a:r>
              <a:rPr lang="en-US" sz="1100" b="1" dirty="0">
                <a:latin typeface="Calibri" panose="020F0502020204030204" pitchFamily="34" charset="0"/>
                <a:cs typeface="Calibri" panose="020F0502020204030204" pitchFamily="34" charset="0"/>
              </a:rPr>
              <a:t>dressed appropriately with a </a:t>
            </a:r>
            <a:r>
              <a:rPr lang="en-US" sz="1100" b="1" dirty="0" smtClean="0">
                <a:latin typeface="Calibri" panose="020F0502020204030204" pitchFamily="34" charset="0"/>
                <a:cs typeface="Calibri" panose="020F0502020204030204" pitchFamily="34" charset="0"/>
              </a:rPr>
              <a:t>winter </a:t>
            </a:r>
            <a:r>
              <a:rPr lang="en-US" sz="1100" b="1" dirty="0">
                <a:latin typeface="Calibri" panose="020F0502020204030204" pitchFamily="34" charset="0"/>
                <a:cs typeface="Calibri" panose="020F0502020204030204" pitchFamily="34" charset="0"/>
              </a:rPr>
              <a:t>coat, gloves, waterproof shoes and a hat being worn daily. Students need to be responsible and account for their clothing, if a clothing item is lost please check the lost and found in the Cafeteria.  Lost and Found will be emptied monthly with contents being donated to the Salvation Army.  </a:t>
            </a:r>
            <a:endParaRPr lang="en-US" sz="1600" b="1" i="1" u="sng" dirty="0" smtClean="0">
              <a:latin typeface="Calibri" panose="020F0502020204030204" pitchFamily="34" charset="0"/>
              <a:cs typeface="Calibri" panose="020F0502020204030204" pitchFamily="34" charset="0"/>
            </a:endParaRPr>
          </a:p>
          <a:p>
            <a:endParaRPr lang="en-US" sz="1400" b="1" i="1" u="sng" dirty="0" smtClean="0">
              <a:latin typeface="Calibri" panose="020F0502020204030204" pitchFamily="34" charset="0"/>
              <a:cs typeface="Calibri" panose="020F0502020204030204" pitchFamily="34" charset="0"/>
            </a:endParaRPr>
          </a:p>
          <a:p>
            <a:r>
              <a:rPr lang="en-US" sz="1400" b="1" i="1" u="sng" dirty="0" smtClean="0">
                <a:latin typeface="Calibri" panose="020F0502020204030204" pitchFamily="34" charset="0"/>
                <a:cs typeface="Calibri" panose="020F0502020204030204" pitchFamily="34" charset="0"/>
              </a:rPr>
              <a:t>Daily </a:t>
            </a:r>
            <a:r>
              <a:rPr lang="en-US" sz="1400" b="1" i="1" u="sng" dirty="0">
                <a:latin typeface="Calibri" panose="020F0502020204030204" pitchFamily="34" charset="0"/>
                <a:cs typeface="Calibri" panose="020F0502020204030204" pitchFamily="34" charset="0"/>
              </a:rPr>
              <a:t>Schedule</a:t>
            </a:r>
          </a:p>
          <a:p>
            <a:r>
              <a:rPr lang="en-US" sz="1100" b="1" dirty="0">
                <a:solidFill>
                  <a:srgbClr val="000000"/>
                </a:solidFill>
                <a:latin typeface="Calibri" panose="020F0502020204030204" pitchFamily="34" charset="0"/>
                <a:cs typeface="Calibri" panose="020F0502020204030204" pitchFamily="34" charset="0"/>
              </a:rPr>
              <a:t>Students should not arrive before 8 a.m. as there is no supervision.  Breakfast is served from </a:t>
            </a:r>
            <a:r>
              <a:rPr lang="en-US" sz="1100" b="1" u="sng" dirty="0">
                <a:solidFill>
                  <a:srgbClr val="000000"/>
                </a:solidFill>
                <a:latin typeface="Calibri" panose="020F0502020204030204" pitchFamily="34" charset="0"/>
                <a:cs typeface="Calibri" panose="020F0502020204030204" pitchFamily="34" charset="0"/>
              </a:rPr>
              <a:t>8:00 –8:25 a.m.</a:t>
            </a:r>
            <a:r>
              <a:rPr lang="en-US" sz="1100" b="1" dirty="0">
                <a:solidFill>
                  <a:srgbClr val="000000"/>
                </a:solidFill>
                <a:latin typeface="Calibri" panose="020F0502020204030204" pitchFamily="34" charset="0"/>
                <a:cs typeface="Calibri" panose="020F0502020204030204" pitchFamily="34" charset="0"/>
              </a:rPr>
              <a:t>, first bell rings at 8:30 a.m. and instruction begins at 8:35 a.m.  Children entering school after 8:45 a.m. are considered late and must be signed-in at the main office by a parent.  Dismissal is at 3:35 p.m., (Half-day dismissal is at 11:45 am).  Students must leave school promptly at 3:35 dismissal as supervision ends at 3:50 pm.  Dismissal:  All 1st &amp; 2nd grade students are to be picked up from the Cafeteria. Kindergarten students will be picked up from the classrooms by a parent or guardian.  </a:t>
            </a:r>
          </a:p>
          <a:p>
            <a:r>
              <a:rPr lang="en-US" sz="1200" dirty="0">
                <a:latin typeface="Calibri" panose="020F0502020204030204" pitchFamily="34" charset="0"/>
                <a:cs typeface="Calibri" panose="020F0502020204030204" pitchFamily="34" charset="0"/>
              </a:rPr>
              <a:t> </a:t>
            </a:r>
            <a:br>
              <a:rPr lang="en-US" sz="1200" dirty="0">
                <a:latin typeface="Calibri" panose="020F0502020204030204" pitchFamily="34" charset="0"/>
                <a:cs typeface="Calibri" panose="020F0502020204030204" pitchFamily="34" charset="0"/>
              </a:rPr>
            </a:br>
            <a:endParaRPr lang="en-US" sz="1200" b="1" dirty="0">
              <a:solidFill>
                <a:srgbClr val="000000"/>
              </a:solidFill>
              <a:latin typeface="Calibri" panose="020F0502020204030204" pitchFamily="34" charset="0"/>
              <a:cs typeface="Calibri" panose="020F0502020204030204" pitchFamily="34" charset="0"/>
            </a:endParaRPr>
          </a:p>
        </p:txBody>
      </p:sp>
      <p:pic>
        <p:nvPicPr>
          <p:cNvPr id="1026" name="Picture 2" descr="b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383775"/>
            <a:ext cx="779923" cy="82097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b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8647" y="381000"/>
            <a:ext cx="779923" cy="8209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9712" y="1928371"/>
            <a:ext cx="466220" cy="36365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57388" y="6088351"/>
            <a:ext cx="379284" cy="29584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11859" y="2856113"/>
            <a:ext cx="821121" cy="64047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3181" y="4038600"/>
            <a:ext cx="379284" cy="29584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Image result for readi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83471" y="4034123"/>
            <a:ext cx="379284" cy="295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345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8"/>
          <p:cNvSpPr txBox="1">
            <a:spLocks noChangeArrowheads="1"/>
          </p:cNvSpPr>
          <p:nvPr/>
        </p:nvSpPr>
        <p:spPr bwMode="auto">
          <a:xfrm>
            <a:off x="112713" y="1810153"/>
            <a:ext cx="3447610" cy="752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marR="0" eaLnBrk="1" hangingPunct="1">
              <a:spcBef>
                <a:spcPct val="0"/>
              </a:spcBef>
              <a:buNone/>
              <a:defRPr/>
            </a:pPr>
            <a:r>
              <a:rPr lang="en-US" sz="1600" b="1" i="1" u="sng" dirty="0">
                <a:latin typeface="Calibri" panose="020F0502020204030204" pitchFamily="34" charset="0"/>
                <a:cs typeface="Calibri" panose="020F0502020204030204" pitchFamily="34" charset="0"/>
              </a:rPr>
              <a:t>Attendance /Absence Policy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Consistent and timely attendance to school is critical and enhances your child’s educational experience and vastly improves their chances of success. Excessive absence may be referred to the court system. Avoid removing students from the classroom during the school day.  Avoid making doctor and dental appointments during the school day.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If your child is unable to attend school, please contact the school office at: (313) 827 – 6851 before 9:00 am.  When calling, parents should give the following information: student and teacher name, grade, reason for and length of absence.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When the student returns to school, it is his or her responsibility to check with teachers for missed work.  If a student will be absent for more than two days, please contact the teacher to make arrangements for homework to be picked up from the office.  Homework will be ready for pick up the following school day by 3p.m. Weekly lesson plans and daily homework are posted on the teacher blog. </a:t>
            </a: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Visitors &amp; Class Interruptions</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Our goal is to limit class interruptions as much as possible so that students are not distracted from their academic learning. Therefore, all visitors must check-in to the office upon entering the school.  NO Exceptions!  </a:t>
            </a:r>
            <a:endParaRPr lang="en-US" sz="20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Late-arrival </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Parents/guardians are required to sign students in the school office.  Students will not be allowed a pass to enter class without a parent signature.</a:t>
            </a:r>
          </a:p>
          <a:p>
            <a:pPr>
              <a:spcBef>
                <a:spcPts val="0"/>
              </a:spcBef>
              <a:spcAft>
                <a:spcPts val="0"/>
              </a:spcAft>
              <a:buNone/>
              <a:tabLst>
                <a:tab pos="457200" algn="l"/>
              </a:tabLst>
            </a:pPr>
            <a:r>
              <a:rPr lang="en-US" sz="1600" b="1" i="1" u="sng" dirty="0">
                <a:latin typeface="Calibri" panose="020F0502020204030204" pitchFamily="34" charset="0"/>
                <a:ea typeface="Times New Roman" panose="02020603050405020304" pitchFamily="18" charset="0"/>
                <a:cs typeface="Calibri" panose="020F0502020204030204" pitchFamily="34" charset="0"/>
              </a:rPr>
              <a:t>Lunch Schedule</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Kindergarten 11 – 11:38 a.m.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1</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st</a:t>
            </a:r>
            <a:r>
              <a:rPr lang="en-US" sz="1400" b="1" i="1" dirty="0">
                <a:latin typeface="Calibri" panose="020F0502020204030204" pitchFamily="34" charset="0"/>
                <a:ea typeface="Times New Roman" panose="02020603050405020304" pitchFamily="18" charset="0"/>
                <a:cs typeface="Calibri" panose="020F0502020204030204" pitchFamily="34" charset="0"/>
              </a:rPr>
              <a:t> 11:20 – 11:58 a.m. </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2</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nd</a:t>
            </a:r>
            <a:r>
              <a:rPr lang="en-US" sz="1400" b="1" i="1" dirty="0">
                <a:latin typeface="Calibri" panose="020F0502020204030204" pitchFamily="34" charset="0"/>
                <a:ea typeface="Times New Roman" panose="02020603050405020304" pitchFamily="18" charset="0"/>
                <a:cs typeface="Calibri" panose="020F0502020204030204" pitchFamily="34" charset="0"/>
              </a:rPr>
              <a:t> 11:40 – 12:18 p.m.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3</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rd</a:t>
            </a:r>
            <a:r>
              <a:rPr lang="en-US" sz="1400" b="1" i="1" dirty="0">
                <a:latin typeface="Calibri" panose="020F0502020204030204" pitchFamily="34" charset="0"/>
                <a:ea typeface="Times New Roman" panose="02020603050405020304" pitchFamily="18" charset="0"/>
                <a:cs typeface="Calibri" panose="020F0502020204030204" pitchFamily="34" charset="0"/>
              </a:rPr>
              <a:t>  12 – 12:38 p.m.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4</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th</a:t>
            </a:r>
            <a:r>
              <a:rPr lang="en-US" sz="1400" b="1" i="1" dirty="0">
                <a:latin typeface="Calibri" panose="020F0502020204030204" pitchFamily="34" charset="0"/>
                <a:ea typeface="Times New Roman" panose="02020603050405020304" pitchFamily="18" charset="0"/>
                <a:cs typeface="Calibri" panose="020F0502020204030204" pitchFamily="34" charset="0"/>
              </a:rPr>
              <a:t> 12:20 – 12:58 p.m.</a:t>
            </a:r>
          </a:p>
          <a:p>
            <a:pPr>
              <a:spcBef>
                <a:spcPts val="0"/>
              </a:spcBef>
              <a:spcAft>
                <a:spcPts val="0"/>
              </a:spcAft>
              <a:buNone/>
              <a:tabLst>
                <a:tab pos="457200" algn="l"/>
              </a:tabLst>
            </a:pPr>
            <a:r>
              <a:rPr lang="en-US" sz="1400" b="1" i="1" dirty="0">
                <a:latin typeface="Calibri" panose="020F0502020204030204" pitchFamily="34" charset="0"/>
                <a:ea typeface="Times New Roman" panose="02020603050405020304" pitchFamily="18" charset="0"/>
                <a:cs typeface="Calibri" panose="020F0502020204030204" pitchFamily="34" charset="0"/>
              </a:rPr>
              <a:t>5</a:t>
            </a:r>
            <a:r>
              <a:rPr lang="en-US" sz="1400" b="1" i="1" baseline="30000" dirty="0">
                <a:latin typeface="Calibri" panose="020F0502020204030204" pitchFamily="34" charset="0"/>
                <a:ea typeface="Times New Roman" panose="02020603050405020304" pitchFamily="18" charset="0"/>
                <a:cs typeface="Calibri" panose="020F0502020204030204" pitchFamily="34" charset="0"/>
              </a:rPr>
              <a:t>th</a:t>
            </a:r>
            <a:r>
              <a:rPr lang="en-US" sz="1400" b="1" i="1" dirty="0">
                <a:latin typeface="Calibri" panose="020F0502020204030204" pitchFamily="34" charset="0"/>
                <a:ea typeface="Times New Roman" panose="02020603050405020304" pitchFamily="18" charset="0"/>
                <a:cs typeface="Calibri" panose="020F0502020204030204" pitchFamily="34" charset="0"/>
              </a:rPr>
              <a:t> 12:40 – 1:18 p.m.</a:t>
            </a:r>
          </a:p>
          <a:p>
            <a:pPr>
              <a:spcBef>
                <a:spcPts val="0"/>
              </a:spcBef>
              <a:spcAft>
                <a:spcPts val="0"/>
              </a:spcAft>
              <a:buNone/>
              <a:tabLst>
                <a:tab pos="457200" algn="l"/>
              </a:tabLst>
            </a:pPr>
            <a:endParaRPr lang="en-US" sz="1100" b="1" i="1" u="sng" dirty="0">
              <a:latin typeface="Calibri" panose="020F0502020204030204" pitchFamily="34" charset="0"/>
              <a:ea typeface="Times New Roman" panose="02020603050405020304" pitchFamily="18" charset="0"/>
              <a:cs typeface="Calibri" panose="020F0502020204030204" pitchFamily="34" charset="0"/>
            </a:endParaRPr>
          </a:p>
          <a:p>
            <a:pPr>
              <a:spcBef>
                <a:spcPts val="0"/>
              </a:spcBef>
              <a:spcAft>
                <a:spcPts val="0"/>
              </a:spcAft>
              <a:buNone/>
              <a:tabLst>
                <a:tab pos="457200" algn="l"/>
              </a:tabLst>
            </a:pPr>
            <a:r>
              <a:rPr lang="en-US" sz="1600" b="1" i="1" dirty="0">
                <a:latin typeface="Calibri" panose="020F0502020204030204" pitchFamily="34" charset="0"/>
                <a:ea typeface="Times New Roman" panose="02020603050405020304" pitchFamily="18" charset="0"/>
                <a:cs typeface="Calibri" panose="020F0502020204030204" pitchFamily="34" charset="0"/>
              </a:rPr>
              <a:t> </a:t>
            </a:r>
          </a:p>
          <a:p>
            <a:pPr>
              <a:spcBef>
                <a:spcPts val="0"/>
              </a:spcBef>
              <a:spcAft>
                <a:spcPts val="0"/>
              </a:spcAft>
              <a:buNone/>
              <a:tabLst>
                <a:tab pos="457200" algn="l"/>
              </a:tabLst>
            </a:pPr>
            <a:endParaRPr lang="en-US" sz="1100" b="1" dirty="0">
              <a:latin typeface="Calibri" panose="020F0502020204030204" pitchFamily="34" charset="0"/>
              <a:ea typeface="Times New Roman" panose="02020603050405020304" pitchFamily="18" charset="0"/>
              <a:cs typeface="Calibri" panose="020F0502020204030204" pitchFamily="34" charset="0"/>
            </a:endParaRPr>
          </a:p>
        </p:txBody>
      </p:sp>
      <p:sp>
        <p:nvSpPr>
          <p:cNvPr id="2055" name="Rectangle 7"/>
          <p:cNvSpPr>
            <a:spLocks noChangeArrowheads="1" noChangeShapeType="1"/>
          </p:cNvSpPr>
          <p:nvPr/>
        </p:nvSpPr>
        <p:spPr bwMode="auto">
          <a:xfrm>
            <a:off x="4763" y="152400"/>
            <a:ext cx="5024437" cy="457200"/>
          </a:xfrm>
          <a:prstGeom prst="rect">
            <a:avLst/>
          </a:prstGeom>
          <a:gradFill rotWithShape="1">
            <a:gsLst>
              <a:gs pos="0">
                <a:srgbClr val="FFFFFF"/>
              </a:gs>
              <a:gs pos="100000">
                <a:srgbClr val="9999CC"/>
              </a:gs>
            </a:gsLst>
            <a:lin ang="0" scaled="1"/>
          </a:gra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000" dirty="0">
              <a:latin typeface="Tahoma" panose="020B0604030504040204" pitchFamily="34" charset="0"/>
            </a:endParaRPr>
          </a:p>
        </p:txBody>
      </p:sp>
      <p:sp>
        <p:nvSpPr>
          <p:cNvPr id="2057" name="Text Box 9"/>
          <p:cNvSpPr txBox="1">
            <a:spLocks noChangeArrowheads="1" noChangeShapeType="1"/>
          </p:cNvSpPr>
          <p:nvPr/>
        </p:nvSpPr>
        <p:spPr bwMode="auto">
          <a:xfrm>
            <a:off x="4953000" y="1447800"/>
            <a:ext cx="1752600" cy="762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100" b="1" dirty="0">
              <a:solidFill>
                <a:srgbClr val="336600"/>
              </a:solidFill>
              <a:latin typeface="Verdana" panose="020B0604030504040204" pitchFamily="34" charset="0"/>
            </a:endParaRPr>
          </a:p>
        </p:txBody>
      </p:sp>
      <p:sp>
        <p:nvSpPr>
          <p:cNvPr id="2058" name="Line 3"/>
          <p:cNvSpPr>
            <a:spLocks noChangeShapeType="1"/>
          </p:cNvSpPr>
          <p:nvPr/>
        </p:nvSpPr>
        <p:spPr bwMode="auto">
          <a:xfrm>
            <a:off x="66675" y="76200"/>
            <a:ext cx="6765925" cy="0"/>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60" name="Text Box 17"/>
          <p:cNvSpPr txBox="1">
            <a:spLocks noChangeArrowheads="1"/>
          </p:cNvSpPr>
          <p:nvPr/>
        </p:nvSpPr>
        <p:spPr bwMode="auto">
          <a:xfrm>
            <a:off x="-3352800" y="7373938"/>
            <a:ext cx="2743200" cy="1693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200" b="1" dirty="0">
              <a:solidFill>
                <a:srgbClr val="000000"/>
              </a:solidFill>
              <a:latin typeface="Trebuchet MS" panose="020B0603020202020204" pitchFamily="34" charset="0"/>
            </a:endParaRPr>
          </a:p>
        </p:txBody>
      </p:sp>
      <p:sp>
        <p:nvSpPr>
          <p:cNvPr id="2061" name="Text Box 18"/>
          <p:cNvSpPr txBox="1">
            <a:spLocks noChangeArrowheads="1"/>
          </p:cNvSpPr>
          <p:nvPr/>
        </p:nvSpPr>
        <p:spPr bwMode="auto">
          <a:xfrm>
            <a:off x="3467012" y="5718301"/>
            <a:ext cx="2819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spcAft>
                <a:spcPts val="100"/>
              </a:spcAft>
              <a:buFontTx/>
              <a:buNone/>
            </a:pPr>
            <a:r>
              <a:rPr lang="en-US" altLang="en-US" sz="1200" b="1" dirty="0">
                <a:solidFill>
                  <a:srgbClr val="FFFFFF"/>
                </a:solidFill>
                <a:latin typeface="Trebuchet MS" panose="020B0603020202020204" pitchFamily="34" charset="0"/>
              </a:rPr>
              <a:t>Important Phone Numbers</a:t>
            </a:r>
          </a:p>
          <a:p>
            <a:pPr algn="ctr">
              <a:spcBef>
                <a:spcPct val="0"/>
              </a:spcBef>
              <a:spcAft>
                <a:spcPts val="100"/>
              </a:spcAft>
              <a:buFontTx/>
              <a:buNone/>
            </a:pPr>
            <a:r>
              <a:rPr lang="en-US" altLang="en-US" sz="1200" b="1" dirty="0">
                <a:solidFill>
                  <a:srgbClr val="FFFFFF"/>
                </a:solidFill>
                <a:latin typeface="Trebuchet MS" panose="020B0603020202020204" pitchFamily="34" charset="0"/>
              </a:rPr>
              <a:t>Attendance</a:t>
            </a:r>
            <a:r>
              <a:rPr lang="en-US" altLang="en-US" sz="1200" dirty="0">
                <a:solidFill>
                  <a:srgbClr val="FFFFFF"/>
                </a:solidFill>
                <a:latin typeface="Trebuchet MS" panose="020B0603020202020204" pitchFamily="34" charset="0"/>
              </a:rPr>
              <a:t># </a:t>
            </a:r>
            <a:r>
              <a:rPr lang="en-US" altLang="en-US" sz="1200" b="1" dirty="0">
                <a:solidFill>
                  <a:srgbClr val="FFFFFF"/>
                </a:solidFill>
                <a:latin typeface="Trebuchet MS" panose="020B0603020202020204" pitchFamily="34" charset="0"/>
              </a:rPr>
              <a:t>(313) 827-6500</a:t>
            </a:r>
          </a:p>
          <a:p>
            <a:pPr algn="ctr">
              <a:spcBef>
                <a:spcPct val="0"/>
              </a:spcBef>
              <a:spcAft>
                <a:spcPts val="100"/>
              </a:spcAft>
              <a:buFontTx/>
              <a:buNone/>
            </a:pPr>
            <a:r>
              <a:rPr lang="en-US" altLang="en-US" sz="1200" b="1" dirty="0">
                <a:solidFill>
                  <a:srgbClr val="FFFFFF"/>
                </a:solidFill>
                <a:latin typeface="Trebuchet MS" panose="020B0603020202020204" pitchFamily="34" charset="0"/>
              </a:rPr>
              <a:t>Office</a:t>
            </a:r>
            <a:r>
              <a:rPr lang="en-US" altLang="en-US" sz="1200" dirty="0">
                <a:solidFill>
                  <a:srgbClr val="FFFFFF"/>
                </a:solidFill>
                <a:latin typeface="Trebuchet MS" panose="020B0603020202020204" pitchFamily="34" charset="0"/>
              </a:rPr>
              <a:t> #  </a:t>
            </a:r>
            <a:r>
              <a:rPr lang="en-US" altLang="en-US" sz="1200" b="1" dirty="0">
                <a:solidFill>
                  <a:srgbClr val="FFFFFF"/>
                </a:solidFill>
                <a:latin typeface="Trebuchet MS" panose="020B0603020202020204" pitchFamily="34" charset="0"/>
              </a:rPr>
              <a:t>(313) 827-6501</a:t>
            </a:r>
          </a:p>
          <a:p>
            <a:pPr algn="ctr">
              <a:spcBef>
                <a:spcPct val="0"/>
              </a:spcBef>
              <a:spcAft>
                <a:spcPts val="100"/>
              </a:spcAft>
              <a:buFontTx/>
              <a:buNone/>
            </a:pPr>
            <a:r>
              <a:rPr lang="en-US" altLang="en-US" sz="1200" b="1" dirty="0">
                <a:solidFill>
                  <a:srgbClr val="FFFFFF"/>
                </a:solidFill>
                <a:latin typeface="Trebuchet MS" panose="020B0603020202020204" pitchFamily="34" charset="0"/>
              </a:rPr>
              <a:t>Fax # (313) 827 - 6505</a:t>
            </a:r>
            <a:endParaRPr lang="en-US" altLang="en-US" sz="1200" dirty="0">
              <a:solidFill>
                <a:srgbClr val="FFFFFF"/>
              </a:solidFill>
              <a:latin typeface="Trebuchet MS" panose="020B0603020202020204" pitchFamily="34" charset="0"/>
            </a:endParaRPr>
          </a:p>
        </p:txBody>
      </p:sp>
      <p:sp>
        <p:nvSpPr>
          <p:cNvPr id="2063" name="Rectangle 66"/>
          <p:cNvSpPr>
            <a:spLocks noChangeArrowheads="1"/>
          </p:cNvSpPr>
          <p:nvPr/>
        </p:nvSpPr>
        <p:spPr bwMode="auto">
          <a:xfrm>
            <a:off x="3276600" y="1858963"/>
            <a:ext cx="35052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en-US" altLang="en-US" sz="1100" b="1" dirty="0">
              <a:latin typeface="Sylfaen" pitchFamily="18" charset="0"/>
            </a:endParaRPr>
          </a:p>
          <a:p>
            <a:pPr eaLnBrk="1" hangingPunct="1">
              <a:spcBef>
                <a:spcPct val="0"/>
              </a:spcBef>
              <a:buFontTx/>
              <a:buNone/>
              <a:defRPr/>
            </a:pPr>
            <a:endParaRPr lang="en-US" altLang="en-US" sz="1100" b="1" i="1" dirty="0">
              <a:solidFill>
                <a:srgbClr val="000000"/>
              </a:solidFill>
              <a:latin typeface="AngsanaUPC" pitchFamily="18" charset="-34"/>
              <a:cs typeface="AngsanaUPC" pitchFamily="18" charset="-34"/>
            </a:endParaRPr>
          </a:p>
        </p:txBody>
      </p:sp>
      <p:sp>
        <p:nvSpPr>
          <p:cNvPr id="2053" name="Text Box 10"/>
          <p:cNvSpPr txBox="1">
            <a:spLocks noChangeArrowheads="1" noChangeShapeType="1"/>
          </p:cNvSpPr>
          <p:nvPr/>
        </p:nvSpPr>
        <p:spPr bwMode="auto">
          <a:xfrm>
            <a:off x="5066902" y="1496539"/>
            <a:ext cx="1714500" cy="342900"/>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900" i="1" dirty="0">
                <a:solidFill>
                  <a:srgbClr val="336600"/>
                </a:solidFill>
                <a:latin typeface="Verdana" panose="020B0604030504040204" pitchFamily="34" charset="0"/>
              </a:rPr>
              <a:t>Principal: Radewin </a:t>
            </a:r>
            <a:r>
              <a:rPr lang="en-US" altLang="en-US" sz="900" i="1" dirty="0" smtClean="0">
                <a:solidFill>
                  <a:srgbClr val="336600"/>
                </a:solidFill>
                <a:latin typeface="Verdana" panose="020B0604030504040204" pitchFamily="34" charset="0"/>
              </a:rPr>
              <a:t>Awada</a:t>
            </a:r>
            <a:endParaRPr lang="en-US" altLang="en-US" sz="900" i="1" dirty="0">
              <a:solidFill>
                <a:srgbClr val="336600"/>
              </a:solidFill>
              <a:latin typeface="Verdana" panose="020B0604030504040204" pitchFamily="34" charset="0"/>
            </a:endParaRPr>
          </a:p>
        </p:txBody>
      </p:sp>
      <p:sp>
        <p:nvSpPr>
          <p:cNvPr id="2052" name="Text Box 4"/>
          <p:cNvSpPr txBox="1">
            <a:spLocks noChangeArrowheads="1" noChangeShapeType="1"/>
          </p:cNvSpPr>
          <p:nvPr/>
        </p:nvSpPr>
        <p:spPr bwMode="auto">
          <a:xfrm>
            <a:off x="-2822" y="543983"/>
            <a:ext cx="5181600" cy="952500"/>
          </a:xfrm>
          <a:prstGeom prst="rect">
            <a:avLst/>
          </a:prstGeom>
          <a:solidFill>
            <a:srgbClr val="000000"/>
          </a:solidFill>
          <a:ln w="0"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b="1" dirty="0">
                <a:solidFill>
                  <a:srgbClr val="FFFFFF"/>
                </a:solidFill>
                <a:latin typeface="Vrinda" panose="020B0502040204020203" pitchFamily="34" charset="0"/>
              </a:rPr>
              <a:t>Miller Elementary </a:t>
            </a:r>
          </a:p>
          <a:p>
            <a:pPr algn="ctr">
              <a:spcBef>
                <a:spcPct val="0"/>
              </a:spcBef>
              <a:buFontTx/>
              <a:buNone/>
            </a:pPr>
            <a:r>
              <a:rPr lang="en-US" altLang="en-US" sz="3600" b="1" dirty="0">
                <a:solidFill>
                  <a:srgbClr val="FFFFFF"/>
                </a:solidFill>
                <a:latin typeface="Vrinda" panose="020B0502040204020203" pitchFamily="34" charset="0"/>
              </a:rPr>
              <a:t>Policy and Procedures</a:t>
            </a:r>
          </a:p>
        </p:txBody>
      </p:sp>
      <p:sp>
        <p:nvSpPr>
          <p:cNvPr id="2054" name="Line 5"/>
          <p:cNvSpPr>
            <a:spLocks noChangeShapeType="1"/>
          </p:cNvSpPr>
          <p:nvPr/>
        </p:nvSpPr>
        <p:spPr bwMode="auto">
          <a:xfrm>
            <a:off x="112713" y="1860550"/>
            <a:ext cx="6669087" cy="0"/>
          </a:xfrm>
          <a:prstGeom prst="line">
            <a:avLst/>
          </a:prstGeom>
          <a:noFill/>
          <a:ln w="1905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056" name="Text Box 8"/>
          <p:cNvSpPr txBox="1">
            <a:spLocks noChangeArrowheads="1" noChangeShapeType="1"/>
          </p:cNvSpPr>
          <p:nvPr/>
        </p:nvSpPr>
        <p:spPr bwMode="auto">
          <a:xfrm>
            <a:off x="0" y="152400"/>
            <a:ext cx="51054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600" dirty="0">
                <a:solidFill>
                  <a:srgbClr val="336600"/>
                </a:solidFill>
                <a:latin typeface="Book Antiqua" panose="02040602050305030304" pitchFamily="18" charset="0"/>
              </a:rPr>
              <a:t>Our Vision </a:t>
            </a:r>
            <a:r>
              <a:rPr lang="en-US" altLang="en-US" sz="1600" i="1" dirty="0">
                <a:solidFill>
                  <a:srgbClr val="336600"/>
                </a:solidFill>
                <a:latin typeface="Book Antiqua" panose="02040602050305030304" pitchFamily="18" charset="0"/>
              </a:rPr>
              <a:t>– Students First – </a:t>
            </a:r>
            <a:r>
              <a:rPr lang="en-US" altLang="en-US" sz="1600" dirty="0">
                <a:solidFill>
                  <a:srgbClr val="336600"/>
                </a:solidFill>
                <a:latin typeface="Book Antiqua" panose="02040602050305030304" pitchFamily="18" charset="0"/>
              </a:rPr>
              <a:t>Inspire, Educate, Celebrate</a:t>
            </a:r>
          </a:p>
        </p:txBody>
      </p:sp>
      <p:pic>
        <p:nvPicPr>
          <p:cNvPr id="2064" name="Picture 78"/>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226524" y="203464"/>
            <a:ext cx="1630414" cy="127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48"/>
          <p:cNvSpPr txBox="1">
            <a:spLocks noChangeArrowheads="1"/>
          </p:cNvSpPr>
          <p:nvPr/>
        </p:nvSpPr>
        <p:spPr bwMode="auto">
          <a:xfrm>
            <a:off x="3537401" y="1810153"/>
            <a:ext cx="3398045" cy="746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Illness &amp; Medication</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Students should stay at home if they are vomiting, fever over 99 degrees, strep throat, pink eye and any type of rash (may not be in school without consent from a doctor). Parents must notify the school office if their child has any preexisting conditions such as allergies, diabetes, or asthma, ensuring proper precautions are taken.  No child is to carry any prescription or over the counter medication in school, no exceptions.   The office staff will administer any medication when a "Medication Authorization Form" is signed in the main office.  </a:t>
            </a:r>
            <a:endParaRPr lang="en-US" sz="20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endParaRPr lang="en-US" sz="16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Lost &amp; Found</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When a child has lost an article of clothing or school item, check the Lost &amp; Found located in the cafeteria.  Any items not claimed will be donated to the Salvation Army.</a:t>
            </a:r>
          </a:p>
          <a:p>
            <a:pPr>
              <a:spcBef>
                <a:spcPts val="0"/>
              </a:spcBef>
              <a:spcAft>
                <a:spcPts val="0"/>
              </a:spcAft>
              <a:buNone/>
              <a:tabLst>
                <a:tab pos="457200" algn="l"/>
              </a:tabLst>
            </a:pPr>
            <a:endParaRPr lang="en-US" sz="16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Celebrations and Snacks</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Classroom snacks are limited to fruits or vegetables .  Each teacher has her/his own preference for celebrating student birthdays and holidays.  </a:t>
            </a:r>
            <a:r>
              <a:rPr lang="en-US" sz="1100" b="1" u="sng" dirty="0">
                <a:latin typeface="Calibri" panose="020F0502020204030204" pitchFamily="34" charset="0"/>
                <a:ea typeface="Times New Roman" panose="02020603050405020304" pitchFamily="18" charset="0"/>
                <a:cs typeface="Calibri" panose="020F0502020204030204" pitchFamily="34" charset="0"/>
              </a:rPr>
              <a:t>NO CUPCAKES</a:t>
            </a:r>
            <a:r>
              <a:rPr lang="en-US" sz="1100" b="1" dirty="0">
                <a:latin typeface="Calibri" panose="020F0502020204030204" pitchFamily="34" charset="0"/>
                <a:ea typeface="Times New Roman" panose="02020603050405020304" pitchFamily="18" charset="0"/>
                <a:cs typeface="Calibri" panose="020F0502020204030204" pitchFamily="34" charset="0"/>
              </a:rPr>
              <a:t> or food is allowed </a:t>
            </a:r>
            <a:r>
              <a:rPr lang="en-US" sz="1100" b="1" dirty="0" smtClean="0">
                <a:latin typeface="Calibri" panose="020F0502020204030204" pitchFamily="34" charset="0"/>
                <a:ea typeface="Times New Roman" panose="02020603050405020304" pitchFamily="18" charset="0"/>
                <a:cs typeface="Calibri" panose="020F0502020204030204" pitchFamily="34" charset="0"/>
              </a:rPr>
              <a:t>at Miller.  </a:t>
            </a:r>
            <a:endParaRPr lang="en-US" sz="1100" b="1" dirty="0">
              <a:latin typeface="Calibri" panose="020F0502020204030204" pitchFamily="34" charset="0"/>
              <a:ea typeface="Times New Roman" panose="02020603050405020304" pitchFamily="18" charset="0"/>
              <a:cs typeface="Calibri" panose="020F0502020204030204" pitchFamily="34" charset="0"/>
            </a:endParaRPr>
          </a:p>
          <a:p>
            <a:pPr>
              <a:spcBef>
                <a:spcPts val="0"/>
              </a:spcBef>
              <a:spcAft>
                <a:spcPts val="0"/>
              </a:spcAft>
              <a:buNone/>
              <a:tabLst>
                <a:tab pos="457200" algn="l"/>
              </a:tabLst>
            </a:pPr>
            <a:endParaRPr lang="en-US" sz="2000" b="1" i="1" u="sng" dirty="0">
              <a:latin typeface="Calibri" panose="020F0502020204030204" pitchFamily="34" charset="0"/>
              <a:cs typeface="Calibri" panose="020F0502020204030204" pitchFamily="34" charset="0"/>
            </a:endParaRPr>
          </a:p>
          <a:p>
            <a:pPr>
              <a:spcBef>
                <a:spcPts val="0"/>
              </a:spcBef>
              <a:spcAft>
                <a:spcPts val="0"/>
              </a:spcAft>
              <a:buNone/>
              <a:tabLst>
                <a:tab pos="457200" algn="l"/>
              </a:tabLst>
            </a:pPr>
            <a:r>
              <a:rPr lang="en-US" sz="1600" b="1" i="1" u="sng" dirty="0">
                <a:latin typeface="Calibri" panose="020F0502020204030204" pitchFamily="34" charset="0"/>
                <a:cs typeface="Calibri" panose="020F0502020204030204" pitchFamily="34" charset="0"/>
              </a:rPr>
              <a:t>Early-release</a:t>
            </a:r>
          </a:p>
          <a:p>
            <a:pPr>
              <a:spcBef>
                <a:spcPts val="0"/>
              </a:spcBef>
              <a:spcAft>
                <a:spcPts val="0"/>
              </a:spcAft>
              <a:buNone/>
              <a:tabLst>
                <a:tab pos="457200" algn="l"/>
              </a:tabLst>
            </a:pPr>
            <a:r>
              <a:rPr lang="en-US" sz="1100" b="1" dirty="0">
                <a:latin typeface="Calibri" panose="020F0502020204030204" pitchFamily="34" charset="0"/>
                <a:ea typeface="Times New Roman" panose="02020603050405020304" pitchFamily="18" charset="0"/>
                <a:cs typeface="Calibri" panose="020F0502020204030204" pitchFamily="34" charset="0"/>
              </a:rPr>
              <a:t>The office will not call students </a:t>
            </a:r>
            <a:r>
              <a:rPr lang="en-US" sz="1100" b="1" dirty="0" smtClean="0">
                <a:latin typeface="Calibri" panose="020F0502020204030204" pitchFamily="34" charset="0"/>
                <a:ea typeface="Times New Roman" panose="02020603050405020304" pitchFamily="18" charset="0"/>
                <a:cs typeface="Calibri" panose="020F0502020204030204" pitchFamily="34" charset="0"/>
              </a:rPr>
              <a:t> down </a:t>
            </a:r>
            <a:r>
              <a:rPr lang="en-US" sz="1100" b="1" dirty="0">
                <a:latin typeface="Calibri" panose="020F0502020204030204" pitchFamily="34" charset="0"/>
                <a:ea typeface="Times New Roman" panose="02020603050405020304" pitchFamily="18" charset="0"/>
                <a:cs typeface="Calibri" panose="020F0502020204030204" pitchFamily="34" charset="0"/>
              </a:rPr>
              <a:t>early to wait for parents to arrive.  When it becomes necessary for your child to leave the school due to illness or injury, a parent will be called.  If a parent cannot be reached, a person designated on the child’s emergency card will be contacted. the person picking up the student must report to the office to sign the student out.  There is no student check-out after 3:00 p.m.</a:t>
            </a:r>
          </a:p>
          <a:p>
            <a:pPr>
              <a:spcBef>
                <a:spcPts val="0"/>
              </a:spcBef>
              <a:spcAft>
                <a:spcPts val="0"/>
              </a:spcAft>
              <a:buNone/>
              <a:tabLst>
                <a:tab pos="457200" algn="l"/>
              </a:tabLst>
            </a:pPr>
            <a:endParaRPr lang="en-US" sz="1100" b="1" dirty="0">
              <a:latin typeface="Calibri" panose="020F0502020204030204" pitchFamily="34" charset="0"/>
              <a:ea typeface="Times New Roman" panose="02020603050405020304" pitchFamily="18" charset="0"/>
              <a:cs typeface="Calibri" panose="020F0502020204030204" pitchFamily="34" charset="0"/>
            </a:endParaRPr>
          </a:p>
          <a:p>
            <a:pPr>
              <a:spcBef>
                <a:spcPts val="0"/>
              </a:spcBef>
              <a:spcAft>
                <a:spcPts val="0"/>
              </a:spcAft>
              <a:buNone/>
              <a:tabLst>
                <a:tab pos="457200" algn="l"/>
              </a:tabLst>
            </a:pPr>
            <a:r>
              <a:rPr lang="en-US" sz="1100" b="1" u="sng" dirty="0">
                <a:latin typeface="Calibri" panose="020F0502020204030204" pitchFamily="34" charset="0"/>
                <a:cs typeface="Calibri" panose="020F0502020204030204" pitchFamily="34" charset="0"/>
              </a:rPr>
              <a:t>Remind: </a:t>
            </a:r>
            <a:r>
              <a:rPr lang="en-US" sz="1100" b="1" dirty="0">
                <a:latin typeface="Calibri" panose="020F0502020204030204" pitchFamily="34" charset="0"/>
                <a:ea typeface="Times New Roman" panose="02020603050405020304" pitchFamily="18" charset="0"/>
                <a:cs typeface="Calibri" panose="020F0502020204030204" pitchFamily="34" charset="0"/>
              </a:rPr>
              <a:t>Send short code text in body of message @8276850 to the number 81010.  You’ll receive a welcome text from Remind.</a:t>
            </a:r>
          </a:p>
          <a:p>
            <a:pPr>
              <a:spcBef>
                <a:spcPts val="0"/>
              </a:spcBef>
              <a:spcAft>
                <a:spcPts val="0"/>
              </a:spcAft>
              <a:buNone/>
              <a:tabLst>
                <a:tab pos="457200" algn="l"/>
              </a:tabLst>
            </a:pPr>
            <a:endParaRPr lang="en-US" sz="1100" b="1" dirty="0">
              <a:latin typeface="Calibri" panose="020F0502020204030204" pitchFamily="34" charset="0"/>
              <a:ea typeface="Times New Roman" panose="02020603050405020304" pitchFamily="18" charset="0"/>
              <a:cs typeface="Calibri" panose="020F0502020204030204" pitchFamily="34" charset="0"/>
            </a:endParaRPr>
          </a:p>
        </p:txBody>
      </p:sp>
      <p:sp>
        <p:nvSpPr>
          <p:cNvPr id="27" name="Text Box 6"/>
          <p:cNvSpPr txBox="1">
            <a:spLocks noChangeArrowheads="1" noChangeShapeType="1"/>
          </p:cNvSpPr>
          <p:nvPr/>
        </p:nvSpPr>
        <p:spPr bwMode="auto">
          <a:xfrm>
            <a:off x="44032" y="1502377"/>
            <a:ext cx="4903787" cy="322549"/>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195" tIns="36195" rIns="36195" bIns="36195"/>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b="1" dirty="0">
                <a:solidFill>
                  <a:srgbClr val="000000"/>
                </a:solidFill>
                <a:latin typeface="Bradley Hand ITC" panose="03070402050302030203" pitchFamily="66" charset="0"/>
              </a:rPr>
              <a:t>March is Reading Month 2019</a:t>
            </a:r>
            <a:endParaRPr lang="en-US" altLang="en-US" sz="1600" b="1" dirty="0">
              <a:solidFill>
                <a:srgbClr val="000000"/>
              </a:solidFill>
              <a:latin typeface="Bradley Hand ITC" panose="03070402050302030203" pitchFamily="66" charset="0"/>
            </a:endParaRPr>
          </a:p>
        </p:txBody>
      </p:sp>
      <p:pic>
        <p:nvPicPr>
          <p:cNvPr id="7" name="Picture 6">
            <a:extLst>
              <a:ext uri="{FF2B5EF4-FFF2-40B4-BE49-F238E27FC236}">
                <a16:creationId xmlns="" xmlns:a16="http://schemas.microsoft.com/office/drawing/2014/main" id="{5673E3D2-9182-4A0D-A495-0931A037499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 xmlns:a1611="http://schemas.microsoft.com/office/drawing/2016/11/main" r:id="rId5"/>
              </a:ext>
            </a:extLst>
          </a:blip>
          <a:stretch>
            <a:fillRect/>
          </a:stretch>
        </p:blipFill>
        <p:spPr>
          <a:xfrm>
            <a:off x="2655860" y="7687142"/>
            <a:ext cx="463358" cy="543615"/>
          </a:xfrm>
          <a:prstGeom prst="rect">
            <a:avLst/>
          </a:prstGeom>
        </p:spPr>
      </p:pic>
      <p:sp>
        <p:nvSpPr>
          <p:cNvPr id="8" name="TextBox 7">
            <a:extLst>
              <a:ext uri="{FF2B5EF4-FFF2-40B4-BE49-F238E27FC236}">
                <a16:creationId xmlns="" xmlns:a16="http://schemas.microsoft.com/office/drawing/2014/main" id="{BAA91BAD-2F83-4BA7-BCBB-F947ED8EDD59}"/>
              </a:ext>
            </a:extLst>
          </p:cNvPr>
          <p:cNvSpPr txBox="1"/>
          <p:nvPr/>
        </p:nvSpPr>
        <p:spPr>
          <a:xfrm>
            <a:off x="1916124" y="8286895"/>
            <a:ext cx="1905000" cy="553998"/>
          </a:xfrm>
          <a:prstGeom prst="rect">
            <a:avLst/>
          </a:prstGeom>
          <a:noFill/>
        </p:spPr>
        <p:txBody>
          <a:bodyPr wrap="square" rtlCol="0">
            <a:spAutoFit/>
          </a:bodyPr>
          <a:lstStyle/>
          <a:p>
            <a:r>
              <a:rPr lang="en-US" dirty="0"/>
              <a:t>Office:</a:t>
            </a:r>
          </a:p>
          <a:p>
            <a:r>
              <a:rPr lang="en-US" dirty="0"/>
              <a:t>Attendance: 313 827-6851</a:t>
            </a:r>
          </a:p>
          <a:p>
            <a:r>
              <a:rPr lang="en-US" dirty="0"/>
              <a:t>Fax: 313 827 - 6855</a:t>
            </a:r>
          </a:p>
        </p:txBody>
      </p:sp>
      <p:pic>
        <p:nvPicPr>
          <p:cNvPr id="13" name="Picture 12">
            <a:extLst>
              <a:ext uri="{FF2B5EF4-FFF2-40B4-BE49-F238E27FC236}">
                <a16:creationId xmlns="" xmlns:a16="http://schemas.microsoft.com/office/drawing/2014/main" id="{EED42E95-E797-4EE9-9F57-831B107405F2}"/>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 xmlns:a1611="http://schemas.microsoft.com/office/drawing/2016/11/main" r:id="rId7"/>
              </a:ext>
            </a:extLst>
          </a:blip>
          <a:stretch>
            <a:fillRect/>
          </a:stretch>
        </p:blipFill>
        <p:spPr>
          <a:xfrm>
            <a:off x="304800" y="445339"/>
            <a:ext cx="568212" cy="607702"/>
          </a:xfrm>
          <a:prstGeom prst="rect">
            <a:avLst/>
          </a:prstGeom>
        </p:spPr>
      </p:pic>
      <p:pic>
        <p:nvPicPr>
          <p:cNvPr id="20" name="Picture 19">
            <a:extLst>
              <a:ext uri="{FF2B5EF4-FFF2-40B4-BE49-F238E27FC236}">
                <a16:creationId xmlns="" xmlns:a16="http://schemas.microsoft.com/office/drawing/2014/main" id="{0B21E50C-85AE-4900-B119-496A6262EEFD}"/>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 xmlns:a1611="http://schemas.microsoft.com/office/drawing/2016/11/main" r:id="rId7"/>
              </a:ext>
            </a:extLst>
          </a:blip>
          <a:stretch>
            <a:fillRect/>
          </a:stretch>
        </p:blipFill>
        <p:spPr>
          <a:xfrm>
            <a:off x="4326824" y="445339"/>
            <a:ext cx="569793" cy="609393"/>
          </a:xfrm>
          <a:prstGeom prst="rect">
            <a:avLst/>
          </a:prstGeom>
        </p:spPr>
      </p:pic>
      <p:pic>
        <p:nvPicPr>
          <p:cNvPr id="21" name="Picture 4" descr="Image result for readi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043624" y="6305325"/>
            <a:ext cx="610012" cy="47580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Image result for readi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86412" y="6453688"/>
            <a:ext cx="305006" cy="23790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mage result for readi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74500" y="6350095"/>
            <a:ext cx="495216" cy="386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96434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6596</TotalTime>
  <Words>936</Words>
  <Application>Microsoft Office PowerPoint</Application>
  <PresentationFormat>On-screen Show (4:3)</PresentationFormat>
  <Paragraphs>76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Company>RW Enterprises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Smith</dc:creator>
  <cp:lastModifiedBy>Windows User</cp:lastModifiedBy>
  <cp:revision>522</cp:revision>
  <cp:lastPrinted>2017-10-31T20:00:16Z</cp:lastPrinted>
  <dcterms:created xsi:type="dcterms:W3CDTF">2005-12-05T03:53:38Z</dcterms:created>
  <dcterms:modified xsi:type="dcterms:W3CDTF">2019-03-07T18:54:11Z</dcterms:modified>
</cp:coreProperties>
</file>