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5143500" type="screen16x9"/>
  <p:notesSz cx="6858000" cy="9144000"/>
  <p:embeddedFontLst>
    <p:embeddedFont>
      <p:font typeface="PT Sans Narrow" panose="020B0604020202020204" charset="0"/>
      <p:regular r:id="rId17"/>
      <p:bold r:id="rId18"/>
    </p:embeddedFont>
    <p:embeddedFont>
      <p:font typeface="Open Sans" panose="020B0606030504020204" pitchFamily="34" charset="0"/>
      <p:regular r:id="rId19"/>
      <p:bold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5" d="100"/>
          <a:sy n="145" d="100"/>
        </p:scale>
        <p:origin x="624" y="12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11373053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874656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92986e8885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92986e8885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770311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92986e8885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92986e8885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153713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92986e8885_0_1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92986e8885_0_1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030917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92986e8885_0_1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92986e8885_0_1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133422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92986e8885_0_1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92986e8885_0_1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76122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92986e888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92986e888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136578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92986e8885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92986e8885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541331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92986e8885_0_1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92986e8885_0_1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503032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92986e8885_0_2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92986e8885_0_2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649856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92986e8885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92986e8885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979747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92986e8885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92986e8885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989575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92986e8885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92986e8885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552527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92986e8885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92986e8885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993411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cxnSp>
        <p:nvCxnSpPr>
          <p:cNvPr id="10" name="Google Shape;10;p2"/>
          <p:cNvCxnSpPr/>
          <p:nvPr/>
        </p:nvCxnSpPr>
        <p:spPr>
          <a:xfrm>
            <a:off x="7007735" y="3176888"/>
            <a:ext cx="562200" cy="0"/>
          </a:xfrm>
          <a:prstGeom prst="straightConnector1">
            <a:avLst/>
          </a:prstGeom>
          <a:noFill/>
          <a:ln w="76200" cap="flat" cmpd="sng">
            <a:solidFill>
              <a:schemeClr val="lt2"/>
            </a:solidFill>
            <a:prstDash val="solid"/>
            <a:round/>
            <a:headEnd type="none" w="sm" len="sm"/>
            <a:tailEnd type="none" w="sm" len="sm"/>
          </a:ln>
        </p:spPr>
      </p:cxnSp>
      <p:cxnSp>
        <p:nvCxnSpPr>
          <p:cNvPr id="11" name="Google Shape;11;p2"/>
          <p:cNvCxnSpPr/>
          <p:nvPr/>
        </p:nvCxnSpPr>
        <p:spPr>
          <a:xfrm>
            <a:off x="1575035" y="3158252"/>
            <a:ext cx="562200" cy="0"/>
          </a:xfrm>
          <a:prstGeom prst="straightConnector1">
            <a:avLst/>
          </a:prstGeom>
          <a:noFill/>
          <a:ln w="76200" cap="flat" cmpd="sng">
            <a:solidFill>
              <a:schemeClr val="lt2"/>
            </a:solidFill>
            <a:prstDash val="solid"/>
            <a:round/>
            <a:headEnd type="none" w="sm" len="sm"/>
            <a:tailEnd type="none" w="sm" len="sm"/>
          </a:ln>
        </p:spPr>
      </p:cxnSp>
      <p:grpSp>
        <p:nvGrpSpPr>
          <p:cNvPr id="12" name="Google Shape;12;p2"/>
          <p:cNvGrpSpPr/>
          <p:nvPr/>
        </p:nvGrpSpPr>
        <p:grpSpPr>
          <a:xfrm>
            <a:off x="1004144" y="1022025"/>
            <a:ext cx="7136668" cy="152400"/>
            <a:chOff x="1346429" y="1011300"/>
            <a:chExt cx="6452100" cy="152400"/>
          </a:xfrm>
        </p:grpSpPr>
        <p:cxnSp>
          <p:nvCxnSpPr>
            <p:cNvPr id="13" name="Google Shape;13;p2"/>
            <p:cNvCxnSpPr/>
            <p:nvPr/>
          </p:nvCxnSpPr>
          <p:spPr>
            <a:xfrm rot="10800000">
              <a:off x="1346429" y="1011300"/>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4" name="Google Shape;14;p2"/>
            <p:cNvCxnSpPr/>
            <p:nvPr/>
          </p:nvCxnSpPr>
          <p:spPr>
            <a:xfrm rot="10800000">
              <a:off x="1346429" y="1163700"/>
              <a:ext cx="6452100" cy="0"/>
            </a:xfrm>
            <a:prstGeom prst="straightConnector1">
              <a:avLst/>
            </a:prstGeom>
            <a:noFill/>
            <a:ln w="9525" cap="flat" cmpd="sng">
              <a:solidFill>
                <a:schemeClr val="accent3"/>
              </a:solidFill>
              <a:prstDash val="solid"/>
              <a:round/>
              <a:headEnd type="none" w="sm" len="sm"/>
              <a:tailEnd type="none" w="sm" len="sm"/>
            </a:ln>
          </p:spPr>
        </p:cxnSp>
      </p:grpSp>
      <p:grpSp>
        <p:nvGrpSpPr>
          <p:cNvPr id="15" name="Google Shape;15;p2"/>
          <p:cNvGrpSpPr/>
          <p:nvPr/>
        </p:nvGrpSpPr>
        <p:grpSpPr>
          <a:xfrm>
            <a:off x="1004151" y="3969100"/>
            <a:ext cx="7136668" cy="152400"/>
            <a:chOff x="1346435" y="3969088"/>
            <a:chExt cx="6452100" cy="152400"/>
          </a:xfrm>
        </p:grpSpPr>
        <p:cxnSp>
          <p:nvCxnSpPr>
            <p:cNvPr id="16" name="Google Shape;16;p2"/>
            <p:cNvCxnSpPr/>
            <p:nvPr/>
          </p:nvCxnSpPr>
          <p:spPr>
            <a:xfrm>
              <a:off x="1346435" y="4121488"/>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7" name="Google Shape;17;p2"/>
            <p:cNvCxnSpPr/>
            <p:nvPr/>
          </p:nvCxnSpPr>
          <p:spPr>
            <a:xfrm>
              <a:off x="1346435" y="3969088"/>
              <a:ext cx="6452100" cy="0"/>
            </a:xfrm>
            <a:prstGeom prst="straightConnector1">
              <a:avLst/>
            </a:prstGeom>
            <a:noFill/>
            <a:ln w="9525" cap="flat" cmpd="sng">
              <a:solidFill>
                <a:schemeClr val="accent3"/>
              </a:solidFill>
              <a:prstDash val="solid"/>
              <a:round/>
              <a:headEnd type="none" w="sm" len="sm"/>
              <a:tailEnd type="none" w="sm" len="sm"/>
            </a:ln>
          </p:spPr>
        </p:cxnSp>
      </p:grpSp>
      <p:sp>
        <p:nvSpPr>
          <p:cNvPr id="18" name="Google Shape;18;p2"/>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a:endParaRPr/>
          </a:p>
        </p:txBody>
      </p:sp>
      <p:sp>
        <p:nvSpPr>
          <p:cNvPr id="19" name="Google Shape;19;p2"/>
          <p:cNvSpPr txBox="1">
            <a:spLocks noGrp="1"/>
          </p:cNvSpPr>
          <p:nvPr>
            <p:ph type="subTitle" idx="1"/>
          </p:nvPr>
        </p:nvSpPr>
        <p:spPr>
          <a:xfrm>
            <a:off x="2137225" y="2850039"/>
            <a:ext cx="48705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a:endParaRPr/>
          </a:p>
        </p:txBody>
      </p:sp>
      <p:sp>
        <p:nvSpPr>
          <p:cNvPr id="20" name="Google Shape;20;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5"/>
        <p:cNvGrpSpPr/>
        <p:nvPr/>
      </p:nvGrpSpPr>
      <p:grpSpPr>
        <a:xfrm>
          <a:off x="0" y="0"/>
          <a:ext cx="0" cy="0"/>
          <a:chOff x="0" y="0"/>
          <a:chExt cx="0" cy="0"/>
        </a:xfrm>
      </p:grpSpPr>
      <p:sp>
        <p:nvSpPr>
          <p:cNvPr id="56" name="Google Shape;56;p11"/>
          <p:cNvSpPr/>
          <p:nvPr/>
        </p:nvSpPr>
        <p:spPr>
          <a:xfrm>
            <a:off x="-75"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11"/>
          <p:cNvSpPr txBox="1">
            <a:spLocks noGrp="1"/>
          </p:cNvSpPr>
          <p:nvPr>
            <p:ph type="title" hasCustomPrompt="1"/>
          </p:nvPr>
        </p:nvSpPr>
        <p:spPr>
          <a:xfrm>
            <a:off x="311700" y="1304850"/>
            <a:ext cx="8520600" cy="15384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accent3"/>
              </a:buClr>
              <a:buSzPts val="13000"/>
              <a:buNone/>
              <a:defRPr sz="13000">
                <a:solidFill>
                  <a:schemeClr val="accent3"/>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a:r>
              <a:t>xx%</a:t>
            </a:r>
          </a:p>
        </p:txBody>
      </p:sp>
      <p:sp>
        <p:nvSpPr>
          <p:cNvPr id="58" name="Google Shape;58;p11"/>
          <p:cNvSpPr txBox="1">
            <a:spLocks noGrp="1"/>
          </p:cNvSpPr>
          <p:nvPr>
            <p:ph type="body" idx="1"/>
          </p:nvPr>
        </p:nvSpPr>
        <p:spPr>
          <a:xfrm>
            <a:off x="311700" y="2995650"/>
            <a:ext cx="8520600" cy="10716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9" name="Google Shape;59;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0"/>
        <p:cNvGrpSpPr/>
        <p:nvPr/>
      </p:nvGrpSpPr>
      <p:grpSpPr>
        <a:xfrm>
          <a:off x="0" y="0"/>
          <a:ext cx="0" cy="0"/>
          <a:chOff x="0" y="0"/>
          <a:chExt cx="0" cy="0"/>
        </a:xfrm>
      </p:grpSpPr>
      <p:sp>
        <p:nvSpPr>
          <p:cNvPr id="61" name="Google Shape;61;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1"/>
        <p:cNvGrpSpPr/>
        <p:nvPr/>
      </p:nvGrpSpPr>
      <p:grpSpPr>
        <a:xfrm>
          <a:off x="0" y="0"/>
          <a:ext cx="0" cy="0"/>
          <a:chOff x="0" y="0"/>
          <a:chExt cx="0" cy="0"/>
        </a:xfrm>
      </p:grpSpPr>
      <p:sp>
        <p:nvSpPr>
          <p:cNvPr id="22" name="Google Shape;22;p3"/>
          <p:cNvSpPr/>
          <p:nvPr/>
        </p:nvSpPr>
        <p:spPr>
          <a:xfrm>
            <a:off x="-50" y="2571900"/>
            <a:ext cx="9144000" cy="25716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txBox="1">
            <a:spLocks noGrp="1"/>
          </p:cNvSpPr>
          <p:nvPr>
            <p:ph type="title"/>
          </p:nvPr>
        </p:nvSpPr>
        <p:spPr>
          <a:xfrm>
            <a:off x="311700" y="814800"/>
            <a:ext cx="8571300" cy="9420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a:endParaRPr/>
          </a:p>
        </p:txBody>
      </p:sp>
      <p:sp>
        <p:nvSpPr>
          <p:cNvPr id="24" name="Google Shape;24;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5"/>
        <p:cNvGrpSpPr/>
        <p:nvPr/>
      </p:nvGrpSpPr>
      <p:grpSpPr>
        <a:xfrm>
          <a:off x="0" y="0"/>
          <a:ext cx="0" cy="0"/>
          <a:chOff x="0" y="0"/>
          <a:chExt cx="0" cy="0"/>
        </a:xfrm>
      </p:grpSpPr>
      <p:sp>
        <p:nvSpPr>
          <p:cNvPr id="26" name="Google Shape;26;p4"/>
          <p:cNvSpPr/>
          <p:nvPr/>
        </p:nvSpPr>
        <p:spPr>
          <a:xfrm>
            <a:off x="-75" y="5045700"/>
            <a:ext cx="9144000" cy="978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28" name="Google Shape;28;p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9" name="Google Shape;2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0"/>
        <p:cNvGrpSpPr/>
        <p:nvPr/>
      </p:nvGrpSpPr>
      <p:grpSpPr>
        <a:xfrm>
          <a:off x="0" y="0"/>
          <a:ext cx="0" cy="0"/>
          <a:chOff x="0" y="0"/>
          <a:chExt cx="0" cy="0"/>
        </a:xfrm>
      </p:grpSpPr>
      <p:sp>
        <p:nvSpPr>
          <p:cNvPr id="31" name="Google Shape;31;p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2" name="Google Shape;32;p5"/>
          <p:cNvSpPr txBox="1">
            <a:spLocks noGrp="1"/>
          </p:cNvSpPr>
          <p:nvPr>
            <p:ph type="body" idx="1"/>
          </p:nvPr>
        </p:nvSpPr>
        <p:spPr>
          <a:xfrm>
            <a:off x="311700" y="1266175"/>
            <a:ext cx="3999900" cy="33027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3" name="Google Shape;33;p5"/>
          <p:cNvSpPr txBox="1">
            <a:spLocks noGrp="1"/>
          </p:cNvSpPr>
          <p:nvPr>
            <p:ph type="body" idx="2"/>
          </p:nvPr>
        </p:nvSpPr>
        <p:spPr>
          <a:xfrm>
            <a:off x="4832400" y="1266175"/>
            <a:ext cx="3999900" cy="33027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4" name="Google Shape;3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7" name="Google Shape;3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8"/>
        <p:cNvGrpSpPr/>
        <p:nvPr/>
      </p:nvGrpSpPr>
      <p:grpSpPr>
        <a:xfrm>
          <a:off x="0" y="0"/>
          <a:ext cx="0" cy="0"/>
          <a:chOff x="0" y="0"/>
          <a:chExt cx="0" cy="0"/>
        </a:xfrm>
      </p:grpSpPr>
      <p:sp>
        <p:nvSpPr>
          <p:cNvPr id="39" name="Google Shape;3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41" name="Google Shape;4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6"/>
        </a:solidFill>
        <a:effectLst/>
      </p:bgPr>
    </p:bg>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526350"/>
            <a:ext cx="5613600" cy="4090800"/>
          </a:xfrm>
          <a:prstGeom prst="rect">
            <a:avLst/>
          </a:prstGeom>
        </p:spPr>
        <p:txBody>
          <a:bodyPr spcFirstLastPara="1" wrap="square" lIns="91425" tIns="91425" rIns="91425" bIns="91425" anchor="ctr" anchorCtr="0">
            <a:noAutofit/>
          </a:bodyPr>
          <a:lstStyle>
            <a:lvl1pPr lvl="0">
              <a:spcBef>
                <a:spcPts val="0"/>
              </a:spcBef>
              <a:spcAft>
                <a:spcPts val="0"/>
              </a:spcAft>
              <a:buClr>
                <a:schemeClr val="dk2"/>
              </a:buClr>
              <a:buSzPts val="5400"/>
              <a:buNone/>
              <a:defRPr sz="5400" b="0">
                <a:solidFill>
                  <a:schemeClr val="dk2"/>
                </a:solidFill>
              </a:defRPr>
            </a:lvl1pPr>
            <a:lvl2pPr lvl="1">
              <a:spcBef>
                <a:spcPts val="0"/>
              </a:spcBef>
              <a:spcAft>
                <a:spcPts val="0"/>
              </a:spcAft>
              <a:buClr>
                <a:schemeClr val="dk2"/>
              </a:buClr>
              <a:buSzPts val="5400"/>
              <a:buNone/>
              <a:defRPr sz="5400" b="0">
                <a:solidFill>
                  <a:schemeClr val="dk2"/>
                </a:solidFill>
              </a:defRPr>
            </a:lvl2pPr>
            <a:lvl3pPr lvl="2">
              <a:spcBef>
                <a:spcPts val="0"/>
              </a:spcBef>
              <a:spcAft>
                <a:spcPts val="0"/>
              </a:spcAft>
              <a:buClr>
                <a:schemeClr val="dk2"/>
              </a:buClr>
              <a:buSzPts val="5400"/>
              <a:buNone/>
              <a:defRPr sz="5400" b="0">
                <a:solidFill>
                  <a:schemeClr val="dk2"/>
                </a:solidFill>
              </a:defRPr>
            </a:lvl3pPr>
            <a:lvl4pPr lvl="3">
              <a:spcBef>
                <a:spcPts val="0"/>
              </a:spcBef>
              <a:spcAft>
                <a:spcPts val="0"/>
              </a:spcAft>
              <a:buClr>
                <a:schemeClr val="dk2"/>
              </a:buClr>
              <a:buSzPts val="5400"/>
              <a:buNone/>
              <a:defRPr sz="5400" b="0">
                <a:solidFill>
                  <a:schemeClr val="dk2"/>
                </a:solidFill>
              </a:defRPr>
            </a:lvl4pPr>
            <a:lvl5pPr lvl="4">
              <a:spcBef>
                <a:spcPts val="0"/>
              </a:spcBef>
              <a:spcAft>
                <a:spcPts val="0"/>
              </a:spcAft>
              <a:buClr>
                <a:schemeClr val="dk2"/>
              </a:buClr>
              <a:buSzPts val="5400"/>
              <a:buNone/>
              <a:defRPr sz="5400" b="0">
                <a:solidFill>
                  <a:schemeClr val="dk2"/>
                </a:solidFill>
              </a:defRPr>
            </a:lvl5pPr>
            <a:lvl6pPr lvl="5">
              <a:spcBef>
                <a:spcPts val="0"/>
              </a:spcBef>
              <a:spcAft>
                <a:spcPts val="0"/>
              </a:spcAft>
              <a:buClr>
                <a:schemeClr val="dk2"/>
              </a:buClr>
              <a:buSzPts val="5400"/>
              <a:buNone/>
              <a:defRPr sz="5400" b="0">
                <a:solidFill>
                  <a:schemeClr val="dk2"/>
                </a:solidFill>
              </a:defRPr>
            </a:lvl6pPr>
            <a:lvl7pPr lvl="6">
              <a:spcBef>
                <a:spcPts val="0"/>
              </a:spcBef>
              <a:spcAft>
                <a:spcPts val="0"/>
              </a:spcAft>
              <a:buClr>
                <a:schemeClr val="dk2"/>
              </a:buClr>
              <a:buSzPts val="5400"/>
              <a:buNone/>
              <a:defRPr sz="5400" b="0">
                <a:solidFill>
                  <a:schemeClr val="dk2"/>
                </a:solidFill>
              </a:defRPr>
            </a:lvl7pPr>
            <a:lvl8pPr lvl="7">
              <a:spcBef>
                <a:spcPts val="0"/>
              </a:spcBef>
              <a:spcAft>
                <a:spcPts val="0"/>
              </a:spcAft>
              <a:buClr>
                <a:schemeClr val="dk2"/>
              </a:buClr>
              <a:buSzPts val="5400"/>
              <a:buNone/>
              <a:defRPr sz="5400" b="0">
                <a:solidFill>
                  <a:schemeClr val="dk2"/>
                </a:solidFill>
              </a:defRPr>
            </a:lvl8pPr>
            <a:lvl9pPr lvl="8">
              <a:spcBef>
                <a:spcPts val="0"/>
              </a:spcBef>
              <a:spcAft>
                <a:spcPts val="0"/>
              </a:spcAft>
              <a:buClr>
                <a:schemeClr val="dk2"/>
              </a:buClr>
              <a:buSzPts val="5400"/>
              <a:buNone/>
              <a:defRPr sz="5400" b="0">
                <a:solidFill>
                  <a:schemeClr val="dk2"/>
                </a:solidFill>
              </a:defRPr>
            </a:lvl9pPr>
          </a:lstStyle>
          <a:p>
            <a:endParaRPr/>
          </a:p>
        </p:txBody>
      </p:sp>
      <p:sp>
        <p:nvSpPr>
          <p:cNvPr id="44" name="Google Shape;4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a:off x="4572000" y="0"/>
            <a:ext cx="4572000" cy="51435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7" name="Google Shape;47;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8" name="Google Shape;48;p9"/>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9" name="Google Shape;49;p9"/>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a:spLocks noGrp="1"/>
          </p:cNvSpPr>
          <p:nvPr>
            <p:ph type="body" idx="1"/>
          </p:nvPr>
        </p:nvSpPr>
        <p:spPr>
          <a:xfrm>
            <a:off x="311700" y="4230725"/>
            <a:ext cx="5998800" cy="5988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a:endParaRPr/>
          </a:p>
        </p:txBody>
      </p:sp>
      <p:sp>
        <p:nvSpPr>
          <p:cNvPr id="54" name="Google Shape;5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tropic">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7074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9pPr>
          </a:lstStyle>
          <a:p>
            <a:endParaRPr/>
          </a:p>
        </p:txBody>
      </p:sp>
      <p:sp>
        <p:nvSpPr>
          <p:cNvPr id="7" name="Google Shape;7;p1"/>
          <p:cNvSpPr txBox="1">
            <a:spLocks noGrp="1"/>
          </p:cNvSpPr>
          <p:nvPr>
            <p:ph type="body" idx="1"/>
          </p:nvPr>
        </p:nvSpPr>
        <p:spPr>
          <a:xfrm>
            <a:off x="311700" y="1266325"/>
            <a:ext cx="8520600" cy="33027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marL="914400" lvl="1"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marL="1371600" lvl="2"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marL="1828800" lvl="3"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marL="2286000" lvl="4"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marL="2743200" lvl="5"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marL="3200400" lvl="6"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marL="3657600" lvl="7"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marL="4114800" lvl="8" indent="-317500">
              <a:lnSpc>
                <a:spcPct val="115000"/>
              </a:lnSpc>
              <a:spcBef>
                <a:spcPts val="1600"/>
              </a:spcBef>
              <a:spcAft>
                <a:spcPts val="1600"/>
              </a:spcAft>
              <a:buClr>
                <a:schemeClr val="dk2"/>
              </a:buClr>
              <a:buSzPts val="1400"/>
              <a:buFont typeface="Open Sans"/>
              <a:buChar char="■"/>
              <a:defRPr>
                <a:solidFill>
                  <a:schemeClr val="dk2"/>
                </a:solidFill>
                <a:latin typeface="Open Sans"/>
                <a:ea typeface="Open Sans"/>
                <a:cs typeface="Open Sans"/>
                <a:sym typeface="Open Sans"/>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Open Sans"/>
                <a:ea typeface="Open Sans"/>
                <a:cs typeface="Open Sans"/>
                <a:sym typeface="Open Sans"/>
              </a:defRPr>
            </a:lvl1pPr>
            <a:lvl2pPr lvl="1" algn="r">
              <a:buNone/>
              <a:defRPr sz="1000">
                <a:solidFill>
                  <a:schemeClr val="dk2"/>
                </a:solidFill>
                <a:latin typeface="Open Sans"/>
                <a:ea typeface="Open Sans"/>
                <a:cs typeface="Open Sans"/>
                <a:sym typeface="Open Sans"/>
              </a:defRPr>
            </a:lvl2pPr>
            <a:lvl3pPr lvl="2" algn="r">
              <a:buNone/>
              <a:defRPr sz="1000">
                <a:solidFill>
                  <a:schemeClr val="dk2"/>
                </a:solidFill>
                <a:latin typeface="Open Sans"/>
                <a:ea typeface="Open Sans"/>
                <a:cs typeface="Open Sans"/>
                <a:sym typeface="Open Sans"/>
              </a:defRPr>
            </a:lvl3pPr>
            <a:lvl4pPr lvl="3" algn="r">
              <a:buNone/>
              <a:defRPr sz="1000">
                <a:solidFill>
                  <a:schemeClr val="dk2"/>
                </a:solidFill>
                <a:latin typeface="Open Sans"/>
                <a:ea typeface="Open Sans"/>
                <a:cs typeface="Open Sans"/>
                <a:sym typeface="Open Sans"/>
              </a:defRPr>
            </a:lvl4pPr>
            <a:lvl5pPr lvl="4" algn="r">
              <a:buNone/>
              <a:defRPr sz="1000">
                <a:solidFill>
                  <a:schemeClr val="dk2"/>
                </a:solidFill>
                <a:latin typeface="Open Sans"/>
                <a:ea typeface="Open Sans"/>
                <a:cs typeface="Open Sans"/>
                <a:sym typeface="Open Sans"/>
              </a:defRPr>
            </a:lvl5pPr>
            <a:lvl6pPr lvl="5" algn="r">
              <a:buNone/>
              <a:defRPr sz="1000">
                <a:solidFill>
                  <a:schemeClr val="dk2"/>
                </a:solidFill>
                <a:latin typeface="Open Sans"/>
                <a:ea typeface="Open Sans"/>
                <a:cs typeface="Open Sans"/>
                <a:sym typeface="Open Sans"/>
              </a:defRPr>
            </a:lvl6pPr>
            <a:lvl7pPr lvl="6" algn="r">
              <a:buNone/>
              <a:defRPr sz="1000">
                <a:solidFill>
                  <a:schemeClr val="dk2"/>
                </a:solidFill>
                <a:latin typeface="Open Sans"/>
                <a:ea typeface="Open Sans"/>
                <a:cs typeface="Open Sans"/>
                <a:sym typeface="Open Sans"/>
              </a:defRPr>
            </a:lvl7pPr>
            <a:lvl8pPr lvl="7" algn="r">
              <a:buNone/>
              <a:defRPr sz="1000">
                <a:solidFill>
                  <a:schemeClr val="dk2"/>
                </a:solidFill>
                <a:latin typeface="Open Sans"/>
                <a:ea typeface="Open Sans"/>
                <a:cs typeface="Open Sans"/>
                <a:sym typeface="Open Sans"/>
              </a:defRPr>
            </a:lvl8pPr>
            <a:lvl9pPr lvl="8" algn="r">
              <a:buNone/>
              <a:defRPr sz="1000">
                <a:solidFill>
                  <a:schemeClr val="dk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dearbornschools.org/backtoschool/"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3"/>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Student /Parent Orientation</a:t>
            </a:r>
            <a:endParaRPr/>
          </a:p>
        </p:txBody>
      </p:sp>
      <p:sp>
        <p:nvSpPr>
          <p:cNvPr id="67" name="Google Shape;67;p13"/>
          <p:cNvSpPr txBox="1">
            <a:spLocks noGrp="1"/>
          </p:cNvSpPr>
          <p:nvPr>
            <p:ph type="subTitle" idx="1"/>
          </p:nvPr>
        </p:nvSpPr>
        <p:spPr>
          <a:xfrm>
            <a:off x="2137225" y="2850039"/>
            <a:ext cx="48705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August 31-September 3</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2"/>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Teacher Expectations	</a:t>
            </a:r>
            <a:endParaRPr/>
          </a:p>
        </p:txBody>
      </p:sp>
      <p:sp>
        <p:nvSpPr>
          <p:cNvPr id="121" name="Google Shape;121;p22"/>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Teachers will be available during the school day.</a:t>
            </a:r>
            <a:endParaRPr/>
          </a:p>
          <a:p>
            <a:pPr marL="0" lvl="0" indent="0" algn="l" rtl="0">
              <a:spcBef>
                <a:spcPts val="1600"/>
              </a:spcBef>
              <a:spcAft>
                <a:spcPts val="0"/>
              </a:spcAft>
              <a:buNone/>
            </a:pPr>
            <a:r>
              <a:rPr lang="en"/>
              <a:t>	8:55-3:50 (during virtual school)</a:t>
            </a:r>
            <a:endParaRPr/>
          </a:p>
          <a:p>
            <a:pPr marL="0" lvl="0" indent="0" algn="l" rtl="0">
              <a:spcBef>
                <a:spcPts val="1600"/>
              </a:spcBef>
              <a:spcAft>
                <a:spcPts val="0"/>
              </a:spcAft>
              <a:buNone/>
            </a:pPr>
            <a:r>
              <a:rPr lang="en"/>
              <a:t>Teacher will provide live lesson during the day</a:t>
            </a:r>
            <a:endParaRPr/>
          </a:p>
          <a:p>
            <a:pPr marL="0" lvl="0" indent="0" algn="l" rtl="0">
              <a:spcBef>
                <a:spcPts val="1600"/>
              </a:spcBef>
              <a:spcAft>
                <a:spcPts val="0"/>
              </a:spcAft>
              <a:buNone/>
            </a:pPr>
            <a:r>
              <a:rPr lang="en"/>
              <a:t>Teachers will provide digital assignments</a:t>
            </a:r>
            <a:endParaRPr/>
          </a:p>
          <a:p>
            <a:pPr marL="0" lvl="0" indent="0" algn="l" rtl="0">
              <a:spcBef>
                <a:spcPts val="1600"/>
              </a:spcBef>
              <a:spcAft>
                <a:spcPts val="160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3"/>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Digital communication tools	</a:t>
            </a:r>
            <a:endParaRPr/>
          </a:p>
        </p:txBody>
      </p:sp>
      <p:sp>
        <p:nvSpPr>
          <p:cNvPr id="127" name="Google Shape;127;p23"/>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0000FF"/>
                </a:solidFill>
              </a:rPr>
              <a:t>Schoology</a:t>
            </a:r>
            <a:r>
              <a:rPr lang="en"/>
              <a:t> - the new district method of providing online learning</a:t>
            </a:r>
            <a:endParaRPr/>
          </a:p>
          <a:p>
            <a:pPr marL="0" lvl="0" indent="0" algn="l" rtl="0">
              <a:spcBef>
                <a:spcPts val="1600"/>
              </a:spcBef>
              <a:spcAft>
                <a:spcPts val="0"/>
              </a:spcAft>
              <a:buNone/>
            </a:pPr>
            <a:r>
              <a:rPr lang="en" b="1">
                <a:solidFill>
                  <a:srgbClr val="0000FF"/>
                </a:solidFill>
              </a:rPr>
              <a:t>Zoom</a:t>
            </a:r>
            <a:r>
              <a:rPr lang="en"/>
              <a:t> - teachers will use Zoom for live lessons</a:t>
            </a:r>
            <a:endParaRPr/>
          </a:p>
          <a:p>
            <a:pPr marL="0" lvl="0" indent="0" algn="l" rtl="0">
              <a:spcBef>
                <a:spcPts val="1600"/>
              </a:spcBef>
              <a:spcAft>
                <a:spcPts val="0"/>
              </a:spcAft>
              <a:buNone/>
            </a:pPr>
            <a:r>
              <a:rPr lang="en" b="1">
                <a:solidFill>
                  <a:srgbClr val="0000FF"/>
                </a:solidFill>
              </a:rPr>
              <a:t>Teacher Blog </a:t>
            </a:r>
            <a:r>
              <a:rPr lang="en"/>
              <a:t>- iblog.dearbornschools.org/shenew</a:t>
            </a:r>
            <a:endParaRPr/>
          </a:p>
          <a:p>
            <a:pPr marL="0" lvl="0" indent="0" algn="l" rtl="0">
              <a:spcBef>
                <a:spcPts val="1600"/>
              </a:spcBef>
              <a:spcAft>
                <a:spcPts val="0"/>
              </a:spcAft>
              <a:buNone/>
            </a:pPr>
            <a:r>
              <a:rPr lang="en" b="1">
                <a:solidFill>
                  <a:srgbClr val="0000FF"/>
                </a:solidFill>
              </a:rPr>
              <a:t>School Blog </a:t>
            </a:r>
            <a:r>
              <a:rPr lang="en"/>
              <a:t>- snow.dearbornschools.org</a:t>
            </a:r>
            <a:endParaRPr/>
          </a:p>
          <a:p>
            <a:pPr marL="0" lvl="0" indent="0" algn="l" rtl="0">
              <a:spcBef>
                <a:spcPts val="1600"/>
              </a:spcBef>
              <a:spcAft>
                <a:spcPts val="0"/>
              </a:spcAft>
              <a:buNone/>
            </a:pPr>
            <a:r>
              <a:rPr lang="en" b="1">
                <a:solidFill>
                  <a:srgbClr val="0000FF"/>
                </a:solidFill>
              </a:rPr>
              <a:t>Teacher email</a:t>
            </a:r>
            <a:r>
              <a:rPr lang="en"/>
              <a:t>  - shenew@dearbornschools.org</a:t>
            </a:r>
            <a:endParaRPr/>
          </a:p>
          <a:p>
            <a:pPr marL="0" lvl="0" indent="0" algn="l" rtl="0">
              <a:spcBef>
                <a:spcPts val="1600"/>
              </a:spcBef>
              <a:spcAft>
                <a:spcPts val="160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Schoology Login information</a:t>
            </a:r>
            <a:endParaRPr/>
          </a:p>
        </p:txBody>
      </p:sp>
      <p:sp>
        <p:nvSpPr>
          <p:cNvPr id="133" name="Google Shape;133;p2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Schoology can be accessed through the Dearborn Schools Webpage.</a:t>
            </a:r>
            <a:endParaRPr/>
          </a:p>
          <a:p>
            <a:pPr marL="0" lvl="0" indent="0" algn="l" rtl="0">
              <a:spcBef>
                <a:spcPts val="1600"/>
              </a:spcBef>
              <a:spcAft>
                <a:spcPts val="0"/>
              </a:spcAft>
              <a:buNone/>
            </a:pPr>
            <a:r>
              <a:rPr lang="en"/>
              <a:t>Go to dearbornschools.org and click on “Student Portal”</a:t>
            </a:r>
            <a:endParaRPr/>
          </a:p>
          <a:p>
            <a:pPr marL="0" lvl="0" indent="0" algn="l" rtl="0">
              <a:spcBef>
                <a:spcPts val="1600"/>
              </a:spcBef>
              <a:spcAft>
                <a:spcPts val="0"/>
              </a:spcAft>
              <a:buNone/>
            </a:pPr>
            <a:r>
              <a:rPr lang="en"/>
              <a:t>Click on the link that says “Schoology”</a:t>
            </a:r>
            <a:endParaRPr/>
          </a:p>
          <a:p>
            <a:pPr marL="0" lvl="0" indent="0" algn="l" rtl="0">
              <a:spcBef>
                <a:spcPts val="1600"/>
              </a:spcBef>
              <a:spcAft>
                <a:spcPts val="1600"/>
              </a:spcAft>
              <a:buNone/>
            </a:pPr>
            <a:r>
              <a:rPr lang="en"/>
              <a:t>You will need to use your Google Login information which is your </a:t>
            </a:r>
            <a:r>
              <a:rPr lang="en" u="sng"/>
              <a:t>studentnumber@dearbornschools.org</a:t>
            </a:r>
            <a:endParaRPr u="sng"/>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Learning Labs	</a:t>
            </a:r>
            <a:endParaRPr/>
          </a:p>
        </p:txBody>
      </p:sp>
      <p:sp>
        <p:nvSpPr>
          <p:cNvPr id="139" name="Google Shape;139;p25"/>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Clr>
                <a:srgbClr val="000000"/>
              </a:buClr>
              <a:buSzPts val="1800"/>
              <a:buChar char="●"/>
            </a:pPr>
            <a:r>
              <a:rPr lang="en">
                <a:solidFill>
                  <a:srgbClr val="000000"/>
                </a:solidFill>
              </a:rPr>
              <a:t>Small groups that will offer additional in-person assistance to students for academic and social-emotional issues. </a:t>
            </a:r>
            <a:endParaRPr>
              <a:solidFill>
                <a:srgbClr val="000000"/>
              </a:solidFill>
            </a:endParaRPr>
          </a:p>
          <a:p>
            <a:pPr marL="457200" lvl="0" indent="0" algn="l" rtl="0">
              <a:lnSpc>
                <a:spcPct val="115000"/>
              </a:lnSpc>
              <a:spcBef>
                <a:spcPts val="600"/>
              </a:spcBef>
              <a:spcAft>
                <a:spcPts val="0"/>
              </a:spcAft>
              <a:buNone/>
            </a:pPr>
            <a:endParaRPr>
              <a:solidFill>
                <a:srgbClr val="000000"/>
              </a:solidFill>
            </a:endParaRPr>
          </a:p>
          <a:p>
            <a:pPr marL="457200" lvl="0" indent="-342900" algn="l" rtl="0">
              <a:lnSpc>
                <a:spcPct val="115000"/>
              </a:lnSpc>
              <a:spcBef>
                <a:spcPts val="600"/>
              </a:spcBef>
              <a:spcAft>
                <a:spcPts val="0"/>
              </a:spcAft>
              <a:buClr>
                <a:srgbClr val="000000"/>
              </a:buClr>
              <a:buSzPts val="1800"/>
              <a:buChar char="●"/>
            </a:pPr>
            <a:r>
              <a:rPr lang="en">
                <a:solidFill>
                  <a:srgbClr val="000000"/>
                </a:solidFill>
              </a:rPr>
              <a:t>Learning labs are intended to support and supplement online learning.</a:t>
            </a:r>
            <a:endParaRPr>
              <a:solidFill>
                <a:srgbClr val="000000"/>
              </a:solidFill>
            </a:endParaRPr>
          </a:p>
          <a:p>
            <a:pPr marL="457200" lvl="0" indent="0" algn="l" rtl="0">
              <a:lnSpc>
                <a:spcPct val="115000"/>
              </a:lnSpc>
              <a:spcBef>
                <a:spcPts val="600"/>
              </a:spcBef>
              <a:spcAft>
                <a:spcPts val="0"/>
              </a:spcAft>
              <a:buNone/>
            </a:pPr>
            <a:endParaRPr>
              <a:solidFill>
                <a:srgbClr val="000000"/>
              </a:solidFill>
            </a:endParaRPr>
          </a:p>
          <a:p>
            <a:pPr marL="457200" lvl="0" indent="-342900" algn="l" rtl="0">
              <a:lnSpc>
                <a:spcPct val="115000"/>
              </a:lnSpc>
              <a:spcBef>
                <a:spcPts val="600"/>
              </a:spcBef>
              <a:spcAft>
                <a:spcPts val="0"/>
              </a:spcAft>
              <a:buSzPts val="1800"/>
              <a:buChar char="●"/>
            </a:pPr>
            <a:r>
              <a:rPr lang="en"/>
              <a:t>By invitation only</a:t>
            </a:r>
            <a:endParaRPr/>
          </a:p>
          <a:p>
            <a:pPr marL="914400" lvl="1" indent="-317500" algn="l" rtl="0">
              <a:lnSpc>
                <a:spcPct val="115000"/>
              </a:lnSpc>
              <a:spcBef>
                <a:spcPts val="0"/>
              </a:spcBef>
              <a:spcAft>
                <a:spcPts val="0"/>
              </a:spcAft>
              <a:buSzPts val="1400"/>
              <a:buChar char="○"/>
            </a:pPr>
            <a:r>
              <a:rPr lang="en"/>
              <a:t>Parents will provide timely drop off and pick up</a:t>
            </a:r>
            <a:endParaRPr/>
          </a:p>
          <a:p>
            <a:pPr marL="914400" lvl="1" indent="-317500" algn="l" rtl="0">
              <a:spcBef>
                <a:spcPts val="0"/>
              </a:spcBef>
              <a:spcAft>
                <a:spcPts val="0"/>
              </a:spcAft>
              <a:buSzPts val="1400"/>
              <a:buChar char="○"/>
            </a:pPr>
            <a:r>
              <a:rPr lang="en"/>
              <a:t>If child is not picked up on time they will not be invited back</a:t>
            </a:r>
            <a:endParaRPr/>
          </a:p>
          <a:p>
            <a:pPr marL="0" lvl="0" indent="0" algn="l" rtl="0">
              <a:spcBef>
                <a:spcPts val="1600"/>
              </a:spcBef>
              <a:spcAft>
                <a:spcPts val="600"/>
              </a:spcAft>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Learning Labs Continued	</a:t>
            </a:r>
            <a:endParaRPr/>
          </a:p>
        </p:txBody>
      </p:sp>
      <p:sp>
        <p:nvSpPr>
          <p:cNvPr id="145" name="Google Shape;145;p26"/>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Learning Labs </a:t>
            </a:r>
            <a:endParaRPr/>
          </a:p>
          <a:p>
            <a:pPr marL="457200" lvl="0" indent="-342900" algn="l" rtl="0">
              <a:spcBef>
                <a:spcPts val="1600"/>
              </a:spcBef>
              <a:spcAft>
                <a:spcPts val="0"/>
              </a:spcAft>
              <a:buSzPts val="1800"/>
              <a:buChar char="●"/>
            </a:pPr>
            <a:r>
              <a:rPr lang="en"/>
              <a:t>Will follow social distancing guidelines (6 feet apart)</a:t>
            </a:r>
            <a:endParaRPr/>
          </a:p>
          <a:p>
            <a:pPr marL="457200" lvl="0" indent="-342900" algn="l" rtl="0">
              <a:spcBef>
                <a:spcPts val="0"/>
              </a:spcBef>
              <a:spcAft>
                <a:spcPts val="0"/>
              </a:spcAft>
              <a:buSzPts val="1800"/>
              <a:buChar char="●"/>
            </a:pPr>
            <a:r>
              <a:rPr lang="en"/>
              <a:t>Students need to bring and wear a mask</a:t>
            </a:r>
            <a:endParaRPr/>
          </a:p>
          <a:p>
            <a:pPr marL="457200" lvl="0" indent="-342900" algn="l" rtl="0">
              <a:spcBef>
                <a:spcPts val="0"/>
              </a:spcBef>
              <a:spcAft>
                <a:spcPts val="0"/>
              </a:spcAft>
              <a:buSzPts val="1800"/>
              <a:buChar char="●"/>
            </a:pPr>
            <a:r>
              <a:rPr lang="en"/>
              <a:t>Students will bring all necessary material</a:t>
            </a:r>
            <a:endParaRPr/>
          </a:p>
          <a:p>
            <a:pPr marL="914400" lvl="1" indent="-317500" algn="l" rtl="0">
              <a:spcBef>
                <a:spcPts val="0"/>
              </a:spcBef>
              <a:spcAft>
                <a:spcPts val="0"/>
              </a:spcAft>
              <a:buSzPts val="1400"/>
              <a:buChar char="○"/>
            </a:pPr>
            <a:r>
              <a:rPr lang="en"/>
              <a:t>(the material that students should bring will be the materials that were provided from the teacher during this orientation.)</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Virtual Learning	</a:t>
            </a:r>
            <a:endParaRPr/>
          </a:p>
        </p:txBody>
      </p:sp>
      <p:sp>
        <p:nvSpPr>
          <p:cNvPr id="73" name="Google Shape;73;p1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Your child will be participating in virtual learning at Snow Elementary</a:t>
            </a:r>
            <a:endParaRPr/>
          </a:p>
          <a:p>
            <a:pPr marL="914400" lvl="0" indent="-342900" algn="l" rtl="0">
              <a:spcBef>
                <a:spcPts val="1600"/>
              </a:spcBef>
              <a:spcAft>
                <a:spcPts val="0"/>
              </a:spcAft>
              <a:buSzPts val="1800"/>
              <a:buChar char="●"/>
            </a:pPr>
            <a:r>
              <a:rPr lang="en"/>
              <a:t>August 31-Oct 1</a:t>
            </a:r>
            <a:endParaRPr/>
          </a:p>
          <a:p>
            <a:pPr marL="914400" lvl="0" indent="-342900" algn="l" rtl="0">
              <a:spcBef>
                <a:spcPts val="0"/>
              </a:spcBef>
              <a:spcAft>
                <a:spcPts val="0"/>
              </a:spcAft>
              <a:buSzPts val="1800"/>
              <a:buChar char="●"/>
            </a:pPr>
            <a:r>
              <a:rPr lang="en"/>
              <a:t>At this time the district will reassess with direction from the State of Michigan</a:t>
            </a:r>
            <a:endParaRPr/>
          </a:p>
          <a:p>
            <a:pPr marL="0" lvl="0" indent="0" algn="l" rtl="0">
              <a:spcBef>
                <a:spcPts val="1600"/>
              </a:spcBef>
              <a:spcAft>
                <a:spcPts val="0"/>
              </a:spcAft>
              <a:buNone/>
            </a:pPr>
            <a:r>
              <a:rPr lang="en"/>
              <a:t>What does this mean?</a:t>
            </a:r>
            <a:endParaRPr/>
          </a:p>
          <a:p>
            <a:pPr marL="457200" lvl="0" indent="-342900" algn="l" rtl="0">
              <a:spcBef>
                <a:spcPts val="1600"/>
              </a:spcBef>
              <a:spcAft>
                <a:spcPts val="0"/>
              </a:spcAft>
              <a:buSzPts val="1800"/>
              <a:buChar char="●"/>
            </a:pPr>
            <a:r>
              <a:rPr lang="en"/>
              <a:t>Lessons taught by Snow Teacher</a:t>
            </a:r>
            <a:endParaRPr/>
          </a:p>
          <a:p>
            <a:pPr marL="457200" lvl="0" indent="-342900" algn="l" rtl="0">
              <a:spcBef>
                <a:spcPts val="0"/>
              </a:spcBef>
              <a:spcAft>
                <a:spcPts val="0"/>
              </a:spcAft>
              <a:buSzPts val="1800"/>
              <a:buChar char="●"/>
            </a:pPr>
            <a:r>
              <a:rPr lang="en"/>
              <a:t>Live lessons and assignments provided by Snow Teachers</a:t>
            </a:r>
            <a:endParaRPr/>
          </a:p>
          <a:p>
            <a:pPr marL="0" lvl="0" indent="0" algn="l" rtl="0">
              <a:spcBef>
                <a:spcPts val="1600"/>
              </a:spcBef>
              <a:spcAft>
                <a:spcPts val="1600"/>
              </a:spcAft>
              <a:buNone/>
            </a:pPr>
            <a:r>
              <a:rPr lang="en" u="sng">
                <a:solidFill>
                  <a:schemeClr val="hlink"/>
                </a:solidFill>
                <a:hlinkClick r:id="rId3"/>
              </a:rPr>
              <a:t>Dearborn Public Schools Reopening Plan</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About Me!</a:t>
            </a:r>
            <a:endParaRPr/>
          </a:p>
        </p:txBody>
      </p:sp>
      <p:sp>
        <p:nvSpPr>
          <p:cNvPr id="79" name="Google Shape;79;p15"/>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My name is Wendy Shene and this is my 26th year of teaching in Dearborn.</a:t>
            </a:r>
            <a:endParaRPr/>
          </a:p>
          <a:p>
            <a:pPr marL="0" lvl="0" indent="0" algn="l" rtl="0">
              <a:spcBef>
                <a:spcPts val="1600"/>
              </a:spcBef>
              <a:spcAft>
                <a:spcPts val="0"/>
              </a:spcAft>
              <a:buNone/>
            </a:pPr>
            <a:r>
              <a:rPr lang="en"/>
              <a:t>This is my 10th year of teaching at Snow.</a:t>
            </a:r>
            <a:endParaRPr/>
          </a:p>
          <a:p>
            <a:pPr marL="0" lvl="0" indent="0" algn="l" rtl="0">
              <a:spcBef>
                <a:spcPts val="1600"/>
              </a:spcBef>
              <a:spcAft>
                <a:spcPts val="1600"/>
              </a:spcAft>
              <a:buNone/>
            </a:pPr>
            <a:r>
              <a:rPr lang="en"/>
              <a:t>I have taught 2nd, 3rd, 4th, and 5th grades.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Morning learning (8:55 to 11:45) </a:t>
            </a:r>
            <a:endParaRPr/>
          </a:p>
        </p:txBody>
      </p:sp>
      <p:sp>
        <p:nvSpPr>
          <p:cNvPr id="85" name="Google Shape;85;p16"/>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lnSpc>
                <a:spcPct val="150000"/>
              </a:lnSpc>
              <a:spcBef>
                <a:spcPts val="0"/>
              </a:spcBef>
              <a:spcAft>
                <a:spcPts val="0"/>
              </a:spcAft>
              <a:buNone/>
            </a:pPr>
            <a:r>
              <a:rPr lang="en">
                <a:solidFill>
                  <a:srgbClr val="000000"/>
                </a:solidFill>
                <a:latin typeface="Arial"/>
                <a:ea typeface="Arial"/>
                <a:cs typeface="Arial"/>
                <a:sym typeface="Arial"/>
              </a:rPr>
              <a:t>T</a:t>
            </a:r>
            <a:r>
              <a:rPr lang="en">
                <a:solidFill>
                  <a:srgbClr val="000000"/>
                </a:solidFill>
              </a:rPr>
              <a:t>hey will not be working online the entire school day.  Teachers will post more detailed schedules for students on Schoology once class begins.</a:t>
            </a:r>
            <a:endParaRPr>
              <a:solidFill>
                <a:srgbClr val="000000"/>
              </a:solidFill>
            </a:endParaRPr>
          </a:p>
          <a:p>
            <a:pPr marL="0" lvl="0" indent="0" algn="l" rtl="0">
              <a:lnSpc>
                <a:spcPct val="150000"/>
              </a:lnSpc>
              <a:spcBef>
                <a:spcPts val="600"/>
              </a:spcBef>
              <a:spcAft>
                <a:spcPts val="0"/>
              </a:spcAft>
              <a:buNone/>
            </a:pPr>
            <a:endParaRPr>
              <a:solidFill>
                <a:srgbClr val="000000"/>
              </a:solidFill>
            </a:endParaRPr>
          </a:p>
          <a:p>
            <a:pPr marL="0" lvl="0" indent="0" algn="l" rtl="0">
              <a:lnSpc>
                <a:spcPct val="150000"/>
              </a:lnSpc>
              <a:spcBef>
                <a:spcPts val="600"/>
              </a:spcBef>
              <a:spcAft>
                <a:spcPts val="0"/>
              </a:spcAft>
              <a:buNone/>
            </a:pPr>
            <a:r>
              <a:rPr lang="en">
                <a:solidFill>
                  <a:srgbClr val="000000"/>
                </a:solidFill>
              </a:rPr>
              <a:t>In broad terms, elementary students will spend the time before lunch (8:55 to 11:45) working on reading and math with their teacher.  This will include a mix of lessons from the teacher, small group work with the teacher, and independent work at home.</a:t>
            </a:r>
            <a:endParaRPr>
              <a:solidFill>
                <a:srgbClr val="000000"/>
              </a:solidFill>
            </a:endParaRPr>
          </a:p>
          <a:p>
            <a:pPr marL="0" lvl="0" indent="0" algn="l" rtl="0">
              <a:lnSpc>
                <a:spcPct val="100000"/>
              </a:lnSpc>
              <a:spcBef>
                <a:spcPts val="600"/>
              </a:spcBef>
              <a:spcAft>
                <a:spcPts val="60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7"/>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Afternoon Learning (1:55 to 3:50)</a:t>
            </a:r>
            <a:endParaRPr/>
          </a:p>
        </p:txBody>
      </p:sp>
      <p:sp>
        <p:nvSpPr>
          <p:cNvPr id="91" name="Google Shape;91;p17"/>
          <p:cNvSpPr txBox="1">
            <a:spLocks noGrp="1"/>
          </p:cNvSpPr>
          <p:nvPr>
            <p:ph type="body" idx="4294967295"/>
          </p:nvPr>
        </p:nvSpPr>
        <p:spPr>
          <a:xfrm>
            <a:off x="464100" y="1665850"/>
            <a:ext cx="8520600" cy="3055500"/>
          </a:xfrm>
          <a:prstGeom prst="rect">
            <a:avLst/>
          </a:prstGeom>
        </p:spPr>
        <p:txBody>
          <a:bodyPr spcFirstLastPara="1" wrap="square" lIns="91425" tIns="91425" rIns="91425" bIns="91425" anchor="t" anchorCtr="0">
            <a:noAutofit/>
          </a:bodyPr>
          <a:lstStyle/>
          <a:p>
            <a:pPr marL="0" lvl="0" indent="0" algn="l" rtl="0">
              <a:lnSpc>
                <a:spcPct val="150000"/>
              </a:lnSpc>
              <a:spcBef>
                <a:spcPts val="0"/>
              </a:spcBef>
              <a:spcAft>
                <a:spcPts val="600"/>
              </a:spcAft>
              <a:buNone/>
            </a:pPr>
            <a:r>
              <a:rPr lang="en">
                <a:solidFill>
                  <a:srgbClr val="000000"/>
                </a:solidFill>
              </a:rPr>
              <a:t>The afternoons will vary by day.  The last part of the day (1:55 to 3:50) will be used for asynchronous work for most students while teachers reach out for more one-on-one or small groups with students for interventions and monitoring.  This is also the time where some students will be invited to come to their school in person to participate in learning labs.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8"/>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Supplies</a:t>
            </a:r>
            <a:endParaRPr/>
          </a:p>
        </p:txBody>
      </p:sp>
      <p:sp>
        <p:nvSpPr>
          <p:cNvPr id="97" name="Google Shape;97;p18"/>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You are being provided with:</a:t>
            </a:r>
            <a:endParaRPr/>
          </a:p>
          <a:p>
            <a:pPr marL="0" lvl="0" indent="0" algn="l" rtl="0">
              <a:spcBef>
                <a:spcPts val="1600"/>
              </a:spcBef>
              <a:spcAft>
                <a:spcPts val="0"/>
              </a:spcAft>
              <a:buNone/>
            </a:pPr>
            <a:r>
              <a:rPr lang="en"/>
              <a:t>Math materials</a:t>
            </a:r>
            <a:endParaRPr/>
          </a:p>
          <a:p>
            <a:pPr marL="0" lvl="0" indent="0" algn="l" rtl="0">
              <a:spcBef>
                <a:spcPts val="1600"/>
              </a:spcBef>
              <a:spcAft>
                <a:spcPts val="0"/>
              </a:spcAft>
              <a:buNone/>
            </a:pPr>
            <a:r>
              <a:rPr lang="en"/>
              <a:t>Reading Materials</a:t>
            </a:r>
            <a:endParaRPr/>
          </a:p>
          <a:p>
            <a:pPr marL="0" lvl="0" indent="0" algn="l" rtl="0">
              <a:spcBef>
                <a:spcPts val="1600"/>
              </a:spcBef>
              <a:spcAft>
                <a:spcPts val="160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9"/>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Suggested Materials	</a:t>
            </a:r>
            <a:endParaRPr/>
          </a:p>
        </p:txBody>
      </p:sp>
      <p:sp>
        <p:nvSpPr>
          <p:cNvPr id="103" name="Google Shape;103;p19"/>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In addition to what you have received from me, you might consider having these materials at home during the virtual learning.</a:t>
            </a:r>
            <a:endParaRPr/>
          </a:p>
          <a:p>
            <a:pPr marL="0" lvl="0" indent="0" algn="l" rtl="0">
              <a:spcBef>
                <a:spcPts val="1600"/>
              </a:spcBef>
              <a:spcAft>
                <a:spcPts val="0"/>
              </a:spcAft>
              <a:buNone/>
            </a:pPr>
            <a:r>
              <a:rPr lang="en"/>
              <a:t>Suggested items:</a:t>
            </a:r>
            <a:endParaRPr/>
          </a:p>
          <a:p>
            <a:pPr marL="457200" lvl="0" indent="-342900" algn="l" rtl="0">
              <a:spcBef>
                <a:spcPts val="1600"/>
              </a:spcBef>
              <a:spcAft>
                <a:spcPts val="0"/>
              </a:spcAft>
              <a:buSzPts val="1800"/>
              <a:buChar char="●"/>
            </a:pPr>
            <a:r>
              <a:rPr lang="en"/>
              <a:t>Pencils</a:t>
            </a:r>
            <a:endParaRPr/>
          </a:p>
          <a:p>
            <a:pPr marL="457200" lvl="0" indent="-342900" algn="l" rtl="0">
              <a:spcBef>
                <a:spcPts val="0"/>
              </a:spcBef>
              <a:spcAft>
                <a:spcPts val="0"/>
              </a:spcAft>
              <a:buSzPts val="1800"/>
              <a:buChar char="●"/>
            </a:pPr>
            <a:r>
              <a:rPr lang="en"/>
              <a:t>Paper</a:t>
            </a:r>
            <a:endParaRPr/>
          </a:p>
          <a:p>
            <a:pPr marL="457200" lvl="0" indent="-342900" algn="l" rtl="0">
              <a:spcBef>
                <a:spcPts val="0"/>
              </a:spcBef>
              <a:spcAft>
                <a:spcPts val="0"/>
              </a:spcAft>
              <a:buSzPts val="1800"/>
              <a:buChar char="●"/>
            </a:pPr>
            <a:r>
              <a:rPr lang="en"/>
              <a:t>2-3 notebooks</a:t>
            </a:r>
            <a:endParaRPr/>
          </a:p>
          <a:p>
            <a:pPr marL="457200" lvl="0" indent="-342900" algn="l" rtl="0">
              <a:spcBef>
                <a:spcPts val="0"/>
              </a:spcBef>
              <a:spcAft>
                <a:spcPts val="0"/>
              </a:spcAft>
              <a:buSzPts val="1800"/>
              <a:buChar char="●"/>
            </a:pPr>
            <a:r>
              <a:rPr lang="en"/>
              <a:t>Crayons or markers</a:t>
            </a:r>
            <a:endParaRPr/>
          </a:p>
          <a:p>
            <a:pPr marL="457200" lvl="0" indent="-342900" algn="l" rtl="0">
              <a:spcBef>
                <a:spcPts val="0"/>
              </a:spcBef>
              <a:spcAft>
                <a:spcPts val="0"/>
              </a:spcAft>
              <a:buSzPts val="1800"/>
              <a:buChar char="●"/>
            </a:pPr>
            <a:r>
              <a:rPr lang="en"/>
              <a:t>Highlighter</a:t>
            </a:r>
            <a:endParaRPr/>
          </a:p>
          <a:p>
            <a:pPr marL="0" lvl="0" indent="0" algn="l" rtl="0">
              <a:spcBef>
                <a:spcPts val="1600"/>
              </a:spcBef>
              <a:spcAft>
                <a:spcPts val="0"/>
              </a:spcAft>
              <a:buNone/>
            </a:pPr>
            <a:endParaRPr/>
          </a:p>
          <a:p>
            <a:pPr marL="457200" lvl="0" indent="0" algn="l" rtl="0">
              <a:spcBef>
                <a:spcPts val="1600"/>
              </a:spcBef>
              <a:spcAft>
                <a:spcPts val="1600"/>
              </a:spcAft>
              <a:buNone/>
            </a:pPr>
            <a:endParaRPr sz="12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0"/>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Student Expectations	</a:t>
            </a:r>
            <a:endParaRPr/>
          </a:p>
        </p:txBody>
      </p:sp>
      <p:sp>
        <p:nvSpPr>
          <p:cNvPr id="109" name="Google Shape;109;p20"/>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Students are expected to log on everyday at 8:55am for attendance and their first live lesson of the day.</a:t>
            </a:r>
            <a:endParaRPr/>
          </a:p>
          <a:p>
            <a:pPr marL="457200" lvl="0" indent="-342900" algn="l" rtl="0">
              <a:spcBef>
                <a:spcPts val="0"/>
              </a:spcBef>
              <a:spcAft>
                <a:spcPts val="0"/>
              </a:spcAft>
              <a:buSzPts val="1800"/>
              <a:buChar char="●"/>
            </a:pPr>
            <a:r>
              <a:rPr lang="en"/>
              <a:t>Students will be expected to be available during the school day for live lessons as well as small group virtual lessons.</a:t>
            </a:r>
            <a:endParaRPr/>
          </a:p>
          <a:p>
            <a:pPr marL="457200" lvl="0" indent="-342900" algn="l" rtl="0">
              <a:spcBef>
                <a:spcPts val="0"/>
              </a:spcBef>
              <a:spcAft>
                <a:spcPts val="0"/>
              </a:spcAft>
              <a:buSzPts val="1800"/>
              <a:buChar char="●"/>
            </a:pPr>
            <a:r>
              <a:rPr lang="en"/>
              <a:t>Students are expected to participate during the lessons.</a:t>
            </a:r>
            <a:endParaRPr/>
          </a:p>
          <a:p>
            <a:pPr marL="457200" lvl="0" indent="-342900" algn="l" rtl="0">
              <a:spcBef>
                <a:spcPts val="0"/>
              </a:spcBef>
              <a:spcAft>
                <a:spcPts val="0"/>
              </a:spcAft>
              <a:buSzPts val="1800"/>
              <a:buChar char="●"/>
            </a:pPr>
            <a:r>
              <a:rPr lang="en"/>
              <a:t>Students are expected to be respectful of teacher and other students during lessons.</a:t>
            </a:r>
            <a:endParaRPr/>
          </a:p>
          <a:p>
            <a:pPr marL="457200" lvl="0" indent="-342900" algn="l" rtl="0">
              <a:spcBef>
                <a:spcPts val="0"/>
              </a:spcBef>
              <a:spcAft>
                <a:spcPts val="0"/>
              </a:spcAft>
              <a:buSzPts val="1800"/>
              <a:buChar char="●"/>
            </a:pPr>
            <a:r>
              <a:rPr lang="en"/>
              <a:t>Students are expected to be prepared with materials as directed by teacher.</a:t>
            </a:r>
            <a:endParaRPr/>
          </a:p>
          <a:p>
            <a:pPr marL="457200" lvl="0" indent="-342900" algn="l" rtl="0">
              <a:spcBef>
                <a:spcPts val="0"/>
              </a:spcBef>
              <a:spcAft>
                <a:spcPts val="0"/>
              </a:spcAft>
              <a:buSzPts val="1800"/>
              <a:buChar char="●"/>
            </a:pPr>
            <a:r>
              <a:rPr lang="en"/>
              <a:t>Students are expected to communicate with the teacher if they have any problems with technology, lessons or homework.</a:t>
            </a:r>
            <a:endParaRPr/>
          </a:p>
          <a:p>
            <a:pPr marL="0" lvl="0" indent="0" algn="l" rtl="0">
              <a:spcBef>
                <a:spcPts val="1600"/>
              </a:spcBef>
              <a:spcAft>
                <a:spcPts val="160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1"/>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Parent Expectations	</a:t>
            </a:r>
            <a:endParaRPr/>
          </a:p>
        </p:txBody>
      </p:sp>
      <p:sp>
        <p:nvSpPr>
          <p:cNvPr id="115" name="Google Shape;115;p21"/>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Parents are expected to make sure their child(ren) are available for virtual school each day.</a:t>
            </a:r>
            <a:endParaRPr/>
          </a:p>
          <a:p>
            <a:pPr marL="457200" lvl="0" indent="-342900" algn="l" rtl="0">
              <a:spcBef>
                <a:spcPts val="0"/>
              </a:spcBef>
              <a:spcAft>
                <a:spcPts val="0"/>
              </a:spcAft>
              <a:buSzPts val="1800"/>
              <a:buChar char="●"/>
            </a:pPr>
            <a:r>
              <a:rPr lang="en"/>
              <a:t>Parents are expected to encourage students to participate during lessons respectfully.</a:t>
            </a:r>
            <a:endParaRPr/>
          </a:p>
          <a:p>
            <a:pPr marL="457200" lvl="0" indent="-342900" algn="l" rtl="0">
              <a:spcBef>
                <a:spcPts val="0"/>
              </a:spcBef>
              <a:spcAft>
                <a:spcPts val="0"/>
              </a:spcAft>
              <a:buSzPts val="1800"/>
              <a:buChar char="●"/>
            </a:pPr>
            <a:r>
              <a:rPr lang="en"/>
              <a:t>Parents are encouraged to provide their child(ren) a quiet spot for the live lessons as well as a quiet spot to complete any assignments.</a:t>
            </a:r>
            <a:endParaRPr/>
          </a:p>
          <a:p>
            <a:pPr marL="457200" lvl="0" indent="-342900" algn="l" rtl="0">
              <a:spcBef>
                <a:spcPts val="0"/>
              </a:spcBef>
              <a:spcAft>
                <a:spcPts val="0"/>
              </a:spcAft>
              <a:buSzPts val="1800"/>
              <a:buChar char="●"/>
            </a:pPr>
            <a:r>
              <a:rPr lang="en"/>
              <a:t>Parents are encouraged to contact the teacher with any problems or concerns.</a:t>
            </a:r>
            <a:endParaRPr/>
          </a:p>
          <a:p>
            <a:pPr marL="914400" lvl="1" indent="-317500" algn="l" rtl="0">
              <a:spcBef>
                <a:spcPts val="0"/>
              </a:spcBef>
              <a:spcAft>
                <a:spcPts val="0"/>
              </a:spcAft>
              <a:buSzPts val="1400"/>
              <a:buChar char="○"/>
            </a:pPr>
            <a:r>
              <a:rPr lang="en"/>
              <a:t>Teachers will be available during the normal school day.</a:t>
            </a:r>
            <a:endParaRPr/>
          </a:p>
          <a:p>
            <a:pPr marL="914400" lvl="1" indent="-317500" algn="l" rtl="0">
              <a:spcBef>
                <a:spcPts val="0"/>
              </a:spcBef>
              <a:spcAft>
                <a:spcPts val="0"/>
              </a:spcAft>
              <a:buSzPts val="1400"/>
              <a:buChar char="○"/>
            </a:pPr>
            <a:r>
              <a:rPr lang="en"/>
              <a:t>Teacher will be available for appointments during the normal school day.</a:t>
            </a:r>
            <a:endParaRPr/>
          </a:p>
        </p:txBody>
      </p:sp>
    </p:spTree>
  </p:cSld>
  <p:clrMapOvr>
    <a:masterClrMapping/>
  </p:clrMapOvr>
</p:sld>
</file>

<file path=ppt/theme/theme1.xml><?xml version="1.0" encoding="utf-8"?>
<a:theme xmlns:a="http://schemas.openxmlformats.org/drawingml/2006/main"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693</Words>
  <Application>Microsoft Office PowerPoint</Application>
  <PresentationFormat>On-screen Show (16:9)</PresentationFormat>
  <Paragraphs>76</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PT Sans Narrow</vt:lpstr>
      <vt:lpstr>Open Sans</vt:lpstr>
      <vt:lpstr>Arial</vt:lpstr>
      <vt:lpstr>Tropic</vt:lpstr>
      <vt:lpstr>Student /Parent Orientation</vt:lpstr>
      <vt:lpstr>Virtual Learning </vt:lpstr>
      <vt:lpstr>About Me!</vt:lpstr>
      <vt:lpstr>Morning learning (8:55 to 11:45) </vt:lpstr>
      <vt:lpstr>Afternoon Learning (1:55 to 3:50)</vt:lpstr>
      <vt:lpstr>Supplies</vt:lpstr>
      <vt:lpstr>Suggested Materials </vt:lpstr>
      <vt:lpstr>Student Expectations </vt:lpstr>
      <vt:lpstr>Parent Expectations </vt:lpstr>
      <vt:lpstr>Teacher Expectations </vt:lpstr>
      <vt:lpstr>Digital communication tools </vt:lpstr>
      <vt:lpstr>Schoology Login information</vt:lpstr>
      <vt:lpstr>Learning Labs </vt:lpstr>
      <vt:lpstr>Learning Labs Continued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/Parent Orientation</dc:title>
  <dc:creator>Shene, Wendy M</dc:creator>
  <cp:lastModifiedBy>Shene, Wendy M</cp:lastModifiedBy>
  <cp:revision>1</cp:revision>
  <dcterms:modified xsi:type="dcterms:W3CDTF">2020-08-31T15:31:56Z</dcterms:modified>
</cp:coreProperties>
</file>