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9" r:id="rId1"/>
  </p:sldMasterIdLst>
  <p:notesMasterIdLst>
    <p:notesMasterId r:id="rId231"/>
  </p:notesMasterIdLst>
  <p:handoutMasterIdLst>
    <p:handoutMasterId r:id="rId232"/>
  </p:handoutMasterIdLst>
  <p:sldIdLst>
    <p:sldId id="256" r:id="rId2"/>
    <p:sldId id="780" r:id="rId3"/>
    <p:sldId id="851" r:id="rId4"/>
    <p:sldId id="854" r:id="rId5"/>
    <p:sldId id="853" r:id="rId6"/>
    <p:sldId id="855" r:id="rId7"/>
    <p:sldId id="856" r:id="rId8"/>
    <p:sldId id="857" r:id="rId9"/>
    <p:sldId id="858" r:id="rId10"/>
    <p:sldId id="860" r:id="rId11"/>
    <p:sldId id="861" r:id="rId12"/>
    <p:sldId id="862" r:id="rId13"/>
    <p:sldId id="859" r:id="rId14"/>
    <p:sldId id="863" r:id="rId15"/>
    <p:sldId id="864" r:id="rId16"/>
    <p:sldId id="865" r:id="rId17"/>
    <p:sldId id="867" r:id="rId18"/>
    <p:sldId id="869" r:id="rId19"/>
    <p:sldId id="871" r:id="rId20"/>
    <p:sldId id="870" r:id="rId21"/>
    <p:sldId id="872" r:id="rId22"/>
    <p:sldId id="873" r:id="rId23"/>
    <p:sldId id="875" r:id="rId24"/>
    <p:sldId id="876" r:id="rId25"/>
    <p:sldId id="880" r:id="rId26"/>
    <p:sldId id="877" r:id="rId27"/>
    <p:sldId id="879" r:id="rId28"/>
    <p:sldId id="883" r:id="rId29"/>
    <p:sldId id="881" r:id="rId30"/>
    <p:sldId id="888" r:id="rId31"/>
    <p:sldId id="882" r:id="rId32"/>
    <p:sldId id="884" r:id="rId33"/>
    <p:sldId id="885" r:id="rId34"/>
    <p:sldId id="886" r:id="rId35"/>
    <p:sldId id="887" r:id="rId36"/>
    <p:sldId id="889" r:id="rId37"/>
    <p:sldId id="891" r:id="rId38"/>
    <p:sldId id="892" r:id="rId39"/>
    <p:sldId id="898" r:id="rId40"/>
    <p:sldId id="893" r:id="rId41"/>
    <p:sldId id="897" r:id="rId42"/>
    <p:sldId id="899" r:id="rId43"/>
    <p:sldId id="900" r:id="rId44"/>
    <p:sldId id="1004" r:id="rId45"/>
    <p:sldId id="1005" r:id="rId46"/>
    <p:sldId id="1002" r:id="rId47"/>
    <p:sldId id="1006" r:id="rId48"/>
    <p:sldId id="1007" r:id="rId49"/>
    <p:sldId id="1008" r:id="rId50"/>
    <p:sldId id="1012" r:id="rId51"/>
    <p:sldId id="1009" r:id="rId52"/>
    <p:sldId id="1011" r:id="rId53"/>
    <p:sldId id="992" r:id="rId54"/>
    <p:sldId id="993" r:id="rId55"/>
    <p:sldId id="1014" r:id="rId56"/>
    <p:sldId id="1017" r:id="rId57"/>
    <p:sldId id="1015" r:id="rId58"/>
    <p:sldId id="1016" r:id="rId59"/>
    <p:sldId id="1018" r:id="rId60"/>
    <p:sldId id="1020" r:id="rId61"/>
    <p:sldId id="1021" r:id="rId62"/>
    <p:sldId id="1022" r:id="rId63"/>
    <p:sldId id="1024" r:id="rId64"/>
    <p:sldId id="1027" r:id="rId65"/>
    <p:sldId id="1031" r:id="rId66"/>
    <p:sldId id="1026" r:id="rId67"/>
    <p:sldId id="1029" r:id="rId68"/>
    <p:sldId id="1038" r:id="rId69"/>
    <p:sldId id="1040" r:id="rId70"/>
    <p:sldId id="1037" r:id="rId71"/>
    <p:sldId id="1043" r:id="rId72"/>
    <p:sldId id="1044" r:id="rId73"/>
    <p:sldId id="1045" r:id="rId74"/>
    <p:sldId id="1046" r:id="rId75"/>
    <p:sldId id="1047" r:id="rId76"/>
    <p:sldId id="1061" r:id="rId77"/>
    <p:sldId id="1051" r:id="rId78"/>
    <p:sldId id="1042" r:id="rId79"/>
    <p:sldId id="1048" r:id="rId80"/>
    <p:sldId id="1050" r:id="rId81"/>
    <p:sldId id="1049" r:id="rId82"/>
    <p:sldId id="1019" r:id="rId83"/>
    <p:sldId id="1055" r:id="rId84"/>
    <p:sldId id="1052" r:id="rId85"/>
    <p:sldId id="1053" r:id="rId86"/>
    <p:sldId id="1058" r:id="rId87"/>
    <p:sldId id="1060" r:id="rId88"/>
    <p:sldId id="1056" r:id="rId89"/>
    <p:sldId id="1063" r:id="rId90"/>
    <p:sldId id="1064" r:id="rId91"/>
    <p:sldId id="1065" r:id="rId92"/>
    <p:sldId id="1066" r:id="rId93"/>
    <p:sldId id="1067" r:id="rId94"/>
    <p:sldId id="1068" r:id="rId95"/>
    <p:sldId id="1069" r:id="rId96"/>
    <p:sldId id="1072" r:id="rId97"/>
    <p:sldId id="1070" r:id="rId98"/>
    <p:sldId id="1073" r:id="rId99"/>
    <p:sldId id="1075" r:id="rId100"/>
    <p:sldId id="1079" r:id="rId101"/>
    <p:sldId id="1080" r:id="rId102"/>
    <p:sldId id="1076" r:id="rId103"/>
    <p:sldId id="1081" r:id="rId104"/>
    <p:sldId id="1082" r:id="rId105"/>
    <p:sldId id="1083" r:id="rId106"/>
    <p:sldId id="1084" r:id="rId107"/>
    <p:sldId id="1085" r:id="rId108"/>
    <p:sldId id="1086" r:id="rId109"/>
    <p:sldId id="1087" r:id="rId110"/>
    <p:sldId id="1088" r:id="rId111"/>
    <p:sldId id="1090" r:id="rId112"/>
    <p:sldId id="1089" r:id="rId113"/>
    <p:sldId id="1091" r:id="rId114"/>
    <p:sldId id="1092" r:id="rId115"/>
    <p:sldId id="1093" r:id="rId116"/>
    <p:sldId id="1094" r:id="rId117"/>
    <p:sldId id="1095" r:id="rId118"/>
    <p:sldId id="1096" r:id="rId119"/>
    <p:sldId id="1097" r:id="rId120"/>
    <p:sldId id="1078" r:id="rId121"/>
    <p:sldId id="1077" r:id="rId122"/>
    <p:sldId id="1059" r:id="rId123"/>
    <p:sldId id="1062" r:id="rId124"/>
    <p:sldId id="1036" r:id="rId125"/>
    <p:sldId id="1032" r:id="rId126"/>
    <p:sldId id="1033" r:id="rId127"/>
    <p:sldId id="1034" r:id="rId128"/>
    <p:sldId id="1035" r:id="rId129"/>
    <p:sldId id="852" r:id="rId130"/>
    <p:sldId id="994" r:id="rId131"/>
    <p:sldId id="995" r:id="rId132"/>
    <p:sldId id="996" r:id="rId133"/>
    <p:sldId id="997" r:id="rId134"/>
    <p:sldId id="998" r:id="rId135"/>
    <p:sldId id="999" r:id="rId136"/>
    <p:sldId id="1000" r:id="rId137"/>
    <p:sldId id="1001" r:id="rId138"/>
    <p:sldId id="901" r:id="rId139"/>
    <p:sldId id="902" r:id="rId140"/>
    <p:sldId id="903" r:id="rId141"/>
    <p:sldId id="904" r:id="rId142"/>
    <p:sldId id="905" r:id="rId143"/>
    <p:sldId id="906" r:id="rId144"/>
    <p:sldId id="907" r:id="rId145"/>
    <p:sldId id="908" r:id="rId146"/>
    <p:sldId id="909" r:id="rId147"/>
    <p:sldId id="910" r:id="rId148"/>
    <p:sldId id="911" r:id="rId149"/>
    <p:sldId id="912" r:id="rId150"/>
    <p:sldId id="913" r:id="rId151"/>
    <p:sldId id="914" r:id="rId152"/>
    <p:sldId id="915" r:id="rId153"/>
    <p:sldId id="916" r:id="rId154"/>
    <p:sldId id="917" r:id="rId155"/>
    <p:sldId id="918" r:id="rId156"/>
    <p:sldId id="919" r:id="rId157"/>
    <p:sldId id="920" r:id="rId158"/>
    <p:sldId id="921" r:id="rId159"/>
    <p:sldId id="922" r:id="rId160"/>
    <p:sldId id="923" r:id="rId161"/>
    <p:sldId id="924" r:id="rId162"/>
    <p:sldId id="925" r:id="rId163"/>
    <p:sldId id="926" r:id="rId164"/>
    <p:sldId id="927" r:id="rId165"/>
    <p:sldId id="928" r:id="rId166"/>
    <p:sldId id="929" r:id="rId167"/>
    <p:sldId id="930" r:id="rId168"/>
    <p:sldId id="931" r:id="rId169"/>
    <p:sldId id="932" r:id="rId170"/>
    <p:sldId id="933" r:id="rId171"/>
    <p:sldId id="934" r:id="rId172"/>
    <p:sldId id="935" r:id="rId173"/>
    <p:sldId id="936" r:id="rId174"/>
    <p:sldId id="937" r:id="rId175"/>
    <p:sldId id="938" r:id="rId176"/>
    <p:sldId id="939" r:id="rId177"/>
    <p:sldId id="940" r:id="rId178"/>
    <p:sldId id="941" r:id="rId179"/>
    <p:sldId id="942" r:id="rId180"/>
    <p:sldId id="943" r:id="rId181"/>
    <p:sldId id="944" r:id="rId182"/>
    <p:sldId id="945" r:id="rId183"/>
    <p:sldId id="946" r:id="rId184"/>
    <p:sldId id="947" r:id="rId185"/>
    <p:sldId id="948" r:id="rId186"/>
    <p:sldId id="949" r:id="rId187"/>
    <p:sldId id="950" r:id="rId188"/>
    <p:sldId id="951" r:id="rId189"/>
    <p:sldId id="952" r:id="rId190"/>
    <p:sldId id="953" r:id="rId191"/>
    <p:sldId id="954" r:id="rId192"/>
    <p:sldId id="955" r:id="rId193"/>
    <p:sldId id="956" r:id="rId194"/>
    <p:sldId id="1074" r:id="rId195"/>
    <p:sldId id="957" r:id="rId196"/>
    <p:sldId id="958" r:id="rId197"/>
    <p:sldId id="959" r:id="rId198"/>
    <p:sldId id="960" r:id="rId199"/>
    <p:sldId id="961" r:id="rId200"/>
    <p:sldId id="962" r:id="rId201"/>
    <p:sldId id="963" r:id="rId202"/>
    <p:sldId id="964" r:id="rId203"/>
    <p:sldId id="965" r:id="rId204"/>
    <p:sldId id="966" r:id="rId205"/>
    <p:sldId id="967" r:id="rId206"/>
    <p:sldId id="968" r:id="rId207"/>
    <p:sldId id="969" r:id="rId208"/>
    <p:sldId id="970" r:id="rId209"/>
    <p:sldId id="971" r:id="rId210"/>
    <p:sldId id="972" r:id="rId211"/>
    <p:sldId id="973" r:id="rId212"/>
    <p:sldId id="974" r:id="rId213"/>
    <p:sldId id="975" r:id="rId214"/>
    <p:sldId id="976" r:id="rId215"/>
    <p:sldId id="977" r:id="rId216"/>
    <p:sldId id="978" r:id="rId217"/>
    <p:sldId id="979" r:id="rId218"/>
    <p:sldId id="980" r:id="rId219"/>
    <p:sldId id="981" r:id="rId220"/>
    <p:sldId id="982" r:id="rId221"/>
    <p:sldId id="983" r:id="rId222"/>
    <p:sldId id="984" r:id="rId223"/>
    <p:sldId id="985" r:id="rId224"/>
    <p:sldId id="986" r:id="rId225"/>
    <p:sldId id="987" r:id="rId226"/>
    <p:sldId id="988" r:id="rId227"/>
    <p:sldId id="989" r:id="rId228"/>
    <p:sldId id="990" r:id="rId229"/>
    <p:sldId id="991" r:id="rId230"/>
  </p:sldIdLst>
  <p:sldSz cx="9144000" cy="6858000" type="screen4x3"/>
  <p:notesSz cx="7010400" cy="9296400"/>
  <p:defaultTextStyle>
    <a:defPPr>
      <a:defRPr lang="en-US"/>
    </a:defPPr>
    <a:lvl1pPr algn="l" rtl="0" fontAlgn="base">
      <a:spcBef>
        <a:spcPct val="0"/>
      </a:spcBef>
      <a:spcAft>
        <a:spcPct val="0"/>
      </a:spcAft>
      <a:defRPr sz="1400" kern="1200">
        <a:solidFill>
          <a:srgbClr val="000000"/>
        </a:solidFill>
        <a:latin typeface="Arial" charset="0"/>
        <a:ea typeface="Arial" charset="0"/>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Arial" charset="0"/>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Arial" charset="0"/>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Arial" charset="0"/>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Arial" charset="0"/>
        <a:cs typeface="Arial" charset="0"/>
        <a:sym typeface="Arial" charset="0"/>
      </a:defRPr>
    </a:lvl5pPr>
    <a:lvl6pPr marL="2286000" algn="l" defTabSz="914400" rtl="0" eaLnBrk="1" latinLnBrk="0" hangingPunct="1">
      <a:defRPr sz="1400" kern="1200">
        <a:solidFill>
          <a:srgbClr val="000000"/>
        </a:solidFill>
        <a:latin typeface="Arial" charset="0"/>
        <a:ea typeface="Arial" charset="0"/>
        <a:cs typeface="Arial" charset="0"/>
        <a:sym typeface="Arial" charset="0"/>
      </a:defRPr>
    </a:lvl6pPr>
    <a:lvl7pPr marL="2743200" algn="l" defTabSz="914400" rtl="0" eaLnBrk="1" latinLnBrk="0" hangingPunct="1">
      <a:defRPr sz="1400" kern="1200">
        <a:solidFill>
          <a:srgbClr val="000000"/>
        </a:solidFill>
        <a:latin typeface="Arial" charset="0"/>
        <a:ea typeface="Arial" charset="0"/>
        <a:cs typeface="Arial" charset="0"/>
        <a:sym typeface="Arial" charset="0"/>
      </a:defRPr>
    </a:lvl7pPr>
    <a:lvl8pPr marL="3200400" algn="l" defTabSz="914400" rtl="0" eaLnBrk="1" latinLnBrk="0" hangingPunct="1">
      <a:defRPr sz="1400" kern="1200">
        <a:solidFill>
          <a:srgbClr val="000000"/>
        </a:solidFill>
        <a:latin typeface="Arial" charset="0"/>
        <a:ea typeface="Arial" charset="0"/>
        <a:cs typeface="Arial" charset="0"/>
        <a:sym typeface="Arial" charset="0"/>
      </a:defRPr>
    </a:lvl8pPr>
    <a:lvl9pPr marL="3657600" algn="l" defTabSz="914400" rtl="0" eaLnBrk="1" latinLnBrk="0" hangingPunct="1">
      <a:defRPr sz="1400" kern="1200">
        <a:solidFill>
          <a:srgbClr val="000000"/>
        </a:solidFill>
        <a:latin typeface="Arial" charset="0"/>
        <a:ea typeface="Arial" charset="0"/>
        <a:cs typeface="Arial" charset="0"/>
        <a:sym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6600"/>
    <a:srgbClr val="009A46"/>
    <a:srgbClr val="FF9F0B"/>
    <a:srgbClr val="E28700"/>
    <a:srgbClr val="C20E9B"/>
    <a:srgbClr val="E7E300"/>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27" autoAdjust="0"/>
    <p:restoredTop sz="90268" autoAdjust="0"/>
  </p:normalViewPr>
  <p:slideViewPr>
    <p:cSldViewPr>
      <p:cViewPr varScale="1">
        <p:scale>
          <a:sx n="96" d="100"/>
          <a:sy n="96" d="100"/>
        </p:scale>
        <p:origin x="1488"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tableStyles" Target="tableStyles.xml"/><Relationship Id="rId26" Type="http://schemas.openxmlformats.org/officeDocument/2006/relationships/slide" Target="slides/slide25.xml"/><Relationship Id="rId231" Type="http://schemas.openxmlformats.org/officeDocument/2006/relationships/notesMaster" Target="notesMasters/notesMaster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handoutMaster" Target="handoutMasters/handout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presProps" Target="presProp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theme" Target="theme/theme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7952A45-BFBB-F44A-A8E5-7BDEA5E6B3EC}" type="datetimeFigureOut">
              <a:rPr lang="en-US" smtClean="0"/>
              <a:t>4/14/18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86E3E24-EDC4-2942-8840-0ED5C2E6FCFB}" type="slidenum">
              <a:rPr lang="en-US" smtClean="0"/>
              <a:t>‹#›</a:t>
            </a:fld>
            <a:endParaRPr lang="en-US"/>
          </a:p>
        </p:txBody>
      </p:sp>
    </p:spTree>
    <p:extLst>
      <p:ext uri="{BB962C8B-B14F-4D97-AF65-F5344CB8AC3E}">
        <p14:creationId xmlns:p14="http://schemas.microsoft.com/office/powerpoint/2010/main" val="1141981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0962" name="Shape 2"/>
          <p:cNvSpPr txBox="1">
            <a:spLocks noGrp="1"/>
          </p:cNvSpPr>
          <p:nvPr>
            <p:ph type="hdr" idx="2"/>
          </p:nvPr>
        </p:nvSpPr>
        <p:spPr bwMode="auto">
          <a:xfrm>
            <a:off x="0" y="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62" tIns="93162" rIns="93162" bIns="93162" numCol="1" anchor="t" anchorCtr="0" compatLnSpc="1">
            <a:prstTxWarp prst="textNoShape">
              <a:avLst/>
            </a:prstTxWarp>
          </a:bodyPr>
          <a:lstStyle>
            <a:lvl1pPr>
              <a:defRPr>
                <a:ea typeface="+mn-ea"/>
              </a:defRPr>
            </a:lvl1pPr>
          </a:lstStyle>
          <a:p>
            <a:pPr>
              <a:defRPr/>
            </a:pPr>
            <a:endParaRPr lang="en-US" altLang="en-US"/>
          </a:p>
        </p:txBody>
      </p:sp>
      <p:sp>
        <p:nvSpPr>
          <p:cNvPr id="40963" name="Shape 3"/>
          <p:cNvSpPr txBox="1">
            <a:spLocks noGrp="1"/>
          </p:cNvSpPr>
          <p:nvPr>
            <p:ph type="dt" idx="10"/>
          </p:nvPr>
        </p:nvSpPr>
        <p:spPr bwMode="auto">
          <a:xfrm>
            <a:off x="3970938" y="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62" tIns="93162" rIns="93162" bIns="93162" numCol="1" anchor="t" anchorCtr="0" compatLnSpc="1">
            <a:prstTxWarp prst="textNoShape">
              <a:avLst/>
            </a:prstTxWarp>
          </a:bodyPr>
          <a:lstStyle>
            <a:lvl1pPr algn="r">
              <a:defRPr>
                <a:ea typeface="+mn-ea"/>
              </a:defRPr>
            </a:lvl1pPr>
          </a:lstStyle>
          <a:p>
            <a:pPr>
              <a:defRPr/>
            </a:pPr>
            <a:endParaRPr lang="en-US" altLang="en-US"/>
          </a:p>
        </p:txBody>
      </p:sp>
      <p:sp>
        <p:nvSpPr>
          <p:cNvPr id="198660" name="Shape 4"/>
          <p:cNvSpPr>
            <a:spLocks noGrp="1" noRot="1" noChangeAspect="1"/>
          </p:cNvSpPr>
          <p:nvPr>
            <p:ph type="sldImg" idx="3"/>
          </p:nvPr>
        </p:nvSpPr>
        <p:spPr bwMode="auto">
          <a:xfrm>
            <a:off x="1181100" y="696913"/>
            <a:ext cx="4648200" cy="348615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12700" cap="rnd">
            <a:solidFill>
              <a:srgbClr val="00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 name="Shape 5"/>
          <p:cNvSpPr txBox="1">
            <a:spLocks noGrp="1"/>
          </p:cNvSpPr>
          <p:nvPr>
            <p:ph type="body" idx="1"/>
          </p:nvPr>
        </p:nvSpPr>
        <p:spPr>
          <a:xfrm>
            <a:off x="701040" y="4415790"/>
            <a:ext cx="5608320" cy="4183380"/>
          </a:xfrm>
          <a:prstGeom prst="rect">
            <a:avLst/>
          </a:prstGeom>
          <a:noFill/>
          <a:ln>
            <a:noFill/>
          </a:ln>
        </p:spPr>
        <p:txBody>
          <a:bodyPr lIns="93162" tIns="93162" rIns="93162" bIns="93162"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pPr lvl="0"/>
            <a:endParaRPr noProof="0"/>
          </a:p>
        </p:txBody>
      </p:sp>
      <p:sp>
        <p:nvSpPr>
          <p:cNvPr id="40966" name="Shape 6"/>
          <p:cNvSpPr txBox="1">
            <a:spLocks noGrp="1"/>
          </p:cNvSpPr>
          <p:nvPr>
            <p:ph type="ftr" idx="11"/>
          </p:nvPr>
        </p:nvSpPr>
        <p:spPr bwMode="auto">
          <a:xfrm>
            <a:off x="0"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62" tIns="93162" rIns="93162" bIns="93162" numCol="1" anchor="b" anchorCtr="0" compatLnSpc="1">
            <a:prstTxWarp prst="textNoShape">
              <a:avLst/>
            </a:prstTxWarp>
          </a:bodyPr>
          <a:lstStyle>
            <a:lvl1pPr>
              <a:defRPr>
                <a:ea typeface="+mn-ea"/>
              </a:defRPr>
            </a:lvl1pPr>
          </a:lstStyle>
          <a:p>
            <a:pPr>
              <a:defRPr/>
            </a:pPr>
            <a:endParaRPr lang="en-US" altLang="en-US"/>
          </a:p>
        </p:txBody>
      </p:sp>
      <p:sp>
        <p:nvSpPr>
          <p:cNvPr id="40967" name="Shape 7"/>
          <p:cNvSpPr txBox="1">
            <a:spLocks noGrp="1"/>
          </p:cNvSpPr>
          <p:nvPr>
            <p:ph type="sldNum" idx="12"/>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62" tIns="93162" rIns="93162" bIns="93162" numCol="1" anchor="b" anchorCtr="0" compatLnSpc="1">
            <a:prstTxWarp prst="textNoShape">
              <a:avLst/>
            </a:prstTxWarp>
          </a:bodyPr>
          <a:lstStyle>
            <a:lvl1pPr algn="r">
              <a:defRPr>
                <a:ea typeface="+mn-ea"/>
              </a:defRPr>
            </a:lvl1pPr>
          </a:lstStyle>
          <a:p>
            <a:pPr>
              <a:defRPr/>
            </a:pPr>
            <a:endParaRPr lang="en-US" altLang="en-US"/>
          </a:p>
        </p:txBody>
      </p:sp>
    </p:spTree>
    <p:extLst>
      <p:ext uri="{BB962C8B-B14F-4D97-AF65-F5344CB8AC3E}">
        <p14:creationId xmlns:p14="http://schemas.microsoft.com/office/powerpoint/2010/main" val="3111446936"/>
      </p:ext>
    </p:extLst>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9682" name="Shape 54"/>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dirty="0"/>
          </a:p>
        </p:txBody>
      </p:sp>
      <p:sp>
        <p:nvSpPr>
          <p:cNvPr id="199683" name="Shape 55"/>
          <p:cNvSpPr>
            <a:spLocks noGrp="1" noRot="1" noChangeAspect="1" noTextEdit="1"/>
          </p:cNvSpPr>
          <p:nvPr>
            <p:ph type="sldImg" idx="2"/>
          </p:nvPr>
        </p:nvSpPr>
        <p:spPr>
          <a:ln w="9525" cap="flat">
            <a:round/>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dirty="0"/>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305245235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24545780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81170386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85827511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84840819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348735732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68672044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85229102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68442881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340077614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356839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dirty="0"/>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85249532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61751898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422741811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340665474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414314802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404389040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347414309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05311232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9134728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374360349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3251865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dirty="0"/>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85249532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3928926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dirty="0"/>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9561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dirty="0"/>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960735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dirty="0"/>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960735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dirty="0"/>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960735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dirty="0"/>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634625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dirty="0"/>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770711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dirty="0"/>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3121710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867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544232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dirty="0"/>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101629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dirty="0"/>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974730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dirty="0"/>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984816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912426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877724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dirty="0"/>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32706439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dirty="0"/>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318100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dirty="0"/>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3842795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dirty="0"/>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9723795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dirty="0"/>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3063626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867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917809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dirty="0"/>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7740442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dirty="0"/>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7326430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1607750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dirty="0"/>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6764117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0618898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0247589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383084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37160281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6205764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278866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774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8774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3662859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9976742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9459311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9767468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30993368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5994702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8111483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8111483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37593403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6916634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311047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dirty="0"/>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3072991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42802404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6402409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42802404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3568399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6175189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42274181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34066547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41431480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40438904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3474143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dirty="0"/>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9414235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38741749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3454755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3132941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9198834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39951032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35679771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4150696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40313521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95841407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912212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dirty="0"/>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94142354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34386297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38713174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6081668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95663707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2301022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5642968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392490963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60879697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31861767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4112053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dirty="0"/>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354325352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59504661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38363975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80417031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374451879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51836184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46449542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74615500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71536172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40871476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3720556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dirty="0"/>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62689595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63490182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11364954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99984356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90525608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321607167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334496441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383245548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38251788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423880530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593131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rot="5400000">
            <a:off x="4732337" y="2171700"/>
            <a:ext cx="5851525" cy="2057400"/>
          </a:xfrm>
          <a:prstGeom prst="rect">
            <a:avLst/>
          </a:prstGeom>
          <a:noFill/>
          <a:ln>
            <a:noFill/>
          </a:ln>
        </p:spPr>
        <p:txBody>
          <a:bodyPr/>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6" name="Shape 16"/>
          <p:cNvSpPr txBox="1">
            <a:spLocks noGrp="1"/>
          </p:cNvSpPr>
          <p:nvPr>
            <p:ph type="body" idx="1"/>
          </p:nvPr>
        </p:nvSpPr>
        <p:spPr>
          <a:xfrm rot="5400000">
            <a:off x="541337" y="190500"/>
            <a:ext cx="5851525" cy="6019799"/>
          </a:xfrm>
          <a:prstGeom prst="rect">
            <a:avLst/>
          </a:prstGeom>
          <a:noFill/>
          <a:ln>
            <a:noFill/>
          </a:ln>
        </p:spPr>
        <p:txBody>
          <a:bodyPr/>
          <a:lstStyle>
            <a:lvl1pPr marL="342900" indent="-139700" algn="l" rtl="0">
              <a:spcBef>
                <a:spcPts val="640"/>
              </a:spcBef>
              <a:spcAft>
                <a:spcPts val="0"/>
              </a:spcAft>
              <a:buClr>
                <a:schemeClr val="dk1"/>
              </a:buClr>
              <a:buFont typeface="Calibri"/>
              <a:buChar char="•"/>
              <a:defRPr/>
            </a:lvl1pPr>
            <a:lvl2pPr marL="742950" indent="-107950" algn="l" rtl="0">
              <a:spcBef>
                <a:spcPts val="560"/>
              </a:spcBef>
              <a:spcAft>
                <a:spcPts val="0"/>
              </a:spcAft>
              <a:buClr>
                <a:schemeClr val="dk1"/>
              </a:buClr>
              <a:buFont typeface="Calibri"/>
              <a:buChar char="–"/>
              <a:defRPr/>
            </a:lvl2pPr>
            <a:lvl3pPr marL="1143000" indent="-76200" algn="l" rtl="0">
              <a:spcBef>
                <a:spcPts val="480"/>
              </a:spcBef>
              <a:spcAft>
                <a:spcPts val="0"/>
              </a:spcAft>
              <a:buClr>
                <a:schemeClr val="dk1"/>
              </a:buClr>
              <a:buFont typeface="Calibri"/>
              <a:buChar char="•"/>
              <a:defRPr/>
            </a:lvl3pPr>
            <a:lvl4pPr marL="1600200" indent="-101600" algn="l" rtl="0">
              <a:spcBef>
                <a:spcPts val="400"/>
              </a:spcBef>
              <a:spcAft>
                <a:spcPts val="0"/>
              </a:spcAft>
              <a:buClr>
                <a:schemeClr val="dk1"/>
              </a:buClr>
              <a:buFont typeface="Calibri"/>
              <a:buChar char="–"/>
              <a:defRPr/>
            </a:lvl4pPr>
            <a:lvl5pPr marL="2057400" indent="-101600" algn="l" rtl="0">
              <a:spcBef>
                <a:spcPts val="400"/>
              </a:spcBef>
              <a:spcAft>
                <a:spcPts val="0"/>
              </a:spcAft>
              <a:buClr>
                <a:schemeClr val="dk1"/>
              </a:buClr>
              <a:buFont typeface="Calibri"/>
              <a:buChar char="»"/>
              <a:defRPr/>
            </a:lvl5pPr>
            <a:lvl6pPr marL="2514600" indent="-101600" algn="l" rtl="0">
              <a:spcBef>
                <a:spcPts val="400"/>
              </a:spcBef>
              <a:spcAft>
                <a:spcPts val="0"/>
              </a:spcAft>
              <a:buClr>
                <a:schemeClr val="dk1"/>
              </a:buClr>
              <a:buFont typeface="Calibri"/>
              <a:buChar char="»"/>
              <a:defRPr/>
            </a:lvl6pPr>
            <a:lvl7pPr marL="2971800" indent="-101600" algn="l" rtl="0">
              <a:spcBef>
                <a:spcPts val="400"/>
              </a:spcBef>
              <a:spcAft>
                <a:spcPts val="0"/>
              </a:spcAft>
              <a:buClr>
                <a:schemeClr val="dk1"/>
              </a:buClr>
              <a:buFont typeface="Calibri"/>
              <a:buChar char="»"/>
              <a:defRPr/>
            </a:lvl7pPr>
            <a:lvl8pPr marL="3429000" indent="-101600" algn="l" rtl="0">
              <a:spcBef>
                <a:spcPts val="400"/>
              </a:spcBef>
              <a:spcAft>
                <a:spcPts val="0"/>
              </a:spcAft>
              <a:buClr>
                <a:schemeClr val="dk1"/>
              </a:buClr>
              <a:buFont typeface="Calibri"/>
              <a:buChar char="»"/>
              <a:defRPr/>
            </a:lvl8pPr>
            <a:lvl9pPr marL="3886200" indent="-101600" algn="l" rtl="0">
              <a:spcBef>
                <a:spcPts val="400"/>
              </a:spcBef>
              <a:spcAft>
                <a:spcPts val="0"/>
              </a:spcAft>
              <a:buClr>
                <a:schemeClr val="dk1"/>
              </a:buClr>
              <a:buFont typeface="Calibri"/>
              <a:buChar char="»"/>
              <a:defRPr/>
            </a:lvl9pPr>
          </a:lstStyle>
          <a:p>
            <a:endParaRPr/>
          </a:p>
        </p:txBody>
      </p:sp>
    </p:spTree>
    <p:extLst>
      <p:ext uri="{BB962C8B-B14F-4D97-AF65-F5344CB8AC3E}">
        <p14:creationId xmlns:p14="http://schemas.microsoft.com/office/powerpoint/2010/main" val="885131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73050"/>
            <a:ext cx="3008313" cy="1162049"/>
          </a:xfrm>
          <a:prstGeom prst="rect">
            <a:avLst/>
          </a:prstGeom>
          <a:noFill/>
          <a:ln>
            <a:noFill/>
          </a:ln>
        </p:spPr>
        <p:txBody>
          <a:bodyPr anchor="b"/>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 name="Shape 26"/>
          <p:cNvSpPr txBox="1">
            <a:spLocks noGrp="1"/>
          </p:cNvSpPr>
          <p:nvPr>
            <p:ph type="body" idx="1"/>
          </p:nvPr>
        </p:nvSpPr>
        <p:spPr>
          <a:xfrm>
            <a:off x="3575050" y="273050"/>
            <a:ext cx="5111750" cy="5853112"/>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 name="Shape 27"/>
          <p:cNvSpPr txBox="1">
            <a:spLocks noGrp="1"/>
          </p:cNvSpPr>
          <p:nvPr>
            <p:ph type="body" idx="2"/>
          </p:nvPr>
        </p:nvSpPr>
        <p:spPr>
          <a:xfrm>
            <a:off x="457200" y="1435100"/>
            <a:ext cx="3008313" cy="4691063"/>
          </a:xfrm>
          <a:prstGeom prst="rect">
            <a:avLst/>
          </a:prstGeom>
          <a:noFill/>
          <a:ln>
            <a:noFill/>
          </a:ln>
        </p:spPr>
        <p:txBody>
          <a:bodyPr/>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Tree>
    <p:extLst>
      <p:ext uri="{BB962C8B-B14F-4D97-AF65-F5344CB8AC3E}">
        <p14:creationId xmlns:p14="http://schemas.microsoft.com/office/powerpoint/2010/main" val="925138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
        <p:cNvGrpSpPr/>
        <p:nvPr/>
      </p:nvGrpSpPr>
      <p:grpSpPr>
        <a:xfrm>
          <a:off x="0" y="0"/>
          <a:ext cx="0" cy="0"/>
          <a:chOff x="0" y="0"/>
          <a:chExt cx="0" cy="0"/>
        </a:xfrm>
      </p:grpSpPr>
    </p:spTree>
    <p:extLst>
      <p:ext uri="{BB962C8B-B14F-4D97-AF65-F5344CB8AC3E}">
        <p14:creationId xmlns:p14="http://schemas.microsoft.com/office/powerpoint/2010/main" val="1027417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txBox="1">
            <a:spLocks noGrp="1"/>
          </p:cNvSpPr>
          <p:nvPr>
            <p:ph type="body" idx="1"/>
          </p:nvPr>
        </p:nvSpPr>
        <p:spPr>
          <a:xfrm>
            <a:off x="457200" y="1535112"/>
            <a:ext cx="4040187" cy="639762"/>
          </a:xfrm>
          <a:prstGeom prst="rect">
            <a:avLst/>
          </a:prstGeom>
          <a:noFill/>
          <a:ln>
            <a:noFill/>
          </a:ln>
        </p:spPr>
        <p:txBody>
          <a:bodyPr anchor="b"/>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4" name="Shape 34"/>
          <p:cNvSpPr txBox="1">
            <a:spLocks noGrp="1"/>
          </p:cNvSpPr>
          <p:nvPr>
            <p:ph type="body" idx="2"/>
          </p:nvPr>
        </p:nvSpPr>
        <p:spPr>
          <a:xfrm>
            <a:off x="457200" y="2174875"/>
            <a:ext cx="4040187" cy="3951287"/>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3"/>
          </p:nvPr>
        </p:nvSpPr>
        <p:spPr>
          <a:xfrm>
            <a:off x="4645025" y="1535112"/>
            <a:ext cx="4041774" cy="639762"/>
          </a:xfrm>
          <a:prstGeom prst="rect">
            <a:avLst/>
          </a:prstGeom>
          <a:noFill/>
          <a:ln>
            <a:noFill/>
          </a:ln>
        </p:spPr>
        <p:txBody>
          <a:bodyPr anchor="b"/>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6" name="Shape 36"/>
          <p:cNvSpPr txBox="1">
            <a:spLocks noGrp="1"/>
          </p:cNvSpPr>
          <p:nvPr>
            <p:ph type="body" idx="4"/>
          </p:nvPr>
        </p:nvSpPr>
        <p:spPr>
          <a:xfrm>
            <a:off x="4645025" y="2174875"/>
            <a:ext cx="4041774" cy="3951287"/>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036123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4637"/>
            <a:ext cx="8229600" cy="1143000"/>
          </a:xfrm>
          <a:prstGeom prst="rect">
            <a:avLst/>
          </a:prstGeom>
          <a:noFill/>
          <a:ln>
            <a:noFill/>
          </a:ln>
        </p:spPr>
        <p:txBody>
          <a:bodyPr/>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9" name="Shape 39"/>
          <p:cNvSpPr txBox="1">
            <a:spLocks noGrp="1"/>
          </p:cNvSpPr>
          <p:nvPr>
            <p:ph type="body" idx="1"/>
          </p:nvPr>
        </p:nvSpPr>
        <p:spPr>
          <a:xfrm>
            <a:off x="457200" y="1600200"/>
            <a:ext cx="4038599" cy="452596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txBox="1">
            <a:spLocks noGrp="1"/>
          </p:cNvSpPr>
          <p:nvPr>
            <p:ph type="body" idx="2"/>
          </p:nvPr>
        </p:nvSpPr>
        <p:spPr>
          <a:xfrm>
            <a:off x="4648200" y="1600200"/>
            <a:ext cx="4038599" cy="452596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972186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722312" y="4406900"/>
            <a:ext cx="7772400" cy="1362075"/>
          </a:xfrm>
          <a:prstGeom prst="rect">
            <a:avLst/>
          </a:prstGeom>
          <a:noFill/>
          <a:ln>
            <a:noFill/>
          </a:ln>
        </p:spPr>
        <p:txBody>
          <a:bodyPr anchor="t"/>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1"/>
          </p:nvPr>
        </p:nvSpPr>
        <p:spPr>
          <a:xfrm>
            <a:off x="722312" y="2906713"/>
            <a:ext cx="7772400" cy="1500187"/>
          </a:xfrm>
          <a:prstGeom prst="rect">
            <a:avLst/>
          </a:prstGeom>
          <a:noFill/>
          <a:ln>
            <a:noFill/>
          </a:ln>
        </p:spPr>
        <p:txBody>
          <a:bodyPr anchor="b"/>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Tree>
    <p:extLst>
      <p:ext uri="{BB962C8B-B14F-4D97-AF65-F5344CB8AC3E}">
        <p14:creationId xmlns:p14="http://schemas.microsoft.com/office/powerpoint/2010/main" val="1482431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ea typeface="Arial" charset="0"/>
              </a:defRPr>
            </a:lvl1pPr>
          </a:lstStyle>
          <a:p>
            <a:fld id="{2AE0698B-CAF6-E947-AC13-264BB5F4734F}" type="slidenum">
              <a:rPr lang="en-US" altLang="en-US"/>
              <a:pPr/>
              <a:t>‹#›</a:t>
            </a:fld>
            <a:endParaRPr lang="en-US" altLang="en-US"/>
          </a:p>
        </p:txBody>
      </p:sp>
    </p:spTree>
    <p:extLst>
      <p:ext uri="{BB962C8B-B14F-4D97-AF65-F5344CB8AC3E}">
        <p14:creationId xmlns:p14="http://schemas.microsoft.com/office/powerpoint/2010/main" val="124662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fld id="{5909EA65-6FA7-8F47-802A-2065BCF404CC}" type="slidenum">
              <a:rPr lang="en-US" altLang="en-US"/>
              <a:pPr/>
              <a:t>‹#›</a:t>
            </a:fld>
            <a:endParaRPr lang="en-US" altLang="en-US"/>
          </a:p>
        </p:txBody>
      </p:sp>
    </p:spTree>
    <p:extLst>
      <p:ext uri="{BB962C8B-B14F-4D97-AF65-F5344CB8AC3E}">
        <p14:creationId xmlns:p14="http://schemas.microsoft.com/office/powerpoint/2010/main" val="1605904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9"/>
          <p:cNvSpPr txBox="1">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5" tIns="91425" rIns="91425" bIns="91425" numCol="1" anchor="ctr" anchorCtr="0" compatLnSpc="1">
            <a:prstTxWarp prst="textNoShape">
              <a:avLst/>
            </a:prstTxWarp>
          </a:bodyPr>
          <a:lstStyle/>
          <a:p>
            <a:pPr lvl="0"/>
            <a:endParaRPr lang="en-US" altLang="en-US">
              <a:sym typeface="Arial" charset="0"/>
            </a:endParaRPr>
          </a:p>
        </p:txBody>
      </p:sp>
      <p:sp>
        <p:nvSpPr>
          <p:cNvPr id="1027" name="Shape 10"/>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5" tIns="91425" rIns="91425" bIns="91425" numCol="1" anchor="t" anchorCtr="0" compatLnSpc="1">
            <a:prstTxWarp prst="textNoShape">
              <a:avLst/>
            </a:prstTxWarp>
          </a:bodyPr>
          <a:lstStyle/>
          <a:p>
            <a:pPr lvl="0"/>
            <a:endParaRPr lang="en-US" altLang="en-US">
              <a:sym typeface="Arial" charset="0"/>
            </a:endParaRPr>
          </a:p>
        </p:txBody>
      </p:sp>
      <p:sp>
        <p:nvSpPr>
          <p:cNvPr id="1028" name="Shape 11"/>
          <p:cNvSpPr txBox="1">
            <a:spLocks noGrp="1"/>
          </p:cNvSpPr>
          <p:nvPr>
            <p:ph type="dt" idx="10"/>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defRPr>
                <a:ea typeface="+mn-ea"/>
              </a:defRPr>
            </a:lvl1pPr>
          </a:lstStyle>
          <a:p>
            <a:pPr>
              <a:defRPr/>
            </a:pPr>
            <a:endParaRPr lang="en-US" altLang="en-US"/>
          </a:p>
        </p:txBody>
      </p:sp>
      <p:sp>
        <p:nvSpPr>
          <p:cNvPr id="1029" name="Shape 12"/>
          <p:cNvSpPr txBox="1">
            <a:spLocks noGrp="1"/>
          </p:cNvSpPr>
          <p:nvPr>
            <p:ph type="ftr" idx="11"/>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defRPr>
                <a:ea typeface="+mn-ea"/>
              </a:defRPr>
            </a:lvl1pPr>
          </a:lstStyle>
          <a:p>
            <a:pPr>
              <a:defRPr/>
            </a:pPr>
            <a:endParaRPr lang="en-US" altLang="en-US"/>
          </a:p>
        </p:txBody>
      </p:sp>
      <p:sp>
        <p:nvSpPr>
          <p:cNvPr id="1030" name="Shape 13"/>
          <p:cNvSpPr txBox="1">
            <a:spLocks noGrp="1"/>
          </p:cNvSpPr>
          <p:nvPr>
            <p:ph type="sldNum" idx="12"/>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r">
              <a:defRPr>
                <a:ea typeface="+mn-ea"/>
              </a:defRPr>
            </a:lvl1pPr>
          </a:lstStyle>
          <a:p>
            <a:pPr>
              <a:defRPr/>
            </a:pPr>
            <a:endParaRPr lang="en-US" altLang="en-US"/>
          </a:p>
        </p:txBody>
      </p:sp>
    </p:spTree>
  </p:cSld>
  <p:clrMap bg1="lt1" tx1="dk1" bg2="dk2" tx2="lt2" accent1="accent1" accent2="accent2" accent3="accent3" accent4="accent4" accent5="accent5" accent6="accent6" hlink="hlink" folHlink="folHlink"/>
  <p:sldLayoutIdLst>
    <p:sldLayoutId id="2147483715" r:id="rId1"/>
    <p:sldLayoutId id="2147483718" r:id="rId2"/>
    <p:sldLayoutId id="2147483719" r:id="rId3"/>
    <p:sldLayoutId id="2147483720" r:id="rId4"/>
    <p:sldLayoutId id="2147483721" r:id="rId5"/>
    <p:sldLayoutId id="2147483722" r:id="rId6"/>
    <p:sldLayoutId id="2147483723" r:id="rId7"/>
    <p:sldLayoutId id="2147483724" r:id="rId8"/>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charset="0"/>
          <a:rtl val="0"/>
        </a:defRPr>
      </a:lvl2pPr>
      <a:lvl3pPr algn="l" rtl="0" eaLnBrk="0" fontAlgn="base" hangingPunct="0">
        <a:spcBef>
          <a:spcPct val="0"/>
        </a:spcBef>
        <a:spcAft>
          <a:spcPct val="0"/>
        </a:spcAft>
        <a:defRPr sz="1400">
          <a:solidFill>
            <a:srgbClr val="000000"/>
          </a:solidFill>
          <a:latin typeface="Arial" charset="0"/>
          <a:ea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ea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ea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hyperlink" Target="https://www.youtube.com/watch?v=VLAp7Ib4Ycg"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hyperlink" Target="https://www.youtube.com/watch?v=VLAp7Ib4Ycg"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3" Type="http://schemas.openxmlformats.org/officeDocument/2006/relationships/hyperlink" Target="https://goo.gl/forms/9NdmefTqEaWpeIot2"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3" Type="http://schemas.openxmlformats.org/officeDocument/2006/relationships/hyperlink" Target="https://magic.piktochart.com/output/20233534-new-piktochart" TargetMode="External"/><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eXvBjCO19QY"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3" Type="http://schemas.openxmlformats.org/officeDocument/2006/relationships/hyperlink" Target="http://bit.ly/2nTckXu" TargetMode="External"/><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goo.gl/nuCtnN"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goo.gl/nuCtnN"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goo.gl/nuCtnN"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s://goo.gl/nuCtnN"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goo.gl/forms/MABgHKQQJsKtRhh03"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magic.piktochart.com/output/20233534-new-piktochart"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goo.gl/nuCtnN"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goo.gl/nuCtnN"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s://goo.gl/nuCtnN"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s://goo.gl/nuCtnN"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goo.gl/nuCtnN"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hyperlink" Target="https://www.youtube.com/watch?v=jxTd6biipZo"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media.freep.com/pitbulls/index.htm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51"/>
          <p:cNvSpPr txBox="1">
            <a:spLocks noGrp="1"/>
          </p:cNvSpPr>
          <p:nvPr>
            <p:ph type="ctrTitle" idx="4294967295"/>
          </p:nvPr>
        </p:nvSpPr>
        <p:spPr>
          <a:xfrm>
            <a:off x="914400" y="1600200"/>
            <a:ext cx="7772400" cy="1828800"/>
          </a:xfrm>
        </p:spPr>
        <p:txBody>
          <a:bodyPr tIns="45700" bIns="45700" anchor="b" anchorCtr="1"/>
          <a:lstStyle/>
          <a:p>
            <a:pPr algn="ctr" eaLnBrk="1" hangingPunct="1">
              <a:buClr>
                <a:srgbClr val="000000"/>
              </a:buClr>
              <a:buSzPct val="25000"/>
              <a:buFont typeface="Calibri" charset="0"/>
              <a:buNone/>
            </a:pPr>
            <a:r>
              <a:rPr lang="en-US" altLang="en-US" sz="5700">
                <a:latin typeface="Calibri" charset="0"/>
                <a:ea typeface="Arial" charset="0"/>
                <a:cs typeface="Arial" charset="0"/>
                <a:sym typeface="Calibri" charset="0"/>
              </a:rPr>
              <a:t>Language Arts 5 &amp; 6</a:t>
            </a:r>
            <a:br>
              <a:rPr lang="en-US" altLang="en-US" sz="5700">
                <a:latin typeface="Calibri" charset="0"/>
                <a:ea typeface="Arial" charset="0"/>
                <a:cs typeface="Arial" charset="0"/>
                <a:sym typeface="Calibri" charset="0"/>
              </a:rPr>
            </a:br>
            <a:r>
              <a:rPr lang="en-US" altLang="en-US" sz="5700">
                <a:latin typeface="Calibri" charset="0"/>
                <a:ea typeface="Arial" charset="0"/>
                <a:cs typeface="Arial" charset="0"/>
                <a:sym typeface="Calibri" charset="0"/>
              </a:rPr>
              <a:t> Daily Agenda</a:t>
            </a:r>
          </a:p>
        </p:txBody>
      </p:sp>
      <p:sp>
        <p:nvSpPr>
          <p:cNvPr id="24579" name="Shape 52"/>
          <p:cNvSpPr txBox="1">
            <a:spLocks noGrp="1"/>
          </p:cNvSpPr>
          <p:nvPr>
            <p:ph type="subTitle" idx="4294967295"/>
          </p:nvPr>
        </p:nvSpPr>
        <p:spPr>
          <a:xfrm>
            <a:off x="2057400" y="3733800"/>
            <a:ext cx="6045200" cy="1752600"/>
          </a:xfrm>
        </p:spPr>
        <p:txBody>
          <a:bodyPr tIns="45700" bIns="45700"/>
          <a:lstStyle/>
          <a:p>
            <a:pPr algn="ctr" eaLnBrk="1" hangingPunct="1">
              <a:buClr>
                <a:srgbClr val="000000"/>
              </a:buClr>
              <a:buSzPct val="25000"/>
              <a:buFont typeface="Calibri" charset="0"/>
              <a:buNone/>
            </a:pPr>
            <a:r>
              <a:rPr lang="en-US" altLang="en-US" sz="3200">
                <a:latin typeface="Calibri" charset="0"/>
                <a:ea typeface="Arial" charset="0"/>
                <a:cs typeface="Arial" charset="0"/>
                <a:sym typeface="Calibri" charset="0"/>
              </a:rPr>
              <a:t>Mr. Schmitt</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152400" y="554038"/>
            <a:ext cx="8839200" cy="5389562"/>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latin typeface="+mn-lt"/>
                <a:ea typeface="Calibri"/>
                <a:cs typeface="Calibri"/>
                <a:sym typeface="Calibri"/>
              </a:rPr>
              <a:t>Bell Work: </a:t>
            </a:r>
            <a:r>
              <a:rPr lang="en-US" sz="1600" b="1" dirty="0">
                <a:solidFill>
                  <a:schemeClr val="bg1">
                    <a:lumMod val="50000"/>
                  </a:schemeClr>
                </a:solidFill>
                <a:latin typeface="+mn-lt"/>
                <a:ea typeface="Calibri"/>
                <a:cs typeface="Calibri"/>
                <a:sym typeface="Calibri"/>
              </a:rPr>
              <a:t>WOTD – implicit (adjective)</a:t>
            </a:r>
            <a:endParaRPr lang="en-US" sz="1600" b="1" dirty="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endParaRPr lang="en-US" sz="1600" b="1" dirty="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1600" b="1" dirty="0">
                <a:latin typeface="+mn-lt"/>
                <a:ea typeface="Calibri"/>
                <a:cs typeface="Calibri"/>
                <a:sym typeface="Calibri"/>
              </a:rPr>
              <a:t>In class activities: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600" b="1" dirty="0">
                <a:solidFill>
                  <a:schemeClr val="tx1"/>
                </a:solidFill>
                <a:latin typeface="+mn-lt"/>
                <a:ea typeface="Calibri"/>
                <a:cs typeface="Calibri"/>
                <a:sym typeface="Calibri"/>
              </a:rPr>
              <a:t>Bell Work = </a:t>
            </a:r>
            <a:r>
              <a:rPr lang="en-US" sz="1600" b="1" dirty="0">
                <a:solidFill>
                  <a:schemeClr val="bg1">
                    <a:lumMod val="50000"/>
                  </a:schemeClr>
                </a:solidFill>
                <a:latin typeface="+mn-lt"/>
                <a:ea typeface="Calibri"/>
                <a:cs typeface="Calibri"/>
                <a:sym typeface="Calibri"/>
              </a:rPr>
              <a:t>WOTD, implicit (adjective)</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600" b="1" dirty="0">
                <a:solidFill>
                  <a:schemeClr val="bg1">
                    <a:lumMod val="50000"/>
                  </a:schemeClr>
                </a:solidFill>
                <a:latin typeface="+mn-lt"/>
                <a:ea typeface="Calibri"/>
                <a:cs typeface="Calibri"/>
                <a:sym typeface="Calibri"/>
              </a:rPr>
              <a:t>Starter Pack Assignment = Go over directions and expectations (due tonight on Google Classroom).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600" b="1" dirty="0">
                <a:solidFill>
                  <a:schemeClr val="tx1"/>
                </a:solidFill>
                <a:latin typeface="+mn-lt"/>
                <a:ea typeface="Calibri"/>
                <a:cs typeface="Calibri"/>
                <a:sym typeface="Calibri"/>
              </a:rPr>
              <a:t>Finish annotations from Banning Pit bulls in Detroit, article: </a:t>
            </a:r>
            <a:r>
              <a:rPr lang="en-US" sz="1600" dirty="0">
                <a:solidFill>
                  <a:srgbClr val="00B050"/>
                </a:solidFill>
                <a:latin typeface="+mn-lt"/>
                <a:ea typeface="Calibri"/>
                <a:cs typeface="Calibri"/>
                <a:sym typeface="Calibri"/>
              </a:rPr>
              <a:t>On your own, finish writing the annotations (techniques, goals, and mini summaries). **15 minutes</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600" b="1" dirty="0">
                <a:solidFill>
                  <a:schemeClr val="tx1"/>
                </a:solidFill>
                <a:latin typeface="+mn-lt"/>
                <a:ea typeface="Calibri"/>
                <a:cs typeface="Calibri"/>
                <a:sym typeface="Calibri"/>
              </a:rPr>
              <a:t>Discuss and Review SOAPS and what needs to be filled out: </a:t>
            </a:r>
            <a:r>
              <a:rPr lang="en-US" sz="1600" dirty="0">
                <a:solidFill>
                  <a:srgbClr val="7030A0"/>
                </a:solidFill>
                <a:latin typeface="+mn-lt"/>
                <a:ea typeface="Calibri"/>
                <a:cs typeface="Calibri"/>
                <a:sym typeface="Calibri"/>
              </a:rPr>
              <a:t>We will quickly review what needs to be written as far as evidence and your explanation. 15 minutes</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600" b="1" dirty="0">
                <a:solidFill>
                  <a:schemeClr val="tx1"/>
                </a:solidFill>
                <a:latin typeface="+mn-lt"/>
                <a:ea typeface="Calibri"/>
                <a:cs typeface="Calibri"/>
                <a:sym typeface="Calibri"/>
              </a:rPr>
              <a:t>Write two SAT style questions + include the answers for both questions: </a:t>
            </a:r>
            <a:r>
              <a:rPr lang="en-US" sz="1600" dirty="0">
                <a:solidFill>
                  <a:schemeClr val="tx1"/>
                </a:solidFill>
                <a:latin typeface="+mn-lt"/>
                <a:ea typeface="Calibri"/>
                <a:cs typeface="Calibri"/>
                <a:sym typeface="Calibri"/>
              </a:rPr>
              <a:t>Have a partner answer them and see if they can get them right. **15 minutes</a:t>
            </a:r>
          </a:p>
          <a:p>
            <a:pPr eaLnBrk="1" fontAlgn="auto" hangingPunct="1">
              <a:spcBef>
                <a:spcPts val="0"/>
              </a:spcBef>
              <a:spcAft>
                <a:spcPts val="0"/>
              </a:spcAft>
              <a:buClr>
                <a:srgbClr val="000000"/>
              </a:buClr>
              <a:buSzPct val="100000"/>
              <a:defRPr/>
            </a:pPr>
            <a:endParaRPr lang="en-US" sz="1600" dirty="0">
              <a:solidFill>
                <a:schemeClr val="tx1"/>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600" b="1" dirty="0">
                <a:solidFill>
                  <a:schemeClr val="tx1"/>
                </a:solidFill>
                <a:latin typeface="+mn-lt"/>
                <a:ea typeface="Calibri"/>
                <a:cs typeface="Calibri"/>
                <a:sym typeface="Calibri"/>
              </a:rPr>
              <a:t>Homework: </a:t>
            </a:r>
            <a:r>
              <a:rPr lang="en-US" sz="1600" dirty="0">
                <a:solidFill>
                  <a:schemeClr val="tx1"/>
                </a:solidFill>
                <a:latin typeface="+mn-lt"/>
                <a:ea typeface="Calibri"/>
                <a:cs typeface="Calibri"/>
                <a:sym typeface="Calibri"/>
              </a:rPr>
              <a:t>Annotations, 2 SAT Questions w/ answers, plus Rhetorical Analysis intro. Paragraph = due Monday. </a:t>
            </a:r>
            <a:r>
              <a:rPr lang="en-US" sz="1600" dirty="0">
                <a:solidFill>
                  <a:schemeClr val="tx1"/>
                </a:solidFill>
                <a:latin typeface="+mn-lt"/>
                <a:ea typeface="Calibri"/>
                <a:cs typeface="Calibri"/>
                <a:sym typeface="Wingdings" panose="05000000000000000000" pitchFamily="2" charset="2"/>
              </a:rPr>
              <a:t> </a:t>
            </a:r>
            <a:endParaRPr lang="en-US" sz="1600" dirty="0">
              <a:solidFill>
                <a:schemeClr val="tx1"/>
              </a:solidFill>
              <a:latin typeface="+mn-lt"/>
              <a:ea typeface="Calibri"/>
              <a:cs typeface="Calibri"/>
              <a:sym typeface="Calibri"/>
            </a:endParaRPr>
          </a:p>
          <a:p>
            <a:pPr eaLnBrk="1" fontAlgn="auto" hangingPunct="1">
              <a:spcBef>
                <a:spcPts val="0"/>
              </a:spcBef>
              <a:spcAft>
                <a:spcPts val="0"/>
              </a:spcAft>
              <a:buClr>
                <a:srgbClr val="000000"/>
              </a:buClr>
              <a:buSzPct val="100000"/>
              <a:defRPr/>
            </a:pPr>
            <a:endParaRPr lang="en-US" sz="1600" b="1" dirty="0">
              <a:solidFill>
                <a:schemeClr val="tx1"/>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600" b="1" dirty="0">
                <a:solidFill>
                  <a:schemeClr val="tx1"/>
                </a:solidFill>
                <a:latin typeface="+mn-lt"/>
                <a:ea typeface="Calibri"/>
                <a:cs typeface="Calibri"/>
                <a:sym typeface="Calibri"/>
              </a:rPr>
              <a:t>Learning Targets: </a:t>
            </a:r>
            <a:endParaRPr lang="en-US" sz="1600" b="1" dirty="0">
              <a:solidFill>
                <a:srgbClr val="00B050"/>
              </a:solidFill>
              <a:latin typeface="+mn-lt"/>
              <a:ea typeface="Calibri"/>
              <a:cs typeface="Calibri"/>
              <a:sym typeface="Calibri"/>
            </a:endParaRPr>
          </a:p>
          <a:p>
            <a:pPr lvl="2" eaLnBrk="1" fontAlgn="auto" hangingPunct="1">
              <a:spcBef>
                <a:spcPts val="0"/>
              </a:spcBef>
              <a:spcAft>
                <a:spcPts val="0"/>
              </a:spcAft>
              <a:buClr>
                <a:srgbClr val="000000"/>
              </a:buClr>
              <a:buSzPct val="100000"/>
              <a:defRPr/>
            </a:pPr>
            <a:r>
              <a:rPr lang="en-US" sz="1600" b="1" dirty="0">
                <a:latin typeface="+mn-lt"/>
                <a:ea typeface="Calibri"/>
                <a:cs typeface="Calibri"/>
                <a:sym typeface="Calibri"/>
              </a:rPr>
              <a:t>Content Learning Target</a:t>
            </a:r>
          </a:p>
          <a:p>
            <a:pPr marL="285750" lvl="2" indent="-285750" eaLnBrk="1" fontAlgn="auto" hangingPunct="1">
              <a:spcBef>
                <a:spcPts val="0"/>
              </a:spcBef>
              <a:spcAft>
                <a:spcPts val="0"/>
              </a:spcAft>
              <a:buClr>
                <a:srgbClr val="000000"/>
              </a:buClr>
              <a:buSzPct val="100000"/>
              <a:buFont typeface="Arial" charset="0"/>
              <a:buChar char="•"/>
              <a:defRPr/>
            </a:pPr>
            <a:r>
              <a:rPr lang="en-US" sz="1600" dirty="0">
                <a:latin typeface="+mn-lt"/>
              </a:rPr>
              <a:t>I can analyze an article in order to identify techniques he or she used to build the argument. </a:t>
            </a:r>
            <a:endParaRPr lang="en-US" sz="1600" b="1" dirty="0">
              <a:latin typeface="+mn-lt"/>
              <a:ea typeface="Calibri"/>
              <a:cs typeface="Calibri"/>
              <a:sym typeface="Calibri"/>
            </a:endParaRPr>
          </a:p>
          <a:p>
            <a:pPr eaLnBrk="1" fontAlgn="auto" hangingPunct="1">
              <a:spcBef>
                <a:spcPts val="0"/>
              </a:spcBef>
              <a:spcAft>
                <a:spcPts val="0"/>
              </a:spcAft>
              <a:buClr>
                <a:srgbClr val="000000"/>
              </a:buClr>
              <a:buSzPct val="100000"/>
              <a:defRPr/>
            </a:pPr>
            <a:endParaRPr lang="en-US" sz="1600" b="1" dirty="0">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600" b="1" dirty="0">
                <a:latin typeface="+mn-lt"/>
                <a:ea typeface="Calibri"/>
                <a:cs typeface="Calibri"/>
                <a:sym typeface="Calibri"/>
              </a:rPr>
              <a:t>Language Learning Target</a:t>
            </a:r>
          </a:p>
          <a:p>
            <a:pPr marL="285750" indent="-285750" eaLnBrk="1" fontAlgn="auto" hangingPunct="1">
              <a:spcBef>
                <a:spcPts val="0"/>
              </a:spcBef>
              <a:spcAft>
                <a:spcPts val="0"/>
              </a:spcAft>
              <a:buClr>
                <a:srgbClr val="000000"/>
              </a:buClr>
              <a:buSzPct val="100000"/>
              <a:buFont typeface="Arial" charset="0"/>
              <a:buChar char="•"/>
              <a:defRPr/>
            </a:pPr>
            <a:r>
              <a:rPr lang="en-US" sz="1600" dirty="0">
                <a:latin typeface="+mn-lt"/>
                <a:ea typeface="Calibri"/>
                <a:cs typeface="Calibri"/>
                <a:sym typeface="Calibri"/>
              </a:rPr>
              <a:t>I can use the following sentence stem in order to discuss the techniques and goals for author Rochelle Riley’s article from 2015: Author Rochelle Riley helped build her argument by </a:t>
            </a:r>
            <a:r>
              <a:rPr lang="en-US" sz="1600" u="sng" dirty="0">
                <a:latin typeface="+mn-lt"/>
                <a:ea typeface="Calibri"/>
                <a:cs typeface="Calibri"/>
                <a:sym typeface="Calibri"/>
              </a:rPr>
              <a:t>(insert technique #1</a:t>
            </a:r>
            <a:r>
              <a:rPr lang="en-US" sz="1600" dirty="0">
                <a:latin typeface="+mn-lt"/>
                <a:ea typeface="Calibri"/>
                <a:cs typeface="Calibri"/>
                <a:sym typeface="Calibri"/>
              </a:rPr>
              <a:t>)  in order to  </a:t>
            </a:r>
            <a:r>
              <a:rPr lang="en-US" sz="1600" u="sng" dirty="0">
                <a:latin typeface="+mn-lt"/>
                <a:ea typeface="Calibri"/>
                <a:cs typeface="Calibri"/>
                <a:sym typeface="Calibri"/>
              </a:rPr>
              <a:t>(insert goal #1). </a:t>
            </a:r>
            <a:endParaRPr lang="en-US" sz="1600" b="1" u="sng" dirty="0">
              <a:latin typeface="+mn-lt"/>
              <a:ea typeface="Calibri"/>
              <a:cs typeface="Calibri"/>
              <a:sym typeface="Calibri"/>
            </a:endParaRPr>
          </a:p>
          <a:p>
            <a:pPr eaLnBrk="1" fontAlgn="auto" hangingPunct="1">
              <a:spcBef>
                <a:spcPts val="0"/>
              </a:spcBef>
              <a:spcAft>
                <a:spcPts val="0"/>
              </a:spcAft>
              <a:buClr>
                <a:srgbClr val="000000"/>
              </a:buClr>
              <a:buSzPct val="100000"/>
              <a:defRPr/>
            </a:pPr>
            <a:endParaRPr lang="en-US" sz="1600" b="1" dirty="0">
              <a:latin typeface="+mn-lt"/>
              <a:ea typeface="Calibri"/>
              <a:cs typeface="Calibri"/>
              <a:sym typeface="Calibri"/>
            </a:endParaRPr>
          </a:p>
          <a:p>
            <a:pPr eaLnBrk="1" fontAlgn="auto" hangingPunct="1">
              <a:spcBef>
                <a:spcPts val="0"/>
              </a:spcBef>
              <a:spcAft>
                <a:spcPts val="0"/>
              </a:spcAft>
              <a:buClr>
                <a:srgbClr val="000000"/>
              </a:buClr>
              <a:buSzPct val="100000"/>
              <a:defRPr/>
            </a:pPr>
            <a:endParaRPr lang="en-US" sz="1600" dirty="0">
              <a:latin typeface="+mn-lt"/>
              <a:ea typeface="Calibri"/>
              <a:cs typeface="Calibri"/>
              <a:sym typeface="Calibri"/>
            </a:endParaRPr>
          </a:p>
          <a:p>
            <a:pPr eaLnBrk="1" fontAlgn="auto" hangingPunct="1">
              <a:spcBef>
                <a:spcPts val="0"/>
              </a:spcBef>
              <a:spcAft>
                <a:spcPts val="0"/>
              </a:spcAft>
              <a:buClr>
                <a:srgbClr val="000000"/>
              </a:buClr>
              <a:buSzPct val="100000"/>
              <a:defRPr/>
            </a:pPr>
            <a:endParaRPr lang="en-US" sz="1600" dirty="0">
              <a:solidFill>
                <a:schemeClr val="tx1"/>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rgbClr val="009A46"/>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chemeClr val="tx1"/>
              </a:solidFill>
              <a:latin typeface="+mn-lt"/>
              <a:ea typeface="Calibri"/>
              <a:cs typeface="Calibri"/>
              <a:sym typeface="Calibri"/>
            </a:endParaRPr>
          </a:p>
        </p:txBody>
      </p:sp>
      <p:sp>
        <p:nvSpPr>
          <p:cNvPr id="2" name="Rectangle 1"/>
          <p:cNvSpPr/>
          <p:nvPr/>
        </p:nvSpPr>
        <p:spPr>
          <a:xfrm>
            <a:off x="2438667" y="0"/>
            <a:ext cx="4266681" cy="584775"/>
          </a:xfrm>
          <a:prstGeom prst="rect">
            <a:avLst/>
          </a:prstGeom>
        </p:spPr>
        <p:txBody>
          <a:bodyPr wrap="none">
            <a:spAutoFit/>
          </a:bodyPr>
          <a:lstStyle/>
          <a:p>
            <a:pPr algn="ctr"/>
            <a: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Friday 2/2/18 Agenda</a:t>
            </a:r>
          </a:p>
        </p:txBody>
      </p:sp>
    </p:spTree>
    <p:extLst>
      <p:ext uri="{BB962C8B-B14F-4D97-AF65-F5344CB8AC3E}">
        <p14:creationId xmlns:p14="http://schemas.microsoft.com/office/powerpoint/2010/main" val="2145147652"/>
      </p:ext>
    </p:extLst>
  </p:cSld>
  <p:clrMapOvr>
    <a:masterClrMapping/>
  </p:clrMapOvr>
  <p:transition spd="slow">
    <p:cut/>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pPr>
            <a: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Thursday 4/12/18 Agenda</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858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charset="0"/>
                <a:ea typeface="Calibri" charset="0"/>
                <a:cs typeface="Calibri" charset="0"/>
                <a:sym typeface="Calibri"/>
              </a:rPr>
              <a:t>Bell Work:</a:t>
            </a:r>
            <a:r>
              <a:rPr lang="en-US" sz="2000" dirty="0">
                <a:latin typeface="Calibri" charset="0"/>
                <a:ea typeface="Calibri" charset="0"/>
                <a:cs typeface="Calibri" charset="0"/>
                <a:sym typeface="Calibri"/>
              </a:rPr>
              <a:t> </a:t>
            </a:r>
            <a:r>
              <a:rPr lang="en-US" sz="2000" b="1" dirty="0">
                <a:solidFill>
                  <a:schemeClr val="bg1">
                    <a:lumMod val="65000"/>
                  </a:schemeClr>
                </a:solidFill>
                <a:latin typeface="Calibri" charset="0"/>
                <a:ea typeface="Calibri" charset="0"/>
                <a:cs typeface="Calibri" charset="0"/>
                <a:sym typeface="Calibri"/>
              </a:rPr>
              <a:t>WOTD = imperious (adjective)</a:t>
            </a:r>
          </a:p>
          <a:p>
            <a:pPr eaLnBrk="1" fontAlgn="auto" hangingPunct="1">
              <a:lnSpc>
                <a:spcPct val="80000"/>
              </a:lnSpc>
              <a:spcBef>
                <a:spcPts val="0"/>
              </a:spcBef>
              <a:spcAft>
                <a:spcPts val="0"/>
              </a:spcAft>
              <a:buClr>
                <a:srgbClr val="000000"/>
              </a:buClr>
              <a:buSzPct val="100000"/>
              <a:defRPr/>
            </a:pPr>
            <a:r>
              <a:rPr lang="en-US" sz="2000" b="1" dirty="0">
                <a:solidFill>
                  <a:schemeClr val="tx1"/>
                </a:solidFill>
                <a:latin typeface="Calibri" charset="0"/>
                <a:ea typeface="Calibri" charset="0"/>
                <a:cs typeface="Calibri" charset="0"/>
                <a:sym typeface="Calibri"/>
              </a:rPr>
              <a:t>In class activities:</a:t>
            </a:r>
          </a:p>
          <a:p>
            <a:pPr marL="342900" indent="-342900" eaLnBrk="1" fontAlgn="auto" hangingPunct="1">
              <a:lnSpc>
                <a:spcPct val="80000"/>
              </a:lnSpc>
              <a:spcBef>
                <a:spcPts val="0"/>
              </a:spcBef>
              <a:spcAft>
                <a:spcPts val="0"/>
              </a:spcAft>
              <a:buClr>
                <a:srgbClr val="000000"/>
              </a:buClr>
              <a:buSzPct val="100000"/>
              <a:buFont typeface="LucidaGrande" panose="020B0600040502020204" pitchFamily="34" charset="0"/>
              <a:buChar char="⇢"/>
              <a:defRPr/>
            </a:pPr>
            <a:r>
              <a:rPr lang="en-US" sz="2000" b="1" dirty="0">
                <a:solidFill>
                  <a:schemeClr val="tx1"/>
                </a:solidFill>
                <a:latin typeface="Calibri" charset="0"/>
                <a:ea typeface="Calibri" charset="0"/>
                <a:cs typeface="Calibri" charset="0"/>
                <a:sym typeface="Calibri"/>
              </a:rPr>
              <a:t>Bell Work: </a:t>
            </a:r>
            <a:r>
              <a:rPr lang="en-US" sz="2000" b="1" dirty="0">
                <a:solidFill>
                  <a:schemeClr val="bg1">
                    <a:lumMod val="65000"/>
                  </a:schemeClr>
                </a:solidFill>
                <a:latin typeface="Calibri" charset="0"/>
                <a:ea typeface="Calibri" charset="0"/>
                <a:cs typeface="Calibri" charset="0"/>
                <a:sym typeface="Calibri"/>
              </a:rPr>
              <a:t>WOTD =  imperious (adjective)</a:t>
            </a:r>
          </a:p>
          <a:p>
            <a:pPr marL="342900" indent="-342900" eaLnBrk="1" fontAlgn="auto" hangingPunct="1">
              <a:lnSpc>
                <a:spcPct val="80000"/>
              </a:lnSpc>
              <a:spcBef>
                <a:spcPts val="400"/>
              </a:spcBef>
              <a:spcAft>
                <a:spcPts val="0"/>
              </a:spcAft>
              <a:buClr>
                <a:srgbClr val="000000"/>
              </a:buClr>
              <a:buSzPct val="100000"/>
              <a:buFont typeface="LucidaGrande" panose="020B0600040502020204" pitchFamily="34" charset="0"/>
              <a:buChar char="⇢"/>
              <a:defRPr/>
            </a:pPr>
            <a:r>
              <a:rPr lang="en-US" sz="2000" b="1" dirty="0">
                <a:solidFill>
                  <a:schemeClr val="tx1"/>
                </a:solidFill>
                <a:latin typeface="Calibri" charset="0"/>
                <a:ea typeface="Calibri" charset="0"/>
                <a:cs typeface="Calibri" charset="0"/>
                <a:sym typeface="Calibri"/>
              </a:rPr>
              <a:t>Analysis Drawing Assignment: </a:t>
            </a:r>
            <a:r>
              <a:rPr lang="en-US" sz="2000" b="1" dirty="0">
                <a:solidFill>
                  <a:srgbClr val="0070C0"/>
                </a:solidFill>
                <a:latin typeface="Calibri" charset="0"/>
                <a:ea typeface="Calibri" charset="0"/>
                <a:cs typeface="Calibri" charset="0"/>
                <a:sym typeface="Calibri"/>
              </a:rPr>
              <a:t>As a class, we will review how the assignment is to be completed (review routine using the first paragraph). You will have 25 minutes to complete the assignment.  </a:t>
            </a:r>
            <a:endParaRPr lang="en-US" sz="2000" b="1" dirty="0">
              <a:solidFill>
                <a:schemeClr val="tx1">
                  <a:lumMod val="95000"/>
                  <a:lumOff val="5000"/>
                </a:schemeClr>
              </a:solidFill>
              <a:latin typeface="Calibri" charset="0"/>
              <a:ea typeface="Calibri" charset="0"/>
              <a:cs typeface="Calibri" charset="0"/>
              <a:sym typeface="Calibri"/>
            </a:endParaRPr>
          </a:p>
          <a:p>
            <a:pPr marL="342900" indent="-342900" eaLnBrk="1" fontAlgn="auto" hangingPunct="1">
              <a:lnSpc>
                <a:spcPct val="80000"/>
              </a:lnSpc>
              <a:spcBef>
                <a:spcPts val="400"/>
              </a:spcBef>
              <a:spcAft>
                <a:spcPts val="0"/>
              </a:spcAft>
              <a:buClr>
                <a:srgbClr val="000000"/>
              </a:buClr>
              <a:buSzPct val="100000"/>
              <a:buFont typeface="LucidaGrande" panose="020B0600040502020204" pitchFamily="34" charset="0"/>
              <a:buChar char="⇢"/>
              <a:defRPr/>
            </a:pPr>
            <a:r>
              <a:rPr lang="en-US" sz="2000" b="1" dirty="0">
                <a:solidFill>
                  <a:schemeClr val="tx1">
                    <a:lumMod val="95000"/>
                    <a:lumOff val="5000"/>
                  </a:schemeClr>
                </a:solidFill>
                <a:latin typeface="Calibri" charset="0"/>
                <a:ea typeface="Calibri" charset="0"/>
                <a:cs typeface="Calibri" charset="0"/>
                <a:sym typeface="Calibri"/>
              </a:rPr>
              <a:t>Video on John Steinbeck and Of Mice and Men: </a:t>
            </a:r>
            <a:r>
              <a:rPr lang="en-US" sz="2000" b="1" dirty="0">
                <a:solidFill>
                  <a:srgbClr val="FF0000"/>
                </a:solidFill>
                <a:latin typeface="Calibri" charset="0"/>
                <a:ea typeface="Calibri" charset="0"/>
                <a:cs typeface="Calibri" charset="0"/>
                <a:sym typeface="Calibri"/>
              </a:rPr>
              <a:t>As you watch the video, you will need to write down 3 major facts you learned, 2 comments you have in response to the video, and 1 question you still would like to have answered or to further investigate. </a:t>
            </a:r>
            <a:r>
              <a:rPr lang="en-US" sz="2000" b="1" dirty="0">
                <a:solidFill>
                  <a:schemeClr val="tx1">
                    <a:lumMod val="95000"/>
                    <a:lumOff val="5000"/>
                  </a:schemeClr>
                </a:solidFill>
                <a:latin typeface="Calibri" charset="0"/>
                <a:ea typeface="Calibri" charset="0"/>
                <a:cs typeface="Calibri" charset="0"/>
                <a:sym typeface="Calibri"/>
                <a:hlinkClick r:id="rId3"/>
              </a:rPr>
              <a:t>https://www.youtube.com/watch?v=VLAp7Ib4Ycg</a:t>
            </a:r>
            <a:endParaRPr lang="en-US" sz="2000" b="1" dirty="0">
              <a:solidFill>
                <a:schemeClr val="tx1">
                  <a:lumMod val="95000"/>
                  <a:lumOff val="5000"/>
                </a:schemeClr>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2000" b="1"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000" b="1" dirty="0">
                <a:solidFill>
                  <a:schemeClr val="tx1"/>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2000" dirty="0">
                <a:solidFill>
                  <a:schemeClr val="tx1"/>
                </a:solidFill>
                <a:latin typeface="Calibri" charset="0"/>
                <a:ea typeface="Calibri" charset="0"/>
                <a:cs typeface="Calibri" charset="0"/>
                <a:sym typeface="Calibri"/>
              </a:rPr>
              <a:t>I can analyze a text by paying close attention to the author’s choices regarding how to develop and relate elements in a story by creating a visual representation of the text. </a:t>
            </a:r>
            <a:endParaRPr lang="en-US" sz="2000" b="1" dirty="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2000" b="1"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000" b="1" dirty="0">
                <a:solidFill>
                  <a:schemeClr val="tx1"/>
                </a:solidFill>
                <a:latin typeface="Calibri" charset="0"/>
                <a:ea typeface="Calibri" charset="0"/>
                <a:cs typeface="Calibri" charset="0"/>
                <a:sym typeface="Calibri"/>
              </a:rPr>
              <a:t>Language Objective: </a:t>
            </a: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2000" dirty="0">
                <a:solidFill>
                  <a:schemeClr val="tx1"/>
                </a:solidFill>
                <a:latin typeface="Calibri" charset="0"/>
                <a:ea typeface="Calibri" charset="0"/>
                <a:cs typeface="Calibri" charset="0"/>
                <a:sym typeface="Calibri"/>
              </a:rPr>
              <a:t>I can provide justifications for each element in my drawing and explanations for how they connect to the text by using these sentence stems: </a:t>
            </a:r>
          </a:p>
          <a:p>
            <a:pPr marL="342900" lvl="1" indent="-342900" eaLnBrk="1" fontAlgn="auto" hangingPunct="1">
              <a:lnSpc>
                <a:spcPct val="80000"/>
              </a:lnSpc>
              <a:spcBef>
                <a:spcPts val="400"/>
              </a:spcBef>
              <a:spcAft>
                <a:spcPts val="0"/>
              </a:spcAft>
              <a:buClr>
                <a:srgbClr val="000000"/>
              </a:buClr>
              <a:buSzPct val="100000"/>
              <a:buFont typeface="Arial" charset="0"/>
              <a:buChar char="•"/>
              <a:defRPr/>
            </a:pPr>
            <a:r>
              <a:rPr lang="en-US" sz="2000" dirty="0">
                <a:solidFill>
                  <a:schemeClr val="tx1"/>
                </a:solidFill>
                <a:latin typeface="Calibri" charset="0"/>
                <a:ea typeface="Calibri" charset="0"/>
                <a:cs typeface="Calibri" charset="0"/>
                <a:sym typeface="Calibri"/>
              </a:rPr>
              <a:t>The line from the text which supports why I drew_____ is, “</a:t>
            </a:r>
            <a:r>
              <a:rPr lang="mr-IN" sz="2000" dirty="0">
                <a:solidFill>
                  <a:schemeClr val="tx1"/>
                </a:solidFill>
                <a:latin typeface="Calibri" charset="0"/>
                <a:ea typeface="Calibri" charset="0"/>
                <a:cs typeface="Calibri" charset="0"/>
                <a:sym typeface="Calibri"/>
              </a:rPr>
              <a:t>…</a:t>
            </a:r>
            <a:r>
              <a:rPr lang="en-US" sz="2000" dirty="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400"/>
              </a:spcBef>
              <a:spcAft>
                <a:spcPts val="0"/>
              </a:spcAft>
              <a:buClr>
                <a:srgbClr val="000000"/>
              </a:buClr>
              <a:buSzPct val="100000"/>
              <a:buFont typeface="Arial" charset="0"/>
              <a:buChar char="•"/>
              <a:defRPr/>
            </a:pPr>
            <a:r>
              <a:rPr lang="en-US" sz="2000" dirty="0">
                <a:solidFill>
                  <a:schemeClr val="tx1"/>
                </a:solidFill>
                <a:latin typeface="Calibri" charset="0"/>
                <a:ea typeface="Calibri" charset="0"/>
                <a:cs typeface="Calibri" charset="0"/>
                <a:sym typeface="Calibri"/>
              </a:rPr>
              <a:t>This portion of the text explains why I drew _____ because</a:t>
            </a:r>
            <a:r>
              <a:rPr lang="mr-IN" sz="2000" dirty="0">
                <a:solidFill>
                  <a:schemeClr val="tx1"/>
                </a:solidFill>
                <a:latin typeface="Calibri" charset="0"/>
                <a:ea typeface="Calibri" charset="0"/>
                <a:cs typeface="Calibri" charset="0"/>
                <a:sym typeface="Calibri"/>
              </a:rPr>
              <a:t>…</a:t>
            </a:r>
            <a:endParaRPr lang="en-US" sz="2000" dirty="0">
              <a:solidFill>
                <a:schemeClr val="tx1"/>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endParaRPr lang="en-US" sz="1700"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864361860"/>
      </p:ext>
    </p:extLst>
  </p:cSld>
  <p:clrMapOvr>
    <a:masterClrMapping/>
  </p:clrMapOvr>
  <p:transition spd="slow">
    <p:cut/>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D5958EC4-82BA-C34A-8899-5B5E534C6CD3}"/>
              </a:ext>
            </a:extLst>
          </p:cNvPr>
          <p:cNvSpPr>
            <a:spLocks noGrp="1" noChangeArrowheads="1"/>
          </p:cNvSpPr>
          <p:nvPr>
            <p:ph type="body" idx="1"/>
          </p:nvPr>
        </p:nvSpPr>
        <p:spPr>
          <a:xfrm>
            <a:off x="0" y="762000"/>
            <a:ext cx="9144000" cy="5791200"/>
          </a:xfrm>
        </p:spPr>
        <p:txBody>
          <a:bodyPr/>
          <a:lstStyle/>
          <a:p>
            <a:pPr eaLnBrk="1" hangingPunct="1">
              <a:lnSpc>
                <a:spcPct val="80000"/>
              </a:lnSpc>
            </a:pPr>
            <a:r>
              <a:rPr lang="en-US" altLang="en-US" sz="2000" b="1" dirty="0"/>
              <a:t>Word:</a:t>
            </a:r>
            <a:r>
              <a:rPr lang="en-US" altLang="en-US" sz="2000" dirty="0"/>
              <a:t> imperious</a:t>
            </a:r>
          </a:p>
          <a:p>
            <a:pPr eaLnBrk="1" hangingPunct="1">
              <a:lnSpc>
                <a:spcPct val="80000"/>
              </a:lnSpc>
            </a:pPr>
            <a:endParaRPr lang="en-US" altLang="en-US" sz="2000" b="1" dirty="0"/>
          </a:p>
          <a:p>
            <a:pPr eaLnBrk="1" hangingPunct="1">
              <a:lnSpc>
                <a:spcPct val="80000"/>
              </a:lnSpc>
            </a:pPr>
            <a:r>
              <a:rPr lang="en-US" altLang="en-US" sz="2000" b="1" dirty="0"/>
              <a:t>Part of speech:</a:t>
            </a:r>
            <a:r>
              <a:rPr lang="en-US" altLang="en-US" sz="2000" dirty="0"/>
              <a:t> adjective</a:t>
            </a:r>
          </a:p>
          <a:p>
            <a:pPr eaLnBrk="1" hangingPunct="1">
              <a:lnSpc>
                <a:spcPct val="80000"/>
              </a:lnSpc>
            </a:pPr>
            <a:endParaRPr lang="en-US" altLang="en-US" sz="2000" b="1" dirty="0"/>
          </a:p>
          <a:p>
            <a:pPr eaLnBrk="1" hangingPunct="1">
              <a:lnSpc>
                <a:spcPct val="80000"/>
              </a:lnSpc>
            </a:pPr>
            <a:r>
              <a:rPr lang="en-US" altLang="en-US" sz="2000" b="1" dirty="0"/>
              <a:t>Pronunciation: </a:t>
            </a:r>
            <a:r>
              <a:rPr lang="en-US" sz="2000" dirty="0" err="1"/>
              <a:t>im</a:t>
            </a:r>
            <a:r>
              <a:rPr lang="en-US" sz="2000" dirty="0"/>
              <a:t>-</a:t>
            </a:r>
            <a:r>
              <a:rPr lang="en-US" sz="2000" b="1" dirty="0"/>
              <a:t>peer</a:t>
            </a:r>
            <a:r>
              <a:rPr lang="en-US" sz="2000" dirty="0"/>
              <a:t>-</a:t>
            </a:r>
            <a:r>
              <a:rPr lang="en-US" sz="2000" dirty="0" err="1"/>
              <a:t>ee</a:t>
            </a:r>
            <a:r>
              <a:rPr lang="en-US" sz="2000" dirty="0"/>
              <a:t>-</a:t>
            </a:r>
            <a:r>
              <a:rPr lang="en-US" sz="2000" i="1" dirty="0"/>
              <a:t>uh</a:t>
            </a:r>
            <a:r>
              <a:rPr lang="en-US" sz="2000" dirty="0"/>
              <a:t> s</a:t>
            </a:r>
            <a:endParaRPr lang="en-US" altLang="en-US" sz="2000" b="1" dirty="0"/>
          </a:p>
          <a:p>
            <a:pPr eaLnBrk="1" hangingPunct="1">
              <a:lnSpc>
                <a:spcPct val="80000"/>
              </a:lnSpc>
            </a:pPr>
            <a:endParaRPr lang="en-US" altLang="en-US" sz="2000" b="1" dirty="0"/>
          </a:p>
          <a:p>
            <a:pPr eaLnBrk="1" hangingPunct="1">
              <a:lnSpc>
                <a:spcPct val="80000"/>
              </a:lnSpc>
            </a:pPr>
            <a:r>
              <a:rPr lang="en-US" altLang="en-US" sz="2000" b="1" dirty="0"/>
              <a:t>Origins:</a:t>
            </a:r>
          </a:p>
          <a:p>
            <a:pPr eaLnBrk="1" hangingPunct="1">
              <a:lnSpc>
                <a:spcPct val="80000"/>
              </a:lnSpc>
            </a:pPr>
            <a:endParaRPr lang="en-US" altLang="en-US" sz="2000" b="1" dirty="0"/>
          </a:p>
          <a:p>
            <a:pPr eaLnBrk="1" hangingPunct="1">
              <a:lnSpc>
                <a:spcPct val="80000"/>
              </a:lnSpc>
            </a:pPr>
            <a:r>
              <a:rPr lang="en-US" altLang="en-US" sz="2000" b="1" dirty="0"/>
              <a:t>Related Forms:</a:t>
            </a:r>
            <a:r>
              <a:rPr lang="en-US" altLang="en-US" sz="2000" dirty="0"/>
              <a:t> imperiously (adverb)</a:t>
            </a:r>
          </a:p>
          <a:p>
            <a:pPr eaLnBrk="1" hangingPunct="1">
              <a:lnSpc>
                <a:spcPct val="80000"/>
              </a:lnSpc>
            </a:pPr>
            <a:endParaRPr lang="en-US" altLang="en-US" sz="2000" dirty="0"/>
          </a:p>
          <a:p>
            <a:pPr eaLnBrk="1" hangingPunct="1">
              <a:lnSpc>
                <a:spcPct val="80000"/>
              </a:lnSpc>
            </a:pPr>
            <a:r>
              <a:rPr lang="en-US" altLang="en-US" sz="2000" b="1" dirty="0"/>
              <a:t>Synonyms: </a:t>
            </a:r>
          </a:p>
          <a:p>
            <a:pPr eaLnBrk="1" hangingPunct="1">
              <a:lnSpc>
                <a:spcPct val="80000"/>
              </a:lnSpc>
              <a:buFontTx/>
              <a:buNone/>
            </a:pPr>
            <a:endParaRPr lang="en-US" altLang="en-US" sz="2000" b="1" dirty="0"/>
          </a:p>
          <a:p>
            <a:pPr eaLnBrk="1" hangingPunct="1">
              <a:lnSpc>
                <a:spcPct val="150000"/>
              </a:lnSpc>
            </a:pPr>
            <a:r>
              <a:rPr lang="en-US" altLang="en-US" sz="2000" b="1" dirty="0"/>
              <a:t>Sentence: </a:t>
            </a:r>
            <a:r>
              <a:rPr lang="en-US" altLang="en-US" sz="2000" dirty="0"/>
              <a:t>Mr. Martin is an </a:t>
            </a:r>
            <a:r>
              <a:rPr lang="en-US" altLang="en-US" sz="2000" b="1" u="sng" dirty="0">
                <a:solidFill>
                  <a:srgbClr val="FF6600"/>
                </a:solidFill>
              </a:rPr>
              <a:t>imperious</a:t>
            </a:r>
            <a:r>
              <a:rPr lang="en-US" altLang="en-US" sz="2000" dirty="0"/>
              <a:t> man who expects to be respected and obeyed by the entire student body at Dearborn High School. Those individuals that do not grant him respect tend to face dire consequences. </a:t>
            </a:r>
            <a:endParaRPr lang="en-US" altLang="en-US" sz="2000" b="1" dirty="0"/>
          </a:p>
          <a:p>
            <a:pPr eaLnBrk="1" hangingPunct="1">
              <a:lnSpc>
                <a:spcPct val="80000"/>
              </a:lnSpc>
            </a:pPr>
            <a:endParaRPr lang="en-US" altLang="en-US" sz="2000" b="1" dirty="0"/>
          </a:p>
          <a:p>
            <a:pPr eaLnBrk="1" hangingPunct="1">
              <a:lnSpc>
                <a:spcPct val="80000"/>
              </a:lnSpc>
            </a:pPr>
            <a:r>
              <a:rPr lang="en-US" altLang="en-US" sz="2000" b="1" dirty="0"/>
              <a:t>Predicted Definition:</a:t>
            </a:r>
          </a:p>
          <a:p>
            <a:pPr eaLnBrk="1" hangingPunct="1">
              <a:lnSpc>
                <a:spcPct val="80000"/>
              </a:lnSpc>
            </a:pPr>
            <a:endParaRPr lang="en-US" altLang="en-US" sz="2000" b="1" dirty="0"/>
          </a:p>
          <a:p>
            <a:pPr eaLnBrk="1" hangingPunct="1">
              <a:lnSpc>
                <a:spcPct val="80000"/>
              </a:lnSpc>
            </a:pPr>
            <a:endParaRPr lang="en-US" altLang="en-US" sz="2000" b="1" dirty="0"/>
          </a:p>
          <a:p>
            <a:pPr eaLnBrk="1" hangingPunct="1">
              <a:lnSpc>
                <a:spcPct val="80000"/>
              </a:lnSpc>
            </a:pPr>
            <a:r>
              <a:rPr lang="en-US" altLang="en-US" sz="2000" b="1" dirty="0"/>
              <a:t>Definition: </a:t>
            </a:r>
          </a:p>
        </p:txBody>
      </p:sp>
      <p:sp>
        <p:nvSpPr>
          <p:cNvPr id="2" name="Rectangle 1">
            <a:extLst>
              <a:ext uri="{FF2B5EF4-FFF2-40B4-BE49-F238E27FC236}">
                <a16:creationId xmlns:a16="http://schemas.microsoft.com/office/drawing/2014/main" id="{15764F54-EC8F-EE40-A1A0-D3D18F240BFD}"/>
              </a:ext>
            </a:extLst>
          </p:cNvPr>
          <p:cNvSpPr/>
          <p:nvPr/>
        </p:nvSpPr>
        <p:spPr>
          <a:xfrm>
            <a:off x="3048000" y="228600"/>
            <a:ext cx="3352800" cy="646331"/>
          </a:xfrm>
          <a:prstGeom prst="rect">
            <a:avLst/>
          </a:prstGeom>
        </p:spPr>
        <p:txBody>
          <a:bodyPr wrap="squar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WOTD 4/12/18</a:t>
            </a:r>
          </a:p>
        </p:txBody>
      </p:sp>
      <p:sp>
        <p:nvSpPr>
          <p:cNvPr id="3" name="TextBox 2">
            <a:extLst>
              <a:ext uri="{FF2B5EF4-FFF2-40B4-BE49-F238E27FC236}">
                <a16:creationId xmlns:a16="http://schemas.microsoft.com/office/drawing/2014/main" id="{A8E1520B-0F05-8F40-A99B-4983CBCFE298}"/>
              </a:ext>
            </a:extLst>
          </p:cNvPr>
          <p:cNvSpPr txBox="1"/>
          <p:nvPr/>
        </p:nvSpPr>
        <p:spPr>
          <a:xfrm>
            <a:off x="1143000" y="2286000"/>
            <a:ext cx="7848600" cy="338554"/>
          </a:xfrm>
          <a:prstGeom prst="rect">
            <a:avLst/>
          </a:prstGeom>
          <a:noFill/>
        </p:spPr>
        <p:txBody>
          <a:bodyPr wrap="square" rtlCol="0">
            <a:spAutoFit/>
          </a:bodyPr>
          <a:lstStyle/>
          <a:p>
            <a:pPr eaLnBrk="1" hangingPunct="1">
              <a:lnSpc>
                <a:spcPct val="80000"/>
              </a:lnSpc>
              <a:buFontTx/>
              <a:buNone/>
            </a:pPr>
            <a:r>
              <a:rPr lang="en-US" sz="2000" dirty="0"/>
              <a:t>Latin: ”</a:t>
            </a:r>
            <a:r>
              <a:rPr lang="en-US" sz="2000" i="1" dirty="0" err="1"/>
              <a:t>imperiōsus</a:t>
            </a:r>
            <a:r>
              <a:rPr lang="en-US" sz="2000" i="1" dirty="0"/>
              <a:t>” (commanding)</a:t>
            </a:r>
            <a:endParaRPr lang="en-US" altLang="en-US" sz="2000" dirty="0"/>
          </a:p>
        </p:txBody>
      </p:sp>
      <p:sp>
        <p:nvSpPr>
          <p:cNvPr id="4" name="TextBox 3">
            <a:extLst>
              <a:ext uri="{FF2B5EF4-FFF2-40B4-BE49-F238E27FC236}">
                <a16:creationId xmlns:a16="http://schemas.microsoft.com/office/drawing/2014/main" id="{D8282C1C-6364-B149-9E6F-66E2D9FEDD26}"/>
              </a:ext>
            </a:extLst>
          </p:cNvPr>
          <p:cNvSpPr txBox="1"/>
          <p:nvPr/>
        </p:nvSpPr>
        <p:spPr>
          <a:xfrm>
            <a:off x="1428750" y="6086868"/>
            <a:ext cx="6362700" cy="313932"/>
          </a:xfrm>
          <a:prstGeom prst="rect">
            <a:avLst/>
          </a:prstGeom>
          <a:noFill/>
        </p:spPr>
        <p:txBody>
          <a:bodyPr wrap="square" rtlCol="0">
            <a:spAutoFit/>
          </a:bodyPr>
          <a:lstStyle/>
          <a:p>
            <a:pPr eaLnBrk="1" hangingPunct="1">
              <a:lnSpc>
                <a:spcPct val="80000"/>
              </a:lnSpc>
              <a:buFontTx/>
              <a:buNone/>
            </a:pPr>
            <a:r>
              <a:rPr lang="en-US" sz="1800" dirty="0"/>
              <a:t>domineering in a haughty manner; dictatorial; overbearing:</a:t>
            </a:r>
            <a:endParaRPr lang="en-US" altLang="en-US" sz="1800" i="1" dirty="0"/>
          </a:p>
        </p:txBody>
      </p:sp>
      <p:sp>
        <p:nvSpPr>
          <p:cNvPr id="5" name="TextBox 4">
            <a:extLst>
              <a:ext uri="{FF2B5EF4-FFF2-40B4-BE49-F238E27FC236}">
                <a16:creationId xmlns:a16="http://schemas.microsoft.com/office/drawing/2014/main" id="{4275714F-4C74-8841-AA10-284154ACB4FF}"/>
              </a:ext>
            </a:extLst>
          </p:cNvPr>
          <p:cNvSpPr txBox="1"/>
          <p:nvPr/>
        </p:nvSpPr>
        <p:spPr>
          <a:xfrm>
            <a:off x="1600200" y="3276600"/>
            <a:ext cx="6629400" cy="338554"/>
          </a:xfrm>
          <a:prstGeom prst="rect">
            <a:avLst/>
          </a:prstGeom>
          <a:noFill/>
        </p:spPr>
        <p:txBody>
          <a:bodyPr wrap="square" rtlCol="0">
            <a:spAutoFit/>
          </a:bodyPr>
          <a:lstStyle/>
          <a:p>
            <a:pPr eaLnBrk="1" hangingPunct="1">
              <a:lnSpc>
                <a:spcPct val="80000"/>
              </a:lnSpc>
            </a:pPr>
            <a:r>
              <a:rPr lang="en-US" altLang="en-US" sz="2000" dirty="0"/>
              <a:t>commanding, overbearing, bossy, tyrannical </a:t>
            </a:r>
          </a:p>
        </p:txBody>
      </p:sp>
    </p:spTree>
    <p:extLst>
      <p:ext uri="{BB962C8B-B14F-4D97-AF65-F5344CB8AC3E}">
        <p14:creationId xmlns:p14="http://schemas.microsoft.com/office/powerpoint/2010/main" val="16117036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228600" y="1447800"/>
            <a:ext cx="8610600" cy="4572000"/>
          </a:xfrm>
        </p:spPr>
        <p:txBody>
          <a:bodyPr tIns="45700" bIns="45700">
            <a:noAutofit/>
          </a:bodyPr>
          <a:lstStyle/>
          <a:p>
            <a:pPr marL="285750" indent="-285750">
              <a:buFont typeface="Arial" charset="0"/>
              <a:buChar char="•"/>
            </a:pPr>
            <a:r>
              <a:rPr lang="en-US" sz="2000" dirty="0"/>
              <a:t>On your own, you are creating a drawing of the scene we are reading, today. Add elements to your drawing after each paragraph. </a:t>
            </a:r>
          </a:p>
          <a:p>
            <a:pPr marL="285750" indent="-285750">
              <a:buFont typeface="Arial" charset="0"/>
              <a:buChar char="•"/>
            </a:pPr>
            <a:endParaRPr lang="en-US" sz="2000" dirty="0"/>
          </a:p>
          <a:p>
            <a:pPr marL="285750" indent="-285750">
              <a:buFont typeface="Arial" charset="0"/>
              <a:buChar char="•"/>
            </a:pPr>
            <a:r>
              <a:rPr lang="en-US" sz="2000" dirty="0"/>
              <a:t>You can only include evidence from the text in your creation. Do not add anything.</a:t>
            </a:r>
          </a:p>
          <a:p>
            <a:pPr marL="285750" indent="-285750">
              <a:buFont typeface="Arial" charset="0"/>
              <a:buChar char="•"/>
            </a:pPr>
            <a:endParaRPr lang="en-US" sz="2000" dirty="0"/>
          </a:p>
          <a:p>
            <a:pPr marL="285750" indent="-285750">
              <a:buFont typeface="Arial" charset="0"/>
              <a:buChar char="•"/>
            </a:pPr>
            <a:r>
              <a:rPr lang="en-US" sz="2000" dirty="0"/>
              <a:t>On the back of your drawing, connect your creation to the text. (Explain how the stuff in your creation is the stuff in the text in complete sentences. </a:t>
            </a:r>
          </a:p>
          <a:p>
            <a:pPr marL="285750" indent="-285750">
              <a:buFont typeface="Arial" charset="0"/>
              <a:buChar char="•"/>
            </a:pPr>
            <a:endParaRPr lang="en-US" sz="2000" dirty="0"/>
          </a:p>
          <a:p>
            <a:pPr marL="285750" indent="-285750">
              <a:buFont typeface="Arial" charset="0"/>
              <a:buChar char="•"/>
            </a:pPr>
            <a:r>
              <a:rPr lang="en-US" sz="2000" dirty="0"/>
              <a:t>Describe the relationship between George and Lennie. What kind of relationship is it? Does one person benefit from it more than the other? Provide textual evidence and explanations to support your reasoning</a:t>
            </a:r>
          </a:p>
          <a:p>
            <a:pPr marL="285750" indent="-285750">
              <a:buFont typeface="Arial" charset="0"/>
              <a:buChar char="•"/>
            </a:pPr>
            <a:endParaRPr lang="en-US" sz="2000" dirty="0"/>
          </a:p>
          <a:p>
            <a:pPr marL="285750" indent="-285750">
              <a:buFont typeface="Arial" charset="0"/>
              <a:buChar char="•"/>
            </a:pPr>
            <a:endParaRPr lang="en-US" sz="2000" dirty="0"/>
          </a:p>
          <a:p>
            <a:pPr marL="285750" indent="-285750">
              <a:buFont typeface="Arial" charset="0"/>
              <a:buChar char="•"/>
            </a:pPr>
            <a:endParaRPr lang="en-US" sz="2000" dirty="0"/>
          </a:p>
          <a:p>
            <a:pPr marL="285750" indent="-285750" eaLnBrk="1" fontAlgn="auto" hangingPunct="1">
              <a:lnSpc>
                <a:spcPct val="80000"/>
              </a:lnSpc>
              <a:spcBef>
                <a:spcPts val="0"/>
              </a:spcBef>
              <a:spcAft>
                <a:spcPts val="0"/>
              </a:spcAft>
              <a:buClr>
                <a:srgbClr val="000000"/>
              </a:buClr>
              <a:buSzPct val="100000"/>
              <a:buFont typeface="Arial" charset="0"/>
              <a:buChar char="•"/>
              <a:defRPr/>
            </a:pPr>
            <a:endParaRPr lang="en-US" sz="1700" dirty="0">
              <a:latin typeface="Calibri" charset="0"/>
              <a:ea typeface="Calibri" charset="0"/>
              <a:cs typeface="Calibri" charset="0"/>
              <a:sym typeface="Calibri"/>
            </a:endParaRPr>
          </a:p>
        </p:txBody>
      </p:sp>
      <p:sp>
        <p:nvSpPr>
          <p:cNvPr id="2" name="TextBox 1"/>
          <p:cNvSpPr txBox="1"/>
          <p:nvPr/>
        </p:nvSpPr>
        <p:spPr>
          <a:xfrm>
            <a:off x="381000" y="76200"/>
            <a:ext cx="8305800" cy="1384995"/>
          </a:xfrm>
          <a:prstGeom prst="rect">
            <a:avLst/>
          </a:prstGeom>
          <a:noFill/>
        </p:spPr>
        <p:txBody>
          <a:bodyPr wrap="square" rtlCol="0">
            <a:spAutoFit/>
          </a:bodyPr>
          <a:lstStyle/>
          <a:p>
            <a:r>
              <a:rPr lang="en-US" sz="2800" b="1" dirty="0"/>
              <a:t>Assignment to complete as we read the opening section of the novel, “Of Mice and Men” by John Steinbeck. </a:t>
            </a:r>
          </a:p>
        </p:txBody>
      </p:sp>
    </p:spTree>
    <p:extLst>
      <p:ext uri="{BB962C8B-B14F-4D97-AF65-F5344CB8AC3E}">
        <p14:creationId xmlns:p14="http://schemas.microsoft.com/office/powerpoint/2010/main" val="3968935319"/>
      </p:ext>
    </p:extLst>
  </p:cSld>
  <p:clrMapOvr>
    <a:masterClrMapping/>
  </p:clrMapOvr>
  <p:transition spd="slow">
    <p:cut/>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pPr>
            <a: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Friday 4/13/18 Agenda</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858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600" b="1" dirty="0">
                <a:latin typeface="Calibri" charset="0"/>
                <a:ea typeface="Calibri" charset="0"/>
                <a:cs typeface="Calibri" charset="0"/>
                <a:sym typeface="Calibri"/>
              </a:rPr>
              <a:t>Bell Work:</a:t>
            </a:r>
            <a:r>
              <a:rPr lang="en-US" sz="1600" dirty="0">
                <a:latin typeface="Calibri" charset="0"/>
                <a:ea typeface="Calibri" charset="0"/>
                <a:cs typeface="Calibri" charset="0"/>
                <a:sym typeface="Calibri"/>
              </a:rPr>
              <a:t> </a:t>
            </a:r>
            <a:r>
              <a:rPr lang="en-US" sz="1600" b="1" dirty="0">
                <a:solidFill>
                  <a:schemeClr val="bg1">
                    <a:lumMod val="50000"/>
                  </a:schemeClr>
                </a:solidFill>
                <a:latin typeface="Calibri" charset="0"/>
                <a:ea typeface="Calibri" charset="0"/>
                <a:cs typeface="Calibri" charset="0"/>
                <a:sym typeface="Calibri"/>
              </a:rPr>
              <a:t>Pass around roster to check off if you turned in the SAT Survey and your partners’ names for the quiz on Civil Disobedience that you created (before Spring Break). </a:t>
            </a:r>
          </a:p>
          <a:p>
            <a:pPr eaLnBrk="1" fontAlgn="auto" hangingPunct="1">
              <a:lnSpc>
                <a:spcPct val="80000"/>
              </a:lnSpc>
              <a:spcBef>
                <a:spcPts val="0"/>
              </a:spcBef>
              <a:spcAft>
                <a:spcPts val="0"/>
              </a:spcAft>
              <a:buClr>
                <a:srgbClr val="000000"/>
              </a:buClr>
              <a:buSzPct val="100000"/>
              <a:defRPr/>
            </a:pPr>
            <a:r>
              <a:rPr lang="en-US" sz="1600" b="1" dirty="0">
                <a:solidFill>
                  <a:schemeClr val="tx1"/>
                </a:solidFill>
                <a:latin typeface="Calibri" charset="0"/>
                <a:ea typeface="Calibri" charset="0"/>
                <a:cs typeface="Calibri" charset="0"/>
                <a:sym typeface="Calibri"/>
              </a:rPr>
              <a:t>In class activities:</a:t>
            </a:r>
          </a:p>
          <a:p>
            <a:pPr marL="342900" indent="-342900" eaLnBrk="1" fontAlgn="auto" hangingPunct="1">
              <a:lnSpc>
                <a:spcPct val="80000"/>
              </a:lnSpc>
              <a:spcBef>
                <a:spcPts val="0"/>
              </a:spcBef>
              <a:spcAft>
                <a:spcPts val="0"/>
              </a:spcAft>
              <a:buClr>
                <a:srgbClr val="000000"/>
              </a:buClr>
              <a:buSzPct val="100000"/>
              <a:buFont typeface="LucidaGrande" panose="020B0600040502020204" pitchFamily="34" charset="0"/>
              <a:buChar char="⇢"/>
              <a:defRPr/>
            </a:pPr>
            <a:r>
              <a:rPr lang="en-US" sz="1600" b="1" dirty="0">
                <a:solidFill>
                  <a:schemeClr val="tx1"/>
                </a:solidFill>
                <a:latin typeface="Calibri" charset="0"/>
                <a:ea typeface="Calibri" charset="0"/>
                <a:cs typeface="Calibri" charset="0"/>
                <a:sym typeface="Calibri"/>
              </a:rPr>
              <a:t>Bell Work: </a:t>
            </a:r>
            <a:r>
              <a:rPr lang="en-US" sz="1600" b="1" dirty="0">
                <a:solidFill>
                  <a:schemeClr val="bg1">
                    <a:lumMod val="50000"/>
                  </a:schemeClr>
                </a:solidFill>
                <a:latin typeface="Calibri" charset="0"/>
                <a:ea typeface="Calibri" charset="0"/>
                <a:cs typeface="Calibri" charset="0"/>
                <a:sym typeface="Calibri"/>
              </a:rPr>
              <a:t>See above</a:t>
            </a:r>
          </a:p>
          <a:p>
            <a:pPr marL="342900" indent="-342900" eaLnBrk="1" fontAlgn="auto" hangingPunct="1">
              <a:lnSpc>
                <a:spcPct val="80000"/>
              </a:lnSpc>
              <a:spcBef>
                <a:spcPts val="400"/>
              </a:spcBef>
              <a:spcAft>
                <a:spcPts val="0"/>
              </a:spcAft>
              <a:buClr>
                <a:srgbClr val="000000"/>
              </a:buClr>
              <a:buSzPct val="100000"/>
              <a:buFont typeface="LucidaGrande" panose="020B0600040502020204" pitchFamily="34" charset="0"/>
              <a:buChar char="⇢"/>
              <a:defRPr/>
            </a:pPr>
            <a:r>
              <a:rPr lang="en-US" sz="1600" b="1" dirty="0">
                <a:solidFill>
                  <a:schemeClr val="tx1"/>
                </a:solidFill>
                <a:latin typeface="Calibri" charset="0"/>
                <a:ea typeface="Calibri" charset="0"/>
                <a:cs typeface="Calibri" charset="0"/>
                <a:sym typeface="Calibri"/>
              </a:rPr>
              <a:t>Turn in Analysis Drawing Assignment: </a:t>
            </a:r>
            <a:r>
              <a:rPr lang="en-US" sz="1600" b="1" dirty="0">
                <a:solidFill>
                  <a:srgbClr val="0070C0"/>
                </a:solidFill>
                <a:latin typeface="Calibri" charset="0"/>
                <a:ea typeface="Calibri" charset="0"/>
                <a:cs typeface="Calibri" charset="0"/>
                <a:sym typeface="Calibri"/>
              </a:rPr>
              <a:t>I will have a volunteer come around and collect it from you at the beginning of the hour. </a:t>
            </a:r>
            <a:endParaRPr lang="en-US" sz="1600" b="1" dirty="0">
              <a:solidFill>
                <a:schemeClr val="tx1">
                  <a:lumMod val="95000"/>
                  <a:lumOff val="5000"/>
                </a:schemeClr>
              </a:solidFill>
              <a:latin typeface="Calibri" charset="0"/>
              <a:ea typeface="Calibri" charset="0"/>
              <a:cs typeface="Calibri" charset="0"/>
              <a:sym typeface="Calibri"/>
            </a:endParaRPr>
          </a:p>
          <a:p>
            <a:pPr marL="342900" indent="-342900" eaLnBrk="1" fontAlgn="auto" hangingPunct="1">
              <a:lnSpc>
                <a:spcPct val="80000"/>
              </a:lnSpc>
              <a:spcBef>
                <a:spcPts val="400"/>
              </a:spcBef>
              <a:spcAft>
                <a:spcPts val="0"/>
              </a:spcAft>
              <a:buClr>
                <a:srgbClr val="000000"/>
              </a:buClr>
              <a:buSzPct val="100000"/>
              <a:buFont typeface="LucidaGrande" panose="020B0600040502020204" pitchFamily="34" charset="0"/>
              <a:buChar char="⇢"/>
              <a:defRPr/>
            </a:pPr>
            <a:r>
              <a:rPr lang="en-US" sz="1600" b="1" dirty="0">
                <a:solidFill>
                  <a:schemeClr val="tx1">
                    <a:lumMod val="95000"/>
                    <a:lumOff val="5000"/>
                  </a:schemeClr>
                </a:solidFill>
                <a:latin typeface="Calibri" charset="0"/>
                <a:ea typeface="Calibri" charset="0"/>
                <a:cs typeface="Calibri" charset="0"/>
                <a:sym typeface="Calibri"/>
              </a:rPr>
              <a:t>Finish Video on John Steinbeck and Of Mice and Men: </a:t>
            </a:r>
            <a:r>
              <a:rPr lang="en-US" sz="1600" b="1" dirty="0">
                <a:solidFill>
                  <a:srgbClr val="FF0000"/>
                </a:solidFill>
                <a:latin typeface="Calibri" charset="0"/>
                <a:ea typeface="Calibri" charset="0"/>
                <a:cs typeface="Calibri" charset="0"/>
                <a:sym typeface="Calibri"/>
              </a:rPr>
              <a:t>As you watch the video, you will need to write down 3 major facts you learned, 2 comments you have in response to the video, and 1 question you still would like to have answered or to further investigate. </a:t>
            </a:r>
            <a:r>
              <a:rPr lang="en-US" sz="1600" b="1" dirty="0">
                <a:solidFill>
                  <a:schemeClr val="tx1">
                    <a:lumMod val="95000"/>
                    <a:lumOff val="5000"/>
                  </a:schemeClr>
                </a:solidFill>
                <a:latin typeface="Calibri" charset="0"/>
                <a:ea typeface="Calibri" charset="0"/>
                <a:cs typeface="Calibri" charset="0"/>
                <a:sym typeface="Calibri"/>
                <a:hlinkClick r:id="rId3"/>
              </a:rPr>
              <a:t>https://www.youtube.com/watch?v=VLAp7Ib4Ycg</a:t>
            </a:r>
            <a:endParaRPr lang="en-US" sz="1600" b="1" dirty="0">
              <a:solidFill>
                <a:schemeClr val="tx1">
                  <a:lumMod val="95000"/>
                  <a:lumOff val="5000"/>
                </a:schemeClr>
              </a:solidFill>
              <a:latin typeface="Calibri" charset="0"/>
              <a:ea typeface="Calibri" charset="0"/>
              <a:cs typeface="Calibri" charset="0"/>
              <a:sym typeface="Calibri"/>
            </a:endParaRPr>
          </a:p>
          <a:p>
            <a:pPr marL="342900" indent="-342900" eaLnBrk="1" fontAlgn="auto" hangingPunct="1">
              <a:lnSpc>
                <a:spcPct val="80000"/>
              </a:lnSpc>
              <a:spcBef>
                <a:spcPts val="400"/>
              </a:spcBef>
              <a:spcAft>
                <a:spcPts val="0"/>
              </a:spcAft>
              <a:buClr>
                <a:srgbClr val="000000"/>
              </a:buClr>
              <a:buSzPct val="100000"/>
              <a:buFont typeface="LucidaGrande" panose="020B0600040502020204" pitchFamily="34" charset="0"/>
              <a:buChar char="⇢"/>
              <a:defRPr/>
            </a:pPr>
            <a:r>
              <a:rPr lang="en-US" sz="1600" b="1" dirty="0">
                <a:solidFill>
                  <a:schemeClr val="tx1">
                    <a:lumMod val="95000"/>
                    <a:lumOff val="5000"/>
                  </a:schemeClr>
                </a:solidFill>
                <a:latin typeface="Calibri" charset="0"/>
                <a:ea typeface="Calibri" charset="0"/>
                <a:cs typeface="Calibri" charset="0"/>
                <a:sym typeface="Calibri"/>
              </a:rPr>
              <a:t>Living in </a:t>
            </a:r>
            <a:r>
              <a:rPr lang="en-US" sz="1600" b="1" dirty="0" err="1">
                <a:solidFill>
                  <a:schemeClr val="tx1">
                    <a:lumMod val="95000"/>
                    <a:lumOff val="5000"/>
                  </a:schemeClr>
                </a:solidFill>
                <a:latin typeface="Calibri" charset="0"/>
                <a:ea typeface="Calibri" charset="0"/>
                <a:cs typeface="Calibri" charset="0"/>
                <a:sym typeface="Calibri"/>
              </a:rPr>
              <a:t>Sym</a:t>
            </a:r>
            <a:r>
              <a:rPr lang="en-US" sz="1600" b="1" dirty="0">
                <a:solidFill>
                  <a:schemeClr val="tx1">
                    <a:lumMod val="95000"/>
                    <a:lumOff val="5000"/>
                  </a:schemeClr>
                </a:solidFill>
                <a:latin typeface="Calibri" charset="0"/>
                <a:ea typeface="Calibri" charset="0"/>
                <a:cs typeface="Calibri" charset="0"/>
                <a:sym typeface="Calibri"/>
              </a:rPr>
              <a:t> presentation (quick version): </a:t>
            </a:r>
            <a:r>
              <a:rPr lang="en-US" sz="1600" b="1" dirty="0">
                <a:solidFill>
                  <a:srgbClr val="7030A0"/>
                </a:solidFill>
                <a:latin typeface="Calibri" charset="0"/>
                <a:ea typeface="Calibri" charset="0"/>
                <a:cs typeface="Calibri" charset="0"/>
                <a:sym typeface="Calibri"/>
              </a:rPr>
              <a:t>We will take a look at 5 different types of relationships in order to practice analysis before we start Of Mice and Men. </a:t>
            </a:r>
          </a:p>
          <a:p>
            <a:pPr marL="342900" indent="-342900" eaLnBrk="1" fontAlgn="auto" hangingPunct="1">
              <a:lnSpc>
                <a:spcPct val="80000"/>
              </a:lnSpc>
              <a:spcBef>
                <a:spcPts val="400"/>
              </a:spcBef>
              <a:spcAft>
                <a:spcPts val="0"/>
              </a:spcAft>
              <a:buClr>
                <a:srgbClr val="000000"/>
              </a:buClr>
              <a:buSzPct val="100000"/>
              <a:buFont typeface="LucidaGrande" panose="020B0600040502020204" pitchFamily="34" charset="0"/>
              <a:buChar char="⇢"/>
              <a:defRPr/>
            </a:pPr>
            <a:r>
              <a:rPr lang="en-US" sz="1600" b="1" dirty="0">
                <a:solidFill>
                  <a:schemeClr val="tx1">
                    <a:lumMod val="95000"/>
                    <a:lumOff val="5000"/>
                  </a:schemeClr>
                </a:solidFill>
                <a:latin typeface="Calibri" charset="0"/>
                <a:ea typeface="Calibri" charset="0"/>
                <a:cs typeface="Calibri" charset="0"/>
                <a:sym typeface="Calibri"/>
              </a:rPr>
              <a:t>Analysis activity using Shrek: </a:t>
            </a:r>
            <a:r>
              <a:rPr lang="en-US" sz="1600" b="1" dirty="0">
                <a:solidFill>
                  <a:srgbClr val="00B050"/>
                </a:solidFill>
                <a:latin typeface="Calibri" charset="0"/>
                <a:ea typeface="Calibri" charset="0"/>
                <a:cs typeface="Calibri" charset="0"/>
                <a:sym typeface="Calibri"/>
              </a:rPr>
              <a:t>We will watch clips from the first film in order to analyze three different relationships throughout the film. </a:t>
            </a:r>
          </a:p>
          <a:p>
            <a:pPr marL="342900" indent="-342900" eaLnBrk="1" fontAlgn="auto" hangingPunct="1">
              <a:lnSpc>
                <a:spcPct val="80000"/>
              </a:lnSpc>
              <a:spcBef>
                <a:spcPts val="400"/>
              </a:spcBef>
              <a:spcAft>
                <a:spcPts val="0"/>
              </a:spcAft>
              <a:buClr>
                <a:srgbClr val="000000"/>
              </a:buClr>
              <a:buSzPct val="100000"/>
              <a:buFont typeface="LucidaGrande" panose="020B0600040502020204" pitchFamily="34" charset="0"/>
              <a:buChar char="⇢"/>
              <a:defRPr/>
            </a:pPr>
            <a:r>
              <a:rPr lang="en-US" sz="1600" b="1" dirty="0">
                <a:solidFill>
                  <a:schemeClr val="tx1">
                    <a:lumMod val="95000"/>
                    <a:lumOff val="5000"/>
                  </a:schemeClr>
                </a:solidFill>
                <a:latin typeface="Calibri" charset="0"/>
                <a:ea typeface="Calibri" charset="0"/>
                <a:cs typeface="Calibri" charset="0"/>
                <a:sym typeface="Calibri"/>
              </a:rPr>
              <a:t>Exit Ticket: </a:t>
            </a:r>
            <a:r>
              <a:rPr lang="en-US" sz="1600" b="1" dirty="0">
                <a:solidFill>
                  <a:srgbClr val="00B050"/>
                </a:solidFill>
                <a:latin typeface="Calibri" charset="0"/>
                <a:ea typeface="Calibri" charset="0"/>
                <a:cs typeface="Calibri" charset="0"/>
                <a:sym typeface="Calibri"/>
              </a:rPr>
              <a:t>Analyze a relationship of your own (on the back of the handout for Shrek). </a:t>
            </a:r>
          </a:p>
          <a:p>
            <a:pPr eaLnBrk="1" fontAlgn="auto" hangingPunct="1">
              <a:lnSpc>
                <a:spcPct val="80000"/>
              </a:lnSpc>
              <a:spcBef>
                <a:spcPts val="400"/>
              </a:spcBef>
              <a:spcAft>
                <a:spcPts val="0"/>
              </a:spcAft>
              <a:buClr>
                <a:srgbClr val="000000"/>
              </a:buClr>
              <a:buSzPct val="100000"/>
              <a:defRPr/>
            </a:pPr>
            <a:endParaRPr lang="en-US" sz="1600" b="1"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600" b="1" dirty="0">
                <a:solidFill>
                  <a:schemeClr val="tx1"/>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analyze a text using the 5 different types of relationships (symbiotic relationships). </a:t>
            </a:r>
            <a:endParaRPr lang="en-US" sz="1600" b="1" dirty="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b="1"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600" b="1" dirty="0">
                <a:solidFill>
                  <a:schemeClr val="tx1"/>
                </a:solidFill>
                <a:latin typeface="Calibri" charset="0"/>
                <a:ea typeface="Calibri" charset="0"/>
                <a:cs typeface="Calibri" charset="0"/>
                <a:sym typeface="Calibri"/>
              </a:rPr>
              <a:t>Language Objective: </a:t>
            </a: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use the examples and definitions of the different relationships in order to analyze a text and then also connect it to my own life. </a:t>
            </a: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endParaRPr lang="en-US" sz="1700"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743091647"/>
      </p:ext>
    </p:extLst>
  </p:cSld>
  <p:clrMapOvr>
    <a:masterClrMapping/>
  </p:clrMapOvr>
  <p:transition spd="slow">
    <p:cut/>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a:solidFill>
                  <a:schemeClr val="tx1"/>
                </a:solidFill>
                <a:latin typeface="Calibri" charset="0"/>
                <a:ea typeface="Arial" charset="0"/>
                <a:cs typeface="Arial" charset="0"/>
                <a:sym typeface="Calibri" charset="0"/>
              </a:rPr>
              <a:t>Symbiosis</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304800" y="685800"/>
            <a:ext cx="8610600" cy="2438400"/>
          </a:xfrm>
        </p:spPr>
        <p:txBody>
          <a:bodyPr tIns="45700" bIns="45700">
            <a:noAutofit/>
          </a:bodyPr>
          <a:lstStyle/>
          <a:p>
            <a:r>
              <a:rPr lang="en-US" sz="2400" dirty="0" err="1"/>
              <a:t>Sym</a:t>
            </a:r>
            <a:r>
              <a:rPr lang="en-US" sz="2400" dirty="0"/>
              <a:t> = with or together</a:t>
            </a:r>
          </a:p>
          <a:p>
            <a:r>
              <a:rPr lang="en-US" sz="2400" dirty="0" err="1"/>
              <a:t>biosis</a:t>
            </a:r>
            <a:r>
              <a:rPr lang="en-US" sz="2400" dirty="0"/>
              <a:t> = way of living </a:t>
            </a:r>
          </a:p>
          <a:p>
            <a:endParaRPr lang="en-US" sz="2400" dirty="0"/>
          </a:p>
          <a:p>
            <a:r>
              <a:rPr lang="en-US" sz="2400" dirty="0"/>
              <a:t>Properly, it is a neutral term, meaning "the living together in close association of two dissimilar organisms." It has the implication that the relationship is beneficial to the organisms involved, but that is properly a mutualistic relationship. Mutualism, commensalism, </a:t>
            </a:r>
            <a:r>
              <a:rPr lang="en-US" sz="2400" dirty="0" err="1"/>
              <a:t>amensalism</a:t>
            </a:r>
            <a:r>
              <a:rPr lang="en-US" sz="2400" dirty="0"/>
              <a:t>, parasitism, and pathogens are all types of symbiotic relationships.</a:t>
            </a:r>
          </a:p>
          <a:p>
            <a:br>
              <a:rPr lang="en-US" sz="2400" dirty="0"/>
            </a:br>
            <a:endParaRPr lang="en-US" sz="2200" b="1" dirty="0">
              <a:solidFill>
                <a:srgbClr val="00B050"/>
              </a:solidFill>
              <a:latin typeface="Calibri" charset="0"/>
              <a:ea typeface="Calibri" charset="0"/>
              <a:cs typeface="Calibri" charset="0"/>
              <a:sym typeface="Calibri"/>
            </a:endParaRPr>
          </a:p>
        </p:txBody>
      </p:sp>
      <p:pic>
        <p:nvPicPr>
          <p:cNvPr id="2" name="Picture 1"/>
          <p:cNvPicPr>
            <a:picLocks noChangeAspect="1"/>
          </p:cNvPicPr>
          <p:nvPr/>
        </p:nvPicPr>
        <p:blipFill>
          <a:blip r:embed="rId3"/>
          <a:stretch>
            <a:fillRect/>
          </a:stretch>
        </p:blipFill>
        <p:spPr>
          <a:xfrm>
            <a:off x="2362200" y="4267200"/>
            <a:ext cx="3930650" cy="2345620"/>
          </a:xfrm>
          <a:prstGeom prst="rect">
            <a:avLst/>
          </a:prstGeom>
        </p:spPr>
      </p:pic>
    </p:spTree>
    <p:extLst>
      <p:ext uri="{BB962C8B-B14F-4D97-AF65-F5344CB8AC3E}">
        <p14:creationId xmlns:p14="http://schemas.microsoft.com/office/powerpoint/2010/main" val="3598396433"/>
      </p:ext>
    </p:extLst>
  </p:cSld>
  <p:clrMapOvr>
    <a:masterClrMapping/>
  </p:clrMapOvr>
  <p:transition spd="slow">
    <p:cut/>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a:solidFill>
                  <a:schemeClr val="tx1"/>
                </a:solidFill>
                <a:latin typeface="Calibri" charset="0"/>
                <a:ea typeface="Arial" charset="0"/>
                <a:cs typeface="Arial" charset="0"/>
                <a:sym typeface="Calibri" charset="0"/>
              </a:rPr>
              <a:t>5 Types of Symbiotic Relationships</a:t>
            </a:r>
            <a:endParaRPr lang="en-US" altLang="en-US" sz="3200" b="1" dirty="0">
              <a:solidFill>
                <a:srgbClr val="FF0000"/>
              </a:solidFill>
              <a:latin typeface="Calibri" charset="0"/>
              <a:ea typeface="Arial" charset="0"/>
              <a:cs typeface="Arial" charset="0"/>
              <a:sym typeface="Calibri" charset="0"/>
            </a:endParaRPr>
          </a:p>
        </p:txBody>
      </p:sp>
      <p:sp>
        <p:nvSpPr>
          <p:cNvPr id="5" name="TextBox 4"/>
          <p:cNvSpPr txBox="1"/>
          <p:nvPr/>
        </p:nvSpPr>
        <p:spPr>
          <a:xfrm>
            <a:off x="685800" y="762000"/>
            <a:ext cx="7772400" cy="5755422"/>
          </a:xfrm>
          <a:prstGeom prst="rect">
            <a:avLst/>
          </a:prstGeom>
          <a:noFill/>
        </p:spPr>
        <p:txBody>
          <a:bodyPr wrap="square" rtlCol="0">
            <a:spAutoFit/>
          </a:bodyPr>
          <a:lstStyle/>
          <a:p>
            <a:r>
              <a:rPr lang="en-US" sz="2000" b="1" dirty="0"/>
              <a:t>Mutualism:</a:t>
            </a:r>
            <a:r>
              <a:rPr lang="en-US" sz="2000" dirty="0"/>
              <a:t> A symbiotic relationship in which both (or all) organisms involved benefit. </a:t>
            </a:r>
          </a:p>
          <a:p>
            <a:endParaRPr lang="en-US" sz="2000" b="1" dirty="0"/>
          </a:p>
          <a:p>
            <a:r>
              <a:rPr lang="en-US" sz="2000" b="1" dirty="0"/>
              <a:t>Commensalism:</a:t>
            </a:r>
            <a:r>
              <a:rPr lang="en-US" sz="2000" dirty="0"/>
              <a:t> A symbiotic relationship in which one partner benefits and the other is unaffected. </a:t>
            </a:r>
          </a:p>
          <a:p>
            <a:endParaRPr lang="en-US" sz="2000" b="1" dirty="0"/>
          </a:p>
          <a:p>
            <a:r>
              <a:rPr lang="en-US" sz="2000" b="1" dirty="0"/>
              <a:t>Amensalism:</a:t>
            </a:r>
            <a:r>
              <a:rPr lang="en-US" sz="2000" dirty="0"/>
              <a:t> A symbiotic relationship in which one partner is harmed and the other is unaffected. (if you know of a clean, stable example of this, please let me know) </a:t>
            </a:r>
          </a:p>
          <a:p>
            <a:endParaRPr lang="en-US" sz="2000" b="1" dirty="0"/>
          </a:p>
          <a:p>
            <a:r>
              <a:rPr lang="en-US" sz="2000" b="1" dirty="0"/>
              <a:t>Parasitism:</a:t>
            </a:r>
            <a:r>
              <a:rPr lang="en-US" sz="2000" dirty="0"/>
              <a:t> A symbiotic relationship in which one partner (the parasite) benefits and the other (the host) is harmed, though typically not killed directly by the action of the parasite.</a:t>
            </a:r>
          </a:p>
          <a:p>
            <a:endParaRPr lang="en-US" sz="2000" b="1" dirty="0"/>
          </a:p>
          <a:p>
            <a:r>
              <a:rPr lang="en-US" sz="2000" b="1" dirty="0"/>
              <a:t>Pathogen:</a:t>
            </a:r>
            <a:r>
              <a:rPr lang="en-US" sz="2000" dirty="0"/>
              <a:t> A symbiotic relationship in which one partner (the pathogen) causes disease within the other (the host) and which can disable or kill the host. </a:t>
            </a:r>
          </a:p>
          <a:p>
            <a:br>
              <a:rPr lang="en-US" dirty="0"/>
            </a:br>
            <a:endParaRPr lang="en-US" dirty="0"/>
          </a:p>
        </p:txBody>
      </p:sp>
    </p:spTree>
    <p:extLst>
      <p:ext uri="{BB962C8B-B14F-4D97-AF65-F5344CB8AC3E}">
        <p14:creationId xmlns:p14="http://schemas.microsoft.com/office/powerpoint/2010/main" val="3329371679"/>
      </p:ext>
    </p:extLst>
  </p:cSld>
  <p:clrMapOvr>
    <a:masterClrMapping/>
  </p:clrMapOvr>
  <p:transition spd="slow">
    <p:cut/>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304800"/>
            <a:ext cx="7772400" cy="1371600"/>
          </a:xfrm>
        </p:spPr>
        <p:txBody>
          <a:bodyPr tIns="45700" bIns="45700" anchorCtr="1"/>
          <a:lstStyle/>
          <a:p>
            <a:pPr eaLnBrk="1" hangingPunct="1">
              <a:buClr>
                <a:srgbClr val="000000"/>
              </a:buClr>
              <a:buSzPct val="25000"/>
            </a:pPr>
            <a:r>
              <a:rPr lang="en-US" sz="2800" b="1" dirty="0"/>
              <a:t>Mutualism:</a:t>
            </a:r>
            <a:r>
              <a:rPr lang="en-US" sz="2800" dirty="0"/>
              <a:t> A symbiotic relationship in which both (or all) organisms involved benefit. </a:t>
            </a:r>
            <a:br>
              <a:rPr lang="en-US" sz="3200" dirty="0"/>
            </a:br>
            <a:endParaRPr lang="en-US" altLang="en-US" sz="3200" b="1" dirty="0">
              <a:solidFill>
                <a:srgbClr val="FF0000"/>
              </a:solidFill>
              <a:latin typeface="Calibri" charset="0"/>
              <a:ea typeface="Arial" charset="0"/>
              <a:cs typeface="Arial" charset="0"/>
              <a:sym typeface="Calibri" charset="0"/>
            </a:endParaRPr>
          </a:p>
        </p:txBody>
      </p:sp>
      <p:sp>
        <p:nvSpPr>
          <p:cNvPr id="5" name="TextBox 4"/>
          <p:cNvSpPr txBox="1"/>
          <p:nvPr/>
        </p:nvSpPr>
        <p:spPr>
          <a:xfrm>
            <a:off x="665922" y="5411578"/>
            <a:ext cx="7772400" cy="1754326"/>
          </a:xfrm>
          <a:prstGeom prst="rect">
            <a:avLst/>
          </a:prstGeom>
          <a:noFill/>
        </p:spPr>
        <p:txBody>
          <a:bodyPr wrap="square" rtlCol="0">
            <a:spAutoFit/>
          </a:bodyPr>
          <a:lstStyle/>
          <a:p>
            <a:r>
              <a:rPr lang="en-US" sz="2000" b="1" dirty="0"/>
              <a:t>Example of Mutualism</a:t>
            </a:r>
            <a:r>
              <a:rPr lang="en-US" sz="2000" dirty="0"/>
              <a:t>: </a:t>
            </a:r>
            <a:r>
              <a:rPr lang="en-US" sz="2000" dirty="0" err="1"/>
              <a:t>Oxpeckers</a:t>
            </a:r>
            <a:r>
              <a:rPr lang="en-US" sz="2000" dirty="0"/>
              <a:t> and zebras or rhinos - In this relationship, the </a:t>
            </a:r>
            <a:r>
              <a:rPr lang="en-US" sz="2000" dirty="0" err="1"/>
              <a:t>oxpecker</a:t>
            </a:r>
            <a:r>
              <a:rPr lang="en-US" sz="2000" dirty="0"/>
              <a:t> (a bird) lives on the zebra or rhino, sustaining itself by eating all of the bugs and parasites on the animal.</a:t>
            </a:r>
          </a:p>
          <a:p>
            <a:br>
              <a:rPr lang="en-US" dirty="0"/>
            </a:br>
            <a:endParaRPr lang="en-US" dirty="0"/>
          </a:p>
        </p:txBody>
      </p:sp>
      <p:pic>
        <p:nvPicPr>
          <p:cNvPr id="2" name="Picture 1"/>
          <p:cNvPicPr>
            <a:picLocks noChangeAspect="1"/>
          </p:cNvPicPr>
          <p:nvPr/>
        </p:nvPicPr>
        <p:blipFill>
          <a:blip r:embed="rId3"/>
          <a:stretch>
            <a:fillRect/>
          </a:stretch>
        </p:blipFill>
        <p:spPr>
          <a:xfrm>
            <a:off x="3085528" y="1371600"/>
            <a:ext cx="2781872" cy="3850341"/>
          </a:xfrm>
          <a:prstGeom prst="rect">
            <a:avLst/>
          </a:prstGeom>
        </p:spPr>
      </p:pic>
    </p:spTree>
    <p:extLst>
      <p:ext uri="{BB962C8B-B14F-4D97-AF65-F5344CB8AC3E}">
        <p14:creationId xmlns:p14="http://schemas.microsoft.com/office/powerpoint/2010/main" val="3014884706"/>
      </p:ext>
    </p:extLst>
  </p:cSld>
  <p:clrMapOvr>
    <a:masterClrMapping/>
  </p:clrMapOvr>
  <p:transition spd="slow">
    <p:cut/>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304800"/>
            <a:ext cx="7772400" cy="1371600"/>
          </a:xfrm>
        </p:spPr>
        <p:txBody>
          <a:bodyPr tIns="45700" bIns="45700" anchorCtr="1"/>
          <a:lstStyle/>
          <a:p>
            <a:r>
              <a:rPr lang="en-US" sz="2400" b="1" dirty="0"/>
              <a:t>Commensalism:</a:t>
            </a:r>
            <a:r>
              <a:rPr lang="en-US" sz="2400" dirty="0"/>
              <a:t> A symbiotic relationship in which one partner benefits and the other is unaffected. </a:t>
            </a:r>
            <a:br>
              <a:rPr lang="en-US" sz="2400" dirty="0"/>
            </a:br>
            <a:endParaRPr lang="en-US" sz="2400" b="1" dirty="0"/>
          </a:p>
        </p:txBody>
      </p:sp>
      <p:sp>
        <p:nvSpPr>
          <p:cNvPr id="5" name="TextBox 4"/>
          <p:cNvSpPr txBox="1"/>
          <p:nvPr/>
        </p:nvSpPr>
        <p:spPr>
          <a:xfrm>
            <a:off x="685800" y="4634422"/>
            <a:ext cx="7772400" cy="2246769"/>
          </a:xfrm>
          <a:prstGeom prst="rect">
            <a:avLst/>
          </a:prstGeom>
          <a:noFill/>
        </p:spPr>
        <p:txBody>
          <a:bodyPr wrap="square" rtlCol="0">
            <a:spAutoFit/>
          </a:bodyPr>
          <a:lstStyle/>
          <a:p>
            <a:r>
              <a:rPr lang="en-US" sz="1600" b="1" dirty="0"/>
              <a:t>Example of Commensalism:</a:t>
            </a:r>
            <a:r>
              <a:rPr lang="en-US" sz="1600" dirty="0"/>
              <a:t> Barnacles are normally sessile, or non-moving sea creatures. They rely on currents to bring food past them in order to eat. However, some barnacles have attached themselves to the sides of various sea life, such as whales, in order to have a more advantageous position in life. These barnacles benefit by receiving transportation all over the ocean, which exposes them to more currents and feeding opportunities than they would normally experience. The whale neither benefits nor is harmed by the barnacles.</a:t>
            </a:r>
            <a:r>
              <a:rPr lang="en-US" sz="1600" b="1" dirty="0"/>
              <a:t>  </a:t>
            </a:r>
            <a:endParaRPr lang="en-US" sz="1600" dirty="0"/>
          </a:p>
          <a:p>
            <a:br>
              <a:rPr lang="en-US" dirty="0"/>
            </a:br>
            <a:endParaRPr lang="en-US" dirty="0"/>
          </a:p>
        </p:txBody>
      </p:sp>
      <p:pic>
        <p:nvPicPr>
          <p:cNvPr id="3" name="Picture 2"/>
          <p:cNvPicPr>
            <a:picLocks noChangeAspect="1"/>
          </p:cNvPicPr>
          <p:nvPr/>
        </p:nvPicPr>
        <p:blipFill>
          <a:blip r:embed="rId3"/>
          <a:stretch>
            <a:fillRect/>
          </a:stretch>
        </p:blipFill>
        <p:spPr>
          <a:xfrm>
            <a:off x="2514600" y="1371600"/>
            <a:ext cx="4114800" cy="3086100"/>
          </a:xfrm>
          <a:prstGeom prst="rect">
            <a:avLst/>
          </a:prstGeom>
        </p:spPr>
      </p:pic>
    </p:spTree>
    <p:extLst>
      <p:ext uri="{BB962C8B-B14F-4D97-AF65-F5344CB8AC3E}">
        <p14:creationId xmlns:p14="http://schemas.microsoft.com/office/powerpoint/2010/main" val="2045043849"/>
      </p:ext>
    </p:extLst>
  </p:cSld>
  <p:clrMapOvr>
    <a:masterClrMapping/>
  </p:clrMapOvr>
  <p:transition spd="slow">
    <p:cut/>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718930" y="668114"/>
            <a:ext cx="7772400" cy="1053528"/>
          </a:xfrm>
        </p:spPr>
        <p:txBody>
          <a:bodyPr tIns="45700" bIns="45700" anchorCtr="1"/>
          <a:lstStyle/>
          <a:p>
            <a:r>
              <a:rPr lang="en-US" sz="2000" b="1" dirty="0"/>
              <a:t>Amensalism:</a:t>
            </a:r>
            <a:r>
              <a:rPr lang="en-US" sz="2000" dirty="0"/>
              <a:t> A symbiotic relationship in which one partner is harmed and the other is unaffected. (if you know of a clean, stable example of this, please let me know) </a:t>
            </a:r>
            <a:br>
              <a:rPr lang="en-US" sz="2400" dirty="0"/>
            </a:br>
            <a:br>
              <a:rPr lang="en-US" sz="2400" b="1" dirty="0"/>
            </a:br>
            <a:br>
              <a:rPr lang="en-US" sz="2400" dirty="0"/>
            </a:br>
            <a:endParaRPr lang="en-US" sz="2400" b="1" dirty="0"/>
          </a:p>
        </p:txBody>
      </p:sp>
      <p:sp>
        <p:nvSpPr>
          <p:cNvPr id="5" name="TextBox 4"/>
          <p:cNvSpPr txBox="1"/>
          <p:nvPr/>
        </p:nvSpPr>
        <p:spPr>
          <a:xfrm>
            <a:off x="685800" y="4634422"/>
            <a:ext cx="7772400" cy="2277547"/>
          </a:xfrm>
          <a:prstGeom prst="rect">
            <a:avLst/>
          </a:prstGeom>
          <a:noFill/>
        </p:spPr>
        <p:txBody>
          <a:bodyPr wrap="square" rtlCol="0">
            <a:spAutoFit/>
          </a:bodyPr>
          <a:lstStyle/>
          <a:p>
            <a:r>
              <a:rPr lang="en-US" sz="1600" b="1" dirty="0"/>
              <a:t>Example of Amensalism:</a:t>
            </a:r>
            <a:r>
              <a:rPr lang="en-US" sz="1600" dirty="0"/>
              <a:t> </a:t>
            </a:r>
            <a:r>
              <a:rPr lang="en-US" dirty="0"/>
              <a:t>One example of this </a:t>
            </a:r>
            <a:r>
              <a:rPr lang="en-US" dirty="0" err="1"/>
              <a:t>relationsihp</a:t>
            </a:r>
            <a:r>
              <a:rPr lang="en-US" dirty="0"/>
              <a:t> is when bread mold </a:t>
            </a:r>
            <a:r>
              <a:rPr lang="en-US" i="1" dirty="0" err="1"/>
              <a:t>Penicillium</a:t>
            </a:r>
            <a:r>
              <a:rPr lang="en-US" i="1" dirty="0"/>
              <a:t>, </a:t>
            </a:r>
            <a:r>
              <a:rPr lang="en-US" dirty="0"/>
              <a:t>forms on bread. You probably do not like to think about it, but many types of bacteria and fungi are perfectly capable of growing on bread under the right conditions. The bread mold </a:t>
            </a:r>
            <a:r>
              <a:rPr lang="en-US" i="1" dirty="0" err="1"/>
              <a:t>Penicillium</a:t>
            </a:r>
            <a:r>
              <a:rPr lang="en-US" dirty="0"/>
              <a:t> commonly grows on any bread that has passed its shelf life. This mold is capable of producing penicillin, which destroys many of the forms of bacteria that would also like to grow on this bread. It is this understanding of the bacteria-killing properties of penicillin which lead to it use as an antibiotic. The </a:t>
            </a:r>
            <a:r>
              <a:rPr lang="en-US" i="1" dirty="0" err="1"/>
              <a:t>Penicillium</a:t>
            </a:r>
            <a:r>
              <a:rPr lang="en-US" dirty="0"/>
              <a:t> does not benefit from the death of the other bacteria. </a:t>
            </a:r>
          </a:p>
          <a:p>
            <a:br>
              <a:rPr lang="en-US" dirty="0"/>
            </a:br>
            <a:endParaRPr lang="en-US" dirty="0"/>
          </a:p>
        </p:txBody>
      </p:sp>
      <p:pic>
        <p:nvPicPr>
          <p:cNvPr id="2" name="Picture 1"/>
          <p:cNvPicPr>
            <a:picLocks noChangeAspect="1"/>
          </p:cNvPicPr>
          <p:nvPr/>
        </p:nvPicPr>
        <p:blipFill>
          <a:blip r:embed="rId3"/>
          <a:stretch>
            <a:fillRect/>
          </a:stretch>
        </p:blipFill>
        <p:spPr>
          <a:xfrm>
            <a:off x="2819400" y="1524000"/>
            <a:ext cx="3136900" cy="2590800"/>
          </a:xfrm>
          <a:prstGeom prst="rect">
            <a:avLst/>
          </a:prstGeom>
        </p:spPr>
      </p:pic>
    </p:spTree>
    <p:extLst>
      <p:ext uri="{BB962C8B-B14F-4D97-AF65-F5344CB8AC3E}">
        <p14:creationId xmlns:p14="http://schemas.microsoft.com/office/powerpoint/2010/main" val="206960662"/>
      </p:ext>
    </p:extLst>
  </p:cSld>
  <p:clrMapOvr>
    <a:masterClrMapping/>
  </p:clrMapOvr>
  <p:transition spd="slow">
    <p:cut/>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1004378"/>
            <a:ext cx="7772400" cy="1053528"/>
          </a:xfrm>
        </p:spPr>
        <p:txBody>
          <a:bodyPr tIns="45700" bIns="45700" anchorCtr="1"/>
          <a:lstStyle/>
          <a:p>
            <a:r>
              <a:rPr lang="en-US" sz="2000" b="1" dirty="0"/>
              <a:t>Parasitism:</a:t>
            </a:r>
            <a:r>
              <a:rPr lang="en-US" sz="2000" dirty="0"/>
              <a:t> A symbiotic relationship in which one partner (the parasite) benefits and the other (the host) is harmed, though typically not killed directly by the action of the parasite.</a:t>
            </a:r>
            <a:br>
              <a:rPr lang="en-US" sz="2000" dirty="0"/>
            </a:br>
            <a:br>
              <a:rPr lang="en-US" sz="2400" dirty="0"/>
            </a:br>
            <a:br>
              <a:rPr lang="en-US" sz="2400" b="1" dirty="0"/>
            </a:br>
            <a:br>
              <a:rPr lang="en-US" sz="2400" dirty="0"/>
            </a:br>
            <a:endParaRPr lang="en-US" sz="2400" b="1" dirty="0"/>
          </a:p>
        </p:txBody>
      </p:sp>
      <p:sp>
        <p:nvSpPr>
          <p:cNvPr id="5" name="TextBox 4"/>
          <p:cNvSpPr txBox="1"/>
          <p:nvPr/>
        </p:nvSpPr>
        <p:spPr>
          <a:xfrm>
            <a:off x="695739" y="5296360"/>
            <a:ext cx="7772400" cy="1477328"/>
          </a:xfrm>
          <a:prstGeom prst="rect">
            <a:avLst/>
          </a:prstGeom>
          <a:noFill/>
        </p:spPr>
        <p:txBody>
          <a:bodyPr wrap="square" rtlCol="0">
            <a:spAutoFit/>
          </a:bodyPr>
          <a:lstStyle/>
          <a:p>
            <a:r>
              <a:rPr lang="en-US" sz="1800" b="1" dirty="0"/>
              <a:t>Example of Parasitism:</a:t>
            </a:r>
            <a:r>
              <a:rPr lang="en-US" sz="1800" dirty="0"/>
              <a:t> Tapeworms are segmented flatworms that attach themselves to the insides of the intestines of animals such as cows, pigs, and humans. They get food by eating the host's partly digested food, depriving the host of nutrients.</a:t>
            </a:r>
            <a:br>
              <a:rPr lang="en-US" sz="1800" dirty="0"/>
            </a:br>
            <a:endParaRPr lang="en-US" sz="1800" dirty="0"/>
          </a:p>
        </p:txBody>
      </p:sp>
      <p:pic>
        <p:nvPicPr>
          <p:cNvPr id="3" name="Picture 2"/>
          <p:cNvPicPr>
            <a:picLocks noChangeAspect="1"/>
          </p:cNvPicPr>
          <p:nvPr/>
        </p:nvPicPr>
        <p:blipFill>
          <a:blip r:embed="rId3"/>
          <a:stretch>
            <a:fillRect/>
          </a:stretch>
        </p:blipFill>
        <p:spPr>
          <a:xfrm>
            <a:off x="1790700" y="1420635"/>
            <a:ext cx="5562600" cy="3895603"/>
          </a:xfrm>
          <a:prstGeom prst="rect">
            <a:avLst/>
          </a:prstGeom>
        </p:spPr>
      </p:pic>
    </p:spTree>
    <p:extLst>
      <p:ext uri="{BB962C8B-B14F-4D97-AF65-F5344CB8AC3E}">
        <p14:creationId xmlns:p14="http://schemas.microsoft.com/office/powerpoint/2010/main" val="776275131"/>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152400" y="706438"/>
            <a:ext cx="8839200" cy="5389562"/>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latin typeface="+mn-lt"/>
                <a:ea typeface="Calibri"/>
                <a:cs typeface="Calibri"/>
                <a:sym typeface="Calibri"/>
              </a:rPr>
              <a:t>Bell Work: </a:t>
            </a:r>
            <a:r>
              <a:rPr lang="en-US" sz="1600" b="1" dirty="0">
                <a:solidFill>
                  <a:schemeClr val="bg1">
                    <a:lumMod val="50000"/>
                  </a:schemeClr>
                </a:solidFill>
                <a:latin typeface="+mn-lt"/>
                <a:ea typeface="Calibri"/>
                <a:cs typeface="Calibri"/>
                <a:sym typeface="Calibri"/>
              </a:rPr>
              <a:t>WOTD – implicit (adjective)</a:t>
            </a:r>
            <a:endParaRPr lang="en-US" sz="1600" b="1" dirty="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endParaRPr lang="en-US" sz="1600" b="1" dirty="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1600" b="1" u="sng" dirty="0">
                <a:latin typeface="+mn-lt"/>
                <a:ea typeface="Calibri"/>
                <a:cs typeface="Calibri"/>
                <a:sym typeface="Calibri"/>
              </a:rPr>
              <a:t>In class activities </a:t>
            </a:r>
          </a:p>
          <a:p>
            <a:pPr eaLnBrk="1" fontAlgn="auto" hangingPunct="1">
              <a:lnSpc>
                <a:spcPct val="80000"/>
              </a:lnSpc>
              <a:spcBef>
                <a:spcPts val="0"/>
              </a:spcBef>
              <a:spcAft>
                <a:spcPts val="0"/>
              </a:spcAft>
              <a:buClr>
                <a:srgbClr val="000000"/>
              </a:buClr>
              <a:buSzPct val="100000"/>
              <a:defRPr/>
            </a:pPr>
            <a:endParaRPr lang="en-US" sz="1600" b="1" u="sng" dirty="0">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600" b="1" dirty="0">
                <a:solidFill>
                  <a:schemeClr val="tx1"/>
                </a:solidFill>
                <a:latin typeface="+mn-lt"/>
                <a:ea typeface="Calibri"/>
                <a:cs typeface="Calibri"/>
                <a:sym typeface="Calibri"/>
              </a:rPr>
              <a:t>Bell Work = </a:t>
            </a:r>
            <a:r>
              <a:rPr lang="en-US" sz="1600" b="1" dirty="0">
                <a:solidFill>
                  <a:schemeClr val="bg1">
                    <a:lumMod val="50000"/>
                  </a:schemeClr>
                </a:solidFill>
                <a:latin typeface="+mn-lt"/>
                <a:ea typeface="Calibri"/>
                <a:cs typeface="Calibri"/>
                <a:sym typeface="Calibri"/>
              </a:rPr>
              <a:t>WOTD, implicit (adjective)</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600" b="1" dirty="0">
                <a:solidFill>
                  <a:schemeClr val="tx1"/>
                </a:solidFill>
                <a:latin typeface="+mn-lt"/>
                <a:ea typeface="Calibri"/>
                <a:cs typeface="Calibri"/>
                <a:sym typeface="Calibri"/>
              </a:rPr>
              <a:t>Rhetorical Analysis Essay Training: </a:t>
            </a:r>
            <a:r>
              <a:rPr lang="en-US" sz="1600" dirty="0">
                <a:solidFill>
                  <a:srgbClr val="00B050"/>
                </a:solidFill>
                <a:latin typeface="+mn-lt"/>
                <a:ea typeface="Calibri"/>
                <a:cs typeface="Calibri"/>
                <a:sym typeface="Calibri"/>
              </a:rPr>
              <a:t>We will take a look at a sample which received a 4 (highest score) and name key parts. Next, we will review the rubric and discuss steps that need to be taken in order to achieve the highest score possible. **25 minutes</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600" b="1" dirty="0">
                <a:solidFill>
                  <a:schemeClr val="tx1"/>
                </a:solidFill>
                <a:latin typeface="+mn-lt"/>
                <a:ea typeface="Calibri"/>
                <a:cs typeface="Calibri"/>
                <a:sym typeface="Calibri"/>
              </a:rPr>
              <a:t>Crafting the body paragraph: </a:t>
            </a:r>
            <a:r>
              <a:rPr lang="en-US" sz="1600" dirty="0">
                <a:solidFill>
                  <a:srgbClr val="7030A0"/>
                </a:solidFill>
                <a:latin typeface="+mn-lt"/>
                <a:ea typeface="Calibri"/>
                <a:cs typeface="Calibri"/>
                <a:sym typeface="Calibri"/>
              </a:rPr>
              <a:t>After we have finished analyzing the example and reviewing the rubric, you will craft your own body paragraph using the article on pit bulls. **15 minutes</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600" b="1" dirty="0">
                <a:solidFill>
                  <a:schemeClr val="tx1"/>
                </a:solidFill>
                <a:latin typeface="+mn-lt"/>
                <a:ea typeface="Calibri"/>
                <a:cs typeface="Calibri"/>
                <a:sym typeface="Calibri"/>
              </a:rPr>
              <a:t>Partner Assess SAT style questions: </a:t>
            </a:r>
            <a:r>
              <a:rPr lang="en-US" sz="1600" dirty="0">
                <a:solidFill>
                  <a:srgbClr val="0070C0"/>
                </a:solidFill>
                <a:latin typeface="+mn-lt"/>
                <a:ea typeface="Calibri"/>
                <a:cs typeface="Calibri"/>
                <a:sym typeface="Calibri"/>
              </a:rPr>
              <a:t>Swap with a person from your table and have your partner answer them and see if they can get them right using the article.  **10 minutes</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600" b="1" dirty="0">
                <a:solidFill>
                  <a:schemeClr val="tx1"/>
                </a:solidFill>
                <a:latin typeface="+mn-lt"/>
                <a:ea typeface="Calibri"/>
                <a:cs typeface="Calibri"/>
                <a:sym typeface="Calibri"/>
              </a:rPr>
              <a:t>Exit Ticket: </a:t>
            </a:r>
            <a:r>
              <a:rPr lang="en-US" sz="1600" dirty="0">
                <a:solidFill>
                  <a:srgbClr val="FF6600"/>
                </a:solidFill>
                <a:latin typeface="+mn-lt"/>
                <a:ea typeface="Calibri"/>
                <a:cs typeface="Calibri"/>
                <a:sym typeface="Calibri"/>
              </a:rPr>
              <a:t>Turn in everything to your hour’s folder (1=blue, 3 = red, 5=yellow and 6=green) for AOTW (Annotations, SOAPs Analysis, 2 SAT style questions w/ correct answers identified, and intro. and body paragraph for Rhetorical Analysis. </a:t>
            </a:r>
          </a:p>
          <a:p>
            <a:pPr eaLnBrk="1" fontAlgn="auto" hangingPunct="1">
              <a:spcBef>
                <a:spcPts val="0"/>
              </a:spcBef>
              <a:spcAft>
                <a:spcPts val="0"/>
              </a:spcAft>
              <a:buClr>
                <a:srgbClr val="000000"/>
              </a:buClr>
              <a:buSzPct val="100000"/>
              <a:defRPr/>
            </a:pPr>
            <a:endParaRPr lang="en-US" sz="1600" b="1" dirty="0">
              <a:solidFill>
                <a:schemeClr val="tx1"/>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600" b="1" u="sng" dirty="0">
                <a:solidFill>
                  <a:schemeClr val="tx1"/>
                </a:solidFill>
                <a:latin typeface="+mn-lt"/>
                <a:ea typeface="Calibri"/>
                <a:cs typeface="Calibri"/>
                <a:sym typeface="Calibri"/>
              </a:rPr>
              <a:t>Learning Targets</a:t>
            </a:r>
          </a:p>
          <a:p>
            <a:pPr eaLnBrk="1" fontAlgn="auto" hangingPunct="1">
              <a:spcBef>
                <a:spcPts val="0"/>
              </a:spcBef>
              <a:spcAft>
                <a:spcPts val="0"/>
              </a:spcAft>
              <a:buClr>
                <a:srgbClr val="000000"/>
              </a:buClr>
              <a:buSzPct val="100000"/>
              <a:defRPr/>
            </a:pPr>
            <a:r>
              <a:rPr lang="en-US" sz="1600" b="1" dirty="0">
                <a:solidFill>
                  <a:schemeClr val="tx1"/>
                </a:solidFill>
                <a:latin typeface="+mn-lt"/>
                <a:ea typeface="Calibri"/>
                <a:cs typeface="Calibri"/>
                <a:sym typeface="Calibri"/>
              </a:rPr>
              <a:t> </a:t>
            </a:r>
            <a:endParaRPr lang="en-US" sz="1600" b="1" dirty="0">
              <a:solidFill>
                <a:srgbClr val="00B050"/>
              </a:solidFill>
              <a:latin typeface="+mn-lt"/>
              <a:ea typeface="Calibri"/>
              <a:cs typeface="Calibri"/>
              <a:sym typeface="Calibri"/>
            </a:endParaRPr>
          </a:p>
          <a:p>
            <a:pPr lvl="2" eaLnBrk="1" fontAlgn="auto" hangingPunct="1">
              <a:spcBef>
                <a:spcPts val="0"/>
              </a:spcBef>
              <a:spcAft>
                <a:spcPts val="0"/>
              </a:spcAft>
              <a:buClr>
                <a:srgbClr val="000000"/>
              </a:buClr>
              <a:buSzPct val="100000"/>
              <a:defRPr/>
            </a:pPr>
            <a:r>
              <a:rPr lang="en-US" sz="1600" b="1" dirty="0">
                <a:latin typeface="+mn-lt"/>
                <a:ea typeface="Calibri"/>
                <a:cs typeface="Calibri"/>
                <a:sym typeface="Calibri"/>
              </a:rPr>
              <a:t>Content Learning Target</a:t>
            </a:r>
          </a:p>
          <a:p>
            <a:pPr marL="285750" lvl="2" indent="-285750" eaLnBrk="1" fontAlgn="auto" hangingPunct="1">
              <a:spcBef>
                <a:spcPts val="0"/>
              </a:spcBef>
              <a:spcAft>
                <a:spcPts val="0"/>
              </a:spcAft>
              <a:buClr>
                <a:srgbClr val="000000"/>
              </a:buClr>
              <a:buSzPct val="100000"/>
              <a:buFont typeface="Arial" charset="0"/>
              <a:buChar char="•"/>
              <a:defRPr/>
            </a:pPr>
            <a:r>
              <a:rPr lang="en-US" sz="1600" dirty="0">
                <a:latin typeface="+mn-lt"/>
              </a:rPr>
              <a:t>I can analyze an article and find examples of the main technique the author used to build his/her argument in order to craft the body paragraph for the Rhetorical Analysis Essay. </a:t>
            </a:r>
            <a:endParaRPr lang="en-US" sz="1600" b="1" dirty="0">
              <a:latin typeface="+mn-lt"/>
              <a:ea typeface="Calibri"/>
              <a:cs typeface="Calibri"/>
              <a:sym typeface="Calibri"/>
            </a:endParaRPr>
          </a:p>
          <a:p>
            <a:pPr eaLnBrk="1" fontAlgn="auto" hangingPunct="1">
              <a:spcBef>
                <a:spcPts val="0"/>
              </a:spcBef>
              <a:spcAft>
                <a:spcPts val="0"/>
              </a:spcAft>
              <a:buClr>
                <a:srgbClr val="000000"/>
              </a:buClr>
              <a:buSzPct val="100000"/>
              <a:defRPr/>
            </a:pPr>
            <a:endParaRPr lang="en-US" sz="1600" b="1" dirty="0">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600" b="1" dirty="0">
                <a:latin typeface="+mn-lt"/>
                <a:ea typeface="Calibri"/>
                <a:cs typeface="Calibri"/>
                <a:sym typeface="Calibri"/>
              </a:rPr>
              <a:t>Language Learning Target</a:t>
            </a:r>
          </a:p>
          <a:p>
            <a:pPr marL="285750" indent="-285750" eaLnBrk="1" fontAlgn="auto" hangingPunct="1">
              <a:spcBef>
                <a:spcPts val="0"/>
              </a:spcBef>
              <a:spcAft>
                <a:spcPts val="0"/>
              </a:spcAft>
              <a:buClr>
                <a:srgbClr val="000000"/>
              </a:buClr>
              <a:buSzPct val="100000"/>
              <a:buFont typeface="Arial" charset="0"/>
              <a:buChar char="•"/>
              <a:defRPr/>
            </a:pPr>
            <a:r>
              <a:rPr lang="en-US" sz="1600" dirty="0">
                <a:latin typeface="+mn-lt"/>
                <a:ea typeface="Calibri"/>
                <a:cs typeface="Calibri"/>
                <a:sym typeface="Calibri"/>
              </a:rPr>
              <a:t>I can use an exemplar of a body paragraph for the Rhetorical Analysis Essay in order to emulate the format while crafting my own writing. </a:t>
            </a:r>
            <a:endParaRPr lang="en-US" sz="1600" b="1" dirty="0">
              <a:latin typeface="+mn-lt"/>
              <a:ea typeface="Calibri"/>
              <a:cs typeface="Calibri"/>
              <a:sym typeface="Calibri"/>
            </a:endParaRPr>
          </a:p>
          <a:p>
            <a:pPr eaLnBrk="1" fontAlgn="auto" hangingPunct="1">
              <a:spcBef>
                <a:spcPts val="0"/>
              </a:spcBef>
              <a:spcAft>
                <a:spcPts val="0"/>
              </a:spcAft>
              <a:buClr>
                <a:srgbClr val="000000"/>
              </a:buClr>
              <a:buSzPct val="100000"/>
              <a:defRPr/>
            </a:pPr>
            <a:endParaRPr lang="en-US" sz="1600" dirty="0">
              <a:latin typeface="+mn-lt"/>
              <a:ea typeface="Calibri"/>
              <a:cs typeface="Calibri"/>
              <a:sym typeface="Calibri"/>
            </a:endParaRPr>
          </a:p>
          <a:p>
            <a:pPr eaLnBrk="1" fontAlgn="auto" hangingPunct="1">
              <a:spcBef>
                <a:spcPts val="0"/>
              </a:spcBef>
              <a:spcAft>
                <a:spcPts val="0"/>
              </a:spcAft>
              <a:buClr>
                <a:srgbClr val="000000"/>
              </a:buClr>
              <a:buSzPct val="100000"/>
              <a:defRPr/>
            </a:pPr>
            <a:endParaRPr lang="en-US" sz="1600" dirty="0">
              <a:solidFill>
                <a:schemeClr val="tx1"/>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rgbClr val="009A46"/>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chemeClr val="tx1"/>
              </a:solidFill>
              <a:latin typeface="+mn-lt"/>
              <a:ea typeface="Calibri"/>
              <a:cs typeface="Calibri"/>
              <a:sym typeface="Calibri"/>
            </a:endParaRPr>
          </a:p>
        </p:txBody>
      </p:sp>
      <p:sp>
        <p:nvSpPr>
          <p:cNvPr id="2" name="Rectangle 1"/>
          <p:cNvSpPr/>
          <p:nvPr/>
        </p:nvSpPr>
        <p:spPr>
          <a:xfrm>
            <a:off x="2000374" y="0"/>
            <a:ext cx="5143267" cy="646331"/>
          </a:xfrm>
          <a:prstGeom prst="rect">
            <a:avLst/>
          </a:prstGeom>
        </p:spPr>
        <p:txBody>
          <a:bodyPr wrap="non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Monday 2/5/18 Agenda</a:t>
            </a:r>
          </a:p>
        </p:txBody>
      </p:sp>
    </p:spTree>
    <p:extLst>
      <p:ext uri="{BB962C8B-B14F-4D97-AF65-F5344CB8AC3E}">
        <p14:creationId xmlns:p14="http://schemas.microsoft.com/office/powerpoint/2010/main" val="3265942358"/>
      </p:ext>
    </p:extLst>
  </p:cSld>
  <p:clrMapOvr>
    <a:masterClrMapping/>
  </p:clrMapOvr>
  <p:transition spd="slow">
    <p:cut/>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1433887"/>
            <a:ext cx="7772400" cy="1053528"/>
          </a:xfrm>
        </p:spPr>
        <p:txBody>
          <a:bodyPr tIns="45700" bIns="45700" anchorCtr="1"/>
          <a:lstStyle/>
          <a:p>
            <a:r>
              <a:rPr lang="en-US" sz="2000" b="1"/>
              <a:t>Pathogen:</a:t>
            </a:r>
            <a:r>
              <a:rPr lang="en-US" sz="2000"/>
              <a:t> A symbiotic relationship in which one partner (the pathogen) causes disease within the other (the host) and which can disable or kill the host. </a:t>
            </a:r>
            <a:br>
              <a:rPr lang="en-US" sz="2000"/>
            </a:br>
            <a:br>
              <a:rPr lang="en-US" sz="2000"/>
            </a:br>
            <a:br>
              <a:rPr lang="en-US" sz="2000"/>
            </a:br>
            <a:br>
              <a:rPr lang="en-US" sz="2000" dirty="0"/>
            </a:br>
            <a:br>
              <a:rPr lang="en-US" sz="2400" dirty="0"/>
            </a:br>
            <a:br>
              <a:rPr lang="en-US" sz="2400" b="1" dirty="0"/>
            </a:br>
            <a:br>
              <a:rPr lang="en-US" sz="2400" dirty="0"/>
            </a:br>
            <a:endParaRPr lang="en-US" sz="2400" b="1" dirty="0"/>
          </a:p>
        </p:txBody>
      </p:sp>
      <p:sp>
        <p:nvSpPr>
          <p:cNvPr id="5" name="TextBox 4"/>
          <p:cNvSpPr txBox="1"/>
          <p:nvPr/>
        </p:nvSpPr>
        <p:spPr>
          <a:xfrm>
            <a:off x="695739" y="5296360"/>
            <a:ext cx="7772400" cy="1354217"/>
          </a:xfrm>
          <a:prstGeom prst="rect">
            <a:avLst/>
          </a:prstGeom>
          <a:noFill/>
        </p:spPr>
        <p:txBody>
          <a:bodyPr wrap="square" rtlCol="0">
            <a:spAutoFit/>
          </a:bodyPr>
          <a:lstStyle/>
          <a:p>
            <a:r>
              <a:rPr lang="en-US" sz="1800" b="1" dirty="0"/>
              <a:t>Example of Parasitism: </a:t>
            </a:r>
            <a:r>
              <a:rPr lang="en-US" sz="1600" dirty="0"/>
              <a:t>Bacteria which cause a disease in a compromised host which typically would not occur in a healthy (</a:t>
            </a:r>
            <a:r>
              <a:rPr lang="en-US" sz="1600" dirty="0" err="1"/>
              <a:t>noncompromised</a:t>
            </a:r>
            <a:r>
              <a:rPr lang="en-US" sz="1600" dirty="0"/>
              <a:t>) host are acting as opportunistic pathogens. A member of the normal flora can such as </a:t>
            </a:r>
            <a:r>
              <a:rPr lang="en-US" sz="1600" i="1" dirty="0"/>
              <a:t>Staphylococcus aureus</a:t>
            </a:r>
            <a:r>
              <a:rPr lang="en-US" sz="1600" dirty="0"/>
              <a:t> or </a:t>
            </a:r>
            <a:r>
              <a:rPr lang="en-US" sz="1600" i="1" dirty="0"/>
              <a:t>E. coli</a:t>
            </a:r>
            <a:r>
              <a:rPr lang="en-US" sz="1600" dirty="0"/>
              <a:t> can cause an opportunistic infection, but so can an environmental organism such as </a:t>
            </a:r>
            <a:r>
              <a:rPr lang="en-US" sz="1600" i="1" dirty="0"/>
              <a:t>Pseudomonas aeruginosa. </a:t>
            </a:r>
            <a:endParaRPr lang="en-US" sz="1600" dirty="0"/>
          </a:p>
        </p:txBody>
      </p:sp>
      <p:pic>
        <p:nvPicPr>
          <p:cNvPr id="2" name="Picture 1"/>
          <p:cNvPicPr>
            <a:picLocks noChangeAspect="1"/>
          </p:cNvPicPr>
          <p:nvPr/>
        </p:nvPicPr>
        <p:blipFill>
          <a:blip r:embed="rId3"/>
          <a:stretch>
            <a:fillRect/>
          </a:stretch>
        </p:blipFill>
        <p:spPr>
          <a:xfrm>
            <a:off x="2044700" y="1427261"/>
            <a:ext cx="5054600" cy="3708400"/>
          </a:xfrm>
          <a:prstGeom prst="rect">
            <a:avLst/>
          </a:prstGeom>
        </p:spPr>
      </p:pic>
    </p:spTree>
    <p:extLst>
      <p:ext uri="{BB962C8B-B14F-4D97-AF65-F5344CB8AC3E}">
        <p14:creationId xmlns:p14="http://schemas.microsoft.com/office/powerpoint/2010/main" val="382642952"/>
      </p:ext>
    </p:extLst>
  </p:cSld>
  <p:clrMapOvr>
    <a:masterClrMapping/>
  </p:clrMapOvr>
  <p:transition spd="slow">
    <p:cut/>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pPr>
            <a: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Monday 4/16/18 Agenda</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85800"/>
            <a:ext cx="8610600" cy="4953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600" b="1" dirty="0">
                <a:latin typeface="Calibri" charset="0"/>
                <a:ea typeface="Calibri" charset="0"/>
                <a:cs typeface="Calibri" charset="0"/>
                <a:sym typeface="Calibri"/>
              </a:rPr>
              <a:t>Bell Work:</a:t>
            </a:r>
            <a:r>
              <a:rPr lang="en-US" sz="1600" dirty="0">
                <a:latin typeface="Calibri" charset="0"/>
                <a:ea typeface="Calibri" charset="0"/>
                <a:cs typeface="Calibri" charset="0"/>
                <a:sym typeface="Calibri"/>
              </a:rPr>
              <a:t> </a:t>
            </a:r>
            <a:r>
              <a:rPr lang="en-US" sz="1600" b="1" dirty="0">
                <a:solidFill>
                  <a:schemeClr val="bg1">
                    <a:lumMod val="50000"/>
                  </a:schemeClr>
                </a:solidFill>
                <a:latin typeface="Calibri" charset="0"/>
                <a:ea typeface="Calibri" charset="0"/>
                <a:cs typeface="Calibri" charset="0"/>
                <a:sym typeface="Calibri"/>
              </a:rPr>
              <a:t>WOTD = pantomime (noun)</a:t>
            </a:r>
          </a:p>
          <a:p>
            <a:pPr eaLnBrk="1" fontAlgn="auto" hangingPunct="1">
              <a:lnSpc>
                <a:spcPct val="80000"/>
              </a:lnSpc>
              <a:spcBef>
                <a:spcPts val="0"/>
              </a:spcBef>
              <a:spcAft>
                <a:spcPts val="0"/>
              </a:spcAft>
              <a:buClr>
                <a:srgbClr val="000000"/>
              </a:buClr>
              <a:buSzPct val="100000"/>
              <a:defRPr/>
            </a:pPr>
            <a:r>
              <a:rPr lang="en-US" sz="1600" b="1" dirty="0">
                <a:solidFill>
                  <a:schemeClr val="tx1"/>
                </a:solidFill>
                <a:latin typeface="Calibri" charset="0"/>
                <a:ea typeface="Calibri" charset="0"/>
                <a:cs typeface="Calibri" charset="0"/>
                <a:sym typeface="Calibri"/>
              </a:rPr>
              <a:t>In class activities:</a:t>
            </a:r>
          </a:p>
          <a:p>
            <a:pPr marL="342900" indent="-342900" eaLnBrk="1" fontAlgn="auto" hangingPunct="1">
              <a:lnSpc>
                <a:spcPct val="80000"/>
              </a:lnSpc>
              <a:spcBef>
                <a:spcPts val="0"/>
              </a:spcBef>
              <a:spcAft>
                <a:spcPts val="0"/>
              </a:spcAft>
              <a:buClr>
                <a:srgbClr val="000000"/>
              </a:buClr>
              <a:buSzPct val="100000"/>
              <a:buFont typeface="LucidaGrande" panose="020B0600040502020204" pitchFamily="34" charset="0"/>
              <a:buChar char="⇢"/>
              <a:defRPr/>
            </a:pPr>
            <a:r>
              <a:rPr lang="en-US" sz="1600" b="1" dirty="0">
                <a:solidFill>
                  <a:schemeClr val="tx1"/>
                </a:solidFill>
                <a:latin typeface="Calibri" charset="0"/>
                <a:ea typeface="Calibri" charset="0"/>
                <a:cs typeface="Calibri" charset="0"/>
                <a:sym typeface="Calibri"/>
              </a:rPr>
              <a:t>Bell Work: </a:t>
            </a:r>
            <a:r>
              <a:rPr lang="en-US" sz="1600" b="1" dirty="0">
                <a:solidFill>
                  <a:schemeClr val="bg1">
                    <a:lumMod val="50000"/>
                  </a:schemeClr>
                </a:solidFill>
                <a:latin typeface="Calibri" charset="0"/>
                <a:ea typeface="Calibri" charset="0"/>
                <a:cs typeface="Calibri" charset="0"/>
                <a:sym typeface="Calibri"/>
              </a:rPr>
              <a:t>WOTD = pantomime (noun)</a:t>
            </a:r>
          </a:p>
          <a:p>
            <a:pPr marL="342900" indent="-342900" eaLnBrk="1" fontAlgn="auto" hangingPunct="1">
              <a:lnSpc>
                <a:spcPct val="80000"/>
              </a:lnSpc>
              <a:spcBef>
                <a:spcPts val="400"/>
              </a:spcBef>
              <a:spcAft>
                <a:spcPts val="0"/>
              </a:spcAft>
              <a:buClr>
                <a:srgbClr val="000000"/>
              </a:buClr>
              <a:buSzPct val="100000"/>
              <a:buFont typeface="LucidaGrande" panose="020B0600040502020204" pitchFamily="34" charset="0"/>
              <a:buChar char="⇢"/>
              <a:defRPr/>
            </a:pPr>
            <a:r>
              <a:rPr lang="en-US" sz="1600" b="1" dirty="0">
                <a:solidFill>
                  <a:schemeClr val="tx1"/>
                </a:solidFill>
                <a:latin typeface="Calibri" charset="0"/>
                <a:ea typeface="Calibri" charset="0"/>
                <a:cs typeface="Calibri" charset="0"/>
                <a:sym typeface="Calibri"/>
              </a:rPr>
              <a:t>Review Of Mice and Men Unit Calendar: </a:t>
            </a:r>
            <a:r>
              <a:rPr lang="en-US" sz="1600" b="1" dirty="0">
                <a:solidFill>
                  <a:srgbClr val="0070C0"/>
                </a:solidFill>
                <a:latin typeface="Calibri" charset="0"/>
                <a:ea typeface="Calibri" charset="0"/>
                <a:cs typeface="Calibri" charset="0"/>
                <a:sym typeface="Calibri"/>
              </a:rPr>
              <a:t>You will have an opportunity to ask questions. </a:t>
            </a:r>
            <a:endParaRPr lang="en-US" sz="1600" b="1" dirty="0">
              <a:solidFill>
                <a:schemeClr val="tx1">
                  <a:lumMod val="95000"/>
                  <a:lumOff val="5000"/>
                </a:schemeClr>
              </a:solidFill>
              <a:latin typeface="Calibri" charset="0"/>
              <a:ea typeface="Calibri" charset="0"/>
              <a:cs typeface="Calibri" charset="0"/>
              <a:sym typeface="Calibri"/>
            </a:endParaRPr>
          </a:p>
          <a:p>
            <a:pPr marL="342900" indent="-342900" eaLnBrk="1" fontAlgn="auto" hangingPunct="1">
              <a:lnSpc>
                <a:spcPct val="80000"/>
              </a:lnSpc>
              <a:spcBef>
                <a:spcPts val="400"/>
              </a:spcBef>
              <a:spcAft>
                <a:spcPts val="0"/>
              </a:spcAft>
              <a:buClr>
                <a:srgbClr val="000000"/>
              </a:buClr>
              <a:buSzPct val="100000"/>
              <a:buFont typeface="LucidaGrande" panose="020B0600040502020204" pitchFamily="34" charset="0"/>
              <a:buChar char="⇢"/>
              <a:defRPr/>
            </a:pPr>
            <a:r>
              <a:rPr lang="en-US" sz="1600" b="1" dirty="0">
                <a:solidFill>
                  <a:schemeClr val="tx1">
                    <a:lumMod val="95000"/>
                    <a:lumOff val="5000"/>
                  </a:schemeClr>
                </a:solidFill>
                <a:latin typeface="Calibri" charset="0"/>
                <a:ea typeface="Calibri" charset="0"/>
                <a:cs typeface="Calibri" charset="0"/>
                <a:sym typeface="Calibri"/>
              </a:rPr>
              <a:t>Google Forms Survey on level of discussions this year: </a:t>
            </a:r>
            <a:r>
              <a:rPr lang="en-US" sz="1600" b="1" dirty="0">
                <a:solidFill>
                  <a:srgbClr val="FF0000"/>
                </a:solidFill>
                <a:latin typeface="Calibri" charset="0"/>
                <a:ea typeface="Calibri" charset="0"/>
                <a:cs typeface="Calibri" charset="0"/>
                <a:sym typeface="Calibri"/>
              </a:rPr>
              <a:t>I will text you the link to the survey, please complete it before the end of the hour. </a:t>
            </a:r>
            <a:r>
              <a:rPr lang="en-US" sz="1600" b="1" dirty="0">
                <a:solidFill>
                  <a:srgbClr val="FF0000"/>
                </a:solidFill>
                <a:latin typeface="Calibri" charset="0"/>
                <a:ea typeface="Calibri" charset="0"/>
                <a:cs typeface="Calibri" charset="0"/>
                <a:sym typeface="Calibri"/>
                <a:hlinkClick r:id="rId3"/>
              </a:rPr>
              <a:t>https://goo.gl/forms/9NdmefTqEaWpeIot2</a:t>
            </a:r>
            <a:endParaRPr lang="en-US" sz="1600" b="1" dirty="0">
              <a:solidFill>
                <a:schemeClr val="tx1">
                  <a:lumMod val="95000"/>
                  <a:lumOff val="5000"/>
                </a:schemeClr>
              </a:solidFill>
              <a:latin typeface="Calibri" charset="0"/>
              <a:ea typeface="Calibri" charset="0"/>
              <a:cs typeface="Calibri" charset="0"/>
              <a:sym typeface="Calibri"/>
            </a:endParaRPr>
          </a:p>
          <a:p>
            <a:pPr marL="342900" indent="-342900" eaLnBrk="1" fontAlgn="auto" hangingPunct="1">
              <a:lnSpc>
                <a:spcPct val="80000"/>
              </a:lnSpc>
              <a:spcBef>
                <a:spcPts val="400"/>
              </a:spcBef>
              <a:spcAft>
                <a:spcPts val="0"/>
              </a:spcAft>
              <a:buClr>
                <a:srgbClr val="000000"/>
              </a:buClr>
              <a:buSzPct val="100000"/>
              <a:buFont typeface="LucidaGrande" panose="020B0600040502020204" pitchFamily="34" charset="0"/>
              <a:buChar char="⇢"/>
              <a:defRPr/>
            </a:pPr>
            <a:r>
              <a:rPr lang="en-US" sz="1600" b="1" dirty="0">
                <a:solidFill>
                  <a:schemeClr val="tx1">
                    <a:lumMod val="95000"/>
                    <a:lumOff val="5000"/>
                  </a:schemeClr>
                </a:solidFill>
                <a:latin typeface="Calibri" charset="0"/>
                <a:ea typeface="Calibri" charset="0"/>
                <a:cs typeface="Calibri" charset="0"/>
                <a:sym typeface="Calibri"/>
              </a:rPr>
              <a:t>Start reading Ch. 1 + model how to complete triple entry journal: As a class, we will read pgs. 1-8 and go over the process on how to fill out the triple entry journal for each chapter. </a:t>
            </a:r>
          </a:p>
          <a:p>
            <a:pPr marL="342900" indent="-342900" eaLnBrk="1" fontAlgn="auto" hangingPunct="1">
              <a:lnSpc>
                <a:spcPct val="80000"/>
              </a:lnSpc>
              <a:spcBef>
                <a:spcPts val="400"/>
              </a:spcBef>
              <a:spcAft>
                <a:spcPts val="0"/>
              </a:spcAft>
              <a:buClr>
                <a:srgbClr val="000000"/>
              </a:buClr>
              <a:buSzPct val="100000"/>
              <a:buFont typeface="LucidaGrande" panose="020B0600040502020204" pitchFamily="34" charset="0"/>
              <a:buChar char="⇢"/>
              <a:defRPr/>
            </a:pPr>
            <a:r>
              <a:rPr lang="en-US" sz="1600" b="1" dirty="0">
                <a:solidFill>
                  <a:schemeClr val="tx1">
                    <a:lumMod val="95000"/>
                    <a:lumOff val="5000"/>
                  </a:schemeClr>
                </a:solidFill>
                <a:latin typeface="Calibri" charset="0"/>
                <a:ea typeface="Calibri" charset="0"/>
                <a:cs typeface="Calibri" charset="0"/>
                <a:sym typeface="Calibri"/>
              </a:rPr>
              <a:t>Homework: </a:t>
            </a:r>
            <a:r>
              <a:rPr lang="en-US" sz="1600" b="1" dirty="0">
                <a:solidFill>
                  <a:srgbClr val="00B050"/>
                </a:solidFill>
                <a:latin typeface="Calibri" charset="0"/>
                <a:ea typeface="Calibri" charset="0"/>
                <a:cs typeface="Calibri" charset="0"/>
                <a:sym typeface="Calibri"/>
              </a:rPr>
              <a:t>Finish reading Ch. 1 (pgs. 9-16) + complete section for triple entry journal. </a:t>
            </a:r>
          </a:p>
          <a:p>
            <a:pPr eaLnBrk="1" fontAlgn="auto" hangingPunct="1">
              <a:lnSpc>
                <a:spcPct val="80000"/>
              </a:lnSpc>
              <a:spcBef>
                <a:spcPts val="400"/>
              </a:spcBef>
              <a:spcAft>
                <a:spcPts val="0"/>
              </a:spcAft>
              <a:buClr>
                <a:srgbClr val="000000"/>
              </a:buClr>
              <a:buSzPct val="100000"/>
              <a:defRPr/>
            </a:pPr>
            <a:endParaRPr lang="en-US" sz="1600" b="1"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600" b="1" dirty="0">
                <a:solidFill>
                  <a:schemeClr val="tx1"/>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analyze Of Mice and Men while looking at subjects such as characterization, dreams,  relationships, and foreshadowing. </a:t>
            </a:r>
            <a:endParaRPr lang="en-US" sz="1600" b="1" dirty="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b="1"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600" b="1" dirty="0">
                <a:solidFill>
                  <a:schemeClr val="tx1"/>
                </a:solidFill>
                <a:latin typeface="Calibri" charset="0"/>
                <a:ea typeface="Calibri" charset="0"/>
                <a:cs typeface="Calibri" charset="0"/>
                <a:sym typeface="Calibri"/>
              </a:rPr>
              <a:t>Language Objective: </a:t>
            </a: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use a triple entry journal in order to continue to practice explaining how the textual evidence I can identify supports my claim on a particular theme or literary device. </a:t>
            </a: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endParaRPr lang="en-US" sz="1700"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323832937"/>
      </p:ext>
    </p:extLst>
  </p:cSld>
  <p:clrMapOvr>
    <a:masterClrMapping/>
  </p:clrMapOvr>
  <p:transition spd="slow">
    <p:cut/>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D5958EC4-82BA-C34A-8899-5B5E534C6CD3}"/>
              </a:ext>
            </a:extLst>
          </p:cNvPr>
          <p:cNvSpPr>
            <a:spLocks noGrp="1" noChangeArrowheads="1"/>
          </p:cNvSpPr>
          <p:nvPr>
            <p:ph type="body" idx="1"/>
          </p:nvPr>
        </p:nvSpPr>
        <p:spPr>
          <a:xfrm>
            <a:off x="0" y="762000"/>
            <a:ext cx="9144000" cy="5791200"/>
          </a:xfrm>
        </p:spPr>
        <p:txBody>
          <a:bodyPr/>
          <a:lstStyle/>
          <a:p>
            <a:pPr eaLnBrk="1" hangingPunct="1">
              <a:lnSpc>
                <a:spcPct val="80000"/>
              </a:lnSpc>
            </a:pPr>
            <a:r>
              <a:rPr lang="en-US" altLang="en-US" sz="2000" b="1" dirty="0"/>
              <a:t>Word:</a:t>
            </a:r>
            <a:r>
              <a:rPr lang="en-US" altLang="en-US" sz="2000" dirty="0"/>
              <a:t> pantomime</a:t>
            </a:r>
          </a:p>
          <a:p>
            <a:pPr eaLnBrk="1" hangingPunct="1">
              <a:lnSpc>
                <a:spcPct val="80000"/>
              </a:lnSpc>
            </a:pPr>
            <a:endParaRPr lang="en-US" altLang="en-US" sz="2000" b="1" dirty="0"/>
          </a:p>
          <a:p>
            <a:pPr eaLnBrk="1" hangingPunct="1">
              <a:lnSpc>
                <a:spcPct val="80000"/>
              </a:lnSpc>
            </a:pPr>
            <a:r>
              <a:rPr lang="en-US" altLang="en-US" sz="2000" b="1" dirty="0"/>
              <a:t>Part of speech:</a:t>
            </a:r>
            <a:r>
              <a:rPr lang="en-US" altLang="en-US" sz="2000" dirty="0"/>
              <a:t> noun</a:t>
            </a:r>
          </a:p>
          <a:p>
            <a:pPr eaLnBrk="1" hangingPunct="1">
              <a:lnSpc>
                <a:spcPct val="80000"/>
              </a:lnSpc>
            </a:pPr>
            <a:endParaRPr lang="en-US" altLang="en-US" sz="2000" b="1" dirty="0"/>
          </a:p>
          <a:p>
            <a:pPr eaLnBrk="1" hangingPunct="1">
              <a:lnSpc>
                <a:spcPct val="80000"/>
              </a:lnSpc>
            </a:pPr>
            <a:r>
              <a:rPr lang="en-US" altLang="en-US" sz="2000" b="1" dirty="0"/>
              <a:t>Pronunciation: </a:t>
            </a:r>
            <a:r>
              <a:rPr lang="en-US" sz="2000" dirty="0"/>
              <a:t>pan-</a:t>
            </a:r>
            <a:r>
              <a:rPr lang="en-US" sz="2000" dirty="0" err="1"/>
              <a:t>tuh</a:t>
            </a:r>
            <a:r>
              <a:rPr lang="en-US" sz="2000" dirty="0"/>
              <a:t>-</a:t>
            </a:r>
            <a:r>
              <a:rPr lang="en-US" sz="2000" dirty="0" err="1"/>
              <a:t>mahym</a:t>
            </a:r>
            <a:endParaRPr lang="en-US" altLang="en-US" sz="2000" b="1" dirty="0"/>
          </a:p>
          <a:p>
            <a:pPr eaLnBrk="1" hangingPunct="1">
              <a:lnSpc>
                <a:spcPct val="80000"/>
              </a:lnSpc>
            </a:pPr>
            <a:endParaRPr lang="en-US" altLang="en-US" sz="2000" b="1" dirty="0"/>
          </a:p>
          <a:p>
            <a:pPr eaLnBrk="1" hangingPunct="1">
              <a:lnSpc>
                <a:spcPct val="80000"/>
              </a:lnSpc>
            </a:pPr>
            <a:r>
              <a:rPr lang="en-US" altLang="en-US" sz="2000" b="1" dirty="0"/>
              <a:t>Origins:</a:t>
            </a:r>
          </a:p>
          <a:p>
            <a:pPr eaLnBrk="1" hangingPunct="1">
              <a:lnSpc>
                <a:spcPct val="80000"/>
              </a:lnSpc>
            </a:pPr>
            <a:endParaRPr lang="en-US" altLang="en-US" sz="2000" b="1" dirty="0"/>
          </a:p>
          <a:p>
            <a:pPr eaLnBrk="1" hangingPunct="1">
              <a:lnSpc>
                <a:spcPct val="80000"/>
              </a:lnSpc>
            </a:pPr>
            <a:r>
              <a:rPr lang="en-US" altLang="en-US" sz="2000" b="1" dirty="0"/>
              <a:t>Related Forms:</a:t>
            </a:r>
            <a:r>
              <a:rPr lang="en-US" altLang="en-US" sz="2000" dirty="0"/>
              <a:t> </a:t>
            </a:r>
            <a:r>
              <a:rPr lang="en-US" altLang="en-US" sz="2000" dirty="0" err="1"/>
              <a:t>pantomimically</a:t>
            </a:r>
            <a:r>
              <a:rPr lang="en-US" altLang="en-US" sz="2000" dirty="0"/>
              <a:t> (adverb)</a:t>
            </a:r>
          </a:p>
          <a:p>
            <a:pPr eaLnBrk="1" hangingPunct="1">
              <a:lnSpc>
                <a:spcPct val="80000"/>
              </a:lnSpc>
            </a:pPr>
            <a:endParaRPr lang="en-US" altLang="en-US" sz="2000" dirty="0"/>
          </a:p>
          <a:p>
            <a:pPr eaLnBrk="1" hangingPunct="1">
              <a:lnSpc>
                <a:spcPct val="80000"/>
              </a:lnSpc>
            </a:pPr>
            <a:r>
              <a:rPr lang="en-US" altLang="en-US" sz="2000" b="1" dirty="0"/>
              <a:t>Synonyms: </a:t>
            </a:r>
          </a:p>
          <a:p>
            <a:pPr eaLnBrk="1" hangingPunct="1">
              <a:lnSpc>
                <a:spcPct val="80000"/>
              </a:lnSpc>
              <a:buFontTx/>
              <a:buNone/>
            </a:pPr>
            <a:endParaRPr lang="en-US" altLang="en-US" sz="2000" b="1" dirty="0"/>
          </a:p>
          <a:p>
            <a:pPr eaLnBrk="1" hangingPunct="1">
              <a:lnSpc>
                <a:spcPct val="150000"/>
              </a:lnSpc>
            </a:pPr>
            <a:r>
              <a:rPr lang="en-US" altLang="en-US" sz="2000" b="1" dirty="0"/>
              <a:t>Sentence: </a:t>
            </a:r>
            <a:r>
              <a:rPr lang="en-US" sz="2000" dirty="0"/>
              <a:t>When Jenna grabbed her throat to let someone know she was choking, everyone thought she was acting out a </a:t>
            </a:r>
            <a:r>
              <a:rPr lang="en-US" sz="2000" b="1" u="sng" dirty="0">
                <a:solidFill>
                  <a:srgbClr val="FF6600"/>
                </a:solidFill>
              </a:rPr>
              <a:t>pantomime.</a:t>
            </a:r>
            <a:r>
              <a:rPr lang="en-US" sz="2000" dirty="0"/>
              <a:t> </a:t>
            </a:r>
            <a:endParaRPr lang="en-US" altLang="en-US" sz="2000" b="1" dirty="0"/>
          </a:p>
          <a:p>
            <a:pPr eaLnBrk="1" hangingPunct="1">
              <a:lnSpc>
                <a:spcPct val="80000"/>
              </a:lnSpc>
            </a:pPr>
            <a:endParaRPr lang="en-US" altLang="en-US" sz="2000" b="1" dirty="0"/>
          </a:p>
          <a:p>
            <a:pPr eaLnBrk="1" hangingPunct="1">
              <a:lnSpc>
                <a:spcPct val="80000"/>
              </a:lnSpc>
            </a:pPr>
            <a:r>
              <a:rPr lang="en-US" altLang="en-US" sz="2000" b="1" dirty="0"/>
              <a:t>Predicted Definition: </a:t>
            </a:r>
            <a:r>
              <a:rPr lang="en-US" altLang="en-US" sz="2000" b="1" dirty="0">
                <a:solidFill>
                  <a:srgbClr val="FF6600"/>
                </a:solidFill>
              </a:rPr>
              <a:t>**Write down 3 guesses</a:t>
            </a:r>
            <a:r>
              <a:rPr lang="en-US" altLang="en-US" sz="2000" b="1" dirty="0"/>
              <a:t>. </a:t>
            </a:r>
          </a:p>
          <a:p>
            <a:pPr eaLnBrk="1" hangingPunct="1">
              <a:lnSpc>
                <a:spcPct val="80000"/>
              </a:lnSpc>
            </a:pPr>
            <a:endParaRPr lang="en-US" altLang="en-US" sz="2000" b="1" dirty="0"/>
          </a:p>
          <a:p>
            <a:pPr eaLnBrk="1" hangingPunct="1">
              <a:lnSpc>
                <a:spcPct val="80000"/>
              </a:lnSpc>
            </a:pPr>
            <a:endParaRPr lang="en-US" altLang="en-US" sz="2000" b="1" dirty="0"/>
          </a:p>
          <a:p>
            <a:pPr eaLnBrk="1" hangingPunct="1">
              <a:lnSpc>
                <a:spcPct val="80000"/>
              </a:lnSpc>
            </a:pPr>
            <a:r>
              <a:rPr lang="en-US" altLang="en-US" sz="2000" b="1" dirty="0"/>
              <a:t>Definition: </a:t>
            </a:r>
          </a:p>
        </p:txBody>
      </p:sp>
      <p:sp>
        <p:nvSpPr>
          <p:cNvPr id="2" name="Rectangle 1">
            <a:extLst>
              <a:ext uri="{FF2B5EF4-FFF2-40B4-BE49-F238E27FC236}">
                <a16:creationId xmlns:a16="http://schemas.microsoft.com/office/drawing/2014/main" id="{15764F54-EC8F-EE40-A1A0-D3D18F240BFD}"/>
              </a:ext>
            </a:extLst>
          </p:cNvPr>
          <p:cNvSpPr/>
          <p:nvPr/>
        </p:nvSpPr>
        <p:spPr>
          <a:xfrm>
            <a:off x="3048000" y="228600"/>
            <a:ext cx="3352800" cy="646331"/>
          </a:xfrm>
          <a:prstGeom prst="rect">
            <a:avLst/>
          </a:prstGeom>
        </p:spPr>
        <p:txBody>
          <a:bodyPr wrap="squar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WOTD 4/16/18</a:t>
            </a:r>
          </a:p>
        </p:txBody>
      </p:sp>
      <p:sp>
        <p:nvSpPr>
          <p:cNvPr id="3" name="TextBox 2">
            <a:extLst>
              <a:ext uri="{FF2B5EF4-FFF2-40B4-BE49-F238E27FC236}">
                <a16:creationId xmlns:a16="http://schemas.microsoft.com/office/drawing/2014/main" id="{A8E1520B-0F05-8F40-A99B-4983CBCFE298}"/>
              </a:ext>
            </a:extLst>
          </p:cNvPr>
          <p:cNvSpPr txBox="1"/>
          <p:nvPr/>
        </p:nvSpPr>
        <p:spPr>
          <a:xfrm>
            <a:off x="1143000" y="2286000"/>
            <a:ext cx="7848600" cy="338554"/>
          </a:xfrm>
          <a:prstGeom prst="rect">
            <a:avLst/>
          </a:prstGeom>
          <a:noFill/>
        </p:spPr>
        <p:txBody>
          <a:bodyPr wrap="square" rtlCol="0">
            <a:spAutoFit/>
          </a:bodyPr>
          <a:lstStyle/>
          <a:p>
            <a:pPr eaLnBrk="1" hangingPunct="1">
              <a:lnSpc>
                <a:spcPct val="80000"/>
              </a:lnSpc>
              <a:buFontTx/>
              <a:buNone/>
            </a:pPr>
            <a:r>
              <a:rPr lang="en-US" sz="2000" dirty="0"/>
              <a:t>Latin: “</a:t>
            </a:r>
            <a:r>
              <a:rPr lang="en-US" sz="2000" dirty="0" err="1"/>
              <a:t>pantomimus</a:t>
            </a:r>
            <a:r>
              <a:rPr lang="en-US" sz="2000" dirty="0"/>
              <a:t>” (to perform)</a:t>
            </a:r>
            <a:endParaRPr lang="en-US" altLang="en-US" sz="2000" dirty="0"/>
          </a:p>
        </p:txBody>
      </p:sp>
      <p:sp>
        <p:nvSpPr>
          <p:cNvPr id="4" name="TextBox 3">
            <a:extLst>
              <a:ext uri="{FF2B5EF4-FFF2-40B4-BE49-F238E27FC236}">
                <a16:creationId xmlns:a16="http://schemas.microsoft.com/office/drawing/2014/main" id="{D8282C1C-6364-B149-9E6F-66E2D9FEDD26}"/>
              </a:ext>
            </a:extLst>
          </p:cNvPr>
          <p:cNvSpPr txBox="1"/>
          <p:nvPr/>
        </p:nvSpPr>
        <p:spPr>
          <a:xfrm>
            <a:off x="1390650" y="5574268"/>
            <a:ext cx="7219950" cy="369332"/>
          </a:xfrm>
          <a:prstGeom prst="rect">
            <a:avLst/>
          </a:prstGeom>
          <a:noFill/>
        </p:spPr>
        <p:txBody>
          <a:bodyPr wrap="square" rtlCol="0">
            <a:spAutoFit/>
          </a:bodyPr>
          <a:lstStyle/>
          <a:p>
            <a:pPr eaLnBrk="1" hangingPunct="1"/>
            <a:r>
              <a:rPr lang="en-US" sz="1800" dirty="0">
                <a:solidFill>
                  <a:schemeClr val="tx1"/>
                </a:solidFill>
              </a:rPr>
              <a:t>a performance using gestures and movements without words </a:t>
            </a:r>
            <a:endParaRPr lang="en-US" altLang="x-none" sz="1800" dirty="0">
              <a:solidFill>
                <a:schemeClr val="tx1"/>
              </a:solidFill>
            </a:endParaRPr>
          </a:p>
        </p:txBody>
      </p:sp>
      <p:sp>
        <p:nvSpPr>
          <p:cNvPr id="5" name="TextBox 4">
            <a:extLst>
              <a:ext uri="{FF2B5EF4-FFF2-40B4-BE49-F238E27FC236}">
                <a16:creationId xmlns:a16="http://schemas.microsoft.com/office/drawing/2014/main" id="{4275714F-4C74-8841-AA10-284154ACB4FF}"/>
              </a:ext>
            </a:extLst>
          </p:cNvPr>
          <p:cNvSpPr txBox="1"/>
          <p:nvPr/>
        </p:nvSpPr>
        <p:spPr>
          <a:xfrm>
            <a:off x="1524000" y="3242846"/>
            <a:ext cx="6629400" cy="338554"/>
          </a:xfrm>
          <a:prstGeom prst="rect">
            <a:avLst/>
          </a:prstGeom>
          <a:noFill/>
        </p:spPr>
        <p:txBody>
          <a:bodyPr wrap="square" rtlCol="0">
            <a:spAutoFit/>
          </a:bodyPr>
          <a:lstStyle/>
          <a:p>
            <a:pPr eaLnBrk="1" hangingPunct="1">
              <a:lnSpc>
                <a:spcPct val="80000"/>
              </a:lnSpc>
            </a:pPr>
            <a:r>
              <a:rPr lang="en-US" altLang="en-US" sz="2000" dirty="0"/>
              <a:t>impersonation, mimicry, portraying </a:t>
            </a:r>
          </a:p>
        </p:txBody>
      </p:sp>
    </p:spTree>
    <p:extLst>
      <p:ext uri="{BB962C8B-B14F-4D97-AF65-F5344CB8AC3E}">
        <p14:creationId xmlns:p14="http://schemas.microsoft.com/office/powerpoint/2010/main" val="13688262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pPr>
            <a: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Tuesday 4/17/18 Agenda</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85800"/>
            <a:ext cx="8610600" cy="4953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600" b="1" dirty="0">
                <a:latin typeface="Calibri" charset="0"/>
                <a:ea typeface="Calibri" charset="0"/>
                <a:cs typeface="Calibri" charset="0"/>
                <a:sym typeface="Calibri"/>
              </a:rPr>
              <a:t>Bell Work:</a:t>
            </a:r>
            <a:r>
              <a:rPr lang="en-US" sz="1600" dirty="0">
                <a:latin typeface="Calibri" charset="0"/>
                <a:ea typeface="Calibri" charset="0"/>
                <a:cs typeface="Calibri" charset="0"/>
                <a:sym typeface="Calibri"/>
              </a:rPr>
              <a:t> </a:t>
            </a:r>
            <a:r>
              <a:rPr lang="en-US" sz="1600" b="1" dirty="0">
                <a:solidFill>
                  <a:schemeClr val="bg1">
                    <a:lumMod val="50000"/>
                  </a:schemeClr>
                </a:solidFill>
                <a:latin typeface="Calibri" charset="0"/>
                <a:ea typeface="Calibri" charset="0"/>
                <a:cs typeface="Calibri" charset="0"/>
                <a:sym typeface="Calibri"/>
              </a:rPr>
              <a:t>WOTD = drone (verb)</a:t>
            </a:r>
          </a:p>
          <a:p>
            <a:pPr eaLnBrk="1" fontAlgn="auto" hangingPunct="1">
              <a:lnSpc>
                <a:spcPct val="80000"/>
              </a:lnSpc>
              <a:spcBef>
                <a:spcPts val="0"/>
              </a:spcBef>
              <a:spcAft>
                <a:spcPts val="0"/>
              </a:spcAft>
              <a:buClr>
                <a:srgbClr val="000000"/>
              </a:buClr>
              <a:buSzPct val="100000"/>
              <a:defRPr/>
            </a:pPr>
            <a:r>
              <a:rPr lang="en-US" sz="1600" b="1" dirty="0">
                <a:solidFill>
                  <a:schemeClr val="tx1"/>
                </a:solidFill>
                <a:latin typeface="Calibri" charset="0"/>
                <a:ea typeface="Calibri" charset="0"/>
                <a:cs typeface="Calibri" charset="0"/>
                <a:sym typeface="Calibri"/>
              </a:rPr>
              <a:t>In class activities:</a:t>
            </a:r>
          </a:p>
          <a:p>
            <a:pPr marL="342900" indent="-342900" eaLnBrk="1" fontAlgn="auto" hangingPunct="1">
              <a:lnSpc>
                <a:spcPct val="80000"/>
              </a:lnSpc>
              <a:spcBef>
                <a:spcPts val="0"/>
              </a:spcBef>
              <a:spcAft>
                <a:spcPts val="0"/>
              </a:spcAft>
              <a:buClr>
                <a:srgbClr val="000000"/>
              </a:buClr>
              <a:buSzPct val="100000"/>
              <a:buFont typeface="LucidaGrande" panose="020B0600040502020204" pitchFamily="34" charset="0"/>
              <a:buChar char="⇢"/>
              <a:defRPr/>
            </a:pPr>
            <a:r>
              <a:rPr lang="en-US" sz="1600" b="1" dirty="0">
                <a:solidFill>
                  <a:schemeClr val="tx1"/>
                </a:solidFill>
                <a:latin typeface="Calibri" charset="0"/>
                <a:ea typeface="Calibri" charset="0"/>
                <a:cs typeface="Calibri" charset="0"/>
                <a:sym typeface="Calibri"/>
              </a:rPr>
              <a:t>Bell Work: </a:t>
            </a:r>
            <a:r>
              <a:rPr lang="en-US" sz="1600" b="1" dirty="0">
                <a:solidFill>
                  <a:schemeClr val="bg1">
                    <a:lumMod val="50000"/>
                  </a:schemeClr>
                </a:solidFill>
                <a:latin typeface="Calibri" charset="0"/>
                <a:ea typeface="Calibri" charset="0"/>
                <a:cs typeface="Calibri" charset="0"/>
                <a:sym typeface="Calibri"/>
              </a:rPr>
              <a:t>WOTD = drone (verb)</a:t>
            </a:r>
          </a:p>
          <a:p>
            <a:pPr marL="342900" indent="-342900" eaLnBrk="1" fontAlgn="auto" hangingPunct="1">
              <a:lnSpc>
                <a:spcPct val="80000"/>
              </a:lnSpc>
              <a:spcBef>
                <a:spcPts val="400"/>
              </a:spcBef>
              <a:spcAft>
                <a:spcPts val="0"/>
              </a:spcAft>
              <a:buClr>
                <a:srgbClr val="000000"/>
              </a:buClr>
              <a:buSzPct val="100000"/>
              <a:buFont typeface="LucidaGrande" panose="020B0600040502020204" pitchFamily="34" charset="0"/>
              <a:buChar char="⇢"/>
              <a:defRPr/>
            </a:pPr>
            <a:r>
              <a:rPr lang="en-US" sz="1600" b="1" dirty="0">
                <a:solidFill>
                  <a:schemeClr val="tx1"/>
                </a:solidFill>
                <a:latin typeface="Calibri" charset="0"/>
                <a:ea typeface="Calibri" charset="0"/>
                <a:cs typeface="Calibri" charset="0"/>
                <a:sym typeface="Calibri"/>
              </a:rPr>
              <a:t>Partner Activity: </a:t>
            </a:r>
            <a:r>
              <a:rPr lang="en-US" sz="1600" b="1" dirty="0">
                <a:solidFill>
                  <a:srgbClr val="0070C0"/>
                </a:solidFill>
                <a:latin typeface="Calibri" charset="0"/>
                <a:ea typeface="Calibri" charset="0"/>
                <a:cs typeface="Calibri" charset="0"/>
                <a:sym typeface="Calibri"/>
              </a:rPr>
              <a:t>Analyze George and Lennie’s relationship over the course of Ch. 1. </a:t>
            </a:r>
            <a:endParaRPr lang="en-US" sz="1600" b="1" dirty="0">
              <a:solidFill>
                <a:schemeClr val="tx1">
                  <a:lumMod val="95000"/>
                  <a:lumOff val="5000"/>
                </a:schemeClr>
              </a:solidFill>
              <a:latin typeface="Calibri" charset="0"/>
              <a:ea typeface="Calibri" charset="0"/>
              <a:cs typeface="Calibri" charset="0"/>
              <a:sym typeface="Calibri"/>
            </a:endParaRPr>
          </a:p>
          <a:p>
            <a:pPr marL="342900" indent="-342900" eaLnBrk="1" fontAlgn="auto" hangingPunct="1">
              <a:lnSpc>
                <a:spcPct val="80000"/>
              </a:lnSpc>
              <a:spcBef>
                <a:spcPts val="400"/>
              </a:spcBef>
              <a:spcAft>
                <a:spcPts val="0"/>
              </a:spcAft>
              <a:buClr>
                <a:srgbClr val="000000"/>
              </a:buClr>
              <a:buSzPct val="100000"/>
              <a:buFont typeface="LucidaGrande" panose="020B0600040502020204" pitchFamily="34" charset="0"/>
              <a:buChar char="⇢"/>
              <a:defRPr/>
            </a:pPr>
            <a:r>
              <a:rPr lang="en-US" sz="1600" b="1" dirty="0">
                <a:solidFill>
                  <a:schemeClr val="tx1">
                    <a:lumMod val="95000"/>
                    <a:lumOff val="5000"/>
                  </a:schemeClr>
                </a:solidFill>
                <a:latin typeface="Calibri" charset="0"/>
                <a:ea typeface="Calibri" charset="0"/>
                <a:cs typeface="Calibri" charset="0"/>
                <a:sym typeface="Calibri"/>
              </a:rPr>
              <a:t>Exit Ticket: </a:t>
            </a:r>
            <a:r>
              <a:rPr lang="en-US" sz="1600" b="1" dirty="0">
                <a:solidFill>
                  <a:srgbClr val="7030A0"/>
                </a:solidFill>
                <a:latin typeface="Calibri" charset="0"/>
                <a:ea typeface="Calibri" charset="0"/>
                <a:cs typeface="Calibri" charset="0"/>
                <a:sym typeface="Calibri"/>
              </a:rPr>
              <a:t>Fill out Google Form and discuss the class’ results in regards to George and Lennie’s relationship. </a:t>
            </a:r>
          </a:p>
          <a:p>
            <a:pPr marL="342900" indent="-342900" eaLnBrk="1" fontAlgn="auto" hangingPunct="1">
              <a:lnSpc>
                <a:spcPct val="80000"/>
              </a:lnSpc>
              <a:spcBef>
                <a:spcPts val="400"/>
              </a:spcBef>
              <a:spcAft>
                <a:spcPts val="0"/>
              </a:spcAft>
              <a:buClr>
                <a:srgbClr val="000000"/>
              </a:buClr>
              <a:buSzPct val="100000"/>
              <a:buFont typeface="LucidaGrande" panose="020B0600040502020204" pitchFamily="34" charset="0"/>
              <a:buChar char="⇢"/>
              <a:defRPr/>
            </a:pPr>
            <a:r>
              <a:rPr lang="en-US" sz="1600" b="1" dirty="0">
                <a:solidFill>
                  <a:schemeClr val="tx1">
                    <a:lumMod val="95000"/>
                    <a:lumOff val="5000"/>
                  </a:schemeClr>
                </a:solidFill>
                <a:latin typeface="Calibri" charset="0"/>
                <a:ea typeface="Calibri" charset="0"/>
                <a:cs typeface="Calibri" charset="0"/>
                <a:sym typeface="Calibri"/>
              </a:rPr>
              <a:t>Homework: </a:t>
            </a:r>
            <a:r>
              <a:rPr lang="en-US" sz="1600" b="1" dirty="0">
                <a:solidFill>
                  <a:srgbClr val="00B050"/>
                </a:solidFill>
                <a:latin typeface="Calibri" charset="0"/>
                <a:ea typeface="Calibri" charset="0"/>
                <a:cs typeface="Calibri" charset="0"/>
                <a:sym typeface="Calibri"/>
              </a:rPr>
              <a:t>Finish reading Ch. 1 (pgs. 9-16) + complete section for triple entry journal (quiz = tomorrow). </a:t>
            </a:r>
          </a:p>
          <a:p>
            <a:pPr eaLnBrk="1" fontAlgn="auto" hangingPunct="1">
              <a:lnSpc>
                <a:spcPct val="80000"/>
              </a:lnSpc>
              <a:spcBef>
                <a:spcPts val="400"/>
              </a:spcBef>
              <a:spcAft>
                <a:spcPts val="0"/>
              </a:spcAft>
              <a:buClr>
                <a:srgbClr val="000000"/>
              </a:buClr>
              <a:buSzPct val="100000"/>
              <a:defRPr/>
            </a:pPr>
            <a:endParaRPr lang="en-US" sz="1600" b="1" dirty="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600" b="1" dirty="0">
                <a:solidFill>
                  <a:srgbClr val="FF6600"/>
                </a:solidFill>
                <a:latin typeface="Calibri" charset="0"/>
                <a:ea typeface="Calibri" charset="0"/>
                <a:cs typeface="Calibri" charset="0"/>
                <a:sym typeface="Calibri"/>
              </a:rPr>
              <a:t>**If you are done with everything, you can start reading Ch. 2. </a:t>
            </a:r>
          </a:p>
          <a:p>
            <a:pPr eaLnBrk="1" fontAlgn="auto" hangingPunct="1">
              <a:lnSpc>
                <a:spcPct val="80000"/>
              </a:lnSpc>
              <a:spcBef>
                <a:spcPts val="400"/>
              </a:spcBef>
              <a:spcAft>
                <a:spcPts val="0"/>
              </a:spcAft>
              <a:buClr>
                <a:srgbClr val="000000"/>
              </a:buClr>
              <a:buSzPct val="100000"/>
              <a:defRPr/>
            </a:pPr>
            <a:endParaRPr lang="en-US" sz="1600" b="1"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600" b="1" dirty="0">
                <a:solidFill>
                  <a:schemeClr val="tx1"/>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analyze Of Mice and Men while looking at subjects such as characterization, dreams,  relationships, and foreshadowing. </a:t>
            </a:r>
            <a:endParaRPr lang="en-US" sz="1600" b="1" dirty="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b="1"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600" b="1" dirty="0">
                <a:solidFill>
                  <a:schemeClr val="tx1"/>
                </a:solidFill>
                <a:latin typeface="Calibri" charset="0"/>
                <a:ea typeface="Calibri" charset="0"/>
                <a:cs typeface="Calibri" charset="0"/>
                <a:sym typeface="Calibri"/>
              </a:rPr>
              <a:t>Language Objective: </a:t>
            </a: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use a triple entry journal in order to continue to practice explaining how the textual evidence I can identify supports my claim on a particular theme or literary device. </a:t>
            </a: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endParaRPr lang="en-US" sz="1700"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3959520026"/>
      </p:ext>
    </p:extLst>
  </p:cSld>
  <p:clrMapOvr>
    <a:masterClrMapping/>
  </p:clrMapOvr>
  <p:transition spd="slow">
    <p:cut/>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D5958EC4-82BA-C34A-8899-5B5E534C6CD3}"/>
              </a:ext>
            </a:extLst>
          </p:cNvPr>
          <p:cNvSpPr>
            <a:spLocks noGrp="1" noChangeArrowheads="1"/>
          </p:cNvSpPr>
          <p:nvPr>
            <p:ph type="body" idx="1"/>
          </p:nvPr>
        </p:nvSpPr>
        <p:spPr>
          <a:xfrm>
            <a:off x="0" y="762000"/>
            <a:ext cx="9144000" cy="5791200"/>
          </a:xfrm>
        </p:spPr>
        <p:txBody>
          <a:bodyPr/>
          <a:lstStyle/>
          <a:p>
            <a:pPr eaLnBrk="1" hangingPunct="1">
              <a:lnSpc>
                <a:spcPct val="80000"/>
              </a:lnSpc>
            </a:pPr>
            <a:r>
              <a:rPr lang="en-US" altLang="en-US" sz="2000" b="1" dirty="0"/>
              <a:t>Word:</a:t>
            </a:r>
            <a:r>
              <a:rPr lang="en-US" altLang="en-US" sz="2000" dirty="0"/>
              <a:t> drone</a:t>
            </a:r>
          </a:p>
          <a:p>
            <a:pPr eaLnBrk="1" hangingPunct="1">
              <a:lnSpc>
                <a:spcPct val="80000"/>
              </a:lnSpc>
            </a:pPr>
            <a:endParaRPr lang="en-US" altLang="en-US" sz="2000" b="1" dirty="0"/>
          </a:p>
          <a:p>
            <a:pPr eaLnBrk="1" hangingPunct="1">
              <a:lnSpc>
                <a:spcPct val="80000"/>
              </a:lnSpc>
            </a:pPr>
            <a:r>
              <a:rPr lang="en-US" altLang="en-US" sz="2000" b="1" dirty="0"/>
              <a:t>Part of speech:</a:t>
            </a:r>
            <a:r>
              <a:rPr lang="en-US" altLang="en-US" sz="2000" dirty="0"/>
              <a:t> verb</a:t>
            </a:r>
          </a:p>
          <a:p>
            <a:pPr eaLnBrk="1" hangingPunct="1">
              <a:lnSpc>
                <a:spcPct val="80000"/>
              </a:lnSpc>
            </a:pPr>
            <a:endParaRPr lang="en-US" altLang="en-US" sz="2000" b="1" dirty="0"/>
          </a:p>
          <a:p>
            <a:pPr eaLnBrk="1" hangingPunct="1">
              <a:lnSpc>
                <a:spcPct val="80000"/>
              </a:lnSpc>
            </a:pPr>
            <a:r>
              <a:rPr lang="en-US" altLang="en-US" sz="2000" b="1" dirty="0"/>
              <a:t>Pronunciation: </a:t>
            </a:r>
            <a:r>
              <a:rPr lang="en-US" sz="2000" dirty="0" err="1"/>
              <a:t>drohn</a:t>
            </a:r>
            <a:r>
              <a:rPr lang="en-US" sz="2000" dirty="0"/>
              <a:t> </a:t>
            </a:r>
            <a:endParaRPr lang="en-US" altLang="en-US" sz="2000" b="1" dirty="0"/>
          </a:p>
          <a:p>
            <a:pPr eaLnBrk="1" hangingPunct="1">
              <a:lnSpc>
                <a:spcPct val="80000"/>
              </a:lnSpc>
            </a:pPr>
            <a:endParaRPr lang="en-US" altLang="en-US" sz="2000" b="1" dirty="0"/>
          </a:p>
          <a:p>
            <a:pPr eaLnBrk="1" hangingPunct="1">
              <a:lnSpc>
                <a:spcPct val="80000"/>
              </a:lnSpc>
            </a:pPr>
            <a:r>
              <a:rPr lang="en-US" altLang="en-US" sz="2000" b="1" dirty="0"/>
              <a:t>Origins:</a:t>
            </a:r>
          </a:p>
          <a:p>
            <a:pPr eaLnBrk="1" hangingPunct="1">
              <a:lnSpc>
                <a:spcPct val="80000"/>
              </a:lnSpc>
            </a:pPr>
            <a:endParaRPr lang="en-US" altLang="en-US" sz="2000" b="1" dirty="0"/>
          </a:p>
          <a:p>
            <a:pPr eaLnBrk="1" hangingPunct="1">
              <a:lnSpc>
                <a:spcPct val="80000"/>
              </a:lnSpc>
            </a:pPr>
            <a:r>
              <a:rPr lang="en-US" altLang="en-US" sz="2000" b="1" dirty="0"/>
              <a:t>Related Forms:</a:t>
            </a:r>
            <a:r>
              <a:rPr lang="en-US" altLang="en-US" sz="2000" dirty="0"/>
              <a:t> </a:t>
            </a:r>
            <a:r>
              <a:rPr lang="en-US" altLang="en-US" sz="2000" dirty="0" err="1"/>
              <a:t>droner</a:t>
            </a:r>
            <a:r>
              <a:rPr lang="en-US" altLang="en-US" sz="2000" dirty="0"/>
              <a:t> (noun), droningly (adverb) </a:t>
            </a:r>
          </a:p>
          <a:p>
            <a:pPr eaLnBrk="1" hangingPunct="1">
              <a:lnSpc>
                <a:spcPct val="80000"/>
              </a:lnSpc>
            </a:pPr>
            <a:endParaRPr lang="en-US" altLang="en-US" sz="2000" dirty="0"/>
          </a:p>
          <a:p>
            <a:pPr eaLnBrk="1" hangingPunct="1">
              <a:lnSpc>
                <a:spcPct val="80000"/>
              </a:lnSpc>
            </a:pPr>
            <a:r>
              <a:rPr lang="en-US" altLang="en-US" sz="2000" b="1" dirty="0"/>
              <a:t>Synonyms: </a:t>
            </a:r>
          </a:p>
          <a:p>
            <a:pPr eaLnBrk="1" hangingPunct="1">
              <a:lnSpc>
                <a:spcPct val="80000"/>
              </a:lnSpc>
              <a:buFontTx/>
              <a:buNone/>
            </a:pPr>
            <a:endParaRPr lang="en-US" altLang="en-US" sz="2000" b="1" dirty="0"/>
          </a:p>
          <a:p>
            <a:pPr eaLnBrk="1" hangingPunct="1">
              <a:lnSpc>
                <a:spcPct val="150000"/>
              </a:lnSpc>
            </a:pPr>
            <a:r>
              <a:rPr lang="en-US" altLang="en-US" sz="2000" b="1" dirty="0"/>
              <a:t>Sentence: </a:t>
            </a:r>
            <a:r>
              <a:rPr lang="en-US" sz="2000" dirty="0">
                <a:solidFill>
                  <a:schemeClr val="tx1"/>
                </a:solidFill>
              </a:rPr>
              <a:t>As Ali was daydreaming in class, the teacher’s voice continued to </a:t>
            </a:r>
            <a:r>
              <a:rPr lang="en-US" sz="2000" b="1" u="sng" dirty="0">
                <a:solidFill>
                  <a:srgbClr val="FF6600"/>
                </a:solidFill>
              </a:rPr>
              <a:t>drone</a:t>
            </a:r>
            <a:r>
              <a:rPr lang="en-US" sz="2000" dirty="0">
                <a:solidFill>
                  <a:schemeClr val="tx1"/>
                </a:solidFill>
              </a:rPr>
              <a:t> on in the background.</a:t>
            </a:r>
            <a:endParaRPr lang="en-US" altLang="en-US" sz="1800" b="1" dirty="0">
              <a:solidFill>
                <a:schemeClr val="tx1"/>
              </a:solidFill>
            </a:endParaRPr>
          </a:p>
          <a:p>
            <a:pPr eaLnBrk="1" hangingPunct="1">
              <a:lnSpc>
                <a:spcPct val="150000"/>
              </a:lnSpc>
            </a:pPr>
            <a:endParaRPr lang="en-US" altLang="en-US" sz="2000" b="1" dirty="0"/>
          </a:p>
          <a:p>
            <a:pPr eaLnBrk="1" hangingPunct="1">
              <a:lnSpc>
                <a:spcPct val="80000"/>
              </a:lnSpc>
            </a:pPr>
            <a:r>
              <a:rPr lang="en-US" altLang="en-US" sz="2000" b="1" dirty="0"/>
              <a:t>Predicted Definition: </a:t>
            </a:r>
            <a:r>
              <a:rPr lang="en-US" altLang="en-US" sz="2000" b="1" dirty="0">
                <a:solidFill>
                  <a:srgbClr val="FF6600"/>
                </a:solidFill>
              </a:rPr>
              <a:t>**Write down 3 guesses</a:t>
            </a:r>
            <a:r>
              <a:rPr lang="en-US" altLang="en-US" sz="2000" b="1" dirty="0"/>
              <a:t>. </a:t>
            </a:r>
          </a:p>
          <a:p>
            <a:pPr eaLnBrk="1" hangingPunct="1">
              <a:lnSpc>
                <a:spcPct val="80000"/>
              </a:lnSpc>
            </a:pPr>
            <a:endParaRPr lang="en-US" altLang="en-US" sz="2000" b="1" dirty="0"/>
          </a:p>
          <a:p>
            <a:pPr eaLnBrk="1" hangingPunct="1">
              <a:lnSpc>
                <a:spcPct val="80000"/>
              </a:lnSpc>
            </a:pPr>
            <a:endParaRPr lang="en-US" altLang="en-US" sz="2000" b="1" dirty="0"/>
          </a:p>
          <a:p>
            <a:pPr eaLnBrk="1" hangingPunct="1">
              <a:lnSpc>
                <a:spcPct val="80000"/>
              </a:lnSpc>
            </a:pPr>
            <a:r>
              <a:rPr lang="en-US" altLang="en-US" sz="2000" b="1" dirty="0"/>
              <a:t>Definition: </a:t>
            </a:r>
          </a:p>
        </p:txBody>
      </p:sp>
      <p:sp>
        <p:nvSpPr>
          <p:cNvPr id="2" name="Rectangle 1">
            <a:extLst>
              <a:ext uri="{FF2B5EF4-FFF2-40B4-BE49-F238E27FC236}">
                <a16:creationId xmlns:a16="http://schemas.microsoft.com/office/drawing/2014/main" id="{15764F54-EC8F-EE40-A1A0-D3D18F240BFD}"/>
              </a:ext>
            </a:extLst>
          </p:cNvPr>
          <p:cNvSpPr/>
          <p:nvPr/>
        </p:nvSpPr>
        <p:spPr>
          <a:xfrm>
            <a:off x="3048000" y="228600"/>
            <a:ext cx="3352800" cy="646331"/>
          </a:xfrm>
          <a:prstGeom prst="rect">
            <a:avLst/>
          </a:prstGeom>
        </p:spPr>
        <p:txBody>
          <a:bodyPr wrap="squar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WOTD 4/17/18</a:t>
            </a:r>
          </a:p>
        </p:txBody>
      </p:sp>
      <p:sp>
        <p:nvSpPr>
          <p:cNvPr id="3" name="TextBox 2">
            <a:extLst>
              <a:ext uri="{FF2B5EF4-FFF2-40B4-BE49-F238E27FC236}">
                <a16:creationId xmlns:a16="http://schemas.microsoft.com/office/drawing/2014/main" id="{A8E1520B-0F05-8F40-A99B-4983CBCFE298}"/>
              </a:ext>
            </a:extLst>
          </p:cNvPr>
          <p:cNvSpPr txBox="1"/>
          <p:nvPr/>
        </p:nvSpPr>
        <p:spPr>
          <a:xfrm>
            <a:off x="1143000" y="2286000"/>
            <a:ext cx="7848600" cy="338554"/>
          </a:xfrm>
          <a:prstGeom prst="rect">
            <a:avLst/>
          </a:prstGeom>
          <a:noFill/>
        </p:spPr>
        <p:txBody>
          <a:bodyPr wrap="square" rtlCol="0">
            <a:spAutoFit/>
          </a:bodyPr>
          <a:lstStyle/>
          <a:p>
            <a:pPr eaLnBrk="1" hangingPunct="1">
              <a:lnSpc>
                <a:spcPct val="80000"/>
              </a:lnSpc>
              <a:buFontTx/>
              <a:buNone/>
            </a:pPr>
            <a:r>
              <a:rPr lang="en-US" sz="2000" dirty="0"/>
              <a:t>Middle English:  “</a:t>
            </a:r>
            <a:r>
              <a:rPr lang="en-US" sz="2000" dirty="0" err="1"/>
              <a:t>droun</a:t>
            </a:r>
            <a:r>
              <a:rPr lang="en-US" sz="2000" dirty="0"/>
              <a:t>” (to roar)</a:t>
            </a:r>
            <a:endParaRPr lang="en-US" altLang="en-US" sz="2000" dirty="0"/>
          </a:p>
        </p:txBody>
      </p:sp>
      <p:sp>
        <p:nvSpPr>
          <p:cNvPr id="4" name="TextBox 3">
            <a:extLst>
              <a:ext uri="{FF2B5EF4-FFF2-40B4-BE49-F238E27FC236}">
                <a16:creationId xmlns:a16="http://schemas.microsoft.com/office/drawing/2014/main" id="{D8282C1C-6364-B149-9E6F-66E2D9FEDD26}"/>
              </a:ext>
            </a:extLst>
          </p:cNvPr>
          <p:cNvSpPr txBox="1"/>
          <p:nvPr/>
        </p:nvSpPr>
        <p:spPr>
          <a:xfrm>
            <a:off x="1390650" y="5802868"/>
            <a:ext cx="7219950" cy="400110"/>
          </a:xfrm>
          <a:prstGeom prst="rect">
            <a:avLst/>
          </a:prstGeom>
          <a:noFill/>
        </p:spPr>
        <p:txBody>
          <a:bodyPr wrap="square" rtlCol="0">
            <a:spAutoFit/>
          </a:bodyPr>
          <a:lstStyle/>
          <a:p>
            <a:pPr eaLnBrk="1" hangingPunct="1"/>
            <a:r>
              <a:rPr lang="en-US" sz="2000" dirty="0">
                <a:solidFill>
                  <a:schemeClr val="tx1"/>
                </a:solidFill>
              </a:rPr>
              <a:t>Talk in a monotonous tone. </a:t>
            </a:r>
            <a:endParaRPr lang="en-US" altLang="x-none" sz="2000" dirty="0">
              <a:solidFill>
                <a:schemeClr val="tx1"/>
              </a:solidFill>
            </a:endParaRPr>
          </a:p>
        </p:txBody>
      </p:sp>
      <p:sp>
        <p:nvSpPr>
          <p:cNvPr id="5" name="TextBox 4">
            <a:extLst>
              <a:ext uri="{FF2B5EF4-FFF2-40B4-BE49-F238E27FC236}">
                <a16:creationId xmlns:a16="http://schemas.microsoft.com/office/drawing/2014/main" id="{4275714F-4C74-8841-AA10-284154ACB4FF}"/>
              </a:ext>
            </a:extLst>
          </p:cNvPr>
          <p:cNvSpPr txBox="1"/>
          <p:nvPr/>
        </p:nvSpPr>
        <p:spPr>
          <a:xfrm>
            <a:off x="1524000" y="3242846"/>
            <a:ext cx="6629400" cy="338554"/>
          </a:xfrm>
          <a:prstGeom prst="rect">
            <a:avLst/>
          </a:prstGeom>
          <a:noFill/>
        </p:spPr>
        <p:txBody>
          <a:bodyPr wrap="square" rtlCol="0">
            <a:spAutoFit/>
          </a:bodyPr>
          <a:lstStyle/>
          <a:p>
            <a:pPr eaLnBrk="1" hangingPunct="1">
              <a:lnSpc>
                <a:spcPct val="80000"/>
              </a:lnSpc>
            </a:pPr>
            <a:r>
              <a:rPr lang="en-US" altLang="en-US" sz="2000" dirty="0"/>
              <a:t>purr, hum, buzz</a:t>
            </a:r>
          </a:p>
        </p:txBody>
      </p:sp>
    </p:spTree>
    <p:extLst>
      <p:ext uri="{BB962C8B-B14F-4D97-AF65-F5344CB8AC3E}">
        <p14:creationId xmlns:p14="http://schemas.microsoft.com/office/powerpoint/2010/main" val="1365080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pPr>
            <a: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Wednesday 4/18/18 Agenda</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85800"/>
            <a:ext cx="8610600" cy="4953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600" b="1" dirty="0">
                <a:latin typeface="Calibri" charset="0"/>
                <a:ea typeface="Calibri" charset="0"/>
                <a:cs typeface="Calibri" charset="0"/>
                <a:sym typeface="Calibri"/>
              </a:rPr>
              <a:t>Bell Work:</a:t>
            </a:r>
            <a:r>
              <a:rPr lang="en-US" sz="1600" dirty="0">
                <a:latin typeface="Calibri" charset="0"/>
                <a:ea typeface="Calibri" charset="0"/>
                <a:cs typeface="Calibri" charset="0"/>
                <a:sym typeface="Calibri"/>
              </a:rPr>
              <a:t> </a:t>
            </a:r>
            <a:r>
              <a:rPr lang="en-US" sz="1600" b="1" dirty="0">
                <a:solidFill>
                  <a:schemeClr val="bg1">
                    <a:lumMod val="50000"/>
                  </a:schemeClr>
                </a:solidFill>
                <a:latin typeface="Calibri" charset="0"/>
                <a:ea typeface="Calibri" charset="0"/>
                <a:cs typeface="Calibri" charset="0"/>
                <a:sym typeface="Calibri"/>
              </a:rPr>
              <a:t>WOTD = pugnacious (adjective)</a:t>
            </a:r>
          </a:p>
          <a:p>
            <a:pPr eaLnBrk="1" fontAlgn="auto" hangingPunct="1">
              <a:lnSpc>
                <a:spcPct val="80000"/>
              </a:lnSpc>
              <a:spcBef>
                <a:spcPts val="0"/>
              </a:spcBef>
              <a:spcAft>
                <a:spcPts val="0"/>
              </a:spcAft>
              <a:buClr>
                <a:srgbClr val="000000"/>
              </a:buClr>
              <a:buSzPct val="100000"/>
              <a:defRPr/>
            </a:pPr>
            <a:r>
              <a:rPr lang="en-US" sz="1600" b="1" dirty="0">
                <a:solidFill>
                  <a:schemeClr val="tx1"/>
                </a:solidFill>
                <a:latin typeface="Calibri" charset="0"/>
                <a:ea typeface="Calibri" charset="0"/>
                <a:cs typeface="Calibri" charset="0"/>
                <a:sym typeface="Calibri"/>
              </a:rPr>
              <a:t>In class activities:</a:t>
            </a:r>
          </a:p>
          <a:p>
            <a:pPr marL="342900" indent="-342900" eaLnBrk="1" fontAlgn="auto" hangingPunct="1">
              <a:lnSpc>
                <a:spcPct val="80000"/>
              </a:lnSpc>
              <a:spcBef>
                <a:spcPts val="0"/>
              </a:spcBef>
              <a:spcAft>
                <a:spcPts val="0"/>
              </a:spcAft>
              <a:buClr>
                <a:srgbClr val="000000"/>
              </a:buClr>
              <a:buSzPct val="100000"/>
              <a:buFont typeface="LucidaGrande" panose="020B0600040502020204" pitchFamily="34" charset="0"/>
              <a:buChar char="⇢"/>
              <a:defRPr/>
            </a:pPr>
            <a:r>
              <a:rPr lang="en-US" sz="1600" b="1" dirty="0">
                <a:solidFill>
                  <a:schemeClr val="tx1"/>
                </a:solidFill>
                <a:latin typeface="Calibri" charset="0"/>
                <a:ea typeface="Calibri" charset="0"/>
                <a:cs typeface="Calibri" charset="0"/>
                <a:sym typeface="Calibri"/>
              </a:rPr>
              <a:t>Bell Work: </a:t>
            </a:r>
            <a:r>
              <a:rPr lang="en-US" sz="1600" b="1" dirty="0">
                <a:solidFill>
                  <a:schemeClr val="bg1">
                    <a:lumMod val="50000"/>
                  </a:schemeClr>
                </a:solidFill>
                <a:latin typeface="Calibri" charset="0"/>
                <a:ea typeface="Calibri" charset="0"/>
                <a:cs typeface="Calibri" charset="0"/>
                <a:sym typeface="Calibri"/>
              </a:rPr>
              <a:t>WOTD = pugnacious (adjective)</a:t>
            </a:r>
          </a:p>
          <a:p>
            <a:pPr marL="342900" indent="-342900" eaLnBrk="1" fontAlgn="auto" hangingPunct="1">
              <a:lnSpc>
                <a:spcPct val="80000"/>
              </a:lnSpc>
              <a:spcBef>
                <a:spcPts val="400"/>
              </a:spcBef>
              <a:spcAft>
                <a:spcPts val="0"/>
              </a:spcAft>
              <a:buClr>
                <a:srgbClr val="000000"/>
              </a:buClr>
              <a:buSzPct val="100000"/>
              <a:buFont typeface="LucidaGrande" panose="020B0600040502020204" pitchFamily="34" charset="0"/>
              <a:buChar char="⇢"/>
              <a:defRPr/>
            </a:pPr>
            <a:r>
              <a:rPr lang="en-US" sz="1600" b="1" dirty="0">
                <a:solidFill>
                  <a:schemeClr val="tx1"/>
                </a:solidFill>
                <a:latin typeface="Calibri" charset="0"/>
                <a:ea typeface="Calibri" charset="0"/>
                <a:cs typeface="Calibri" charset="0"/>
                <a:sym typeface="Calibri"/>
              </a:rPr>
              <a:t>Open Book and open note Quiz on Ch. 1: </a:t>
            </a:r>
            <a:r>
              <a:rPr lang="en-US" sz="1600" b="1" dirty="0">
                <a:solidFill>
                  <a:srgbClr val="0070C0"/>
                </a:solidFill>
                <a:latin typeface="Calibri" charset="0"/>
                <a:ea typeface="Calibri" charset="0"/>
                <a:cs typeface="Calibri" charset="0"/>
                <a:sym typeface="Calibri"/>
              </a:rPr>
              <a:t>You will have 25 minutes to complete the assessment. </a:t>
            </a:r>
            <a:endParaRPr lang="en-US" sz="1600" b="1" dirty="0">
              <a:solidFill>
                <a:schemeClr val="tx1">
                  <a:lumMod val="95000"/>
                  <a:lumOff val="5000"/>
                </a:schemeClr>
              </a:solidFill>
              <a:latin typeface="Calibri" charset="0"/>
              <a:ea typeface="Calibri" charset="0"/>
              <a:cs typeface="Calibri" charset="0"/>
              <a:sym typeface="Calibri"/>
            </a:endParaRPr>
          </a:p>
          <a:p>
            <a:pPr marL="342900" indent="-342900" eaLnBrk="1" fontAlgn="auto" hangingPunct="1">
              <a:lnSpc>
                <a:spcPct val="80000"/>
              </a:lnSpc>
              <a:spcBef>
                <a:spcPts val="400"/>
              </a:spcBef>
              <a:spcAft>
                <a:spcPts val="0"/>
              </a:spcAft>
              <a:buClr>
                <a:srgbClr val="000000"/>
              </a:buClr>
              <a:buSzPct val="100000"/>
              <a:buFont typeface="LucidaGrande" panose="020B0600040502020204" pitchFamily="34" charset="0"/>
              <a:buChar char="⇢"/>
              <a:defRPr/>
            </a:pPr>
            <a:r>
              <a:rPr lang="en-US" sz="1600" b="1" dirty="0">
                <a:solidFill>
                  <a:schemeClr val="tx1">
                    <a:lumMod val="95000"/>
                    <a:lumOff val="5000"/>
                  </a:schemeClr>
                </a:solidFill>
                <a:latin typeface="Calibri" charset="0"/>
                <a:ea typeface="Calibri" charset="0"/>
                <a:cs typeface="Calibri" charset="0"/>
                <a:sym typeface="Calibri"/>
              </a:rPr>
              <a:t>SSR (30 mins): </a:t>
            </a:r>
            <a:r>
              <a:rPr lang="en-US" sz="1600" b="1" dirty="0">
                <a:solidFill>
                  <a:srgbClr val="7030A0"/>
                </a:solidFill>
                <a:latin typeface="Calibri" charset="0"/>
                <a:ea typeface="Calibri" charset="0"/>
                <a:cs typeface="Calibri" charset="0"/>
                <a:sym typeface="Calibri"/>
              </a:rPr>
              <a:t>You will need to finish reading Ch. 2 and complete the section on the triple entry journal. </a:t>
            </a:r>
          </a:p>
          <a:p>
            <a:pPr marL="342900" indent="-342900" eaLnBrk="1" fontAlgn="auto" hangingPunct="1">
              <a:lnSpc>
                <a:spcPct val="80000"/>
              </a:lnSpc>
              <a:spcBef>
                <a:spcPts val="400"/>
              </a:spcBef>
              <a:spcAft>
                <a:spcPts val="0"/>
              </a:spcAft>
              <a:buClr>
                <a:srgbClr val="000000"/>
              </a:buClr>
              <a:buSzPct val="100000"/>
              <a:buFont typeface="LucidaGrande" panose="020B0600040502020204" pitchFamily="34" charset="0"/>
              <a:buChar char="⇢"/>
              <a:defRPr/>
            </a:pPr>
            <a:r>
              <a:rPr lang="en-US" sz="1600" b="1" dirty="0">
                <a:solidFill>
                  <a:schemeClr val="tx1">
                    <a:lumMod val="95000"/>
                    <a:lumOff val="5000"/>
                  </a:schemeClr>
                </a:solidFill>
                <a:latin typeface="Calibri" charset="0"/>
                <a:ea typeface="Calibri" charset="0"/>
                <a:cs typeface="Calibri" charset="0"/>
                <a:sym typeface="Calibri"/>
              </a:rPr>
              <a:t>Homework: </a:t>
            </a:r>
            <a:r>
              <a:rPr lang="en-US" sz="1600" b="1" dirty="0">
                <a:solidFill>
                  <a:srgbClr val="00B050"/>
                </a:solidFill>
                <a:latin typeface="Calibri" charset="0"/>
                <a:ea typeface="Calibri" charset="0"/>
                <a:cs typeface="Calibri" charset="0"/>
                <a:sym typeface="Calibri"/>
              </a:rPr>
              <a:t>Finish reading Ch. 2 + complete section for triple entry journal. </a:t>
            </a:r>
          </a:p>
          <a:p>
            <a:pPr eaLnBrk="1" fontAlgn="auto" hangingPunct="1">
              <a:lnSpc>
                <a:spcPct val="80000"/>
              </a:lnSpc>
              <a:spcBef>
                <a:spcPts val="400"/>
              </a:spcBef>
              <a:spcAft>
                <a:spcPts val="0"/>
              </a:spcAft>
              <a:buClr>
                <a:srgbClr val="000000"/>
              </a:buClr>
              <a:buSzPct val="100000"/>
              <a:defRPr/>
            </a:pPr>
            <a:endParaRPr lang="en-US" sz="1600" b="1" dirty="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600" b="1" dirty="0">
                <a:solidFill>
                  <a:srgbClr val="FF6600"/>
                </a:solidFill>
                <a:latin typeface="Calibri" charset="0"/>
                <a:ea typeface="Calibri" charset="0"/>
                <a:cs typeface="Calibri" charset="0"/>
                <a:sym typeface="Calibri"/>
              </a:rPr>
              <a:t>**If you are done with everything, you can start reading Ch. 3. </a:t>
            </a:r>
          </a:p>
          <a:p>
            <a:pPr eaLnBrk="1" fontAlgn="auto" hangingPunct="1">
              <a:lnSpc>
                <a:spcPct val="80000"/>
              </a:lnSpc>
              <a:spcBef>
                <a:spcPts val="400"/>
              </a:spcBef>
              <a:spcAft>
                <a:spcPts val="0"/>
              </a:spcAft>
              <a:buClr>
                <a:srgbClr val="000000"/>
              </a:buClr>
              <a:buSzPct val="100000"/>
              <a:defRPr/>
            </a:pPr>
            <a:endParaRPr lang="en-US" sz="1600" b="1"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600" b="1" dirty="0">
                <a:solidFill>
                  <a:schemeClr val="tx1"/>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analyze Of Mice and Men while looking at subjects such as characterization, dreams,  relationships, and foreshadowing. </a:t>
            </a:r>
            <a:endParaRPr lang="en-US" sz="1600" b="1" dirty="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b="1"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600" b="1" dirty="0">
                <a:solidFill>
                  <a:schemeClr val="tx1"/>
                </a:solidFill>
                <a:latin typeface="Calibri" charset="0"/>
                <a:ea typeface="Calibri" charset="0"/>
                <a:cs typeface="Calibri" charset="0"/>
                <a:sym typeface="Calibri"/>
              </a:rPr>
              <a:t>Language Objective: </a:t>
            </a: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use a triple entry journal in order to continue to practice explaining how the textual evidence I can identify supports my claim on a particular theme or literary device. </a:t>
            </a: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endParaRPr lang="en-US" sz="1700"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4130677799"/>
      </p:ext>
    </p:extLst>
  </p:cSld>
  <p:clrMapOvr>
    <a:masterClrMapping/>
  </p:clrMapOvr>
  <p:transition spd="slow">
    <p:cut/>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D5958EC4-82BA-C34A-8899-5B5E534C6CD3}"/>
              </a:ext>
            </a:extLst>
          </p:cNvPr>
          <p:cNvSpPr>
            <a:spLocks noGrp="1" noChangeArrowheads="1"/>
          </p:cNvSpPr>
          <p:nvPr>
            <p:ph type="body" idx="1"/>
          </p:nvPr>
        </p:nvSpPr>
        <p:spPr>
          <a:xfrm>
            <a:off x="0" y="762000"/>
            <a:ext cx="9144000" cy="5791200"/>
          </a:xfrm>
        </p:spPr>
        <p:txBody>
          <a:bodyPr/>
          <a:lstStyle/>
          <a:p>
            <a:pPr eaLnBrk="1" hangingPunct="1">
              <a:lnSpc>
                <a:spcPct val="80000"/>
              </a:lnSpc>
            </a:pPr>
            <a:r>
              <a:rPr lang="en-US" altLang="en-US" sz="2000" b="1" dirty="0"/>
              <a:t>Word:</a:t>
            </a:r>
            <a:r>
              <a:rPr lang="en-US" altLang="en-US" sz="2000" dirty="0"/>
              <a:t> pugnacious</a:t>
            </a:r>
          </a:p>
          <a:p>
            <a:pPr eaLnBrk="1" hangingPunct="1">
              <a:lnSpc>
                <a:spcPct val="80000"/>
              </a:lnSpc>
            </a:pPr>
            <a:endParaRPr lang="en-US" altLang="en-US" sz="2000" b="1" dirty="0"/>
          </a:p>
          <a:p>
            <a:pPr eaLnBrk="1" hangingPunct="1">
              <a:lnSpc>
                <a:spcPct val="80000"/>
              </a:lnSpc>
            </a:pPr>
            <a:r>
              <a:rPr lang="en-US" altLang="en-US" sz="2000" b="1" dirty="0"/>
              <a:t>Part of speech:</a:t>
            </a:r>
            <a:r>
              <a:rPr lang="en-US" altLang="en-US" sz="2000" dirty="0"/>
              <a:t> adjective</a:t>
            </a:r>
          </a:p>
          <a:p>
            <a:pPr eaLnBrk="1" hangingPunct="1">
              <a:lnSpc>
                <a:spcPct val="80000"/>
              </a:lnSpc>
            </a:pPr>
            <a:endParaRPr lang="en-US" altLang="en-US" sz="2000" b="1" dirty="0"/>
          </a:p>
          <a:p>
            <a:pPr eaLnBrk="1" hangingPunct="1">
              <a:lnSpc>
                <a:spcPct val="80000"/>
              </a:lnSpc>
            </a:pPr>
            <a:r>
              <a:rPr lang="en-US" altLang="en-US" sz="2000" b="1" dirty="0"/>
              <a:t>Pronunciation: </a:t>
            </a:r>
            <a:r>
              <a:rPr lang="en-US" altLang="en-US" sz="2000" b="1" dirty="0" err="1"/>
              <a:t>puhg-ney-shuhs</a:t>
            </a:r>
            <a:endParaRPr lang="en-US" altLang="en-US" sz="2000" b="1" dirty="0"/>
          </a:p>
          <a:p>
            <a:pPr eaLnBrk="1" hangingPunct="1">
              <a:lnSpc>
                <a:spcPct val="80000"/>
              </a:lnSpc>
            </a:pPr>
            <a:endParaRPr lang="en-US" altLang="en-US" sz="2000" b="1" dirty="0"/>
          </a:p>
          <a:p>
            <a:pPr eaLnBrk="1" hangingPunct="1">
              <a:lnSpc>
                <a:spcPct val="80000"/>
              </a:lnSpc>
            </a:pPr>
            <a:r>
              <a:rPr lang="en-US" altLang="en-US" sz="2000" b="1" dirty="0"/>
              <a:t>Origins:</a:t>
            </a:r>
          </a:p>
          <a:p>
            <a:pPr eaLnBrk="1" hangingPunct="1">
              <a:lnSpc>
                <a:spcPct val="80000"/>
              </a:lnSpc>
            </a:pPr>
            <a:endParaRPr lang="en-US" altLang="en-US" sz="2000" b="1" dirty="0"/>
          </a:p>
          <a:p>
            <a:pPr eaLnBrk="1" hangingPunct="1">
              <a:lnSpc>
                <a:spcPct val="80000"/>
              </a:lnSpc>
            </a:pPr>
            <a:r>
              <a:rPr lang="en-US" altLang="en-US" sz="2000" b="1" dirty="0"/>
              <a:t>Related Forms:</a:t>
            </a:r>
            <a:r>
              <a:rPr lang="en-US" altLang="en-US" sz="2000" dirty="0"/>
              <a:t> pugnaciously (adverb) </a:t>
            </a:r>
          </a:p>
          <a:p>
            <a:pPr eaLnBrk="1" hangingPunct="1">
              <a:lnSpc>
                <a:spcPct val="80000"/>
              </a:lnSpc>
            </a:pPr>
            <a:endParaRPr lang="en-US" altLang="en-US" sz="2000" dirty="0"/>
          </a:p>
          <a:p>
            <a:pPr eaLnBrk="1" hangingPunct="1">
              <a:lnSpc>
                <a:spcPct val="80000"/>
              </a:lnSpc>
            </a:pPr>
            <a:r>
              <a:rPr lang="en-US" altLang="en-US" sz="2000" b="1" dirty="0"/>
              <a:t>Synonyms: </a:t>
            </a:r>
          </a:p>
          <a:p>
            <a:pPr eaLnBrk="1" hangingPunct="1">
              <a:lnSpc>
                <a:spcPct val="80000"/>
              </a:lnSpc>
              <a:buFontTx/>
              <a:buNone/>
            </a:pPr>
            <a:endParaRPr lang="en-US" altLang="en-US" sz="2000" b="1" dirty="0"/>
          </a:p>
          <a:p>
            <a:r>
              <a:rPr lang="en-US" altLang="en-US" sz="2000" b="1" dirty="0"/>
              <a:t>Sentence: </a:t>
            </a:r>
            <a:r>
              <a:rPr lang="en-US" sz="2000" dirty="0">
                <a:solidFill>
                  <a:schemeClr val="tx1"/>
                </a:solidFill>
              </a:rPr>
              <a:t>Curley could be considered the most </a:t>
            </a:r>
            <a:r>
              <a:rPr lang="en-US" sz="2000" b="1" u="sng" dirty="0">
                <a:solidFill>
                  <a:srgbClr val="FF6600"/>
                </a:solidFill>
              </a:rPr>
              <a:t>pugnacious</a:t>
            </a:r>
            <a:r>
              <a:rPr lang="en-US" sz="2000" b="1" dirty="0">
                <a:solidFill>
                  <a:schemeClr val="tx1"/>
                </a:solidFill>
              </a:rPr>
              <a:t> </a:t>
            </a:r>
            <a:r>
              <a:rPr lang="en-US" sz="2000" dirty="0">
                <a:solidFill>
                  <a:schemeClr val="tx1"/>
                </a:solidFill>
              </a:rPr>
              <a:t>character in </a:t>
            </a:r>
            <a:r>
              <a:rPr lang="en-US" sz="2000" i="1" dirty="0">
                <a:solidFill>
                  <a:schemeClr val="tx1"/>
                </a:solidFill>
              </a:rPr>
              <a:t>Of Mice and Men </a:t>
            </a:r>
            <a:r>
              <a:rPr lang="en-US" sz="2000" dirty="0">
                <a:solidFill>
                  <a:schemeClr val="tx1"/>
                </a:solidFill>
              </a:rPr>
              <a:t>because he constantly defies authority. </a:t>
            </a:r>
            <a:endParaRPr lang="en-US" altLang="en-US" sz="2000" b="1" dirty="0">
              <a:solidFill>
                <a:schemeClr val="tx1"/>
              </a:solidFill>
            </a:endParaRPr>
          </a:p>
          <a:p>
            <a:pPr eaLnBrk="1" hangingPunct="1">
              <a:lnSpc>
                <a:spcPct val="150000"/>
              </a:lnSpc>
            </a:pPr>
            <a:endParaRPr lang="en-US" altLang="en-US" sz="2000" b="1" dirty="0"/>
          </a:p>
          <a:p>
            <a:pPr eaLnBrk="1" hangingPunct="1">
              <a:lnSpc>
                <a:spcPct val="80000"/>
              </a:lnSpc>
            </a:pPr>
            <a:r>
              <a:rPr lang="en-US" altLang="en-US" sz="2000" b="1" dirty="0"/>
              <a:t>Predicted Definition: </a:t>
            </a:r>
            <a:r>
              <a:rPr lang="en-US" altLang="en-US" sz="2000" b="1" dirty="0">
                <a:solidFill>
                  <a:srgbClr val="FF6600"/>
                </a:solidFill>
              </a:rPr>
              <a:t>**Write down 3 guesses</a:t>
            </a:r>
            <a:r>
              <a:rPr lang="en-US" altLang="en-US" sz="2000" b="1" dirty="0"/>
              <a:t>. </a:t>
            </a:r>
          </a:p>
          <a:p>
            <a:pPr eaLnBrk="1" hangingPunct="1">
              <a:lnSpc>
                <a:spcPct val="80000"/>
              </a:lnSpc>
            </a:pPr>
            <a:endParaRPr lang="en-US" altLang="en-US" sz="2000" b="1" dirty="0"/>
          </a:p>
          <a:p>
            <a:pPr eaLnBrk="1" hangingPunct="1">
              <a:lnSpc>
                <a:spcPct val="80000"/>
              </a:lnSpc>
            </a:pPr>
            <a:endParaRPr lang="en-US" altLang="en-US" sz="2000" b="1" dirty="0"/>
          </a:p>
          <a:p>
            <a:pPr eaLnBrk="1" hangingPunct="1">
              <a:lnSpc>
                <a:spcPct val="80000"/>
              </a:lnSpc>
            </a:pPr>
            <a:r>
              <a:rPr lang="en-US" altLang="en-US" sz="2000" b="1" dirty="0"/>
              <a:t>Definition: </a:t>
            </a:r>
          </a:p>
        </p:txBody>
      </p:sp>
      <p:sp>
        <p:nvSpPr>
          <p:cNvPr id="2" name="Rectangle 1">
            <a:extLst>
              <a:ext uri="{FF2B5EF4-FFF2-40B4-BE49-F238E27FC236}">
                <a16:creationId xmlns:a16="http://schemas.microsoft.com/office/drawing/2014/main" id="{15764F54-EC8F-EE40-A1A0-D3D18F240BFD}"/>
              </a:ext>
            </a:extLst>
          </p:cNvPr>
          <p:cNvSpPr/>
          <p:nvPr/>
        </p:nvSpPr>
        <p:spPr>
          <a:xfrm>
            <a:off x="3048000" y="228600"/>
            <a:ext cx="3352800" cy="646331"/>
          </a:xfrm>
          <a:prstGeom prst="rect">
            <a:avLst/>
          </a:prstGeom>
        </p:spPr>
        <p:txBody>
          <a:bodyPr wrap="squar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WOTD 4/18/18</a:t>
            </a:r>
          </a:p>
        </p:txBody>
      </p:sp>
      <p:sp>
        <p:nvSpPr>
          <p:cNvPr id="3" name="TextBox 2">
            <a:extLst>
              <a:ext uri="{FF2B5EF4-FFF2-40B4-BE49-F238E27FC236}">
                <a16:creationId xmlns:a16="http://schemas.microsoft.com/office/drawing/2014/main" id="{A8E1520B-0F05-8F40-A99B-4983CBCFE298}"/>
              </a:ext>
            </a:extLst>
          </p:cNvPr>
          <p:cNvSpPr txBox="1"/>
          <p:nvPr/>
        </p:nvSpPr>
        <p:spPr>
          <a:xfrm>
            <a:off x="1143000" y="2286000"/>
            <a:ext cx="7848600" cy="338554"/>
          </a:xfrm>
          <a:prstGeom prst="rect">
            <a:avLst/>
          </a:prstGeom>
          <a:noFill/>
        </p:spPr>
        <p:txBody>
          <a:bodyPr wrap="square" rtlCol="0">
            <a:spAutoFit/>
          </a:bodyPr>
          <a:lstStyle/>
          <a:p>
            <a:pPr eaLnBrk="1" hangingPunct="1">
              <a:lnSpc>
                <a:spcPct val="80000"/>
              </a:lnSpc>
              <a:buFontTx/>
              <a:buNone/>
            </a:pPr>
            <a:r>
              <a:rPr lang="en-US" sz="2000" dirty="0"/>
              <a:t> Latin: </a:t>
            </a:r>
            <a:r>
              <a:rPr lang="en-US" sz="2000" i="1" dirty="0" err="1"/>
              <a:t>pugnācitās</a:t>
            </a:r>
            <a:r>
              <a:rPr lang="en-US" sz="2000" i="1" dirty="0"/>
              <a:t> (</a:t>
            </a:r>
            <a:r>
              <a:rPr lang="en-US" sz="2000" dirty="0"/>
              <a:t>combativeness)</a:t>
            </a:r>
            <a:endParaRPr lang="en-US" altLang="en-US" sz="2000" dirty="0"/>
          </a:p>
        </p:txBody>
      </p:sp>
      <p:sp>
        <p:nvSpPr>
          <p:cNvPr id="4" name="TextBox 3">
            <a:extLst>
              <a:ext uri="{FF2B5EF4-FFF2-40B4-BE49-F238E27FC236}">
                <a16:creationId xmlns:a16="http://schemas.microsoft.com/office/drawing/2014/main" id="{D8282C1C-6364-B149-9E6F-66E2D9FEDD26}"/>
              </a:ext>
            </a:extLst>
          </p:cNvPr>
          <p:cNvSpPr txBox="1"/>
          <p:nvPr/>
        </p:nvSpPr>
        <p:spPr>
          <a:xfrm>
            <a:off x="1295400" y="5486400"/>
            <a:ext cx="7219950" cy="400110"/>
          </a:xfrm>
          <a:prstGeom prst="rect">
            <a:avLst/>
          </a:prstGeom>
          <a:noFill/>
        </p:spPr>
        <p:txBody>
          <a:bodyPr wrap="square" rtlCol="0">
            <a:spAutoFit/>
          </a:bodyPr>
          <a:lstStyle/>
          <a:p>
            <a:pPr eaLnBrk="1" hangingPunct="1"/>
            <a:r>
              <a:rPr lang="en-US" sz="2000" dirty="0">
                <a:solidFill>
                  <a:schemeClr val="tx1"/>
                </a:solidFill>
              </a:rPr>
              <a:t>Eager or quick to argue, quarrel, or fight</a:t>
            </a:r>
            <a:endParaRPr lang="en-US" altLang="x-none" sz="2000" dirty="0">
              <a:solidFill>
                <a:schemeClr val="tx1"/>
              </a:solidFill>
            </a:endParaRPr>
          </a:p>
        </p:txBody>
      </p:sp>
      <p:sp>
        <p:nvSpPr>
          <p:cNvPr id="5" name="TextBox 4">
            <a:extLst>
              <a:ext uri="{FF2B5EF4-FFF2-40B4-BE49-F238E27FC236}">
                <a16:creationId xmlns:a16="http://schemas.microsoft.com/office/drawing/2014/main" id="{4275714F-4C74-8841-AA10-284154ACB4FF}"/>
              </a:ext>
            </a:extLst>
          </p:cNvPr>
          <p:cNvSpPr txBox="1"/>
          <p:nvPr/>
        </p:nvSpPr>
        <p:spPr>
          <a:xfrm>
            <a:off x="1524000" y="3242846"/>
            <a:ext cx="6629400" cy="338554"/>
          </a:xfrm>
          <a:prstGeom prst="rect">
            <a:avLst/>
          </a:prstGeom>
          <a:noFill/>
        </p:spPr>
        <p:txBody>
          <a:bodyPr wrap="square" rtlCol="0">
            <a:spAutoFit/>
          </a:bodyPr>
          <a:lstStyle/>
          <a:p>
            <a:pPr eaLnBrk="1" hangingPunct="1">
              <a:lnSpc>
                <a:spcPct val="80000"/>
              </a:lnSpc>
            </a:pPr>
            <a:r>
              <a:rPr lang="en-US" altLang="en-US" sz="2000" dirty="0"/>
              <a:t>Combative, aggressive, quarrelsome.  </a:t>
            </a:r>
          </a:p>
        </p:txBody>
      </p:sp>
    </p:spTree>
    <p:extLst>
      <p:ext uri="{BB962C8B-B14F-4D97-AF65-F5344CB8AC3E}">
        <p14:creationId xmlns:p14="http://schemas.microsoft.com/office/powerpoint/2010/main" val="32919688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pPr>
            <a: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Thursday 4/19/18 Agenda</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85800"/>
            <a:ext cx="8610600" cy="4953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600" b="1" dirty="0">
                <a:latin typeface="Calibri" charset="0"/>
                <a:ea typeface="Calibri" charset="0"/>
                <a:cs typeface="Calibri" charset="0"/>
                <a:sym typeface="Calibri"/>
              </a:rPr>
              <a:t>Bell Work:</a:t>
            </a:r>
            <a:r>
              <a:rPr lang="en-US" sz="1600" dirty="0">
                <a:latin typeface="Calibri" charset="0"/>
                <a:ea typeface="Calibri" charset="0"/>
                <a:cs typeface="Calibri" charset="0"/>
                <a:sym typeface="Calibri"/>
              </a:rPr>
              <a:t> </a:t>
            </a:r>
            <a:r>
              <a:rPr lang="en-US" sz="1600" b="1" dirty="0">
                <a:solidFill>
                  <a:schemeClr val="bg1">
                    <a:lumMod val="50000"/>
                  </a:schemeClr>
                </a:solidFill>
                <a:latin typeface="Calibri" charset="0"/>
                <a:ea typeface="Calibri" charset="0"/>
                <a:cs typeface="Calibri" charset="0"/>
                <a:sym typeface="Calibri"/>
              </a:rPr>
              <a:t>WOTD = gnawing (verb)</a:t>
            </a:r>
          </a:p>
          <a:p>
            <a:pPr eaLnBrk="1" fontAlgn="auto" hangingPunct="1">
              <a:lnSpc>
                <a:spcPct val="80000"/>
              </a:lnSpc>
              <a:spcBef>
                <a:spcPts val="0"/>
              </a:spcBef>
              <a:spcAft>
                <a:spcPts val="0"/>
              </a:spcAft>
              <a:buClr>
                <a:srgbClr val="000000"/>
              </a:buClr>
              <a:buSzPct val="100000"/>
              <a:defRPr/>
            </a:pPr>
            <a:r>
              <a:rPr lang="en-US" sz="1600" b="1" dirty="0">
                <a:solidFill>
                  <a:schemeClr val="tx1"/>
                </a:solidFill>
                <a:latin typeface="Calibri" charset="0"/>
                <a:ea typeface="Calibri" charset="0"/>
                <a:cs typeface="Calibri" charset="0"/>
                <a:sym typeface="Calibri"/>
              </a:rPr>
              <a:t>In class activities:</a:t>
            </a:r>
          </a:p>
          <a:p>
            <a:pPr marL="342900" indent="-342900" eaLnBrk="1" fontAlgn="auto" hangingPunct="1">
              <a:lnSpc>
                <a:spcPct val="80000"/>
              </a:lnSpc>
              <a:spcBef>
                <a:spcPts val="0"/>
              </a:spcBef>
              <a:spcAft>
                <a:spcPts val="0"/>
              </a:spcAft>
              <a:buClr>
                <a:srgbClr val="000000"/>
              </a:buClr>
              <a:buSzPct val="100000"/>
              <a:buFont typeface="LucidaGrande" panose="020B0600040502020204" pitchFamily="34" charset="0"/>
              <a:buChar char="⇢"/>
              <a:defRPr/>
            </a:pPr>
            <a:r>
              <a:rPr lang="en-US" sz="1600" b="1" dirty="0">
                <a:solidFill>
                  <a:schemeClr val="tx1"/>
                </a:solidFill>
                <a:latin typeface="Calibri" charset="0"/>
                <a:ea typeface="Calibri" charset="0"/>
                <a:cs typeface="Calibri" charset="0"/>
                <a:sym typeface="Calibri"/>
              </a:rPr>
              <a:t>Bell Work: </a:t>
            </a:r>
            <a:r>
              <a:rPr lang="en-US" sz="1600" b="1" dirty="0">
                <a:solidFill>
                  <a:schemeClr val="bg1">
                    <a:lumMod val="50000"/>
                  </a:schemeClr>
                </a:solidFill>
                <a:latin typeface="Calibri" charset="0"/>
                <a:ea typeface="Calibri" charset="0"/>
                <a:cs typeface="Calibri" charset="0"/>
                <a:sym typeface="Calibri"/>
              </a:rPr>
              <a:t>WOTD = gnawing (verb)</a:t>
            </a:r>
          </a:p>
          <a:p>
            <a:pPr marL="342900" indent="-342900" eaLnBrk="1" fontAlgn="auto" hangingPunct="1">
              <a:lnSpc>
                <a:spcPct val="80000"/>
              </a:lnSpc>
              <a:spcBef>
                <a:spcPts val="400"/>
              </a:spcBef>
              <a:spcAft>
                <a:spcPts val="0"/>
              </a:spcAft>
              <a:buClr>
                <a:srgbClr val="000000"/>
              </a:buClr>
              <a:buSzPct val="100000"/>
              <a:buFont typeface="LucidaGrande" panose="020B0600040502020204" pitchFamily="34" charset="0"/>
              <a:buChar char="⇢"/>
              <a:defRPr/>
            </a:pPr>
            <a:r>
              <a:rPr lang="en-US" sz="1600" b="1" dirty="0">
                <a:solidFill>
                  <a:schemeClr val="tx1"/>
                </a:solidFill>
                <a:latin typeface="Calibri" charset="0"/>
                <a:ea typeface="Calibri" charset="0"/>
                <a:cs typeface="Calibri" charset="0"/>
                <a:sym typeface="Calibri"/>
              </a:rPr>
              <a:t>Read Ch. 3: </a:t>
            </a:r>
            <a:r>
              <a:rPr lang="en-US" sz="1600" b="1" dirty="0">
                <a:solidFill>
                  <a:srgbClr val="0070C0"/>
                </a:solidFill>
                <a:latin typeface="Calibri" charset="0"/>
                <a:ea typeface="Calibri" charset="0"/>
                <a:cs typeface="Calibri" charset="0"/>
                <a:sym typeface="Calibri"/>
              </a:rPr>
              <a:t>You will need to finish reading Ch. 3 and complete the section on the triple entry journal. </a:t>
            </a:r>
            <a:endParaRPr lang="en-US" sz="1600" b="1" dirty="0">
              <a:solidFill>
                <a:schemeClr val="tx1">
                  <a:lumMod val="95000"/>
                  <a:lumOff val="5000"/>
                </a:schemeClr>
              </a:solidFill>
              <a:latin typeface="Calibri" charset="0"/>
              <a:ea typeface="Calibri" charset="0"/>
              <a:cs typeface="Calibri" charset="0"/>
              <a:sym typeface="Calibri"/>
            </a:endParaRPr>
          </a:p>
          <a:p>
            <a:pPr marL="342900" indent="-342900" eaLnBrk="1" fontAlgn="auto" hangingPunct="1">
              <a:lnSpc>
                <a:spcPct val="80000"/>
              </a:lnSpc>
              <a:spcBef>
                <a:spcPts val="400"/>
              </a:spcBef>
              <a:spcAft>
                <a:spcPts val="0"/>
              </a:spcAft>
              <a:buClr>
                <a:srgbClr val="000000"/>
              </a:buClr>
              <a:buSzPct val="100000"/>
              <a:buFont typeface="LucidaGrande" panose="020B0600040502020204" pitchFamily="34" charset="0"/>
              <a:buChar char="⇢"/>
              <a:defRPr/>
            </a:pPr>
            <a:r>
              <a:rPr lang="en-US" sz="1600" b="1" dirty="0">
                <a:solidFill>
                  <a:schemeClr val="tx1">
                    <a:lumMod val="95000"/>
                    <a:lumOff val="5000"/>
                  </a:schemeClr>
                </a:solidFill>
                <a:latin typeface="Calibri" charset="0"/>
                <a:ea typeface="Calibri" charset="0"/>
                <a:cs typeface="Calibri" charset="0"/>
                <a:sym typeface="Calibri"/>
              </a:rPr>
              <a:t>Homework: </a:t>
            </a:r>
            <a:r>
              <a:rPr lang="en-US" sz="1600" b="1" dirty="0">
                <a:solidFill>
                  <a:srgbClr val="00B050"/>
                </a:solidFill>
                <a:latin typeface="Calibri" charset="0"/>
                <a:ea typeface="Calibri" charset="0"/>
                <a:cs typeface="Calibri" charset="0"/>
                <a:sym typeface="Calibri"/>
              </a:rPr>
              <a:t>Finish reading Ch. 3 + complete section for triple entry journal. Study for WOTD Quiz. Come up with questions for Mini Socratic Seminar, tomorrow, on Ch. 1-3. </a:t>
            </a:r>
          </a:p>
          <a:p>
            <a:pPr eaLnBrk="1" fontAlgn="auto" hangingPunct="1">
              <a:lnSpc>
                <a:spcPct val="80000"/>
              </a:lnSpc>
              <a:spcBef>
                <a:spcPts val="400"/>
              </a:spcBef>
              <a:spcAft>
                <a:spcPts val="0"/>
              </a:spcAft>
              <a:buClr>
                <a:srgbClr val="000000"/>
              </a:buClr>
              <a:buSzPct val="100000"/>
              <a:defRPr/>
            </a:pPr>
            <a:endParaRPr lang="en-US" sz="1600" b="1"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600" b="1" dirty="0">
                <a:solidFill>
                  <a:schemeClr val="tx1"/>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analyze Of Mice and Men while looking at subjects such as characterization, dreams,  relationships, and foreshadowing. </a:t>
            </a:r>
            <a:endParaRPr lang="en-US" sz="1600" b="1" dirty="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b="1"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600" b="1" dirty="0">
                <a:solidFill>
                  <a:schemeClr val="tx1"/>
                </a:solidFill>
                <a:latin typeface="Calibri" charset="0"/>
                <a:ea typeface="Calibri" charset="0"/>
                <a:cs typeface="Calibri" charset="0"/>
                <a:sym typeface="Calibri"/>
              </a:rPr>
              <a:t>Language Objective: </a:t>
            </a: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use a triple entry journal in order to continue to practice explaining how the textual evidence I can identify supports my claim on a particular theme or literary device. </a:t>
            </a: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endParaRPr lang="en-US" sz="1700"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3312346259"/>
      </p:ext>
    </p:extLst>
  </p:cSld>
  <p:clrMapOvr>
    <a:masterClrMapping/>
  </p:clrMapOvr>
  <p:transition spd="slow">
    <p:cut/>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D5958EC4-82BA-C34A-8899-5B5E534C6CD3}"/>
              </a:ext>
            </a:extLst>
          </p:cNvPr>
          <p:cNvSpPr>
            <a:spLocks noGrp="1" noChangeArrowheads="1"/>
          </p:cNvSpPr>
          <p:nvPr>
            <p:ph type="body" idx="1"/>
          </p:nvPr>
        </p:nvSpPr>
        <p:spPr>
          <a:xfrm>
            <a:off x="0" y="762000"/>
            <a:ext cx="9144000" cy="5791200"/>
          </a:xfrm>
        </p:spPr>
        <p:txBody>
          <a:bodyPr/>
          <a:lstStyle/>
          <a:p>
            <a:pPr eaLnBrk="1" hangingPunct="1">
              <a:lnSpc>
                <a:spcPct val="80000"/>
              </a:lnSpc>
            </a:pPr>
            <a:r>
              <a:rPr lang="en-US" altLang="en-US" sz="2000" b="1" dirty="0"/>
              <a:t>Word:</a:t>
            </a:r>
            <a:r>
              <a:rPr lang="en-US" altLang="en-US" sz="2000" dirty="0"/>
              <a:t> gnawing</a:t>
            </a:r>
          </a:p>
          <a:p>
            <a:pPr eaLnBrk="1" hangingPunct="1">
              <a:lnSpc>
                <a:spcPct val="80000"/>
              </a:lnSpc>
            </a:pPr>
            <a:endParaRPr lang="en-US" altLang="en-US" sz="2000" b="1" dirty="0"/>
          </a:p>
          <a:p>
            <a:pPr eaLnBrk="1" hangingPunct="1">
              <a:lnSpc>
                <a:spcPct val="80000"/>
              </a:lnSpc>
            </a:pPr>
            <a:r>
              <a:rPr lang="en-US" altLang="en-US" sz="2000" b="1" dirty="0"/>
              <a:t>Part of speech:</a:t>
            </a:r>
            <a:r>
              <a:rPr lang="en-US" altLang="en-US" sz="2000" dirty="0"/>
              <a:t> verb</a:t>
            </a:r>
          </a:p>
          <a:p>
            <a:pPr eaLnBrk="1" hangingPunct="1">
              <a:lnSpc>
                <a:spcPct val="80000"/>
              </a:lnSpc>
            </a:pPr>
            <a:endParaRPr lang="en-US" altLang="en-US" sz="2000" b="1" dirty="0"/>
          </a:p>
          <a:p>
            <a:pPr eaLnBrk="1" hangingPunct="1">
              <a:lnSpc>
                <a:spcPct val="80000"/>
              </a:lnSpc>
            </a:pPr>
            <a:r>
              <a:rPr lang="en-US" altLang="en-US" sz="2000" b="1" dirty="0"/>
              <a:t>Pronunciation: </a:t>
            </a:r>
            <a:r>
              <a:rPr lang="en-US" altLang="en-US" sz="2000" b="1" dirty="0" err="1"/>
              <a:t>naw-ing</a:t>
            </a:r>
            <a:endParaRPr lang="en-US" altLang="en-US" sz="2000" b="1" dirty="0"/>
          </a:p>
          <a:p>
            <a:pPr eaLnBrk="1" hangingPunct="1">
              <a:lnSpc>
                <a:spcPct val="80000"/>
              </a:lnSpc>
            </a:pPr>
            <a:endParaRPr lang="en-US" altLang="en-US" sz="2000" b="1" dirty="0"/>
          </a:p>
          <a:p>
            <a:pPr eaLnBrk="1" hangingPunct="1">
              <a:lnSpc>
                <a:spcPct val="80000"/>
              </a:lnSpc>
            </a:pPr>
            <a:r>
              <a:rPr lang="en-US" altLang="en-US" sz="2000" b="1" dirty="0"/>
              <a:t>Origins:</a:t>
            </a:r>
          </a:p>
          <a:p>
            <a:pPr eaLnBrk="1" hangingPunct="1">
              <a:lnSpc>
                <a:spcPct val="80000"/>
              </a:lnSpc>
            </a:pPr>
            <a:endParaRPr lang="en-US" altLang="en-US" sz="2000" b="1" dirty="0"/>
          </a:p>
          <a:p>
            <a:pPr eaLnBrk="1" hangingPunct="1">
              <a:lnSpc>
                <a:spcPct val="80000"/>
              </a:lnSpc>
            </a:pPr>
            <a:r>
              <a:rPr lang="en-US" altLang="en-US" sz="2000" b="1" dirty="0"/>
              <a:t>Related Forms:</a:t>
            </a:r>
            <a:r>
              <a:rPr lang="en-US" altLang="en-US" sz="2000" dirty="0"/>
              <a:t> gnawer (noun), </a:t>
            </a:r>
            <a:r>
              <a:rPr lang="en-US" altLang="en-US" sz="2000" dirty="0" err="1"/>
              <a:t>gnawable</a:t>
            </a:r>
            <a:r>
              <a:rPr lang="en-US" altLang="en-US" sz="2000" dirty="0"/>
              <a:t> (adjective)</a:t>
            </a:r>
          </a:p>
          <a:p>
            <a:pPr eaLnBrk="1" hangingPunct="1">
              <a:lnSpc>
                <a:spcPct val="80000"/>
              </a:lnSpc>
            </a:pPr>
            <a:endParaRPr lang="en-US" altLang="en-US" sz="2000" dirty="0"/>
          </a:p>
          <a:p>
            <a:pPr eaLnBrk="1" hangingPunct="1">
              <a:lnSpc>
                <a:spcPct val="80000"/>
              </a:lnSpc>
            </a:pPr>
            <a:r>
              <a:rPr lang="en-US" altLang="en-US" sz="2000" b="1" dirty="0"/>
              <a:t>Synonyms: </a:t>
            </a:r>
          </a:p>
          <a:p>
            <a:pPr eaLnBrk="1" hangingPunct="1">
              <a:lnSpc>
                <a:spcPct val="80000"/>
              </a:lnSpc>
              <a:buFontTx/>
              <a:buNone/>
            </a:pPr>
            <a:endParaRPr lang="en-US" altLang="en-US" sz="2000" b="1" dirty="0"/>
          </a:p>
          <a:p>
            <a:r>
              <a:rPr lang="en-US" altLang="en-US" sz="2000" b="1" dirty="0"/>
              <a:t>Sentence: </a:t>
            </a:r>
          </a:p>
          <a:p>
            <a:r>
              <a:rPr lang="en-US" sz="2000" dirty="0">
                <a:solidFill>
                  <a:schemeClr val="tx1"/>
                </a:solidFill>
              </a:rPr>
              <a:t>The pain of having to get rid of his dog was constantly </a:t>
            </a:r>
            <a:r>
              <a:rPr lang="en-US" sz="2000" b="1" u="sng" dirty="0">
                <a:solidFill>
                  <a:srgbClr val="FF6600"/>
                </a:solidFill>
              </a:rPr>
              <a:t>gnawing</a:t>
            </a:r>
            <a:r>
              <a:rPr lang="en-US" sz="2000" dirty="0">
                <a:solidFill>
                  <a:schemeClr val="tx1"/>
                </a:solidFill>
              </a:rPr>
              <a:t> at Candy. </a:t>
            </a:r>
            <a:endParaRPr lang="en-US" altLang="en-US" sz="2000" b="1" dirty="0">
              <a:solidFill>
                <a:schemeClr val="tx1"/>
              </a:solidFill>
            </a:endParaRPr>
          </a:p>
          <a:p>
            <a:pPr eaLnBrk="1" hangingPunct="1">
              <a:lnSpc>
                <a:spcPct val="80000"/>
              </a:lnSpc>
            </a:pPr>
            <a:endParaRPr lang="en-US" altLang="en-US" sz="2000" b="1" dirty="0"/>
          </a:p>
          <a:p>
            <a:pPr eaLnBrk="1" hangingPunct="1">
              <a:lnSpc>
                <a:spcPct val="80000"/>
              </a:lnSpc>
            </a:pPr>
            <a:r>
              <a:rPr lang="en-US" altLang="en-US" sz="2000" b="1" dirty="0"/>
              <a:t>Predicted Definition: </a:t>
            </a:r>
            <a:r>
              <a:rPr lang="en-US" altLang="en-US" sz="2000" b="1" dirty="0">
                <a:solidFill>
                  <a:srgbClr val="FF6600"/>
                </a:solidFill>
              </a:rPr>
              <a:t>**Write down 3 guesses</a:t>
            </a:r>
            <a:r>
              <a:rPr lang="en-US" altLang="en-US" sz="2000" b="1" dirty="0"/>
              <a:t>. </a:t>
            </a:r>
          </a:p>
          <a:p>
            <a:pPr eaLnBrk="1" hangingPunct="1">
              <a:lnSpc>
                <a:spcPct val="80000"/>
              </a:lnSpc>
            </a:pPr>
            <a:endParaRPr lang="en-US" altLang="en-US" sz="2000" b="1" dirty="0"/>
          </a:p>
          <a:p>
            <a:pPr eaLnBrk="1" hangingPunct="1">
              <a:lnSpc>
                <a:spcPct val="80000"/>
              </a:lnSpc>
            </a:pPr>
            <a:endParaRPr lang="en-US" altLang="en-US" sz="2000" b="1" dirty="0"/>
          </a:p>
          <a:p>
            <a:pPr eaLnBrk="1" hangingPunct="1">
              <a:lnSpc>
                <a:spcPct val="80000"/>
              </a:lnSpc>
            </a:pPr>
            <a:r>
              <a:rPr lang="en-US" altLang="en-US" sz="2000" b="1" dirty="0"/>
              <a:t>Definition: </a:t>
            </a:r>
          </a:p>
        </p:txBody>
      </p:sp>
      <p:sp>
        <p:nvSpPr>
          <p:cNvPr id="2" name="Rectangle 1">
            <a:extLst>
              <a:ext uri="{FF2B5EF4-FFF2-40B4-BE49-F238E27FC236}">
                <a16:creationId xmlns:a16="http://schemas.microsoft.com/office/drawing/2014/main" id="{15764F54-EC8F-EE40-A1A0-D3D18F240BFD}"/>
              </a:ext>
            </a:extLst>
          </p:cNvPr>
          <p:cNvSpPr/>
          <p:nvPr/>
        </p:nvSpPr>
        <p:spPr>
          <a:xfrm>
            <a:off x="3048000" y="228600"/>
            <a:ext cx="3352800" cy="646331"/>
          </a:xfrm>
          <a:prstGeom prst="rect">
            <a:avLst/>
          </a:prstGeom>
        </p:spPr>
        <p:txBody>
          <a:bodyPr wrap="squar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WOTD 4/19/18</a:t>
            </a:r>
          </a:p>
        </p:txBody>
      </p:sp>
      <p:sp>
        <p:nvSpPr>
          <p:cNvPr id="3" name="TextBox 2">
            <a:extLst>
              <a:ext uri="{FF2B5EF4-FFF2-40B4-BE49-F238E27FC236}">
                <a16:creationId xmlns:a16="http://schemas.microsoft.com/office/drawing/2014/main" id="{A8E1520B-0F05-8F40-A99B-4983CBCFE298}"/>
              </a:ext>
            </a:extLst>
          </p:cNvPr>
          <p:cNvSpPr txBox="1"/>
          <p:nvPr/>
        </p:nvSpPr>
        <p:spPr>
          <a:xfrm>
            <a:off x="1143000" y="2286000"/>
            <a:ext cx="7848600" cy="338554"/>
          </a:xfrm>
          <a:prstGeom prst="rect">
            <a:avLst/>
          </a:prstGeom>
          <a:noFill/>
        </p:spPr>
        <p:txBody>
          <a:bodyPr wrap="square" rtlCol="0">
            <a:spAutoFit/>
          </a:bodyPr>
          <a:lstStyle/>
          <a:p>
            <a:pPr eaLnBrk="1" hangingPunct="1">
              <a:lnSpc>
                <a:spcPct val="80000"/>
              </a:lnSpc>
              <a:buFontTx/>
              <a:buNone/>
            </a:pPr>
            <a:r>
              <a:rPr lang="en-US" sz="2000" dirty="0"/>
              <a:t> </a:t>
            </a:r>
            <a:r>
              <a:rPr lang="en-US" dirty="0"/>
              <a:t> </a:t>
            </a:r>
            <a:r>
              <a:rPr lang="en-US" sz="2000" dirty="0"/>
              <a:t>Middle English: </a:t>
            </a:r>
            <a:r>
              <a:rPr lang="en-US" sz="2000" i="1" dirty="0" err="1"/>
              <a:t>gnawen</a:t>
            </a:r>
            <a:r>
              <a:rPr lang="en-US" sz="2000" i="1" dirty="0"/>
              <a:t> (to bite or chew on)</a:t>
            </a:r>
            <a:endParaRPr lang="en-US" altLang="en-US" sz="2000" dirty="0"/>
          </a:p>
        </p:txBody>
      </p:sp>
      <p:sp>
        <p:nvSpPr>
          <p:cNvPr id="4" name="TextBox 3">
            <a:extLst>
              <a:ext uri="{FF2B5EF4-FFF2-40B4-BE49-F238E27FC236}">
                <a16:creationId xmlns:a16="http://schemas.microsoft.com/office/drawing/2014/main" id="{D8282C1C-6364-B149-9E6F-66E2D9FEDD26}"/>
              </a:ext>
            </a:extLst>
          </p:cNvPr>
          <p:cNvSpPr txBox="1"/>
          <p:nvPr/>
        </p:nvSpPr>
        <p:spPr>
          <a:xfrm>
            <a:off x="1295400" y="5257800"/>
            <a:ext cx="7219950" cy="400110"/>
          </a:xfrm>
          <a:prstGeom prst="rect">
            <a:avLst/>
          </a:prstGeom>
          <a:noFill/>
        </p:spPr>
        <p:txBody>
          <a:bodyPr wrap="square" rtlCol="0">
            <a:spAutoFit/>
          </a:bodyPr>
          <a:lstStyle/>
          <a:p>
            <a:pPr eaLnBrk="1" hangingPunct="1"/>
            <a:r>
              <a:rPr lang="en-US" sz="2000" dirty="0">
                <a:solidFill>
                  <a:schemeClr val="tx1"/>
                </a:solidFill>
              </a:rPr>
              <a:t>Causing persistent worrying or distress </a:t>
            </a:r>
            <a:endParaRPr lang="en-US" altLang="x-none" sz="2000" dirty="0">
              <a:solidFill>
                <a:schemeClr val="tx1"/>
              </a:solidFill>
            </a:endParaRPr>
          </a:p>
        </p:txBody>
      </p:sp>
      <p:sp>
        <p:nvSpPr>
          <p:cNvPr id="5" name="TextBox 4">
            <a:extLst>
              <a:ext uri="{FF2B5EF4-FFF2-40B4-BE49-F238E27FC236}">
                <a16:creationId xmlns:a16="http://schemas.microsoft.com/office/drawing/2014/main" id="{4275714F-4C74-8841-AA10-284154ACB4FF}"/>
              </a:ext>
            </a:extLst>
          </p:cNvPr>
          <p:cNvSpPr txBox="1"/>
          <p:nvPr/>
        </p:nvSpPr>
        <p:spPr>
          <a:xfrm>
            <a:off x="1524000" y="3242846"/>
            <a:ext cx="6629400" cy="338554"/>
          </a:xfrm>
          <a:prstGeom prst="rect">
            <a:avLst/>
          </a:prstGeom>
          <a:noFill/>
        </p:spPr>
        <p:txBody>
          <a:bodyPr wrap="square" rtlCol="0">
            <a:spAutoFit/>
          </a:bodyPr>
          <a:lstStyle/>
          <a:p>
            <a:pPr eaLnBrk="1" hangingPunct="1">
              <a:lnSpc>
                <a:spcPct val="80000"/>
              </a:lnSpc>
            </a:pPr>
            <a:r>
              <a:rPr lang="en-US" altLang="en-US" sz="2000" dirty="0"/>
              <a:t>nag, plague, torment</a:t>
            </a:r>
          </a:p>
        </p:txBody>
      </p:sp>
    </p:spTree>
    <p:extLst>
      <p:ext uri="{BB962C8B-B14F-4D97-AF65-F5344CB8AC3E}">
        <p14:creationId xmlns:p14="http://schemas.microsoft.com/office/powerpoint/2010/main" val="5378808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pPr>
            <a: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Friday 4/20/18 Agenda</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85800"/>
            <a:ext cx="8610600" cy="4953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600" b="1" dirty="0">
                <a:latin typeface="Calibri" charset="0"/>
                <a:ea typeface="Calibri" charset="0"/>
                <a:cs typeface="Calibri" charset="0"/>
                <a:sym typeface="Calibri"/>
              </a:rPr>
              <a:t>Bell Work:</a:t>
            </a:r>
            <a:r>
              <a:rPr lang="en-US" sz="1600" dirty="0">
                <a:latin typeface="Calibri" charset="0"/>
                <a:ea typeface="Calibri" charset="0"/>
                <a:cs typeface="Calibri" charset="0"/>
                <a:sym typeface="Calibri"/>
              </a:rPr>
              <a:t> </a:t>
            </a:r>
            <a:r>
              <a:rPr lang="en-US" sz="1600" b="1" dirty="0">
                <a:solidFill>
                  <a:schemeClr val="bg1">
                    <a:lumMod val="50000"/>
                  </a:schemeClr>
                </a:solidFill>
                <a:latin typeface="Calibri" charset="0"/>
                <a:ea typeface="Calibri" charset="0"/>
                <a:cs typeface="Calibri" charset="0"/>
                <a:sym typeface="Calibri"/>
              </a:rPr>
              <a:t>Study for WOTD Quiz (8-10 minutes)</a:t>
            </a:r>
          </a:p>
          <a:p>
            <a:pPr eaLnBrk="1" fontAlgn="auto" hangingPunct="1">
              <a:lnSpc>
                <a:spcPct val="80000"/>
              </a:lnSpc>
              <a:spcBef>
                <a:spcPts val="0"/>
              </a:spcBef>
              <a:spcAft>
                <a:spcPts val="0"/>
              </a:spcAft>
              <a:buClr>
                <a:srgbClr val="000000"/>
              </a:buClr>
              <a:buSzPct val="100000"/>
              <a:defRPr/>
            </a:pPr>
            <a:r>
              <a:rPr lang="en-US" sz="1600" b="1" dirty="0">
                <a:solidFill>
                  <a:schemeClr val="tx1"/>
                </a:solidFill>
                <a:latin typeface="Calibri" charset="0"/>
                <a:ea typeface="Calibri" charset="0"/>
                <a:cs typeface="Calibri" charset="0"/>
                <a:sym typeface="Calibri"/>
              </a:rPr>
              <a:t>In class activities:</a:t>
            </a:r>
          </a:p>
          <a:p>
            <a:pPr marL="342900" indent="-342900" eaLnBrk="1" fontAlgn="auto" hangingPunct="1">
              <a:lnSpc>
                <a:spcPct val="80000"/>
              </a:lnSpc>
              <a:spcBef>
                <a:spcPts val="0"/>
              </a:spcBef>
              <a:spcAft>
                <a:spcPts val="0"/>
              </a:spcAft>
              <a:buClr>
                <a:srgbClr val="000000"/>
              </a:buClr>
              <a:buSzPct val="100000"/>
              <a:buFont typeface="LucidaGrande" panose="020B0600040502020204" pitchFamily="34" charset="0"/>
              <a:buChar char="⇢"/>
              <a:defRPr/>
            </a:pPr>
            <a:r>
              <a:rPr lang="en-US" sz="1600" b="1" dirty="0">
                <a:solidFill>
                  <a:schemeClr val="tx1"/>
                </a:solidFill>
                <a:latin typeface="Calibri" charset="0"/>
                <a:ea typeface="Calibri" charset="0"/>
                <a:cs typeface="Calibri" charset="0"/>
                <a:sym typeface="Calibri"/>
              </a:rPr>
              <a:t>Bell Work: </a:t>
            </a:r>
            <a:r>
              <a:rPr lang="en-US" sz="1600" b="1" dirty="0">
                <a:solidFill>
                  <a:schemeClr val="bg1">
                    <a:lumMod val="50000"/>
                  </a:schemeClr>
                </a:solidFill>
                <a:latin typeface="Calibri" charset="0"/>
                <a:ea typeface="Calibri" charset="0"/>
                <a:cs typeface="Calibri" charset="0"/>
                <a:sym typeface="Calibri"/>
              </a:rPr>
              <a:t>See above</a:t>
            </a:r>
          </a:p>
          <a:p>
            <a:pPr marL="342900" indent="-342900" eaLnBrk="1" fontAlgn="auto" hangingPunct="1">
              <a:lnSpc>
                <a:spcPct val="80000"/>
              </a:lnSpc>
              <a:spcBef>
                <a:spcPts val="400"/>
              </a:spcBef>
              <a:spcAft>
                <a:spcPts val="0"/>
              </a:spcAft>
              <a:buClr>
                <a:srgbClr val="000000"/>
              </a:buClr>
              <a:buSzPct val="100000"/>
              <a:buFont typeface="LucidaGrande" panose="020B0600040502020204" pitchFamily="34" charset="0"/>
              <a:buChar char="⇢"/>
              <a:defRPr/>
            </a:pPr>
            <a:r>
              <a:rPr lang="en-US" sz="1600" b="1" dirty="0">
                <a:solidFill>
                  <a:schemeClr val="tx1"/>
                </a:solidFill>
                <a:latin typeface="Calibri" charset="0"/>
                <a:ea typeface="Calibri" charset="0"/>
                <a:cs typeface="Calibri" charset="0"/>
                <a:sym typeface="Calibri"/>
              </a:rPr>
              <a:t>Mini Socratic Seminar on Ch. 1-3: </a:t>
            </a:r>
            <a:r>
              <a:rPr lang="en-US" sz="1600" b="1" dirty="0">
                <a:solidFill>
                  <a:srgbClr val="0070C0"/>
                </a:solidFill>
                <a:latin typeface="Calibri" charset="0"/>
                <a:ea typeface="Calibri" charset="0"/>
                <a:cs typeface="Calibri" charset="0"/>
                <a:sym typeface="Calibri"/>
              </a:rPr>
              <a:t>You will be randomly placed into small groups to discuss assigned questions on Ch. 1-3. **Individually, you will need to fill out the form for the activity. </a:t>
            </a:r>
            <a:endParaRPr lang="en-US" sz="1600" b="1" dirty="0">
              <a:solidFill>
                <a:schemeClr val="tx1">
                  <a:lumMod val="95000"/>
                  <a:lumOff val="5000"/>
                </a:schemeClr>
              </a:solidFill>
              <a:latin typeface="Calibri" charset="0"/>
              <a:ea typeface="Calibri" charset="0"/>
              <a:cs typeface="Calibri" charset="0"/>
              <a:sym typeface="Calibri"/>
            </a:endParaRPr>
          </a:p>
          <a:p>
            <a:pPr marL="342900" indent="-342900" eaLnBrk="1" fontAlgn="auto" hangingPunct="1">
              <a:lnSpc>
                <a:spcPct val="80000"/>
              </a:lnSpc>
              <a:spcBef>
                <a:spcPts val="400"/>
              </a:spcBef>
              <a:spcAft>
                <a:spcPts val="0"/>
              </a:spcAft>
              <a:buClr>
                <a:srgbClr val="000000"/>
              </a:buClr>
              <a:buSzPct val="100000"/>
              <a:buFont typeface="LucidaGrande" panose="020B0600040502020204" pitchFamily="34" charset="0"/>
              <a:buChar char="⇢"/>
              <a:defRPr/>
            </a:pPr>
            <a:r>
              <a:rPr lang="en-US" sz="1600" b="1" dirty="0">
                <a:solidFill>
                  <a:schemeClr val="tx1">
                    <a:lumMod val="95000"/>
                    <a:lumOff val="5000"/>
                  </a:schemeClr>
                </a:solidFill>
                <a:latin typeface="Calibri" charset="0"/>
                <a:ea typeface="Calibri" charset="0"/>
                <a:cs typeface="Calibri" charset="0"/>
                <a:sym typeface="Calibri"/>
              </a:rPr>
              <a:t>Exit Ticket: </a:t>
            </a:r>
            <a:r>
              <a:rPr lang="en-US" sz="1600" b="1" dirty="0">
                <a:solidFill>
                  <a:srgbClr val="FF6600"/>
                </a:solidFill>
                <a:latin typeface="Calibri" charset="0"/>
                <a:ea typeface="Calibri" charset="0"/>
                <a:cs typeface="Calibri" charset="0"/>
                <a:sym typeface="Calibri"/>
              </a:rPr>
              <a:t>Before the end of the hour, you will need to sign up for one of the Socratic Seminar Sessions (Relationships &amp; Foreshadowing OR Dreams &amp; Characterization).  Session 1 = 5/3 , Session 2 = 5/4</a:t>
            </a:r>
          </a:p>
          <a:p>
            <a:pPr eaLnBrk="1" fontAlgn="auto" hangingPunct="1">
              <a:lnSpc>
                <a:spcPct val="80000"/>
              </a:lnSpc>
              <a:spcBef>
                <a:spcPts val="400"/>
              </a:spcBef>
              <a:spcAft>
                <a:spcPts val="0"/>
              </a:spcAft>
              <a:buClr>
                <a:srgbClr val="000000"/>
              </a:buClr>
              <a:buSzPct val="100000"/>
              <a:defRPr/>
            </a:pPr>
            <a:endParaRPr lang="en-US" sz="1600" b="1" dirty="0">
              <a:solidFill>
                <a:schemeClr val="tx1">
                  <a:lumMod val="95000"/>
                  <a:lumOff val="5000"/>
                </a:schemeClr>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600" b="1" dirty="0">
                <a:solidFill>
                  <a:schemeClr val="tx1"/>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analyze Of Mice and Men while looking at subjects such as characterization, dreams,  relationships, and foreshadowing. </a:t>
            </a:r>
            <a:endParaRPr lang="en-US" sz="1600" b="1" dirty="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b="1"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600" b="1" dirty="0">
                <a:solidFill>
                  <a:schemeClr val="tx1"/>
                </a:solidFill>
                <a:latin typeface="Calibri" charset="0"/>
                <a:ea typeface="Calibri" charset="0"/>
                <a:cs typeface="Calibri" charset="0"/>
                <a:sym typeface="Calibri"/>
              </a:rPr>
              <a:t>Language Objective: </a:t>
            </a: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use a triple entry journal in order to continue to practice explaining how the textual evidence I can identify supports my claim on a particular theme or literary device. </a:t>
            </a: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endParaRPr lang="en-US" sz="1700"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2622935429"/>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152400" y="706438"/>
            <a:ext cx="8839200" cy="5389562"/>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latin typeface="+mn-lt"/>
                <a:ea typeface="Calibri"/>
                <a:cs typeface="Calibri"/>
                <a:sym typeface="Calibri"/>
              </a:rPr>
              <a:t>Bell Work: </a:t>
            </a:r>
            <a:r>
              <a:rPr lang="en-US" sz="1600" b="1" dirty="0">
                <a:solidFill>
                  <a:schemeClr val="bg1">
                    <a:lumMod val="50000"/>
                  </a:schemeClr>
                </a:solidFill>
                <a:latin typeface="+mn-lt"/>
                <a:ea typeface="Calibri"/>
                <a:cs typeface="Calibri"/>
                <a:sym typeface="Calibri"/>
              </a:rPr>
              <a:t>WOTD – implicit (adjective)</a:t>
            </a:r>
            <a:endParaRPr lang="en-US" sz="1600" b="1" dirty="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endParaRPr lang="en-US" sz="1600" b="1" dirty="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1600" b="1" u="sng" dirty="0">
                <a:latin typeface="+mn-lt"/>
                <a:ea typeface="Calibri"/>
                <a:cs typeface="Calibri"/>
                <a:sym typeface="Calibri"/>
              </a:rPr>
              <a:t>In class activities </a:t>
            </a:r>
          </a:p>
          <a:p>
            <a:pPr eaLnBrk="1" fontAlgn="auto" hangingPunct="1">
              <a:lnSpc>
                <a:spcPct val="80000"/>
              </a:lnSpc>
              <a:spcBef>
                <a:spcPts val="0"/>
              </a:spcBef>
              <a:spcAft>
                <a:spcPts val="0"/>
              </a:spcAft>
              <a:buClr>
                <a:srgbClr val="000000"/>
              </a:buClr>
              <a:buSzPct val="100000"/>
              <a:defRPr/>
            </a:pPr>
            <a:endParaRPr lang="en-US" sz="1600" b="1" u="sng" dirty="0">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600" b="1" dirty="0">
                <a:solidFill>
                  <a:schemeClr val="tx1"/>
                </a:solidFill>
                <a:latin typeface="+mn-lt"/>
                <a:ea typeface="Calibri"/>
                <a:cs typeface="Calibri"/>
                <a:sym typeface="Calibri"/>
              </a:rPr>
              <a:t>Bell Work = </a:t>
            </a:r>
            <a:r>
              <a:rPr lang="en-US" sz="1600" b="1" dirty="0">
                <a:solidFill>
                  <a:schemeClr val="bg1">
                    <a:lumMod val="50000"/>
                  </a:schemeClr>
                </a:solidFill>
                <a:latin typeface="+mn-lt"/>
                <a:ea typeface="Calibri"/>
                <a:cs typeface="Calibri"/>
                <a:sym typeface="Calibri"/>
              </a:rPr>
              <a:t>WOTD, implicit (adjective)</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600" b="1" dirty="0">
                <a:solidFill>
                  <a:schemeClr val="tx1"/>
                </a:solidFill>
                <a:latin typeface="+mn-lt"/>
                <a:ea typeface="Calibri"/>
                <a:cs typeface="Calibri"/>
                <a:sym typeface="Calibri"/>
              </a:rPr>
              <a:t>Rhetorical Analysis Essay Training: </a:t>
            </a:r>
            <a:r>
              <a:rPr lang="en-US" sz="1600" dirty="0">
                <a:solidFill>
                  <a:srgbClr val="00B050"/>
                </a:solidFill>
                <a:latin typeface="+mn-lt"/>
                <a:ea typeface="Calibri"/>
                <a:cs typeface="Calibri"/>
                <a:sym typeface="Calibri"/>
              </a:rPr>
              <a:t>We will take a look at a sample which received a 4 (highest score) and name key parts. Next, we will review the rubric and discuss steps that need to be taken in order to achieve the highest score possible. **25 minutes</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600" b="1" dirty="0">
                <a:solidFill>
                  <a:schemeClr val="tx1"/>
                </a:solidFill>
                <a:latin typeface="+mn-lt"/>
                <a:ea typeface="Calibri"/>
                <a:cs typeface="Calibri"/>
                <a:sym typeface="Calibri"/>
              </a:rPr>
              <a:t>Crafting the body paragraph: </a:t>
            </a:r>
            <a:r>
              <a:rPr lang="en-US" sz="1600" dirty="0">
                <a:solidFill>
                  <a:srgbClr val="7030A0"/>
                </a:solidFill>
                <a:latin typeface="+mn-lt"/>
                <a:ea typeface="Calibri"/>
                <a:cs typeface="Calibri"/>
                <a:sym typeface="Calibri"/>
              </a:rPr>
              <a:t>After we have finished analyzing the example and reviewing the rubric, you will craft your own body paragraph using the article on pit bulls. **15 minutes</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600" b="1" dirty="0">
                <a:solidFill>
                  <a:schemeClr val="tx1"/>
                </a:solidFill>
                <a:latin typeface="+mn-lt"/>
                <a:ea typeface="Calibri"/>
                <a:cs typeface="Calibri"/>
                <a:sym typeface="Calibri"/>
              </a:rPr>
              <a:t>Partner Assess SAT style questions: </a:t>
            </a:r>
            <a:r>
              <a:rPr lang="en-US" sz="1600" dirty="0">
                <a:solidFill>
                  <a:srgbClr val="0070C0"/>
                </a:solidFill>
                <a:latin typeface="+mn-lt"/>
                <a:ea typeface="Calibri"/>
                <a:cs typeface="Calibri"/>
                <a:sym typeface="Calibri"/>
              </a:rPr>
              <a:t>Swap with a person from your table and have your partner answer them and see if they can get them right using the article.  **10 minutes</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600" b="1" dirty="0">
                <a:solidFill>
                  <a:schemeClr val="tx1"/>
                </a:solidFill>
                <a:latin typeface="+mn-lt"/>
                <a:ea typeface="Calibri"/>
                <a:cs typeface="Calibri"/>
                <a:sym typeface="Calibri"/>
              </a:rPr>
              <a:t>Exit Ticket: </a:t>
            </a:r>
            <a:r>
              <a:rPr lang="en-US" sz="1600" dirty="0">
                <a:solidFill>
                  <a:srgbClr val="FF6600"/>
                </a:solidFill>
                <a:latin typeface="+mn-lt"/>
                <a:ea typeface="Calibri"/>
                <a:cs typeface="Calibri"/>
                <a:sym typeface="Calibri"/>
              </a:rPr>
              <a:t>Turn in everything to your hour’s folder (1=blue, 3 = red, 5=yellow and 6=green) for AOTW (Annotations, SOAPs Analysis, 2 SAT style questions w/ correct answers identified, and intro. and body paragraph for Rhetorical Analysis. </a:t>
            </a:r>
          </a:p>
          <a:p>
            <a:pPr eaLnBrk="1" fontAlgn="auto" hangingPunct="1">
              <a:spcBef>
                <a:spcPts val="0"/>
              </a:spcBef>
              <a:spcAft>
                <a:spcPts val="0"/>
              </a:spcAft>
              <a:buClr>
                <a:srgbClr val="000000"/>
              </a:buClr>
              <a:buSzPct val="100000"/>
              <a:defRPr/>
            </a:pPr>
            <a:endParaRPr lang="en-US" sz="1600" b="1" dirty="0">
              <a:solidFill>
                <a:schemeClr val="tx1"/>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600" b="1" u="sng" dirty="0">
                <a:solidFill>
                  <a:schemeClr val="tx1"/>
                </a:solidFill>
                <a:latin typeface="+mn-lt"/>
                <a:ea typeface="Calibri"/>
                <a:cs typeface="Calibri"/>
                <a:sym typeface="Calibri"/>
              </a:rPr>
              <a:t>Learning Targets</a:t>
            </a:r>
          </a:p>
          <a:p>
            <a:pPr eaLnBrk="1" fontAlgn="auto" hangingPunct="1">
              <a:spcBef>
                <a:spcPts val="0"/>
              </a:spcBef>
              <a:spcAft>
                <a:spcPts val="0"/>
              </a:spcAft>
              <a:buClr>
                <a:srgbClr val="000000"/>
              </a:buClr>
              <a:buSzPct val="100000"/>
              <a:defRPr/>
            </a:pPr>
            <a:r>
              <a:rPr lang="en-US" sz="1600" b="1" dirty="0">
                <a:solidFill>
                  <a:schemeClr val="tx1"/>
                </a:solidFill>
                <a:latin typeface="+mn-lt"/>
                <a:ea typeface="Calibri"/>
                <a:cs typeface="Calibri"/>
                <a:sym typeface="Calibri"/>
              </a:rPr>
              <a:t> </a:t>
            </a:r>
            <a:endParaRPr lang="en-US" sz="1600" b="1" dirty="0">
              <a:solidFill>
                <a:srgbClr val="00B050"/>
              </a:solidFill>
              <a:latin typeface="+mn-lt"/>
              <a:ea typeface="Calibri"/>
              <a:cs typeface="Calibri"/>
              <a:sym typeface="Calibri"/>
            </a:endParaRPr>
          </a:p>
          <a:p>
            <a:pPr lvl="2" eaLnBrk="1" fontAlgn="auto" hangingPunct="1">
              <a:spcBef>
                <a:spcPts val="0"/>
              </a:spcBef>
              <a:spcAft>
                <a:spcPts val="0"/>
              </a:spcAft>
              <a:buClr>
                <a:srgbClr val="000000"/>
              </a:buClr>
              <a:buSzPct val="100000"/>
              <a:defRPr/>
            </a:pPr>
            <a:r>
              <a:rPr lang="en-US" sz="1600" b="1" dirty="0">
                <a:latin typeface="+mn-lt"/>
                <a:ea typeface="Calibri"/>
                <a:cs typeface="Calibri"/>
                <a:sym typeface="Calibri"/>
              </a:rPr>
              <a:t>Content Learning Target</a:t>
            </a:r>
          </a:p>
          <a:p>
            <a:pPr marL="285750" lvl="2" indent="-285750" eaLnBrk="1" fontAlgn="auto" hangingPunct="1">
              <a:spcBef>
                <a:spcPts val="0"/>
              </a:spcBef>
              <a:spcAft>
                <a:spcPts val="0"/>
              </a:spcAft>
              <a:buClr>
                <a:srgbClr val="000000"/>
              </a:buClr>
              <a:buSzPct val="100000"/>
              <a:buFont typeface="Arial" charset="0"/>
              <a:buChar char="•"/>
              <a:defRPr/>
            </a:pPr>
            <a:r>
              <a:rPr lang="en-US" sz="1600" dirty="0">
                <a:latin typeface="+mn-lt"/>
              </a:rPr>
              <a:t>I can analyze an article and find examples of the main technique the author used to build his/her argument in order to craft the body paragraph for the Rhetorical Analysis Essay. </a:t>
            </a:r>
            <a:endParaRPr lang="en-US" sz="1600" b="1" dirty="0">
              <a:latin typeface="+mn-lt"/>
              <a:ea typeface="Calibri"/>
              <a:cs typeface="Calibri"/>
              <a:sym typeface="Calibri"/>
            </a:endParaRPr>
          </a:p>
          <a:p>
            <a:pPr eaLnBrk="1" fontAlgn="auto" hangingPunct="1">
              <a:spcBef>
                <a:spcPts val="0"/>
              </a:spcBef>
              <a:spcAft>
                <a:spcPts val="0"/>
              </a:spcAft>
              <a:buClr>
                <a:srgbClr val="000000"/>
              </a:buClr>
              <a:buSzPct val="100000"/>
              <a:defRPr/>
            </a:pPr>
            <a:endParaRPr lang="en-US" sz="1600" b="1" dirty="0">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600" b="1" dirty="0">
                <a:latin typeface="+mn-lt"/>
                <a:ea typeface="Calibri"/>
                <a:cs typeface="Calibri"/>
                <a:sym typeface="Calibri"/>
              </a:rPr>
              <a:t>Language Learning Target</a:t>
            </a:r>
          </a:p>
          <a:p>
            <a:pPr marL="285750" indent="-285750" eaLnBrk="1" fontAlgn="auto" hangingPunct="1">
              <a:spcBef>
                <a:spcPts val="0"/>
              </a:spcBef>
              <a:spcAft>
                <a:spcPts val="0"/>
              </a:spcAft>
              <a:buClr>
                <a:srgbClr val="000000"/>
              </a:buClr>
              <a:buSzPct val="100000"/>
              <a:buFont typeface="Arial" charset="0"/>
              <a:buChar char="•"/>
              <a:defRPr/>
            </a:pPr>
            <a:r>
              <a:rPr lang="en-US" sz="1600" dirty="0">
                <a:latin typeface="+mn-lt"/>
                <a:ea typeface="Calibri"/>
                <a:cs typeface="Calibri"/>
                <a:sym typeface="Calibri"/>
              </a:rPr>
              <a:t>I can use an exemplar of a body paragraph for the Rhetorical Analysis Essay in order to emulate the format while crafting my own writing. </a:t>
            </a:r>
            <a:endParaRPr lang="en-US" sz="1600" b="1" dirty="0">
              <a:latin typeface="+mn-lt"/>
              <a:ea typeface="Calibri"/>
              <a:cs typeface="Calibri"/>
              <a:sym typeface="Calibri"/>
            </a:endParaRPr>
          </a:p>
          <a:p>
            <a:pPr eaLnBrk="1" fontAlgn="auto" hangingPunct="1">
              <a:spcBef>
                <a:spcPts val="0"/>
              </a:spcBef>
              <a:spcAft>
                <a:spcPts val="0"/>
              </a:spcAft>
              <a:buClr>
                <a:srgbClr val="000000"/>
              </a:buClr>
              <a:buSzPct val="100000"/>
              <a:defRPr/>
            </a:pPr>
            <a:endParaRPr lang="en-US" sz="1600" dirty="0">
              <a:latin typeface="+mn-lt"/>
              <a:ea typeface="Calibri"/>
              <a:cs typeface="Calibri"/>
              <a:sym typeface="Calibri"/>
            </a:endParaRPr>
          </a:p>
          <a:p>
            <a:pPr eaLnBrk="1" fontAlgn="auto" hangingPunct="1">
              <a:spcBef>
                <a:spcPts val="0"/>
              </a:spcBef>
              <a:spcAft>
                <a:spcPts val="0"/>
              </a:spcAft>
              <a:buClr>
                <a:srgbClr val="000000"/>
              </a:buClr>
              <a:buSzPct val="100000"/>
              <a:defRPr/>
            </a:pPr>
            <a:endParaRPr lang="en-US" sz="1600" dirty="0">
              <a:solidFill>
                <a:schemeClr val="tx1"/>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rgbClr val="009A46"/>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chemeClr val="tx1"/>
              </a:solidFill>
              <a:latin typeface="+mn-lt"/>
              <a:ea typeface="Calibri"/>
              <a:cs typeface="Calibri"/>
              <a:sym typeface="Calibri"/>
            </a:endParaRPr>
          </a:p>
        </p:txBody>
      </p:sp>
      <p:sp>
        <p:nvSpPr>
          <p:cNvPr id="2" name="Rectangle 1"/>
          <p:cNvSpPr/>
          <p:nvPr/>
        </p:nvSpPr>
        <p:spPr>
          <a:xfrm>
            <a:off x="2000374" y="0"/>
            <a:ext cx="5143267" cy="646331"/>
          </a:xfrm>
          <a:prstGeom prst="rect">
            <a:avLst/>
          </a:prstGeom>
        </p:spPr>
        <p:txBody>
          <a:bodyPr wrap="non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Monday 2/5/18 Agenda</a:t>
            </a:r>
          </a:p>
        </p:txBody>
      </p:sp>
    </p:spTree>
    <p:extLst>
      <p:ext uri="{BB962C8B-B14F-4D97-AF65-F5344CB8AC3E}">
        <p14:creationId xmlns:p14="http://schemas.microsoft.com/office/powerpoint/2010/main" val="1781219839"/>
      </p:ext>
    </p:extLst>
  </p:cSld>
  <p:clrMapOvr>
    <a:masterClrMapping/>
  </p:clrMapOvr>
  <p:transition spd="slow">
    <p:cut/>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D5958EC4-82BA-C34A-8899-5B5E534C6CD3}"/>
              </a:ext>
            </a:extLst>
          </p:cNvPr>
          <p:cNvSpPr>
            <a:spLocks noGrp="1" noChangeArrowheads="1"/>
          </p:cNvSpPr>
          <p:nvPr>
            <p:ph type="body" idx="1"/>
          </p:nvPr>
        </p:nvSpPr>
        <p:spPr>
          <a:xfrm>
            <a:off x="0" y="1066800"/>
            <a:ext cx="9144000" cy="5791200"/>
          </a:xfrm>
        </p:spPr>
        <p:txBody>
          <a:bodyPr/>
          <a:lstStyle/>
          <a:p>
            <a:pPr eaLnBrk="1" hangingPunct="1">
              <a:lnSpc>
                <a:spcPct val="80000"/>
              </a:lnSpc>
            </a:pPr>
            <a:r>
              <a:rPr lang="en-US" altLang="en-US" sz="2000" b="1" dirty="0"/>
              <a:t>Word:</a:t>
            </a:r>
            <a:r>
              <a:rPr lang="en-US" altLang="en-US" sz="2000" dirty="0"/>
              <a:t> corroborate</a:t>
            </a:r>
          </a:p>
          <a:p>
            <a:pPr eaLnBrk="1" hangingPunct="1">
              <a:lnSpc>
                <a:spcPct val="80000"/>
              </a:lnSpc>
            </a:pPr>
            <a:endParaRPr lang="en-US" altLang="en-US" sz="2000" b="1" dirty="0"/>
          </a:p>
          <a:p>
            <a:pPr eaLnBrk="1" hangingPunct="1">
              <a:lnSpc>
                <a:spcPct val="80000"/>
              </a:lnSpc>
            </a:pPr>
            <a:r>
              <a:rPr lang="en-US" altLang="en-US" sz="2000" b="1" dirty="0"/>
              <a:t>Part of speech:</a:t>
            </a:r>
            <a:r>
              <a:rPr lang="en-US" altLang="en-US" sz="2000" dirty="0"/>
              <a:t> verb</a:t>
            </a:r>
          </a:p>
          <a:p>
            <a:pPr eaLnBrk="1" hangingPunct="1">
              <a:lnSpc>
                <a:spcPct val="80000"/>
              </a:lnSpc>
            </a:pPr>
            <a:endParaRPr lang="en-US" altLang="en-US" sz="2000" b="1" dirty="0"/>
          </a:p>
          <a:p>
            <a:pPr eaLnBrk="1" hangingPunct="1">
              <a:lnSpc>
                <a:spcPct val="80000"/>
              </a:lnSpc>
            </a:pPr>
            <a:r>
              <a:rPr lang="en-US" altLang="en-US" sz="2000" b="1" dirty="0"/>
              <a:t>Pronunciation: </a:t>
            </a:r>
            <a:r>
              <a:rPr lang="en-US" altLang="en-US" sz="2000" b="1" dirty="0" err="1"/>
              <a:t>kuh</a:t>
            </a:r>
            <a:r>
              <a:rPr lang="en-US" altLang="en-US" sz="2000" b="1" dirty="0"/>
              <a:t>-rob-uh-</a:t>
            </a:r>
            <a:r>
              <a:rPr lang="en-US" altLang="en-US" sz="2000" b="1" dirty="0" err="1"/>
              <a:t>reyt</a:t>
            </a:r>
            <a:endParaRPr lang="en-US" altLang="en-US" sz="2000" dirty="0"/>
          </a:p>
          <a:p>
            <a:pPr eaLnBrk="1" hangingPunct="1">
              <a:lnSpc>
                <a:spcPct val="80000"/>
              </a:lnSpc>
            </a:pPr>
            <a:endParaRPr lang="en-US" altLang="en-US" sz="2000" b="1" dirty="0"/>
          </a:p>
          <a:p>
            <a:pPr eaLnBrk="1" hangingPunct="1">
              <a:lnSpc>
                <a:spcPct val="80000"/>
              </a:lnSpc>
            </a:pPr>
            <a:r>
              <a:rPr lang="en-US" altLang="en-US" sz="2000" b="1" dirty="0"/>
              <a:t>Origins:</a:t>
            </a:r>
          </a:p>
          <a:p>
            <a:pPr eaLnBrk="1" hangingPunct="1">
              <a:lnSpc>
                <a:spcPct val="80000"/>
              </a:lnSpc>
            </a:pPr>
            <a:endParaRPr lang="en-US" altLang="en-US" sz="2000" b="1" dirty="0"/>
          </a:p>
          <a:p>
            <a:pPr eaLnBrk="1" hangingPunct="1">
              <a:lnSpc>
                <a:spcPct val="80000"/>
              </a:lnSpc>
            </a:pPr>
            <a:r>
              <a:rPr lang="en-US" altLang="en-US" sz="2000" b="1" dirty="0"/>
              <a:t>Related Forms:</a:t>
            </a:r>
            <a:r>
              <a:rPr lang="en-US" altLang="en-US" sz="2000" dirty="0"/>
              <a:t> corroborative (noun)</a:t>
            </a:r>
          </a:p>
          <a:p>
            <a:pPr eaLnBrk="1" hangingPunct="1">
              <a:lnSpc>
                <a:spcPct val="80000"/>
              </a:lnSpc>
            </a:pPr>
            <a:endParaRPr lang="en-US" altLang="en-US" sz="2000" dirty="0"/>
          </a:p>
          <a:p>
            <a:pPr eaLnBrk="1" hangingPunct="1">
              <a:lnSpc>
                <a:spcPct val="80000"/>
              </a:lnSpc>
            </a:pPr>
            <a:r>
              <a:rPr lang="en-US" altLang="en-US" sz="2000" b="1" dirty="0"/>
              <a:t>Synonyms: </a:t>
            </a:r>
          </a:p>
          <a:p>
            <a:pPr eaLnBrk="1" hangingPunct="1">
              <a:lnSpc>
                <a:spcPct val="80000"/>
              </a:lnSpc>
              <a:buFontTx/>
              <a:buNone/>
            </a:pPr>
            <a:endParaRPr lang="en-US" altLang="en-US" sz="2000" b="1" dirty="0"/>
          </a:p>
          <a:p>
            <a:pPr eaLnBrk="1" hangingPunct="1">
              <a:lnSpc>
                <a:spcPct val="80000"/>
              </a:lnSpc>
            </a:pPr>
            <a:r>
              <a:rPr lang="en-US" altLang="en-US" sz="2000" b="1" dirty="0"/>
              <a:t>Sentence: </a:t>
            </a:r>
            <a:r>
              <a:rPr lang="en-US" altLang="en-US" sz="2000" dirty="0"/>
              <a:t>Shrek never worried about being placed at the scene of one of his murders, because he knew he could always count on Donkey to </a:t>
            </a:r>
            <a:r>
              <a:rPr lang="en-US" altLang="en-US" sz="2000" b="1" dirty="0">
                <a:solidFill>
                  <a:srgbClr val="FF6600"/>
                </a:solidFill>
              </a:rPr>
              <a:t>corroborate </a:t>
            </a:r>
            <a:r>
              <a:rPr lang="en-US" altLang="en-US" sz="2000" dirty="0"/>
              <a:t>whatever story he told the detectives about where he was when the murders occurred.</a:t>
            </a:r>
            <a:endParaRPr lang="en-US" altLang="en-US" sz="2000" b="1" dirty="0"/>
          </a:p>
          <a:p>
            <a:pPr eaLnBrk="1" hangingPunct="1">
              <a:lnSpc>
                <a:spcPct val="80000"/>
              </a:lnSpc>
            </a:pPr>
            <a:endParaRPr lang="en-US" altLang="en-US" sz="2000" b="1" dirty="0"/>
          </a:p>
          <a:p>
            <a:pPr eaLnBrk="1" hangingPunct="1">
              <a:lnSpc>
                <a:spcPct val="80000"/>
              </a:lnSpc>
            </a:pPr>
            <a:r>
              <a:rPr lang="en-US" altLang="en-US" sz="2000" b="1" dirty="0"/>
              <a:t>Predicted Definition:</a:t>
            </a:r>
          </a:p>
          <a:p>
            <a:pPr eaLnBrk="1" hangingPunct="1">
              <a:lnSpc>
                <a:spcPct val="80000"/>
              </a:lnSpc>
            </a:pPr>
            <a:endParaRPr lang="en-US" altLang="en-US" sz="2000" b="1" dirty="0"/>
          </a:p>
          <a:p>
            <a:pPr eaLnBrk="1" hangingPunct="1">
              <a:lnSpc>
                <a:spcPct val="80000"/>
              </a:lnSpc>
            </a:pPr>
            <a:r>
              <a:rPr lang="en-US" altLang="en-US" sz="2000" b="1" dirty="0"/>
              <a:t>Definition: </a:t>
            </a:r>
          </a:p>
        </p:txBody>
      </p:sp>
      <p:sp>
        <p:nvSpPr>
          <p:cNvPr id="2" name="Rectangle 1">
            <a:extLst>
              <a:ext uri="{FF2B5EF4-FFF2-40B4-BE49-F238E27FC236}">
                <a16:creationId xmlns:a16="http://schemas.microsoft.com/office/drawing/2014/main" id="{15764F54-EC8F-EE40-A1A0-D3D18F240BFD}"/>
              </a:ext>
            </a:extLst>
          </p:cNvPr>
          <p:cNvSpPr/>
          <p:nvPr/>
        </p:nvSpPr>
        <p:spPr>
          <a:xfrm>
            <a:off x="3048000" y="228600"/>
            <a:ext cx="3352800" cy="646331"/>
          </a:xfrm>
          <a:prstGeom prst="rect">
            <a:avLst/>
          </a:prstGeom>
        </p:spPr>
        <p:txBody>
          <a:bodyPr wrap="squar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WOTD 3/29/18</a:t>
            </a:r>
          </a:p>
        </p:txBody>
      </p:sp>
      <p:sp>
        <p:nvSpPr>
          <p:cNvPr id="3" name="TextBox 2">
            <a:extLst>
              <a:ext uri="{FF2B5EF4-FFF2-40B4-BE49-F238E27FC236}">
                <a16:creationId xmlns:a16="http://schemas.microsoft.com/office/drawing/2014/main" id="{A8E1520B-0F05-8F40-A99B-4983CBCFE298}"/>
              </a:ext>
            </a:extLst>
          </p:cNvPr>
          <p:cNvSpPr txBox="1"/>
          <p:nvPr/>
        </p:nvSpPr>
        <p:spPr>
          <a:xfrm>
            <a:off x="990600" y="2573923"/>
            <a:ext cx="7848600" cy="338554"/>
          </a:xfrm>
          <a:prstGeom prst="rect">
            <a:avLst/>
          </a:prstGeom>
          <a:noFill/>
        </p:spPr>
        <p:txBody>
          <a:bodyPr wrap="square" rtlCol="0">
            <a:spAutoFit/>
          </a:bodyPr>
          <a:lstStyle/>
          <a:p>
            <a:pPr eaLnBrk="1" hangingPunct="1">
              <a:lnSpc>
                <a:spcPct val="80000"/>
              </a:lnSpc>
              <a:buFontTx/>
              <a:buNone/>
            </a:pPr>
            <a:r>
              <a:rPr lang="en-US" altLang="en-US" sz="2000" dirty="0"/>
              <a:t>Latin:  “</a:t>
            </a:r>
            <a:r>
              <a:rPr lang="en-US" altLang="en-US" sz="2000" dirty="0" err="1"/>
              <a:t>corroborare</a:t>
            </a:r>
            <a:r>
              <a:rPr lang="en-US" altLang="en-US" sz="2000" dirty="0"/>
              <a:t>” (to strengthen)</a:t>
            </a:r>
          </a:p>
        </p:txBody>
      </p:sp>
      <p:sp>
        <p:nvSpPr>
          <p:cNvPr id="4" name="TextBox 3">
            <a:extLst>
              <a:ext uri="{FF2B5EF4-FFF2-40B4-BE49-F238E27FC236}">
                <a16:creationId xmlns:a16="http://schemas.microsoft.com/office/drawing/2014/main" id="{D8282C1C-6364-B149-9E6F-66E2D9FEDD26}"/>
              </a:ext>
            </a:extLst>
          </p:cNvPr>
          <p:cNvSpPr txBox="1"/>
          <p:nvPr/>
        </p:nvSpPr>
        <p:spPr>
          <a:xfrm>
            <a:off x="1371600" y="5757446"/>
            <a:ext cx="7543800" cy="338554"/>
          </a:xfrm>
          <a:prstGeom prst="rect">
            <a:avLst/>
          </a:prstGeom>
          <a:noFill/>
        </p:spPr>
        <p:txBody>
          <a:bodyPr wrap="square" rtlCol="0">
            <a:spAutoFit/>
          </a:bodyPr>
          <a:lstStyle/>
          <a:p>
            <a:pPr eaLnBrk="1" hangingPunct="1">
              <a:lnSpc>
                <a:spcPct val="80000"/>
              </a:lnSpc>
              <a:buFontTx/>
              <a:buNone/>
            </a:pPr>
            <a:r>
              <a:rPr lang="en-US" altLang="en-US" sz="2000" dirty="0">
                <a:solidFill>
                  <a:srgbClr val="333333"/>
                </a:solidFill>
              </a:rPr>
              <a:t>to</a:t>
            </a:r>
            <a:r>
              <a:rPr lang="en-US" altLang="en-US" sz="2000" dirty="0"/>
              <a:t> </a:t>
            </a:r>
            <a:r>
              <a:rPr lang="en-US" altLang="en-US" sz="2000" dirty="0">
                <a:solidFill>
                  <a:srgbClr val="333333"/>
                </a:solidFill>
              </a:rPr>
              <a:t>make</a:t>
            </a:r>
            <a:r>
              <a:rPr lang="en-US" altLang="en-US" sz="2000" dirty="0"/>
              <a:t> </a:t>
            </a:r>
            <a:r>
              <a:rPr lang="en-US" altLang="en-US" sz="2000" dirty="0">
                <a:solidFill>
                  <a:srgbClr val="333333"/>
                </a:solidFill>
              </a:rPr>
              <a:t>more</a:t>
            </a:r>
            <a:r>
              <a:rPr lang="en-US" altLang="en-US" sz="2000" dirty="0"/>
              <a:t> </a:t>
            </a:r>
            <a:r>
              <a:rPr lang="en-US" altLang="en-US" sz="2000" dirty="0">
                <a:solidFill>
                  <a:srgbClr val="333333"/>
                </a:solidFill>
              </a:rPr>
              <a:t>certain;</a:t>
            </a:r>
            <a:r>
              <a:rPr lang="en-US" altLang="en-US" sz="2000" dirty="0"/>
              <a:t> to </a:t>
            </a:r>
            <a:r>
              <a:rPr lang="en-US" altLang="en-US" sz="2000" dirty="0">
                <a:solidFill>
                  <a:srgbClr val="333333"/>
                </a:solidFill>
              </a:rPr>
              <a:t>confirm; to strengthen</a:t>
            </a:r>
            <a:endParaRPr lang="en-US" altLang="en-US" sz="2000" i="1" dirty="0"/>
          </a:p>
        </p:txBody>
      </p:sp>
      <p:sp>
        <p:nvSpPr>
          <p:cNvPr id="5" name="TextBox 4">
            <a:extLst>
              <a:ext uri="{FF2B5EF4-FFF2-40B4-BE49-F238E27FC236}">
                <a16:creationId xmlns:a16="http://schemas.microsoft.com/office/drawing/2014/main" id="{4275714F-4C74-8841-AA10-284154ACB4FF}"/>
              </a:ext>
            </a:extLst>
          </p:cNvPr>
          <p:cNvSpPr txBox="1"/>
          <p:nvPr/>
        </p:nvSpPr>
        <p:spPr>
          <a:xfrm>
            <a:off x="1524000" y="3547646"/>
            <a:ext cx="6629400" cy="338554"/>
          </a:xfrm>
          <a:prstGeom prst="rect">
            <a:avLst/>
          </a:prstGeom>
          <a:noFill/>
        </p:spPr>
        <p:txBody>
          <a:bodyPr wrap="square" rtlCol="0">
            <a:spAutoFit/>
          </a:bodyPr>
          <a:lstStyle/>
          <a:p>
            <a:pPr eaLnBrk="1" hangingPunct="1">
              <a:lnSpc>
                <a:spcPct val="80000"/>
              </a:lnSpc>
            </a:pPr>
            <a:r>
              <a:rPr lang="en-US" altLang="en-US" sz="2000" dirty="0"/>
              <a:t>Confirm, justify, verify, authenticate, establish, sustain</a:t>
            </a:r>
          </a:p>
        </p:txBody>
      </p:sp>
    </p:spTree>
    <p:extLst>
      <p:ext uri="{BB962C8B-B14F-4D97-AF65-F5344CB8AC3E}">
        <p14:creationId xmlns:p14="http://schemas.microsoft.com/office/powerpoint/2010/main" val="38690434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a:solidFill>
                  <a:schemeClr val="tx1"/>
                </a:solidFill>
                <a:latin typeface="Calibri" charset="0"/>
                <a:ea typeface="Arial" charset="0"/>
                <a:cs typeface="Arial" charset="0"/>
                <a:sym typeface="Calibri" charset="0"/>
              </a:rPr>
              <a:t>Thursday 3/30/17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400" b="1" dirty="0">
                <a:latin typeface="Calibri" charset="0"/>
                <a:ea typeface="Calibri" charset="0"/>
                <a:cs typeface="Calibri" charset="0"/>
                <a:sym typeface="Calibri"/>
              </a:rPr>
              <a:t>Bell Work:</a:t>
            </a:r>
            <a:r>
              <a:rPr lang="en-US" sz="2400" dirty="0">
                <a:latin typeface="Calibri" charset="0"/>
                <a:ea typeface="Calibri" charset="0"/>
                <a:cs typeface="Calibri" charset="0"/>
                <a:sym typeface="Calibri"/>
              </a:rPr>
              <a:t> WOTD +  1 SAT Grammar Question (dash)</a:t>
            </a:r>
          </a:p>
          <a:p>
            <a:pPr eaLnBrk="1" fontAlgn="auto" hangingPunct="1">
              <a:lnSpc>
                <a:spcPct val="80000"/>
              </a:lnSpc>
              <a:spcBef>
                <a:spcPts val="0"/>
              </a:spcBef>
              <a:spcAft>
                <a:spcPts val="0"/>
              </a:spcAft>
              <a:buClr>
                <a:srgbClr val="000000"/>
              </a:buClr>
              <a:buSzPct val="100000"/>
              <a:defRPr/>
            </a:pPr>
            <a:r>
              <a:rPr lang="en-US" sz="2400" b="1" dirty="0">
                <a:solidFill>
                  <a:srgbClr val="C20E9B"/>
                </a:solidFill>
                <a:latin typeface="Calibri" charset="0"/>
                <a:ea typeface="Calibri" charset="0"/>
                <a:cs typeface="Calibri" charset="0"/>
                <a:sym typeface="Calibri"/>
              </a:rPr>
              <a:t>In class activities:</a:t>
            </a:r>
          </a:p>
          <a:p>
            <a:pPr marL="342900" indent="-342900" eaLnBrk="1" fontAlgn="auto" hangingPunct="1">
              <a:lnSpc>
                <a:spcPct val="80000"/>
              </a:lnSpc>
              <a:spcBef>
                <a:spcPts val="0"/>
              </a:spcBef>
              <a:spcAft>
                <a:spcPts val="0"/>
              </a:spcAft>
              <a:buClr>
                <a:srgbClr val="000000"/>
              </a:buClr>
              <a:buSzPct val="100000"/>
              <a:buFont typeface="Courier New" panose="02070309020205020404" pitchFamily="49" charset="0"/>
              <a:buChar char="o"/>
              <a:defRPr/>
            </a:pPr>
            <a:r>
              <a:rPr lang="en-US" sz="2400" b="1" dirty="0">
                <a:solidFill>
                  <a:srgbClr val="C20E9B"/>
                </a:solidFill>
                <a:latin typeface="Calibri" charset="0"/>
                <a:ea typeface="Calibri" charset="0"/>
                <a:cs typeface="Calibri" charset="0"/>
                <a:sym typeface="Calibri"/>
              </a:rPr>
              <a:t>Bell Work **8 minutes</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2400" b="1" dirty="0">
                <a:solidFill>
                  <a:srgbClr val="0070C0"/>
                </a:solidFill>
                <a:latin typeface="Calibri" charset="0"/>
                <a:ea typeface="Calibri" charset="0"/>
                <a:cs typeface="Calibri" charset="0"/>
                <a:sym typeface="Calibri"/>
              </a:rPr>
              <a:t> Finish drawing assignment for Ch. 1 of “Of Mice and Men”</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2400" b="1" dirty="0">
                <a:solidFill>
                  <a:srgbClr val="0070C0"/>
                </a:solidFill>
                <a:latin typeface="Calibri" charset="0"/>
                <a:ea typeface="Calibri" charset="0"/>
                <a:cs typeface="Calibri" charset="0"/>
                <a:sym typeface="Calibri"/>
              </a:rPr>
              <a:t> Turn in Article of the Week (Annotations, 3 SAT Questions + answers, and 1 intro. paragraph and 1 body paragraph for the rhetorical analysis). </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2400" b="1" dirty="0">
                <a:solidFill>
                  <a:srgbClr val="0070C0"/>
                </a:solidFill>
                <a:latin typeface="Calibri" charset="0"/>
                <a:ea typeface="Calibri" charset="0"/>
                <a:cs typeface="Calibri" charset="0"/>
                <a:sym typeface="Calibri"/>
              </a:rPr>
              <a:t> Work on completing the Khan Challenge **Due 4/8/17</a:t>
            </a:r>
          </a:p>
          <a:p>
            <a:pPr eaLnBrk="1" fontAlgn="auto" hangingPunct="1">
              <a:lnSpc>
                <a:spcPct val="80000"/>
              </a:lnSpc>
              <a:spcBef>
                <a:spcPts val="400"/>
              </a:spcBef>
              <a:spcAft>
                <a:spcPts val="0"/>
              </a:spcAft>
              <a:buClr>
                <a:srgbClr val="000000"/>
              </a:buClr>
              <a:buSzPct val="100000"/>
              <a:defRPr/>
            </a:pPr>
            <a:r>
              <a:rPr lang="en-US" sz="2400" b="1" dirty="0">
                <a:solidFill>
                  <a:srgbClr val="00B050"/>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2400" dirty="0">
                <a:solidFill>
                  <a:schemeClr val="tx1"/>
                </a:solidFill>
                <a:latin typeface="Calibri" charset="0"/>
                <a:ea typeface="Calibri" charset="0"/>
                <a:cs typeface="Calibri" charset="0"/>
                <a:sym typeface="Calibri"/>
              </a:rPr>
              <a:t>I can analyze a text by paying close attention to the author’s choices regarding how to develop and relate elements in a story by creating a visual representation of the text. </a:t>
            </a:r>
            <a:endParaRPr lang="en-US" sz="2400" b="1" dirty="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400" b="1" dirty="0">
                <a:solidFill>
                  <a:srgbClr val="00B050"/>
                </a:solidFill>
                <a:latin typeface="Calibri" charset="0"/>
                <a:ea typeface="Calibri" charset="0"/>
                <a:cs typeface="Calibri" charset="0"/>
                <a:sym typeface="Calibri"/>
              </a:rPr>
              <a:t>Language Objective: </a:t>
            </a: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2400" dirty="0">
                <a:solidFill>
                  <a:schemeClr val="tx1"/>
                </a:solidFill>
                <a:latin typeface="Calibri" charset="0"/>
                <a:ea typeface="Calibri" charset="0"/>
                <a:cs typeface="Calibri" charset="0"/>
                <a:sym typeface="Calibri"/>
              </a:rPr>
              <a:t>I can provide justifications for each element in my drawing and explanations for how they connect to the text by using these sentence stems: </a:t>
            </a:r>
          </a:p>
          <a:p>
            <a:pPr marL="342900" indent="-342900" eaLnBrk="1" fontAlgn="auto" hangingPunct="1">
              <a:lnSpc>
                <a:spcPct val="80000"/>
              </a:lnSpc>
              <a:spcBef>
                <a:spcPts val="400"/>
              </a:spcBef>
              <a:spcAft>
                <a:spcPts val="0"/>
              </a:spcAft>
              <a:buClr>
                <a:srgbClr val="000000"/>
              </a:buClr>
              <a:buSzPct val="100000"/>
              <a:buFont typeface="Arial" charset="0"/>
              <a:buChar char="•"/>
              <a:defRPr/>
            </a:pPr>
            <a:r>
              <a:rPr lang="en-US" sz="2400" dirty="0">
                <a:solidFill>
                  <a:schemeClr val="tx1"/>
                </a:solidFill>
                <a:latin typeface="Calibri" charset="0"/>
                <a:ea typeface="Calibri" charset="0"/>
                <a:cs typeface="Calibri" charset="0"/>
                <a:sym typeface="Calibri"/>
              </a:rPr>
              <a:t>The line from the text which supports why I drew_____ is, “</a:t>
            </a:r>
            <a:r>
              <a:rPr lang="mr-IN" sz="2400" dirty="0">
                <a:solidFill>
                  <a:schemeClr val="tx1"/>
                </a:solidFill>
                <a:latin typeface="Calibri" charset="0"/>
                <a:ea typeface="Calibri" charset="0"/>
                <a:cs typeface="Calibri" charset="0"/>
                <a:sym typeface="Calibri"/>
              </a:rPr>
              <a:t>…</a:t>
            </a:r>
            <a:r>
              <a:rPr lang="en-US" sz="2400" dirty="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400"/>
              </a:spcBef>
              <a:spcAft>
                <a:spcPts val="0"/>
              </a:spcAft>
              <a:buClr>
                <a:srgbClr val="000000"/>
              </a:buClr>
              <a:buSzPct val="100000"/>
              <a:buFont typeface="Arial" charset="0"/>
              <a:buChar char="•"/>
              <a:defRPr/>
            </a:pPr>
            <a:r>
              <a:rPr lang="en-US" sz="2400" dirty="0">
                <a:solidFill>
                  <a:schemeClr val="tx1"/>
                </a:solidFill>
                <a:latin typeface="Calibri" charset="0"/>
                <a:ea typeface="Calibri" charset="0"/>
                <a:cs typeface="Calibri" charset="0"/>
                <a:sym typeface="Calibri"/>
              </a:rPr>
              <a:t>This portion of the text explains why I drew _____ because</a:t>
            </a:r>
            <a:r>
              <a:rPr lang="mr-IN" sz="2400" dirty="0">
                <a:solidFill>
                  <a:schemeClr val="tx1"/>
                </a:solidFill>
                <a:latin typeface="Calibri" charset="0"/>
                <a:ea typeface="Calibri" charset="0"/>
                <a:cs typeface="Calibri" charset="0"/>
                <a:sym typeface="Calibri"/>
              </a:rPr>
              <a:t>…</a:t>
            </a:r>
            <a:endParaRPr lang="en-US" sz="2400" dirty="0">
              <a:solidFill>
                <a:schemeClr val="tx1"/>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endParaRPr lang="en-US" sz="1700"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190066640"/>
      </p:ext>
    </p:extLst>
  </p:cSld>
  <p:clrMapOvr>
    <a:masterClrMapping/>
  </p:clrMapOvr>
  <p:transition spd="slow">
    <p:cut/>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266700" y="6096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a:t>
            </a:r>
            <a:r>
              <a:rPr lang="en-US" sz="1700" b="1" dirty="0">
                <a:solidFill>
                  <a:schemeClr val="bg1">
                    <a:lumMod val="50000"/>
                  </a:schemeClr>
                </a:solidFill>
                <a:latin typeface="Calibri" charset="0"/>
                <a:ea typeface="Calibri" charset="0"/>
                <a:cs typeface="Calibri" charset="0"/>
                <a:sym typeface="Calibri"/>
              </a:rPr>
              <a:t>Study for your quiz (10 minutes)</a:t>
            </a:r>
          </a:p>
          <a:p>
            <a:pPr eaLnBrk="1" fontAlgn="auto" hangingPunct="1">
              <a:lnSpc>
                <a:spcPct val="80000"/>
              </a:lnSpc>
              <a:spcBef>
                <a:spcPts val="0"/>
              </a:spcBef>
              <a:spcAft>
                <a:spcPts val="0"/>
              </a:spcAft>
              <a:buClr>
                <a:srgbClr val="000000"/>
              </a:buClr>
              <a:buSzPct val="100000"/>
              <a:defRPr/>
            </a:pPr>
            <a:endParaRPr lang="en-US" sz="1100" b="1" u="sng" dirty="0">
              <a:solidFill>
                <a:schemeClr val="tx1"/>
              </a:solidFill>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700" b="1" u="sng" dirty="0">
                <a:solidFill>
                  <a:schemeClr val="tx1"/>
                </a:solidFill>
                <a:latin typeface="Calibri" charset="0"/>
                <a:ea typeface="Calibri" charset="0"/>
                <a:cs typeface="Calibri" charset="0"/>
                <a:sym typeface="Calibri"/>
              </a:rPr>
              <a:t>In class activities: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solidFill>
                  <a:schemeClr val="tx1"/>
                </a:solidFill>
                <a:latin typeface="Calibri" charset="0"/>
                <a:ea typeface="Calibri" charset="0"/>
                <a:cs typeface="Calibri" charset="0"/>
                <a:sym typeface="Calibri"/>
              </a:rPr>
              <a:t>WOTD + SAT Grammar Quiz: </a:t>
            </a:r>
            <a:r>
              <a:rPr lang="en-US" sz="1700" b="1" dirty="0">
                <a:solidFill>
                  <a:schemeClr val="bg1">
                    <a:lumMod val="50000"/>
                  </a:schemeClr>
                </a:solidFill>
                <a:latin typeface="Calibri" charset="0"/>
                <a:ea typeface="Calibri" charset="0"/>
                <a:cs typeface="Calibri" charset="0"/>
                <a:sym typeface="Calibri"/>
              </a:rPr>
              <a:t>You will have 25 minutes to complete the quiz. Afterwards, we are going to finish our reading of “Letter from a Birmingham Jail.”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latin typeface="Calibri" charset="0"/>
                <a:ea typeface="Calibri" charset="0"/>
                <a:cs typeface="Calibri" charset="0"/>
                <a:sym typeface="Calibri"/>
              </a:rPr>
              <a:t>Close Read Activity: </a:t>
            </a:r>
            <a:r>
              <a:rPr lang="en-US" sz="1700" b="1" dirty="0">
                <a:solidFill>
                  <a:srgbClr val="0070C0"/>
                </a:solidFill>
                <a:latin typeface="Calibri" charset="0"/>
                <a:ea typeface="Calibri" charset="0"/>
                <a:cs typeface="Calibri" charset="0"/>
                <a:sym typeface="Calibri"/>
              </a:rPr>
              <a:t>With your assigned group, you will finish reading the text. Each group will be assigned a specific section to complete the following tasks: </a:t>
            </a:r>
          </a:p>
          <a:p>
            <a:pPr eaLnBrk="1" fontAlgn="auto" hangingPunct="1">
              <a:lnSpc>
                <a:spcPct val="80000"/>
              </a:lnSpc>
              <a:spcBef>
                <a:spcPts val="400"/>
              </a:spcBef>
              <a:spcAft>
                <a:spcPts val="0"/>
              </a:spcAft>
              <a:buClr>
                <a:srgbClr val="000000"/>
              </a:buClr>
              <a:buSzPct val="100000"/>
              <a:defRPr/>
            </a:pPr>
            <a:r>
              <a:rPr lang="en-US" sz="1600" b="1" dirty="0">
                <a:solidFill>
                  <a:srgbClr val="0070C0"/>
                </a:solidFill>
                <a:latin typeface="Calibri" charset="0"/>
                <a:ea typeface="Calibri" charset="0"/>
                <a:cs typeface="Calibri" charset="0"/>
                <a:sym typeface="Calibri"/>
              </a:rPr>
              <a:t>	1) One sentence summary for assigned paragraph</a:t>
            </a:r>
          </a:p>
          <a:p>
            <a:pPr eaLnBrk="1" fontAlgn="auto" hangingPunct="1">
              <a:lnSpc>
                <a:spcPct val="80000"/>
              </a:lnSpc>
              <a:spcBef>
                <a:spcPts val="400"/>
              </a:spcBef>
              <a:spcAft>
                <a:spcPts val="0"/>
              </a:spcAft>
              <a:buClr>
                <a:srgbClr val="000000"/>
              </a:buClr>
              <a:buSzPct val="100000"/>
              <a:defRPr/>
            </a:pPr>
            <a:r>
              <a:rPr lang="en-US" sz="1600" b="1" dirty="0">
                <a:solidFill>
                  <a:srgbClr val="0070C0"/>
                </a:solidFill>
                <a:latin typeface="Calibri" charset="0"/>
                <a:ea typeface="Calibri" charset="0"/>
                <a:cs typeface="Calibri" charset="0"/>
                <a:sym typeface="Calibri"/>
              </a:rPr>
              <a:t>	2) Identify and support the author’s purpose w/ text evidence</a:t>
            </a:r>
          </a:p>
          <a:p>
            <a:pPr eaLnBrk="1" fontAlgn="auto" hangingPunct="1">
              <a:lnSpc>
                <a:spcPct val="80000"/>
              </a:lnSpc>
              <a:spcBef>
                <a:spcPts val="400"/>
              </a:spcBef>
              <a:spcAft>
                <a:spcPts val="0"/>
              </a:spcAft>
              <a:buClr>
                <a:srgbClr val="000000"/>
              </a:buClr>
              <a:buSzPct val="100000"/>
              <a:defRPr/>
            </a:pPr>
            <a:r>
              <a:rPr lang="en-US" sz="1600" b="1" dirty="0">
                <a:solidFill>
                  <a:srgbClr val="0070C0"/>
                </a:solidFill>
                <a:latin typeface="Calibri" charset="0"/>
                <a:ea typeface="Calibri" charset="0"/>
                <a:cs typeface="Calibri" charset="0"/>
                <a:sym typeface="Calibri"/>
              </a:rPr>
              <a:t>	3) Identify the author’s message/theme w/ symbol to represent theme and support it w/ 	text evidence</a:t>
            </a:r>
          </a:p>
          <a:p>
            <a:pPr eaLnBrk="1" fontAlgn="auto" hangingPunct="1">
              <a:lnSpc>
                <a:spcPct val="80000"/>
              </a:lnSpc>
              <a:spcBef>
                <a:spcPts val="400"/>
              </a:spcBef>
              <a:spcAft>
                <a:spcPts val="0"/>
              </a:spcAft>
              <a:buClr>
                <a:srgbClr val="000000"/>
              </a:buClr>
              <a:buSzPct val="100000"/>
              <a:defRPr/>
            </a:pPr>
            <a:r>
              <a:rPr lang="en-US" sz="1600" b="1" dirty="0">
                <a:solidFill>
                  <a:srgbClr val="0070C0"/>
                </a:solidFill>
                <a:latin typeface="Calibri" charset="0"/>
                <a:ea typeface="Calibri" charset="0"/>
                <a:cs typeface="Calibri" charset="0"/>
                <a:sym typeface="Calibri"/>
              </a:rPr>
              <a:t>	4) Provide the author’s answer to the essential question and support w/ text evidence</a:t>
            </a:r>
          </a:p>
          <a:p>
            <a:pPr eaLnBrk="1" fontAlgn="auto" hangingPunct="1">
              <a:lnSpc>
                <a:spcPct val="80000"/>
              </a:lnSpc>
              <a:spcBef>
                <a:spcPts val="400"/>
              </a:spcBef>
              <a:spcAft>
                <a:spcPts val="0"/>
              </a:spcAft>
              <a:buClr>
                <a:srgbClr val="000000"/>
              </a:buClr>
              <a:buSzPct val="100000"/>
              <a:defRPr/>
            </a:pPr>
            <a:r>
              <a:rPr lang="en-US" sz="1600" b="1" dirty="0">
                <a:solidFill>
                  <a:srgbClr val="0070C0"/>
                </a:solidFill>
                <a:latin typeface="Calibri" charset="0"/>
                <a:ea typeface="Calibri" charset="0"/>
                <a:cs typeface="Calibri" charset="0"/>
                <a:sym typeface="Calibri"/>
              </a:rPr>
              <a:t>	5) Write one rhetorical technique the author uses (include text evidence and explanation 	to describe the author’s goal/purpose for using technique). </a:t>
            </a:r>
          </a:p>
          <a:p>
            <a:pPr eaLnBrk="1" fontAlgn="auto" hangingPunct="1">
              <a:lnSpc>
                <a:spcPct val="80000"/>
              </a:lnSpc>
              <a:spcBef>
                <a:spcPts val="400"/>
              </a:spcBef>
              <a:spcAft>
                <a:spcPts val="0"/>
              </a:spcAft>
              <a:buClr>
                <a:srgbClr val="000000"/>
              </a:buClr>
              <a:buSzPct val="100000"/>
              <a:defRPr/>
            </a:pPr>
            <a:endParaRPr lang="en-US" sz="1800" b="1" u="sng" dirty="0">
              <a:solidFill>
                <a:schemeClr val="bg2"/>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600" b="1" u="sng" dirty="0">
                <a:solidFill>
                  <a:schemeClr val="tx1"/>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1600" dirty="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16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1600" b="1" u="sng" dirty="0">
                <a:solidFill>
                  <a:schemeClr val="tx1"/>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1600" dirty="0">
                <a:solidFill>
                  <a:schemeClr val="tx1"/>
                </a:solidFill>
                <a:latin typeface="Calibri" charset="0"/>
                <a:ea typeface="Calibri" charset="0"/>
                <a:cs typeface="Calibri" charset="0"/>
                <a:sym typeface="Calibri"/>
              </a:rPr>
              <a:t>I can provide justifications for the pieces of evidence from the text I chose to identify.  </a:t>
            </a:r>
            <a:endParaRPr lang="en-US" sz="1600" b="1" dirty="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b="1" u="sng"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b="1" u="sng"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b="1" u="sng"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b="1" dirty="0">
              <a:solidFill>
                <a:schemeClr val="tx1"/>
              </a:solidFill>
              <a:latin typeface="Calibri" charset="0"/>
              <a:ea typeface="Calibri" charset="0"/>
              <a:cs typeface="Calibri" charset="0"/>
              <a:sym typeface="Calibri"/>
            </a:endParaRPr>
          </a:p>
        </p:txBody>
      </p:sp>
      <p:sp>
        <p:nvSpPr>
          <p:cNvPr id="4" name="Rectangle 3">
            <a:extLst>
              <a:ext uri="{FF2B5EF4-FFF2-40B4-BE49-F238E27FC236}">
                <a16:creationId xmlns:a16="http://schemas.microsoft.com/office/drawing/2014/main" id="{EDFE44CB-9B5C-BD42-BAC1-A9E8B6ED578E}"/>
              </a:ext>
            </a:extLst>
          </p:cNvPr>
          <p:cNvSpPr/>
          <p:nvPr/>
        </p:nvSpPr>
        <p:spPr>
          <a:xfrm>
            <a:off x="1525905" y="-76200"/>
            <a:ext cx="6092245" cy="646331"/>
          </a:xfrm>
          <a:prstGeom prst="rect">
            <a:avLst/>
          </a:prstGeom>
        </p:spPr>
        <p:txBody>
          <a:bodyPr wrap="non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For another date… Agenda</a:t>
            </a:r>
          </a:p>
        </p:txBody>
      </p:sp>
    </p:spTree>
    <p:extLst>
      <p:ext uri="{BB962C8B-B14F-4D97-AF65-F5344CB8AC3E}">
        <p14:creationId xmlns:p14="http://schemas.microsoft.com/office/powerpoint/2010/main" val="3047134709"/>
      </p:ext>
    </p:extLst>
  </p:cSld>
  <p:clrMapOvr>
    <a:masterClrMapping/>
  </p:clrMapOvr>
  <p:transition spd="slow">
    <p:cut/>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266700" y="6096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 </a:t>
            </a:r>
          </a:p>
          <a:p>
            <a:pPr eaLnBrk="1" fontAlgn="auto" hangingPunct="1">
              <a:lnSpc>
                <a:spcPct val="80000"/>
              </a:lnSpc>
              <a:spcBef>
                <a:spcPts val="0"/>
              </a:spcBef>
              <a:spcAft>
                <a:spcPts val="0"/>
              </a:spcAft>
              <a:buClr>
                <a:srgbClr val="000000"/>
              </a:buClr>
              <a:buSzPct val="100000"/>
              <a:defRPr/>
            </a:pPr>
            <a:r>
              <a:rPr lang="en-US" sz="1700" b="1" u="sng" dirty="0">
                <a:solidFill>
                  <a:schemeClr val="tx1"/>
                </a:solidFill>
                <a:latin typeface="Calibri" charset="0"/>
                <a:ea typeface="Calibri" charset="0"/>
                <a:cs typeface="Calibri" charset="0"/>
                <a:sym typeface="Calibri"/>
              </a:rPr>
              <a:t>In class activities: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solidFill>
                  <a:schemeClr val="tx1"/>
                </a:solidFill>
                <a:latin typeface="Calibri" charset="0"/>
                <a:ea typeface="Calibri" charset="0"/>
                <a:cs typeface="Calibri" charset="0"/>
                <a:sym typeface="Calibri"/>
              </a:rPr>
              <a:t>Bell Work: </a:t>
            </a:r>
            <a:r>
              <a:rPr lang="en-US" sz="1700" b="1" dirty="0">
                <a:latin typeface="Calibri" charset="0"/>
                <a:ea typeface="Calibri" charset="0"/>
                <a:cs typeface="Calibri" charset="0"/>
                <a:sym typeface="Calibri"/>
              </a:rPr>
              <a:t>Khan Academy Practice = </a:t>
            </a:r>
            <a:r>
              <a:rPr lang="en-US" sz="1700" b="1" dirty="0">
                <a:solidFill>
                  <a:srgbClr val="0070C0"/>
                </a:solidFill>
                <a:latin typeface="Calibri" charset="0"/>
                <a:ea typeface="Calibri" charset="0"/>
                <a:cs typeface="Calibri" charset="0"/>
                <a:sym typeface="Calibri"/>
              </a:rPr>
              <a:t>We will time the first 14 minutes of class and have you complete at least one practice to count towards Part 4 and 5 for the Khan Challenge. </a:t>
            </a:r>
            <a:endParaRPr lang="en-US" sz="1700" b="1" dirty="0">
              <a:solidFill>
                <a:schemeClr val="tx1"/>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solidFill>
                  <a:schemeClr val="tx1"/>
                </a:solidFill>
                <a:latin typeface="Calibri" charset="0"/>
                <a:ea typeface="Calibri" charset="0"/>
                <a:cs typeface="Calibri" charset="0"/>
                <a:sym typeface="Calibri"/>
              </a:rPr>
              <a:t>Start reading and annotating “Letter from a Birmingham Jail”: </a:t>
            </a:r>
            <a:r>
              <a:rPr lang="en-US" sz="1700" b="1" dirty="0">
                <a:solidFill>
                  <a:schemeClr val="bg1">
                    <a:lumMod val="50000"/>
                  </a:schemeClr>
                </a:solidFill>
                <a:latin typeface="Calibri" charset="0"/>
                <a:ea typeface="Calibri" charset="0"/>
                <a:cs typeface="Calibri" charset="0"/>
                <a:sym typeface="Calibri"/>
              </a:rPr>
              <a:t>We will go over the first two paragraphs as a class. Your job will be to get through two more paragraphs and write a tweet summary for each of the first four paragraphs.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solidFill>
                  <a:schemeClr val="bg1">
                    <a:lumMod val="50000"/>
                  </a:schemeClr>
                </a:solidFill>
                <a:latin typeface="Calibri" charset="0"/>
                <a:ea typeface="Calibri" charset="0"/>
                <a:cs typeface="Calibri" charset="0"/>
                <a:sym typeface="Calibri"/>
              </a:rPr>
              <a:t>Exit Ticket = Tweet summaries (120 characters) for each paragraph. </a:t>
            </a:r>
          </a:p>
          <a:p>
            <a:pPr eaLnBrk="1" fontAlgn="auto" hangingPunct="1">
              <a:lnSpc>
                <a:spcPct val="80000"/>
              </a:lnSpc>
              <a:spcBef>
                <a:spcPts val="400"/>
              </a:spcBef>
              <a:spcAft>
                <a:spcPts val="0"/>
              </a:spcAft>
              <a:buClr>
                <a:srgbClr val="000000"/>
              </a:buClr>
              <a:buSzPct val="100000"/>
              <a:defRPr/>
            </a:pPr>
            <a:endParaRPr lang="en-US" sz="1600" b="1" u="sng"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600" b="1" u="sng" dirty="0">
                <a:solidFill>
                  <a:schemeClr val="tx1"/>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1600" dirty="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16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1600" b="1" u="sng" dirty="0">
                <a:solidFill>
                  <a:schemeClr val="tx1"/>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1600" dirty="0">
                <a:solidFill>
                  <a:schemeClr val="tx1"/>
                </a:solidFill>
                <a:latin typeface="Calibri" charset="0"/>
                <a:ea typeface="Calibri" charset="0"/>
                <a:cs typeface="Calibri" charset="0"/>
                <a:sym typeface="Calibri"/>
              </a:rPr>
              <a:t>I can provide justifications for the pieces of evidence from the text I chose to identify.  </a:t>
            </a:r>
            <a:endParaRPr lang="en-US" sz="1600" b="1" dirty="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b="1" u="sng"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b="1" u="sng"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b="1" u="sng"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b="1" dirty="0">
              <a:solidFill>
                <a:schemeClr val="tx1"/>
              </a:solidFill>
              <a:latin typeface="Calibri" charset="0"/>
              <a:ea typeface="Calibri" charset="0"/>
              <a:cs typeface="Calibri" charset="0"/>
              <a:sym typeface="Calibri"/>
            </a:endParaRPr>
          </a:p>
        </p:txBody>
      </p:sp>
      <p:sp>
        <p:nvSpPr>
          <p:cNvPr id="4" name="Rectangle 3">
            <a:extLst>
              <a:ext uri="{FF2B5EF4-FFF2-40B4-BE49-F238E27FC236}">
                <a16:creationId xmlns:a16="http://schemas.microsoft.com/office/drawing/2014/main" id="{EDFE44CB-9B5C-BD42-BAC1-A9E8B6ED578E}"/>
              </a:ext>
            </a:extLst>
          </p:cNvPr>
          <p:cNvSpPr/>
          <p:nvPr/>
        </p:nvSpPr>
        <p:spPr>
          <a:xfrm>
            <a:off x="1748183" y="-76200"/>
            <a:ext cx="5647700" cy="646331"/>
          </a:xfrm>
          <a:prstGeom prst="rect">
            <a:avLst/>
          </a:prstGeom>
        </p:spPr>
        <p:txBody>
          <a:bodyPr wrap="non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For a later date…Agenda</a:t>
            </a:r>
          </a:p>
        </p:txBody>
      </p:sp>
    </p:spTree>
    <p:extLst>
      <p:ext uri="{BB962C8B-B14F-4D97-AF65-F5344CB8AC3E}">
        <p14:creationId xmlns:p14="http://schemas.microsoft.com/office/powerpoint/2010/main" val="2484632572"/>
      </p:ext>
    </p:extLst>
  </p:cSld>
  <p:clrMapOvr>
    <a:masterClrMapping/>
  </p:clrMapOvr>
  <p:transition spd="slow">
    <p:cut/>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228600" y="10668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WOTD  + 1 SAT Grammar questions (semicolons and colons)</a:t>
            </a:r>
          </a:p>
          <a:p>
            <a:pPr eaLnBrk="1" fontAlgn="auto" hangingPunct="1">
              <a:lnSpc>
                <a:spcPct val="80000"/>
              </a:lnSpc>
              <a:spcBef>
                <a:spcPts val="0"/>
              </a:spcBef>
              <a:spcAft>
                <a:spcPts val="0"/>
              </a:spcAft>
              <a:buClr>
                <a:srgbClr val="000000"/>
              </a:buClr>
              <a:buSzPct val="100000"/>
              <a:defRPr/>
            </a:pPr>
            <a:r>
              <a:rPr lang="en-US" sz="1700" b="1" dirty="0">
                <a:solidFill>
                  <a:srgbClr val="C20E9B"/>
                </a:solidFill>
                <a:latin typeface="Calibri" charset="0"/>
                <a:ea typeface="Calibri" charset="0"/>
                <a:cs typeface="Calibri" charset="0"/>
                <a:sym typeface="Calibri"/>
              </a:rPr>
              <a:t>In class activities: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solidFill>
                  <a:srgbClr val="7030A0"/>
                </a:solidFill>
                <a:latin typeface="Calibri" charset="0"/>
                <a:ea typeface="Calibri" charset="0"/>
                <a:cs typeface="Calibri" charset="0"/>
                <a:sym typeface="Calibri"/>
              </a:rPr>
              <a:t>Assign groups. Each group will be assigned the following: 1) one sentence summary for assigned paragraph, 2) identify and support the author’s purpose w/ text evidence, 3) identify the author’s message/theme w/ symbol to represent theme and support it w/ text evidence,4)  provide the author’s answer to the essential question and support w/ text evidence, and 5) write one rhetorical technique the author uses (include text evidence and explanation to describe the author’s goal/purpose for using technique).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solidFill>
                  <a:schemeClr val="tx1"/>
                </a:solidFill>
                <a:latin typeface="Calibri" charset="0"/>
                <a:ea typeface="Calibri" charset="0"/>
                <a:cs typeface="Calibri" charset="0"/>
                <a:sym typeface="Calibri"/>
              </a:rPr>
              <a:t>SSR: </a:t>
            </a:r>
            <a:r>
              <a:rPr lang="en-US" sz="1700" b="1" dirty="0">
                <a:solidFill>
                  <a:srgbClr val="FF6600"/>
                </a:solidFill>
                <a:latin typeface="Calibri" charset="0"/>
                <a:ea typeface="Calibri" charset="0"/>
                <a:cs typeface="Calibri" charset="0"/>
                <a:sym typeface="Calibri"/>
              </a:rPr>
              <a:t>15 minutes + pick question to answer for final weekly response.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solidFill>
                  <a:schemeClr val="accent1"/>
                </a:solidFill>
                <a:latin typeface="Calibri" charset="0"/>
                <a:ea typeface="Calibri" charset="0"/>
                <a:cs typeface="Calibri" charset="0"/>
                <a:sym typeface="Calibri"/>
              </a:rPr>
              <a:t>Homework = 3 SAT questions w/ answers for ”Letter from a Birmingham Jail” **Assignment will be collected at the start of the hour, tomorrow. </a:t>
            </a:r>
          </a:p>
          <a:p>
            <a:pPr eaLnBrk="1" fontAlgn="auto" hangingPunct="1">
              <a:lnSpc>
                <a:spcPct val="80000"/>
              </a:lnSpc>
              <a:spcBef>
                <a:spcPts val="400"/>
              </a:spcBef>
              <a:spcAft>
                <a:spcPts val="0"/>
              </a:spcAft>
              <a:buClr>
                <a:srgbClr val="000000"/>
              </a:buClr>
              <a:buSzPct val="100000"/>
              <a:defRPr/>
            </a:pPr>
            <a:endParaRPr lang="en-US" sz="1700" b="1" dirty="0">
              <a:solidFill>
                <a:schemeClr val="accent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800" b="1" u="sng" dirty="0">
                <a:solidFill>
                  <a:schemeClr val="tx1"/>
                </a:solidFill>
                <a:latin typeface="Calibri" charset="0"/>
                <a:ea typeface="Calibri" charset="0"/>
                <a:cs typeface="Calibri" charset="0"/>
                <a:sym typeface="Calibri"/>
              </a:rPr>
              <a:t>Content Learning Target</a:t>
            </a:r>
            <a:r>
              <a:rPr lang="en-US" sz="1800" u="sng" dirty="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a:solidFill>
                  <a:schemeClr val="tx1"/>
                </a:solidFill>
                <a:latin typeface="Calibri" charset="0"/>
                <a:ea typeface="Calibri" charset="0"/>
                <a:cs typeface="Calibri" charset="0"/>
                <a:sym typeface="Calibri"/>
              </a:rPr>
              <a:t>I can </a:t>
            </a:r>
            <a:r>
              <a:rPr lang="en-US" sz="1800" dirty="0">
                <a:latin typeface="Calibri" charset="0"/>
                <a:ea typeface="Calibri" charset="0"/>
                <a:cs typeface="Calibri" charset="0"/>
              </a:rPr>
              <a:t>summarize difficult sections in “Letter from a Birmingham Jail” and solve road blocks by using while reading with my assigned reading group.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endParaRPr lang="en-US" sz="1200" dirty="0">
              <a:latin typeface="Calibri" charset="0"/>
              <a:ea typeface="Calibri" charset="0"/>
              <a:cs typeface="Calibri" charset="0"/>
            </a:endParaRPr>
          </a:p>
          <a:p>
            <a:pPr eaLnBrk="1" fontAlgn="auto" hangingPunct="1">
              <a:spcBef>
                <a:spcPts val="0"/>
              </a:spcBef>
              <a:spcAft>
                <a:spcPts val="0"/>
              </a:spcAft>
              <a:buClr>
                <a:srgbClr val="000000"/>
              </a:buClr>
              <a:buSzPct val="100000"/>
              <a:defRPr/>
            </a:pPr>
            <a:r>
              <a:rPr lang="en-US" sz="1800" b="1" u="sng" dirty="0">
                <a:latin typeface="Calibri" charset="0"/>
                <a:ea typeface="Calibri" charset="0"/>
                <a:cs typeface="Calibri" charset="0"/>
              </a:rPr>
              <a:t>Language Learning Target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a:solidFill>
                  <a:schemeClr val="tx1"/>
                </a:solidFill>
                <a:latin typeface="Calibri" charset="0"/>
                <a:ea typeface="Calibri" charset="0"/>
                <a:cs typeface="Calibri" charset="0"/>
                <a:sym typeface="Calibri"/>
              </a:rPr>
              <a:t>I can use context (e.g., the overall meaning of a sentence, paragraph, or text; a word's position or function in a sentence) as a clue to the meaning of a word or phrase. I can also solve roadblocks in the text by using the following reading strategies: </a:t>
            </a:r>
            <a:r>
              <a:rPr lang="en-US" sz="1800" dirty="0">
                <a:latin typeface="Calibri" charset="0"/>
                <a:ea typeface="Calibri" charset="0"/>
                <a:cs typeface="Calibri" charset="0"/>
              </a:rPr>
              <a:t>using word origins and prefix/suffix/root, context clues, identifying keywords in a sentence or paragraph then construct meaning from that, and use appositive phrases.</a:t>
            </a:r>
            <a:endParaRPr lang="en-US" sz="1800"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700" b="1" dirty="0">
              <a:solidFill>
                <a:schemeClr val="accent1"/>
              </a:solidFill>
              <a:latin typeface="Calibri" charset="0"/>
              <a:ea typeface="Calibri" charset="0"/>
              <a:cs typeface="Calibri" charset="0"/>
              <a:sym typeface="Calibri"/>
            </a:endParaRPr>
          </a:p>
        </p:txBody>
      </p:sp>
      <p:sp>
        <p:nvSpPr>
          <p:cNvPr id="2" name="Rectangle 1">
            <a:extLst>
              <a:ext uri="{FF2B5EF4-FFF2-40B4-BE49-F238E27FC236}">
                <a16:creationId xmlns:a16="http://schemas.microsoft.com/office/drawing/2014/main" id="{4E8E7C2C-6A16-0B44-BE77-D0B31B247ACD}"/>
              </a:ext>
            </a:extLst>
          </p:cNvPr>
          <p:cNvSpPr/>
          <p:nvPr/>
        </p:nvSpPr>
        <p:spPr>
          <a:xfrm>
            <a:off x="1767084" y="228600"/>
            <a:ext cx="5033750" cy="584775"/>
          </a:xfrm>
          <a:prstGeom prst="rect">
            <a:avLst/>
          </a:prstGeom>
        </p:spPr>
        <p:txBody>
          <a:bodyPr wrap="none">
            <a:spAutoFit/>
          </a:bodyPr>
          <a:lstStyle/>
          <a:p>
            <a: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For a later date…Agenda</a:t>
            </a:r>
            <a:endParaRPr lang="en-US" sz="3200" dirty="0"/>
          </a:p>
        </p:txBody>
      </p:sp>
    </p:spTree>
    <p:extLst>
      <p:ext uri="{BB962C8B-B14F-4D97-AF65-F5344CB8AC3E}">
        <p14:creationId xmlns:p14="http://schemas.microsoft.com/office/powerpoint/2010/main" val="651830087"/>
      </p:ext>
    </p:extLst>
  </p:cSld>
  <p:clrMapOvr>
    <a:masterClrMapping/>
  </p:clrMapOvr>
  <p:transition spd="slow">
    <p:cut/>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228600" y="10668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a:t>
            </a:r>
            <a:r>
              <a:rPr lang="en-US" sz="1700" b="1" dirty="0">
                <a:solidFill>
                  <a:schemeClr val="bg1">
                    <a:lumMod val="50000"/>
                  </a:schemeClr>
                </a:solidFill>
                <a:latin typeface="Calibri" charset="0"/>
                <a:ea typeface="Calibri" charset="0"/>
                <a:cs typeface="Calibri" charset="0"/>
                <a:sym typeface="Calibri"/>
              </a:rPr>
              <a:t>WOTD  + 1 SAT Grammar question (semicolons and colons)</a:t>
            </a:r>
          </a:p>
          <a:p>
            <a:pPr eaLnBrk="1" fontAlgn="auto" hangingPunct="1">
              <a:lnSpc>
                <a:spcPct val="80000"/>
              </a:lnSpc>
              <a:spcBef>
                <a:spcPts val="0"/>
              </a:spcBef>
              <a:spcAft>
                <a:spcPts val="0"/>
              </a:spcAft>
              <a:buClr>
                <a:srgbClr val="000000"/>
              </a:buClr>
              <a:buSzPct val="100000"/>
              <a:defRPr/>
            </a:pPr>
            <a:endParaRPr lang="en-US" sz="1700" b="1" u="sng" dirty="0">
              <a:solidFill>
                <a:schemeClr val="bg1">
                  <a:lumMod val="50000"/>
                </a:schemeClr>
              </a:solidFill>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700" b="1" u="sng" dirty="0">
                <a:solidFill>
                  <a:schemeClr val="tx1"/>
                </a:solidFill>
                <a:latin typeface="Calibri" charset="0"/>
                <a:ea typeface="Calibri" charset="0"/>
                <a:cs typeface="Calibri" charset="0"/>
                <a:sym typeface="Calibri"/>
              </a:rPr>
              <a:t>In class activities: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latin typeface="Calibri" charset="0"/>
                <a:ea typeface="Calibri" charset="0"/>
                <a:cs typeface="Calibri" charset="0"/>
                <a:sym typeface="Calibri"/>
              </a:rPr>
              <a:t>Cold Read: </a:t>
            </a:r>
            <a:r>
              <a:rPr lang="en-US" sz="1700" b="1" dirty="0">
                <a:solidFill>
                  <a:srgbClr val="7030A0"/>
                </a:solidFill>
                <a:latin typeface="Calibri" charset="0"/>
                <a:ea typeface="Calibri" charset="0"/>
                <a:cs typeface="Calibri" charset="0"/>
                <a:sym typeface="Calibri"/>
              </a:rPr>
              <a:t>AOTW “Should bystanders have the legal obligation to intervene in a rape?” (read and annotate for 10 minutes, create mini outline for 5 minutes, write essay for 30 minutes, review and revise for 5 minutes).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solidFill>
                  <a:srgbClr val="7030A0"/>
                </a:solidFill>
                <a:latin typeface="Calibri" charset="0"/>
                <a:ea typeface="Calibri" charset="0"/>
                <a:cs typeface="Calibri" charset="0"/>
                <a:sym typeface="Calibri"/>
              </a:rPr>
              <a:t>Write 5 paragraph rhetorical response essay (in class for timed 50 minutes).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solidFill>
                  <a:srgbClr val="7030A0"/>
                </a:solidFill>
                <a:latin typeface="Calibri" charset="0"/>
                <a:ea typeface="Calibri" charset="0"/>
                <a:cs typeface="Calibri" charset="0"/>
                <a:sym typeface="Calibri"/>
              </a:rPr>
              <a:t>Tomorrow, we will self assess, peer assess and review your essays. </a:t>
            </a:r>
          </a:p>
          <a:p>
            <a:pPr eaLnBrk="1" fontAlgn="auto" hangingPunct="1">
              <a:spcBef>
                <a:spcPts val="0"/>
              </a:spcBef>
              <a:spcAft>
                <a:spcPts val="0"/>
              </a:spcAft>
              <a:buClr>
                <a:srgbClr val="000000"/>
              </a:buClr>
              <a:buSzPct val="100000"/>
              <a:defRPr/>
            </a:pPr>
            <a:endParaRPr lang="en-US" sz="1200" b="1" dirty="0">
              <a:solidFill>
                <a:srgbClr val="00B050"/>
              </a:solidFill>
              <a:ea typeface="Calibri"/>
              <a:cs typeface="Calibri"/>
              <a:sym typeface="Calibri"/>
            </a:endParaRPr>
          </a:p>
          <a:p>
            <a:pPr lvl="2" eaLnBrk="1" fontAlgn="auto" hangingPunct="1">
              <a:spcBef>
                <a:spcPts val="0"/>
              </a:spcBef>
              <a:spcAft>
                <a:spcPts val="0"/>
              </a:spcAft>
              <a:buClr>
                <a:srgbClr val="000000"/>
              </a:buClr>
              <a:buSzPct val="100000"/>
              <a:defRPr/>
            </a:pPr>
            <a:r>
              <a:rPr lang="en-US" sz="1600" b="1" dirty="0">
                <a:ea typeface="Calibri"/>
                <a:cs typeface="Calibri"/>
                <a:sym typeface="Calibri"/>
              </a:rPr>
              <a:t>Content Learning Target</a:t>
            </a:r>
          </a:p>
          <a:p>
            <a:pPr marL="285750" lvl="2" indent="-285750" eaLnBrk="1" fontAlgn="auto" hangingPunct="1">
              <a:spcBef>
                <a:spcPts val="0"/>
              </a:spcBef>
              <a:spcAft>
                <a:spcPts val="0"/>
              </a:spcAft>
              <a:buClr>
                <a:srgbClr val="000000"/>
              </a:buClr>
              <a:buSzPct val="100000"/>
              <a:buFont typeface="Arial" charset="0"/>
              <a:buChar char="•"/>
              <a:defRPr/>
            </a:pPr>
            <a:r>
              <a:rPr lang="en-US" sz="1600" dirty="0"/>
              <a:t>I can analyze the article titled “Should bystanders have the legal obligation to intervene in a rape?” and find examples of the main technique the author used to build his/her argument in order to craft the Rhetorical Analysis Essay. </a:t>
            </a:r>
            <a:endParaRPr lang="en-US" sz="1600" b="1" dirty="0">
              <a:ea typeface="Calibri"/>
              <a:cs typeface="Calibri"/>
              <a:sym typeface="Calibri"/>
            </a:endParaRPr>
          </a:p>
          <a:p>
            <a:pPr eaLnBrk="1" fontAlgn="auto" hangingPunct="1">
              <a:spcBef>
                <a:spcPts val="0"/>
              </a:spcBef>
              <a:spcAft>
                <a:spcPts val="0"/>
              </a:spcAft>
              <a:buClr>
                <a:srgbClr val="000000"/>
              </a:buClr>
              <a:buSzPct val="100000"/>
              <a:defRPr/>
            </a:pPr>
            <a:endParaRPr lang="en-US" sz="1600" b="1" dirty="0">
              <a:ea typeface="Calibri"/>
              <a:cs typeface="Calibri"/>
              <a:sym typeface="Calibri"/>
            </a:endParaRPr>
          </a:p>
          <a:p>
            <a:pPr eaLnBrk="1" fontAlgn="auto" hangingPunct="1">
              <a:spcBef>
                <a:spcPts val="0"/>
              </a:spcBef>
              <a:spcAft>
                <a:spcPts val="0"/>
              </a:spcAft>
              <a:buClr>
                <a:srgbClr val="000000"/>
              </a:buClr>
              <a:buSzPct val="100000"/>
              <a:defRPr/>
            </a:pPr>
            <a:r>
              <a:rPr lang="en-US" sz="1600" b="1" dirty="0">
                <a:ea typeface="Calibri"/>
                <a:cs typeface="Calibri"/>
                <a:sym typeface="Calibri"/>
              </a:rPr>
              <a:t>Language Learning Target</a:t>
            </a:r>
          </a:p>
          <a:p>
            <a:pPr marL="285750" indent="-285750" eaLnBrk="1" fontAlgn="auto" hangingPunct="1">
              <a:spcBef>
                <a:spcPts val="0"/>
              </a:spcBef>
              <a:spcAft>
                <a:spcPts val="0"/>
              </a:spcAft>
              <a:buClr>
                <a:srgbClr val="000000"/>
              </a:buClr>
              <a:buSzPct val="100000"/>
              <a:buFont typeface="Arial" charset="0"/>
              <a:buChar char="•"/>
              <a:defRPr/>
            </a:pPr>
            <a:r>
              <a:rPr lang="en-US" sz="1600" dirty="0">
                <a:ea typeface="Calibri"/>
                <a:cs typeface="Calibri"/>
                <a:sym typeface="Calibri"/>
              </a:rPr>
              <a:t>I can use sentence stems and copies of exemplars in order to help me craft my own Rhetorical Analysis Essay introduction paragraph and body paragraphs.  </a:t>
            </a:r>
            <a:endParaRPr lang="en-US" sz="1600" b="1" dirty="0">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1700" b="1" dirty="0">
              <a:solidFill>
                <a:schemeClr val="accent1"/>
              </a:solidFill>
              <a:latin typeface="Calibri" charset="0"/>
              <a:ea typeface="Calibri" charset="0"/>
              <a:cs typeface="Calibri" charset="0"/>
              <a:sym typeface="Calibri"/>
            </a:endParaRPr>
          </a:p>
        </p:txBody>
      </p:sp>
      <p:sp>
        <p:nvSpPr>
          <p:cNvPr id="2" name="Rectangle 1">
            <a:extLst>
              <a:ext uri="{FF2B5EF4-FFF2-40B4-BE49-F238E27FC236}">
                <a16:creationId xmlns:a16="http://schemas.microsoft.com/office/drawing/2014/main" id="{4E8E7C2C-6A16-0B44-BE77-D0B31B247ACD}"/>
              </a:ext>
            </a:extLst>
          </p:cNvPr>
          <p:cNvSpPr/>
          <p:nvPr/>
        </p:nvSpPr>
        <p:spPr>
          <a:xfrm>
            <a:off x="1767084" y="228600"/>
            <a:ext cx="5033750" cy="584775"/>
          </a:xfrm>
          <a:prstGeom prst="rect">
            <a:avLst/>
          </a:prstGeom>
        </p:spPr>
        <p:txBody>
          <a:bodyPr wrap="none">
            <a:spAutoFit/>
          </a:bodyPr>
          <a:lstStyle/>
          <a:p>
            <a: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For a later date…Agenda</a:t>
            </a:r>
            <a:endParaRPr lang="en-US" sz="3200" dirty="0"/>
          </a:p>
        </p:txBody>
      </p:sp>
    </p:spTree>
    <p:extLst>
      <p:ext uri="{BB962C8B-B14F-4D97-AF65-F5344CB8AC3E}">
        <p14:creationId xmlns:p14="http://schemas.microsoft.com/office/powerpoint/2010/main" val="1195260455"/>
      </p:ext>
    </p:extLst>
  </p:cSld>
  <p:clrMapOvr>
    <a:masterClrMapping/>
  </p:clrMapOvr>
  <p:transition spd="slow">
    <p:cut/>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228600" y="10668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a:t>
            </a:r>
            <a:r>
              <a:rPr lang="en-US" sz="1700" b="1" dirty="0">
                <a:solidFill>
                  <a:schemeClr val="bg1">
                    <a:lumMod val="50000"/>
                  </a:schemeClr>
                </a:solidFill>
                <a:latin typeface="Calibri" charset="0"/>
                <a:ea typeface="Calibri" charset="0"/>
                <a:cs typeface="Calibri" charset="0"/>
                <a:sym typeface="Calibri"/>
              </a:rPr>
              <a:t>WOTD  + 1 SAT Grammar question (semicolons and colons)</a:t>
            </a:r>
          </a:p>
          <a:p>
            <a:pPr eaLnBrk="1" fontAlgn="auto" hangingPunct="1">
              <a:lnSpc>
                <a:spcPct val="80000"/>
              </a:lnSpc>
              <a:spcBef>
                <a:spcPts val="0"/>
              </a:spcBef>
              <a:spcAft>
                <a:spcPts val="0"/>
              </a:spcAft>
              <a:buClr>
                <a:srgbClr val="000000"/>
              </a:buClr>
              <a:buSzPct val="100000"/>
              <a:defRPr/>
            </a:pPr>
            <a:endParaRPr lang="en-US" sz="1700" b="1" u="sng" dirty="0">
              <a:solidFill>
                <a:schemeClr val="bg1">
                  <a:lumMod val="50000"/>
                </a:schemeClr>
              </a:solidFill>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700" b="1" u="sng" dirty="0">
                <a:solidFill>
                  <a:schemeClr val="tx1"/>
                </a:solidFill>
                <a:latin typeface="Calibri" charset="0"/>
                <a:ea typeface="Calibri" charset="0"/>
                <a:cs typeface="Calibri" charset="0"/>
                <a:sym typeface="Calibri"/>
              </a:rPr>
              <a:t>In class activities: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latin typeface="Calibri" charset="0"/>
                <a:ea typeface="Calibri" charset="0"/>
                <a:cs typeface="Calibri" charset="0"/>
                <a:sym typeface="Calibri"/>
              </a:rPr>
              <a:t>Group Reading: </a:t>
            </a:r>
            <a:r>
              <a:rPr lang="en-US" sz="1700" b="1" dirty="0">
                <a:solidFill>
                  <a:schemeClr val="bg2">
                    <a:lumMod val="60000"/>
                    <a:lumOff val="40000"/>
                  </a:schemeClr>
                </a:solidFill>
                <a:latin typeface="Calibri" charset="0"/>
                <a:ea typeface="Calibri" charset="0"/>
                <a:cs typeface="Calibri" charset="0"/>
                <a:sym typeface="Calibri"/>
              </a:rPr>
              <a:t>”Civil Disobedience,” You will be stopping after every paragraph to paraphrase every sentence, discuss, and annotate. We will do the first two paragraphs as a class.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latin typeface="Calibri" charset="0"/>
                <a:ea typeface="Calibri" charset="0"/>
                <a:cs typeface="Calibri" charset="0"/>
                <a:sym typeface="Calibri"/>
              </a:rPr>
              <a:t>Exit Ticket: </a:t>
            </a:r>
            <a:r>
              <a:rPr lang="en-US" sz="1700" b="1" dirty="0">
                <a:solidFill>
                  <a:schemeClr val="bg2">
                    <a:lumMod val="60000"/>
                    <a:lumOff val="40000"/>
                  </a:schemeClr>
                </a:solidFill>
                <a:latin typeface="Calibri" charset="0"/>
                <a:ea typeface="Calibri" charset="0"/>
                <a:cs typeface="Calibri" charset="0"/>
                <a:sym typeface="Calibri"/>
              </a:rPr>
              <a:t>Focus Question Response</a:t>
            </a:r>
          </a:p>
          <a:p>
            <a:pPr eaLnBrk="1" fontAlgn="auto" hangingPunct="1">
              <a:spcBef>
                <a:spcPts val="0"/>
              </a:spcBef>
              <a:spcAft>
                <a:spcPts val="0"/>
              </a:spcAft>
              <a:buClr>
                <a:srgbClr val="000000"/>
              </a:buClr>
              <a:buSzPct val="100000"/>
              <a:defRPr/>
            </a:pPr>
            <a:endParaRPr lang="en-US" sz="1200" b="1" dirty="0">
              <a:solidFill>
                <a:srgbClr val="00B050"/>
              </a:solidFill>
              <a:ea typeface="Calibri"/>
              <a:cs typeface="Calibri"/>
              <a:sym typeface="Calibri"/>
            </a:endParaRPr>
          </a:p>
          <a:p>
            <a:pPr lvl="2" eaLnBrk="1" fontAlgn="auto" hangingPunct="1">
              <a:spcBef>
                <a:spcPts val="0"/>
              </a:spcBef>
              <a:spcAft>
                <a:spcPts val="0"/>
              </a:spcAft>
              <a:buClr>
                <a:srgbClr val="000000"/>
              </a:buClr>
              <a:buSzPct val="100000"/>
              <a:defRPr/>
            </a:pPr>
            <a:r>
              <a:rPr lang="en-US" sz="1600" b="1" dirty="0">
                <a:ea typeface="Calibri"/>
                <a:cs typeface="Calibri"/>
                <a:sym typeface="Calibri"/>
              </a:rPr>
              <a:t>Content Learning Target</a:t>
            </a:r>
          </a:p>
          <a:p>
            <a:pPr marL="285750" lvl="2" indent="-285750" eaLnBrk="1" fontAlgn="auto" hangingPunct="1">
              <a:spcBef>
                <a:spcPts val="0"/>
              </a:spcBef>
              <a:spcAft>
                <a:spcPts val="0"/>
              </a:spcAft>
              <a:buClr>
                <a:srgbClr val="000000"/>
              </a:buClr>
              <a:buSzPct val="100000"/>
              <a:buFont typeface="Arial" charset="0"/>
              <a:buChar char="•"/>
              <a:defRPr/>
            </a:pPr>
            <a:r>
              <a:rPr lang="en-US" sz="1600" dirty="0"/>
              <a:t>I can use textual evidence to determine how Thoreau would answer the question “Is our ultimate obligation to ourselves or society?” </a:t>
            </a:r>
            <a:endParaRPr lang="en-US" sz="1600" b="1" dirty="0">
              <a:ea typeface="Calibri"/>
              <a:cs typeface="Calibri"/>
              <a:sym typeface="Calibri"/>
            </a:endParaRPr>
          </a:p>
          <a:p>
            <a:pPr eaLnBrk="1" fontAlgn="auto" hangingPunct="1">
              <a:spcBef>
                <a:spcPts val="0"/>
              </a:spcBef>
              <a:spcAft>
                <a:spcPts val="0"/>
              </a:spcAft>
              <a:buClr>
                <a:srgbClr val="000000"/>
              </a:buClr>
              <a:buSzPct val="100000"/>
              <a:defRPr/>
            </a:pPr>
            <a:endParaRPr lang="en-US" sz="1600" b="1" dirty="0">
              <a:ea typeface="Calibri"/>
              <a:cs typeface="Calibri"/>
              <a:sym typeface="Calibri"/>
            </a:endParaRPr>
          </a:p>
          <a:p>
            <a:pPr eaLnBrk="1" fontAlgn="auto" hangingPunct="1">
              <a:spcBef>
                <a:spcPts val="0"/>
              </a:spcBef>
              <a:spcAft>
                <a:spcPts val="0"/>
              </a:spcAft>
              <a:buClr>
                <a:srgbClr val="000000"/>
              </a:buClr>
              <a:buSzPct val="100000"/>
              <a:defRPr/>
            </a:pPr>
            <a:r>
              <a:rPr lang="en-US" sz="1600" b="1" dirty="0">
                <a:ea typeface="Calibri"/>
                <a:cs typeface="Calibri"/>
                <a:sym typeface="Calibri"/>
              </a:rPr>
              <a:t>Language Learning Target</a:t>
            </a:r>
          </a:p>
          <a:p>
            <a:pPr marL="285750" indent="-285750" eaLnBrk="1" fontAlgn="auto" hangingPunct="1">
              <a:spcBef>
                <a:spcPts val="0"/>
              </a:spcBef>
              <a:spcAft>
                <a:spcPts val="0"/>
              </a:spcAft>
              <a:buClr>
                <a:srgbClr val="000000"/>
              </a:buClr>
              <a:buSzPct val="100000"/>
              <a:buFont typeface="Arial" charset="0"/>
              <a:buChar char="•"/>
              <a:defRPr/>
            </a:pPr>
            <a:r>
              <a:rPr lang="en-US" sz="1600" dirty="0">
                <a:ea typeface="Calibri"/>
                <a:cs typeface="Calibri"/>
                <a:sym typeface="Calibri"/>
              </a:rPr>
              <a:t>I can use our essential question in order to frame my response and make an inference. </a:t>
            </a:r>
            <a:endParaRPr lang="en-US" sz="1600" b="1" dirty="0">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1700" b="1" dirty="0">
              <a:solidFill>
                <a:schemeClr val="accent1"/>
              </a:solidFill>
              <a:latin typeface="Calibri" charset="0"/>
              <a:ea typeface="Calibri" charset="0"/>
              <a:cs typeface="Calibri" charset="0"/>
              <a:sym typeface="Calibri"/>
            </a:endParaRPr>
          </a:p>
        </p:txBody>
      </p:sp>
      <p:sp>
        <p:nvSpPr>
          <p:cNvPr id="2" name="Rectangle 1">
            <a:extLst>
              <a:ext uri="{FF2B5EF4-FFF2-40B4-BE49-F238E27FC236}">
                <a16:creationId xmlns:a16="http://schemas.microsoft.com/office/drawing/2014/main" id="{4E8E7C2C-6A16-0B44-BE77-D0B31B247ACD}"/>
              </a:ext>
            </a:extLst>
          </p:cNvPr>
          <p:cNvSpPr/>
          <p:nvPr/>
        </p:nvSpPr>
        <p:spPr>
          <a:xfrm>
            <a:off x="1767084" y="228600"/>
            <a:ext cx="4494307" cy="584775"/>
          </a:xfrm>
          <a:prstGeom prst="rect">
            <a:avLst/>
          </a:prstGeom>
        </p:spPr>
        <p:txBody>
          <a:bodyPr wrap="none">
            <a:spAutoFit/>
          </a:bodyPr>
          <a:lstStyle/>
          <a:p>
            <a: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Friday 3/16/18 Agenda</a:t>
            </a:r>
            <a:endParaRPr lang="en-US" sz="3200" dirty="0"/>
          </a:p>
        </p:txBody>
      </p:sp>
    </p:spTree>
    <p:extLst>
      <p:ext uri="{BB962C8B-B14F-4D97-AF65-F5344CB8AC3E}">
        <p14:creationId xmlns:p14="http://schemas.microsoft.com/office/powerpoint/2010/main" val="1686636444"/>
      </p:ext>
    </p:extLst>
  </p:cSld>
  <p:clrMapOvr>
    <a:masterClrMapping/>
  </p:clrMapOvr>
  <p:transition spd="slow">
    <p:cut/>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266700" y="990600"/>
            <a:ext cx="8610600" cy="5334000"/>
          </a:xfrm>
        </p:spPr>
        <p:txBody>
          <a:bodyPr tIns="45700" bIns="45700">
            <a:noAutofit/>
          </a:bodyPr>
          <a:lstStyle/>
          <a:p>
            <a:pPr marL="342900" marR="0" lvl="0" indent="-342900" defTabSz="914400" eaLnBrk="1" fontAlgn="auto" latinLnBrk="0" hangingPunct="1">
              <a:lnSpc>
                <a:spcPct val="100000"/>
              </a:lnSpc>
              <a:spcBef>
                <a:spcPts val="0"/>
              </a:spcBef>
              <a:spcAft>
                <a:spcPts val="0"/>
              </a:spcAft>
              <a:buClrTx/>
              <a:buSzTx/>
              <a:buFont typeface="+mj-lt"/>
              <a:buNone/>
              <a:tabLst/>
              <a:defRPr/>
            </a:pPr>
            <a:r>
              <a:rPr lang="en-US" sz="2400" dirty="0"/>
              <a:t>What do you notice about the structure of this sentence? What</a:t>
            </a:r>
          </a:p>
          <a:p>
            <a:pPr marL="342900" marR="0" lvl="0" indent="-342900" defTabSz="914400" eaLnBrk="1" fontAlgn="auto" latinLnBrk="0" hangingPunct="1">
              <a:lnSpc>
                <a:spcPct val="100000"/>
              </a:lnSpc>
              <a:spcBef>
                <a:spcPts val="0"/>
              </a:spcBef>
              <a:spcAft>
                <a:spcPts val="0"/>
              </a:spcAft>
              <a:buClrTx/>
              <a:buSzTx/>
              <a:buFont typeface="+mj-lt"/>
              <a:buNone/>
              <a:tabLst/>
              <a:defRPr/>
            </a:pPr>
            <a:r>
              <a:rPr lang="en-US" sz="2400" dirty="0"/>
              <a:t>kind of words and punctuation, specifically, does the author</a:t>
            </a:r>
          </a:p>
          <a:p>
            <a:pPr marL="342900" marR="0" lvl="0" indent="-342900" defTabSz="914400" eaLnBrk="1" fontAlgn="auto" latinLnBrk="0" hangingPunct="1">
              <a:lnSpc>
                <a:spcPct val="100000"/>
              </a:lnSpc>
              <a:spcBef>
                <a:spcPts val="0"/>
              </a:spcBef>
              <a:spcAft>
                <a:spcPts val="0"/>
              </a:spcAft>
              <a:buClrTx/>
              <a:buSzTx/>
              <a:buFont typeface="+mj-lt"/>
              <a:buNone/>
              <a:tabLst/>
              <a:defRPr/>
            </a:pPr>
            <a:r>
              <a:rPr lang="en-US" sz="2400" dirty="0"/>
              <a:t>use?</a:t>
            </a:r>
          </a:p>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US" sz="2000" dirty="0"/>
          </a:p>
          <a:p>
            <a:r>
              <a:rPr lang="en-US" sz="2800" b="1" dirty="0"/>
              <a:t>“Government is at best but an expedient; but most governments are usually, and all governments are sometimes, inexpedient.”</a:t>
            </a:r>
          </a:p>
          <a:p>
            <a:endParaRPr lang="en-US" sz="2000" dirty="0"/>
          </a:p>
          <a:p>
            <a:endParaRPr lang="en-US" sz="2000" dirty="0"/>
          </a:p>
          <a:p>
            <a:r>
              <a:rPr lang="en-US" sz="2400" i="1" dirty="0"/>
              <a:t>Talk with the people at your table for 3-4 minutes, then you will share responses with the class. </a:t>
            </a:r>
          </a:p>
          <a:p>
            <a:endParaRPr lang="en-US" sz="2000" dirty="0"/>
          </a:p>
          <a:p>
            <a:r>
              <a:rPr lang="en-US" sz="2000" b="1" dirty="0">
                <a:solidFill>
                  <a:srgbClr val="009A46"/>
                </a:solidFill>
              </a:rPr>
              <a:t>**The student wearing the most green will be the “involuntary volunteer” from your group. </a:t>
            </a:r>
            <a:br>
              <a:rPr lang="en-US" sz="2000" dirty="0"/>
            </a:br>
            <a:endParaRPr lang="en-US" sz="2000" dirty="0"/>
          </a:p>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US" sz="2000" dirty="0"/>
          </a:p>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US" sz="2000" dirty="0"/>
          </a:p>
        </p:txBody>
      </p:sp>
    </p:spTree>
    <p:extLst>
      <p:ext uri="{BB962C8B-B14F-4D97-AF65-F5344CB8AC3E}">
        <p14:creationId xmlns:p14="http://schemas.microsoft.com/office/powerpoint/2010/main" val="2552497294"/>
      </p:ext>
    </p:extLst>
  </p:cSld>
  <p:clrMapOvr>
    <a:masterClrMapping/>
  </p:clrMapOvr>
  <p:transition spd="slow">
    <p:cut/>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998708"/>
            <a:ext cx="7467600" cy="2308324"/>
          </a:xfrm>
          <a:prstGeom prst="rect">
            <a:avLst/>
          </a:prstGeom>
          <a:noFill/>
        </p:spPr>
        <p:txBody>
          <a:bodyPr wrap="square" rtlCol="0">
            <a:spAutoFit/>
          </a:bodyPr>
          <a:lstStyle/>
          <a:p>
            <a:r>
              <a:rPr lang="en-US" sz="1800" b="1" dirty="0"/>
              <a:t>Section 1 from Civil Disobedience</a:t>
            </a:r>
          </a:p>
          <a:p>
            <a:endParaRPr lang="en-US" sz="1800" b="1" dirty="0">
              <a:solidFill>
                <a:srgbClr val="009A46"/>
              </a:solidFill>
            </a:endParaRPr>
          </a:p>
          <a:p>
            <a:r>
              <a:rPr lang="en-US" sz="1800" b="1" dirty="0">
                <a:solidFill>
                  <a:srgbClr val="009A46"/>
                </a:solidFill>
              </a:rPr>
              <a:t>I heartily accept the motto, "That government is best which governs least"; and I should like to see it acted up to more rapidly and systematically. Carried out, it finally amounts to this, which also I believe— "That government is best which governs not at all"; and when men are prepared for it, that will be the kind of government which they will have.</a:t>
            </a:r>
          </a:p>
        </p:txBody>
      </p:sp>
      <p:sp>
        <p:nvSpPr>
          <p:cNvPr id="3" name="TextBox 2"/>
          <p:cNvSpPr txBox="1"/>
          <p:nvPr/>
        </p:nvSpPr>
        <p:spPr>
          <a:xfrm>
            <a:off x="838200" y="495960"/>
            <a:ext cx="7620000" cy="523220"/>
          </a:xfrm>
          <a:prstGeom prst="rect">
            <a:avLst/>
          </a:prstGeom>
          <a:noFill/>
        </p:spPr>
        <p:txBody>
          <a:bodyPr wrap="square" rtlCol="0">
            <a:spAutoFit/>
          </a:bodyPr>
          <a:lstStyle/>
          <a:p>
            <a:r>
              <a:rPr lang="en-US" sz="2800" b="1" dirty="0">
                <a:solidFill>
                  <a:srgbClr val="FF0000"/>
                </a:solidFill>
              </a:rPr>
              <a:t>**Did not use!!!!</a:t>
            </a:r>
          </a:p>
        </p:txBody>
      </p:sp>
      <p:sp>
        <p:nvSpPr>
          <p:cNvPr id="4" name="TextBox 3"/>
          <p:cNvSpPr txBox="1"/>
          <p:nvPr/>
        </p:nvSpPr>
        <p:spPr>
          <a:xfrm>
            <a:off x="838200" y="3276600"/>
            <a:ext cx="7239000" cy="3416320"/>
          </a:xfrm>
          <a:prstGeom prst="rect">
            <a:avLst/>
          </a:prstGeom>
          <a:noFill/>
        </p:spPr>
        <p:txBody>
          <a:bodyPr wrap="square" rtlCol="0">
            <a:spAutoFit/>
          </a:bodyPr>
          <a:lstStyle/>
          <a:p>
            <a:r>
              <a:rPr lang="en-US" sz="1800" b="1" dirty="0"/>
              <a:t>Paraphrase from Civil Disobedience</a:t>
            </a:r>
          </a:p>
          <a:p>
            <a:endParaRPr lang="en-US" sz="1800" b="1" dirty="0"/>
          </a:p>
          <a:p>
            <a:r>
              <a:rPr lang="en-US" sz="1800" b="1" dirty="0">
                <a:solidFill>
                  <a:srgbClr val="0070C0"/>
                </a:solidFill>
              </a:rPr>
              <a:t>I truly believe the saying, ”That government is best which governs least” (hands off government is the ideal type of government); and I would prefer for this action to be implemented quickly and efficiently. If the previously mentioned statement is implemented, the result will be, which I also believe to be true, “That government is best which governs not at all” (the best kind of government is one that serves instead of making unnecessary mandates). If the citizens of this country are ready, we can start the process of creating a system that works for the people instead of against them.  </a:t>
            </a:r>
          </a:p>
        </p:txBody>
      </p:sp>
    </p:spTree>
    <p:extLst>
      <p:ext uri="{BB962C8B-B14F-4D97-AF65-F5344CB8AC3E}">
        <p14:creationId xmlns:p14="http://schemas.microsoft.com/office/powerpoint/2010/main" val="213421480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04800" y="1066800"/>
            <a:ext cx="8458200" cy="4524315"/>
          </a:xfrm>
          <a:prstGeom prst="rect">
            <a:avLst/>
          </a:prstGeom>
          <a:noFill/>
        </p:spPr>
        <p:txBody>
          <a:bodyPr wrap="square" rtlCol="0">
            <a:spAutoFit/>
          </a:bodyPr>
          <a:lstStyle/>
          <a:p>
            <a:r>
              <a:rPr lang="en-US" sz="3200" b="1" dirty="0">
                <a:solidFill>
                  <a:schemeClr val="bg1"/>
                </a:solidFill>
              </a:rPr>
              <a:t>This presentation is up to date at this point for the 2017-18 school year. The agenda will be updated on a daily/weekly basis. </a:t>
            </a: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ndParaRPr>
          </a:p>
          <a:p>
            <a:r>
              <a:rPr lang="en-US" sz="3200" b="1" dirty="0">
                <a:solidFill>
                  <a:schemeClr val="bg1"/>
                </a:solidFill>
              </a:rPr>
              <a:t>The following slides are plans from the 2016-17 school year. </a:t>
            </a:r>
          </a:p>
        </p:txBody>
      </p:sp>
    </p:spTree>
    <p:extLst>
      <p:ext uri="{BB962C8B-B14F-4D97-AF65-F5344CB8AC3E}">
        <p14:creationId xmlns:p14="http://schemas.microsoft.com/office/powerpoint/2010/main" val="1596624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0B1956D8-071D-4843-9941-CC5BDA1F9F62}"/>
              </a:ext>
            </a:extLst>
          </p:cNvPr>
          <p:cNvSpPr>
            <a:spLocks noGrp="1" noChangeArrowheads="1"/>
          </p:cNvSpPr>
          <p:nvPr>
            <p:ph type="body" idx="1"/>
          </p:nvPr>
        </p:nvSpPr>
        <p:spPr>
          <a:xfrm>
            <a:off x="0" y="1143000"/>
            <a:ext cx="9144000" cy="6324600"/>
          </a:xfrm>
        </p:spPr>
        <p:txBody>
          <a:bodyPr/>
          <a:lstStyle/>
          <a:p>
            <a:pPr eaLnBrk="1" hangingPunct="1">
              <a:lnSpc>
                <a:spcPct val="80000"/>
              </a:lnSpc>
            </a:pPr>
            <a:r>
              <a:rPr lang="en-US" altLang="en-US" sz="2000" b="1" dirty="0"/>
              <a:t>Word:</a:t>
            </a:r>
            <a:r>
              <a:rPr lang="en-US" altLang="en-US" sz="2000" dirty="0"/>
              <a:t> implicit</a:t>
            </a:r>
          </a:p>
          <a:p>
            <a:pPr eaLnBrk="1" hangingPunct="1">
              <a:lnSpc>
                <a:spcPct val="80000"/>
              </a:lnSpc>
            </a:pPr>
            <a:endParaRPr lang="en-US" altLang="en-US" sz="2000" b="1" dirty="0"/>
          </a:p>
          <a:p>
            <a:pPr eaLnBrk="1" hangingPunct="1">
              <a:lnSpc>
                <a:spcPct val="80000"/>
              </a:lnSpc>
            </a:pPr>
            <a:r>
              <a:rPr lang="en-US" altLang="en-US" sz="2000" b="1" dirty="0"/>
              <a:t>Part of speech:</a:t>
            </a:r>
            <a:r>
              <a:rPr lang="en-US" altLang="en-US" sz="2000" dirty="0"/>
              <a:t> adjective</a:t>
            </a:r>
          </a:p>
          <a:p>
            <a:pPr eaLnBrk="1" hangingPunct="1">
              <a:lnSpc>
                <a:spcPct val="80000"/>
              </a:lnSpc>
            </a:pPr>
            <a:endParaRPr lang="en-US" altLang="en-US" sz="2000" b="1" dirty="0"/>
          </a:p>
          <a:p>
            <a:pPr eaLnBrk="1" hangingPunct="1">
              <a:lnSpc>
                <a:spcPct val="80000"/>
              </a:lnSpc>
            </a:pPr>
            <a:r>
              <a:rPr lang="en-US" altLang="en-US" sz="2000" b="1" dirty="0"/>
              <a:t>Pronunciation: </a:t>
            </a:r>
            <a:r>
              <a:rPr lang="en-US" altLang="en-US" sz="2000" dirty="0" err="1"/>
              <a:t>im</a:t>
            </a:r>
            <a:r>
              <a:rPr lang="en-US" altLang="en-US" sz="2000" dirty="0"/>
              <a:t>-</a:t>
            </a:r>
            <a:r>
              <a:rPr lang="en-US" altLang="en-US" sz="2000" b="1" dirty="0" err="1"/>
              <a:t>plis</a:t>
            </a:r>
            <a:r>
              <a:rPr lang="en-US" altLang="en-US" sz="2000" dirty="0"/>
              <a:t>-it </a:t>
            </a:r>
          </a:p>
          <a:p>
            <a:pPr eaLnBrk="1" hangingPunct="1">
              <a:lnSpc>
                <a:spcPct val="80000"/>
              </a:lnSpc>
            </a:pPr>
            <a:endParaRPr lang="en-US" altLang="en-US" sz="2000" dirty="0"/>
          </a:p>
          <a:p>
            <a:pPr eaLnBrk="1" hangingPunct="1">
              <a:lnSpc>
                <a:spcPct val="80000"/>
              </a:lnSpc>
            </a:pPr>
            <a:r>
              <a:rPr lang="en-US" altLang="en-US" sz="2000" b="1" dirty="0"/>
              <a:t>Origins: </a:t>
            </a:r>
            <a:r>
              <a:rPr lang="en-US" altLang="en-US" sz="2000" dirty="0"/>
              <a:t>Latin: “</a:t>
            </a:r>
            <a:r>
              <a:rPr lang="en-US" altLang="en-US" sz="2000" dirty="0" err="1"/>
              <a:t>Implicitus</a:t>
            </a:r>
            <a:r>
              <a:rPr lang="en-US" altLang="en-US" sz="2000" dirty="0"/>
              <a:t>” (Involved; obscure)</a:t>
            </a:r>
          </a:p>
          <a:p>
            <a:pPr eaLnBrk="1" hangingPunct="1">
              <a:lnSpc>
                <a:spcPct val="80000"/>
              </a:lnSpc>
            </a:pPr>
            <a:endParaRPr lang="en-US" altLang="en-US" sz="2000" b="1" dirty="0"/>
          </a:p>
          <a:p>
            <a:pPr eaLnBrk="1" hangingPunct="1">
              <a:lnSpc>
                <a:spcPct val="80000"/>
              </a:lnSpc>
            </a:pPr>
            <a:r>
              <a:rPr lang="en-US" altLang="en-US" sz="2000" b="1" dirty="0"/>
              <a:t>Related Forms: </a:t>
            </a:r>
            <a:r>
              <a:rPr lang="en-US" altLang="en-US" sz="2000" dirty="0"/>
              <a:t>implicitly (adverb) </a:t>
            </a:r>
          </a:p>
          <a:p>
            <a:pPr eaLnBrk="1" hangingPunct="1">
              <a:lnSpc>
                <a:spcPct val="80000"/>
              </a:lnSpc>
            </a:pPr>
            <a:endParaRPr lang="en-US" altLang="en-US" sz="2000" b="1" dirty="0"/>
          </a:p>
          <a:p>
            <a:pPr eaLnBrk="1" hangingPunct="1">
              <a:lnSpc>
                <a:spcPct val="80000"/>
              </a:lnSpc>
            </a:pPr>
            <a:r>
              <a:rPr lang="en-US" altLang="en-US" sz="2000" b="1" dirty="0"/>
              <a:t>Synonyms: </a:t>
            </a:r>
          </a:p>
          <a:p>
            <a:pPr eaLnBrk="1" hangingPunct="1">
              <a:lnSpc>
                <a:spcPct val="80000"/>
              </a:lnSpc>
            </a:pPr>
            <a:endParaRPr lang="en-US" altLang="en-US" sz="2000" b="1" dirty="0"/>
          </a:p>
          <a:p>
            <a:pPr eaLnBrk="1" hangingPunct="1">
              <a:lnSpc>
                <a:spcPct val="80000"/>
              </a:lnSpc>
            </a:pPr>
            <a:r>
              <a:rPr lang="en-US" altLang="en-US" sz="2000" b="1" dirty="0"/>
              <a:t>Sentence: </a:t>
            </a:r>
            <a:r>
              <a:rPr lang="en-US" altLang="en-US" sz="2000" dirty="0"/>
              <a:t>While they never wrote it down or spoke of it, the Joker and Bane had an </a:t>
            </a:r>
            <a:r>
              <a:rPr lang="en-US" altLang="en-US" sz="2000" b="1" u="sng" dirty="0"/>
              <a:t>implicit</a:t>
            </a:r>
            <a:r>
              <a:rPr lang="en-US" altLang="en-US" sz="2000" dirty="0"/>
              <a:t> agreement that whoever kidnapped their victim got to deliver the killing blow when the time was right.</a:t>
            </a:r>
            <a:endParaRPr lang="en-US" altLang="en-US" sz="2000" b="1" dirty="0"/>
          </a:p>
          <a:p>
            <a:pPr eaLnBrk="1" hangingPunct="1">
              <a:lnSpc>
                <a:spcPct val="80000"/>
              </a:lnSpc>
            </a:pPr>
            <a:endParaRPr lang="en-US" altLang="en-US" sz="2000" b="1" dirty="0"/>
          </a:p>
          <a:p>
            <a:pPr eaLnBrk="1" hangingPunct="1">
              <a:lnSpc>
                <a:spcPct val="80000"/>
              </a:lnSpc>
            </a:pPr>
            <a:r>
              <a:rPr lang="en-US" altLang="en-US" sz="2000" b="1" dirty="0"/>
              <a:t>Predicted Definition: I believe this word means… (include 3 guesses)</a:t>
            </a:r>
          </a:p>
          <a:p>
            <a:pPr eaLnBrk="1" hangingPunct="1">
              <a:lnSpc>
                <a:spcPct val="80000"/>
              </a:lnSpc>
            </a:pPr>
            <a:endParaRPr lang="en-US" altLang="en-US" sz="2000" b="1" dirty="0"/>
          </a:p>
          <a:p>
            <a:pPr eaLnBrk="1" hangingPunct="1">
              <a:lnSpc>
                <a:spcPct val="80000"/>
              </a:lnSpc>
            </a:pPr>
            <a:r>
              <a:rPr lang="en-US" altLang="en-US" sz="2000" b="1" dirty="0"/>
              <a:t>Definition: </a:t>
            </a:r>
          </a:p>
        </p:txBody>
      </p:sp>
      <p:sp>
        <p:nvSpPr>
          <p:cNvPr id="2" name="TextBox 1">
            <a:extLst>
              <a:ext uri="{FF2B5EF4-FFF2-40B4-BE49-F238E27FC236}">
                <a16:creationId xmlns:a16="http://schemas.microsoft.com/office/drawing/2014/main" id="{366D81DC-229C-5743-8595-06EB18436638}"/>
              </a:ext>
            </a:extLst>
          </p:cNvPr>
          <p:cNvSpPr txBox="1"/>
          <p:nvPr/>
        </p:nvSpPr>
        <p:spPr>
          <a:xfrm>
            <a:off x="1371600" y="5587425"/>
            <a:ext cx="6934200" cy="584775"/>
          </a:xfrm>
          <a:prstGeom prst="rect">
            <a:avLst/>
          </a:prstGeom>
          <a:noFill/>
        </p:spPr>
        <p:txBody>
          <a:bodyPr wrap="square" rtlCol="0">
            <a:spAutoFit/>
          </a:bodyPr>
          <a:lstStyle/>
          <a:p>
            <a:pPr eaLnBrk="1" hangingPunct="1">
              <a:lnSpc>
                <a:spcPct val="80000"/>
              </a:lnSpc>
              <a:buFontTx/>
              <a:buNone/>
            </a:pPr>
            <a:r>
              <a:rPr lang="en-US" altLang="en-US" sz="2000" dirty="0"/>
              <a:t>Implied, rather than directly stated; hinted at; understood without being spoken or written.</a:t>
            </a:r>
          </a:p>
        </p:txBody>
      </p:sp>
      <p:sp>
        <p:nvSpPr>
          <p:cNvPr id="3" name="TextBox 2">
            <a:extLst>
              <a:ext uri="{FF2B5EF4-FFF2-40B4-BE49-F238E27FC236}">
                <a16:creationId xmlns:a16="http://schemas.microsoft.com/office/drawing/2014/main" id="{8635E5CE-AEF2-E448-A41E-D0E4C20E0009}"/>
              </a:ext>
            </a:extLst>
          </p:cNvPr>
          <p:cNvSpPr txBox="1"/>
          <p:nvPr/>
        </p:nvSpPr>
        <p:spPr>
          <a:xfrm>
            <a:off x="1447800" y="3562290"/>
            <a:ext cx="6096000" cy="400110"/>
          </a:xfrm>
          <a:prstGeom prst="rect">
            <a:avLst/>
          </a:prstGeom>
          <a:noFill/>
        </p:spPr>
        <p:txBody>
          <a:bodyPr wrap="square" rtlCol="0">
            <a:spAutoFit/>
          </a:bodyPr>
          <a:lstStyle/>
          <a:p>
            <a:r>
              <a:rPr lang="en-US" sz="2000" dirty="0"/>
              <a:t>absolute, constant, unspoken, implied</a:t>
            </a:r>
          </a:p>
        </p:txBody>
      </p:sp>
      <p:sp>
        <p:nvSpPr>
          <p:cNvPr id="4" name="Rectangle 3">
            <a:extLst>
              <a:ext uri="{FF2B5EF4-FFF2-40B4-BE49-F238E27FC236}">
                <a16:creationId xmlns:a16="http://schemas.microsoft.com/office/drawing/2014/main" id="{E4AB4394-0F08-0D4C-AED2-EEED20B9BB52}"/>
              </a:ext>
            </a:extLst>
          </p:cNvPr>
          <p:cNvSpPr/>
          <p:nvPr/>
        </p:nvSpPr>
        <p:spPr>
          <a:xfrm>
            <a:off x="2743200" y="152400"/>
            <a:ext cx="3005951" cy="646331"/>
          </a:xfrm>
          <a:prstGeom prst="rect">
            <a:avLst/>
          </a:prstGeom>
        </p:spPr>
        <p:txBody>
          <a:bodyPr wrap="non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WOTD 2/5/18</a:t>
            </a:r>
          </a:p>
        </p:txBody>
      </p:sp>
    </p:spTree>
    <p:extLst>
      <p:ext uri="{BB962C8B-B14F-4D97-AF65-F5344CB8AC3E}">
        <p14:creationId xmlns:p14="http://schemas.microsoft.com/office/powerpoint/2010/main" val="35507787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a:solidFill>
                  <a:schemeClr val="tx1"/>
                </a:solidFill>
                <a:latin typeface="Calibri" charset="0"/>
                <a:ea typeface="Arial" charset="0"/>
                <a:cs typeface="Arial" charset="0"/>
                <a:sym typeface="Calibri" charset="0"/>
              </a:rPr>
              <a:t>Tuesday 3/7/17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5334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WOTD + semi colon rules. </a:t>
            </a:r>
            <a:endParaRPr lang="en-US" sz="1700" b="1" dirty="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700" b="1" dirty="0">
                <a:solidFill>
                  <a:srgbClr val="C20E9B"/>
                </a:solidFill>
                <a:latin typeface="Calibri" charset="0"/>
                <a:ea typeface="Calibri" charset="0"/>
                <a:cs typeface="Calibri" charset="0"/>
                <a:sym typeface="Calibri"/>
              </a:rPr>
              <a:t>In class activities: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a:latin typeface="Calibri" charset="0"/>
                <a:ea typeface="Calibri" charset="0"/>
                <a:cs typeface="Calibri" charset="0"/>
                <a:sym typeface="Calibri"/>
              </a:rPr>
              <a:t>After bell work, we will finish writing the Rhetorical Analysis for “The Digital Parent Trap” on Khan Academy. You will have 15 minutes to submit your essay. After, you will fill out a reflection sheet which will be collected and graded. We will also discuss some of the areas of the reflection in small groups and as a whole class. </a:t>
            </a:r>
            <a:endParaRPr lang="en-US" sz="1700" b="1" dirty="0">
              <a:solidFill>
                <a:srgbClr val="7030A0"/>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a:latin typeface="Calibri" charset="0"/>
                <a:ea typeface="Calibri" charset="0"/>
                <a:cs typeface="Calibri" charset="0"/>
                <a:sym typeface="Calibri"/>
              </a:rPr>
              <a:t>SAT Rhetorical Analysis Practice: Please grab your assigned Chromebook and sign into </a:t>
            </a:r>
            <a:r>
              <a:rPr lang="en-US" sz="1700" b="1" dirty="0">
                <a:latin typeface="Calibri" charset="0"/>
                <a:ea typeface="Calibri" charset="0"/>
                <a:cs typeface="Calibri" charset="0"/>
                <a:sym typeface="Calibri"/>
              </a:rPr>
              <a:t>Khan Academy.</a:t>
            </a:r>
            <a:r>
              <a:rPr lang="en-US" sz="1700" dirty="0">
                <a:latin typeface="Calibri" charset="0"/>
                <a:ea typeface="Calibri" charset="0"/>
                <a:cs typeface="Calibri" charset="0"/>
                <a:sym typeface="Calibri"/>
              </a:rPr>
              <a:t> Make sure you click “sign in with Google” or type in your log  in if you used a different email address. </a:t>
            </a:r>
            <a:r>
              <a:rPr lang="en-US" sz="1700" b="1" dirty="0">
                <a:latin typeface="Calibri" charset="0"/>
                <a:ea typeface="Calibri" charset="0"/>
                <a:cs typeface="Calibri" charset="0"/>
                <a:sym typeface="Calibri"/>
              </a:rPr>
              <a:t>Once signed in, follow these steps:</a:t>
            </a:r>
          </a:p>
          <a:p>
            <a:pPr eaLnBrk="1" fontAlgn="auto" hangingPunct="1">
              <a:lnSpc>
                <a:spcPct val="80000"/>
              </a:lnSpc>
              <a:spcBef>
                <a:spcPts val="400"/>
              </a:spcBef>
              <a:spcAft>
                <a:spcPts val="0"/>
              </a:spcAft>
              <a:buClr>
                <a:srgbClr val="000000"/>
              </a:buClr>
              <a:buSzPct val="100000"/>
              <a:defRPr/>
            </a:pPr>
            <a:r>
              <a:rPr lang="en-US" sz="1700" b="1" dirty="0">
                <a:solidFill>
                  <a:srgbClr val="FF0000"/>
                </a:solidFill>
                <a:latin typeface="Calibri" charset="0"/>
                <a:ea typeface="Calibri" charset="0"/>
                <a:cs typeface="Calibri" charset="0"/>
                <a:sym typeface="Calibri"/>
              </a:rPr>
              <a:t>	⇢Click “Subjects” in the top left hand corner. </a:t>
            </a:r>
          </a:p>
          <a:p>
            <a:pPr eaLnBrk="1" fontAlgn="auto" hangingPunct="1">
              <a:lnSpc>
                <a:spcPct val="80000"/>
              </a:lnSpc>
              <a:spcBef>
                <a:spcPts val="400"/>
              </a:spcBef>
              <a:spcAft>
                <a:spcPts val="0"/>
              </a:spcAft>
              <a:buClr>
                <a:srgbClr val="000000"/>
              </a:buClr>
              <a:buSzPct val="100000"/>
              <a:defRPr/>
            </a:pPr>
            <a:r>
              <a:rPr lang="en-US" sz="1700" b="1" dirty="0">
                <a:solidFill>
                  <a:srgbClr val="FF0000"/>
                </a:solidFill>
                <a:latin typeface="Calibri" charset="0"/>
                <a:ea typeface="Calibri" charset="0"/>
                <a:cs typeface="Calibri" charset="0"/>
                <a:sym typeface="Calibri"/>
              </a:rPr>
              <a:t>	⇢On the write side under “Test Prep” click “SAT”</a:t>
            </a:r>
          </a:p>
          <a:p>
            <a:pPr eaLnBrk="1" fontAlgn="auto" hangingPunct="1">
              <a:lnSpc>
                <a:spcPct val="80000"/>
              </a:lnSpc>
              <a:spcBef>
                <a:spcPts val="400"/>
              </a:spcBef>
              <a:spcAft>
                <a:spcPts val="0"/>
              </a:spcAft>
              <a:buClr>
                <a:srgbClr val="000000"/>
              </a:buClr>
              <a:buSzPct val="100000"/>
              <a:defRPr/>
            </a:pPr>
            <a:r>
              <a:rPr lang="en-US" sz="1700" b="1" dirty="0">
                <a:solidFill>
                  <a:srgbClr val="FF0000"/>
                </a:solidFill>
                <a:latin typeface="Calibri" charset="0"/>
                <a:ea typeface="Calibri" charset="0"/>
                <a:cs typeface="Calibri" charset="0"/>
                <a:sym typeface="Calibri"/>
              </a:rPr>
              <a:t>	⇢Towards the top, in the middle of the bar, click “Practice”</a:t>
            </a:r>
          </a:p>
          <a:p>
            <a:pPr eaLnBrk="1" fontAlgn="auto" hangingPunct="1">
              <a:lnSpc>
                <a:spcPct val="80000"/>
              </a:lnSpc>
              <a:spcBef>
                <a:spcPts val="400"/>
              </a:spcBef>
              <a:spcAft>
                <a:spcPts val="0"/>
              </a:spcAft>
              <a:buClr>
                <a:srgbClr val="000000"/>
              </a:buClr>
              <a:buSzPct val="100000"/>
              <a:defRPr/>
            </a:pPr>
            <a:r>
              <a:rPr lang="en-US" sz="1700" b="1" dirty="0">
                <a:solidFill>
                  <a:srgbClr val="FF0000"/>
                </a:solidFill>
                <a:latin typeface="Calibri" charset="0"/>
                <a:ea typeface="Calibri" charset="0"/>
                <a:cs typeface="Calibri" charset="0"/>
                <a:sym typeface="Calibri"/>
              </a:rPr>
              <a:t>	⇢Towards the top, on the right, click “Essay.” Scroll down to the essay titled “The 	  	Digital Parent Trap” and click “practice.”</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solidFill>
                  <a:srgbClr val="7030A0"/>
                </a:solidFill>
                <a:latin typeface="Calibri" charset="0"/>
                <a:ea typeface="Calibri" charset="0"/>
                <a:cs typeface="Calibri" charset="0"/>
                <a:sym typeface="Calibri"/>
              </a:rPr>
              <a:t>If you finish early, there is a reflection form to fill out. It will be collected and graded. We will also discuss your responses in small group and with the entire class.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solidFill>
                  <a:srgbClr val="0070C0"/>
                </a:solidFill>
                <a:latin typeface="Calibri" charset="0"/>
                <a:ea typeface="Calibri" charset="0"/>
                <a:cs typeface="Calibri" charset="0"/>
                <a:sym typeface="Calibri"/>
              </a:rPr>
              <a:t>If there is time, we will start annotating and reading “Letter from a Birmingham Jail.”</a:t>
            </a:r>
          </a:p>
          <a:p>
            <a:pPr eaLnBrk="1" fontAlgn="auto" hangingPunct="1">
              <a:lnSpc>
                <a:spcPct val="80000"/>
              </a:lnSpc>
              <a:spcBef>
                <a:spcPts val="400"/>
              </a:spcBef>
              <a:spcAft>
                <a:spcPts val="0"/>
              </a:spcAft>
              <a:buClr>
                <a:srgbClr val="000000"/>
              </a:buClr>
              <a:buSzPct val="100000"/>
              <a:defRPr/>
            </a:pPr>
            <a:r>
              <a:rPr lang="en-US" sz="1600" b="1" dirty="0">
                <a:solidFill>
                  <a:srgbClr val="00B050"/>
                </a:solidFill>
                <a:latin typeface="Calibri" charset="0"/>
                <a:ea typeface="Calibri" charset="0"/>
                <a:cs typeface="Calibri" charset="0"/>
                <a:sym typeface="Calibri"/>
              </a:rPr>
              <a:t>Learning Targets: </a:t>
            </a:r>
            <a:r>
              <a:rPr lang="en-US" sz="1600" dirty="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latin typeface="Calibri" charset="0"/>
                <a:ea typeface="Calibri" charset="0"/>
                <a:cs typeface="Calibri" charset="0"/>
              </a:rPr>
              <a:t>I can analyze and evaluate the effectiveness of the structure an author uses in his or her exposition or argument, including whether the structure makes points clear, convincing, and engaging.</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use context (e.g., the overall meaning of a sentence, paragraph, or text; a word's position or function in a sentence) as a clue to the meaning of a word or phrase.</a:t>
            </a:r>
          </a:p>
        </p:txBody>
      </p:sp>
    </p:spTree>
    <p:extLst>
      <p:ext uri="{BB962C8B-B14F-4D97-AF65-F5344CB8AC3E}">
        <p14:creationId xmlns:p14="http://schemas.microsoft.com/office/powerpoint/2010/main" val="3041392923"/>
      </p:ext>
    </p:extLst>
  </p:cSld>
  <p:clrMapOvr>
    <a:masterClrMapping/>
  </p:clrMapOvr>
  <p:transition spd="slow">
    <p:cut/>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a:latin typeface="Kristen ITC" charset="0"/>
            </a:endParaRPr>
          </a:p>
          <a:p>
            <a:pPr algn="ctr" eaLnBrk="1" hangingPunct="1">
              <a:lnSpc>
                <a:spcPct val="80000"/>
              </a:lnSpc>
              <a:defRPr/>
            </a:pPr>
            <a:r>
              <a:rPr lang="en-US" altLang="en-US" sz="3600" b="1" dirty="0">
                <a:solidFill>
                  <a:schemeClr val="bg1"/>
                </a:solidFill>
                <a:latin typeface="Kristen ITC" charset="0"/>
              </a:rPr>
              <a:t>Tuesday 3/7/17</a:t>
            </a:r>
          </a:p>
          <a:p>
            <a:pPr eaLnBrk="1" hangingPunct="1">
              <a:lnSpc>
                <a:spcPct val="80000"/>
              </a:lnSpc>
              <a:defRPr/>
            </a:pPr>
            <a:endParaRPr lang="en-US" altLang="en-US" sz="2000" b="1" dirty="0">
              <a:latin typeface="Kristen ITC" charset="0"/>
            </a:endParaRPr>
          </a:p>
          <a:p>
            <a:pPr eaLnBrk="1" hangingPunct="1">
              <a:lnSpc>
                <a:spcPct val="80000"/>
              </a:lnSpc>
              <a:defRPr/>
            </a:pPr>
            <a:r>
              <a:rPr lang="en-US" altLang="en-US" sz="2000" b="1" dirty="0">
                <a:solidFill>
                  <a:schemeClr val="bg1"/>
                </a:solidFill>
                <a:latin typeface="+mn-lt"/>
              </a:rPr>
              <a:t>Word: </a:t>
            </a:r>
            <a:r>
              <a:rPr lang="en-US" altLang="en-US" sz="2000" dirty="0">
                <a:solidFill>
                  <a:schemeClr val="bg1"/>
                </a:solidFill>
                <a:latin typeface="+mn-lt"/>
              </a:rPr>
              <a:t>laud</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verb</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 </a:t>
            </a:r>
            <a:r>
              <a:rPr lang="en-US" sz="2000" dirty="0">
                <a:solidFill>
                  <a:schemeClr val="bg1"/>
                </a:solidFill>
              </a:rPr>
              <a:t>[</a:t>
            </a:r>
            <a:r>
              <a:rPr lang="en-US" sz="2000" dirty="0" err="1">
                <a:solidFill>
                  <a:schemeClr val="bg1"/>
                </a:solidFill>
              </a:rPr>
              <a:t>lawd</a:t>
            </a:r>
            <a:r>
              <a:rPr lang="en-US" sz="2000" dirty="0">
                <a:solidFill>
                  <a:schemeClr val="bg1"/>
                </a:solidFill>
              </a:rPr>
              <a:t>]</a:t>
            </a:r>
            <a:endParaRPr lang="en-US" altLang="en-US" sz="2000" b="1"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Predicted Synonyms:</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Antonyms: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 </a:t>
            </a:r>
            <a:r>
              <a:rPr lang="en-US" altLang="en-US" sz="2000" dirty="0">
                <a:solidFill>
                  <a:schemeClr val="bg1"/>
                </a:solidFill>
                <a:latin typeface="+mn-lt"/>
              </a:rPr>
              <a:t>lauder (noun)</a:t>
            </a:r>
          </a:p>
          <a:p>
            <a:pPr eaLnBrk="1" hangingPunct="1">
              <a:lnSpc>
                <a:spcPct val="80000"/>
              </a:lnSpc>
              <a:defRPr/>
            </a:pPr>
            <a:endParaRPr lang="en-US" altLang="en-US" sz="2000" b="1" dirty="0">
              <a:solidFill>
                <a:schemeClr val="bg1"/>
              </a:solidFill>
              <a:latin typeface="+mn-lt"/>
            </a:endParaRPr>
          </a:p>
          <a:p>
            <a:pPr>
              <a:defRPr/>
            </a:pPr>
            <a:r>
              <a:rPr lang="en-US" altLang="en-US" sz="2000" b="1" dirty="0">
                <a:solidFill>
                  <a:schemeClr val="bg1"/>
                </a:solidFill>
                <a:latin typeface="+mn-lt"/>
              </a:rPr>
              <a:t>Sentence: </a:t>
            </a:r>
            <a:r>
              <a:rPr lang="en-US" sz="2000" dirty="0">
                <a:solidFill>
                  <a:schemeClr val="accent3"/>
                </a:solidFill>
              </a:rPr>
              <a:t>The critic will </a:t>
            </a:r>
            <a:r>
              <a:rPr lang="en-US" sz="2000" b="1" u="sng" dirty="0">
                <a:solidFill>
                  <a:schemeClr val="accent3"/>
                </a:solidFill>
              </a:rPr>
              <a:t>laud</a:t>
            </a:r>
            <a:r>
              <a:rPr lang="en-US" sz="2000" dirty="0">
                <a:solidFill>
                  <a:schemeClr val="accent3"/>
                </a:solidFill>
              </a:rPr>
              <a:t> the popular movie as one of the best of its time.</a:t>
            </a:r>
            <a:endParaRPr lang="en-US" altLang="en-US" sz="2000" b="1" dirty="0">
              <a:solidFill>
                <a:schemeClr val="accent3"/>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Predicted Definition: I think this word means</a:t>
            </a:r>
            <a:r>
              <a:rPr lang="mr-IN" altLang="en-US" sz="2000" b="1" dirty="0">
                <a:solidFill>
                  <a:schemeClr val="bg1"/>
                </a:solidFill>
                <a:latin typeface="+mn-lt"/>
              </a:rPr>
              <a:t>…</a:t>
            </a:r>
            <a:r>
              <a:rPr lang="en-US" altLang="en-US" sz="2000" b="1" dirty="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compliment, honor, flatter</a:t>
            </a:r>
          </a:p>
        </p:txBody>
      </p:sp>
      <p:sp>
        <p:nvSpPr>
          <p:cNvPr id="2" name="TextBox 1"/>
          <p:cNvSpPr txBox="1">
            <a:spLocks noChangeArrowheads="1"/>
          </p:cNvSpPr>
          <p:nvPr/>
        </p:nvSpPr>
        <p:spPr bwMode="auto">
          <a:xfrm>
            <a:off x="1449388" y="5791200"/>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accent3"/>
                </a:solidFill>
              </a:rPr>
              <a:t>praise (a person or their achievements) highly, especially in a public context.</a:t>
            </a:r>
            <a:endParaRPr lang="en-US" altLang="x-none" sz="2000" dirty="0">
              <a:solidFill>
                <a:schemeClr val="accent3"/>
              </a:solidFill>
            </a:endParaRPr>
          </a:p>
        </p:txBody>
      </p:sp>
      <p:sp>
        <p:nvSpPr>
          <p:cNvPr id="4" name="TextBox 3"/>
          <p:cNvSpPr txBox="1"/>
          <p:nvPr/>
        </p:nvSpPr>
        <p:spPr>
          <a:xfrm>
            <a:off x="1600200" y="3486090"/>
            <a:ext cx="3581400" cy="400110"/>
          </a:xfrm>
          <a:prstGeom prst="rect">
            <a:avLst/>
          </a:prstGeom>
          <a:noFill/>
        </p:spPr>
        <p:txBody>
          <a:bodyPr wrap="square" rtlCol="0">
            <a:spAutoFit/>
          </a:bodyPr>
          <a:lstStyle/>
          <a:p>
            <a:r>
              <a:rPr lang="en-US" sz="2000" dirty="0">
                <a:solidFill>
                  <a:schemeClr val="accent3"/>
                </a:solidFill>
              </a:rPr>
              <a:t>blame, condemn, despise</a:t>
            </a:r>
          </a:p>
        </p:txBody>
      </p:sp>
    </p:spTree>
    <p:extLst>
      <p:ext uri="{BB962C8B-B14F-4D97-AF65-F5344CB8AC3E}">
        <p14:creationId xmlns:p14="http://schemas.microsoft.com/office/powerpoint/2010/main" val="2287085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228600"/>
            <a:ext cx="8229600" cy="1143000"/>
          </a:xfrm>
        </p:spPr>
        <p:txBody>
          <a:bodyPr/>
          <a:lstStyle/>
          <a:p>
            <a:pPr algn="ctr"/>
            <a:r>
              <a:rPr lang="en-US" sz="3200" b="1" dirty="0"/>
              <a:t>Tuesday 3/7/17</a:t>
            </a:r>
          </a:p>
        </p:txBody>
      </p:sp>
      <p:sp>
        <p:nvSpPr>
          <p:cNvPr id="3" name="Content Placeholder 2"/>
          <p:cNvSpPr>
            <a:spLocks noGrp="1"/>
          </p:cNvSpPr>
          <p:nvPr>
            <p:ph idx="1"/>
          </p:nvPr>
        </p:nvSpPr>
        <p:spPr>
          <a:xfrm>
            <a:off x="466344" y="1371600"/>
            <a:ext cx="8229600" cy="5059363"/>
          </a:xfrm>
        </p:spPr>
        <p:txBody>
          <a:bodyPr/>
          <a:lstStyle/>
          <a:p>
            <a:r>
              <a:rPr lang="en-US" sz="2000" b="1" dirty="0">
                <a:solidFill>
                  <a:srgbClr val="FF6600"/>
                </a:solidFill>
              </a:rPr>
              <a:t>Grammar Gurus Game: </a:t>
            </a:r>
            <a:r>
              <a:rPr lang="en-US" sz="2000" dirty="0"/>
              <a:t>With your table, rewrite the sentence so that it is grammatically correct. We are going to play a game. The winner at the end of next week will receive 2 summative points added to their quiz grade. We will keep track of scoring on a poster in the room. Each team will need to keep track of their responses each day. Teams that are chosen to answer and answer correctly will earn 2 pts. Those teams that are not called on, but still provide the correct answer will receive 1 </a:t>
            </a:r>
            <a:r>
              <a:rPr lang="en-US" sz="2000" dirty="0" err="1"/>
              <a:t>pt</a:t>
            </a:r>
            <a:r>
              <a:rPr lang="en-US" sz="2000" dirty="0"/>
              <a:t> (you will turn in bell work at the end of next week).  You will either input or remove a semicolon. We will then discuss your responses and the official rules that are associated. </a:t>
            </a:r>
          </a:p>
          <a:p>
            <a:endParaRPr lang="en-US" sz="2000" dirty="0"/>
          </a:p>
          <a:p>
            <a:pPr marL="342900" indent="-342900">
              <a:buFontTx/>
              <a:buAutoNum type="arabicPeriod"/>
            </a:pPr>
            <a:r>
              <a:rPr lang="en-US" sz="2000" dirty="0"/>
              <a:t>Some people write with a word processor, typewriter, or a computer but others, for different reasons, choose to write with a pen or pencil.</a:t>
            </a:r>
          </a:p>
          <a:p>
            <a:pPr marL="342900" indent="-342900">
              <a:buFontTx/>
              <a:buAutoNum type="arabicPeriod"/>
            </a:pPr>
            <a:endParaRPr lang="en-US" sz="2000" dirty="0"/>
          </a:p>
          <a:p>
            <a:pPr marL="342900" indent="-342900">
              <a:buFontTx/>
              <a:buAutoNum type="arabicPeriod"/>
            </a:pPr>
            <a:r>
              <a:rPr lang="en-US" sz="2000" dirty="0"/>
              <a:t>There are basically two ways to write: with a pen or pencil, which is inexpensive and easily accessible</a:t>
            </a:r>
            <a:r>
              <a:rPr lang="en-US" sz="2000" b="1" dirty="0"/>
              <a:t> </a:t>
            </a:r>
            <a:r>
              <a:rPr lang="en-US" sz="2000" dirty="0"/>
              <a:t>or by computer and printer, which is more expensive but quick and neat.</a:t>
            </a:r>
          </a:p>
          <a:p>
            <a:pPr marL="342900" indent="-342900">
              <a:buAutoNum type="arabicPeriod"/>
            </a:pPr>
            <a:endParaRPr lang="en-US" sz="2000" dirty="0"/>
          </a:p>
        </p:txBody>
      </p:sp>
    </p:spTree>
    <p:extLst>
      <p:ext uri="{BB962C8B-B14F-4D97-AF65-F5344CB8AC3E}">
        <p14:creationId xmlns:p14="http://schemas.microsoft.com/office/powerpoint/2010/main" val="219484964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9144"/>
            <a:ext cx="8229600" cy="1143000"/>
          </a:xfrm>
        </p:spPr>
        <p:txBody>
          <a:bodyPr/>
          <a:lstStyle/>
          <a:p>
            <a:pPr algn="ctr"/>
            <a:r>
              <a:rPr lang="en-US" sz="3200" b="1" dirty="0"/>
              <a:t>Tuesday 3/7/17</a:t>
            </a:r>
          </a:p>
        </p:txBody>
      </p:sp>
      <p:sp>
        <p:nvSpPr>
          <p:cNvPr id="3" name="Content Placeholder 2"/>
          <p:cNvSpPr>
            <a:spLocks noGrp="1"/>
          </p:cNvSpPr>
          <p:nvPr>
            <p:ph idx="1"/>
          </p:nvPr>
        </p:nvSpPr>
        <p:spPr>
          <a:xfrm>
            <a:off x="466344" y="762000"/>
            <a:ext cx="8229600" cy="4983163"/>
          </a:xfrm>
        </p:spPr>
        <p:txBody>
          <a:bodyPr/>
          <a:lstStyle/>
          <a:p>
            <a:endParaRPr lang="en-US" sz="2000" dirty="0"/>
          </a:p>
          <a:p>
            <a:pPr marL="342900" indent="-342900">
              <a:buFontTx/>
              <a:buAutoNum type="arabicPeriod"/>
            </a:pPr>
            <a:r>
              <a:rPr lang="en-US" sz="2000" dirty="0"/>
              <a:t>Some people write with a word processor, typewriter, or a computer</a:t>
            </a:r>
            <a:r>
              <a:rPr lang="en-US" sz="2000" dirty="0">
                <a:solidFill>
                  <a:srgbClr val="FF0000"/>
                </a:solidFill>
              </a:rPr>
              <a:t>;</a:t>
            </a:r>
            <a:r>
              <a:rPr lang="en-US" sz="2000" dirty="0"/>
              <a:t>  but others, for different reasons, choose to write with a pen or pencil.</a:t>
            </a:r>
          </a:p>
          <a:p>
            <a:endParaRPr lang="en-US" sz="2000" b="1" dirty="0">
              <a:solidFill>
                <a:srgbClr val="00B050"/>
              </a:solidFill>
            </a:endParaRPr>
          </a:p>
          <a:p>
            <a:r>
              <a:rPr lang="en-US" sz="2000" b="1" dirty="0">
                <a:solidFill>
                  <a:srgbClr val="00B050"/>
                </a:solidFill>
              </a:rPr>
              <a:t>Rule = Use a semicolon to separate coordinate clauses if the clauses themselves have commas.</a:t>
            </a:r>
          </a:p>
          <a:p>
            <a:endParaRPr lang="en-US" sz="2000" dirty="0"/>
          </a:p>
          <a:p>
            <a:r>
              <a:rPr lang="en-US" sz="2000" dirty="0"/>
              <a:t>2. There are basically two ways to write: with a pen or pencil, which is inexpensive and easily accessible</a:t>
            </a:r>
            <a:r>
              <a:rPr lang="en-US" sz="2000" dirty="0">
                <a:solidFill>
                  <a:srgbClr val="FF0000"/>
                </a:solidFill>
              </a:rPr>
              <a:t>;</a:t>
            </a:r>
            <a:r>
              <a:rPr lang="en-US" sz="2000" b="1" dirty="0"/>
              <a:t> </a:t>
            </a:r>
            <a:r>
              <a:rPr lang="en-US" sz="2000" dirty="0"/>
              <a:t>or by computer and printer, which is more expensive but quick and neat.</a:t>
            </a:r>
          </a:p>
          <a:p>
            <a:endParaRPr lang="en-US" sz="2000" dirty="0">
              <a:solidFill>
                <a:srgbClr val="00B050"/>
              </a:solidFill>
            </a:endParaRPr>
          </a:p>
          <a:p>
            <a:r>
              <a:rPr lang="en-US" sz="2000" b="1" dirty="0">
                <a:solidFill>
                  <a:srgbClr val="00B050"/>
                </a:solidFill>
              </a:rPr>
              <a:t>Rule = Use a semicolon to separate items in a series when the items themselves contain internal punctuation.</a:t>
            </a:r>
          </a:p>
          <a:p>
            <a:endParaRPr lang="en-US" sz="2000" dirty="0"/>
          </a:p>
          <a:p>
            <a:pPr marL="342900" indent="-342900">
              <a:buAutoNum type="arabicPeriod"/>
            </a:pPr>
            <a:endParaRPr lang="en-US" sz="2000" dirty="0"/>
          </a:p>
        </p:txBody>
      </p:sp>
    </p:spTree>
    <p:extLst>
      <p:ext uri="{BB962C8B-B14F-4D97-AF65-F5344CB8AC3E}">
        <p14:creationId xmlns:p14="http://schemas.microsoft.com/office/powerpoint/2010/main" val="110063349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a:solidFill>
                  <a:schemeClr val="tx1"/>
                </a:solidFill>
                <a:latin typeface="Calibri" charset="0"/>
                <a:ea typeface="Arial" charset="0"/>
                <a:cs typeface="Arial" charset="0"/>
                <a:sym typeface="Calibri" charset="0"/>
              </a:rPr>
              <a:t>Wednesday 3/8/17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5334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WOTD + semicolon rules</a:t>
            </a:r>
            <a:endParaRPr lang="en-US" sz="1700" b="1" dirty="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700" b="1" dirty="0">
                <a:solidFill>
                  <a:srgbClr val="C20E9B"/>
                </a:solidFill>
                <a:latin typeface="Calibri" charset="0"/>
                <a:ea typeface="Calibri" charset="0"/>
                <a:cs typeface="Calibri" charset="0"/>
                <a:sym typeface="Calibri"/>
              </a:rPr>
              <a:t>In class activities: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a:latin typeface="Calibri" charset="0"/>
                <a:ea typeface="Calibri" charset="0"/>
                <a:cs typeface="Calibri" charset="0"/>
                <a:sym typeface="Calibri"/>
              </a:rPr>
              <a:t>After bell work, you will have 10 minutes to fill out the reflection form on writing the rhetorical analysis. If you finished it last night, I would like you go to back through the feedback that was provided, try to make corrections, and turn it back in to see if you receive a better score. We will have a whole class conversation about some of the successes you experienced and some of the challenges you had. We will also discuss what are some of your goals for the next time I have your practice writing this essay and what kind of instruction I can help provide you with over the next 3-4 weeks. </a:t>
            </a:r>
            <a:endParaRPr lang="en-US" sz="1700" b="1" dirty="0">
              <a:solidFill>
                <a:srgbClr val="7030A0"/>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solidFill>
                  <a:srgbClr val="7030A0"/>
                </a:solidFill>
                <a:latin typeface="Calibri" charset="0"/>
                <a:ea typeface="Calibri" charset="0"/>
                <a:cs typeface="Calibri" charset="0"/>
                <a:sym typeface="Calibri"/>
              </a:rPr>
              <a:t>Begin reading and annotating “Letter from a Birmingham Jail”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solidFill>
                  <a:srgbClr val="FF0000"/>
                </a:solidFill>
                <a:latin typeface="Calibri" charset="0"/>
                <a:ea typeface="Calibri" charset="0"/>
                <a:cs typeface="Calibri" charset="0"/>
                <a:sym typeface="Calibri"/>
              </a:rPr>
              <a:t>If there is time, I will introduce the Khan Challenge that Mr. </a:t>
            </a:r>
            <a:r>
              <a:rPr lang="en-US" sz="1700" b="1" dirty="0" err="1">
                <a:solidFill>
                  <a:srgbClr val="FF0000"/>
                </a:solidFill>
                <a:latin typeface="Calibri" charset="0"/>
                <a:ea typeface="Calibri" charset="0"/>
                <a:cs typeface="Calibri" charset="0"/>
                <a:sym typeface="Calibri"/>
              </a:rPr>
              <a:t>Palise</a:t>
            </a:r>
            <a:r>
              <a:rPr lang="en-US" sz="1700" b="1" dirty="0">
                <a:solidFill>
                  <a:srgbClr val="FF0000"/>
                </a:solidFill>
                <a:latin typeface="Calibri" charset="0"/>
                <a:ea typeface="Calibri" charset="0"/>
                <a:cs typeface="Calibri" charset="0"/>
                <a:sym typeface="Calibri"/>
              </a:rPr>
              <a:t> and Ms. </a:t>
            </a:r>
            <a:r>
              <a:rPr lang="en-US" sz="1700" b="1" dirty="0" err="1">
                <a:solidFill>
                  <a:srgbClr val="FF0000"/>
                </a:solidFill>
                <a:latin typeface="Calibri" charset="0"/>
                <a:ea typeface="Calibri" charset="0"/>
                <a:cs typeface="Calibri" charset="0"/>
                <a:sym typeface="Calibri"/>
              </a:rPr>
              <a:t>Kubicek</a:t>
            </a:r>
            <a:r>
              <a:rPr lang="en-US" sz="1700" b="1" dirty="0">
                <a:solidFill>
                  <a:srgbClr val="FF0000"/>
                </a:solidFill>
                <a:latin typeface="Calibri" charset="0"/>
                <a:ea typeface="Calibri" charset="0"/>
                <a:cs typeface="Calibri" charset="0"/>
                <a:sym typeface="Calibri"/>
              </a:rPr>
              <a:t> both introduced to their classes. </a:t>
            </a:r>
          </a:p>
          <a:p>
            <a:pPr eaLnBrk="1" fontAlgn="auto" hangingPunct="1">
              <a:lnSpc>
                <a:spcPct val="80000"/>
              </a:lnSpc>
              <a:spcBef>
                <a:spcPts val="400"/>
              </a:spcBef>
              <a:spcAft>
                <a:spcPts val="0"/>
              </a:spcAft>
              <a:buClr>
                <a:srgbClr val="000000"/>
              </a:buClr>
              <a:buSzPct val="100000"/>
              <a:defRPr/>
            </a:pPr>
            <a:r>
              <a:rPr lang="en-US" sz="1600" b="1" dirty="0">
                <a:solidFill>
                  <a:srgbClr val="00B050"/>
                </a:solidFill>
                <a:latin typeface="Calibri" charset="0"/>
                <a:ea typeface="Calibri" charset="0"/>
                <a:cs typeface="Calibri" charset="0"/>
                <a:sym typeface="Calibri"/>
              </a:rPr>
              <a:t>Learning Targets: </a:t>
            </a:r>
            <a:r>
              <a:rPr lang="en-US" sz="1600" dirty="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latin typeface="Calibri" charset="0"/>
                <a:ea typeface="Calibri" charset="0"/>
                <a:cs typeface="Calibri" charset="0"/>
              </a:rPr>
              <a:t>I can analyze and evaluate the effectiveness of the structure an author uses in his or her exposition or argument, including whether the structure makes points clear, convincing, and engaging.</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use context (e.g., the overall meaning of a sentence, paragraph, or text; a word's position or function in a sentence) as a clue to the meaning of a word or phrase.</a:t>
            </a:r>
          </a:p>
        </p:txBody>
      </p:sp>
    </p:spTree>
    <p:extLst>
      <p:ext uri="{BB962C8B-B14F-4D97-AF65-F5344CB8AC3E}">
        <p14:creationId xmlns:p14="http://schemas.microsoft.com/office/powerpoint/2010/main" val="2346734212"/>
      </p:ext>
    </p:extLst>
  </p:cSld>
  <p:clrMapOvr>
    <a:masterClrMapping/>
  </p:clrMapOvr>
  <p:transition spd="slow">
    <p:cut/>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a:latin typeface="Kristen ITC" charset="0"/>
            </a:endParaRPr>
          </a:p>
          <a:p>
            <a:pPr algn="ctr" eaLnBrk="1" hangingPunct="1">
              <a:lnSpc>
                <a:spcPct val="80000"/>
              </a:lnSpc>
              <a:defRPr/>
            </a:pPr>
            <a:r>
              <a:rPr lang="en-US" altLang="en-US" sz="3600" b="1" dirty="0">
                <a:solidFill>
                  <a:schemeClr val="bg1"/>
                </a:solidFill>
                <a:latin typeface="Kristen ITC" charset="0"/>
              </a:rPr>
              <a:t>Wednesday 3/8/17</a:t>
            </a:r>
          </a:p>
          <a:p>
            <a:pPr eaLnBrk="1" hangingPunct="1">
              <a:lnSpc>
                <a:spcPct val="80000"/>
              </a:lnSpc>
              <a:defRPr/>
            </a:pPr>
            <a:endParaRPr lang="en-US" altLang="en-US" sz="2000" b="1" dirty="0">
              <a:latin typeface="Kristen ITC" charset="0"/>
            </a:endParaRPr>
          </a:p>
          <a:p>
            <a:pPr eaLnBrk="1" hangingPunct="1">
              <a:lnSpc>
                <a:spcPct val="80000"/>
              </a:lnSpc>
              <a:defRPr/>
            </a:pPr>
            <a:r>
              <a:rPr lang="en-US" altLang="en-US" sz="2000" b="1" dirty="0">
                <a:solidFill>
                  <a:schemeClr val="bg1"/>
                </a:solidFill>
                <a:latin typeface="+mn-lt"/>
              </a:rPr>
              <a:t>Word: </a:t>
            </a:r>
            <a:r>
              <a:rPr lang="en-US" altLang="en-US" sz="2000" dirty="0">
                <a:solidFill>
                  <a:schemeClr val="bg1"/>
                </a:solidFill>
                <a:latin typeface="+mn-lt"/>
              </a:rPr>
              <a:t>degradation</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noun</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 </a:t>
            </a:r>
            <a:r>
              <a:rPr lang="en-US" sz="2000" dirty="0">
                <a:solidFill>
                  <a:schemeClr val="bg1"/>
                </a:solidFill>
              </a:rPr>
              <a:t>[</a:t>
            </a:r>
            <a:r>
              <a:rPr lang="en-US" sz="2000" dirty="0" err="1">
                <a:solidFill>
                  <a:schemeClr val="bg1"/>
                </a:solidFill>
              </a:rPr>
              <a:t>deg-r</a:t>
            </a:r>
            <a:r>
              <a:rPr lang="en-US" sz="2000" i="1" dirty="0" err="1">
                <a:solidFill>
                  <a:schemeClr val="bg1"/>
                </a:solidFill>
              </a:rPr>
              <a:t>uh</a:t>
            </a:r>
            <a:r>
              <a:rPr lang="en-US" sz="2000" dirty="0" err="1">
                <a:solidFill>
                  <a:schemeClr val="bg1"/>
                </a:solidFill>
              </a:rPr>
              <a:t>-</a:t>
            </a:r>
            <a:r>
              <a:rPr lang="en-US" sz="2000" b="1" dirty="0" err="1">
                <a:solidFill>
                  <a:schemeClr val="bg1"/>
                </a:solidFill>
              </a:rPr>
              <a:t>dey</a:t>
            </a:r>
            <a:r>
              <a:rPr lang="en-US" sz="2000" dirty="0" err="1">
                <a:solidFill>
                  <a:schemeClr val="bg1"/>
                </a:solidFill>
              </a:rPr>
              <a:t>-sh</a:t>
            </a:r>
            <a:r>
              <a:rPr lang="en-US" sz="2000" i="1" dirty="0" err="1">
                <a:solidFill>
                  <a:schemeClr val="bg1"/>
                </a:solidFill>
              </a:rPr>
              <a:t>uh</a:t>
            </a:r>
            <a:r>
              <a:rPr lang="en-US" sz="2000" dirty="0">
                <a:solidFill>
                  <a:schemeClr val="bg1"/>
                </a:solidFill>
              </a:rPr>
              <a:t> n]</a:t>
            </a:r>
            <a:endParaRPr lang="en-US" altLang="en-US" sz="2000" b="1"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Predicted Synonyms:</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Antonyms: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 </a:t>
            </a:r>
            <a:r>
              <a:rPr lang="en-US" altLang="en-US" sz="2000" dirty="0">
                <a:solidFill>
                  <a:schemeClr val="bg1"/>
                </a:solidFill>
                <a:latin typeface="+mn-lt"/>
              </a:rPr>
              <a:t>self-degradation (noun)</a:t>
            </a:r>
          </a:p>
          <a:p>
            <a:pPr eaLnBrk="1" hangingPunct="1">
              <a:lnSpc>
                <a:spcPct val="80000"/>
              </a:lnSpc>
              <a:defRPr/>
            </a:pPr>
            <a:endParaRPr lang="en-US" altLang="en-US" sz="2000" b="1" dirty="0">
              <a:solidFill>
                <a:schemeClr val="bg1"/>
              </a:solidFill>
              <a:latin typeface="+mn-lt"/>
            </a:endParaRPr>
          </a:p>
          <a:p>
            <a:pPr>
              <a:defRPr/>
            </a:pPr>
            <a:r>
              <a:rPr lang="en-US" altLang="en-US" sz="2000" b="1" dirty="0">
                <a:solidFill>
                  <a:schemeClr val="bg1"/>
                </a:solidFill>
                <a:latin typeface="+mn-lt"/>
              </a:rPr>
              <a:t>Sentence: </a:t>
            </a:r>
            <a:r>
              <a:rPr lang="en-US" sz="2000" dirty="0">
                <a:solidFill>
                  <a:schemeClr val="bg1"/>
                </a:solidFill>
              </a:rPr>
              <a:t>After the recent lotto winner blew all of his fortune, he became homeless and lived a life of </a:t>
            </a:r>
            <a:r>
              <a:rPr lang="en-US" sz="2000" b="1" u="sng" dirty="0">
                <a:solidFill>
                  <a:schemeClr val="bg1"/>
                </a:solidFill>
              </a:rPr>
              <a:t>degradation</a:t>
            </a:r>
            <a:r>
              <a:rPr lang="en-US" sz="2000" dirty="0">
                <a:solidFill>
                  <a:schemeClr val="bg1"/>
                </a:solidFill>
              </a:rPr>
              <a:t>.</a:t>
            </a:r>
            <a:endParaRPr lang="en-US" altLang="en-US" sz="2000" b="1"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Predicted Definition: I think this word means</a:t>
            </a:r>
            <a:r>
              <a:rPr lang="mr-IN" altLang="en-US" sz="2000" b="1" dirty="0">
                <a:solidFill>
                  <a:schemeClr val="bg1"/>
                </a:solidFill>
                <a:latin typeface="+mn-lt"/>
              </a:rPr>
              <a:t>…</a:t>
            </a:r>
            <a:r>
              <a:rPr lang="en-US" altLang="en-US" sz="2000" b="1" dirty="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humiliation, shame, mortification, dishonor</a:t>
            </a:r>
          </a:p>
        </p:txBody>
      </p:sp>
      <p:sp>
        <p:nvSpPr>
          <p:cNvPr id="2" name="TextBox 1"/>
          <p:cNvSpPr txBox="1">
            <a:spLocks noChangeArrowheads="1"/>
          </p:cNvSpPr>
          <p:nvPr/>
        </p:nvSpPr>
        <p:spPr bwMode="auto">
          <a:xfrm>
            <a:off x="1449388" y="54864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the condition or process of degrading or being degraded.</a:t>
            </a:r>
            <a:endParaRPr lang="en-US" altLang="x-none" sz="2000" dirty="0">
              <a:solidFill>
                <a:schemeClr val="bg1"/>
              </a:solidFill>
            </a:endParaRPr>
          </a:p>
        </p:txBody>
      </p:sp>
      <p:sp>
        <p:nvSpPr>
          <p:cNvPr id="4" name="TextBox 3"/>
          <p:cNvSpPr txBox="1"/>
          <p:nvPr/>
        </p:nvSpPr>
        <p:spPr>
          <a:xfrm>
            <a:off x="1600200" y="3486090"/>
            <a:ext cx="3581400" cy="400110"/>
          </a:xfrm>
          <a:prstGeom prst="rect">
            <a:avLst/>
          </a:prstGeom>
          <a:noFill/>
        </p:spPr>
        <p:txBody>
          <a:bodyPr wrap="square" rtlCol="0">
            <a:spAutoFit/>
          </a:bodyPr>
          <a:lstStyle/>
          <a:p>
            <a:r>
              <a:rPr lang="en-US" sz="2000" dirty="0">
                <a:solidFill>
                  <a:schemeClr val="accent3"/>
                </a:solidFill>
              </a:rPr>
              <a:t>esteem, admiration, morality</a:t>
            </a:r>
          </a:p>
        </p:txBody>
      </p:sp>
    </p:spTree>
    <p:extLst>
      <p:ext uri="{BB962C8B-B14F-4D97-AF65-F5344CB8AC3E}">
        <p14:creationId xmlns:p14="http://schemas.microsoft.com/office/powerpoint/2010/main" val="25149641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9144"/>
            <a:ext cx="8229600" cy="1143000"/>
          </a:xfrm>
        </p:spPr>
        <p:txBody>
          <a:bodyPr/>
          <a:lstStyle/>
          <a:p>
            <a:pPr algn="ctr"/>
            <a:r>
              <a:rPr lang="en-US" sz="3200" b="1" dirty="0"/>
              <a:t>Wednesday 3/8/17</a:t>
            </a:r>
          </a:p>
        </p:txBody>
      </p:sp>
      <p:sp>
        <p:nvSpPr>
          <p:cNvPr id="3" name="Content Placeholder 2"/>
          <p:cNvSpPr>
            <a:spLocks noGrp="1"/>
          </p:cNvSpPr>
          <p:nvPr>
            <p:ph idx="1"/>
          </p:nvPr>
        </p:nvSpPr>
        <p:spPr>
          <a:xfrm>
            <a:off x="466344" y="762000"/>
            <a:ext cx="8229600" cy="4983163"/>
          </a:xfrm>
        </p:spPr>
        <p:txBody>
          <a:bodyPr/>
          <a:lstStyle/>
          <a:p>
            <a:r>
              <a:rPr lang="en-US" sz="2000" b="1" dirty="0"/>
              <a:t>Directions:</a:t>
            </a:r>
            <a:r>
              <a:rPr lang="en-US" sz="2000" dirty="0"/>
              <a:t> With your group, have each member write down the example. Then, determine whether or not you need to include punctuation, remove punctuation or both. You also need to explain your answer. </a:t>
            </a:r>
          </a:p>
          <a:p>
            <a:endParaRPr lang="en-US" sz="2000" dirty="0"/>
          </a:p>
          <a:p>
            <a:r>
              <a:rPr lang="en-US" sz="2000" dirty="0"/>
              <a:t>1. Nelda’s hair looks better today than it did yesterday however; it still needs work.</a:t>
            </a:r>
          </a:p>
          <a:p>
            <a:endParaRPr lang="en-US" sz="2000" dirty="0"/>
          </a:p>
          <a:p>
            <a:endParaRPr lang="en-US" sz="2000" dirty="0"/>
          </a:p>
          <a:p>
            <a:r>
              <a:rPr lang="en-US" sz="2000" dirty="0"/>
              <a:t>2. NASA wants to design; a new space program, they don’t have the funding.</a:t>
            </a:r>
            <a:endParaRPr lang="en-US" sz="2000" dirty="0">
              <a:solidFill>
                <a:srgbClr val="00B050"/>
              </a:solidFill>
            </a:endParaRPr>
          </a:p>
          <a:p>
            <a:endParaRPr lang="en-US" sz="2000" dirty="0"/>
          </a:p>
          <a:p>
            <a:pPr marL="342900" indent="-342900">
              <a:buAutoNum type="arabicPeriod"/>
            </a:pPr>
            <a:endParaRPr lang="en-US" sz="2000" dirty="0"/>
          </a:p>
        </p:txBody>
      </p:sp>
    </p:spTree>
    <p:extLst>
      <p:ext uri="{BB962C8B-B14F-4D97-AF65-F5344CB8AC3E}">
        <p14:creationId xmlns:p14="http://schemas.microsoft.com/office/powerpoint/2010/main" val="300023116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9144"/>
            <a:ext cx="8229600" cy="1143000"/>
          </a:xfrm>
        </p:spPr>
        <p:txBody>
          <a:bodyPr/>
          <a:lstStyle/>
          <a:p>
            <a:pPr algn="ctr"/>
            <a:r>
              <a:rPr lang="en-US" sz="3200" b="1" dirty="0"/>
              <a:t>Wednesday 3/8/17</a:t>
            </a:r>
          </a:p>
        </p:txBody>
      </p:sp>
      <p:sp>
        <p:nvSpPr>
          <p:cNvPr id="3" name="Content Placeholder 2"/>
          <p:cNvSpPr>
            <a:spLocks noGrp="1"/>
          </p:cNvSpPr>
          <p:nvPr>
            <p:ph idx="1"/>
          </p:nvPr>
        </p:nvSpPr>
        <p:spPr>
          <a:xfrm>
            <a:off x="466344" y="762000"/>
            <a:ext cx="8229600" cy="4983163"/>
          </a:xfrm>
        </p:spPr>
        <p:txBody>
          <a:bodyPr/>
          <a:lstStyle/>
          <a:p>
            <a:r>
              <a:rPr lang="en-US" sz="2000" b="1" dirty="0"/>
              <a:t>Directions:</a:t>
            </a:r>
            <a:r>
              <a:rPr lang="en-US" sz="2000" dirty="0"/>
              <a:t> With your group, have each member write down the example. Then, determine whether or not you need to include punctuation, remove punctuation or both. You also need to explain your answer. </a:t>
            </a:r>
          </a:p>
          <a:p>
            <a:endParaRPr lang="en-US" sz="2000" dirty="0"/>
          </a:p>
          <a:p>
            <a:r>
              <a:rPr lang="en-US" sz="2000" dirty="0"/>
              <a:t>1. Nelda’s hair looks better today than it did yesterday however; it still needs work.</a:t>
            </a:r>
          </a:p>
          <a:p>
            <a:endParaRPr lang="en-US" sz="2000" b="1" dirty="0">
              <a:solidFill>
                <a:srgbClr val="00B050"/>
              </a:solidFill>
            </a:endParaRPr>
          </a:p>
          <a:p>
            <a:r>
              <a:rPr lang="en-US" sz="2000" b="1" dirty="0">
                <a:solidFill>
                  <a:srgbClr val="00B050"/>
                </a:solidFill>
              </a:rPr>
              <a:t>Rule: Use a semicolon to link clauses connected by conjunctive adverbs or transitional phrases to connect closely related ideas. </a:t>
            </a:r>
          </a:p>
          <a:p>
            <a:endParaRPr lang="en-US" sz="2000" dirty="0"/>
          </a:p>
          <a:p>
            <a:r>
              <a:rPr lang="en-US" sz="2000" dirty="0"/>
              <a:t>2. NASA wants to design; a new space program, they don’t have the funding.</a:t>
            </a:r>
          </a:p>
          <a:p>
            <a:endParaRPr lang="en-US" sz="2000" dirty="0">
              <a:solidFill>
                <a:srgbClr val="00B050"/>
              </a:solidFill>
            </a:endParaRPr>
          </a:p>
          <a:p>
            <a:r>
              <a:rPr lang="en-US" sz="2000" b="1" dirty="0">
                <a:solidFill>
                  <a:srgbClr val="00B050"/>
                </a:solidFill>
              </a:rPr>
              <a:t>Rule: Use a semicolon to link two independent clauses with closely related ideas. </a:t>
            </a:r>
          </a:p>
          <a:p>
            <a:endParaRPr lang="en-US" sz="2000" dirty="0">
              <a:solidFill>
                <a:srgbClr val="00B050"/>
              </a:solidFill>
            </a:endParaRPr>
          </a:p>
          <a:p>
            <a:endParaRPr lang="en-US" sz="2000" dirty="0">
              <a:solidFill>
                <a:srgbClr val="00B050"/>
              </a:solidFill>
            </a:endParaRPr>
          </a:p>
          <a:p>
            <a:endParaRPr lang="en-US" sz="2000" dirty="0"/>
          </a:p>
          <a:p>
            <a:pPr marL="342900" indent="-342900">
              <a:buAutoNum type="arabicPeriod"/>
            </a:pPr>
            <a:endParaRPr lang="en-US" sz="2000" dirty="0"/>
          </a:p>
        </p:txBody>
      </p:sp>
    </p:spTree>
    <p:extLst>
      <p:ext uri="{BB962C8B-B14F-4D97-AF65-F5344CB8AC3E}">
        <p14:creationId xmlns:p14="http://schemas.microsoft.com/office/powerpoint/2010/main" val="300990318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a:solidFill>
                  <a:schemeClr val="tx1"/>
                </a:solidFill>
                <a:latin typeface="Calibri" charset="0"/>
                <a:ea typeface="Arial" charset="0"/>
                <a:cs typeface="Arial" charset="0"/>
                <a:sym typeface="Calibri" charset="0"/>
              </a:rPr>
              <a:t>Thursday 3/2/17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Take attendance and make sure everyone has their schedule in order to meet with the counselors. </a:t>
            </a:r>
          </a:p>
          <a:p>
            <a:pPr eaLnBrk="1" fontAlgn="auto" hangingPunct="1">
              <a:lnSpc>
                <a:spcPct val="80000"/>
              </a:lnSpc>
              <a:spcBef>
                <a:spcPts val="0"/>
              </a:spcBef>
              <a:spcAft>
                <a:spcPts val="0"/>
              </a:spcAft>
              <a:buClr>
                <a:srgbClr val="000000"/>
              </a:buClr>
              <a:buSzPct val="100000"/>
              <a:defRPr/>
            </a:pPr>
            <a:r>
              <a:rPr lang="en-US" sz="1800" b="1" dirty="0">
                <a:solidFill>
                  <a:schemeClr val="bg2">
                    <a:lumMod val="60000"/>
                    <a:lumOff val="40000"/>
                  </a:schemeClr>
                </a:solidFill>
                <a:latin typeface="Calibri"/>
                <a:ea typeface="Calibri"/>
                <a:cs typeface="Calibri"/>
                <a:sym typeface="Calibri"/>
              </a:rPr>
              <a:t>In class activities: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a:latin typeface="Calibri"/>
                <a:ea typeface="Calibri"/>
                <a:cs typeface="Calibri"/>
                <a:sym typeface="Calibri"/>
              </a:rPr>
              <a:t>Finish and turn in Mort </a:t>
            </a:r>
            <a:r>
              <a:rPr lang="en-US" sz="1800" dirty="0" err="1">
                <a:latin typeface="Calibri"/>
                <a:ea typeface="Calibri"/>
                <a:cs typeface="Calibri"/>
                <a:sym typeface="Calibri"/>
              </a:rPr>
              <a:t>Crim</a:t>
            </a:r>
            <a:r>
              <a:rPr lang="en-US" sz="1800" dirty="0">
                <a:latin typeface="Calibri"/>
                <a:ea typeface="Calibri"/>
                <a:cs typeface="Calibri"/>
                <a:sym typeface="Calibri"/>
              </a:rPr>
              <a:t> text (annotations + 5 questions) at the end of the hour.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a:latin typeface="Calibri"/>
                <a:ea typeface="Calibri"/>
                <a:cs typeface="Calibri"/>
                <a:sym typeface="Calibri"/>
              </a:rPr>
              <a:t>Read your SSR book and work on your weekly response </a:t>
            </a:r>
            <a:r>
              <a:rPr lang="en-US" sz="1800" b="1" dirty="0">
                <a:latin typeface="Calibri"/>
                <a:ea typeface="Calibri"/>
                <a:cs typeface="Calibri"/>
                <a:sym typeface="Calibri"/>
              </a:rPr>
              <a:t>(due Sunday on Google Classroom or Monday at the start of the hour if handwritten)</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a:latin typeface="Calibri"/>
                <a:ea typeface="Calibri"/>
                <a:cs typeface="Calibri"/>
                <a:sym typeface="Calibri"/>
              </a:rPr>
              <a:t>Study for your quiz tomorrow on WOTD and grammar (subject-verb agreement).</a:t>
            </a:r>
          </a:p>
          <a:p>
            <a:pPr eaLnBrk="1" fontAlgn="auto" hangingPunct="1">
              <a:lnSpc>
                <a:spcPct val="80000"/>
              </a:lnSpc>
              <a:spcBef>
                <a:spcPts val="400"/>
              </a:spcBef>
              <a:spcAft>
                <a:spcPts val="0"/>
              </a:spcAft>
              <a:buClr>
                <a:srgbClr val="000000"/>
              </a:buClr>
              <a:buSzPct val="100000"/>
              <a:defRPr/>
            </a:pPr>
            <a:r>
              <a:rPr lang="en-US" sz="1800" b="1" dirty="0">
                <a:solidFill>
                  <a:srgbClr val="00B050"/>
                </a:solidFill>
                <a:latin typeface="Calibri" charset="0"/>
                <a:ea typeface="Calibri" charset="0"/>
                <a:cs typeface="Calibri" charset="0"/>
                <a:sym typeface="Calibri"/>
              </a:rPr>
              <a:t>Learning Targets: </a:t>
            </a:r>
            <a:r>
              <a:rPr lang="en-US" sz="1600" dirty="0">
                <a:solidFill>
                  <a:schemeClr val="tx1"/>
                </a:solidFill>
                <a:latin typeface="+mn-lt"/>
                <a:ea typeface="Calibri"/>
                <a:cs typeface="Calibri"/>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mn-lt"/>
                <a:ea typeface="Calibri"/>
                <a:cs typeface="Calibri"/>
                <a:sym typeface="Calibri"/>
              </a:rPr>
              <a:t>I can </a:t>
            </a:r>
            <a:r>
              <a:rPr lang="en-US" sz="1600" dirty="0"/>
              <a:t>cite strong and thorough textual evidence to support analysis of what the text says explicitly as well as inferences drawn from the text, including determining where the text leaves matters uncertain.</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t>I can analyze and evaluate the effectiveness of the structure an author uses in his or her exposition or argument, including whether the structure makes points clear, convincing, and engaging.</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mn-lt"/>
                <a:ea typeface="Calibri"/>
                <a:cs typeface="Calibri"/>
                <a:sym typeface="Calibri"/>
              </a:rPr>
              <a:t>I can use context (e.g., the overall meaning of a sentence, paragraph, or text; a word's position or function in a sentence) as a clue to the meaning of a word or phrase.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mn-lt"/>
                <a:ea typeface="Calibri"/>
                <a:cs typeface="Calibri"/>
                <a:sym typeface="Calibri"/>
              </a:rPr>
              <a:t>I can identify and correctly use patterns of word changes that indicate different meanings or parts of speech (e.g., conceive, conception, conceivable).</a:t>
            </a:r>
          </a:p>
        </p:txBody>
      </p:sp>
    </p:spTree>
    <p:extLst>
      <p:ext uri="{BB962C8B-B14F-4D97-AF65-F5344CB8AC3E}">
        <p14:creationId xmlns:p14="http://schemas.microsoft.com/office/powerpoint/2010/main" val="3998552924"/>
      </p:ext>
    </p:extLst>
  </p:cSld>
  <p:clrMapOvr>
    <a:masterClrMapping/>
  </p:clrMapOvr>
  <p:transition spd="slow">
    <p:cut/>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a:solidFill>
                  <a:schemeClr val="tx1"/>
                </a:solidFill>
                <a:latin typeface="Calibri" charset="0"/>
                <a:ea typeface="Arial" charset="0"/>
                <a:cs typeface="Arial" charset="0"/>
                <a:sym typeface="Calibri" charset="0"/>
              </a:rPr>
              <a:t>Friday 3/3/17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Partner up and wait for directions before starting the quiz </a:t>
            </a:r>
            <a:r>
              <a:rPr lang="en-US" sz="1800" b="1" dirty="0">
                <a:latin typeface="Calibri"/>
                <a:ea typeface="Calibri"/>
                <a:cs typeface="Calibri"/>
                <a:sym typeface="Calibri"/>
              </a:rPr>
              <a:t>(partners = 2). </a:t>
            </a:r>
          </a:p>
          <a:p>
            <a:pPr eaLnBrk="1" fontAlgn="auto" hangingPunct="1">
              <a:lnSpc>
                <a:spcPct val="80000"/>
              </a:lnSpc>
              <a:spcBef>
                <a:spcPts val="0"/>
              </a:spcBef>
              <a:spcAft>
                <a:spcPts val="0"/>
              </a:spcAft>
              <a:buClr>
                <a:srgbClr val="000000"/>
              </a:buClr>
              <a:buSzPct val="100000"/>
              <a:defRPr/>
            </a:pPr>
            <a:r>
              <a:rPr lang="en-US" sz="1800" b="1" dirty="0">
                <a:solidFill>
                  <a:srgbClr val="C20E9B"/>
                </a:solidFill>
                <a:latin typeface="Calibri"/>
                <a:ea typeface="Calibri"/>
                <a:cs typeface="Calibri"/>
                <a:sym typeface="Calibri"/>
              </a:rPr>
              <a:t>In class activities: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a:latin typeface="Calibri"/>
                <a:ea typeface="Calibri"/>
                <a:cs typeface="Calibri"/>
                <a:sym typeface="Calibri"/>
              </a:rPr>
              <a:t>Finish and turn in Mort </a:t>
            </a:r>
            <a:r>
              <a:rPr lang="en-US" sz="1800" dirty="0" err="1">
                <a:latin typeface="Calibri"/>
                <a:ea typeface="Calibri"/>
                <a:cs typeface="Calibri"/>
                <a:sym typeface="Calibri"/>
              </a:rPr>
              <a:t>Crim</a:t>
            </a:r>
            <a:r>
              <a:rPr lang="en-US" sz="1800" dirty="0">
                <a:latin typeface="Calibri"/>
                <a:ea typeface="Calibri"/>
                <a:cs typeface="Calibri"/>
                <a:sym typeface="Calibri"/>
              </a:rPr>
              <a:t> text (annotations + 5 questions) to your class’s designated “turned in” folder </a:t>
            </a:r>
            <a:r>
              <a:rPr lang="en-US" sz="1800" b="1" dirty="0">
                <a:solidFill>
                  <a:srgbClr val="7030A0"/>
                </a:solidFill>
                <a:latin typeface="Calibri"/>
                <a:ea typeface="Calibri"/>
                <a:cs typeface="Calibri"/>
                <a:sym typeface="Calibri"/>
              </a:rPr>
              <a:t>(2</a:t>
            </a:r>
            <a:r>
              <a:rPr lang="en-US" sz="1800" b="1" baseline="30000" dirty="0">
                <a:solidFill>
                  <a:srgbClr val="7030A0"/>
                </a:solidFill>
                <a:latin typeface="Calibri"/>
                <a:ea typeface="Calibri"/>
                <a:cs typeface="Calibri"/>
                <a:sym typeface="Calibri"/>
              </a:rPr>
              <a:t>nd</a:t>
            </a:r>
            <a:r>
              <a:rPr lang="en-US" sz="1800" b="1" dirty="0">
                <a:solidFill>
                  <a:srgbClr val="7030A0"/>
                </a:solidFill>
                <a:latin typeface="Calibri"/>
                <a:ea typeface="Calibri"/>
                <a:cs typeface="Calibri"/>
                <a:sym typeface="Calibri"/>
              </a:rPr>
              <a:t> hour = blue, 3</a:t>
            </a:r>
            <a:r>
              <a:rPr lang="en-US" sz="1800" b="1" baseline="30000" dirty="0">
                <a:solidFill>
                  <a:srgbClr val="7030A0"/>
                </a:solidFill>
                <a:latin typeface="Calibri"/>
                <a:ea typeface="Calibri"/>
                <a:cs typeface="Calibri"/>
                <a:sym typeface="Calibri"/>
              </a:rPr>
              <a:t>rd</a:t>
            </a:r>
            <a:r>
              <a:rPr lang="en-US" sz="1800" b="1" dirty="0">
                <a:solidFill>
                  <a:srgbClr val="7030A0"/>
                </a:solidFill>
                <a:latin typeface="Calibri"/>
                <a:ea typeface="Calibri"/>
                <a:cs typeface="Calibri"/>
                <a:sym typeface="Calibri"/>
              </a:rPr>
              <a:t> hour = yellow, 5</a:t>
            </a:r>
            <a:r>
              <a:rPr lang="en-US" sz="1800" b="1" baseline="30000" dirty="0">
                <a:solidFill>
                  <a:srgbClr val="7030A0"/>
                </a:solidFill>
                <a:latin typeface="Calibri"/>
                <a:ea typeface="Calibri"/>
                <a:cs typeface="Calibri"/>
                <a:sym typeface="Calibri"/>
              </a:rPr>
              <a:t>th</a:t>
            </a:r>
            <a:r>
              <a:rPr lang="en-US" sz="1800" b="1" dirty="0">
                <a:solidFill>
                  <a:srgbClr val="7030A0"/>
                </a:solidFill>
                <a:latin typeface="Calibri"/>
                <a:ea typeface="Calibri"/>
                <a:cs typeface="Calibri"/>
                <a:sym typeface="Calibri"/>
              </a:rPr>
              <a:t> hour = red, 6</a:t>
            </a:r>
            <a:r>
              <a:rPr lang="en-US" sz="1800" b="1" baseline="30000" dirty="0">
                <a:solidFill>
                  <a:srgbClr val="7030A0"/>
                </a:solidFill>
                <a:latin typeface="Calibri"/>
                <a:ea typeface="Calibri"/>
                <a:cs typeface="Calibri"/>
                <a:sym typeface="Calibri"/>
              </a:rPr>
              <a:t>th</a:t>
            </a:r>
            <a:r>
              <a:rPr lang="en-US" sz="1800" b="1" dirty="0">
                <a:solidFill>
                  <a:srgbClr val="7030A0"/>
                </a:solidFill>
                <a:latin typeface="Calibri"/>
                <a:ea typeface="Calibri"/>
                <a:cs typeface="Calibri"/>
                <a:sym typeface="Calibri"/>
              </a:rPr>
              <a:t> hour= green)</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a:latin typeface="Calibri"/>
                <a:ea typeface="Calibri"/>
                <a:cs typeface="Calibri"/>
                <a:sym typeface="Calibri"/>
              </a:rPr>
              <a:t>Read your SSR book and work on your weekly response </a:t>
            </a:r>
            <a:r>
              <a:rPr lang="en-US" sz="1800" b="1" dirty="0">
                <a:solidFill>
                  <a:srgbClr val="FF0000"/>
                </a:solidFill>
                <a:latin typeface="Calibri"/>
                <a:ea typeface="Calibri"/>
                <a:cs typeface="Calibri"/>
                <a:sym typeface="Calibri"/>
              </a:rPr>
              <a:t>(due Sunday on Google Classroom or Monday at the start of the hour if handwritten)</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b="1" dirty="0">
                <a:solidFill>
                  <a:srgbClr val="0070C0"/>
                </a:solidFill>
                <a:latin typeface="Calibri"/>
                <a:ea typeface="Calibri"/>
                <a:cs typeface="Calibri"/>
                <a:sym typeface="Calibri"/>
              </a:rPr>
              <a:t>At the end of the hour, I will introduce the Khan Challenge which </a:t>
            </a:r>
            <a:r>
              <a:rPr lang="en-US" sz="1800" b="1" dirty="0" err="1">
                <a:solidFill>
                  <a:srgbClr val="0070C0"/>
                </a:solidFill>
                <a:latin typeface="Calibri"/>
                <a:ea typeface="Calibri"/>
                <a:cs typeface="Calibri"/>
                <a:sym typeface="Calibri"/>
              </a:rPr>
              <a:t>Palise</a:t>
            </a:r>
            <a:r>
              <a:rPr lang="en-US" sz="1800" b="1" dirty="0">
                <a:solidFill>
                  <a:srgbClr val="0070C0"/>
                </a:solidFill>
                <a:latin typeface="Calibri"/>
                <a:ea typeface="Calibri"/>
                <a:cs typeface="Calibri"/>
                <a:sym typeface="Calibri"/>
              </a:rPr>
              <a:t> and </a:t>
            </a:r>
            <a:r>
              <a:rPr lang="en-US" sz="1800" b="1" dirty="0" err="1">
                <a:solidFill>
                  <a:srgbClr val="0070C0"/>
                </a:solidFill>
                <a:latin typeface="Calibri"/>
                <a:ea typeface="Calibri"/>
                <a:cs typeface="Calibri"/>
                <a:sym typeface="Calibri"/>
              </a:rPr>
              <a:t>Kubicek’s</a:t>
            </a:r>
            <a:r>
              <a:rPr lang="en-US" sz="1800" b="1" dirty="0">
                <a:solidFill>
                  <a:srgbClr val="0070C0"/>
                </a:solidFill>
                <a:latin typeface="Calibri"/>
                <a:ea typeface="Calibri"/>
                <a:cs typeface="Calibri"/>
                <a:sym typeface="Calibri"/>
              </a:rPr>
              <a:t> classes are also participating in. It will run until 4/7/17. </a:t>
            </a:r>
          </a:p>
          <a:p>
            <a:pPr eaLnBrk="1" fontAlgn="auto" hangingPunct="1">
              <a:lnSpc>
                <a:spcPct val="80000"/>
              </a:lnSpc>
              <a:spcBef>
                <a:spcPts val="400"/>
              </a:spcBef>
              <a:spcAft>
                <a:spcPts val="0"/>
              </a:spcAft>
              <a:buClr>
                <a:srgbClr val="000000"/>
              </a:buClr>
              <a:buSzPct val="100000"/>
              <a:defRPr/>
            </a:pPr>
            <a:r>
              <a:rPr lang="en-US" sz="1800" b="1" dirty="0">
                <a:solidFill>
                  <a:srgbClr val="00B050"/>
                </a:solidFill>
                <a:latin typeface="Calibri" charset="0"/>
                <a:ea typeface="Calibri" charset="0"/>
                <a:cs typeface="Calibri" charset="0"/>
                <a:sym typeface="Calibri"/>
              </a:rPr>
              <a:t>Learning Targets: </a:t>
            </a:r>
            <a:r>
              <a:rPr lang="en-US" sz="1600" dirty="0">
                <a:solidFill>
                  <a:schemeClr val="tx1"/>
                </a:solidFill>
                <a:latin typeface="+mn-lt"/>
                <a:ea typeface="Calibri"/>
                <a:cs typeface="Calibri"/>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mn-lt"/>
                <a:ea typeface="Calibri"/>
                <a:cs typeface="Calibri"/>
                <a:sym typeface="Calibri"/>
              </a:rPr>
              <a:t>I can </a:t>
            </a:r>
            <a:r>
              <a:rPr lang="en-US" sz="1600" dirty="0"/>
              <a:t>cite strong and thorough textual evidence to support analysis of what the text says explicitly as well as inferences drawn from the text, including determining where the text leaves matters uncertain.</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t>I can analyze and evaluate the effectiveness of the structure an author uses in his or her exposition or argument, including whether the structure makes points clear, convincing, and engaging.</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mn-lt"/>
                <a:ea typeface="Calibri"/>
                <a:cs typeface="Calibri"/>
                <a:sym typeface="Calibri"/>
              </a:rPr>
              <a:t>I can use context (e.g., the overall meaning of a sentence, paragraph, or text; a word's position or function in a sentence) as a clue to the meaning of a word or phrase.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mn-lt"/>
                <a:ea typeface="Calibri"/>
                <a:cs typeface="Calibri"/>
                <a:sym typeface="Calibri"/>
              </a:rPr>
              <a:t>I can identify and correctly use patterns of word changes that indicate different meanings or parts of speech (e.g., conceive, conception, conceivable).</a:t>
            </a:r>
          </a:p>
        </p:txBody>
      </p:sp>
    </p:spTree>
    <p:extLst>
      <p:ext uri="{BB962C8B-B14F-4D97-AF65-F5344CB8AC3E}">
        <p14:creationId xmlns:p14="http://schemas.microsoft.com/office/powerpoint/2010/main" val="2974351037"/>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152400" y="533400"/>
            <a:ext cx="8839200" cy="5389562"/>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latin typeface="+mn-lt"/>
                <a:ea typeface="Calibri"/>
                <a:cs typeface="Calibri"/>
                <a:sym typeface="Calibri"/>
              </a:rPr>
              <a:t>Bell Work: </a:t>
            </a:r>
            <a:r>
              <a:rPr lang="en-US" sz="1600" b="1" dirty="0">
                <a:solidFill>
                  <a:schemeClr val="bg1">
                    <a:lumMod val="50000"/>
                  </a:schemeClr>
                </a:solidFill>
                <a:latin typeface="+mn-lt"/>
                <a:ea typeface="Calibri"/>
                <a:cs typeface="Calibri"/>
                <a:sym typeface="Calibri"/>
              </a:rPr>
              <a:t>Pick up your </a:t>
            </a:r>
            <a:r>
              <a:rPr lang="en-US" sz="1600" b="1" dirty="0" err="1">
                <a:solidFill>
                  <a:schemeClr val="bg1">
                    <a:lumMod val="50000"/>
                  </a:schemeClr>
                </a:solidFill>
                <a:latin typeface="+mn-lt"/>
                <a:ea typeface="Calibri"/>
                <a:cs typeface="Calibri"/>
                <a:sym typeface="Calibri"/>
              </a:rPr>
              <a:t>chromebook</a:t>
            </a:r>
            <a:r>
              <a:rPr lang="en-US" sz="1600" b="1" dirty="0">
                <a:solidFill>
                  <a:schemeClr val="bg1">
                    <a:lumMod val="50000"/>
                  </a:schemeClr>
                </a:solidFill>
                <a:latin typeface="+mn-lt"/>
                <a:ea typeface="Calibri"/>
                <a:cs typeface="Calibri"/>
                <a:sym typeface="Calibri"/>
              </a:rPr>
              <a:t> and sign in to Khan Academy. You will be taking one of the practice reading quizzes. Reminder, you must do at least 3 and upload a screenshot or picture of your “review page” by 2/11/18 in order to give proof you attempted the first challenge. </a:t>
            </a:r>
            <a:endParaRPr lang="en-US" sz="1600" b="1" dirty="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endParaRPr lang="en-US" sz="1600" b="1" dirty="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1600" b="1" u="sng" dirty="0">
                <a:latin typeface="+mn-lt"/>
                <a:ea typeface="Calibri"/>
                <a:cs typeface="Calibri"/>
                <a:sym typeface="Calibri"/>
              </a:rPr>
              <a:t>In class activities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600" b="1" dirty="0">
                <a:solidFill>
                  <a:schemeClr val="tx1"/>
                </a:solidFill>
                <a:latin typeface="+mn-lt"/>
                <a:ea typeface="Calibri"/>
                <a:cs typeface="Calibri"/>
                <a:sym typeface="Calibri"/>
              </a:rPr>
              <a:t>Bell Work = </a:t>
            </a:r>
            <a:r>
              <a:rPr lang="en-US" sz="1600" b="1" dirty="0">
                <a:solidFill>
                  <a:schemeClr val="bg1">
                    <a:lumMod val="50000"/>
                  </a:schemeClr>
                </a:solidFill>
                <a:latin typeface="+mn-lt"/>
                <a:ea typeface="Calibri"/>
                <a:cs typeface="Calibri"/>
                <a:sym typeface="Calibri"/>
              </a:rPr>
              <a:t>SAT Practice Reading Quiz (13 minutes)</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600" b="1" dirty="0">
                <a:solidFill>
                  <a:schemeClr val="tx1"/>
                </a:solidFill>
                <a:latin typeface="+mn-lt"/>
                <a:ea typeface="Calibri"/>
                <a:cs typeface="Calibri"/>
                <a:sym typeface="Calibri"/>
              </a:rPr>
              <a:t>Rhetorical Analysis Essay Training: </a:t>
            </a:r>
            <a:r>
              <a:rPr lang="en-US" sz="1600" dirty="0">
                <a:solidFill>
                  <a:srgbClr val="00B050"/>
                </a:solidFill>
                <a:latin typeface="+mn-lt"/>
                <a:ea typeface="Calibri"/>
                <a:cs typeface="Calibri"/>
                <a:sym typeface="Calibri"/>
              </a:rPr>
              <a:t>We will take a look at a sample which received a 4 (highest score) and name key parts (like we did yesterday). **10 minutes</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600" b="1" dirty="0">
                <a:solidFill>
                  <a:schemeClr val="tx1"/>
                </a:solidFill>
                <a:latin typeface="+mn-lt"/>
                <a:ea typeface="Calibri"/>
                <a:cs typeface="Calibri"/>
                <a:sym typeface="Calibri"/>
              </a:rPr>
              <a:t>Crafting the body paragraph: </a:t>
            </a:r>
            <a:r>
              <a:rPr lang="en-US" sz="1600" dirty="0">
                <a:solidFill>
                  <a:srgbClr val="7030A0"/>
                </a:solidFill>
                <a:latin typeface="+mn-lt"/>
                <a:ea typeface="Calibri"/>
                <a:cs typeface="Calibri"/>
                <a:sym typeface="Calibri"/>
              </a:rPr>
              <a:t>After we have finished analyzing the example you will use the example given to you today in order to serve as a model for you to write a new body paragraph. If you were not here, yesterday, you will need to write one paragraph at home for homework.  **10 minutes</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600" b="1" dirty="0">
                <a:solidFill>
                  <a:schemeClr val="tx1"/>
                </a:solidFill>
                <a:latin typeface="+mn-lt"/>
                <a:ea typeface="Calibri"/>
                <a:cs typeface="Calibri"/>
                <a:sym typeface="Calibri"/>
              </a:rPr>
              <a:t>Trade and grade (provide feedback): </a:t>
            </a:r>
            <a:r>
              <a:rPr lang="en-US" sz="1600" dirty="0">
                <a:solidFill>
                  <a:srgbClr val="E28700"/>
                </a:solidFill>
                <a:latin typeface="+mn-lt"/>
                <a:ea typeface="Calibri"/>
                <a:cs typeface="Calibri"/>
                <a:sym typeface="Calibri"/>
              </a:rPr>
              <a:t>Switch with a partner at your table and then give one another feedback on his/her paragraph. 1) Include one area that was written well. 2) Write at least two suggestions on how to improve this paragraph. </a:t>
            </a:r>
          </a:p>
          <a:p>
            <a:pPr eaLnBrk="1" fontAlgn="auto" hangingPunct="1">
              <a:spcBef>
                <a:spcPts val="0"/>
              </a:spcBef>
              <a:spcAft>
                <a:spcPts val="0"/>
              </a:spcAft>
              <a:buClr>
                <a:srgbClr val="000000"/>
              </a:buClr>
              <a:buSzPct val="100000"/>
              <a:defRPr/>
            </a:pPr>
            <a:endParaRPr lang="en-US" sz="1600" b="1" dirty="0">
              <a:solidFill>
                <a:schemeClr val="tx1"/>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600" b="1" u="sng" dirty="0">
                <a:solidFill>
                  <a:schemeClr val="tx1"/>
                </a:solidFill>
                <a:latin typeface="+mn-lt"/>
                <a:ea typeface="Calibri"/>
                <a:cs typeface="Calibri"/>
                <a:sym typeface="Calibri"/>
              </a:rPr>
              <a:t>Learning Targets</a:t>
            </a:r>
          </a:p>
          <a:p>
            <a:pPr eaLnBrk="1" fontAlgn="auto" hangingPunct="1">
              <a:spcBef>
                <a:spcPts val="0"/>
              </a:spcBef>
              <a:spcAft>
                <a:spcPts val="0"/>
              </a:spcAft>
              <a:buClr>
                <a:srgbClr val="000000"/>
              </a:buClr>
              <a:buSzPct val="100000"/>
              <a:defRPr/>
            </a:pPr>
            <a:r>
              <a:rPr lang="en-US" sz="1600" b="1" dirty="0">
                <a:solidFill>
                  <a:schemeClr val="tx1"/>
                </a:solidFill>
                <a:latin typeface="+mn-lt"/>
                <a:ea typeface="Calibri"/>
                <a:cs typeface="Calibri"/>
                <a:sym typeface="Calibri"/>
              </a:rPr>
              <a:t> </a:t>
            </a:r>
            <a:endParaRPr lang="en-US" sz="1600" b="1" dirty="0">
              <a:solidFill>
                <a:srgbClr val="00B050"/>
              </a:solidFill>
              <a:latin typeface="+mn-lt"/>
              <a:ea typeface="Calibri"/>
              <a:cs typeface="Calibri"/>
              <a:sym typeface="Calibri"/>
            </a:endParaRPr>
          </a:p>
          <a:p>
            <a:pPr lvl="2" eaLnBrk="1" fontAlgn="auto" hangingPunct="1">
              <a:spcBef>
                <a:spcPts val="0"/>
              </a:spcBef>
              <a:spcAft>
                <a:spcPts val="0"/>
              </a:spcAft>
              <a:buClr>
                <a:srgbClr val="000000"/>
              </a:buClr>
              <a:buSzPct val="100000"/>
              <a:defRPr/>
            </a:pPr>
            <a:r>
              <a:rPr lang="en-US" sz="1600" b="1" dirty="0">
                <a:latin typeface="+mn-lt"/>
                <a:ea typeface="Calibri"/>
                <a:cs typeface="Calibri"/>
                <a:sym typeface="Calibri"/>
              </a:rPr>
              <a:t>Content Learning Target</a:t>
            </a:r>
          </a:p>
          <a:p>
            <a:pPr marL="285750" lvl="2" indent="-285750" eaLnBrk="1" fontAlgn="auto" hangingPunct="1">
              <a:spcBef>
                <a:spcPts val="0"/>
              </a:spcBef>
              <a:spcAft>
                <a:spcPts val="0"/>
              </a:spcAft>
              <a:buClr>
                <a:srgbClr val="000000"/>
              </a:buClr>
              <a:buSzPct val="100000"/>
              <a:buFont typeface="Arial" charset="0"/>
              <a:buChar char="•"/>
              <a:defRPr/>
            </a:pPr>
            <a:r>
              <a:rPr lang="en-US" sz="1600" dirty="0">
                <a:latin typeface="+mn-lt"/>
              </a:rPr>
              <a:t>I can analyze an article and find examples of the main technique the author used to build his/her argument in order to craft the body paragraph for the Rhetorical Analysis Essay. </a:t>
            </a:r>
            <a:endParaRPr lang="en-US" sz="1600" b="1" dirty="0">
              <a:latin typeface="+mn-lt"/>
              <a:ea typeface="Calibri"/>
              <a:cs typeface="Calibri"/>
              <a:sym typeface="Calibri"/>
            </a:endParaRPr>
          </a:p>
          <a:p>
            <a:pPr eaLnBrk="1" fontAlgn="auto" hangingPunct="1">
              <a:spcBef>
                <a:spcPts val="0"/>
              </a:spcBef>
              <a:spcAft>
                <a:spcPts val="0"/>
              </a:spcAft>
              <a:buClr>
                <a:srgbClr val="000000"/>
              </a:buClr>
              <a:buSzPct val="100000"/>
              <a:defRPr/>
            </a:pPr>
            <a:endParaRPr lang="en-US" sz="1600" b="1" dirty="0">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600" b="1" dirty="0">
                <a:latin typeface="+mn-lt"/>
                <a:ea typeface="Calibri"/>
                <a:cs typeface="Calibri"/>
                <a:sym typeface="Calibri"/>
              </a:rPr>
              <a:t>Language Learning Target</a:t>
            </a:r>
          </a:p>
          <a:p>
            <a:pPr marL="285750" indent="-285750" eaLnBrk="1" fontAlgn="auto" hangingPunct="1">
              <a:spcBef>
                <a:spcPts val="0"/>
              </a:spcBef>
              <a:spcAft>
                <a:spcPts val="0"/>
              </a:spcAft>
              <a:buClr>
                <a:srgbClr val="000000"/>
              </a:buClr>
              <a:buSzPct val="100000"/>
              <a:buFont typeface="Arial" charset="0"/>
              <a:buChar char="•"/>
              <a:defRPr/>
            </a:pPr>
            <a:r>
              <a:rPr lang="en-US" sz="1600" dirty="0">
                <a:latin typeface="+mn-lt"/>
                <a:ea typeface="Calibri"/>
                <a:cs typeface="Calibri"/>
                <a:sym typeface="Calibri"/>
              </a:rPr>
              <a:t>I can use an exemplar of a body paragraph for the Rhetorical Analysis Essay in order to emulate the format while crafting my own writing. </a:t>
            </a:r>
            <a:endParaRPr lang="en-US" sz="1600" b="1" dirty="0">
              <a:latin typeface="+mn-lt"/>
              <a:ea typeface="Calibri"/>
              <a:cs typeface="Calibri"/>
              <a:sym typeface="Calibri"/>
            </a:endParaRPr>
          </a:p>
          <a:p>
            <a:pPr eaLnBrk="1" fontAlgn="auto" hangingPunct="1">
              <a:spcBef>
                <a:spcPts val="0"/>
              </a:spcBef>
              <a:spcAft>
                <a:spcPts val="0"/>
              </a:spcAft>
              <a:buClr>
                <a:srgbClr val="000000"/>
              </a:buClr>
              <a:buSzPct val="100000"/>
              <a:defRPr/>
            </a:pPr>
            <a:endParaRPr lang="en-US" sz="1600" dirty="0">
              <a:latin typeface="+mn-lt"/>
              <a:ea typeface="Calibri"/>
              <a:cs typeface="Calibri"/>
              <a:sym typeface="Calibri"/>
            </a:endParaRPr>
          </a:p>
          <a:p>
            <a:pPr eaLnBrk="1" fontAlgn="auto" hangingPunct="1">
              <a:spcBef>
                <a:spcPts val="0"/>
              </a:spcBef>
              <a:spcAft>
                <a:spcPts val="0"/>
              </a:spcAft>
              <a:buClr>
                <a:srgbClr val="000000"/>
              </a:buClr>
              <a:buSzPct val="100000"/>
              <a:defRPr/>
            </a:pPr>
            <a:endParaRPr lang="en-US" sz="1600" dirty="0">
              <a:solidFill>
                <a:schemeClr val="tx1"/>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rgbClr val="009A46"/>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chemeClr val="tx1"/>
              </a:solidFill>
              <a:latin typeface="+mn-lt"/>
              <a:ea typeface="Calibri"/>
              <a:cs typeface="Calibri"/>
              <a:sym typeface="Calibri"/>
            </a:endParaRPr>
          </a:p>
        </p:txBody>
      </p:sp>
      <p:sp>
        <p:nvSpPr>
          <p:cNvPr id="2" name="Rectangle 1"/>
          <p:cNvSpPr/>
          <p:nvPr/>
        </p:nvSpPr>
        <p:spPr>
          <a:xfrm>
            <a:off x="2374707" y="0"/>
            <a:ext cx="4394600" cy="553998"/>
          </a:xfrm>
          <a:prstGeom prst="rect">
            <a:avLst/>
          </a:prstGeom>
        </p:spPr>
        <p:txBody>
          <a:bodyPr wrap="none">
            <a:spAutoFit/>
          </a:bodyPr>
          <a:lstStyle/>
          <a:p>
            <a:pPr algn="ctr"/>
            <a:r>
              <a:rPr lang="en-US" sz="3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Tuesday 2/6/18 Agenda</a:t>
            </a:r>
          </a:p>
        </p:txBody>
      </p:sp>
    </p:spTree>
    <p:extLst>
      <p:ext uri="{BB962C8B-B14F-4D97-AF65-F5344CB8AC3E}">
        <p14:creationId xmlns:p14="http://schemas.microsoft.com/office/powerpoint/2010/main" val="3635050998"/>
      </p:ext>
    </p:extLst>
  </p:cSld>
  <p:clrMapOvr>
    <a:masterClrMapping/>
  </p:clrMapOvr>
  <p:transition spd="slow">
    <p:cut/>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a:solidFill>
                  <a:schemeClr val="tx1"/>
                </a:solidFill>
                <a:latin typeface="Calibri" charset="0"/>
                <a:ea typeface="Arial" charset="0"/>
                <a:cs typeface="Arial" charset="0"/>
                <a:sym typeface="Calibri" charset="0"/>
              </a:rPr>
              <a:t>Monday 3/6/17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5334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600" b="1" dirty="0">
                <a:latin typeface="Calibri" charset="0"/>
                <a:ea typeface="Calibri" charset="0"/>
                <a:cs typeface="Calibri" charset="0"/>
                <a:sym typeface="Calibri"/>
              </a:rPr>
              <a:t>Bell Work:</a:t>
            </a:r>
            <a:r>
              <a:rPr lang="en-US" sz="1600" dirty="0">
                <a:latin typeface="Calibri" charset="0"/>
                <a:ea typeface="Calibri" charset="0"/>
                <a:cs typeface="Calibri" charset="0"/>
                <a:sym typeface="Calibri"/>
              </a:rPr>
              <a:t> WOTD + semi colon rules. </a:t>
            </a:r>
            <a:endParaRPr lang="en-US" sz="1600" b="1" dirty="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600" b="1" dirty="0">
                <a:solidFill>
                  <a:srgbClr val="C20E9B"/>
                </a:solidFill>
                <a:latin typeface="Calibri" charset="0"/>
                <a:ea typeface="Calibri" charset="0"/>
                <a:cs typeface="Calibri" charset="0"/>
                <a:sym typeface="Calibri"/>
              </a:rPr>
              <a:t>In class activities: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600" dirty="0">
                <a:latin typeface="Calibri" charset="0"/>
                <a:ea typeface="Calibri" charset="0"/>
                <a:cs typeface="Calibri" charset="0"/>
                <a:sym typeface="Calibri"/>
              </a:rPr>
              <a:t>After bell work, I will have a student come around and collect your SSR weekly response (if it was handwritten). </a:t>
            </a:r>
            <a:endParaRPr lang="en-US" sz="1600" b="1" dirty="0">
              <a:solidFill>
                <a:srgbClr val="7030A0"/>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600" dirty="0">
                <a:latin typeface="Calibri" charset="0"/>
                <a:ea typeface="Calibri" charset="0"/>
                <a:cs typeface="Calibri" charset="0"/>
                <a:sym typeface="Calibri"/>
              </a:rPr>
              <a:t>SAT Rhetorical Analysis Practice: Please grab your assigned Chromebook and sign into Khan Academy. Make sure you click “sign in with Google” or type in your log  in if you used a different email address. </a:t>
            </a:r>
            <a:r>
              <a:rPr lang="en-US" sz="1600" b="1" dirty="0">
                <a:latin typeface="Calibri" charset="0"/>
                <a:ea typeface="Calibri" charset="0"/>
                <a:cs typeface="Calibri" charset="0"/>
                <a:sym typeface="Calibri"/>
              </a:rPr>
              <a:t>Once signed in, follow these steps:</a:t>
            </a:r>
          </a:p>
          <a:p>
            <a:pPr eaLnBrk="1" fontAlgn="auto" hangingPunct="1">
              <a:lnSpc>
                <a:spcPct val="80000"/>
              </a:lnSpc>
              <a:spcBef>
                <a:spcPts val="400"/>
              </a:spcBef>
              <a:spcAft>
                <a:spcPts val="0"/>
              </a:spcAft>
              <a:buClr>
                <a:srgbClr val="000000"/>
              </a:buClr>
              <a:buSzPct val="100000"/>
              <a:defRPr/>
            </a:pPr>
            <a:r>
              <a:rPr lang="en-US" sz="1600" b="1" dirty="0">
                <a:solidFill>
                  <a:srgbClr val="FF0000"/>
                </a:solidFill>
                <a:latin typeface="Calibri" charset="0"/>
                <a:ea typeface="Calibri" charset="0"/>
                <a:cs typeface="Calibri" charset="0"/>
                <a:sym typeface="Calibri"/>
              </a:rPr>
              <a:t>	⇢Click “Subjects” in the top left hand corner. </a:t>
            </a:r>
          </a:p>
          <a:p>
            <a:pPr eaLnBrk="1" fontAlgn="auto" hangingPunct="1">
              <a:lnSpc>
                <a:spcPct val="80000"/>
              </a:lnSpc>
              <a:spcBef>
                <a:spcPts val="400"/>
              </a:spcBef>
              <a:spcAft>
                <a:spcPts val="0"/>
              </a:spcAft>
              <a:buClr>
                <a:srgbClr val="000000"/>
              </a:buClr>
              <a:buSzPct val="100000"/>
              <a:defRPr/>
            </a:pPr>
            <a:r>
              <a:rPr lang="en-US" sz="1600" b="1" dirty="0">
                <a:solidFill>
                  <a:srgbClr val="FF0000"/>
                </a:solidFill>
                <a:latin typeface="Calibri" charset="0"/>
                <a:ea typeface="Calibri" charset="0"/>
                <a:cs typeface="Calibri" charset="0"/>
                <a:sym typeface="Calibri"/>
              </a:rPr>
              <a:t>	⇢On the write side under “Test Prep” click “SAT”</a:t>
            </a:r>
          </a:p>
          <a:p>
            <a:pPr eaLnBrk="1" fontAlgn="auto" hangingPunct="1">
              <a:lnSpc>
                <a:spcPct val="80000"/>
              </a:lnSpc>
              <a:spcBef>
                <a:spcPts val="400"/>
              </a:spcBef>
              <a:spcAft>
                <a:spcPts val="0"/>
              </a:spcAft>
              <a:buClr>
                <a:srgbClr val="000000"/>
              </a:buClr>
              <a:buSzPct val="100000"/>
              <a:defRPr/>
            </a:pPr>
            <a:r>
              <a:rPr lang="en-US" sz="1600" b="1" dirty="0">
                <a:solidFill>
                  <a:srgbClr val="FF0000"/>
                </a:solidFill>
                <a:latin typeface="Calibri" charset="0"/>
                <a:ea typeface="Calibri" charset="0"/>
                <a:cs typeface="Calibri" charset="0"/>
                <a:sym typeface="Calibri"/>
              </a:rPr>
              <a:t>	⇢Towards the top, in the middle of the bar, click “Practice”</a:t>
            </a:r>
          </a:p>
          <a:p>
            <a:pPr eaLnBrk="1" fontAlgn="auto" hangingPunct="1">
              <a:lnSpc>
                <a:spcPct val="80000"/>
              </a:lnSpc>
              <a:spcBef>
                <a:spcPts val="400"/>
              </a:spcBef>
              <a:spcAft>
                <a:spcPts val="0"/>
              </a:spcAft>
              <a:buClr>
                <a:srgbClr val="000000"/>
              </a:buClr>
              <a:buSzPct val="100000"/>
              <a:defRPr/>
            </a:pPr>
            <a:r>
              <a:rPr lang="en-US" sz="1600" b="1" dirty="0">
                <a:solidFill>
                  <a:srgbClr val="FF0000"/>
                </a:solidFill>
                <a:latin typeface="Calibri" charset="0"/>
                <a:ea typeface="Calibri" charset="0"/>
                <a:cs typeface="Calibri" charset="0"/>
                <a:sym typeface="Calibri"/>
              </a:rPr>
              <a:t>	⇢Towards the top, on the right, click “Essay.” Scroll down to the essay titled “The 	  	Digital Parent Trap” and click “practice.”</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600" b="1" dirty="0">
                <a:solidFill>
                  <a:srgbClr val="0070C0"/>
                </a:solidFill>
                <a:latin typeface="Calibri" charset="0"/>
                <a:ea typeface="Calibri" charset="0"/>
                <a:cs typeface="Calibri" charset="0"/>
                <a:sym typeface="Calibri"/>
              </a:rPr>
              <a:t>You will have 50 minutes to read and write the rhetorical analysis essay. I will set a timer. I will give you 10 minutes to read and annotate the text. Then, you will have the remaining 40 minutes to draft a quick outline and start writing the analysis. I will let you know when there is 5 minutes left so that you can review your essay and submit it.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600" b="1" dirty="0">
                <a:solidFill>
                  <a:srgbClr val="7030A0"/>
                </a:solidFill>
                <a:latin typeface="Calibri" charset="0"/>
                <a:ea typeface="Calibri" charset="0"/>
                <a:cs typeface="Calibri" charset="0"/>
                <a:sym typeface="Calibri"/>
              </a:rPr>
              <a:t>If you finish early, you will have an exit ticket (reflection) you will need to fill it out. Please keep it with you and you will turn it in, tomorrow. </a:t>
            </a:r>
          </a:p>
          <a:p>
            <a:pPr eaLnBrk="1" fontAlgn="auto" hangingPunct="1">
              <a:lnSpc>
                <a:spcPct val="80000"/>
              </a:lnSpc>
              <a:spcBef>
                <a:spcPts val="400"/>
              </a:spcBef>
              <a:spcAft>
                <a:spcPts val="0"/>
              </a:spcAft>
              <a:buClr>
                <a:srgbClr val="000000"/>
              </a:buClr>
              <a:buSzPct val="100000"/>
              <a:defRPr/>
            </a:pPr>
            <a:r>
              <a:rPr lang="en-US" sz="1600" b="1" dirty="0">
                <a:solidFill>
                  <a:srgbClr val="00B050"/>
                </a:solidFill>
                <a:latin typeface="Calibri" charset="0"/>
                <a:ea typeface="Calibri" charset="0"/>
                <a:cs typeface="Calibri" charset="0"/>
                <a:sym typeface="Calibri"/>
              </a:rPr>
              <a:t>Learning Targets: </a:t>
            </a:r>
            <a:r>
              <a:rPr lang="en-US" sz="1600" dirty="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latin typeface="Calibri" charset="0"/>
                <a:ea typeface="Calibri" charset="0"/>
                <a:cs typeface="Calibri" charset="0"/>
              </a:rPr>
              <a:t>I can analyze and evaluate the effectiveness of the structure an author uses in his or her exposition or argument, including whether the structure makes points clear, convincing, and engaging.</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use context (e.g., the overall meaning of a sentence, paragraph, or text; a word's position or function in a sentence) as a clue to the meaning of a word or phrase.</a:t>
            </a:r>
          </a:p>
        </p:txBody>
      </p:sp>
    </p:spTree>
    <p:extLst>
      <p:ext uri="{BB962C8B-B14F-4D97-AF65-F5344CB8AC3E}">
        <p14:creationId xmlns:p14="http://schemas.microsoft.com/office/powerpoint/2010/main" val="795331171"/>
      </p:ext>
    </p:extLst>
  </p:cSld>
  <p:clrMapOvr>
    <a:masterClrMapping/>
  </p:clrMapOvr>
  <p:transition spd="slow">
    <p:cut/>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a:latin typeface="Kristen ITC" charset="0"/>
            </a:endParaRPr>
          </a:p>
          <a:p>
            <a:pPr algn="ctr" eaLnBrk="1" hangingPunct="1">
              <a:lnSpc>
                <a:spcPct val="80000"/>
              </a:lnSpc>
              <a:defRPr/>
            </a:pPr>
            <a:r>
              <a:rPr lang="en-US" altLang="en-US" sz="3600" b="1" dirty="0">
                <a:solidFill>
                  <a:schemeClr val="bg1"/>
                </a:solidFill>
                <a:latin typeface="Kristen ITC" charset="0"/>
              </a:rPr>
              <a:t>Monday 3/6/17</a:t>
            </a:r>
          </a:p>
          <a:p>
            <a:pPr eaLnBrk="1" hangingPunct="1">
              <a:lnSpc>
                <a:spcPct val="80000"/>
              </a:lnSpc>
              <a:defRPr/>
            </a:pPr>
            <a:endParaRPr lang="en-US" altLang="en-US" sz="2000" b="1" dirty="0">
              <a:latin typeface="Kristen ITC" charset="0"/>
            </a:endParaRPr>
          </a:p>
          <a:p>
            <a:pPr eaLnBrk="1" hangingPunct="1">
              <a:lnSpc>
                <a:spcPct val="80000"/>
              </a:lnSpc>
              <a:defRPr/>
            </a:pPr>
            <a:r>
              <a:rPr lang="en-US" altLang="en-US" sz="2000" b="1" dirty="0">
                <a:solidFill>
                  <a:schemeClr val="bg1"/>
                </a:solidFill>
                <a:latin typeface="+mn-lt"/>
              </a:rPr>
              <a:t>Word: </a:t>
            </a:r>
            <a:r>
              <a:rPr lang="en-US" altLang="en-US" sz="2000" dirty="0">
                <a:solidFill>
                  <a:schemeClr val="bg1"/>
                </a:solidFill>
                <a:latin typeface="+mn-lt"/>
              </a:rPr>
              <a:t>debunk</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verb</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 </a:t>
            </a:r>
            <a:r>
              <a:rPr lang="en-US" sz="2000" dirty="0">
                <a:solidFill>
                  <a:schemeClr val="bg1"/>
                </a:solidFill>
              </a:rPr>
              <a:t>[</a:t>
            </a:r>
            <a:r>
              <a:rPr lang="en-US" sz="2000" dirty="0" err="1">
                <a:solidFill>
                  <a:schemeClr val="bg1"/>
                </a:solidFill>
              </a:rPr>
              <a:t>dih-</a:t>
            </a:r>
            <a:r>
              <a:rPr lang="en-US" sz="2000" b="1" dirty="0" err="1">
                <a:solidFill>
                  <a:schemeClr val="bg1"/>
                </a:solidFill>
              </a:rPr>
              <a:t>buhngk</a:t>
            </a:r>
            <a:r>
              <a:rPr lang="en-US" sz="2000" b="1" dirty="0">
                <a:solidFill>
                  <a:schemeClr val="bg1"/>
                </a:solidFill>
              </a:rPr>
              <a:t>]</a:t>
            </a:r>
            <a:endParaRPr lang="en-US" altLang="en-US" sz="2000" b="1"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Predicted Synonyms:</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a:solidFill>
                  <a:schemeClr val="bg1"/>
                </a:solidFill>
                <a:latin typeface="+mn-lt"/>
              </a:rPr>
              <a:t>Antonyms: </a:t>
            </a:r>
            <a:r>
              <a:rPr lang="en-US" altLang="en-US" sz="2000" dirty="0">
                <a:solidFill>
                  <a:schemeClr val="bg1"/>
                </a:solidFill>
                <a:latin typeface="+mn-lt"/>
              </a:rPr>
              <a:t>prove, uphold, praise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 </a:t>
            </a:r>
            <a:r>
              <a:rPr lang="en-US" altLang="en-US" sz="2000" dirty="0">
                <a:solidFill>
                  <a:schemeClr val="bg1"/>
                </a:solidFill>
                <a:latin typeface="+mn-lt"/>
              </a:rPr>
              <a:t>debunker (noun)</a:t>
            </a:r>
          </a:p>
          <a:p>
            <a:pPr eaLnBrk="1" hangingPunct="1">
              <a:lnSpc>
                <a:spcPct val="80000"/>
              </a:lnSpc>
              <a:defRPr/>
            </a:pPr>
            <a:endParaRPr lang="en-US" altLang="en-US" sz="2000" b="1" dirty="0">
              <a:solidFill>
                <a:schemeClr val="bg1"/>
              </a:solidFill>
              <a:latin typeface="+mn-lt"/>
            </a:endParaRPr>
          </a:p>
          <a:p>
            <a:pPr>
              <a:defRPr/>
            </a:pPr>
            <a:r>
              <a:rPr lang="en-US" altLang="en-US" sz="2000" b="1" dirty="0">
                <a:solidFill>
                  <a:schemeClr val="bg1"/>
                </a:solidFill>
                <a:latin typeface="+mn-lt"/>
              </a:rPr>
              <a:t>Sentence: </a:t>
            </a:r>
            <a:r>
              <a:rPr lang="en-US" sz="2000" dirty="0">
                <a:solidFill>
                  <a:schemeClr val="bg1"/>
                </a:solidFill>
              </a:rPr>
              <a:t>Your first year of college is sure to </a:t>
            </a:r>
            <a:r>
              <a:rPr lang="en-US" sz="2000" b="1" dirty="0">
                <a:solidFill>
                  <a:schemeClr val="bg1"/>
                </a:solidFill>
              </a:rPr>
              <a:t>debunk </a:t>
            </a:r>
            <a:r>
              <a:rPr lang="en-US" sz="2000" dirty="0">
                <a:solidFill>
                  <a:schemeClr val="bg1"/>
                </a:solidFill>
              </a:rPr>
              <a:t>your belief that studying is unnecessary.</a:t>
            </a:r>
            <a:endParaRPr lang="en-US" altLang="en-US" sz="2000" b="1"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Predicted Definition: I think this word means</a:t>
            </a:r>
            <a:r>
              <a:rPr lang="mr-IN" altLang="en-US" sz="2000" b="1" dirty="0">
                <a:solidFill>
                  <a:schemeClr val="bg1"/>
                </a:solidFill>
                <a:latin typeface="+mn-lt"/>
              </a:rPr>
              <a:t>…</a:t>
            </a:r>
            <a:r>
              <a:rPr lang="en-US" altLang="en-US" sz="2000" b="1" dirty="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contradict, discredit, invalidate</a:t>
            </a:r>
          </a:p>
        </p:txBody>
      </p:sp>
      <p:sp>
        <p:nvSpPr>
          <p:cNvPr id="2" name="TextBox 1"/>
          <p:cNvSpPr txBox="1">
            <a:spLocks noChangeArrowheads="1"/>
          </p:cNvSpPr>
          <p:nvPr/>
        </p:nvSpPr>
        <p:spPr bwMode="auto">
          <a:xfrm>
            <a:off x="1449388" y="57912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expose the falseness or hollowness of (a myth, idea, or belief).</a:t>
            </a:r>
            <a:endParaRPr lang="en-US" altLang="x-none" sz="2000" dirty="0">
              <a:solidFill>
                <a:schemeClr val="bg1"/>
              </a:solidFill>
            </a:endParaRPr>
          </a:p>
        </p:txBody>
      </p:sp>
    </p:spTree>
    <p:extLst>
      <p:ext uri="{BB962C8B-B14F-4D97-AF65-F5344CB8AC3E}">
        <p14:creationId xmlns:p14="http://schemas.microsoft.com/office/powerpoint/2010/main" val="42149564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228600"/>
            <a:ext cx="8229600" cy="1143000"/>
          </a:xfrm>
        </p:spPr>
        <p:txBody>
          <a:bodyPr/>
          <a:lstStyle/>
          <a:p>
            <a:pPr algn="ctr"/>
            <a:r>
              <a:rPr lang="en-US" sz="3200" b="1" dirty="0"/>
              <a:t>Monday 3/6/17</a:t>
            </a:r>
          </a:p>
        </p:txBody>
      </p:sp>
      <p:sp>
        <p:nvSpPr>
          <p:cNvPr id="3" name="Content Placeholder 2"/>
          <p:cNvSpPr>
            <a:spLocks noGrp="1"/>
          </p:cNvSpPr>
          <p:nvPr>
            <p:ph idx="1"/>
          </p:nvPr>
        </p:nvSpPr>
        <p:spPr>
          <a:xfrm>
            <a:off x="466344" y="1371600"/>
            <a:ext cx="8229600" cy="5059363"/>
          </a:xfrm>
        </p:spPr>
        <p:txBody>
          <a:bodyPr/>
          <a:lstStyle/>
          <a:p>
            <a:pPr algn="ctr"/>
            <a:r>
              <a:rPr lang="en-US" sz="2800" b="1" dirty="0"/>
              <a:t>Semicolon</a:t>
            </a:r>
            <a:br>
              <a:rPr lang="en-US" sz="2000" dirty="0"/>
            </a:br>
            <a:r>
              <a:rPr lang="en-US" sz="2000" dirty="0"/>
              <a:t>The semicolon separates different elements within a sentence. </a:t>
            </a:r>
          </a:p>
          <a:p>
            <a:pPr algn="ctr"/>
            <a:endParaRPr lang="en-US" sz="2000" dirty="0"/>
          </a:p>
          <a:p>
            <a:r>
              <a:rPr lang="en-US" sz="2000" dirty="0"/>
              <a:t>On your own, rewrite the sentence so that it is grammatically correct. You will either input or remove a semicolon. We will then discuss your responses and the official rules that are associated. </a:t>
            </a:r>
          </a:p>
          <a:p>
            <a:endParaRPr lang="en-US" sz="2000" dirty="0"/>
          </a:p>
          <a:p>
            <a:pPr marL="342900" indent="-342900">
              <a:buAutoNum type="arabicPeriod"/>
            </a:pPr>
            <a:r>
              <a:rPr lang="en-US" sz="2000" dirty="0"/>
              <a:t>The professor tried to debunk the student’s </a:t>
            </a:r>
            <a:r>
              <a:rPr lang="en-US" sz="2000" dirty="0" err="1"/>
              <a:t>asanine</a:t>
            </a:r>
            <a:r>
              <a:rPr lang="en-US" sz="2000" dirty="0"/>
              <a:t> theory the student blamed the professor for being narrow-minded. </a:t>
            </a:r>
          </a:p>
          <a:p>
            <a:pPr marL="342900" indent="-342900">
              <a:buAutoNum type="arabicPeriod"/>
            </a:pPr>
            <a:endParaRPr lang="en-US" sz="2000" dirty="0"/>
          </a:p>
          <a:p>
            <a:pPr marL="342900" indent="-342900">
              <a:buAutoNum type="arabicPeriod"/>
            </a:pPr>
            <a:endParaRPr lang="en-US" sz="2000" dirty="0"/>
          </a:p>
          <a:p>
            <a:pPr marL="342900" indent="-342900">
              <a:buAutoNum type="arabicPeriod"/>
            </a:pPr>
            <a:r>
              <a:rPr lang="en-US" sz="2000" dirty="0"/>
              <a:t>Current President of the United States, Donald Trump, tried to debunk Barack Obama’s healthcare plan as a result, many citizens criticized President Trump’s actions. </a:t>
            </a:r>
          </a:p>
        </p:txBody>
      </p:sp>
    </p:spTree>
    <p:extLst>
      <p:ext uri="{BB962C8B-B14F-4D97-AF65-F5344CB8AC3E}">
        <p14:creationId xmlns:p14="http://schemas.microsoft.com/office/powerpoint/2010/main" val="68345747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228600"/>
            <a:ext cx="8229600" cy="990600"/>
          </a:xfrm>
        </p:spPr>
        <p:txBody>
          <a:bodyPr/>
          <a:lstStyle/>
          <a:p>
            <a:pPr algn="ctr"/>
            <a:r>
              <a:rPr lang="en-US" sz="3200" b="1" dirty="0"/>
              <a:t>Monday 3/6/17</a:t>
            </a:r>
          </a:p>
        </p:txBody>
      </p:sp>
      <p:sp>
        <p:nvSpPr>
          <p:cNvPr id="3" name="Content Placeholder 2"/>
          <p:cNvSpPr>
            <a:spLocks noGrp="1"/>
          </p:cNvSpPr>
          <p:nvPr>
            <p:ph idx="1"/>
          </p:nvPr>
        </p:nvSpPr>
        <p:spPr>
          <a:xfrm>
            <a:off x="466344" y="1219200"/>
            <a:ext cx="8229600" cy="5059363"/>
          </a:xfrm>
        </p:spPr>
        <p:txBody>
          <a:bodyPr/>
          <a:lstStyle/>
          <a:p>
            <a:pPr algn="ctr"/>
            <a:r>
              <a:rPr lang="en-US" sz="2800" b="1" dirty="0"/>
              <a:t>Semicolon</a:t>
            </a:r>
            <a:br>
              <a:rPr lang="en-US" sz="2000" dirty="0"/>
            </a:br>
            <a:r>
              <a:rPr lang="en-US" sz="2000" dirty="0"/>
              <a:t>The semicolon separates different elements within a sentence. </a:t>
            </a:r>
          </a:p>
          <a:p>
            <a:pPr algn="ctr"/>
            <a:endParaRPr lang="en-US" sz="2000" dirty="0"/>
          </a:p>
          <a:p>
            <a:r>
              <a:rPr lang="en-US" sz="2000" dirty="0"/>
              <a:t>On your own, rewrite the sentence so that it is grammatically correct. You will either input or remove a semicolon. We will then discuss your responses and the official rules that are associated. </a:t>
            </a:r>
          </a:p>
          <a:p>
            <a:endParaRPr lang="en-US" sz="2000" dirty="0"/>
          </a:p>
          <a:p>
            <a:r>
              <a:rPr lang="en-US" sz="2000" dirty="0"/>
              <a:t>1. The professor tried to debunk the student’s </a:t>
            </a:r>
            <a:r>
              <a:rPr lang="en-US" sz="2000" dirty="0" err="1"/>
              <a:t>asanine</a:t>
            </a:r>
            <a:r>
              <a:rPr lang="en-US" sz="2000" dirty="0"/>
              <a:t> theory the student blamed the professor for being narrow-minded. </a:t>
            </a:r>
          </a:p>
          <a:p>
            <a:r>
              <a:rPr lang="en-US" sz="2000" b="1" dirty="0"/>
              <a:t>Rule: Use a semicolon to link two independent clauses with closely related ideas. </a:t>
            </a:r>
          </a:p>
          <a:p>
            <a:endParaRPr lang="en-US" sz="2000" b="1" dirty="0"/>
          </a:p>
          <a:p>
            <a:r>
              <a:rPr lang="en-US" sz="2000" b="1" dirty="0"/>
              <a:t>2. </a:t>
            </a:r>
            <a:r>
              <a:rPr lang="en-US" sz="2000" dirty="0"/>
              <a:t>Current President of the United States, Donald Trump, tried to debunk Barack Obama’s healthcare plan as a result, many citizens criticized President Trump’s actions. </a:t>
            </a:r>
          </a:p>
          <a:p>
            <a:r>
              <a:rPr lang="en-US" sz="2000" b="1" dirty="0"/>
              <a:t>Rule: Use a semicolon to link clauses connected by conjunctive adverbs or transitional phrases to connect closely related ideas</a:t>
            </a:r>
          </a:p>
        </p:txBody>
      </p:sp>
    </p:spTree>
    <p:extLst>
      <p:ext uri="{BB962C8B-B14F-4D97-AF65-F5344CB8AC3E}">
        <p14:creationId xmlns:p14="http://schemas.microsoft.com/office/powerpoint/2010/main" val="310934992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a:solidFill>
                  <a:schemeClr val="tx1"/>
                </a:solidFill>
                <a:latin typeface="Calibri" charset="0"/>
                <a:ea typeface="Arial" charset="0"/>
                <a:cs typeface="Arial" charset="0"/>
                <a:sym typeface="Calibri" charset="0"/>
              </a:rPr>
              <a:t>Tuesday 3/7/17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5334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WOTD + semi colon rules. </a:t>
            </a:r>
            <a:endParaRPr lang="en-US" sz="1700" b="1" dirty="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700" b="1" dirty="0">
                <a:solidFill>
                  <a:srgbClr val="C20E9B"/>
                </a:solidFill>
                <a:latin typeface="Calibri" charset="0"/>
                <a:ea typeface="Calibri" charset="0"/>
                <a:cs typeface="Calibri" charset="0"/>
                <a:sym typeface="Calibri"/>
              </a:rPr>
              <a:t>In class activities: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a:latin typeface="Calibri" charset="0"/>
                <a:ea typeface="Calibri" charset="0"/>
                <a:cs typeface="Calibri" charset="0"/>
                <a:sym typeface="Calibri"/>
              </a:rPr>
              <a:t>After bell work, we will finish writing the Rhetorical Analysis for “The Digital Parent Trap” on Khan Academy. You will have 15 minutes to submit your essay. After, you will fill out a reflection sheet which will be collected and graded. We will also discuss some of the areas of the reflection in small groups and as a whole class. </a:t>
            </a:r>
            <a:endParaRPr lang="en-US" sz="1700" b="1" dirty="0">
              <a:solidFill>
                <a:srgbClr val="7030A0"/>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a:latin typeface="Calibri" charset="0"/>
                <a:ea typeface="Calibri" charset="0"/>
                <a:cs typeface="Calibri" charset="0"/>
                <a:sym typeface="Calibri"/>
              </a:rPr>
              <a:t>SAT Rhetorical Analysis Practice: Please grab your assigned Chromebook and sign into </a:t>
            </a:r>
            <a:r>
              <a:rPr lang="en-US" sz="1700" b="1" dirty="0">
                <a:latin typeface="Calibri" charset="0"/>
                <a:ea typeface="Calibri" charset="0"/>
                <a:cs typeface="Calibri" charset="0"/>
                <a:sym typeface="Calibri"/>
              </a:rPr>
              <a:t>Khan Academy.</a:t>
            </a:r>
            <a:r>
              <a:rPr lang="en-US" sz="1700" dirty="0">
                <a:latin typeface="Calibri" charset="0"/>
                <a:ea typeface="Calibri" charset="0"/>
                <a:cs typeface="Calibri" charset="0"/>
                <a:sym typeface="Calibri"/>
              </a:rPr>
              <a:t> Make sure you click “sign in with Google” or type in your log  in if you used a different email address. </a:t>
            </a:r>
            <a:r>
              <a:rPr lang="en-US" sz="1700" b="1" dirty="0">
                <a:latin typeface="Calibri" charset="0"/>
                <a:ea typeface="Calibri" charset="0"/>
                <a:cs typeface="Calibri" charset="0"/>
                <a:sym typeface="Calibri"/>
              </a:rPr>
              <a:t>Once signed in, follow these steps:</a:t>
            </a:r>
          </a:p>
          <a:p>
            <a:pPr eaLnBrk="1" fontAlgn="auto" hangingPunct="1">
              <a:lnSpc>
                <a:spcPct val="80000"/>
              </a:lnSpc>
              <a:spcBef>
                <a:spcPts val="400"/>
              </a:spcBef>
              <a:spcAft>
                <a:spcPts val="0"/>
              </a:spcAft>
              <a:buClr>
                <a:srgbClr val="000000"/>
              </a:buClr>
              <a:buSzPct val="100000"/>
              <a:defRPr/>
            </a:pPr>
            <a:r>
              <a:rPr lang="en-US" sz="1700" b="1" dirty="0">
                <a:solidFill>
                  <a:srgbClr val="FF0000"/>
                </a:solidFill>
                <a:latin typeface="Calibri" charset="0"/>
                <a:ea typeface="Calibri" charset="0"/>
                <a:cs typeface="Calibri" charset="0"/>
                <a:sym typeface="Calibri"/>
              </a:rPr>
              <a:t>	⇢Click “Subjects” in the top left hand corner. </a:t>
            </a:r>
          </a:p>
          <a:p>
            <a:pPr eaLnBrk="1" fontAlgn="auto" hangingPunct="1">
              <a:lnSpc>
                <a:spcPct val="80000"/>
              </a:lnSpc>
              <a:spcBef>
                <a:spcPts val="400"/>
              </a:spcBef>
              <a:spcAft>
                <a:spcPts val="0"/>
              </a:spcAft>
              <a:buClr>
                <a:srgbClr val="000000"/>
              </a:buClr>
              <a:buSzPct val="100000"/>
              <a:defRPr/>
            </a:pPr>
            <a:r>
              <a:rPr lang="en-US" sz="1700" b="1" dirty="0">
                <a:solidFill>
                  <a:srgbClr val="FF0000"/>
                </a:solidFill>
                <a:latin typeface="Calibri" charset="0"/>
                <a:ea typeface="Calibri" charset="0"/>
                <a:cs typeface="Calibri" charset="0"/>
                <a:sym typeface="Calibri"/>
              </a:rPr>
              <a:t>	⇢On the write side under “Test Prep” click “SAT”</a:t>
            </a:r>
          </a:p>
          <a:p>
            <a:pPr eaLnBrk="1" fontAlgn="auto" hangingPunct="1">
              <a:lnSpc>
                <a:spcPct val="80000"/>
              </a:lnSpc>
              <a:spcBef>
                <a:spcPts val="400"/>
              </a:spcBef>
              <a:spcAft>
                <a:spcPts val="0"/>
              </a:spcAft>
              <a:buClr>
                <a:srgbClr val="000000"/>
              </a:buClr>
              <a:buSzPct val="100000"/>
              <a:defRPr/>
            </a:pPr>
            <a:r>
              <a:rPr lang="en-US" sz="1700" b="1" dirty="0">
                <a:solidFill>
                  <a:srgbClr val="FF0000"/>
                </a:solidFill>
                <a:latin typeface="Calibri" charset="0"/>
                <a:ea typeface="Calibri" charset="0"/>
                <a:cs typeface="Calibri" charset="0"/>
                <a:sym typeface="Calibri"/>
              </a:rPr>
              <a:t>	⇢Towards the top, in the middle of the bar, click “Practice”</a:t>
            </a:r>
          </a:p>
          <a:p>
            <a:pPr eaLnBrk="1" fontAlgn="auto" hangingPunct="1">
              <a:lnSpc>
                <a:spcPct val="80000"/>
              </a:lnSpc>
              <a:spcBef>
                <a:spcPts val="400"/>
              </a:spcBef>
              <a:spcAft>
                <a:spcPts val="0"/>
              </a:spcAft>
              <a:buClr>
                <a:srgbClr val="000000"/>
              </a:buClr>
              <a:buSzPct val="100000"/>
              <a:defRPr/>
            </a:pPr>
            <a:r>
              <a:rPr lang="en-US" sz="1700" b="1" dirty="0">
                <a:solidFill>
                  <a:srgbClr val="FF0000"/>
                </a:solidFill>
                <a:latin typeface="Calibri" charset="0"/>
                <a:ea typeface="Calibri" charset="0"/>
                <a:cs typeface="Calibri" charset="0"/>
                <a:sym typeface="Calibri"/>
              </a:rPr>
              <a:t>	⇢Towards the top, on the right, click “Essay.” Scroll down to the essay titled “The 	  	Digital Parent Trap” and click “practice.”</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solidFill>
                  <a:srgbClr val="7030A0"/>
                </a:solidFill>
                <a:latin typeface="Calibri" charset="0"/>
                <a:ea typeface="Calibri" charset="0"/>
                <a:cs typeface="Calibri" charset="0"/>
                <a:sym typeface="Calibri"/>
              </a:rPr>
              <a:t>If you finish early, there is a reflection form to fill out. It will be collected and graded. We will also discuss your responses in small group and with the entire class.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solidFill>
                  <a:srgbClr val="0070C0"/>
                </a:solidFill>
                <a:latin typeface="Calibri" charset="0"/>
                <a:ea typeface="Calibri" charset="0"/>
                <a:cs typeface="Calibri" charset="0"/>
                <a:sym typeface="Calibri"/>
              </a:rPr>
              <a:t>If there is time, we will start annotating and reading “Letter from a Birmingham Jail.”</a:t>
            </a:r>
          </a:p>
          <a:p>
            <a:pPr eaLnBrk="1" fontAlgn="auto" hangingPunct="1">
              <a:lnSpc>
                <a:spcPct val="80000"/>
              </a:lnSpc>
              <a:spcBef>
                <a:spcPts val="400"/>
              </a:spcBef>
              <a:spcAft>
                <a:spcPts val="0"/>
              </a:spcAft>
              <a:buClr>
                <a:srgbClr val="000000"/>
              </a:buClr>
              <a:buSzPct val="100000"/>
              <a:defRPr/>
            </a:pPr>
            <a:r>
              <a:rPr lang="en-US" sz="1600" b="1" dirty="0">
                <a:solidFill>
                  <a:srgbClr val="00B050"/>
                </a:solidFill>
                <a:latin typeface="Calibri" charset="0"/>
                <a:ea typeface="Calibri" charset="0"/>
                <a:cs typeface="Calibri" charset="0"/>
                <a:sym typeface="Calibri"/>
              </a:rPr>
              <a:t>Learning Targets: </a:t>
            </a:r>
            <a:r>
              <a:rPr lang="en-US" sz="1600" dirty="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latin typeface="Calibri" charset="0"/>
                <a:ea typeface="Calibri" charset="0"/>
                <a:cs typeface="Calibri" charset="0"/>
              </a:rPr>
              <a:t>I can analyze and evaluate the effectiveness of the structure an author uses in his or her exposition or argument, including whether the structure makes points clear, convincing, and engaging.</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use context (e.g., the overall meaning of a sentence, paragraph, or text; a word's position or function in a sentence) as a clue to the meaning of a word or phrase.</a:t>
            </a:r>
          </a:p>
        </p:txBody>
      </p:sp>
    </p:spTree>
    <p:extLst>
      <p:ext uri="{BB962C8B-B14F-4D97-AF65-F5344CB8AC3E}">
        <p14:creationId xmlns:p14="http://schemas.microsoft.com/office/powerpoint/2010/main" val="2698839567"/>
      </p:ext>
    </p:extLst>
  </p:cSld>
  <p:clrMapOvr>
    <a:masterClrMapping/>
  </p:clrMapOvr>
  <p:transition spd="slow">
    <p:cut/>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a:latin typeface="Kristen ITC" charset="0"/>
            </a:endParaRPr>
          </a:p>
          <a:p>
            <a:pPr algn="ctr" eaLnBrk="1" hangingPunct="1">
              <a:lnSpc>
                <a:spcPct val="80000"/>
              </a:lnSpc>
              <a:defRPr/>
            </a:pPr>
            <a:r>
              <a:rPr lang="en-US" altLang="en-US" sz="3600" b="1" dirty="0">
                <a:solidFill>
                  <a:schemeClr val="bg1"/>
                </a:solidFill>
                <a:latin typeface="Kristen ITC" charset="0"/>
              </a:rPr>
              <a:t>Tuesday 3/7/17</a:t>
            </a:r>
          </a:p>
          <a:p>
            <a:pPr eaLnBrk="1" hangingPunct="1">
              <a:lnSpc>
                <a:spcPct val="80000"/>
              </a:lnSpc>
              <a:defRPr/>
            </a:pPr>
            <a:endParaRPr lang="en-US" altLang="en-US" sz="2000" b="1" dirty="0">
              <a:latin typeface="Kristen ITC" charset="0"/>
            </a:endParaRPr>
          </a:p>
          <a:p>
            <a:pPr eaLnBrk="1" hangingPunct="1">
              <a:lnSpc>
                <a:spcPct val="80000"/>
              </a:lnSpc>
              <a:defRPr/>
            </a:pPr>
            <a:r>
              <a:rPr lang="en-US" altLang="en-US" sz="2000" b="1" dirty="0">
                <a:solidFill>
                  <a:schemeClr val="bg1"/>
                </a:solidFill>
                <a:latin typeface="+mn-lt"/>
              </a:rPr>
              <a:t>Word: </a:t>
            </a:r>
            <a:r>
              <a:rPr lang="en-US" altLang="en-US" sz="2000" dirty="0">
                <a:solidFill>
                  <a:schemeClr val="bg1"/>
                </a:solidFill>
                <a:latin typeface="+mn-lt"/>
              </a:rPr>
              <a:t>laud</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verb</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 </a:t>
            </a:r>
            <a:r>
              <a:rPr lang="en-US" sz="2000" dirty="0">
                <a:solidFill>
                  <a:schemeClr val="bg1"/>
                </a:solidFill>
              </a:rPr>
              <a:t>[</a:t>
            </a:r>
            <a:r>
              <a:rPr lang="en-US" sz="2000" dirty="0" err="1">
                <a:solidFill>
                  <a:schemeClr val="bg1"/>
                </a:solidFill>
              </a:rPr>
              <a:t>lawd</a:t>
            </a:r>
            <a:r>
              <a:rPr lang="en-US" sz="2000" dirty="0">
                <a:solidFill>
                  <a:schemeClr val="bg1"/>
                </a:solidFill>
              </a:rPr>
              <a:t>]</a:t>
            </a:r>
            <a:endParaRPr lang="en-US" altLang="en-US" sz="2000" b="1"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Predicted Synonyms:</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Antonyms: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 </a:t>
            </a:r>
            <a:r>
              <a:rPr lang="en-US" altLang="en-US" sz="2000" dirty="0">
                <a:solidFill>
                  <a:schemeClr val="bg1"/>
                </a:solidFill>
                <a:latin typeface="+mn-lt"/>
              </a:rPr>
              <a:t>lauder (noun)</a:t>
            </a:r>
          </a:p>
          <a:p>
            <a:pPr eaLnBrk="1" hangingPunct="1">
              <a:lnSpc>
                <a:spcPct val="80000"/>
              </a:lnSpc>
              <a:defRPr/>
            </a:pPr>
            <a:endParaRPr lang="en-US" altLang="en-US" sz="2000" b="1" dirty="0">
              <a:solidFill>
                <a:schemeClr val="bg1"/>
              </a:solidFill>
              <a:latin typeface="+mn-lt"/>
            </a:endParaRPr>
          </a:p>
          <a:p>
            <a:pPr>
              <a:defRPr/>
            </a:pPr>
            <a:r>
              <a:rPr lang="en-US" altLang="en-US" sz="2000" b="1" dirty="0">
                <a:solidFill>
                  <a:schemeClr val="bg1"/>
                </a:solidFill>
                <a:latin typeface="+mn-lt"/>
              </a:rPr>
              <a:t>Sentence: </a:t>
            </a:r>
            <a:r>
              <a:rPr lang="en-US" sz="2000" dirty="0">
                <a:solidFill>
                  <a:schemeClr val="accent3"/>
                </a:solidFill>
              </a:rPr>
              <a:t>The critic will </a:t>
            </a:r>
            <a:r>
              <a:rPr lang="en-US" sz="2000" b="1" u="sng" dirty="0">
                <a:solidFill>
                  <a:schemeClr val="accent3"/>
                </a:solidFill>
              </a:rPr>
              <a:t>laud</a:t>
            </a:r>
            <a:r>
              <a:rPr lang="en-US" sz="2000" dirty="0">
                <a:solidFill>
                  <a:schemeClr val="accent3"/>
                </a:solidFill>
              </a:rPr>
              <a:t> the popular movie as one of the best of its time.</a:t>
            </a:r>
            <a:endParaRPr lang="en-US" altLang="en-US" sz="2000" b="1" dirty="0">
              <a:solidFill>
                <a:schemeClr val="accent3"/>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Predicted Definition: I think this word means</a:t>
            </a:r>
            <a:r>
              <a:rPr lang="mr-IN" altLang="en-US" sz="2000" b="1" dirty="0">
                <a:solidFill>
                  <a:schemeClr val="bg1"/>
                </a:solidFill>
                <a:latin typeface="+mn-lt"/>
              </a:rPr>
              <a:t>…</a:t>
            </a:r>
            <a:r>
              <a:rPr lang="en-US" altLang="en-US" sz="2000" b="1" dirty="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compliment, honor, flatter</a:t>
            </a:r>
          </a:p>
        </p:txBody>
      </p:sp>
      <p:sp>
        <p:nvSpPr>
          <p:cNvPr id="2" name="TextBox 1"/>
          <p:cNvSpPr txBox="1">
            <a:spLocks noChangeArrowheads="1"/>
          </p:cNvSpPr>
          <p:nvPr/>
        </p:nvSpPr>
        <p:spPr bwMode="auto">
          <a:xfrm>
            <a:off x="1449388" y="5791200"/>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accent3"/>
                </a:solidFill>
              </a:rPr>
              <a:t>praise (a person or their achievements) highly, especially in a public context.</a:t>
            </a:r>
            <a:endParaRPr lang="en-US" altLang="x-none" sz="2000" dirty="0">
              <a:solidFill>
                <a:schemeClr val="accent3"/>
              </a:solidFill>
            </a:endParaRPr>
          </a:p>
        </p:txBody>
      </p:sp>
      <p:sp>
        <p:nvSpPr>
          <p:cNvPr id="4" name="TextBox 3"/>
          <p:cNvSpPr txBox="1"/>
          <p:nvPr/>
        </p:nvSpPr>
        <p:spPr>
          <a:xfrm>
            <a:off x="1600200" y="3486090"/>
            <a:ext cx="3581400" cy="400110"/>
          </a:xfrm>
          <a:prstGeom prst="rect">
            <a:avLst/>
          </a:prstGeom>
          <a:noFill/>
        </p:spPr>
        <p:txBody>
          <a:bodyPr wrap="square" rtlCol="0">
            <a:spAutoFit/>
          </a:bodyPr>
          <a:lstStyle/>
          <a:p>
            <a:r>
              <a:rPr lang="en-US" sz="2000" dirty="0">
                <a:solidFill>
                  <a:schemeClr val="accent3"/>
                </a:solidFill>
              </a:rPr>
              <a:t>blame, condemn, despise</a:t>
            </a:r>
          </a:p>
        </p:txBody>
      </p:sp>
    </p:spTree>
    <p:extLst>
      <p:ext uri="{BB962C8B-B14F-4D97-AF65-F5344CB8AC3E}">
        <p14:creationId xmlns:p14="http://schemas.microsoft.com/office/powerpoint/2010/main" val="30934965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228600"/>
            <a:ext cx="8229600" cy="1143000"/>
          </a:xfrm>
        </p:spPr>
        <p:txBody>
          <a:bodyPr/>
          <a:lstStyle/>
          <a:p>
            <a:pPr algn="ctr"/>
            <a:r>
              <a:rPr lang="en-US" sz="3200" b="1" dirty="0"/>
              <a:t>Tuesday 3/7/17</a:t>
            </a:r>
          </a:p>
        </p:txBody>
      </p:sp>
      <p:sp>
        <p:nvSpPr>
          <p:cNvPr id="3" name="Content Placeholder 2"/>
          <p:cNvSpPr>
            <a:spLocks noGrp="1"/>
          </p:cNvSpPr>
          <p:nvPr>
            <p:ph idx="1"/>
          </p:nvPr>
        </p:nvSpPr>
        <p:spPr>
          <a:xfrm>
            <a:off x="466344" y="1371600"/>
            <a:ext cx="8229600" cy="5059363"/>
          </a:xfrm>
        </p:spPr>
        <p:txBody>
          <a:bodyPr/>
          <a:lstStyle/>
          <a:p>
            <a:r>
              <a:rPr lang="en-US" sz="2000" b="1" dirty="0">
                <a:solidFill>
                  <a:srgbClr val="FF6600"/>
                </a:solidFill>
              </a:rPr>
              <a:t>Grammar Gurus Game: </a:t>
            </a:r>
            <a:r>
              <a:rPr lang="en-US" sz="2000" dirty="0"/>
              <a:t>With your table, rewrite the sentence so that it is grammatically correct. We are going to play a game. The winner at the end of next week will receive 2 summative points added to their quiz grade. We will keep track of scoring on a poster in the room. Each team will need to keep track of their responses each day. Teams that are chosen to answer and answer correctly will earn 2 pts. Those teams that are not called on, but still provide the correct answer will receive 1 </a:t>
            </a:r>
            <a:r>
              <a:rPr lang="en-US" sz="2000" dirty="0" err="1"/>
              <a:t>pt</a:t>
            </a:r>
            <a:r>
              <a:rPr lang="en-US" sz="2000" dirty="0"/>
              <a:t> (you will turn in bell work at the end of next week).  You will either input or remove a semicolon. We will then discuss your responses and the official rules that are associated. </a:t>
            </a:r>
          </a:p>
          <a:p>
            <a:endParaRPr lang="en-US" sz="2000" dirty="0"/>
          </a:p>
          <a:p>
            <a:pPr marL="342900" indent="-342900">
              <a:buFontTx/>
              <a:buAutoNum type="arabicPeriod"/>
            </a:pPr>
            <a:r>
              <a:rPr lang="en-US" sz="2000" dirty="0"/>
              <a:t>Some people write with a word processor, typewriter, or a computer but others, for different reasons, choose to write with a pen or pencil.</a:t>
            </a:r>
          </a:p>
          <a:p>
            <a:pPr marL="342900" indent="-342900">
              <a:buFontTx/>
              <a:buAutoNum type="arabicPeriod"/>
            </a:pPr>
            <a:endParaRPr lang="en-US" sz="2000" dirty="0"/>
          </a:p>
          <a:p>
            <a:pPr marL="342900" indent="-342900">
              <a:buFontTx/>
              <a:buAutoNum type="arabicPeriod"/>
            </a:pPr>
            <a:r>
              <a:rPr lang="en-US" sz="2000" dirty="0"/>
              <a:t>There are basically two ways to write: with a pen or pencil, which is inexpensive and easily accessible</a:t>
            </a:r>
            <a:r>
              <a:rPr lang="en-US" sz="2000" b="1" dirty="0"/>
              <a:t> </a:t>
            </a:r>
            <a:r>
              <a:rPr lang="en-US" sz="2000" dirty="0"/>
              <a:t>or by computer and printer, which is more expensive but quick and neat.</a:t>
            </a:r>
          </a:p>
          <a:p>
            <a:pPr marL="342900" indent="-342900">
              <a:buAutoNum type="arabicPeriod"/>
            </a:pPr>
            <a:endParaRPr lang="en-US" sz="2000" dirty="0"/>
          </a:p>
        </p:txBody>
      </p:sp>
    </p:spTree>
    <p:extLst>
      <p:ext uri="{BB962C8B-B14F-4D97-AF65-F5344CB8AC3E}">
        <p14:creationId xmlns:p14="http://schemas.microsoft.com/office/powerpoint/2010/main" val="374111760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9144"/>
            <a:ext cx="8229600" cy="1143000"/>
          </a:xfrm>
        </p:spPr>
        <p:txBody>
          <a:bodyPr/>
          <a:lstStyle/>
          <a:p>
            <a:pPr algn="ctr"/>
            <a:r>
              <a:rPr lang="en-US" sz="3200" b="1" dirty="0"/>
              <a:t>Tuesday 3/7/17</a:t>
            </a:r>
          </a:p>
        </p:txBody>
      </p:sp>
      <p:sp>
        <p:nvSpPr>
          <p:cNvPr id="3" name="Content Placeholder 2"/>
          <p:cNvSpPr>
            <a:spLocks noGrp="1"/>
          </p:cNvSpPr>
          <p:nvPr>
            <p:ph idx="1"/>
          </p:nvPr>
        </p:nvSpPr>
        <p:spPr>
          <a:xfrm>
            <a:off x="466344" y="762000"/>
            <a:ext cx="8229600" cy="4983163"/>
          </a:xfrm>
        </p:spPr>
        <p:txBody>
          <a:bodyPr/>
          <a:lstStyle/>
          <a:p>
            <a:endParaRPr lang="en-US" sz="2000" dirty="0"/>
          </a:p>
          <a:p>
            <a:pPr marL="342900" indent="-342900">
              <a:buFontTx/>
              <a:buAutoNum type="arabicPeriod"/>
            </a:pPr>
            <a:r>
              <a:rPr lang="en-US" sz="2000" dirty="0"/>
              <a:t>Some people write with a word processor, typewriter, or a computer</a:t>
            </a:r>
            <a:r>
              <a:rPr lang="en-US" sz="2000" dirty="0">
                <a:solidFill>
                  <a:srgbClr val="FF0000"/>
                </a:solidFill>
              </a:rPr>
              <a:t>;</a:t>
            </a:r>
            <a:r>
              <a:rPr lang="en-US" sz="2000" dirty="0"/>
              <a:t>  but others, for different reasons, choose to write with a pen or pencil.</a:t>
            </a:r>
          </a:p>
          <a:p>
            <a:endParaRPr lang="en-US" sz="2000" b="1" dirty="0">
              <a:solidFill>
                <a:srgbClr val="00B050"/>
              </a:solidFill>
            </a:endParaRPr>
          </a:p>
          <a:p>
            <a:r>
              <a:rPr lang="en-US" sz="2000" b="1" dirty="0">
                <a:solidFill>
                  <a:srgbClr val="00B050"/>
                </a:solidFill>
              </a:rPr>
              <a:t>Rule = Use a semicolon to separate coordinate clauses if the clauses themselves have commas.</a:t>
            </a:r>
          </a:p>
          <a:p>
            <a:endParaRPr lang="en-US" sz="2000" dirty="0"/>
          </a:p>
          <a:p>
            <a:r>
              <a:rPr lang="en-US" sz="2000" dirty="0"/>
              <a:t>2. There are basically two ways to write: with a pen or pencil, which is inexpensive and easily accessible</a:t>
            </a:r>
            <a:r>
              <a:rPr lang="en-US" sz="2000" dirty="0">
                <a:solidFill>
                  <a:srgbClr val="FF0000"/>
                </a:solidFill>
              </a:rPr>
              <a:t>;</a:t>
            </a:r>
            <a:r>
              <a:rPr lang="en-US" sz="2000" b="1" dirty="0"/>
              <a:t> </a:t>
            </a:r>
            <a:r>
              <a:rPr lang="en-US" sz="2000" dirty="0"/>
              <a:t>or by computer and printer, which is more expensive but quick and neat.</a:t>
            </a:r>
          </a:p>
          <a:p>
            <a:endParaRPr lang="en-US" sz="2000" dirty="0">
              <a:solidFill>
                <a:srgbClr val="00B050"/>
              </a:solidFill>
            </a:endParaRPr>
          </a:p>
          <a:p>
            <a:r>
              <a:rPr lang="en-US" sz="2000" b="1" dirty="0">
                <a:solidFill>
                  <a:srgbClr val="00B050"/>
                </a:solidFill>
              </a:rPr>
              <a:t>Rule = Use a semicolon to separate items in a series when the items themselves contain internal punctuation.</a:t>
            </a:r>
          </a:p>
          <a:p>
            <a:endParaRPr lang="en-US" sz="2000" dirty="0"/>
          </a:p>
          <a:p>
            <a:pPr marL="342900" indent="-342900">
              <a:buAutoNum type="arabicPeriod"/>
            </a:pPr>
            <a:endParaRPr lang="en-US" sz="2000" dirty="0"/>
          </a:p>
        </p:txBody>
      </p:sp>
    </p:spTree>
    <p:extLst>
      <p:ext uri="{BB962C8B-B14F-4D97-AF65-F5344CB8AC3E}">
        <p14:creationId xmlns:p14="http://schemas.microsoft.com/office/powerpoint/2010/main" val="6193153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a:solidFill>
                  <a:schemeClr val="tx1"/>
                </a:solidFill>
                <a:latin typeface="Calibri" charset="0"/>
                <a:ea typeface="Arial" charset="0"/>
                <a:cs typeface="Arial" charset="0"/>
                <a:sym typeface="Calibri" charset="0"/>
              </a:rPr>
              <a:t>Wednesday 3/8/17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5334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WOTD + semicolon rules</a:t>
            </a:r>
            <a:endParaRPr lang="en-US" sz="1700" b="1" dirty="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700" b="1" dirty="0">
                <a:solidFill>
                  <a:srgbClr val="C20E9B"/>
                </a:solidFill>
                <a:latin typeface="Calibri" charset="0"/>
                <a:ea typeface="Calibri" charset="0"/>
                <a:cs typeface="Calibri" charset="0"/>
                <a:sym typeface="Calibri"/>
              </a:rPr>
              <a:t>In class activities: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a:latin typeface="Calibri" charset="0"/>
                <a:ea typeface="Calibri" charset="0"/>
                <a:cs typeface="Calibri" charset="0"/>
                <a:sym typeface="Calibri"/>
              </a:rPr>
              <a:t>After bell work, you will have 10 minutes to fill out the reflection form on writing the rhetorical analysis. If you finished it last night, I would like you go to back through the feedback that was provided, try to make corrections, and turn it back in to see if you receive a better score. We will have a whole class conversation about some of the successes you experienced and some of the challenges you had. We will also discuss what are some of your goals for the next time I have your practice writing this essay and what kind of instruction I can help provide you with over the next 3-4 weeks. </a:t>
            </a:r>
            <a:endParaRPr lang="en-US" sz="1700" b="1" dirty="0">
              <a:solidFill>
                <a:srgbClr val="7030A0"/>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solidFill>
                  <a:srgbClr val="7030A0"/>
                </a:solidFill>
                <a:latin typeface="Calibri" charset="0"/>
                <a:ea typeface="Calibri" charset="0"/>
                <a:cs typeface="Calibri" charset="0"/>
                <a:sym typeface="Calibri"/>
              </a:rPr>
              <a:t>Begin reading and annotating “Letter from a Birmingham Jail”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solidFill>
                  <a:srgbClr val="FF0000"/>
                </a:solidFill>
                <a:latin typeface="Calibri" charset="0"/>
                <a:ea typeface="Calibri" charset="0"/>
                <a:cs typeface="Calibri" charset="0"/>
                <a:sym typeface="Calibri"/>
              </a:rPr>
              <a:t>If there is time, I will introduce the Khan Challenge that Mr. </a:t>
            </a:r>
            <a:r>
              <a:rPr lang="en-US" sz="1700" b="1" dirty="0" err="1">
                <a:solidFill>
                  <a:srgbClr val="FF0000"/>
                </a:solidFill>
                <a:latin typeface="Calibri" charset="0"/>
                <a:ea typeface="Calibri" charset="0"/>
                <a:cs typeface="Calibri" charset="0"/>
                <a:sym typeface="Calibri"/>
              </a:rPr>
              <a:t>Palise</a:t>
            </a:r>
            <a:r>
              <a:rPr lang="en-US" sz="1700" b="1" dirty="0">
                <a:solidFill>
                  <a:srgbClr val="FF0000"/>
                </a:solidFill>
                <a:latin typeface="Calibri" charset="0"/>
                <a:ea typeface="Calibri" charset="0"/>
                <a:cs typeface="Calibri" charset="0"/>
                <a:sym typeface="Calibri"/>
              </a:rPr>
              <a:t> and Ms. </a:t>
            </a:r>
            <a:r>
              <a:rPr lang="en-US" sz="1700" b="1" dirty="0" err="1">
                <a:solidFill>
                  <a:srgbClr val="FF0000"/>
                </a:solidFill>
                <a:latin typeface="Calibri" charset="0"/>
                <a:ea typeface="Calibri" charset="0"/>
                <a:cs typeface="Calibri" charset="0"/>
                <a:sym typeface="Calibri"/>
              </a:rPr>
              <a:t>Kubicek</a:t>
            </a:r>
            <a:r>
              <a:rPr lang="en-US" sz="1700" b="1" dirty="0">
                <a:solidFill>
                  <a:srgbClr val="FF0000"/>
                </a:solidFill>
                <a:latin typeface="Calibri" charset="0"/>
                <a:ea typeface="Calibri" charset="0"/>
                <a:cs typeface="Calibri" charset="0"/>
                <a:sym typeface="Calibri"/>
              </a:rPr>
              <a:t> both introduced to their classes. </a:t>
            </a:r>
          </a:p>
          <a:p>
            <a:pPr eaLnBrk="1" fontAlgn="auto" hangingPunct="1">
              <a:lnSpc>
                <a:spcPct val="80000"/>
              </a:lnSpc>
              <a:spcBef>
                <a:spcPts val="400"/>
              </a:spcBef>
              <a:spcAft>
                <a:spcPts val="0"/>
              </a:spcAft>
              <a:buClr>
                <a:srgbClr val="000000"/>
              </a:buClr>
              <a:buSzPct val="100000"/>
              <a:defRPr/>
            </a:pPr>
            <a:r>
              <a:rPr lang="en-US" sz="1600" b="1" dirty="0">
                <a:solidFill>
                  <a:srgbClr val="00B050"/>
                </a:solidFill>
                <a:latin typeface="Calibri" charset="0"/>
                <a:ea typeface="Calibri" charset="0"/>
                <a:cs typeface="Calibri" charset="0"/>
                <a:sym typeface="Calibri"/>
              </a:rPr>
              <a:t>Learning Targets: </a:t>
            </a:r>
            <a:r>
              <a:rPr lang="en-US" sz="1600" dirty="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latin typeface="Calibri" charset="0"/>
                <a:ea typeface="Calibri" charset="0"/>
                <a:cs typeface="Calibri" charset="0"/>
              </a:rPr>
              <a:t>I can analyze and evaluate the effectiveness of the structure an author uses in his or her exposition or argument, including whether the structure makes points clear, convincing, and engaging.</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use context (e.g., the overall meaning of a sentence, paragraph, or text; a word's position or function in a sentence) as a clue to the meaning of a word or phrase.</a:t>
            </a:r>
          </a:p>
        </p:txBody>
      </p:sp>
    </p:spTree>
    <p:extLst>
      <p:ext uri="{BB962C8B-B14F-4D97-AF65-F5344CB8AC3E}">
        <p14:creationId xmlns:p14="http://schemas.microsoft.com/office/powerpoint/2010/main" val="2451812154"/>
      </p:ext>
    </p:extLst>
  </p:cSld>
  <p:clrMapOvr>
    <a:masterClrMapping/>
  </p:clrMapOvr>
  <p:transition spd="slow">
    <p:cut/>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a:latin typeface="Kristen ITC" charset="0"/>
            </a:endParaRPr>
          </a:p>
          <a:p>
            <a:pPr algn="ctr" eaLnBrk="1" hangingPunct="1">
              <a:lnSpc>
                <a:spcPct val="80000"/>
              </a:lnSpc>
              <a:defRPr/>
            </a:pPr>
            <a:r>
              <a:rPr lang="en-US" altLang="en-US" sz="3600" b="1" dirty="0">
                <a:solidFill>
                  <a:schemeClr val="bg1"/>
                </a:solidFill>
                <a:latin typeface="Kristen ITC" charset="0"/>
              </a:rPr>
              <a:t>Wednesday 3/8/17</a:t>
            </a:r>
          </a:p>
          <a:p>
            <a:pPr eaLnBrk="1" hangingPunct="1">
              <a:lnSpc>
                <a:spcPct val="80000"/>
              </a:lnSpc>
              <a:defRPr/>
            </a:pPr>
            <a:endParaRPr lang="en-US" altLang="en-US" sz="2000" b="1" dirty="0">
              <a:latin typeface="Kristen ITC" charset="0"/>
            </a:endParaRPr>
          </a:p>
          <a:p>
            <a:pPr eaLnBrk="1" hangingPunct="1">
              <a:lnSpc>
                <a:spcPct val="80000"/>
              </a:lnSpc>
              <a:defRPr/>
            </a:pPr>
            <a:r>
              <a:rPr lang="en-US" altLang="en-US" sz="2000" b="1" dirty="0">
                <a:solidFill>
                  <a:schemeClr val="bg1"/>
                </a:solidFill>
                <a:latin typeface="+mn-lt"/>
              </a:rPr>
              <a:t>Word: </a:t>
            </a:r>
            <a:r>
              <a:rPr lang="en-US" altLang="en-US" sz="2000" dirty="0">
                <a:solidFill>
                  <a:schemeClr val="bg1"/>
                </a:solidFill>
                <a:latin typeface="+mn-lt"/>
              </a:rPr>
              <a:t>degradation</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noun</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 </a:t>
            </a:r>
            <a:r>
              <a:rPr lang="en-US" sz="2000" dirty="0">
                <a:solidFill>
                  <a:schemeClr val="bg1"/>
                </a:solidFill>
              </a:rPr>
              <a:t>[</a:t>
            </a:r>
            <a:r>
              <a:rPr lang="en-US" sz="2000" dirty="0" err="1">
                <a:solidFill>
                  <a:schemeClr val="bg1"/>
                </a:solidFill>
              </a:rPr>
              <a:t>deg-r</a:t>
            </a:r>
            <a:r>
              <a:rPr lang="en-US" sz="2000" i="1" dirty="0" err="1">
                <a:solidFill>
                  <a:schemeClr val="bg1"/>
                </a:solidFill>
              </a:rPr>
              <a:t>uh</a:t>
            </a:r>
            <a:r>
              <a:rPr lang="en-US" sz="2000" dirty="0" err="1">
                <a:solidFill>
                  <a:schemeClr val="bg1"/>
                </a:solidFill>
              </a:rPr>
              <a:t>-</a:t>
            </a:r>
            <a:r>
              <a:rPr lang="en-US" sz="2000" b="1" dirty="0" err="1">
                <a:solidFill>
                  <a:schemeClr val="bg1"/>
                </a:solidFill>
              </a:rPr>
              <a:t>dey</a:t>
            </a:r>
            <a:r>
              <a:rPr lang="en-US" sz="2000" dirty="0" err="1">
                <a:solidFill>
                  <a:schemeClr val="bg1"/>
                </a:solidFill>
              </a:rPr>
              <a:t>-sh</a:t>
            </a:r>
            <a:r>
              <a:rPr lang="en-US" sz="2000" i="1" dirty="0" err="1">
                <a:solidFill>
                  <a:schemeClr val="bg1"/>
                </a:solidFill>
              </a:rPr>
              <a:t>uh</a:t>
            </a:r>
            <a:r>
              <a:rPr lang="en-US" sz="2000" dirty="0">
                <a:solidFill>
                  <a:schemeClr val="bg1"/>
                </a:solidFill>
              </a:rPr>
              <a:t> n]</a:t>
            </a:r>
            <a:endParaRPr lang="en-US" altLang="en-US" sz="2000" b="1"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Predicted Synonyms:</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Antonyms: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 </a:t>
            </a:r>
            <a:r>
              <a:rPr lang="en-US" altLang="en-US" sz="2000" dirty="0">
                <a:solidFill>
                  <a:schemeClr val="bg1"/>
                </a:solidFill>
                <a:latin typeface="+mn-lt"/>
              </a:rPr>
              <a:t>self-degradation (noun)</a:t>
            </a:r>
          </a:p>
          <a:p>
            <a:pPr eaLnBrk="1" hangingPunct="1">
              <a:lnSpc>
                <a:spcPct val="80000"/>
              </a:lnSpc>
              <a:defRPr/>
            </a:pPr>
            <a:endParaRPr lang="en-US" altLang="en-US" sz="2000" b="1" dirty="0">
              <a:solidFill>
                <a:schemeClr val="bg1"/>
              </a:solidFill>
              <a:latin typeface="+mn-lt"/>
            </a:endParaRPr>
          </a:p>
          <a:p>
            <a:pPr>
              <a:defRPr/>
            </a:pPr>
            <a:r>
              <a:rPr lang="en-US" altLang="en-US" sz="2000" b="1" dirty="0">
                <a:solidFill>
                  <a:schemeClr val="bg1"/>
                </a:solidFill>
                <a:latin typeface="+mn-lt"/>
              </a:rPr>
              <a:t>Sentence: </a:t>
            </a:r>
            <a:r>
              <a:rPr lang="en-US" sz="2000" dirty="0">
                <a:solidFill>
                  <a:schemeClr val="bg1"/>
                </a:solidFill>
              </a:rPr>
              <a:t>After the recent lotto winner blew all of his fortune, he became homeless and lived a life of </a:t>
            </a:r>
            <a:r>
              <a:rPr lang="en-US" sz="2000" b="1" u="sng" dirty="0">
                <a:solidFill>
                  <a:schemeClr val="bg1"/>
                </a:solidFill>
              </a:rPr>
              <a:t>degradation</a:t>
            </a:r>
            <a:r>
              <a:rPr lang="en-US" sz="2000" dirty="0">
                <a:solidFill>
                  <a:schemeClr val="bg1"/>
                </a:solidFill>
              </a:rPr>
              <a:t>.</a:t>
            </a:r>
            <a:endParaRPr lang="en-US" altLang="en-US" sz="2000" b="1"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Predicted Definition: I think this word means</a:t>
            </a:r>
            <a:r>
              <a:rPr lang="mr-IN" altLang="en-US" sz="2000" b="1" dirty="0">
                <a:solidFill>
                  <a:schemeClr val="bg1"/>
                </a:solidFill>
                <a:latin typeface="+mn-lt"/>
              </a:rPr>
              <a:t>…</a:t>
            </a:r>
            <a:r>
              <a:rPr lang="en-US" altLang="en-US" sz="2000" b="1" dirty="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humiliation, shame, mortification, dishonor</a:t>
            </a:r>
          </a:p>
        </p:txBody>
      </p:sp>
      <p:sp>
        <p:nvSpPr>
          <p:cNvPr id="2" name="TextBox 1"/>
          <p:cNvSpPr txBox="1">
            <a:spLocks noChangeArrowheads="1"/>
          </p:cNvSpPr>
          <p:nvPr/>
        </p:nvSpPr>
        <p:spPr bwMode="auto">
          <a:xfrm>
            <a:off x="1449388" y="54864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the condition or process of degrading or being degraded.</a:t>
            </a:r>
            <a:endParaRPr lang="en-US" altLang="x-none" sz="2000" dirty="0">
              <a:solidFill>
                <a:schemeClr val="bg1"/>
              </a:solidFill>
            </a:endParaRPr>
          </a:p>
        </p:txBody>
      </p:sp>
      <p:sp>
        <p:nvSpPr>
          <p:cNvPr id="4" name="TextBox 3"/>
          <p:cNvSpPr txBox="1"/>
          <p:nvPr/>
        </p:nvSpPr>
        <p:spPr>
          <a:xfrm>
            <a:off x="1600200" y="3486090"/>
            <a:ext cx="3581400" cy="400110"/>
          </a:xfrm>
          <a:prstGeom prst="rect">
            <a:avLst/>
          </a:prstGeom>
          <a:noFill/>
        </p:spPr>
        <p:txBody>
          <a:bodyPr wrap="square" rtlCol="0">
            <a:spAutoFit/>
          </a:bodyPr>
          <a:lstStyle/>
          <a:p>
            <a:r>
              <a:rPr lang="en-US" sz="2000" dirty="0">
                <a:solidFill>
                  <a:schemeClr val="accent3"/>
                </a:solidFill>
              </a:rPr>
              <a:t>esteem, admiration, morality</a:t>
            </a:r>
          </a:p>
        </p:txBody>
      </p:sp>
    </p:spTree>
    <p:extLst>
      <p:ext uri="{BB962C8B-B14F-4D97-AF65-F5344CB8AC3E}">
        <p14:creationId xmlns:p14="http://schemas.microsoft.com/office/powerpoint/2010/main" val="31863697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C1120B-D9C2-4E44-A046-26FF1D200648}"/>
              </a:ext>
            </a:extLst>
          </p:cNvPr>
          <p:cNvSpPr/>
          <p:nvPr/>
        </p:nvSpPr>
        <p:spPr>
          <a:xfrm>
            <a:off x="838200" y="609600"/>
            <a:ext cx="7239000" cy="3785652"/>
          </a:xfrm>
          <a:prstGeom prst="rect">
            <a:avLst/>
          </a:prstGeom>
        </p:spPr>
        <p:txBody>
          <a:bodyPr wrap="square">
            <a:spAutoFit/>
          </a:bodyPr>
          <a:lstStyle/>
          <a:p>
            <a:pPr eaLnBrk="1" fontAlgn="auto" hangingPunct="1">
              <a:spcBef>
                <a:spcPts val="0"/>
              </a:spcBef>
              <a:spcAft>
                <a:spcPts val="0"/>
              </a:spcAft>
              <a:buClr>
                <a:srgbClr val="000000"/>
              </a:buClr>
              <a:buSzPct val="100000"/>
              <a:defRPr/>
            </a:pPr>
            <a:r>
              <a:rPr lang="en-US" sz="2400" b="1" dirty="0">
                <a:solidFill>
                  <a:schemeClr val="tx1"/>
                </a:solidFill>
                <a:ea typeface="Calibri"/>
                <a:cs typeface="Calibri"/>
                <a:sym typeface="Calibri"/>
              </a:rPr>
              <a:t>Steps to get to Khan Academy Practice</a:t>
            </a:r>
          </a:p>
          <a:p>
            <a:pPr marL="342900" indent="-342900" eaLnBrk="1" fontAlgn="auto" hangingPunct="1">
              <a:spcBef>
                <a:spcPts val="0"/>
              </a:spcBef>
              <a:spcAft>
                <a:spcPts val="0"/>
              </a:spcAft>
              <a:buClr>
                <a:srgbClr val="000000"/>
              </a:buClr>
              <a:buSzPct val="100000"/>
              <a:buFontTx/>
              <a:buAutoNum type="arabicParenR"/>
              <a:defRPr/>
            </a:pPr>
            <a:endParaRPr lang="en-US" sz="2400" dirty="0">
              <a:solidFill>
                <a:srgbClr val="00B050"/>
              </a:solidFill>
              <a:ea typeface="Calibri"/>
              <a:cs typeface="Calibri"/>
              <a:sym typeface="Calibri"/>
            </a:endParaRPr>
          </a:p>
          <a:p>
            <a:pPr marL="342900" indent="-342900" eaLnBrk="1" fontAlgn="auto" hangingPunct="1">
              <a:spcBef>
                <a:spcPts val="0"/>
              </a:spcBef>
              <a:spcAft>
                <a:spcPts val="0"/>
              </a:spcAft>
              <a:buClr>
                <a:srgbClr val="000000"/>
              </a:buClr>
              <a:buSzPct val="100000"/>
              <a:buFontTx/>
              <a:buAutoNum type="arabicParenR"/>
              <a:defRPr/>
            </a:pPr>
            <a:r>
              <a:rPr lang="en-US" sz="2400" dirty="0">
                <a:solidFill>
                  <a:srgbClr val="00B050"/>
                </a:solidFill>
                <a:ea typeface="Calibri"/>
                <a:cs typeface="Calibri"/>
                <a:sym typeface="Calibri"/>
              </a:rPr>
              <a:t>Go to </a:t>
            </a:r>
            <a:r>
              <a:rPr lang="en-US" sz="2400" dirty="0" err="1">
                <a:solidFill>
                  <a:srgbClr val="00B050"/>
                </a:solidFill>
                <a:ea typeface="Calibri"/>
                <a:cs typeface="Calibri"/>
                <a:sym typeface="Calibri"/>
              </a:rPr>
              <a:t>khanacademy.org</a:t>
            </a:r>
            <a:endParaRPr lang="en-US" sz="2400" dirty="0">
              <a:solidFill>
                <a:srgbClr val="00B050"/>
              </a:solidFill>
              <a:ea typeface="Calibri"/>
              <a:cs typeface="Calibri"/>
              <a:sym typeface="Calibri"/>
            </a:endParaRPr>
          </a:p>
          <a:p>
            <a:pPr marL="342900" indent="-342900" eaLnBrk="1" fontAlgn="auto" hangingPunct="1">
              <a:spcBef>
                <a:spcPts val="0"/>
              </a:spcBef>
              <a:spcAft>
                <a:spcPts val="0"/>
              </a:spcAft>
              <a:buClr>
                <a:srgbClr val="000000"/>
              </a:buClr>
              <a:buSzPct val="100000"/>
              <a:buFontTx/>
              <a:buAutoNum type="arabicParenR"/>
              <a:defRPr/>
            </a:pPr>
            <a:r>
              <a:rPr lang="en-US" sz="2400" dirty="0">
                <a:solidFill>
                  <a:srgbClr val="00B050"/>
                </a:solidFill>
                <a:ea typeface="Calibri"/>
                <a:cs typeface="Calibri"/>
                <a:sym typeface="Calibri"/>
              </a:rPr>
              <a:t>Click “Sign in with Google”</a:t>
            </a:r>
          </a:p>
          <a:p>
            <a:pPr marL="342900" indent="-342900" eaLnBrk="1" fontAlgn="auto" hangingPunct="1">
              <a:spcBef>
                <a:spcPts val="0"/>
              </a:spcBef>
              <a:spcAft>
                <a:spcPts val="0"/>
              </a:spcAft>
              <a:buClr>
                <a:srgbClr val="000000"/>
              </a:buClr>
              <a:buSzPct val="100000"/>
              <a:buFontTx/>
              <a:buAutoNum type="arabicParenR"/>
              <a:defRPr/>
            </a:pPr>
            <a:r>
              <a:rPr lang="en-US" sz="2400" dirty="0">
                <a:solidFill>
                  <a:srgbClr val="00B050"/>
                </a:solidFill>
                <a:ea typeface="Calibri"/>
                <a:cs typeface="Calibri"/>
                <a:sym typeface="Calibri"/>
              </a:rPr>
              <a:t>Click “Subjects” (top left), “Test Prep” (on the right), “SAT” is underneath “Test Prep.” </a:t>
            </a:r>
          </a:p>
          <a:p>
            <a:pPr marL="342900" indent="-342900" eaLnBrk="1" fontAlgn="auto" hangingPunct="1">
              <a:spcBef>
                <a:spcPts val="0"/>
              </a:spcBef>
              <a:spcAft>
                <a:spcPts val="0"/>
              </a:spcAft>
              <a:buClr>
                <a:srgbClr val="000000"/>
              </a:buClr>
              <a:buSzPct val="100000"/>
              <a:buFontTx/>
              <a:buAutoNum type="arabicParenR"/>
              <a:defRPr/>
            </a:pPr>
            <a:r>
              <a:rPr lang="en-US" sz="2400" dirty="0">
                <a:solidFill>
                  <a:srgbClr val="00B050"/>
                </a:solidFill>
                <a:ea typeface="Calibri"/>
                <a:cs typeface="Calibri"/>
                <a:sym typeface="Calibri"/>
              </a:rPr>
              <a:t>Click “Practice,” then switch from “Math” to “Reading and Writing”</a:t>
            </a:r>
          </a:p>
          <a:p>
            <a:pPr marL="342900" indent="-342900" eaLnBrk="1" fontAlgn="auto" hangingPunct="1">
              <a:spcBef>
                <a:spcPts val="0"/>
              </a:spcBef>
              <a:spcAft>
                <a:spcPts val="0"/>
              </a:spcAft>
              <a:buClr>
                <a:srgbClr val="000000"/>
              </a:buClr>
              <a:buSzPct val="100000"/>
              <a:buFontTx/>
              <a:buAutoNum type="arabicParenR"/>
              <a:defRPr/>
            </a:pPr>
            <a:r>
              <a:rPr lang="en-US" sz="2400" dirty="0">
                <a:solidFill>
                  <a:srgbClr val="00B050"/>
                </a:solidFill>
                <a:ea typeface="Calibri"/>
                <a:cs typeface="Calibri"/>
                <a:sym typeface="Calibri"/>
              </a:rPr>
              <a:t>Scroll down and click ”Practice” next to one of the Reading quizzes (i.e. Reading: Social Studies)</a:t>
            </a:r>
          </a:p>
        </p:txBody>
      </p:sp>
    </p:spTree>
    <p:extLst>
      <p:ext uri="{BB962C8B-B14F-4D97-AF65-F5344CB8AC3E}">
        <p14:creationId xmlns:p14="http://schemas.microsoft.com/office/powerpoint/2010/main" val="346268843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9144"/>
            <a:ext cx="8229600" cy="1143000"/>
          </a:xfrm>
        </p:spPr>
        <p:txBody>
          <a:bodyPr/>
          <a:lstStyle/>
          <a:p>
            <a:pPr algn="ctr"/>
            <a:r>
              <a:rPr lang="en-US" sz="3200" b="1" dirty="0"/>
              <a:t>Wednesday 3/8/17</a:t>
            </a:r>
          </a:p>
        </p:txBody>
      </p:sp>
      <p:sp>
        <p:nvSpPr>
          <p:cNvPr id="3" name="Content Placeholder 2"/>
          <p:cNvSpPr>
            <a:spLocks noGrp="1"/>
          </p:cNvSpPr>
          <p:nvPr>
            <p:ph idx="1"/>
          </p:nvPr>
        </p:nvSpPr>
        <p:spPr>
          <a:xfrm>
            <a:off x="466344" y="762000"/>
            <a:ext cx="8229600" cy="4983163"/>
          </a:xfrm>
        </p:spPr>
        <p:txBody>
          <a:bodyPr/>
          <a:lstStyle/>
          <a:p>
            <a:r>
              <a:rPr lang="en-US" sz="2000" b="1" dirty="0"/>
              <a:t>Directions:</a:t>
            </a:r>
            <a:r>
              <a:rPr lang="en-US" sz="2000" dirty="0"/>
              <a:t> With your group, have each member write down the example. Then, determine whether or not you need to include punctuation, remove punctuation or both. You also need to explain your answer. </a:t>
            </a:r>
          </a:p>
          <a:p>
            <a:endParaRPr lang="en-US" sz="2000" dirty="0"/>
          </a:p>
          <a:p>
            <a:r>
              <a:rPr lang="en-US" sz="2000" dirty="0"/>
              <a:t>1. Nelda’s hair looks better today than it did yesterday however; it still needs work.</a:t>
            </a:r>
          </a:p>
          <a:p>
            <a:endParaRPr lang="en-US" sz="2000" dirty="0"/>
          </a:p>
          <a:p>
            <a:endParaRPr lang="en-US" sz="2000" dirty="0"/>
          </a:p>
          <a:p>
            <a:r>
              <a:rPr lang="en-US" sz="2000" dirty="0"/>
              <a:t>2. NASA wants to design; a new space program, they don’t have the funding.</a:t>
            </a:r>
            <a:endParaRPr lang="en-US" sz="2000" dirty="0">
              <a:solidFill>
                <a:srgbClr val="00B050"/>
              </a:solidFill>
            </a:endParaRPr>
          </a:p>
          <a:p>
            <a:endParaRPr lang="en-US" sz="2000" dirty="0"/>
          </a:p>
          <a:p>
            <a:pPr marL="342900" indent="-342900">
              <a:buAutoNum type="arabicPeriod"/>
            </a:pPr>
            <a:endParaRPr lang="en-US" sz="2000" dirty="0"/>
          </a:p>
        </p:txBody>
      </p:sp>
    </p:spTree>
    <p:extLst>
      <p:ext uri="{BB962C8B-B14F-4D97-AF65-F5344CB8AC3E}">
        <p14:creationId xmlns:p14="http://schemas.microsoft.com/office/powerpoint/2010/main" val="336320614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9144"/>
            <a:ext cx="8229600" cy="1143000"/>
          </a:xfrm>
        </p:spPr>
        <p:txBody>
          <a:bodyPr/>
          <a:lstStyle/>
          <a:p>
            <a:pPr algn="ctr"/>
            <a:r>
              <a:rPr lang="en-US" sz="3200" b="1" dirty="0"/>
              <a:t>Wednesday 3/8/17</a:t>
            </a:r>
          </a:p>
        </p:txBody>
      </p:sp>
      <p:sp>
        <p:nvSpPr>
          <p:cNvPr id="3" name="Content Placeholder 2"/>
          <p:cNvSpPr>
            <a:spLocks noGrp="1"/>
          </p:cNvSpPr>
          <p:nvPr>
            <p:ph idx="1"/>
          </p:nvPr>
        </p:nvSpPr>
        <p:spPr>
          <a:xfrm>
            <a:off x="466344" y="762000"/>
            <a:ext cx="8229600" cy="4983163"/>
          </a:xfrm>
        </p:spPr>
        <p:txBody>
          <a:bodyPr/>
          <a:lstStyle/>
          <a:p>
            <a:r>
              <a:rPr lang="en-US" sz="2000" b="1" dirty="0"/>
              <a:t>Directions:</a:t>
            </a:r>
            <a:r>
              <a:rPr lang="en-US" sz="2000" dirty="0"/>
              <a:t> With your group, have each member write down the example. Then, determine whether or not you need to include punctuation, remove punctuation or both. You also need to explain your answer. </a:t>
            </a:r>
          </a:p>
          <a:p>
            <a:endParaRPr lang="en-US" sz="2000" dirty="0"/>
          </a:p>
          <a:p>
            <a:r>
              <a:rPr lang="en-US" sz="2000" dirty="0"/>
              <a:t>1. Nelda’s hair looks better today than it did yesterday however; it still needs work.</a:t>
            </a:r>
          </a:p>
          <a:p>
            <a:endParaRPr lang="en-US" sz="2000" b="1" dirty="0">
              <a:solidFill>
                <a:srgbClr val="00B050"/>
              </a:solidFill>
            </a:endParaRPr>
          </a:p>
          <a:p>
            <a:r>
              <a:rPr lang="en-US" sz="2000" b="1" dirty="0">
                <a:solidFill>
                  <a:srgbClr val="00B050"/>
                </a:solidFill>
              </a:rPr>
              <a:t>Rule: Use a semicolon to link clauses connected by conjunctive adverbs or transitional phrases to connect closely related ideas. </a:t>
            </a:r>
          </a:p>
          <a:p>
            <a:endParaRPr lang="en-US" sz="2000" dirty="0"/>
          </a:p>
          <a:p>
            <a:r>
              <a:rPr lang="en-US" sz="2000" dirty="0"/>
              <a:t>2. NASA wants to design; a new space program, they don’t have the funding.</a:t>
            </a:r>
          </a:p>
          <a:p>
            <a:endParaRPr lang="en-US" sz="2000" dirty="0">
              <a:solidFill>
                <a:srgbClr val="00B050"/>
              </a:solidFill>
            </a:endParaRPr>
          </a:p>
          <a:p>
            <a:r>
              <a:rPr lang="en-US" sz="2000" b="1" dirty="0">
                <a:solidFill>
                  <a:srgbClr val="00B050"/>
                </a:solidFill>
              </a:rPr>
              <a:t>Rule: Use a semicolon to link two independent clauses with closely related ideas. </a:t>
            </a:r>
          </a:p>
          <a:p>
            <a:endParaRPr lang="en-US" sz="2000" dirty="0">
              <a:solidFill>
                <a:srgbClr val="00B050"/>
              </a:solidFill>
            </a:endParaRPr>
          </a:p>
          <a:p>
            <a:endParaRPr lang="en-US" sz="2000" dirty="0">
              <a:solidFill>
                <a:srgbClr val="00B050"/>
              </a:solidFill>
            </a:endParaRPr>
          </a:p>
          <a:p>
            <a:endParaRPr lang="en-US" sz="2000" dirty="0"/>
          </a:p>
          <a:p>
            <a:pPr marL="342900" indent="-342900">
              <a:buAutoNum type="arabicPeriod"/>
            </a:pPr>
            <a:endParaRPr lang="en-US" sz="2000" dirty="0"/>
          </a:p>
        </p:txBody>
      </p:sp>
    </p:spTree>
    <p:extLst>
      <p:ext uri="{BB962C8B-B14F-4D97-AF65-F5344CB8AC3E}">
        <p14:creationId xmlns:p14="http://schemas.microsoft.com/office/powerpoint/2010/main" val="402495939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a:solidFill>
                  <a:schemeClr val="tx1"/>
                </a:solidFill>
                <a:latin typeface="Calibri" charset="0"/>
                <a:ea typeface="Arial" charset="0"/>
                <a:cs typeface="Arial" charset="0"/>
                <a:sym typeface="Calibri" charset="0"/>
              </a:rPr>
              <a:t>Friday 3/10/17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5334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WOTD </a:t>
            </a:r>
          </a:p>
          <a:p>
            <a:pPr eaLnBrk="1" fontAlgn="auto" hangingPunct="1">
              <a:lnSpc>
                <a:spcPct val="80000"/>
              </a:lnSpc>
              <a:spcBef>
                <a:spcPts val="0"/>
              </a:spcBef>
              <a:spcAft>
                <a:spcPts val="0"/>
              </a:spcAft>
              <a:buClr>
                <a:srgbClr val="000000"/>
              </a:buClr>
              <a:buSzPct val="100000"/>
              <a:defRPr/>
            </a:pPr>
            <a:r>
              <a:rPr lang="en-US" sz="1700" b="1" dirty="0">
                <a:solidFill>
                  <a:srgbClr val="C20E9B"/>
                </a:solidFill>
                <a:latin typeface="Calibri" charset="0"/>
                <a:ea typeface="Calibri" charset="0"/>
                <a:cs typeface="Calibri" charset="0"/>
                <a:sym typeface="Calibri"/>
              </a:rPr>
              <a:t>In class activities: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a:latin typeface="Calibri" charset="0"/>
                <a:ea typeface="Calibri" charset="0"/>
                <a:cs typeface="Calibri" charset="0"/>
                <a:sym typeface="Calibri"/>
              </a:rPr>
              <a:t>SSR: 20 mins </a:t>
            </a:r>
            <a:endParaRPr lang="en-US" sz="1700" b="1" dirty="0">
              <a:solidFill>
                <a:srgbClr val="7030A0"/>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solidFill>
                  <a:srgbClr val="7030A0"/>
                </a:solidFill>
                <a:latin typeface="Calibri" charset="0"/>
                <a:ea typeface="Calibri" charset="0"/>
                <a:cs typeface="Calibri" charset="0"/>
                <a:sym typeface="Calibri"/>
              </a:rPr>
              <a:t>Begin reading, annotating and answering questions for “Letter from a Birmingham Jail” </a:t>
            </a:r>
          </a:p>
          <a:p>
            <a:pPr eaLnBrk="1" fontAlgn="auto" hangingPunct="1">
              <a:lnSpc>
                <a:spcPct val="80000"/>
              </a:lnSpc>
              <a:spcBef>
                <a:spcPts val="400"/>
              </a:spcBef>
              <a:spcAft>
                <a:spcPts val="0"/>
              </a:spcAft>
              <a:buClr>
                <a:srgbClr val="000000"/>
              </a:buClr>
              <a:buSzPct val="100000"/>
              <a:defRPr/>
            </a:pPr>
            <a:r>
              <a:rPr lang="en-US" sz="1600" b="1" dirty="0">
                <a:solidFill>
                  <a:srgbClr val="00B050"/>
                </a:solidFill>
                <a:latin typeface="Calibri" charset="0"/>
                <a:ea typeface="Calibri" charset="0"/>
                <a:cs typeface="Calibri" charset="0"/>
                <a:sym typeface="Calibri"/>
              </a:rPr>
              <a:t>Learning Targets: </a:t>
            </a:r>
            <a:r>
              <a:rPr lang="en-US" sz="1600" dirty="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latin typeface="Calibri" charset="0"/>
                <a:ea typeface="Calibri" charset="0"/>
                <a:cs typeface="Calibri" charset="0"/>
              </a:rPr>
              <a:t>I can analyze and evaluate the effectiveness of the structure an author uses in his or her exposition or argument, including whether the structure makes points clear, convincing, and engaging.</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use context (e.g., the overall meaning of a sentence, paragraph, or text; a word's position or function in a sentence) as a clue to the meaning of a word or phrase.</a:t>
            </a:r>
          </a:p>
        </p:txBody>
      </p:sp>
    </p:spTree>
    <p:extLst>
      <p:ext uri="{BB962C8B-B14F-4D97-AF65-F5344CB8AC3E}">
        <p14:creationId xmlns:p14="http://schemas.microsoft.com/office/powerpoint/2010/main" val="2447893857"/>
      </p:ext>
    </p:extLst>
  </p:cSld>
  <p:clrMapOvr>
    <a:masterClrMapping/>
  </p:clrMapOvr>
  <p:transition spd="slow">
    <p:cut/>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a:latin typeface="Kristen ITC" charset="0"/>
            </a:endParaRPr>
          </a:p>
          <a:p>
            <a:pPr algn="ctr" eaLnBrk="1" hangingPunct="1">
              <a:lnSpc>
                <a:spcPct val="80000"/>
              </a:lnSpc>
              <a:defRPr/>
            </a:pPr>
            <a:r>
              <a:rPr lang="en-US" altLang="en-US" sz="3600" b="1" dirty="0">
                <a:solidFill>
                  <a:schemeClr val="bg1"/>
                </a:solidFill>
                <a:latin typeface="Kristen ITC" charset="0"/>
              </a:rPr>
              <a:t>Friday 3/10/17</a:t>
            </a:r>
          </a:p>
          <a:p>
            <a:pPr eaLnBrk="1" hangingPunct="1">
              <a:lnSpc>
                <a:spcPct val="80000"/>
              </a:lnSpc>
              <a:defRPr/>
            </a:pPr>
            <a:endParaRPr lang="en-US" altLang="en-US" sz="2000" b="1" dirty="0">
              <a:latin typeface="Kristen ITC" charset="0"/>
            </a:endParaRPr>
          </a:p>
          <a:p>
            <a:pPr eaLnBrk="1" hangingPunct="1">
              <a:lnSpc>
                <a:spcPct val="80000"/>
              </a:lnSpc>
              <a:defRPr/>
            </a:pPr>
            <a:r>
              <a:rPr lang="en-US" altLang="en-US" sz="2000" b="1" dirty="0">
                <a:solidFill>
                  <a:schemeClr val="bg1"/>
                </a:solidFill>
                <a:latin typeface="+mn-lt"/>
              </a:rPr>
              <a:t>Word: </a:t>
            </a:r>
            <a:r>
              <a:rPr lang="en-US" altLang="en-US" sz="2000" dirty="0">
                <a:solidFill>
                  <a:schemeClr val="bg1"/>
                </a:solidFill>
                <a:latin typeface="+mn-lt"/>
              </a:rPr>
              <a:t>decorum</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noun</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 </a:t>
            </a:r>
            <a:r>
              <a:rPr lang="en-US" sz="2000" dirty="0">
                <a:solidFill>
                  <a:schemeClr val="bg1"/>
                </a:solidFill>
              </a:rPr>
              <a:t>[</a:t>
            </a:r>
            <a:r>
              <a:rPr lang="en-US" sz="2000" dirty="0" err="1">
                <a:solidFill>
                  <a:schemeClr val="bg1"/>
                </a:solidFill>
              </a:rPr>
              <a:t>dih</a:t>
            </a:r>
            <a:r>
              <a:rPr lang="en-US" sz="2000" dirty="0">
                <a:solidFill>
                  <a:schemeClr val="bg1"/>
                </a:solidFill>
              </a:rPr>
              <a:t>-</a:t>
            </a:r>
            <a:r>
              <a:rPr lang="en-US" sz="2000" b="1" dirty="0" err="1">
                <a:solidFill>
                  <a:schemeClr val="bg1"/>
                </a:solidFill>
              </a:rPr>
              <a:t>kawr</a:t>
            </a:r>
            <a:r>
              <a:rPr lang="en-US" sz="2000" dirty="0">
                <a:solidFill>
                  <a:schemeClr val="bg1"/>
                </a:solidFill>
              </a:rPr>
              <a:t>-</a:t>
            </a:r>
            <a:r>
              <a:rPr lang="en-US" sz="2000" i="1" dirty="0">
                <a:solidFill>
                  <a:schemeClr val="bg1"/>
                </a:solidFill>
              </a:rPr>
              <a:t>uh</a:t>
            </a:r>
            <a:r>
              <a:rPr lang="en-US" sz="2000" dirty="0">
                <a:solidFill>
                  <a:schemeClr val="bg1"/>
                </a:solidFill>
              </a:rPr>
              <a:t> m]</a:t>
            </a:r>
            <a:endParaRPr lang="en-US" altLang="en-US" sz="2000" b="1"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Predicted Synonyms:</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Antonyms: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 </a:t>
            </a:r>
            <a:r>
              <a:rPr lang="en-US" altLang="en-US" sz="2000" dirty="0">
                <a:solidFill>
                  <a:schemeClr val="bg1"/>
                </a:solidFill>
                <a:latin typeface="+mn-lt"/>
              </a:rPr>
              <a:t>N/A</a:t>
            </a:r>
          </a:p>
          <a:p>
            <a:pPr eaLnBrk="1" hangingPunct="1">
              <a:lnSpc>
                <a:spcPct val="80000"/>
              </a:lnSpc>
              <a:defRPr/>
            </a:pPr>
            <a:endParaRPr lang="en-US" altLang="en-US" sz="2000" b="1" dirty="0">
              <a:solidFill>
                <a:schemeClr val="bg1"/>
              </a:solidFill>
              <a:latin typeface="+mn-lt"/>
            </a:endParaRPr>
          </a:p>
          <a:p>
            <a:pPr>
              <a:defRPr/>
            </a:pPr>
            <a:r>
              <a:rPr lang="en-US" altLang="en-US" sz="2000" b="1" dirty="0">
                <a:solidFill>
                  <a:schemeClr val="bg1"/>
                </a:solidFill>
                <a:latin typeface="+mn-lt"/>
              </a:rPr>
              <a:t>Sentence: </a:t>
            </a:r>
            <a:r>
              <a:rPr lang="en-US" altLang="en-US" sz="1800" dirty="0">
                <a:solidFill>
                  <a:schemeClr val="bg1"/>
                </a:solidFill>
              </a:rPr>
              <a:t>George’s inexplicable</a:t>
            </a:r>
            <a:r>
              <a:rPr lang="en-US" sz="1800" dirty="0">
                <a:solidFill>
                  <a:schemeClr val="bg1"/>
                </a:solidFill>
              </a:rPr>
              <a:t> behavior showed he was unfamiliar with </a:t>
            </a:r>
            <a:r>
              <a:rPr lang="en-US" sz="1800" b="1" u="sng" dirty="0">
                <a:solidFill>
                  <a:schemeClr val="bg1"/>
                </a:solidFill>
              </a:rPr>
              <a:t>decorum.</a:t>
            </a:r>
            <a:endParaRPr lang="en-US" altLang="en-US" sz="1800" b="1" u="sng"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Predicted Definition: I think this word means</a:t>
            </a:r>
            <a:r>
              <a:rPr lang="mr-IN" altLang="en-US" sz="2000" b="1" dirty="0">
                <a:solidFill>
                  <a:schemeClr val="bg1"/>
                </a:solidFill>
                <a:latin typeface="+mn-lt"/>
              </a:rPr>
              <a:t>…</a:t>
            </a:r>
            <a:r>
              <a:rPr lang="en-US" altLang="en-US" sz="2000" b="1" dirty="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decency, politeness, respectability </a:t>
            </a:r>
          </a:p>
        </p:txBody>
      </p:sp>
      <p:sp>
        <p:nvSpPr>
          <p:cNvPr id="2" name="TextBox 1"/>
          <p:cNvSpPr txBox="1">
            <a:spLocks noChangeArrowheads="1"/>
          </p:cNvSpPr>
          <p:nvPr/>
        </p:nvSpPr>
        <p:spPr bwMode="auto">
          <a:xfrm>
            <a:off x="1449388" y="54672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behavior in keeping with good taste and propriety.</a:t>
            </a:r>
            <a:endParaRPr lang="en-US" altLang="x-none" sz="2000" dirty="0">
              <a:solidFill>
                <a:schemeClr val="bg1"/>
              </a:solidFill>
            </a:endParaRPr>
          </a:p>
        </p:txBody>
      </p:sp>
      <p:sp>
        <p:nvSpPr>
          <p:cNvPr id="4" name="TextBox 3"/>
          <p:cNvSpPr txBox="1"/>
          <p:nvPr/>
        </p:nvSpPr>
        <p:spPr>
          <a:xfrm>
            <a:off x="1600200" y="3486090"/>
            <a:ext cx="4648200" cy="400110"/>
          </a:xfrm>
          <a:prstGeom prst="rect">
            <a:avLst/>
          </a:prstGeom>
          <a:noFill/>
        </p:spPr>
        <p:txBody>
          <a:bodyPr wrap="square" rtlCol="0">
            <a:spAutoFit/>
          </a:bodyPr>
          <a:lstStyle/>
          <a:p>
            <a:r>
              <a:rPr lang="en-US" sz="2000" dirty="0">
                <a:solidFill>
                  <a:schemeClr val="accent3"/>
                </a:solidFill>
              </a:rPr>
              <a:t>immorality, rudeness, indecency</a:t>
            </a:r>
          </a:p>
        </p:txBody>
      </p:sp>
    </p:spTree>
    <p:extLst>
      <p:ext uri="{BB962C8B-B14F-4D97-AF65-F5344CB8AC3E}">
        <p14:creationId xmlns:p14="http://schemas.microsoft.com/office/powerpoint/2010/main" val="14509381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a:solidFill>
                  <a:schemeClr val="tx1"/>
                </a:solidFill>
                <a:latin typeface="Calibri" charset="0"/>
                <a:ea typeface="Arial" charset="0"/>
                <a:cs typeface="Arial" charset="0"/>
                <a:sym typeface="Calibri" charset="0"/>
              </a:rPr>
              <a:t>Monday 3/13/17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5334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WOTD  + 2 SAT Grammar questions (semicolons and colons)</a:t>
            </a:r>
          </a:p>
          <a:p>
            <a:pPr eaLnBrk="1" fontAlgn="auto" hangingPunct="1">
              <a:lnSpc>
                <a:spcPct val="80000"/>
              </a:lnSpc>
              <a:spcBef>
                <a:spcPts val="0"/>
              </a:spcBef>
              <a:spcAft>
                <a:spcPts val="0"/>
              </a:spcAft>
              <a:buClr>
                <a:srgbClr val="000000"/>
              </a:buClr>
              <a:buSzPct val="100000"/>
              <a:defRPr/>
            </a:pPr>
            <a:r>
              <a:rPr lang="en-US" sz="1700" b="1" dirty="0">
                <a:solidFill>
                  <a:srgbClr val="C20E9B"/>
                </a:solidFill>
                <a:latin typeface="Calibri" charset="0"/>
                <a:ea typeface="Calibri" charset="0"/>
                <a:cs typeface="Calibri" charset="0"/>
                <a:sym typeface="Calibri"/>
              </a:rPr>
              <a:t>In class activities: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solidFill>
                  <a:srgbClr val="7030A0"/>
                </a:solidFill>
                <a:latin typeface="Calibri" charset="0"/>
                <a:ea typeface="Calibri" charset="0"/>
                <a:cs typeface="Calibri" charset="0"/>
                <a:sym typeface="Calibri"/>
              </a:rPr>
              <a:t>Assign groups of 3.  Each group will be responsible for writing 8 multiple choice SAT questions using “Letter from a Birmingham Jail” using Google Forms. </a:t>
            </a:r>
          </a:p>
          <a:p>
            <a:pPr eaLnBrk="1" fontAlgn="auto" hangingPunct="1">
              <a:lnSpc>
                <a:spcPct val="80000"/>
              </a:lnSpc>
              <a:spcBef>
                <a:spcPts val="400"/>
              </a:spcBef>
              <a:spcAft>
                <a:spcPts val="0"/>
              </a:spcAft>
              <a:buClr>
                <a:srgbClr val="000000"/>
              </a:buClr>
              <a:buSzPct val="100000"/>
              <a:defRPr/>
            </a:pPr>
            <a:r>
              <a:rPr lang="en-US" sz="1700" b="1" dirty="0">
                <a:solidFill>
                  <a:srgbClr val="7030A0"/>
                </a:solidFill>
                <a:latin typeface="Calibri" charset="0"/>
                <a:ea typeface="Calibri" charset="0"/>
                <a:cs typeface="Calibri" charset="0"/>
                <a:sym typeface="Calibri"/>
              </a:rPr>
              <a:t>	*3 questions from standard 9-10.1</a:t>
            </a:r>
          </a:p>
          <a:p>
            <a:pPr eaLnBrk="1" fontAlgn="auto" hangingPunct="1">
              <a:lnSpc>
                <a:spcPct val="80000"/>
              </a:lnSpc>
              <a:spcBef>
                <a:spcPts val="400"/>
              </a:spcBef>
              <a:spcAft>
                <a:spcPts val="0"/>
              </a:spcAft>
              <a:buClr>
                <a:srgbClr val="000000"/>
              </a:buClr>
              <a:buSzPct val="100000"/>
              <a:defRPr/>
            </a:pPr>
            <a:r>
              <a:rPr lang="en-US" sz="1700" b="1" dirty="0">
                <a:solidFill>
                  <a:srgbClr val="7030A0"/>
                </a:solidFill>
                <a:latin typeface="Calibri" charset="0"/>
                <a:ea typeface="Calibri" charset="0"/>
                <a:cs typeface="Calibri" charset="0"/>
                <a:sym typeface="Calibri"/>
              </a:rPr>
              <a:t>	*2 questions from standard 9-10.2</a:t>
            </a:r>
          </a:p>
          <a:p>
            <a:pPr eaLnBrk="1" fontAlgn="auto" hangingPunct="1">
              <a:lnSpc>
                <a:spcPct val="80000"/>
              </a:lnSpc>
              <a:spcBef>
                <a:spcPts val="400"/>
              </a:spcBef>
              <a:spcAft>
                <a:spcPts val="0"/>
              </a:spcAft>
              <a:buClr>
                <a:srgbClr val="000000"/>
              </a:buClr>
              <a:buSzPct val="100000"/>
              <a:defRPr/>
            </a:pPr>
            <a:r>
              <a:rPr lang="en-US" sz="1700" b="1" dirty="0">
                <a:solidFill>
                  <a:srgbClr val="7030A0"/>
                </a:solidFill>
                <a:latin typeface="Calibri" charset="0"/>
                <a:ea typeface="Calibri" charset="0"/>
                <a:cs typeface="Calibri" charset="0"/>
                <a:sym typeface="Calibri"/>
              </a:rPr>
              <a:t>	*1 questions from standard 9-10.4</a:t>
            </a:r>
          </a:p>
          <a:p>
            <a:pPr eaLnBrk="1" fontAlgn="auto" hangingPunct="1">
              <a:lnSpc>
                <a:spcPct val="80000"/>
              </a:lnSpc>
              <a:spcBef>
                <a:spcPts val="400"/>
              </a:spcBef>
              <a:spcAft>
                <a:spcPts val="0"/>
              </a:spcAft>
              <a:buClr>
                <a:srgbClr val="000000"/>
              </a:buClr>
              <a:buSzPct val="100000"/>
              <a:defRPr/>
            </a:pPr>
            <a:r>
              <a:rPr lang="en-US" sz="1700" b="1" dirty="0">
                <a:solidFill>
                  <a:srgbClr val="7030A0"/>
                </a:solidFill>
                <a:latin typeface="Calibri" charset="0"/>
                <a:ea typeface="Calibri" charset="0"/>
                <a:cs typeface="Calibri" charset="0"/>
                <a:sym typeface="Calibri"/>
              </a:rPr>
              <a:t>	*1 questions from standard 9-10.5</a:t>
            </a:r>
          </a:p>
          <a:p>
            <a:pPr eaLnBrk="1" fontAlgn="auto" hangingPunct="1">
              <a:lnSpc>
                <a:spcPct val="80000"/>
              </a:lnSpc>
              <a:spcBef>
                <a:spcPts val="400"/>
              </a:spcBef>
              <a:spcAft>
                <a:spcPts val="0"/>
              </a:spcAft>
              <a:buClr>
                <a:srgbClr val="000000"/>
              </a:buClr>
              <a:buSzPct val="100000"/>
              <a:defRPr/>
            </a:pPr>
            <a:r>
              <a:rPr lang="en-US" sz="1700" b="1" dirty="0">
                <a:solidFill>
                  <a:srgbClr val="7030A0"/>
                </a:solidFill>
                <a:latin typeface="Calibri" charset="0"/>
                <a:ea typeface="Calibri" charset="0"/>
                <a:cs typeface="Calibri" charset="0"/>
                <a:sym typeface="Calibri"/>
              </a:rPr>
              <a:t>	*1 question from standard 9-10.6</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solidFill>
                  <a:srgbClr val="7030A0"/>
                </a:solidFill>
                <a:latin typeface="Calibri" charset="0"/>
                <a:ea typeface="Calibri" charset="0"/>
                <a:cs typeface="Calibri" charset="0"/>
                <a:sym typeface="Calibri"/>
              </a:rPr>
              <a:t>Each group will also be responsible for typing the answer key and allowing respondents to see it, immediately. Next, each group will be responsible for taking </a:t>
            </a:r>
            <a:r>
              <a:rPr lang="en-US" sz="1700" b="1" u="sng" dirty="0">
                <a:solidFill>
                  <a:srgbClr val="7030A0"/>
                </a:solidFill>
                <a:latin typeface="Calibri" charset="0"/>
                <a:ea typeface="Calibri" charset="0"/>
                <a:cs typeface="Calibri" charset="0"/>
                <a:sym typeface="Calibri"/>
              </a:rPr>
              <a:t>at least one other group’s quiz.</a:t>
            </a:r>
            <a:r>
              <a:rPr lang="en-US" sz="1700" b="1" dirty="0">
                <a:solidFill>
                  <a:srgbClr val="7030A0"/>
                </a:solidFill>
                <a:latin typeface="Calibri" charset="0"/>
                <a:ea typeface="Calibri" charset="0"/>
                <a:cs typeface="Calibri" charset="0"/>
                <a:sym typeface="Calibri"/>
              </a:rPr>
              <a:t> Each group will then use the provided answer key to then self assess.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a:latin typeface="Calibri" charset="0"/>
                <a:ea typeface="Calibri" charset="0"/>
                <a:cs typeface="Calibri" charset="0"/>
                <a:sym typeface="Calibri"/>
              </a:rPr>
              <a:t>SSR: 15 mins + one word argumentative response</a:t>
            </a:r>
            <a:endParaRPr lang="en-US" sz="1700" b="1" dirty="0">
              <a:solidFill>
                <a:srgbClr val="7030A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600" b="1" dirty="0">
                <a:solidFill>
                  <a:srgbClr val="00B050"/>
                </a:solidFill>
                <a:latin typeface="Calibri" charset="0"/>
                <a:ea typeface="Calibri" charset="0"/>
                <a:cs typeface="Calibri" charset="0"/>
                <a:sym typeface="Calibri"/>
              </a:rPr>
              <a:t>Learning Targets: </a:t>
            </a:r>
            <a:r>
              <a:rPr lang="en-US" sz="1600" dirty="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latin typeface="Calibri" charset="0"/>
                <a:ea typeface="Calibri" charset="0"/>
                <a:cs typeface="Calibri" charset="0"/>
              </a:rPr>
              <a:t>I can analyze and evaluate the effectiveness of the structure an author uses in his or her exposition or argument, including whether the structure makes points clear, convincing, and engaging.</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use context (e.g., the overall meaning of a sentence, paragraph, or text; a word's position or function in a sentence) as a clue to the meaning of a word or phrase.</a:t>
            </a:r>
          </a:p>
        </p:txBody>
      </p:sp>
    </p:spTree>
    <p:extLst>
      <p:ext uri="{BB962C8B-B14F-4D97-AF65-F5344CB8AC3E}">
        <p14:creationId xmlns:p14="http://schemas.microsoft.com/office/powerpoint/2010/main" val="2957130229"/>
      </p:ext>
    </p:extLst>
  </p:cSld>
  <p:clrMapOvr>
    <a:masterClrMapping/>
  </p:clrMapOvr>
  <p:transition spd="slow">
    <p:cut/>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a:solidFill>
                  <a:schemeClr val="tx1"/>
                </a:solidFill>
                <a:latin typeface="Calibri" charset="0"/>
                <a:ea typeface="Arial" charset="0"/>
                <a:cs typeface="Arial" charset="0"/>
                <a:sym typeface="Calibri" charset="0"/>
              </a:rPr>
              <a:t>Hours 3,5,6 = Monday 3/13/17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5334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WOTD  + 2 SAT Grammar questions (semicolons and colons)</a:t>
            </a:r>
          </a:p>
          <a:p>
            <a:pPr eaLnBrk="1" fontAlgn="auto" hangingPunct="1">
              <a:lnSpc>
                <a:spcPct val="80000"/>
              </a:lnSpc>
              <a:spcBef>
                <a:spcPts val="0"/>
              </a:spcBef>
              <a:spcAft>
                <a:spcPts val="0"/>
              </a:spcAft>
              <a:buClr>
                <a:srgbClr val="000000"/>
              </a:buClr>
              <a:buSzPct val="100000"/>
              <a:defRPr/>
            </a:pPr>
            <a:r>
              <a:rPr lang="en-US" sz="1700" b="1" dirty="0">
                <a:solidFill>
                  <a:srgbClr val="C20E9B"/>
                </a:solidFill>
                <a:latin typeface="Calibri" charset="0"/>
                <a:ea typeface="Calibri" charset="0"/>
                <a:cs typeface="Calibri" charset="0"/>
                <a:sym typeface="Calibri"/>
              </a:rPr>
              <a:t>In class activities: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solidFill>
                  <a:srgbClr val="7030A0"/>
                </a:solidFill>
                <a:latin typeface="Calibri" charset="0"/>
                <a:ea typeface="Calibri" charset="0"/>
                <a:cs typeface="Calibri" charset="0"/>
                <a:sym typeface="Calibri"/>
              </a:rPr>
              <a:t>Assign groups and finish answering questions for “Letter from a Birmingham Jail” Each group will be assigned the following: one sentence summary for assigned paragraph, identify and support the author’s purpose w/ text evidence, identify the author’s message/theme w/ symbol to represent theme and support it w/ text evidence, provide the author’s answer to the essential question and support w/ text evidence, or write one rhetorical technique the author uses (include text evidence and explanation to describe the author’s goal/purpose for using technique).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a:latin typeface="Calibri" charset="0"/>
                <a:ea typeface="Calibri" charset="0"/>
                <a:cs typeface="Calibri" charset="0"/>
                <a:sym typeface="Calibri"/>
              </a:rPr>
              <a:t>SSR: 15 mins + one word argumentative response</a:t>
            </a:r>
            <a:endParaRPr lang="en-US" sz="1700" b="1" dirty="0">
              <a:solidFill>
                <a:srgbClr val="7030A0"/>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solidFill>
                  <a:schemeClr val="accent1"/>
                </a:solidFill>
                <a:latin typeface="Calibri" charset="0"/>
                <a:ea typeface="Calibri" charset="0"/>
                <a:cs typeface="Calibri" charset="0"/>
                <a:sym typeface="Calibri"/>
              </a:rPr>
              <a:t>Homework = 3 SAT questions w/ answers for ”Letter from a Birmingham Jail” **Assignment will be collected at the start of the hour, tomorrow. </a:t>
            </a:r>
          </a:p>
          <a:p>
            <a:pPr eaLnBrk="1" fontAlgn="auto" hangingPunct="1">
              <a:lnSpc>
                <a:spcPct val="80000"/>
              </a:lnSpc>
              <a:spcBef>
                <a:spcPts val="400"/>
              </a:spcBef>
              <a:spcAft>
                <a:spcPts val="0"/>
              </a:spcAft>
              <a:buClr>
                <a:srgbClr val="000000"/>
              </a:buClr>
              <a:buSzPct val="100000"/>
              <a:defRPr/>
            </a:pPr>
            <a:r>
              <a:rPr lang="en-US" sz="1600" b="1" dirty="0">
                <a:solidFill>
                  <a:srgbClr val="00B050"/>
                </a:solidFill>
                <a:latin typeface="Calibri" charset="0"/>
                <a:ea typeface="Calibri" charset="0"/>
                <a:cs typeface="Calibri" charset="0"/>
                <a:sym typeface="Calibri"/>
              </a:rPr>
              <a:t>Learning Targets: </a:t>
            </a:r>
            <a:r>
              <a:rPr lang="en-US" sz="1600" dirty="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latin typeface="Calibri" charset="0"/>
                <a:ea typeface="Calibri" charset="0"/>
                <a:cs typeface="Calibri" charset="0"/>
              </a:rPr>
              <a:t>I can analyze and evaluate the effectiveness of the structure an author uses in his or her exposition or argument, including whether the structure makes points clear, convincing, and engaging.</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use context (e.g., the overall meaning of a sentence, paragraph, or text; a word's position or function in a sentence) as a clue to the meaning of a word or phrase.</a:t>
            </a:r>
          </a:p>
        </p:txBody>
      </p:sp>
    </p:spTree>
    <p:extLst>
      <p:ext uri="{BB962C8B-B14F-4D97-AF65-F5344CB8AC3E}">
        <p14:creationId xmlns:p14="http://schemas.microsoft.com/office/powerpoint/2010/main" val="961392931"/>
      </p:ext>
    </p:extLst>
  </p:cSld>
  <p:clrMapOvr>
    <a:masterClrMapping/>
  </p:clrMapOvr>
  <p:transition spd="slow">
    <p:cut/>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a:latin typeface="Kristen ITC" charset="0"/>
            </a:endParaRPr>
          </a:p>
          <a:p>
            <a:pPr algn="ctr" eaLnBrk="1" hangingPunct="1">
              <a:lnSpc>
                <a:spcPct val="80000"/>
              </a:lnSpc>
              <a:defRPr/>
            </a:pPr>
            <a:r>
              <a:rPr lang="en-US" altLang="en-US" sz="3600" b="1" dirty="0">
                <a:solidFill>
                  <a:schemeClr val="bg1"/>
                </a:solidFill>
                <a:latin typeface="Kristen ITC" charset="0"/>
              </a:rPr>
              <a:t>Monday 3/13/17</a:t>
            </a:r>
          </a:p>
          <a:p>
            <a:pPr eaLnBrk="1" hangingPunct="1">
              <a:lnSpc>
                <a:spcPct val="80000"/>
              </a:lnSpc>
              <a:defRPr/>
            </a:pPr>
            <a:endParaRPr lang="en-US" altLang="en-US" sz="2000" b="1" dirty="0">
              <a:latin typeface="Kristen ITC" charset="0"/>
            </a:endParaRPr>
          </a:p>
          <a:p>
            <a:pPr eaLnBrk="1" hangingPunct="1">
              <a:lnSpc>
                <a:spcPct val="80000"/>
              </a:lnSpc>
              <a:defRPr/>
            </a:pPr>
            <a:r>
              <a:rPr lang="en-US" altLang="en-US" sz="2000" b="1" dirty="0">
                <a:solidFill>
                  <a:schemeClr val="bg1"/>
                </a:solidFill>
                <a:latin typeface="+mn-lt"/>
              </a:rPr>
              <a:t>Word: </a:t>
            </a:r>
            <a:r>
              <a:rPr lang="en-US" altLang="en-US" sz="2000" dirty="0">
                <a:solidFill>
                  <a:schemeClr val="bg1"/>
                </a:solidFill>
                <a:latin typeface="+mn-lt"/>
              </a:rPr>
              <a:t>candor</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noun</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 </a:t>
            </a:r>
            <a:r>
              <a:rPr lang="en-US" sz="2000" dirty="0">
                <a:solidFill>
                  <a:schemeClr val="bg1"/>
                </a:solidFill>
              </a:rPr>
              <a:t>[</a:t>
            </a:r>
            <a:r>
              <a:rPr lang="en-US" sz="2000" b="1" dirty="0" err="1">
                <a:solidFill>
                  <a:schemeClr val="bg1"/>
                </a:solidFill>
              </a:rPr>
              <a:t>kan</a:t>
            </a:r>
            <a:r>
              <a:rPr lang="en-US" sz="2000" dirty="0">
                <a:solidFill>
                  <a:schemeClr val="bg1"/>
                </a:solidFill>
              </a:rPr>
              <a:t>-der] </a:t>
            </a:r>
            <a:endParaRPr lang="en-US" altLang="en-US" sz="2000" b="1"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Predicted Synonyms:</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Antonyms: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 </a:t>
            </a:r>
            <a:r>
              <a:rPr lang="en-US" altLang="en-US" sz="2000" dirty="0">
                <a:solidFill>
                  <a:schemeClr val="bg1"/>
                </a:solidFill>
                <a:latin typeface="+mn-lt"/>
              </a:rPr>
              <a:t>N/A</a:t>
            </a:r>
          </a:p>
          <a:p>
            <a:pPr eaLnBrk="1" hangingPunct="1">
              <a:lnSpc>
                <a:spcPct val="80000"/>
              </a:lnSpc>
              <a:defRPr/>
            </a:pPr>
            <a:endParaRPr lang="en-US" altLang="en-US" sz="2000" b="1" dirty="0">
              <a:solidFill>
                <a:schemeClr val="bg1"/>
              </a:solidFill>
              <a:latin typeface="+mn-lt"/>
            </a:endParaRPr>
          </a:p>
          <a:p>
            <a:r>
              <a:rPr lang="en-US" altLang="en-US" sz="2000" b="1" dirty="0">
                <a:solidFill>
                  <a:schemeClr val="bg1"/>
                </a:solidFill>
                <a:latin typeface="+mn-lt"/>
              </a:rPr>
              <a:t>Sentence: </a:t>
            </a:r>
            <a:r>
              <a:rPr lang="en-US" sz="1800" dirty="0">
                <a:solidFill>
                  <a:schemeClr val="bg1"/>
                </a:solidFill>
              </a:rPr>
              <a:t>The politician’s</a:t>
            </a:r>
            <a:r>
              <a:rPr lang="en-US" sz="1800" b="1" dirty="0">
                <a:solidFill>
                  <a:schemeClr val="bg1"/>
                </a:solidFill>
              </a:rPr>
              <a:t> </a:t>
            </a:r>
            <a:r>
              <a:rPr lang="en-US" sz="1800" b="1" u="sng" dirty="0">
                <a:solidFill>
                  <a:schemeClr val="bg1"/>
                </a:solidFill>
              </a:rPr>
              <a:t>candor</a:t>
            </a:r>
            <a:r>
              <a:rPr lang="en-US" sz="1800" b="1" dirty="0">
                <a:solidFill>
                  <a:schemeClr val="bg1"/>
                </a:solidFill>
              </a:rPr>
              <a:t> </a:t>
            </a:r>
            <a:r>
              <a:rPr lang="en-US" sz="1800" dirty="0">
                <a:solidFill>
                  <a:schemeClr val="bg1"/>
                </a:solidFill>
              </a:rPr>
              <a:t>and outgoing personality made him the favorite candidate in the election.</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Predicted Definition: I think this word means</a:t>
            </a:r>
            <a:r>
              <a:rPr lang="mr-IN" altLang="en-US" sz="2000" b="1" dirty="0">
                <a:solidFill>
                  <a:schemeClr val="bg1"/>
                </a:solidFill>
                <a:latin typeface="+mn-lt"/>
              </a:rPr>
              <a:t>…</a:t>
            </a:r>
            <a:r>
              <a:rPr lang="en-US" altLang="en-US" sz="2000" b="1" dirty="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truthfulness, sincerity, directness</a:t>
            </a:r>
          </a:p>
        </p:txBody>
      </p:sp>
      <p:sp>
        <p:nvSpPr>
          <p:cNvPr id="2" name="TextBox 1"/>
          <p:cNvSpPr txBox="1">
            <a:spLocks noChangeArrowheads="1"/>
          </p:cNvSpPr>
          <p:nvPr/>
        </p:nvSpPr>
        <p:spPr bwMode="auto">
          <a:xfrm>
            <a:off x="1449388" y="57720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the quality of being open and honest in expression; frankness.</a:t>
            </a:r>
            <a:endParaRPr lang="en-US" altLang="x-none" sz="2000" dirty="0">
              <a:solidFill>
                <a:schemeClr val="bg1"/>
              </a:solidFill>
            </a:endParaRPr>
          </a:p>
        </p:txBody>
      </p:sp>
      <p:sp>
        <p:nvSpPr>
          <p:cNvPr id="4" name="TextBox 3"/>
          <p:cNvSpPr txBox="1"/>
          <p:nvPr/>
        </p:nvSpPr>
        <p:spPr>
          <a:xfrm>
            <a:off x="1447800" y="3429000"/>
            <a:ext cx="4648200" cy="400110"/>
          </a:xfrm>
          <a:prstGeom prst="rect">
            <a:avLst/>
          </a:prstGeom>
          <a:noFill/>
        </p:spPr>
        <p:txBody>
          <a:bodyPr wrap="square" rtlCol="0">
            <a:spAutoFit/>
          </a:bodyPr>
          <a:lstStyle/>
          <a:p>
            <a:r>
              <a:rPr lang="en-US" sz="2000" dirty="0">
                <a:solidFill>
                  <a:schemeClr val="accent3"/>
                </a:solidFill>
              </a:rPr>
              <a:t>deceit, unfairness, lying</a:t>
            </a:r>
          </a:p>
        </p:txBody>
      </p:sp>
    </p:spTree>
    <p:extLst>
      <p:ext uri="{BB962C8B-B14F-4D97-AF65-F5344CB8AC3E}">
        <p14:creationId xmlns:p14="http://schemas.microsoft.com/office/powerpoint/2010/main" val="18719126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9144"/>
            <a:ext cx="8229600" cy="1143000"/>
          </a:xfrm>
        </p:spPr>
        <p:txBody>
          <a:bodyPr/>
          <a:lstStyle/>
          <a:p>
            <a:pPr algn="ctr"/>
            <a:r>
              <a:rPr lang="en-US" sz="3200" b="1" dirty="0"/>
              <a:t>Monday 3/13/17</a:t>
            </a:r>
          </a:p>
        </p:txBody>
      </p:sp>
      <p:sp>
        <p:nvSpPr>
          <p:cNvPr id="3" name="Content Placeholder 2"/>
          <p:cNvSpPr>
            <a:spLocks noGrp="1"/>
          </p:cNvSpPr>
          <p:nvPr>
            <p:ph idx="1"/>
          </p:nvPr>
        </p:nvSpPr>
        <p:spPr>
          <a:xfrm>
            <a:off x="152400" y="762001"/>
            <a:ext cx="8839200" cy="4495800"/>
          </a:xfrm>
        </p:spPr>
        <p:txBody>
          <a:bodyPr/>
          <a:lstStyle/>
          <a:p>
            <a:r>
              <a:rPr lang="en-US" sz="2000" b="1" dirty="0"/>
              <a:t>Directions:</a:t>
            </a:r>
            <a:r>
              <a:rPr lang="en-US" sz="2000" dirty="0"/>
              <a:t> With your group, have each member write down the example and pick the correct answer. Your group receives 1 point for a correct answer and 1 point for being able to thoroughly explain their reasoning. </a:t>
            </a:r>
          </a:p>
          <a:p>
            <a:endParaRPr lang="en-US" sz="2000" dirty="0">
              <a:solidFill>
                <a:schemeClr val="tx1"/>
              </a:solidFill>
            </a:endParaRPr>
          </a:p>
          <a:p>
            <a:r>
              <a:rPr lang="en-US" sz="2400" dirty="0">
                <a:solidFill>
                  <a:schemeClr val="tx1"/>
                </a:solidFill>
              </a:rPr>
              <a:t>Joanna possessed the star qualities of a tennis </a:t>
            </a:r>
            <a:r>
              <a:rPr lang="en-US" sz="2400" u="sng" dirty="0">
                <a:solidFill>
                  <a:schemeClr val="tx1"/>
                </a:solidFill>
              </a:rPr>
              <a:t>champion;</a:t>
            </a:r>
            <a:r>
              <a:rPr lang="en-US" sz="2400" dirty="0">
                <a:solidFill>
                  <a:schemeClr val="tx1"/>
                </a:solidFill>
              </a:rPr>
              <a:t> resilience, strength, and humility.</a:t>
            </a:r>
          </a:p>
          <a:p>
            <a:endParaRPr lang="en-US" sz="2400" dirty="0"/>
          </a:p>
          <a:p>
            <a:r>
              <a:rPr lang="en-US" sz="2400" i="1" dirty="0"/>
              <a:t>Please choose from one of the following options.</a:t>
            </a:r>
          </a:p>
          <a:p>
            <a:r>
              <a:rPr lang="en-US" sz="2400" dirty="0"/>
              <a:t>A NO CHANGE</a:t>
            </a:r>
          </a:p>
          <a:p>
            <a:r>
              <a:rPr lang="en-US" sz="2400" dirty="0"/>
              <a:t>B champion:</a:t>
            </a:r>
          </a:p>
          <a:p>
            <a:r>
              <a:rPr lang="en-US" sz="2400" dirty="0"/>
              <a:t>C champion,</a:t>
            </a:r>
          </a:p>
          <a:p>
            <a:r>
              <a:rPr lang="en-US" sz="2400" dirty="0"/>
              <a:t>D champion</a:t>
            </a:r>
          </a:p>
          <a:p>
            <a:endParaRPr lang="en-US" sz="2000" dirty="0"/>
          </a:p>
          <a:p>
            <a:r>
              <a:rPr lang="en-US" sz="2400" b="1" dirty="0">
                <a:solidFill>
                  <a:srgbClr val="009A46"/>
                </a:solidFill>
              </a:rPr>
              <a:t>Answer: B</a:t>
            </a:r>
          </a:p>
          <a:p>
            <a:r>
              <a:rPr lang="en-US" sz="2400" b="1" dirty="0">
                <a:solidFill>
                  <a:srgbClr val="009A46"/>
                </a:solidFill>
              </a:rPr>
              <a:t>Rule = Use a colon to separate a clause from a list that follows. </a:t>
            </a:r>
          </a:p>
          <a:p>
            <a:endParaRPr lang="en-US" sz="2000" b="1" dirty="0">
              <a:solidFill>
                <a:srgbClr val="00B050"/>
              </a:solidFill>
            </a:endParaRPr>
          </a:p>
          <a:p>
            <a:endParaRPr lang="en-US" sz="2000" dirty="0">
              <a:solidFill>
                <a:srgbClr val="00B050"/>
              </a:solidFill>
            </a:endParaRPr>
          </a:p>
          <a:p>
            <a:endParaRPr lang="en-US" sz="2000" dirty="0">
              <a:solidFill>
                <a:srgbClr val="00B050"/>
              </a:solidFill>
            </a:endParaRPr>
          </a:p>
          <a:p>
            <a:endParaRPr lang="en-US" sz="2000" dirty="0"/>
          </a:p>
          <a:p>
            <a:pPr marL="342900" indent="-342900">
              <a:buAutoNum type="arabicPeriod"/>
            </a:pPr>
            <a:endParaRPr lang="en-US" sz="2000" dirty="0"/>
          </a:p>
        </p:txBody>
      </p:sp>
    </p:spTree>
    <p:extLst>
      <p:ext uri="{BB962C8B-B14F-4D97-AF65-F5344CB8AC3E}">
        <p14:creationId xmlns:p14="http://schemas.microsoft.com/office/powerpoint/2010/main" val="52942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 calcmode="lin" valueType="num">
                                      <p:cBhvr additive="base">
                                        <p:cTn id="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anim calcmode="lin" valueType="num">
                                      <p:cBhvr additive="base">
                                        <p:cTn id="1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9144"/>
            <a:ext cx="8229600" cy="1143000"/>
          </a:xfrm>
        </p:spPr>
        <p:txBody>
          <a:bodyPr/>
          <a:lstStyle/>
          <a:p>
            <a:pPr algn="ctr"/>
            <a:r>
              <a:rPr lang="en-US" sz="3200" b="1" dirty="0"/>
              <a:t>Monday 3/13/17</a:t>
            </a:r>
          </a:p>
        </p:txBody>
      </p:sp>
      <p:sp>
        <p:nvSpPr>
          <p:cNvPr id="3" name="Content Placeholder 2"/>
          <p:cNvSpPr>
            <a:spLocks noGrp="1"/>
          </p:cNvSpPr>
          <p:nvPr>
            <p:ph idx="1"/>
          </p:nvPr>
        </p:nvSpPr>
        <p:spPr>
          <a:xfrm>
            <a:off x="152400" y="762001"/>
            <a:ext cx="8839200" cy="4648200"/>
          </a:xfrm>
        </p:spPr>
        <p:txBody>
          <a:bodyPr/>
          <a:lstStyle/>
          <a:p>
            <a:r>
              <a:rPr lang="en-US" sz="2000" b="1" dirty="0"/>
              <a:t>Directions:</a:t>
            </a:r>
            <a:r>
              <a:rPr lang="en-US" sz="2000" dirty="0"/>
              <a:t> With your group, have each member write down the example and pick the correct answer. Your group receives 1 point for a correct answer and 1 point for being able to thoroughly explain their reasoning. </a:t>
            </a:r>
          </a:p>
          <a:p>
            <a:endParaRPr lang="en-US" sz="2000" dirty="0">
              <a:solidFill>
                <a:schemeClr val="tx1"/>
              </a:solidFill>
            </a:endParaRPr>
          </a:p>
          <a:p>
            <a:r>
              <a:rPr lang="en-US" sz="2400" dirty="0"/>
              <a:t>A recent study revealed a dramatic shift in human life expectancy between 1800 and </a:t>
            </a:r>
            <a:r>
              <a:rPr lang="en-US" sz="2400" u="sng" dirty="0"/>
              <a:t>1935,</a:t>
            </a:r>
            <a:r>
              <a:rPr lang="en-US" sz="2400" dirty="0"/>
              <a:t> women had begun to outlive men by almost ten years.</a:t>
            </a:r>
          </a:p>
          <a:p>
            <a:endParaRPr lang="en-US" sz="2400" dirty="0"/>
          </a:p>
          <a:p>
            <a:r>
              <a:rPr lang="en-US" sz="2400" i="1" dirty="0"/>
              <a:t>Please choose from one of the following options.</a:t>
            </a:r>
          </a:p>
          <a:p>
            <a:r>
              <a:rPr lang="en-US" sz="2400" dirty="0"/>
              <a:t>A NO CHANGE</a:t>
            </a:r>
          </a:p>
          <a:p>
            <a:r>
              <a:rPr lang="en-US" sz="2400" dirty="0"/>
              <a:t>B 1935;</a:t>
            </a:r>
          </a:p>
          <a:p>
            <a:r>
              <a:rPr lang="en-US" sz="2400" dirty="0"/>
              <a:t>C 1935</a:t>
            </a:r>
          </a:p>
          <a:p>
            <a:r>
              <a:rPr lang="en-US" sz="2400" dirty="0"/>
              <a:t>D 1935, by then</a:t>
            </a:r>
          </a:p>
          <a:p>
            <a:br>
              <a:rPr lang="en-US" sz="2000" dirty="0"/>
            </a:br>
            <a:r>
              <a:rPr lang="en-US" sz="2400" b="1" dirty="0">
                <a:solidFill>
                  <a:srgbClr val="009A46"/>
                </a:solidFill>
              </a:rPr>
              <a:t>Answer: B</a:t>
            </a:r>
          </a:p>
          <a:p>
            <a:r>
              <a:rPr lang="en-US" sz="2400" b="1" dirty="0">
                <a:solidFill>
                  <a:srgbClr val="009A46"/>
                </a:solidFill>
              </a:rPr>
              <a:t>Rule = Use a semicolon to separate two independent clauses. </a:t>
            </a:r>
          </a:p>
          <a:p>
            <a:endParaRPr lang="en-US" sz="2000" b="1" dirty="0">
              <a:solidFill>
                <a:srgbClr val="00B050"/>
              </a:solidFill>
            </a:endParaRPr>
          </a:p>
          <a:p>
            <a:endParaRPr lang="en-US" sz="2000" dirty="0">
              <a:solidFill>
                <a:srgbClr val="00B050"/>
              </a:solidFill>
            </a:endParaRPr>
          </a:p>
          <a:p>
            <a:endParaRPr lang="en-US" sz="2000" dirty="0">
              <a:solidFill>
                <a:srgbClr val="00B050"/>
              </a:solidFill>
            </a:endParaRPr>
          </a:p>
          <a:p>
            <a:endParaRPr lang="en-US" sz="2000" dirty="0"/>
          </a:p>
          <a:p>
            <a:pPr marL="342900" indent="-342900">
              <a:buAutoNum type="arabicPeriod"/>
            </a:pPr>
            <a:endParaRPr lang="en-US" sz="2000" dirty="0"/>
          </a:p>
        </p:txBody>
      </p:sp>
    </p:spTree>
    <p:extLst>
      <p:ext uri="{BB962C8B-B14F-4D97-AF65-F5344CB8AC3E}">
        <p14:creationId xmlns:p14="http://schemas.microsoft.com/office/powerpoint/2010/main" val="72292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anim calcmode="lin" valueType="num">
                                      <p:cBhvr additive="base">
                                        <p:cTn id="1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a:solidFill>
                  <a:schemeClr val="tx1"/>
                </a:solidFill>
                <a:latin typeface="Calibri" charset="0"/>
                <a:ea typeface="Arial" charset="0"/>
                <a:cs typeface="Arial" charset="0"/>
                <a:sym typeface="Calibri" charset="0"/>
              </a:rPr>
              <a:t>Tuesday 3/14/17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5334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WOTD </a:t>
            </a:r>
          </a:p>
          <a:p>
            <a:pPr eaLnBrk="1" fontAlgn="auto" hangingPunct="1">
              <a:lnSpc>
                <a:spcPct val="80000"/>
              </a:lnSpc>
              <a:spcBef>
                <a:spcPts val="0"/>
              </a:spcBef>
              <a:spcAft>
                <a:spcPts val="0"/>
              </a:spcAft>
              <a:buClr>
                <a:srgbClr val="000000"/>
              </a:buClr>
              <a:buSzPct val="100000"/>
              <a:defRPr/>
            </a:pPr>
            <a:r>
              <a:rPr lang="en-US" sz="1700" b="1" dirty="0">
                <a:solidFill>
                  <a:srgbClr val="C20E9B"/>
                </a:solidFill>
                <a:latin typeface="Calibri" charset="0"/>
                <a:ea typeface="Calibri" charset="0"/>
                <a:cs typeface="Calibri" charset="0"/>
                <a:sym typeface="Calibri"/>
              </a:rPr>
              <a:t>In class activities: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a:latin typeface="Calibri" charset="0"/>
                <a:ea typeface="Calibri" charset="0"/>
                <a:cs typeface="Calibri" charset="0"/>
                <a:sym typeface="Calibri"/>
              </a:rPr>
              <a:t>Cold Read: AOTW “Should bystanders have the legal obligation to intervene in a rape?” (read and annotate for 10 minutes, create mini outline for 5 minutes, write essay for 30 minutes, review and revise for 5 minutes).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solidFill>
                  <a:srgbClr val="7030A0"/>
                </a:solidFill>
                <a:latin typeface="Calibri" charset="0"/>
                <a:ea typeface="Calibri" charset="0"/>
                <a:cs typeface="Calibri" charset="0"/>
                <a:sym typeface="Calibri"/>
              </a:rPr>
              <a:t>Write 5 paragraph rhetorical response essay (in class for timed 50 minutes).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solidFill>
                  <a:srgbClr val="7030A0"/>
                </a:solidFill>
                <a:latin typeface="Calibri" charset="0"/>
                <a:ea typeface="Calibri" charset="0"/>
                <a:cs typeface="Calibri" charset="0"/>
                <a:sym typeface="Calibri"/>
              </a:rPr>
              <a:t>Tomorrow, we will self assess, peer assess and review your essays. </a:t>
            </a:r>
          </a:p>
          <a:p>
            <a:pPr eaLnBrk="1" fontAlgn="auto" hangingPunct="1">
              <a:lnSpc>
                <a:spcPct val="80000"/>
              </a:lnSpc>
              <a:spcBef>
                <a:spcPts val="400"/>
              </a:spcBef>
              <a:spcAft>
                <a:spcPts val="0"/>
              </a:spcAft>
              <a:buClr>
                <a:srgbClr val="000000"/>
              </a:buClr>
              <a:buSzPct val="100000"/>
              <a:defRPr/>
            </a:pPr>
            <a:r>
              <a:rPr lang="en-US" sz="1600" b="1" dirty="0">
                <a:solidFill>
                  <a:srgbClr val="00B050"/>
                </a:solidFill>
                <a:latin typeface="Calibri" charset="0"/>
                <a:ea typeface="Calibri" charset="0"/>
                <a:cs typeface="Calibri" charset="0"/>
                <a:sym typeface="Calibri"/>
              </a:rPr>
              <a:t>Learning Targets: </a:t>
            </a:r>
            <a:r>
              <a:rPr lang="en-US" sz="1600" dirty="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latin typeface="Calibri" charset="0"/>
                <a:ea typeface="Calibri" charset="0"/>
                <a:cs typeface="Calibri" charset="0"/>
              </a:rPr>
              <a:t>I can analyze and evaluate the effectiveness of the structure an author uses in his or her exposition or argument, including whether the structure makes points clear, convincing, and engaging.</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use context (e.g., the overall meaning of a sentence, paragraph, or text; a word's position or function in a sentence) as a clue to the meaning of a word or phrase.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integrate information into a text while maintaining flow of ideas and avoiding plagiarism.</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write arguments to support claims of substantive topics or texts, using valid reasoning, relevant, and sufficient evidence. </a:t>
            </a:r>
          </a:p>
        </p:txBody>
      </p:sp>
    </p:spTree>
    <p:extLst>
      <p:ext uri="{BB962C8B-B14F-4D97-AF65-F5344CB8AC3E}">
        <p14:creationId xmlns:p14="http://schemas.microsoft.com/office/powerpoint/2010/main" val="1323943153"/>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152400" y="533400"/>
            <a:ext cx="8839200" cy="5389562"/>
          </a:xfrm>
        </p:spPr>
        <p:txBody>
          <a:bodyPr tIns="45700" bIns="45700">
            <a:noAutofit/>
          </a:bodyPr>
          <a:lstStyle/>
          <a:p>
            <a:pPr eaLnBrk="1" fontAlgn="auto" hangingPunct="1">
              <a:spcBef>
                <a:spcPts val="0"/>
              </a:spcBef>
              <a:spcAft>
                <a:spcPts val="0"/>
              </a:spcAft>
              <a:buClr>
                <a:srgbClr val="000000"/>
              </a:buClr>
              <a:buSzPct val="100000"/>
              <a:defRPr/>
            </a:pPr>
            <a:r>
              <a:rPr lang="en-US" sz="1500" b="1" dirty="0">
                <a:latin typeface="+mn-lt"/>
                <a:ea typeface="Calibri"/>
                <a:cs typeface="Calibri"/>
                <a:sym typeface="Calibri"/>
              </a:rPr>
              <a:t>Bell Work: </a:t>
            </a:r>
            <a:r>
              <a:rPr lang="en-US" sz="1500" b="1" dirty="0">
                <a:solidFill>
                  <a:schemeClr val="bg1">
                    <a:lumMod val="50000"/>
                  </a:schemeClr>
                </a:solidFill>
                <a:latin typeface="+mn-lt"/>
                <a:ea typeface="Calibri"/>
                <a:cs typeface="Calibri"/>
                <a:sym typeface="Calibri"/>
              </a:rPr>
              <a:t>WOTD, immutable (adj.) &amp; desecrate (verb)</a:t>
            </a:r>
            <a:endParaRPr lang="en-US" sz="1500" b="1" dirty="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endParaRPr lang="en-US" sz="1500" b="1" dirty="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1500" b="1" u="sng" dirty="0">
                <a:latin typeface="+mn-lt"/>
                <a:ea typeface="Calibri"/>
                <a:cs typeface="Calibri"/>
                <a:sym typeface="Calibri"/>
              </a:rPr>
              <a:t>In class activities </a:t>
            </a:r>
          </a:p>
          <a:p>
            <a:pPr eaLnBrk="1" fontAlgn="auto" hangingPunct="1">
              <a:lnSpc>
                <a:spcPct val="80000"/>
              </a:lnSpc>
              <a:spcBef>
                <a:spcPts val="0"/>
              </a:spcBef>
              <a:spcAft>
                <a:spcPts val="0"/>
              </a:spcAft>
              <a:buClr>
                <a:srgbClr val="000000"/>
              </a:buClr>
              <a:buSzPct val="100000"/>
              <a:defRPr/>
            </a:pPr>
            <a:endParaRPr lang="en-US" sz="1500" b="1" u="sng" dirty="0">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500" b="1" dirty="0">
                <a:solidFill>
                  <a:schemeClr val="tx1"/>
                </a:solidFill>
                <a:latin typeface="+mn-lt"/>
                <a:ea typeface="Calibri"/>
                <a:cs typeface="Calibri"/>
                <a:sym typeface="Calibri"/>
              </a:rPr>
              <a:t>Bell Work: </a:t>
            </a:r>
            <a:r>
              <a:rPr lang="en-US" sz="1500" b="1" dirty="0">
                <a:solidFill>
                  <a:srgbClr val="FF6600"/>
                </a:solidFill>
                <a:latin typeface="+mn-lt"/>
                <a:ea typeface="Calibri"/>
                <a:cs typeface="Calibri"/>
                <a:sym typeface="Calibri"/>
              </a:rPr>
              <a:t>WOTD, immutable (adj.) &amp; desecrate (verb)</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500" b="1" dirty="0">
                <a:solidFill>
                  <a:schemeClr val="tx1"/>
                </a:solidFill>
                <a:latin typeface="+mn-lt"/>
                <a:ea typeface="Calibri"/>
                <a:cs typeface="Calibri"/>
                <a:sym typeface="Calibri"/>
              </a:rPr>
              <a:t>Book Pass Activity: </a:t>
            </a:r>
            <a:r>
              <a:rPr lang="en-US" sz="1500" dirty="0">
                <a:solidFill>
                  <a:srgbClr val="7030A0"/>
                </a:solidFill>
                <a:latin typeface="+mn-lt"/>
                <a:ea typeface="Calibri"/>
                <a:cs typeface="Calibri"/>
                <a:sym typeface="Calibri"/>
              </a:rPr>
              <a:t>You will need to review three books. </a:t>
            </a:r>
            <a:r>
              <a:rPr lang="en-US" sz="1500" b="1" dirty="0">
                <a:solidFill>
                  <a:schemeClr val="tx1"/>
                </a:solidFill>
                <a:latin typeface="+mn-lt"/>
                <a:ea typeface="Calibri"/>
                <a:cs typeface="Calibri"/>
                <a:sym typeface="Calibri"/>
              </a:rPr>
              <a:t>**Note: </a:t>
            </a:r>
            <a:r>
              <a:rPr lang="en-US" sz="1500" dirty="0">
                <a:solidFill>
                  <a:srgbClr val="7030A0"/>
                </a:solidFill>
                <a:latin typeface="+mn-lt"/>
                <a:ea typeface="Calibri"/>
                <a:cs typeface="Calibri"/>
                <a:sym typeface="Calibri"/>
              </a:rPr>
              <a:t>You will not be able to check out a book from my library until tomorrow (or you can come after 6</a:t>
            </a:r>
            <a:r>
              <a:rPr lang="en-US" sz="1500" baseline="30000" dirty="0">
                <a:solidFill>
                  <a:srgbClr val="7030A0"/>
                </a:solidFill>
                <a:latin typeface="+mn-lt"/>
                <a:ea typeface="Calibri"/>
                <a:cs typeface="Calibri"/>
                <a:sym typeface="Calibri"/>
              </a:rPr>
              <a:t>th</a:t>
            </a:r>
            <a:r>
              <a:rPr lang="en-US" sz="1500" dirty="0">
                <a:solidFill>
                  <a:srgbClr val="7030A0"/>
                </a:solidFill>
                <a:latin typeface="+mn-lt"/>
                <a:ea typeface="Calibri"/>
                <a:cs typeface="Calibri"/>
                <a:sym typeface="Calibri"/>
              </a:rPr>
              <a:t> hour, today). You must have a book to read in class for SSR by 2/12/18. Even if you will be bringing in a book from home or purchasing one to read on a device, you will need to review 3 books from my class library.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500" b="1" dirty="0">
                <a:solidFill>
                  <a:schemeClr val="tx1"/>
                </a:solidFill>
                <a:latin typeface="+mn-lt"/>
                <a:ea typeface="Calibri"/>
                <a:cs typeface="Calibri"/>
                <a:sym typeface="Calibri"/>
              </a:rPr>
              <a:t>Khan Academy Challenge: </a:t>
            </a:r>
            <a:r>
              <a:rPr lang="en-US" sz="1500" dirty="0">
                <a:solidFill>
                  <a:srgbClr val="00B050"/>
                </a:solidFill>
                <a:latin typeface="+mn-lt"/>
                <a:ea typeface="Calibri"/>
                <a:cs typeface="Calibri"/>
                <a:sym typeface="Calibri"/>
              </a:rPr>
              <a:t>If you are finished with the book pass, you can grab a </a:t>
            </a:r>
            <a:r>
              <a:rPr lang="en-US" sz="1500" dirty="0" err="1">
                <a:solidFill>
                  <a:srgbClr val="00B050"/>
                </a:solidFill>
                <a:latin typeface="+mn-lt"/>
                <a:ea typeface="Calibri"/>
                <a:cs typeface="Calibri"/>
                <a:sym typeface="Calibri"/>
              </a:rPr>
              <a:t>chromebook</a:t>
            </a:r>
            <a:r>
              <a:rPr lang="en-US" sz="1500" dirty="0">
                <a:solidFill>
                  <a:srgbClr val="00B050"/>
                </a:solidFill>
                <a:latin typeface="+mn-lt"/>
                <a:ea typeface="Calibri"/>
                <a:cs typeface="Calibri"/>
                <a:sym typeface="Calibri"/>
              </a:rPr>
              <a:t> and work on Khan Academy for the remainder of the hour. Reminder, you need to submit proof you took 3 of the Reading Quizzes between now and 2/11/18 and upload the screenshot of your Review page to Google Classroom. </a:t>
            </a:r>
          </a:p>
          <a:p>
            <a:pPr eaLnBrk="1" fontAlgn="auto" hangingPunct="1">
              <a:spcBef>
                <a:spcPts val="0"/>
              </a:spcBef>
              <a:spcAft>
                <a:spcPts val="0"/>
              </a:spcAft>
              <a:buClr>
                <a:srgbClr val="000000"/>
              </a:buClr>
              <a:buSzPct val="100000"/>
              <a:defRPr/>
            </a:pPr>
            <a:endParaRPr lang="en-US" sz="1500" b="1" dirty="0">
              <a:solidFill>
                <a:schemeClr val="tx1"/>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500" b="1" u="sng" dirty="0">
                <a:solidFill>
                  <a:schemeClr val="tx1"/>
                </a:solidFill>
                <a:latin typeface="+mn-lt"/>
                <a:ea typeface="Calibri"/>
                <a:cs typeface="Calibri"/>
                <a:sym typeface="Calibri"/>
              </a:rPr>
              <a:t>Learning Targets</a:t>
            </a:r>
          </a:p>
          <a:p>
            <a:pPr eaLnBrk="1" fontAlgn="auto" hangingPunct="1">
              <a:spcBef>
                <a:spcPts val="0"/>
              </a:spcBef>
              <a:spcAft>
                <a:spcPts val="0"/>
              </a:spcAft>
              <a:buClr>
                <a:srgbClr val="000000"/>
              </a:buClr>
              <a:buSzPct val="100000"/>
              <a:defRPr/>
            </a:pPr>
            <a:r>
              <a:rPr lang="en-US" sz="1500" b="1" dirty="0">
                <a:solidFill>
                  <a:schemeClr val="tx1"/>
                </a:solidFill>
                <a:latin typeface="+mn-lt"/>
                <a:ea typeface="Calibri"/>
                <a:cs typeface="Calibri"/>
                <a:sym typeface="Calibri"/>
              </a:rPr>
              <a:t> </a:t>
            </a:r>
            <a:endParaRPr lang="en-US" sz="1500" b="1" dirty="0">
              <a:solidFill>
                <a:srgbClr val="00B050"/>
              </a:solidFill>
              <a:latin typeface="+mn-lt"/>
              <a:ea typeface="Calibri"/>
              <a:cs typeface="Calibri"/>
              <a:sym typeface="Calibri"/>
            </a:endParaRPr>
          </a:p>
          <a:p>
            <a:pPr lvl="2" eaLnBrk="1" fontAlgn="auto" hangingPunct="1">
              <a:spcBef>
                <a:spcPts val="0"/>
              </a:spcBef>
              <a:spcAft>
                <a:spcPts val="0"/>
              </a:spcAft>
              <a:buClr>
                <a:srgbClr val="000000"/>
              </a:buClr>
              <a:buSzPct val="100000"/>
              <a:defRPr/>
            </a:pPr>
            <a:r>
              <a:rPr lang="en-US" sz="1500" b="1" dirty="0">
                <a:latin typeface="+mn-lt"/>
                <a:ea typeface="Calibri"/>
                <a:cs typeface="Calibri"/>
                <a:sym typeface="Calibri"/>
              </a:rPr>
              <a:t>Content Learning Target</a:t>
            </a:r>
          </a:p>
          <a:p>
            <a:pPr marL="285750" lvl="2" indent="-285750" eaLnBrk="1" fontAlgn="auto" hangingPunct="1">
              <a:spcBef>
                <a:spcPts val="0"/>
              </a:spcBef>
              <a:spcAft>
                <a:spcPts val="0"/>
              </a:spcAft>
              <a:buClr>
                <a:srgbClr val="000000"/>
              </a:buClr>
              <a:buSzPct val="100000"/>
              <a:buFont typeface="Arial" charset="0"/>
              <a:buChar char="•"/>
              <a:defRPr/>
            </a:pPr>
            <a:r>
              <a:rPr lang="en-US" sz="1500" dirty="0">
                <a:latin typeface="+mn-lt"/>
              </a:rPr>
              <a:t>I can continue find a book (text) which peaks my interest in order to then continue to practice various literary skills (i.e. summarize, make inferences, track theme development, identify author’s craft and assess the various techniques being used, make meaning of words in context, etc.)</a:t>
            </a:r>
            <a:endParaRPr lang="en-US" sz="1500" b="1" dirty="0">
              <a:latin typeface="+mn-lt"/>
              <a:ea typeface="Calibri"/>
              <a:cs typeface="Calibri"/>
              <a:sym typeface="Calibri"/>
            </a:endParaRPr>
          </a:p>
          <a:p>
            <a:pPr eaLnBrk="1" fontAlgn="auto" hangingPunct="1">
              <a:spcBef>
                <a:spcPts val="0"/>
              </a:spcBef>
              <a:spcAft>
                <a:spcPts val="0"/>
              </a:spcAft>
              <a:buClr>
                <a:srgbClr val="000000"/>
              </a:buClr>
              <a:buSzPct val="100000"/>
              <a:defRPr/>
            </a:pPr>
            <a:endParaRPr lang="en-US" sz="1500" b="1" dirty="0">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500" b="1" dirty="0">
                <a:latin typeface="+mn-lt"/>
                <a:ea typeface="Calibri"/>
                <a:cs typeface="Calibri"/>
                <a:sym typeface="Calibri"/>
              </a:rPr>
              <a:t>Language Learning Target</a:t>
            </a:r>
          </a:p>
          <a:p>
            <a:pPr marL="285750" indent="-285750" eaLnBrk="1" fontAlgn="auto" hangingPunct="1">
              <a:spcBef>
                <a:spcPts val="0"/>
              </a:spcBef>
              <a:spcAft>
                <a:spcPts val="0"/>
              </a:spcAft>
              <a:buClr>
                <a:srgbClr val="000000"/>
              </a:buClr>
              <a:buSzPct val="100000"/>
              <a:buFont typeface="Arial" charset="0"/>
              <a:buChar char="•"/>
              <a:defRPr/>
            </a:pPr>
            <a:r>
              <a:rPr lang="en-US" sz="1500" dirty="0">
                <a:latin typeface="+mn-lt"/>
                <a:ea typeface="Calibri"/>
                <a:cs typeface="Calibri"/>
                <a:sym typeface="Calibri"/>
              </a:rPr>
              <a:t>I can determine whether a book is fiction or non-fiction based on various observations and reading specific sections (front cover, back cover, on-line reviews, </a:t>
            </a:r>
            <a:r>
              <a:rPr lang="en-US" sz="1500" dirty="0" err="1">
                <a:latin typeface="+mn-lt"/>
                <a:ea typeface="Calibri"/>
                <a:cs typeface="Calibri"/>
                <a:sym typeface="Calibri"/>
              </a:rPr>
              <a:t>etc</a:t>
            </a:r>
            <a:r>
              <a:rPr lang="en-US" sz="1500" dirty="0">
                <a:latin typeface="+mn-lt"/>
                <a:ea typeface="Calibri"/>
                <a:cs typeface="Calibri"/>
                <a:sym typeface="Calibri"/>
              </a:rPr>
              <a:t>). I can also determine if the books fits my own tastes and interests. </a:t>
            </a:r>
          </a:p>
          <a:p>
            <a:pPr eaLnBrk="1" fontAlgn="auto" hangingPunct="1">
              <a:spcBef>
                <a:spcPts val="0"/>
              </a:spcBef>
              <a:spcAft>
                <a:spcPts val="0"/>
              </a:spcAft>
              <a:buClr>
                <a:srgbClr val="000000"/>
              </a:buClr>
              <a:buSzPct val="100000"/>
              <a:defRPr/>
            </a:pPr>
            <a:endParaRPr lang="en-US" sz="1600" dirty="0">
              <a:solidFill>
                <a:schemeClr val="tx1"/>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rgbClr val="009A46"/>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chemeClr val="tx1"/>
              </a:solidFill>
              <a:latin typeface="+mn-lt"/>
              <a:ea typeface="Calibri"/>
              <a:cs typeface="Calibri"/>
              <a:sym typeface="Calibri"/>
            </a:endParaRPr>
          </a:p>
        </p:txBody>
      </p:sp>
      <p:sp>
        <p:nvSpPr>
          <p:cNvPr id="2" name="Rectangle 1"/>
          <p:cNvSpPr/>
          <p:nvPr/>
        </p:nvSpPr>
        <p:spPr>
          <a:xfrm>
            <a:off x="2075364" y="0"/>
            <a:ext cx="4993291" cy="553998"/>
          </a:xfrm>
          <a:prstGeom prst="rect">
            <a:avLst/>
          </a:prstGeom>
        </p:spPr>
        <p:txBody>
          <a:bodyPr wrap="none">
            <a:spAutoFit/>
          </a:bodyPr>
          <a:lstStyle/>
          <a:p>
            <a:pPr algn="ctr"/>
            <a:r>
              <a:rPr lang="en-US" sz="3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Wednesday 2/7/18 Agenda</a:t>
            </a:r>
          </a:p>
        </p:txBody>
      </p:sp>
    </p:spTree>
    <p:extLst>
      <p:ext uri="{BB962C8B-B14F-4D97-AF65-F5344CB8AC3E}">
        <p14:creationId xmlns:p14="http://schemas.microsoft.com/office/powerpoint/2010/main" val="253926067"/>
      </p:ext>
    </p:extLst>
  </p:cSld>
  <p:clrMapOvr>
    <a:masterClrMapping/>
  </p:clrMapOvr>
  <p:transition spd="slow">
    <p:cut/>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a:latin typeface="Kristen ITC" charset="0"/>
            </a:endParaRPr>
          </a:p>
          <a:p>
            <a:pPr algn="ctr" eaLnBrk="1" hangingPunct="1">
              <a:lnSpc>
                <a:spcPct val="80000"/>
              </a:lnSpc>
              <a:defRPr/>
            </a:pPr>
            <a:r>
              <a:rPr lang="en-US" altLang="en-US" sz="3600" b="1" dirty="0">
                <a:solidFill>
                  <a:schemeClr val="bg1"/>
                </a:solidFill>
                <a:latin typeface="Kristen ITC" charset="0"/>
              </a:rPr>
              <a:t>Tuesday 3/14/17</a:t>
            </a:r>
          </a:p>
          <a:p>
            <a:pPr eaLnBrk="1" hangingPunct="1">
              <a:lnSpc>
                <a:spcPct val="80000"/>
              </a:lnSpc>
              <a:defRPr/>
            </a:pPr>
            <a:endParaRPr lang="en-US" altLang="en-US" sz="2000" b="1" dirty="0">
              <a:latin typeface="Kristen ITC" charset="0"/>
            </a:endParaRPr>
          </a:p>
          <a:p>
            <a:pPr eaLnBrk="1" hangingPunct="1">
              <a:lnSpc>
                <a:spcPct val="80000"/>
              </a:lnSpc>
              <a:defRPr/>
            </a:pPr>
            <a:r>
              <a:rPr lang="en-US" altLang="en-US" sz="2000" b="1" dirty="0">
                <a:solidFill>
                  <a:schemeClr val="bg1"/>
                </a:solidFill>
                <a:latin typeface="+mn-lt"/>
              </a:rPr>
              <a:t>Word: </a:t>
            </a:r>
            <a:r>
              <a:rPr lang="en-US" altLang="en-US" sz="2000" dirty="0">
                <a:solidFill>
                  <a:schemeClr val="bg1"/>
                </a:solidFill>
                <a:latin typeface="+mn-lt"/>
              </a:rPr>
              <a:t>trivial</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adjective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 </a:t>
            </a:r>
            <a:r>
              <a:rPr lang="en-US" sz="2000" dirty="0">
                <a:solidFill>
                  <a:schemeClr val="bg1"/>
                </a:solidFill>
              </a:rPr>
              <a:t>[</a:t>
            </a:r>
            <a:r>
              <a:rPr lang="en-US" sz="2000" b="1" dirty="0" err="1">
                <a:solidFill>
                  <a:schemeClr val="bg1"/>
                </a:solidFill>
              </a:rPr>
              <a:t>triv</a:t>
            </a:r>
            <a:r>
              <a:rPr lang="en-US" sz="2000" dirty="0">
                <a:solidFill>
                  <a:schemeClr val="bg1"/>
                </a:solidFill>
              </a:rPr>
              <a:t>-</a:t>
            </a:r>
            <a:r>
              <a:rPr lang="en-US" sz="2000" dirty="0" err="1">
                <a:solidFill>
                  <a:schemeClr val="bg1"/>
                </a:solidFill>
              </a:rPr>
              <a:t>ee</a:t>
            </a:r>
            <a:r>
              <a:rPr lang="en-US" sz="2000" dirty="0">
                <a:solidFill>
                  <a:schemeClr val="bg1"/>
                </a:solidFill>
              </a:rPr>
              <a:t>-</a:t>
            </a:r>
            <a:r>
              <a:rPr lang="en-US" sz="2000" i="1" dirty="0">
                <a:solidFill>
                  <a:schemeClr val="bg1"/>
                </a:solidFill>
              </a:rPr>
              <a:t>uh</a:t>
            </a:r>
            <a:r>
              <a:rPr lang="en-US" sz="2000" dirty="0">
                <a:solidFill>
                  <a:schemeClr val="bg1"/>
                </a:solidFill>
              </a:rPr>
              <a:t> l] </a:t>
            </a:r>
            <a:endParaRPr lang="en-US" altLang="en-US" sz="2000" b="1"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Predicted Synonyms:</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Antonyms: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 </a:t>
            </a:r>
            <a:r>
              <a:rPr lang="en-US" altLang="en-US" sz="2000" dirty="0" err="1">
                <a:solidFill>
                  <a:schemeClr val="bg1"/>
                </a:solidFill>
                <a:latin typeface="+mn-lt"/>
              </a:rPr>
              <a:t>supertrivial</a:t>
            </a:r>
            <a:r>
              <a:rPr lang="en-US" altLang="en-US" sz="2000" dirty="0">
                <a:solidFill>
                  <a:schemeClr val="bg1"/>
                </a:solidFill>
                <a:latin typeface="+mn-lt"/>
              </a:rPr>
              <a:t> (adjective), trivially (adverb)</a:t>
            </a:r>
          </a:p>
          <a:p>
            <a:pPr eaLnBrk="1" hangingPunct="1">
              <a:lnSpc>
                <a:spcPct val="80000"/>
              </a:lnSpc>
              <a:defRPr/>
            </a:pPr>
            <a:endParaRPr lang="en-US" altLang="en-US" sz="2000" b="1" dirty="0">
              <a:solidFill>
                <a:schemeClr val="bg1"/>
              </a:solidFill>
              <a:latin typeface="+mn-lt"/>
            </a:endParaRPr>
          </a:p>
          <a:p>
            <a:r>
              <a:rPr lang="en-US" altLang="en-US" sz="2000" b="1" dirty="0">
                <a:solidFill>
                  <a:schemeClr val="bg1"/>
                </a:solidFill>
                <a:latin typeface="+mn-lt"/>
              </a:rPr>
              <a:t>Sentence: </a:t>
            </a:r>
            <a:r>
              <a:rPr lang="en-US" sz="1800" dirty="0">
                <a:solidFill>
                  <a:schemeClr val="bg1"/>
                </a:solidFill>
              </a:rPr>
              <a:t>It’s a complete waste of time and energy to continue to argue over such  </a:t>
            </a:r>
            <a:r>
              <a:rPr lang="en-US" sz="1800" b="1" u="sng" dirty="0">
                <a:solidFill>
                  <a:schemeClr val="bg1"/>
                </a:solidFill>
              </a:rPr>
              <a:t>trivial</a:t>
            </a:r>
            <a:r>
              <a:rPr lang="en-US" sz="1800" dirty="0">
                <a:solidFill>
                  <a:schemeClr val="bg1"/>
                </a:solidFill>
              </a:rPr>
              <a:t> matters like social media posts.</a:t>
            </a:r>
            <a:endParaRPr lang="en-US" altLang="en-US" sz="2000" b="1"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Predicted Definition: I think this word means</a:t>
            </a:r>
            <a:r>
              <a:rPr lang="mr-IN" altLang="en-US" sz="2000" b="1" dirty="0">
                <a:solidFill>
                  <a:schemeClr val="bg1"/>
                </a:solidFill>
                <a:latin typeface="+mn-lt"/>
              </a:rPr>
              <a:t>…</a:t>
            </a:r>
            <a:r>
              <a:rPr lang="en-US" altLang="en-US" sz="2000" b="1" dirty="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irrelevant, superficial, petty</a:t>
            </a:r>
          </a:p>
        </p:txBody>
      </p:sp>
      <p:sp>
        <p:nvSpPr>
          <p:cNvPr id="2" name="TextBox 1"/>
          <p:cNvSpPr txBox="1">
            <a:spLocks noChangeArrowheads="1"/>
          </p:cNvSpPr>
          <p:nvPr/>
        </p:nvSpPr>
        <p:spPr bwMode="auto">
          <a:xfrm>
            <a:off x="1371600" y="57150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of little value or importance.</a:t>
            </a:r>
            <a:endParaRPr lang="en-US" altLang="x-none" sz="2000" dirty="0">
              <a:solidFill>
                <a:schemeClr val="bg1"/>
              </a:solidFill>
            </a:endParaRPr>
          </a:p>
        </p:txBody>
      </p:sp>
      <p:sp>
        <p:nvSpPr>
          <p:cNvPr id="4" name="TextBox 3"/>
          <p:cNvSpPr txBox="1"/>
          <p:nvPr/>
        </p:nvSpPr>
        <p:spPr>
          <a:xfrm>
            <a:off x="1447800" y="3429000"/>
            <a:ext cx="4648200" cy="400110"/>
          </a:xfrm>
          <a:prstGeom prst="rect">
            <a:avLst/>
          </a:prstGeom>
          <a:noFill/>
        </p:spPr>
        <p:txBody>
          <a:bodyPr wrap="square" rtlCol="0">
            <a:spAutoFit/>
          </a:bodyPr>
          <a:lstStyle/>
          <a:p>
            <a:r>
              <a:rPr lang="en-US" sz="2000" dirty="0">
                <a:solidFill>
                  <a:schemeClr val="accent3"/>
                </a:solidFill>
              </a:rPr>
              <a:t>necessary, meaningful, substantial</a:t>
            </a:r>
          </a:p>
        </p:txBody>
      </p:sp>
    </p:spTree>
    <p:extLst>
      <p:ext uri="{BB962C8B-B14F-4D97-AF65-F5344CB8AC3E}">
        <p14:creationId xmlns:p14="http://schemas.microsoft.com/office/powerpoint/2010/main" val="13636940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9144"/>
            <a:ext cx="8229600" cy="1143000"/>
          </a:xfrm>
        </p:spPr>
        <p:txBody>
          <a:bodyPr/>
          <a:lstStyle/>
          <a:p>
            <a:pPr algn="ctr"/>
            <a:r>
              <a:rPr lang="en-US" sz="3200" b="1" dirty="0"/>
              <a:t>Monday 3/19/18</a:t>
            </a:r>
          </a:p>
        </p:txBody>
      </p:sp>
      <p:sp>
        <p:nvSpPr>
          <p:cNvPr id="3" name="Content Placeholder 2"/>
          <p:cNvSpPr>
            <a:spLocks noGrp="1"/>
          </p:cNvSpPr>
          <p:nvPr>
            <p:ph idx="1"/>
          </p:nvPr>
        </p:nvSpPr>
        <p:spPr>
          <a:xfrm>
            <a:off x="152400" y="762001"/>
            <a:ext cx="8839200" cy="4495800"/>
          </a:xfrm>
        </p:spPr>
        <p:txBody>
          <a:bodyPr/>
          <a:lstStyle/>
          <a:p>
            <a:r>
              <a:rPr lang="en-US" sz="2000" b="1" dirty="0"/>
              <a:t>Directions:</a:t>
            </a:r>
            <a:r>
              <a:rPr lang="en-US" sz="2000" dirty="0"/>
              <a:t> With your group, have each member write down the example and pick the correct answer. Your group receives 1 point for a correct answer and 1 point for being able to thoroughly explain their reasoning. </a:t>
            </a:r>
          </a:p>
          <a:p>
            <a:endParaRPr lang="en-US" sz="2000" dirty="0">
              <a:solidFill>
                <a:schemeClr val="tx1"/>
              </a:solidFill>
            </a:endParaRPr>
          </a:p>
          <a:p>
            <a:r>
              <a:rPr lang="en-US" sz="2000" dirty="0"/>
              <a:t>But by initiating and collaborating on projects such as the Apollo Moon missions, the space shuttle program, the Hubble Space </a:t>
            </a:r>
            <a:r>
              <a:rPr lang="en-US" sz="2000" u="sng" dirty="0"/>
              <a:t>Telescope, and </a:t>
            </a:r>
            <a:r>
              <a:rPr lang="en-US" sz="2000" dirty="0"/>
              <a:t>unmanned planetary exploration, NASA has continually challenged its scientists and engineers to do things that were previously thought impossible. </a:t>
            </a:r>
          </a:p>
          <a:p>
            <a:endParaRPr lang="en-US" sz="2400" i="1" dirty="0"/>
          </a:p>
          <a:p>
            <a:r>
              <a:rPr lang="en-US" sz="2400" i="1" dirty="0"/>
              <a:t>Please choose from one of the following options.</a:t>
            </a:r>
          </a:p>
          <a:p>
            <a:r>
              <a:rPr lang="en-US" sz="2400" dirty="0"/>
              <a:t>A NO CHANGE</a:t>
            </a:r>
          </a:p>
          <a:p>
            <a:r>
              <a:rPr lang="en-US" sz="2400" dirty="0"/>
              <a:t>B Telescope; and</a:t>
            </a:r>
          </a:p>
          <a:p>
            <a:r>
              <a:rPr lang="en-US" sz="2400" dirty="0"/>
              <a:t>C Telescope and;</a:t>
            </a:r>
          </a:p>
          <a:p>
            <a:r>
              <a:rPr lang="en-US" sz="2400" dirty="0"/>
              <a:t>D Telescope and, </a:t>
            </a:r>
          </a:p>
          <a:p>
            <a:r>
              <a:rPr lang="en-US" sz="2400" b="1" dirty="0">
                <a:solidFill>
                  <a:srgbClr val="009A46"/>
                </a:solidFill>
              </a:rPr>
              <a:t>Answer: A</a:t>
            </a:r>
          </a:p>
          <a:p>
            <a:r>
              <a:rPr lang="en-US" sz="2400" b="1" dirty="0">
                <a:solidFill>
                  <a:srgbClr val="009A46"/>
                </a:solidFill>
              </a:rPr>
              <a:t>Rule = Use a comma when separating a list with a conjunction. </a:t>
            </a:r>
            <a:endParaRPr lang="en-US" sz="2000" b="1" dirty="0">
              <a:solidFill>
                <a:srgbClr val="00B050"/>
              </a:solidFill>
            </a:endParaRPr>
          </a:p>
          <a:p>
            <a:endParaRPr lang="en-US" sz="2000" dirty="0">
              <a:solidFill>
                <a:srgbClr val="00B050"/>
              </a:solidFill>
            </a:endParaRPr>
          </a:p>
          <a:p>
            <a:endParaRPr lang="en-US" sz="2000" dirty="0">
              <a:solidFill>
                <a:srgbClr val="00B050"/>
              </a:solidFill>
            </a:endParaRPr>
          </a:p>
          <a:p>
            <a:endParaRPr lang="en-US" sz="2000" dirty="0"/>
          </a:p>
          <a:p>
            <a:pPr marL="342900" indent="-342900">
              <a:buAutoNum type="arabicPeriod"/>
            </a:pPr>
            <a:endParaRPr lang="en-US" sz="2000" dirty="0"/>
          </a:p>
        </p:txBody>
      </p:sp>
    </p:spTree>
    <p:extLst>
      <p:ext uri="{BB962C8B-B14F-4D97-AF65-F5344CB8AC3E}">
        <p14:creationId xmlns:p14="http://schemas.microsoft.com/office/powerpoint/2010/main" val="141079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anim calcmode="lin" valueType="num">
                                      <p:cBhvr additive="base">
                                        <p:cTn id="1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228600"/>
            <a:ext cx="8229600" cy="1143000"/>
          </a:xfrm>
        </p:spPr>
        <p:txBody>
          <a:bodyPr/>
          <a:lstStyle/>
          <a:p>
            <a:pPr algn="ctr"/>
            <a:r>
              <a:rPr lang="en-US" sz="3200" b="1" dirty="0"/>
              <a:t>Tuesday 3/14/17</a:t>
            </a:r>
          </a:p>
        </p:txBody>
      </p:sp>
      <p:sp>
        <p:nvSpPr>
          <p:cNvPr id="3" name="Content Placeholder 2"/>
          <p:cNvSpPr>
            <a:spLocks noGrp="1"/>
          </p:cNvSpPr>
          <p:nvPr>
            <p:ph idx="1"/>
          </p:nvPr>
        </p:nvSpPr>
        <p:spPr>
          <a:xfrm>
            <a:off x="304800" y="562356"/>
            <a:ext cx="8839200" cy="4847844"/>
          </a:xfrm>
        </p:spPr>
        <p:txBody>
          <a:bodyPr/>
          <a:lstStyle/>
          <a:p>
            <a:r>
              <a:rPr lang="en-US" sz="2000" b="1" dirty="0"/>
              <a:t>Directions:</a:t>
            </a:r>
            <a:r>
              <a:rPr lang="en-US" sz="2000" dirty="0"/>
              <a:t> With your group, have each member write down the example and pick the correct answer. Your group receives 1 point for a correct answer and 1 point for being able to thoroughly explain their reasoning. </a:t>
            </a:r>
          </a:p>
          <a:p>
            <a:endParaRPr lang="en-US" sz="2000" dirty="0">
              <a:solidFill>
                <a:schemeClr val="tx1"/>
              </a:solidFill>
            </a:endParaRPr>
          </a:p>
          <a:p>
            <a:r>
              <a:rPr lang="en-US" sz="2000" dirty="0"/>
              <a:t>Critics of employer-provided professional development argue that employees might consider a popular career path. If employees find themselves falling behind in the workplace, these </a:t>
            </a:r>
            <a:r>
              <a:rPr lang="en-US" sz="2000" u="sng" dirty="0"/>
              <a:t>critics contend. Then</a:t>
            </a:r>
            <a:r>
              <a:rPr lang="en-US" sz="2000" dirty="0"/>
              <a:t> it is the duty of those employees to identify, and even pay for, appropriate resources to show them how and why they are falling behind and what they should do about it.</a:t>
            </a:r>
            <a:endParaRPr lang="en-US" sz="2000" i="1" dirty="0"/>
          </a:p>
          <a:p>
            <a:endParaRPr lang="en-US" i="1" dirty="0"/>
          </a:p>
          <a:p>
            <a:r>
              <a:rPr lang="en-US" sz="2200" i="1" dirty="0"/>
              <a:t>Please choose from one of the following options.</a:t>
            </a:r>
          </a:p>
          <a:p>
            <a:r>
              <a:rPr lang="en-US" sz="2200" dirty="0"/>
              <a:t>A NO CHANGE</a:t>
            </a:r>
          </a:p>
          <a:p>
            <a:r>
              <a:rPr lang="en-US" sz="2200" dirty="0"/>
              <a:t>B contend; then</a:t>
            </a:r>
          </a:p>
          <a:p>
            <a:r>
              <a:rPr lang="en-US" sz="2200" dirty="0"/>
              <a:t>C contend then</a:t>
            </a:r>
          </a:p>
          <a:p>
            <a:r>
              <a:rPr lang="en-US" sz="2200" dirty="0"/>
              <a:t>D contend, then</a:t>
            </a:r>
          </a:p>
          <a:p>
            <a:endParaRPr lang="en-US" sz="2000" dirty="0">
              <a:solidFill>
                <a:srgbClr val="00B050"/>
              </a:solidFill>
            </a:endParaRPr>
          </a:p>
          <a:p>
            <a:endParaRPr lang="en-US" sz="2000" dirty="0"/>
          </a:p>
          <a:p>
            <a:pPr marL="342900" indent="-342900">
              <a:buAutoNum type="arabicPeriod"/>
            </a:pPr>
            <a:endParaRPr lang="en-US" sz="2000" dirty="0"/>
          </a:p>
        </p:txBody>
      </p:sp>
      <p:sp>
        <p:nvSpPr>
          <p:cNvPr id="4" name="TextBox 3"/>
          <p:cNvSpPr txBox="1"/>
          <p:nvPr/>
        </p:nvSpPr>
        <p:spPr>
          <a:xfrm>
            <a:off x="304800" y="5410200"/>
            <a:ext cx="8534400" cy="1231106"/>
          </a:xfrm>
          <a:prstGeom prst="rect">
            <a:avLst/>
          </a:prstGeom>
          <a:noFill/>
        </p:spPr>
        <p:txBody>
          <a:bodyPr wrap="square" rtlCol="0">
            <a:spAutoFit/>
          </a:bodyPr>
          <a:lstStyle/>
          <a:p>
            <a:r>
              <a:rPr lang="en-US" sz="2000" b="1" dirty="0">
                <a:solidFill>
                  <a:srgbClr val="009A46"/>
                </a:solidFill>
              </a:rPr>
              <a:t>Answer: D</a:t>
            </a:r>
          </a:p>
          <a:p>
            <a:r>
              <a:rPr lang="en-US" sz="2000" b="1" dirty="0">
                <a:solidFill>
                  <a:srgbClr val="009A46"/>
                </a:solidFill>
              </a:rPr>
              <a:t>Rule = </a:t>
            </a:r>
            <a:r>
              <a:rPr lang="en-US" sz="2000" dirty="0">
                <a:solidFill>
                  <a:srgbClr val="009A46"/>
                </a:solidFill>
              </a:rPr>
              <a:t>A comma is needed between the dependent and independent clauses in order to create one sentence. </a:t>
            </a:r>
          </a:p>
          <a:p>
            <a:endParaRPr lang="en-US" dirty="0"/>
          </a:p>
        </p:txBody>
      </p:sp>
    </p:spTree>
    <p:extLst>
      <p:ext uri="{BB962C8B-B14F-4D97-AF65-F5344CB8AC3E}">
        <p14:creationId xmlns:p14="http://schemas.microsoft.com/office/powerpoint/2010/main" val="417795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a:solidFill>
                  <a:schemeClr val="tx1"/>
                </a:solidFill>
                <a:latin typeface="Calibri" charset="0"/>
                <a:ea typeface="Arial" charset="0"/>
                <a:cs typeface="Arial" charset="0"/>
                <a:sym typeface="Calibri" charset="0"/>
              </a:rPr>
              <a:t>Wednesday 3/15/17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charset="0"/>
                <a:ea typeface="Calibri" charset="0"/>
                <a:cs typeface="Calibri" charset="0"/>
                <a:sym typeface="Calibri"/>
              </a:rPr>
              <a:t>Bell Work:</a:t>
            </a:r>
            <a:r>
              <a:rPr lang="en-US" sz="2000" dirty="0">
                <a:latin typeface="Calibri" charset="0"/>
                <a:ea typeface="Calibri" charset="0"/>
                <a:cs typeface="Calibri" charset="0"/>
                <a:sym typeface="Calibri"/>
              </a:rPr>
              <a:t> Finish writing rhetorical analysis (15 mins)</a:t>
            </a:r>
          </a:p>
          <a:p>
            <a:pPr eaLnBrk="1" fontAlgn="auto" hangingPunct="1">
              <a:lnSpc>
                <a:spcPct val="80000"/>
              </a:lnSpc>
              <a:spcBef>
                <a:spcPts val="0"/>
              </a:spcBef>
              <a:spcAft>
                <a:spcPts val="0"/>
              </a:spcAft>
              <a:buClr>
                <a:srgbClr val="000000"/>
              </a:buClr>
              <a:buSzPct val="100000"/>
              <a:defRPr/>
            </a:pPr>
            <a:r>
              <a:rPr lang="en-US" sz="2000" b="1" dirty="0">
                <a:solidFill>
                  <a:srgbClr val="C20E9B"/>
                </a:solidFill>
                <a:latin typeface="Calibri" charset="0"/>
                <a:ea typeface="Calibri" charset="0"/>
                <a:cs typeface="Calibri" charset="0"/>
                <a:sym typeface="Calibri"/>
              </a:rPr>
              <a:t>In class activities: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2000" dirty="0">
                <a:latin typeface="Calibri" charset="0"/>
                <a:ea typeface="Calibri" charset="0"/>
                <a:cs typeface="Calibri" charset="0"/>
                <a:sym typeface="Calibri"/>
              </a:rPr>
              <a:t>Use sample essay to model and grade as a class.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2000" dirty="0">
                <a:latin typeface="Calibri" charset="0"/>
                <a:ea typeface="Calibri" charset="0"/>
                <a:cs typeface="Calibri" charset="0"/>
                <a:sym typeface="Calibri"/>
              </a:rPr>
              <a:t>Self assess + Trade and grade analysis on AOTW #2 on Bystanders (you will only grade one essay before the end of the hour).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2000" dirty="0">
                <a:latin typeface="Calibri" charset="0"/>
                <a:ea typeface="Calibri" charset="0"/>
                <a:cs typeface="Calibri" charset="0"/>
                <a:sym typeface="Calibri"/>
              </a:rPr>
              <a:t>SSR for 15 mins + one word response</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2000" b="1" dirty="0">
                <a:latin typeface="Calibri" charset="0"/>
                <a:ea typeface="Calibri" charset="0"/>
                <a:cs typeface="Calibri" charset="0"/>
                <a:sym typeface="Calibri"/>
              </a:rPr>
              <a:t>Homework: </a:t>
            </a:r>
            <a:r>
              <a:rPr lang="en-US" sz="2000" dirty="0">
                <a:latin typeface="Calibri" charset="0"/>
                <a:ea typeface="Calibri" charset="0"/>
                <a:cs typeface="Calibri" charset="0"/>
                <a:sym typeface="Calibri"/>
              </a:rPr>
              <a:t>Make sure to send me your quiz for Letter from a Birmingham Jail </a:t>
            </a:r>
          </a:p>
          <a:p>
            <a:pPr eaLnBrk="1" fontAlgn="auto" hangingPunct="1">
              <a:lnSpc>
                <a:spcPct val="80000"/>
              </a:lnSpc>
              <a:spcBef>
                <a:spcPts val="400"/>
              </a:spcBef>
              <a:spcAft>
                <a:spcPts val="0"/>
              </a:spcAft>
              <a:buClr>
                <a:srgbClr val="000000"/>
              </a:buClr>
              <a:buSzPct val="100000"/>
              <a:defRPr/>
            </a:pPr>
            <a:r>
              <a:rPr lang="en-US" sz="2000" b="1" dirty="0">
                <a:solidFill>
                  <a:srgbClr val="00B050"/>
                </a:solidFill>
                <a:latin typeface="Calibri" charset="0"/>
                <a:ea typeface="Calibri" charset="0"/>
                <a:cs typeface="Calibri" charset="0"/>
                <a:sym typeface="Calibri"/>
              </a:rPr>
              <a:t>Learning Targets: </a:t>
            </a:r>
            <a:r>
              <a:rPr lang="en-US" sz="2000" dirty="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2000" dirty="0">
                <a:solidFill>
                  <a:schemeClr val="tx1"/>
                </a:solidFill>
                <a:latin typeface="Calibri" charset="0"/>
                <a:ea typeface="Calibri" charset="0"/>
                <a:cs typeface="Calibri" charset="0"/>
                <a:sym typeface="Calibri"/>
              </a:rPr>
              <a:t>I can </a:t>
            </a:r>
            <a:r>
              <a:rPr lang="en-US" sz="20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2000" dirty="0">
                <a:latin typeface="Calibri" charset="0"/>
                <a:ea typeface="Calibri" charset="0"/>
                <a:cs typeface="Calibri" charset="0"/>
              </a:rPr>
              <a:t>I can analyze and evaluate the effectiveness of the structure an author uses in his or her exposition or argument, including whether the structure makes points clear, convincing, and engaging.</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2000" dirty="0">
                <a:solidFill>
                  <a:schemeClr val="tx1"/>
                </a:solidFill>
                <a:latin typeface="Calibri" charset="0"/>
                <a:ea typeface="Calibri" charset="0"/>
                <a:cs typeface="Calibri" charset="0"/>
                <a:sym typeface="Calibri"/>
              </a:rPr>
              <a:t>I can use context (e.g., the overall meaning of a sentence, paragraph, or text; a word's position or function in a sentence) as a clue to the meaning of a word or phrase.</a:t>
            </a:r>
          </a:p>
        </p:txBody>
      </p:sp>
    </p:spTree>
    <p:extLst>
      <p:ext uri="{BB962C8B-B14F-4D97-AF65-F5344CB8AC3E}">
        <p14:creationId xmlns:p14="http://schemas.microsoft.com/office/powerpoint/2010/main" val="3428605981"/>
      </p:ext>
    </p:extLst>
  </p:cSld>
  <p:clrMapOvr>
    <a:masterClrMapping/>
  </p:clrMapOvr>
  <p:transition spd="slow">
    <p:cut/>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a:solidFill>
                  <a:schemeClr val="tx1"/>
                </a:solidFill>
                <a:latin typeface="Calibri" charset="0"/>
                <a:ea typeface="Arial" charset="0"/>
                <a:cs typeface="Arial" charset="0"/>
                <a:sym typeface="Calibri" charset="0"/>
              </a:rPr>
              <a:t>Thursday 3/16/17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5334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WOTD </a:t>
            </a:r>
          </a:p>
          <a:p>
            <a:pPr eaLnBrk="1" fontAlgn="auto" hangingPunct="1">
              <a:lnSpc>
                <a:spcPct val="80000"/>
              </a:lnSpc>
              <a:spcBef>
                <a:spcPts val="0"/>
              </a:spcBef>
              <a:spcAft>
                <a:spcPts val="0"/>
              </a:spcAft>
              <a:buClr>
                <a:srgbClr val="000000"/>
              </a:buClr>
              <a:buSzPct val="100000"/>
              <a:defRPr/>
            </a:pPr>
            <a:r>
              <a:rPr lang="en-US" sz="1700" b="1" dirty="0">
                <a:solidFill>
                  <a:srgbClr val="C20E9B"/>
                </a:solidFill>
                <a:latin typeface="Calibri" charset="0"/>
                <a:ea typeface="Calibri" charset="0"/>
                <a:cs typeface="Calibri" charset="0"/>
                <a:sym typeface="Calibri"/>
              </a:rPr>
              <a:t>In class activities: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a:latin typeface="Calibri" charset="0"/>
                <a:ea typeface="Calibri" charset="0"/>
                <a:cs typeface="Calibri" charset="0"/>
                <a:sym typeface="Calibri"/>
              </a:rPr>
              <a:t>Bell Work: precedent and expedient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a:latin typeface="Calibri" charset="0"/>
                <a:ea typeface="Calibri" charset="0"/>
                <a:cs typeface="Calibri" charset="0"/>
                <a:sym typeface="Calibri"/>
              </a:rPr>
              <a:t>Finish grading rhetorical analysis for w/ partners and turn in essay w/ score from your partner.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a:latin typeface="Calibri" charset="0"/>
                <a:ea typeface="Calibri" charset="0"/>
                <a:cs typeface="Calibri" charset="0"/>
                <a:sym typeface="Calibri"/>
              </a:rPr>
              <a:t>Group read ”Civil Disobedience” (stopping after every paragraph to paraphrase every sentence, discuss, and annotate). We will do the first two paragraphs as a class.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a:latin typeface="Calibri" charset="0"/>
                <a:ea typeface="Calibri" charset="0"/>
                <a:cs typeface="Calibri" charset="0"/>
                <a:sym typeface="Calibri"/>
              </a:rPr>
              <a:t>Exit Ticket: Focus Question Response</a:t>
            </a:r>
          </a:p>
          <a:p>
            <a:pPr eaLnBrk="1" fontAlgn="auto" hangingPunct="1">
              <a:lnSpc>
                <a:spcPct val="80000"/>
              </a:lnSpc>
              <a:spcBef>
                <a:spcPts val="400"/>
              </a:spcBef>
              <a:spcAft>
                <a:spcPts val="0"/>
              </a:spcAft>
              <a:buClr>
                <a:srgbClr val="000000"/>
              </a:buClr>
              <a:buSzPct val="100000"/>
              <a:defRPr/>
            </a:pPr>
            <a:r>
              <a:rPr lang="en-US" sz="1600" b="1" dirty="0">
                <a:solidFill>
                  <a:srgbClr val="00B050"/>
                </a:solidFill>
                <a:latin typeface="Calibri" charset="0"/>
                <a:ea typeface="Calibri" charset="0"/>
                <a:cs typeface="Calibri" charset="0"/>
                <a:sym typeface="Calibri"/>
              </a:rPr>
              <a:t>Learning Targets: </a:t>
            </a:r>
            <a:r>
              <a:rPr lang="en-US" sz="1600" dirty="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latin typeface="Calibri" charset="0"/>
                <a:ea typeface="Calibri" charset="0"/>
                <a:cs typeface="Calibri" charset="0"/>
              </a:rPr>
              <a:t>I can analyze and evaluate the effectiveness of the structure an author uses in his or her exposition or argument, including whether the structure makes points clear, convincing, and engaging.</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use context (e.g., the overall meaning of a sentence, paragraph, or text; a word's position or function in a sentence) as a clue to the meaning of a word or phrase.</a:t>
            </a:r>
          </a:p>
        </p:txBody>
      </p:sp>
    </p:spTree>
    <p:extLst>
      <p:ext uri="{BB962C8B-B14F-4D97-AF65-F5344CB8AC3E}">
        <p14:creationId xmlns:p14="http://schemas.microsoft.com/office/powerpoint/2010/main" val="1038928775"/>
      </p:ext>
    </p:extLst>
  </p:cSld>
  <p:clrMapOvr>
    <a:masterClrMapping/>
  </p:clrMapOvr>
  <p:transition spd="slow">
    <p:cut/>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a:latin typeface="Kristen ITC" charset="0"/>
            </a:endParaRPr>
          </a:p>
          <a:p>
            <a:pPr algn="ctr" eaLnBrk="1" hangingPunct="1">
              <a:lnSpc>
                <a:spcPct val="80000"/>
              </a:lnSpc>
              <a:defRPr/>
            </a:pPr>
            <a:r>
              <a:rPr lang="en-US" altLang="en-US" sz="3600" b="1" dirty="0">
                <a:solidFill>
                  <a:schemeClr val="bg1"/>
                </a:solidFill>
                <a:latin typeface="Kristen ITC" charset="0"/>
              </a:rPr>
              <a:t>Thursday 3/16/17</a:t>
            </a:r>
          </a:p>
          <a:p>
            <a:pPr eaLnBrk="1" hangingPunct="1">
              <a:lnSpc>
                <a:spcPct val="80000"/>
              </a:lnSpc>
              <a:defRPr/>
            </a:pPr>
            <a:endParaRPr lang="en-US" altLang="en-US" sz="2000" b="1" dirty="0">
              <a:latin typeface="Kristen ITC" charset="0"/>
            </a:endParaRPr>
          </a:p>
          <a:p>
            <a:pPr eaLnBrk="1" hangingPunct="1">
              <a:lnSpc>
                <a:spcPct val="80000"/>
              </a:lnSpc>
              <a:defRPr/>
            </a:pPr>
            <a:r>
              <a:rPr lang="en-US" altLang="en-US" sz="2000" b="1" dirty="0">
                <a:solidFill>
                  <a:schemeClr val="bg1"/>
                </a:solidFill>
                <a:latin typeface="+mn-lt"/>
              </a:rPr>
              <a:t>Word: </a:t>
            </a:r>
            <a:r>
              <a:rPr lang="en-US" altLang="en-US" sz="2000" dirty="0">
                <a:solidFill>
                  <a:schemeClr val="bg1"/>
                </a:solidFill>
                <a:latin typeface="+mn-lt"/>
              </a:rPr>
              <a:t>precedent</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noun</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 </a:t>
            </a:r>
            <a:r>
              <a:rPr lang="en-US" sz="2000" dirty="0">
                <a:solidFill>
                  <a:schemeClr val="bg1"/>
                </a:solidFill>
              </a:rPr>
              <a:t>[</a:t>
            </a:r>
            <a:r>
              <a:rPr lang="en-US" sz="2000" b="1" dirty="0" err="1">
                <a:solidFill>
                  <a:schemeClr val="bg1"/>
                </a:solidFill>
              </a:rPr>
              <a:t>pres</a:t>
            </a:r>
            <a:r>
              <a:rPr lang="en-US" sz="2000" dirty="0">
                <a:solidFill>
                  <a:schemeClr val="bg1"/>
                </a:solidFill>
              </a:rPr>
              <a:t>-</a:t>
            </a:r>
            <a:r>
              <a:rPr lang="en-US" sz="2000" dirty="0" err="1">
                <a:solidFill>
                  <a:schemeClr val="bg1"/>
                </a:solidFill>
              </a:rPr>
              <a:t>i</a:t>
            </a:r>
            <a:r>
              <a:rPr lang="en-US" sz="2000" dirty="0">
                <a:solidFill>
                  <a:schemeClr val="bg1"/>
                </a:solidFill>
              </a:rPr>
              <a:t>-d</a:t>
            </a:r>
            <a:r>
              <a:rPr lang="en-US" sz="2000" i="1" dirty="0">
                <a:solidFill>
                  <a:schemeClr val="bg1"/>
                </a:solidFill>
              </a:rPr>
              <a:t>uh</a:t>
            </a:r>
            <a:r>
              <a:rPr lang="en-US" sz="2000" dirty="0">
                <a:solidFill>
                  <a:schemeClr val="bg1"/>
                </a:solidFill>
              </a:rPr>
              <a:t> </a:t>
            </a:r>
            <a:r>
              <a:rPr lang="en-US" sz="2000" dirty="0" err="1">
                <a:solidFill>
                  <a:schemeClr val="bg1"/>
                </a:solidFill>
              </a:rPr>
              <a:t>nt</a:t>
            </a:r>
            <a:r>
              <a:rPr lang="en-US" sz="2000" dirty="0">
                <a:solidFill>
                  <a:schemeClr val="bg1"/>
                </a:solidFill>
              </a:rPr>
              <a:t>]</a:t>
            </a:r>
            <a:endParaRPr lang="en-US" altLang="en-US" sz="2000" b="1"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Predicted Synonyms:</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Antonyms: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 </a:t>
            </a:r>
            <a:r>
              <a:rPr lang="en-US" altLang="en-US" sz="2000" dirty="0" err="1">
                <a:solidFill>
                  <a:schemeClr val="bg1"/>
                </a:solidFill>
                <a:latin typeface="+mn-lt"/>
              </a:rPr>
              <a:t>nonprecedent</a:t>
            </a:r>
            <a:r>
              <a:rPr lang="en-US" altLang="en-US" sz="2000" dirty="0">
                <a:solidFill>
                  <a:schemeClr val="bg1"/>
                </a:solidFill>
                <a:latin typeface="+mn-lt"/>
              </a:rPr>
              <a:t> (noun)</a:t>
            </a:r>
          </a:p>
          <a:p>
            <a:pPr eaLnBrk="1" hangingPunct="1">
              <a:lnSpc>
                <a:spcPct val="80000"/>
              </a:lnSpc>
              <a:defRPr/>
            </a:pPr>
            <a:endParaRPr lang="en-US" altLang="en-US" sz="2000" b="1" dirty="0">
              <a:solidFill>
                <a:schemeClr val="bg1"/>
              </a:solidFill>
              <a:latin typeface="+mn-lt"/>
            </a:endParaRPr>
          </a:p>
          <a:p>
            <a:r>
              <a:rPr lang="en-US" altLang="en-US" sz="2000" b="1" dirty="0">
                <a:solidFill>
                  <a:schemeClr val="bg1"/>
                </a:solidFill>
                <a:latin typeface="+mn-lt"/>
              </a:rPr>
              <a:t>Sentence: </a:t>
            </a:r>
            <a:r>
              <a:rPr lang="en-US" sz="1800" dirty="0">
                <a:solidFill>
                  <a:schemeClr val="bg1"/>
                </a:solidFill>
              </a:rPr>
              <a:t>The judges had no </a:t>
            </a:r>
            <a:r>
              <a:rPr lang="en-US" sz="1800" b="1" u="sng" dirty="0">
                <a:solidFill>
                  <a:schemeClr val="bg1"/>
                </a:solidFill>
              </a:rPr>
              <a:t>precedent</a:t>
            </a:r>
            <a:r>
              <a:rPr lang="en-US" sz="1800" dirty="0">
                <a:solidFill>
                  <a:schemeClr val="bg1"/>
                </a:solidFill>
              </a:rPr>
              <a:t> to review before making their decision on the controversial case.</a:t>
            </a:r>
            <a:endParaRPr lang="en-US" altLang="en-US" sz="2000" b="1"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Predicted Definition: I think this word means</a:t>
            </a:r>
            <a:r>
              <a:rPr lang="mr-IN" altLang="en-US" sz="2000" b="1" dirty="0">
                <a:solidFill>
                  <a:schemeClr val="bg1"/>
                </a:solidFill>
                <a:latin typeface="+mn-lt"/>
              </a:rPr>
              <a:t>…</a:t>
            </a:r>
            <a:r>
              <a:rPr lang="en-US" altLang="en-US" sz="2000" b="1" dirty="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model, authority, example</a:t>
            </a:r>
          </a:p>
        </p:txBody>
      </p:sp>
      <p:sp>
        <p:nvSpPr>
          <p:cNvPr id="2" name="TextBox 1"/>
          <p:cNvSpPr txBox="1">
            <a:spLocks noChangeArrowheads="1"/>
          </p:cNvSpPr>
          <p:nvPr/>
        </p:nvSpPr>
        <p:spPr bwMode="auto">
          <a:xfrm>
            <a:off x="1371600" y="5715000"/>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an earlier event or action that is regarded as an example or guide to be considered in subsequent similar circumstances.</a:t>
            </a:r>
            <a:endParaRPr lang="en-US" altLang="x-none" sz="2000" dirty="0">
              <a:solidFill>
                <a:schemeClr val="bg1"/>
              </a:solidFill>
            </a:endParaRPr>
          </a:p>
        </p:txBody>
      </p:sp>
      <p:sp>
        <p:nvSpPr>
          <p:cNvPr id="4" name="TextBox 3"/>
          <p:cNvSpPr txBox="1"/>
          <p:nvPr/>
        </p:nvSpPr>
        <p:spPr>
          <a:xfrm>
            <a:off x="1447800" y="3429000"/>
            <a:ext cx="4648200" cy="400110"/>
          </a:xfrm>
          <a:prstGeom prst="rect">
            <a:avLst/>
          </a:prstGeom>
          <a:noFill/>
        </p:spPr>
        <p:txBody>
          <a:bodyPr wrap="square" rtlCol="0">
            <a:spAutoFit/>
          </a:bodyPr>
          <a:lstStyle/>
          <a:p>
            <a:r>
              <a:rPr lang="en-US" sz="2000" dirty="0">
                <a:solidFill>
                  <a:schemeClr val="accent3"/>
                </a:solidFill>
              </a:rPr>
              <a:t>N/A</a:t>
            </a:r>
          </a:p>
        </p:txBody>
      </p:sp>
    </p:spTree>
    <p:extLst>
      <p:ext uri="{BB962C8B-B14F-4D97-AF65-F5344CB8AC3E}">
        <p14:creationId xmlns:p14="http://schemas.microsoft.com/office/powerpoint/2010/main" val="21322388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a:latin typeface="Kristen ITC" charset="0"/>
            </a:endParaRPr>
          </a:p>
          <a:p>
            <a:pPr algn="ctr" eaLnBrk="1" hangingPunct="1">
              <a:lnSpc>
                <a:spcPct val="80000"/>
              </a:lnSpc>
              <a:defRPr/>
            </a:pPr>
            <a:r>
              <a:rPr lang="en-US" altLang="en-US" sz="3600" b="1" dirty="0">
                <a:solidFill>
                  <a:schemeClr val="bg1"/>
                </a:solidFill>
                <a:latin typeface="Kristen ITC" charset="0"/>
              </a:rPr>
              <a:t>Thursday 3/16/17</a:t>
            </a:r>
          </a:p>
          <a:p>
            <a:pPr eaLnBrk="1" hangingPunct="1">
              <a:lnSpc>
                <a:spcPct val="80000"/>
              </a:lnSpc>
              <a:defRPr/>
            </a:pPr>
            <a:endParaRPr lang="en-US" altLang="en-US" sz="2000" b="1" dirty="0">
              <a:latin typeface="Kristen ITC" charset="0"/>
            </a:endParaRPr>
          </a:p>
          <a:p>
            <a:pPr eaLnBrk="1" hangingPunct="1">
              <a:lnSpc>
                <a:spcPct val="80000"/>
              </a:lnSpc>
              <a:defRPr/>
            </a:pPr>
            <a:r>
              <a:rPr lang="en-US" altLang="en-US" sz="2000" b="1" dirty="0">
                <a:solidFill>
                  <a:schemeClr val="bg1"/>
                </a:solidFill>
                <a:latin typeface="+mn-lt"/>
              </a:rPr>
              <a:t>Word: </a:t>
            </a:r>
            <a:r>
              <a:rPr lang="en-US" altLang="en-US" sz="2000" dirty="0">
                <a:solidFill>
                  <a:schemeClr val="bg1"/>
                </a:solidFill>
                <a:latin typeface="+mn-lt"/>
              </a:rPr>
              <a:t>expedient</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noun</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 </a:t>
            </a:r>
            <a:r>
              <a:rPr lang="en-US" sz="2000" dirty="0">
                <a:solidFill>
                  <a:schemeClr val="bg1"/>
                </a:solidFill>
              </a:rPr>
              <a:t>[</a:t>
            </a:r>
            <a:r>
              <a:rPr lang="en-US" sz="2000" dirty="0" err="1">
                <a:solidFill>
                  <a:schemeClr val="bg1"/>
                </a:solidFill>
              </a:rPr>
              <a:t>ik</a:t>
            </a:r>
            <a:r>
              <a:rPr lang="en-US" sz="2000" dirty="0">
                <a:solidFill>
                  <a:schemeClr val="bg1"/>
                </a:solidFill>
              </a:rPr>
              <a:t>-</a:t>
            </a:r>
            <a:r>
              <a:rPr lang="en-US" sz="2000" b="1" dirty="0" err="1">
                <a:solidFill>
                  <a:schemeClr val="bg1"/>
                </a:solidFill>
              </a:rPr>
              <a:t>spee</a:t>
            </a:r>
            <a:r>
              <a:rPr lang="en-US" sz="2000" dirty="0">
                <a:solidFill>
                  <a:schemeClr val="bg1"/>
                </a:solidFill>
              </a:rPr>
              <a:t>-dee-</a:t>
            </a:r>
            <a:r>
              <a:rPr lang="en-US" sz="2000" i="1" dirty="0">
                <a:solidFill>
                  <a:schemeClr val="bg1"/>
                </a:solidFill>
              </a:rPr>
              <a:t>uh</a:t>
            </a:r>
            <a:r>
              <a:rPr lang="en-US" sz="2000" dirty="0">
                <a:solidFill>
                  <a:schemeClr val="bg1"/>
                </a:solidFill>
              </a:rPr>
              <a:t> </a:t>
            </a:r>
            <a:r>
              <a:rPr lang="en-US" sz="2000" dirty="0" err="1">
                <a:solidFill>
                  <a:schemeClr val="bg1"/>
                </a:solidFill>
              </a:rPr>
              <a:t>nt</a:t>
            </a:r>
            <a:r>
              <a:rPr lang="en-US" sz="2000" dirty="0">
                <a:solidFill>
                  <a:schemeClr val="bg1"/>
                </a:solidFill>
              </a:rPr>
              <a:t>] </a:t>
            </a:r>
            <a:endParaRPr lang="en-US" altLang="en-US" sz="2000" b="1"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Predicted Synonyms:</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Antonyms: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 </a:t>
            </a:r>
            <a:r>
              <a:rPr lang="en-US" altLang="en-US" sz="2000" dirty="0">
                <a:solidFill>
                  <a:schemeClr val="bg1"/>
                </a:solidFill>
                <a:latin typeface="+mn-lt"/>
              </a:rPr>
              <a:t>expediently (adverb)</a:t>
            </a:r>
          </a:p>
          <a:p>
            <a:pPr eaLnBrk="1" hangingPunct="1">
              <a:lnSpc>
                <a:spcPct val="80000"/>
              </a:lnSpc>
              <a:defRPr/>
            </a:pPr>
            <a:endParaRPr lang="en-US" altLang="en-US" sz="2000" b="1" dirty="0">
              <a:solidFill>
                <a:schemeClr val="bg1"/>
              </a:solidFill>
              <a:latin typeface="+mn-lt"/>
            </a:endParaRPr>
          </a:p>
          <a:p>
            <a:r>
              <a:rPr lang="en-US" altLang="en-US" sz="2000" b="1" dirty="0">
                <a:solidFill>
                  <a:schemeClr val="bg1"/>
                </a:solidFill>
                <a:latin typeface="+mn-lt"/>
              </a:rPr>
              <a:t>Sentence: </a:t>
            </a:r>
            <a:r>
              <a:rPr lang="en-US" sz="2000" dirty="0">
                <a:solidFill>
                  <a:schemeClr val="bg1"/>
                </a:solidFill>
              </a:rPr>
              <a:t>The president planned a temporary </a:t>
            </a:r>
            <a:r>
              <a:rPr lang="en-US" sz="2000" b="1" u="sng" dirty="0">
                <a:solidFill>
                  <a:schemeClr val="bg1"/>
                </a:solidFill>
              </a:rPr>
              <a:t>expedient</a:t>
            </a:r>
            <a:r>
              <a:rPr lang="en-US" sz="2000" dirty="0">
                <a:solidFill>
                  <a:schemeClr val="bg1"/>
                </a:solidFill>
              </a:rPr>
              <a:t> to avoid having to implement a permanent vetting system for refugees trying to enter the U.S.</a:t>
            </a:r>
            <a:endParaRPr lang="en-US" altLang="en-US" sz="2000" b="1"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Predicted Definition: I think this word means</a:t>
            </a:r>
            <a:r>
              <a:rPr lang="mr-IN" altLang="en-US" sz="2000" b="1" dirty="0">
                <a:solidFill>
                  <a:schemeClr val="bg1"/>
                </a:solidFill>
                <a:latin typeface="+mn-lt"/>
              </a:rPr>
              <a:t>…</a:t>
            </a:r>
            <a:r>
              <a:rPr lang="en-US" altLang="en-US" sz="2000" b="1" dirty="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resource, maneuver, device</a:t>
            </a:r>
          </a:p>
        </p:txBody>
      </p:sp>
      <p:sp>
        <p:nvSpPr>
          <p:cNvPr id="2" name="TextBox 1"/>
          <p:cNvSpPr txBox="1">
            <a:spLocks noChangeArrowheads="1"/>
          </p:cNvSpPr>
          <p:nvPr/>
        </p:nvSpPr>
        <p:spPr bwMode="auto">
          <a:xfrm>
            <a:off x="1371600" y="5715000"/>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a means of attaining an end, especially one that is convenient but considered improper or immoral.</a:t>
            </a:r>
            <a:endParaRPr lang="en-US" altLang="x-none" sz="2000" dirty="0">
              <a:solidFill>
                <a:schemeClr val="bg1"/>
              </a:solidFill>
            </a:endParaRPr>
          </a:p>
        </p:txBody>
      </p:sp>
      <p:sp>
        <p:nvSpPr>
          <p:cNvPr id="4" name="TextBox 3"/>
          <p:cNvSpPr txBox="1"/>
          <p:nvPr/>
        </p:nvSpPr>
        <p:spPr>
          <a:xfrm>
            <a:off x="1447800" y="3429000"/>
            <a:ext cx="4648200" cy="400110"/>
          </a:xfrm>
          <a:prstGeom prst="rect">
            <a:avLst/>
          </a:prstGeom>
          <a:noFill/>
        </p:spPr>
        <p:txBody>
          <a:bodyPr wrap="square" rtlCol="0">
            <a:spAutoFit/>
          </a:bodyPr>
          <a:lstStyle/>
          <a:p>
            <a:r>
              <a:rPr lang="en-US" sz="2000" dirty="0">
                <a:solidFill>
                  <a:schemeClr val="accent3"/>
                </a:solidFill>
              </a:rPr>
              <a:t>permanent</a:t>
            </a:r>
          </a:p>
        </p:txBody>
      </p:sp>
    </p:spTree>
    <p:extLst>
      <p:ext uri="{BB962C8B-B14F-4D97-AF65-F5344CB8AC3E}">
        <p14:creationId xmlns:p14="http://schemas.microsoft.com/office/powerpoint/2010/main" val="13644819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266700" y="990600"/>
            <a:ext cx="8610600" cy="5334000"/>
          </a:xfrm>
        </p:spPr>
        <p:txBody>
          <a:bodyPr tIns="45700" bIns="45700">
            <a:noAutofit/>
          </a:bodyPr>
          <a:lstStyle/>
          <a:p>
            <a:pPr marL="342900" marR="0" lvl="0" indent="-342900" defTabSz="914400" eaLnBrk="1" fontAlgn="auto" latinLnBrk="0" hangingPunct="1">
              <a:lnSpc>
                <a:spcPct val="100000"/>
              </a:lnSpc>
              <a:spcBef>
                <a:spcPts val="0"/>
              </a:spcBef>
              <a:spcAft>
                <a:spcPts val="0"/>
              </a:spcAft>
              <a:buClrTx/>
              <a:buSzTx/>
              <a:buFont typeface="+mj-lt"/>
              <a:buNone/>
              <a:tabLst/>
              <a:defRPr/>
            </a:pPr>
            <a:r>
              <a:rPr lang="en-US" sz="2400" dirty="0"/>
              <a:t>What do you notice about the structure of this sentence? What</a:t>
            </a:r>
          </a:p>
          <a:p>
            <a:pPr marL="342900" marR="0" lvl="0" indent="-342900" defTabSz="914400" eaLnBrk="1" fontAlgn="auto" latinLnBrk="0" hangingPunct="1">
              <a:lnSpc>
                <a:spcPct val="100000"/>
              </a:lnSpc>
              <a:spcBef>
                <a:spcPts val="0"/>
              </a:spcBef>
              <a:spcAft>
                <a:spcPts val="0"/>
              </a:spcAft>
              <a:buClrTx/>
              <a:buSzTx/>
              <a:buFont typeface="+mj-lt"/>
              <a:buNone/>
              <a:tabLst/>
              <a:defRPr/>
            </a:pPr>
            <a:r>
              <a:rPr lang="en-US" sz="2400" dirty="0"/>
              <a:t>kind of words and punctuation, specifically, does the author</a:t>
            </a:r>
          </a:p>
          <a:p>
            <a:pPr marL="342900" marR="0" lvl="0" indent="-342900" defTabSz="914400" eaLnBrk="1" fontAlgn="auto" latinLnBrk="0" hangingPunct="1">
              <a:lnSpc>
                <a:spcPct val="100000"/>
              </a:lnSpc>
              <a:spcBef>
                <a:spcPts val="0"/>
              </a:spcBef>
              <a:spcAft>
                <a:spcPts val="0"/>
              </a:spcAft>
              <a:buClrTx/>
              <a:buSzTx/>
              <a:buFont typeface="+mj-lt"/>
              <a:buNone/>
              <a:tabLst/>
              <a:defRPr/>
            </a:pPr>
            <a:r>
              <a:rPr lang="en-US" sz="2400" dirty="0"/>
              <a:t>use?</a:t>
            </a:r>
          </a:p>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US" sz="2000" dirty="0"/>
          </a:p>
          <a:p>
            <a:r>
              <a:rPr lang="en-US" sz="2800" b="1" dirty="0"/>
              <a:t>“Government is at best but an expedient; but most governments are usually, and all governments are sometimes, inexpedient.”</a:t>
            </a:r>
          </a:p>
          <a:p>
            <a:endParaRPr lang="en-US" sz="2000" dirty="0"/>
          </a:p>
          <a:p>
            <a:endParaRPr lang="en-US" sz="2000" dirty="0"/>
          </a:p>
          <a:p>
            <a:r>
              <a:rPr lang="en-US" sz="2400" i="1" dirty="0"/>
              <a:t>Talk with the people at your table for 3-4 minutes, then you will share responses with the class. </a:t>
            </a:r>
          </a:p>
          <a:p>
            <a:endParaRPr lang="en-US" sz="2000" dirty="0"/>
          </a:p>
          <a:p>
            <a:r>
              <a:rPr lang="en-US" sz="2000" b="1" dirty="0">
                <a:solidFill>
                  <a:srgbClr val="009A46"/>
                </a:solidFill>
              </a:rPr>
              <a:t>**The student wearing the most green will be the “involuntary volunteer” from your group. </a:t>
            </a:r>
            <a:br>
              <a:rPr lang="en-US" sz="2000" dirty="0"/>
            </a:br>
            <a:endParaRPr lang="en-US" sz="2000" dirty="0"/>
          </a:p>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US" sz="2000" dirty="0"/>
          </a:p>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US" sz="2000" dirty="0"/>
          </a:p>
        </p:txBody>
      </p:sp>
    </p:spTree>
    <p:extLst>
      <p:ext uri="{BB962C8B-B14F-4D97-AF65-F5344CB8AC3E}">
        <p14:creationId xmlns:p14="http://schemas.microsoft.com/office/powerpoint/2010/main" val="4250539189"/>
      </p:ext>
    </p:extLst>
  </p:cSld>
  <p:clrMapOvr>
    <a:masterClrMapping/>
  </p:clrMapOvr>
  <p:transition spd="slow">
    <p:cut/>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a:solidFill>
                  <a:schemeClr val="tx1"/>
                </a:solidFill>
                <a:latin typeface="Calibri" charset="0"/>
                <a:ea typeface="Arial" charset="0"/>
                <a:cs typeface="Arial" charset="0"/>
                <a:sym typeface="Calibri" charset="0"/>
              </a:rPr>
              <a:t>Friday 3/17/17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5334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Study for 10 minutes for WOTD + Grammar Quiz</a:t>
            </a:r>
          </a:p>
          <a:p>
            <a:pPr eaLnBrk="1" fontAlgn="auto" hangingPunct="1">
              <a:lnSpc>
                <a:spcPct val="80000"/>
              </a:lnSpc>
              <a:spcBef>
                <a:spcPts val="0"/>
              </a:spcBef>
              <a:spcAft>
                <a:spcPts val="0"/>
              </a:spcAft>
              <a:buClr>
                <a:srgbClr val="000000"/>
              </a:buClr>
              <a:buSzPct val="100000"/>
              <a:defRPr/>
            </a:pPr>
            <a:r>
              <a:rPr lang="en-US" sz="1700" b="1" dirty="0">
                <a:solidFill>
                  <a:srgbClr val="C20E9B"/>
                </a:solidFill>
                <a:latin typeface="Calibri" charset="0"/>
                <a:ea typeface="Calibri" charset="0"/>
                <a:cs typeface="Calibri" charset="0"/>
                <a:sym typeface="Calibri"/>
              </a:rPr>
              <a:t>In class activities: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a:latin typeface="Calibri" charset="0"/>
                <a:ea typeface="Calibri" charset="0"/>
                <a:cs typeface="Calibri" charset="0"/>
                <a:sym typeface="Calibri"/>
              </a:rPr>
              <a:t>WOTD and Grammar Quiz (Semicolons).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a:latin typeface="Calibri" charset="0"/>
                <a:ea typeface="Calibri" charset="0"/>
                <a:cs typeface="Calibri" charset="0"/>
                <a:sym typeface="Calibri"/>
              </a:rPr>
              <a:t>Finish reading, summarizing, paraphrasing, and analyzing “Civil Disobedience” **Turn this in at the end of the hour.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a:latin typeface="Calibri" charset="0"/>
                <a:ea typeface="Calibri" charset="0"/>
                <a:cs typeface="Calibri" charset="0"/>
                <a:sym typeface="Calibri"/>
              </a:rPr>
              <a:t>You will also turn in the rhetorical analysis you wrote on bystanders being encouraged to intervene when witnessing a crime.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a:latin typeface="Calibri" charset="0"/>
                <a:ea typeface="Calibri" charset="0"/>
                <a:cs typeface="Calibri" charset="0"/>
                <a:sym typeface="Calibri"/>
              </a:rPr>
              <a:t>Towards the end of the hour I will pass out Progress Reports and call students (alphabetically) to discuss grades.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a:latin typeface="Calibri" charset="0"/>
                <a:ea typeface="Calibri" charset="0"/>
                <a:cs typeface="Calibri" charset="0"/>
                <a:sym typeface="Calibri"/>
              </a:rPr>
              <a:t>Eat Cake. </a:t>
            </a:r>
            <a:r>
              <a:rPr lang="en-US" sz="1700" dirty="0">
                <a:latin typeface="Calibri" charset="0"/>
                <a:ea typeface="Calibri" charset="0"/>
                <a:cs typeface="Calibri" charset="0"/>
                <a:sym typeface="Wingdings"/>
              </a:rPr>
              <a:t> </a:t>
            </a:r>
            <a:endParaRPr lang="en-US" sz="1700" dirty="0">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600" b="1" dirty="0">
                <a:solidFill>
                  <a:srgbClr val="00B050"/>
                </a:solidFill>
                <a:latin typeface="Calibri" charset="0"/>
                <a:ea typeface="Calibri" charset="0"/>
                <a:cs typeface="Calibri" charset="0"/>
                <a:sym typeface="Calibri"/>
              </a:rPr>
              <a:t>Learning Targets: </a:t>
            </a:r>
            <a:r>
              <a:rPr lang="en-US" sz="1600" dirty="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latin typeface="Calibri" charset="0"/>
                <a:ea typeface="Calibri" charset="0"/>
                <a:cs typeface="Calibri" charset="0"/>
              </a:rPr>
              <a:t>I can analyze and evaluate the effectiveness of the structure an author uses in his or her exposition or argument, including whether the structure makes points clear, convincing, and engaging.</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use context (e.g., the overall meaning of a sentence, paragraph, or text; a word's position or function in a sentence) as a clue to the meaning of a word or phrase.</a:t>
            </a:r>
          </a:p>
        </p:txBody>
      </p:sp>
    </p:spTree>
    <p:extLst>
      <p:ext uri="{BB962C8B-B14F-4D97-AF65-F5344CB8AC3E}">
        <p14:creationId xmlns:p14="http://schemas.microsoft.com/office/powerpoint/2010/main" val="3057464745"/>
      </p:ext>
    </p:extLst>
  </p:cSld>
  <p:clrMapOvr>
    <a:masterClrMapping/>
  </p:clrMapOvr>
  <p:transition spd="slow">
    <p:cut/>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998708"/>
            <a:ext cx="7467600" cy="2308324"/>
          </a:xfrm>
          <a:prstGeom prst="rect">
            <a:avLst/>
          </a:prstGeom>
          <a:noFill/>
        </p:spPr>
        <p:txBody>
          <a:bodyPr wrap="square" rtlCol="0">
            <a:spAutoFit/>
          </a:bodyPr>
          <a:lstStyle/>
          <a:p>
            <a:r>
              <a:rPr lang="en-US" sz="1800" b="1" dirty="0"/>
              <a:t>Section 1 from Civil Disobedience</a:t>
            </a:r>
          </a:p>
          <a:p>
            <a:endParaRPr lang="en-US" sz="1800" b="1" dirty="0">
              <a:solidFill>
                <a:srgbClr val="009A46"/>
              </a:solidFill>
            </a:endParaRPr>
          </a:p>
          <a:p>
            <a:r>
              <a:rPr lang="en-US" sz="1800" b="1" dirty="0">
                <a:solidFill>
                  <a:srgbClr val="009A46"/>
                </a:solidFill>
              </a:rPr>
              <a:t>I heartily accept the motto, "That government is best which governs least"; and I should like to see it acted up to more rapidly and systematically. Carried out, it finally amounts to this, which also I believe— "That government is best which governs not at all"; and when men are prepared for it, that will be the kind of government which they will have.</a:t>
            </a:r>
          </a:p>
        </p:txBody>
      </p:sp>
      <p:sp>
        <p:nvSpPr>
          <p:cNvPr id="3" name="TextBox 2"/>
          <p:cNvSpPr txBox="1"/>
          <p:nvPr/>
        </p:nvSpPr>
        <p:spPr>
          <a:xfrm>
            <a:off x="838200" y="495960"/>
            <a:ext cx="7620000" cy="523220"/>
          </a:xfrm>
          <a:prstGeom prst="rect">
            <a:avLst/>
          </a:prstGeom>
          <a:noFill/>
        </p:spPr>
        <p:txBody>
          <a:bodyPr wrap="square" rtlCol="0">
            <a:spAutoFit/>
          </a:bodyPr>
          <a:lstStyle/>
          <a:p>
            <a:r>
              <a:rPr lang="en-US" sz="2800" b="1" dirty="0">
                <a:solidFill>
                  <a:srgbClr val="FF0000"/>
                </a:solidFill>
              </a:rPr>
              <a:t>**Did not use!!!!</a:t>
            </a:r>
          </a:p>
        </p:txBody>
      </p:sp>
      <p:sp>
        <p:nvSpPr>
          <p:cNvPr id="4" name="TextBox 3"/>
          <p:cNvSpPr txBox="1"/>
          <p:nvPr/>
        </p:nvSpPr>
        <p:spPr>
          <a:xfrm>
            <a:off x="838200" y="3276600"/>
            <a:ext cx="7239000" cy="3416320"/>
          </a:xfrm>
          <a:prstGeom prst="rect">
            <a:avLst/>
          </a:prstGeom>
          <a:noFill/>
        </p:spPr>
        <p:txBody>
          <a:bodyPr wrap="square" rtlCol="0">
            <a:spAutoFit/>
          </a:bodyPr>
          <a:lstStyle/>
          <a:p>
            <a:r>
              <a:rPr lang="en-US" sz="1800" b="1" dirty="0"/>
              <a:t>Paraphrase from Civil Disobedience</a:t>
            </a:r>
          </a:p>
          <a:p>
            <a:endParaRPr lang="en-US" sz="1800" b="1" dirty="0"/>
          </a:p>
          <a:p>
            <a:r>
              <a:rPr lang="en-US" sz="1800" b="1" dirty="0">
                <a:solidFill>
                  <a:srgbClr val="0070C0"/>
                </a:solidFill>
              </a:rPr>
              <a:t>I truly believe the saying, ”That government is best which governs least” (hands off government is the ideal type of government); and I would prefer for this action to be implemented quickly and efficiently. If the previously mentioned statement is implemented, the result will be, which I also believe to be true, “That government is best which governs not at all” (the best kind of government is one that serves instead of making unnecessary mandates). If the citizens of this country are ready, we can start the process of creating a system that works for the people instead of against them.  </a:t>
            </a:r>
          </a:p>
        </p:txBody>
      </p:sp>
    </p:spTree>
    <p:extLst>
      <p:ext uri="{BB962C8B-B14F-4D97-AF65-F5344CB8AC3E}">
        <p14:creationId xmlns:p14="http://schemas.microsoft.com/office/powerpoint/2010/main" val="3618935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0B1956D8-071D-4843-9941-CC5BDA1F9F62}"/>
              </a:ext>
            </a:extLst>
          </p:cNvPr>
          <p:cNvSpPr>
            <a:spLocks noGrp="1" noChangeArrowheads="1"/>
          </p:cNvSpPr>
          <p:nvPr>
            <p:ph type="body" idx="1"/>
          </p:nvPr>
        </p:nvSpPr>
        <p:spPr>
          <a:xfrm>
            <a:off x="0" y="1143000"/>
            <a:ext cx="9144000" cy="6324600"/>
          </a:xfrm>
        </p:spPr>
        <p:txBody>
          <a:bodyPr/>
          <a:lstStyle/>
          <a:p>
            <a:pPr eaLnBrk="1" hangingPunct="1">
              <a:lnSpc>
                <a:spcPct val="80000"/>
              </a:lnSpc>
            </a:pPr>
            <a:r>
              <a:rPr lang="en-US" altLang="en-US" sz="2000" b="1" dirty="0"/>
              <a:t>Word:</a:t>
            </a:r>
            <a:r>
              <a:rPr lang="en-US" altLang="en-US" sz="2000" dirty="0"/>
              <a:t> immutable</a:t>
            </a:r>
          </a:p>
          <a:p>
            <a:pPr eaLnBrk="1" hangingPunct="1">
              <a:lnSpc>
                <a:spcPct val="80000"/>
              </a:lnSpc>
            </a:pPr>
            <a:endParaRPr lang="en-US" altLang="en-US" sz="2000" b="1" dirty="0"/>
          </a:p>
          <a:p>
            <a:pPr eaLnBrk="1" hangingPunct="1">
              <a:lnSpc>
                <a:spcPct val="80000"/>
              </a:lnSpc>
            </a:pPr>
            <a:r>
              <a:rPr lang="en-US" altLang="en-US" sz="2000" b="1" dirty="0"/>
              <a:t>Part of speech:</a:t>
            </a:r>
            <a:r>
              <a:rPr lang="en-US" altLang="en-US" sz="2000" dirty="0"/>
              <a:t> adjective</a:t>
            </a:r>
          </a:p>
          <a:p>
            <a:pPr eaLnBrk="1" hangingPunct="1">
              <a:lnSpc>
                <a:spcPct val="80000"/>
              </a:lnSpc>
            </a:pPr>
            <a:endParaRPr lang="en-US" altLang="en-US" sz="2000" b="1" dirty="0"/>
          </a:p>
          <a:p>
            <a:pPr eaLnBrk="1" hangingPunct="1">
              <a:lnSpc>
                <a:spcPct val="80000"/>
              </a:lnSpc>
            </a:pPr>
            <a:r>
              <a:rPr lang="en-US" altLang="en-US" sz="2000" b="1" dirty="0"/>
              <a:t>Pronunciation: </a:t>
            </a:r>
            <a:r>
              <a:rPr lang="en-US" altLang="en-US" sz="2000" dirty="0" err="1"/>
              <a:t>ih-myoo-tuh-buhl</a:t>
            </a:r>
            <a:endParaRPr lang="en-US" altLang="en-US" sz="2000" dirty="0"/>
          </a:p>
          <a:p>
            <a:pPr eaLnBrk="1" hangingPunct="1">
              <a:lnSpc>
                <a:spcPct val="80000"/>
              </a:lnSpc>
            </a:pPr>
            <a:endParaRPr lang="en-US" altLang="en-US" sz="2000" dirty="0"/>
          </a:p>
          <a:p>
            <a:pPr eaLnBrk="1" hangingPunct="1">
              <a:lnSpc>
                <a:spcPct val="80000"/>
              </a:lnSpc>
            </a:pPr>
            <a:r>
              <a:rPr lang="en-US" altLang="en-US" sz="2000" b="1" dirty="0"/>
              <a:t>Origins: </a:t>
            </a:r>
            <a:r>
              <a:rPr lang="en-US" altLang="en-US" sz="2000" dirty="0"/>
              <a:t>Latin: “</a:t>
            </a:r>
            <a:r>
              <a:rPr lang="en-US" altLang="en-US" sz="2000" dirty="0" err="1"/>
              <a:t>im</a:t>
            </a:r>
            <a:r>
              <a:rPr lang="en-US" altLang="en-US" sz="2000" dirty="0"/>
              <a:t>” (not) + ”</a:t>
            </a:r>
            <a:r>
              <a:rPr lang="en-US" altLang="en-US" sz="2000" dirty="0" err="1"/>
              <a:t>mutabilis</a:t>
            </a:r>
            <a:r>
              <a:rPr lang="en-US" altLang="en-US" sz="2000" dirty="0"/>
              <a:t>” (changeable)</a:t>
            </a:r>
          </a:p>
          <a:p>
            <a:pPr eaLnBrk="1" hangingPunct="1">
              <a:lnSpc>
                <a:spcPct val="80000"/>
              </a:lnSpc>
            </a:pPr>
            <a:endParaRPr lang="en-US" altLang="en-US" sz="2000" b="1" dirty="0"/>
          </a:p>
          <a:p>
            <a:pPr eaLnBrk="1" hangingPunct="1">
              <a:lnSpc>
                <a:spcPct val="80000"/>
              </a:lnSpc>
            </a:pPr>
            <a:r>
              <a:rPr lang="en-US" altLang="en-US" sz="2000" b="1" dirty="0"/>
              <a:t>Related Forms: </a:t>
            </a:r>
            <a:r>
              <a:rPr lang="en-US" altLang="en-US" sz="2000" dirty="0"/>
              <a:t>immutably (adverb)</a:t>
            </a:r>
          </a:p>
          <a:p>
            <a:pPr eaLnBrk="1" hangingPunct="1">
              <a:lnSpc>
                <a:spcPct val="80000"/>
              </a:lnSpc>
            </a:pPr>
            <a:endParaRPr lang="en-US" altLang="en-US" sz="2000" b="1" dirty="0"/>
          </a:p>
          <a:p>
            <a:pPr eaLnBrk="1" hangingPunct="1">
              <a:lnSpc>
                <a:spcPct val="80000"/>
              </a:lnSpc>
            </a:pPr>
            <a:r>
              <a:rPr lang="en-US" altLang="en-US" sz="2000" b="1" dirty="0"/>
              <a:t>Synonyms: </a:t>
            </a:r>
          </a:p>
          <a:p>
            <a:pPr eaLnBrk="1" hangingPunct="1">
              <a:lnSpc>
                <a:spcPct val="80000"/>
              </a:lnSpc>
            </a:pPr>
            <a:endParaRPr lang="en-US" altLang="en-US" sz="2000" b="1" dirty="0"/>
          </a:p>
          <a:p>
            <a:pPr eaLnBrk="1" hangingPunct="1">
              <a:lnSpc>
                <a:spcPct val="80000"/>
              </a:lnSpc>
            </a:pPr>
            <a:r>
              <a:rPr lang="en-US" altLang="en-US" sz="2000" b="1" dirty="0"/>
              <a:t>Sentence:</a:t>
            </a:r>
            <a:r>
              <a:rPr lang="en-US" altLang="en-US" sz="2000" dirty="0"/>
              <a:t> No matter how much Batman’s surgeons worked to reattach his limbs, the </a:t>
            </a:r>
            <a:r>
              <a:rPr lang="en-US" altLang="en-US" sz="2000" b="1" u="sng" dirty="0"/>
              <a:t>immutable</a:t>
            </a:r>
            <a:r>
              <a:rPr lang="en-US" altLang="en-US" sz="2000" dirty="0"/>
              <a:t> fact was that Bane had turned him into a quadriplegic.</a:t>
            </a:r>
            <a:endParaRPr lang="en-US" altLang="en-US" sz="2000" b="1" dirty="0"/>
          </a:p>
          <a:p>
            <a:pPr eaLnBrk="1" hangingPunct="1">
              <a:lnSpc>
                <a:spcPct val="80000"/>
              </a:lnSpc>
            </a:pPr>
            <a:endParaRPr lang="en-US" altLang="en-US" sz="2000" b="1" dirty="0"/>
          </a:p>
          <a:p>
            <a:pPr eaLnBrk="1" hangingPunct="1">
              <a:lnSpc>
                <a:spcPct val="80000"/>
              </a:lnSpc>
            </a:pPr>
            <a:r>
              <a:rPr lang="en-US" altLang="en-US" sz="2000" b="1" dirty="0"/>
              <a:t>Predicted Definition: I believe this word means… (include 3 guesses)</a:t>
            </a:r>
          </a:p>
          <a:p>
            <a:pPr eaLnBrk="1" hangingPunct="1">
              <a:lnSpc>
                <a:spcPct val="80000"/>
              </a:lnSpc>
            </a:pPr>
            <a:endParaRPr lang="en-US" altLang="en-US" sz="2000" b="1" dirty="0"/>
          </a:p>
          <a:p>
            <a:pPr eaLnBrk="1" hangingPunct="1">
              <a:lnSpc>
                <a:spcPct val="80000"/>
              </a:lnSpc>
            </a:pPr>
            <a:r>
              <a:rPr lang="en-US" altLang="en-US" sz="2000" b="1" dirty="0"/>
              <a:t>Definition: </a:t>
            </a:r>
          </a:p>
        </p:txBody>
      </p:sp>
      <p:sp>
        <p:nvSpPr>
          <p:cNvPr id="2" name="TextBox 1">
            <a:extLst>
              <a:ext uri="{FF2B5EF4-FFF2-40B4-BE49-F238E27FC236}">
                <a16:creationId xmlns:a16="http://schemas.microsoft.com/office/drawing/2014/main" id="{366D81DC-229C-5743-8595-06EB18436638}"/>
              </a:ext>
            </a:extLst>
          </p:cNvPr>
          <p:cNvSpPr txBox="1"/>
          <p:nvPr/>
        </p:nvSpPr>
        <p:spPr>
          <a:xfrm>
            <a:off x="1295400" y="5334000"/>
            <a:ext cx="6934200" cy="338554"/>
          </a:xfrm>
          <a:prstGeom prst="rect">
            <a:avLst/>
          </a:prstGeom>
          <a:noFill/>
        </p:spPr>
        <p:txBody>
          <a:bodyPr wrap="square" rtlCol="0">
            <a:spAutoFit/>
          </a:bodyPr>
          <a:lstStyle/>
          <a:p>
            <a:pPr eaLnBrk="1" hangingPunct="1">
              <a:lnSpc>
                <a:spcPct val="80000"/>
              </a:lnSpc>
              <a:buFontTx/>
              <a:buNone/>
            </a:pPr>
            <a:r>
              <a:rPr lang="en-US" altLang="en-US" sz="2000" dirty="0"/>
              <a:t>Not mutable, unchangeable, changeless</a:t>
            </a:r>
          </a:p>
        </p:txBody>
      </p:sp>
      <p:sp>
        <p:nvSpPr>
          <p:cNvPr id="3" name="TextBox 2">
            <a:extLst>
              <a:ext uri="{FF2B5EF4-FFF2-40B4-BE49-F238E27FC236}">
                <a16:creationId xmlns:a16="http://schemas.microsoft.com/office/drawing/2014/main" id="{8635E5CE-AEF2-E448-A41E-D0E4C20E0009}"/>
              </a:ext>
            </a:extLst>
          </p:cNvPr>
          <p:cNvSpPr txBox="1"/>
          <p:nvPr/>
        </p:nvSpPr>
        <p:spPr>
          <a:xfrm>
            <a:off x="1447800" y="3562290"/>
            <a:ext cx="6096000" cy="400110"/>
          </a:xfrm>
          <a:prstGeom prst="rect">
            <a:avLst/>
          </a:prstGeom>
          <a:noFill/>
        </p:spPr>
        <p:txBody>
          <a:bodyPr wrap="square" rtlCol="0">
            <a:spAutoFit/>
          </a:bodyPr>
          <a:lstStyle/>
          <a:p>
            <a:r>
              <a:rPr lang="en-US" sz="2000" dirty="0"/>
              <a:t>Constant, fixed, stable, permanent</a:t>
            </a:r>
          </a:p>
        </p:txBody>
      </p:sp>
      <p:sp>
        <p:nvSpPr>
          <p:cNvPr id="4" name="Rectangle 3">
            <a:extLst>
              <a:ext uri="{FF2B5EF4-FFF2-40B4-BE49-F238E27FC236}">
                <a16:creationId xmlns:a16="http://schemas.microsoft.com/office/drawing/2014/main" id="{E4AB4394-0F08-0D4C-AED2-EEED20B9BB52}"/>
              </a:ext>
            </a:extLst>
          </p:cNvPr>
          <p:cNvSpPr/>
          <p:nvPr/>
        </p:nvSpPr>
        <p:spPr>
          <a:xfrm>
            <a:off x="2743200" y="152400"/>
            <a:ext cx="3005951" cy="646331"/>
          </a:xfrm>
          <a:prstGeom prst="rect">
            <a:avLst/>
          </a:prstGeom>
        </p:spPr>
        <p:txBody>
          <a:bodyPr wrap="non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WOTD 2/7/18</a:t>
            </a:r>
          </a:p>
        </p:txBody>
      </p:sp>
    </p:spTree>
    <p:extLst>
      <p:ext uri="{BB962C8B-B14F-4D97-AF65-F5344CB8AC3E}">
        <p14:creationId xmlns:p14="http://schemas.microsoft.com/office/powerpoint/2010/main" val="420947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a:solidFill>
                  <a:schemeClr val="tx1"/>
                </a:solidFill>
                <a:latin typeface="Calibri" charset="0"/>
                <a:ea typeface="Arial" charset="0"/>
                <a:cs typeface="Arial" charset="0"/>
                <a:sym typeface="Calibri" charset="0"/>
              </a:rPr>
              <a:t>Monday 3/20/17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a:t>
            </a:r>
            <a:r>
              <a:rPr lang="en-US" sz="1800" b="1" dirty="0">
                <a:solidFill>
                  <a:srgbClr val="0070C0"/>
                </a:solidFill>
                <a:latin typeface="Calibri" charset="0"/>
                <a:ea typeface="Calibri" charset="0"/>
                <a:cs typeface="Calibri" charset="0"/>
                <a:sym typeface="Calibri"/>
              </a:rPr>
              <a:t>Please take your assigned </a:t>
            </a:r>
            <a:r>
              <a:rPr lang="en-US" sz="1800" b="1" dirty="0" err="1">
                <a:solidFill>
                  <a:srgbClr val="0070C0"/>
                </a:solidFill>
                <a:latin typeface="Calibri" charset="0"/>
                <a:ea typeface="Calibri" charset="0"/>
                <a:cs typeface="Calibri" charset="0"/>
                <a:sym typeface="Calibri"/>
              </a:rPr>
              <a:t>chromebook</a:t>
            </a:r>
            <a:r>
              <a:rPr lang="en-US" sz="1800" b="1" dirty="0">
                <a:solidFill>
                  <a:srgbClr val="0070C0"/>
                </a:solidFill>
                <a:latin typeface="Calibri" charset="0"/>
                <a:ea typeface="Calibri" charset="0"/>
                <a:cs typeface="Calibri" charset="0"/>
                <a:sym typeface="Calibri"/>
              </a:rPr>
              <a:t> and sign into Khan Academy. </a:t>
            </a:r>
          </a:p>
          <a:p>
            <a:pPr eaLnBrk="1" fontAlgn="auto" hangingPunct="1">
              <a:lnSpc>
                <a:spcPct val="80000"/>
              </a:lnSpc>
              <a:spcBef>
                <a:spcPts val="0"/>
              </a:spcBef>
              <a:spcAft>
                <a:spcPts val="0"/>
              </a:spcAft>
              <a:buClr>
                <a:srgbClr val="000000"/>
              </a:buClr>
              <a:buSzPct val="100000"/>
              <a:defRPr/>
            </a:pPr>
            <a:r>
              <a:rPr lang="en-US" sz="1700" dirty="0">
                <a:latin typeface="Calibri" charset="0"/>
                <a:ea typeface="Calibri" charset="0"/>
                <a:cs typeface="Calibri" charset="0"/>
                <a:sym typeface="Calibri"/>
              </a:rPr>
              <a:t>Introduce Khan Challenge + take Reading: History practice quiz and record score. </a:t>
            </a:r>
          </a:p>
          <a:p>
            <a:pPr eaLnBrk="1" fontAlgn="auto" hangingPunct="1">
              <a:lnSpc>
                <a:spcPct val="80000"/>
              </a:lnSpc>
              <a:spcBef>
                <a:spcPts val="0"/>
              </a:spcBef>
              <a:spcAft>
                <a:spcPts val="0"/>
              </a:spcAft>
              <a:buClr>
                <a:srgbClr val="000000"/>
              </a:buClr>
              <a:buSzPct val="100000"/>
              <a:defRPr/>
            </a:pPr>
            <a:r>
              <a:rPr lang="en-US" sz="1700" b="1" dirty="0">
                <a:solidFill>
                  <a:srgbClr val="C20E9B"/>
                </a:solidFill>
                <a:latin typeface="Calibri" charset="0"/>
                <a:ea typeface="Calibri" charset="0"/>
                <a:cs typeface="Calibri" charset="0"/>
                <a:sym typeface="Calibri"/>
              </a:rPr>
              <a:t>In class activities: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a:latin typeface="Calibri" charset="0"/>
                <a:ea typeface="Calibri" charset="0"/>
                <a:cs typeface="Calibri" charset="0"/>
                <a:sym typeface="Calibri"/>
              </a:rPr>
              <a:t>Khan Challenge: </a:t>
            </a:r>
            <a:r>
              <a:rPr lang="en-US" sz="1700" dirty="0">
                <a:latin typeface="Calibri" charset="0"/>
                <a:ea typeface="Calibri" charset="0"/>
                <a:cs typeface="Calibri" charset="0"/>
                <a:sym typeface="Calibri"/>
                <a:hlinkClick r:id="rId3"/>
              </a:rPr>
              <a:t>https://magic.piktochart.com/output/20233534-new-piktochart  </a:t>
            </a:r>
            <a:r>
              <a:rPr lang="en-US" sz="1700" dirty="0">
                <a:latin typeface="Calibri" charset="0"/>
                <a:ea typeface="Calibri" charset="0"/>
                <a:cs typeface="Calibri" charset="0"/>
                <a:sym typeface="Calibri"/>
              </a:rPr>
              <a:t>+ take Reading: History quiz on Khan Academy and record score. **Timed for 13 minutes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a:latin typeface="Calibri" charset="0"/>
                <a:ea typeface="Calibri" charset="0"/>
                <a:cs typeface="Calibri" charset="0"/>
                <a:sym typeface="Calibri"/>
              </a:rPr>
              <a:t>Review how to paraphrase.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a:latin typeface="Calibri" charset="0"/>
                <a:ea typeface="Calibri" charset="0"/>
                <a:cs typeface="Calibri" charset="0"/>
                <a:sym typeface="Calibri"/>
              </a:rPr>
              <a:t>Assign groups for small group assignment on “Civil Disobedience” **3 students per group</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a:latin typeface="Calibri" charset="0"/>
                <a:ea typeface="Calibri" charset="0"/>
                <a:cs typeface="Calibri" charset="0"/>
                <a:sym typeface="Calibri"/>
              </a:rPr>
              <a:t>Finish summarizing, paraphrasing, and analyzing “Civil Disobedience” in groups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latin typeface="Calibri" charset="0"/>
                <a:ea typeface="Calibri" charset="0"/>
                <a:cs typeface="Calibri" charset="0"/>
                <a:sym typeface="Calibri"/>
              </a:rPr>
              <a:t>Homework =</a:t>
            </a:r>
            <a:r>
              <a:rPr lang="en-US" sz="1700" dirty="0">
                <a:latin typeface="Calibri" charset="0"/>
                <a:ea typeface="Calibri" charset="0"/>
                <a:cs typeface="Calibri" charset="0"/>
                <a:sym typeface="Calibri"/>
              </a:rPr>
              <a:t> Focus Question and complete packet for “Civil Disobedience” </a:t>
            </a:r>
          </a:p>
          <a:p>
            <a:pPr eaLnBrk="1" fontAlgn="auto" hangingPunct="1">
              <a:lnSpc>
                <a:spcPct val="80000"/>
              </a:lnSpc>
              <a:spcBef>
                <a:spcPts val="400"/>
              </a:spcBef>
              <a:spcAft>
                <a:spcPts val="0"/>
              </a:spcAft>
              <a:buClr>
                <a:srgbClr val="000000"/>
              </a:buClr>
              <a:buSzPct val="100000"/>
              <a:defRPr/>
            </a:pPr>
            <a:r>
              <a:rPr lang="en-US" sz="1600" b="1" dirty="0">
                <a:solidFill>
                  <a:srgbClr val="00B050"/>
                </a:solidFill>
                <a:latin typeface="Calibri" charset="0"/>
                <a:ea typeface="Calibri" charset="0"/>
                <a:cs typeface="Calibri" charset="0"/>
                <a:sym typeface="Calibri"/>
              </a:rPr>
              <a:t>Learning Targets: </a:t>
            </a:r>
            <a:r>
              <a:rPr lang="en-US" sz="1600" dirty="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latin typeface="Calibri" charset="0"/>
                <a:ea typeface="Calibri" charset="0"/>
                <a:cs typeface="Calibri" charset="0"/>
              </a:rPr>
              <a:t>I can analyze and evaluate the effectiveness of the structure an author uses in his or her exposition or argument, including whether the structure makes points clear, convincing, and engaging.</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latin typeface="Calibri" charset="0"/>
                <a:ea typeface="Calibri" charset="0"/>
                <a:cs typeface="Calibri" charset="0"/>
              </a:rPr>
              <a:t>I can use key words, phrases, and context clues in order to solve roadblocks and to write a gist statement for the text. </a:t>
            </a:r>
          </a:p>
        </p:txBody>
      </p:sp>
    </p:spTree>
    <p:extLst>
      <p:ext uri="{BB962C8B-B14F-4D97-AF65-F5344CB8AC3E}">
        <p14:creationId xmlns:p14="http://schemas.microsoft.com/office/powerpoint/2010/main" val="2988915181"/>
      </p:ext>
    </p:extLst>
  </p:cSld>
  <p:clrMapOvr>
    <a:masterClrMapping/>
  </p:clrMapOvr>
  <p:transition spd="slow">
    <p:cut/>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a:solidFill>
                  <a:schemeClr val="tx1"/>
                </a:solidFill>
                <a:latin typeface="Calibri" charset="0"/>
                <a:ea typeface="Arial" charset="0"/>
                <a:cs typeface="Arial" charset="0"/>
                <a:sym typeface="Calibri" charset="0"/>
              </a:rPr>
              <a:t>Tuesday 3/21/17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charset="0"/>
                <a:ea typeface="Calibri" charset="0"/>
                <a:cs typeface="Calibri" charset="0"/>
                <a:sym typeface="Calibri"/>
              </a:rPr>
              <a:t>Bell Work:</a:t>
            </a:r>
            <a:r>
              <a:rPr lang="en-US" sz="2000" dirty="0">
                <a:latin typeface="Calibri" charset="0"/>
                <a:ea typeface="Calibri" charset="0"/>
                <a:cs typeface="Calibri" charset="0"/>
                <a:sym typeface="Calibri"/>
              </a:rPr>
              <a:t> Get with your group from yesterday and complete the assignment for analyzing “Civil Disobedience” </a:t>
            </a:r>
            <a:r>
              <a:rPr lang="en-US" sz="2000" dirty="0">
                <a:solidFill>
                  <a:srgbClr val="0070C0"/>
                </a:solidFill>
                <a:latin typeface="Calibri" charset="0"/>
                <a:ea typeface="Calibri" charset="0"/>
                <a:cs typeface="Calibri" charset="0"/>
                <a:sym typeface="Calibri"/>
              </a:rPr>
              <a:t>**15 minutes</a:t>
            </a:r>
          </a:p>
          <a:p>
            <a:pPr eaLnBrk="1" fontAlgn="auto" hangingPunct="1">
              <a:lnSpc>
                <a:spcPct val="80000"/>
              </a:lnSpc>
              <a:spcBef>
                <a:spcPts val="0"/>
              </a:spcBef>
              <a:spcAft>
                <a:spcPts val="0"/>
              </a:spcAft>
              <a:buClr>
                <a:srgbClr val="000000"/>
              </a:buClr>
              <a:buSzPct val="100000"/>
              <a:defRPr/>
            </a:pPr>
            <a:endParaRPr lang="en-US" sz="2000" b="1" dirty="0">
              <a:solidFill>
                <a:srgbClr val="C20E9B"/>
              </a:solidFill>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2000" b="1" dirty="0">
                <a:solidFill>
                  <a:srgbClr val="C20E9B"/>
                </a:solidFill>
                <a:latin typeface="Calibri" charset="0"/>
                <a:ea typeface="Calibri" charset="0"/>
                <a:cs typeface="Calibri" charset="0"/>
                <a:sym typeface="Calibri"/>
              </a:rPr>
              <a:t>In class activities: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2000" dirty="0">
                <a:latin typeface="Calibri" charset="0"/>
                <a:ea typeface="Calibri" charset="0"/>
                <a:cs typeface="Calibri" charset="0"/>
                <a:sym typeface="Calibri"/>
              </a:rPr>
              <a:t>Finish Group Analysis for “Civil Disobedience” </a:t>
            </a:r>
            <a:r>
              <a:rPr lang="en-US" sz="2000" dirty="0">
                <a:solidFill>
                  <a:srgbClr val="0070C0"/>
                </a:solidFill>
                <a:latin typeface="Calibri" charset="0"/>
                <a:ea typeface="Calibri" charset="0"/>
                <a:cs typeface="Calibri" charset="0"/>
                <a:sym typeface="Calibri"/>
              </a:rPr>
              <a:t>**15 minutes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2000" dirty="0">
                <a:latin typeface="Calibri" charset="0"/>
                <a:ea typeface="Calibri" charset="0"/>
                <a:cs typeface="Calibri" charset="0"/>
                <a:sym typeface="Calibri"/>
              </a:rPr>
              <a:t>Present work from Group Analysis for “Civil Disobedience” = 1 roadblock and gist statement, 1 rhetorical technique used and for what purpose. </a:t>
            </a:r>
            <a:r>
              <a:rPr lang="en-US" sz="2000" dirty="0">
                <a:solidFill>
                  <a:srgbClr val="0070C0"/>
                </a:solidFill>
                <a:latin typeface="Calibri" charset="0"/>
                <a:ea typeface="Calibri" charset="0"/>
                <a:cs typeface="Calibri" charset="0"/>
                <a:sym typeface="Calibri"/>
              </a:rPr>
              <a:t>**5 minutes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2000" dirty="0">
                <a:latin typeface="Calibri" charset="0"/>
                <a:ea typeface="Calibri" charset="0"/>
                <a:cs typeface="Calibri" charset="0"/>
                <a:sym typeface="Calibri"/>
              </a:rPr>
              <a:t>Assign groups and prep for Socratic Seminar (Four texts = Mort </a:t>
            </a:r>
            <a:r>
              <a:rPr lang="en-US" sz="2000" dirty="0" err="1">
                <a:latin typeface="Calibri" charset="0"/>
                <a:ea typeface="Calibri" charset="0"/>
                <a:cs typeface="Calibri" charset="0"/>
                <a:sym typeface="Calibri"/>
              </a:rPr>
              <a:t>Crim</a:t>
            </a:r>
            <a:r>
              <a:rPr lang="en-US" sz="2000" dirty="0">
                <a:latin typeface="Calibri" charset="0"/>
                <a:ea typeface="Calibri" charset="0"/>
                <a:cs typeface="Calibri" charset="0"/>
                <a:sym typeface="Calibri"/>
              </a:rPr>
              <a:t>, Letter From Birmingham Jail, Civil Disobedience and article on Bystanders). Resources are posted on Google Classroom. You must complete the “Discussion Question Planning Form” as a group (share with each member of your group using Google Docs) </a:t>
            </a:r>
            <a:r>
              <a:rPr lang="en-US" sz="2000" dirty="0">
                <a:solidFill>
                  <a:srgbClr val="0070C0"/>
                </a:solidFill>
                <a:latin typeface="Calibri" charset="0"/>
                <a:ea typeface="Calibri" charset="0"/>
                <a:cs typeface="Calibri" charset="0"/>
                <a:sym typeface="Calibri"/>
              </a:rPr>
              <a:t>**40 minutes</a:t>
            </a:r>
          </a:p>
          <a:p>
            <a:pPr eaLnBrk="1" fontAlgn="auto" hangingPunct="1">
              <a:lnSpc>
                <a:spcPct val="80000"/>
              </a:lnSpc>
              <a:spcBef>
                <a:spcPts val="400"/>
              </a:spcBef>
              <a:spcAft>
                <a:spcPts val="0"/>
              </a:spcAft>
              <a:buClr>
                <a:srgbClr val="000000"/>
              </a:buClr>
              <a:buSzPct val="100000"/>
              <a:defRPr/>
            </a:pPr>
            <a:endParaRPr lang="en-US" sz="2000" b="1" dirty="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000" b="1" dirty="0">
                <a:solidFill>
                  <a:srgbClr val="00B050"/>
                </a:solidFill>
                <a:latin typeface="Calibri" charset="0"/>
                <a:ea typeface="Calibri" charset="0"/>
                <a:cs typeface="Calibri" charset="0"/>
                <a:sym typeface="Calibri"/>
              </a:rPr>
              <a:t>Content Objective:</a:t>
            </a:r>
          </a:p>
          <a:p>
            <a:pPr marL="285750" indent="-285750" eaLnBrk="1" fontAlgn="auto" hangingPunct="1">
              <a:lnSpc>
                <a:spcPct val="80000"/>
              </a:lnSpc>
              <a:spcBef>
                <a:spcPts val="400"/>
              </a:spcBef>
              <a:spcAft>
                <a:spcPts val="0"/>
              </a:spcAft>
              <a:buClr>
                <a:srgbClr val="000000"/>
              </a:buClr>
              <a:buSzPct val="100000"/>
              <a:buFont typeface="ArialUnicodeMS" charset="0"/>
              <a:buChar char="✫"/>
              <a:defRPr/>
            </a:pPr>
            <a:r>
              <a:rPr lang="en-US" sz="2000" dirty="0">
                <a:latin typeface="Calibri" charset="0"/>
                <a:ea typeface="Calibri" charset="0"/>
                <a:cs typeface="Calibri" charset="0"/>
              </a:rPr>
              <a:t>I can identify roadblocks (challenging sentences) in Henry Thoreau’s “Civil Disobedience” and use the following strategies to make meaning of the text: identifying key words and phrases and using context clues. </a:t>
            </a:r>
            <a:endParaRPr lang="en-US" sz="2000" b="1" dirty="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2000" b="1" dirty="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000" b="1" dirty="0">
                <a:solidFill>
                  <a:srgbClr val="00B050"/>
                </a:solidFill>
                <a:latin typeface="Calibri" charset="0"/>
                <a:ea typeface="Calibri" charset="0"/>
                <a:cs typeface="Calibri" charset="0"/>
                <a:sym typeface="Calibri"/>
              </a:rPr>
              <a:t>Language Objective: </a:t>
            </a:r>
            <a:endParaRPr lang="en-US" sz="2000" dirty="0">
              <a:latin typeface="Calibri" charset="0"/>
              <a:ea typeface="Calibri" charset="0"/>
              <a:cs typeface="Calibri" charset="0"/>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2000" dirty="0">
                <a:latin typeface="Calibri" charset="0"/>
                <a:ea typeface="Calibri" charset="0"/>
                <a:cs typeface="Calibri" charset="0"/>
              </a:rPr>
              <a:t>I can write a “rephrase statement” (translation) in order to make meaning of individual sentences and to be able to summarize larger sections of the text. </a:t>
            </a:r>
          </a:p>
        </p:txBody>
      </p:sp>
    </p:spTree>
    <p:extLst>
      <p:ext uri="{BB962C8B-B14F-4D97-AF65-F5344CB8AC3E}">
        <p14:creationId xmlns:p14="http://schemas.microsoft.com/office/powerpoint/2010/main" val="2087007085"/>
      </p:ext>
    </p:extLst>
  </p:cSld>
  <p:clrMapOvr>
    <a:masterClrMapping/>
  </p:clrMapOvr>
  <p:transition spd="slow">
    <p:cut/>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a:solidFill>
                  <a:schemeClr val="tx1"/>
                </a:solidFill>
                <a:latin typeface="Calibri" charset="0"/>
                <a:ea typeface="Arial" charset="0"/>
                <a:cs typeface="Arial" charset="0"/>
                <a:sym typeface="Calibri" charset="0"/>
              </a:rPr>
              <a:t>Wednesday 3/22/17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858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charset="0"/>
                <a:ea typeface="Calibri" charset="0"/>
                <a:cs typeface="Calibri" charset="0"/>
                <a:sym typeface="Calibri"/>
              </a:rPr>
              <a:t>Bell Work:</a:t>
            </a:r>
            <a:r>
              <a:rPr lang="en-US" sz="2000" dirty="0">
                <a:latin typeface="Calibri" charset="0"/>
                <a:ea typeface="Calibri" charset="0"/>
                <a:cs typeface="Calibri" charset="0"/>
                <a:sym typeface="Calibri"/>
              </a:rPr>
              <a:t> SSR + response to one word theme **20 minutes</a:t>
            </a:r>
            <a:endParaRPr lang="en-US" sz="2000" dirty="0">
              <a:solidFill>
                <a:schemeClr val="bg2"/>
              </a:solidFill>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2000" b="1" dirty="0">
                <a:solidFill>
                  <a:srgbClr val="C20E9B"/>
                </a:solidFill>
                <a:latin typeface="Calibri" charset="0"/>
                <a:ea typeface="Calibri" charset="0"/>
                <a:cs typeface="Calibri" charset="0"/>
                <a:sym typeface="Calibri"/>
              </a:rPr>
              <a:t>In class activities: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2000" dirty="0">
                <a:latin typeface="Calibri" charset="0"/>
                <a:ea typeface="Calibri" charset="0"/>
                <a:cs typeface="Calibri" charset="0"/>
                <a:sym typeface="Calibri"/>
              </a:rPr>
              <a:t>SSR for 20 minutes + response to one word theme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2000" dirty="0">
                <a:latin typeface="Calibri" charset="0"/>
                <a:ea typeface="Calibri" charset="0"/>
                <a:cs typeface="Calibri" charset="0"/>
                <a:sym typeface="Calibri"/>
              </a:rPr>
              <a:t>Prep for Socratic Seminar using the Chromebooks in order to collect and organize plans for discussion. (Four texts = Mort </a:t>
            </a:r>
            <a:r>
              <a:rPr lang="en-US" sz="2000" dirty="0" err="1">
                <a:latin typeface="Calibri" charset="0"/>
                <a:ea typeface="Calibri" charset="0"/>
                <a:cs typeface="Calibri" charset="0"/>
                <a:sym typeface="Calibri"/>
              </a:rPr>
              <a:t>Crim</a:t>
            </a:r>
            <a:r>
              <a:rPr lang="en-US" sz="2000" dirty="0">
                <a:latin typeface="Calibri" charset="0"/>
                <a:ea typeface="Calibri" charset="0"/>
                <a:cs typeface="Calibri" charset="0"/>
                <a:sym typeface="Calibri"/>
              </a:rPr>
              <a:t>, Letter From Birmingham Jail, Civil Disobedience and article on Bystanders) </a:t>
            </a:r>
            <a:r>
              <a:rPr lang="en-US" sz="2000" dirty="0">
                <a:solidFill>
                  <a:schemeClr val="bg2"/>
                </a:solidFill>
                <a:latin typeface="Calibri" charset="0"/>
                <a:ea typeface="Calibri" charset="0"/>
                <a:cs typeface="Calibri" charset="0"/>
                <a:sym typeface="Calibri"/>
              </a:rPr>
              <a:t>**40 minutes</a:t>
            </a:r>
          </a:p>
          <a:p>
            <a:pPr eaLnBrk="1" fontAlgn="auto" hangingPunct="1">
              <a:lnSpc>
                <a:spcPct val="80000"/>
              </a:lnSpc>
              <a:spcBef>
                <a:spcPts val="400"/>
              </a:spcBef>
              <a:spcAft>
                <a:spcPts val="0"/>
              </a:spcAft>
              <a:buClr>
                <a:srgbClr val="000000"/>
              </a:buClr>
              <a:buSzPct val="100000"/>
              <a:defRPr/>
            </a:pPr>
            <a:endParaRPr lang="en-US" sz="2000" b="1" dirty="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000" b="1" dirty="0">
                <a:solidFill>
                  <a:srgbClr val="00B050"/>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2000" dirty="0">
                <a:solidFill>
                  <a:schemeClr val="tx1"/>
                </a:solidFill>
                <a:latin typeface="Calibri" charset="0"/>
                <a:ea typeface="Calibri" charset="0"/>
                <a:cs typeface="Calibri" charset="0"/>
                <a:sym typeface="Calibri"/>
              </a:rPr>
              <a:t>I can work with my peers to have a civil, democratic discussion in order to answer the unit’s essential question: “Is our ultimate obligation to ourselves or to society?” </a:t>
            </a:r>
          </a:p>
          <a:p>
            <a:pPr eaLnBrk="1" fontAlgn="auto" hangingPunct="1">
              <a:lnSpc>
                <a:spcPct val="80000"/>
              </a:lnSpc>
              <a:spcBef>
                <a:spcPts val="400"/>
              </a:spcBef>
              <a:spcAft>
                <a:spcPts val="0"/>
              </a:spcAft>
              <a:buClr>
                <a:srgbClr val="000000"/>
              </a:buClr>
              <a:buSzPct val="100000"/>
              <a:defRPr/>
            </a:pPr>
            <a:endParaRPr lang="en-US" sz="2000" b="1" dirty="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000" b="1" dirty="0">
                <a:solidFill>
                  <a:srgbClr val="00B050"/>
                </a:solidFill>
                <a:latin typeface="Calibri" charset="0"/>
                <a:ea typeface="Calibri" charset="0"/>
                <a:cs typeface="Calibri" charset="0"/>
                <a:sym typeface="Calibri"/>
              </a:rPr>
              <a:t>Language Objective: </a:t>
            </a:r>
          </a:p>
          <a:p>
            <a:pPr marL="285750" indent="-285750" eaLnBrk="1" fontAlgn="auto" hangingPunct="1">
              <a:lnSpc>
                <a:spcPct val="80000"/>
              </a:lnSpc>
              <a:spcBef>
                <a:spcPts val="400"/>
              </a:spcBef>
              <a:spcAft>
                <a:spcPts val="0"/>
              </a:spcAft>
              <a:buClr>
                <a:srgbClr val="000000"/>
              </a:buClr>
              <a:buSzPct val="100000"/>
              <a:buFont typeface="ZapfDingbatsITC" charset="0"/>
              <a:buChar char="✫"/>
              <a:defRPr/>
            </a:pPr>
            <a:r>
              <a:rPr lang="en-US" sz="2000" dirty="0">
                <a:solidFill>
                  <a:schemeClr val="tx1"/>
                </a:solidFill>
                <a:latin typeface="Calibri" charset="0"/>
                <a:ea typeface="Calibri" charset="0"/>
                <a:cs typeface="Calibri" charset="0"/>
                <a:sym typeface="Calibri"/>
              </a:rPr>
              <a:t>I can present information, findings, and supporting evidence with a distinct perspective showing alternate viewpoints in a way that listeners can follow the line of reasoning.</a:t>
            </a:r>
          </a:p>
          <a:p>
            <a:pPr eaLnBrk="1" fontAlgn="auto" hangingPunct="1">
              <a:lnSpc>
                <a:spcPct val="80000"/>
              </a:lnSpc>
              <a:spcBef>
                <a:spcPts val="400"/>
              </a:spcBef>
              <a:spcAft>
                <a:spcPts val="0"/>
              </a:spcAft>
              <a:buClr>
                <a:srgbClr val="000000"/>
              </a:buClr>
              <a:buSzPct val="100000"/>
              <a:defRPr/>
            </a:pP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522526917"/>
      </p:ext>
    </p:extLst>
  </p:cSld>
  <p:clrMapOvr>
    <a:masterClrMapping/>
  </p:clrMapOvr>
  <p:transition spd="slow">
    <p:cut/>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a:solidFill>
                  <a:schemeClr val="tx1"/>
                </a:solidFill>
                <a:latin typeface="Calibri" charset="0"/>
                <a:ea typeface="Arial" charset="0"/>
                <a:cs typeface="Arial" charset="0"/>
                <a:sym typeface="Calibri" charset="0"/>
              </a:rPr>
              <a:t>Thursday 3/23/17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858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900" b="1" dirty="0">
                <a:latin typeface="Calibri" charset="0"/>
                <a:ea typeface="Calibri" charset="0"/>
                <a:cs typeface="Calibri" charset="0"/>
                <a:sym typeface="Calibri"/>
              </a:rPr>
              <a:t>Bell Work:</a:t>
            </a:r>
            <a:r>
              <a:rPr lang="en-US" sz="1900" dirty="0">
                <a:latin typeface="Calibri" charset="0"/>
                <a:ea typeface="Calibri" charset="0"/>
                <a:cs typeface="Calibri" charset="0"/>
                <a:sym typeface="Calibri"/>
              </a:rPr>
              <a:t> SSR for 15 minutes **You might have a weekly response due over the weekend. </a:t>
            </a:r>
          </a:p>
          <a:p>
            <a:pPr eaLnBrk="1" fontAlgn="auto" hangingPunct="1">
              <a:lnSpc>
                <a:spcPct val="80000"/>
              </a:lnSpc>
              <a:spcBef>
                <a:spcPts val="0"/>
              </a:spcBef>
              <a:spcAft>
                <a:spcPts val="0"/>
              </a:spcAft>
              <a:buClr>
                <a:srgbClr val="000000"/>
              </a:buClr>
              <a:buSzPct val="100000"/>
              <a:defRPr/>
            </a:pPr>
            <a:r>
              <a:rPr lang="en-US" sz="1900" b="1" dirty="0">
                <a:solidFill>
                  <a:srgbClr val="C20E9B"/>
                </a:solidFill>
                <a:latin typeface="Calibri" charset="0"/>
                <a:ea typeface="Calibri" charset="0"/>
                <a:cs typeface="Calibri" charset="0"/>
                <a:sym typeface="Calibri"/>
              </a:rPr>
              <a:t>In class activities: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900" dirty="0">
                <a:latin typeface="Calibri" charset="0"/>
                <a:ea typeface="Calibri" charset="0"/>
                <a:cs typeface="Calibri" charset="0"/>
                <a:sym typeface="Calibri"/>
              </a:rPr>
              <a:t>SSR for 15 minutes.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900" b="1" dirty="0">
                <a:solidFill>
                  <a:srgbClr val="7030A0"/>
                </a:solidFill>
                <a:latin typeface="Calibri" charset="0"/>
                <a:ea typeface="Calibri" charset="0"/>
                <a:cs typeface="Calibri" charset="0"/>
                <a:sym typeface="Calibri"/>
              </a:rPr>
              <a:t>With your groups, use the </a:t>
            </a:r>
            <a:r>
              <a:rPr lang="en-US" sz="1900" b="1" dirty="0" err="1">
                <a:solidFill>
                  <a:srgbClr val="7030A0"/>
                </a:solidFill>
                <a:latin typeface="Calibri" charset="0"/>
                <a:ea typeface="Calibri" charset="0"/>
                <a:cs typeface="Calibri" charset="0"/>
                <a:sym typeface="Calibri"/>
              </a:rPr>
              <a:t>chromebooks</a:t>
            </a:r>
            <a:r>
              <a:rPr lang="en-US" sz="1900" b="1" dirty="0">
                <a:solidFill>
                  <a:srgbClr val="7030A0"/>
                </a:solidFill>
                <a:latin typeface="Calibri" charset="0"/>
                <a:ea typeface="Calibri" charset="0"/>
                <a:cs typeface="Calibri" charset="0"/>
                <a:sym typeface="Calibri"/>
              </a:rPr>
              <a:t> to prep for Socratic Seminar in order to collect and organize plans for our discussion, tomorrow. </a:t>
            </a:r>
            <a:r>
              <a:rPr lang="en-US" sz="1900" dirty="0">
                <a:latin typeface="Calibri" charset="0"/>
                <a:ea typeface="Calibri" charset="0"/>
                <a:cs typeface="Calibri" charset="0"/>
                <a:sym typeface="Calibri"/>
              </a:rPr>
              <a:t>All of the resources you need are on the Google Classroom page for your hour. If you need to find the class code for Google Classroom, they are all listed on my blog. </a:t>
            </a:r>
            <a:r>
              <a:rPr lang="en-US" sz="1900" dirty="0" err="1">
                <a:latin typeface="Calibri" charset="0"/>
                <a:ea typeface="Calibri" charset="0"/>
                <a:cs typeface="Calibri" charset="0"/>
                <a:sym typeface="Calibri"/>
              </a:rPr>
              <a:t>Iblog.dearbornschools.org</a:t>
            </a:r>
            <a:r>
              <a:rPr lang="en-US" sz="1900" dirty="0">
                <a:latin typeface="Calibri" charset="0"/>
                <a:ea typeface="Calibri" charset="0"/>
                <a:cs typeface="Calibri" charset="0"/>
                <a:sym typeface="Calibri"/>
              </a:rPr>
              <a:t>/</a:t>
            </a:r>
            <a:r>
              <a:rPr lang="en-US" sz="1900" dirty="0" err="1">
                <a:latin typeface="Calibri" charset="0"/>
                <a:ea typeface="Calibri" charset="0"/>
                <a:cs typeface="Calibri" charset="0"/>
                <a:sym typeface="Calibri"/>
              </a:rPr>
              <a:t>schmitthappens</a:t>
            </a:r>
            <a:r>
              <a:rPr lang="en-US" sz="1900" dirty="0">
                <a:latin typeface="Calibri" charset="0"/>
                <a:ea typeface="Calibri" charset="0"/>
                <a:cs typeface="Calibri" charset="0"/>
                <a:sym typeface="Calibri"/>
              </a:rPr>
              <a:t>. </a:t>
            </a:r>
            <a:r>
              <a:rPr lang="en-US" sz="1900" b="1" dirty="0">
                <a:solidFill>
                  <a:schemeClr val="accent5">
                    <a:lumMod val="75000"/>
                  </a:schemeClr>
                </a:solidFill>
                <a:latin typeface="Calibri" charset="0"/>
                <a:ea typeface="Calibri" charset="0"/>
                <a:cs typeface="Calibri" charset="0"/>
                <a:sym typeface="Calibri"/>
              </a:rPr>
              <a:t>**Reminder, you must fill out the Discussion Question Planning form in order to assess the quality of the questions you are asking. Each group member is responsible for writing 10 questions of his or her own (2 members = 20 questions, 3 members = 30 questions.</a:t>
            </a:r>
            <a:r>
              <a:rPr lang="en-US" sz="1900" dirty="0">
                <a:latin typeface="Calibri" charset="0"/>
                <a:ea typeface="Calibri" charset="0"/>
                <a:cs typeface="Calibri" charset="0"/>
                <a:sym typeface="Calibri"/>
              </a:rPr>
              <a:t> </a:t>
            </a:r>
            <a:r>
              <a:rPr lang="en-US" sz="1900" dirty="0">
                <a:solidFill>
                  <a:schemeClr val="bg2"/>
                </a:solidFill>
                <a:latin typeface="Calibri" charset="0"/>
                <a:ea typeface="Calibri" charset="0"/>
                <a:cs typeface="Calibri" charset="0"/>
                <a:sym typeface="Calibri"/>
              </a:rPr>
              <a:t>**40 minutes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900" b="1" dirty="0">
                <a:solidFill>
                  <a:schemeClr val="bg2"/>
                </a:solidFill>
                <a:latin typeface="Calibri" charset="0"/>
                <a:ea typeface="Calibri" charset="0"/>
                <a:cs typeface="Calibri" charset="0"/>
                <a:sym typeface="Calibri"/>
              </a:rPr>
              <a:t>If your group finishes early, work on the Khan Academy Challenges. In order to receive 100 Summative points, you must show proof of completion of all 5 challenges by Saturday 4/8/17. </a:t>
            </a:r>
            <a:endParaRPr lang="en-US" sz="1900" b="1" dirty="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900" b="1" dirty="0">
                <a:solidFill>
                  <a:srgbClr val="00B050"/>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900" dirty="0">
                <a:solidFill>
                  <a:schemeClr val="tx1"/>
                </a:solidFill>
                <a:latin typeface="Calibri" charset="0"/>
                <a:ea typeface="Calibri" charset="0"/>
                <a:cs typeface="Calibri" charset="0"/>
                <a:sym typeface="Calibri"/>
              </a:rPr>
              <a:t>I can work with my peers to have a civil, democratic discussion in order to answer the unit’s essential question: “Is our ultimate obligation to ourselves or to society?” </a:t>
            </a:r>
            <a:endParaRPr lang="en-US" sz="1900" b="1" dirty="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900" b="1" dirty="0">
                <a:solidFill>
                  <a:srgbClr val="00B050"/>
                </a:solidFill>
                <a:latin typeface="Calibri" charset="0"/>
                <a:ea typeface="Calibri" charset="0"/>
                <a:cs typeface="Calibri" charset="0"/>
                <a:sym typeface="Calibri"/>
              </a:rPr>
              <a:t>Language Objective: </a:t>
            </a:r>
          </a:p>
          <a:p>
            <a:pPr marL="285750" indent="-285750" eaLnBrk="1" fontAlgn="auto" hangingPunct="1">
              <a:lnSpc>
                <a:spcPct val="80000"/>
              </a:lnSpc>
              <a:spcBef>
                <a:spcPts val="400"/>
              </a:spcBef>
              <a:spcAft>
                <a:spcPts val="0"/>
              </a:spcAft>
              <a:buClr>
                <a:srgbClr val="000000"/>
              </a:buClr>
              <a:buSzPct val="100000"/>
              <a:buFont typeface="ZapfDingbatsITC" charset="0"/>
              <a:buChar char="✫"/>
              <a:defRPr/>
            </a:pPr>
            <a:r>
              <a:rPr lang="en-US" sz="1900" dirty="0">
                <a:solidFill>
                  <a:schemeClr val="tx1"/>
                </a:solidFill>
                <a:latin typeface="Calibri" charset="0"/>
                <a:ea typeface="Calibri" charset="0"/>
                <a:cs typeface="Calibri" charset="0"/>
                <a:sym typeface="Calibri"/>
              </a:rPr>
              <a:t>I can present information, findings, and supporting evidence with a distinct perspective showing alternate viewpoints in a way that listeners can follow the line of reasoning.</a:t>
            </a:r>
          </a:p>
          <a:p>
            <a:pPr eaLnBrk="1" fontAlgn="auto" hangingPunct="1">
              <a:lnSpc>
                <a:spcPct val="80000"/>
              </a:lnSpc>
              <a:spcBef>
                <a:spcPts val="400"/>
              </a:spcBef>
              <a:spcAft>
                <a:spcPts val="0"/>
              </a:spcAft>
              <a:buClr>
                <a:srgbClr val="000000"/>
              </a:buClr>
              <a:buSzPct val="100000"/>
              <a:defRPr/>
            </a:pP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530969057"/>
      </p:ext>
    </p:extLst>
  </p:cSld>
  <p:clrMapOvr>
    <a:masterClrMapping/>
  </p:clrMapOvr>
  <p:transition spd="slow">
    <p:cut/>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a:solidFill>
                  <a:schemeClr val="tx1"/>
                </a:solidFill>
                <a:latin typeface="Calibri" charset="0"/>
                <a:ea typeface="Arial" charset="0"/>
                <a:cs typeface="Arial" charset="0"/>
                <a:sym typeface="Calibri" charset="0"/>
              </a:rPr>
              <a:t>Friday 3/24/17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Talk with your group about challenges (roadblocks) from previous Socratic Seminar sessions. In 5 minutes, each group will share one roadblock and one solution for addressing the problem. </a:t>
            </a:r>
          </a:p>
          <a:p>
            <a:pPr eaLnBrk="1" fontAlgn="auto" hangingPunct="1">
              <a:lnSpc>
                <a:spcPct val="80000"/>
              </a:lnSpc>
              <a:spcBef>
                <a:spcPts val="0"/>
              </a:spcBef>
              <a:spcAft>
                <a:spcPts val="0"/>
              </a:spcAft>
              <a:buClr>
                <a:srgbClr val="000000"/>
              </a:buClr>
              <a:buSzPct val="100000"/>
              <a:defRPr/>
            </a:pPr>
            <a:r>
              <a:rPr lang="en-US" sz="1700" b="1" dirty="0">
                <a:solidFill>
                  <a:srgbClr val="C20E9B"/>
                </a:solidFill>
                <a:latin typeface="Calibri" charset="0"/>
                <a:ea typeface="Calibri" charset="0"/>
                <a:cs typeface="Calibri" charset="0"/>
                <a:sym typeface="Calibri"/>
              </a:rPr>
              <a:t>In class activities:</a:t>
            </a:r>
          </a:p>
          <a:p>
            <a:pPr marL="342900" indent="-342900" eaLnBrk="1" fontAlgn="auto" hangingPunct="1">
              <a:lnSpc>
                <a:spcPct val="80000"/>
              </a:lnSpc>
              <a:spcBef>
                <a:spcPts val="0"/>
              </a:spcBef>
              <a:spcAft>
                <a:spcPts val="0"/>
              </a:spcAft>
              <a:buClr>
                <a:srgbClr val="000000"/>
              </a:buClr>
              <a:buSzPct val="100000"/>
              <a:buFont typeface="Courier New" panose="02070309020205020404" pitchFamily="49" charset="0"/>
              <a:buChar char="o"/>
              <a:defRPr/>
            </a:pPr>
            <a:r>
              <a:rPr lang="en-US" sz="1700" b="1" dirty="0">
                <a:solidFill>
                  <a:srgbClr val="C20E9B"/>
                </a:solidFill>
                <a:latin typeface="Calibri" charset="0"/>
                <a:ea typeface="Calibri" charset="0"/>
                <a:cs typeface="Calibri" charset="0"/>
                <a:sym typeface="Calibri"/>
              </a:rPr>
              <a:t>Socratic Seminar</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1700" b="1" dirty="0">
                <a:solidFill>
                  <a:srgbClr val="0070C0"/>
                </a:solidFill>
                <a:latin typeface="Calibri" charset="0"/>
                <a:ea typeface="Calibri" charset="0"/>
                <a:cs typeface="Calibri" charset="0"/>
                <a:sym typeface="Calibri"/>
              </a:rPr>
              <a:t>5 minute discussion in groups to share roadblocks and solutions. Then, you will share out with the class. **3-5 minutes for sharing</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1700" b="1" dirty="0">
                <a:solidFill>
                  <a:srgbClr val="0070C0"/>
                </a:solidFill>
                <a:latin typeface="Calibri" charset="0"/>
                <a:ea typeface="Calibri" charset="0"/>
                <a:cs typeface="Calibri" charset="0"/>
                <a:sym typeface="Calibri"/>
              </a:rPr>
              <a:t>Next, we will conduct the first round for Socratic Seminar. You will be able to use the </a:t>
            </a:r>
            <a:r>
              <a:rPr lang="en-US" sz="1700" b="1" dirty="0" err="1">
                <a:solidFill>
                  <a:srgbClr val="0070C0"/>
                </a:solidFill>
                <a:latin typeface="Calibri" charset="0"/>
                <a:ea typeface="Calibri" charset="0"/>
                <a:cs typeface="Calibri" charset="0"/>
                <a:sym typeface="Calibri"/>
              </a:rPr>
              <a:t>chromebooks</a:t>
            </a:r>
            <a:r>
              <a:rPr lang="en-US" sz="1700" b="1" dirty="0">
                <a:solidFill>
                  <a:srgbClr val="0070C0"/>
                </a:solidFill>
                <a:latin typeface="Calibri" charset="0"/>
                <a:ea typeface="Calibri" charset="0"/>
                <a:cs typeface="Calibri" charset="0"/>
                <a:sym typeface="Calibri"/>
              </a:rPr>
              <a:t>. Please help organize the classroom to set up for the discussion. Also, please make sure to arrange your group members so that at least one representative is in the middle circle. You will then have 5 minutes to quickly discuss your group’s plan for the discussion. </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1700" b="1" dirty="0">
                <a:solidFill>
                  <a:srgbClr val="0070C0"/>
                </a:solidFill>
                <a:latin typeface="Calibri" charset="0"/>
                <a:ea typeface="Calibri" charset="0"/>
                <a:cs typeface="Calibri" charset="0"/>
                <a:sym typeface="Calibri"/>
              </a:rPr>
              <a:t>Round 1 = 15 minutes</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1700" b="1" dirty="0">
                <a:solidFill>
                  <a:srgbClr val="0070C0"/>
                </a:solidFill>
                <a:latin typeface="Calibri" charset="0"/>
                <a:ea typeface="Calibri" charset="0"/>
                <a:cs typeface="Calibri" charset="0"/>
                <a:sym typeface="Calibri"/>
              </a:rPr>
              <a:t>Halftime = 5 minutes </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1700" b="1" dirty="0">
                <a:solidFill>
                  <a:srgbClr val="0070C0"/>
                </a:solidFill>
                <a:latin typeface="Calibri" charset="0"/>
                <a:ea typeface="Calibri" charset="0"/>
                <a:cs typeface="Calibri" charset="0"/>
                <a:sym typeface="Calibri"/>
              </a:rPr>
              <a:t>Debrief and refocus for Round 2 = 3 minutes</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1700" b="1" dirty="0">
                <a:solidFill>
                  <a:srgbClr val="0070C0"/>
                </a:solidFill>
                <a:latin typeface="Calibri" charset="0"/>
                <a:ea typeface="Calibri" charset="0"/>
                <a:cs typeface="Calibri" charset="0"/>
                <a:sym typeface="Calibri"/>
              </a:rPr>
              <a:t>Round 2 = 15 minutes</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1700" b="1" dirty="0">
                <a:solidFill>
                  <a:srgbClr val="0070C0"/>
                </a:solidFill>
                <a:latin typeface="Calibri" charset="0"/>
                <a:ea typeface="Calibri" charset="0"/>
                <a:cs typeface="Calibri" charset="0"/>
                <a:sym typeface="Calibri"/>
              </a:rPr>
              <a:t>Reflection writing = 8-10 minutes</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1700" b="1" dirty="0">
                <a:solidFill>
                  <a:srgbClr val="0070C0"/>
                </a:solidFill>
                <a:latin typeface="Calibri" charset="0"/>
                <a:ea typeface="Calibri" charset="0"/>
                <a:cs typeface="Calibri" charset="0"/>
                <a:sym typeface="Calibri"/>
              </a:rPr>
              <a:t>Final Debrief (discuss positives, negatives, and ways to improve for  next session)</a:t>
            </a:r>
          </a:p>
          <a:p>
            <a:pPr eaLnBrk="1" fontAlgn="auto" hangingPunct="1">
              <a:lnSpc>
                <a:spcPct val="80000"/>
              </a:lnSpc>
              <a:spcBef>
                <a:spcPts val="400"/>
              </a:spcBef>
              <a:spcAft>
                <a:spcPts val="0"/>
              </a:spcAft>
              <a:buClr>
                <a:srgbClr val="000000"/>
              </a:buClr>
              <a:buSzPct val="100000"/>
              <a:defRPr/>
            </a:pPr>
            <a:r>
              <a:rPr lang="en-US" sz="1700" b="1" dirty="0">
                <a:solidFill>
                  <a:srgbClr val="0070C0"/>
                </a:solidFill>
                <a:latin typeface="Calibri" charset="0"/>
                <a:ea typeface="Calibri" charset="0"/>
                <a:cs typeface="Calibri" charset="0"/>
                <a:sym typeface="Calibri"/>
              </a:rPr>
              <a:t>**You will turn in your reflections at the door. </a:t>
            </a:r>
          </a:p>
          <a:p>
            <a:pPr eaLnBrk="1" fontAlgn="auto" hangingPunct="1">
              <a:lnSpc>
                <a:spcPct val="80000"/>
              </a:lnSpc>
              <a:spcBef>
                <a:spcPts val="400"/>
              </a:spcBef>
              <a:spcAft>
                <a:spcPts val="0"/>
              </a:spcAft>
              <a:buClr>
                <a:srgbClr val="000000"/>
              </a:buClr>
              <a:buSzPct val="100000"/>
              <a:defRPr/>
            </a:pPr>
            <a:r>
              <a:rPr lang="en-US" sz="1700" b="1" dirty="0">
                <a:solidFill>
                  <a:srgbClr val="00B050"/>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700" dirty="0">
                <a:solidFill>
                  <a:schemeClr val="tx1"/>
                </a:solidFill>
                <a:latin typeface="Calibri" charset="0"/>
                <a:ea typeface="Calibri" charset="0"/>
                <a:cs typeface="Calibri" charset="0"/>
                <a:sym typeface="Calibri"/>
              </a:rPr>
              <a:t>I can work with my peers to have a civil, democratic discussion in order to answer the unit’s essential question: “Is our ultimate obligation to ourselves or to society?” </a:t>
            </a:r>
            <a:endParaRPr lang="en-US" sz="1700" b="1" dirty="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700" b="1" dirty="0">
                <a:solidFill>
                  <a:srgbClr val="00B050"/>
                </a:solidFill>
                <a:latin typeface="Calibri" charset="0"/>
                <a:ea typeface="Calibri" charset="0"/>
                <a:cs typeface="Calibri" charset="0"/>
                <a:sym typeface="Calibri"/>
              </a:rPr>
              <a:t>Language Objective: </a:t>
            </a: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700" dirty="0">
                <a:solidFill>
                  <a:schemeClr val="tx1"/>
                </a:solidFill>
                <a:latin typeface="Calibri" charset="0"/>
                <a:ea typeface="Calibri" charset="0"/>
                <a:cs typeface="Calibri" charset="0"/>
                <a:sym typeface="Calibri"/>
              </a:rPr>
              <a:t>I can present information, findings, and supporting evidence with a distinct perspective showing alternate viewpoints in a way that listeners can follow the line of reasoning.</a:t>
            </a:r>
          </a:p>
          <a:p>
            <a:pPr eaLnBrk="1" fontAlgn="auto" hangingPunct="1">
              <a:lnSpc>
                <a:spcPct val="80000"/>
              </a:lnSpc>
              <a:spcBef>
                <a:spcPts val="400"/>
              </a:spcBef>
              <a:spcAft>
                <a:spcPts val="0"/>
              </a:spcAft>
              <a:buClr>
                <a:srgbClr val="000000"/>
              </a:buClr>
              <a:buSzPct val="100000"/>
              <a:defRPr/>
            </a:pP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3016691614"/>
      </p:ext>
    </p:extLst>
  </p:cSld>
  <p:clrMapOvr>
    <a:masterClrMapping/>
  </p:clrMapOvr>
  <p:transition spd="slow">
    <p:cut/>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1470025"/>
          </a:xfrm>
        </p:spPr>
        <p:txBody>
          <a:bodyPr/>
          <a:lstStyle/>
          <a:p>
            <a:r>
              <a:rPr lang="en-US" sz="4800" b="1" dirty="0"/>
              <a:t>Our essential question:</a:t>
            </a:r>
          </a:p>
        </p:txBody>
      </p:sp>
      <p:sp>
        <p:nvSpPr>
          <p:cNvPr id="3" name="Subtitle 2"/>
          <p:cNvSpPr>
            <a:spLocks noGrp="1"/>
          </p:cNvSpPr>
          <p:nvPr>
            <p:ph type="subTitle" idx="1"/>
          </p:nvPr>
        </p:nvSpPr>
        <p:spPr>
          <a:xfrm>
            <a:off x="838200" y="1752600"/>
            <a:ext cx="7315200" cy="1752600"/>
          </a:xfrm>
        </p:spPr>
        <p:txBody>
          <a:bodyPr/>
          <a:lstStyle/>
          <a:p>
            <a:pPr algn="l"/>
            <a:r>
              <a:rPr lang="en-US" sz="4800" dirty="0">
                <a:solidFill>
                  <a:srgbClr val="00B050"/>
                </a:solidFill>
              </a:rPr>
              <a:t>Is our ultimate obligation to ourselves or to society?</a:t>
            </a:r>
          </a:p>
        </p:txBody>
      </p:sp>
    </p:spTree>
    <p:extLst>
      <p:ext uri="{BB962C8B-B14F-4D97-AF65-F5344CB8AC3E}">
        <p14:creationId xmlns:p14="http://schemas.microsoft.com/office/powerpoint/2010/main" val="88933953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a:solidFill>
                  <a:schemeClr val="tx1"/>
                </a:solidFill>
                <a:latin typeface="Calibri" charset="0"/>
                <a:ea typeface="Arial" charset="0"/>
                <a:cs typeface="Arial" charset="0"/>
                <a:sym typeface="Calibri" charset="0"/>
              </a:rPr>
              <a:t>Monday 3/27/17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WOTD +  1 SAT Grammar Questions (colons)</a:t>
            </a:r>
          </a:p>
          <a:p>
            <a:pPr eaLnBrk="1" fontAlgn="auto" hangingPunct="1">
              <a:lnSpc>
                <a:spcPct val="80000"/>
              </a:lnSpc>
              <a:spcBef>
                <a:spcPts val="0"/>
              </a:spcBef>
              <a:spcAft>
                <a:spcPts val="0"/>
              </a:spcAft>
              <a:buClr>
                <a:srgbClr val="000000"/>
              </a:buClr>
              <a:buSzPct val="100000"/>
              <a:defRPr/>
            </a:pPr>
            <a:r>
              <a:rPr lang="en-US" sz="1700" b="1" dirty="0">
                <a:solidFill>
                  <a:srgbClr val="C20E9B"/>
                </a:solidFill>
                <a:latin typeface="Calibri" charset="0"/>
                <a:ea typeface="Calibri" charset="0"/>
                <a:cs typeface="Calibri" charset="0"/>
                <a:sym typeface="Calibri"/>
              </a:rPr>
              <a:t>In class activities:</a:t>
            </a:r>
          </a:p>
          <a:p>
            <a:pPr marL="342900" indent="-342900" eaLnBrk="1" fontAlgn="auto" hangingPunct="1">
              <a:lnSpc>
                <a:spcPct val="80000"/>
              </a:lnSpc>
              <a:spcBef>
                <a:spcPts val="0"/>
              </a:spcBef>
              <a:spcAft>
                <a:spcPts val="0"/>
              </a:spcAft>
              <a:buClr>
                <a:srgbClr val="000000"/>
              </a:buClr>
              <a:buSzPct val="100000"/>
              <a:buFont typeface="Courier New" panose="02070309020205020404" pitchFamily="49" charset="0"/>
              <a:buChar char="o"/>
              <a:defRPr/>
            </a:pPr>
            <a:r>
              <a:rPr lang="en-US" sz="1700" b="1" dirty="0">
                <a:solidFill>
                  <a:srgbClr val="C20E9B"/>
                </a:solidFill>
                <a:latin typeface="Calibri" charset="0"/>
                <a:ea typeface="Calibri" charset="0"/>
                <a:cs typeface="Calibri" charset="0"/>
                <a:sym typeface="Calibri"/>
              </a:rPr>
              <a:t>Bell Work: alacrity (noun) + 1 grammar question (colons)</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1700" b="1" dirty="0">
                <a:solidFill>
                  <a:srgbClr val="0070C0"/>
                </a:solidFill>
                <a:latin typeface="Calibri" charset="0"/>
                <a:ea typeface="Calibri" charset="0"/>
                <a:cs typeface="Calibri" charset="0"/>
                <a:sym typeface="Calibri"/>
              </a:rPr>
              <a:t>Grab a </a:t>
            </a:r>
            <a:r>
              <a:rPr lang="en-US" sz="1700" b="1" dirty="0" err="1">
                <a:solidFill>
                  <a:srgbClr val="0070C0"/>
                </a:solidFill>
                <a:latin typeface="Calibri" charset="0"/>
                <a:ea typeface="Calibri" charset="0"/>
                <a:cs typeface="Calibri" charset="0"/>
                <a:sym typeface="Calibri"/>
              </a:rPr>
              <a:t>chromebook</a:t>
            </a:r>
            <a:r>
              <a:rPr lang="en-US" sz="1700" b="1" dirty="0">
                <a:solidFill>
                  <a:srgbClr val="0070C0"/>
                </a:solidFill>
                <a:latin typeface="Calibri" charset="0"/>
                <a:ea typeface="Calibri" charset="0"/>
                <a:cs typeface="Calibri" charset="0"/>
                <a:sym typeface="Calibri"/>
              </a:rPr>
              <a:t> and get in your groups for Socratic Seminar: Inner Circle = Students who did not have much time to discuss on Friday, Outer Circle = Teammates who spent most of the time in the inner circle on Friday. You will have 10 minutes to come up with your group’s responses to each of the questions that are posed on the promethean board for each text. </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1700" b="1" dirty="0">
                <a:solidFill>
                  <a:srgbClr val="0070C0"/>
                </a:solidFill>
                <a:latin typeface="Calibri" charset="0"/>
                <a:ea typeface="Calibri" charset="0"/>
                <a:cs typeface="Calibri" charset="0"/>
                <a:sym typeface="Calibri"/>
              </a:rPr>
              <a:t> Run two round for 10 mins per round. **20 minutes = total</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1700" b="1" dirty="0">
                <a:solidFill>
                  <a:srgbClr val="0070C0"/>
                </a:solidFill>
                <a:latin typeface="Calibri" charset="0"/>
                <a:ea typeface="Calibri" charset="0"/>
                <a:cs typeface="Calibri" charset="0"/>
                <a:sym typeface="Calibri"/>
              </a:rPr>
              <a:t>Write Reflection 8-10 minutes. </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1700" b="1" dirty="0">
                <a:solidFill>
                  <a:srgbClr val="0070C0"/>
                </a:solidFill>
                <a:latin typeface="Calibri" charset="0"/>
                <a:ea typeface="Calibri" charset="0"/>
                <a:cs typeface="Calibri" charset="0"/>
                <a:sym typeface="Calibri"/>
              </a:rPr>
              <a:t>Debrief: Groups share one area for improvement and one success. Which part of the process do we need to change for next time? **10 minutes</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1700" b="1" dirty="0">
                <a:solidFill>
                  <a:srgbClr val="0070C0"/>
                </a:solidFill>
                <a:latin typeface="Calibri" charset="0"/>
                <a:ea typeface="Calibri" charset="0"/>
                <a:cs typeface="Calibri" charset="0"/>
                <a:sym typeface="Calibri"/>
              </a:rPr>
              <a:t>Khan Academy (if there is time): Take one reading quiz, check answers, and record score. Reminder, Khan Challenge ends 4/8/16. You must complete all 5 challenges in order to receive 100 summative pts. **15 minutes</a:t>
            </a:r>
          </a:p>
          <a:p>
            <a:pPr eaLnBrk="1" fontAlgn="auto" hangingPunct="1">
              <a:lnSpc>
                <a:spcPct val="80000"/>
              </a:lnSpc>
              <a:spcBef>
                <a:spcPts val="400"/>
              </a:spcBef>
              <a:spcAft>
                <a:spcPts val="0"/>
              </a:spcAft>
              <a:buClr>
                <a:srgbClr val="000000"/>
              </a:buClr>
              <a:buSzPct val="100000"/>
              <a:defRPr/>
            </a:pPr>
            <a:r>
              <a:rPr lang="en-US" sz="1700" b="1" dirty="0">
                <a:solidFill>
                  <a:srgbClr val="00B050"/>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700" dirty="0">
                <a:solidFill>
                  <a:schemeClr val="tx1"/>
                </a:solidFill>
                <a:latin typeface="Calibri" charset="0"/>
                <a:ea typeface="Calibri" charset="0"/>
                <a:cs typeface="Calibri" charset="0"/>
                <a:sym typeface="Calibri"/>
              </a:rPr>
              <a:t>I can work with my peers to have a civil, democratic discussion in order to answer the unit’s essential question: “Is our ultimate obligation to ourselves or to society?” </a:t>
            </a:r>
            <a:endParaRPr lang="en-US" sz="1700" b="1" dirty="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700" b="1" dirty="0">
                <a:solidFill>
                  <a:srgbClr val="00B050"/>
                </a:solidFill>
                <a:latin typeface="Calibri" charset="0"/>
                <a:ea typeface="Calibri" charset="0"/>
                <a:cs typeface="Calibri" charset="0"/>
                <a:sym typeface="Calibri"/>
              </a:rPr>
              <a:t>Language Objective: </a:t>
            </a: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700" dirty="0">
                <a:solidFill>
                  <a:schemeClr val="tx1"/>
                </a:solidFill>
                <a:latin typeface="Calibri" charset="0"/>
                <a:ea typeface="Calibri" charset="0"/>
                <a:cs typeface="Calibri" charset="0"/>
                <a:sym typeface="Calibri"/>
              </a:rPr>
              <a:t>I can present information, findings, and supporting evidence with a distinct perspective showing alternate viewpoints in a way that listeners can follow the line of reasoning.</a:t>
            </a:r>
          </a:p>
          <a:p>
            <a:pPr eaLnBrk="1" fontAlgn="auto" hangingPunct="1">
              <a:lnSpc>
                <a:spcPct val="80000"/>
              </a:lnSpc>
              <a:spcBef>
                <a:spcPts val="400"/>
              </a:spcBef>
              <a:spcAft>
                <a:spcPts val="0"/>
              </a:spcAft>
              <a:buClr>
                <a:srgbClr val="000000"/>
              </a:buClr>
              <a:buSzPct val="100000"/>
              <a:defRPr/>
            </a:pP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819001340"/>
      </p:ext>
    </p:extLst>
  </p:cSld>
  <p:clrMapOvr>
    <a:masterClrMapping/>
  </p:clrMapOvr>
  <p:transition spd="slow">
    <p:cut/>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p>
            <a:r>
              <a:rPr lang="en-US" b="1" dirty="0"/>
              <a:t>Directions:</a:t>
            </a:r>
            <a:r>
              <a:rPr lang="en-US" dirty="0"/>
              <a:t> Take 10 minutes to go through each question and come up individual responses for each member of your group. </a:t>
            </a:r>
          </a:p>
        </p:txBody>
      </p:sp>
      <p:sp>
        <p:nvSpPr>
          <p:cNvPr id="3" name="Content Placeholder 2"/>
          <p:cNvSpPr>
            <a:spLocks noGrp="1"/>
          </p:cNvSpPr>
          <p:nvPr>
            <p:ph idx="1"/>
          </p:nvPr>
        </p:nvSpPr>
        <p:spPr>
          <a:xfrm>
            <a:off x="457200" y="1524000"/>
            <a:ext cx="8229600" cy="4525963"/>
          </a:xfrm>
        </p:spPr>
        <p:txBody>
          <a:bodyPr/>
          <a:lstStyle/>
          <a:p>
            <a:r>
              <a:rPr lang="en-US" b="1" i="1" dirty="0"/>
              <a:t>Should Bystanders Have A Legal Obligation To Intervene In A Rape?</a:t>
            </a:r>
            <a:endParaRPr lang="en-US" i="1" dirty="0"/>
          </a:p>
          <a:p>
            <a:pPr marL="285750" indent="-285750">
              <a:buFont typeface="Arial" panose="020B0604020202020204" pitchFamily="34" charset="0"/>
              <a:buChar char="•"/>
            </a:pPr>
            <a:r>
              <a:rPr lang="en-US" dirty="0"/>
              <a:t>In the last paragraph, Smith asks, “Should bystanders be prosecuted? Should we as a society be asking why it is that bystanders continue to be such a huge problem?” Do you agree with her responses to both of these questions? Why or why not? Explain. </a:t>
            </a:r>
          </a:p>
          <a:p>
            <a:endParaRPr lang="en-US" dirty="0"/>
          </a:p>
          <a:p>
            <a:r>
              <a:rPr lang="en-US" b="1" i="1" dirty="0"/>
              <a:t>Civil Disobedience</a:t>
            </a:r>
          </a:p>
          <a:p>
            <a:pPr marL="285750" indent="-285750">
              <a:buFont typeface="Arial" panose="020B0604020202020204" pitchFamily="34" charset="0"/>
              <a:buChar char="•"/>
            </a:pPr>
            <a:r>
              <a:rPr lang="en-US" dirty="0"/>
              <a:t>Is civil disobedience an effective way to change something or achieve a goal? Why or why not? Explain.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 paragraph 1 of </a:t>
            </a:r>
            <a:r>
              <a:rPr lang="en-US" i="1" dirty="0"/>
              <a:t>Civil Disobedience</a:t>
            </a:r>
            <a:r>
              <a:rPr lang="en-US" dirty="0"/>
              <a:t>, Thoreau writes, “That government is best which governs least” and “That government is best which governs not at all.” What does he mean by both of these statements? Do you agree or disagree? Explain your reasoning.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Would MLK Jr. agree with the two statements, above? Why or why not? Explain your reasoning. </a:t>
            </a:r>
          </a:p>
          <a:p>
            <a:endParaRPr lang="en-US" b="1" dirty="0"/>
          </a:p>
          <a:p>
            <a:r>
              <a:rPr lang="en-US" b="1" i="1" dirty="0"/>
              <a:t>Letter From a Birmingham Jail</a:t>
            </a:r>
          </a:p>
          <a:p>
            <a:pPr marL="285750" indent="-285750">
              <a:buFont typeface="Arial" panose="020B0604020202020204" pitchFamily="34" charset="0"/>
              <a:buChar char="•"/>
            </a:pPr>
            <a:r>
              <a:rPr lang="en-US" dirty="0"/>
              <a:t>In the second paragraph of </a:t>
            </a:r>
            <a:r>
              <a:rPr lang="en-US" i="1" dirty="0"/>
              <a:t>Letter From a Birmingham Jail </a:t>
            </a:r>
            <a:r>
              <a:rPr lang="en-US" dirty="0"/>
              <a:t>King states, “I guess it is easy for those who have never felt the stinging darts of segregation to say wait.” What does this mean? Does this statement still apply to today’s society? Why or why not? </a:t>
            </a:r>
          </a:p>
          <a:p>
            <a:endParaRPr lang="en-US" b="1" i="1" dirty="0"/>
          </a:p>
          <a:p>
            <a:r>
              <a:rPr lang="en-US" b="1" i="1" dirty="0"/>
              <a:t>Mort </a:t>
            </a:r>
            <a:r>
              <a:rPr lang="en-US" b="1" i="1" dirty="0" err="1"/>
              <a:t>Crim</a:t>
            </a:r>
            <a:endParaRPr lang="en-US" b="1" i="1" dirty="0"/>
          </a:p>
          <a:p>
            <a:pPr marL="285750" indent="-285750">
              <a:buFont typeface="Arial" panose="020B0604020202020204" pitchFamily="34" charset="0"/>
              <a:buChar char="•"/>
            </a:pPr>
            <a:r>
              <a:rPr lang="en-US" dirty="0"/>
              <a:t>In the third paragraph, </a:t>
            </a:r>
            <a:r>
              <a:rPr lang="en-US" dirty="0" err="1"/>
              <a:t>Crim</a:t>
            </a:r>
            <a:r>
              <a:rPr lang="en-US" dirty="0"/>
              <a:t> states, “Too many of us wake up to that reality too late.” What does this mean? Do you agree or disagree with this statement. Why? Explain your reasoning. </a:t>
            </a:r>
            <a:endParaRPr lang="en-US" b="1" i="1" dirty="0"/>
          </a:p>
        </p:txBody>
      </p:sp>
      <p:sp>
        <p:nvSpPr>
          <p:cNvPr id="4" name="TextBox 3"/>
          <p:cNvSpPr txBox="1"/>
          <p:nvPr/>
        </p:nvSpPr>
        <p:spPr>
          <a:xfrm>
            <a:off x="609600" y="152400"/>
            <a:ext cx="7924800" cy="646331"/>
          </a:xfrm>
          <a:prstGeom prst="rect">
            <a:avLst/>
          </a:prstGeom>
          <a:noFill/>
        </p:spPr>
        <p:txBody>
          <a:bodyPr wrap="square" rtlCol="0">
            <a:spAutoFit/>
          </a:bodyPr>
          <a:lstStyle/>
          <a:p>
            <a:pPr algn="ctr"/>
            <a:r>
              <a:rPr lang="en-US" sz="3600" b="1" dirty="0"/>
              <a:t>Questions to spark conversation</a:t>
            </a:r>
          </a:p>
        </p:txBody>
      </p:sp>
    </p:spTree>
    <p:extLst>
      <p:ext uri="{BB962C8B-B14F-4D97-AF65-F5344CB8AC3E}">
        <p14:creationId xmlns:p14="http://schemas.microsoft.com/office/powerpoint/2010/main" val="291449741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600" b="1" i="1" dirty="0"/>
              <a:t>Should Bystanders Have A Legal Obligation To Intervene In A Rape?</a:t>
            </a:r>
            <a:br>
              <a:rPr lang="en-US" b="1" i="1" dirty="0"/>
            </a:br>
            <a:endParaRPr lang="en-US" dirty="0"/>
          </a:p>
        </p:txBody>
      </p:sp>
      <p:sp>
        <p:nvSpPr>
          <p:cNvPr id="3" name="Content Placeholder 2"/>
          <p:cNvSpPr>
            <a:spLocks noGrp="1"/>
          </p:cNvSpPr>
          <p:nvPr>
            <p:ph idx="1"/>
          </p:nvPr>
        </p:nvSpPr>
        <p:spPr>
          <a:xfrm>
            <a:off x="457200" y="1493837"/>
            <a:ext cx="8229600" cy="4525963"/>
          </a:xfrm>
        </p:spPr>
        <p:txBody>
          <a:bodyPr/>
          <a:lstStyle/>
          <a:p>
            <a:r>
              <a:rPr lang="en-US" sz="3200" dirty="0"/>
              <a:t>In the last paragraph, Smith asks, “Should bystanders be prosecuted? Should we as a society be asking why it is that bystanders continue to be such a huge problem?” Do you agree with her responses to both of these questions? Why or why not? Explain. </a:t>
            </a:r>
          </a:p>
          <a:p>
            <a:endParaRPr lang="en-US" b="1" i="1" dirty="0"/>
          </a:p>
        </p:txBody>
      </p:sp>
    </p:spTree>
    <p:extLst>
      <p:ext uri="{BB962C8B-B14F-4D97-AF65-F5344CB8AC3E}">
        <p14:creationId xmlns:p14="http://schemas.microsoft.com/office/powerpoint/2010/main" val="131515734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pPr algn="ctr"/>
            <a:r>
              <a:rPr lang="en-US" sz="4400" b="1" i="1" dirty="0"/>
              <a:t>Civil Disobedience</a:t>
            </a:r>
            <a:br>
              <a:rPr lang="en-US" sz="4400" b="1" i="1" dirty="0"/>
            </a:br>
            <a:endParaRPr lang="en-US" sz="4400" dirty="0"/>
          </a:p>
        </p:txBody>
      </p:sp>
      <p:sp>
        <p:nvSpPr>
          <p:cNvPr id="3" name="Content Placeholder 2"/>
          <p:cNvSpPr>
            <a:spLocks noGrp="1"/>
          </p:cNvSpPr>
          <p:nvPr>
            <p:ph idx="1"/>
          </p:nvPr>
        </p:nvSpPr>
        <p:spPr>
          <a:xfrm>
            <a:off x="457200" y="1189037"/>
            <a:ext cx="8229600" cy="4525963"/>
          </a:xfrm>
        </p:spPr>
        <p:txBody>
          <a:bodyPr/>
          <a:lstStyle/>
          <a:p>
            <a:r>
              <a:rPr lang="en-US" sz="4000" dirty="0"/>
              <a:t>Is civil disobedience an effective way to change something or achieve a goal? Why or why not? Explain. </a:t>
            </a:r>
          </a:p>
          <a:p>
            <a:endParaRPr lang="en-US" sz="2800" dirty="0"/>
          </a:p>
          <a:p>
            <a:endParaRPr lang="en-US" b="1" i="1" dirty="0"/>
          </a:p>
        </p:txBody>
      </p:sp>
    </p:spTree>
    <p:extLst>
      <p:ext uri="{BB962C8B-B14F-4D97-AF65-F5344CB8AC3E}">
        <p14:creationId xmlns:p14="http://schemas.microsoft.com/office/powerpoint/2010/main" val="1095168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0B1956D8-071D-4843-9941-CC5BDA1F9F62}"/>
              </a:ext>
            </a:extLst>
          </p:cNvPr>
          <p:cNvSpPr>
            <a:spLocks noGrp="1" noChangeArrowheads="1"/>
          </p:cNvSpPr>
          <p:nvPr>
            <p:ph type="body" idx="1"/>
          </p:nvPr>
        </p:nvSpPr>
        <p:spPr>
          <a:xfrm>
            <a:off x="0" y="1143000"/>
            <a:ext cx="9144000" cy="6324600"/>
          </a:xfrm>
        </p:spPr>
        <p:txBody>
          <a:bodyPr/>
          <a:lstStyle/>
          <a:p>
            <a:pPr eaLnBrk="1" hangingPunct="1">
              <a:lnSpc>
                <a:spcPct val="80000"/>
              </a:lnSpc>
            </a:pPr>
            <a:r>
              <a:rPr lang="en-US" altLang="en-US" sz="2000" b="1" dirty="0"/>
              <a:t>Word:</a:t>
            </a:r>
            <a:r>
              <a:rPr lang="en-US" altLang="en-US" sz="2000" dirty="0"/>
              <a:t> desecrate </a:t>
            </a:r>
          </a:p>
          <a:p>
            <a:pPr eaLnBrk="1" hangingPunct="1">
              <a:lnSpc>
                <a:spcPct val="80000"/>
              </a:lnSpc>
            </a:pPr>
            <a:endParaRPr lang="en-US" altLang="en-US" sz="2000" b="1" dirty="0"/>
          </a:p>
          <a:p>
            <a:pPr eaLnBrk="1" hangingPunct="1">
              <a:lnSpc>
                <a:spcPct val="80000"/>
              </a:lnSpc>
            </a:pPr>
            <a:r>
              <a:rPr lang="en-US" altLang="en-US" sz="2000" b="1" dirty="0"/>
              <a:t>Part of speech:</a:t>
            </a:r>
            <a:r>
              <a:rPr lang="en-US" altLang="en-US" sz="2000" dirty="0"/>
              <a:t> verb</a:t>
            </a:r>
          </a:p>
          <a:p>
            <a:pPr eaLnBrk="1" hangingPunct="1">
              <a:lnSpc>
                <a:spcPct val="80000"/>
              </a:lnSpc>
            </a:pPr>
            <a:endParaRPr lang="en-US" altLang="en-US" sz="2000" b="1" dirty="0"/>
          </a:p>
          <a:p>
            <a:pPr eaLnBrk="1" hangingPunct="1">
              <a:lnSpc>
                <a:spcPct val="80000"/>
              </a:lnSpc>
            </a:pPr>
            <a:r>
              <a:rPr lang="en-US" altLang="en-US" sz="2000" b="1" dirty="0"/>
              <a:t>Pronunciation: </a:t>
            </a:r>
            <a:r>
              <a:rPr lang="en-US" altLang="en-US" sz="2000" dirty="0"/>
              <a:t>des-</a:t>
            </a:r>
            <a:r>
              <a:rPr lang="en-US" altLang="en-US" sz="2000" dirty="0" err="1"/>
              <a:t>i</a:t>
            </a:r>
            <a:r>
              <a:rPr lang="en-US" altLang="en-US" sz="2000" dirty="0"/>
              <a:t>-</a:t>
            </a:r>
            <a:r>
              <a:rPr lang="en-US" altLang="en-US" sz="2000" dirty="0" err="1"/>
              <a:t>kreyt</a:t>
            </a:r>
            <a:endParaRPr lang="en-US" altLang="en-US" sz="2000" dirty="0"/>
          </a:p>
          <a:p>
            <a:pPr eaLnBrk="1" hangingPunct="1">
              <a:lnSpc>
                <a:spcPct val="80000"/>
              </a:lnSpc>
            </a:pPr>
            <a:endParaRPr lang="en-US" altLang="en-US" sz="2000" dirty="0"/>
          </a:p>
          <a:p>
            <a:pPr eaLnBrk="1" hangingPunct="1">
              <a:lnSpc>
                <a:spcPct val="80000"/>
              </a:lnSpc>
            </a:pPr>
            <a:r>
              <a:rPr lang="en-US" altLang="en-US" sz="2000" b="1" dirty="0"/>
              <a:t>Origins: </a:t>
            </a:r>
            <a:r>
              <a:rPr lang="en-US" altLang="en-US" sz="2000" dirty="0"/>
              <a:t>Latin: “de” (do the opposite of) + “</a:t>
            </a:r>
            <a:r>
              <a:rPr lang="en-US" altLang="en-US" sz="2000" dirty="0" err="1"/>
              <a:t>sacer</a:t>
            </a:r>
            <a:r>
              <a:rPr lang="en-US" altLang="en-US" sz="2000" dirty="0"/>
              <a:t>” (holy)</a:t>
            </a:r>
          </a:p>
          <a:p>
            <a:pPr eaLnBrk="1" hangingPunct="1">
              <a:lnSpc>
                <a:spcPct val="80000"/>
              </a:lnSpc>
            </a:pPr>
            <a:endParaRPr lang="en-US" altLang="en-US" sz="2000" b="1" dirty="0"/>
          </a:p>
          <a:p>
            <a:pPr eaLnBrk="1" hangingPunct="1">
              <a:lnSpc>
                <a:spcPct val="80000"/>
              </a:lnSpc>
            </a:pPr>
            <a:r>
              <a:rPr lang="en-US" altLang="en-US" sz="2000" b="1" dirty="0"/>
              <a:t>Related Forms: </a:t>
            </a:r>
            <a:r>
              <a:rPr lang="en-US" altLang="en-US" sz="2000" dirty="0"/>
              <a:t>desecration (noun)</a:t>
            </a:r>
          </a:p>
          <a:p>
            <a:pPr eaLnBrk="1" hangingPunct="1">
              <a:lnSpc>
                <a:spcPct val="80000"/>
              </a:lnSpc>
            </a:pPr>
            <a:endParaRPr lang="en-US" altLang="en-US" sz="2000" b="1" dirty="0"/>
          </a:p>
          <a:p>
            <a:pPr eaLnBrk="1" hangingPunct="1">
              <a:lnSpc>
                <a:spcPct val="80000"/>
              </a:lnSpc>
            </a:pPr>
            <a:r>
              <a:rPr lang="en-US" altLang="en-US" sz="2000" b="1" dirty="0"/>
              <a:t>Synonyms: </a:t>
            </a:r>
          </a:p>
          <a:p>
            <a:pPr eaLnBrk="1" hangingPunct="1">
              <a:lnSpc>
                <a:spcPct val="80000"/>
              </a:lnSpc>
            </a:pPr>
            <a:endParaRPr lang="en-US" altLang="en-US" sz="2000" b="1" dirty="0"/>
          </a:p>
          <a:p>
            <a:pPr eaLnBrk="1" hangingPunct="1">
              <a:lnSpc>
                <a:spcPct val="80000"/>
              </a:lnSpc>
            </a:pPr>
            <a:r>
              <a:rPr lang="en-US" altLang="en-US" sz="2000" b="1" dirty="0"/>
              <a:t>Sentence: </a:t>
            </a:r>
            <a:r>
              <a:rPr lang="en-US" altLang="en-US" sz="2000" dirty="0"/>
              <a:t>The Joker was a violent sociopath with hardly any morals, but even he refused to </a:t>
            </a:r>
            <a:r>
              <a:rPr lang="en-US" altLang="en-US" sz="2000" b="1" u="sng" dirty="0"/>
              <a:t>desecrate</a:t>
            </a:r>
            <a:r>
              <a:rPr lang="en-US" altLang="en-US" sz="2000" dirty="0"/>
              <a:t> any mosques, churches, or synagogues by dumping the bodies of his victims inside these holy buildings.</a:t>
            </a:r>
            <a:endParaRPr lang="en-US" altLang="en-US" sz="2000" b="1" dirty="0"/>
          </a:p>
          <a:p>
            <a:pPr eaLnBrk="1" hangingPunct="1">
              <a:lnSpc>
                <a:spcPct val="80000"/>
              </a:lnSpc>
            </a:pPr>
            <a:endParaRPr lang="en-US" altLang="en-US" sz="2000" b="1" dirty="0"/>
          </a:p>
          <a:p>
            <a:pPr eaLnBrk="1" hangingPunct="1">
              <a:lnSpc>
                <a:spcPct val="80000"/>
              </a:lnSpc>
            </a:pPr>
            <a:r>
              <a:rPr lang="en-US" altLang="en-US" sz="2000" b="1" dirty="0"/>
              <a:t>Predicted Definition: I believe this word means… (include 3 guesses)</a:t>
            </a:r>
          </a:p>
          <a:p>
            <a:pPr eaLnBrk="1" hangingPunct="1">
              <a:lnSpc>
                <a:spcPct val="80000"/>
              </a:lnSpc>
            </a:pPr>
            <a:endParaRPr lang="en-US" altLang="en-US" sz="2000" b="1" dirty="0"/>
          </a:p>
          <a:p>
            <a:pPr eaLnBrk="1" hangingPunct="1">
              <a:lnSpc>
                <a:spcPct val="80000"/>
              </a:lnSpc>
            </a:pPr>
            <a:r>
              <a:rPr lang="en-US" altLang="en-US" sz="2000" b="1" dirty="0"/>
              <a:t>Definition: </a:t>
            </a:r>
          </a:p>
        </p:txBody>
      </p:sp>
      <p:sp>
        <p:nvSpPr>
          <p:cNvPr id="2" name="TextBox 1">
            <a:extLst>
              <a:ext uri="{FF2B5EF4-FFF2-40B4-BE49-F238E27FC236}">
                <a16:creationId xmlns:a16="http://schemas.microsoft.com/office/drawing/2014/main" id="{366D81DC-229C-5743-8595-06EB18436638}"/>
              </a:ext>
            </a:extLst>
          </p:cNvPr>
          <p:cNvSpPr txBox="1"/>
          <p:nvPr/>
        </p:nvSpPr>
        <p:spPr>
          <a:xfrm>
            <a:off x="1295400" y="5605046"/>
            <a:ext cx="6934200" cy="1077218"/>
          </a:xfrm>
          <a:prstGeom prst="rect">
            <a:avLst/>
          </a:prstGeom>
          <a:noFill/>
        </p:spPr>
        <p:txBody>
          <a:bodyPr wrap="square" rtlCol="0">
            <a:spAutoFit/>
          </a:bodyPr>
          <a:lstStyle/>
          <a:p>
            <a:pPr eaLnBrk="1" hangingPunct="1">
              <a:lnSpc>
                <a:spcPct val="80000"/>
              </a:lnSpc>
              <a:buFontTx/>
              <a:buNone/>
            </a:pPr>
            <a:r>
              <a:rPr lang="en-US" altLang="en-US" sz="2000" dirty="0"/>
              <a:t>to violate or outrage the sacred character of (an object or place) by destructive, blasphemous, or sacrilegious action; to disrespect, defile, deface, or dishonor something holy or sacred.</a:t>
            </a:r>
          </a:p>
        </p:txBody>
      </p:sp>
      <p:sp>
        <p:nvSpPr>
          <p:cNvPr id="3" name="TextBox 2">
            <a:extLst>
              <a:ext uri="{FF2B5EF4-FFF2-40B4-BE49-F238E27FC236}">
                <a16:creationId xmlns:a16="http://schemas.microsoft.com/office/drawing/2014/main" id="{8635E5CE-AEF2-E448-A41E-D0E4C20E0009}"/>
              </a:ext>
            </a:extLst>
          </p:cNvPr>
          <p:cNvSpPr txBox="1"/>
          <p:nvPr/>
        </p:nvSpPr>
        <p:spPr>
          <a:xfrm>
            <a:off x="1447800" y="3562290"/>
            <a:ext cx="6096000" cy="400110"/>
          </a:xfrm>
          <a:prstGeom prst="rect">
            <a:avLst/>
          </a:prstGeom>
          <a:noFill/>
        </p:spPr>
        <p:txBody>
          <a:bodyPr wrap="square" rtlCol="0">
            <a:spAutoFit/>
          </a:bodyPr>
          <a:lstStyle/>
          <a:p>
            <a:r>
              <a:rPr lang="en-US" sz="2000" dirty="0"/>
              <a:t>defile, dishonor, mess up, violate</a:t>
            </a:r>
          </a:p>
        </p:txBody>
      </p:sp>
      <p:sp>
        <p:nvSpPr>
          <p:cNvPr id="4" name="Rectangle 3">
            <a:extLst>
              <a:ext uri="{FF2B5EF4-FFF2-40B4-BE49-F238E27FC236}">
                <a16:creationId xmlns:a16="http://schemas.microsoft.com/office/drawing/2014/main" id="{E4AB4394-0F08-0D4C-AED2-EEED20B9BB52}"/>
              </a:ext>
            </a:extLst>
          </p:cNvPr>
          <p:cNvSpPr/>
          <p:nvPr/>
        </p:nvSpPr>
        <p:spPr>
          <a:xfrm>
            <a:off x="2743200" y="152400"/>
            <a:ext cx="3005951" cy="646331"/>
          </a:xfrm>
          <a:prstGeom prst="rect">
            <a:avLst/>
          </a:prstGeom>
        </p:spPr>
        <p:txBody>
          <a:bodyPr wrap="non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WOTD 2/7/18</a:t>
            </a:r>
          </a:p>
        </p:txBody>
      </p:sp>
    </p:spTree>
    <p:extLst>
      <p:ext uri="{BB962C8B-B14F-4D97-AF65-F5344CB8AC3E}">
        <p14:creationId xmlns:p14="http://schemas.microsoft.com/office/powerpoint/2010/main" val="22627697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en-US" sz="4400" b="1" i="1" dirty="0"/>
              <a:t>Civil Disobedience</a:t>
            </a:r>
            <a:br>
              <a:rPr lang="en-US" b="1" i="1" dirty="0"/>
            </a:br>
            <a:endParaRPr lang="en-US" dirty="0"/>
          </a:p>
        </p:txBody>
      </p:sp>
      <p:sp>
        <p:nvSpPr>
          <p:cNvPr id="3" name="Content Placeholder 2"/>
          <p:cNvSpPr>
            <a:spLocks noGrp="1"/>
          </p:cNvSpPr>
          <p:nvPr>
            <p:ph idx="1"/>
          </p:nvPr>
        </p:nvSpPr>
        <p:spPr>
          <a:xfrm>
            <a:off x="457200" y="1189037"/>
            <a:ext cx="8534400" cy="4525963"/>
          </a:xfrm>
        </p:spPr>
        <p:txBody>
          <a:bodyPr/>
          <a:lstStyle/>
          <a:p>
            <a:r>
              <a:rPr lang="en-US" sz="4000" dirty="0"/>
              <a:t>In paragraph 1 of </a:t>
            </a:r>
            <a:r>
              <a:rPr lang="en-US" sz="4000" i="1" dirty="0"/>
              <a:t>Civil Disobedience</a:t>
            </a:r>
            <a:r>
              <a:rPr lang="en-US" sz="4000" dirty="0"/>
              <a:t>, Thoreau writes, “That government is best which governs least” and “That government is best which governs not at all.” What does he mean by both of these statements? Do you agree or disagree? Explain your reasoning. </a:t>
            </a:r>
          </a:p>
          <a:p>
            <a:endParaRPr lang="en-US" sz="2800" dirty="0"/>
          </a:p>
          <a:p>
            <a:endParaRPr lang="en-US" b="1" i="1" dirty="0"/>
          </a:p>
        </p:txBody>
      </p:sp>
    </p:spTree>
    <p:extLst>
      <p:ext uri="{BB962C8B-B14F-4D97-AF65-F5344CB8AC3E}">
        <p14:creationId xmlns:p14="http://schemas.microsoft.com/office/powerpoint/2010/main" val="377442239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sz="4000" b="1" i="1" dirty="0"/>
              <a:t>Civil Disobedience</a:t>
            </a:r>
            <a:br>
              <a:rPr lang="en-US" b="1" i="1" dirty="0"/>
            </a:br>
            <a:endParaRPr lang="en-US" dirty="0"/>
          </a:p>
        </p:txBody>
      </p:sp>
      <p:sp>
        <p:nvSpPr>
          <p:cNvPr id="3" name="Content Placeholder 2"/>
          <p:cNvSpPr>
            <a:spLocks noGrp="1"/>
          </p:cNvSpPr>
          <p:nvPr>
            <p:ph idx="1"/>
          </p:nvPr>
        </p:nvSpPr>
        <p:spPr>
          <a:xfrm>
            <a:off x="457200" y="960437"/>
            <a:ext cx="8229600" cy="4525963"/>
          </a:xfrm>
        </p:spPr>
        <p:txBody>
          <a:bodyPr/>
          <a:lstStyle/>
          <a:p>
            <a:r>
              <a:rPr lang="en-US" sz="3600" dirty="0"/>
              <a:t>Would MLK Jr. agree with the two statements listed, below?</a:t>
            </a:r>
          </a:p>
          <a:p>
            <a:endParaRPr lang="en-US" sz="3600" dirty="0"/>
          </a:p>
          <a:p>
            <a:r>
              <a:rPr lang="en-US" sz="3600" dirty="0"/>
              <a:t>“That government is best which governs least” and “That government is best which governs not at all.” </a:t>
            </a:r>
          </a:p>
          <a:p>
            <a:endParaRPr lang="en-US" sz="3600" dirty="0"/>
          </a:p>
          <a:p>
            <a:r>
              <a:rPr lang="en-US" sz="3600" dirty="0"/>
              <a:t>Why or why not? Explain your reasoning. </a:t>
            </a:r>
          </a:p>
          <a:p>
            <a:endParaRPr lang="en-US" b="1" i="1" dirty="0"/>
          </a:p>
        </p:txBody>
      </p:sp>
    </p:spTree>
    <p:extLst>
      <p:ext uri="{BB962C8B-B14F-4D97-AF65-F5344CB8AC3E}">
        <p14:creationId xmlns:p14="http://schemas.microsoft.com/office/powerpoint/2010/main" val="43246424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en-US" sz="3600" b="1" i="1" dirty="0"/>
              <a:t>Letter From A Birmingham Jail</a:t>
            </a:r>
            <a:br>
              <a:rPr lang="en-US" b="1" i="1" dirty="0"/>
            </a:br>
            <a:endParaRPr lang="en-US" dirty="0"/>
          </a:p>
        </p:txBody>
      </p:sp>
      <p:sp>
        <p:nvSpPr>
          <p:cNvPr id="3" name="Content Placeholder 2"/>
          <p:cNvSpPr>
            <a:spLocks noGrp="1"/>
          </p:cNvSpPr>
          <p:nvPr>
            <p:ph idx="1"/>
          </p:nvPr>
        </p:nvSpPr>
        <p:spPr>
          <a:xfrm>
            <a:off x="457200" y="1189037"/>
            <a:ext cx="8229600" cy="4525963"/>
          </a:xfrm>
        </p:spPr>
        <p:txBody>
          <a:bodyPr/>
          <a:lstStyle/>
          <a:p>
            <a:r>
              <a:rPr lang="en-US" sz="3600" dirty="0"/>
              <a:t>In the second paragraph of </a:t>
            </a:r>
            <a:r>
              <a:rPr lang="en-US" sz="3600" i="1" dirty="0"/>
              <a:t>Letter From a Birmingham Jail </a:t>
            </a:r>
            <a:r>
              <a:rPr lang="en-US" sz="3600" dirty="0"/>
              <a:t>King states, “I guess it is easy for those who have never felt the stinging darts of segregation to say wait.” What does this mean? Does this statement still apply to today’s society? Why or why not? Explain your reasoning.  </a:t>
            </a:r>
          </a:p>
          <a:p>
            <a:endParaRPr lang="en-US" b="1" i="1" dirty="0"/>
          </a:p>
        </p:txBody>
      </p:sp>
    </p:spTree>
    <p:extLst>
      <p:ext uri="{BB962C8B-B14F-4D97-AF65-F5344CB8AC3E}">
        <p14:creationId xmlns:p14="http://schemas.microsoft.com/office/powerpoint/2010/main" val="339435055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en-US" sz="3600" b="1" i="1" dirty="0"/>
              <a:t>Mort </a:t>
            </a:r>
            <a:r>
              <a:rPr lang="en-US" sz="3600" b="1" i="1" dirty="0" err="1"/>
              <a:t>Crim</a:t>
            </a:r>
            <a:br>
              <a:rPr lang="en-US" b="1" i="1" dirty="0"/>
            </a:br>
            <a:endParaRPr lang="en-US" dirty="0"/>
          </a:p>
        </p:txBody>
      </p:sp>
      <p:sp>
        <p:nvSpPr>
          <p:cNvPr id="3" name="Content Placeholder 2"/>
          <p:cNvSpPr>
            <a:spLocks noGrp="1"/>
          </p:cNvSpPr>
          <p:nvPr>
            <p:ph idx="1"/>
          </p:nvPr>
        </p:nvSpPr>
        <p:spPr>
          <a:xfrm>
            <a:off x="457200" y="1189037"/>
            <a:ext cx="8229600" cy="4525963"/>
          </a:xfrm>
        </p:spPr>
        <p:txBody>
          <a:bodyPr/>
          <a:lstStyle/>
          <a:p>
            <a:pPr marL="285750" indent="-285750">
              <a:buFont typeface="Arial" panose="020B0604020202020204" pitchFamily="34" charset="0"/>
              <a:buChar char="•"/>
            </a:pPr>
            <a:r>
              <a:rPr lang="en-US" sz="3600" dirty="0"/>
              <a:t>In the third paragraph, </a:t>
            </a:r>
            <a:r>
              <a:rPr lang="en-US" sz="3600" dirty="0" err="1"/>
              <a:t>Crim</a:t>
            </a:r>
            <a:r>
              <a:rPr lang="en-US" sz="3600" dirty="0"/>
              <a:t> states, “Too many of us wake up to that reality too late.” What does this mean? Do you agree or disagree with this statement. Why? Explain your reasoning. </a:t>
            </a:r>
            <a:endParaRPr lang="en-US" sz="3600" b="1" i="1" dirty="0"/>
          </a:p>
          <a:p>
            <a:endParaRPr lang="en-US" b="1" i="1" dirty="0"/>
          </a:p>
        </p:txBody>
      </p:sp>
    </p:spTree>
    <p:extLst>
      <p:ext uri="{BB962C8B-B14F-4D97-AF65-F5344CB8AC3E}">
        <p14:creationId xmlns:p14="http://schemas.microsoft.com/office/powerpoint/2010/main" val="324624794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a:latin typeface="Kristen ITC" charset="0"/>
            </a:endParaRPr>
          </a:p>
          <a:p>
            <a:pPr algn="ctr" eaLnBrk="1" hangingPunct="1">
              <a:lnSpc>
                <a:spcPct val="80000"/>
              </a:lnSpc>
              <a:defRPr/>
            </a:pPr>
            <a:r>
              <a:rPr lang="en-US" altLang="en-US" sz="3600" b="1" dirty="0">
                <a:solidFill>
                  <a:schemeClr val="bg1"/>
                </a:solidFill>
                <a:latin typeface="Kristen ITC" charset="0"/>
              </a:rPr>
              <a:t>Monday 3/27/17</a:t>
            </a:r>
          </a:p>
          <a:p>
            <a:pPr eaLnBrk="1" hangingPunct="1">
              <a:lnSpc>
                <a:spcPct val="80000"/>
              </a:lnSpc>
              <a:defRPr/>
            </a:pPr>
            <a:endParaRPr lang="en-US" altLang="en-US" sz="2000" b="1" dirty="0">
              <a:latin typeface="Kristen ITC" charset="0"/>
            </a:endParaRPr>
          </a:p>
          <a:p>
            <a:pPr eaLnBrk="1" hangingPunct="1">
              <a:lnSpc>
                <a:spcPct val="80000"/>
              </a:lnSpc>
              <a:defRPr/>
            </a:pPr>
            <a:r>
              <a:rPr lang="en-US" altLang="en-US" sz="2000" b="1" dirty="0">
                <a:solidFill>
                  <a:schemeClr val="bg1"/>
                </a:solidFill>
                <a:latin typeface="+mn-lt"/>
              </a:rPr>
              <a:t>Word: </a:t>
            </a:r>
            <a:r>
              <a:rPr lang="en-US" altLang="en-US" sz="2000" dirty="0">
                <a:solidFill>
                  <a:schemeClr val="bg1"/>
                </a:solidFill>
                <a:latin typeface="+mn-lt"/>
              </a:rPr>
              <a:t>alacrity</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noun</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 </a:t>
            </a:r>
            <a:r>
              <a:rPr lang="en-US" sz="2000" dirty="0">
                <a:solidFill>
                  <a:schemeClr val="bg1"/>
                </a:solidFill>
              </a:rPr>
              <a:t>[</a:t>
            </a:r>
            <a:r>
              <a:rPr lang="en-US" sz="2000" i="1" dirty="0">
                <a:solidFill>
                  <a:schemeClr val="bg1"/>
                </a:solidFill>
              </a:rPr>
              <a:t>uh</a:t>
            </a:r>
            <a:r>
              <a:rPr lang="en-US" sz="2000" dirty="0">
                <a:solidFill>
                  <a:schemeClr val="bg1"/>
                </a:solidFill>
              </a:rPr>
              <a:t>-</a:t>
            </a:r>
            <a:r>
              <a:rPr lang="en-US" sz="2000" b="1" dirty="0" err="1">
                <a:solidFill>
                  <a:schemeClr val="bg1"/>
                </a:solidFill>
              </a:rPr>
              <a:t>lak</a:t>
            </a:r>
            <a:r>
              <a:rPr lang="en-US" sz="2000" dirty="0">
                <a:solidFill>
                  <a:schemeClr val="bg1"/>
                </a:solidFill>
              </a:rPr>
              <a:t>-</a:t>
            </a:r>
            <a:r>
              <a:rPr lang="en-US" sz="2000" dirty="0" err="1">
                <a:solidFill>
                  <a:schemeClr val="bg1"/>
                </a:solidFill>
              </a:rPr>
              <a:t>ri</a:t>
            </a:r>
            <a:r>
              <a:rPr lang="en-US" sz="2000" dirty="0">
                <a:solidFill>
                  <a:schemeClr val="bg1"/>
                </a:solidFill>
              </a:rPr>
              <a:t>-tee] </a:t>
            </a:r>
            <a:endParaRPr lang="en-US" altLang="en-US" sz="2000" b="1"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Antonyms: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 </a:t>
            </a:r>
            <a:r>
              <a:rPr lang="en-US" altLang="en-US" sz="2000" dirty="0">
                <a:solidFill>
                  <a:schemeClr val="bg1"/>
                </a:solidFill>
                <a:latin typeface="+mn-lt"/>
              </a:rPr>
              <a:t>alacritous (adjective)</a:t>
            </a:r>
            <a:endParaRPr lang="en-US" altLang="en-US" sz="2000" b="1" dirty="0">
              <a:solidFill>
                <a:schemeClr val="bg1"/>
              </a:solidFill>
              <a:latin typeface="+mn-lt"/>
            </a:endParaRPr>
          </a:p>
          <a:p>
            <a:endParaRPr lang="en-US" altLang="en-US" sz="2000" b="1" dirty="0">
              <a:solidFill>
                <a:schemeClr val="bg1"/>
              </a:solidFill>
              <a:latin typeface="+mn-lt"/>
            </a:endParaRPr>
          </a:p>
          <a:p>
            <a:r>
              <a:rPr lang="en-US" altLang="en-US" sz="2000" b="1" dirty="0">
                <a:solidFill>
                  <a:schemeClr val="bg1"/>
                </a:solidFill>
                <a:latin typeface="+mn-lt"/>
              </a:rPr>
              <a:t>Sentence: </a:t>
            </a:r>
          </a:p>
          <a:p>
            <a:r>
              <a:rPr lang="en-US" sz="2000" dirty="0">
                <a:solidFill>
                  <a:schemeClr val="bg1"/>
                </a:solidFill>
              </a:rPr>
              <a:t>Having studied really hard last night, the student took the exam with </a:t>
            </a:r>
            <a:r>
              <a:rPr lang="en-US" sz="2000" u="sng" dirty="0">
                <a:solidFill>
                  <a:schemeClr val="bg1"/>
                </a:solidFill>
              </a:rPr>
              <a:t>alacrity.</a:t>
            </a:r>
            <a:endParaRPr lang="en-US" altLang="en-US" sz="1800" b="1" u="sng" dirty="0">
              <a:solidFill>
                <a:schemeClr val="bg1"/>
              </a:solidFill>
              <a:latin typeface="+mn-lt"/>
            </a:endParaRPr>
          </a:p>
          <a:p>
            <a:pPr eaLnBrk="1" hangingPunct="1">
              <a:lnSpc>
                <a:spcPct val="80000"/>
              </a:lnSpc>
              <a:defRPr/>
            </a:pPr>
            <a:endParaRPr lang="en-US" altLang="en-US" sz="1800" b="1" dirty="0">
              <a:solidFill>
                <a:schemeClr val="bg1"/>
              </a:solidFill>
              <a:latin typeface="+mn-lt"/>
            </a:endParaRPr>
          </a:p>
          <a:p>
            <a:pPr eaLnBrk="1" hangingPunct="1">
              <a:lnSpc>
                <a:spcPct val="80000"/>
              </a:lnSpc>
              <a:defRPr/>
            </a:pPr>
            <a:r>
              <a:rPr lang="en-US" altLang="en-US" sz="1800" b="1" dirty="0">
                <a:solidFill>
                  <a:schemeClr val="bg1"/>
                </a:solidFill>
                <a:latin typeface="+mn-lt"/>
              </a:rPr>
              <a:t>Predicted Definition / Synonyms: I think this word means</a:t>
            </a:r>
            <a:r>
              <a:rPr lang="mr-IN" altLang="en-US" sz="1800" b="1" dirty="0">
                <a:solidFill>
                  <a:schemeClr val="bg1"/>
                </a:solidFill>
                <a:latin typeface="+mn-lt"/>
              </a:rPr>
              <a:t>…</a:t>
            </a:r>
            <a:r>
              <a:rPr lang="en-US" altLang="en-US" sz="1800" b="1" dirty="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430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eagerness, willingness, readiness</a:t>
            </a:r>
          </a:p>
        </p:txBody>
      </p:sp>
      <p:sp>
        <p:nvSpPr>
          <p:cNvPr id="2" name="TextBox 1"/>
          <p:cNvSpPr txBox="1">
            <a:spLocks noChangeArrowheads="1"/>
          </p:cNvSpPr>
          <p:nvPr/>
        </p:nvSpPr>
        <p:spPr bwMode="auto">
          <a:xfrm>
            <a:off x="1371600" y="52578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cheerful readiness, promptness, or willingness</a:t>
            </a:r>
            <a:endParaRPr lang="en-US" altLang="x-none" sz="2000" dirty="0">
              <a:solidFill>
                <a:schemeClr val="bg1"/>
              </a:solidFill>
            </a:endParaRPr>
          </a:p>
        </p:txBody>
      </p:sp>
      <p:sp>
        <p:nvSpPr>
          <p:cNvPr id="4" name="TextBox 3"/>
          <p:cNvSpPr txBox="1"/>
          <p:nvPr/>
        </p:nvSpPr>
        <p:spPr>
          <a:xfrm>
            <a:off x="1447800" y="2953482"/>
            <a:ext cx="4648200" cy="400110"/>
          </a:xfrm>
          <a:prstGeom prst="rect">
            <a:avLst/>
          </a:prstGeom>
          <a:noFill/>
        </p:spPr>
        <p:txBody>
          <a:bodyPr wrap="square" rtlCol="0">
            <a:spAutoFit/>
          </a:bodyPr>
          <a:lstStyle/>
          <a:p>
            <a:r>
              <a:rPr lang="en-US" sz="2000" dirty="0">
                <a:solidFill>
                  <a:schemeClr val="accent3"/>
                </a:solidFill>
              </a:rPr>
              <a:t>aversion, reluctance, unwillingness</a:t>
            </a:r>
          </a:p>
        </p:txBody>
      </p:sp>
    </p:spTree>
    <p:extLst>
      <p:ext uri="{BB962C8B-B14F-4D97-AF65-F5344CB8AC3E}">
        <p14:creationId xmlns:p14="http://schemas.microsoft.com/office/powerpoint/2010/main" val="12871680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9144"/>
            <a:ext cx="8229600" cy="1143000"/>
          </a:xfrm>
        </p:spPr>
        <p:txBody>
          <a:bodyPr/>
          <a:lstStyle/>
          <a:p>
            <a:pPr algn="ctr"/>
            <a:r>
              <a:rPr lang="en-US" sz="3200" b="1" dirty="0"/>
              <a:t>Monday 3/27/17</a:t>
            </a:r>
          </a:p>
        </p:txBody>
      </p:sp>
      <p:sp>
        <p:nvSpPr>
          <p:cNvPr id="3" name="Content Placeholder 2"/>
          <p:cNvSpPr>
            <a:spLocks noGrp="1"/>
          </p:cNvSpPr>
          <p:nvPr>
            <p:ph idx="1"/>
          </p:nvPr>
        </p:nvSpPr>
        <p:spPr>
          <a:xfrm>
            <a:off x="152400" y="762001"/>
            <a:ext cx="8839200" cy="4495800"/>
          </a:xfrm>
        </p:spPr>
        <p:txBody>
          <a:bodyPr/>
          <a:lstStyle/>
          <a:p>
            <a:r>
              <a:rPr lang="en-US" sz="2000" b="1" dirty="0"/>
              <a:t>Directions:</a:t>
            </a:r>
            <a:r>
              <a:rPr lang="en-US" sz="2000" dirty="0"/>
              <a:t> With your group, have each member write down the example and pick the correct answer. Your group receives 1 point for a correct answer and 1 point for being able to thoroughly explain their reasoning. </a:t>
            </a:r>
          </a:p>
          <a:p>
            <a:endParaRPr lang="en-US" sz="2000" dirty="0">
              <a:solidFill>
                <a:schemeClr val="tx1"/>
              </a:solidFill>
            </a:endParaRPr>
          </a:p>
          <a:p>
            <a:r>
              <a:rPr lang="en-US" sz="2400" dirty="0"/>
              <a:t>As a monk, </a:t>
            </a:r>
            <a:r>
              <a:rPr lang="en-US" sz="2400" dirty="0" err="1"/>
              <a:t>Tenzen</a:t>
            </a:r>
            <a:r>
              <a:rPr lang="en-US" sz="2400" dirty="0"/>
              <a:t> had one mission in </a:t>
            </a:r>
            <a:r>
              <a:rPr lang="en-US" sz="2400" u="sng" dirty="0"/>
              <a:t>life, he wanted</a:t>
            </a:r>
            <a:r>
              <a:rPr lang="en-US" sz="2400" dirty="0"/>
              <a:t> to relieve people's suffering.</a:t>
            </a:r>
          </a:p>
          <a:p>
            <a:endParaRPr lang="en-US" sz="2400" i="1" dirty="0"/>
          </a:p>
          <a:p>
            <a:r>
              <a:rPr lang="en-US" sz="2400" i="1" dirty="0"/>
              <a:t>Please choose from one of the following options.</a:t>
            </a:r>
          </a:p>
          <a:p>
            <a:r>
              <a:rPr lang="en-US" sz="2400" dirty="0"/>
              <a:t>A NO CHANGE</a:t>
            </a:r>
          </a:p>
          <a:p>
            <a:r>
              <a:rPr lang="en-US" sz="2400" dirty="0"/>
              <a:t>B life:</a:t>
            </a:r>
          </a:p>
          <a:p>
            <a:r>
              <a:rPr lang="en-US" sz="2400" dirty="0"/>
              <a:t>C life;</a:t>
            </a:r>
          </a:p>
          <a:p>
            <a:r>
              <a:rPr lang="en-US" sz="2400" dirty="0"/>
              <a:t>D life, he wanted-</a:t>
            </a:r>
          </a:p>
          <a:p>
            <a:r>
              <a:rPr lang="en-US" sz="2400" b="1" dirty="0">
                <a:solidFill>
                  <a:srgbClr val="009A46"/>
                </a:solidFill>
              </a:rPr>
              <a:t>Answer: B</a:t>
            </a:r>
          </a:p>
          <a:p>
            <a:r>
              <a:rPr lang="en-US" sz="2400" b="1" dirty="0">
                <a:solidFill>
                  <a:srgbClr val="009A46"/>
                </a:solidFill>
              </a:rPr>
              <a:t>Rule = Use a colon to punctuate the break between two clauses. </a:t>
            </a:r>
            <a:endParaRPr lang="en-US" sz="2000" b="1" dirty="0">
              <a:solidFill>
                <a:srgbClr val="00B050"/>
              </a:solidFill>
            </a:endParaRPr>
          </a:p>
          <a:p>
            <a:endParaRPr lang="en-US" sz="2000" dirty="0">
              <a:solidFill>
                <a:srgbClr val="00B050"/>
              </a:solidFill>
            </a:endParaRPr>
          </a:p>
          <a:p>
            <a:endParaRPr lang="en-US" sz="2000" dirty="0">
              <a:solidFill>
                <a:srgbClr val="00B050"/>
              </a:solidFill>
            </a:endParaRPr>
          </a:p>
          <a:p>
            <a:endParaRPr lang="en-US" sz="2000" dirty="0"/>
          </a:p>
          <a:p>
            <a:pPr marL="342900" indent="-342900">
              <a:buAutoNum type="arabicPeriod"/>
            </a:pPr>
            <a:endParaRPr lang="en-US" sz="2000" dirty="0"/>
          </a:p>
        </p:txBody>
      </p:sp>
    </p:spTree>
    <p:extLst>
      <p:ext uri="{BB962C8B-B14F-4D97-AF65-F5344CB8AC3E}">
        <p14:creationId xmlns:p14="http://schemas.microsoft.com/office/powerpoint/2010/main" val="272101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anim calcmode="lin" valueType="num">
                                      <p:cBhvr additive="base">
                                        <p:cTn id="1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a:solidFill>
                  <a:schemeClr val="tx1"/>
                </a:solidFill>
                <a:latin typeface="Calibri" charset="0"/>
                <a:ea typeface="Arial" charset="0"/>
                <a:cs typeface="Arial" charset="0"/>
                <a:sym typeface="Calibri" charset="0"/>
              </a:rPr>
              <a:t>Tuesday 3/28/17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charset="0"/>
                <a:ea typeface="Calibri" charset="0"/>
                <a:cs typeface="Calibri" charset="0"/>
                <a:sym typeface="Calibri"/>
              </a:rPr>
              <a:t>Bell Work:</a:t>
            </a:r>
            <a:r>
              <a:rPr lang="en-US" sz="2000" dirty="0">
                <a:latin typeface="Calibri" charset="0"/>
                <a:ea typeface="Calibri" charset="0"/>
                <a:cs typeface="Calibri" charset="0"/>
                <a:sym typeface="Calibri"/>
              </a:rPr>
              <a:t> WOTD +  2 SAT Grammar Question (colons)</a:t>
            </a:r>
          </a:p>
          <a:p>
            <a:pPr eaLnBrk="1" fontAlgn="auto" hangingPunct="1">
              <a:lnSpc>
                <a:spcPct val="80000"/>
              </a:lnSpc>
              <a:spcBef>
                <a:spcPts val="0"/>
              </a:spcBef>
              <a:spcAft>
                <a:spcPts val="0"/>
              </a:spcAft>
              <a:buClr>
                <a:srgbClr val="000000"/>
              </a:buClr>
              <a:buSzPct val="100000"/>
              <a:defRPr/>
            </a:pPr>
            <a:r>
              <a:rPr lang="en-US" sz="2000" b="1" dirty="0">
                <a:solidFill>
                  <a:srgbClr val="C20E9B"/>
                </a:solidFill>
                <a:latin typeface="Calibri" charset="0"/>
                <a:ea typeface="Calibri" charset="0"/>
                <a:cs typeface="Calibri" charset="0"/>
                <a:sym typeface="Calibri"/>
              </a:rPr>
              <a:t>In class activities:</a:t>
            </a:r>
          </a:p>
          <a:p>
            <a:pPr marL="342900" indent="-342900" eaLnBrk="1" fontAlgn="auto" hangingPunct="1">
              <a:lnSpc>
                <a:spcPct val="80000"/>
              </a:lnSpc>
              <a:spcBef>
                <a:spcPts val="0"/>
              </a:spcBef>
              <a:spcAft>
                <a:spcPts val="0"/>
              </a:spcAft>
              <a:buClr>
                <a:srgbClr val="000000"/>
              </a:buClr>
              <a:buSzPct val="100000"/>
              <a:buFont typeface="Courier New" panose="02070309020205020404" pitchFamily="49" charset="0"/>
              <a:buChar char="o"/>
              <a:defRPr/>
            </a:pPr>
            <a:r>
              <a:rPr lang="en-US" sz="2000" b="1" dirty="0">
                <a:solidFill>
                  <a:srgbClr val="C20E9B"/>
                </a:solidFill>
                <a:latin typeface="Calibri" charset="0"/>
                <a:ea typeface="Calibri" charset="0"/>
                <a:cs typeface="Calibri" charset="0"/>
                <a:sym typeface="Calibri"/>
              </a:rPr>
              <a:t>Bell Work **10 minutes</a:t>
            </a:r>
          </a:p>
          <a:p>
            <a:pPr marL="342900" indent="-342900" eaLnBrk="1" fontAlgn="auto" hangingPunct="1">
              <a:lnSpc>
                <a:spcPct val="80000"/>
              </a:lnSpc>
              <a:spcBef>
                <a:spcPts val="0"/>
              </a:spcBef>
              <a:spcAft>
                <a:spcPts val="0"/>
              </a:spcAft>
              <a:buClr>
                <a:srgbClr val="000000"/>
              </a:buClr>
              <a:buSzPct val="100000"/>
              <a:buFont typeface="Courier New" panose="02070309020205020404" pitchFamily="49" charset="0"/>
              <a:buChar char="o"/>
              <a:defRPr/>
            </a:pPr>
            <a:r>
              <a:rPr lang="en-US" sz="2000" b="1" dirty="0">
                <a:solidFill>
                  <a:srgbClr val="C20E9B"/>
                </a:solidFill>
                <a:latin typeface="Calibri" charset="0"/>
                <a:ea typeface="Calibri" charset="0"/>
                <a:cs typeface="Calibri" charset="0"/>
                <a:sym typeface="Calibri"/>
              </a:rPr>
              <a:t>Complete Reflection for Socratic Seminar, discuss and turn in. **10 minutes</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2000" b="1" dirty="0">
                <a:solidFill>
                  <a:srgbClr val="0070C0"/>
                </a:solidFill>
                <a:latin typeface="Calibri" charset="0"/>
                <a:ea typeface="Calibri" charset="0"/>
                <a:cs typeface="Calibri" charset="0"/>
                <a:sym typeface="Calibri"/>
              </a:rPr>
              <a:t>AOTW on Sanctuary Cities: Annotations, write 3 SAT practice questions, write intro. paragraph and body paragraph for rhetorical analysis (due Wednesday at the end of the hour on Google Classroom). **Must turn it in on Google Classroom. </a:t>
            </a:r>
            <a:r>
              <a:rPr lang="en-US" sz="2000" b="1" dirty="0">
                <a:solidFill>
                  <a:srgbClr val="0070C0"/>
                </a:solidFill>
                <a:latin typeface="Calibri" charset="0"/>
                <a:ea typeface="Calibri" charset="0"/>
                <a:cs typeface="Calibri" charset="0"/>
                <a:sym typeface="Wingdings" panose="05000000000000000000" pitchFamily="2" charset="2"/>
              </a:rPr>
              <a:t> </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2000" b="1" dirty="0">
                <a:solidFill>
                  <a:srgbClr val="0070C0"/>
                </a:solidFill>
                <a:latin typeface="Calibri" charset="0"/>
                <a:ea typeface="Calibri" charset="0"/>
                <a:cs typeface="Calibri" charset="0"/>
                <a:sym typeface="Calibri"/>
              </a:rPr>
              <a:t>Take one Khan Academy Reading Practice Quiz  (if there is time)**15 minutes</a:t>
            </a:r>
          </a:p>
          <a:p>
            <a:pPr eaLnBrk="1" fontAlgn="auto" hangingPunct="1">
              <a:lnSpc>
                <a:spcPct val="80000"/>
              </a:lnSpc>
              <a:spcBef>
                <a:spcPts val="400"/>
              </a:spcBef>
              <a:spcAft>
                <a:spcPts val="0"/>
              </a:spcAft>
              <a:buClr>
                <a:srgbClr val="000000"/>
              </a:buClr>
              <a:buSzPct val="100000"/>
              <a:defRPr/>
            </a:pPr>
            <a:r>
              <a:rPr lang="en-US" sz="2000" b="1" dirty="0">
                <a:solidFill>
                  <a:srgbClr val="00B050"/>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2000" dirty="0">
                <a:solidFill>
                  <a:schemeClr val="tx1"/>
                </a:solidFill>
                <a:latin typeface="Calibri" charset="0"/>
                <a:ea typeface="Calibri" charset="0"/>
                <a:cs typeface="Calibri" charset="0"/>
                <a:sym typeface="Calibri"/>
              </a:rPr>
              <a:t>I can work with my peers to have a civil, democratic discussion in order to answer the unit’s essential question: “Is our ultimate obligation to ourselves or to society?” </a:t>
            </a:r>
            <a:endParaRPr lang="en-US" sz="2000" b="1" dirty="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000" b="1" dirty="0">
                <a:solidFill>
                  <a:srgbClr val="00B050"/>
                </a:solidFill>
                <a:latin typeface="Calibri" charset="0"/>
                <a:ea typeface="Calibri" charset="0"/>
                <a:cs typeface="Calibri" charset="0"/>
                <a:sym typeface="Calibri"/>
              </a:rPr>
              <a:t>Language Objective: </a:t>
            </a: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2000" dirty="0">
                <a:solidFill>
                  <a:schemeClr val="tx1"/>
                </a:solidFill>
                <a:latin typeface="Calibri" charset="0"/>
                <a:ea typeface="Calibri" charset="0"/>
                <a:cs typeface="Calibri" charset="0"/>
                <a:sym typeface="Calibri"/>
              </a:rPr>
              <a:t>I can present information, findings, and supporting evidence with a distinct perspective showing alternate viewpoints in a way that listeners can follow the line of reasoning.</a:t>
            </a:r>
          </a:p>
          <a:p>
            <a:pPr eaLnBrk="1" fontAlgn="auto" hangingPunct="1">
              <a:lnSpc>
                <a:spcPct val="80000"/>
              </a:lnSpc>
              <a:spcBef>
                <a:spcPts val="400"/>
              </a:spcBef>
              <a:spcAft>
                <a:spcPts val="0"/>
              </a:spcAft>
              <a:buClr>
                <a:srgbClr val="000000"/>
              </a:buClr>
              <a:buSzPct val="100000"/>
              <a:defRPr/>
            </a:pP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299737931"/>
      </p:ext>
    </p:extLst>
  </p:cSld>
  <p:clrMapOvr>
    <a:masterClrMapping/>
  </p:clrMapOvr>
  <p:transition spd="slow">
    <p:cut/>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a:latin typeface="Kristen ITC" charset="0"/>
            </a:endParaRPr>
          </a:p>
          <a:p>
            <a:pPr algn="ctr" eaLnBrk="1" hangingPunct="1">
              <a:lnSpc>
                <a:spcPct val="80000"/>
              </a:lnSpc>
              <a:defRPr/>
            </a:pPr>
            <a:r>
              <a:rPr lang="en-US" altLang="en-US" sz="3600" b="1" dirty="0">
                <a:solidFill>
                  <a:schemeClr val="bg1"/>
                </a:solidFill>
                <a:latin typeface="Kristen ITC" charset="0"/>
              </a:rPr>
              <a:t>Tuesday 3/28/17</a:t>
            </a:r>
          </a:p>
          <a:p>
            <a:pPr eaLnBrk="1" hangingPunct="1">
              <a:lnSpc>
                <a:spcPct val="80000"/>
              </a:lnSpc>
              <a:defRPr/>
            </a:pPr>
            <a:endParaRPr lang="en-US" altLang="en-US" sz="2000" b="1" dirty="0">
              <a:latin typeface="Kristen ITC" charset="0"/>
            </a:endParaRPr>
          </a:p>
          <a:p>
            <a:pPr eaLnBrk="1" hangingPunct="1">
              <a:lnSpc>
                <a:spcPct val="80000"/>
              </a:lnSpc>
              <a:defRPr/>
            </a:pPr>
            <a:r>
              <a:rPr lang="en-US" altLang="en-US" sz="2000" b="1" dirty="0">
                <a:solidFill>
                  <a:schemeClr val="bg1"/>
                </a:solidFill>
                <a:latin typeface="+mn-lt"/>
              </a:rPr>
              <a:t>Word: </a:t>
            </a:r>
            <a:r>
              <a:rPr lang="en-US" altLang="en-US" sz="2000" dirty="0">
                <a:solidFill>
                  <a:schemeClr val="bg1"/>
                </a:solidFill>
                <a:latin typeface="+mn-lt"/>
              </a:rPr>
              <a:t>postulate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verb</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 [</a:t>
            </a:r>
            <a:r>
              <a:rPr lang="en-US" sz="2000" b="1" dirty="0" err="1">
                <a:solidFill>
                  <a:schemeClr val="bg1"/>
                </a:solidFill>
              </a:rPr>
              <a:t>pos</a:t>
            </a:r>
            <a:r>
              <a:rPr lang="en-US" sz="2000" dirty="0" err="1">
                <a:solidFill>
                  <a:schemeClr val="bg1"/>
                </a:solidFill>
              </a:rPr>
              <a:t>-ch</a:t>
            </a:r>
            <a:r>
              <a:rPr lang="en-US" sz="2000" i="1" dirty="0" err="1">
                <a:solidFill>
                  <a:schemeClr val="bg1"/>
                </a:solidFill>
              </a:rPr>
              <a:t>uh</a:t>
            </a:r>
            <a:r>
              <a:rPr lang="en-US" sz="2000" dirty="0" err="1">
                <a:solidFill>
                  <a:schemeClr val="bg1"/>
                </a:solidFill>
              </a:rPr>
              <a:t>-leyt</a:t>
            </a:r>
            <a:r>
              <a:rPr lang="en-US" sz="2000" dirty="0">
                <a:solidFill>
                  <a:schemeClr val="bg1"/>
                </a:solidFill>
              </a:rPr>
              <a:t>]</a:t>
            </a:r>
            <a:endParaRPr lang="en-US" altLang="en-US" sz="2000" b="1"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Antonyms: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 </a:t>
            </a:r>
            <a:r>
              <a:rPr lang="en-US" altLang="en-US" sz="2000" dirty="0">
                <a:solidFill>
                  <a:schemeClr val="bg1"/>
                </a:solidFill>
                <a:latin typeface="+mn-lt"/>
              </a:rPr>
              <a:t>postulation (noun)</a:t>
            </a:r>
            <a:endParaRPr lang="en-US" altLang="en-US" sz="2000" b="1" dirty="0">
              <a:solidFill>
                <a:schemeClr val="bg1"/>
              </a:solidFill>
              <a:latin typeface="+mn-lt"/>
            </a:endParaRPr>
          </a:p>
          <a:p>
            <a:endParaRPr lang="en-US" altLang="en-US" sz="2000" b="1" dirty="0">
              <a:solidFill>
                <a:schemeClr val="bg1"/>
              </a:solidFill>
              <a:latin typeface="+mn-lt"/>
            </a:endParaRPr>
          </a:p>
          <a:p>
            <a:r>
              <a:rPr lang="en-US" altLang="en-US" sz="2000" b="1" dirty="0">
                <a:solidFill>
                  <a:schemeClr val="bg1"/>
                </a:solidFill>
                <a:latin typeface="+mn-lt"/>
              </a:rPr>
              <a:t>Sentence: </a:t>
            </a:r>
            <a:r>
              <a:rPr lang="en-US" sz="2000" dirty="0">
                <a:solidFill>
                  <a:schemeClr val="bg1"/>
                </a:solidFill>
              </a:rPr>
              <a:t>In an attempt to create controversy, some experts </a:t>
            </a:r>
            <a:r>
              <a:rPr lang="en-US" sz="2000" b="1" u="sng" dirty="0">
                <a:solidFill>
                  <a:schemeClr val="bg1"/>
                </a:solidFill>
              </a:rPr>
              <a:t>postulate </a:t>
            </a:r>
            <a:r>
              <a:rPr lang="en-US" sz="2000" dirty="0">
                <a:solidFill>
                  <a:schemeClr val="bg1"/>
                </a:solidFill>
              </a:rPr>
              <a:t>alternatives to historical beliefs that have been accepted for years.</a:t>
            </a:r>
            <a:endParaRPr lang="en-US" altLang="en-US" sz="2000" b="1" dirty="0">
              <a:solidFill>
                <a:schemeClr val="bg1"/>
              </a:solidFill>
              <a:latin typeface="+mn-lt"/>
            </a:endParaRPr>
          </a:p>
          <a:p>
            <a:pPr eaLnBrk="1" hangingPunct="1">
              <a:lnSpc>
                <a:spcPct val="80000"/>
              </a:lnSpc>
              <a:defRPr/>
            </a:pPr>
            <a:endParaRPr lang="en-US" altLang="en-US" sz="1800" b="1" dirty="0">
              <a:solidFill>
                <a:schemeClr val="bg1"/>
              </a:solidFill>
              <a:latin typeface="+mn-lt"/>
            </a:endParaRPr>
          </a:p>
          <a:p>
            <a:pPr eaLnBrk="1" hangingPunct="1">
              <a:lnSpc>
                <a:spcPct val="80000"/>
              </a:lnSpc>
              <a:defRPr/>
            </a:pPr>
            <a:r>
              <a:rPr lang="en-US" altLang="en-US" sz="1800" b="1" dirty="0">
                <a:solidFill>
                  <a:schemeClr val="bg1"/>
                </a:solidFill>
                <a:latin typeface="+mn-lt"/>
              </a:rPr>
              <a:t>Predicted Definition / Synonyms: I think this word means</a:t>
            </a:r>
            <a:r>
              <a:rPr lang="mr-IN" altLang="en-US" sz="1800" b="1" dirty="0">
                <a:solidFill>
                  <a:schemeClr val="bg1"/>
                </a:solidFill>
                <a:latin typeface="+mn-lt"/>
              </a:rPr>
              <a:t>…</a:t>
            </a:r>
            <a:r>
              <a:rPr lang="en-US" altLang="en-US" sz="1800" b="1" dirty="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430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assume, estimate, guess </a:t>
            </a:r>
          </a:p>
        </p:txBody>
      </p:sp>
      <p:sp>
        <p:nvSpPr>
          <p:cNvPr id="2" name="TextBox 1"/>
          <p:cNvSpPr txBox="1">
            <a:spLocks noChangeArrowheads="1"/>
          </p:cNvSpPr>
          <p:nvPr/>
        </p:nvSpPr>
        <p:spPr bwMode="auto">
          <a:xfrm>
            <a:off x="1371600" y="52578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hypothesize; propose</a:t>
            </a:r>
            <a:endParaRPr lang="en-US" altLang="x-none" sz="2000" dirty="0">
              <a:solidFill>
                <a:schemeClr val="bg1"/>
              </a:solidFill>
            </a:endParaRPr>
          </a:p>
        </p:txBody>
      </p:sp>
      <p:sp>
        <p:nvSpPr>
          <p:cNvPr id="4" name="TextBox 3"/>
          <p:cNvSpPr txBox="1"/>
          <p:nvPr/>
        </p:nvSpPr>
        <p:spPr>
          <a:xfrm>
            <a:off x="1447800" y="2953482"/>
            <a:ext cx="4648200" cy="400110"/>
          </a:xfrm>
          <a:prstGeom prst="rect">
            <a:avLst/>
          </a:prstGeom>
          <a:noFill/>
        </p:spPr>
        <p:txBody>
          <a:bodyPr wrap="square" rtlCol="0">
            <a:spAutoFit/>
          </a:bodyPr>
          <a:lstStyle/>
          <a:p>
            <a:r>
              <a:rPr lang="en-US" sz="2000" dirty="0">
                <a:solidFill>
                  <a:schemeClr val="accent3"/>
                </a:solidFill>
              </a:rPr>
              <a:t>calculate, measure, reject</a:t>
            </a:r>
          </a:p>
        </p:txBody>
      </p:sp>
    </p:spTree>
    <p:extLst>
      <p:ext uri="{BB962C8B-B14F-4D97-AF65-F5344CB8AC3E}">
        <p14:creationId xmlns:p14="http://schemas.microsoft.com/office/powerpoint/2010/main" val="15358906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9144"/>
            <a:ext cx="8229600" cy="1143000"/>
          </a:xfrm>
        </p:spPr>
        <p:txBody>
          <a:bodyPr/>
          <a:lstStyle/>
          <a:p>
            <a:pPr algn="ctr"/>
            <a:r>
              <a:rPr lang="en-US" sz="3200" b="1" dirty="0"/>
              <a:t>Tuesday 3/28/17</a:t>
            </a:r>
          </a:p>
        </p:txBody>
      </p:sp>
      <p:sp>
        <p:nvSpPr>
          <p:cNvPr id="3" name="Content Placeholder 2"/>
          <p:cNvSpPr>
            <a:spLocks noGrp="1"/>
          </p:cNvSpPr>
          <p:nvPr>
            <p:ph idx="1"/>
          </p:nvPr>
        </p:nvSpPr>
        <p:spPr>
          <a:xfrm>
            <a:off x="152400" y="762001"/>
            <a:ext cx="8839200" cy="4495800"/>
          </a:xfrm>
        </p:spPr>
        <p:txBody>
          <a:bodyPr/>
          <a:lstStyle/>
          <a:p>
            <a:r>
              <a:rPr lang="en-US" sz="2000" b="1" dirty="0"/>
              <a:t>Directions:</a:t>
            </a:r>
            <a:r>
              <a:rPr lang="en-US" sz="2000" dirty="0"/>
              <a:t> With your group, have each member write down the example and pick the correct answer. Your group receives 1 point for a correct answer and 1 point for being able to thoroughly explain their reasoning. </a:t>
            </a:r>
          </a:p>
          <a:p>
            <a:endParaRPr lang="en-US" sz="2000" dirty="0">
              <a:solidFill>
                <a:schemeClr val="tx1"/>
              </a:solidFill>
            </a:endParaRPr>
          </a:p>
          <a:p>
            <a:r>
              <a:rPr lang="en-US" sz="2400" dirty="0"/>
              <a:t>Readers of Henry David Thoreau’s Transcendentalist </a:t>
            </a:r>
            <a:r>
              <a:rPr lang="en-US" sz="2400" u="sng" dirty="0"/>
              <a:t>work </a:t>
            </a:r>
            <a:r>
              <a:rPr lang="en-US" sz="2400" i="1" u="sng" dirty="0"/>
              <a:t>Walden</a:t>
            </a:r>
            <a:r>
              <a:rPr lang="en-US" sz="2400" u="sng" dirty="0"/>
              <a:t>, often remember the setting, vividly:</a:t>
            </a:r>
            <a:r>
              <a:rPr lang="en-US" sz="2400" dirty="0"/>
              <a:t> the small, weather-tight cottage; thick, lush woods; and small, pristine pond.</a:t>
            </a:r>
          </a:p>
          <a:p>
            <a:endParaRPr lang="en-US" sz="2400" i="1" dirty="0"/>
          </a:p>
          <a:p>
            <a:r>
              <a:rPr lang="en-US" sz="2400" i="1" dirty="0"/>
              <a:t>Please choose from one of the following options.</a:t>
            </a:r>
          </a:p>
          <a:p>
            <a:r>
              <a:rPr lang="en-US" sz="2400" dirty="0"/>
              <a:t>A NO CHANGE</a:t>
            </a:r>
          </a:p>
          <a:p>
            <a:r>
              <a:rPr lang="en-US" sz="2400" dirty="0"/>
              <a:t>B work, </a:t>
            </a:r>
            <a:r>
              <a:rPr lang="en-US" sz="2400" i="1" dirty="0"/>
              <a:t>Walden</a:t>
            </a:r>
            <a:r>
              <a:rPr lang="en-US" sz="2400" dirty="0"/>
              <a:t>, often remember the setting vividly;</a:t>
            </a:r>
          </a:p>
          <a:p>
            <a:r>
              <a:rPr lang="en-US" sz="2400" dirty="0"/>
              <a:t>C work, </a:t>
            </a:r>
            <a:r>
              <a:rPr lang="en-US" sz="2400" i="1" dirty="0"/>
              <a:t>Walden</a:t>
            </a:r>
            <a:r>
              <a:rPr lang="en-US" sz="2400" dirty="0"/>
              <a:t> often remember the setting vividly, </a:t>
            </a:r>
          </a:p>
          <a:p>
            <a:r>
              <a:rPr lang="en-US" sz="2400" dirty="0"/>
              <a:t>D work, </a:t>
            </a:r>
            <a:r>
              <a:rPr lang="en-US" sz="2400" i="1" dirty="0"/>
              <a:t>Walden</a:t>
            </a:r>
            <a:r>
              <a:rPr lang="en-US" sz="2400" dirty="0"/>
              <a:t>, often remember the setting vividly: </a:t>
            </a:r>
          </a:p>
          <a:p>
            <a:r>
              <a:rPr lang="en-US" sz="2400" b="1" dirty="0">
                <a:solidFill>
                  <a:srgbClr val="009A46"/>
                </a:solidFill>
              </a:rPr>
              <a:t>Answer: D</a:t>
            </a:r>
          </a:p>
          <a:p>
            <a:r>
              <a:rPr lang="en-US" sz="2400" b="1" dirty="0">
                <a:solidFill>
                  <a:srgbClr val="009A46"/>
                </a:solidFill>
              </a:rPr>
              <a:t>Rule = Use a colon to introduce a list and semicolons for a list that already contains commas. </a:t>
            </a:r>
            <a:endParaRPr lang="en-US" sz="2000" b="1" dirty="0">
              <a:solidFill>
                <a:srgbClr val="00B050"/>
              </a:solidFill>
            </a:endParaRPr>
          </a:p>
          <a:p>
            <a:endParaRPr lang="en-US" sz="2000" dirty="0">
              <a:solidFill>
                <a:srgbClr val="00B050"/>
              </a:solidFill>
            </a:endParaRPr>
          </a:p>
          <a:p>
            <a:endParaRPr lang="en-US" sz="2000" dirty="0">
              <a:solidFill>
                <a:srgbClr val="00B050"/>
              </a:solidFill>
            </a:endParaRPr>
          </a:p>
          <a:p>
            <a:endParaRPr lang="en-US" sz="2000" dirty="0"/>
          </a:p>
          <a:p>
            <a:pPr marL="342900" indent="-342900">
              <a:buAutoNum type="arabicPeriod"/>
            </a:pPr>
            <a:endParaRPr lang="en-US" sz="2000" dirty="0"/>
          </a:p>
        </p:txBody>
      </p:sp>
    </p:spTree>
    <p:extLst>
      <p:ext uri="{BB962C8B-B14F-4D97-AF65-F5344CB8AC3E}">
        <p14:creationId xmlns:p14="http://schemas.microsoft.com/office/powerpoint/2010/main" val="425461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anim calcmode="lin" valueType="num">
                                      <p:cBhvr additive="base">
                                        <p:cTn id="1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9144"/>
            <a:ext cx="8229600" cy="1143000"/>
          </a:xfrm>
        </p:spPr>
        <p:txBody>
          <a:bodyPr/>
          <a:lstStyle/>
          <a:p>
            <a:pPr algn="ctr"/>
            <a:r>
              <a:rPr lang="en-US" sz="3200" b="1" dirty="0"/>
              <a:t>Tuesday 3/28/17</a:t>
            </a:r>
          </a:p>
        </p:txBody>
      </p:sp>
      <p:sp>
        <p:nvSpPr>
          <p:cNvPr id="3" name="Content Placeholder 2"/>
          <p:cNvSpPr>
            <a:spLocks noGrp="1"/>
          </p:cNvSpPr>
          <p:nvPr>
            <p:ph idx="1"/>
          </p:nvPr>
        </p:nvSpPr>
        <p:spPr>
          <a:xfrm>
            <a:off x="152400" y="762001"/>
            <a:ext cx="8839200" cy="4495800"/>
          </a:xfrm>
        </p:spPr>
        <p:txBody>
          <a:bodyPr/>
          <a:lstStyle/>
          <a:p>
            <a:r>
              <a:rPr lang="en-US" sz="2000" b="1" dirty="0"/>
              <a:t>Directions:</a:t>
            </a:r>
            <a:r>
              <a:rPr lang="en-US" sz="2000" dirty="0"/>
              <a:t> With your group, have each member write down the example and pick the correct answer. Your group receives 1 point for a correct answer and 1 point for being able to thoroughly explain their reasoning. </a:t>
            </a:r>
          </a:p>
          <a:p>
            <a:endParaRPr lang="en-US" sz="2000" dirty="0">
              <a:solidFill>
                <a:schemeClr val="tx1"/>
              </a:solidFill>
            </a:endParaRPr>
          </a:p>
          <a:p>
            <a:r>
              <a:rPr lang="en-US" sz="2400" dirty="0"/>
              <a:t>For individuals with less melanin in their skin, over-exposure to the sun can cause three </a:t>
            </a:r>
            <a:r>
              <a:rPr lang="en-US" sz="2400" u="sng" dirty="0"/>
              <a:t>things,</a:t>
            </a:r>
            <a:r>
              <a:rPr lang="en-US" sz="2400" dirty="0"/>
              <a:t> freckles, wrinkles, and melanoma.</a:t>
            </a:r>
          </a:p>
          <a:p>
            <a:endParaRPr lang="en-US" sz="2400" i="1" dirty="0"/>
          </a:p>
          <a:p>
            <a:r>
              <a:rPr lang="en-US" sz="2400" i="1" dirty="0"/>
              <a:t>Please choose from one of the following options.</a:t>
            </a:r>
          </a:p>
          <a:p>
            <a:r>
              <a:rPr lang="en-US" sz="2400" dirty="0"/>
              <a:t>A NO CHANGE</a:t>
            </a:r>
          </a:p>
          <a:p>
            <a:r>
              <a:rPr lang="en-US" sz="2400" dirty="0"/>
              <a:t>B thing;</a:t>
            </a:r>
          </a:p>
          <a:p>
            <a:r>
              <a:rPr lang="en-US" sz="2400" dirty="0"/>
              <a:t>C things:</a:t>
            </a:r>
          </a:p>
          <a:p>
            <a:r>
              <a:rPr lang="en-US" sz="2400" dirty="0"/>
              <a:t>D things</a:t>
            </a:r>
          </a:p>
          <a:p>
            <a:r>
              <a:rPr lang="en-US" sz="2400" b="1" dirty="0">
                <a:solidFill>
                  <a:srgbClr val="009A46"/>
                </a:solidFill>
              </a:rPr>
              <a:t>Answer: C</a:t>
            </a:r>
          </a:p>
          <a:p>
            <a:r>
              <a:rPr lang="en-US" sz="2400" b="1" dirty="0">
                <a:solidFill>
                  <a:srgbClr val="009A46"/>
                </a:solidFill>
              </a:rPr>
              <a:t>Rule = Use a colon to punctuate the break between an independent clause and a list. </a:t>
            </a:r>
            <a:endParaRPr lang="en-US" sz="2000" b="1" dirty="0">
              <a:solidFill>
                <a:srgbClr val="00B050"/>
              </a:solidFill>
            </a:endParaRPr>
          </a:p>
          <a:p>
            <a:endParaRPr lang="en-US" sz="2000" dirty="0">
              <a:solidFill>
                <a:srgbClr val="00B050"/>
              </a:solidFill>
            </a:endParaRPr>
          </a:p>
          <a:p>
            <a:endParaRPr lang="en-US" sz="2000" dirty="0">
              <a:solidFill>
                <a:srgbClr val="00B050"/>
              </a:solidFill>
            </a:endParaRPr>
          </a:p>
          <a:p>
            <a:endParaRPr lang="en-US" sz="2000" dirty="0"/>
          </a:p>
          <a:p>
            <a:pPr marL="342900" indent="-342900">
              <a:buAutoNum type="arabicPeriod"/>
            </a:pPr>
            <a:endParaRPr lang="en-US" sz="2000" dirty="0"/>
          </a:p>
        </p:txBody>
      </p:sp>
    </p:spTree>
    <p:extLst>
      <p:ext uri="{BB962C8B-B14F-4D97-AF65-F5344CB8AC3E}">
        <p14:creationId xmlns:p14="http://schemas.microsoft.com/office/powerpoint/2010/main" val="120794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anim calcmode="lin" valueType="num">
                                      <p:cBhvr additive="base">
                                        <p:cTn id="1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152400" y="457200"/>
            <a:ext cx="8839200" cy="5389562"/>
          </a:xfrm>
        </p:spPr>
        <p:txBody>
          <a:bodyPr tIns="45700" bIns="45700">
            <a:noAutofit/>
          </a:bodyPr>
          <a:lstStyle/>
          <a:p>
            <a:pPr eaLnBrk="1" fontAlgn="auto" hangingPunct="1">
              <a:spcBef>
                <a:spcPts val="0"/>
              </a:spcBef>
              <a:spcAft>
                <a:spcPts val="0"/>
              </a:spcAft>
              <a:buClr>
                <a:srgbClr val="000000"/>
              </a:buClr>
              <a:buSzPct val="100000"/>
              <a:defRPr/>
            </a:pPr>
            <a:r>
              <a:rPr lang="en-US" b="1" dirty="0">
                <a:latin typeface="+mn-lt"/>
                <a:ea typeface="Calibri"/>
                <a:cs typeface="Calibri"/>
                <a:sym typeface="Calibri"/>
              </a:rPr>
              <a:t>Bell Work: </a:t>
            </a:r>
            <a:r>
              <a:rPr lang="en-US" b="1" dirty="0">
                <a:solidFill>
                  <a:schemeClr val="bg1">
                    <a:lumMod val="50000"/>
                  </a:schemeClr>
                </a:solidFill>
                <a:latin typeface="+mn-lt"/>
                <a:ea typeface="Calibri"/>
                <a:cs typeface="Calibri"/>
                <a:sym typeface="Calibri"/>
              </a:rPr>
              <a:t>WOTD, subservient (adjective)</a:t>
            </a:r>
            <a:endParaRPr lang="en-US" b="1" dirty="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endParaRPr lang="en-US" b="1" dirty="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b="1" u="sng" dirty="0">
                <a:latin typeface="+mn-lt"/>
                <a:ea typeface="Calibri"/>
                <a:cs typeface="Calibri"/>
                <a:sym typeface="Calibri"/>
              </a:rPr>
              <a:t>In class activities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b="1" dirty="0">
                <a:solidFill>
                  <a:schemeClr val="tx1"/>
                </a:solidFill>
                <a:latin typeface="+mn-lt"/>
                <a:ea typeface="Calibri"/>
                <a:cs typeface="Calibri"/>
                <a:sym typeface="Calibri"/>
              </a:rPr>
              <a:t>Bell Work: </a:t>
            </a:r>
            <a:r>
              <a:rPr lang="en-US" b="1" dirty="0">
                <a:solidFill>
                  <a:srgbClr val="FF6600"/>
                </a:solidFill>
                <a:latin typeface="+mn-lt"/>
                <a:ea typeface="Calibri"/>
                <a:cs typeface="Calibri"/>
                <a:sym typeface="Calibri"/>
              </a:rPr>
              <a:t>WOTD, subservient (adjective)</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b="1" dirty="0">
                <a:solidFill>
                  <a:schemeClr val="tx1"/>
                </a:solidFill>
                <a:latin typeface="+mn-lt"/>
                <a:ea typeface="Calibri"/>
                <a:cs typeface="Calibri"/>
                <a:sym typeface="Calibri"/>
              </a:rPr>
              <a:t>Rhetorical Analysis Practice: We </a:t>
            </a:r>
            <a:r>
              <a:rPr lang="en-US" dirty="0">
                <a:solidFill>
                  <a:srgbClr val="7030A0"/>
                </a:solidFill>
                <a:latin typeface="+mn-lt"/>
                <a:ea typeface="Calibri"/>
                <a:cs typeface="Calibri"/>
                <a:sym typeface="Calibri"/>
              </a:rPr>
              <a:t>will be using Tupac Shakur’s hit song, “Changes” in order to analyze and eventually craft an intro. and body paragraph for the rhetorical analysis essay. We will first listen to the song while follow along with the lyrics in front of you. Then, you and your partner will fill out the first table (15 minutes). Then, we will play the video in order for you and your partner to identify three visual techniques that are used to support Tupac’s argument. </a:t>
            </a:r>
            <a:r>
              <a:rPr lang="en-US" u="sng" dirty="0">
                <a:hlinkClick r:id="rId3"/>
              </a:rPr>
              <a:t>https://www.youtube.com/watch?v=eXvBjCO19QY</a:t>
            </a:r>
            <a:endParaRPr lang="en-US" dirty="0">
              <a:solidFill>
                <a:srgbClr val="7030A0"/>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b="1" dirty="0">
                <a:solidFill>
                  <a:schemeClr val="tx1"/>
                </a:solidFill>
                <a:latin typeface="+mn-lt"/>
                <a:ea typeface="Calibri"/>
                <a:cs typeface="Calibri"/>
                <a:sym typeface="Calibri"/>
              </a:rPr>
              <a:t>Exit Ticket: </a:t>
            </a:r>
            <a:r>
              <a:rPr lang="en-US" dirty="0">
                <a:solidFill>
                  <a:srgbClr val="7030A0"/>
                </a:solidFill>
                <a:latin typeface="+mn-lt"/>
                <a:ea typeface="Calibri"/>
                <a:cs typeface="Calibri"/>
                <a:sym typeface="Calibri"/>
              </a:rPr>
              <a:t>On your own, using the frame provided, you will need to write the intro. paragraph and body paragraph of the rhetorical analysis essay for this text (song).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b="1" dirty="0">
                <a:solidFill>
                  <a:schemeClr val="tx1"/>
                </a:solidFill>
                <a:latin typeface="+mn-lt"/>
                <a:ea typeface="Calibri"/>
                <a:cs typeface="Calibri"/>
                <a:sym typeface="Calibri"/>
              </a:rPr>
              <a:t>Reminders: </a:t>
            </a:r>
            <a:r>
              <a:rPr lang="en-US" dirty="0">
                <a:solidFill>
                  <a:srgbClr val="FF0000"/>
                </a:solidFill>
                <a:latin typeface="+mn-lt"/>
                <a:ea typeface="Calibri"/>
                <a:cs typeface="Calibri"/>
                <a:sym typeface="Calibri"/>
              </a:rPr>
              <a:t>You must have an approved book to read in class for SSR by 2/12/18. You will be allowed to bringing  an approved book from home, or an approved book you purchased on a device.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b="1" dirty="0">
                <a:solidFill>
                  <a:schemeClr val="tx1"/>
                </a:solidFill>
                <a:latin typeface="+mn-lt"/>
                <a:ea typeface="Calibri"/>
                <a:cs typeface="Calibri"/>
                <a:sym typeface="Calibri"/>
              </a:rPr>
              <a:t>Khan Academy Challenge: </a:t>
            </a:r>
            <a:r>
              <a:rPr lang="en-US" dirty="0">
                <a:solidFill>
                  <a:srgbClr val="00B050"/>
                </a:solidFill>
                <a:latin typeface="+mn-lt"/>
                <a:ea typeface="Calibri"/>
                <a:cs typeface="Calibri"/>
                <a:sym typeface="Calibri"/>
              </a:rPr>
              <a:t>Reminder, you need to submit proof you took 3 of the Reading Quizzes between now and 2/11/18 and upload the screenshot of your Review page to Google Classroom. In order to receive 40/40 summative points, you must show proof of scoring 8/11 or better on 3 consecutive (in a row) quizzes.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b="1" dirty="0">
                <a:solidFill>
                  <a:schemeClr val="tx1"/>
                </a:solidFill>
                <a:latin typeface="+mn-lt"/>
                <a:ea typeface="Calibri"/>
                <a:cs typeface="Calibri"/>
                <a:sym typeface="Calibri"/>
              </a:rPr>
              <a:t>Homework: </a:t>
            </a:r>
            <a:r>
              <a:rPr lang="en-US" dirty="0">
                <a:solidFill>
                  <a:schemeClr val="bg2">
                    <a:lumMod val="60000"/>
                    <a:lumOff val="40000"/>
                  </a:schemeClr>
                </a:solidFill>
                <a:latin typeface="+mn-lt"/>
                <a:ea typeface="Calibri"/>
                <a:cs typeface="Calibri"/>
                <a:sym typeface="Calibri"/>
              </a:rPr>
              <a:t>Study for your vocabulary quiz, tomorrow. There are six words (18 questions = total). </a:t>
            </a:r>
          </a:p>
          <a:p>
            <a:pPr eaLnBrk="1" fontAlgn="auto" hangingPunct="1">
              <a:spcBef>
                <a:spcPts val="0"/>
              </a:spcBef>
              <a:spcAft>
                <a:spcPts val="0"/>
              </a:spcAft>
              <a:buClr>
                <a:srgbClr val="000000"/>
              </a:buClr>
              <a:buSzPct val="100000"/>
              <a:defRPr/>
            </a:pPr>
            <a:endParaRPr lang="en-US" b="1" dirty="0">
              <a:solidFill>
                <a:schemeClr val="tx1"/>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b="1" u="sng" dirty="0">
                <a:solidFill>
                  <a:schemeClr val="tx1"/>
                </a:solidFill>
                <a:latin typeface="+mn-lt"/>
                <a:ea typeface="Calibri"/>
                <a:cs typeface="Calibri"/>
                <a:sym typeface="Calibri"/>
              </a:rPr>
              <a:t>Learning Targets</a:t>
            </a:r>
          </a:p>
          <a:p>
            <a:pPr eaLnBrk="1" fontAlgn="auto" hangingPunct="1">
              <a:spcBef>
                <a:spcPts val="0"/>
              </a:spcBef>
              <a:spcAft>
                <a:spcPts val="0"/>
              </a:spcAft>
              <a:buClr>
                <a:srgbClr val="000000"/>
              </a:buClr>
              <a:buSzPct val="100000"/>
              <a:defRPr/>
            </a:pPr>
            <a:r>
              <a:rPr lang="en-US" b="1" dirty="0">
                <a:solidFill>
                  <a:schemeClr val="tx1"/>
                </a:solidFill>
                <a:latin typeface="+mn-lt"/>
                <a:ea typeface="Calibri"/>
                <a:cs typeface="Calibri"/>
                <a:sym typeface="Calibri"/>
              </a:rPr>
              <a:t> </a:t>
            </a:r>
            <a:endParaRPr lang="en-US" b="1" dirty="0">
              <a:solidFill>
                <a:srgbClr val="00B050"/>
              </a:solidFill>
              <a:latin typeface="+mn-lt"/>
              <a:ea typeface="Calibri"/>
              <a:cs typeface="Calibri"/>
              <a:sym typeface="Calibri"/>
            </a:endParaRPr>
          </a:p>
          <a:p>
            <a:pPr lvl="2" eaLnBrk="1" fontAlgn="auto" hangingPunct="1">
              <a:spcBef>
                <a:spcPts val="0"/>
              </a:spcBef>
              <a:spcAft>
                <a:spcPts val="0"/>
              </a:spcAft>
              <a:buClr>
                <a:srgbClr val="000000"/>
              </a:buClr>
              <a:buSzPct val="100000"/>
              <a:defRPr/>
            </a:pPr>
            <a:r>
              <a:rPr lang="en-US" b="1" dirty="0">
                <a:latin typeface="+mn-lt"/>
                <a:ea typeface="Calibri"/>
                <a:cs typeface="Calibri"/>
                <a:sym typeface="Calibri"/>
              </a:rPr>
              <a:t>Content Learning Target</a:t>
            </a:r>
          </a:p>
          <a:p>
            <a:pPr marL="285750" lvl="2" indent="-285750" eaLnBrk="1" fontAlgn="auto" hangingPunct="1">
              <a:spcBef>
                <a:spcPts val="0"/>
              </a:spcBef>
              <a:spcAft>
                <a:spcPts val="0"/>
              </a:spcAft>
              <a:buClr>
                <a:srgbClr val="000000"/>
              </a:buClr>
              <a:buSzPct val="100000"/>
              <a:buFont typeface="Arial" charset="0"/>
              <a:buChar char="•"/>
              <a:defRPr/>
            </a:pPr>
            <a:r>
              <a:rPr lang="en-US" dirty="0">
                <a:latin typeface="+mn-lt"/>
              </a:rPr>
              <a:t>I can continue find a book (text) which peaks my interest in order to then continue to practice various literary skills (i.e. summarize, make inferences, track theme development, identify author’s craft and assess the various techniques being used, make meaning of words in context, etc.)</a:t>
            </a:r>
            <a:endParaRPr lang="en-US" b="1" dirty="0">
              <a:latin typeface="+mn-lt"/>
              <a:ea typeface="Calibri"/>
              <a:cs typeface="Calibri"/>
              <a:sym typeface="Calibri"/>
            </a:endParaRPr>
          </a:p>
          <a:p>
            <a:pPr eaLnBrk="1" fontAlgn="auto" hangingPunct="1">
              <a:spcBef>
                <a:spcPts val="0"/>
              </a:spcBef>
              <a:spcAft>
                <a:spcPts val="0"/>
              </a:spcAft>
              <a:buClr>
                <a:srgbClr val="000000"/>
              </a:buClr>
              <a:buSzPct val="100000"/>
              <a:defRPr/>
            </a:pPr>
            <a:endParaRPr lang="en-US" b="1" dirty="0">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b="1" dirty="0">
                <a:latin typeface="+mn-lt"/>
                <a:ea typeface="Calibri"/>
                <a:cs typeface="Calibri"/>
                <a:sym typeface="Calibri"/>
              </a:rPr>
              <a:t>Language Learning Target</a:t>
            </a:r>
          </a:p>
          <a:p>
            <a:pPr marL="285750" indent="-285750" eaLnBrk="1" fontAlgn="auto" hangingPunct="1">
              <a:spcBef>
                <a:spcPts val="0"/>
              </a:spcBef>
              <a:spcAft>
                <a:spcPts val="0"/>
              </a:spcAft>
              <a:buClr>
                <a:srgbClr val="000000"/>
              </a:buClr>
              <a:buSzPct val="100000"/>
              <a:buFont typeface="Arial" charset="0"/>
              <a:buChar char="•"/>
              <a:defRPr/>
            </a:pPr>
            <a:r>
              <a:rPr lang="en-US" dirty="0">
                <a:latin typeface="+mn-lt"/>
                <a:ea typeface="Calibri"/>
                <a:cs typeface="Calibri"/>
                <a:sym typeface="Calibri"/>
              </a:rPr>
              <a:t>I can determine whether a book is fiction or non-fiction based on various observations and reading specific sections (front cover, back cover, on-line reviews, </a:t>
            </a:r>
            <a:r>
              <a:rPr lang="en-US" dirty="0" err="1">
                <a:latin typeface="+mn-lt"/>
                <a:ea typeface="Calibri"/>
                <a:cs typeface="Calibri"/>
                <a:sym typeface="Calibri"/>
              </a:rPr>
              <a:t>etc</a:t>
            </a:r>
            <a:r>
              <a:rPr lang="en-US" dirty="0">
                <a:latin typeface="+mn-lt"/>
                <a:ea typeface="Calibri"/>
                <a:cs typeface="Calibri"/>
                <a:sym typeface="Calibri"/>
              </a:rPr>
              <a:t>). I can also determine if the books fits my own tastes and interests. </a:t>
            </a:r>
          </a:p>
          <a:p>
            <a:pPr eaLnBrk="1" fontAlgn="auto" hangingPunct="1">
              <a:spcBef>
                <a:spcPts val="0"/>
              </a:spcBef>
              <a:spcAft>
                <a:spcPts val="0"/>
              </a:spcAft>
              <a:buClr>
                <a:srgbClr val="000000"/>
              </a:buClr>
              <a:buSzPct val="100000"/>
              <a:defRPr/>
            </a:pPr>
            <a:endParaRPr lang="en-US" sz="1600" dirty="0">
              <a:solidFill>
                <a:schemeClr val="tx1"/>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rgbClr val="009A46"/>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chemeClr val="tx1"/>
              </a:solidFill>
              <a:latin typeface="+mn-lt"/>
              <a:ea typeface="Calibri"/>
              <a:cs typeface="Calibri"/>
              <a:sym typeface="Calibri"/>
            </a:endParaRPr>
          </a:p>
        </p:txBody>
      </p:sp>
      <p:sp>
        <p:nvSpPr>
          <p:cNvPr id="2" name="Rectangle 1"/>
          <p:cNvSpPr/>
          <p:nvPr/>
        </p:nvSpPr>
        <p:spPr>
          <a:xfrm>
            <a:off x="2274683" y="0"/>
            <a:ext cx="4594656" cy="553998"/>
          </a:xfrm>
          <a:prstGeom prst="rect">
            <a:avLst/>
          </a:prstGeom>
        </p:spPr>
        <p:txBody>
          <a:bodyPr wrap="none">
            <a:spAutoFit/>
          </a:bodyPr>
          <a:lstStyle/>
          <a:p>
            <a:pPr algn="ctr"/>
            <a:r>
              <a:rPr lang="en-US" sz="3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Thursday 2/8/18 Agenda</a:t>
            </a:r>
          </a:p>
        </p:txBody>
      </p:sp>
    </p:spTree>
    <p:extLst>
      <p:ext uri="{BB962C8B-B14F-4D97-AF65-F5344CB8AC3E}">
        <p14:creationId xmlns:p14="http://schemas.microsoft.com/office/powerpoint/2010/main" val="4247273189"/>
      </p:ext>
    </p:extLst>
  </p:cSld>
  <p:clrMapOvr>
    <a:masterClrMapping/>
  </p:clrMapOvr>
  <p:transition spd="slow">
    <p:cut/>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a:solidFill>
                  <a:schemeClr val="tx1"/>
                </a:solidFill>
                <a:latin typeface="Calibri" charset="0"/>
                <a:ea typeface="Arial" charset="0"/>
                <a:cs typeface="Arial" charset="0"/>
                <a:sym typeface="Calibri" charset="0"/>
              </a:rPr>
              <a:t>Wednesday 3/29/17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400" b="1" dirty="0">
                <a:latin typeface="Calibri" charset="0"/>
                <a:ea typeface="Calibri" charset="0"/>
                <a:cs typeface="Calibri" charset="0"/>
                <a:sym typeface="Calibri"/>
              </a:rPr>
              <a:t>Bell Work:</a:t>
            </a:r>
            <a:r>
              <a:rPr lang="en-US" sz="2400" dirty="0">
                <a:latin typeface="Calibri" charset="0"/>
                <a:ea typeface="Calibri" charset="0"/>
                <a:cs typeface="Calibri" charset="0"/>
                <a:sym typeface="Calibri"/>
              </a:rPr>
              <a:t> WOTD +  1 SAT Grammar Question (colons)</a:t>
            </a:r>
          </a:p>
          <a:p>
            <a:pPr eaLnBrk="1" fontAlgn="auto" hangingPunct="1">
              <a:lnSpc>
                <a:spcPct val="80000"/>
              </a:lnSpc>
              <a:spcBef>
                <a:spcPts val="0"/>
              </a:spcBef>
              <a:spcAft>
                <a:spcPts val="0"/>
              </a:spcAft>
              <a:buClr>
                <a:srgbClr val="000000"/>
              </a:buClr>
              <a:buSzPct val="100000"/>
              <a:defRPr/>
            </a:pPr>
            <a:r>
              <a:rPr lang="en-US" sz="2400" b="1" dirty="0">
                <a:solidFill>
                  <a:srgbClr val="C20E9B"/>
                </a:solidFill>
                <a:latin typeface="Calibri" charset="0"/>
                <a:ea typeface="Calibri" charset="0"/>
                <a:cs typeface="Calibri" charset="0"/>
                <a:sym typeface="Calibri"/>
              </a:rPr>
              <a:t>In class activities:</a:t>
            </a:r>
          </a:p>
          <a:p>
            <a:pPr marL="342900" indent="-342900" eaLnBrk="1" fontAlgn="auto" hangingPunct="1">
              <a:lnSpc>
                <a:spcPct val="80000"/>
              </a:lnSpc>
              <a:spcBef>
                <a:spcPts val="0"/>
              </a:spcBef>
              <a:spcAft>
                <a:spcPts val="0"/>
              </a:spcAft>
              <a:buClr>
                <a:srgbClr val="000000"/>
              </a:buClr>
              <a:buSzPct val="100000"/>
              <a:buFont typeface="Courier New" panose="02070309020205020404" pitchFamily="49" charset="0"/>
              <a:buChar char="o"/>
              <a:defRPr/>
            </a:pPr>
            <a:r>
              <a:rPr lang="en-US" sz="2400" b="1" dirty="0">
                <a:solidFill>
                  <a:srgbClr val="C20E9B"/>
                </a:solidFill>
                <a:latin typeface="Calibri" charset="0"/>
                <a:ea typeface="Calibri" charset="0"/>
                <a:cs typeface="Calibri" charset="0"/>
                <a:sym typeface="Calibri"/>
              </a:rPr>
              <a:t>Bell Work **8 minutes</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2400" b="1" dirty="0">
                <a:solidFill>
                  <a:srgbClr val="0070C0"/>
                </a:solidFill>
                <a:latin typeface="Calibri" charset="0"/>
                <a:ea typeface="Calibri" charset="0"/>
                <a:cs typeface="Calibri" charset="0"/>
                <a:sym typeface="Calibri"/>
              </a:rPr>
              <a:t> Take one Khan Academy Reading Practice Quiz **15 minutes</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2400" b="1" dirty="0">
                <a:solidFill>
                  <a:srgbClr val="0070C0"/>
                </a:solidFill>
                <a:latin typeface="Calibri" charset="0"/>
                <a:ea typeface="Calibri" charset="0"/>
                <a:cs typeface="Calibri" charset="0"/>
                <a:sym typeface="Calibri"/>
              </a:rPr>
              <a:t> Reading beginning chapter of Of Mice and Men + analysis drawing</a:t>
            </a:r>
          </a:p>
          <a:p>
            <a:pPr eaLnBrk="1" fontAlgn="auto" hangingPunct="1">
              <a:lnSpc>
                <a:spcPct val="80000"/>
              </a:lnSpc>
              <a:spcBef>
                <a:spcPts val="400"/>
              </a:spcBef>
              <a:spcAft>
                <a:spcPts val="0"/>
              </a:spcAft>
              <a:buClr>
                <a:srgbClr val="000000"/>
              </a:buClr>
              <a:buSzPct val="100000"/>
              <a:defRPr/>
            </a:pPr>
            <a:r>
              <a:rPr lang="en-US" sz="2400" b="1" dirty="0">
                <a:solidFill>
                  <a:srgbClr val="00B050"/>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2400" dirty="0">
                <a:solidFill>
                  <a:schemeClr val="tx1"/>
                </a:solidFill>
                <a:latin typeface="Calibri" charset="0"/>
                <a:ea typeface="Calibri" charset="0"/>
                <a:cs typeface="Calibri" charset="0"/>
                <a:sym typeface="Calibri"/>
              </a:rPr>
              <a:t>I can analyze a text by paying close attention to the author’s choices regarding how to develop and relate elements in a story by creating a visual representation of the text. </a:t>
            </a:r>
            <a:endParaRPr lang="en-US" sz="2400" b="1" dirty="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400" b="1" dirty="0">
                <a:solidFill>
                  <a:srgbClr val="00B050"/>
                </a:solidFill>
                <a:latin typeface="Calibri" charset="0"/>
                <a:ea typeface="Calibri" charset="0"/>
                <a:cs typeface="Calibri" charset="0"/>
                <a:sym typeface="Calibri"/>
              </a:rPr>
              <a:t>Language Objective: </a:t>
            </a: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2400" dirty="0">
                <a:solidFill>
                  <a:schemeClr val="tx1"/>
                </a:solidFill>
                <a:latin typeface="Calibri" charset="0"/>
                <a:ea typeface="Calibri" charset="0"/>
                <a:cs typeface="Calibri" charset="0"/>
                <a:sym typeface="Calibri"/>
              </a:rPr>
              <a:t>I can provide justifications for each element in my drawing and explanations for how they connect to the text by using these sentence stems: </a:t>
            </a:r>
          </a:p>
          <a:p>
            <a:pPr marL="342900" indent="-342900" eaLnBrk="1" fontAlgn="auto" hangingPunct="1">
              <a:lnSpc>
                <a:spcPct val="80000"/>
              </a:lnSpc>
              <a:spcBef>
                <a:spcPts val="400"/>
              </a:spcBef>
              <a:spcAft>
                <a:spcPts val="0"/>
              </a:spcAft>
              <a:buClr>
                <a:srgbClr val="000000"/>
              </a:buClr>
              <a:buSzPct val="100000"/>
              <a:buFont typeface="Arial" charset="0"/>
              <a:buChar char="•"/>
              <a:defRPr/>
            </a:pPr>
            <a:r>
              <a:rPr lang="en-US" sz="2400" dirty="0">
                <a:solidFill>
                  <a:schemeClr val="tx1"/>
                </a:solidFill>
                <a:latin typeface="Calibri" charset="0"/>
                <a:ea typeface="Calibri" charset="0"/>
                <a:cs typeface="Calibri" charset="0"/>
                <a:sym typeface="Calibri"/>
              </a:rPr>
              <a:t>The line from the text which supports why I drew_____ is, “</a:t>
            </a:r>
            <a:r>
              <a:rPr lang="mr-IN" sz="2400" dirty="0">
                <a:solidFill>
                  <a:schemeClr val="tx1"/>
                </a:solidFill>
                <a:latin typeface="Calibri" charset="0"/>
                <a:ea typeface="Calibri" charset="0"/>
                <a:cs typeface="Calibri" charset="0"/>
                <a:sym typeface="Calibri"/>
              </a:rPr>
              <a:t>…</a:t>
            </a:r>
            <a:r>
              <a:rPr lang="en-US" sz="2400" dirty="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400"/>
              </a:spcBef>
              <a:spcAft>
                <a:spcPts val="0"/>
              </a:spcAft>
              <a:buClr>
                <a:srgbClr val="000000"/>
              </a:buClr>
              <a:buSzPct val="100000"/>
              <a:buFont typeface="Arial" charset="0"/>
              <a:buChar char="•"/>
              <a:defRPr/>
            </a:pPr>
            <a:r>
              <a:rPr lang="en-US" sz="2400" dirty="0">
                <a:solidFill>
                  <a:schemeClr val="tx1"/>
                </a:solidFill>
                <a:latin typeface="Calibri" charset="0"/>
                <a:ea typeface="Calibri" charset="0"/>
                <a:cs typeface="Calibri" charset="0"/>
                <a:sym typeface="Calibri"/>
              </a:rPr>
              <a:t>This portion of the text explains why I drew _____ because</a:t>
            </a:r>
            <a:r>
              <a:rPr lang="mr-IN" sz="2400" dirty="0">
                <a:solidFill>
                  <a:schemeClr val="tx1"/>
                </a:solidFill>
                <a:latin typeface="Calibri" charset="0"/>
                <a:ea typeface="Calibri" charset="0"/>
                <a:cs typeface="Calibri" charset="0"/>
                <a:sym typeface="Calibri"/>
              </a:rPr>
              <a:t>…</a:t>
            </a:r>
            <a:endParaRPr lang="en-US" sz="2400" dirty="0">
              <a:solidFill>
                <a:schemeClr val="tx1"/>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endParaRPr lang="en-US" sz="1700"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886972605"/>
      </p:ext>
    </p:extLst>
  </p:cSld>
  <p:clrMapOvr>
    <a:masterClrMapping/>
  </p:clrMapOvr>
  <p:transition spd="slow">
    <p:cut/>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a:latin typeface="Kristen ITC" charset="0"/>
            </a:endParaRPr>
          </a:p>
          <a:p>
            <a:pPr algn="ctr" eaLnBrk="1" hangingPunct="1">
              <a:lnSpc>
                <a:spcPct val="80000"/>
              </a:lnSpc>
              <a:defRPr/>
            </a:pPr>
            <a:r>
              <a:rPr lang="en-US" altLang="en-US" sz="3600" b="1" dirty="0">
                <a:solidFill>
                  <a:schemeClr val="bg1"/>
                </a:solidFill>
                <a:latin typeface="Kristen ITC" charset="0"/>
              </a:rPr>
              <a:t>Wednesday 3/29/17</a:t>
            </a:r>
          </a:p>
          <a:p>
            <a:pPr eaLnBrk="1" hangingPunct="1">
              <a:lnSpc>
                <a:spcPct val="80000"/>
              </a:lnSpc>
              <a:defRPr/>
            </a:pPr>
            <a:endParaRPr lang="en-US" altLang="en-US" sz="2000" b="1" dirty="0">
              <a:latin typeface="Kristen ITC" charset="0"/>
            </a:endParaRPr>
          </a:p>
          <a:p>
            <a:pPr eaLnBrk="1" hangingPunct="1">
              <a:lnSpc>
                <a:spcPct val="80000"/>
              </a:lnSpc>
              <a:defRPr/>
            </a:pPr>
            <a:r>
              <a:rPr lang="en-US" altLang="en-US" sz="2000" b="1" dirty="0">
                <a:solidFill>
                  <a:schemeClr val="bg1"/>
                </a:solidFill>
                <a:latin typeface="+mn-lt"/>
              </a:rPr>
              <a:t>Word: </a:t>
            </a:r>
            <a:r>
              <a:rPr lang="en-US" altLang="en-US" sz="2000" dirty="0">
                <a:solidFill>
                  <a:schemeClr val="bg1"/>
                </a:solidFill>
                <a:latin typeface="+mn-lt"/>
              </a:rPr>
              <a:t>ominous</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adjective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 </a:t>
            </a:r>
            <a:r>
              <a:rPr lang="en-US" sz="2000" dirty="0">
                <a:solidFill>
                  <a:schemeClr val="bg1"/>
                </a:solidFill>
              </a:rPr>
              <a:t>[</a:t>
            </a:r>
            <a:r>
              <a:rPr lang="en-US" sz="2000" b="1" dirty="0">
                <a:solidFill>
                  <a:schemeClr val="bg1"/>
                </a:solidFill>
              </a:rPr>
              <a:t>om</a:t>
            </a:r>
            <a:r>
              <a:rPr lang="en-US" sz="2000" dirty="0">
                <a:solidFill>
                  <a:schemeClr val="bg1"/>
                </a:solidFill>
              </a:rPr>
              <a:t>-</a:t>
            </a:r>
            <a:r>
              <a:rPr lang="en-US" sz="2000" i="1" dirty="0">
                <a:solidFill>
                  <a:schemeClr val="bg1"/>
                </a:solidFill>
              </a:rPr>
              <a:t>uh</a:t>
            </a:r>
            <a:r>
              <a:rPr lang="en-US" sz="2000" dirty="0">
                <a:solidFill>
                  <a:schemeClr val="bg1"/>
                </a:solidFill>
              </a:rPr>
              <a:t>-</a:t>
            </a:r>
            <a:r>
              <a:rPr lang="en-US" sz="2000" dirty="0" err="1">
                <a:solidFill>
                  <a:schemeClr val="bg1"/>
                </a:solidFill>
              </a:rPr>
              <a:t>n</a:t>
            </a:r>
            <a:r>
              <a:rPr lang="en-US" sz="2000" i="1" dirty="0" err="1">
                <a:solidFill>
                  <a:schemeClr val="bg1"/>
                </a:solidFill>
              </a:rPr>
              <a:t>uh</a:t>
            </a:r>
            <a:r>
              <a:rPr lang="en-US" sz="2000" dirty="0">
                <a:solidFill>
                  <a:schemeClr val="bg1"/>
                </a:solidFill>
              </a:rPr>
              <a:t> s] </a:t>
            </a:r>
            <a:endParaRPr lang="en-US" altLang="en-US" sz="2000" b="1"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Antonyms: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 </a:t>
            </a:r>
            <a:r>
              <a:rPr lang="en-US" altLang="en-US" sz="2000" dirty="0">
                <a:solidFill>
                  <a:schemeClr val="bg1"/>
                </a:solidFill>
                <a:latin typeface="+mn-lt"/>
              </a:rPr>
              <a:t>ominously (adverb)</a:t>
            </a:r>
            <a:endParaRPr lang="en-US" altLang="en-US" sz="2000" b="1" dirty="0">
              <a:solidFill>
                <a:schemeClr val="bg1"/>
              </a:solidFill>
              <a:latin typeface="+mn-lt"/>
            </a:endParaRPr>
          </a:p>
          <a:p>
            <a:endParaRPr lang="en-US" altLang="en-US" sz="2000" b="1" dirty="0">
              <a:solidFill>
                <a:schemeClr val="bg1"/>
              </a:solidFill>
              <a:latin typeface="+mn-lt"/>
            </a:endParaRPr>
          </a:p>
          <a:p>
            <a:r>
              <a:rPr lang="en-US" altLang="en-US" sz="2000" b="1" dirty="0">
                <a:solidFill>
                  <a:schemeClr val="bg1"/>
                </a:solidFill>
                <a:latin typeface="+mn-lt"/>
              </a:rPr>
              <a:t>Sentence: </a:t>
            </a:r>
          </a:p>
          <a:p>
            <a:r>
              <a:rPr lang="en-US" sz="2000" dirty="0">
                <a:solidFill>
                  <a:schemeClr val="bg1"/>
                </a:solidFill>
              </a:rPr>
              <a:t>The warning sounds of an </a:t>
            </a:r>
            <a:r>
              <a:rPr lang="en-US" sz="2000" b="1" u="sng" dirty="0">
                <a:solidFill>
                  <a:schemeClr val="bg1"/>
                </a:solidFill>
              </a:rPr>
              <a:t>ominous</a:t>
            </a:r>
            <a:r>
              <a:rPr lang="en-US" sz="2000" dirty="0">
                <a:solidFill>
                  <a:schemeClr val="bg1"/>
                </a:solidFill>
              </a:rPr>
              <a:t> storm made the kids run for cover.</a:t>
            </a:r>
            <a:endParaRPr lang="en-US" altLang="en-US" sz="1800" b="1" dirty="0">
              <a:solidFill>
                <a:schemeClr val="bg1"/>
              </a:solidFill>
              <a:latin typeface="+mn-lt"/>
            </a:endParaRPr>
          </a:p>
          <a:p>
            <a:pPr eaLnBrk="1" hangingPunct="1">
              <a:lnSpc>
                <a:spcPct val="80000"/>
              </a:lnSpc>
              <a:defRPr/>
            </a:pPr>
            <a:endParaRPr lang="en-US" altLang="en-US" sz="1800" b="1" dirty="0">
              <a:solidFill>
                <a:schemeClr val="bg1"/>
              </a:solidFill>
              <a:latin typeface="+mn-lt"/>
            </a:endParaRPr>
          </a:p>
          <a:p>
            <a:pPr eaLnBrk="1" hangingPunct="1">
              <a:lnSpc>
                <a:spcPct val="80000"/>
              </a:lnSpc>
              <a:defRPr/>
            </a:pPr>
            <a:r>
              <a:rPr lang="en-US" altLang="en-US" sz="1800" b="1" dirty="0">
                <a:solidFill>
                  <a:schemeClr val="bg1"/>
                </a:solidFill>
                <a:latin typeface="+mn-lt"/>
              </a:rPr>
              <a:t>Predicted Definition / Synonyms: I think this word means</a:t>
            </a:r>
            <a:r>
              <a:rPr lang="mr-IN" altLang="en-US" sz="1800" b="1" dirty="0">
                <a:solidFill>
                  <a:schemeClr val="bg1"/>
                </a:solidFill>
                <a:latin typeface="+mn-lt"/>
              </a:rPr>
              <a:t>…</a:t>
            </a:r>
            <a:r>
              <a:rPr lang="en-US" altLang="en-US" sz="1800" b="1" dirty="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430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fearful, hostile, unfriendly</a:t>
            </a:r>
          </a:p>
        </p:txBody>
      </p:sp>
      <p:sp>
        <p:nvSpPr>
          <p:cNvPr id="2" name="TextBox 1"/>
          <p:cNvSpPr txBox="1">
            <a:spLocks noChangeArrowheads="1"/>
          </p:cNvSpPr>
          <p:nvPr/>
        </p:nvSpPr>
        <p:spPr bwMode="auto">
          <a:xfrm>
            <a:off x="1371600" y="53148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threatening</a:t>
            </a:r>
            <a:endParaRPr lang="en-US" altLang="x-none" sz="2000" dirty="0">
              <a:solidFill>
                <a:schemeClr val="bg1"/>
              </a:solidFill>
            </a:endParaRPr>
          </a:p>
        </p:txBody>
      </p:sp>
      <p:sp>
        <p:nvSpPr>
          <p:cNvPr id="4" name="TextBox 3"/>
          <p:cNvSpPr txBox="1"/>
          <p:nvPr/>
        </p:nvSpPr>
        <p:spPr>
          <a:xfrm>
            <a:off x="1447800" y="2953482"/>
            <a:ext cx="4648200" cy="400110"/>
          </a:xfrm>
          <a:prstGeom prst="rect">
            <a:avLst/>
          </a:prstGeom>
          <a:noFill/>
        </p:spPr>
        <p:txBody>
          <a:bodyPr wrap="square" rtlCol="0">
            <a:spAutoFit/>
          </a:bodyPr>
          <a:lstStyle/>
          <a:p>
            <a:r>
              <a:rPr lang="en-US" sz="2000" dirty="0">
                <a:solidFill>
                  <a:schemeClr val="accent3"/>
                </a:solidFill>
              </a:rPr>
              <a:t>bright, cheerful, joyful</a:t>
            </a:r>
          </a:p>
        </p:txBody>
      </p:sp>
    </p:spTree>
    <p:extLst>
      <p:ext uri="{BB962C8B-B14F-4D97-AF65-F5344CB8AC3E}">
        <p14:creationId xmlns:p14="http://schemas.microsoft.com/office/powerpoint/2010/main" val="4342537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9144"/>
            <a:ext cx="8229600" cy="1143000"/>
          </a:xfrm>
        </p:spPr>
        <p:txBody>
          <a:bodyPr/>
          <a:lstStyle/>
          <a:p>
            <a:pPr algn="ctr"/>
            <a:r>
              <a:rPr lang="en-US" sz="3200" b="1" dirty="0"/>
              <a:t>Wednesday 3/29/17</a:t>
            </a:r>
          </a:p>
        </p:txBody>
      </p:sp>
      <p:sp>
        <p:nvSpPr>
          <p:cNvPr id="3" name="Content Placeholder 2"/>
          <p:cNvSpPr>
            <a:spLocks noGrp="1"/>
          </p:cNvSpPr>
          <p:nvPr>
            <p:ph idx="1"/>
          </p:nvPr>
        </p:nvSpPr>
        <p:spPr>
          <a:xfrm>
            <a:off x="152400" y="762001"/>
            <a:ext cx="8839200" cy="4495800"/>
          </a:xfrm>
        </p:spPr>
        <p:txBody>
          <a:bodyPr/>
          <a:lstStyle/>
          <a:p>
            <a:r>
              <a:rPr lang="en-US" sz="2000" b="1" dirty="0"/>
              <a:t>Directions:</a:t>
            </a:r>
            <a:r>
              <a:rPr lang="en-US" sz="2000" dirty="0"/>
              <a:t> With your group, have each member write down the example and pick the correct answer. Your group receives 1 point for a correct answer and 1 point for being able to thoroughly explain their reasoning. </a:t>
            </a:r>
          </a:p>
          <a:p>
            <a:endParaRPr lang="en-US" sz="2000" dirty="0">
              <a:solidFill>
                <a:schemeClr val="tx1"/>
              </a:solidFill>
            </a:endParaRPr>
          </a:p>
          <a:p>
            <a:r>
              <a:rPr lang="en-US" sz="2400" dirty="0"/>
              <a:t>The </a:t>
            </a:r>
            <a:r>
              <a:rPr lang="en-US" sz="2400" u="sng" dirty="0"/>
              <a:t>skydiver—in spite of his broken leg—set </a:t>
            </a:r>
            <a:r>
              <a:rPr lang="en-US" sz="2400" dirty="0"/>
              <a:t>a new record for endurance.</a:t>
            </a:r>
          </a:p>
          <a:p>
            <a:endParaRPr lang="en-US" sz="2400" i="1" dirty="0"/>
          </a:p>
          <a:p>
            <a:r>
              <a:rPr lang="en-US" sz="2400" i="1" dirty="0"/>
              <a:t>Please choose from one of the following options.</a:t>
            </a:r>
          </a:p>
          <a:p>
            <a:r>
              <a:rPr lang="en-US" sz="2400" dirty="0"/>
              <a:t>A NO CHANGE</a:t>
            </a:r>
          </a:p>
          <a:p>
            <a:r>
              <a:rPr lang="en-US" sz="2400" dirty="0"/>
              <a:t>B skydiver, in spite of his broken leg---set </a:t>
            </a:r>
          </a:p>
          <a:p>
            <a:r>
              <a:rPr lang="en-US" sz="2400" dirty="0"/>
              <a:t>C skydiver---in spite of his broken leg, set</a:t>
            </a:r>
          </a:p>
          <a:p>
            <a:r>
              <a:rPr lang="en-US" sz="2400" dirty="0"/>
              <a:t>D skydiver, in spite of his broken leg; set</a:t>
            </a:r>
          </a:p>
          <a:p>
            <a:r>
              <a:rPr lang="en-US" sz="2400" b="1" dirty="0">
                <a:solidFill>
                  <a:srgbClr val="009A46"/>
                </a:solidFill>
              </a:rPr>
              <a:t>Answer: A</a:t>
            </a:r>
          </a:p>
          <a:p>
            <a:r>
              <a:rPr lang="en-US" sz="2400" b="1" dirty="0">
                <a:solidFill>
                  <a:srgbClr val="009A46"/>
                </a:solidFill>
              </a:rPr>
              <a:t>Rule = Use a dash to provide emphasis for any part of a sentence that can be separated from the rest of the sentence. </a:t>
            </a:r>
            <a:endParaRPr lang="en-US" sz="2000" b="1" dirty="0">
              <a:solidFill>
                <a:srgbClr val="00B050"/>
              </a:solidFill>
            </a:endParaRPr>
          </a:p>
          <a:p>
            <a:endParaRPr lang="en-US" sz="2000" dirty="0">
              <a:solidFill>
                <a:srgbClr val="00B050"/>
              </a:solidFill>
            </a:endParaRPr>
          </a:p>
          <a:p>
            <a:endParaRPr lang="en-US" sz="2000" dirty="0">
              <a:solidFill>
                <a:srgbClr val="00B050"/>
              </a:solidFill>
            </a:endParaRPr>
          </a:p>
          <a:p>
            <a:endParaRPr lang="en-US" sz="2000" dirty="0"/>
          </a:p>
          <a:p>
            <a:pPr marL="342900" indent="-342900">
              <a:buAutoNum type="arabicPeriod"/>
            </a:pPr>
            <a:endParaRPr lang="en-US" sz="2000" dirty="0"/>
          </a:p>
        </p:txBody>
      </p:sp>
    </p:spTree>
    <p:extLst>
      <p:ext uri="{BB962C8B-B14F-4D97-AF65-F5344CB8AC3E}">
        <p14:creationId xmlns:p14="http://schemas.microsoft.com/office/powerpoint/2010/main" val="222088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anim calcmode="lin" valueType="num">
                                      <p:cBhvr additive="base">
                                        <p:cTn id="1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228600" y="1447800"/>
            <a:ext cx="8610600" cy="4572000"/>
          </a:xfrm>
        </p:spPr>
        <p:txBody>
          <a:bodyPr tIns="45700" bIns="45700">
            <a:noAutofit/>
          </a:bodyPr>
          <a:lstStyle/>
          <a:p>
            <a:pPr marL="285750" indent="-285750">
              <a:buFont typeface="Arial" charset="0"/>
              <a:buChar char="•"/>
            </a:pPr>
            <a:r>
              <a:rPr lang="en-US" sz="2000" dirty="0"/>
              <a:t>On your own, you are creating a drawing of the scene we are reading, today. Add elements to your drawing after each paragraph. </a:t>
            </a:r>
          </a:p>
          <a:p>
            <a:pPr marL="285750" indent="-285750">
              <a:buFont typeface="Arial" charset="0"/>
              <a:buChar char="•"/>
            </a:pPr>
            <a:endParaRPr lang="en-US" sz="2000" dirty="0"/>
          </a:p>
          <a:p>
            <a:pPr marL="285750" indent="-285750">
              <a:buFont typeface="Arial" charset="0"/>
              <a:buChar char="•"/>
            </a:pPr>
            <a:r>
              <a:rPr lang="en-US" sz="2000" dirty="0"/>
              <a:t>You can only include evidence from the text in your creation. Do not add anything.</a:t>
            </a:r>
          </a:p>
          <a:p>
            <a:pPr marL="285750" indent="-285750">
              <a:buFont typeface="Arial" charset="0"/>
              <a:buChar char="•"/>
            </a:pPr>
            <a:endParaRPr lang="en-US" sz="2000" dirty="0"/>
          </a:p>
          <a:p>
            <a:pPr marL="285750" indent="-285750">
              <a:buFont typeface="Arial" charset="0"/>
              <a:buChar char="•"/>
            </a:pPr>
            <a:r>
              <a:rPr lang="en-US" sz="2000" dirty="0"/>
              <a:t>On the back of your drawing, connect your creation to the text. (Explain how the stuff in your creation is the stuff in the text in complete sentences. </a:t>
            </a:r>
          </a:p>
          <a:p>
            <a:pPr marL="285750" indent="-285750">
              <a:buFont typeface="Arial" charset="0"/>
              <a:buChar char="•"/>
            </a:pPr>
            <a:endParaRPr lang="en-US" sz="2000" dirty="0"/>
          </a:p>
          <a:p>
            <a:pPr marL="285750" indent="-285750">
              <a:buFont typeface="Arial" charset="0"/>
              <a:buChar char="•"/>
            </a:pPr>
            <a:r>
              <a:rPr lang="en-US" sz="2000" dirty="0"/>
              <a:t>Describe the relationship between George and Lennie. What kind of relationship is it? Does one person benefit from it more than the other? Provide textual evidence and explanations to support your reasoning</a:t>
            </a:r>
          </a:p>
          <a:p>
            <a:pPr marL="285750" indent="-285750">
              <a:buFont typeface="Arial" charset="0"/>
              <a:buChar char="•"/>
            </a:pPr>
            <a:endParaRPr lang="en-US" sz="2000" dirty="0"/>
          </a:p>
          <a:p>
            <a:pPr marL="285750" indent="-285750">
              <a:buFont typeface="Arial" charset="0"/>
              <a:buChar char="•"/>
            </a:pPr>
            <a:endParaRPr lang="en-US" sz="2000" dirty="0"/>
          </a:p>
          <a:p>
            <a:pPr marL="285750" indent="-285750">
              <a:buFont typeface="Arial" charset="0"/>
              <a:buChar char="•"/>
            </a:pPr>
            <a:endParaRPr lang="en-US" sz="2000" dirty="0"/>
          </a:p>
          <a:p>
            <a:pPr marL="285750" indent="-285750" eaLnBrk="1" fontAlgn="auto" hangingPunct="1">
              <a:lnSpc>
                <a:spcPct val="80000"/>
              </a:lnSpc>
              <a:spcBef>
                <a:spcPts val="0"/>
              </a:spcBef>
              <a:spcAft>
                <a:spcPts val="0"/>
              </a:spcAft>
              <a:buClr>
                <a:srgbClr val="000000"/>
              </a:buClr>
              <a:buSzPct val="100000"/>
              <a:buFont typeface="Arial" charset="0"/>
              <a:buChar char="•"/>
              <a:defRPr/>
            </a:pPr>
            <a:endParaRPr lang="en-US" sz="1700" dirty="0">
              <a:latin typeface="Calibri" charset="0"/>
              <a:ea typeface="Calibri" charset="0"/>
              <a:cs typeface="Calibri" charset="0"/>
              <a:sym typeface="Calibri"/>
            </a:endParaRPr>
          </a:p>
        </p:txBody>
      </p:sp>
      <p:sp>
        <p:nvSpPr>
          <p:cNvPr id="2" name="TextBox 1"/>
          <p:cNvSpPr txBox="1"/>
          <p:nvPr/>
        </p:nvSpPr>
        <p:spPr>
          <a:xfrm>
            <a:off x="381000" y="76200"/>
            <a:ext cx="8305800" cy="1384995"/>
          </a:xfrm>
          <a:prstGeom prst="rect">
            <a:avLst/>
          </a:prstGeom>
          <a:noFill/>
        </p:spPr>
        <p:txBody>
          <a:bodyPr wrap="square" rtlCol="0">
            <a:spAutoFit/>
          </a:bodyPr>
          <a:lstStyle/>
          <a:p>
            <a:r>
              <a:rPr lang="en-US" sz="2800" b="1" dirty="0"/>
              <a:t>Assignment to complete as we read the opening section of the novel, “Of Mice and Men” by John Steinbeck. </a:t>
            </a:r>
          </a:p>
        </p:txBody>
      </p:sp>
    </p:spTree>
    <p:extLst>
      <p:ext uri="{BB962C8B-B14F-4D97-AF65-F5344CB8AC3E}">
        <p14:creationId xmlns:p14="http://schemas.microsoft.com/office/powerpoint/2010/main" val="498909732"/>
      </p:ext>
    </p:extLst>
  </p:cSld>
  <p:clrMapOvr>
    <a:masterClrMapping/>
  </p:clrMapOvr>
  <p:transition spd="slow">
    <p:cut/>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228600" y="457200"/>
            <a:ext cx="8610600" cy="4572000"/>
          </a:xfrm>
        </p:spPr>
        <p:txBody>
          <a:bodyPr tIns="45700" bIns="45700">
            <a:noAutofit/>
          </a:bodyPr>
          <a:lstStyle/>
          <a:p>
            <a:pPr marL="285750" indent="-285750">
              <a:buFont typeface="Arial" charset="0"/>
              <a:buChar char="•"/>
            </a:pPr>
            <a:endParaRPr lang="en-US" sz="2000" dirty="0"/>
          </a:p>
          <a:p>
            <a:pPr marL="285750" indent="-285750">
              <a:buFont typeface="Arial" charset="0"/>
              <a:buChar char="•"/>
            </a:pPr>
            <a:r>
              <a:rPr lang="en-US" sz="2000" dirty="0"/>
              <a:t>Describe the relationship between George and Lennie. What kind of relationship is it? Does one person benefit from it more than the other? Provide textual evidence and explanations to support your reasoning</a:t>
            </a:r>
          </a:p>
          <a:p>
            <a:pPr marL="285750" indent="-285750">
              <a:buFont typeface="Arial" charset="0"/>
              <a:buChar char="•"/>
            </a:pPr>
            <a:endParaRPr lang="en-US" sz="2000" dirty="0"/>
          </a:p>
          <a:p>
            <a:pPr marL="285750" indent="-285750">
              <a:buFont typeface="Arial" charset="0"/>
              <a:buChar char="•"/>
            </a:pPr>
            <a:endParaRPr lang="en-US" sz="2000" dirty="0"/>
          </a:p>
          <a:p>
            <a:pPr marL="285750" indent="-285750">
              <a:buFont typeface="Arial" charset="0"/>
              <a:buChar char="•"/>
            </a:pPr>
            <a:endParaRPr lang="en-US" sz="2000" dirty="0"/>
          </a:p>
          <a:p>
            <a:pPr marL="285750" indent="-285750" eaLnBrk="1" fontAlgn="auto" hangingPunct="1">
              <a:lnSpc>
                <a:spcPct val="80000"/>
              </a:lnSpc>
              <a:spcBef>
                <a:spcPts val="0"/>
              </a:spcBef>
              <a:spcAft>
                <a:spcPts val="0"/>
              </a:spcAft>
              <a:buClr>
                <a:srgbClr val="000000"/>
              </a:buClr>
              <a:buSzPct val="100000"/>
              <a:buFont typeface="Arial" charset="0"/>
              <a:buChar char="•"/>
              <a:defRPr/>
            </a:pPr>
            <a:endParaRPr lang="en-US" sz="1700" dirty="0">
              <a:latin typeface="Calibri" charset="0"/>
              <a:ea typeface="Calibri" charset="0"/>
              <a:cs typeface="Calibri" charset="0"/>
              <a:sym typeface="Calibri"/>
            </a:endParaRPr>
          </a:p>
        </p:txBody>
      </p:sp>
    </p:spTree>
    <p:extLst>
      <p:ext uri="{BB962C8B-B14F-4D97-AF65-F5344CB8AC3E}">
        <p14:creationId xmlns:p14="http://schemas.microsoft.com/office/powerpoint/2010/main" val="3073956966"/>
      </p:ext>
    </p:extLst>
  </p:cSld>
  <p:clrMapOvr>
    <a:masterClrMapping/>
  </p:clrMapOvr>
  <p:transition spd="slow">
    <p:cut/>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a:solidFill>
                  <a:schemeClr val="tx1"/>
                </a:solidFill>
                <a:latin typeface="Calibri" charset="0"/>
                <a:ea typeface="Arial" charset="0"/>
                <a:cs typeface="Arial" charset="0"/>
                <a:sym typeface="Calibri" charset="0"/>
              </a:rPr>
              <a:t>Thursday 3/30/17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400" b="1" dirty="0">
                <a:latin typeface="Calibri" charset="0"/>
                <a:ea typeface="Calibri" charset="0"/>
                <a:cs typeface="Calibri" charset="0"/>
                <a:sym typeface="Calibri"/>
              </a:rPr>
              <a:t>Bell Work:</a:t>
            </a:r>
            <a:r>
              <a:rPr lang="en-US" sz="2400" dirty="0">
                <a:latin typeface="Calibri" charset="0"/>
                <a:ea typeface="Calibri" charset="0"/>
                <a:cs typeface="Calibri" charset="0"/>
                <a:sym typeface="Calibri"/>
              </a:rPr>
              <a:t> WOTD +  1 SAT Grammar Question (dash)</a:t>
            </a:r>
          </a:p>
          <a:p>
            <a:pPr eaLnBrk="1" fontAlgn="auto" hangingPunct="1">
              <a:lnSpc>
                <a:spcPct val="80000"/>
              </a:lnSpc>
              <a:spcBef>
                <a:spcPts val="0"/>
              </a:spcBef>
              <a:spcAft>
                <a:spcPts val="0"/>
              </a:spcAft>
              <a:buClr>
                <a:srgbClr val="000000"/>
              </a:buClr>
              <a:buSzPct val="100000"/>
              <a:defRPr/>
            </a:pPr>
            <a:r>
              <a:rPr lang="en-US" sz="2400" b="1" dirty="0">
                <a:solidFill>
                  <a:srgbClr val="C20E9B"/>
                </a:solidFill>
                <a:latin typeface="Calibri" charset="0"/>
                <a:ea typeface="Calibri" charset="0"/>
                <a:cs typeface="Calibri" charset="0"/>
                <a:sym typeface="Calibri"/>
              </a:rPr>
              <a:t>In class activities:</a:t>
            </a:r>
          </a:p>
          <a:p>
            <a:pPr marL="342900" indent="-342900" eaLnBrk="1" fontAlgn="auto" hangingPunct="1">
              <a:lnSpc>
                <a:spcPct val="80000"/>
              </a:lnSpc>
              <a:spcBef>
                <a:spcPts val="0"/>
              </a:spcBef>
              <a:spcAft>
                <a:spcPts val="0"/>
              </a:spcAft>
              <a:buClr>
                <a:srgbClr val="000000"/>
              </a:buClr>
              <a:buSzPct val="100000"/>
              <a:buFont typeface="Courier New" panose="02070309020205020404" pitchFamily="49" charset="0"/>
              <a:buChar char="o"/>
              <a:defRPr/>
            </a:pPr>
            <a:r>
              <a:rPr lang="en-US" sz="2400" b="1" dirty="0">
                <a:solidFill>
                  <a:srgbClr val="C20E9B"/>
                </a:solidFill>
                <a:latin typeface="Calibri" charset="0"/>
                <a:ea typeface="Calibri" charset="0"/>
                <a:cs typeface="Calibri" charset="0"/>
                <a:sym typeface="Calibri"/>
              </a:rPr>
              <a:t>Bell Work **8 minutes</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2400" b="1" dirty="0">
                <a:solidFill>
                  <a:srgbClr val="0070C0"/>
                </a:solidFill>
                <a:latin typeface="Calibri" charset="0"/>
                <a:ea typeface="Calibri" charset="0"/>
                <a:cs typeface="Calibri" charset="0"/>
                <a:sym typeface="Calibri"/>
              </a:rPr>
              <a:t> Finish drawing assignment for Ch. 1 of “Of Mice and Men”</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2400" b="1" dirty="0">
                <a:solidFill>
                  <a:srgbClr val="0070C0"/>
                </a:solidFill>
                <a:latin typeface="Calibri" charset="0"/>
                <a:ea typeface="Calibri" charset="0"/>
                <a:cs typeface="Calibri" charset="0"/>
                <a:sym typeface="Calibri"/>
              </a:rPr>
              <a:t> Turn in Article of the Week (Annotations, 3 SAT Questions + answers, and 1 intro. paragraph and 1 body paragraph for the rhetorical analysis). </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2400" b="1" dirty="0">
                <a:solidFill>
                  <a:srgbClr val="0070C0"/>
                </a:solidFill>
                <a:latin typeface="Calibri" charset="0"/>
                <a:ea typeface="Calibri" charset="0"/>
                <a:cs typeface="Calibri" charset="0"/>
                <a:sym typeface="Calibri"/>
              </a:rPr>
              <a:t> Work on completing the Khan Challenge **Due 4/8/17</a:t>
            </a:r>
          </a:p>
          <a:p>
            <a:pPr eaLnBrk="1" fontAlgn="auto" hangingPunct="1">
              <a:lnSpc>
                <a:spcPct val="80000"/>
              </a:lnSpc>
              <a:spcBef>
                <a:spcPts val="400"/>
              </a:spcBef>
              <a:spcAft>
                <a:spcPts val="0"/>
              </a:spcAft>
              <a:buClr>
                <a:srgbClr val="000000"/>
              </a:buClr>
              <a:buSzPct val="100000"/>
              <a:defRPr/>
            </a:pPr>
            <a:r>
              <a:rPr lang="en-US" sz="2400" b="1" dirty="0">
                <a:solidFill>
                  <a:srgbClr val="00B050"/>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2400" dirty="0">
                <a:solidFill>
                  <a:schemeClr val="tx1"/>
                </a:solidFill>
                <a:latin typeface="Calibri" charset="0"/>
                <a:ea typeface="Calibri" charset="0"/>
                <a:cs typeface="Calibri" charset="0"/>
                <a:sym typeface="Calibri"/>
              </a:rPr>
              <a:t>I can analyze a text by paying close attention to the author’s choices regarding how to develop and relate elements in a story by creating a visual representation of the text. </a:t>
            </a:r>
            <a:endParaRPr lang="en-US" sz="2400" b="1" dirty="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400" b="1" dirty="0">
                <a:solidFill>
                  <a:srgbClr val="00B050"/>
                </a:solidFill>
                <a:latin typeface="Calibri" charset="0"/>
                <a:ea typeface="Calibri" charset="0"/>
                <a:cs typeface="Calibri" charset="0"/>
                <a:sym typeface="Calibri"/>
              </a:rPr>
              <a:t>Language Objective: </a:t>
            </a: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2400" dirty="0">
                <a:solidFill>
                  <a:schemeClr val="tx1"/>
                </a:solidFill>
                <a:latin typeface="Calibri" charset="0"/>
                <a:ea typeface="Calibri" charset="0"/>
                <a:cs typeface="Calibri" charset="0"/>
                <a:sym typeface="Calibri"/>
              </a:rPr>
              <a:t>I can provide justifications for each element in my drawing and explanations for how they connect to the text by using these sentence stems: </a:t>
            </a:r>
          </a:p>
          <a:p>
            <a:pPr marL="342900" indent="-342900" eaLnBrk="1" fontAlgn="auto" hangingPunct="1">
              <a:lnSpc>
                <a:spcPct val="80000"/>
              </a:lnSpc>
              <a:spcBef>
                <a:spcPts val="400"/>
              </a:spcBef>
              <a:spcAft>
                <a:spcPts val="0"/>
              </a:spcAft>
              <a:buClr>
                <a:srgbClr val="000000"/>
              </a:buClr>
              <a:buSzPct val="100000"/>
              <a:buFont typeface="Arial" charset="0"/>
              <a:buChar char="•"/>
              <a:defRPr/>
            </a:pPr>
            <a:r>
              <a:rPr lang="en-US" sz="2400" dirty="0">
                <a:solidFill>
                  <a:schemeClr val="tx1"/>
                </a:solidFill>
                <a:latin typeface="Calibri" charset="0"/>
                <a:ea typeface="Calibri" charset="0"/>
                <a:cs typeface="Calibri" charset="0"/>
                <a:sym typeface="Calibri"/>
              </a:rPr>
              <a:t>The line from the text which supports why I drew_____ is, “</a:t>
            </a:r>
            <a:r>
              <a:rPr lang="mr-IN" sz="2400" dirty="0">
                <a:solidFill>
                  <a:schemeClr val="tx1"/>
                </a:solidFill>
                <a:latin typeface="Calibri" charset="0"/>
                <a:ea typeface="Calibri" charset="0"/>
                <a:cs typeface="Calibri" charset="0"/>
                <a:sym typeface="Calibri"/>
              </a:rPr>
              <a:t>…</a:t>
            </a:r>
            <a:r>
              <a:rPr lang="en-US" sz="2400" dirty="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400"/>
              </a:spcBef>
              <a:spcAft>
                <a:spcPts val="0"/>
              </a:spcAft>
              <a:buClr>
                <a:srgbClr val="000000"/>
              </a:buClr>
              <a:buSzPct val="100000"/>
              <a:buFont typeface="Arial" charset="0"/>
              <a:buChar char="•"/>
              <a:defRPr/>
            </a:pPr>
            <a:r>
              <a:rPr lang="en-US" sz="2400" dirty="0">
                <a:solidFill>
                  <a:schemeClr val="tx1"/>
                </a:solidFill>
                <a:latin typeface="Calibri" charset="0"/>
                <a:ea typeface="Calibri" charset="0"/>
                <a:cs typeface="Calibri" charset="0"/>
                <a:sym typeface="Calibri"/>
              </a:rPr>
              <a:t>This portion of the text explains why I drew _____ because</a:t>
            </a:r>
            <a:r>
              <a:rPr lang="mr-IN" sz="2400" dirty="0">
                <a:solidFill>
                  <a:schemeClr val="tx1"/>
                </a:solidFill>
                <a:latin typeface="Calibri" charset="0"/>
                <a:ea typeface="Calibri" charset="0"/>
                <a:cs typeface="Calibri" charset="0"/>
                <a:sym typeface="Calibri"/>
              </a:rPr>
              <a:t>…</a:t>
            </a:r>
            <a:endParaRPr lang="en-US" sz="2400" dirty="0">
              <a:solidFill>
                <a:schemeClr val="tx1"/>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endParaRPr lang="en-US" sz="1700"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3274058336"/>
      </p:ext>
    </p:extLst>
  </p:cSld>
  <p:clrMapOvr>
    <a:masterClrMapping/>
  </p:clrMapOvr>
  <p:transition spd="slow">
    <p:cut/>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a:latin typeface="Kristen ITC" charset="0"/>
            </a:endParaRPr>
          </a:p>
          <a:p>
            <a:pPr algn="ctr" eaLnBrk="1" hangingPunct="1">
              <a:lnSpc>
                <a:spcPct val="80000"/>
              </a:lnSpc>
              <a:defRPr/>
            </a:pPr>
            <a:r>
              <a:rPr lang="en-US" altLang="en-US" sz="3600" b="1" dirty="0">
                <a:solidFill>
                  <a:schemeClr val="bg1"/>
                </a:solidFill>
                <a:latin typeface="Kristen ITC" charset="0"/>
              </a:rPr>
              <a:t>Thursday 3/30/17</a:t>
            </a:r>
          </a:p>
          <a:p>
            <a:pPr eaLnBrk="1" hangingPunct="1">
              <a:lnSpc>
                <a:spcPct val="80000"/>
              </a:lnSpc>
              <a:defRPr/>
            </a:pPr>
            <a:endParaRPr lang="en-US" altLang="en-US" sz="2000" b="1" dirty="0">
              <a:latin typeface="Kristen ITC" charset="0"/>
            </a:endParaRPr>
          </a:p>
          <a:p>
            <a:pPr eaLnBrk="1" hangingPunct="1">
              <a:lnSpc>
                <a:spcPct val="80000"/>
              </a:lnSpc>
              <a:defRPr/>
            </a:pPr>
            <a:r>
              <a:rPr lang="en-US" altLang="en-US" sz="2000" b="1" dirty="0">
                <a:solidFill>
                  <a:schemeClr val="bg1"/>
                </a:solidFill>
                <a:latin typeface="+mn-lt"/>
              </a:rPr>
              <a:t>Word: </a:t>
            </a:r>
            <a:r>
              <a:rPr lang="en-US" altLang="en-US" sz="2000" dirty="0">
                <a:solidFill>
                  <a:schemeClr val="bg1"/>
                </a:solidFill>
                <a:latin typeface="+mn-lt"/>
              </a:rPr>
              <a:t>altruistic</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adjective</a:t>
            </a:r>
          </a:p>
          <a:p>
            <a:pPr eaLnBrk="1" hangingPunct="1">
              <a:lnSpc>
                <a:spcPct val="80000"/>
              </a:lnSpc>
              <a:defRPr/>
            </a:pPr>
            <a:endParaRPr lang="en-US" altLang="en-US" sz="2000" b="1" dirty="0">
              <a:solidFill>
                <a:schemeClr val="bg1"/>
              </a:solidFill>
              <a:latin typeface="+mn-lt"/>
            </a:endParaRPr>
          </a:p>
          <a:p>
            <a:r>
              <a:rPr lang="en-US" altLang="en-US" sz="2000" b="1" dirty="0">
                <a:solidFill>
                  <a:schemeClr val="bg1"/>
                </a:solidFill>
                <a:latin typeface="+mn-lt"/>
              </a:rPr>
              <a:t>Pronunciation: </a:t>
            </a:r>
            <a:r>
              <a:rPr lang="en-US" sz="2000" dirty="0">
                <a:solidFill>
                  <a:schemeClr val="bg1"/>
                </a:solidFill>
              </a:rPr>
              <a:t>[al-</a:t>
            </a:r>
            <a:r>
              <a:rPr lang="en-US" sz="2000" dirty="0" err="1">
                <a:solidFill>
                  <a:schemeClr val="bg1"/>
                </a:solidFill>
              </a:rPr>
              <a:t>troo</a:t>
            </a:r>
            <a:r>
              <a:rPr lang="en-US" sz="2000" dirty="0">
                <a:solidFill>
                  <a:schemeClr val="bg1"/>
                </a:solidFill>
              </a:rPr>
              <a:t>-</a:t>
            </a:r>
            <a:r>
              <a:rPr lang="en-US" sz="2000" b="1" dirty="0">
                <a:solidFill>
                  <a:schemeClr val="bg1"/>
                </a:solidFill>
              </a:rPr>
              <a:t>is</a:t>
            </a:r>
            <a:r>
              <a:rPr lang="en-US" sz="2000" dirty="0">
                <a:solidFill>
                  <a:schemeClr val="bg1"/>
                </a:solidFill>
              </a:rPr>
              <a:t>-</a:t>
            </a:r>
            <a:r>
              <a:rPr lang="en-US" sz="2000" dirty="0" err="1">
                <a:solidFill>
                  <a:schemeClr val="bg1"/>
                </a:solidFill>
              </a:rPr>
              <a:t>tik</a:t>
            </a:r>
            <a:r>
              <a:rPr lang="en-US" sz="2000" dirty="0">
                <a:solidFill>
                  <a:schemeClr val="bg1"/>
                </a:solidFill>
              </a:rPr>
              <a:t>]</a:t>
            </a:r>
          </a:p>
          <a:p>
            <a:endParaRPr lang="en-US" altLang="en-US" sz="2000" dirty="0"/>
          </a:p>
          <a:p>
            <a:r>
              <a:rPr lang="en-US" altLang="en-US" sz="2000" b="1" dirty="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Antonyms: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 </a:t>
            </a:r>
            <a:r>
              <a:rPr lang="en-US" altLang="en-US" sz="2000" dirty="0">
                <a:solidFill>
                  <a:schemeClr val="bg1"/>
                </a:solidFill>
                <a:latin typeface="+mn-lt"/>
              </a:rPr>
              <a:t>altruism (noun)</a:t>
            </a:r>
            <a:endParaRPr lang="en-US" altLang="en-US" sz="2000" b="1" dirty="0">
              <a:solidFill>
                <a:schemeClr val="bg1"/>
              </a:solidFill>
              <a:latin typeface="+mn-lt"/>
            </a:endParaRPr>
          </a:p>
          <a:p>
            <a:endParaRPr lang="en-US" altLang="en-US" sz="2000" b="1" dirty="0">
              <a:solidFill>
                <a:schemeClr val="bg1"/>
              </a:solidFill>
              <a:latin typeface="+mn-lt"/>
            </a:endParaRPr>
          </a:p>
          <a:p>
            <a:r>
              <a:rPr lang="en-US" altLang="en-US" sz="2000" b="1" dirty="0">
                <a:solidFill>
                  <a:schemeClr val="bg1"/>
                </a:solidFill>
                <a:latin typeface="+mn-lt"/>
              </a:rPr>
              <a:t>Sentence: </a:t>
            </a:r>
          </a:p>
          <a:p>
            <a:r>
              <a:rPr lang="en-US" sz="2000" dirty="0">
                <a:solidFill>
                  <a:schemeClr val="bg1"/>
                </a:solidFill>
              </a:rPr>
              <a:t>Dan Gilbert is an</a:t>
            </a:r>
            <a:r>
              <a:rPr lang="en-US" sz="2000" b="1" u="sng" dirty="0">
                <a:solidFill>
                  <a:schemeClr val="bg1"/>
                </a:solidFill>
              </a:rPr>
              <a:t> altruistic </a:t>
            </a:r>
            <a:r>
              <a:rPr lang="en-US" sz="2000" dirty="0">
                <a:solidFill>
                  <a:schemeClr val="bg1"/>
                </a:solidFill>
              </a:rPr>
              <a:t>man who gives away millions of dollars every year to various charities.</a:t>
            </a:r>
          </a:p>
          <a:p>
            <a:endParaRPr lang="en-US" altLang="en-US" sz="1800" b="1" dirty="0">
              <a:solidFill>
                <a:schemeClr val="bg1"/>
              </a:solidFill>
              <a:latin typeface="+mn-lt"/>
            </a:endParaRPr>
          </a:p>
          <a:p>
            <a:r>
              <a:rPr lang="en-US" altLang="en-US" sz="1800" b="1" dirty="0">
                <a:solidFill>
                  <a:schemeClr val="bg1"/>
                </a:solidFill>
                <a:latin typeface="+mn-lt"/>
              </a:rPr>
              <a:t>Predicted Definition / Synonyms: I think this word means</a:t>
            </a:r>
            <a:r>
              <a:rPr lang="mr-IN" altLang="en-US" sz="1800" b="1" dirty="0">
                <a:solidFill>
                  <a:schemeClr val="bg1"/>
                </a:solidFill>
                <a:latin typeface="+mn-lt"/>
              </a:rPr>
              <a:t>…</a:t>
            </a:r>
            <a:r>
              <a:rPr lang="en-US" altLang="en-US" sz="1800" b="1" dirty="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charitable, selfless, kind</a:t>
            </a:r>
          </a:p>
        </p:txBody>
      </p:sp>
      <p:sp>
        <p:nvSpPr>
          <p:cNvPr id="2" name="TextBox 1"/>
          <p:cNvSpPr txBox="1">
            <a:spLocks noChangeArrowheads="1"/>
          </p:cNvSpPr>
          <p:nvPr/>
        </p:nvSpPr>
        <p:spPr bwMode="auto">
          <a:xfrm>
            <a:off x="1371600" y="5845314"/>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showing a disinterested and selfless concern for the well-being of others; unselfish</a:t>
            </a:r>
            <a:endParaRPr lang="en-US" altLang="x-none" sz="2000" dirty="0">
              <a:solidFill>
                <a:schemeClr val="bg1"/>
              </a:solidFill>
            </a:endParaRPr>
          </a:p>
        </p:txBody>
      </p:sp>
      <p:sp>
        <p:nvSpPr>
          <p:cNvPr id="4" name="TextBox 3"/>
          <p:cNvSpPr txBox="1"/>
          <p:nvPr/>
        </p:nvSpPr>
        <p:spPr>
          <a:xfrm>
            <a:off x="1447800" y="3181290"/>
            <a:ext cx="4648200" cy="400110"/>
          </a:xfrm>
          <a:prstGeom prst="rect">
            <a:avLst/>
          </a:prstGeom>
          <a:noFill/>
        </p:spPr>
        <p:txBody>
          <a:bodyPr wrap="square" rtlCol="0">
            <a:spAutoFit/>
          </a:bodyPr>
          <a:lstStyle/>
          <a:p>
            <a:r>
              <a:rPr lang="en-US" sz="2000" dirty="0">
                <a:solidFill>
                  <a:schemeClr val="accent3"/>
                </a:solidFill>
              </a:rPr>
              <a:t>stingy, selfish, conceited</a:t>
            </a:r>
          </a:p>
        </p:txBody>
      </p:sp>
    </p:spTree>
    <p:extLst>
      <p:ext uri="{BB962C8B-B14F-4D97-AF65-F5344CB8AC3E}">
        <p14:creationId xmlns:p14="http://schemas.microsoft.com/office/powerpoint/2010/main" val="42890111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152400"/>
            <a:ext cx="8229600" cy="1143000"/>
          </a:xfrm>
        </p:spPr>
        <p:txBody>
          <a:bodyPr/>
          <a:lstStyle/>
          <a:p>
            <a:pPr algn="ctr"/>
            <a:r>
              <a:rPr lang="en-US" sz="3200" b="1" dirty="0"/>
              <a:t>Thursday 3/30/17</a:t>
            </a:r>
          </a:p>
        </p:txBody>
      </p:sp>
      <p:sp>
        <p:nvSpPr>
          <p:cNvPr id="3" name="Content Placeholder 2"/>
          <p:cNvSpPr>
            <a:spLocks noGrp="1"/>
          </p:cNvSpPr>
          <p:nvPr>
            <p:ph idx="1"/>
          </p:nvPr>
        </p:nvSpPr>
        <p:spPr>
          <a:xfrm>
            <a:off x="152400" y="609600"/>
            <a:ext cx="8839200" cy="4495800"/>
          </a:xfrm>
        </p:spPr>
        <p:txBody>
          <a:bodyPr/>
          <a:lstStyle/>
          <a:p>
            <a:r>
              <a:rPr lang="en-US" sz="2000" b="1" dirty="0"/>
              <a:t>Directions:</a:t>
            </a:r>
            <a:r>
              <a:rPr lang="en-US" sz="2000" dirty="0"/>
              <a:t> With your group, have each member write down the example and pick the correct answer. Your group receives 1 point for a correct answer and 1 point for being able to thoroughly explain their reasoning. </a:t>
            </a:r>
          </a:p>
          <a:p>
            <a:endParaRPr lang="en-US" dirty="0"/>
          </a:p>
          <a:p>
            <a:r>
              <a:rPr lang="en-US" sz="2400" dirty="0"/>
              <a:t>Last week, Theodore—who is an extremely conscientious </a:t>
            </a:r>
            <a:r>
              <a:rPr lang="en-US" sz="2400" u="sng" dirty="0"/>
              <a:t>student, won</a:t>
            </a:r>
            <a:r>
              <a:rPr lang="en-US" sz="2400" dirty="0"/>
              <a:t> a $10,000 scholarship; his parents are incredibly proud.</a:t>
            </a:r>
          </a:p>
          <a:p>
            <a:endParaRPr lang="en-US" dirty="0"/>
          </a:p>
          <a:p>
            <a:r>
              <a:rPr lang="en-US" sz="2400" i="1" dirty="0"/>
              <a:t>Please choose from one of the following options:</a:t>
            </a:r>
          </a:p>
          <a:p>
            <a:r>
              <a:rPr lang="en-US" sz="2400" dirty="0"/>
              <a:t>A. NO CHANGE</a:t>
            </a:r>
          </a:p>
          <a:p>
            <a:r>
              <a:rPr lang="en-US" sz="2400" dirty="0"/>
              <a:t>B. student—won</a:t>
            </a:r>
          </a:p>
          <a:p>
            <a:r>
              <a:rPr lang="en-US" sz="2400" dirty="0"/>
              <a:t>C. student won</a:t>
            </a:r>
          </a:p>
          <a:p>
            <a:r>
              <a:rPr lang="en-US" sz="2400" dirty="0"/>
              <a:t>D. student: won</a:t>
            </a:r>
          </a:p>
          <a:p>
            <a:endParaRPr lang="en-US" sz="2000" dirty="0">
              <a:solidFill>
                <a:schemeClr val="tx1"/>
              </a:solidFill>
            </a:endParaRPr>
          </a:p>
          <a:p>
            <a:r>
              <a:rPr lang="en-US" sz="2400" b="1" dirty="0">
                <a:solidFill>
                  <a:srgbClr val="009A46"/>
                </a:solidFill>
              </a:rPr>
              <a:t>Answer: B</a:t>
            </a:r>
          </a:p>
          <a:p>
            <a:r>
              <a:rPr lang="en-US" sz="2400" b="1" dirty="0">
                <a:solidFill>
                  <a:srgbClr val="009A46"/>
                </a:solidFill>
              </a:rPr>
              <a:t>Rule = Use a dash to provide emphasis for any part of a sentence that can be separated from the rest of the sentence. </a:t>
            </a:r>
            <a:endParaRPr lang="en-US" sz="2000" b="1" dirty="0">
              <a:solidFill>
                <a:srgbClr val="00B050"/>
              </a:solidFill>
            </a:endParaRPr>
          </a:p>
          <a:p>
            <a:endParaRPr lang="en-US" sz="2000" dirty="0">
              <a:solidFill>
                <a:srgbClr val="00B050"/>
              </a:solidFill>
            </a:endParaRPr>
          </a:p>
          <a:p>
            <a:endParaRPr lang="en-US" sz="2000" dirty="0">
              <a:solidFill>
                <a:srgbClr val="00B050"/>
              </a:solidFill>
            </a:endParaRPr>
          </a:p>
          <a:p>
            <a:endParaRPr lang="en-US" sz="2000" dirty="0"/>
          </a:p>
          <a:p>
            <a:pPr marL="342900" indent="-342900">
              <a:buAutoNum type="arabicPeriod"/>
            </a:pPr>
            <a:endParaRPr lang="en-US" sz="2000" dirty="0"/>
          </a:p>
        </p:txBody>
      </p:sp>
    </p:spTree>
    <p:extLst>
      <p:ext uri="{BB962C8B-B14F-4D97-AF65-F5344CB8AC3E}">
        <p14:creationId xmlns:p14="http://schemas.microsoft.com/office/powerpoint/2010/main" val="312923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 calcmode="lin" valueType="num">
                                      <p:cBhvr additive="base">
                                        <p:cTn id="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anim calcmode="lin" valueType="num">
                                      <p:cBhvr additive="base">
                                        <p:cTn id="1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a:solidFill>
                  <a:schemeClr val="tx1"/>
                </a:solidFill>
                <a:latin typeface="Calibri" charset="0"/>
                <a:ea typeface="Arial" charset="0"/>
                <a:cs typeface="Arial" charset="0"/>
                <a:sym typeface="Calibri" charset="0"/>
              </a:rPr>
              <a:t>Friday 3/31/17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400" b="1" dirty="0">
                <a:latin typeface="Calibri" charset="0"/>
                <a:ea typeface="Calibri" charset="0"/>
                <a:cs typeface="Calibri" charset="0"/>
                <a:sym typeface="Calibri"/>
              </a:rPr>
              <a:t>Bell Work:</a:t>
            </a:r>
            <a:r>
              <a:rPr lang="en-US" sz="2400" dirty="0">
                <a:latin typeface="Calibri" charset="0"/>
                <a:ea typeface="Calibri" charset="0"/>
                <a:cs typeface="Calibri" charset="0"/>
                <a:sym typeface="Calibri"/>
              </a:rPr>
              <a:t> Study for WOTD + Grammar Quiz (10 minutes)</a:t>
            </a:r>
          </a:p>
          <a:p>
            <a:pPr eaLnBrk="1" fontAlgn="auto" hangingPunct="1">
              <a:lnSpc>
                <a:spcPct val="80000"/>
              </a:lnSpc>
              <a:spcBef>
                <a:spcPts val="0"/>
              </a:spcBef>
              <a:spcAft>
                <a:spcPts val="0"/>
              </a:spcAft>
              <a:buClr>
                <a:srgbClr val="000000"/>
              </a:buClr>
              <a:buSzPct val="100000"/>
              <a:defRPr/>
            </a:pPr>
            <a:r>
              <a:rPr lang="en-US" sz="2400" b="1" dirty="0">
                <a:solidFill>
                  <a:srgbClr val="C20E9B"/>
                </a:solidFill>
                <a:latin typeface="Calibri" charset="0"/>
                <a:ea typeface="Calibri" charset="0"/>
                <a:cs typeface="Calibri" charset="0"/>
                <a:sym typeface="Calibri"/>
              </a:rPr>
              <a:t>In class activities: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400" b="1" dirty="0">
                <a:solidFill>
                  <a:srgbClr val="C20E9B"/>
                </a:solidFill>
                <a:latin typeface="Calibri" charset="0"/>
                <a:ea typeface="Calibri" charset="0"/>
                <a:cs typeface="Calibri" charset="0"/>
                <a:sym typeface="Calibri"/>
              </a:rPr>
              <a:t>Bell Work = Study for WOTD + Grammar Quiz (10 minutes)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400" b="1" dirty="0">
                <a:solidFill>
                  <a:srgbClr val="0070C0"/>
                </a:solidFill>
                <a:latin typeface="Calibri" charset="0"/>
                <a:ea typeface="Calibri" charset="0"/>
                <a:cs typeface="Calibri" charset="0"/>
                <a:sym typeface="Calibri"/>
              </a:rPr>
              <a:t>Turn in drawing assignment for Ch. 1 of “Of Mice and Men”</a:t>
            </a:r>
          </a:p>
          <a:p>
            <a:pPr marL="342900" indent="-342900" eaLnBrk="1" fontAlgn="auto" hangingPunct="1">
              <a:lnSpc>
                <a:spcPct val="80000"/>
              </a:lnSpc>
              <a:spcBef>
                <a:spcPts val="400"/>
              </a:spcBef>
              <a:spcAft>
                <a:spcPts val="0"/>
              </a:spcAft>
              <a:buClr>
                <a:srgbClr val="000000"/>
              </a:buClr>
              <a:buSzPct val="100000"/>
              <a:buFont typeface="Wingdings" charset="2"/>
              <a:buChar char="q"/>
              <a:defRPr/>
            </a:pPr>
            <a:r>
              <a:rPr lang="en-US" sz="2400" b="1" dirty="0">
                <a:solidFill>
                  <a:srgbClr val="0070C0"/>
                </a:solidFill>
                <a:latin typeface="Calibri" charset="0"/>
                <a:ea typeface="Calibri" charset="0"/>
                <a:cs typeface="Calibri" charset="0"/>
                <a:sym typeface="Calibri"/>
              </a:rPr>
              <a:t> Turn in Article of the Week (Annotations, 3 SAT Questions + answers, and 1 intro. paragraph and 1 body paragraph for the rhetorical analysis). </a:t>
            </a:r>
          </a:p>
          <a:p>
            <a:pPr marL="342900" indent="-342900" eaLnBrk="1" fontAlgn="auto" hangingPunct="1">
              <a:lnSpc>
                <a:spcPct val="80000"/>
              </a:lnSpc>
              <a:spcBef>
                <a:spcPts val="400"/>
              </a:spcBef>
              <a:spcAft>
                <a:spcPts val="0"/>
              </a:spcAft>
              <a:buClr>
                <a:srgbClr val="000000"/>
              </a:buClr>
              <a:buSzPct val="100000"/>
              <a:buFont typeface="Courier New" charset="0"/>
              <a:buChar char="o"/>
              <a:defRPr/>
            </a:pPr>
            <a:r>
              <a:rPr lang="en-US" sz="2400" b="1" dirty="0">
                <a:solidFill>
                  <a:srgbClr val="0070C0"/>
                </a:solidFill>
                <a:latin typeface="Calibri" charset="0"/>
                <a:ea typeface="Calibri" charset="0"/>
                <a:cs typeface="Calibri" charset="0"/>
                <a:sym typeface="Calibri"/>
              </a:rPr>
              <a:t> Work on completing the Khan Challenge **Due 4/8/17</a:t>
            </a:r>
          </a:p>
          <a:p>
            <a:pPr eaLnBrk="1" fontAlgn="auto" hangingPunct="1">
              <a:lnSpc>
                <a:spcPct val="80000"/>
              </a:lnSpc>
              <a:spcBef>
                <a:spcPts val="400"/>
              </a:spcBef>
              <a:spcAft>
                <a:spcPts val="0"/>
              </a:spcAft>
              <a:buClr>
                <a:srgbClr val="000000"/>
              </a:buClr>
              <a:buSzPct val="100000"/>
              <a:defRPr/>
            </a:pPr>
            <a:r>
              <a:rPr lang="en-US" sz="2400" b="1" dirty="0">
                <a:solidFill>
                  <a:srgbClr val="00B050"/>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2400" dirty="0">
                <a:solidFill>
                  <a:schemeClr val="tx1"/>
                </a:solidFill>
                <a:latin typeface="Calibri" charset="0"/>
                <a:ea typeface="Calibri" charset="0"/>
                <a:cs typeface="Calibri" charset="0"/>
                <a:sym typeface="Calibri"/>
              </a:rPr>
              <a:t>I can analyze a text by paying close attention to the author’s choices regarding how to develop and relate elements in a story by creating a visual representation of the text. </a:t>
            </a:r>
            <a:endParaRPr lang="en-US" sz="2400" b="1" dirty="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400" b="1" dirty="0">
                <a:solidFill>
                  <a:srgbClr val="00B050"/>
                </a:solidFill>
                <a:latin typeface="Calibri" charset="0"/>
                <a:ea typeface="Calibri" charset="0"/>
                <a:cs typeface="Calibri" charset="0"/>
                <a:sym typeface="Calibri"/>
              </a:rPr>
              <a:t>Language Objective: </a:t>
            </a: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2400" dirty="0">
                <a:solidFill>
                  <a:schemeClr val="tx1"/>
                </a:solidFill>
                <a:latin typeface="Calibri" charset="0"/>
                <a:ea typeface="Calibri" charset="0"/>
                <a:cs typeface="Calibri" charset="0"/>
                <a:sym typeface="Calibri"/>
              </a:rPr>
              <a:t>I can provide justifications for each element in my drawing and explanations for how they connect to the text by using these sentence stems: </a:t>
            </a:r>
          </a:p>
          <a:p>
            <a:pPr marL="342900" indent="-342900" eaLnBrk="1" fontAlgn="auto" hangingPunct="1">
              <a:lnSpc>
                <a:spcPct val="80000"/>
              </a:lnSpc>
              <a:spcBef>
                <a:spcPts val="400"/>
              </a:spcBef>
              <a:spcAft>
                <a:spcPts val="0"/>
              </a:spcAft>
              <a:buClr>
                <a:srgbClr val="000000"/>
              </a:buClr>
              <a:buSzPct val="100000"/>
              <a:buFont typeface="Arial" charset="0"/>
              <a:buChar char="•"/>
              <a:defRPr/>
            </a:pPr>
            <a:r>
              <a:rPr lang="en-US" sz="2400" dirty="0">
                <a:solidFill>
                  <a:schemeClr val="tx1"/>
                </a:solidFill>
                <a:latin typeface="Calibri" charset="0"/>
                <a:ea typeface="Calibri" charset="0"/>
                <a:cs typeface="Calibri" charset="0"/>
                <a:sym typeface="Calibri"/>
              </a:rPr>
              <a:t>The line from the text which supports why I drew_____ is, “</a:t>
            </a:r>
            <a:r>
              <a:rPr lang="mr-IN" sz="2400" dirty="0">
                <a:solidFill>
                  <a:schemeClr val="tx1"/>
                </a:solidFill>
                <a:latin typeface="Calibri" charset="0"/>
                <a:ea typeface="Calibri" charset="0"/>
                <a:cs typeface="Calibri" charset="0"/>
                <a:sym typeface="Calibri"/>
              </a:rPr>
              <a:t>…</a:t>
            </a:r>
            <a:r>
              <a:rPr lang="en-US" sz="2400" dirty="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400"/>
              </a:spcBef>
              <a:spcAft>
                <a:spcPts val="0"/>
              </a:spcAft>
              <a:buClr>
                <a:srgbClr val="000000"/>
              </a:buClr>
              <a:buSzPct val="100000"/>
              <a:buFont typeface="Arial" charset="0"/>
              <a:buChar char="•"/>
              <a:defRPr/>
            </a:pPr>
            <a:r>
              <a:rPr lang="en-US" sz="2400" dirty="0">
                <a:solidFill>
                  <a:schemeClr val="tx1"/>
                </a:solidFill>
                <a:latin typeface="Calibri" charset="0"/>
                <a:ea typeface="Calibri" charset="0"/>
                <a:cs typeface="Calibri" charset="0"/>
                <a:sym typeface="Calibri"/>
              </a:rPr>
              <a:t>This portion of the text explains why I drew _____ because</a:t>
            </a:r>
            <a:r>
              <a:rPr lang="mr-IN" sz="2400" dirty="0">
                <a:solidFill>
                  <a:schemeClr val="tx1"/>
                </a:solidFill>
                <a:latin typeface="Calibri" charset="0"/>
                <a:ea typeface="Calibri" charset="0"/>
                <a:cs typeface="Calibri" charset="0"/>
                <a:sym typeface="Calibri"/>
              </a:rPr>
              <a:t>…</a:t>
            </a:r>
            <a:endParaRPr lang="en-US" sz="2400" dirty="0">
              <a:solidFill>
                <a:schemeClr val="tx1"/>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endParaRPr lang="en-US" sz="1700"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700453333"/>
      </p:ext>
    </p:extLst>
  </p:cSld>
  <p:clrMapOvr>
    <a:masterClrMapping/>
  </p:clrMapOvr>
  <p:transition spd="slow">
    <p:cut/>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000" b="1" dirty="0">
                <a:solidFill>
                  <a:schemeClr val="tx1"/>
                </a:solidFill>
                <a:latin typeface="Calibri" charset="0"/>
                <a:ea typeface="Arial" charset="0"/>
                <a:cs typeface="Arial" charset="0"/>
                <a:sym typeface="Calibri" charset="0"/>
              </a:rPr>
              <a:t>Monday 4/10/17 Agenda </a:t>
            </a:r>
            <a:endParaRPr lang="en-US" altLang="en-US" sz="40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3200" b="1" dirty="0">
                <a:latin typeface="Calibri" charset="0"/>
                <a:ea typeface="Calibri" charset="0"/>
                <a:cs typeface="Calibri" charset="0"/>
                <a:sym typeface="Calibri"/>
              </a:rPr>
              <a:t>Bell Work:</a:t>
            </a:r>
            <a:r>
              <a:rPr lang="en-US" sz="3200" dirty="0">
                <a:latin typeface="Calibri" charset="0"/>
                <a:ea typeface="Calibri" charset="0"/>
                <a:cs typeface="Calibri" charset="0"/>
                <a:sym typeface="Calibri"/>
              </a:rPr>
              <a:t> </a:t>
            </a:r>
            <a:r>
              <a:rPr lang="en-US" sz="3200" dirty="0">
                <a:solidFill>
                  <a:srgbClr val="00B0F0"/>
                </a:solidFill>
                <a:latin typeface="Calibri" charset="0"/>
                <a:ea typeface="Calibri" charset="0"/>
                <a:cs typeface="Calibri" charset="0"/>
                <a:sym typeface="Calibri"/>
              </a:rPr>
              <a:t>Pass out Answer Sheets for SAT (tomorrow is the big day!) </a:t>
            </a:r>
            <a:r>
              <a:rPr lang="en-US" sz="3200" dirty="0">
                <a:solidFill>
                  <a:srgbClr val="00B0F0"/>
                </a:solidFill>
                <a:latin typeface="Calibri" charset="0"/>
                <a:ea typeface="Calibri" charset="0"/>
                <a:cs typeface="Calibri" charset="0"/>
                <a:sym typeface="Wingdings" panose="05000000000000000000" pitchFamily="2" charset="2"/>
              </a:rPr>
              <a:t> </a:t>
            </a:r>
            <a:endParaRPr lang="en-US" sz="3200" dirty="0">
              <a:solidFill>
                <a:srgbClr val="00B0F0"/>
              </a:solidFill>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3200" b="1" dirty="0">
                <a:solidFill>
                  <a:schemeClr val="tx1"/>
                </a:solidFill>
                <a:latin typeface="Calibri" charset="0"/>
                <a:ea typeface="Calibri" charset="0"/>
                <a:cs typeface="Calibri" charset="0"/>
                <a:sym typeface="Calibri"/>
              </a:rPr>
              <a:t>In class activities: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3200" b="1" dirty="0">
                <a:solidFill>
                  <a:srgbClr val="C20E9B"/>
                </a:solidFill>
                <a:latin typeface="Calibri" charset="0"/>
                <a:ea typeface="Calibri" charset="0"/>
                <a:cs typeface="Calibri" charset="0"/>
                <a:sym typeface="Calibri"/>
              </a:rPr>
              <a:t>Bell Work = </a:t>
            </a:r>
            <a:r>
              <a:rPr lang="en-US" sz="3200" b="1" dirty="0">
                <a:solidFill>
                  <a:schemeClr val="tx1"/>
                </a:solidFill>
                <a:latin typeface="Calibri" charset="0"/>
                <a:ea typeface="Calibri" charset="0"/>
                <a:cs typeface="Calibri" charset="0"/>
                <a:sym typeface="Calibri"/>
              </a:rPr>
              <a:t>Clear everything off of your desk except for a BLUE or BLACK PEN. </a:t>
            </a:r>
            <a:r>
              <a:rPr lang="en-US" sz="3200" b="1" dirty="0">
                <a:solidFill>
                  <a:srgbClr val="C20E9B"/>
                </a:solidFill>
                <a:latin typeface="Calibri" charset="0"/>
                <a:ea typeface="Calibri" charset="0"/>
                <a:cs typeface="Calibri" charset="0"/>
                <a:sym typeface="Calibri"/>
              </a:rPr>
              <a:t>Pass out bubble sheets and Questionnaire Booklets (must be returned at the end of the hour).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3200" b="1" dirty="0">
                <a:solidFill>
                  <a:srgbClr val="C20E9B"/>
                </a:solidFill>
                <a:latin typeface="Calibri" charset="0"/>
                <a:ea typeface="Calibri" charset="0"/>
                <a:cs typeface="Calibri" charset="0"/>
                <a:sym typeface="Calibri"/>
              </a:rPr>
              <a:t>Fill out bubbling information for SAT: </a:t>
            </a:r>
            <a:r>
              <a:rPr lang="en-US" sz="3200" b="1" dirty="0">
                <a:solidFill>
                  <a:schemeClr val="tx1"/>
                </a:solidFill>
                <a:latin typeface="Calibri" charset="0"/>
                <a:ea typeface="Calibri" charset="0"/>
                <a:cs typeface="Calibri" charset="0"/>
                <a:sym typeface="Calibri"/>
              </a:rPr>
              <a:t>DO NOT FILL ANYTHING OUT UNTIL YOU ARE PROMPTED TO DO SO. </a:t>
            </a:r>
            <a:r>
              <a:rPr lang="en-US" sz="3200" b="1" dirty="0">
                <a:solidFill>
                  <a:schemeClr val="tx1"/>
                </a:solidFill>
                <a:latin typeface="Calibri" charset="0"/>
                <a:ea typeface="Calibri" charset="0"/>
                <a:cs typeface="Calibri" charset="0"/>
                <a:sym typeface="Wingdings" panose="05000000000000000000" pitchFamily="2" charset="2"/>
              </a:rPr>
              <a:t> </a:t>
            </a:r>
            <a:endParaRPr lang="en-US" sz="3200" b="1" dirty="0">
              <a:solidFill>
                <a:schemeClr val="tx1"/>
              </a:solidFill>
              <a:latin typeface="Calibri" charset="0"/>
              <a:ea typeface="Calibri" charset="0"/>
              <a:cs typeface="Calibri" charset="0"/>
              <a:sym typeface="Calibri"/>
            </a:endParaRPr>
          </a:p>
          <a:p>
            <a:pPr marL="342900" indent="-342900" eaLnBrk="1" fontAlgn="auto" hangingPunct="1">
              <a:lnSpc>
                <a:spcPct val="80000"/>
              </a:lnSpc>
              <a:spcBef>
                <a:spcPts val="400"/>
              </a:spcBef>
              <a:spcAft>
                <a:spcPts val="0"/>
              </a:spcAft>
              <a:buClr>
                <a:srgbClr val="000000"/>
              </a:buClr>
              <a:buSzPct val="100000"/>
              <a:buFont typeface="Wingdings" charset="2"/>
              <a:buChar char="q"/>
              <a:defRPr/>
            </a:pPr>
            <a:r>
              <a:rPr lang="en-US" sz="3200" b="1" dirty="0">
                <a:solidFill>
                  <a:srgbClr val="C20E9B"/>
                </a:solidFill>
                <a:latin typeface="Calibri" charset="0"/>
                <a:ea typeface="Calibri" charset="0"/>
                <a:cs typeface="Calibri" charset="0"/>
                <a:sym typeface="Calibri"/>
              </a:rPr>
              <a:t> Work on Khan Challenge </a:t>
            </a:r>
            <a:r>
              <a:rPr lang="en-US" sz="3200" b="1" dirty="0">
                <a:solidFill>
                  <a:schemeClr val="tx1"/>
                </a:solidFill>
                <a:latin typeface="Calibri" charset="0"/>
                <a:ea typeface="Calibri" charset="0"/>
                <a:cs typeface="Calibri" charset="0"/>
                <a:sym typeface="Calibri"/>
              </a:rPr>
              <a:t>**Deadline extended until Friday 4/14 @ 11:59 p.m.</a:t>
            </a:r>
            <a:endParaRPr lang="en-US" sz="1800" b="1"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100" b="1" dirty="0">
                <a:solidFill>
                  <a:srgbClr val="00B050"/>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100" dirty="0">
                <a:solidFill>
                  <a:schemeClr val="tx1"/>
                </a:solidFill>
                <a:latin typeface="Calibri" charset="0"/>
                <a:ea typeface="Calibri" charset="0"/>
                <a:cs typeface="Calibri" charset="0"/>
                <a:sym typeface="Calibri"/>
              </a:rPr>
              <a:t>I can analyze a text by paying close attention to the author’s choices regarding how to develop and relate elements in a story by creating a visual representation of the text. </a:t>
            </a:r>
            <a:endParaRPr lang="en-US" sz="1100" b="1" dirty="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100" b="1" dirty="0">
                <a:solidFill>
                  <a:srgbClr val="00B050"/>
                </a:solidFill>
                <a:latin typeface="Calibri" charset="0"/>
                <a:ea typeface="Calibri" charset="0"/>
                <a:cs typeface="Calibri" charset="0"/>
                <a:sym typeface="Calibri"/>
              </a:rPr>
              <a:t>Language Objective: </a:t>
            </a: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100" dirty="0">
                <a:solidFill>
                  <a:schemeClr val="tx1"/>
                </a:solidFill>
                <a:latin typeface="Calibri" charset="0"/>
                <a:ea typeface="Calibri" charset="0"/>
                <a:cs typeface="Calibri" charset="0"/>
                <a:sym typeface="Calibri"/>
              </a:rPr>
              <a:t>I can provide justifications for each element in my drawing and explanations for how they connect to the text by using these sentence stems: </a:t>
            </a:r>
          </a:p>
          <a:p>
            <a:pPr marL="342900" indent="-342900" eaLnBrk="1" fontAlgn="auto" hangingPunct="1">
              <a:lnSpc>
                <a:spcPct val="80000"/>
              </a:lnSpc>
              <a:spcBef>
                <a:spcPts val="400"/>
              </a:spcBef>
              <a:spcAft>
                <a:spcPts val="0"/>
              </a:spcAft>
              <a:buClr>
                <a:srgbClr val="000000"/>
              </a:buClr>
              <a:buSzPct val="100000"/>
              <a:buFont typeface="Arial" charset="0"/>
              <a:buChar char="•"/>
              <a:defRPr/>
            </a:pPr>
            <a:r>
              <a:rPr lang="en-US" sz="1100" dirty="0">
                <a:solidFill>
                  <a:schemeClr val="tx1"/>
                </a:solidFill>
                <a:latin typeface="Calibri" charset="0"/>
                <a:ea typeface="Calibri" charset="0"/>
                <a:cs typeface="Calibri" charset="0"/>
                <a:sym typeface="Calibri"/>
              </a:rPr>
              <a:t>The line from the text which supports why I drew_____ is, “</a:t>
            </a:r>
            <a:r>
              <a:rPr lang="mr-IN" sz="1100" dirty="0">
                <a:solidFill>
                  <a:schemeClr val="tx1"/>
                </a:solidFill>
                <a:latin typeface="Calibri" charset="0"/>
                <a:ea typeface="Calibri" charset="0"/>
                <a:cs typeface="Calibri" charset="0"/>
                <a:sym typeface="Calibri"/>
              </a:rPr>
              <a:t>…</a:t>
            </a:r>
            <a:r>
              <a:rPr lang="en-US" sz="1100" dirty="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400"/>
              </a:spcBef>
              <a:spcAft>
                <a:spcPts val="0"/>
              </a:spcAft>
              <a:buClr>
                <a:srgbClr val="000000"/>
              </a:buClr>
              <a:buSzPct val="100000"/>
              <a:buFont typeface="Arial" charset="0"/>
              <a:buChar char="•"/>
              <a:defRPr/>
            </a:pPr>
            <a:r>
              <a:rPr lang="en-US" sz="1100" dirty="0">
                <a:solidFill>
                  <a:schemeClr val="tx1"/>
                </a:solidFill>
                <a:latin typeface="Calibri" charset="0"/>
                <a:ea typeface="Calibri" charset="0"/>
                <a:cs typeface="Calibri" charset="0"/>
                <a:sym typeface="Calibri"/>
              </a:rPr>
              <a:t>This portion of the text explains why I drew _____ because</a:t>
            </a:r>
            <a:r>
              <a:rPr lang="mr-IN" sz="1100" dirty="0">
                <a:solidFill>
                  <a:schemeClr val="tx1"/>
                </a:solidFill>
                <a:latin typeface="Calibri" charset="0"/>
                <a:ea typeface="Calibri" charset="0"/>
                <a:cs typeface="Calibri" charset="0"/>
                <a:sym typeface="Calibri"/>
              </a:rPr>
              <a:t>…</a:t>
            </a:r>
            <a:endParaRPr lang="en-US" sz="1100" dirty="0">
              <a:solidFill>
                <a:schemeClr val="tx1"/>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endParaRPr lang="en-US" sz="1100"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1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3238564362"/>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04800" y="1947208"/>
            <a:ext cx="8458200" cy="1938992"/>
          </a:xfrm>
          <a:prstGeom prst="rect">
            <a:avLst/>
          </a:prstGeom>
          <a:noFill/>
        </p:spPr>
        <p:txBody>
          <a:bodyPr wrap="square" rtlCol="0">
            <a:spAutoFit/>
          </a:bodyPr>
          <a:lstStyle/>
          <a:p>
            <a:pPr algn="ctr"/>
            <a:r>
              <a:rPr lang="en-US" sz="6000" b="1" dirty="0">
                <a:solidFill>
                  <a:schemeClr val="bg1"/>
                </a:solidFill>
              </a:rPr>
              <a:t>Start of Semester 2 for 2017-18 school year</a:t>
            </a:r>
          </a:p>
        </p:txBody>
      </p:sp>
    </p:spTree>
    <p:extLst>
      <p:ext uri="{BB962C8B-B14F-4D97-AF65-F5344CB8AC3E}">
        <p14:creationId xmlns:p14="http://schemas.microsoft.com/office/powerpoint/2010/main" val="1264062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0" y="0"/>
            <a:ext cx="9144000" cy="6858000"/>
          </a:xfrm>
        </p:spPr>
        <p:txBody>
          <a:bodyPr/>
          <a:lstStyle/>
          <a:p>
            <a:pPr eaLnBrk="1" hangingPunct="1">
              <a:lnSpc>
                <a:spcPct val="80000"/>
              </a:lnSpc>
            </a:pPr>
            <a:endParaRPr lang="en-US" altLang="en-US" sz="2000" b="1" dirty="0"/>
          </a:p>
          <a:p>
            <a:pPr eaLnBrk="1" hangingPunct="1">
              <a:lnSpc>
                <a:spcPct val="80000"/>
              </a:lnSpc>
            </a:pPr>
            <a:r>
              <a:rPr lang="en-US" altLang="en-US" sz="2000" b="1" dirty="0"/>
              <a:t>Word:</a:t>
            </a:r>
            <a:r>
              <a:rPr lang="en-US" altLang="en-US" sz="2000" dirty="0"/>
              <a:t> subservient</a:t>
            </a:r>
          </a:p>
          <a:p>
            <a:pPr eaLnBrk="1" hangingPunct="1">
              <a:lnSpc>
                <a:spcPct val="80000"/>
              </a:lnSpc>
            </a:pPr>
            <a:endParaRPr lang="en-US" altLang="en-US" sz="2000" b="1" dirty="0"/>
          </a:p>
          <a:p>
            <a:pPr eaLnBrk="1" hangingPunct="1">
              <a:lnSpc>
                <a:spcPct val="80000"/>
              </a:lnSpc>
            </a:pPr>
            <a:r>
              <a:rPr lang="en-US" altLang="en-US" sz="2000" b="1" dirty="0"/>
              <a:t>Part of speech:</a:t>
            </a:r>
            <a:r>
              <a:rPr lang="en-US" altLang="en-US" sz="2000" dirty="0"/>
              <a:t> </a:t>
            </a:r>
            <a:r>
              <a:rPr lang="en-US" altLang="en-US" sz="2000" dirty="0" err="1"/>
              <a:t>adj</a:t>
            </a:r>
            <a:endParaRPr lang="en-US" altLang="en-US" sz="2000" dirty="0"/>
          </a:p>
          <a:p>
            <a:pPr eaLnBrk="1" hangingPunct="1">
              <a:lnSpc>
                <a:spcPct val="80000"/>
              </a:lnSpc>
            </a:pPr>
            <a:endParaRPr lang="en-US" altLang="en-US" sz="2000" b="1" dirty="0"/>
          </a:p>
          <a:p>
            <a:pPr eaLnBrk="1" hangingPunct="1">
              <a:lnSpc>
                <a:spcPct val="80000"/>
              </a:lnSpc>
            </a:pPr>
            <a:r>
              <a:rPr lang="en-US" altLang="en-US" sz="2000" b="1" dirty="0"/>
              <a:t>Pronunciation:</a:t>
            </a:r>
            <a:r>
              <a:rPr lang="en-US" altLang="en-US" sz="2000" dirty="0"/>
              <a:t> </a:t>
            </a:r>
            <a:r>
              <a:rPr lang="en-US" altLang="en-US" sz="2000" i="1" dirty="0" err="1">
                <a:solidFill>
                  <a:srgbClr val="000000"/>
                </a:solidFill>
              </a:rPr>
              <a:t>suh</a:t>
            </a:r>
            <a:r>
              <a:rPr lang="en-US" altLang="en-US" sz="2000" dirty="0">
                <a:solidFill>
                  <a:srgbClr val="000000"/>
                </a:solidFill>
              </a:rPr>
              <a:t>  b-</a:t>
            </a:r>
            <a:r>
              <a:rPr lang="en-US" altLang="en-US" sz="2000" b="1" dirty="0">
                <a:solidFill>
                  <a:srgbClr val="000000"/>
                </a:solidFill>
              </a:rPr>
              <a:t>sur</a:t>
            </a:r>
            <a:r>
              <a:rPr lang="en-US" altLang="en-US" sz="2000" dirty="0">
                <a:solidFill>
                  <a:srgbClr val="000000"/>
                </a:solidFill>
              </a:rPr>
              <a:t>-</a:t>
            </a:r>
            <a:r>
              <a:rPr lang="en-US" altLang="en-US" sz="2000" dirty="0" err="1">
                <a:solidFill>
                  <a:srgbClr val="000000"/>
                </a:solidFill>
              </a:rPr>
              <a:t>vee</a:t>
            </a:r>
            <a:r>
              <a:rPr lang="en-US" altLang="en-US" sz="2000" dirty="0">
                <a:solidFill>
                  <a:srgbClr val="000000"/>
                </a:solidFill>
              </a:rPr>
              <a:t>-</a:t>
            </a:r>
            <a:r>
              <a:rPr lang="en-US" altLang="en-US" sz="2000" i="1" dirty="0">
                <a:solidFill>
                  <a:srgbClr val="000000"/>
                </a:solidFill>
              </a:rPr>
              <a:t>uh</a:t>
            </a:r>
            <a:r>
              <a:rPr lang="en-US" altLang="en-US" sz="2000" dirty="0">
                <a:solidFill>
                  <a:srgbClr val="000000"/>
                </a:solidFill>
              </a:rPr>
              <a:t>  </a:t>
            </a:r>
            <a:r>
              <a:rPr lang="en-US" altLang="en-US" sz="2000" dirty="0" err="1">
                <a:solidFill>
                  <a:srgbClr val="000000"/>
                </a:solidFill>
              </a:rPr>
              <a:t>nt</a:t>
            </a:r>
            <a:r>
              <a:rPr lang="en-US" altLang="en-US" sz="2000" dirty="0"/>
              <a:t> </a:t>
            </a:r>
          </a:p>
          <a:p>
            <a:pPr eaLnBrk="1" hangingPunct="1">
              <a:lnSpc>
                <a:spcPct val="80000"/>
              </a:lnSpc>
            </a:pPr>
            <a:endParaRPr lang="en-US" altLang="en-US" sz="2000" dirty="0"/>
          </a:p>
          <a:p>
            <a:pPr eaLnBrk="1" hangingPunct="1">
              <a:lnSpc>
                <a:spcPct val="80000"/>
              </a:lnSpc>
            </a:pPr>
            <a:r>
              <a:rPr lang="en-US" altLang="en-US" sz="2000" b="1" dirty="0"/>
              <a:t>Origins:</a:t>
            </a:r>
          </a:p>
          <a:p>
            <a:pPr eaLnBrk="1" hangingPunct="1">
              <a:lnSpc>
                <a:spcPct val="80000"/>
              </a:lnSpc>
            </a:pPr>
            <a:endParaRPr lang="en-US" altLang="en-US" sz="2000" b="1" dirty="0"/>
          </a:p>
          <a:p>
            <a:pPr eaLnBrk="1" hangingPunct="1">
              <a:lnSpc>
                <a:spcPct val="80000"/>
              </a:lnSpc>
            </a:pPr>
            <a:r>
              <a:rPr lang="en-US" altLang="en-US" sz="2000" b="1" dirty="0"/>
              <a:t>Related Forms: </a:t>
            </a:r>
            <a:r>
              <a:rPr lang="en-US" altLang="en-US" sz="2000" dirty="0"/>
              <a:t>subservience (noun); subserviently (adverb)</a:t>
            </a:r>
          </a:p>
          <a:p>
            <a:pPr eaLnBrk="1" hangingPunct="1">
              <a:lnSpc>
                <a:spcPct val="80000"/>
              </a:lnSpc>
            </a:pPr>
            <a:endParaRPr lang="en-US" altLang="en-US" sz="2000" b="1" dirty="0"/>
          </a:p>
          <a:p>
            <a:pPr eaLnBrk="1" hangingPunct="1">
              <a:lnSpc>
                <a:spcPct val="80000"/>
              </a:lnSpc>
            </a:pPr>
            <a:r>
              <a:rPr lang="en-US" altLang="en-US" sz="2000" b="1" dirty="0"/>
              <a:t>Synonyms: </a:t>
            </a:r>
          </a:p>
          <a:p>
            <a:pPr eaLnBrk="1" hangingPunct="1">
              <a:lnSpc>
                <a:spcPct val="80000"/>
              </a:lnSpc>
              <a:buFontTx/>
              <a:buNone/>
            </a:pPr>
            <a:r>
              <a:rPr lang="en-US" altLang="en-US" sz="2000" dirty="0"/>
              <a:t>	</a:t>
            </a:r>
            <a:endParaRPr lang="en-US" altLang="en-US" sz="2000" b="1" dirty="0"/>
          </a:p>
          <a:p>
            <a:pPr eaLnBrk="1" hangingPunct="1">
              <a:lnSpc>
                <a:spcPct val="80000"/>
              </a:lnSpc>
            </a:pPr>
            <a:r>
              <a:rPr lang="en-US" altLang="en-US" sz="2000" b="1" dirty="0"/>
              <a:t>Sentence:</a:t>
            </a:r>
            <a:r>
              <a:rPr lang="en-US" altLang="en-US" sz="2000" dirty="0"/>
              <a:t> Alfred was the perfect assistant for Batman because he was so </a:t>
            </a:r>
            <a:r>
              <a:rPr lang="en-US" altLang="en-US" sz="2000" b="1" u="sng" dirty="0"/>
              <a:t>subservient</a:t>
            </a:r>
            <a:r>
              <a:rPr lang="en-US" altLang="en-US" sz="2000" dirty="0"/>
              <a:t>, running immediately to do what Batman told him and saying, “yes, sir!” with a smile and a bow.</a:t>
            </a:r>
            <a:endParaRPr lang="en-US" altLang="en-US" sz="2000" b="1" dirty="0"/>
          </a:p>
          <a:p>
            <a:pPr eaLnBrk="1" hangingPunct="1">
              <a:lnSpc>
                <a:spcPct val="80000"/>
              </a:lnSpc>
              <a:buFontTx/>
              <a:buNone/>
            </a:pPr>
            <a:endParaRPr lang="en-US" altLang="en-US" sz="2000" b="1" dirty="0"/>
          </a:p>
          <a:p>
            <a:pPr eaLnBrk="1" hangingPunct="1">
              <a:lnSpc>
                <a:spcPct val="80000"/>
              </a:lnSpc>
            </a:pPr>
            <a:r>
              <a:rPr lang="en-US" altLang="en-US" sz="2000" b="1" dirty="0"/>
              <a:t>Predicted Definition:</a:t>
            </a:r>
          </a:p>
          <a:p>
            <a:pPr eaLnBrk="1" hangingPunct="1">
              <a:lnSpc>
                <a:spcPct val="80000"/>
              </a:lnSpc>
            </a:pPr>
            <a:endParaRPr lang="en-US" altLang="en-US" sz="2000" b="1" dirty="0"/>
          </a:p>
          <a:p>
            <a:pPr eaLnBrk="1" hangingPunct="1">
              <a:lnSpc>
                <a:spcPct val="80000"/>
              </a:lnSpc>
            </a:pPr>
            <a:r>
              <a:rPr lang="en-US" altLang="en-US" sz="2000" b="1" dirty="0"/>
              <a:t>Definition:</a:t>
            </a:r>
            <a:r>
              <a:rPr lang="en-US" altLang="en-US" sz="2000" dirty="0"/>
              <a:t> </a:t>
            </a:r>
          </a:p>
          <a:p>
            <a:pPr eaLnBrk="1" hangingPunct="1">
              <a:lnSpc>
                <a:spcPct val="80000"/>
              </a:lnSpc>
            </a:pPr>
            <a:endParaRPr lang="en-US" altLang="en-US" sz="2000" b="1" dirty="0"/>
          </a:p>
        </p:txBody>
      </p:sp>
      <p:sp>
        <p:nvSpPr>
          <p:cNvPr id="2" name="TextBox 1"/>
          <p:cNvSpPr txBox="1"/>
          <p:nvPr/>
        </p:nvSpPr>
        <p:spPr>
          <a:xfrm>
            <a:off x="1524000" y="4749225"/>
            <a:ext cx="7086600" cy="584775"/>
          </a:xfrm>
          <a:prstGeom prst="rect">
            <a:avLst/>
          </a:prstGeom>
          <a:noFill/>
        </p:spPr>
        <p:txBody>
          <a:bodyPr wrap="square" rtlCol="0">
            <a:spAutoFit/>
          </a:bodyPr>
          <a:lstStyle/>
          <a:p>
            <a:pPr eaLnBrk="1" hangingPunct="1">
              <a:lnSpc>
                <a:spcPct val="80000"/>
              </a:lnSpc>
              <a:buFontTx/>
              <a:buNone/>
            </a:pPr>
            <a:r>
              <a:rPr lang="en-US" altLang="en-US" sz="2000" dirty="0"/>
              <a:t>1. </a:t>
            </a:r>
            <a:r>
              <a:rPr lang="en-US" altLang="en-US" sz="2000" dirty="0">
                <a:solidFill>
                  <a:srgbClr val="333333"/>
                </a:solidFill>
              </a:rPr>
              <a:t>serving</a:t>
            </a:r>
            <a:r>
              <a:rPr lang="en-US" altLang="en-US" sz="2000" dirty="0"/>
              <a:t> </a:t>
            </a:r>
            <a:r>
              <a:rPr lang="en-US" altLang="en-US" sz="2000" dirty="0">
                <a:solidFill>
                  <a:srgbClr val="333333"/>
                </a:solidFill>
              </a:rPr>
              <a:t>or</a:t>
            </a:r>
            <a:r>
              <a:rPr lang="en-US" altLang="en-US" sz="2000" dirty="0"/>
              <a:t> </a:t>
            </a:r>
            <a:r>
              <a:rPr lang="en-US" altLang="en-US" sz="2000" dirty="0">
                <a:solidFill>
                  <a:srgbClr val="333333"/>
                </a:solidFill>
              </a:rPr>
              <a:t>acting</a:t>
            </a:r>
            <a:r>
              <a:rPr lang="en-US" altLang="en-US" sz="2000" dirty="0"/>
              <a:t> </a:t>
            </a:r>
            <a:r>
              <a:rPr lang="en-US" altLang="en-US" sz="2000" dirty="0">
                <a:solidFill>
                  <a:srgbClr val="333333"/>
                </a:solidFill>
              </a:rPr>
              <a:t>in</a:t>
            </a:r>
            <a:r>
              <a:rPr lang="en-US" altLang="en-US" sz="2000" dirty="0"/>
              <a:t> </a:t>
            </a:r>
            <a:r>
              <a:rPr lang="en-US" altLang="en-US" sz="2000" dirty="0">
                <a:solidFill>
                  <a:srgbClr val="333333"/>
                </a:solidFill>
              </a:rPr>
              <a:t>a</a:t>
            </a:r>
            <a:r>
              <a:rPr lang="en-US" altLang="en-US" sz="2000" dirty="0"/>
              <a:t> </a:t>
            </a:r>
            <a:r>
              <a:rPr lang="en-US" altLang="en-US" sz="2000" dirty="0">
                <a:solidFill>
                  <a:srgbClr val="333333"/>
                </a:solidFill>
              </a:rPr>
              <a:t>subordinate</a:t>
            </a:r>
            <a:r>
              <a:rPr lang="en-US" altLang="en-US" sz="2000" dirty="0"/>
              <a:t> </a:t>
            </a:r>
            <a:r>
              <a:rPr lang="en-US" altLang="en-US" sz="2000" dirty="0">
                <a:solidFill>
                  <a:srgbClr val="333333"/>
                </a:solidFill>
              </a:rPr>
              <a:t>capacity;</a:t>
            </a:r>
            <a:r>
              <a:rPr lang="en-US" altLang="en-US" sz="2000" dirty="0"/>
              <a:t> </a:t>
            </a:r>
            <a:r>
              <a:rPr lang="en-US" altLang="en-US" sz="2000" dirty="0">
                <a:solidFill>
                  <a:srgbClr val="333333"/>
                </a:solidFill>
              </a:rPr>
              <a:t>subordinate.</a:t>
            </a:r>
          </a:p>
          <a:p>
            <a:pPr eaLnBrk="1" hangingPunct="1">
              <a:lnSpc>
                <a:spcPct val="80000"/>
              </a:lnSpc>
              <a:buFontTx/>
              <a:buNone/>
            </a:pPr>
            <a:r>
              <a:rPr lang="en-US" altLang="en-US" sz="2000" dirty="0"/>
              <a:t>2. servile; excessively submissive; obsequious</a:t>
            </a:r>
            <a:r>
              <a:rPr lang="en-US" altLang="en-US" sz="2000" dirty="0">
                <a:solidFill>
                  <a:srgbClr val="333333"/>
                </a:solidFill>
              </a:rPr>
              <a:t> </a:t>
            </a:r>
            <a:endParaRPr lang="en-US" altLang="en-US" sz="2000" dirty="0"/>
          </a:p>
        </p:txBody>
      </p:sp>
      <p:sp>
        <p:nvSpPr>
          <p:cNvPr id="3" name="TextBox 2"/>
          <p:cNvSpPr txBox="1"/>
          <p:nvPr/>
        </p:nvSpPr>
        <p:spPr>
          <a:xfrm>
            <a:off x="1143000" y="1795046"/>
            <a:ext cx="5715000" cy="338554"/>
          </a:xfrm>
          <a:prstGeom prst="rect">
            <a:avLst/>
          </a:prstGeom>
          <a:noFill/>
        </p:spPr>
        <p:txBody>
          <a:bodyPr wrap="square" rtlCol="0">
            <a:spAutoFit/>
          </a:bodyPr>
          <a:lstStyle/>
          <a:p>
            <a:pPr eaLnBrk="1" hangingPunct="1">
              <a:lnSpc>
                <a:spcPct val="80000"/>
              </a:lnSpc>
            </a:pPr>
            <a:r>
              <a:rPr lang="en-US" altLang="en-US" sz="2000" dirty="0"/>
              <a:t>Latin: “sub” (under) + “</a:t>
            </a:r>
            <a:r>
              <a:rPr lang="en-US" altLang="en-US" sz="2000" dirty="0" err="1"/>
              <a:t>servire</a:t>
            </a:r>
            <a:r>
              <a:rPr lang="en-US" altLang="en-US" sz="2000" dirty="0"/>
              <a:t>” (to serve)</a:t>
            </a:r>
          </a:p>
        </p:txBody>
      </p:sp>
    </p:spTree>
    <p:extLst>
      <p:ext uri="{BB962C8B-B14F-4D97-AF65-F5344CB8AC3E}">
        <p14:creationId xmlns:p14="http://schemas.microsoft.com/office/powerpoint/2010/main" val="504860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a:solidFill>
                  <a:schemeClr val="tx1"/>
                </a:solidFill>
                <a:latin typeface="Calibri" charset="0"/>
                <a:ea typeface="Arial" charset="0"/>
                <a:cs typeface="Arial" charset="0"/>
                <a:sym typeface="Calibri" charset="0"/>
              </a:rPr>
              <a:t>Friday 3/31/17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400" b="1" dirty="0">
                <a:latin typeface="Calibri" charset="0"/>
                <a:ea typeface="Calibri" charset="0"/>
                <a:cs typeface="Calibri" charset="0"/>
                <a:sym typeface="Calibri"/>
              </a:rPr>
              <a:t>Bell Work:</a:t>
            </a:r>
            <a:r>
              <a:rPr lang="en-US" sz="2400" dirty="0">
                <a:latin typeface="Calibri" charset="0"/>
                <a:ea typeface="Calibri" charset="0"/>
                <a:cs typeface="Calibri" charset="0"/>
                <a:sym typeface="Calibri"/>
              </a:rPr>
              <a:t> </a:t>
            </a:r>
          </a:p>
          <a:p>
            <a:pPr eaLnBrk="1" fontAlgn="auto" hangingPunct="1">
              <a:lnSpc>
                <a:spcPct val="80000"/>
              </a:lnSpc>
              <a:spcBef>
                <a:spcPts val="0"/>
              </a:spcBef>
              <a:spcAft>
                <a:spcPts val="0"/>
              </a:spcAft>
              <a:buClr>
                <a:srgbClr val="000000"/>
              </a:buClr>
              <a:buSzPct val="100000"/>
              <a:defRPr/>
            </a:pPr>
            <a:r>
              <a:rPr lang="en-US" sz="2400" b="1" dirty="0">
                <a:solidFill>
                  <a:srgbClr val="C20E9B"/>
                </a:solidFill>
                <a:latin typeface="Calibri" charset="0"/>
                <a:ea typeface="Calibri" charset="0"/>
                <a:cs typeface="Calibri" charset="0"/>
                <a:sym typeface="Calibri"/>
              </a:rPr>
              <a:t>In class activities: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400" b="1" dirty="0">
                <a:solidFill>
                  <a:srgbClr val="0070C0"/>
                </a:solidFill>
                <a:latin typeface="Calibri" charset="0"/>
                <a:ea typeface="Calibri" charset="0"/>
                <a:cs typeface="Calibri" charset="0"/>
                <a:sym typeface="Calibri"/>
              </a:rPr>
              <a:t>Bell Work = SSR for 15 minutes (sketch to stretch assignment).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400" b="1" dirty="0">
                <a:solidFill>
                  <a:srgbClr val="0070C0"/>
                </a:solidFill>
                <a:latin typeface="Calibri" charset="0"/>
                <a:ea typeface="Calibri" charset="0"/>
                <a:cs typeface="Calibri" charset="0"/>
                <a:sym typeface="Calibri"/>
              </a:rPr>
              <a:t>Watch Shrek and analyze based on 5 different types of relationships. </a:t>
            </a:r>
          </a:p>
          <a:p>
            <a:pPr eaLnBrk="1" fontAlgn="auto" hangingPunct="1">
              <a:lnSpc>
                <a:spcPct val="80000"/>
              </a:lnSpc>
              <a:spcBef>
                <a:spcPts val="0"/>
              </a:spcBef>
              <a:spcAft>
                <a:spcPts val="0"/>
              </a:spcAft>
              <a:buClr>
                <a:srgbClr val="000000"/>
              </a:buClr>
              <a:buSzPct val="100000"/>
              <a:defRPr/>
            </a:pPr>
            <a:r>
              <a:rPr lang="en-US" sz="2400" b="1" dirty="0">
                <a:solidFill>
                  <a:schemeClr val="tx1"/>
                </a:solidFill>
                <a:latin typeface="Calibri" charset="0"/>
                <a:ea typeface="Calibri" charset="0"/>
                <a:cs typeface="Calibri" charset="0"/>
                <a:sym typeface="Calibri"/>
              </a:rPr>
              <a:t>**Assignment = 20 formative points extra credit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400" b="1" dirty="0">
                <a:solidFill>
                  <a:srgbClr val="00B050"/>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2400" dirty="0">
                <a:solidFill>
                  <a:schemeClr val="tx1"/>
                </a:solidFill>
                <a:latin typeface="Calibri" charset="0"/>
                <a:ea typeface="Calibri" charset="0"/>
                <a:cs typeface="Calibri" charset="0"/>
                <a:sym typeface="Calibri"/>
              </a:rPr>
              <a:t>I can </a:t>
            </a:r>
            <a:r>
              <a:rPr lang="en-US" sz="24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p>
          <a:p>
            <a:pPr eaLnBrk="1" fontAlgn="auto" hangingPunct="1">
              <a:lnSpc>
                <a:spcPct val="80000"/>
              </a:lnSpc>
              <a:spcBef>
                <a:spcPts val="400"/>
              </a:spcBef>
              <a:spcAft>
                <a:spcPts val="0"/>
              </a:spcAft>
              <a:buClr>
                <a:srgbClr val="000000"/>
              </a:buClr>
              <a:buSzPct val="100000"/>
              <a:defRPr/>
            </a:pPr>
            <a:r>
              <a:rPr lang="en-US" sz="2400" b="1" dirty="0">
                <a:solidFill>
                  <a:srgbClr val="00B050"/>
                </a:solidFill>
                <a:latin typeface="Calibri" charset="0"/>
                <a:ea typeface="Calibri" charset="0"/>
                <a:cs typeface="Calibri" charset="0"/>
                <a:sym typeface="Calibri"/>
              </a:rPr>
              <a:t>Language Objective: </a:t>
            </a: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2400" dirty="0">
                <a:solidFill>
                  <a:schemeClr val="tx1"/>
                </a:solidFill>
                <a:latin typeface="Calibri" charset="0"/>
                <a:ea typeface="Calibri" charset="0"/>
                <a:cs typeface="Calibri" charset="0"/>
                <a:sym typeface="Calibri"/>
              </a:rPr>
              <a:t>I can provide justifications for the pieces of evidence from the text I chose to identify.  </a:t>
            </a:r>
            <a:endParaRPr lang="en-US" sz="1700"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2797885171"/>
      </p:ext>
    </p:extLst>
  </p:cSld>
  <p:clrMapOvr>
    <a:masterClrMapping/>
  </p:clrMapOvr>
  <p:transition spd="slow">
    <p:cut/>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152400"/>
            <a:ext cx="8229600" cy="1143000"/>
          </a:xfrm>
        </p:spPr>
        <p:txBody>
          <a:bodyPr/>
          <a:lstStyle/>
          <a:p>
            <a:pPr algn="ctr"/>
            <a:r>
              <a:rPr lang="en-US" sz="3200" b="1" dirty="0"/>
              <a:t>Monday 4/10/17</a:t>
            </a:r>
          </a:p>
        </p:txBody>
      </p:sp>
      <p:sp>
        <p:nvSpPr>
          <p:cNvPr id="3" name="Content Placeholder 2"/>
          <p:cNvSpPr>
            <a:spLocks noGrp="1"/>
          </p:cNvSpPr>
          <p:nvPr>
            <p:ph idx="1"/>
          </p:nvPr>
        </p:nvSpPr>
        <p:spPr>
          <a:xfrm>
            <a:off x="152400" y="609600"/>
            <a:ext cx="8839200" cy="4495800"/>
          </a:xfrm>
        </p:spPr>
        <p:txBody>
          <a:bodyPr/>
          <a:lstStyle/>
          <a:p>
            <a:r>
              <a:rPr lang="en-US" sz="2000" b="1" dirty="0"/>
              <a:t>Directions:</a:t>
            </a:r>
            <a:r>
              <a:rPr lang="en-US" sz="2000" dirty="0"/>
              <a:t> With your group, have each member write down the example and pick the correct answer. Your group receives 1 point for a correct answer and 1 point for being able to thoroughly explain their reasoning. Points will be totaled at the end of the week. </a:t>
            </a:r>
          </a:p>
          <a:p>
            <a:endParaRPr lang="en-US" dirty="0"/>
          </a:p>
          <a:p>
            <a:r>
              <a:rPr lang="en-US" sz="2400" dirty="0"/>
              <a:t>Morocco has had four capitals, collectively called the “Imperial </a:t>
            </a:r>
            <a:r>
              <a:rPr lang="en-US" sz="2400" u="sng" dirty="0"/>
              <a:t>Cities,” Fes,</a:t>
            </a:r>
            <a:r>
              <a:rPr lang="en-US" sz="2400" dirty="0"/>
              <a:t> Marrakech, Meknes, and Rabat.</a:t>
            </a:r>
            <a:endParaRPr lang="en-US" dirty="0"/>
          </a:p>
          <a:p>
            <a:endParaRPr lang="en-US" sz="2400" i="1" dirty="0"/>
          </a:p>
          <a:p>
            <a:r>
              <a:rPr lang="en-US" sz="2400" i="1" dirty="0"/>
              <a:t>Please choose from one of the following options:</a:t>
            </a:r>
          </a:p>
          <a:p>
            <a:r>
              <a:rPr lang="en-US" sz="2400" dirty="0"/>
              <a:t>A. NO CHANGE</a:t>
            </a:r>
          </a:p>
          <a:p>
            <a:r>
              <a:rPr lang="en-US" sz="2400" dirty="0"/>
              <a:t>B. Cities”; Fes</a:t>
            </a:r>
          </a:p>
          <a:p>
            <a:r>
              <a:rPr lang="en-US" sz="2400" dirty="0"/>
              <a:t>C. Cities”: Fes</a:t>
            </a:r>
          </a:p>
          <a:p>
            <a:r>
              <a:rPr lang="en-US" sz="2400" dirty="0"/>
              <a:t>D. “Cities” Fes</a:t>
            </a:r>
          </a:p>
          <a:p>
            <a:endParaRPr lang="en-US" sz="2000" dirty="0">
              <a:solidFill>
                <a:schemeClr val="tx1"/>
              </a:solidFill>
            </a:endParaRPr>
          </a:p>
          <a:p>
            <a:r>
              <a:rPr lang="en-US" sz="2400" b="1" dirty="0">
                <a:solidFill>
                  <a:srgbClr val="009A46"/>
                </a:solidFill>
              </a:rPr>
              <a:t>Answer: C</a:t>
            </a:r>
          </a:p>
          <a:p>
            <a:r>
              <a:rPr lang="en-US" sz="2400" b="1" dirty="0">
                <a:solidFill>
                  <a:srgbClr val="009A46"/>
                </a:solidFill>
              </a:rPr>
              <a:t>Rule = Use a colon to introduce a list and to separate it from the first clause in the sentence. </a:t>
            </a:r>
            <a:endParaRPr lang="en-US" sz="2000" b="1" dirty="0">
              <a:solidFill>
                <a:srgbClr val="00B050"/>
              </a:solidFill>
            </a:endParaRPr>
          </a:p>
          <a:p>
            <a:endParaRPr lang="en-US" sz="2000" dirty="0">
              <a:solidFill>
                <a:srgbClr val="00B050"/>
              </a:solidFill>
            </a:endParaRPr>
          </a:p>
          <a:p>
            <a:endParaRPr lang="en-US" sz="2000" dirty="0">
              <a:solidFill>
                <a:srgbClr val="00B050"/>
              </a:solidFill>
            </a:endParaRPr>
          </a:p>
          <a:p>
            <a:endParaRPr lang="en-US" sz="2000" dirty="0"/>
          </a:p>
          <a:p>
            <a:pPr marL="342900" indent="-342900">
              <a:buAutoNum type="arabicPeriod"/>
            </a:pPr>
            <a:endParaRPr lang="en-US" sz="2000" dirty="0"/>
          </a:p>
        </p:txBody>
      </p:sp>
    </p:spTree>
    <p:extLst>
      <p:ext uri="{BB962C8B-B14F-4D97-AF65-F5344CB8AC3E}">
        <p14:creationId xmlns:p14="http://schemas.microsoft.com/office/powerpoint/2010/main" val="70021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 calcmode="lin" valueType="num">
                                      <p:cBhvr additive="base">
                                        <p:cTn id="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anim calcmode="lin" valueType="num">
                                      <p:cBhvr additive="base">
                                        <p:cTn id="1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a:solidFill>
                  <a:schemeClr val="tx1"/>
                </a:solidFill>
                <a:latin typeface="Calibri" charset="0"/>
                <a:ea typeface="Arial" charset="0"/>
                <a:cs typeface="Arial" charset="0"/>
                <a:sym typeface="Calibri" charset="0"/>
              </a:rPr>
              <a:t>Monday 4/17/17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Sign in on a desktop and go on to Google Classroom, or use you phone and enter this link, </a:t>
            </a:r>
            <a:r>
              <a:rPr lang="en-US" sz="2400" dirty="0">
                <a:hlinkClick r:id="rId3"/>
              </a:rPr>
              <a:t>http://bit.ly/2nTckXu</a:t>
            </a:r>
            <a:r>
              <a:rPr lang="en-US" sz="2400" dirty="0"/>
              <a:t>, </a:t>
            </a:r>
            <a:r>
              <a:rPr lang="en-US" sz="2200" dirty="0">
                <a:latin typeface="Calibri" charset="0"/>
                <a:ea typeface="Calibri" charset="0"/>
                <a:cs typeface="Calibri" charset="0"/>
                <a:sym typeface="Calibri"/>
              </a:rPr>
              <a:t>to take a quick survey in order to gain your feedback on the SAT (25 formative points). </a:t>
            </a:r>
          </a:p>
          <a:p>
            <a:pPr eaLnBrk="1" fontAlgn="auto" hangingPunct="1">
              <a:lnSpc>
                <a:spcPct val="80000"/>
              </a:lnSpc>
              <a:spcBef>
                <a:spcPts val="0"/>
              </a:spcBef>
              <a:spcAft>
                <a:spcPts val="0"/>
              </a:spcAft>
              <a:buClr>
                <a:srgbClr val="000000"/>
              </a:buClr>
              <a:buSzPct val="100000"/>
              <a:defRPr/>
            </a:pPr>
            <a:r>
              <a:rPr lang="en-US" sz="2200" b="1" dirty="0">
                <a:solidFill>
                  <a:schemeClr val="tx1"/>
                </a:solidFill>
                <a:latin typeface="Calibri" charset="0"/>
                <a:ea typeface="Calibri" charset="0"/>
                <a:cs typeface="Calibri" charset="0"/>
                <a:sym typeface="Calibri"/>
              </a:rPr>
              <a:t>In class activities: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a:solidFill>
                  <a:srgbClr val="0070C0"/>
                </a:solidFill>
                <a:latin typeface="Calibri" charset="0"/>
                <a:ea typeface="Calibri" charset="0"/>
                <a:cs typeface="Calibri" charset="0"/>
                <a:sym typeface="Calibri"/>
              </a:rPr>
              <a:t>Bell Work = SAT Feedback Survey</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a:solidFill>
                  <a:srgbClr val="0070C0"/>
                </a:solidFill>
                <a:latin typeface="Calibri" charset="0"/>
                <a:ea typeface="Calibri" charset="0"/>
                <a:cs typeface="Calibri" charset="0"/>
                <a:sym typeface="Calibri"/>
              </a:rPr>
              <a:t>WOTD = trepidation (noun)</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a:solidFill>
                  <a:srgbClr val="0070C0"/>
                </a:solidFill>
                <a:latin typeface="Calibri" charset="0"/>
                <a:ea typeface="Calibri" charset="0"/>
                <a:cs typeface="Calibri" charset="0"/>
                <a:sym typeface="Calibri"/>
              </a:rPr>
              <a:t>Anticipation Guide for Of Mice and Men</a:t>
            </a:r>
          </a:p>
          <a:p>
            <a:pPr marL="342900" indent="-342900" eaLnBrk="1" fontAlgn="auto" hangingPunct="1">
              <a:lnSpc>
                <a:spcPct val="80000"/>
              </a:lnSpc>
              <a:spcBef>
                <a:spcPts val="400"/>
              </a:spcBef>
              <a:spcAft>
                <a:spcPts val="0"/>
              </a:spcAft>
              <a:buClr>
                <a:srgbClr val="000000"/>
              </a:buClr>
              <a:buSzPct val="100000"/>
              <a:buFont typeface="Wingdings" charset="2"/>
              <a:buChar char="q"/>
              <a:defRPr/>
            </a:pPr>
            <a:r>
              <a:rPr lang="en-US" sz="2200" dirty="0">
                <a:solidFill>
                  <a:srgbClr val="0070C0"/>
                </a:solidFill>
                <a:latin typeface="Calibri" charset="0"/>
                <a:ea typeface="Calibri" charset="0"/>
                <a:cs typeface="Calibri" charset="0"/>
                <a:sym typeface="Calibri"/>
              </a:rPr>
              <a:t> Start watching movie and begin “Movie Questions” Assignment = due Wednesday at the end of the hour</a:t>
            </a:r>
            <a:r>
              <a:rPr lang="en-US" sz="2200" b="1" dirty="0">
                <a:solidFill>
                  <a:srgbClr val="0070C0"/>
                </a:solidFill>
                <a:latin typeface="Calibri" charset="0"/>
                <a:ea typeface="Calibri" charset="0"/>
                <a:cs typeface="Calibri" charset="0"/>
                <a:sym typeface="Calibri"/>
              </a:rPr>
              <a:t>. </a:t>
            </a:r>
          </a:p>
          <a:p>
            <a:pPr marL="342900" indent="-342900" eaLnBrk="1" fontAlgn="auto" hangingPunct="1">
              <a:lnSpc>
                <a:spcPct val="80000"/>
              </a:lnSpc>
              <a:spcBef>
                <a:spcPts val="400"/>
              </a:spcBef>
              <a:spcAft>
                <a:spcPts val="0"/>
              </a:spcAft>
              <a:buClr>
                <a:srgbClr val="000000"/>
              </a:buClr>
              <a:buSzPct val="100000"/>
              <a:buFont typeface="Courier New" charset="0"/>
              <a:buChar char="o"/>
              <a:defRPr/>
            </a:pPr>
            <a:r>
              <a:rPr lang="en-US" sz="2200" b="1" dirty="0">
                <a:solidFill>
                  <a:srgbClr val="0070C0"/>
                </a:solidFill>
                <a:latin typeface="Calibri" charset="0"/>
                <a:ea typeface="Calibri" charset="0"/>
                <a:cs typeface="Calibri" charset="0"/>
                <a:sym typeface="Calibri"/>
              </a:rPr>
              <a:t> Make sure to submit your screen shots for The Khan Challenge  **They were due Saturday 4/15/17. If you do not resubmit them by Wednesday 4/19, you will receive a 0/100 summative for failing to make an attempt. </a:t>
            </a:r>
          </a:p>
          <a:p>
            <a:pPr eaLnBrk="1" fontAlgn="auto" hangingPunct="1">
              <a:lnSpc>
                <a:spcPct val="80000"/>
              </a:lnSpc>
              <a:spcBef>
                <a:spcPts val="40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2200" dirty="0">
                <a:solidFill>
                  <a:schemeClr val="tx1"/>
                </a:solidFill>
                <a:latin typeface="Calibri" charset="0"/>
                <a:ea typeface="Calibri" charset="0"/>
                <a:cs typeface="Calibri" charset="0"/>
                <a:sym typeface="Calibri"/>
              </a:rPr>
              <a:t>I can </a:t>
            </a:r>
            <a:r>
              <a:rPr lang="en-US" sz="2200" dirty="0"/>
              <a:t>determine two or more themes or central ideas of a text and analyze their development over the course of the text, including how they interact and build on one another to produce a complex account; provide an objective summary of the text.</a:t>
            </a:r>
            <a:endParaRPr lang="en-US" sz="2200" b="1" dirty="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identify.  </a:t>
            </a:r>
            <a:endParaRPr lang="en-US" sz="2200" b="1" dirty="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2801061578"/>
      </p:ext>
    </p:extLst>
  </p:cSld>
  <p:clrMapOvr>
    <a:masterClrMapping/>
  </p:clrMapOvr>
  <p:transition spd="slow">
    <p:cut/>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a:latin typeface="Kristen ITC" charset="0"/>
            </a:endParaRPr>
          </a:p>
          <a:p>
            <a:pPr algn="ctr" eaLnBrk="1" hangingPunct="1">
              <a:lnSpc>
                <a:spcPct val="80000"/>
              </a:lnSpc>
              <a:defRPr/>
            </a:pPr>
            <a:r>
              <a:rPr lang="en-US" altLang="en-US" sz="3600" b="1" dirty="0">
                <a:solidFill>
                  <a:schemeClr val="bg1"/>
                </a:solidFill>
                <a:latin typeface="Kristen ITC" charset="0"/>
              </a:rPr>
              <a:t>Monday 4/17/17</a:t>
            </a:r>
          </a:p>
          <a:p>
            <a:pPr eaLnBrk="1" hangingPunct="1">
              <a:lnSpc>
                <a:spcPct val="80000"/>
              </a:lnSpc>
              <a:defRPr/>
            </a:pPr>
            <a:endParaRPr lang="en-US" altLang="en-US" sz="2000" b="1" dirty="0">
              <a:latin typeface="Kristen ITC" charset="0"/>
            </a:endParaRPr>
          </a:p>
          <a:p>
            <a:pPr eaLnBrk="1" hangingPunct="1">
              <a:lnSpc>
                <a:spcPct val="80000"/>
              </a:lnSpc>
              <a:defRPr/>
            </a:pPr>
            <a:r>
              <a:rPr lang="en-US" altLang="en-US" sz="2000" b="1" dirty="0">
                <a:solidFill>
                  <a:schemeClr val="bg1"/>
                </a:solidFill>
                <a:latin typeface="+mn-lt"/>
              </a:rPr>
              <a:t>Word: </a:t>
            </a:r>
            <a:r>
              <a:rPr lang="en-US" altLang="en-US" sz="2000" dirty="0">
                <a:solidFill>
                  <a:schemeClr val="bg1"/>
                </a:solidFill>
                <a:latin typeface="+mn-lt"/>
              </a:rPr>
              <a:t>trepidation</a:t>
            </a:r>
            <a:endParaRPr lang="en-US" altLang="en-US" sz="2000" b="1"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noun</a:t>
            </a:r>
          </a:p>
          <a:p>
            <a:pPr eaLnBrk="1" hangingPunct="1">
              <a:lnSpc>
                <a:spcPct val="80000"/>
              </a:lnSpc>
              <a:defRPr/>
            </a:pPr>
            <a:endParaRPr lang="en-US" altLang="en-US" sz="2000" b="1" dirty="0">
              <a:solidFill>
                <a:schemeClr val="bg1"/>
              </a:solidFill>
              <a:latin typeface="+mn-lt"/>
            </a:endParaRPr>
          </a:p>
          <a:p>
            <a:r>
              <a:rPr lang="en-US" altLang="en-US" sz="2000" b="1" dirty="0">
                <a:solidFill>
                  <a:schemeClr val="bg1"/>
                </a:solidFill>
                <a:latin typeface="+mn-lt"/>
              </a:rPr>
              <a:t>Pronunciation: </a:t>
            </a:r>
            <a:r>
              <a:rPr lang="en-US" sz="2000" dirty="0">
                <a:solidFill>
                  <a:schemeClr val="bg1"/>
                </a:solidFill>
              </a:rPr>
              <a:t>[</a:t>
            </a:r>
            <a:r>
              <a:rPr lang="en-US" sz="2000" dirty="0" err="1">
                <a:solidFill>
                  <a:schemeClr val="bg1"/>
                </a:solidFill>
              </a:rPr>
              <a:t>trep-i-</a:t>
            </a:r>
            <a:r>
              <a:rPr lang="en-US" sz="2000" b="1" dirty="0" err="1">
                <a:solidFill>
                  <a:schemeClr val="bg1"/>
                </a:solidFill>
              </a:rPr>
              <a:t>dey</a:t>
            </a:r>
            <a:r>
              <a:rPr lang="en-US" sz="2000" dirty="0" err="1">
                <a:solidFill>
                  <a:schemeClr val="bg1"/>
                </a:solidFill>
              </a:rPr>
              <a:t>-sh</a:t>
            </a:r>
            <a:r>
              <a:rPr lang="en-US" sz="2000" i="1" dirty="0" err="1">
                <a:solidFill>
                  <a:schemeClr val="bg1"/>
                </a:solidFill>
              </a:rPr>
              <a:t>uh</a:t>
            </a:r>
            <a:r>
              <a:rPr lang="en-US" sz="2000" dirty="0">
                <a:solidFill>
                  <a:schemeClr val="bg1"/>
                </a:solidFill>
              </a:rPr>
              <a:t> n]</a:t>
            </a:r>
            <a:endParaRPr lang="en-US" altLang="en-US" sz="2000" dirty="0">
              <a:solidFill>
                <a:schemeClr val="bg1"/>
              </a:solidFill>
            </a:endParaRPr>
          </a:p>
          <a:p>
            <a:endParaRPr lang="en-US" altLang="en-US" sz="2000" b="1" dirty="0">
              <a:solidFill>
                <a:schemeClr val="bg1"/>
              </a:solidFill>
              <a:latin typeface="+mn-lt"/>
            </a:endParaRPr>
          </a:p>
          <a:p>
            <a:r>
              <a:rPr lang="en-US" altLang="en-US" sz="2000" b="1" dirty="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Antonyms: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 </a:t>
            </a:r>
            <a:r>
              <a:rPr lang="en-US" altLang="en-US" sz="2000" dirty="0" err="1">
                <a:solidFill>
                  <a:schemeClr val="bg1"/>
                </a:solidFill>
                <a:latin typeface="+mn-lt"/>
              </a:rPr>
              <a:t>trepidatious</a:t>
            </a:r>
            <a:r>
              <a:rPr lang="en-US" altLang="en-US" sz="2000" dirty="0">
                <a:solidFill>
                  <a:schemeClr val="bg1"/>
                </a:solidFill>
                <a:latin typeface="+mn-lt"/>
              </a:rPr>
              <a:t> (adjective)</a:t>
            </a:r>
            <a:endParaRPr lang="en-US" altLang="en-US" sz="2000" b="1" dirty="0">
              <a:solidFill>
                <a:schemeClr val="bg1"/>
              </a:solidFill>
              <a:latin typeface="+mn-lt"/>
            </a:endParaRPr>
          </a:p>
          <a:p>
            <a:endParaRPr lang="en-US" altLang="en-US" sz="2000" b="1" dirty="0">
              <a:solidFill>
                <a:schemeClr val="bg1"/>
              </a:solidFill>
              <a:latin typeface="+mn-lt"/>
            </a:endParaRPr>
          </a:p>
          <a:p>
            <a:r>
              <a:rPr lang="en-US" altLang="en-US" sz="2000" b="1" dirty="0">
                <a:solidFill>
                  <a:schemeClr val="bg1"/>
                </a:solidFill>
                <a:latin typeface="+mn-lt"/>
              </a:rPr>
              <a:t>Sentence: </a:t>
            </a:r>
          </a:p>
          <a:p>
            <a:r>
              <a:rPr lang="en-US" sz="2000" dirty="0">
                <a:solidFill>
                  <a:schemeClr val="bg1"/>
                </a:solidFill>
              </a:rPr>
              <a:t>Though Bruce Wayne was filled with </a:t>
            </a:r>
            <a:r>
              <a:rPr lang="en-US" sz="2000" u="sng" dirty="0">
                <a:solidFill>
                  <a:schemeClr val="bg1"/>
                </a:solidFill>
              </a:rPr>
              <a:t>trepidation</a:t>
            </a:r>
            <a:r>
              <a:rPr lang="en-US" sz="2000" dirty="0">
                <a:solidFill>
                  <a:schemeClr val="bg1"/>
                </a:solidFill>
              </a:rPr>
              <a:t>, he confronted his phobia of bats face to face once he discovered the Bat Cave. </a:t>
            </a:r>
            <a:endParaRPr lang="en-US" altLang="en-US" sz="1800" b="1" dirty="0">
              <a:solidFill>
                <a:schemeClr val="bg1"/>
              </a:solidFill>
              <a:latin typeface="+mn-lt"/>
            </a:endParaRPr>
          </a:p>
          <a:p>
            <a:endParaRPr lang="en-US" altLang="en-US" sz="1800" b="1" dirty="0">
              <a:solidFill>
                <a:schemeClr val="bg1"/>
              </a:solidFill>
              <a:latin typeface="+mn-lt"/>
            </a:endParaRPr>
          </a:p>
          <a:p>
            <a:r>
              <a:rPr lang="en-US" altLang="en-US" sz="1800" b="1" dirty="0">
                <a:solidFill>
                  <a:schemeClr val="bg1"/>
                </a:solidFill>
                <a:latin typeface="+mn-lt"/>
              </a:rPr>
              <a:t>Predicted Definition / Synonyms: I think this word means</a:t>
            </a:r>
            <a:r>
              <a:rPr lang="mr-IN" altLang="en-US" sz="1800" b="1" dirty="0">
                <a:solidFill>
                  <a:schemeClr val="bg1"/>
                </a:solidFill>
                <a:latin typeface="+mn-lt"/>
              </a:rPr>
              <a:t>…</a:t>
            </a:r>
            <a:r>
              <a:rPr lang="en-US" altLang="en-US" sz="1800" b="1" dirty="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anxiety, dread, panic, worry</a:t>
            </a:r>
          </a:p>
        </p:txBody>
      </p:sp>
      <p:sp>
        <p:nvSpPr>
          <p:cNvPr id="2" name="TextBox 1"/>
          <p:cNvSpPr txBox="1">
            <a:spLocks noChangeArrowheads="1"/>
          </p:cNvSpPr>
          <p:nvPr/>
        </p:nvSpPr>
        <p:spPr bwMode="auto">
          <a:xfrm>
            <a:off x="1371600" y="58674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a feeling of fear or agitation about something that may happen.</a:t>
            </a:r>
            <a:endParaRPr lang="en-US" altLang="x-none" sz="2000" dirty="0">
              <a:solidFill>
                <a:schemeClr val="bg1"/>
              </a:solidFill>
            </a:endParaRPr>
          </a:p>
        </p:txBody>
      </p:sp>
      <p:sp>
        <p:nvSpPr>
          <p:cNvPr id="4" name="TextBox 3"/>
          <p:cNvSpPr txBox="1"/>
          <p:nvPr/>
        </p:nvSpPr>
        <p:spPr>
          <a:xfrm>
            <a:off x="1447800" y="3181290"/>
            <a:ext cx="4648200" cy="400110"/>
          </a:xfrm>
          <a:prstGeom prst="rect">
            <a:avLst/>
          </a:prstGeom>
          <a:noFill/>
        </p:spPr>
        <p:txBody>
          <a:bodyPr wrap="square" rtlCol="0">
            <a:spAutoFit/>
          </a:bodyPr>
          <a:lstStyle/>
          <a:p>
            <a:r>
              <a:rPr lang="en-US" sz="2000" dirty="0">
                <a:solidFill>
                  <a:schemeClr val="accent3"/>
                </a:solidFill>
              </a:rPr>
              <a:t>assurance, composure, ease, security</a:t>
            </a:r>
          </a:p>
        </p:txBody>
      </p:sp>
    </p:spTree>
    <p:extLst>
      <p:ext uri="{BB962C8B-B14F-4D97-AF65-F5344CB8AC3E}">
        <p14:creationId xmlns:p14="http://schemas.microsoft.com/office/powerpoint/2010/main" val="40286111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a:solidFill>
                  <a:schemeClr val="tx1"/>
                </a:solidFill>
                <a:latin typeface="Calibri" charset="0"/>
                <a:ea typeface="Arial" charset="0"/>
                <a:cs typeface="Arial" charset="0"/>
                <a:sym typeface="Calibri" charset="0"/>
              </a:rPr>
              <a:t>Anticipation Guide: Of Mice and Men</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838200"/>
            <a:ext cx="8610600" cy="5029200"/>
          </a:xfrm>
        </p:spPr>
        <p:txBody>
          <a:bodyPr tIns="45700" bIns="45700">
            <a:noAutofit/>
          </a:bodyPr>
          <a:lstStyle/>
          <a:p>
            <a:pPr eaLnBrk="1" fontAlgn="auto" hangingPunct="1">
              <a:lnSpc>
                <a:spcPct val="80000"/>
              </a:lnSpc>
              <a:spcBef>
                <a:spcPts val="400"/>
              </a:spcBef>
              <a:spcAft>
                <a:spcPts val="0"/>
              </a:spcAft>
              <a:buClr>
                <a:srgbClr val="000000"/>
              </a:buClr>
              <a:buSzPct val="100000"/>
              <a:defRPr/>
            </a:pPr>
            <a:r>
              <a:rPr lang="en-US" sz="2800" b="1" dirty="0">
                <a:solidFill>
                  <a:schemeClr val="tx1"/>
                </a:solidFill>
                <a:latin typeface="Calibri" charset="0"/>
                <a:ea typeface="Calibri" charset="0"/>
                <a:cs typeface="Calibri" charset="0"/>
                <a:sym typeface="Calibri"/>
              </a:rPr>
              <a:t>Directions: </a:t>
            </a:r>
            <a:r>
              <a:rPr lang="en-US" sz="2800" dirty="0">
                <a:solidFill>
                  <a:schemeClr val="tx1"/>
                </a:solidFill>
                <a:latin typeface="Calibri" charset="0"/>
                <a:ea typeface="Calibri" charset="0"/>
                <a:cs typeface="Calibri" charset="0"/>
                <a:sym typeface="Calibri"/>
              </a:rPr>
              <a:t>You will have 15 minutes to rate each statement. </a:t>
            </a:r>
            <a:r>
              <a:rPr lang="en-US" sz="2800" b="1" dirty="0">
                <a:solidFill>
                  <a:srgbClr val="00B050"/>
                </a:solidFill>
                <a:latin typeface="Calibri" charset="0"/>
                <a:ea typeface="Calibri" charset="0"/>
                <a:cs typeface="Calibri" charset="0"/>
                <a:sym typeface="Calibri"/>
              </a:rPr>
              <a:t>You must write a minimum, two sentence response for 5 out of the 13 statements. </a:t>
            </a:r>
          </a:p>
          <a:p>
            <a:pPr eaLnBrk="1" fontAlgn="auto" hangingPunct="1">
              <a:lnSpc>
                <a:spcPct val="80000"/>
              </a:lnSpc>
              <a:spcBef>
                <a:spcPts val="400"/>
              </a:spcBef>
              <a:spcAft>
                <a:spcPts val="0"/>
              </a:spcAft>
              <a:buClr>
                <a:srgbClr val="000000"/>
              </a:buClr>
              <a:buSzPct val="100000"/>
              <a:defRPr/>
            </a:pPr>
            <a:endParaRPr lang="en-US" sz="2800"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800" b="1" dirty="0">
                <a:solidFill>
                  <a:schemeClr val="tx1"/>
                </a:solidFill>
                <a:latin typeface="Calibri" charset="0"/>
                <a:ea typeface="Calibri" charset="0"/>
                <a:cs typeface="Calibri" charset="0"/>
                <a:sym typeface="Calibri"/>
              </a:rPr>
              <a:t>Small group discussion: </a:t>
            </a:r>
            <a:r>
              <a:rPr lang="en-US" sz="2800" dirty="0">
                <a:solidFill>
                  <a:schemeClr val="tx1"/>
                </a:solidFill>
                <a:latin typeface="Calibri" charset="0"/>
                <a:ea typeface="Calibri" charset="0"/>
                <a:cs typeface="Calibri" charset="0"/>
                <a:sym typeface="Calibri"/>
              </a:rPr>
              <a:t>You will then share with your table the statement you feel the most strongly about. </a:t>
            </a:r>
          </a:p>
          <a:p>
            <a:pPr eaLnBrk="1" fontAlgn="auto" hangingPunct="1">
              <a:lnSpc>
                <a:spcPct val="80000"/>
              </a:lnSpc>
              <a:spcBef>
                <a:spcPts val="400"/>
              </a:spcBef>
              <a:spcAft>
                <a:spcPts val="0"/>
              </a:spcAft>
              <a:buClr>
                <a:srgbClr val="000000"/>
              </a:buClr>
              <a:buSzPct val="100000"/>
              <a:defRPr/>
            </a:pPr>
            <a:endParaRPr lang="en-US" sz="2800"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800" b="1" dirty="0">
                <a:solidFill>
                  <a:schemeClr val="tx1"/>
                </a:solidFill>
                <a:latin typeface="Calibri" charset="0"/>
                <a:ea typeface="Calibri" charset="0"/>
                <a:cs typeface="Calibri" charset="0"/>
                <a:sym typeface="Calibri"/>
              </a:rPr>
              <a:t>Whole class discussion: </a:t>
            </a:r>
            <a:r>
              <a:rPr lang="en-US" sz="2800" dirty="0">
                <a:solidFill>
                  <a:schemeClr val="tx1"/>
                </a:solidFill>
                <a:latin typeface="Calibri" charset="0"/>
                <a:ea typeface="Calibri" charset="0"/>
                <a:cs typeface="Calibri" charset="0"/>
                <a:sym typeface="Calibri"/>
              </a:rPr>
              <a:t>The person from your table who ate the most candy over the weekend will share. </a:t>
            </a:r>
          </a:p>
          <a:p>
            <a:pPr eaLnBrk="1" fontAlgn="auto" hangingPunct="1">
              <a:lnSpc>
                <a:spcPct val="80000"/>
              </a:lnSpc>
              <a:spcBef>
                <a:spcPts val="400"/>
              </a:spcBef>
              <a:spcAft>
                <a:spcPts val="0"/>
              </a:spcAft>
              <a:buClr>
                <a:srgbClr val="000000"/>
              </a:buClr>
              <a:buSzPct val="100000"/>
              <a:defRPr/>
            </a:pP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2147075005"/>
      </p:ext>
    </p:extLst>
  </p:cSld>
  <p:clrMapOvr>
    <a:masterClrMapping/>
  </p:clrMapOvr>
  <p:transition spd="slow">
    <p:cut/>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a:solidFill>
                  <a:schemeClr val="tx1"/>
                </a:solidFill>
                <a:latin typeface="Calibri" charset="0"/>
                <a:ea typeface="Arial" charset="0"/>
                <a:cs typeface="Arial" charset="0"/>
                <a:sym typeface="Calibri" charset="0"/>
              </a:rPr>
              <a:t>Tuesday 4/18/17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WOTD = precarious (adjective)</a:t>
            </a:r>
          </a:p>
          <a:p>
            <a:pPr eaLnBrk="1" fontAlgn="auto" hangingPunct="1">
              <a:lnSpc>
                <a:spcPct val="80000"/>
              </a:lnSpc>
              <a:spcBef>
                <a:spcPts val="0"/>
              </a:spcBef>
              <a:spcAft>
                <a:spcPts val="0"/>
              </a:spcAft>
              <a:buClr>
                <a:srgbClr val="000000"/>
              </a:buClr>
              <a:buSzPct val="100000"/>
              <a:defRPr/>
            </a:pPr>
            <a:r>
              <a:rPr lang="en-US" sz="2200" b="1" dirty="0">
                <a:solidFill>
                  <a:schemeClr val="tx1"/>
                </a:solidFill>
                <a:latin typeface="Calibri" charset="0"/>
                <a:ea typeface="Calibri" charset="0"/>
                <a:cs typeface="Calibri" charset="0"/>
                <a:sym typeface="Calibri"/>
              </a:rPr>
              <a:t>In class activities: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a:solidFill>
                  <a:srgbClr val="0070C0"/>
                </a:solidFill>
                <a:latin typeface="Calibri" charset="0"/>
                <a:ea typeface="Calibri" charset="0"/>
                <a:cs typeface="Calibri" charset="0"/>
                <a:sym typeface="Calibri"/>
              </a:rPr>
              <a:t>Bell Work = WOTD, precarious (adjective)</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a:solidFill>
                  <a:srgbClr val="0070C0"/>
                </a:solidFill>
                <a:latin typeface="Calibri" charset="0"/>
                <a:ea typeface="Calibri" charset="0"/>
                <a:cs typeface="Calibri" charset="0"/>
                <a:sym typeface="Calibri"/>
              </a:rPr>
              <a:t>Of Mice and Men </a:t>
            </a:r>
            <a:r>
              <a:rPr lang="en-US" sz="2200" b="1" dirty="0" err="1">
                <a:solidFill>
                  <a:srgbClr val="0070C0"/>
                </a:solidFill>
                <a:latin typeface="Calibri" charset="0"/>
                <a:ea typeface="Calibri" charset="0"/>
                <a:cs typeface="Calibri" charset="0"/>
                <a:sym typeface="Calibri"/>
              </a:rPr>
              <a:t>Webquest</a:t>
            </a:r>
            <a:r>
              <a:rPr lang="en-US" sz="2200" b="1" dirty="0">
                <a:solidFill>
                  <a:srgbClr val="0070C0"/>
                </a:solidFill>
                <a:latin typeface="Calibri" charset="0"/>
                <a:ea typeface="Calibri" charset="0"/>
                <a:cs typeface="Calibri" charset="0"/>
                <a:sym typeface="Calibri"/>
              </a:rPr>
              <a:t> = Individual assignment. Sign on and go to our Google Classroom page. Each question must be answered in complete sentences. The assignment is due Wednesday at the start of the hour. </a:t>
            </a:r>
          </a:p>
          <a:p>
            <a:pPr marL="342900" indent="-342900" eaLnBrk="1" fontAlgn="auto" hangingPunct="1">
              <a:lnSpc>
                <a:spcPct val="80000"/>
              </a:lnSpc>
              <a:spcBef>
                <a:spcPts val="400"/>
              </a:spcBef>
              <a:spcAft>
                <a:spcPts val="0"/>
              </a:spcAft>
              <a:buClr>
                <a:srgbClr val="000000"/>
              </a:buClr>
              <a:buSzPct val="100000"/>
              <a:buFont typeface="Wingdings" charset="2"/>
              <a:buChar char="q"/>
              <a:defRPr/>
            </a:pPr>
            <a:r>
              <a:rPr lang="en-US" sz="2200" b="1" dirty="0">
                <a:solidFill>
                  <a:srgbClr val="0070C0"/>
                </a:solidFill>
                <a:latin typeface="Calibri" charset="0"/>
                <a:ea typeface="Calibri" charset="0"/>
                <a:cs typeface="Calibri" charset="0"/>
                <a:sym typeface="Calibri"/>
              </a:rPr>
              <a:t>Make sure to submit your screen shots for The Khan Challenge  **They were due Saturday 4/15/17. If you do not resubmit them by tonight, you will receive a 0/100 summative for failing to make an attempt. </a:t>
            </a:r>
          </a:p>
          <a:p>
            <a:pPr eaLnBrk="1" fontAlgn="auto" hangingPunct="1">
              <a:lnSpc>
                <a:spcPct val="80000"/>
              </a:lnSpc>
              <a:spcBef>
                <a:spcPts val="40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2200" dirty="0"/>
              <a:t>I can conduct short as well as more sustained research projects to answer a question (including a self-generated question) or solve a problem; narrow or broaden the inquiry when appropriate; synthesize multiple sources on the subject, demonstrating understanding of the subject under investigation.</a:t>
            </a: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a:t>
            </a:r>
            <a:r>
              <a:rPr lang="en-US" sz="2200" dirty="0"/>
              <a:t>draw evidence from literary or informational texts to support analysis, reflection, and research.</a:t>
            </a:r>
            <a:endParaRPr lang="en-US" sz="22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169591695"/>
      </p:ext>
    </p:extLst>
  </p:cSld>
  <p:clrMapOvr>
    <a:masterClrMapping/>
  </p:clrMapOvr>
  <p:transition spd="slow">
    <p:cut/>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a:latin typeface="Kristen ITC" charset="0"/>
            </a:endParaRPr>
          </a:p>
          <a:p>
            <a:pPr algn="ctr" eaLnBrk="1" hangingPunct="1">
              <a:lnSpc>
                <a:spcPct val="80000"/>
              </a:lnSpc>
              <a:defRPr/>
            </a:pPr>
            <a:r>
              <a:rPr lang="en-US" altLang="en-US" sz="3600" b="1" dirty="0">
                <a:solidFill>
                  <a:schemeClr val="bg1"/>
                </a:solidFill>
                <a:latin typeface="Kristen ITC" charset="0"/>
              </a:rPr>
              <a:t>Tuesday 4/18/17</a:t>
            </a:r>
          </a:p>
          <a:p>
            <a:pPr eaLnBrk="1" hangingPunct="1">
              <a:lnSpc>
                <a:spcPct val="80000"/>
              </a:lnSpc>
              <a:defRPr/>
            </a:pPr>
            <a:endParaRPr lang="en-US" altLang="en-US" sz="2000" b="1" dirty="0">
              <a:latin typeface="Kristen ITC" charset="0"/>
            </a:endParaRPr>
          </a:p>
          <a:p>
            <a:pPr eaLnBrk="1" hangingPunct="1">
              <a:lnSpc>
                <a:spcPct val="80000"/>
              </a:lnSpc>
              <a:defRPr/>
            </a:pPr>
            <a:r>
              <a:rPr lang="en-US" altLang="en-US" sz="2000" b="1" dirty="0">
                <a:solidFill>
                  <a:schemeClr val="bg1"/>
                </a:solidFill>
                <a:latin typeface="+mn-lt"/>
              </a:rPr>
              <a:t>Word: </a:t>
            </a:r>
            <a:r>
              <a:rPr lang="en-US" altLang="en-US" sz="2000" dirty="0">
                <a:solidFill>
                  <a:schemeClr val="bg1"/>
                </a:solidFill>
                <a:latin typeface="+mn-lt"/>
              </a:rPr>
              <a:t>precarious</a:t>
            </a:r>
            <a:endParaRPr lang="en-US" altLang="en-US" sz="2000" b="1"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adjective</a:t>
            </a:r>
          </a:p>
          <a:p>
            <a:pPr eaLnBrk="1" hangingPunct="1">
              <a:lnSpc>
                <a:spcPct val="80000"/>
              </a:lnSpc>
              <a:defRPr/>
            </a:pPr>
            <a:endParaRPr lang="en-US" altLang="en-US" sz="2000" b="1" dirty="0">
              <a:solidFill>
                <a:schemeClr val="bg1"/>
              </a:solidFill>
              <a:latin typeface="+mn-lt"/>
            </a:endParaRPr>
          </a:p>
          <a:p>
            <a:r>
              <a:rPr lang="en-US" altLang="en-US" sz="2000" b="1" dirty="0">
                <a:solidFill>
                  <a:schemeClr val="bg1"/>
                </a:solidFill>
                <a:latin typeface="+mn-lt"/>
              </a:rPr>
              <a:t>Pronunciation: </a:t>
            </a:r>
            <a:r>
              <a:rPr lang="en-US" sz="2000" dirty="0">
                <a:solidFill>
                  <a:schemeClr val="bg1"/>
                </a:solidFill>
              </a:rPr>
              <a:t>[</a:t>
            </a:r>
            <a:r>
              <a:rPr lang="en-US" sz="2000" dirty="0" err="1">
                <a:solidFill>
                  <a:schemeClr val="bg1"/>
                </a:solidFill>
              </a:rPr>
              <a:t>pri</a:t>
            </a:r>
            <a:r>
              <a:rPr lang="en-US" sz="2000" dirty="0">
                <a:solidFill>
                  <a:schemeClr val="bg1"/>
                </a:solidFill>
              </a:rPr>
              <a:t>-</a:t>
            </a:r>
            <a:r>
              <a:rPr lang="en-US" sz="2000" b="1" dirty="0" err="1">
                <a:solidFill>
                  <a:schemeClr val="bg1"/>
                </a:solidFill>
              </a:rPr>
              <a:t>kair</a:t>
            </a:r>
            <a:r>
              <a:rPr lang="en-US" sz="2000" dirty="0">
                <a:solidFill>
                  <a:schemeClr val="bg1"/>
                </a:solidFill>
              </a:rPr>
              <a:t>-</a:t>
            </a:r>
            <a:r>
              <a:rPr lang="en-US" sz="2000" dirty="0" err="1">
                <a:solidFill>
                  <a:schemeClr val="bg1"/>
                </a:solidFill>
              </a:rPr>
              <a:t>ee</a:t>
            </a:r>
            <a:r>
              <a:rPr lang="en-US" sz="2000" dirty="0">
                <a:solidFill>
                  <a:schemeClr val="bg1"/>
                </a:solidFill>
              </a:rPr>
              <a:t>-</a:t>
            </a:r>
            <a:r>
              <a:rPr lang="en-US" sz="2000" i="1" dirty="0">
                <a:solidFill>
                  <a:schemeClr val="bg1"/>
                </a:solidFill>
              </a:rPr>
              <a:t>uh</a:t>
            </a:r>
            <a:r>
              <a:rPr lang="en-US" sz="2000" dirty="0">
                <a:solidFill>
                  <a:schemeClr val="bg1"/>
                </a:solidFill>
              </a:rPr>
              <a:t> s] </a:t>
            </a:r>
            <a:endParaRPr lang="en-US" altLang="en-US" sz="2000" b="1" dirty="0">
              <a:solidFill>
                <a:schemeClr val="bg1"/>
              </a:solidFill>
              <a:latin typeface="+mn-lt"/>
            </a:endParaRPr>
          </a:p>
          <a:p>
            <a:endParaRPr lang="en-US" altLang="en-US" sz="2000" b="1" dirty="0">
              <a:solidFill>
                <a:schemeClr val="bg1"/>
              </a:solidFill>
              <a:latin typeface="+mn-lt"/>
            </a:endParaRPr>
          </a:p>
          <a:p>
            <a:r>
              <a:rPr lang="en-US" altLang="en-US" sz="2000" b="1" dirty="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Antonyms: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 </a:t>
            </a:r>
            <a:r>
              <a:rPr lang="en-US" altLang="en-US" sz="2000" dirty="0">
                <a:solidFill>
                  <a:schemeClr val="bg1"/>
                </a:solidFill>
                <a:latin typeface="+mn-lt"/>
              </a:rPr>
              <a:t>precariously (adverb), precariousness (noun)</a:t>
            </a:r>
            <a:endParaRPr lang="en-US" altLang="en-US" sz="2000" b="1" dirty="0">
              <a:solidFill>
                <a:schemeClr val="bg1"/>
              </a:solidFill>
              <a:latin typeface="+mn-lt"/>
            </a:endParaRPr>
          </a:p>
          <a:p>
            <a:endParaRPr lang="en-US" altLang="en-US" sz="2000" b="1" dirty="0">
              <a:solidFill>
                <a:schemeClr val="bg1"/>
              </a:solidFill>
              <a:latin typeface="+mn-lt"/>
            </a:endParaRPr>
          </a:p>
          <a:p>
            <a:r>
              <a:rPr lang="en-US" altLang="en-US" sz="2000" b="1" dirty="0">
                <a:solidFill>
                  <a:schemeClr val="bg1"/>
                </a:solidFill>
                <a:latin typeface="+mn-lt"/>
              </a:rPr>
              <a:t>Sentence: </a:t>
            </a:r>
          </a:p>
          <a:p>
            <a:r>
              <a:rPr lang="en-US" sz="2000" dirty="0">
                <a:solidFill>
                  <a:schemeClr val="bg1"/>
                </a:solidFill>
              </a:rPr>
              <a:t>The U.S. economy is looking</a:t>
            </a:r>
            <a:r>
              <a:rPr lang="en-US" sz="2000" b="1" dirty="0">
                <a:solidFill>
                  <a:schemeClr val="bg1"/>
                </a:solidFill>
              </a:rPr>
              <a:t> </a:t>
            </a:r>
            <a:r>
              <a:rPr lang="en-US" sz="2000" b="1" u="sng" dirty="0">
                <a:solidFill>
                  <a:schemeClr val="bg1"/>
                </a:solidFill>
              </a:rPr>
              <a:t>precarious</a:t>
            </a:r>
            <a:r>
              <a:rPr lang="en-US" sz="2000" b="1" dirty="0">
                <a:solidFill>
                  <a:schemeClr val="bg1"/>
                </a:solidFill>
              </a:rPr>
              <a:t> </a:t>
            </a:r>
            <a:r>
              <a:rPr lang="en-US" sz="2000" dirty="0">
                <a:solidFill>
                  <a:schemeClr val="bg1"/>
                </a:solidFill>
              </a:rPr>
              <a:t>as its currency, the almighty dollar, becomes less valuable.</a:t>
            </a:r>
            <a:endParaRPr lang="en-US" altLang="en-US" sz="1800" b="1" dirty="0">
              <a:solidFill>
                <a:schemeClr val="bg1"/>
              </a:solidFill>
              <a:latin typeface="+mn-lt"/>
            </a:endParaRPr>
          </a:p>
          <a:p>
            <a:endParaRPr lang="en-US" altLang="en-US" sz="1800" b="1" dirty="0">
              <a:solidFill>
                <a:schemeClr val="bg1"/>
              </a:solidFill>
              <a:latin typeface="+mn-lt"/>
            </a:endParaRPr>
          </a:p>
          <a:p>
            <a:r>
              <a:rPr lang="en-US" altLang="en-US" sz="1800" b="1" dirty="0">
                <a:solidFill>
                  <a:schemeClr val="bg1"/>
                </a:solidFill>
                <a:latin typeface="+mn-lt"/>
              </a:rPr>
              <a:t>Predicted Definition / Synonyms: I think this word means</a:t>
            </a:r>
            <a:r>
              <a:rPr lang="mr-IN" altLang="en-US" sz="1800" b="1" dirty="0">
                <a:solidFill>
                  <a:schemeClr val="bg1"/>
                </a:solidFill>
                <a:latin typeface="+mn-lt"/>
              </a:rPr>
              <a:t>…</a:t>
            </a:r>
            <a:r>
              <a:rPr lang="en-US" altLang="en-US" sz="1800" b="1" dirty="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insecure, unpredictable, dangerous</a:t>
            </a:r>
          </a:p>
        </p:txBody>
      </p:sp>
      <p:sp>
        <p:nvSpPr>
          <p:cNvPr id="2" name="TextBox 1"/>
          <p:cNvSpPr txBox="1">
            <a:spLocks noChangeArrowheads="1"/>
          </p:cNvSpPr>
          <p:nvPr/>
        </p:nvSpPr>
        <p:spPr bwMode="auto">
          <a:xfrm>
            <a:off x="1371600" y="58674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dependent on chance; uncertain.</a:t>
            </a:r>
            <a:endParaRPr lang="en-US" altLang="x-none" sz="2000" dirty="0">
              <a:solidFill>
                <a:schemeClr val="bg1"/>
              </a:solidFill>
            </a:endParaRPr>
          </a:p>
        </p:txBody>
      </p:sp>
      <p:sp>
        <p:nvSpPr>
          <p:cNvPr id="4" name="TextBox 3"/>
          <p:cNvSpPr txBox="1"/>
          <p:nvPr/>
        </p:nvSpPr>
        <p:spPr>
          <a:xfrm>
            <a:off x="1447800" y="3181290"/>
            <a:ext cx="4648200" cy="400110"/>
          </a:xfrm>
          <a:prstGeom prst="rect">
            <a:avLst/>
          </a:prstGeom>
          <a:noFill/>
        </p:spPr>
        <p:txBody>
          <a:bodyPr wrap="square" rtlCol="0">
            <a:spAutoFit/>
          </a:bodyPr>
          <a:lstStyle/>
          <a:p>
            <a:r>
              <a:rPr lang="en-US" sz="2000" dirty="0">
                <a:solidFill>
                  <a:schemeClr val="accent3"/>
                </a:solidFill>
              </a:rPr>
              <a:t>certain, definite, safe </a:t>
            </a:r>
          </a:p>
        </p:txBody>
      </p:sp>
    </p:spTree>
    <p:extLst>
      <p:ext uri="{BB962C8B-B14F-4D97-AF65-F5344CB8AC3E}">
        <p14:creationId xmlns:p14="http://schemas.microsoft.com/office/powerpoint/2010/main" val="4558135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a:solidFill>
                  <a:schemeClr val="tx1"/>
                </a:solidFill>
                <a:latin typeface="Calibri" charset="0"/>
                <a:ea typeface="Arial" charset="0"/>
                <a:cs typeface="Arial" charset="0"/>
                <a:sym typeface="Calibri" charset="0"/>
              </a:rPr>
              <a:t>Wednesday 4/19/17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WOTD = deprecate (verb)</a:t>
            </a:r>
          </a:p>
          <a:p>
            <a:pPr eaLnBrk="1" fontAlgn="auto" hangingPunct="1">
              <a:lnSpc>
                <a:spcPct val="80000"/>
              </a:lnSpc>
              <a:spcBef>
                <a:spcPts val="0"/>
              </a:spcBef>
              <a:spcAft>
                <a:spcPts val="0"/>
              </a:spcAft>
              <a:buClr>
                <a:srgbClr val="000000"/>
              </a:buClr>
              <a:buSzPct val="100000"/>
              <a:defRPr/>
            </a:pPr>
            <a:r>
              <a:rPr lang="en-US" sz="2200" b="1" dirty="0">
                <a:solidFill>
                  <a:schemeClr val="tx1"/>
                </a:solidFill>
                <a:latin typeface="Calibri" charset="0"/>
                <a:ea typeface="Calibri" charset="0"/>
                <a:cs typeface="Calibri" charset="0"/>
                <a:sym typeface="Calibri"/>
              </a:rPr>
              <a:t>In class activities: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a:solidFill>
                  <a:srgbClr val="0070C0"/>
                </a:solidFill>
                <a:latin typeface="Calibri" charset="0"/>
                <a:ea typeface="Calibri" charset="0"/>
                <a:cs typeface="Calibri" charset="0"/>
                <a:sym typeface="Calibri"/>
              </a:rPr>
              <a:t>Bell Work = WOTD, deprecate (verb)</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a:solidFill>
                  <a:srgbClr val="0070C0"/>
                </a:solidFill>
                <a:latin typeface="Calibri" charset="0"/>
                <a:ea typeface="Calibri" charset="0"/>
                <a:cs typeface="Calibri" charset="0"/>
                <a:sym typeface="Calibri"/>
              </a:rPr>
              <a:t>Finish watching Of Mice and Men and turn in movie questions (at the end of the hour).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a:solidFill>
                  <a:srgbClr val="0070C0"/>
                </a:solidFill>
                <a:latin typeface="Calibri" charset="0"/>
                <a:ea typeface="Calibri" charset="0"/>
                <a:cs typeface="Calibri" charset="0"/>
                <a:sym typeface="Calibri"/>
              </a:rPr>
              <a:t>SSR for 10 minutes (if there is time). </a:t>
            </a:r>
          </a:p>
          <a:p>
            <a:pPr marL="342900" indent="-342900" eaLnBrk="1" fontAlgn="auto" hangingPunct="1">
              <a:lnSpc>
                <a:spcPct val="80000"/>
              </a:lnSpc>
              <a:spcBef>
                <a:spcPts val="400"/>
              </a:spcBef>
              <a:spcAft>
                <a:spcPts val="0"/>
              </a:spcAft>
              <a:buClr>
                <a:srgbClr val="000000"/>
              </a:buClr>
              <a:buSzPct val="100000"/>
              <a:buFont typeface="Wingdings" charset="2"/>
              <a:buChar char="q"/>
              <a:defRPr/>
            </a:pPr>
            <a:r>
              <a:rPr lang="en-US" sz="2200" b="1" dirty="0">
                <a:solidFill>
                  <a:srgbClr val="0070C0"/>
                </a:solidFill>
                <a:latin typeface="Calibri" charset="0"/>
                <a:ea typeface="Calibri" charset="0"/>
                <a:cs typeface="Calibri" charset="0"/>
                <a:sym typeface="Calibri"/>
              </a:rPr>
              <a:t>Make sure to submit your screen shots for The Khan Challenge  **They were due Saturday 4/15/17. If you do not resubmit them by tonight, you will receive a 0/100 summative for failing to make an attempt. </a:t>
            </a:r>
          </a:p>
          <a:p>
            <a:pPr eaLnBrk="1" fontAlgn="auto" hangingPunct="1">
              <a:lnSpc>
                <a:spcPct val="80000"/>
              </a:lnSpc>
              <a:spcBef>
                <a:spcPts val="40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a:t>
            </a:r>
            <a:r>
              <a:rPr lang="en-US" sz="2200" dirty="0"/>
              <a:t>determine two or more themes or central ideas of a text and analyze their development over the course of the text, including how they interact and build on one another to produce a complex account; provide an objective summary of the text.</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identify.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591224808"/>
      </p:ext>
    </p:extLst>
  </p:cSld>
  <p:clrMapOvr>
    <a:masterClrMapping/>
  </p:clrMapOvr>
  <p:transition spd="slow">
    <p:cut/>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a:latin typeface="Kristen ITC" charset="0"/>
            </a:endParaRPr>
          </a:p>
          <a:p>
            <a:pPr algn="ctr" eaLnBrk="1" hangingPunct="1">
              <a:lnSpc>
                <a:spcPct val="80000"/>
              </a:lnSpc>
              <a:defRPr/>
            </a:pPr>
            <a:r>
              <a:rPr lang="en-US" altLang="en-US" sz="3600" b="1" dirty="0">
                <a:solidFill>
                  <a:schemeClr val="bg1"/>
                </a:solidFill>
                <a:latin typeface="Kristen ITC" charset="0"/>
              </a:rPr>
              <a:t>Wednesday 4/19/17</a:t>
            </a:r>
          </a:p>
          <a:p>
            <a:pPr eaLnBrk="1" hangingPunct="1">
              <a:lnSpc>
                <a:spcPct val="80000"/>
              </a:lnSpc>
              <a:defRPr/>
            </a:pPr>
            <a:endParaRPr lang="en-US" altLang="en-US" sz="2000" b="1" dirty="0">
              <a:latin typeface="Kristen ITC" charset="0"/>
            </a:endParaRPr>
          </a:p>
          <a:p>
            <a:pPr eaLnBrk="1" hangingPunct="1">
              <a:lnSpc>
                <a:spcPct val="80000"/>
              </a:lnSpc>
              <a:defRPr/>
            </a:pPr>
            <a:r>
              <a:rPr lang="en-US" altLang="en-US" sz="2000" b="1" dirty="0">
                <a:solidFill>
                  <a:schemeClr val="bg1"/>
                </a:solidFill>
                <a:latin typeface="+mn-lt"/>
              </a:rPr>
              <a:t>Word: </a:t>
            </a:r>
            <a:r>
              <a:rPr lang="en-US" altLang="en-US" sz="2000" dirty="0">
                <a:solidFill>
                  <a:schemeClr val="bg1"/>
                </a:solidFill>
                <a:latin typeface="+mn-lt"/>
              </a:rPr>
              <a:t>deprecate </a:t>
            </a:r>
            <a:endParaRPr lang="en-US" altLang="en-US" sz="2000" b="1"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verb</a:t>
            </a:r>
          </a:p>
          <a:p>
            <a:pPr eaLnBrk="1" hangingPunct="1">
              <a:lnSpc>
                <a:spcPct val="80000"/>
              </a:lnSpc>
              <a:defRPr/>
            </a:pPr>
            <a:endParaRPr lang="en-US" altLang="en-US" sz="2000" b="1" dirty="0">
              <a:solidFill>
                <a:schemeClr val="bg1"/>
              </a:solidFill>
              <a:latin typeface="+mn-lt"/>
            </a:endParaRPr>
          </a:p>
          <a:p>
            <a:r>
              <a:rPr lang="en-US" altLang="en-US" sz="2000" b="1" dirty="0">
                <a:solidFill>
                  <a:schemeClr val="bg1"/>
                </a:solidFill>
                <a:latin typeface="+mn-lt"/>
              </a:rPr>
              <a:t>Pronunciation: </a:t>
            </a:r>
            <a:r>
              <a:rPr lang="en-US" sz="2000" dirty="0">
                <a:solidFill>
                  <a:schemeClr val="bg1"/>
                </a:solidFill>
              </a:rPr>
              <a:t>[</a:t>
            </a:r>
            <a:r>
              <a:rPr lang="en-US" sz="2000" b="1" dirty="0">
                <a:solidFill>
                  <a:schemeClr val="bg1"/>
                </a:solidFill>
              </a:rPr>
              <a:t>dep</a:t>
            </a:r>
            <a:r>
              <a:rPr lang="en-US" sz="2000" dirty="0">
                <a:solidFill>
                  <a:schemeClr val="bg1"/>
                </a:solidFill>
              </a:rPr>
              <a:t>-</a:t>
            </a:r>
            <a:r>
              <a:rPr lang="en-US" sz="2000" dirty="0" err="1">
                <a:solidFill>
                  <a:schemeClr val="bg1"/>
                </a:solidFill>
              </a:rPr>
              <a:t>ri</a:t>
            </a:r>
            <a:r>
              <a:rPr lang="en-US" sz="2000" dirty="0">
                <a:solidFill>
                  <a:schemeClr val="bg1"/>
                </a:solidFill>
              </a:rPr>
              <a:t>-</a:t>
            </a:r>
            <a:r>
              <a:rPr lang="en-US" sz="2000" dirty="0" err="1">
                <a:solidFill>
                  <a:schemeClr val="bg1"/>
                </a:solidFill>
              </a:rPr>
              <a:t>keyt</a:t>
            </a:r>
            <a:r>
              <a:rPr lang="en-US" sz="2000" dirty="0">
                <a:solidFill>
                  <a:schemeClr val="bg1"/>
                </a:solidFill>
              </a:rPr>
              <a:t>] </a:t>
            </a:r>
            <a:endParaRPr lang="en-US" altLang="en-US" sz="2000" b="1" dirty="0">
              <a:solidFill>
                <a:schemeClr val="bg1"/>
              </a:solidFill>
              <a:latin typeface="+mn-lt"/>
            </a:endParaRPr>
          </a:p>
          <a:p>
            <a:endParaRPr lang="en-US" altLang="en-US" sz="2000" b="1" dirty="0">
              <a:solidFill>
                <a:schemeClr val="bg1"/>
              </a:solidFill>
              <a:latin typeface="+mn-lt"/>
            </a:endParaRPr>
          </a:p>
          <a:p>
            <a:r>
              <a:rPr lang="en-US" altLang="en-US" sz="2000" b="1" dirty="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Antonyms: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 </a:t>
            </a:r>
            <a:r>
              <a:rPr lang="en-US" altLang="en-US" sz="2000" dirty="0">
                <a:solidFill>
                  <a:schemeClr val="bg1"/>
                </a:solidFill>
                <a:latin typeface="+mn-lt"/>
              </a:rPr>
              <a:t>deprecatingly (adverb)</a:t>
            </a:r>
            <a:endParaRPr lang="en-US" altLang="en-US" sz="2000" b="1" dirty="0">
              <a:solidFill>
                <a:schemeClr val="bg1"/>
              </a:solidFill>
              <a:latin typeface="+mn-lt"/>
            </a:endParaRPr>
          </a:p>
          <a:p>
            <a:endParaRPr lang="en-US" altLang="en-US" sz="2000" b="1" dirty="0">
              <a:solidFill>
                <a:schemeClr val="bg1"/>
              </a:solidFill>
              <a:latin typeface="+mn-lt"/>
            </a:endParaRPr>
          </a:p>
          <a:p>
            <a:r>
              <a:rPr lang="en-US" altLang="en-US" sz="2000" b="1" dirty="0">
                <a:solidFill>
                  <a:schemeClr val="bg1"/>
                </a:solidFill>
                <a:latin typeface="+mn-lt"/>
              </a:rPr>
              <a:t>Sentence: </a:t>
            </a:r>
          </a:p>
          <a:p>
            <a:r>
              <a:rPr lang="en-US" sz="2000" dirty="0">
                <a:solidFill>
                  <a:schemeClr val="bg1"/>
                </a:solidFill>
              </a:rPr>
              <a:t>Mr. Schmitt is a good teacher because he does not </a:t>
            </a:r>
            <a:r>
              <a:rPr lang="en-US" sz="2000" b="1" u="sng" dirty="0">
                <a:solidFill>
                  <a:schemeClr val="bg1"/>
                </a:solidFill>
              </a:rPr>
              <a:t>deprecate</a:t>
            </a:r>
            <a:r>
              <a:rPr lang="en-US" sz="2000" dirty="0">
                <a:solidFill>
                  <a:schemeClr val="bg1"/>
                </a:solidFill>
              </a:rPr>
              <a:t> his students even when they make mistakes.</a:t>
            </a:r>
            <a:endParaRPr lang="en-US" altLang="en-US" sz="1800" b="1" dirty="0">
              <a:solidFill>
                <a:schemeClr val="bg1"/>
              </a:solidFill>
              <a:latin typeface="+mn-lt"/>
            </a:endParaRPr>
          </a:p>
          <a:p>
            <a:endParaRPr lang="en-US" altLang="en-US" sz="1800" b="1" dirty="0">
              <a:solidFill>
                <a:schemeClr val="bg1"/>
              </a:solidFill>
              <a:latin typeface="+mn-lt"/>
            </a:endParaRPr>
          </a:p>
          <a:p>
            <a:r>
              <a:rPr lang="en-US" altLang="en-US" sz="1800" b="1" dirty="0">
                <a:solidFill>
                  <a:schemeClr val="bg1"/>
                </a:solidFill>
                <a:latin typeface="+mn-lt"/>
              </a:rPr>
              <a:t>Predicted Definition / Synonyms: I think this word means</a:t>
            </a:r>
            <a:r>
              <a:rPr lang="mr-IN" altLang="en-US" sz="1800" b="1" dirty="0">
                <a:solidFill>
                  <a:schemeClr val="bg1"/>
                </a:solidFill>
                <a:latin typeface="+mn-lt"/>
              </a:rPr>
              <a:t>…</a:t>
            </a:r>
            <a:r>
              <a:rPr lang="en-US" altLang="en-US" sz="1800" b="1" dirty="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object, disapprove, protest</a:t>
            </a:r>
          </a:p>
        </p:txBody>
      </p:sp>
      <p:sp>
        <p:nvSpPr>
          <p:cNvPr id="2" name="TextBox 1"/>
          <p:cNvSpPr txBox="1">
            <a:spLocks noChangeArrowheads="1"/>
          </p:cNvSpPr>
          <p:nvPr/>
        </p:nvSpPr>
        <p:spPr bwMode="auto">
          <a:xfrm>
            <a:off x="1371600" y="58674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To criticize or denounce.</a:t>
            </a:r>
            <a:endParaRPr lang="en-US" altLang="x-none" sz="2000" dirty="0">
              <a:solidFill>
                <a:schemeClr val="bg1"/>
              </a:solidFill>
            </a:endParaRPr>
          </a:p>
        </p:txBody>
      </p:sp>
      <p:sp>
        <p:nvSpPr>
          <p:cNvPr id="4" name="TextBox 3"/>
          <p:cNvSpPr txBox="1"/>
          <p:nvPr/>
        </p:nvSpPr>
        <p:spPr>
          <a:xfrm>
            <a:off x="1447800" y="3181290"/>
            <a:ext cx="4648200" cy="400110"/>
          </a:xfrm>
          <a:prstGeom prst="rect">
            <a:avLst/>
          </a:prstGeom>
          <a:noFill/>
        </p:spPr>
        <p:txBody>
          <a:bodyPr wrap="square" rtlCol="0">
            <a:spAutoFit/>
          </a:bodyPr>
          <a:lstStyle/>
          <a:p>
            <a:r>
              <a:rPr lang="en-US" sz="2000" dirty="0">
                <a:solidFill>
                  <a:schemeClr val="accent3"/>
                </a:solidFill>
              </a:rPr>
              <a:t>approve, commend, endorse</a:t>
            </a:r>
          </a:p>
        </p:txBody>
      </p:sp>
    </p:spTree>
    <p:extLst>
      <p:ext uri="{BB962C8B-B14F-4D97-AF65-F5344CB8AC3E}">
        <p14:creationId xmlns:p14="http://schemas.microsoft.com/office/powerpoint/2010/main" val="26757701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a:solidFill>
                  <a:schemeClr val="tx1"/>
                </a:solidFill>
                <a:latin typeface="Calibri" charset="0"/>
                <a:ea typeface="Arial" charset="0"/>
                <a:cs typeface="Arial" charset="0"/>
                <a:sym typeface="Calibri" charset="0"/>
              </a:rPr>
              <a:t>Thursday 4/20/17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N/A</a:t>
            </a:r>
          </a:p>
          <a:p>
            <a:pPr eaLnBrk="1" fontAlgn="auto" hangingPunct="1">
              <a:lnSpc>
                <a:spcPct val="80000"/>
              </a:lnSpc>
              <a:spcBef>
                <a:spcPts val="0"/>
              </a:spcBef>
              <a:spcAft>
                <a:spcPts val="0"/>
              </a:spcAft>
              <a:buClr>
                <a:srgbClr val="000000"/>
              </a:buClr>
              <a:buSzPct val="100000"/>
              <a:defRPr/>
            </a:pPr>
            <a:r>
              <a:rPr lang="en-US" sz="2200" b="1" dirty="0">
                <a:solidFill>
                  <a:schemeClr val="tx1"/>
                </a:solidFill>
                <a:latin typeface="Calibri" charset="0"/>
                <a:ea typeface="Calibri" charset="0"/>
                <a:cs typeface="Calibri" charset="0"/>
                <a:sym typeface="Calibri"/>
              </a:rPr>
              <a:t>In class activities: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a:solidFill>
                  <a:srgbClr val="0070C0"/>
                </a:solidFill>
                <a:latin typeface="Calibri" charset="0"/>
                <a:ea typeface="Calibri" charset="0"/>
                <a:cs typeface="Calibri" charset="0"/>
                <a:sym typeface="Calibri"/>
              </a:rPr>
              <a:t>Bell Work = N/A)</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a:solidFill>
                  <a:srgbClr val="0070C0"/>
                </a:solidFill>
                <a:latin typeface="Calibri" charset="0"/>
                <a:ea typeface="Calibri" charset="0"/>
                <a:cs typeface="Calibri" charset="0"/>
                <a:sym typeface="Calibri"/>
              </a:rPr>
              <a:t>Finish watching Of Mice and Men and turn in movie questions (Friday).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a:solidFill>
                  <a:srgbClr val="0070C0"/>
                </a:solidFill>
                <a:latin typeface="Calibri" charset="0"/>
                <a:ea typeface="Calibri" charset="0"/>
                <a:cs typeface="Calibri" charset="0"/>
                <a:sym typeface="Calibri"/>
              </a:rPr>
              <a:t>SSR for 10 minutes (if there is time). </a:t>
            </a:r>
          </a:p>
          <a:p>
            <a:pPr marL="342900" indent="-342900" eaLnBrk="1" fontAlgn="auto" hangingPunct="1">
              <a:lnSpc>
                <a:spcPct val="80000"/>
              </a:lnSpc>
              <a:spcBef>
                <a:spcPts val="400"/>
              </a:spcBef>
              <a:spcAft>
                <a:spcPts val="0"/>
              </a:spcAft>
              <a:buClr>
                <a:srgbClr val="000000"/>
              </a:buClr>
              <a:buSzPct val="100000"/>
              <a:buFont typeface="Wingdings" charset="2"/>
              <a:buChar char="q"/>
              <a:defRPr/>
            </a:pPr>
            <a:r>
              <a:rPr lang="en-US" sz="2200" b="1" dirty="0">
                <a:solidFill>
                  <a:srgbClr val="0070C0"/>
                </a:solidFill>
                <a:latin typeface="Calibri" charset="0"/>
                <a:ea typeface="Calibri" charset="0"/>
                <a:cs typeface="Calibri" charset="0"/>
                <a:sym typeface="Calibri"/>
              </a:rPr>
              <a:t>Make sure to submit your screen shots for The Khan Challenge  **They were due Saturday 4/15/17. If you do not resubmit them by tonight, you will receive a 0/100 summative for failing to make an attempt. </a:t>
            </a:r>
          </a:p>
          <a:p>
            <a:pPr eaLnBrk="1" fontAlgn="auto" hangingPunct="1">
              <a:lnSpc>
                <a:spcPct val="80000"/>
              </a:lnSpc>
              <a:spcBef>
                <a:spcPts val="40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a:t>
            </a:r>
            <a:r>
              <a:rPr lang="en-US" sz="2200" dirty="0"/>
              <a:t>determine two or more themes or central ideas of a text and analyze their development over the course of the text, including how they interact and build on one another to produce a complex account; provide an objective summary of the text.</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identify.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443187548"/>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152400" y="935038"/>
            <a:ext cx="8839200" cy="5389562"/>
          </a:xfrm>
        </p:spPr>
        <p:txBody>
          <a:bodyPr tIns="45700" bIns="45700">
            <a:noAutofit/>
          </a:bodyPr>
          <a:lstStyle/>
          <a:p>
            <a:pPr eaLnBrk="1" fontAlgn="auto" hangingPunct="1">
              <a:spcBef>
                <a:spcPts val="0"/>
              </a:spcBef>
              <a:spcAft>
                <a:spcPts val="0"/>
              </a:spcAft>
              <a:buClr>
                <a:srgbClr val="000000"/>
              </a:buClr>
              <a:buSzPct val="100000"/>
              <a:defRPr/>
            </a:pPr>
            <a:r>
              <a:rPr lang="en-US" sz="1500" b="1" dirty="0">
                <a:latin typeface="+mn-lt"/>
                <a:ea typeface="Calibri"/>
                <a:cs typeface="Calibri"/>
                <a:sym typeface="Calibri"/>
              </a:rPr>
              <a:t>Bell Work: </a:t>
            </a:r>
            <a:r>
              <a:rPr lang="en-US" sz="1500" b="1" dirty="0">
                <a:solidFill>
                  <a:schemeClr val="bg1">
                    <a:lumMod val="50000"/>
                  </a:schemeClr>
                </a:solidFill>
                <a:latin typeface="+mn-lt"/>
                <a:ea typeface="Calibri"/>
                <a:cs typeface="Calibri"/>
                <a:sym typeface="Calibri"/>
              </a:rPr>
              <a:t>Study for 5 minutes with a partner for your vocabulary quiz (WOTD). </a:t>
            </a:r>
            <a:endParaRPr lang="en-US" sz="1500" b="1" dirty="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endParaRPr lang="en-US" sz="1500" b="1" dirty="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1500" b="1" u="sng" dirty="0">
                <a:latin typeface="+mn-lt"/>
                <a:ea typeface="Calibri"/>
                <a:cs typeface="Calibri"/>
                <a:sym typeface="Calibri"/>
              </a:rPr>
              <a:t>In class activities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500" b="1" dirty="0">
                <a:solidFill>
                  <a:schemeClr val="tx1"/>
                </a:solidFill>
                <a:latin typeface="+mn-lt"/>
                <a:ea typeface="Calibri"/>
                <a:cs typeface="Calibri"/>
                <a:sym typeface="Calibri"/>
              </a:rPr>
              <a:t>Bell Work: </a:t>
            </a:r>
            <a:r>
              <a:rPr lang="en-US" sz="1500" b="1" dirty="0">
                <a:solidFill>
                  <a:schemeClr val="bg1">
                    <a:lumMod val="50000"/>
                  </a:schemeClr>
                </a:solidFill>
                <a:ea typeface="Calibri"/>
                <a:cs typeface="Calibri"/>
                <a:sym typeface="Calibri"/>
              </a:rPr>
              <a:t>Study for 5 minutes with a partner for your vocabulary quiz (WOTD). </a:t>
            </a:r>
            <a:endParaRPr lang="en-US" sz="1500" b="1" dirty="0">
              <a:solidFill>
                <a:schemeClr val="tx1"/>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500" b="1" dirty="0">
                <a:solidFill>
                  <a:schemeClr val="tx1"/>
                </a:solidFill>
                <a:latin typeface="+mn-lt"/>
                <a:ea typeface="Calibri"/>
                <a:cs typeface="Calibri"/>
                <a:sym typeface="Calibri"/>
              </a:rPr>
              <a:t>Vocab Quiz: </a:t>
            </a:r>
            <a:r>
              <a:rPr lang="en-US" sz="1500" dirty="0">
                <a:solidFill>
                  <a:srgbClr val="00B050"/>
                </a:solidFill>
                <a:latin typeface="+mn-lt"/>
                <a:ea typeface="Calibri"/>
                <a:cs typeface="Calibri"/>
                <a:sym typeface="Calibri"/>
              </a:rPr>
              <a:t>You will have 20 minutes to take the quiz. When you are done, please turn it in by the door. Answer doc goes in your hour’s folder and the actual quiz goes in the labeled pile.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500" b="1" dirty="0">
                <a:solidFill>
                  <a:schemeClr val="tx1"/>
                </a:solidFill>
                <a:latin typeface="+mn-lt"/>
                <a:ea typeface="Calibri"/>
                <a:cs typeface="Calibri"/>
                <a:sym typeface="Calibri"/>
              </a:rPr>
              <a:t>Turn in Tupac Assignment: </a:t>
            </a:r>
            <a:r>
              <a:rPr lang="en-US" sz="1500" dirty="0">
                <a:solidFill>
                  <a:srgbClr val="FF0000"/>
                </a:solidFill>
                <a:latin typeface="+mn-lt"/>
                <a:ea typeface="Calibri"/>
                <a:cs typeface="Calibri"/>
                <a:sym typeface="Calibri"/>
              </a:rPr>
              <a:t>While you are turning in your quiz, turn in the Rhetorical Analysis Assignment using Tupac “Changes” into your hour’s ”Turned in on time” folder.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500" b="1" dirty="0">
                <a:solidFill>
                  <a:schemeClr val="tx1"/>
                </a:solidFill>
                <a:latin typeface="+mn-lt"/>
                <a:ea typeface="Calibri"/>
                <a:cs typeface="Calibri"/>
                <a:sym typeface="Calibri"/>
              </a:rPr>
              <a:t>Talk to the Text and SOAPS: </a:t>
            </a:r>
            <a:r>
              <a:rPr lang="en-US" sz="1500" dirty="0">
                <a:solidFill>
                  <a:srgbClr val="7030A0"/>
                </a:solidFill>
                <a:latin typeface="+mn-lt"/>
                <a:ea typeface="Calibri"/>
                <a:cs typeface="Calibri"/>
                <a:sym typeface="Calibri"/>
              </a:rPr>
              <a:t>For the remainder of the hour (on your own) you will need to work on the annotations and complete the SOAPS chart for a new article on when Trump placed a ban on travel. If you finish, use the outline to write your intro. paragraph for the Rhetorical Analysis.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500" b="1" dirty="0">
                <a:solidFill>
                  <a:schemeClr val="tx1"/>
                </a:solidFill>
                <a:latin typeface="+mn-lt"/>
                <a:ea typeface="Calibri"/>
                <a:cs typeface="Calibri"/>
                <a:sym typeface="Calibri"/>
              </a:rPr>
              <a:t>Khan Academy Challenge Part 2: </a:t>
            </a:r>
            <a:r>
              <a:rPr lang="en-US" sz="1500" b="1" dirty="0">
                <a:solidFill>
                  <a:schemeClr val="bg2">
                    <a:lumMod val="60000"/>
                    <a:lumOff val="40000"/>
                  </a:schemeClr>
                </a:solidFill>
                <a:latin typeface="+mn-lt"/>
                <a:ea typeface="Calibri"/>
                <a:cs typeface="Calibri"/>
                <a:sym typeface="Calibri"/>
              </a:rPr>
              <a:t>Part 2 of the Khan Challenge will be due Sunday 2/25/18 by 11:00 p.m. </a:t>
            </a:r>
            <a:endParaRPr lang="en-US" sz="1500" dirty="0">
              <a:solidFill>
                <a:schemeClr val="bg2">
                  <a:lumMod val="60000"/>
                  <a:lumOff val="40000"/>
                </a:schemeClr>
              </a:solidFill>
              <a:latin typeface="+mn-lt"/>
              <a:ea typeface="Calibri"/>
              <a:cs typeface="Calibri"/>
              <a:sym typeface="Calibri"/>
            </a:endParaRPr>
          </a:p>
          <a:p>
            <a:pPr eaLnBrk="1" fontAlgn="auto" hangingPunct="1">
              <a:spcBef>
                <a:spcPts val="0"/>
              </a:spcBef>
              <a:spcAft>
                <a:spcPts val="0"/>
              </a:spcAft>
              <a:buClr>
                <a:srgbClr val="000000"/>
              </a:buClr>
              <a:buSzPct val="100000"/>
              <a:defRPr/>
            </a:pPr>
            <a:endParaRPr lang="en-US" sz="1500" b="1" dirty="0">
              <a:solidFill>
                <a:schemeClr val="bg2">
                  <a:lumMod val="60000"/>
                  <a:lumOff val="40000"/>
                </a:schemeClr>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500" b="1" u="sng" dirty="0">
                <a:solidFill>
                  <a:schemeClr val="tx1"/>
                </a:solidFill>
                <a:ea typeface="Calibri"/>
                <a:cs typeface="Calibri"/>
                <a:sym typeface="Calibri"/>
              </a:rPr>
              <a:t>Learning Targets</a:t>
            </a:r>
          </a:p>
          <a:p>
            <a:pPr eaLnBrk="1" fontAlgn="auto" hangingPunct="1">
              <a:spcBef>
                <a:spcPts val="0"/>
              </a:spcBef>
              <a:spcAft>
                <a:spcPts val="0"/>
              </a:spcAft>
              <a:buClr>
                <a:srgbClr val="000000"/>
              </a:buClr>
              <a:buSzPct val="100000"/>
              <a:defRPr/>
            </a:pPr>
            <a:r>
              <a:rPr lang="en-US" sz="1500" b="1" dirty="0">
                <a:solidFill>
                  <a:schemeClr val="tx1"/>
                </a:solidFill>
                <a:ea typeface="Calibri"/>
                <a:cs typeface="Calibri"/>
                <a:sym typeface="Calibri"/>
              </a:rPr>
              <a:t> </a:t>
            </a:r>
            <a:endParaRPr lang="en-US" sz="1500" b="1" dirty="0">
              <a:solidFill>
                <a:srgbClr val="00B050"/>
              </a:solidFill>
              <a:ea typeface="Calibri"/>
              <a:cs typeface="Calibri"/>
              <a:sym typeface="Calibri"/>
            </a:endParaRPr>
          </a:p>
          <a:p>
            <a:pPr lvl="2" eaLnBrk="1" fontAlgn="auto" hangingPunct="1">
              <a:spcBef>
                <a:spcPts val="0"/>
              </a:spcBef>
              <a:spcAft>
                <a:spcPts val="0"/>
              </a:spcAft>
              <a:buClr>
                <a:srgbClr val="000000"/>
              </a:buClr>
              <a:buSzPct val="100000"/>
              <a:defRPr/>
            </a:pPr>
            <a:r>
              <a:rPr lang="en-US" sz="1500" b="1" dirty="0">
                <a:ea typeface="Calibri"/>
                <a:cs typeface="Calibri"/>
                <a:sym typeface="Calibri"/>
              </a:rPr>
              <a:t>Content Learning Target</a:t>
            </a:r>
          </a:p>
          <a:p>
            <a:pPr marL="285750" lvl="2" indent="-285750" eaLnBrk="1" fontAlgn="auto" hangingPunct="1">
              <a:spcBef>
                <a:spcPts val="0"/>
              </a:spcBef>
              <a:spcAft>
                <a:spcPts val="0"/>
              </a:spcAft>
              <a:buClr>
                <a:srgbClr val="000000"/>
              </a:buClr>
              <a:buSzPct val="100000"/>
              <a:buFont typeface="Arial" charset="0"/>
              <a:buChar char="•"/>
              <a:defRPr/>
            </a:pPr>
            <a:r>
              <a:rPr lang="en-US" sz="1500" dirty="0"/>
              <a:t>I can analyze an article and find examples of the main technique the author used to build his/her argument in order to craft the body paragraph for the Rhetorical Analysis Essay. </a:t>
            </a:r>
            <a:endParaRPr lang="en-US" sz="1500" b="1" dirty="0">
              <a:ea typeface="Calibri"/>
              <a:cs typeface="Calibri"/>
              <a:sym typeface="Calibri"/>
            </a:endParaRPr>
          </a:p>
          <a:p>
            <a:pPr eaLnBrk="1" fontAlgn="auto" hangingPunct="1">
              <a:spcBef>
                <a:spcPts val="0"/>
              </a:spcBef>
              <a:spcAft>
                <a:spcPts val="0"/>
              </a:spcAft>
              <a:buClr>
                <a:srgbClr val="000000"/>
              </a:buClr>
              <a:buSzPct val="100000"/>
              <a:defRPr/>
            </a:pPr>
            <a:endParaRPr lang="en-US" sz="1500" b="1" dirty="0">
              <a:ea typeface="Calibri"/>
              <a:cs typeface="Calibri"/>
              <a:sym typeface="Calibri"/>
            </a:endParaRPr>
          </a:p>
          <a:p>
            <a:pPr eaLnBrk="1" fontAlgn="auto" hangingPunct="1">
              <a:spcBef>
                <a:spcPts val="0"/>
              </a:spcBef>
              <a:spcAft>
                <a:spcPts val="0"/>
              </a:spcAft>
              <a:buClr>
                <a:srgbClr val="000000"/>
              </a:buClr>
              <a:buSzPct val="100000"/>
              <a:defRPr/>
            </a:pPr>
            <a:r>
              <a:rPr lang="en-US" sz="1500" b="1" dirty="0">
                <a:ea typeface="Calibri"/>
                <a:cs typeface="Calibri"/>
                <a:sym typeface="Calibri"/>
              </a:rPr>
              <a:t>Language Learning Target</a:t>
            </a:r>
          </a:p>
          <a:p>
            <a:pPr marL="285750" indent="-285750" eaLnBrk="1" fontAlgn="auto" hangingPunct="1">
              <a:spcBef>
                <a:spcPts val="0"/>
              </a:spcBef>
              <a:spcAft>
                <a:spcPts val="0"/>
              </a:spcAft>
              <a:buClr>
                <a:srgbClr val="000000"/>
              </a:buClr>
              <a:buSzPct val="100000"/>
              <a:buFont typeface="Arial" charset="0"/>
              <a:buChar char="•"/>
              <a:defRPr/>
            </a:pPr>
            <a:r>
              <a:rPr lang="en-US" sz="1500" dirty="0">
                <a:ea typeface="Calibri"/>
                <a:cs typeface="Calibri"/>
                <a:sym typeface="Calibri"/>
              </a:rPr>
              <a:t>I can use sentence stems and copies of exemplars in order to help me craft my own Rhetorical Analysis Essay introduction paragraph. </a:t>
            </a:r>
            <a:endParaRPr lang="en-US" sz="1500" b="1" dirty="0">
              <a:ea typeface="Calibri"/>
              <a:cs typeface="Calibri"/>
              <a:sym typeface="Calibri"/>
            </a:endParaRPr>
          </a:p>
          <a:p>
            <a:pPr eaLnBrk="1" fontAlgn="auto" hangingPunct="1">
              <a:spcBef>
                <a:spcPts val="0"/>
              </a:spcBef>
              <a:spcAft>
                <a:spcPts val="0"/>
              </a:spcAft>
              <a:buClr>
                <a:srgbClr val="000000"/>
              </a:buClr>
              <a:buSzPct val="100000"/>
              <a:defRPr/>
            </a:pPr>
            <a:endParaRPr lang="en-US" sz="1600" dirty="0">
              <a:solidFill>
                <a:schemeClr val="tx1"/>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rgbClr val="009A46"/>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chemeClr val="tx1"/>
              </a:solidFill>
              <a:latin typeface="+mn-lt"/>
              <a:ea typeface="Calibri"/>
              <a:cs typeface="Calibri"/>
              <a:sym typeface="Calibri"/>
            </a:endParaRPr>
          </a:p>
        </p:txBody>
      </p:sp>
      <p:sp>
        <p:nvSpPr>
          <p:cNvPr id="2" name="Rectangle 1"/>
          <p:cNvSpPr/>
          <p:nvPr/>
        </p:nvSpPr>
        <p:spPr>
          <a:xfrm>
            <a:off x="1582957" y="206514"/>
            <a:ext cx="5978111" cy="707886"/>
          </a:xfrm>
          <a:prstGeom prst="rect">
            <a:avLst/>
          </a:prstGeom>
        </p:spPr>
        <p:txBody>
          <a:bodyPr wrap="none">
            <a:spAutoFit/>
          </a:bodyPr>
          <a:lstStyle/>
          <a:p>
            <a:pPr algn="ctr"/>
            <a:r>
              <a:rPr lang="en-U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Monday 2/12/18 Agenda</a:t>
            </a:r>
          </a:p>
        </p:txBody>
      </p:sp>
    </p:spTree>
    <p:extLst>
      <p:ext uri="{BB962C8B-B14F-4D97-AF65-F5344CB8AC3E}">
        <p14:creationId xmlns:p14="http://schemas.microsoft.com/office/powerpoint/2010/main" val="91952186"/>
      </p:ext>
    </p:extLst>
  </p:cSld>
  <p:clrMapOvr>
    <a:masterClrMapping/>
  </p:clrMapOvr>
  <p:transition spd="slow">
    <p:cut/>
  </p:transition>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a:solidFill>
                  <a:schemeClr val="tx1"/>
                </a:solidFill>
                <a:latin typeface="Calibri" charset="0"/>
                <a:ea typeface="Arial" charset="0"/>
                <a:cs typeface="Arial" charset="0"/>
                <a:sym typeface="Calibri" charset="0"/>
              </a:rPr>
              <a:t>Friday 4/21/17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WOTD = pantomime (noun)</a:t>
            </a:r>
          </a:p>
          <a:p>
            <a:pPr eaLnBrk="1" fontAlgn="auto" hangingPunct="1">
              <a:lnSpc>
                <a:spcPct val="80000"/>
              </a:lnSpc>
              <a:spcBef>
                <a:spcPts val="0"/>
              </a:spcBef>
              <a:spcAft>
                <a:spcPts val="0"/>
              </a:spcAft>
              <a:buClr>
                <a:srgbClr val="000000"/>
              </a:buClr>
              <a:buSzPct val="100000"/>
              <a:defRPr/>
            </a:pPr>
            <a:r>
              <a:rPr lang="en-US" sz="2200" b="1" dirty="0">
                <a:solidFill>
                  <a:schemeClr val="tx1"/>
                </a:solidFill>
                <a:latin typeface="Calibri" charset="0"/>
                <a:ea typeface="Calibri" charset="0"/>
                <a:cs typeface="Calibri" charset="0"/>
                <a:sym typeface="Calibri"/>
              </a:rPr>
              <a:t>In class activities: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a:solidFill>
                  <a:srgbClr val="0070C0"/>
                </a:solidFill>
                <a:latin typeface="Calibri" charset="0"/>
                <a:ea typeface="Calibri" charset="0"/>
                <a:cs typeface="Calibri" charset="0"/>
                <a:sym typeface="Calibri"/>
              </a:rPr>
              <a:t>Bell Work = WOTD, pantomime (noun)</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a:solidFill>
                  <a:srgbClr val="0070C0"/>
                </a:solidFill>
                <a:latin typeface="Calibri" charset="0"/>
                <a:ea typeface="Calibri" charset="0"/>
                <a:cs typeface="Calibri" charset="0"/>
                <a:sym typeface="Calibri"/>
              </a:rPr>
              <a:t>Finish Watching OMAM and turn in Movie Questions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a:solidFill>
                  <a:srgbClr val="0070C0"/>
                </a:solidFill>
                <a:latin typeface="Calibri" charset="0"/>
                <a:ea typeface="Calibri" charset="0"/>
                <a:cs typeface="Calibri" charset="0"/>
                <a:sym typeface="Calibri"/>
              </a:rPr>
              <a:t>Read Ch. 1 from OMAM and complete Window Notes (due Tuesday at the start of the hour)</a:t>
            </a:r>
          </a:p>
          <a:p>
            <a:pPr marL="342900" indent="-342900" eaLnBrk="1" fontAlgn="auto" hangingPunct="1">
              <a:lnSpc>
                <a:spcPct val="80000"/>
              </a:lnSpc>
              <a:spcBef>
                <a:spcPts val="400"/>
              </a:spcBef>
              <a:spcAft>
                <a:spcPts val="0"/>
              </a:spcAft>
              <a:buClr>
                <a:srgbClr val="000000"/>
              </a:buClr>
              <a:buSzPct val="100000"/>
              <a:buFont typeface="Wingdings" charset="2"/>
              <a:buChar char="q"/>
              <a:defRPr/>
            </a:pPr>
            <a:r>
              <a:rPr lang="en-US" sz="2200" b="1" dirty="0">
                <a:solidFill>
                  <a:srgbClr val="0070C0"/>
                </a:solidFill>
                <a:latin typeface="Calibri" charset="0"/>
                <a:ea typeface="Calibri" charset="0"/>
                <a:cs typeface="Calibri" charset="0"/>
                <a:sym typeface="Calibri"/>
              </a:rPr>
              <a:t>Make sure to submit your screen shots for The Khan Challenge  **They were due Saturday 4/15/17. If you do not resubmit them by tonight, you will receive a 0/100 summative for failing to make an attempt. </a:t>
            </a:r>
          </a:p>
          <a:p>
            <a:pPr eaLnBrk="1" fontAlgn="auto" hangingPunct="1">
              <a:lnSpc>
                <a:spcPct val="80000"/>
              </a:lnSpc>
              <a:spcBef>
                <a:spcPts val="40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identify.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3051383743"/>
      </p:ext>
    </p:extLst>
  </p:cSld>
  <p:clrMapOvr>
    <a:masterClrMapping/>
  </p:clrMapOvr>
  <p:transition spd="slow">
    <p:cut/>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a:latin typeface="Kristen ITC" charset="0"/>
            </a:endParaRPr>
          </a:p>
          <a:p>
            <a:pPr algn="ctr" eaLnBrk="1" hangingPunct="1">
              <a:lnSpc>
                <a:spcPct val="80000"/>
              </a:lnSpc>
              <a:defRPr/>
            </a:pPr>
            <a:r>
              <a:rPr lang="en-US" altLang="en-US" sz="3600" b="1" dirty="0">
                <a:solidFill>
                  <a:schemeClr val="bg1"/>
                </a:solidFill>
                <a:latin typeface="Kristen ITC" charset="0"/>
              </a:rPr>
              <a:t>Friday 4/21/17</a:t>
            </a:r>
          </a:p>
          <a:p>
            <a:pPr eaLnBrk="1" hangingPunct="1">
              <a:lnSpc>
                <a:spcPct val="80000"/>
              </a:lnSpc>
              <a:defRPr/>
            </a:pPr>
            <a:endParaRPr lang="en-US" altLang="en-US" sz="2000" b="1" dirty="0">
              <a:latin typeface="Kristen ITC" charset="0"/>
            </a:endParaRPr>
          </a:p>
          <a:p>
            <a:pPr eaLnBrk="1" hangingPunct="1">
              <a:lnSpc>
                <a:spcPct val="80000"/>
              </a:lnSpc>
              <a:defRPr/>
            </a:pPr>
            <a:r>
              <a:rPr lang="en-US" altLang="en-US" sz="2000" b="1" dirty="0">
                <a:solidFill>
                  <a:schemeClr val="bg1"/>
                </a:solidFill>
                <a:latin typeface="+mn-lt"/>
              </a:rPr>
              <a:t>Word: </a:t>
            </a:r>
            <a:r>
              <a:rPr lang="en-US" altLang="en-US" sz="2000" dirty="0">
                <a:solidFill>
                  <a:schemeClr val="bg1"/>
                </a:solidFill>
                <a:latin typeface="+mn-lt"/>
              </a:rPr>
              <a:t>pantomime</a:t>
            </a:r>
            <a:endParaRPr lang="en-US" altLang="en-US" sz="2000" b="1"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noun</a:t>
            </a:r>
          </a:p>
          <a:p>
            <a:pPr eaLnBrk="1" hangingPunct="1">
              <a:lnSpc>
                <a:spcPct val="80000"/>
              </a:lnSpc>
              <a:defRPr/>
            </a:pPr>
            <a:endParaRPr lang="en-US" altLang="en-US" sz="2000" b="1" dirty="0">
              <a:solidFill>
                <a:schemeClr val="bg1"/>
              </a:solidFill>
              <a:latin typeface="+mn-lt"/>
            </a:endParaRPr>
          </a:p>
          <a:p>
            <a:r>
              <a:rPr lang="en-US" altLang="en-US" sz="2000" b="1" dirty="0">
                <a:solidFill>
                  <a:schemeClr val="bg1"/>
                </a:solidFill>
                <a:latin typeface="+mn-lt"/>
              </a:rPr>
              <a:t>Pronunciation: </a:t>
            </a:r>
            <a:r>
              <a:rPr lang="en-US" sz="2000" dirty="0">
                <a:solidFill>
                  <a:schemeClr val="bg1"/>
                </a:solidFill>
              </a:rPr>
              <a:t>[</a:t>
            </a:r>
            <a:r>
              <a:rPr lang="en-US" sz="2000" b="1" dirty="0">
                <a:solidFill>
                  <a:schemeClr val="bg1"/>
                </a:solidFill>
              </a:rPr>
              <a:t>pan</a:t>
            </a:r>
            <a:r>
              <a:rPr lang="en-US" sz="2000" dirty="0">
                <a:solidFill>
                  <a:schemeClr val="bg1"/>
                </a:solidFill>
              </a:rPr>
              <a:t>-</a:t>
            </a:r>
            <a:r>
              <a:rPr lang="en-US" sz="2000" dirty="0" err="1">
                <a:solidFill>
                  <a:schemeClr val="bg1"/>
                </a:solidFill>
              </a:rPr>
              <a:t>t</a:t>
            </a:r>
            <a:r>
              <a:rPr lang="en-US" sz="2000" i="1" dirty="0" err="1">
                <a:solidFill>
                  <a:schemeClr val="bg1"/>
                </a:solidFill>
              </a:rPr>
              <a:t>uh</a:t>
            </a:r>
            <a:r>
              <a:rPr lang="en-US" sz="2000" dirty="0">
                <a:solidFill>
                  <a:schemeClr val="bg1"/>
                </a:solidFill>
              </a:rPr>
              <a:t>-</a:t>
            </a:r>
            <a:r>
              <a:rPr lang="en-US" sz="2000" dirty="0" err="1">
                <a:solidFill>
                  <a:schemeClr val="bg1"/>
                </a:solidFill>
              </a:rPr>
              <a:t>mahym</a:t>
            </a:r>
            <a:r>
              <a:rPr lang="en-US" sz="2000" dirty="0">
                <a:solidFill>
                  <a:schemeClr val="bg1"/>
                </a:solidFill>
              </a:rPr>
              <a:t>] </a:t>
            </a:r>
            <a:endParaRPr lang="en-US" altLang="en-US" sz="2000" b="1" dirty="0">
              <a:solidFill>
                <a:schemeClr val="bg1"/>
              </a:solidFill>
              <a:latin typeface="+mn-lt"/>
            </a:endParaRPr>
          </a:p>
          <a:p>
            <a:endParaRPr lang="en-US" altLang="en-US" sz="2000" b="1" dirty="0">
              <a:solidFill>
                <a:schemeClr val="bg1"/>
              </a:solidFill>
              <a:latin typeface="+mn-lt"/>
            </a:endParaRPr>
          </a:p>
          <a:p>
            <a:r>
              <a:rPr lang="en-US" altLang="en-US" sz="2000" b="1" dirty="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Antonyms: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 </a:t>
            </a:r>
            <a:r>
              <a:rPr lang="en-US" altLang="en-US" sz="2000" dirty="0" err="1">
                <a:solidFill>
                  <a:schemeClr val="bg1"/>
                </a:solidFill>
                <a:latin typeface="+mn-lt"/>
              </a:rPr>
              <a:t>pantomimically</a:t>
            </a:r>
            <a:r>
              <a:rPr lang="en-US" altLang="en-US" sz="2000" dirty="0">
                <a:solidFill>
                  <a:schemeClr val="bg1"/>
                </a:solidFill>
                <a:latin typeface="+mn-lt"/>
              </a:rPr>
              <a:t> (adverb)</a:t>
            </a:r>
            <a:endParaRPr lang="en-US" altLang="en-US" sz="2000" b="1" dirty="0">
              <a:solidFill>
                <a:schemeClr val="bg1"/>
              </a:solidFill>
              <a:latin typeface="+mn-lt"/>
            </a:endParaRPr>
          </a:p>
          <a:p>
            <a:endParaRPr lang="en-US" altLang="en-US" sz="2000" b="1" dirty="0">
              <a:solidFill>
                <a:schemeClr val="bg1"/>
              </a:solidFill>
              <a:latin typeface="+mn-lt"/>
            </a:endParaRPr>
          </a:p>
          <a:p>
            <a:r>
              <a:rPr lang="en-US" altLang="en-US" sz="2000" b="1" dirty="0">
                <a:solidFill>
                  <a:schemeClr val="bg1"/>
                </a:solidFill>
                <a:latin typeface="+mn-lt"/>
              </a:rPr>
              <a:t>Sentence: </a:t>
            </a:r>
          </a:p>
          <a:p>
            <a:r>
              <a:rPr lang="en-US" sz="2000" dirty="0">
                <a:solidFill>
                  <a:schemeClr val="bg1"/>
                </a:solidFill>
              </a:rPr>
              <a:t>But Lennie made an elaborate </a:t>
            </a:r>
            <a:r>
              <a:rPr lang="en-US" sz="2000" b="1" u="sng" dirty="0">
                <a:solidFill>
                  <a:schemeClr val="bg1"/>
                </a:solidFill>
              </a:rPr>
              <a:t>pantomime</a:t>
            </a:r>
            <a:r>
              <a:rPr lang="en-US" sz="2000" dirty="0">
                <a:solidFill>
                  <a:schemeClr val="bg1"/>
                </a:solidFill>
              </a:rPr>
              <a:t> of innocence</a:t>
            </a:r>
            <a:r>
              <a:rPr lang="en-US" sz="2000" i="1" dirty="0">
                <a:solidFill>
                  <a:schemeClr val="bg1"/>
                </a:solidFill>
              </a:rPr>
              <a:t>.</a:t>
            </a:r>
            <a:endParaRPr lang="en-US" sz="2000" dirty="0">
              <a:solidFill>
                <a:schemeClr val="bg1"/>
              </a:solidFill>
            </a:endParaRPr>
          </a:p>
          <a:p>
            <a:endParaRPr lang="en-US" altLang="en-US" sz="1800" b="1" dirty="0">
              <a:solidFill>
                <a:schemeClr val="bg1"/>
              </a:solidFill>
              <a:latin typeface="+mn-lt"/>
            </a:endParaRPr>
          </a:p>
          <a:p>
            <a:r>
              <a:rPr lang="en-US" altLang="en-US" sz="1800" b="1" dirty="0">
                <a:solidFill>
                  <a:schemeClr val="bg1"/>
                </a:solidFill>
                <a:latin typeface="+mn-lt"/>
              </a:rPr>
              <a:t>Predicted Definition / Synonyms: I think this word means</a:t>
            </a:r>
            <a:r>
              <a:rPr lang="mr-IN" altLang="en-US" sz="1800" b="1" dirty="0">
                <a:solidFill>
                  <a:schemeClr val="bg1"/>
                </a:solidFill>
                <a:latin typeface="+mn-lt"/>
              </a:rPr>
              <a:t>…</a:t>
            </a:r>
            <a:r>
              <a:rPr lang="en-US" altLang="en-US" sz="1800" b="1" dirty="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impersonation, mimicry, portraying</a:t>
            </a:r>
          </a:p>
        </p:txBody>
      </p:sp>
      <p:sp>
        <p:nvSpPr>
          <p:cNvPr id="2" name="TextBox 1"/>
          <p:cNvSpPr txBox="1">
            <a:spLocks noChangeArrowheads="1"/>
          </p:cNvSpPr>
          <p:nvPr/>
        </p:nvSpPr>
        <p:spPr bwMode="auto">
          <a:xfrm>
            <a:off x="1371600" y="55626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a performance using gestures and movements without words. </a:t>
            </a:r>
            <a:endParaRPr lang="en-US" altLang="x-none" sz="2000" dirty="0">
              <a:solidFill>
                <a:schemeClr val="bg1"/>
              </a:solidFill>
            </a:endParaRPr>
          </a:p>
        </p:txBody>
      </p:sp>
      <p:sp>
        <p:nvSpPr>
          <p:cNvPr id="4" name="TextBox 3"/>
          <p:cNvSpPr txBox="1"/>
          <p:nvPr/>
        </p:nvSpPr>
        <p:spPr>
          <a:xfrm>
            <a:off x="1447800" y="3181290"/>
            <a:ext cx="4648200" cy="400110"/>
          </a:xfrm>
          <a:prstGeom prst="rect">
            <a:avLst/>
          </a:prstGeom>
          <a:noFill/>
        </p:spPr>
        <p:txBody>
          <a:bodyPr wrap="square" rtlCol="0">
            <a:spAutoFit/>
          </a:bodyPr>
          <a:lstStyle/>
          <a:p>
            <a:r>
              <a:rPr lang="en-US" sz="2000" dirty="0">
                <a:solidFill>
                  <a:schemeClr val="accent3"/>
                </a:solidFill>
              </a:rPr>
              <a:t>N/A</a:t>
            </a:r>
          </a:p>
        </p:txBody>
      </p:sp>
    </p:spTree>
    <p:extLst>
      <p:ext uri="{BB962C8B-B14F-4D97-AF65-F5344CB8AC3E}">
        <p14:creationId xmlns:p14="http://schemas.microsoft.com/office/powerpoint/2010/main" val="40720549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a:solidFill>
                  <a:schemeClr val="tx1"/>
                </a:solidFill>
                <a:latin typeface="Calibri" charset="0"/>
                <a:ea typeface="Arial" charset="0"/>
                <a:cs typeface="Arial" charset="0"/>
                <a:sym typeface="Calibri" charset="0"/>
              </a:rPr>
              <a:t>Monday 4/24/17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WOTD-onus (noun)</a:t>
            </a:r>
          </a:p>
          <a:p>
            <a:pPr eaLnBrk="1" fontAlgn="auto" hangingPunct="1">
              <a:lnSpc>
                <a:spcPct val="80000"/>
              </a:lnSpc>
              <a:spcBef>
                <a:spcPts val="0"/>
              </a:spcBef>
              <a:spcAft>
                <a:spcPts val="0"/>
              </a:spcAft>
              <a:buClr>
                <a:srgbClr val="000000"/>
              </a:buClr>
              <a:buSzPct val="100000"/>
              <a:defRPr/>
            </a:pPr>
            <a:r>
              <a:rPr lang="en-US" sz="2200" b="1" dirty="0">
                <a:solidFill>
                  <a:schemeClr val="tx1"/>
                </a:solidFill>
                <a:latin typeface="Calibri" charset="0"/>
                <a:ea typeface="Calibri" charset="0"/>
                <a:cs typeface="Calibri" charset="0"/>
                <a:sym typeface="Calibri"/>
              </a:rPr>
              <a:t>In class activities: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a:solidFill>
                  <a:srgbClr val="0070C0"/>
                </a:solidFill>
                <a:latin typeface="Calibri" charset="0"/>
                <a:ea typeface="Calibri" charset="0"/>
                <a:cs typeface="Calibri" charset="0"/>
                <a:sym typeface="Calibri"/>
              </a:rPr>
              <a:t>Bell Work = Word of the Day, onus (noun)</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a:solidFill>
                  <a:srgbClr val="0070C0"/>
                </a:solidFill>
                <a:latin typeface="Calibri" charset="0"/>
                <a:ea typeface="Calibri" charset="0"/>
                <a:cs typeface="Calibri" charset="0"/>
                <a:sym typeface="Calibri"/>
              </a:rPr>
              <a:t>TAKE EVERYTHING OFF OF YOUR DESK EXCEPT FOR A WRITING UTENSIL.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a:solidFill>
                  <a:srgbClr val="0070C0"/>
                </a:solidFill>
                <a:latin typeface="Calibri" charset="0"/>
                <a:ea typeface="Calibri" charset="0"/>
                <a:cs typeface="Calibri" charset="0"/>
                <a:sym typeface="Calibri"/>
              </a:rPr>
              <a:t>Reading Post Test (reading section for SAT): You will receive a summative grade. 3 extra credit points will be awarded to those students that show growth between first semester and now. </a:t>
            </a:r>
            <a:r>
              <a:rPr lang="en-US" sz="2200" b="1" dirty="0">
                <a:solidFill>
                  <a:srgbClr val="0070C0"/>
                </a:solidFill>
                <a:latin typeface="Calibri" charset="0"/>
                <a:ea typeface="Calibri" charset="0"/>
                <a:cs typeface="Calibri" charset="0"/>
                <a:sym typeface="Wingdings"/>
              </a:rPr>
              <a:t> </a:t>
            </a:r>
            <a:endParaRPr lang="en-US" sz="2200" b="1" dirty="0">
              <a:solidFill>
                <a:srgbClr val="0070C0"/>
              </a:solidFill>
              <a:latin typeface="Calibri" charset="0"/>
              <a:ea typeface="Calibri" charset="0"/>
              <a:cs typeface="Calibri" charset="0"/>
              <a:sym typeface="Calibri"/>
            </a:endParaRP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a:solidFill>
                  <a:srgbClr val="0070C0"/>
                </a:solidFill>
                <a:latin typeface="Calibri" charset="0"/>
                <a:ea typeface="Calibri" charset="0"/>
                <a:cs typeface="Calibri" charset="0"/>
                <a:sym typeface="Calibri"/>
              </a:rPr>
              <a:t>Finish reading Ch. 1 and Window Notes for OMAM</a:t>
            </a:r>
          </a:p>
          <a:p>
            <a:pPr marL="342900" indent="-342900" eaLnBrk="1" fontAlgn="auto" hangingPunct="1">
              <a:lnSpc>
                <a:spcPct val="80000"/>
              </a:lnSpc>
              <a:spcBef>
                <a:spcPts val="400"/>
              </a:spcBef>
              <a:spcAft>
                <a:spcPts val="0"/>
              </a:spcAft>
              <a:buClr>
                <a:srgbClr val="000000"/>
              </a:buClr>
              <a:buSzPct val="100000"/>
              <a:buFont typeface="Wingdings" charset="2"/>
              <a:buChar char="q"/>
              <a:defRPr/>
            </a:pPr>
            <a:r>
              <a:rPr lang="en-US" sz="2200" b="1" dirty="0">
                <a:solidFill>
                  <a:srgbClr val="0070C0"/>
                </a:solidFill>
                <a:latin typeface="Calibri" charset="0"/>
                <a:ea typeface="Calibri" charset="0"/>
                <a:cs typeface="Calibri" charset="0"/>
                <a:sym typeface="Calibri"/>
              </a:rPr>
              <a:t>Homework = Window Notes for Ch. 1 in OMAM</a:t>
            </a:r>
          </a:p>
          <a:p>
            <a:pPr eaLnBrk="1" fontAlgn="auto" hangingPunct="1">
              <a:lnSpc>
                <a:spcPct val="80000"/>
              </a:lnSpc>
              <a:spcBef>
                <a:spcPts val="40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identify.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3020259652"/>
      </p:ext>
    </p:extLst>
  </p:cSld>
  <p:clrMapOvr>
    <a:masterClrMapping/>
  </p:clrMapOvr>
  <p:transition spd="slow">
    <p:cut/>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a:latin typeface="Kristen ITC" charset="0"/>
            </a:endParaRPr>
          </a:p>
          <a:p>
            <a:pPr algn="ctr" eaLnBrk="1" hangingPunct="1">
              <a:lnSpc>
                <a:spcPct val="80000"/>
              </a:lnSpc>
              <a:defRPr/>
            </a:pPr>
            <a:r>
              <a:rPr lang="en-US" altLang="en-US" sz="3600" b="1" dirty="0">
                <a:solidFill>
                  <a:schemeClr val="bg1"/>
                </a:solidFill>
                <a:latin typeface="Kristen ITC" charset="0"/>
              </a:rPr>
              <a:t>Monday 4/24/17</a:t>
            </a:r>
          </a:p>
          <a:p>
            <a:pPr eaLnBrk="1" hangingPunct="1">
              <a:lnSpc>
                <a:spcPct val="80000"/>
              </a:lnSpc>
              <a:defRPr/>
            </a:pPr>
            <a:endParaRPr lang="en-US" altLang="en-US" sz="2000" b="1" dirty="0">
              <a:latin typeface="Kristen ITC" charset="0"/>
            </a:endParaRPr>
          </a:p>
          <a:p>
            <a:pPr eaLnBrk="1" hangingPunct="1">
              <a:lnSpc>
                <a:spcPct val="80000"/>
              </a:lnSpc>
              <a:defRPr/>
            </a:pPr>
            <a:r>
              <a:rPr lang="en-US" altLang="en-US" sz="2000" b="1" dirty="0">
                <a:solidFill>
                  <a:schemeClr val="bg1"/>
                </a:solidFill>
                <a:latin typeface="+mn-lt"/>
              </a:rPr>
              <a:t>Word: </a:t>
            </a:r>
            <a:r>
              <a:rPr lang="en-US" altLang="en-US" sz="2000" dirty="0">
                <a:solidFill>
                  <a:schemeClr val="bg1"/>
                </a:solidFill>
                <a:latin typeface="+mn-lt"/>
              </a:rPr>
              <a:t>onus</a:t>
            </a:r>
            <a:endParaRPr lang="en-US" altLang="en-US" sz="2000" b="1"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noun</a:t>
            </a:r>
          </a:p>
          <a:p>
            <a:pPr eaLnBrk="1" hangingPunct="1">
              <a:lnSpc>
                <a:spcPct val="80000"/>
              </a:lnSpc>
              <a:defRPr/>
            </a:pPr>
            <a:endParaRPr lang="en-US" altLang="en-US" sz="2000" b="1" dirty="0">
              <a:solidFill>
                <a:schemeClr val="bg1"/>
              </a:solidFill>
              <a:latin typeface="+mn-lt"/>
            </a:endParaRPr>
          </a:p>
          <a:p>
            <a:r>
              <a:rPr lang="en-US" altLang="en-US" sz="2000" b="1" dirty="0">
                <a:solidFill>
                  <a:schemeClr val="bg1"/>
                </a:solidFill>
                <a:latin typeface="+mn-lt"/>
              </a:rPr>
              <a:t>Pronunciation: </a:t>
            </a:r>
            <a:r>
              <a:rPr lang="en-US" sz="2000" dirty="0">
                <a:solidFill>
                  <a:schemeClr val="bg1"/>
                </a:solidFill>
              </a:rPr>
              <a:t>[</a:t>
            </a:r>
            <a:r>
              <a:rPr lang="en-US" sz="2000" b="1" dirty="0">
                <a:solidFill>
                  <a:schemeClr val="bg1"/>
                </a:solidFill>
              </a:rPr>
              <a:t>oh</a:t>
            </a:r>
            <a:r>
              <a:rPr lang="en-US" sz="2000" dirty="0">
                <a:solidFill>
                  <a:schemeClr val="bg1"/>
                </a:solidFill>
              </a:rPr>
              <a:t>-</a:t>
            </a:r>
            <a:r>
              <a:rPr lang="en-US" sz="2000" dirty="0" err="1">
                <a:solidFill>
                  <a:schemeClr val="bg1"/>
                </a:solidFill>
              </a:rPr>
              <a:t>n</a:t>
            </a:r>
            <a:r>
              <a:rPr lang="en-US" sz="2000" i="1" dirty="0" err="1">
                <a:solidFill>
                  <a:schemeClr val="bg1"/>
                </a:solidFill>
              </a:rPr>
              <a:t>uh</a:t>
            </a:r>
            <a:r>
              <a:rPr lang="en-US" sz="2000" dirty="0">
                <a:solidFill>
                  <a:schemeClr val="bg1"/>
                </a:solidFill>
              </a:rPr>
              <a:t> s] </a:t>
            </a:r>
            <a:endParaRPr lang="en-US" altLang="en-US" sz="2000" b="1" dirty="0">
              <a:solidFill>
                <a:schemeClr val="bg1"/>
              </a:solidFill>
              <a:latin typeface="+mn-lt"/>
            </a:endParaRPr>
          </a:p>
          <a:p>
            <a:endParaRPr lang="en-US" altLang="en-US" sz="2000" b="1" dirty="0">
              <a:solidFill>
                <a:schemeClr val="bg1"/>
              </a:solidFill>
              <a:latin typeface="+mn-lt"/>
            </a:endParaRPr>
          </a:p>
          <a:p>
            <a:r>
              <a:rPr lang="en-US" altLang="en-US" sz="2000" b="1" dirty="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Antonyms: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 </a:t>
            </a:r>
            <a:r>
              <a:rPr lang="en-US" altLang="en-US" sz="2000" dirty="0">
                <a:solidFill>
                  <a:schemeClr val="bg1"/>
                </a:solidFill>
                <a:latin typeface="+mn-lt"/>
              </a:rPr>
              <a:t>N/A</a:t>
            </a:r>
            <a:endParaRPr lang="en-US" altLang="en-US" sz="2000" b="1" dirty="0">
              <a:solidFill>
                <a:schemeClr val="bg1"/>
              </a:solidFill>
              <a:latin typeface="+mn-lt"/>
            </a:endParaRPr>
          </a:p>
          <a:p>
            <a:endParaRPr lang="en-US" altLang="en-US" sz="2000" b="1" dirty="0">
              <a:solidFill>
                <a:schemeClr val="bg1"/>
              </a:solidFill>
              <a:latin typeface="+mn-lt"/>
            </a:endParaRPr>
          </a:p>
          <a:p>
            <a:r>
              <a:rPr lang="en-US" altLang="en-US" sz="2000" b="1" dirty="0">
                <a:solidFill>
                  <a:schemeClr val="bg1"/>
                </a:solidFill>
                <a:latin typeface="+mn-lt"/>
              </a:rPr>
              <a:t>Sentence: </a:t>
            </a:r>
          </a:p>
          <a:p>
            <a:r>
              <a:rPr lang="en-US" sz="2000" dirty="0">
                <a:solidFill>
                  <a:schemeClr val="bg1"/>
                </a:solidFill>
              </a:rPr>
              <a:t>Being a leader is difficult because in this position one must bear the </a:t>
            </a:r>
            <a:r>
              <a:rPr lang="en-US" sz="2000" b="1" u="sng" dirty="0">
                <a:solidFill>
                  <a:schemeClr val="bg1"/>
                </a:solidFill>
              </a:rPr>
              <a:t>onus</a:t>
            </a:r>
            <a:r>
              <a:rPr lang="en-US" sz="2000" dirty="0">
                <a:solidFill>
                  <a:schemeClr val="bg1"/>
                </a:solidFill>
              </a:rPr>
              <a:t> of making decisions for a group of people.</a:t>
            </a:r>
          </a:p>
          <a:p>
            <a:endParaRPr lang="en-US" altLang="en-US" sz="1800" b="1" dirty="0">
              <a:solidFill>
                <a:schemeClr val="bg1"/>
              </a:solidFill>
              <a:latin typeface="+mn-lt"/>
            </a:endParaRPr>
          </a:p>
          <a:p>
            <a:r>
              <a:rPr lang="en-US" altLang="en-US" sz="1800" b="1" dirty="0">
                <a:solidFill>
                  <a:schemeClr val="bg1"/>
                </a:solidFill>
                <a:latin typeface="+mn-lt"/>
              </a:rPr>
              <a:t>Predicted Definition / Synonyms: I think this word means</a:t>
            </a:r>
            <a:r>
              <a:rPr lang="mr-IN" altLang="en-US" sz="1800" b="1" dirty="0">
                <a:solidFill>
                  <a:schemeClr val="bg1"/>
                </a:solidFill>
                <a:latin typeface="+mn-lt"/>
              </a:rPr>
              <a:t>…</a:t>
            </a:r>
            <a:r>
              <a:rPr lang="en-US" altLang="en-US" sz="1800" b="1" dirty="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duty, liability, obligation</a:t>
            </a:r>
          </a:p>
        </p:txBody>
      </p:sp>
      <p:sp>
        <p:nvSpPr>
          <p:cNvPr id="2" name="TextBox 1"/>
          <p:cNvSpPr txBox="1">
            <a:spLocks noChangeArrowheads="1"/>
          </p:cNvSpPr>
          <p:nvPr/>
        </p:nvSpPr>
        <p:spPr bwMode="auto">
          <a:xfrm>
            <a:off x="1371600" y="58674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used to refer to something that is one's duty or responsibility.</a:t>
            </a:r>
            <a:endParaRPr lang="en-US" altLang="x-none" sz="2000" dirty="0">
              <a:solidFill>
                <a:schemeClr val="bg1"/>
              </a:solidFill>
            </a:endParaRPr>
          </a:p>
        </p:txBody>
      </p:sp>
      <p:sp>
        <p:nvSpPr>
          <p:cNvPr id="4" name="TextBox 3"/>
          <p:cNvSpPr txBox="1"/>
          <p:nvPr/>
        </p:nvSpPr>
        <p:spPr>
          <a:xfrm>
            <a:off x="1447800" y="3181290"/>
            <a:ext cx="4648200" cy="400110"/>
          </a:xfrm>
          <a:prstGeom prst="rect">
            <a:avLst/>
          </a:prstGeom>
          <a:noFill/>
        </p:spPr>
        <p:txBody>
          <a:bodyPr wrap="square" rtlCol="0">
            <a:spAutoFit/>
          </a:bodyPr>
          <a:lstStyle/>
          <a:p>
            <a:r>
              <a:rPr lang="en-US" sz="2000" dirty="0">
                <a:solidFill>
                  <a:schemeClr val="accent3"/>
                </a:solidFill>
              </a:rPr>
              <a:t>exemption, irresponsibility, benefit </a:t>
            </a:r>
          </a:p>
        </p:txBody>
      </p:sp>
    </p:spTree>
    <p:extLst>
      <p:ext uri="{BB962C8B-B14F-4D97-AF65-F5344CB8AC3E}">
        <p14:creationId xmlns:p14="http://schemas.microsoft.com/office/powerpoint/2010/main" val="39310230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a:solidFill>
                  <a:schemeClr val="tx1"/>
                </a:solidFill>
                <a:latin typeface="Calibri" charset="0"/>
                <a:ea typeface="Arial" charset="0"/>
                <a:cs typeface="Arial" charset="0"/>
                <a:sym typeface="Calibri" charset="0"/>
              </a:rPr>
              <a:t>Tuesday 4/25/17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WOTD-drone</a:t>
            </a:r>
          </a:p>
          <a:p>
            <a:pPr eaLnBrk="1" fontAlgn="auto" hangingPunct="1">
              <a:lnSpc>
                <a:spcPct val="80000"/>
              </a:lnSpc>
              <a:spcBef>
                <a:spcPts val="0"/>
              </a:spcBef>
              <a:spcAft>
                <a:spcPts val="0"/>
              </a:spcAft>
              <a:buClr>
                <a:srgbClr val="000000"/>
              </a:buClr>
              <a:buSzPct val="100000"/>
              <a:defRPr/>
            </a:pPr>
            <a:r>
              <a:rPr lang="en-US" sz="2200" b="1" dirty="0">
                <a:solidFill>
                  <a:schemeClr val="tx1"/>
                </a:solidFill>
                <a:latin typeface="Calibri" charset="0"/>
                <a:ea typeface="Calibri" charset="0"/>
                <a:cs typeface="Calibri" charset="0"/>
                <a:sym typeface="Calibri"/>
              </a:rPr>
              <a:t>In class activities: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a:solidFill>
                  <a:srgbClr val="0070C0"/>
                </a:solidFill>
                <a:latin typeface="Calibri" charset="0"/>
                <a:ea typeface="Calibri" charset="0"/>
                <a:cs typeface="Calibri" charset="0"/>
                <a:sym typeface="Calibri"/>
              </a:rPr>
              <a:t>Bell Work = Word of the Day, drone (verb)</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a:solidFill>
                  <a:srgbClr val="0070C0"/>
                </a:solidFill>
                <a:latin typeface="Calibri" charset="0"/>
                <a:ea typeface="Calibri" charset="0"/>
                <a:cs typeface="Calibri" charset="0"/>
                <a:sym typeface="Calibri"/>
              </a:rPr>
              <a:t>Friendship Thinking Exercise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a:solidFill>
                  <a:srgbClr val="0070C0"/>
                </a:solidFill>
                <a:latin typeface="Calibri" charset="0"/>
                <a:ea typeface="Calibri" charset="0"/>
                <a:cs typeface="Calibri" charset="0"/>
                <a:sym typeface="Calibri"/>
              </a:rPr>
              <a:t>With a partner, argue which type of relationship George and Lennie have in Ch. 1 using definitions from Living in </a:t>
            </a:r>
            <a:r>
              <a:rPr lang="en-US" sz="2200" b="1" dirty="0" err="1">
                <a:solidFill>
                  <a:srgbClr val="0070C0"/>
                </a:solidFill>
                <a:latin typeface="Calibri" charset="0"/>
                <a:ea typeface="Calibri" charset="0"/>
                <a:cs typeface="Calibri" charset="0"/>
                <a:sym typeface="Calibri"/>
              </a:rPr>
              <a:t>Sym</a:t>
            </a:r>
            <a:endParaRPr lang="en-US" sz="2200" b="1" dirty="0">
              <a:solidFill>
                <a:srgbClr val="0070C0"/>
              </a:solidFill>
              <a:latin typeface="Calibri" charset="0"/>
              <a:ea typeface="Calibri" charset="0"/>
              <a:cs typeface="Calibri" charset="0"/>
              <a:sym typeface="Calibri"/>
            </a:endParaRPr>
          </a:p>
          <a:p>
            <a:pPr marL="342900" indent="-342900" eaLnBrk="1" fontAlgn="auto" hangingPunct="1">
              <a:lnSpc>
                <a:spcPct val="80000"/>
              </a:lnSpc>
              <a:spcBef>
                <a:spcPts val="400"/>
              </a:spcBef>
              <a:spcAft>
                <a:spcPts val="0"/>
              </a:spcAft>
              <a:buClr>
                <a:srgbClr val="000000"/>
              </a:buClr>
              <a:buSzPct val="100000"/>
              <a:buFont typeface="Wingdings" charset="2"/>
              <a:buChar char="q"/>
              <a:defRPr/>
            </a:pPr>
            <a:r>
              <a:rPr lang="en-US" sz="2200" b="1" dirty="0">
                <a:solidFill>
                  <a:srgbClr val="0070C0"/>
                </a:solidFill>
                <a:latin typeface="Calibri" charset="0"/>
                <a:ea typeface="Calibri" charset="0"/>
                <a:cs typeface="Calibri" charset="0"/>
                <a:sym typeface="Calibri"/>
              </a:rPr>
              <a:t>Homework = Skip Ch. 2, but read Ch. 3</a:t>
            </a:r>
          </a:p>
          <a:p>
            <a:pPr eaLnBrk="1" fontAlgn="auto" hangingPunct="1">
              <a:lnSpc>
                <a:spcPct val="80000"/>
              </a:lnSpc>
              <a:spcBef>
                <a:spcPts val="40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2847745381"/>
      </p:ext>
    </p:extLst>
  </p:cSld>
  <p:clrMapOvr>
    <a:masterClrMapping/>
  </p:clrMapOvr>
  <p:transition spd="slow">
    <p:cut/>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a:latin typeface="Kristen ITC" charset="0"/>
            </a:endParaRPr>
          </a:p>
          <a:p>
            <a:pPr algn="ctr" eaLnBrk="1" hangingPunct="1">
              <a:lnSpc>
                <a:spcPct val="80000"/>
              </a:lnSpc>
              <a:defRPr/>
            </a:pPr>
            <a:r>
              <a:rPr lang="en-US" altLang="en-US" sz="3600" b="1" dirty="0">
                <a:solidFill>
                  <a:schemeClr val="bg1"/>
                </a:solidFill>
                <a:latin typeface="Kristen ITC" charset="0"/>
              </a:rPr>
              <a:t>Tuesday 4/25/17</a:t>
            </a:r>
          </a:p>
          <a:p>
            <a:pPr eaLnBrk="1" hangingPunct="1">
              <a:lnSpc>
                <a:spcPct val="80000"/>
              </a:lnSpc>
              <a:defRPr/>
            </a:pPr>
            <a:endParaRPr lang="en-US" altLang="en-US" sz="2000" b="1" dirty="0">
              <a:latin typeface="Kristen ITC" charset="0"/>
            </a:endParaRPr>
          </a:p>
          <a:p>
            <a:pPr eaLnBrk="1" hangingPunct="1">
              <a:lnSpc>
                <a:spcPct val="80000"/>
              </a:lnSpc>
              <a:defRPr/>
            </a:pPr>
            <a:r>
              <a:rPr lang="en-US" altLang="en-US" sz="2000" b="1" dirty="0">
                <a:solidFill>
                  <a:schemeClr val="bg1"/>
                </a:solidFill>
                <a:latin typeface="+mn-lt"/>
              </a:rPr>
              <a:t>Word: </a:t>
            </a:r>
            <a:r>
              <a:rPr lang="en-US" altLang="en-US" sz="2000" dirty="0">
                <a:solidFill>
                  <a:schemeClr val="bg1"/>
                </a:solidFill>
                <a:latin typeface="+mn-lt"/>
              </a:rPr>
              <a:t>drone</a:t>
            </a:r>
            <a:endParaRPr lang="en-US" altLang="en-US" sz="2000" b="1"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verb</a:t>
            </a:r>
          </a:p>
          <a:p>
            <a:pPr eaLnBrk="1" hangingPunct="1">
              <a:lnSpc>
                <a:spcPct val="80000"/>
              </a:lnSpc>
              <a:defRPr/>
            </a:pPr>
            <a:endParaRPr lang="en-US" altLang="en-US" sz="2000" b="1" dirty="0">
              <a:solidFill>
                <a:schemeClr val="bg1"/>
              </a:solidFill>
              <a:latin typeface="+mn-lt"/>
            </a:endParaRPr>
          </a:p>
          <a:p>
            <a:r>
              <a:rPr lang="en-US" altLang="en-US" sz="2000" b="1" dirty="0">
                <a:solidFill>
                  <a:schemeClr val="bg1"/>
                </a:solidFill>
                <a:latin typeface="+mn-lt"/>
              </a:rPr>
              <a:t>Pronunciation: </a:t>
            </a:r>
            <a:r>
              <a:rPr lang="en-US" sz="2000" dirty="0">
                <a:solidFill>
                  <a:schemeClr val="bg1"/>
                </a:solidFill>
              </a:rPr>
              <a:t>[</a:t>
            </a:r>
            <a:r>
              <a:rPr lang="en-US" sz="2000" b="1" dirty="0" err="1">
                <a:solidFill>
                  <a:schemeClr val="bg1"/>
                </a:solidFill>
              </a:rPr>
              <a:t>drohn</a:t>
            </a:r>
            <a:r>
              <a:rPr lang="en-US" sz="2000" b="1" dirty="0">
                <a:solidFill>
                  <a:schemeClr val="bg1"/>
                </a:solidFill>
              </a:rPr>
              <a:t>]</a:t>
            </a:r>
            <a:r>
              <a:rPr lang="en-US" sz="2000" dirty="0">
                <a:solidFill>
                  <a:schemeClr val="bg1"/>
                </a:solidFill>
              </a:rPr>
              <a:t> </a:t>
            </a:r>
            <a:endParaRPr lang="en-US" altLang="en-US" sz="2000" b="1" dirty="0">
              <a:solidFill>
                <a:schemeClr val="bg1"/>
              </a:solidFill>
              <a:latin typeface="+mn-lt"/>
            </a:endParaRPr>
          </a:p>
          <a:p>
            <a:endParaRPr lang="en-US" altLang="en-US" sz="2000" b="1" dirty="0">
              <a:solidFill>
                <a:schemeClr val="bg1"/>
              </a:solidFill>
              <a:latin typeface="+mn-lt"/>
            </a:endParaRPr>
          </a:p>
          <a:p>
            <a:r>
              <a:rPr lang="en-US" altLang="en-US" sz="2000" b="1" dirty="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Antonyms: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 </a:t>
            </a:r>
            <a:r>
              <a:rPr lang="en-US" altLang="en-US" sz="2000" dirty="0" err="1">
                <a:solidFill>
                  <a:schemeClr val="bg1"/>
                </a:solidFill>
                <a:latin typeface="+mn-lt"/>
              </a:rPr>
              <a:t>droner</a:t>
            </a:r>
            <a:r>
              <a:rPr lang="en-US" altLang="en-US" sz="2000" dirty="0">
                <a:solidFill>
                  <a:schemeClr val="bg1"/>
                </a:solidFill>
                <a:latin typeface="+mn-lt"/>
              </a:rPr>
              <a:t> (noun), droningly (adverb)</a:t>
            </a:r>
            <a:endParaRPr lang="en-US" altLang="en-US" sz="2000" b="1" dirty="0">
              <a:solidFill>
                <a:schemeClr val="bg1"/>
              </a:solidFill>
              <a:latin typeface="+mn-lt"/>
            </a:endParaRPr>
          </a:p>
          <a:p>
            <a:endParaRPr lang="en-US" altLang="en-US" sz="2000" b="1" dirty="0">
              <a:solidFill>
                <a:schemeClr val="bg1"/>
              </a:solidFill>
              <a:latin typeface="+mn-lt"/>
            </a:endParaRPr>
          </a:p>
          <a:p>
            <a:r>
              <a:rPr lang="en-US" altLang="en-US" sz="2000" b="1" dirty="0">
                <a:solidFill>
                  <a:schemeClr val="bg1"/>
                </a:solidFill>
                <a:latin typeface="+mn-lt"/>
              </a:rPr>
              <a:t>Sentence: </a:t>
            </a:r>
          </a:p>
          <a:p>
            <a:r>
              <a:rPr lang="en-US" sz="2000" dirty="0">
                <a:solidFill>
                  <a:schemeClr val="bg1"/>
                </a:solidFill>
              </a:rPr>
              <a:t>As Ali was daydreaming in class, the teacher’s voice continued to </a:t>
            </a:r>
            <a:r>
              <a:rPr lang="en-US" sz="2000" b="1" u="sng" dirty="0">
                <a:solidFill>
                  <a:schemeClr val="bg1"/>
                </a:solidFill>
              </a:rPr>
              <a:t>drone</a:t>
            </a:r>
            <a:r>
              <a:rPr lang="en-US" sz="2000" dirty="0">
                <a:solidFill>
                  <a:schemeClr val="bg1"/>
                </a:solidFill>
              </a:rPr>
              <a:t> on in the background.</a:t>
            </a:r>
            <a:endParaRPr lang="en-US" altLang="en-US" sz="1800" b="1" dirty="0">
              <a:solidFill>
                <a:schemeClr val="bg1"/>
              </a:solidFill>
              <a:latin typeface="+mn-lt"/>
            </a:endParaRPr>
          </a:p>
          <a:p>
            <a:endParaRPr lang="en-US" altLang="en-US" sz="1800" b="1" dirty="0">
              <a:solidFill>
                <a:schemeClr val="bg1"/>
              </a:solidFill>
              <a:latin typeface="+mn-lt"/>
            </a:endParaRPr>
          </a:p>
          <a:p>
            <a:r>
              <a:rPr lang="en-US" altLang="en-US" sz="1800" b="1" dirty="0">
                <a:solidFill>
                  <a:schemeClr val="bg1"/>
                </a:solidFill>
                <a:latin typeface="+mn-lt"/>
              </a:rPr>
              <a:t>Predicted Definition / Synonyms: I think this word means</a:t>
            </a:r>
            <a:r>
              <a:rPr lang="mr-IN" altLang="en-US" sz="1800" b="1" dirty="0">
                <a:solidFill>
                  <a:schemeClr val="bg1"/>
                </a:solidFill>
                <a:latin typeface="+mn-lt"/>
              </a:rPr>
              <a:t>…</a:t>
            </a:r>
            <a:r>
              <a:rPr lang="en-US" altLang="en-US" sz="1800" b="1" dirty="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Purr, hum, buzz</a:t>
            </a:r>
          </a:p>
        </p:txBody>
      </p:sp>
      <p:sp>
        <p:nvSpPr>
          <p:cNvPr id="2" name="TextBox 1"/>
          <p:cNvSpPr txBox="1">
            <a:spLocks noChangeArrowheads="1"/>
          </p:cNvSpPr>
          <p:nvPr/>
        </p:nvSpPr>
        <p:spPr bwMode="auto">
          <a:xfrm>
            <a:off x="1371600" y="58674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Talk in a monotonous voice. </a:t>
            </a:r>
            <a:endParaRPr lang="en-US" altLang="x-none" sz="2000" dirty="0">
              <a:solidFill>
                <a:schemeClr val="bg1"/>
              </a:solidFill>
            </a:endParaRPr>
          </a:p>
        </p:txBody>
      </p:sp>
      <p:sp>
        <p:nvSpPr>
          <p:cNvPr id="4" name="TextBox 3"/>
          <p:cNvSpPr txBox="1"/>
          <p:nvPr/>
        </p:nvSpPr>
        <p:spPr>
          <a:xfrm>
            <a:off x="1447800" y="3181290"/>
            <a:ext cx="4648200" cy="400110"/>
          </a:xfrm>
          <a:prstGeom prst="rect">
            <a:avLst/>
          </a:prstGeom>
          <a:noFill/>
        </p:spPr>
        <p:txBody>
          <a:bodyPr wrap="square" rtlCol="0">
            <a:spAutoFit/>
          </a:bodyPr>
          <a:lstStyle/>
          <a:p>
            <a:r>
              <a:rPr lang="en-US" sz="2000" dirty="0">
                <a:solidFill>
                  <a:schemeClr val="accent3"/>
                </a:solidFill>
              </a:rPr>
              <a:t>Quiet, silent </a:t>
            </a:r>
          </a:p>
        </p:txBody>
      </p:sp>
    </p:spTree>
    <p:extLst>
      <p:ext uri="{BB962C8B-B14F-4D97-AF65-F5344CB8AC3E}">
        <p14:creationId xmlns:p14="http://schemas.microsoft.com/office/powerpoint/2010/main" val="13054868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a:solidFill>
                  <a:schemeClr val="tx1"/>
                </a:solidFill>
                <a:latin typeface="Calibri" charset="0"/>
                <a:ea typeface="Arial" charset="0"/>
                <a:cs typeface="Arial" charset="0"/>
                <a:sym typeface="Calibri" charset="0"/>
              </a:rPr>
              <a:t>Symbiosis</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304800" y="685800"/>
            <a:ext cx="8610600" cy="2438400"/>
          </a:xfrm>
        </p:spPr>
        <p:txBody>
          <a:bodyPr tIns="45700" bIns="45700">
            <a:noAutofit/>
          </a:bodyPr>
          <a:lstStyle/>
          <a:p>
            <a:r>
              <a:rPr lang="en-US" sz="2400" dirty="0" err="1"/>
              <a:t>Sym</a:t>
            </a:r>
            <a:r>
              <a:rPr lang="en-US" sz="2400" dirty="0"/>
              <a:t> = with or together</a:t>
            </a:r>
          </a:p>
          <a:p>
            <a:r>
              <a:rPr lang="en-US" sz="2400" dirty="0" err="1"/>
              <a:t>biosis</a:t>
            </a:r>
            <a:r>
              <a:rPr lang="en-US" sz="2400" dirty="0"/>
              <a:t> = way of living </a:t>
            </a:r>
          </a:p>
          <a:p>
            <a:endParaRPr lang="en-US" sz="2400" dirty="0"/>
          </a:p>
          <a:p>
            <a:r>
              <a:rPr lang="en-US" sz="2400" dirty="0"/>
              <a:t>Properly, it is a neutral term, meaning "the living together in close association of two dissimilar organisms." It has the implication that the relationship is beneficial to the organisms involved, but that is properly a mutualistic relationship. Mutualism, commensalism, </a:t>
            </a:r>
            <a:r>
              <a:rPr lang="en-US" sz="2400" dirty="0" err="1"/>
              <a:t>amensalism</a:t>
            </a:r>
            <a:r>
              <a:rPr lang="en-US" sz="2400" dirty="0"/>
              <a:t>, parasitism, and pathogens are all types of symbiotic relationships.</a:t>
            </a:r>
          </a:p>
          <a:p>
            <a:br>
              <a:rPr lang="en-US" sz="2400" dirty="0"/>
            </a:br>
            <a:endParaRPr lang="en-US" sz="2200" b="1" dirty="0">
              <a:solidFill>
                <a:srgbClr val="00B050"/>
              </a:solidFill>
              <a:latin typeface="Calibri" charset="0"/>
              <a:ea typeface="Calibri" charset="0"/>
              <a:cs typeface="Calibri" charset="0"/>
              <a:sym typeface="Calibri"/>
            </a:endParaRPr>
          </a:p>
        </p:txBody>
      </p:sp>
      <p:pic>
        <p:nvPicPr>
          <p:cNvPr id="2" name="Picture 1"/>
          <p:cNvPicPr>
            <a:picLocks noChangeAspect="1"/>
          </p:cNvPicPr>
          <p:nvPr/>
        </p:nvPicPr>
        <p:blipFill>
          <a:blip r:embed="rId3"/>
          <a:stretch>
            <a:fillRect/>
          </a:stretch>
        </p:blipFill>
        <p:spPr>
          <a:xfrm>
            <a:off x="2362200" y="4267200"/>
            <a:ext cx="3930650" cy="2345620"/>
          </a:xfrm>
          <a:prstGeom prst="rect">
            <a:avLst/>
          </a:prstGeom>
        </p:spPr>
      </p:pic>
    </p:spTree>
    <p:extLst>
      <p:ext uri="{BB962C8B-B14F-4D97-AF65-F5344CB8AC3E}">
        <p14:creationId xmlns:p14="http://schemas.microsoft.com/office/powerpoint/2010/main" val="2154297246"/>
      </p:ext>
    </p:extLst>
  </p:cSld>
  <p:clrMapOvr>
    <a:masterClrMapping/>
  </p:clrMapOvr>
  <p:transition spd="slow">
    <p:cut/>
  </p:transition>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a:solidFill>
                  <a:schemeClr val="tx1"/>
                </a:solidFill>
                <a:latin typeface="Calibri" charset="0"/>
                <a:ea typeface="Arial" charset="0"/>
                <a:cs typeface="Arial" charset="0"/>
                <a:sym typeface="Calibri" charset="0"/>
              </a:rPr>
              <a:t>5 Types of Symbiotic Relationships</a:t>
            </a:r>
            <a:endParaRPr lang="en-US" altLang="en-US" sz="3200" b="1" dirty="0">
              <a:solidFill>
                <a:srgbClr val="FF0000"/>
              </a:solidFill>
              <a:latin typeface="Calibri" charset="0"/>
              <a:ea typeface="Arial" charset="0"/>
              <a:cs typeface="Arial" charset="0"/>
              <a:sym typeface="Calibri" charset="0"/>
            </a:endParaRPr>
          </a:p>
        </p:txBody>
      </p:sp>
      <p:sp>
        <p:nvSpPr>
          <p:cNvPr id="5" name="TextBox 4"/>
          <p:cNvSpPr txBox="1"/>
          <p:nvPr/>
        </p:nvSpPr>
        <p:spPr>
          <a:xfrm>
            <a:off x="685800" y="762000"/>
            <a:ext cx="7772400" cy="5755422"/>
          </a:xfrm>
          <a:prstGeom prst="rect">
            <a:avLst/>
          </a:prstGeom>
          <a:noFill/>
        </p:spPr>
        <p:txBody>
          <a:bodyPr wrap="square" rtlCol="0">
            <a:spAutoFit/>
          </a:bodyPr>
          <a:lstStyle/>
          <a:p>
            <a:r>
              <a:rPr lang="en-US" sz="2000" b="1" dirty="0"/>
              <a:t>Mutualism:</a:t>
            </a:r>
            <a:r>
              <a:rPr lang="en-US" sz="2000" dirty="0"/>
              <a:t> A symbiotic relationship in which both (or all) organisms involved benefit. </a:t>
            </a:r>
          </a:p>
          <a:p>
            <a:endParaRPr lang="en-US" sz="2000" b="1" dirty="0"/>
          </a:p>
          <a:p>
            <a:r>
              <a:rPr lang="en-US" sz="2000" b="1" dirty="0"/>
              <a:t>Commensalism:</a:t>
            </a:r>
            <a:r>
              <a:rPr lang="en-US" sz="2000" dirty="0"/>
              <a:t> A symbiotic relationship in which one partner benefits and the other is unaffected. </a:t>
            </a:r>
          </a:p>
          <a:p>
            <a:endParaRPr lang="en-US" sz="2000" b="1" dirty="0"/>
          </a:p>
          <a:p>
            <a:r>
              <a:rPr lang="en-US" sz="2000" b="1" dirty="0"/>
              <a:t>Amensalism:</a:t>
            </a:r>
            <a:r>
              <a:rPr lang="en-US" sz="2000" dirty="0"/>
              <a:t> A symbiotic relationship in which one partner is harmed and the other is unaffected. (if you know of a clean, stable example of this, please let me know) </a:t>
            </a:r>
          </a:p>
          <a:p>
            <a:endParaRPr lang="en-US" sz="2000" b="1" dirty="0"/>
          </a:p>
          <a:p>
            <a:r>
              <a:rPr lang="en-US" sz="2000" b="1" dirty="0"/>
              <a:t>Parasitism:</a:t>
            </a:r>
            <a:r>
              <a:rPr lang="en-US" sz="2000" dirty="0"/>
              <a:t> A symbiotic relationship in which one partner (the parasite) benefits and the other (the host) is harmed, though typically not killed directly by the action of the parasite.</a:t>
            </a:r>
          </a:p>
          <a:p>
            <a:endParaRPr lang="en-US" sz="2000" b="1" dirty="0"/>
          </a:p>
          <a:p>
            <a:r>
              <a:rPr lang="en-US" sz="2000" b="1" dirty="0"/>
              <a:t>Pathogen:</a:t>
            </a:r>
            <a:r>
              <a:rPr lang="en-US" sz="2000" dirty="0"/>
              <a:t> A symbiotic relationship in which one partner (the pathogen) causes disease within the other (the host) and which can disable or kill the host. </a:t>
            </a:r>
          </a:p>
          <a:p>
            <a:br>
              <a:rPr lang="en-US" dirty="0"/>
            </a:br>
            <a:endParaRPr lang="en-US" dirty="0"/>
          </a:p>
        </p:txBody>
      </p:sp>
    </p:spTree>
    <p:extLst>
      <p:ext uri="{BB962C8B-B14F-4D97-AF65-F5344CB8AC3E}">
        <p14:creationId xmlns:p14="http://schemas.microsoft.com/office/powerpoint/2010/main" val="3655928564"/>
      </p:ext>
    </p:extLst>
  </p:cSld>
  <p:clrMapOvr>
    <a:masterClrMapping/>
  </p:clrMapOvr>
  <p:transition spd="slow">
    <p:cut/>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304800"/>
            <a:ext cx="7772400" cy="1371600"/>
          </a:xfrm>
        </p:spPr>
        <p:txBody>
          <a:bodyPr tIns="45700" bIns="45700" anchorCtr="1"/>
          <a:lstStyle/>
          <a:p>
            <a:pPr eaLnBrk="1" hangingPunct="1">
              <a:buClr>
                <a:srgbClr val="000000"/>
              </a:buClr>
              <a:buSzPct val="25000"/>
            </a:pPr>
            <a:r>
              <a:rPr lang="en-US" sz="2800" b="1" dirty="0"/>
              <a:t>Mutualism:</a:t>
            </a:r>
            <a:r>
              <a:rPr lang="en-US" sz="2800" dirty="0"/>
              <a:t> A symbiotic relationship in which both (or all) organisms involved benefit. </a:t>
            </a:r>
            <a:br>
              <a:rPr lang="en-US" sz="3200" dirty="0"/>
            </a:br>
            <a:endParaRPr lang="en-US" altLang="en-US" sz="3200" b="1" dirty="0">
              <a:solidFill>
                <a:srgbClr val="FF0000"/>
              </a:solidFill>
              <a:latin typeface="Calibri" charset="0"/>
              <a:ea typeface="Arial" charset="0"/>
              <a:cs typeface="Arial" charset="0"/>
              <a:sym typeface="Calibri" charset="0"/>
            </a:endParaRPr>
          </a:p>
        </p:txBody>
      </p:sp>
      <p:sp>
        <p:nvSpPr>
          <p:cNvPr id="5" name="TextBox 4"/>
          <p:cNvSpPr txBox="1"/>
          <p:nvPr/>
        </p:nvSpPr>
        <p:spPr>
          <a:xfrm>
            <a:off x="665922" y="5411578"/>
            <a:ext cx="7772400" cy="1754326"/>
          </a:xfrm>
          <a:prstGeom prst="rect">
            <a:avLst/>
          </a:prstGeom>
          <a:noFill/>
        </p:spPr>
        <p:txBody>
          <a:bodyPr wrap="square" rtlCol="0">
            <a:spAutoFit/>
          </a:bodyPr>
          <a:lstStyle/>
          <a:p>
            <a:r>
              <a:rPr lang="en-US" sz="2000" b="1" dirty="0"/>
              <a:t>Example of Mutualism</a:t>
            </a:r>
            <a:r>
              <a:rPr lang="en-US" sz="2000" dirty="0"/>
              <a:t>: </a:t>
            </a:r>
            <a:r>
              <a:rPr lang="en-US" sz="2000" dirty="0" err="1"/>
              <a:t>Oxpeckers</a:t>
            </a:r>
            <a:r>
              <a:rPr lang="en-US" sz="2000" dirty="0"/>
              <a:t> and zebras or rhinos - In this relationship, the </a:t>
            </a:r>
            <a:r>
              <a:rPr lang="en-US" sz="2000" dirty="0" err="1"/>
              <a:t>oxpecker</a:t>
            </a:r>
            <a:r>
              <a:rPr lang="en-US" sz="2000" dirty="0"/>
              <a:t> (a bird) lives on the zebra or rhino, sustaining itself by eating all of the bugs and parasites on the animal.</a:t>
            </a:r>
          </a:p>
          <a:p>
            <a:br>
              <a:rPr lang="en-US" dirty="0"/>
            </a:br>
            <a:endParaRPr lang="en-US" dirty="0"/>
          </a:p>
        </p:txBody>
      </p:sp>
      <p:pic>
        <p:nvPicPr>
          <p:cNvPr id="2" name="Picture 1"/>
          <p:cNvPicPr>
            <a:picLocks noChangeAspect="1"/>
          </p:cNvPicPr>
          <p:nvPr/>
        </p:nvPicPr>
        <p:blipFill>
          <a:blip r:embed="rId3"/>
          <a:stretch>
            <a:fillRect/>
          </a:stretch>
        </p:blipFill>
        <p:spPr>
          <a:xfrm>
            <a:off x="3085528" y="1371600"/>
            <a:ext cx="2781872" cy="3850341"/>
          </a:xfrm>
          <a:prstGeom prst="rect">
            <a:avLst/>
          </a:prstGeom>
        </p:spPr>
      </p:pic>
    </p:spTree>
    <p:extLst>
      <p:ext uri="{BB962C8B-B14F-4D97-AF65-F5344CB8AC3E}">
        <p14:creationId xmlns:p14="http://schemas.microsoft.com/office/powerpoint/2010/main" val="3765519232"/>
      </p:ext>
    </p:extLst>
  </p:cSld>
  <p:clrMapOvr>
    <a:masterClrMapping/>
  </p:clrMapOvr>
  <p:transition spd="slow">
    <p:cut/>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304800"/>
            <a:ext cx="7772400" cy="1371600"/>
          </a:xfrm>
        </p:spPr>
        <p:txBody>
          <a:bodyPr tIns="45700" bIns="45700" anchorCtr="1"/>
          <a:lstStyle/>
          <a:p>
            <a:r>
              <a:rPr lang="en-US" sz="2400" b="1" dirty="0"/>
              <a:t>Commensalism:</a:t>
            </a:r>
            <a:r>
              <a:rPr lang="en-US" sz="2400" dirty="0"/>
              <a:t> A symbiotic relationship in which one partner benefits and the other is unaffected. </a:t>
            </a:r>
            <a:br>
              <a:rPr lang="en-US" sz="2400" dirty="0"/>
            </a:br>
            <a:endParaRPr lang="en-US" sz="2400" b="1" dirty="0"/>
          </a:p>
        </p:txBody>
      </p:sp>
      <p:sp>
        <p:nvSpPr>
          <p:cNvPr id="5" name="TextBox 4"/>
          <p:cNvSpPr txBox="1"/>
          <p:nvPr/>
        </p:nvSpPr>
        <p:spPr>
          <a:xfrm>
            <a:off x="685800" y="4634422"/>
            <a:ext cx="7772400" cy="2246769"/>
          </a:xfrm>
          <a:prstGeom prst="rect">
            <a:avLst/>
          </a:prstGeom>
          <a:noFill/>
        </p:spPr>
        <p:txBody>
          <a:bodyPr wrap="square" rtlCol="0">
            <a:spAutoFit/>
          </a:bodyPr>
          <a:lstStyle/>
          <a:p>
            <a:r>
              <a:rPr lang="en-US" sz="1600" b="1" dirty="0"/>
              <a:t>Example of Commensalism:</a:t>
            </a:r>
            <a:r>
              <a:rPr lang="en-US" sz="1600" dirty="0"/>
              <a:t> Barnacles are normally sessile, or non-moving sea creatures. They rely on currents to bring food past them in order to eat. However, some barnacles have attached themselves to the sides of various sea life, such as whales, in order to have a more advantageous position in life. These barnacles benefit by receiving transportation all over the ocean, which exposes them to more currents and feeding opportunities than they would normally experience. The whale neither benefits nor is harmed by the barnacles.</a:t>
            </a:r>
            <a:r>
              <a:rPr lang="en-US" sz="1600" b="1" dirty="0"/>
              <a:t>  </a:t>
            </a:r>
            <a:endParaRPr lang="en-US" sz="1600" dirty="0"/>
          </a:p>
          <a:p>
            <a:br>
              <a:rPr lang="en-US" dirty="0"/>
            </a:br>
            <a:endParaRPr lang="en-US" dirty="0"/>
          </a:p>
        </p:txBody>
      </p:sp>
      <p:pic>
        <p:nvPicPr>
          <p:cNvPr id="3" name="Picture 2"/>
          <p:cNvPicPr>
            <a:picLocks noChangeAspect="1"/>
          </p:cNvPicPr>
          <p:nvPr/>
        </p:nvPicPr>
        <p:blipFill>
          <a:blip r:embed="rId3"/>
          <a:stretch>
            <a:fillRect/>
          </a:stretch>
        </p:blipFill>
        <p:spPr>
          <a:xfrm>
            <a:off x="2514600" y="1371600"/>
            <a:ext cx="4114800" cy="3086100"/>
          </a:xfrm>
          <a:prstGeom prst="rect">
            <a:avLst/>
          </a:prstGeom>
        </p:spPr>
      </p:pic>
    </p:spTree>
    <p:extLst>
      <p:ext uri="{BB962C8B-B14F-4D97-AF65-F5344CB8AC3E}">
        <p14:creationId xmlns:p14="http://schemas.microsoft.com/office/powerpoint/2010/main" val="3651582201"/>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C40F39-D749-6447-957B-1738AEF6CD93}"/>
              </a:ext>
            </a:extLst>
          </p:cNvPr>
          <p:cNvPicPr>
            <a:picLocks noChangeAspect="1"/>
          </p:cNvPicPr>
          <p:nvPr/>
        </p:nvPicPr>
        <p:blipFill>
          <a:blip r:embed="rId2"/>
          <a:stretch>
            <a:fillRect/>
          </a:stretch>
        </p:blipFill>
        <p:spPr>
          <a:xfrm>
            <a:off x="228600" y="1219200"/>
            <a:ext cx="8703479" cy="4027628"/>
          </a:xfrm>
          <a:prstGeom prst="rect">
            <a:avLst/>
          </a:prstGeom>
        </p:spPr>
      </p:pic>
      <p:sp>
        <p:nvSpPr>
          <p:cNvPr id="4" name="Rectangle 3">
            <a:extLst>
              <a:ext uri="{FF2B5EF4-FFF2-40B4-BE49-F238E27FC236}">
                <a16:creationId xmlns:a16="http://schemas.microsoft.com/office/drawing/2014/main" id="{6506729E-1CD9-9446-8116-4EDC47F26FDF}"/>
              </a:ext>
            </a:extLst>
          </p:cNvPr>
          <p:cNvSpPr/>
          <p:nvPr/>
        </p:nvSpPr>
        <p:spPr>
          <a:xfrm>
            <a:off x="813929" y="33728"/>
            <a:ext cx="7532831"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Khan Challenge Part 2</a:t>
            </a:r>
          </a:p>
        </p:txBody>
      </p:sp>
    </p:spTree>
    <p:extLst>
      <p:ext uri="{BB962C8B-B14F-4D97-AF65-F5344CB8AC3E}">
        <p14:creationId xmlns:p14="http://schemas.microsoft.com/office/powerpoint/2010/main" val="3237586183"/>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718930" y="668114"/>
            <a:ext cx="7772400" cy="1053528"/>
          </a:xfrm>
        </p:spPr>
        <p:txBody>
          <a:bodyPr tIns="45700" bIns="45700" anchorCtr="1"/>
          <a:lstStyle/>
          <a:p>
            <a:r>
              <a:rPr lang="en-US" sz="2000" b="1" dirty="0"/>
              <a:t>Amensalism:</a:t>
            </a:r>
            <a:r>
              <a:rPr lang="en-US" sz="2000" dirty="0"/>
              <a:t> A symbiotic relationship in which one partner is harmed and the other is unaffected. (if you know of a clean, stable example of this, please let me know) </a:t>
            </a:r>
            <a:br>
              <a:rPr lang="en-US" sz="2400" dirty="0"/>
            </a:br>
            <a:br>
              <a:rPr lang="en-US" sz="2400" b="1" dirty="0"/>
            </a:br>
            <a:br>
              <a:rPr lang="en-US" sz="2400" dirty="0"/>
            </a:br>
            <a:endParaRPr lang="en-US" sz="2400" b="1" dirty="0"/>
          </a:p>
        </p:txBody>
      </p:sp>
      <p:sp>
        <p:nvSpPr>
          <p:cNvPr id="5" name="TextBox 4"/>
          <p:cNvSpPr txBox="1"/>
          <p:nvPr/>
        </p:nvSpPr>
        <p:spPr>
          <a:xfrm>
            <a:off x="685800" y="4634422"/>
            <a:ext cx="7772400" cy="2277547"/>
          </a:xfrm>
          <a:prstGeom prst="rect">
            <a:avLst/>
          </a:prstGeom>
          <a:noFill/>
        </p:spPr>
        <p:txBody>
          <a:bodyPr wrap="square" rtlCol="0">
            <a:spAutoFit/>
          </a:bodyPr>
          <a:lstStyle/>
          <a:p>
            <a:r>
              <a:rPr lang="en-US" sz="1600" b="1" dirty="0"/>
              <a:t>Example of Amensalism:</a:t>
            </a:r>
            <a:r>
              <a:rPr lang="en-US" sz="1600" dirty="0"/>
              <a:t> </a:t>
            </a:r>
            <a:r>
              <a:rPr lang="en-US" dirty="0"/>
              <a:t>One example of this </a:t>
            </a:r>
            <a:r>
              <a:rPr lang="en-US" dirty="0" err="1"/>
              <a:t>relationsihp</a:t>
            </a:r>
            <a:r>
              <a:rPr lang="en-US" dirty="0"/>
              <a:t> is when bread mold </a:t>
            </a:r>
            <a:r>
              <a:rPr lang="en-US" i="1" dirty="0" err="1"/>
              <a:t>Penicillium</a:t>
            </a:r>
            <a:r>
              <a:rPr lang="en-US" i="1" dirty="0"/>
              <a:t>, </a:t>
            </a:r>
            <a:r>
              <a:rPr lang="en-US" dirty="0"/>
              <a:t>forms on bread. You probably do not like to think about it, but many types of bacteria and fungi are perfectly capable of growing on bread under the right conditions. The bread mold </a:t>
            </a:r>
            <a:r>
              <a:rPr lang="en-US" i="1" dirty="0" err="1"/>
              <a:t>Penicillium</a:t>
            </a:r>
            <a:r>
              <a:rPr lang="en-US" dirty="0"/>
              <a:t> commonly grows on any bread that has passed its shelf life. This mold is capable of producing penicillin, which destroys many of the forms of bacteria that would also like to grow on this bread. It is this understanding of the bacteria-killing properties of penicillin which lead to it use as an antibiotic. The </a:t>
            </a:r>
            <a:r>
              <a:rPr lang="en-US" i="1" dirty="0" err="1"/>
              <a:t>Penicillium</a:t>
            </a:r>
            <a:r>
              <a:rPr lang="en-US" dirty="0"/>
              <a:t> does not benefit from the death of the other bacteria. </a:t>
            </a:r>
          </a:p>
          <a:p>
            <a:br>
              <a:rPr lang="en-US" dirty="0"/>
            </a:br>
            <a:endParaRPr lang="en-US" dirty="0"/>
          </a:p>
        </p:txBody>
      </p:sp>
      <p:pic>
        <p:nvPicPr>
          <p:cNvPr id="2" name="Picture 1"/>
          <p:cNvPicPr>
            <a:picLocks noChangeAspect="1"/>
          </p:cNvPicPr>
          <p:nvPr/>
        </p:nvPicPr>
        <p:blipFill>
          <a:blip r:embed="rId3"/>
          <a:stretch>
            <a:fillRect/>
          </a:stretch>
        </p:blipFill>
        <p:spPr>
          <a:xfrm>
            <a:off x="2819400" y="1524000"/>
            <a:ext cx="3136900" cy="2590800"/>
          </a:xfrm>
          <a:prstGeom prst="rect">
            <a:avLst/>
          </a:prstGeom>
        </p:spPr>
      </p:pic>
    </p:spTree>
    <p:extLst>
      <p:ext uri="{BB962C8B-B14F-4D97-AF65-F5344CB8AC3E}">
        <p14:creationId xmlns:p14="http://schemas.microsoft.com/office/powerpoint/2010/main" val="2588305265"/>
      </p:ext>
    </p:extLst>
  </p:cSld>
  <p:clrMapOvr>
    <a:masterClrMapping/>
  </p:clrMapOvr>
  <p:transition spd="slow">
    <p:cut/>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1004378"/>
            <a:ext cx="7772400" cy="1053528"/>
          </a:xfrm>
        </p:spPr>
        <p:txBody>
          <a:bodyPr tIns="45700" bIns="45700" anchorCtr="1"/>
          <a:lstStyle/>
          <a:p>
            <a:r>
              <a:rPr lang="en-US" sz="2000" b="1" dirty="0"/>
              <a:t>Parasitism:</a:t>
            </a:r>
            <a:r>
              <a:rPr lang="en-US" sz="2000" dirty="0"/>
              <a:t> A symbiotic relationship in which one partner (the parasite) benefits and the other (the host) is harmed, though typically not killed directly by the action of the parasite.</a:t>
            </a:r>
            <a:br>
              <a:rPr lang="en-US" sz="2000" dirty="0"/>
            </a:br>
            <a:br>
              <a:rPr lang="en-US" sz="2400" dirty="0"/>
            </a:br>
            <a:br>
              <a:rPr lang="en-US" sz="2400" b="1" dirty="0"/>
            </a:br>
            <a:br>
              <a:rPr lang="en-US" sz="2400" dirty="0"/>
            </a:br>
            <a:endParaRPr lang="en-US" sz="2400" b="1" dirty="0"/>
          </a:p>
        </p:txBody>
      </p:sp>
      <p:sp>
        <p:nvSpPr>
          <p:cNvPr id="5" name="TextBox 4"/>
          <p:cNvSpPr txBox="1"/>
          <p:nvPr/>
        </p:nvSpPr>
        <p:spPr>
          <a:xfrm>
            <a:off x="695739" y="5296360"/>
            <a:ext cx="7772400" cy="1477328"/>
          </a:xfrm>
          <a:prstGeom prst="rect">
            <a:avLst/>
          </a:prstGeom>
          <a:noFill/>
        </p:spPr>
        <p:txBody>
          <a:bodyPr wrap="square" rtlCol="0">
            <a:spAutoFit/>
          </a:bodyPr>
          <a:lstStyle/>
          <a:p>
            <a:r>
              <a:rPr lang="en-US" sz="1800" b="1" dirty="0"/>
              <a:t>Example of Parasitism:</a:t>
            </a:r>
            <a:r>
              <a:rPr lang="en-US" sz="1800" dirty="0"/>
              <a:t> Tapeworms are segmented flatworms that attach themselves to the insides of the intestines of animals such as cows, pigs, and humans. They get food by eating the host's partly digested food, depriving the host of nutrients.</a:t>
            </a:r>
            <a:br>
              <a:rPr lang="en-US" sz="1800" dirty="0"/>
            </a:br>
            <a:endParaRPr lang="en-US" sz="1800" dirty="0"/>
          </a:p>
        </p:txBody>
      </p:sp>
      <p:pic>
        <p:nvPicPr>
          <p:cNvPr id="3" name="Picture 2"/>
          <p:cNvPicPr>
            <a:picLocks noChangeAspect="1"/>
          </p:cNvPicPr>
          <p:nvPr/>
        </p:nvPicPr>
        <p:blipFill>
          <a:blip r:embed="rId3"/>
          <a:stretch>
            <a:fillRect/>
          </a:stretch>
        </p:blipFill>
        <p:spPr>
          <a:xfrm>
            <a:off x="1790700" y="1420635"/>
            <a:ext cx="5562600" cy="3895603"/>
          </a:xfrm>
          <a:prstGeom prst="rect">
            <a:avLst/>
          </a:prstGeom>
        </p:spPr>
      </p:pic>
    </p:spTree>
    <p:extLst>
      <p:ext uri="{BB962C8B-B14F-4D97-AF65-F5344CB8AC3E}">
        <p14:creationId xmlns:p14="http://schemas.microsoft.com/office/powerpoint/2010/main" val="1965255926"/>
      </p:ext>
    </p:extLst>
  </p:cSld>
  <p:clrMapOvr>
    <a:masterClrMapping/>
  </p:clrMapOvr>
  <p:transition spd="slow">
    <p:cut/>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1433887"/>
            <a:ext cx="7772400" cy="1053528"/>
          </a:xfrm>
        </p:spPr>
        <p:txBody>
          <a:bodyPr tIns="45700" bIns="45700" anchorCtr="1"/>
          <a:lstStyle/>
          <a:p>
            <a:r>
              <a:rPr lang="en-US" sz="2000" b="1"/>
              <a:t>Pathogen:</a:t>
            </a:r>
            <a:r>
              <a:rPr lang="en-US" sz="2000"/>
              <a:t> A symbiotic relationship in which one partner (the pathogen) causes disease within the other (the host) and which can disable or kill the host. </a:t>
            </a:r>
            <a:br>
              <a:rPr lang="en-US" sz="2000"/>
            </a:br>
            <a:br>
              <a:rPr lang="en-US" sz="2000"/>
            </a:br>
            <a:br>
              <a:rPr lang="en-US" sz="2000"/>
            </a:br>
            <a:br>
              <a:rPr lang="en-US" sz="2000" dirty="0"/>
            </a:br>
            <a:br>
              <a:rPr lang="en-US" sz="2400" dirty="0"/>
            </a:br>
            <a:br>
              <a:rPr lang="en-US" sz="2400" b="1" dirty="0"/>
            </a:br>
            <a:br>
              <a:rPr lang="en-US" sz="2400" dirty="0"/>
            </a:br>
            <a:endParaRPr lang="en-US" sz="2400" b="1" dirty="0"/>
          </a:p>
        </p:txBody>
      </p:sp>
      <p:sp>
        <p:nvSpPr>
          <p:cNvPr id="5" name="TextBox 4"/>
          <p:cNvSpPr txBox="1"/>
          <p:nvPr/>
        </p:nvSpPr>
        <p:spPr>
          <a:xfrm>
            <a:off x="695739" y="5296360"/>
            <a:ext cx="7772400" cy="1354217"/>
          </a:xfrm>
          <a:prstGeom prst="rect">
            <a:avLst/>
          </a:prstGeom>
          <a:noFill/>
        </p:spPr>
        <p:txBody>
          <a:bodyPr wrap="square" rtlCol="0">
            <a:spAutoFit/>
          </a:bodyPr>
          <a:lstStyle/>
          <a:p>
            <a:r>
              <a:rPr lang="en-US" sz="1800" b="1" dirty="0"/>
              <a:t>Example of Parasitism: </a:t>
            </a:r>
            <a:r>
              <a:rPr lang="en-US" sz="1600" dirty="0"/>
              <a:t>Bacteria which cause a disease in a compromised host which typically would not occur in a healthy (</a:t>
            </a:r>
            <a:r>
              <a:rPr lang="en-US" sz="1600" dirty="0" err="1"/>
              <a:t>noncompromised</a:t>
            </a:r>
            <a:r>
              <a:rPr lang="en-US" sz="1600" dirty="0"/>
              <a:t>) host are acting as opportunistic pathogens. A member of the normal flora can such as </a:t>
            </a:r>
            <a:r>
              <a:rPr lang="en-US" sz="1600" i="1" dirty="0"/>
              <a:t>Staphylococcus aureus</a:t>
            </a:r>
            <a:r>
              <a:rPr lang="en-US" sz="1600" dirty="0"/>
              <a:t> or </a:t>
            </a:r>
            <a:r>
              <a:rPr lang="en-US" sz="1600" i="1" dirty="0"/>
              <a:t>E. coli</a:t>
            </a:r>
            <a:r>
              <a:rPr lang="en-US" sz="1600" dirty="0"/>
              <a:t> can cause an opportunistic infection, but so can an environmental organism such as </a:t>
            </a:r>
            <a:r>
              <a:rPr lang="en-US" sz="1600" i="1" dirty="0"/>
              <a:t>Pseudomonas aeruginosa. </a:t>
            </a:r>
            <a:endParaRPr lang="en-US" sz="1600" dirty="0"/>
          </a:p>
        </p:txBody>
      </p:sp>
      <p:pic>
        <p:nvPicPr>
          <p:cNvPr id="2" name="Picture 1"/>
          <p:cNvPicPr>
            <a:picLocks noChangeAspect="1"/>
          </p:cNvPicPr>
          <p:nvPr/>
        </p:nvPicPr>
        <p:blipFill>
          <a:blip r:embed="rId3"/>
          <a:stretch>
            <a:fillRect/>
          </a:stretch>
        </p:blipFill>
        <p:spPr>
          <a:xfrm>
            <a:off x="2044700" y="1427261"/>
            <a:ext cx="5054600" cy="3708400"/>
          </a:xfrm>
          <a:prstGeom prst="rect">
            <a:avLst/>
          </a:prstGeom>
        </p:spPr>
      </p:pic>
    </p:spTree>
    <p:extLst>
      <p:ext uri="{BB962C8B-B14F-4D97-AF65-F5344CB8AC3E}">
        <p14:creationId xmlns:p14="http://schemas.microsoft.com/office/powerpoint/2010/main" val="1271428014"/>
      </p:ext>
    </p:extLst>
  </p:cSld>
  <p:clrMapOvr>
    <a:masterClrMapping/>
  </p:clrMapOvr>
  <p:transition spd="slow">
    <p:cut/>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a:solidFill>
                  <a:schemeClr val="tx1"/>
                </a:solidFill>
                <a:latin typeface="Calibri" charset="0"/>
                <a:ea typeface="Arial" charset="0"/>
                <a:cs typeface="Arial" charset="0"/>
                <a:sym typeface="Calibri" charset="0"/>
              </a:rPr>
              <a:t>Wednesday 4/26/17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WOTD-imperious</a:t>
            </a:r>
          </a:p>
          <a:p>
            <a:pPr eaLnBrk="1" fontAlgn="auto" hangingPunct="1">
              <a:lnSpc>
                <a:spcPct val="80000"/>
              </a:lnSpc>
              <a:spcBef>
                <a:spcPts val="0"/>
              </a:spcBef>
              <a:spcAft>
                <a:spcPts val="0"/>
              </a:spcAft>
              <a:buClr>
                <a:srgbClr val="000000"/>
              </a:buClr>
              <a:buSzPct val="100000"/>
              <a:defRPr/>
            </a:pPr>
            <a:r>
              <a:rPr lang="en-US" sz="2200" b="1" dirty="0">
                <a:solidFill>
                  <a:schemeClr val="tx1"/>
                </a:solidFill>
                <a:latin typeface="Calibri" charset="0"/>
                <a:ea typeface="Calibri" charset="0"/>
                <a:cs typeface="Calibri" charset="0"/>
                <a:sym typeface="Calibri"/>
              </a:rPr>
              <a:t>In class activities: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a:solidFill>
                  <a:srgbClr val="0070C0"/>
                </a:solidFill>
                <a:latin typeface="Calibri" charset="0"/>
                <a:ea typeface="Calibri" charset="0"/>
                <a:cs typeface="Calibri" charset="0"/>
                <a:sym typeface="Calibri"/>
              </a:rPr>
              <a:t>Bell Work = Word of the Day, imperious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a:solidFill>
                  <a:srgbClr val="0070C0"/>
                </a:solidFill>
                <a:latin typeface="Calibri" charset="0"/>
                <a:ea typeface="Calibri" charset="0"/>
                <a:cs typeface="Calibri" charset="0"/>
                <a:sym typeface="Calibri"/>
              </a:rPr>
              <a:t>Ch. 1 Quiz on </a:t>
            </a:r>
            <a:r>
              <a:rPr lang="en-US" sz="2200" b="1" i="1" dirty="0">
                <a:solidFill>
                  <a:srgbClr val="0070C0"/>
                </a:solidFill>
                <a:latin typeface="Calibri" charset="0"/>
                <a:ea typeface="Calibri" charset="0"/>
                <a:cs typeface="Calibri" charset="0"/>
                <a:sym typeface="Calibri"/>
              </a:rPr>
              <a:t>Of Mice and Men</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a:solidFill>
                  <a:srgbClr val="0070C0"/>
                </a:solidFill>
                <a:latin typeface="Calibri" charset="0"/>
                <a:ea typeface="Calibri" charset="0"/>
                <a:cs typeface="Calibri" charset="0"/>
                <a:sym typeface="Calibri"/>
              </a:rPr>
              <a:t>After the quiz, Partner Activity = Find examples of loneliness in Ch. 2 and Ch. 3 (due tomorrow at the end of the hour). </a:t>
            </a:r>
          </a:p>
          <a:p>
            <a:pPr marL="342900" indent="-342900" eaLnBrk="1" fontAlgn="auto" hangingPunct="1">
              <a:lnSpc>
                <a:spcPct val="80000"/>
              </a:lnSpc>
              <a:spcBef>
                <a:spcPts val="400"/>
              </a:spcBef>
              <a:spcAft>
                <a:spcPts val="0"/>
              </a:spcAft>
              <a:buClr>
                <a:srgbClr val="000000"/>
              </a:buClr>
              <a:buSzPct val="100000"/>
              <a:buFont typeface="Wingdings" charset="2"/>
              <a:buChar char="q"/>
              <a:defRPr/>
            </a:pPr>
            <a:r>
              <a:rPr lang="en-US" sz="2200" b="1" dirty="0">
                <a:solidFill>
                  <a:srgbClr val="0070C0"/>
                </a:solidFill>
                <a:latin typeface="Calibri" charset="0"/>
                <a:ea typeface="Calibri" charset="0"/>
                <a:cs typeface="Calibri" charset="0"/>
                <a:sym typeface="Calibri"/>
              </a:rPr>
              <a:t>Homework = Find examples of loneliness in Ch. 2 and 3</a:t>
            </a:r>
          </a:p>
          <a:p>
            <a:pPr eaLnBrk="1" fontAlgn="auto" hangingPunct="1">
              <a:lnSpc>
                <a:spcPct val="80000"/>
              </a:lnSpc>
              <a:spcBef>
                <a:spcPts val="400"/>
              </a:spcBef>
              <a:spcAft>
                <a:spcPts val="0"/>
              </a:spcAft>
              <a:buClr>
                <a:srgbClr val="000000"/>
              </a:buClr>
              <a:buSzPct val="100000"/>
              <a:defRPr/>
            </a:pPr>
            <a:r>
              <a:rPr lang="en-US" sz="2200" b="1" dirty="0">
                <a:solidFill>
                  <a:srgbClr val="FF0000"/>
                </a:solidFill>
                <a:latin typeface="Calibri" charset="0"/>
                <a:ea typeface="Calibri" charset="0"/>
                <a:cs typeface="Calibri" charset="0"/>
                <a:sym typeface="Calibri"/>
              </a:rPr>
              <a:t>**If you did not finish the assessment from Monday, you will have five minutes after the quiz to complete it (the SAT Reading section, 42 questions). </a:t>
            </a:r>
          </a:p>
          <a:p>
            <a:pPr eaLnBrk="1" fontAlgn="auto" hangingPunct="1">
              <a:lnSpc>
                <a:spcPct val="80000"/>
              </a:lnSpc>
              <a:spcBef>
                <a:spcPts val="40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538700801"/>
      </p:ext>
    </p:extLst>
  </p:cSld>
  <p:clrMapOvr>
    <a:masterClrMapping/>
  </p:clrMapOvr>
  <p:transition spd="slow">
    <p:cut/>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a:latin typeface="Kristen ITC" charset="0"/>
            </a:endParaRPr>
          </a:p>
          <a:p>
            <a:pPr algn="ctr" eaLnBrk="1" hangingPunct="1">
              <a:lnSpc>
                <a:spcPct val="80000"/>
              </a:lnSpc>
              <a:defRPr/>
            </a:pPr>
            <a:r>
              <a:rPr lang="en-US" altLang="en-US" sz="3600" b="1" dirty="0">
                <a:solidFill>
                  <a:schemeClr val="bg1"/>
                </a:solidFill>
                <a:latin typeface="Kristen ITC" charset="0"/>
              </a:rPr>
              <a:t>Wednesday 4/26/17</a:t>
            </a:r>
          </a:p>
          <a:p>
            <a:pPr eaLnBrk="1" hangingPunct="1">
              <a:lnSpc>
                <a:spcPct val="80000"/>
              </a:lnSpc>
              <a:defRPr/>
            </a:pPr>
            <a:endParaRPr lang="en-US" altLang="en-US" sz="2000" b="1" dirty="0">
              <a:latin typeface="Kristen ITC" charset="0"/>
            </a:endParaRPr>
          </a:p>
          <a:p>
            <a:pPr eaLnBrk="1" hangingPunct="1">
              <a:lnSpc>
                <a:spcPct val="80000"/>
              </a:lnSpc>
              <a:defRPr/>
            </a:pPr>
            <a:r>
              <a:rPr lang="en-US" altLang="en-US" sz="2000" b="1" dirty="0">
                <a:solidFill>
                  <a:schemeClr val="bg1"/>
                </a:solidFill>
                <a:latin typeface="+mn-lt"/>
              </a:rPr>
              <a:t>Word: </a:t>
            </a:r>
            <a:r>
              <a:rPr lang="en-US" altLang="en-US" sz="2000" dirty="0">
                <a:solidFill>
                  <a:schemeClr val="bg1"/>
                </a:solidFill>
                <a:latin typeface="+mn-lt"/>
              </a:rPr>
              <a:t>imperious</a:t>
            </a:r>
            <a:endParaRPr lang="en-US" altLang="en-US" sz="2000" b="1"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adjective</a:t>
            </a:r>
          </a:p>
          <a:p>
            <a:pPr eaLnBrk="1" hangingPunct="1">
              <a:lnSpc>
                <a:spcPct val="80000"/>
              </a:lnSpc>
              <a:defRPr/>
            </a:pPr>
            <a:endParaRPr lang="en-US" altLang="en-US" sz="2000" b="1" dirty="0">
              <a:solidFill>
                <a:schemeClr val="bg1"/>
              </a:solidFill>
              <a:latin typeface="+mn-lt"/>
            </a:endParaRPr>
          </a:p>
          <a:p>
            <a:r>
              <a:rPr lang="en-US" altLang="en-US" sz="2000" b="1" dirty="0">
                <a:solidFill>
                  <a:schemeClr val="bg1"/>
                </a:solidFill>
                <a:latin typeface="+mn-lt"/>
              </a:rPr>
              <a:t>Pronunciation: </a:t>
            </a:r>
            <a:r>
              <a:rPr lang="en-US" altLang="en-US" sz="2000" dirty="0">
                <a:solidFill>
                  <a:schemeClr val="bg1"/>
                </a:solidFill>
              </a:rPr>
              <a:t>[</a:t>
            </a:r>
            <a:r>
              <a:rPr lang="en-US" sz="2000" dirty="0" err="1">
                <a:solidFill>
                  <a:schemeClr val="bg1"/>
                </a:solidFill>
              </a:rPr>
              <a:t>im</a:t>
            </a:r>
            <a:r>
              <a:rPr lang="en-US" sz="2000" dirty="0">
                <a:solidFill>
                  <a:schemeClr val="bg1"/>
                </a:solidFill>
              </a:rPr>
              <a:t>-</a:t>
            </a:r>
            <a:r>
              <a:rPr lang="en-US" sz="2000" b="1" dirty="0">
                <a:solidFill>
                  <a:schemeClr val="bg1"/>
                </a:solidFill>
              </a:rPr>
              <a:t>peer</a:t>
            </a:r>
            <a:r>
              <a:rPr lang="en-US" sz="2000" dirty="0">
                <a:solidFill>
                  <a:schemeClr val="bg1"/>
                </a:solidFill>
              </a:rPr>
              <a:t>-</a:t>
            </a:r>
            <a:r>
              <a:rPr lang="en-US" sz="2000" dirty="0" err="1">
                <a:solidFill>
                  <a:schemeClr val="bg1"/>
                </a:solidFill>
              </a:rPr>
              <a:t>ee</a:t>
            </a:r>
            <a:r>
              <a:rPr lang="en-US" sz="2000" dirty="0">
                <a:solidFill>
                  <a:schemeClr val="bg1"/>
                </a:solidFill>
              </a:rPr>
              <a:t>-</a:t>
            </a:r>
            <a:r>
              <a:rPr lang="en-US" sz="2000" i="1" dirty="0">
                <a:solidFill>
                  <a:schemeClr val="bg1"/>
                </a:solidFill>
              </a:rPr>
              <a:t>uh</a:t>
            </a:r>
            <a:r>
              <a:rPr lang="en-US" sz="2000" dirty="0">
                <a:solidFill>
                  <a:schemeClr val="bg1"/>
                </a:solidFill>
              </a:rPr>
              <a:t> s] </a:t>
            </a:r>
            <a:endParaRPr lang="en-US" altLang="en-US" sz="2000" b="1" dirty="0">
              <a:solidFill>
                <a:schemeClr val="bg1"/>
              </a:solidFill>
              <a:latin typeface="+mn-lt"/>
            </a:endParaRPr>
          </a:p>
          <a:p>
            <a:endParaRPr lang="en-US" altLang="en-US" sz="2000" b="1" dirty="0">
              <a:solidFill>
                <a:schemeClr val="bg1"/>
              </a:solidFill>
              <a:latin typeface="+mn-lt"/>
            </a:endParaRPr>
          </a:p>
          <a:p>
            <a:r>
              <a:rPr lang="en-US" altLang="en-US" sz="2000" b="1" dirty="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Antonyms: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 </a:t>
            </a:r>
            <a:r>
              <a:rPr lang="en-US" altLang="en-US" sz="2000" dirty="0">
                <a:solidFill>
                  <a:schemeClr val="bg1"/>
                </a:solidFill>
                <a:latin typeface="+mn-lt"/>
              </a:rPr>
              <a:t>imperiously (adverb), imperiousness (noun)</a:t>
            </a:r>
            <a:endParaRPr lang="en-US" altLang="en-US" sz="2000" b="1" dirty="0">
              <a:solidFill>
                <a:schemeClr val="bg1"/>
              </a:solidFill>
              <a:latin typeface="+mn-lt"/>
            </a:endParaRPr>
          </a:p>
          <a:p>
            <a:endParaRPr lang="en-US" altLang="en-US" sz="2000" b="1" dirty="0">
              <a:solidFill>
                <a:schemeClr val="bg1"/>
              </a:solidFill>
              <a:latin typeface="+mn-lt"/>
            </a:endParaRPr>
          </a:p>
          <a:p>
            <a:r>
              <a:rPr lang="en-US" altLang="en-US" sz="2000" b="1" dirty="0">
                <a:solidFill>
                  <a:schemeClr val="bg1"/>
                </a:solidFill>
                <a:latin typeface="+mn-lt"/>
              </a:rPr>
              <a:t>Sentence: </a:t>
            </a:r>
            <a:r>
              <a:rPr lang="en-US" sz="2000" dirty="0">
                <a:solidFill>
                  <a:schemeClr val="bg1"/>
                </a:solidFill>
              </a:rPr>
              <a:t>The principal is an </a:t>
            </a:r>
            <a:r>
              <a:rPr lang="en-US" sz="2000" b="1" u="sng" dirty="0">
                <a:solidFill>
                  <a:schemeClr val="bg1"/>
                </a:solidFill>
              </a:rPr>
              <a:t>imperious </a:t>
            </a:r>
            <a:r>
              <a:rPr lang="en-US" sz="2000" dirty="0">
                <a:solidFill>
                  <a:schemeClr val="bg1"/>
                </a:solidFill>
              </a:rPr>
              <a:t>man who expects to be obeyed.</a:t>
            </a:r>
            <a:endParaRPr lang="en-US" altLang="en-US" sz="2000" b="1" dirty="0">
              <a:solidFill>
                <a:schemeClr val="bg1"/>
              </a:solidFill>
              <a:latin typeface="+mn-lt"/>
            </a:endParaRPr>
          </a:p>
          <a:p>
            <a:endParaRPr lang="en-US" altLang="en-US" sz="1800" b="1" dirty="0">
              <a:solidFill>
                <a:schemeClr val="bg1"/>
              </a:solidFill>
              <a:latin typeface="+mn-lt"/>
            </a:endParaRPr>
          </a:p>
          <a:p>
            <a:r>
              <a:rPr lang="en-US" altLang="en-US" sz="1800" b="1" dirty="0">
                <a:solidFill>
                  <a:schemeClr val="bg1"/>
                </a:solidFill>
                <a:latin typeface="+mn-lt"/>
              </a:rPr>
              <a:t>Predicted Definition / Synonyms: I think this word means</a:t>
            </a:r>
            <a:r>
              <a:rPr lang="mr-IN" altLang="en-US" sz="1800" b="1" dirty="0">
                <a:solidFill>
                  <a:schemeClr val="bg1"/>
                </a:solidFill>
                <a:latin typeface="+mn-lt"/>
              </a:rPr>
              <a:t>…</a:t>
            </a:r>
            <a:r>
              <a:rPr lang="en-US" altLang="en-US" sz="1800" b="1" dirty="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Authoritative, bossy, commanding</a:t>
            </a:r>
          </a:p>
        </p:txBody>
      </p:sp>
      <p:sp>
        <p:nvSpPr>
          <p:cNvPr id="2" name="TextBox 1"/>
          <p:cNvSpPr txBox="1">
            <a:spLocks noChangeArrowheads="1"/>
          </p:cNvSpPr>
          <p:nvPr/>
        </p:nvSpPr>
        <p:spPr bwMode="auto">
          <a:xfrm>
            <a:off x="1331843" y="57912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domineering; expecting ones' orders to be followed </a:t>
            </a:r>
            <a:endParaRPr lang="en-US" altLang="x-none" sz="2000" dirty="0">
              <a:solidFill>
                <a:schemeClr val="bg1"/>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a:solidFill>
                  <a:schemeClr val="accent3"/>
                </a:solidFill>
              </a:rPr>
              <a:t>Democratic, humble, obedient </a:t>
            </a:r>
          </a:p>
        </p:txBody>
      </p:sp>
    </p:spTree>
    <p:extLst>
      <p:ext uri="{BB962C8B-B14F-4D97-AF65-F5344CB8AC3E}">
        <p14:creationId xmlns:p14="http://schemas.microsoft.com/office/powerpoint/2010/main" val="42550820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a:solidFill>
                  <a:schemeClr val="tx1"/>
                </a:solidFill>
                <a:latin typeface="Calibri" charset="0"/>
                <a:ea typeface="Arial" charset="0"/>
                <a:cs typeface="Arial" charset="0"/>
                <a:sym typeface="Calibri" charset="0"/>
              </a:rPr>
              <a:t>Thursday 4/27/17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WOTD-pugnacious</a:t>
            </a:r>
          </a:p>
          <a:p>
            <a:pPr eaLnBrk="1" fontAlgn="auto" hangingPunct="1">
              <a:lnSpc>
                <a:spcPct val="80000"/>
              </a:lnSpc>
              <a:spcBef>
                <a:spcPts val="0"/>
              </a:spcBef>
              <a:spcAft>
                <a:spcPts val="0"/>
              </a:spcAft>
              <a:buClr>
                <a:srgbClr val="000000"/>
              </a:buClr>
              <a:buSzPct val="100000"/>
              <a:defRPr/>
            </a:pPr>
            <a:r>
              <a:rPr lang="en-US" sz="2200" b="1" dirty="0">
                <a:solidFill>
                  <a:schemeClr val="tx1"/>
                </a:solidFill>
                <a:latin typeface="Calibri" charset="0"/>
                <a:ea typeface="Calibri" charset="0"/>
                <a:cs typeface="Calibri" charset="0"/>
                <a:sym typeface="Calibri"/>
              </a:rPr>
              <a:t>In class activities: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a:solidFill>
                  <a:srgbClr val="0070C0"/>
                </a:solidFill>
                <a:latin typeface="Calibri" charset="0"/>
                <a:ea typeface="Calibri" charset="0"/>
                <a:cs typeface="Calibri" charset="0"/>
                <a:sym typeface="Calibri"/>
              </a:rPr>
              <a:t>Bell Work = Word of the Day, pugnacious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a:solidFill>
                  <a:srgbClr val="0070C0"/>
                </a:solidFill>
                <a:latin typeface="Calibri" charset="0"/>
                <a:ea typeface="Calibri" charset="0"/>
                <a:cs typeface="Calibri" charset="0"/>
                <a:sym typeface="Calibri"/>
              </a:rPr>
              <a:t>Discuss quote from Crooks in Ch. 4</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a:solidFill>
                  <a:srgbClr val="0070C0"/>
                </a:solidFill>
                <a:latin typeface="Calibri" charset="0"/>
                <a:ea typeface="Calibri" charset="0"/>
                <a:cs typeface="Calibri" charset="0"/>
                <a:sym typeface="Calibri"/>
              </a:rPr>
              <a:t>Finish Partner Activity: Finding examples of loneliness in Ch. 2 and 3. </a:t>
            </a:r>
            <a:endParaRPr lang="en-US" sz="2200" b="1" i="1" dirty="0">
              <a:solidFill>
                <a:srgbClr val="0070C0"/>
              </a:solidFill>
              <a:latin typeface="Calibri" charset="0"/>
              <a:ea typeface="Calibri" charset="0"/>
              <a:cs typeface="Calibri" charset="0"/>
              <a:sym typeface="Calibri"/>
            </a:endParaRP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a:solidFill>
                  <a:srgbClr val="0070C0"/>
                </a:solidFill>
                <a:latin typeface="Calibri" charset="0"/>
                <a:ea typeface="Calibri" charset="0"/>
                <a:cs typeface="Calibri" charset="0"/>
                <a:sym typeface="Calibri"/>
              </a:rPr>
              <a:t>Read one article on social interaction (talk to the text). </a:t>
            </a:r>
          </a:p>
          <a:p>
            <a:pPr marL="342900" indent="-342900" eaLnBrk="1" fontAlgn="auto" hangingPunct="1">
              <a:lnSpc>
                <a:spcPct val="80000"/>
              </a:lnSpc>
              <a:spcBef>
                <a:spcPts val="400"/>
              </a:spcBef>
              <a:spcAft>
                <a:spcPts val="0"/>
              </a:spcAft>
              <a:buClr>
                <a:srgbClr val="000000"/>
              </a:buClr>
              <a:buSzPct val="100000"/>
              <a:buFont typeface="Wingdings" charset="2"/>
              <a:buChar char="q"/>
              <a:defRPr/>
            </a:pPr>
            <a:r>
              <a:rPr lang="en-US" sz="2200" b="1" dirty="0">
                <a:solidFill>
                  <a:srgbClr val="0070C0"/>
                </a:solidFill>
                <a:latin typeface="Calibri" charset="0"/>
                <a:ea typeface="Calibri" charset="0"/>
                <a:cs typeface="Calibri" charset="0"/>
                <a:sym typeface="Calibri"/>
              </a:rPr>
              <a:t>Exit Ticket: Three paragraph response to prompt at the bottom of the article (use the article, your examples from OMAM Ch. 2 and 3, and your own life to support). </a:t>
            </a:r>
          </a:p>
          <a:p>
            <a:pPr eaLnBrk="1" fontAlgn="auto" hangingPunct="1">
              <a:lnSpc>
                <a:spcPct val="80000"/>
              </a:lnSpc>
              <a:spcBef>
                <a:spcPts val="400"/>
              </a:spcBef>
              <a:spcAft>
                <a:spcPts val="0"/>
              </a:spcAft>
              <a:buClr>
                <a:srgbClr val="000000"/>
              </a:buClr>
              <a:buSzPct val="100000"/>
              <a:defRPr/>
            </a:pPr>
            <a:r>
              <a:rPr lang="en-US" sz="2200" b="1" dirty="0">
                <a:solidFill>
                  <a:srgbClr val="FF0000"/>
                </a:solidFill>
                <a:latin typeface="Calibri" charset="0"/>
                <a:ea typeface="Calibri" charset="0"/>
                <a:cs typeface="Calibri" charset="0"/>
                <a:sym typeface="Calibri"/>
              </a:rPr>
              <a:t>**If you did not finish the assessment from Monday, you will need to go to the support lab to finish it. If you never took it, you will need to go to the support lab to take it and complete it by the end of the hour (the SAT Reading section, 42 questions). </a:t>
            </a:r>
          </a:p>
          <a:p>
            <a:pPr eaLnBrk="1" fontAlgn="auto" hangingPunct="1">
              <a:lnSpc>
                <a:spcPct val="80000"/>
              </a:lnSpc>
              <a:spcBef>
                <a:spcPts val="40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3986871120"/>
      </p:ext>
    </p:extLst>
  </p:cSld>
  <p:clrMapOvr>
    <a:masterClrMapping/>
  </p:clrMapOvr>
  <p:transition spd="slow">
    <p:cut/>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a:latin typeface="Kristen ITC" charset="0"/>
            </a:endParaRPr>
          </a:p>
          <a:p>
            <a:pPr algn="ctr" eaLnBrk="1" hangingPunct="1">
              <a:lnSpc>
                <a:spcPct val="80000"/>
              </a:lnSpc>
              <a:defRPr/>
            </a:pPr>
            <a:r>
              <a:rPr lang="en-US" altLang="en-US" sz="3600" b="1" dirty="0">
                <a:solidFill>
                  <a:schemeClr val="bg1"/>
                </a:solidFill>
                <a:latin typeface="Kristen ITC" charset="0"/>
              </a:rPr>
              <a:t>Thursday 4/27/17</a:t>
            </a:r>
          </a:p>
          <a:p>
            <a:pPr eaLnBrk="1" hangingPunct="1">
              <a:lnSpc>
                <a:spcPct val="80000"/>
              </a:lnSpc>
              <a:defRPr/>
            </a:pPr>
            <a:endParaRPr lang="en-US" altLang="en-US" sz="2000" b="1" dirty="0">
              <a:latin typeface="Kristen ITC" charset="0"/>
            </a:endParaRPr>
          </a:p>
          <a:p>
            <a:pPr eaLnBrk="1" hangingPunct="1">
              <a:lnSpc>
                <a:spcPct val="80000"/>
              </a:lnSpc>
              <a:defRPr/>
            </a:pPr>
            <a:r>
              <a:rPr lang="en-US" altLang="en-US" sz="2000" b="1" dirty="0">
                <a:solidFill>
                  <a:schemeClr val="bg1"/>
                </a:solidFill>
                <a:latin typeface="+mn-lt"/>
              </a:rPr>
              <a:t>Word: </a:t>
            </a:r>
            <a:r>
              <a:rPr lang="en-US" altLang="en-US" sz="2000" dirty="0">
                <a:solidFill>
                  <a:schemeClr val="bg1"/>
                </a:solidFill>
                <a:latin typeface="+mn-lt"/>
              </a:rPr>
              <a:t>pugnacious</a:t>
            </a:r>
            <a:endParaRPr lang="en-US" altLang="en-US" sz="2000" b="1"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adjective</a:t>
            </a:r>
          </a:p>
          <a:p>
            <a:pPr eaLnBrk="1" hangingPunct="1">
              <a:lnSpc>
                <a:spcPct val="80000"/>
              </a:lnSpc>
              <a:defRPr/>
            </a:pPr>
            <a:endParaRPr lang="en-US" altLang="en-US" sz="2000" b="1" dirty="0">
              <a:solidFill>
                <a:schemeClr val="bg1"/>
              </a:solidFill>
              <a:latin typeface="+mn-lt"/>
            </a:endParaRPr>
          </a:p>
          <a:p>
            <a:r>
              <a:rPr lang="en-US" altLang="en-US" sz="2000" b="1" dirty="0">
                <a:solidFill>
                  <a:schemeClr val="bg1"/>
                </a:solidFill>
                <a:latin typeface="+mn-lt"/>
              </a:rPr>
              <a:t>Pronunciation: </a:t>
            </a:r>
            <a:r>
              <a:rPr lang="en-US" sz="2000" dirty="0">
                <a:solidFill>
                  <a:schemeClr val="bg1"/>
                </a:solidFill>
              </a:rPr>
              <a:t>[</a:t>
            </a:r>
            <a:r>
              <a:rPr lang="en-US" sz="2000" dirty="0" err="1">
                <a:solidFill>
                  <a:schemeClr val="bg1"/>
                </a:solidFill>
              </a:rPr>
              <a:t>puhg-</a:t>
            </a:r>
            <a:r>
              <a:rPr lang="en-US" sz="2000" b="1" dirty="0" err="1">
                <a:solidFill>
                  <a:schemeClr val="bg1"/>
                </a:solidFill>
              </a:rPr>
              <a:t>ney</a:t>
            </a:r>
            <a:r>
              <a:rPr lang="en-US" sz="2000" dirty="0" err="1">
                <a:solidFill>
                  <a:schemeClr val="bg1"/>
                </a:solidFill>
              </a:rPr>
              <a:t>-sh</a:t>
            </a:r>
            <a:r>
              <a:rPr lang="en-US" sz="2000" i="1" dirty="0" err="1">
                <a:solidFill>
                  <a:schemeClr val="bg1"/>
                </a:solidFill>
              </a:rPr>
              <a:t>uh</a:t>
            </a:r>
            <a:r>
              <a:rPr lang="en-US" sz="2000" dirty="0">
                <a:solidFill>
                  <a:schemeClr val="bg1"/>
                </a:solidFill>
              </a:rPr>
              <a:t> s] </a:t>
            </a:r>
            <a:endParaRPr lang="en-US" altLang="en-US" sz="2000" b="1" dirty="0">
              <a:solidFill>
                <a:schemeClr val="bg1"/>
              </a:solidFill>
              <a:latin typeface="+mn-lt"/>
            </a:endParaRPr>
          </a:p>
          <a:p>
            <a:endParaRPr lang="en-US" altLang="en-US" sz="2000" b="1" dirty="0">
              <a:solidFill>
                <a:schemeClr val="bg1"/>
              </a:solidFill>
              <a:latin typeface="+mn-lt"/>
            </a:endParaRPr>
          </a:p>
          <a:p>
            <a:r>
              <a:rPr lang="en-US" altLang="en-US" sz="2000" b="1" dirty="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Antonyms: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 </a:t>
            </a:r>
            <a:r>
              <a:rPr lang="en-US" altLang="en-US" sz="2000" dirty="0">
                <a:solidFill>
                  <a:schemeClr val="bg1"/>
                </a:solidFill>
                <a:latin typeface="+mn-lt"/>
              </a:rPr>
              <a:t>pugnaciously (adverb)</a:t>
            </a:r>
          </a:p>
          <a:p>
            <a:pPr eaLnBrk="1" hangingPunct="1">
              <a:lnSpc>
                <a:spcPct val="80000"/>
              </a:lnSpc>
              <a:defRPr/>
            </a:pPr>
            <a:endParaRPr lang="en-US" altLang="en-US" sz="2000" b="1" dirty="0">
              <a:solidFill>
                <a:schemeClr val="bg1"/>
              </a:solidFill>
              <a:latin typeface="+mn-lt"/>
            </a:endParaRPr>
          </a:p>
          <a:p>
            <a:r>
              <a:rPr lang="en-US" altLang="en-US" sz="2000" b="1" dirty="0">
                <a:solidFill>
                  <a:schemeClr val="bg1"/>
                </a:solidFill>
                <a:latin typeface="+mn-lt"/>
              </a:rPr>
              <a:t>Sentence: </a:t>
            </a:r>
            <a:r>
              <a:rPr lang="en-US" sz="1900" dirty="0">
                <a:solidFill>
                  <a:schemeClr val="bg1"/>
                </a:solidFill>
                <a:latin typeface="+mn-lt"/>
              </a:rPr>
              <a:t>Curley is a </a:t>
            </a:r>
            <a:r>
              <a:rPr lang="en-US" sz="1900" b="1" u="sng" dirty="0">
                <a:solidFill>
                  <a:schemeClr val="bg1"/>
                </a:solidFill>
                <a:latin typeface="+mn-lt"/>
              </a:rPr>
              <a:t>pugnacious</a:t>
            </a:r>
            <a:r>
              <a:rPr lang="en-US" sz="1900" dirty="0">
                <a:solidFill>
                  <a:schemeClr val="bg1"/>
                </a:solidFill>
                <a:latin typeface="+mn-lt"/>
              </a:rPr>
              <a:t> man because he constantly defies authority. </a:t>
            </a:r>
            <a:endParaRPr lang="en-US" altLang="en-US" sz="1900" b="1" dirty="0">
              <a:solidFill>
                <a:schemeClr val="bg1"/>
              </a:solidFill>
              <a:latin typeface="+mn-lt"/>
            </a:endParaRPr>
          </a:p>
          <a:p>
            <a:endParaRPr lang="en-US" altLang="en-US" sz="1800" b="1" dirty="0">
              <a:solidFill>
                <a:schemeClr val="bg1"/>
              </a:solidFill>
              <a:latin typeface="+mn-lt"/>
            </a:endParaRPr>
          </a:p>
          <a:p>
            <a:r>
              <a:rPr lang="en-US" altLang="en-US" sz="1800" b="1" dirty="0">
                <a:solidFill>
                  <a:schemeClr val="bg1"/>
                </a:solidFill>
                <a:latin typeface="+mn-lt"/>
              </a:rPr>
              <a:t>Predicted Definition / Synonyms: I think this word means</a:t>
            </a:r>
            <a:r>
              <a:rPr lang="mr-IN" altLang="en-US" sz="1800" b="1" dirty="0">
                <a:solidFill>
                  <a:schemeClr val="bg1"/>
                </a:solidFill>
                <a:latin typeface="+mn-lt"/>
              </a:rPr>
              <a:t>…</a:t>
            </a:r>
            <a:r>
              <a:rPr lang="en-US" altLang="en-US" sz="1800" b="1" dirty="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Combative, aggressive, quarrelsome</a:t>
            </a:r>
          </a:p>
        </p:txBody>
      </p:sp>
      <p:sp>
        <p:nvSpPr>
          <p:cNvPr id="2" name="TextBox 1"/>
          <p:cNvSpPr txBox="1">
            <a:spLocks noChangeArrowheads="1"/>
          </p:cNvSpPr>
          <p:nvPr/>
        </p:nvSpPr>
        <p:spPr bwMode="auto">
          <a:xfrm>
            <a:off x="1331843" y="57150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eager or quick to argue, quarrel, or fight.</a:t>
            </a:r>
            <a:endParaRPr lang="en-US" altLang="x-none" sz="2000" dirty="0">
              <a:solidFill>
                <a:schemeClr val="bg1"/>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a:solidFill>
                  <a:schemeClr val="accent3"/>
                </a:solidFill>
              </a:rPr>
              <a:t>easy-going, kind, nice</a:t>
            </a:r>
          </a:p>
        </p:txBody>
      </p:sp>
    </p:spTree>
    <p:extLst>
      <p:ext uri="{BB962C8B-B14F-4D97-AF65-F5344CB8AC3E}">
        <p14:creationId xmlns:p14="http://schemas.microsoft.com/office/powerpoint/2010/main" val="42848284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000" b="1" dirty="0">
                <a:solidFill>
                  <a:schemeClr val="tx1"/>
                </a:solidFill>
                <a:latin typeface="Calibri" charset="0"/>
                <a:ea typeface="Arial" charset="0"/>
                <a:cs typeface="Arial" charset="0"/>
                <a:sym typeface="Calibri" charset="0"/>
              </a:rPr>
              <a:t>Essential Questions</a:t>
            </a:r>
          </a:p>
        </p:txBody>
      </p:sp>
      <p:sp>
        <p:nvSpPr>
          <p:cNvPr id="58" name="Shape 58"/>
          <p:cNvSpPr txBox="1">
            <a:spLocks noGrp="1"/>
          </p:cNvSpPr>
          <p:nvPr>
            <p:ph type="body" idx="4294967295"/>
          </p:nvPr>
        </p:nvSpPr>
        <p:spPr>
          <a:xfrm>
            <a:off x="266700" y="1066800"/>
            <a:ext cx="8610600" cy="4343400"/>
          </a:xfrm>
        </p:spPr>
        <p:txBody>
          <a:bodyPr tIns="45700" bIns="45700">
            <a:noAutofit/>
          </a:bodyPr>
          <a:lstStyle/>
          <a:p>
            <a:pPr eaLnBrk="1" fontAlgn="auto" hangingPunct="1">
              <a:spcBef>
                <a:spcPts val="0"/>
              </a:spcBef>
              <a:spcAft>
                <a:spcPts val="0"/>
              </a:spcAft>
              <a:buClr>
                <a:srgbClr val="000000"/>
              </a:buClr>
              <a:buSzPct val="100000"/>
              <a:defRPr/>
            </a:pPr>
            <a:r>
              <a:rPr lang="en-US" sz="3200" b="1" dirty="0">
                <a:solidFill>
                  <a:schemeClr val="tx1"/>
                </a:solidFill>
                <a:latin typeface="Calibri" charset="0"/>
                <a:ea typeface="Calibri" charset="0"/>
                <a:cs typeface="Calibri" charset="0"/>
                <a:sym typeface="Calibri"/>
              </a:rPr>
              <a:t>Are relationships and social interaction requirements  for being happy in life?</a:t>
            </a:r>
          </a:p>
          <a:p>
            <a:pPr eaLnBrk="1" fontAlgn="auto" hangingPunct="1">
              <a:spcBef>
                <a:spcPts val="0"/>
              </a:spcBef>
              <a:spcAft>
                <a:spcPts val="0"/>
              </a:spcAft>
              <a:buClr>
                <a:srgbClr val="000000"/>
              </a:buClr>
              <a:buSzPct val="100000"/>
              <a:defRPr/>
            </a:pPr>
            <a:endParaRPr lang="en-US" sz="3200" b="1" dirty="0">
              <a:solidFill>
                <a:schemeClr val="tx1"/>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3200" b="1" dirty="0">
                <a:solidFill>
                  <a:schemeClr val="tx1"/>
                </a:solidFill>
                <a:latin typeface="Calibri" charset="0"/>
                <a:ea typeface="Calibri" charset="0"/>
                <a:cs typeface="Calibri" charset="0"/>
                <a:sym typeface="Calibri"/>
              </a:rPr>
              <a:t>Does Social Media lead to isolation?</a:t>
            </a:r>
          </a:p>
          <a:p>
            <a:pPr eaLnBrk="1" fontAlgn="auto" hangingPunct="1">
              <a:spcBef>
                <a:spcPts val="0"/>
              </a:spcBef>
              <a:spcAft>
                <a:spcPts val="0"/>
              </a:spcAft>
              <a:buClr>
                <a:srgbClr val="000000"/>
              </a:buClr>
              <a:buSzPct val="100000"/>
              <a:defRPr/>
            </a:pPr>
            <a:endParaRPr lang="en-US" sz="3200" b="1" dirty="0">
              <a:solidFill>
                <a:schemeClr val="tx1"/>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3200" b="1" dirty="0">
                <a:solidFill>
                  <a:schemeClr val="tx1"/>
                </a:solidFill>
                <a:latin typeface="Calibri" charset="0"/>
                <a:ea typeface="Calibri" charset="0"/>
                <a:cs typeface="Calibri" charset="0"/>
                <a:sym typeface="Calibri"/>
              </a:rPr>
              <a:t>Is socialization an innate (natural, something we are born with) trait in humans?</a:t>
            </a:r>
          </a:p>
          <a:p>
            <a:pPr eaLnBrk="1" fontAlgn="auto" hangingPunct="1">
              <a:spcBef>
                <a:spcPts val="0"/>
              </a:spcBef>
              <a:spcAft>
                <a:spcPts val="0"/>
              </a:spcAft>
              <a:buClr>
                <a:srgbClr val="000000"/>
              </a:buClr>
              <a:buSzPct val="100000"/>
              <a:defRPr/>
            </a:pPr>
            <a:endParaRPr lang="en-US" sz="2200" b="1" dirty="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2632763120"/>
      </p:ext>
    </p:extLst>
  </p:cSld>
  <p:clrMapOvr>
    <a:masterClrMapping/>
  </p:clrMapOvr>
  <p:transition spd="slow">
    <p:cut/>
  </p:transitio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000" b="1" dirty="0">
                <a:solidFill>
                  <a:schemeClr val="tx1"/>
                </a:solidFill>
                <a:latin typeface="Calibri" charset="0"/>
                <a:ea typeface="Arial" charset="0"/>
                <a:cs typeface="Arial" charset="0"/>
                <a:sym typeface="Calibri" charset="0"/>
              </a:rPr>
              <a:t>Do you agree with this statement? </a:t>
            </a:r>
          </a:p>
        </p:txBody>
      </p:sp>
      <p:sp>
        <p:nvSpPr>
          <p:cNvPr id="58" name="Shape 58"/>
          <p:cNvSpPr txBox="1">
            <a:spLocks noGrp="1"/>
          </p:cNvSpPr>
          <p:nvPr>
            <p:ph type="body" idx="4294967295"/>
          </p:nvPr>
        </p:nvSpPr>
        <p:spPr>
          <a:xfrm>
            <a:off x="266700" y="1066800"/>
            <a:ext cx="8610600" cy="4343400"/>
          </a:xfrm>
        </p:spPr>
        <p:txBody>
          <a:bodyPr tIns="45700" bIns="45700">
            <a:noAutofit/>
          </a:bodyPr>
          <a:lstStyle/>
          <a:p>
            <a:pPr eaLnBrk="1" fontAlgn="auto" hangingPunct="1">
              <a:spcBef>
                <a:spcPts val="0"/>
              </a:spcBef>
              <a:spcAft>
                <a:spcPts val="0"/>
              </a:spcAft>
              <a:buClr>
                <a:srgbClr val="000000"/>
              </a:buClr>
              <a:buSzPct val="100000"/>
              <a:defRPr/>
            </a:pPr>
            <a:r>
              <a:rPr lang="en-US" sz="3600" b="1" dirty="0">
                <a:solidFill>
                  <a:schemeClr val="tx1"/>
                </a:solidFill>
                <a:latin typeface="Calibri" charset="0"/>
                <a:ea typeface="Calibri" charset="0"/>
                <a:cs typeface="Calibri" charset="0"/>
                <a:sym typeface="Calibri"/>
              </a:rPr>
              <a:t>In Chapter 4, when talking to Lennie out in the barn, Crooks’ states, “I tell </a:t>
            </a:r>
            <a:r>
              <a:rPr lang="en-US" sz="3600" b="1" dirty="0" err="1">
                <a:solidFill>
                  <a:schemeClr val="tx1"/>
                </a:solidFill>
                <a:latin typeface="Calibri" charset="0"/>
                <a:ea typeface="Calibri" charset="0"/>
                <a:cs typeface="Calibri" charset="0"/>
                <a:sym typeface="Calibri"/>
              </a:rPr>
              <a:t>ya</a:t>
            </a:r>
            <a:r>
              <a:rPr lang="en-US" sz="3600" b="1" dirty="0">
                <a:solidFill>
                  <a:schemeClr val="tx1"/>
                </a:solidFill>
                <a:latin typeface="Calibri" charset="0"/>
                <a:ea typeface="Calibri" charset="0"/>
                <a:cs typeface="Calibri" charset="0"/>
                <a:sym typeface="Calibri"/>
              </a:rPr>
              <a:t> a guy gets too lonely an’ he gets sick.” </a:t>
            </a:r>
            <a:endParaRPr lang="en-US" sz="3600" b="1" dirty="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645445933"/>
      </p:ext>
    </p:extLst>
  </p:cSld>
  <p:clrMapOvr>
    <a:masterClrMapping/>
  </p:clrMapOvr>
  <p:transition spd="slow">
    <p:cut/>
  </p:transition>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a:solidFill>
                  <a:schemeClr val="tx1"/>
                </a:solidFill>
                <a:latin typeface="Calibri" charset="0"/>
                <a:ea typeface="Arial" charset="0"/>
                <a:cs typeface="Arial" charset="0"/>
                <a:sym typeface="Calibri" charset="0"/>
              </a:rPr>
              <a:t>Friday 4/28/17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charset="0"/>
                <a:ea typeface="Calibri" charset="0"/>
                <a:cs typeface="Calibri" charset="0"/>
                <a:sym typeface="Calibri"/>
              </a:rPr>
              <a:t>Bell Work:</a:t>
            </a:r>
            <a:r>
              <a:rPr lang="en-US" sz="2000" dirty="0">
                <a:latin typeface="Calibri" charset="0"/>
                <a:ea typeface="Calibri" charset="0"/>
                <a:cs typeface="Calibri" charset="0"/>
                <a:sym typeface="Calibri"/>
              </a:rPr>
              <a:t> Study for 10 minutes for your WOTD Quiz</a:t>
            </a:r>
          </a:p>
          <a:p>
            <a:pPr eaLnBrk="1" fontAlgn="auto" hangingPunct="1">
              <a:lnSpc>
                <a:spcPct val="80000"/>
              </a:lnSpc>
              <a:spcBef>
                <a:spcPts val="0"/>
              </a:spcBef>
              <a:spcAft>
                <a:spcPts val="0"/>
              </a:spcAft>
              <a:buClr>
                <a:srgbClr val="000000"/>
              </a:buClr>
              <a:buSzPct val="100000"/>
              <a:defRPr/>
            </a:pPr>
            <a:r>
              <a:rPr lang="en-US" sz="2000" b="1" dirty="0">
                <a:solidFill>
                  <a:schemeClr val="tx1"/>
                </a:solidFill>
                <a:latin typeface="Calibri" charset="0"/>
                <a:ea typeface="Calibri" charset="0"/>
                <a:cs typeface="Calibri" charset="0"/>
                <a:sym typeface="Calibri"/>
              </a:rPr>
              <a:t>In class activities: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a:solidFill>
                  <a:srgbClr val="0070C0"/>
                </a:solidFill>
                <a:latin typeface="Calibri" charset="0"/>
                <a:ea typeface="Calibri" charset="0"/>
                <a:cs typeface="Calibri" charset="0"/>
                <a:sym typeface="Calibri"/>
              </a:rPr>
              <a:t>Bell Work = Study for 10 minutes for the WOTD Quiz</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a:solidFill>
                  <a:srgbClr val="0070C0"/>
                </a:solidFill>
                <a:latin typeface="Calibri" charset="0"/>
                <a:ea typeface="Calibri" charset="0"/>
                <a:cs typeface="Calibri" charset="0"/>
                <a:sym typeface="Calibri"/>
              </a:rPr>
              <a:t>Begin reading Ch. 4 as a class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a:solidFill>
                  <a:srgbClr val="0070C0"/>
                </a:solidFill>
                <a:latin typeface="Calibri" charset="0"/>
                <a:ea typeface="Calibri" charset="0"/>
                <a:cs typeface="Calibri" charset="0"/>
                <a:sym typeface="Calibri"/>
              </a:rPr>
              <a:t>Assign new Reading Groups (selected by Mr. Schmitt)</a:t>
            </a:r>
            <a:endParaRPr lang="en-US" sz="2000" b="1" i="1" dirty="0">
              <a:solidFill>
                <a:srgbClr val="0070C0"/>
              </a:solidFill>
              <a:latin typeface="Calibri" charset="0"/>
              <a:ea typeface="Calibri" charset="0"/>
              <a:cs typeface="Calibri" charset="0"/>
              <a:sym typeface="Calibri"/>
            </a:endParaRP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a:solidFill>
                  <a:srgbClr val="0070C0"/>
                </a:solidFill>
                <a:latin typeface="Calibri" charset="0"/>
                <a:ea typeface="Calibri" charset="0"/>
                <a:cs typeface="Calibri" charset="0"/>
                <a:sym typeface="Calibri"/>
              </a:rPr>
              <a:t>Homework = Catch up in the reading (through Ch. 4 in OMAM)</a:t>
            </a:r>
          </a:p>
          <a:p>
            <a:pPr eaLnBrk="1" fontAlgn="auto" hangingPunct="1">
              <a:lnSpc>
                <a:spcPct val="80000"/>
              </a:lnSpc>
              <a:spcBef>
                <a:spcPts val="400"/>
              </a:spcBef>
              <a:spcAft>
                <a:spcPts val="0"/>
              </a:spcAft>
              <a:buClr>
                <a:srgbClr val="000000"/>
              </a:buClr>
              <a:buSzPct val="100000"/>
              <a:defRPr/>
            </a:pPr>
            <a:r>
              <a:rPr lang="en-US" sz="2000" b="1" dirty="0">
                <a:solidFill>
                  <a:srgbClr val="FF0000"/>
                </a:solidFill>
                <a:latin typeface="Calibri" charset="0"/>
                <a:ea typeface="Calibri" charset="0"/>
                <a:cs typeface="Calibri" charset="0"/>
                <a:sym typeface="Calibri"/>
              </a:rPr>
              <a:t>**If you did not finish the assessment from Monday, you will need to go to the support lab to finish it. If you never took it, you will need to go to the support lab to take it and complete it by the end of the hour (the SAT Reading section, 42 questions). </a:t>
            </a:r>
          </a:p>
          <a:p>
            <a:pPr eaLnBrk="1" fontAlgn="auto" hangingPunct="1">
              <a:lnSpc>
                <a:spcPct val="80000"/>
              </a:lnSpc>
              <a:spcBef>
                <a:spcPts val="400"/>
              </a:spcBef>
              <a:spcAft>
                <a:spcPts val="0"/>
              </a:spcAft>
              <a:buClr>
                <a:srgbClr val="000000"/>
              </a:buClr>
              <a:buSzPct val="100000"/>
              <a:defRPr/>
            </a:pPr>
            <a:r>
              <a:rPr lang="en-US" sz="2000" b="1" dirty="0">
                <a:solidFill>
                  <a:srgbClr val="7030A0"/>
                </a:solidFill>
                <a:latin typeface="Calibri" charset="0"/>
                <a:ea typeface="Calibri" charset="0"/>
                <a:cs typeface="Calibri" charset="0"/>
                <a:sym typeface="Calibri"/>
              </a:rPr>
              <a:t>**If you attended the WDHS Film Festival, there is a drop box set up on Google Classroom to upload your two selfies and a one paragraph review on one of the films. You must turn this in by Sunday in order to receive 10 pts. extra credit. </a:t>
            </a:r>
          </a:p>
          <a:p>
            <a:pPr eaLnBrk="1" fontAlgn="auto" hangingPunct="1">
              <a:lnSpc>
                <a:spcPct val="80000"/>
              </a:lnSpc>
              <a:spcBef>
                <a:spcPts val="400"/>
              </a:spcBef>
              <a:spcAft>
                <a:spcPts val="0"/>
              </a:spcAft>
              <a:buClr>
                <a:srgbClr val="000000"/>
              </a:buClr>
              <a:buSzPct val="100000"/>
              <a:defRPr/>
            </a:pPr>
            <a:r>
              <a:rPr lang="en-US" sz="2000" b="1" dirty="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000" dirty="0">
                <a:solidFill>
                  <a:schemeClr val="tx1"/>
                </a:solidFill>
                <a:latin typeface="Calibri" charset="0"/>
                <a:ea typeface="Calibri" charset="0"/>
                <a:cs typeface="Calibri" charset="0"/>
                <a:sym typeface="Calibri"/>
              </a:rPr>
              <a:t>I can </a:t>
            </a:r>
            <a:r>
              <a:rPr lang="en-US" sz="20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0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0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0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0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852874850"/>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152414" y="685800"/>
            <a:ext cx="8839200" cy="5389562"/>
          </a:xfrm>
        </p:spPr>
        <p:txBody>
          <a:bodyPr tIns="45700" bIns="45700">
            <a:noAutofit/>
          </a:bodyPr>
          <a:lstStyle/>
          <a:p>
            <a:pPr eaLnBrk="1" fontAlgn="auto" hangingPunct="1">
              <a:spcBef>
                <a:spcPts val="0"/>
              </a:spcBef>
              <a:spcAft>
                <a:spcPts val="0"/>
              </a:spcAft>
              <a:buClr>
                <a:srgbClr val="000000"/>
              </a:buClr>
              <a:buSzPct val="100000"/>
              <a:defRPr/>
            </a:pPr>
            <a:r>
              <a:rPr lang="en-US" sz="1500" b="1" dirty="0">
                <a:latin typeface="+mn-lt"/>
                <a:ea typeface="Calibri"/>
                <a:cs typeface="Calibri"/>
                <a:sym typeface="Calibri"/>
              </a:rPr>
              <a:t>Bell Work: WOTD = </a:t>
            </a:r>
            <a:r>
              <a:rPr lang="en-US" sz="1500" b="1" dirty="0">
                <a:solidFill>
                  <a:schemeClr val="bg1">
                    <a:lumMod val="50000"/>
                  </a:schemeClr>
                </a:solidFill>
                <a:latin typeface="+mn-lt"/>
                <a:ea typeface="Calibri"/>
                <a:cs typeface="Calibri"/>
                <a:sym typeface="Calibri"/>
              </a:rPr>
              <a:t>brusque (adjective)</a:t>
            </a:r>
            <a:endParaRPr lang="en-US" sz="1500" b="1" dirty="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endParaRPr lang="en-US" sz="1500" b="1" dirty="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1500" b="1" u="sng" dirty="0">
                <a:latin typeface="+mn-lt"/>
                <a:ea typeface="Calibri"/>
                <a:cs typeface="Calibri"/>
                <a:sym typeface="Calibri"/>
              </a:rPr>
              <a:t>In class activities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500" b="1" dirty="0">
                <a:solidFill>
                  <a:schemeClr val="tx1"/>
                </a:solidFill>
                <a:latin typeface="+mn-lt"/>
                <a:ea typeface="Calibri"/>
                <a:cs typeface="Calibri"/>
                <a:sym typeface="Calibri"/>
              </a:rPr>
              <a:t>Bell Work: </a:t>
            </a:r>
            <a:r>
              <a:rPr lang="en-US" sz="1500" b="1" dirty="0">
                <a:solidFill>
                  <a:schemeClr val="bg1">
                    <a:lumMod val="50000"/>
                  </a:schemeClr>
                </a:solidFill>
                <a:ea typeface="Calibri"/>
                <a:cs typeface="Calibri"/>
                <a:sym typeface="Calibri"/>
              </a:rPr>
              <a:t>WOTD = brusque (adjective)</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500" b="1" dirty="0">
                <a:solidFill>
                  <a:schemeClr val="tx1"/>
                </a:solidFill>
                <a:latin typeface="+mn-lt"/>
                <a:ea typeface="Calibri"/>
                <a:cs typeface="Calibri"/>
                <a:sym typeface="Calibri"/>
              </a:rPr>
              <a:t>SSR: </a:t>
            </a:r>
            <a:r>
              <a:rPr lang="en-US" sz="1500" dirty="0">
                <a:solidFill>
                  <a:srgbClr val="7030A0"/>
                </a:solidFill>
                <a:latin typeface="+mn-lt"/>
                <a:ea typeface="Calibri"/>
                <a:cs typeface="Calibri"/>
                <a:sym typeface="Calibri"/>
              </a:rPr>
              <a:t>You must commit to reading your book by filling out the sections on the class roster to be passed around. You must have your book read by </a:t>
            </a:r>
            <a:r>
              <a:rPr lang="en-US" sz="1500" b="1" dirty="0">
                <a:solidFill>
                  <a:schemeClr val="tx1"/>
                </a:solidFill>
                <a:latin typeface="+mn-lt"/>
                <a:ea typeface="Calibri"/>
                <a:cs typeface="Calibri"/>
                <a:sym typeface="Calibri"/>
              </a:rPr>
              <a:t>Monday March 19, 2018</a:t>
            </a:r>
            <a:r>
              <a:rPr lang="en-US" sz="1500" dirty="0">
                <a:solidFill>
                  <a:srgbClr val="7030A0"/>
                </a:solidFill>
                <a:latin typeface="+mn-lt"/>
                <a:ea typeface="Calibri"/>
                <a:cs typeface="Calibri"/>
                <a:sym typeface="Calibri"/>
              </a:rPr>
              <a:t>. Therefore, you will need to come up with an individual reading plan in order to meet your deadline. Figure out how many days you have between now and then, how many pages are in your book, and then plan out how much you are willing to read each day. Today, we will read for 10 minutes. </a:t>
            </a:r>
            <a:r>
              <a:rPr lang="en-US" sz="1500" dirty="0">
                <a:solidFill>
                  <a:srgbClr val="7030A0"/>
                </a:solidFill>
                <a:latin typeface="+mn-lt"/>
                <a:ea typeface="Calibri"/>
                <a:cs typeface="Calibri"/>
                <a:sym typeface="Wingdings" pitchFamily="2" charset="2"/>
              </a:rPr>
              <a:t> </a:t>
            </a:r>
            <a:endParaRPr lang="en-US" sz="1500" dirty="0">
              <a:solidFill>
                <a:srgbClr val="7030A0"/>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500" b="1" dirty="0">
                <a:solidFill>
                  <a:schemeClr val="tx1"/>
                </a:solidFill>
                <a:latin typeface="+mn-lt"/>
                <a:ea typeface="Calibri"/>
                <a:cs typeface="Calibri"/>
                <a:sym typeface="Calibri"/>
              </a:rPr>
              <a:t>Pass back AOTW 1 on </a:t>
            </a:r>
            <a:r>
              <a:rPr lang="en-US" sz="1500" b="1" dirty="0" err="1">
                <a:solidFill>
                  <a:schemeClr val="tx1"/>
                </a:solidFill>
                <a:latin typeface="+mn-lt"/>
                <a:ea typeface="Calibri"/>
                <a:cs typeface="Calibri"/>
                <a:sym typeface="Calibri"/>
              </a:rPr>
              <a:t>Pitbulls</a:t>
            </a:r>
            <a:r>
              <a:rPr lang="en-US" sz="1500" b="1" dirty="0">
                <a:solidFill>
                  <a:schemeClr val="tx1"/>
                </a:solidFill>
                <a:latin typeface="+mn-lt"/>
                <a:ea typeface="Calibri"/>
                <a:cs typeface="Calibri"/>
                <a:sym typeface="Calibri"/>
              </a:rPr>
              <a:t>: </a:t>
            </a:r>
            <a:r>
              <a:rPr lang="en-US" sz="1500" dirty="0">
                <a:solidFill>
                  <a:srgbClr val="00B050"/>
                </a:solidFill>
                <a:latin typeface="+mn-lt"/>
                <a:ea typeface="Calibri"/>
                <a:cs typeface="Calibri"/>
                <a:sym typeface="Calibri"/>
              </a:rPr>
              <a:t>If you have specific questions regarding the feedback I gave to you, there will be time to ask me at the end of the hour.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500" b="1" dirty="0">
                <a:solidFill>
                  <a:schemeClr val="tx1"/>
                </a:solidFill>
                <a:latin typeface="+mn-lt"/>
                <a:ea typeface="Calibri"/>
                <a:cs typeface="Calibri"/>
                <a:sym typeface="Calibri"/>
              </a:rPr>
              <a:t>AOTW 2 on the Travel Ban on whether or not there should be laws put in place to vet these people for potential threats: </a:t>
            </a:r>
            <a:r>
              <a:rPr lang="en-US" sz="1500" dirty="0">
                <a:solidFill>
                  <a:srgbClr val="FF0000"/>
                </a:solidFill>
                <a:latin typeface="+mn-lt"/>
                <a:ea typeface="Calibri"/>
                <a:cs typeface="Calibri"/>
                <a:sym typeface="Calibri"/>
              </a:rPr>
              <a:t>Finish the SOAPS chart for the article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500" b="1" dirty="0">
                <a:solidFill>
                  <a:schemeClr val="tx1"/>
                </a:solidFill>
                <a:latin typeface="+mn-lt"/>
                <a:ea typeface="Calibri"/>
                <a:cs typeface="Calibri"/>
                <a:sym typeface="Calibri"/>
              </a:rPr>
              <a:t>Khan Academy Challenge Part 2: </a:t>
            </a:r>
            <a:r>
              <a:rPr lang="en-US" sz="1500" b="1" dirty="0">
                <a:solidFill>
                  <a:schemeClr val="bg2">
                    <a:lumMod val="60000"/>
                    <a:lumOff val="40000"/>
                  </a:schemeClr>
                </a:solidFill>
                <a:latin typeface="+mn-lt"/>
                <a:ea typeface="Calibri"/>
                <a:cs typeface="Calibri"/>
                <a:sym typeface="Calibri"/>
              </a:rPr>
              <a:t>Part 2 of the Khan Challenge will be due Sunday 2/25/18 by 11:00 p.m. **Remind me to show you the requirements before you leave, today. </a:t>
            </a:r>
            <a:r>
              <a:rPr lang="en-US" sz="1500" b="1" dirty="0">
                <a:solidFill>
                  <a:schemeClr val="bg2">
                    <a:lumMod val="60000"/>
                    <a:lumOff val="40000"/>
                  </a:schemeClr>
                </a:solidFill>
                <a:latin typeface="+mn-lt"/>
                <a:ea typeface="Calibri"/>
                <a:cs typeface="Calibri"/>
                <a:sym typeface="Wingdings" pitchFamily="2" charset="2"/>
              </a:rPr>
              <a:t> </a:t>
            </a:r>
            <a:endParaRPr lang="en-US" sz="1500" dirty="0">
              <a:solidFill>
                <a:schemeClr val="bg2">
                  <a:lumMod val="60000"/>
                  <a:lumOff val="40000"/>
                </a:schemeClr>
              </a:solidFill>
              <a:latin typeface="+mn-lt"/>
              <a:ea typeface="Calibri"/>
              <a:cs typeface="Calibri"/>
              <a:sym typeface="Calibri"/>
            </a:endParaRPr>
          </a:p>
          <a:p>
            <a:pPr eaLnBrk="1" fontAlgn="auto" hangingPunct="1">
              <a:spcBef>
                <a:spcPts val="0"/>
              </a:spcBef>
              <a:spcAft>
                <a:spcPts val="0"/>
              </a:spcAft>
              <a:buClr>
                <a:srgbClr val="000000"/>
              </a:buClr>
              <a:buSzPct val="100000"/>
              <a:defRPr/>
            </a:pPr>
            <a:endParaRPr lang="en-US" sz="800" b="1" dirty="0">
              <a:solidFill>
                <a:schemeClr val="bg2">
                  <a:lumMod val="60000"/>
                  <a:lumOff val="40000"/>
                </a:schemeClr>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500" b="1" u="sng" dirty="0">
                <a:solidFill>
                  <a:schemeClr val="tx1"/>
                </a:solidFill>
                <a:ea typeface="Calibri"/>
                <a:cs typeface="Calibri"/>
                <a:sym typeface="Calibri"/>
              </a:rPr>
              <a:t>Learning Targets</a:t>
            </a:r>
          </a:p>
          <a:p>
            <a:pPr eaLnBrk="1" fontAlgn="auto" hangingPunct="1">
              <a:spcBef>
                <a:spcPts val="0"/>
              </a:spcBef>
              <a:spcAft>
                <a:spcPts val="0"/>
              </a:spcAft>
              <a:buClr>
                <a:srgbClr val="000000"/>
              </a:buClr>
              <a:buSzPct val="100000"/>
              <a:defRPr/>
            </a:pPr>
            <a:r>
              <a:rPr lang="en-US" sz="1500" b="1" dirty="0">
                <a:solidFill>
                  <a:schemeClr val="tx1"/>
                </a:solidFill>
                <a:ea typeface="Calibri"/>
                <a:cs typeface="Calibri"/>
                <a:sym typeface="Calibri"/>
              </a:rPr>
              <a:t> </a:t>
            </a:r>
            <a:endParaRPr lang="en-US" sz="1500" b="1" dirty="0">
              <a:solidFill>
                <a:srgbClr val="00B050"/>
              </a:solidFill>
              <a:ea typeface="Calibri"/>
              <a:cs typeface="Calibri"/>
              <a:sym typeface="Calibri"/>
            </a:endParaRPr>
          </a:p>
          <a:p>
            <a:pPr lvl="2" eaLnBrk="1" fontAlgn="auto" hangingPunct="1">
              <a:spcBef>
                <a:spcPts val="0"/>
              </a:spcBef>
              <a:spcAft>
                <a:spcPts val="0"/>
              </a:spcAft>
              <a:buClr>
                <a:srgbClr val="000000"/>
              </a:buClr>
              <a:buSzPct val="100000"/>
              <a:defRPr/>
            </a:pPr>
            <a:r>
              <a:rPr lang="en-US" sz="1500" b="1" dirty="0">
                <a:ea typeface="Calibri"/>
                <a:cs typeface="Calibri"/>
                <a:sym typeface="Calibri"/>
              </a:rPr>
              <a:t>Content Learning Target</a:t>
            </a:r>
          </a:p>
          <a:p>
            <a:pPr marL="285750" lvl="2" indent="-285750" eaLnBrk="1" fontAlgn="auto" hangingPunct="1">
              <a:spcBef>
                <a:spcPts val="0"/>
              </a:spcBef>
              <a:spcAft>
                <a:spcPts val="0"/>
              </a:spcAft>
              <a:buClr>
                <a:srgbClr val="000000"/>
              </a:buClr>
              <a:buSzPct val="100000"/>
              <a:buFont typeface="Arial" charset="0"/>
              <a:buChar char="•"/>
              <a:defRPr/>
            </a:pPr>
            <a:r>
              <a:rPr lang="en-US" sz="1500" dirty="0"/>
              <a:t>I can analyze an article and find examples of the main technique the author used to build his/her argument in order to craft the body paragraph for the Rhetorical Analysis Essay. </a:t>
            </a:r>
            <a:endParaRPr lang="en-US" sz="1500" b="1" dirty="0">
              <a:ea typeface="Calibri"/>
              <a:cs typeface="Calibri"/>
              <a:sym typeface="Calibri"/>
            </a:endParaRPr>
          </a:p>
          <a:p>
            <a:pPr eaLnBrk="1" fontAlgn="auto" hangingPunct="1">
              <a:spcBef>
                <a:spcPts val="0"/>
              </a:spcBef>
              <a:spcAft>
                <a:spcPts val="0"/>
              </a:spcAft>
              <a:buClr>
                <a:srgbClr val="000000"/>
              </a:buClr>
              <a:buSzPct val="100000"/>
              <a:defRPr/>
            </a:pPr>
            <a:endParaRPr lang="en-US" sz="800" b="1" dirty="0">
              <a:ea typeface="Calibri"/>
              <a:cs typeface="Calibri"/>
              <a:sym typeface="Calibri"/>
            </a:endParaRPr>
          </a:p>
          <a:p>
            <a:pPr eaLnBrk="1" fontAlgn="auto" hangingPunct="1">
              <a:spcBef>
                <a:spcPts val="0"/>
              </a:spcBef>
              <a:spcAft>
                <a:spcPts val="0"/>
              </a:spcAft>
              <a:buClr>
                <a:srgbClr val="000000"/>
              </a:buClr>
              <a:buSzPct val="100000"/>
              <a:defRPr/>
            </a:pPr>
            <a:r>
              <a:rPr lang="en-US" sz="1500" b="1" dirty="0">
                <a:ea typeface="Calibri"/>
                <a:cs typeface="Calibri"/>
                <a:sym typeface="Calibri"/>
              </a:rPr>
              <a:t>Language Learning Target</a:t>
            </a:r>
          </a:p>
          <a:p>
            <a:pPr marL="285750" indent="-285750" eaLnBrk="1" fontAlgn="auto" hangingPunct="1">
              <a:spcBef>
                <a:spcPts val="0"/>
              </a:spcBef>
              <a:spcAft>
                <a:spcPts val="0"/>
              </a:spcAft>
              <a:buClr>
                <a:srgbClr val="000000"/>
              </a:buClr>
              <a:buSzPct val="100000"/>
              <a:buFont typeface="Arial" charset="0"/>
              <a:buChar char="•"/>
              <a:defRPr/>
            </a:pPr>
            <a:r>
              <a:rPr lang="en-US" sz="1500" dirty="0">
                <a:ea typeface="Calibri"/>
                <a:cs typeface="Calibri"/>
                <a:sym typeface="Calibri"/>
              </a:rPr>
              <a:t>I can use sentence stems and copies of exemplars in order to help me craft my own Rhetorical Analysis Essay introduction paragraph and body paragraphs.  </a:t>
            </a:r>
            <a:endParaRPr lang="en-US" sz="1500" b="1" dirty="0">
              <a:ea typeface="Calibri"/>
              <a:cs typeface="Calibri"/>
              <a:sym typeface="Calibri"/>
            </a:endParaRPr>
          </a:p>
          <a:p>
            <a:pPr eaLnBrk="1" fontAlgn="auto" hangingPunct="1">
              <a:spcBef>
                <a:spcPts val="0"/>
              </a:spcBef>
              <a:spcAft>
                <a:spcPts val="0"/>
              </a:spcAft>
              <a:buClr>
                <a:srgbClr val="000000"/>
              </a:buClr>
              <a:buSzPct val="100000"/>
              <a:defRPr/>
            </a:pPr>
            <a:endParaRPr lang="en-US" sz="1600" dirty="0">
              <a:solidFill>
                <a:schemeClr val="tx1"/>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rgbClr val="009A46"/>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chemeClr val="tx1"/>
              </a:solidFill>
              <a:latin typeface="+mn-lt"/>
              <a:ea typeface="Calibri"/>
              <a:cs typeface="Calibri"/>
              <a:sym typeface="Calibri"/>
            </a:endParaRPr>
          </a:p>
        </p:txBody>
      </p:sp>
      <p:sp>
        <p:nvSpPr>
          <p:cNvPr id="2" name="Rectangle 1"/>
          <p:cNvSpPr/>
          <p:nvPr/>
        </p:nvSpPr>
        <p:spPr>
          <a:xfrm>
            <a:off x="1530669" y="-76200"/>
            <a:ext cx="6082691" cy="707886"/>
          </a:xfrm>
          <a:prstGeom prst="rect">
            <a:avLst/>
          </a:prstGeom>
        </p:spPr>
        <p:txBody>
          <a:bodyPr wrap="none">
            <a:spAutoFit/>
          </a:bodyPr>
          <a:lstStyle/>
          <a:p>
            <a:pPr algn="ctr"/>
            <a:r>
              <a:rPr lang="en-U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Tuesday 2/13/18 Agenda</a:t>
            </a:r>
          </a:p>
        </p:txBody>
      </p:sp>
    </p:spTree>
    <p:extLst>
      <p:ext uri="{BB962C8B-B14F-4D97-AF65-F5344CB8AC3E}">
        <p14:creationId xmlns:p14="http://schemas.microsoft.com/office/powerpoint/2010/main" val="1476818840"/>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0" y="838200"/>
            <a:ext cx="9144000" cy="6400800"/>
          </a:xfrm>
        </p:spPr>
        <p:txBody>
          <a:bodyPr/>
          <a:lstStyle/>
          <a:p>
            <a:pPr eaLnBrk="1" hangingPunct="1">
              <a:lnSpc>
                <a:spcPct val="80000"/>
              </a:lnSpc>
            </a:pPr>
            <a:endParaRPr lang="en-US" altLang="en-US" sz="2000" b="1" dirty="0"/>
          </a:p>
          <a:p>
            <a:pPr eaLnBrk="1" hangingPunct="1">
              <a:lnSpc>
                <a:spcPct val="80000"/>
              </a:lnSpc>
            </a:pPr>
            <a:r>
              <a:rPr lang="en-US" altLang="en-US" sz="2000" b="1" dirty="0"/>
              <a:t>Word:</a:t>
            </a:r>
            <a:r>
              <a:rPr lang="en-US" altLang="en-US" sz="2000" dirty="0"/>
              <a:t> brusque</a:t>
            </a:r>
          </a:p>
          <a:p>
            <a:pPr eaLnBrk="1" hangingPunct="1">
              <a:lnSpc>
                <a:spcPct val="80000"/>
              </a:lnSpc>
            </a:pPr>
            <a:endParaRPr lang="en-US" altLang="en-US" sz="2000" b="1" dirty="0"/>
          </a:p>
          <a:p>
            <a:pPr eaLnBrk="1" hangingPunct="1">
              <a:lnSpc>
                <a:spcPct val="80000"/>
              </a:lnSpc>
            </a:pPr>
            <a:r>
              <a:rPr lang="en-US" altLang="en-US" sz="2000" b="1" dirty="0"/>
              <a:t>Part of speech:</a:t>
            </a:r>
            <a:r>
              <a:rPr lang="en-US" altLang="en-US" sz="2000" dirty="0"/>
              <a:t> </a:t>
            </a:r>
            <a:r>
              <a:rPr lang="en-US" altLang="en-US" sz="2000" dirty="0" err="1"/>
              <a:t>adj</a:t>
            </a:r>
            <a:endParaRPr lang="en-US" altLang="en-US" sz="2000" dirty="0"/>
          </a:p>
          <a:p>
            <a:pPr eaLnBrk="1" hangingPunct="1">
              <a:lnSpc>
                <a:spcPct val="80000"/>
              </a:lnSpc>
            </a:pPr>
            <a:endParaRPr lang="en-US" altLang="en-US" sz="2000" b="1" dirty="0"/>
          </a:p>
          <a:p>
            <a:pPr eaLnBrk="1" hangingPunct="1">
              <a:lnSpc>
                <a:spcPct val="80000"/>
              </a:lnSpc>
            </a:pPr>
            <a:r>
              <a:rPr lang="en-US" altLang="en-US" sz="2000" b="1" dirty="0"/>
              <a:t>Pronunciation:</a:t>
            </a:r>
            <a:r>
              <a:rPr lang="en-US" altLang="en-US" sz="2000" dirty="0"/>
              <a:t> </a:t>
            </a:r>
            <a:r>
              <a:rPr lang="en-US" altLang="en-US" sz="2000" i="1" dirty="0" err="1">
                <a:solidFill>
                  <a:srgbClr val="000000"/>
                </a:solidFill>
              </a:rPr>
              <a:t>bruhsk</a:t>
            </a:r>
            <a:endParaRPr lang="en-US" altLang="en-US" sz="2000" dirty="0"/>
          </a:p>
          <a:p>
            <a:pPr eaLnBrk="1" hangingPunct="1">
              <a:lnSpc>
                <a:spcPct val="80000"/>
              </a:lnSpc>
            </a:pPr>
            <a:endParaRPr lang="en-US" altLang="en-US" sz="2000" dirty="0"/>
          </a:p>
          <a:p>
            <a:pPr eaLnBrk="1" hangingPunct="1">
              <a:lnSpc>
                <a:spcPct val="80000"/>
              </a:lnSpc>
            </a:pPr>
            <a:r>
              <a:rPr lang="en-US" altLang="en-US" sz="2000" b="1" dirty="0"/>
              <a:t>Origins:</a:t>
            </a:r>
          </a:p>
          <a:p>
            <a:pPr eaLnBrk="1" hangingPunct="1">
              <a:lnSpc>
                <a:spcPct val="80000"/>
              </a:lnSpc>
            </a:pPr>
            <a:endParaRPr lang="en-US" altLang="en-US" sz="2000" b="1" dirty="0"/>
          </a:p>
          <a:p>
            <a:pPr eaLnBrk="1" hangingPunct="1">
              <a:lnSpc>
                <a:spcPct val="80000"/>
              </a:lnSpc>
            </a:pPr>
            <a:r>
              <a:rPr lang="en-US" altLang="en-US" sz="2000" b="1" dirty="0"/>
              <a:t>Related Forms: </a:t>
            </a:r>
            <a:r>
              <a:rPr lang="en-US" altLang="en-US" sz="2000" dirty="0"/>
              <a:t>brusquely (adverb)</a:t>
            </a:r>
          </a:p>
          <a:p>
            <a:pPr eaLnBrk="1" hangingPunct="1">
              <a:lnSpc>
                <a:spcPct val="80000"/>
              </a:lnSpc>
            </a:pPr>
            <a:endParaRPr lang="en-US" altLang="en-US" sz="2000" b="1" dirty="0"/>
          </a:p>
          <a:p>
            <a:pPr eaLnBrk="1" hangingPunct="1">
              <a:lnSpc>
                <a:spcPct val="80000"/>
              </a:lnSpc>
            </a:pPr>
            <a:r>
              <a:rPr lang="en-US" altLang="en-US" sz="2000" b="1" dirty="0"/>
              <a:t>Synonyms: </a:t>
            </a:r>
            <a:r>
              <a:rPr lang="en-US" altLang="en-US" sz="2000" dirty="0"/>
              <a:t>abrupt, brief, short</a:t>
            </a:r>
          </a:p>
          <a:p>
            <a:pPr eaLnBrk="1" hangingPunct="1">
              <a:lnSpc>
                <a:spcPct val="80000"/>
              </a:lnSpc>
              <a:buFontTx/>
              <a:buNone/>
            </a:pPr>
            <a:r>
              <a:rPr lang="en-US" altLang="en-US" sz="2000" dirty="0"/>
              <a:t>	</a:t>
            </a:r>
            <a:endParaRPr lang="en-US" altLang="en-US" sz="2000" b="1" dirty="0"/>
          </a:p>
          <a:p>
            <a:pPr eaLnBrk="1" hangingPunct="1">
              <a:lnSpc>
                <a:spcPct val="80000"/>
              </a:lnSpc>
            </a:pPr>
            <a:r>
              <a:rPr lang="en-US" altLang="en-US" sz="2000" b="1" dirty="0"/>
              <a:t>Sentence:</a:t>
            </a:r>
            <a:r>
              <a:rPr lang="en-US" altLang="en-US" sz="2000" dirty="0"/>
              <a:t> When the reporter showed up at Batman’s door following the reports that </a:t>
            </a:r>
            <a:r>
              <a:rPr lang="en-US" altLang="en-US" sz="2000" dirty="0" err="1"/>
              <a:t>Catwoman</a:t>
            </a:r>
            <a:r>
              <a:rPr lang="en-US" altLang="en-US" sz="2000" dirty="0"/>
              <a:t>  had last been seen at his house, Batman gave a </a:t>
            </a:r>
            <a:r>
              <a:rPr lang="en-US" altLang="en-US" sz="2000" b="1" u="sng" dirty="0"/>
              <a:t>brusque</a:t>
            </a:r>
            <a:r>
              <a:rPr lang="en-US" altLang="en-US" sz="2000" b="1" dirty="0"/>
              <a:t> </a:t>
            </a:r>
            <a:r>
              <a:rPr lang="en-US" altLang="en-US" sz="2000" dirty="0"/>
              <a:t>“no” to his questions and slammed the door in his face.</a:t>
            </a:r>
            <a:endParaRPr lang="en-US" altLang="en-US" sz="2000" b="1" dirty="0"/>
          </a:p>
          <a:p>
            <a:pPr eaLnBrk="1" hangingPunct="1">
              <a:lnSpc>
                <a:spcPct val="80000"/>
              </a:lnSpc>
              <a:buFontTx/>
              <a:buNone/>
            </a:pPr>
            <a:endParaRPr lang="en-US" altLang="en-US" sz="2000" b="1" dirty="0"/>
          </a:p>
          <a:p>
            <a:pPr eaLnBrk="1" hangingPunct="1">
              <a:lnSpc>
                <a:spcPct val="80000"/>
              </a:lnSpc>
            </a:pPr>
            <a:r>
              <a:rPr lang="en-US" altLang="en-US" sz="2000" b="1" dirty="0"/>
              <a:t>Predicted Definition:</a:t>
            </a:r>
          </a:p>
          <a:p>
            <a:pPr eaLnBrk="1" hangingPunct="1">
              <a:lnSpc>
                <a:spcPct val="80000"/>
              </a:lnSpc>
            </a:pPr>
            <a:endParaRPr lang="en-US" altLang="en-US" sz="2000" b="1" dirty="0"/>
          </a:p>
          <a:p>
            <a:pPr eaLnBrk="1" hangingPunct="1">
              <a:lnSpc>
                <a:spcPct val="80000"/>
              </a:lnSpc>
            </a:pPr>
            <a:r>
              <a:rPr lang="en-US" altLang="en-US" sz="2000" b="1" dirty="0"/>
              <a:t>Definition:</a:t>
            </a:r>
          </a:p>
        </p:txBody>
      </p:sp>
      <p:sp>
        <p:nvSpPr>
          <p:cNvPr id="3" name="TextBox 2"/>
          <p:cNvSpPr txBox="1"/>
          <p:nvPr/>
        </p:nvSpPr>
        <p:spPr>
          <a:xfrm>
            <a:off x="1066800" y="2590800"/>
            <a:ext cx="5715000" cy="338554"/>
          </a:xfrm>
          <a:prstGeom prst="rect">
            <a:avLst/>
          </a:prstGeom>
          <a:noFill/>
        </p:spPr>
        <p:txBody>
          <a:bodyPr wrap="square" rtlCol="0">
            <a:spAutoFit/>
          </a:bodyPr>
          <a:lstStyle/>
          <a:p>
            <a:pPr eaLnBrk="1" hangingPunct="1">
              <a:lnSpc>
                <a:spcPct val="80000"/>
              </a:lnSpc>
              <a:buFontTx/>
              <a:buNone/>
            </a:pPr>
            <a:r>
              <a:rPr lang="en-US" altLang="en-US" sz="2000" dirty="0"/>
              <a:t>Italian: “</a:t>
            </a:r>
            <a:r>
              <a:rPr lang="en-US" altLang="en-US" sz="2000" dirty="0" err="1"/>
              <a:t>brusco</a:t>
            </a:r>
            <a:r>
              <a:rPr lang="en-US" altLang="en-US" sz="2000" dirty="0"/>
              <a:t>” (short, rough, tart)</a:t>
            </a:r>
          </a:p>
        </p:txBody>
      </p:sp>
      <p:sp>
        <p:nvSpPr>
          <p:cNvPr id="4" name="Rectangle 3">
            <a:extLst>
              <a:ext uri="{FF2B5EF4-FFF2-40B4-BE49-F238E27FC236}">
                <a16:creationId xmlns:a16="http://schemas.microsoft.com/office/drawing/2014/main" id="{272EDAFD-80E1-D94F-B8CA-572D997A72B7}"/>
              </a:ext>
            </a:extLst>
          </p:cNvPr>
          <p:cNvSpPr/>
          <p:nvPr/>
        </p:nvSpPr>
        <p:spPr>
          <a:xfrm>
            <a:off x="2514600" y="228600"/>
            <a:ext cx="3605475" cy="707886"/>
          </a:xfrm>
          <a:prstGeom prst="rect">
            <a:avLst/>
          </a:prstGeom>
        </p:spPr>
        <p:txBody>
          <a:bodyPr wrap="none">
            <a:spAutoFit/>
          </a:bodyPr>
          <a:lstStyle/>
          <a:p>
            <a:pPr algn="ctr"/>
            <a:r>
              <a:rPr lang="en-U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WOTD 2/13/18</a:t>
            </a:r>
          </a:p>
        </p:txBody>
      </p:sp>
      <p:sp>
        <p:nvSpPr>
          <p:cNvPr id="5" name="TextBox 4">
            <a:extLst>
              <a:ext uri="{FF2B5EF4-FFF2-40B4-BE49-F238E27FC236}">
                <a16:creationId xmlns:a16="http://schemas.microsoft.com/office/drawing/2014/main" id="{3616141C-0FF0-FD4F-970C-C7BB02A8B67F}"/>
              </a:ext>
            </a:extLst>
          </p:cNvPr>
          <p:cNvSpPr txBox="1"/>
          <p:nvPr/>
        </p:nvSpPr>
        <p:spPr>
          <a:xfrm>
            <a:off x="1428750" y="5486400"/>
            <a:ext cx="4991100" cy="757130"/>
          </a:xfrm>
          <a:prstGeom prst="rect">
            <a:avLst/>
          </a:prstGeom>
          <a:noFill/>
        </p:spPr>
        <p:txBody>
          <a:bodyPr wrap="square" rtlCol="0">
            <a:spAutoFit/>
          </a:bodyPr>
          <a:lstStyle/>
          <a:p>
            <a:pPr eaLnBrk="1" hangingPunct="1">
              <a:lnSpc>
                <a:spcPct val="80000"/>
              </a:lnSpc>
            </a:pPr>
            <a:r>
              <a:rPr lang="en-US" altLang="en-US" sz="2000" dirty="0"/>
              <a:t>abrupt in manner; blunt; rough; terse; short; curt; unceremonious</a:t>
            </a:r>
          </a:p>
          <a:p>
            <a:pPr eaLnBrk="1" hangingPunct="1">
              <a:lnSpc>
                <a:spcPct val="80000"/>
              </a:lnSpc>
            </a:pPr>
            <a:endParaRPr lang="en-US" altLang="en-US" dirty="0"/>
          </a:p>
        </p:txBody>
      </p:sp>
    </p:spTree>
    <p:extLst>
      <p:ext uri="{BB962C8B-B14F-4D97-AF65-F5344CB8AC3E}">
        <p14:creationId xmlns:p14="http://schemas.microsoft.com/office/powerpoint/2010/main" val="24681908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5298">
                                            <p:txEl>
                                              <p:pRg st="11" end="11"/>
                                            </p:txEl>
                                          </p:spTgt>
                                        </p:tgtEl>
                                        <p:attrNameLst>
                                          <p:attrName>style.visibility</p:attrName>
                                        </p:attrNameLst>
                                      </p:cBhvr>
                                      <p:to>
                                        <p:strVal val="visible"/>
                                      </p:to>
                                    </p:set>
                                    <p:anim calcmode="lin" valueType="num">
                                      <p:cBhvr additive="base">
                                        <p:cTn id="19" dur="500" fill="hold"/>
                                        <p:tgtEl>
                                          <p:spTgt spid="55298">
                                            <p:txEl>
                                              <p:pRg st="11" end="1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8">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152414" y="935038"/>
            <a:ext cx="8839200" cy="5389562"/>
          </a:xfrm>
        </p:spPr>
        <p:txBody>
          <a:bodyPr tIns="45700" bIns="45700">
            <a:noAutofit/>
          </a:bodyPr>
          <a:lstStyle/>
          <a:p>
            <a:pPr eaLnBrk="1" fontAlgn="auto" hangingPunct="1">
              <a:spcBef>
                <a:spcPts val="0"/>
              </a:spcBef>
              <a:spcAft>
                <a:spcPts val="0"/>
              </a:spcAft>
              <a:buClr>
                <a:srgbClr val="000000"/>
              </a:buClr>
              <a:buSzPct val="100000"/>
              <a:defRPr/>
            </a:pPr>
            <a:r>
              <a:rPr lang="en-US" sz="1500" b="1" dirty="0">
                <a:latin typeface="+mn-lt"/>
                <a:ea typeface="Calibri"/>
                <a:cs typeface="Calibri"/>
                <a:sym typeface="Calibri"/>
              </a:rPr>
              <a:t>Bell Work: WOTD = </a:t>
            </a:r>
            <a:r>
              <a:rPr lang="en-US" sz="1500" b="1" dirty="0">
                <a:solidFill>
                  <a:schemeClr val="bg1">
                    <a:lumMod val="50000"/>
                  </a:schemeClr>
                </a:solidFill>
                <a:latin typeface="+mn-lt"/>
                <a:ea typeface="Calibri"/>
                <a:cs typeface="Calibri"/>
                <a:sym typeface="Calibri"/>
              </a:rPr>
              <a:t>equitable (adjective)</a:t>
            </a:r>
            <a:endParaRPr lang="en-US" sz="1500" b="1" dirty="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endParaRPr lang="en-US" sz="1500" b="1" dirty="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1500" b="1" u="sng" dirty="0">
                <a:latin typeface="+mn-lt"/>
                <a:ea typeface="Calibri"/>
                <a:cs typeface="Calibri"/>
                <a:sym typeface="Calibri"/>
              </a:rPr>
              <a:t>In class activities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500" b="1" dirty="0">
                <a:solidFill>
                  <a:schemeClr val="tx1"/>
                </a:solidFill>
                <a:latin typeface="+mn-lt"/>
                <a:ea typeface="Calibri"/>
                <a:cs typeface="Calibri"/>
                <a:sym typeface="Calibri"/>
              </a:rPr>
              <a:t>Bell Work: </a:t>
            </a:r>
            <a:r>
              <a:rPr lang="en-US" sz="1500" b="1" dirty="0">
                <a:solidFill>
                  <a:schemeClr val="bg1">
                    <a:lumMod val="50000"/>
                  </a:schemeClr>
                </a:solidFill>
                <a:ea typeface="Calibri"/>
                <a:cs typeface="Calibri"/>
                <a:sym typeface="Calibri"/>
              </a:rPr>
              <a:t>WOTD = equitable (adjective)</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500" b="1" dirty="0">
                <a:solidFill>
                  <a:schemeClr val="tx1"/>
                </a:solidFill>
                <a:latin typeface="+mn-lt"/>
                <a:ea typeface="Calibri"/>
                <a:cs typeface="Calibri"/>
                <a:sym typeface="Calibri"/>
              </a:rPr>
              <a:t>SSR: </a:t>
            </a:r>
            <a:r>
              <a:rPr lang="en-US" sz="1500" dirty="0">
                <a:solidFill>
                  <a:srgbClr val="7030A0"/>
                </a:solidFill>
                <a:latin typeface="+mn-lt"/>
                <a:ea typeface="Calibri"/>
                <a:cs typeface="Calibri"/>
                <a:sym typeface="Calibri"/>
              </a:rPr>
              <a:t>We will be reading for the first 15 minutes of class. Afterwards, I will reintroduce the weekly response. Your job will be to find one piece of evidence from what you read to help answer the question you are choosing to answer. </a:t>
            </a:r>
            <a:r>
              <a:rPr lang="en-US" sz="1500" dirty="0">
                <a:solidFill>
                  <a:srgbClr val="7030A0"/>
                </a:solidFill>
                <a:latin typeface="+mn-lt"/>
                <a:ea typeface="Calibri"/>
                <a:cs typeface="Calibri"/>
                <a:sym typeface="Wingdings" pitchFamily="2" charset="2"/>
              </a:rPr>
              <a:t>  **20 minutes</a:t>
            </a:r>
            <a:endParaRPr lang="en-US" sz="1500" dirty="0">
              <a:solidFill>
                <a:srgbClr val="7030A0"/>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500" b="1" dirty="0">
                <a:solidFill>
                  <a:schemeClr val="tx1"/>
                </a:solidFill>
                <a:latin typeface="+mn-lt"/>
                <a:ea typeface="Calibri"/>
                <a:cs typeface="Calibri"/>
                <a:sym typeface="Calibri"/>
              </a:rPr>
              <a:t>Pass back AOTW 1 on </a:t>
            </a:r>
            <a:r>
              <a:rPr lang="en-US" sz="1500" b="1" dirty="0" err="1">
                <a:solidFill>
                  <a:schemeClr val="tx1"/>
                </a:solidFill>
                <a:latin typeface="+mn-lt"/>
                <a:ea typeface="Calibri"/>
                <a:cs typeface="Calibri"/>
                <a:sym typeface="Calibri"/>
              </a:rPr>
              <a:t>Pitbulls</a:t>
            </a:r>
            <a:r>
              <a:rPr lang="en-US" sz="1500" b="1" dirty="0">
                <a:solidFill>
                  <a:schemeClr val="tx1"/>
                </a:solidFill>
                <a:latin typeface="+mn-lt"/>
                <a:ea typeface="Calibri"/>
                <a:cs typeface="Calibri"/>
                <a:sym typeface="Calibri"/>
              </a:rPr>
              <a:t>: </a:t>
            </a:r>
            <a:r>
              <a:rPr lang="en-US" sz="1500" dirty="0">
                <a:solidFill>
                  <a:srgbClr val="00B050"/>
                </a:solidFill>
                <a:latin typeface="+mn-lt"/>
                <a:ea typeface="Calibri"/>
                <a:cs typeface="Calibri"/>
                <a:sym typeface="Calibri"/>
              </a:rPr>
              <a:t>If you have specific questions regarding the feedback I gave to you, there will be time to ask me at the end of the hour.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500" b="1" dirty="0">
                <a:solidFill>
                  <a:schemeClr val="tx1"/>
                </a:solidFill>
                <a:latin typeface="+mn-lt"/>
                <a:ea typeface="Calibri"/>
                <a:cs typeface="Calibri"/>
                <a:sym typeface="Calibri"/>
              </a:rPr>
              <a:t>AOTW 2 on the Travel Ban: </a:t>
            </a:r>
            <a:r>
              <a:rPr lang="en-US" sz="1500" b="1" dirty="0">
                <a:solidFill>
                  <a:srgbClr val="FF0000"/>
                </a:solidFill>
                <a:latin typeface="+mn-lt"/>
                <a:ea typeface="Calibri"/>
                <a:cs typeface="Calibri"/>
                <a:sym typeface="Calibri"/>
              </a:rPr>
              <a:t>You will need to complete the SOAPS page with your table. We will go over a few sections as you go. You will need this for what we need to do, tomorrow.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500" b="1" dirty="0">
                <a:solidFill>
                  <a:schemeClr val="tx1"/>
                </a:solidFill>
                <a:latin typeface="+mn-lt"/>
                <a:ea typeface="Calibri"/>
                <a:cs typeface="Calibri"/>
                <a:sym typeface="Calibri"/>
              </a:rPr>
              <a:t>Khan Academy Challenge Part 2: </a:t>
            </a:r>
            <a:r>
              <a:rPr lang="en-US" sz="1500" b="1" dirty="0">
                <a:solidFill>
                  <a:schemeClr val="bg2">
                    <a:lumMod val="60000"/>
                    <a:lumOff val="40000"/>
                  </a:schemeClr>
                </a:solidFill>
                <a:latin typeface="+mn-lt"/>
                <a:ea typeface="Calibri"/>
                <a:cs typeface="Calibri"/>
                <a:sym typeface="Calibri"/>
              </a:rPr>
              <a:t>Part 2 of the Khan Challenge will be due Sunday 2/25/18 by 11:00 p.m. **Remind me to show you the requirements before you leave, today. </a:t>
            </a:r>
            <a:r>
              <a:rPr lang="en-US" sz="1500" b="1" dirty="0">
                <a:solidFill>
                  <a:schemeClr val="bg2">
                    <a:lumMod val="60000"/>
                    <a:lumOff val="40000"/>
                  </a:schemeClr>
                </a:solidFill>
                <a:latin typeface="+mn-lt"/>
                <a:ea typeface="Calibri"/>
                <a:cs typeface="Calibri"/>
                <a:sym typeface="Wingdings" pitchFamily="2" charset="2"/>
              </a:rPr>
              <a:t></a:t>
            </a:r>
            <a:endParaRPr lang="en-US" sz="800" b="1" dirty="0">
              <a:solidFill>
                <a:schemeClr val="bg2">
                  <a:lumMod val="60000"/>
                  <a:lumOff val="40000"/>
                </a:schemeClr>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500" b="1" u="sng" dirty="0">
                <a:solidFill>
                  <a:schemeClr val="tx1"/>
                </a:solidFill>
                <a:ea typeface="Calibri"/>
                <a:cs typeface="Calibri"/>
                <a:sym typeface="Calibri"/>
              </a:rPr>
              <a:t>Learning Targets</a:t>
            </a:r>
          </a:p>
          <a:p>
            <a:pPr eaLnBrk="1" fontAlgn="auto" hangingPunct="1">
              <a:spcBef>
                <a:spcPts val="0"/>
              </a:spcBef>
              <a:spcAft>
                <a:spcPts val="0"/>
              </a:spcAft>
              <a:buClr>
                <a:srgbClr val="000000"/>
              </a:buClr>
              <a:buSzPct val="100000"/>
              <a:defRPr/>
            </a:pPr>
            <a:r>
              <a:rPr lang="en-US" sz="1500" b="1" dirty="0">
                <a:solidFill>
                  <a:schemeClr val="tx1"/>
                </a:solidFill>
                <a:ea typeface="Calibri"/>
                <a:cs typeface="Calibri"/>
                <a:sym typeface="Calibri"/>
              </a:rPr>
              <a:t> </a:t>
            </a:r>
            <a:endParaRPr lang="en-US" sz="1500" b="1" dirty="0">
              <a:solidFill>
                <a:srgbClr val="00B050"/>
              </a:solidFill>
              <a:ea typeface="Calibri"/>
              <a:cs typeface="Calibri"/>
              <a:sym typeface="Calibri"/>
            </a:endParaRPr>
          </a:p>
          <a:p>
            <a:pPr lvl="2" eaLnBrk="1" fontAlgn="auto" hangingPunct="1">
              <a:spcBef>
                <a:spcPts val="0"/>
              </a:spcBef>
              <a:spcAft>
                <a:spcPts val="0"/>
              </a:spcAft>
              <a:buClr>
                <a:srgbClr val="000000"/>
              </a:buClr>
              <a:buSzPct val="100000"/>
              <a:defRPr/>
            </a:pPr>
            <a:r>
              <a:rPr lang="en-US" sz="1500" b="1" dirty="0">
                <a:ea typeface="Calibri"/>
                <a:cs typeface="Calibri"/>
                <a:sym typeface="Calibri"/>
              </a:rPr>
              <a:t>Content Learning Target</a:t>
            </a:r>
          </a:p>
          <a:p>
            <a:pPr marL="285750" lvl="2" indent="-285750" eaLnBrk="1" fontAlgn="auto" hangingPunct="1">
              <a:spcBef>
                <a:spcPts val="0"/>
              </a:spcBef>
              <a:spcAft>
                <a:spcPts val="0"/>
              </a:spcAft>
              <a:buClr>
                <a:srgbClr val="000000"/>
              </a:buClr>
              <a:buSzPct val="100000"/>
              <a:buFont typeface="Arial" charset="0"/>
              <a:buChar char="•"/>
              <a:defRPr/>
            </a:pPr>
            <a:r>
              <a:rPr lang="en-US" sz="1500" dirty="0"/>
              <a:t>I can analyze an article and find examples of the main technique the author used to build his/her argument in order to craft the body paragraph for the Rhetorical Analysis Essay. </a:t>
            </a:r>
            <a:endParaRPr lang="en-US" sz="1500" b="1" dirty="0">
              <a:ea typeface="Calibri"/>
              <a:cs typeface="Calibri"/>
              <a:sym typeface="Calibri"/>
            </a:endParaRPr>
          </a:p>
          <a:p>
            <a:pPr eaLnBrk="1" fontAlgn="auto" hangingPunct="1">
              <a:spcBef>
                <a:spcPts val="0"/>
              </a:spcBef>
              <a:spcAft>
                <a:spcPts val="0"/>
              </a:spcAft>
              <a:buClr>
                <a:srgbClr val="000000"/>
              </a:buClr>
              <a:buSzPct val="100000"/>
              <a:defRPr/>
            </a:pPr>
            <a:endParaRPr lang="en-US" sz="800" b="1" dirty="0">
              <a:ea typeface="Calibri"/>
              <a:cs typeface="Calibri"/>
              <a:sym typeface="Calibri"/>
            </a:endParaRPr>
          </a:p>
          <a:p>
            <a:pPr eaLnBrk="1" fontAlgn="auto" hangingPunct="1">
              <a:spcBef>
                <a:spcPts val="0"/>
              </a:spcBef>
              <a:spcAft>
                <a:spcPts val="0"/>
              </a:spcAft>
              <a:buClr>
                <a:srgbClr val="000000"/>
              </a:buClr>
              <a:buSzPct val="100000"/>
              <a:defRPr/>
            </a:pPr>
            <a:r>
              <a:rPr lang="en-US" sz="1500" b="1" dirty="0">
                <a:ea typeface="Calibri"/>
                <a:cs typeface="Calibri"/>
                <a:sym typeface="Calibri"/>
              </a:rPr>
              <a:t>Language Learning Target</a:t>
            </a:r>
          </a:p>
          <a:p>
            <a:pPr marL="285750" indent="-285750" eaLnBrk="1" fontAlgn="auto" hangingPunct="1">
              <a:spcBef>
                <a:spcPts val="0"/>
              </a:spcBef>
              <a:spcAft>
                <a:spcPts val="0"/>
              </a:spcAft>
              <a:buClr>
                <a:srgbClr val="000000"/>
              </a:buClr>
              <a:buSzPct val="100000"/>
              <a:buFont typeface="Arial" charset="0"/>
              <a:buChar char="•"/>
              <a:defRPr/>
            </a:pPr>
            <a:r>
              <a:rPr lang="en-US" sz="1500" dirty="0">
                <a:ea typeface="Calibri"/>
                <a:cs typeface="Calibri"/>
                <a:sym typeface="Calibri"/>
              </a:rPr>
              <a:t>I can use sentence stems and copies of exemplars in order to help me craft my own Rhetorical Analysis Essay introduction paragraph and body paragraphs.  </a:t>
            </a:r>
            <a:endParaRPr lang="en-US" sz="1500" b="1" dirty="0">
              <a:ea typeface="Calibri"/>
              <a:cs typeface="Calibri"/>
              <a:sym typeface="Calibri"/>
            </a:endParaRPr>
          </a:p>
          <a:p>
            <a:pPr eaLnBrk="1" fontAlgn="auto" hangingPunct="1">
              <a:spcBef>
                <a:spcPts val="0"/>
              </a:spcBef>
              <a:spcAft>
                <a:spcPts val="0"/>
              </a:spcAft>
              <a:buClr>
                <a:srgbClr val="000000"/>
              </a:buClr>
              <a:buSzPct val="100000"/>
              <a:defRPr/>
            </a:pPr>
            <a:endParaRPr lang="en-US" sz="1600" dirty="0">
              <a:solidFill>
                <a:schemeClr val="tx1"/>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rgbClr val="009A46"/>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chemeClr val="tx1"/>
              </a:solidFill>
              <a:latin typeface="+mn-lt"/>
              <a:ea typeface="Calibri"/>
              <a:cs typeface="Calibri"/>
              <a:sym typeface="Calibri"/>
            </a:endParaRPr>
          </a:p>
        </p:txBody>
      </p:sp>
      <p:sp>
        <p:nvSpPr>
          <p:cNvPr id="2" name="Rectangle 1"/>
          <p:cNvSpPr/>
          <p:nvPr/>
        </p:nvSpPr>
        <p:spPr>
          <a:xfrm>
            <a:off x="2469997" y="-76200"/>
            <a:ext cx="4204035" cy="830997"/>
          </a:xfrm>
          <a:prstGeom prst="rect">
            <a:avLst/>
          </a:prstGeom>
        </p:spPr>
        <p:txBody>
          <a:bodyPr wrap="none">
            <a:spAutoFit/>
          </a:bodyPr>
          <a:lstStyle/>
          <a:p>
            <a:pPr algn="ctr"/>
            <a:r>
              <a:rPr lang="en-US"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Wednesday 2/14/18 Agenda</a:t>
            </a:r>
          </a:p>
          <a:p>
            <a:pPr algn="ctr"/>
            <a:r>
              <a:rPr lang="en-US"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1</a:t>
            </a:r>
            <a:r>
              <a:rPr lang="en-US" sz="2400" b="1" baseline="300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st</a:t>
            </a:r>
            <a:r>
              <a:rPr lang="en-US"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Hour, only</a:t>
            </a:r>
          </a:p>
        </p:txBody>
      </p:sp>
    </p:spTree>
    <p:extLst>
      <p:ext uri="{BB962C8B-B14F-4D97-AF65-F5344CB8AC3E}">
        <p14:creationId xmlns:p14="http://schemas.microsoft.com/office/powerpoint/2010/main" val="176446199"/>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152414" y="685800"/>
            <a:ext cx="8839200" cy="5389562"/>
          </a:xfrm>
        </p:spPr>
        <p:txBody>
          <a:bodyPr tIns="45700" bIns="45700">
            <a:noAutofit/>
          </a:bodyPr>
          <a:lstStyle/>
          <a:p>
            <a:pPr eaLnBrk="1" fontAlgn="auto" hangingPunct="1">
              <a:spcBef>
                <a:spcPts val="0"/>
              </a:spcBef>
              <a:spcAft>
                <a:spcPts val="0"/>
              </a:spcAft>
              <a:buClr>
                <a:srgbClr val="000000"/>
              </a:buClr>
              <a:buSzPct val="100000"/>
              <a:defRPr/>
            </a:pPr>
            <a:r>
              <a:rPr lang="en-US" sz="1500" b="1" dirty="0">
                <a:latin typeface="+mn-lt"/>
                <a:ea typeface="Calibri"/>
                <a:cs typeface="Calibri"/>
                <a:sym typeface="Calibri"/>
              </a:rPr>
              <a:t>Bell Work: WOTD = </a:t>
            </a:r>
            <a:r>
              <a:rPr lang="en-US" sz="1500" b="1" dirty="0">
                <a:solidFill>
                  <a:schemeClr val="bg1">
                    <a:lumMod val="50000"/>
                  </a:schemeClr>
                </a:solidFill>
                <a:latin typeface="+mn-lt"/>
                <a:ea typeface="Calibri"/>
                <a:cs typeface="Calibri"/>
                <a:sym typeface="Calibri"/>
              </a:rPr>
              <a:t>equitable (adjective)</a:t>
            </a:r>
            <a:endParaRPr lang="en-US" sz="1500" b="1" dirty="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endParaRPr lang="en-US" sz="1500" b="1" dirty="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1500" b="1" u="sng" dirty="0">
                <a:latin typeface="+mn-lt"/>
                <a:ea typeface="Calibri"/>
                <a:cs typeface="Calibri"/>
                <a:sym typeface="Calibri"/>
              </a:rPr>
              <a:t>In class activities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500" b="1" dirty="0">
                <a:solidFill>
                  <a:schemeClr val="tx1"/>
                </a:solidFill>
                <a:latin typeface="+mn-lt"/>
                <a:ea typeface="Calibri"/>
                <a:cs typeface="Calibri"/>
                <a:sym typeface="Calibri"/>
              </a:rPr>
              <a:t>Bell Work: </a:t>
            </a:r>
            <a:r>
              <a:rPr lang="en-US" sz="1500" b="1" dirty="0">
                <a:solidFill>
                  <a:schemeClr val="bg1">
                    <a:lumMod val="50000"/>
                  </a:schemeClr>
                </a:solidFill>
                <a:ea typeface="Calibri"/>
                <a:cs typeface="Calibri"/>
                <a:sym typeface="Calibri"/>
              </a:rPr>
              <a:t>WOTD = equitable (adjective)</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500" b="1" dirty="0">
                <a:solidFill>
                  <a:schemeClr val="tx1"/>
                </a:solidFill>
                <a:latin typeface="+mn-lt"/>
                <a:ea typeface="Calibri"/>
                <a:cs typeface="Calibri"/>
                <a:sym typeface="Calibri"/>
              </a:rPr>
              <a:t>SSR: </a:t>
            </a:r>
            <a:r>
              <a:rPr lang="en-US" sz="1500" dirty="0">
                <a:solidFill>
                  <a:srgbClr val="7030A0"/>
                </a:solidFill>
                <a:latin typeface="+mn-lt"/>
                <a:ea typeface="Calibri"/>
                <a:cs typeface="Calibri"/>
                <a:sym typeface="Calibri"/>
              </a:rPr>
              <a:t>We will be reading for the first 15 minutes of class. Afterwards, I will reintroduce the weekly response. Your job will be to find one piece of evidence from what you read to help answer the question you are choosing to answer. </a:t>
            </a:r>
            <a:r>
              <a:rPr lang="en-US" sz="1500" dirty="0">
                <a:solidFill>
                  <a:srgbClr val="7030A0"/>
                </a:solidFill>
                <a:latin typeface="+mn-lt"/>
                <a:ea typeface="Calibri"/>
                <a:cs typeface="Calibri"/>
                <a:sym typeface="Wingdings" pitchFamily="2" charset="2"/>
              </a:rPr>
              <a:t>  **20 minutes</a:t>
            </a:r>
            <a:endParaRPr lang="en-US" sz="1500" dirty="0">
              <a:solidFill>
                <a:srgbClr val="7030A0"/>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500" b="1" dirty="0">
                <a:solidFill>
                  <a:schemeClr val="tx1"/>
                </a:solidFill>
                <a:latin typeface="+mn-lt"/>
                <a:ea typeface="Calibri"/>
                <a:cs typeface="Calibri"/>
                <a:sym typeface="Calibri"/>
              </a:rPr>
              <a:t>Pass back AOTW 1 on </a:t>
            </a:r>
            <a:r>
              <a:rPr lang="en-US" sz="1500" b="1" dirty="0" err="1">
                <a:solidFill>
                  <a:schemeClr val="tx1"/>
                </a:solidFill>
                <a:latin typeface="+mn-lt"/>
                <a:ea typeface="Calibri"/>
                <a:cs typeface="Calibri"/>
                <a:sym typeface="Calibri"/>
              </a:rPr>
              <a:t>Pitbulls</a:t>
            </a:r>
            <a:r>
              <a:rPr lang="en-US" sz="1500" b="1" dirty="0">
                <a:solidFill>
                  <a:schemeClr val="tx1"/>
                </a:solidFill>
                <a:latin typeface="+mn-lt"/>
                <a:ea typeface="Calibri"/>
                <a:cs typeface="Calibri"/>
                <a:sym typeface="Calibri"/>
              </a:rPr>
              <a:t>: </a:t>
            </a:r>
            <a:r>
              <a:rPr lang="en-US" sz="1500" dirty="0">
                <a:solidFill>
                  <a:srgbClr val="00B050"/>
                </a:solidFill>
                <a:latin typeface="+mn-lt"/>
                <a:ea typeface="Calibri"/>
                <a:cs typeface="Calibri"/>
                <a:sym typeface="Calibri"/>
              </a:rPr>
              <a:t>If you have specific questions regarding the feedback I gave to you, there will be time to ask me at the end of the hour.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500" b="1" dirty="0">
                <a:solidFill>
                  <a:schemeClr val="tx1"/>
                </a:solidFill>
                <a:latin typeface="+mn-lt"/>
                <a:ea typeface="Calibri"/>
                <a:cs typeface="Calibri"/>
                <a:sym typeface="Calibri"/>
              </a:rPr>
              <a:t>AOTW 2 on the Travel Ban: </a:t>
            </a:r>
            <a:r>
              <a:rPr lang="en-US" sz="1500" b="1" dirty="0">
                <a:solidFill>
                  <a:srgbClr val="FF0000"/>
                </a:solidFill>
                <a:latin typeface="+mn-lt"/>
                <a:ea typeface="Calibri"/>
                <a:cs typeface="Calibri"/>
                <a:sym typeface="Calibri"/>
              </a:rPr>
              <a:t>You will need to use your annotations and SOAPS in order to fill out the outline for the entire essay. If you have completed the tasks from yesterday and Monday, you will be good to go. </a:t>
            </a:r>
            <a:r>
              <a:rPr lang="en-US" sz="1500" b="1" dirty="0">
                <a:solidFill>
                  <a:srgbClr val="FF0000"/>
                </a:solidFill>
                <a:latin typeface="+mn-lt"/>
                <a:ea typeface="Calibri"/>
                <a:cs typeface="Calibri"/>
                <a:sym typeface="Wingdings" panose="05000000000000000000" pitchFamily="2" charset="2"/>
              </a:rPr>
              <a:t> **25 minutes</a:t>
            </a:r>
            <a:endParaRPr lang="en-US" sz="1500" dirty="0">
              <a:solidFill>
                <a:srgbClr val="FF0000"/>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500" b="1" dirty="0">
                <a:solidFill>
                  <a:schemeClr val="tx1"/>
                </a:solidFill>
                <a:latin typeface="+mn-lt"/>
                <a:ea typeface="Calibri"/>
                <a:cs typeface="Calibri"/>
                <a:sym typeface="Calibri"/>
              </a:rPr>
              <a:t>Khan Academy Challenge Part 2: </a:t>
            </a:r>
            <a:r>
              <a:rPr lang="en-US" sz="1500" b="1" dirty="0">
                <a:solidFill>
                  <a:schemeClr val="bg2">
                    <a:lumMod val="60000"/>
                    <a:lumOff val="40000"/>
                  </a:schemeClr>
                </a:solidFill>
                <a:latin typeface="+mn-lt"/>
                <a:ea typeface="Calibri"/>
                <a:cs typeface="Calibri"/>
                <a:sym typeface="Calibri"/>
              </a:rPr>
              <a:t>Part 2 of the Khan Challenge will be due Sunday 2/25/18 by 11:00 p.m. **Remind me to show you the requirements before you leave, today. </a:t>
            </a:r>
            <a:r>
              <a:rPr lang="en-US" sz="1500" b="1" dirty="0">
                <a:solidFill>
                  <a:schemeClr val="bg2">
                    <a:lumMod val="60000"/>
                    <a:lumOff val="40000"/>
                  </a:schemeClr>
                </a:solidFill>
                <a:latin typeface="+mn-lt"/>
                <a:ea typeface="Calibri"/>
                <a:cs typeface="Calibri"/>
                <a:sym typeface="Wingdings" pitchFamily="2" charset="2"/>
              </a:rPr>
              <a:t>  You can work on this if you are done with outline for AOTW or you can read your SSR book.  </a:t>
            </a:r>
            <a:endParaRPr lang="en-US" sz="1500" dirty="0">
              <a:solidFill>
                <a:schemeClr val="bg2">
                  <a:lumMod val="60000"/>
                  <a:lumOff val="40000"/>
                </a:schemeClr>
              </a:solidFill>
              <a:latin typeface="+mn-lt"/>
              <a:ea typeface="Calibri"/>
              <a:cs typeface="Calibri"/>
              <a:sym typeface="Calibri"/>
            </a:endParaRPr>
          </a:p>
          <a:p>
            <a:pPr eaLnBrk="1" fontAlgn="auto" hangingPunct="1">
              <a:spcBef>
                <a:spcPts val="0"/>
              </a:spcBef>
              <a:spcAft>
                <a:spcPts val="0"/>
              </a:spcAft>
              <a:buClr>
                <a:srgbClr val="000000"/>
              </a:buClr>
              <a:buSzPct val="100000"/>
              <a:defRPr/>
            </a:pPr>
            <a:endParaRPr lang="en-US" sz="800" b="1" dirty="0">
              <a:solidFill>
                <a:schemeClr val="bg2">
                  <a:lumMod val="60000"/>
                  <a:lumOff val="40000"/>
                </a:schemeClr>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500" b="1" u="sng" dirty="0">
                <a:solidFill>
                  <a:schemeClr val="tx1"/>
                </a:solidFill>
                <a:ea typeface="Calibri"/>
                <a:cs typeface="Calibri"/>
                <a:sym typeface="Calibri"/>
              </a:rPr>
              <a:t>Learning Targets</a:t>
            </a:r>
          </a:p>
          <a:p>
            <a:pPr eaLnBrk="1" fontAlgn="auto" hangingPunct="1">
              <a:spcBef>
                <a:spcPts val="0"/>
              </a:spcBef>
              <a:spcAft>
                <a:spcPts val="0"/>
              </a:spcAft>
              <a:buClr>
                <a:srgbClr val="000000"/>
              </a:buClr>
              <a:buSzPct val="100000"/>
              <a:defRPr/>
            </a:pPr>
            <a:r>
              <a:rPr lang="en-US" sz="1500" b="1" dirty="0">
                <a:solidFill>
                  <a:schemeClr val="tx1"/>
                </a:solidFill>
                <a:ea typeface="Calibri"/>
                <a:cs typeface="Calibri"/>
                <a:sym typeface="Calibri"/>
              </a:rPr>
              <a:t> </a:t>
            </a:r>
            <a:endParaRPr lang="en-US" sz="1500" b="1" dirty="0">
              <a:solidFill>
                <a:srgbClr val="00B050"/>
              </a:solidFill>
              <a:ea typeface="Calibri"/>
              <a:cs typeface="Calibri"/>
              <a:sym typeface="Calibri"/>
            </a:endParaRPr>
          </a:p>
          <a:p>
            <a:pPr lvl="2" eaLnBrk="1" fontAlgn="auto" hangingPunct="1">
              <a:spcBef>
                <a:spcPts val="0"/>
              </a:spcBef>
              <a:spcAft>
                <a:spcPts val="0"/>
              </a:spcAft>
              <a:buClr>
                <a:srgbClr val="000000"/>
              </a:buClr>
              <a:buSzPct val="100000"/>
              <a:defRPr/>
            </a:pPr>
            <a:r>
              <a:rPr lang="en-US" sz="1500" b="1" dirty="0">
                <a:ea typeface="Calibri"/>
                <a:cs typeface="Calibri"/>
                <a:sym typeface="Calibri"/>
              </a:rPr>
              <a:t>Content Learning Target</a:t>
            </a:r>
          </a:p>
          <a:p>
            <a:pPr marL="285750" lvl="2" indent="-285750" eaLnBrk="1" fontAlgn="auto" hangingPunct="1">
              <a:spcBef>
                <a:spcPts val="0"/>
              </a:spcBef>
              <a:spcAft>
                <a:spcPts val="0"/>
              </a:spcAft>
              <a:buClr>
                <a:srgbClr val="000000"/>
              </a:buClr>
              <a:buSzPct val="100000"/>
              <a:buFont typeface="Arial" charset="0"/>
              <a:buChar char="•"/>
              <a:defRPr/>
            </a:pPr>
            <a:r>
              <a:rPr lang="en-US" sz="1500" dirty="0"/>
              <a:t>I can analyze an article and find examples of the main technique the author used to build his/her argument in order to craft the body paragraph for the Rhetorical Analysis Essay. </a:t>
            </a:r>
            <a:endParaRPr lang="en-US" sz="1500" b="1" dirty="0">
              <a:ea typeface="Calibri"/>
              <a:cs typeface="Calibri"/>
              <a:sym typeface="Calibri"/>
            </a:endParaRPr>
          </a:p>
          <a:p>
            <a:pPr eaLnBrk="1" fontAlgn="auto" hangingPunct="1">
              <a:spcBef>
                <a:spcPts val="0"/>
              </a:spcBef>
              <a:spcAft>
                <a:spcPts val="0"/>
              </a:spcAft>
              <a:buClr>
                <a:srgbClr val="000000"/>
              </a:buClr>
              <a:buSzPct val="100000"/>
              <a:defRPr/>
            </a:pPr>
            <a:endParaRPr lang="en-US" sz="800" b="1" dirty="0">
              <a:ea typeface="Calibri"/>
              <a:cs typeface="Calibri"/>
              <a:sym typeface="Calibri"/>
            </a:endParaRPr>
          </a:p>
          <a:p>
            <a:pPr eaLnBrk="1" fontAlgn="auto" hangingPunct="1">
              <a:spcBef>
                <a:spcPts val="0"/>
              </a:spcBef>
              <a:spcAft>
                <a:spcPts val="0"/>
              </a:spcAft>
              <a:buClr>
                <a:srgbClr val="000000"/>
              </a:buClr>
              <a:buSzPct val="100000"/>
              <a:defRPr/>
            </a:pPr>
            <a:r>
              <a:rPr lang="en-US" sz="1500" b="1" dirty="0">
                <a:ea typeface="Calibri"/>
                <a:cs typeface="Calibri"/>
                <a:sym typeface="Calibri"/>
              </a:rPr>
              <a:t>Language Learning Target</a:t>
            </a:r>
          </a:p>
          <a:p>
            <a:pPr marL="285750" indent="-285750" eaLnBrk="1" fontAlgn="auto" hangingPunct="1">
              <a:spcBef>
                <a:spcPts val="0"/>
              </a:spcBef>
              <a:spcAft>
                <a:spcPts val="0"/>
              </a:spcAft>
              <a:buClr>
                <a:srgbClr val="000000"/>
              </a:buClr>
              <a:buSzPct val="100000"/>
              <a:buFont typeface="Arial" charset="0"/>
              <a:buChar char="•"/>
              <a:defRPr/>
            </a:pPr>
            <a:r>
              <a:rPr lang="en-US" sz="1500" dirty="0">
                <a:ea typeface="Calibri"/>
                <a:cs typeface="Calibri"/>
                <a:sym typeface="Calibri"/>
              </a:rPr>
              <a:t>I can use sentence stems and copies of exemplars in order to help me craft my own Rhetorical Analysis Essay introduction paragraph and body paragraphs.  </a:t>
            </a:r>
            <a:endParaRPr lang="en-US" sz="1500" b="1" dirty="0">
              <a:ea typeface="Calibri"/>
              <a:cs typeface="Calibri"/>
              <a:sym typeface="Calibri"/>
            </a:endParaRPr>
          </a:p>
          <a:p>
            <a:pPr eaLnBrk="1" fontAlgn="auto" hangingPunct="1">
              <a:spcBef>
                <a:spcPts val="0"/>
              </a:spcBef>
              <a:spcAft>
                <a:spcPts val="0"/>
              </a:spcAft>
              <a:buClr>
                <a:srgbClr val="000000"/>
              </a:buClr>
              <a:buSzPct val="100000"/>
              <a:defRPr/>
            </a:pPr>
            <a:endParaRPr lang="en-US" sz="1600" dirty="0">
              <a:solidFill>
                <a:schemeClr val="tx1"/>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rgbClr val="009A46"/>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chemeClr val="tx1"/>
              </a:solidFill>
              <a:latin typeface="+mn-lt"/>
              <a:ea typeface="Calibri"/>
              <a:cs typeface="Calibri"/>
              <a:sym typeface="Calibri"/>
            </a:endParaRPr>
          </a:p>
        </p:txBody>
      </p:sp>
      <p:sp>
        <p:nvSpPr>
          <p:cNvPr id="2" name="Rectangle 1"/>
          <p:cNvSpPr/>
          <p:nvPr/>
        </p:nvSpPr>
        <p:spPr>
          <a:xfrm>
            <a:off x="1131554" y="-76200"/>
            <a:ext cx="6880923" cy="707886"/>
          </a:xfrm>
          <a:prstGeom prst="rect">
            <a:avLst/>
          </a:prstGeom>
        </p:spPr>
        <p:txBody>
          <a:bodyPr wrap="none">
            <a:spAutoFit/>
          </a:bodyPr>
          <a:lstStyle/>
          <a:p>
            <a:pPr algn="ctr"/>
            <a:r>
              <a:rPr lang="en-U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Wednesday 2/14/18 Agenda</a:t>
            </a:r>
          </a:p>
        </p:txBody>
      </p:sp>
    </p:spTree>
    <p:extLst>
      <p:ext uri="{BB962C8B-B14F-4D97-AF65-F5344CB8AC3E}">
        <p14:creationId xmlns:p14="http://schemas.microsoft.com/office/powerpoint/2010/main" val="1978575013"/>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0" y="838200"/>
            <a:ext cx="9144000" cy="6400800"/>
          </a:xfrm>
        </p:spPr>
        <p:txBody>
          <a:bodyPr/>
          <a:lstStyle/>
          <a:p>
            <a:pPr eaLnBrk="1" hangingPunct="1">
              <a:lnSpc>
                <a:spcPct val="80000"/>
              </a:lnSpc>
            </a:pPr>
            <a:endParaRPr lang="en-US" altLang="en-US" sz="2000" b="1" dirty="0"/>
          </a:p>
          <a:p>
            <a:pPr eaLnBrk="1" hangingPunct="1">
              <a:lnSpc>
                <a:spcPct val="80000"/>
              </a:lnSpc>
            </a:pPr>
            <a:r>
              <a:rPr lang="en-US" altLang="en-US" sz="2000" b="1" dirty="0"/>
              <a:t>Word:</a:t>
            </a:r>
            <a:r>
              <a:rPr lang="en-US" altLang="en-US" sz="2000" dirty="0"/>
              <a:t> equitable</a:t>
            </a:r>
          </a:p>
          <a:p>
            <a:pPr eaLnBrk="1" hangingPunct="1">
              <a:lnSpc>
                <a:spcPct val="80000"/>
              </a:lnSpc>
            </a:pPr>
            <a:endParaRPr lang="en-US" altLang="en-US" sz="2000" b="1" dirty="0"/>
          </a:p>
          <a:p>
            <a:pPr eaLnBrk="1" hangingPunct="1">
              <a:lnSpc>
                <a:spcPct val="80000"/>
              </a:lnSpc>
            </a:pPr>
            <a:r>
              <a:rPr lang="en-US" altLang="en-US" sz="2000" b="1" dirty="0"/>
              <a:t>Part of speech:</a:t>
            </a:r>
            <a:r>
              <a:rPr lang="en-US" altLang="en-US" sz="2000" dirty="0"/>
              <a:t> adjective</a:t>
            </a:r>
          </a:p>
          <a:p>
            <a:pPr eaLnBrk="1" hangingPunct="1">
              <a:lnSpc>
                <a:spcPct val="80000"/>
              </a:lnSpc>
            </a:pPr>
            <a:endParaRPr lang="en-US" altLang="en-US" sz="2000" b="1" dirty="0"/>
          </a:p>
          <a:p>
            <a:pPr eaLnBrk="1" hangingPunct="1">
              <a:lnSpc>
                <a:spcPct val="80000"/>
              </a:lnSpc>
            </a:pPr>
            <a:r>
              <a:rPr lang="en-US" altLang="en-US" sz="2000" b="1" dirty="0"/>
              <a:t>Pronunciation: </a:t>
            </a:r>
            <a:r>
              <a:rPr lang="en-US" altLang="en-US" sz="2000" b="1" dirty="0" err="1"/>
              <a:t>ek</a:t>
            </a:r>
            <a:r>
              <a:rPr lang="en-US" altLang="en-US" sz="2000" dirty="0" err="1"/>
              <a:t>-wi-</a:t>
            </a:r>
            <a:r>
              <a:rPr lang="en-US" altLang="en-US" sz="2000" i="1" dirty="0" err="1"/>
              <a:t>tuh</a:t>
            </a:r>
            <a:r>
              <a:rPr lang="en-US" altLang="en-US" sz="2000" dirty="0" err="1"/>
              <a:t>-</a:t>
            </a:r>
            <a:r>
              <a:rPr lang="en-US" altLang="en-US" sz="2000" i="1" dirty="0" err="1"/>
              <a:t>buh</a:t>
            </a:r>
            <a:r>
              <a:rPr lang="en-US" altLang="en-US" sz="2000" dirty="0"/>
              <a:t>  l </a:t>
            </a:r>
          </a:p>
          <a:p>
            <a:pPr eaLnBrk="1" hangingPunct="1">
              <a:lnSpc>
                <a:spcPct val="80000"/>
              </a:lnSpc>
            </a:pPr>
            <a:endParaRPr lang="en-US" altLang="en-US" sz="2000" b="1" dirty="0"/>
          </a:p>
          <a:p>
            <a:pPr eaLnBrk="1" hangingPunct="1">
              <a:lnSpc>
                <a:spcPct val="80000"/>
              </a:lnSpc>
            </a:pPr>
            <a:endParaRPr lang="en-US" altLang="en-US" sz="2000" dirty="0"/>
          </a:p>
          <a:p>
            <a:pPr eaLnBrk="1" hangingPunct="1">
              <a:lnSpc>
                <a:spcPct val="80000"/>
              </a:lnSpc>
            </a:pPr>
            <a:r>
              <a:rPr lang="en-US" altLang="en-US" sz="2000" b="1" dirty="0"/>
              <a:t>Origins:</a:t>
            </a:r>
          </a:p>
          <a:p>
            <a:pPr eaLnBrk="1" hangingPunct="1">
              <a:lnSpc>
                <a:spcPct val="80000"/>
              </a:lnSpc>
            </a:pPr>
            <a:endParaRPr lang="en-US" altLang="en-US" sz="2000" b="1" dirty="0"/>
          </a:p>
          <a:p>
            <a:pPr eaLnBrk="1" hangingPunct="1">
              <a:lnSpc>
                <a:spcPct val="80000"/>
              </a:lnSpc>
            </a:pPr>
            <a:r>
              <a:rPr lang="en-US" altLang="en-US" sz="2000" b="1" dirty="0"/>
              <a:t>Related Forms: </a:t>
            </a:r>
            <a:r>
              <a:rPr lang="en-US" altLang="en-US" sz="2000" dirty="0"/>
              <a:t>equitability, equitableness (noun); equitably (adverb)</a:t>
            </a:r>
            <a:endParaRPr lang="en-US" altLang="en-US" sz="2000" b="1" dirty="0"/>
          </a:p>
          <a:p>
            <a:pPr eaLnBrk="1" hangingPunct="1">
              <a:lnSpc>
                <a:spcPct val="80000"/>
              </a:lnSpc>
            </a:pPr>
            <a:endParaRPr lang="en-US" altLang="en-US" sz="2000" b="1" dirty="0"/>
          </a:p>
          <a:p>
            <a:pPr eaLnBrk="1" hangingPunct="1">
              <a:lnSpc>
                <a:spcPct val="80000"/>
              </a:lnSpc>
            </a:pPr>
            <a:r>
              <a:rPr lang="en-US" altLang="en-US" sz="2000" b="1" dirty="0"/>
              <a:t>Synonyms: </a:t>
            </a:r>
            <a:r>
              <a:rPr lang="en-US" altLang="en-US" sz="2000" dirty="0"/>
              <a:t>impartial, proper, honest, decent</a:t>
            </a:r>
          </a:p>
          <a:p>
            <a:pPr eaLnBrk="1" hangingPunct="1">
              <a:lnSpc>
                <a:spcPct val="80000"/>
              </a:lnSpc>
              <a:buFontTx/>
              <a:buNone/>
            </a:pPr>
            <a:r>
              <a:rPr lang="en-US" altLang="en-US" sz="2000" dirty="0"/>
              <a:t>	</a:t>
            </a:r>
            <a:endParaRPr lang="en-US" altLang="en-US" sz="2000" b="1" dirty="0"/>
          </a:p>
          <a:p>
            <a:pPr eaLnBrk="1" hangingPunct="1">
              <a:lnSpc>
                <a:spcPct val="80000"/>
              </a:lnSpc>
            </a:pPr>
            <a:r>
              <a:rPr lang="en-US" altLang="en-US" sz="2000" b="1" dirty="0"/>
              <a:t>Sentence:</a:t>
            </a:r>
            <a:r>
              <a:rPr lang="en-US" altLang="en-US" sz="2000" dirty="0"/>
              <a:t> Shrek and Donkey agreed that the only </a:t>
            </a:r>
            <a:r>
              <a:rPr lang="en-US" altLang="en-US" sz="2000" b="1" u="sng" dirty="0"/>
              <a:t>equitable</a:t>
            </a:r>
            <a:r>
              <a:rPr lang="en-US" altLang="en-US" sz="2000" dirty="0"/>
              <a:t> way to divide up the trophies they kept from their victims was to give Shrek all the left ears, hands, feet, and eyeballs and give Donkey all the right ears, hands, feet, and eyeballs.</a:t>
            </a:r>
            <a:endParaRPr lang="en-US" altLang="en-US" sz="2000" b="1" dirty="0"/>
          </a:p>
          <a:p>
            <a:pPr eaLnBrk="1" hangingPunct="1">
              <a:lnSpc>
                <a:spcPct val="80000"/>
              </a:lnSpc>
              <a:buFontTx/>
              <a:buNone/>
            </a:pPr>
            <a:endParaRPr lang="en-US" altLang="en-US" sz="2000" b="1" dirty="0"/>
          </a:p>
          <a:p>
            <a:pPr eaLnBrk="1" hangingPunct="1">
              <a:lnSpc>
                <a:spcPct val="80000"/>
              </a:lnSpc>
            </a:pPr>
            <a:r>
              <a:rPr lang="en-US" altLang="en-US" sz="2000" b="1" dirty="0"/>
              <a:t>Predicted Definition:</a:t>
            </a:r>
          </a:p>
          <a:p>
            <a:pPr eaLnBrk="1" hangingPunct="1">
              <a:lnSpc>
                <a:spcPct val="80000"/>
              </a:lnSpc>
            </a:pPr>
            <a:endParaRPr lang="en-US" altLang="en-US" sz="2000" b="1" dirty="0"/>
          </a:p>
          <a:p>
            <a:pPr eaLnBrk="1" hangingPunct="1">
              <a:lnSpc>
                <a:spcPct val="80000"/>
              </a:lnSpc>
            </a:pPr>
            <a:r>
              <a:rPr lang="en-US" altLang="en-US" sz="2000" b="1" dirty="0"/>
              <a:t>Definition:</a:t>
            </a:r>
          </a:p>
        </p:txBody>
      </p:sp>
      <p:sp>
        <p:nvSpPr>
          <p:cNvPr id="3" name="TextBox 2"/>
          <p:cNvSpPr txBox="1"/>
          <p:nvPr/>
        </p:nvSpPr>
        <p:spPr>
          <a:xfrm>
            <a:off x="1066800" y="2861846"/>
            <a:ext cx="5715000" cy="338554"/>
          </a:xfrm>
          <a:prstGeom prst="rect">
            <a:avLst/>
          </a:prstGeom>
          <a:noFill/>
        </p:spPr>
        <p:txBody>
          <a:bodyPr wrap="square" rtlCol="0">
            <a:spAutoFit/>
          </a:bodyPr>
          <a:lstStyle/>
          <a:p>
            <a:pPr eaLnBrk="1" hangingPunct="1">
              <a:lnSpc>
                <a:spcPct val="80000"/>
              </a:lnSpc>
              <a:buFontTx/>
              <a:buNone/>
            </a:pPr>
            <a:r>
              <a:rPr lang="en-US" altLang="en-US" sz="2000" dirty="0"/>
              <a:t>French: “</a:t>
            </a:r>
            <a:r>
              <a:rPr lang="en-US" altLang="en-US" sz="2000" dirty="0" err="1"/>
              <a:t>équité</a:t>
            </a:r>
            <a:r>
              <a:rPr lang="en-US" altLang="en-US" sz="2000" dirty="0"/>
              <a:t>” (equal)</a:t>
            </a:r>
          </a:p>
        </p:txBody>
      </p:sp>
      <p:sp>
        <p:nvSpPr>
          <p:cNvPr id="4" name="Rectangle 3">
            <a:extLst>
              <a:ext uri="{FF2B5EF4-FFF2-40B4-BE49-F238E27FC236}">
                <a16:creationId xmlns:a16="http://schemas.microsoft.com/office/drawing/2014/main" id="{272EDAFD-80E1-D94F-B8CA-572D997A72B7}"/>
              </a:ext>
            </a:extLst>
          </p:cNvPr>
          <p:cNvSpPr/>
          <p:nvPr/>
        </p:nvSpPr>
        <p:spPr>
          <a:xfrm>
            <a:off x="2514600" y="228600"/>
            <a:ext cx="3605475" cy="707886"/>
          </a:xfrm>
          <a:prstGeom prst="rect">
            <a:avLst/>
          </a:prstGeom>
        </p:spPr>
        <p:txBody>
          <a:bodyPr wrap="none">
            <a:spAutoFit/>
          </a:bodyPr>
          <a:lstStyle/>
          <a:p>
            <a:pPr algn="ctr"/>
            <a:r>
              <a:rPr lang="en-U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WOTD 2/14/18</a:t>
            </a:r>
          </a:p>
        </p:txBody>
      </p:sp>
      <p:sp>
        <p:nvSpPr>
          <p:cNvPr id="5" name="TextBox 4">
            <a:extLst>
              <a:ext uri="{FF2B5EF4-FFF2-40B4-BE49-F238E27FC236}">
                <a16:creationId xmlns:a16="http://schemas.microsoft.com/office/drawing/2014/main" id="{3616141C-0FF0-FD4F-970C-C7BB02A8B67F}"/>
              </a:ext>
            </a:extLst>
          </p:cNvPr>
          <p:cNvSpPr txBox="1"/>
          <p:nvPr/>
        </p:nvSpPr>
        <p:spPr>
          <a:xfrm>
            <a:off x="1428750" y="5948470"/>
            <a:ext cx="4991100" cy="757130"/>
          </a:xfrm>
          <a:prstGeom prst="rect">
            <a:avLst/>
          </a:prstGeom>
          <a:noFill/>
        </p:spPr>
        <p:txBody>
          <a:bodyPr wrap="square" rtlCol="0">
            <a:spAutoFit/>
          </a:bodyPr>
          <a:lstStyle/>
          <a:p>
            <a:pPr eaLnBrk="1" hangingPunct="1">
              <a:lnSpc>
                <a:spcPct val="80000"/>
              </a:lnSpc>
            </a:pPr>
            <a:r>
              <a:rPr lang="en-US" altLang="en-US" sz="2000" dirty="0"/>
              <a:t>1. Equal, just, fair, right, reasonable</a:t>
            </a:r>
          </a:p>
          <a:p>
            <a:pPr eaLnBrk="1" hangingPunct="1">
              <a:lnSpc>
                <a:spcPct val="80000"/>
              </a:lnSpc>
            </a:pPr>
            <a:r>
              <a:rPr lang="en-US" altLang="en-US" sz="2000" dirty="0"/>
              <a:t>2. Impartial, proper, unbiased</a:t>
            </a:r>
          </a:p>
          <a:p>
            <a:pPr eaLnBrk="1" hangingPunct="1">
              <a:lnSpc>
                <a:spcPct val="80000"/>
              </a:lnSpc>
            </a:pPr>
            <a:endParaRPr lang="en-US" altLang="en-US" dirty="0"/>
          </a:p>
        </p:txBody>
      </p:sp>
    </p:spTree>
    <p:extLst>
      <p:ext uri="{BB962C8B-B14F-4D97-AF65-F5344CB8AC3E}">
        <p14:creationId xmlns:p14="http://schemas.microsoft.com/office/powerpoint/2010/main" val="20379022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5298">
                                            <p:txEl>
                                              <p:pRg st="12" end="12"/>
                                            </p:txEl>
                                          </p:spTgt>
                                        </p:tgtEl>
                                        <p:attrNameLst>
                                          <p:attrName>style.visibility</p:attrName>
                                        </p:attrNameLst>
                                      </p:cBhvr>
                                      <p:to>
                                        <p:strVal val="visible"/>
                                      </p:to>
                                    </p:set>
                                    <p:anim calcmode="lin" valueType="num">
                                      <p:cBhvr additive="base">
                                        <p:cTn id="25" dur="500" fill="hold"/>
                                        <p:tgtEl>
                                          <p:spTgt spid="55298">
                                            <p:txEl>
                                              <p:pRg st="12" end="1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298">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152414" y="685800"/>
            <a:ext cx="8839200" cy="5389562"/>
          </a:xfrm>
        </p:spPr>
        <p:txBody>
          <a:bodyPr tIns="45700" bIns="45700">
            <a:noAutofit/>
          </a:bodyPr>
          <a:lstStyle/>
          <a:p>
            <a:pPr eaLnBrk="1" fontAlgn="auto" hangingPunct="1">
              <a:spcBef>
                <a:spcPts val="0"/>
              </a:spcBef>
              <a:spcAft>
                <a:spcPts val="0"/>
              </a:spcAft>
              <a:buClr>
                <a:srgbClr val="000000"/>
              </a:buClr>
              <a:buSzPct val="100000"/>
              <a:defRPr/>
            </a:pPr>
            <a:r>
              <a:rPr lang="en-US" sz="1500" b="1" dirty="0">
                <a:latin typeface="+mn-lt"/>
                <a:ea typeface="Calibri"/>
                <a:cs typeface="Calibri"/>
                <a:sym typeface="Calibri"/>
              </a:rPr>
              <a:t>Bell Work: WOTD = </a:t>
            </a:r>
            <a:r>
              <a:rPr lang="en-US" sz="1500" b="1" dirty="0">
                <a:solidFill>
                  <a:schemeClr val="bg1">
                    <a:lumMod val="50000"/>
                  </a:schemeClr>
                </a:solidFill>
                <a:latin typeface="+mn-lt"/>
                <a:ea typeface="Calibri"/>
                <a:cs typeface="Calibri"/>
                <a:sym typeface="Calibri"/>
              </a:rPr>
              <a:t>equitable (adjective)</a:t>
            </a:r>
            <a:endParaRPr lang="en-US" sz="1500" b="1" dirty="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endParaRPr lang="en-US" sz="1500" b="1" dirty="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1500" b="1" u="sng" dirty="0">
                <a:latin typeface="+mn-lt"/>
                <a:ea typeface="Calibri"/>
                <a:cs typeface="Calibri"/>
                <a:sym typeface="Calibri"/>
              </a:rPr>
              <a:t>In class activities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500" b="1" dirty="0">
                <a:solidFill>
                  <a:schemeClr val="tx1"/>
                </a:solidFill>
                <a:latin typeface="+mn-lt"/>
                <a:ea typeface="Calibri"/>
                <a:cs typeface="Calibri"/>
                <a:sym typeface="Calibri"/>
              </a:rPr>
              <a:t>Bell Work: </a:t>
            </a:r>
            <a:r>
              <a:rPr lang="en-US" sz="1500" b="1" dirty="0">
                <a:solidFill>
                  <a:schemeClr val="bg1">
                    <a:lumMod val="50000"/>
                  </a:schemeClr>
                </a:solidFill>
                <a:ea typeface="Calibri"/>
                <a:cs typeface="Calibri"/>
                <a:sym typeface="Calibri"/>
              </a:rPr>
              <a:t>WOTD = equitable (adjective)</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500" b="1" dirty="0">
                <a:solidFill>
                  <a:schemeClr val="tx1"/>
                </a:solidFill>
                <a:latin typeface="+mn-lt"/>
                <a:ea typeface="Calibri"/>
                <a:cs typeface="Calibri"/>
                <a:sym typeface="Calibri"/>
              </a:rPr>
              <a:t>SSR: </a:t>
            </a:r>
            <a:r>
              <a:rPr lang="en-US" sz="1500" dirty="0">
                <a:solidFill>
                  <a:srgbClr val="7030A0"/>
                </a:solidFill>
                <a:latin typeface="+mn-lt"/>
                <a:ea typeface="Calibri"/>
                <a:cs typeface="Calibri"/>
                <a:sym typeface="Calibri"/>
              </a:rPr>
              <a:t>We will be reading for the first 15 minutes of class. Afterwards, I will reintroduce the weekly response. Your job will be to find one piece of evidence from what you read to help answer the question you are choosing to answer. </a:t>
            </a:r>
            <a:r>
              <a:rPr lang="en-US" sz="1500" dirty="0">
                <a:solidFill>
                  <a:srgbClr val="7030A0"/>
                </a:solidFill>
                <a:latin typeface="+mn-lt"/>
                <a:ea typeface="Calibri"/>
                <a:cs typeface="Calibri"/>
                <a:sym typeface="Wingdings" pitchFamily="2" charset="2"/>
              </a:rPr>
              <a:t>  **20 minutes</a:t>
            </a:r>
            <a:endParaRPr lang="en-US" sz="1500" dirty="0">
              <a:solidFill>
                <a:srgbClr val="7030A0"/>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500" b="1" dirty="0">
                <a:solidFill>
                  <a:schemeClr val="tx1"/>
                </a:solidFill>
                <a:latin typeface="+mn-lt"/>
                <a:ea typeface="Calibri"/>
                <a:cs typeface="Calibri"/>
                <a:sym typeface="Calibri"/>
              </a:rPr>
              <a:t>Pass back AOTW 1 on </a:t>
            </a:r>
            <a:r>
              <a:rPr lang="en-US" sz="1500" b="1" dirty="0" err="1">
                <a:solidFill>
                  <a:schemeClr val="tx1"/>
                </a:solidFill>
                <a:latin typeface="+mn-lt"/>
                <a:ea typeface="Calibri"/>
                <a:cs typeface="Calibri"/>
                <a:sym typeface="Calibri"/>
              </a:rPr>
              <a:t>Pitbulls</a:t>
            </a:r>
            <a:r>
              <a:rPr lang="en-US" sz="1500" b="1" dirty="0">
                <a:solidFill>
                  <a:schemeClr val="tx1"/>
                </a:solidFill>
                <a:latin typeface="+mn-lt"/>
                <a:ea typeface="Calibri"/>
                <a:cs typeface="Calibri"/>
                <a:sym typeface="Calibri"/>
              </a:rPr>
              <a:t>: </a:t>
            </a:r>
            <a:r>
              <a:rPr lang="en-US" sz="1500" dirty="0">
                <a:solidFill>
                  <a:srgbClr val="00B050"/>
                </a:solidFill>
                <a:latin typeface="+mn-lt"/>
                <a:ea typeface="Calibri"/>
                <a:cs typeface="Calibri"/>
                <a:sym typeface="Calibri"/>
              </a:rPr>
              <a:t>If you have specific questions regarding the feedback I gave to you, there will be time to ask me at the end of the hour.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500" b="1" dirty="0">
                <a:solidFill>
                  <a:schemeClr val="tx1"/>
                </a:solidFill>
                <a:latin typeface="+mn-lt"/>
                <a:ea typeface="Calibri"/>
                <a:cs typeface="Calibri"/>
                <a:sym typeface="Calibri"/>
              </a:rPr>
              <a:t>AOTW 2 on the Travel Ban: </a:t>
            </a:r>
            <a:r>
              <a:rPr lang="en-US" sz="1500" b="1" dirty="0">
                <a:solidFill>
                  <a:srgbClr val="FF0000"/>
                </a:solidFill>
                <a:latin typeface="+mn-lt"/>
                <a:ea typeface="Calibri"/>
                <a:cs typeface="Calibri"/>
                <a:sym typeface="Calibri"/>
              </a:rPr>
              <a:t>You will need to use your annotations and SOAPS in order to fill out the outline for the entire essay. If you have completed the tasks from yesterday and Monday, you will be good to go. </a:t>
            </a:r>
            <a:r>
              <a:rPr lang="en-US" sz="1500" b="1" dirty="0">
                <a:solidFill>
                  <a:srgbClr val="FF0000"/>
                </a:solidFill>
                <a:latin typeface="+mn-lt"/>
                <a:ea typeface="Calibri"/>
                <a:cs typeface="Calibri"/>
                <a:sym typeface="Wingdings" panose="05000000000000000000" pitchFamily="2" charset="2"/>
              </a:rPr>
              <a:t> **25 minutes</a:t>
            </a:r>
            <a:endParaRPr lang="en-US" sz="1500" dirty="0">
              <a:solidFill>
                <a:srgbClr val="FF0000"/>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500" b="1" dirty="0">
                <a:solidFill>
                  <a:schemeClr val="tx1"/>
                </a:solidFill>
                <a:latin typeface="+mn-lt"/>
                <a:ea typeface="Calibri"/>
                <a:cs typeface="Calibri"/>
                <a:sym typeface="Calibri"/>
              </a:rPr>
              <a:t>Khan Academy Challenge Part 2: </a:t>
            </a:r>
            <a:r>
              <a:rPr lang="en-US" sz="1500" b="1" dirty="0">
                <a:solidFill>
                  <a:schemeClr val="bg2">
                    <a:lumMod val="60000"/>
                    <a:lumOff val="40000"/>
                  </a:schemeClr>
                </a:solidFill>
                <a:latin typeface="+mn-lt"/>
                <a:ea typeface="Calibri"/>
                <a:cs typeface="Calibri"/>
                <a:sym typeface="Calibri"/>
              </a:rPr>
              <a:t>Part 2 of the Khan Challenge will be due Sunday 2/25/18 by 11:00 p.m. **Remind me to show you the requirements before you leave, today. </a:t>
            </a:r>
            <a:r>
              <a:rPr lang="en-US" sz="1500" b="1" dirty="0">
                <a:solidFill>
                  <a:schemeClr val="bg2">
                    <a:lumMod val="60000"/>
                    <a:lumOff val="40000"/>
                  </a:schemeClr>
                </a:solidFill>
                <a:latin typeface="+mn-lt"/>
                <a:ea typeface="Calibri"/>
                <a:cs typeface="Calibri"/>
                <a:sym typeface="Wingdings" pitchFamily="2" charset="2"/>
              </a:rPr>
              <a:t>  You can work on this if you are done with outline for AOTW or you can read your SSR book.  </a:t>
            </a:r>
            <a:endParaRPr lang="en-US" sz="1500" dirty="0">
              <a:solidFill>
                <a:schemeClr val="bg2">
                  <a:lumMod val="60000"/>
                  <a:lumOff val="40000"/>
                </a:schemeClr>
              </a:solidFill>
              <a:latin typeface="+mn-lt"/>
              <a:ea typeface="Calibri"/>
              <a:cs typeface="Calibri"/>
              <a:sym typeface="Calibri"/>
            </a:endParaRPr>
          </a:p>
          <a:p>
            <a:pPr eaLnBrk="1" fontAlgn="auto" hangingPunct="1">
              <a:spcBef>
                <a:spcPts val="0"/>
              </a:spcBef>
              <a:spcAft>
                <a:spcPts val="0"/>
              </a:spcAft>
              <a:buClr>
                <a:srgbClr val="000000"/>
              </a:buClr>
              <a:buSzPct val="100000"/>
              <a:defRPr/>
            </a:pPr>
            <a:endParaRPr lang="en-US" sz="800" b="1" dirty="0">
              <a:solidFill>
                <a:schemeClr val="bg2">
                  <a:lumMod val="60000"/>
                  <a:lumOff val="40000"/>
                </a:schemeClr>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500" b="1" u="sng" dirty="0">
                <a:solidFill>
                  <a:schemeClr val="tx1"/>
                </a:solidFill>
                <a:ea typeface="Calibri"/>
                <a:cs typeface="Calibri"/>
                <a:sym typeface="Calibri"/>
              </a:rPr>
              <a:t>Learning Targets</a:t>
            </a:r>
          </a:p>
          <a:p>
            <a:pPr eaLnBrk="1" fontAlgn="auto" hangingPunct="1">
              <a:spcBef>
                <a:spcPts val="0"/>
              </a:spcBef>
              <a:spcAft>
                <a:spcPts val="0"/>
              </a:spcAft>
              <a:buClr>
                <a:srgbClr val="000000"/>
              </a:buClr>
              <a:buSzPct val="100000"/>
              <a:defRPr/>
            </a:pPr>
            <a:r>
              <a:rPr lang="en-US" sz="1500" b="1" dirty="0">
                <a:solidFill>
                  <a:schemeClr val="tx1"/>
                </a:solidFill>
                <a:ea typeface="Calibri"/>
                <a:cs typeface="Calibri"/>
                <a:sym typeface="Calibri"/>
              </a:rPr>
              <a:t> </a:t>
            </a:r>
            <a:endParaRPr lang="en-US" sz="1500" b="1" dirty="0">
              <a:solidFill>
                <a:srgbClr val="00B050"/>
              </a:solidFill>
              <a:ea typeface="Calibri"/>
              <a:cs typeface="Calibri"/>
              <a:sym typeface="Calibri"/>
            </a:endParaRPr>
          </a:p>
          <a:p>
            <a:pPr lvl="2" eaLnBrk="1" fontAlgn="auto" hangingPunct="1">
              <a:spcBef>
                <a:spcPts val="0"/>
              </a:spcBef>
              <a:spcAft>
                <a:spcPts val="0"/>
              </a:spcAft>
              <a:buClr>
                <a:srgbClr val="000000"/>
              </a:buClr>
              <a:buSzPct val="100000"/>
              <a:defRPr/>
            </a:pPr>
            <a:r>
              <a:rPr lang="en-US" sz="1500" b="1" dirty="0">
                <a:ea typeface="Calibri"/>
                <a:cs typeface="Calibri"/>
                <a:sym typeface="Calibri"/>
              </a:rPr>
              <a:t>Content Learning Target</a:t>
            </a:r>
          </a:p>
          <a:p>
            <a:pPr marL="285750" lvl="2" indent="-285750" eaLnBrk="1" fontAlgn="auto" hangingPunct="1">
              <a:spcBef>
                <a:spcPts val="0"/>
              </a:spcBef>
              <a:spcAft>
                <a:spcPts val="0"/>
              </a:spcAft>
              <a:buClr>
                <a:srgbClr val="000000"/>
              </a:buClr>
              <a:buSzPct val="100000"/>
              <a:buFont typeface="Arial" charset="0"/>
              <a:buChar char="•"/>
              <a:defRPr/>
            </a:pPr>
            <a:r>
              <a:rPr lang="en-US" sz="1500" dirty="0"/>
              <a:t>I can analyze an article and find examples of the main technique the author used to build his/her argument in order to craft the body paragraph for the Rhetorical Analysis Essay. </a:t>
            </a:r>
            <a:endParaRPr lang="en-US" sz="1500" b="1" dirty="0">
              <a:ea typeface="Calibri"/>
              <a:cs typeface="Calibri"/>
              <a:sym typeface="Calibri"/>
            </a:endParaRPr>
          </a:p>
          <a:p>
            <a:pPr eaLnBrk="1" fontAlgn="auto" hangingPunct="1">
              <a:spcBef>
                <a:spcPts val="0"/>
              </a:spcBef>
              <a:spcAft>
                <a:spcPts val="0"/>
              </a:spcAft>
              <a:buClr>
                <a:srgbClr val="000000"/>
              </a:buClr>
              <a:buSzPct val="100000"/>
              <a:defRPr/>
            </a:pPr>
            <a:endParaRPr lang="en-US" sz="800" b="1" dirty="0">
              <a:ea typeface="Calibri"/>
              <a:cs typeface="Calibri"/>
              <a:sym typeface="Calibri"/>
            </a:endParaRPr>
          </a:p>
          <a:p>
            <a:pPr eaLnBrk="1" fontAlgn="auto" hangingPunct="1">
              <a:spcBef>
                <a:spcPts val="0"/>
              </a:spcBef>
              <a:spcAft>
                <a:spcPts val="0"/>
              </a:spcAft>
              <a:buClr>
                <a:srgbClr val="000000"/>
              </a:buClr>
              <a:buSzPct val="100000"/>
              <a:defRPr/>
            </a:pPr>
            <a:r>
              <a:rPr lang="en-US" sz="1500" b="1" dirty="0">
                <a:ea typeface="Calibri"/>
                <a:cs typeface="Calibri"/>
                <a:sym typeface="Calibri"/>
              </a:rPr>
              <a:t>Language Learning Target</a:t>
            </a:r>
          </a:p>
          <a:p>
            <a:pPr marL="285750" indent="-285750" eaLnBrk="1" fontAlgn="auto" hangingPunct="1">
              <a:spcBef>
                <a:spcPts val="0"/>
              </a:spcBef>
              <a:spcAft>
                <a:spcPts val="0"/>
              </a:spcAft>
              <a:buClr>
                <a:srgbClr val="000000"/>
              </a:buClr>
              <a:buSzPct val="100000"/>
              <a:buFont typeface="Arial" charset="0"/>
              <a:buChar char="•"/>
              <a:defRPr/>
            </a:pPr>
            <a:r>
              <a:rPr lang="en-US" sz="1500" dirty="0">
                <a:ea typeface="Calibri"/>
                <a:cs typeface="Calibri"/>
                <a:sym typeface="Calibri"/>
              </a:rPr>
              <a:t>I can use sentence stems and copies of exemplars in order to help me craft my own Rhetorical Analysis Essay introduction paragraph and body paragraphs.  </a:t>
            </a:r>
            <a:endParaRPr lang="en-US" sz="1500" b="1" dirty="0">
              <a:ea typeface="Calibri"/>
              <a:cs typeface="Calibri"/>
              <a:sym typeface="Calibri"/>
            </a:endParaRPr>
          </a:p>
          <a:p>
            <a:pPr eaLnBrk="1" fontAlgn="auto" hangingPunct="1">
              <a:spcBef>
                <a:spcPts val="0"/>
              </a:spcBef>
              <a:spcAft>
                <a:spcPts val="0"/>
              </a:spcAft>
              <a:buClr>
                <a:srgbClr val="000000"/>
              </a:buClr>
              <a:buSzPct val="100000"/>
              <a:defRPr/>
            </a:pPr>
            <a:endParaRPr lang="en-US" sz="1600" dirty="0">
              <a:solidFill>
                <a:schemeClr val="tx1"/>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rgbClr val="009A46"/>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chemeClr val="tx1"/>
              </a:solidFill>
              <a:latin typeface="+mn-lt"/>
              <a:ea typeface="Calibri"/>
              <a:cs typeface="Calibri"/>
              <a:sym typeface="Calibri"/>
            </a:endParaRPr>
          </a:p>
        </p:txBody>
      </p:sp>
      <p:sp>
        <p:nvSpPr>
          <p:cNvPr id="2" name="Rectangle 1"/>
          <p:cNvSpPr/>
          <p:nvPr/>
        </p:nvSpPr>
        <p:spPr>
          <a:xfrm>
            <a:off x="1131554" y="-76200"/>
            <a:ext cx="6880923" cy="707886"/>
          </a:xfrm>
          <a:prstGeom prst="rect">
            <a:avLst/>
          </a:prstGeom>
        </p:spPr>
        <p:txBody>
          <a:bodyPr wrap="none">
            <a:spAutoFit/>
          </a:bodyPr>
          <a:lstStyle/>
          <a:p>
            <a:pPr algn="ctr"/>
            <a:r>
              <a:rPr lang="en-U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Wednesday 2/14/18 Agenda</a:t>
            </a:r>
          </a:p>
        </p:txBody>
      </p:sp>
    </p:spTree>
    <p:extLst>
      <p:ext uri="{BB962C8B-B14F-4D97-AF65-F5344CB8AC3E}">
        <p14:creationId xmlns:p14="http://schemas.microsoft.com/office/powerpoint/2010/main" val="2509764126"/>
      </p:ext>
    </p:extLst>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152414" y="935038"/>
            <a:ext cx="8839200" cy="5389562"/>
          </a:xfrm>
        </p:spPr>
        <p:txBody>
          <a:bodyPr tIns="45700" bIns="45700">
            <a:noAutofit/>
          </a:bodyPr>
          <a:lstStyle/>
          <a:p>
            <a:pPr eaLnBrk="1" fontAlgn="auto" hangingPunct="1">
              <a:spcBef>
                <a:spcPts val="0"/>
              </a:spcBef>
              <a:spcAft>
                <a:spcPts val="0"/>
              </a:spcAft>
              <a:buClr>
                <a:srgbClr val="000000"/>
              </a:buClr>
              <a:buSzPct val="100000"/>
              <a:defRPr/>
            </a:pPr>
            <a:r>
              <a:rPr lang="en-US" sz="1500" b="1" dirty="0">
                <a:latin typeface="+mn-lt"/>
                <a:ea typeface="Calibri"/>
                <a:cs typeface="Calibri"/>
                <a:sym typeface="Calibri"/>
              </a:rPr>
              <a:t>Bell Work: </a:t>
            </a:r>
            <a:r>
              <a:rPr lang="en-US" sz="1500" b="1" dirty="0">
                <a:solidFill>
                  <a:srgbClr val="FF0000"/>
                </a:solidFill>
                <a:latin typeface="+mn-lt"/>
                <a:ea typeface="Calibri"/>
                <a:cs typeface="Calibri"/>
                <a:sym typeface="Calibri"/>
              </a:rPr>
              <a:t>Grab your </a:t>
            </a:r>
            <a:r>
              <a:rPr lang="en-US" sz="1500" b="1" dirty="0" err="1">
                <a:solidFill>
                  <a:srgbClr val="FF0000"/>
                </a:solidFill>
                <a:latin typeface="+mn-lt"/>
                <a:ea typeface="Calibri"/>
                <a:cs typeface="Calibri"/>
                <a:sym typeface="Calibri"/>
              </a:rPr>
              <a:t>chromebook</a:t>
            </a:r>
            <a:r>
              <a:rPr lang="en-US" sz="1500" b="1" dirty="0">
                <a:solidFill>
                  <a:srgbClr val="FF0000"/>
                </a:solidFill>
                <a:latin typeface="+mn-lt"/>
                <a:ea typeface="Calibri"/>
                <a:cs typeface="Calibri"/>
                <a:sym typeface="Calibri"/>
              </a:rPr>
              <a:t> and sign in to Khan Academy. I am going to introduce Khan Challenge Part 2 and 3. You will take one of the four practice reading quizzes of your choice. </a:t>
            </a:r>
          </a:p>
          <a:p>
            <a:pPr eaLnBrk="1" fontAlgn="auto" hangingPunct="1">
              <a:lnSpc>
                <a:spcPct val="80000"/>
              </a:lnSpc>
              <a:spcBef>
                <a:spcPts val="0"/>
              </a:spcBef>
              <a:spcAft>
                <a:spcPts val="0"/>
              </a:spcAft>
              <a:buClr>
                <a:srgbClr val="000000"/>
              </a:buClr>
              <a:buSzPct val="100000"/>
              <a:defRPr/>
            </a:pPr>
            <a:endParaRPr lang="en-US" sz="1500" b="1" dirty="0">
              <a:solidFill>
                <a:srgbClr val="FF0000"/>
              </a:solidFill>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1500" b="1" u="sng" dirty="0">
                <a:solidFill>
                  <a:schemeClr val="tx1"/>
                </a:solidFill>
                <a:latin typeface="+mn-lt"/>
                <a:ea typeface="Calibri"/>
                <a:cs typeface="Calibri"/>
                <a:sym typeface="Calibri"/>
              </a:rPr>
              <a:t>In class activities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500" b="1" dirty="0">
                <a:solidFill>
                  <a:schemeClr val="tx1"/>
                </a:solidFill>
                <a:latin typeface="+mn-lt"/>
                <a:ea typeface="Calibri"/>
                <a:cs typeface="Calibri"/>
                <a:sym typeface="Calibri"/>
              </a:rPr>
              <a:t>Bell Work: </a:t>
            </a:r>
            <a:r>
              <a:rPr lang="en-US" sz="1500" b="1" dirty="0">
                <a:solidFill>
                  <a:schemeClr val="bg1">
                    <a:lumMod val="50000"/>
                  </a:schemeClr>
                </a:solidFill>
                <a:ea typeface="Calibri"/>
                <a:cs typeface="Calibri"/>
                <a:sym typeface="Calibri"/>
              </a:rPr>
              <a:t>Khan Challenge Part 2 and 3 (see above) **15 minutes</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500" b="1" dirty="0">
                <a:solidFill>
                  <a:schemeClr val="tx1"/>
                </a:solidFill>
                <a:latin typeface="+mn-lt"/>
                <a:ea typeface="Calibri"/>
                <a:cs typeface="Calibri"/>
                <a:sym typeface="Calibri"/>
              </a:rPr>
              <a:t>AOTW 2 on the Travel Ban: </a:t>
            </a:r>
            <a:r>
              <a:rPr lang="en-US" sz="1500" b="1" dirty="0">
                <a:solidFill>
                  <a:srgbClr val="7030A0"/>
                </a:solidFill>
                <a:latin typeface="+mn-lt"/>
                <a:ea typeface="Calibri"/>
                <a:cs typeface="Calibri"/>
                <a:sym typeface="Calibri"/>
              </a:rPr>
              <a:t>You will need to fill out the outline I gave to you, yesterday. Please fill out the entire outline before you leave. My goal is to nominate a few of you to help lead and coach some small groups through the process before the end of the hour.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500" b="1" dirty="0">
                <a:solidFill>
                  <a:schemeClr val="tx1"/>
                </a:solidFill>
                <a:latin typeface="+mn-lt"/>
                <a:ea typeface="Calibri"/>
                <a:cs typeface="Calibri"/>
                <a:sym typeface="Calibri"/>
              </a:rPr>
              <a:t>Homework: </a:t>
            </a:r>
            <a:r>
              <a:rPr lang="en-US" sz="1500" b="1" dirty="0">
                <a:solidFill>
                  <a:srgbClr val="FF6600"/>
                </a:solidFill>
                <a:latin typeface="+mn-lt"/>
                <a:ea typeface="Calibri"/>
                <a:cs typeface="Calibri"/>
                <a:sym typeface="Calibri"/>
              </a:rPr>
              <a:t>Using the outline, write or type out your five paragraph rhetorical analysis essay for the Travel Ban article. </a:t>
            </a:r>
            <a:r>
              <a:rPr lang="en-US" sz="1500" b="1" dirty="0">
                <a:solidFill>
                  <a:srgbClr val="FF6600"/>
                </a:solidFill>
                <a:latin typeface="+mn-lt"/>
                <a:ea typeface="Calibri"/>
                <a:cs typeface="Calibri"/>
                <a:sym typeface="Wingdings" pitchFamily="2" charset="2"/>
              </a:rPr>
              <a:t> </a:t>
            </a:r>
            <a:endParaRPr lang="en-US" sz="1500" b="1" dirty="0">
              <a:solidFill>
                <a:srgbClr val="FF6600"/>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500" b="1" dirty="0">
                <a:solidFill>
                  <a:schemeClr val="tx1"/>
                </a:solidFill>
                <a:latin typeface="+mn-lt"/>
                <a:ea typeface="Calibri"/>
                <a:cs typeface="Calibri"/>
                <a:sym typeface="Calibri"/>
              </a:rPr>
              <a:t>Khan Academy Challenge Part 2: </a:t>
            </a:r>
            <a:r>
              <a:rPr lang="en-US" sz="1500" b="1" dirty="0">
                <a:solidFill>
                  <a:schemeClr val="bg2">
                    <a:lumMod val="60000"/>
                    <a:lumOff val="40000"/>
                  </a:schemeClr>
                </a:solidFill>
                <a:latin typeface="+mn-lt"/>
                <a:ea typeface="Calibri"/>
                <a:cs typeface="Calibri"/>
                <a:sym typeface="Calibri"/>
              </a:rPr>
              <a:t>Part 2 and 3 of the Khan Challenge will be due Sunday 3/4/18 by 11:00 p.m. **Remind me to show you the requirements before you leave, today. </a:t>
            </a:r>
            <a:r>
              <a:rPr lang="en-US" sz="1500" b="1" dirty="0">
                <a:solidFill>
                  <a:schemeClr val="bg2">
                    <a:lumMod val="60000"/>
                    <a:lumOff val="40000"/>
                  </a:schemeClr>
                </a:solidFill>
                <a:latin typeface="+mn-lt"/>
                <a:ea typeface="Calibri"/>
                <a:cs typeface="Calibri"/>
                <a:sym typeface="Wingdings" pitchFamily="2" charset="2"/>
              </a:rPr>
              <a:t></a:t>
            </a:r>
            <a:endParaRPr lang="en-US" sz="800" b="1" dirty="0">
              <a:solidFill>
                <a:schemeClr val="bg2">
                  <a:lumMod val="60000"/>
                  <a:lumOff val="40000"/>
                </a:schemeClr>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500" b="1" u="sng" dirty="0">
                <a:solidFill>
                  <a:schemeClr val="tx1"/>
                </a:solidFill>
                <a:ea typeface="Calibri"/>
                <a:cs typeface="Calibri"/>
                <a:sym typeface="Calibri"/>
              </a:rPr>
              <a:t>Learning Targets</a:t>
            </a:r>
          </a:p>
          <a:p>
            <a:pPr eaLnBrk="1" fontAlgn="auto" hangingPunct="1">
              <a:spcBef>
                <a:spcPts val="0"/>
              </a:spcBef>
              <a:spcAft>
                <a:spcPts val="0"/>
              </a:spcAft>
              <a:buClr>
                <a:srgbClr val="000000"/>
              </a:buClr>
              <a:buSzPct val="100000"/>
              <a:defRPr/>
            </a:pPr>
            <a:r>
              <a:rPr lang="en-US" sz="1500" b="1" dirty="0">
                <a:solidFill>
                  <a:schemeClr val="tx1"/>
                </a:solidFill>
                <a:ea typeface="Calibri"/>
                <a:cs typeface="Calibri"/>
                <a:sym typeface="Calibri"/>
              </a:rPr>
              <a:t> </a:t>
            </a:r>
            <a:endParaRPr lang="en-US" sz="1500" b="1" dirty="0">
              <a:solidFill>
                <a:srgbClr val="00B050"/>
              </a:solidFill>
              <a:ea typeface="Calibri"/>
              <a:cs typeface="Calibri"/>
              <a:sym typeface="Calibri"/>
            </a:endParaRPr>
          </a:p>
          <a:p>
            <a:pPr lvl="2" eaLnBrk="1" fontAlgn="auto" hangingPunct="1">
              <a:spcBef>
                <a:spcPts val="0"/>
              </a:spcBef>
              <a:spcAft>
                <a:spcPts val="0"/>
              </a:spcAft>
              <a:buClr>
                <a:srgbClr val="000000"/>
              </a:buClr>
              <a:buSzPct val="100000"/>
              <a:defRPr/>
            </a:pPr>
            <a:r>
              <a:rPr lang="en-US" sz="1500" b="1" dirty="0">
                <a:ea typeface="Calibri"/>
                <a:cs typeface="Calibri"/>
                <a:sym typeface="Calibri"/>
              </a:rPr>
              <a:t>Content Learning Target</a:t>
            </a:r>
          </a:p>
          <a:p>
            <a:pPr marL="285750" lvl="2" indent="-285750" eaLnBrk="1" fontAlgn="auto" hangingPunct="1">
              <a:spcBef>
                <a:spcPts val="0"/>
              </a:spcBef>
              <a:spcAft>
                <a:spcPts val="0"/>
              </a:spcAft>
              <a:buClr>
                <a:srgbClr val="000000"/>
              </a:buClr>
              <a:buSzPct val="100000"/>
              <a:buFont typeface="Arial" charset="0"/>
              <a:buChar char="•"/>
              <a:defRPr/>
            </a:pPr>
            <a:r>
              <a:rPr lang="en-US" sz="1500" dirty="0"/>
              <a:t>I can analyze an article and find examples of the main technique the author used to build his/her argument in order to craft the body paragraph for the Rhetorical Analysis Essay. </a:t>
            </a:r>
            <a:endParaRPr lang="en-US" sz="1500" b="1" dirty="0">
              <a:ea typeface="Calibri"/>
              <a:cs typeface="Calibri"/>
              <a:sym typeface="Calibri"/>
            </a:endParaRPr>
          </a:p>
          <a:p>
            <a:pPr eaLnBrk="1" fontAlgn="auto" hangingPunct="1">
              <a:spcBef>
                <a:spcPts val="0"/>
              </a:spcBef>
              <a:spcAft>
                <a:spcPts val="0"/>
              </a:spcAft>
              <a:buClr>
                <a:srgbClr val="000000"/>
              </a:buClr>
              <a:buSzPct val="100000"/>
              <a:defRPr/>
            </a:pPr>
            <a:endParaRPr lang="en-US" sz="800" b="1" dirty="0">
              <a:ea typeface="Calibri"/>
              <a:cs typeface="Calibri"/>
              <a:sym typeface="Calibri"/>
            </a:endParaRPr>
          </a:p>
          <a:p>
            <a:pPr eaLnBrk="1" fontAlgn="auto" hangingPunct="1">
              <a:spcBef>
                <a:spcPts val="0"/>
              </a:spcBef>
              <a:spcAft>
                <a:spcPts val="0"/>
              </a:spcAft>
              <a:buClr>
                <a:srgbClr val="000000"/>
              </a:buClr>
              <a:buSzPct val="100000"/>
              <a:defRPr/>
            </a:pPr>
            <a:r>
              <a:rPr lang="en-US" sz="1500" b="1" dirty="0">
                <a:ea typeface="Calibri"/>
                <a:cs typeface="Calibri"/>
                <a:sym typeface="Calibri"/>
              </a:rPr>
              <a:t>Language Learning Target</a:t>
            </a:r>
          </a:p>
          <a:p>
            <a:pPr marL="285750" indent="-285750" eaLnBrk="1" fontAlgn="auto" hangingPunct="1">
              <a:spcBef>
                <a:spcPts val="0"/>
              </a:spcBef>
              <a:spcAft>
                <a:spcPts val="0"/>
              </a:spcAft>
              <a:buClr>
                <a:srgbClr val="000000"/>
              </a:buClr>
              <a:buSzPct val="100000"/>
              <a:buFont typeface="Arial" charset="0"/>
              <a:buChar char="•"/>
              <a:defRPr/>
            </a:pPr>
            <a:r>
              <a:rPr lang="en-US" sz="1500" dirty="0">
                <a:ea typeface="Calibri"/>
                <a:cs typeface="Calibri"/>
                <a:sym typeface="Calibri"/>
              </a:rPr>
              <a:t>I can use sentence stems and copies of exemplars in order to help me craft my own Rhetorical Analysis Essay introduction paragraph and body paragraphs.  </a:t>
            </a:r>
            <a:endParaRPr lang="en-US" sz="1500" b="1" dirty="0">
              <a:ea typeface="Calibri"/>
              <a:cs typeface="Calibri"/>
              <a:sym typeface="Calibri"/>
            </a:endParaRPr>
          </a:p>
          <a:p>
            <a:pPr eaLnBrk="1" fontAlgn="auto" hangingPunct="1">
              <a:spcBef>
                <a:spcPts val="0"/>
              </a:spcBef>
              <a:spcAft>
                <a:spcPts val="0"/>
              </a:spcAft>
              <a:buClr>
                <a:srgbClr val="000000"/>
              </a:buClr>
              <a:buSzPct val="100000"/>
              <a:defRPr/>
            </a:pPr>
            <a:endParaRPr lang="en-US" sz="1600" dirty="0">
              <a:solidFill>
                <a:schemeClr val="tx1"/>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rgbClr val="009A46"/>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chemeClr val="tx1"/>
              </a:solidFill>
              <a:latin typeface="+mn-lt"/>
              <a:ea typeface="Calibri"/>
              <a:cs typeface="Calibri"/>
              <a:sym typeface="Calibri"/>
            </a:endParaRPr>
          </a:p>
        </p:txBody>
      </p:sp>
      <p:sp>
        <p:nvSpPr>
          <p:cNvPr id="2" name="Rectangle 1"/>
          <p:cNvSpPr/>
          <p:nvPr/>
        </p:nvSpPr>
        <p:spPr>
          <a:xfrm>
            <a:off x="2629913" y="-76200"/>
            <a:ext cx="3884205" cy="830997"/>
          </a:xfrm>
          <a:prstGeom prst="rect">
            <a:avLst/>
          </a:prstGeom>
        </p:spPr>
        <p:txBody>
          <a:bodyPr wrap="none">
            <a:spAutoFit/>
          </a:bodyPr>
          <a:lstStyle/>
          <a:p>
            <a:pPr algn="ctr"/>
            <a:r>
              <a:rPr lang="en-US"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Thursday 2/15/18 Agenda</a:t>
            </a:r>
          </a:p>
          <a:p>
            <a:pPr algn="ctr"/>
            <a:r>
              <a:rPr lang="en-US"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1</a:t>
            </a:r>
            <a:r>
              <a:rPr lang="en-US" sz="2400" b="1" baseline="300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st</a:t>
            </a:r>
            <a:r>
              <a:rPr lang="en-US"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Hour, only</a:t>
            </a:r>
          </a:p>
        </p:txBody>
      </p:sp>
    </p:spTree>
    <p:extLst>
      <p:ext uri="{BB962C8B-B14F-4D97-AF65-F5344CB8AC3E}">
        <p14:creationId xmlns:p14="http://schemas.microsoft.com/office/powerpoint/2010/main" val="322991351"/>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hape 57"/>
          <p:cNvSpPr txBox="1">
            <a:spLocks noGrp="1"/>
          </p:cNvSpPr>
          <p:nvPr>
            <p:ph type="title" idx="4294967295"/>
          </p:nvPr>
        </p:nvSpPr>
        <p:spPr>
          <a:xfrm>
            <a:off x="685800" y="49213"/>
            <a:ext cx="7772400" cy="560387"/>
          </a:xfrm>
        </p:spPr>
        <p:txBody>
          <a:bodyPr tIns="45700" bIns="45700" anchorCtr="1"/>
          <a:lstStyle/>
          <a:p>
            <a:pPr algn="ctr"/>
            <a: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Monday Jan. 29, 2018 Agenda</a:t>
            </a:r>
          </a:p>
        </p:txBody>
      </p:sp>
      <p:sp>
        <p:nvSpPr>
          <p:cNvPr id="58" name="Shape 58"/>
          <p:cNvSpPr txBox="1">
            <a:spLocks noGrp="1"/>
          </p:cNvSpPr>
          <p:nvPr>
            <p:ph type="body" idx="4294967295"/>
          </p:nvPr>
        </p:nvSpPr>
        <p:spPr>
          <a:xfrm>
            <a:off x="266700" y="762000"/>
            <a:ext cx="8610600" cy="5334000"/>
          </a:xfrm>
          <a:extLst/>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p>
          <a:p>
            <a:pPr marL="342900" indent="-342900" eaLnBrk="1" fontAlgn="auto" hangingPunct="1">
              <a:lnSpc>
                <a:spcPct val="80000"/>
              </a:lnSpc>
              <a:spcBef>
                <a:spcPts val="0"/>
              </a:spcBef>
              <a:spcAft>
                <a:spcPts val="0"/>
              </a:spcAft>
              <a:buClr>
                <a:srgbClr val="000000"/>
              </a:buClr>
              <a:buSzPct val="100000"/>
              <a:buFont typeface="LucidaGrande"/>
              <a:buChar char="⇢"/>
              <a:defRPr/>
            </a:pPr>
            <a:r>
              <a:rPr lang="en-US" sz="1800" dirty="0">
                <a:latin typeface="Calibri"/>
                <a:ea typeface="Calibri"/>
                <a:cs typeface="Calibri"/>
                <a:sym typeface="Calibri"/>
              </a:rPr>
              <a:t>You have assigned seats. The bottom of the board is the front of the room. </a:t>
            </a:r>
            <a:r>
              <a:rPr lang="en-US" sz="1800" b="1" dirty="0">
                <a:solidFill>
                  <a:srgbClr val="00B050"/>
                </a:solidFill>
                <a:latin typeface="Calibri"/>
                <a:ea typeface="Calibri"/>
                <a:cs typeface="Calibri"/>
                <a:sym typeface="Calibri"/>
              </a:rPr>
              <a:t>Seating most likely will change.  </a:t>
            </a:r>
          </a:p>
          <a:p>
            <a:pPr eaLnBrk="1" fontAlgn="auto" hangingPunct="1">
              <a:lnSpc>
                <a:spcPct val="80000"/>
              </a:lnSpc>
              <a:spcBef>
                <a:spcPts val="400"/>
              </a:spcBef>
              <a:spcAft>
                <a:spcPts val="0"/>
              </a:spcAft>
              <a:buClr>
                <a:srgbClr val="000000"/>
              </a:buClr>
              <a:buSzPct val="100000"/>
              <a:defRPr/>
            </a:pPr>
            <a:r>
              <a:rPr lang="en-US" sz="1800" b="1" dirty="0">
                <a:latin typeface="Calibri"/>
                <a:ea typeface="Calibri"/>
                <a:cs typeface="Calibri"/>
                <a:sym typeface="Calibri"/>
              </a:rPr>
              <a:t>In class activities: </a:t>
            </a:r>
          </a:p>
          <a:p>
            <a:pPr marL="342900" indent="-342900" eaLnBrk="1" fontAlgn="auto" hangingPunct="1">
              <a:lnSpc>
                <a:spcPct val="80000"/>
              </a:lnSpc>
              <a:spcBef>
                <a:spcPts val="400"/>
              </a:spcBef>
              <a:spcAft>
                <a:spcPts val="0"/>
              </a:spcAft>
              <a:buClr>
                <a:srgbClr val="000000"/>
              </a:buClr>
              <a:buSzPct val="100000"/>
              <a:buFont typeface="LucidaGrande"/>
              <a:buChar char="⇢"/>
              <a:defRPr/>
            </a:pPr>
            <a:r>
              <a:rPr lang="en-US" sz="1800" dirty="0">
                <a:latin typeface="Calibri"/>
                <a:ea typeface="Calibri"/>
                <a:cs typeface="Calibri"/>
                <a:sym typeface="Calibri"/>
              </a:rPr>
              <a:t>Take Attendance</a:t>
            </a:r>
          </a:p>
          <a:p>
            <a:pPr marL="342900" indent="-342900" eaLnBrk="1" fontAlgn="auto" hangingPunct="1">
              <a:lnSpc>
                <a:spcPct val="80000"/>
              </a:lnSpc>
              <a:spcBef>
                <a:spcPts val="400"/>
              </a:spcBef>
              <a:spcAft>
                <a:spcPts val="0"/>
              </a:spcAft>
              <a:buClr>
                <a:srgbClr val="000000"/>
              </a:buClr>
              <a:buSzPct val="100000"/>
              <a:buFont typeface="LucidaGrande"/>
              <a:buChar char="⇢"/>
              <a:defRPr/>
            </a:pPr>
            <a:r>
              <a:rPr lang="en-US" sz="1800" dirty="0">
                <a:latin typeface="Calibri"/>
                <a:ea typeface="Calibri"/>
                <a:cs typeface="Calibri"/>
                <a:sym typeface="Calibri"/>
              </a:rPr>
              <a:t>Building Announcements</a:t>
            </a:r>
          </a:p>
          <a:p>
            <a:pPr marL="342900" indent="-342900" eaLnBrk="1" fontAlgn="auto" hangingPunct="1">
              <a:lnSpc>
                <a:spcPct val="80000"/>
              </a:lnSpc>
              <a:spcBef>
                <a:spcPts val="400"/>
              </a:spcBef>
              <a:spcAft>
                <a:spcPts val="0"/>
              </a:spcAft>
              <a:buClr>
                <a:srgbClr val="000000"/>
              </a:buClr>
              <a:buSzPct val="100000"/>
              <a:buFont typeface="LucidaGrande"/>
              <a:buChar char="⇢"/>
              <a:defRPr/>
            </a:pPr>
            <a:r>
              <a:rPr lang="en-US" sz="1800" dirty="0">
                <a:latin typeface="Calibri"/>
                <a:ea typeface="Calibri"/>
                <a:cs typeface="Calibri"/>
                <a:sym typeface="Calibri"/>
              </a:rPr>
              <a:t>Introduce Remind and sign up for new Remind class</a:t>
            </a:r>
          </a:p>
          <a:p>
            <a:pPr marL="342900" indent="-342900" eaLnBrk="1" fontAlgn="auto" hangingPunct="1">
              <a:lnSpc>
                <a:spcPct val="80000"/>
              </a:lnSpc>
              <a:spcBef>
                <a:spcPts val="400"/>
              </a:spcBef>
              <a:spcAft>
                <a:spcPts val="0"/>
              </a:spcAft>
              <a:buClr>
                <a:srgbClr val="000000"/>
              </a:buClr>
              <a:buSzPct val="100000"/>
              <a:buFont typeface="LucidaGrande"/>
              <a:buChar char="⇢"/>
              <a:defRPr/>
            </a:pPr>
            <a:r>
              <a:rPr lang="en-US" sz="1800" dirty="0">
                <a:latin typeface="Calibri"/>
                <a:ea typeface="Calibri"/>
                <a:cs typeface="Calibri"/>
                <a:sym typeface="Calibri"/>
              </a:rPr>
              <a:t>Sign up for new Google Classroom pages</a:t>
            </a:r>
          </a:p>
          <a:p>
            <a:pPr marL="342900" indent="-342900" eaLnBrk="1" fontAlgn="auto" hangingPunct="1">
              <a:lnSpc>
                <a:spcPct val="80000"/>
              </a:lnSpc>
              <a:spcBef>
                <a:spcPts val="400"/>
              </a:spcBef>
              <a:spcAft>
                <a:spcPts val="0"/>
              </a:spcAft>
              <a:buClr>
                <a:srgbClr val="000000"/>
              </a:buClr>
              <a:buSzPct val="100000"/>
              <a:buFont typeface="LucidaGrande"/>
              <a:buChar char="⇢"/>
              <a:defRPr/>
            </a:pPr>
            <a:r>
              <a:rPr lang="en-US" sz="1800" dirty="0">
                <a:latin typeface="Calibri"/>
                <a:ea typeface="Calibri"/>
                <a:cs typeface="Calibri"/>
                <a:sym typeface="Calibri"/>
              </a:rPr>
              <a:t>Subscribe to my blog</a:t>
            </a:r>
          </a:p>
          <a:p>
            <a:pPr eaLnBrk="1" fontAlgn="auto" hangingPunct="1">
              <a:lnSpc>
                <a:spcPct val="80000"/>
              </a:lnSpc>
              <a:spcBef>
                <a:spcPts val="400"/>
              </a:spcBef>
              <a:spcAft>
                <a:spcPts val="0"/>
              </a:spcAft>
              <a:buClr>
                <a:srgbClr val="000000"/>
              </a:buClr>
              <a:buSzPct val="100000"/>
              <a:defRPr/>
            </a:pPr>
            <a:r>
              <a:rPr lang="en-US" sz="1800" dirty="0">
                <a:latin typeface="Calibri"/>
                <a:ea typeface="Calibri"/>
                <a:cs typeface="Calibri"/>
                <a:sym typeface="Calibri"/>
              </a:rPr>
              <a:t>**If there is time, fill out notecard about you</a:t>
            </a:r>
          </a:p>
          <a:p>
            <a:pPr marL="285750" lvl="1" indent="-285750" eaLnBrk="1" fontAlgn="auto" hangingPunct="1">
              <a:lnSpc>
                <a:spcPct val="80000"/>
              </a:lnSpc>
              <a:spcBef>
                <a:spcPts val="400"/>
              </a:spcBef>
              <a:spcAft>
                <a:spcPts val="0"/>
              </a:spcAft>
              <a:buClr>
                <a:srgbClr val="000000"/>
              </a:buClr>
              <a:buSzPct val="100000"/>
              <a:buFont typeface="Courier New" panose="02070309020205020404" pitchFamily="49" charset="0"/>
              <a:buChar char="o"/>
              <a:defRPr/>
            </a:pPr>
            <a:r>
              <a:rPr lang="en-US" sz="1800" dirty="0">
                <a:latin typeface="Calibri"/>
                <a:ea typeface="Calibri"/>
                <a:cs typeface="Calibri"/>
                <a:sym typeface="Calibri"/>
              </a:rPr>
              <a:t>First name, Last Name, Grade, Birthday, 3 interesting/fun facts about you, and a symbol to represent you.</a:t>
            </a:r>
          </a:p>
          <a:p>
            <a:pPr marL="285750" lvl="1" indent="-285750" eaLnBrk="1" fontAlgn="auto" hangingPunct="1">
              <a:lnSpc>
                <a:spcPct val="80000"/>
              </a:lnSpc>
              <a:spcBef>
                <a:spcPts val="400"/>
              </a:spcBef>
              <a:spcAft>
                <a:spcPts val="0"/>
              </a:spcAft>
              <a:buClr>
                <a:srgbClr val="000000"/>
              </a:buClr>
              <a:buSzPct val="100000"/>
              <a:buFont typeface="Courier New" panose="02070309020205020404" pitchFamily="49" charset="0"/>
              <a:buChar char="o"/>
              <a:defRPr/>
            </a:pPr>
            <a:r>
              <a:rPr lang="en-US" sz="1800" dirty="0">
                <a:latin typeface="Calibri"/>
                <a:ea typeface="Calibri"/>
                <a:cs typeface="Calibri"/>
                <a:sym typeface="Calibri"/>
              </a:rPr>
              <a:t>Assign partners and assign Starter Pack Assignment (due Friday)</a:t>
            </a:r>
          </a:p>
          <a:p>
            <a:pPr eaLnBrk="1" fontAlgn="auto" hangingPunct="1">
              <a:lnSpc>
                <a:spcPct val="80000"/>
              </a:lnSpc>
              <a:spcBef>
                <a:spcPts val="400"/>
              </a:spcBef>
              <a:spcAft>
                <a:spcPts val="0"/>
              </a:spcAft>
              <a:buClr>
                <a:srgbClr val="000000"/>
              </a:buClr>
              <a:buSzPct val="100000"/>
              <a:defRPr/>
            </a:pPr>
            <a:r>
              <a:rPr lang="en-US" sz="1800" b="1" dirty="0">
                <a:latin typeface="Calibri"/>
                <a:ea typeface="Calibri"/>
                <a:cs typeface="Calibri"/>
                <a:sym typeface="Calibri"/>
              </a:rPr>
              <a:t>Homework: </a:t>
            </a:r>
          </a:p>
          <a:p>
            <a:pPr marL="285750" indent="-285750" eaLnBrk="1" fontAlgn="auto" hangingPunct="1">
              <a:lnSpc>
                <a:spcPct val="80000"/>
              </a:lnSpc>
              <a:spcBef>
                <a:spcPts val="400"/>
              </a:spcBef>
              <a:spcAft>
                <a:spcPts val="0"/>
              </a:spcAft>
              <a:buClr>
                <a:srgbClr val="000000"/>
              </a:buClr>
              <a:buSzPct val="100000"/>
              <a:buFont typeface="Wingdings" pitchFamily="2" charset="2"/>
              <a:buChar char="Ø"/>
              <a:defRPr/>
            </a:pPr>
            <a:r>
              <a:rPr lang="en-US" sz="1800" dirty="0">
                <a:latin typeface="Calibri"/>
                <a:ea typeface="Calibri"/>
                <a:cs typeface="Calibri"/>
                <a:sym typeface="Calibri"/>
              </a:rPr>
              <a:t>Sign up for Remind </a:t>
            </a:r>
          </a:p>
          <a:p>
            <a:pPr marL="285750" indent="-285750" eaLnBrk="1" fontAlgn="auto" hangingPunct="1">
              <a:lnSpc>
                <a:spcPct val="80000"/>
              </a:lnSpc>
              <a:spcBef>
                <a:spcPts val="400"/>
              </a:spcBef>
              <a:spcAft>
                <a:spcPts val="0"/>
              </a:spcAft>
              <a:buClr>
                <a:srgbClr val="000000"/>
              </a:buClr>
              <a:buSzPct val="100000"/>
              <a:buFont typeface="Wingdings" pitchFamily="2" charset="2"/>
              <a:buChar char="Ø"/>
              <a:defRPr/>
            </a:pPr>
            <a:r>
              <a:rPr lang="en-US" sz="1800" dirty="0">
                <a:latin typeface="Calibri"/>
                <a:ea typeface="Calibri"/>
                <a:cs typeface="Calibri"/>
                <a:sym typeface="Calibri"/>
              </a:rPr>
              <a:t>Save 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1800" dirty="0">
                <a:latin typeface="Calibri"/>
                <a:ea typeface="Calibri"/>
                <a:cs typeface="Calibri"/>
                <a:sym typeface="Calibri"/>
              </a:rPr>
              <a:t>Blog = </a:t>
            </a:r>
            <a:r>
              <a:rPr lang="en-US" sz="1800" u="sng" dirty="0" err="1">
                <a:solidFill>
                  <a:schemeClr val="bg2">
                    <a:lumMod val="60000"/>
                    <a:lumOff val="40000"/>
                  </a:schemeClr>
                </a:solidFill>
                <a:latin typeface="Calibri"/>
                <a:ea typeface="Calibri"/>
                <a:cs typeface="Calibri"/>
                <a:sym typeface="Calibri"/>
              </a:rPr>
              <a:t>iblog.dearbornschools.org</a:t>
            </a:r>
            <a:r>
              <a:rPr lang="en-US" sz="1800" u="sng" dirty="0">
                <a:solidFill>
                  <a:schemeClr val="bg2">
                    <a:lumMod val="60000"/>
                    <a:lumOff val="40000"/>
                  </a:schemeClr>
                </a:solidFill>
                <a:latin typeface="Calibri"/>
                <a:ea typeface="Calibri"/>
                <a:cs typeface="Calibri"/>
                <a:sym typeface="Calibri"/>
              </a:rPr>
              <a:t>/</a:t>
            </a:r>
            <a:r>
              <a:rPr lang="en-US" sz="1800" u="sng" dirty="0" err="1">
                <a:solidFill>
                  <a:schemeClr val="bg2">
                    <a:lumMod val="60000"/>
                    <a:lumOff val="40000"/>
                  </a:schemeClr>
                </a:solidFill>
                <a:latin typeface="Calibri"/>
                <a:ea typeface="Calibri"/>
                <a:cs typeface="Calibri"/>
                <a:sym typeface="Calibri"/>
              </a:rPr>
              <a:t>schmitthappens</a:t>
            </a:r>
            <a:r>
              <a:rPr lang="en-US" sz="1800" u="sng" dirty="0">
                <a:solidFill>
                  <a:schemeClr val="bg2">
                    <a:lumMod val="60000"/>
                    <a:lumOff val="40000"/>
                  </a:schemeClr>
                </a:solidFill>
                <a:latin typeface="Calibri"/>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1800" dirty="0">
                <a:latin typeface="Calibri"/>
                <a:ea typeface="Calibri"/>
                <a:cs typeface="Calibri"/>
                <a:sym typeface="Calibri"/>
              </a:rPr>
              <a:t>Email = </a:t>
            </a:r>
            <a:r>
              <a:rPr lang="en-US" sz="1800" u="sng" dirty="0">
                <a:solidFill>
                  <a:schemeClr val="bg2">
                    <a:lumMod val="60000"/>
                    <a:lumOff val="40000"/>
                  </a:schemeClr>
                </a:solidFill>
                <a:latin typeface="Calibri"/>
                <a:ea typeface="Calibri"/>
                <a:cs typeface="Calibri"/>
                <a:sym typeface="Calibri"/>
              </a:rPr>
              <a:t>schmitm1@dearbornschools.org</a:t>
            </a:r>
            <a:endParaRPr lang="en-US" sz="1800" b="1" dirty="0">
              <a:solidFill>
                <a:schemeClr val="tx1"/>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800" b="1" dirty="0">
                <a:solidFill>
                  <a:schemeClr val="tx1"/>
                </a:solidFill>
                <a:latin typeface="Calibri" charset="0"/>
                <a:ea typeface="Calibri" charset="0"/>
                <a:cs typeface="Calibri" charset="0"/>
                <a:sym typeface="Calibri"/>
              </a:rPr>
              <a:t>Learning Targets: </a:t>
            </a:r>
          </a:p>
          <a:p>
            <a:pPr marL="342900" indent="-342900" eaLnBrk="1" fontAlgn="auto" hangingPunct="1">
              <a:spcBef>
                <a:spcPts val="0"/>
              </a:spcBef>
              <a:spcAft>
                <a:spcPts val="0"/>
              </a:spcAft>
              <a:buClr>
                <a:srgbClr val="000000"/>
              </a:buClr>
              <a:buSzPct val="100000"/>
              <a:buFont typeface="Wingdings" pitchFamily="2" charset="2"/>
              <a:buChar char="Ø"/>
              <a:defRPr/>
            </a:pPr>
            <a:r>
              <a:rPr lang="en-US" sz="1800" dirty="0">
                <a:latin typeface="Calibri"/>
                <a:ea typeface="Calibri"/>
                <a:cs typeface="Calibri"/>
                <a:sym typeface="Calibri"/>
              </a:rPr>
              <a:t>I can follow directions the first time they are given. </a:t>
            </a:r>
          </a:p>
          <a:p>
            <a:pPr marL="342900" indent="-342900" eaLnBrk="1" fontAlgn="auto" hangingPunct="1">
              <a:spcBef>
                <a:spcPts val="0"/>
              </a:spcBef>
              <a:spcAft>
                <a:spcPts val="0"/>
              </a:spcAft>
              <a:buClr>
                <a:srgbClr val="000000"/>
              </a:buClr>
              <a:buSzPct val="100000"/>
              <a:buFont typeface="Wingdings" pitchFamily="2" charset="2"/>
              <a:buChar char="Ø"/>
              <a:defRPr/>
            </a:pPr>
            <a:r>
              <a:rPr lang="en-US" sz="1800" dirty="0">
                <a:latin typeface="Calibri"/>
                <a:ea typeface="Calibri"/>
                <a:cs typeface="Calibri"/>
                <a:sym typeface="Calibri"/>
              </a:rPr>
              <a:t>I can recognize and comply with classroom policies. </a:t>
            </a:r>
          </a:p>
          <a:p>
            <a:pPr eaLnBrk="1" fontAlgn="auto" hangingPunct="1">
              <a:lnSpc>
                <a:spcPct val="150000"/>
              </a:lnSpc>
              <a:spcBef>
                <a:spcPts val="0"/>
              </a:spcBef>
              <a:spcAft>
                <a:spcPts val="0"/>
              </a:spcAft>
              <a:buClr>
                <a:srgbClr val="000000"/>
              </a:buClr>
              <a:buSzPct val="100000"/>
              <a:defRPr/>
            </a:pPr>
            <a:endParaRPr lang="en-US" sz="1500" b="1" dirty="0">
              <a:solidFill>
                <a:schemeClr val="tx1"/>
              </a:solidFill>
              <a:latin typeface="+mn-lt"/>
              <a:ea typeface="Calibri"/>
              <a:cs typeface="Calibri"/>
              <a:sym typeface="Calibri"/>
            </a:endParaRPr>
          </a:p>
        </p:txBody>
      </p:sp>
    </p:spTree>
    <p:extLst>
      <p:ext uri="{BB962C8B-B14F-4D97-AF65-F5344CB8AC3E}">
        <p14:creationId xmlns:p14="http://schemas.microsoft.com/office/powerpoint/2010/main" val="1778507117"/>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152414" y="935038"/>
            <a:ext cx="8839200" cy="5389562"/>
          </a:xfrm>
        </p:spPr>
        <p:txBody>
          <a:bodyPr tIns="45700" bIns="45700">
            <a:noAutofit/>
          </a:bodyPr>
          <a:lstStyle/>
          <a:p>
            <a:pPr eaLnBrk="1" fontAlgn="auto" hangingPunct="1">
              <a:spcBef>
                <a:spcPts val="0"/>
              </a:spcBef>
              <a:spcAft>
                <a:spcPts val="0"/>
              </a:spcAft>
              <a:buClr>
                <a:srgbClr val="000000"/>
              </a:buClr>
              <a:buSzPct val="100000"/>
              <a:defRPr/>
            </a:pPr>
            <a:r>
              <a:rPr lang="en-US" sz="1500" b="1" dirty="0">
                <a:latin typeface="+mn-lt"/>
                <a:ea typeface="Calibri"/>
                <a:cs typeface="Calibri"/>
                <a:sym typeface="Calibri"/>
              </a:rPr>
              <a:t>Bell Work: </a:t>
            </a:r>
            <a:r>
              <a:rPr lang="en-US" sz="1500" b="1" dirty="0">
                <a:solidFill>
                  <a:srgbClr val="FF0000"/>
                </a:solidFill>
                <a:latin typeface="+mn-lt"/>
                <a:ea typeface="Calibri"/>
                <a:cs typeface="Calibri"/>
                <a:sym typeface="Calibri"/>
              </a:rPr>
              <a:t>Grab your </a:t>
            </a:r>
            <a:r>
              <a:rPr lang="en-US" sz="1500" b="1" dirty="0" err="1">
                <a:solidFill>
                  <a:srgbClr val="FF0000"/>
                </a:solidFill>
                <a:latin typeface="+mn-lt"/>
                <a:ea typeface="Calibri"/>
                <a:cs typeface="Calibri"/>
                <a:sym typeface="Calibri"/>
              </a:rPr>
              <a:t>chromebook</a:t>
            </a:r>
            <a:r>
              <a:rPr lang="en-US" sz="1500" b="1" dirty="0">
                <a:solidFill>
                  <a:srgbClr val="FF0000"/>
                </a:solidFill>
                <a:latin typeface="+mn-lt"/>
                <a:ea typeface="Calibri"/>
                <a:cs typeface="Calibri"/>
                <a:sym typeface="Calibri"/>
              </a:rPr>
              <a:t> and sign in to Khan Academy. I am going to introduce Khan Challenge Part 2 and 3. You will take one of the four practice reading quizzes of your choice. </a:t>
            </a:r>
          </a:p>
          <a:p>
            <a:pPr eaLnBrk="1" fontAlgn="auto" hangingPunct="1">
              <a:lnSpc>
                <a:spcPct val="80000"/>
              </a:lnSpc>
              <a:spcBef>
                <a:spcPts val="0"/>
              </a:spcBef>
              <a:spcAft>
                <a:spcPts val="0"/>
              </a:spcAft>
              <a:buClr>
                <a:srgbClr val="000000"/>
              </a:buClr>
              <a:buSzPct val="100000"/>
              <a:defRPr/>
            </a:pPr>
            <a:endParaRPr lang="en-US" sz="1500" b="1" dirty="0">
              <a:solidFill>
                <a:srgbClr val="FF0000"/>
              </a:solidFill>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1500" b="1" u="sng" dirty="0">
                <a:solidFill>
                  <a:schemeClr val="tx1"/>
                </a:solidFill>
                <a:latin typeface="+mn-lt"/>
                <a:ea typeface="Calibri"/>
                <a:cs typeface="Calibri"/>
                <a:sym typeface="Calibri"/>
              </a:rPr>
              <a:t>In class activities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500" b="1" dirty="0">
                <a:solidFill>
                  <a:schemeClr val="tx1"/>
                </a:solidFill>
                <a:latin typeface="+mn-lt"/>
                <a:ea typeface="Calibri"/>
                <a:cs typeface="Calibri"/>
                <a:sym typeface="Calibri"/>
              </a:rPr>
              <a:t>Bell Work: </a:t>
            </a:r>
            <a:r>
              <a:rPr lang="en-US" sz="1500" b="1" dirty="0">
                <a:solidFill>
                  <a:schemeClr val="bg1">
                    <a:lumMod val="50000"/>
                  </a:schemeClr>
                </a:solidFill>
                <a:ea typeface="Calibri"/>
                <a:cs typeface="Calibri"/>
                <a:sym typeface="Calibri"/>
              </a:rPr>
              <a:t>Khan Challenge Part 2 and 3 (see above) **15 minutes</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500" b="1" dirty="0">
                <a:solidFill>
                  <a:schemeClr val="tx1"/>
                </a:solidFill>
                <a:latin typeface="+mn-lt"/>
                <a:ea typeface="Calibri"/>
                <a:cs typeface="Calibri"/>
                <a:sym typeface="Calibri"/>
              </a:rPr>
              <a:t>AOTW 2 on the Travel Ban: </a:t>
            </a:r>
            <a:r>
              <a:rPr lang="en-US" sz="1500" b="1" dirty="0">
                <a:solidFill>
                  <a:srgbClr val="7030A0"/>
                </a:solidFill>
                <a:latin typeface="+mn-lt"/>
                <a:ea typeface="Calibri"/>
                <a:cs typeface="Calibri"/>
                <a:sym typeface="Calibri"/>
              </a:rPr>
              <a:t>Using your outline, you have the option of either typing out your essay or writing it out by hand. It will be due by the end of the hour.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500" b="1" dirty="0">
                <a:solidFill>
                  <a:schemeClr val="tx1"/>
                </a:solidFill>
                <a:latin typeface="+mn-lt"/>
                <a:ea typeface="Calibri"/>
                <a:cs typeface="Calibri"/>
                <a:sym typeface="Calibri"/>
              </a:rPr>
              <a:t>If you finish early: </a:t>
            </a:r>
            <a:r>
              <a:rPr lang="en-US" sz="1500" b="1" dirty="0">
                <a:solidFill>
                  <a:srgbClr val="FF6600"/>
                </a:solidFill>
                <a:latin typeface="+mn-lt"/>
                <a:ea typeface="Calibri"/>
                <a:cs typeface="Calibri"/>
                <a:sym typeface="Calibri"/>
              </a:rPr>
              <a:t>You can either read your SSR book, work on your SSR weekly response, or work on the Khan Challenges. </a:t>
            </a:r>
            <a:r>
              <a:rPr lang="en-US" sz="1500" b="1" dirty="0">
                <a:solidFill>
                  <a:srgbClr val="FF6600"/>
                </a:solidFill>
                <a:latin typeface="+mn-lt"/>
                <a:ea typeface="Calibri"/>
                <a:cs typeface="Calibri"/>
                <a:sym typeface="Wingdings" pitchFamily="2" charset="2"/>
              </a:rPr>
              <a:t> </a:t>
            </a:r>
            <a:endParaRPr lang="en-US" sz="1500" b="1" dirty="0">
              <a:solidFill>
                <a:srgbClr val="FF6600"/>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500" b="1" dirty="0">
                <a:solidFill>
                  <a:schemeClr val="tx1"/>
                </a:solidFill>
                <a:latin typeface="+mn-lt"/>
                <a:ea typeface="Calibri"/>
                <a:cs typeface="Calibri"/>
                <a:sym typeface="Calibri"/>
              </a:rPr>
              <a:t>Khan Academy Challenge Part 2: </a:t>
            </a:r>
            <a:r>
              <a:rPr lang="en-US" sz="1500" b="1" dirty="0">
                <a:solidFill>
                  <a:schemeClr val="bg2">
                    <a:lumMod val="60000"/>
                    <a:lumOff val="40000"/>
                  </a:schemeClr>
                </a:solidFill>
                <a:latin typeface="+mn-lt"/>
                <a:ea typeface="Calibri"/>
                <a:cs typeface="Calibri"/>
                <a:sym typeface="Calibri"/>
              </a:rPr>
              <a:t>Part 2 and 3 of the Khan Challenge will be due Sunday 3/4/18 by 11:00 p.m. **Remind me to show you the requirements before you leave, today. </a:t>
            </a:r>
            <a:r>
              <a:rPr lang="en-US" sz="1500" b="1" dirty="0">
                <a:solidFill>
                  <a:schemeClr val="bg2">
                    <a:lumMod val="60000"/>
                    <a:lumOff val="40000"/>
                  </a:schemeClr>
                </a:solidFill>
                <a:latin typeface="+mn-lt"/>
                <a:ea typeface="Calibri"/>
                <a:cs typeface="Calibri"/>
                <a:sym typeface="Wingdings" pitchFamily="2" charset="2"/>
              </a:rPr>
              <a:t></a:t>
            </a:r>
            <a:endParaRPr lang="en-US" sz="800" b="1" dirty="0">
              <a:solidFill>
                <a:schemeClr val="bg2">
                  <a:lumMod val="60000"/>
                  <a:lumOff val="40000"/>
                </a:schemeClr>
              </a:solidFill>
              <a:latin typeface="+mn-lt"/>
              <a:ea typeface="Calibri"/>
              <a:cs typeface="Calibri"/>
              <a:sym typeface="Calibri"/>
            </a:endParaRPr>
          </a:p>
          <a:p>
            <a:pPr eaLnBrk="1" fontAlgn="auto" hangingPunct="1">
              <a:spcBef>
                <a:spcPts val="0"/>
              </a:spcBef>
              <a:spcAft>
                <a:spcPts val="0"/>
              </a:spcAft>
              <a:buClr>
                <a:srgbClr val="000000"/>
              </a:buClr>
              <a:buSzPct val="100000"/>
              <a:defRPr/>
            </a:pPr>
            <a:endParaRPr lang="en-US" sz="1500" b="1" u="sng" dirty="0">
              <a:solidFill>
                <a:schemeClr val="tx1"/>
              </a:solidFill>
              <a:ea typeface="Calibri"/>
              <a:cs typeface="Calibri"/>
              <a:sym typeface="Calibri"/>
            </a:endParaRPr>
          </a:p>
          <a:p>
            <a:pPr eaLnBrk="1" fontAlgn="auto" hangingPunct="1">
              <a:spcBef>
                <a:spcPts val="0"/>
              </a:spcBef>
              <a:spcAft>
                <a:spcPts val="0"/>
              </a:spcAft>
              <a:buClr>
                <a:srgbClr val="000000"/>
              </a:buClr>
              <a:buSzPct val="100000"/>
              <a:defRPr/>
            </a:pPr>
            <a:r>
              <a:rPr lang="en-US" sz="1500" b="1" u="sng" dirty="0">
                <a:solidFill>
                  <a:schemeClr val="tx1"/>
                </a:solidFill>
                <a:ea typeface="Calibri"/>
                <a:cs typeface="Calibri"/>
                <a:sym typeface="Calibri"/>
              </a:rPr>
              <a:t>Learning Targets</a:t>
            </a:r>
          </a:p>
          <a:p>
            <a:pPr eaLnBrk="1" fontAlgn="auto" hangingPunct="1">
              <a:spcBef>
                <a:spcPts val="0"/>
              </a:spcBef>
              <a:spcAft>
                <a:spcPts val="0"/>
              </a:spcAft>
              <a:buClr>
                <a:srgbClr val="000000"/>
              </a:buClr>
              <a:buSzPct val="100000"/>
              <a:defRPr/>
            </a:pPr>
            <a:r>
              <a:rPr lang="en-US" sz="1500" b="1" dirty="0">
                <a:solidFill>
                  <a:schemeClr val="tx1"/>
                </a:solidFill>
                <a:ea typeface="Calibri"/>
                <a:cs typeface="Calibri"/>
                <a:sym typeface="Calibri"/>
              </a:rPr>
              <a:t> </a:t>
            </a:r>
            <a:endParaRPr lang="en-US" sz="1500" b="1" dirty="0">
              <a:solidFill>
                <a:srgbClr val="00B050"/>
              </a:solidFill>
              <a:ea typeface="Calibri"/>
              <a:cs typeface="Calibri"/>
              <a:sym typeface="Calibri"/>
            </a:endParaRPr>
          </a:p>
          <a:p>
            <a:pPr lvl="2" eaLnBrk="1" fontAlgn="auto" hangingPunct="1">
              <a:spcBef>
                <a:spcPts val="0"/>
              </a:spcBef>
              <a:spcAft>
                <a:spcPts val="0"/>
              </a:spcAft>
              <a:buClr>
                <a:srgbClr val="000000"/>
              </a:buClr>
              <a:buSzPct val="100000"/>
              <a:defRPr/>
            </a:pPr>
            <a:r>
              <a:rPr lang="en-US" sz="1500" b="1" dirty="0">
                <a:ea typeface="Calibri"/>
                <a:cs typeface="Calibri"/>
                <a:sym typeface="Calibri"/>
              </a:rPr>
              <a:t>Content Learning Target</a:t>
            </a:r>
          </a:p>
          <a:p>
            <a:pPr marL="285750" lvl="2" indent="-285750" eaLnBrk="1" fontAlgn="auto" hangingPunct="1">
              <a:spcBef>
                <a:spcPts val="0"/>
              </a:spcBef>
              <a:spcAft>
                <a:spcPts val="0"/>
              </a:spcAft>
              <a:buClr>
                <a:srgbClr val="000000"/>
              </a:buClr>
              <a:buSzPct val="100000"/>
              <a:buFont typeface="Arial" charset="0"/>
              <a:buChar char="•"/>
              <a:defRPr/>
            </a:pPr>
            <a:r>
              <a:rPr lang="en-US" sz="1500" dirty="0"/>
              <a:t>I can analyze an article and find examples of the main technique the author used to build his/her argument in order to craft the body paragraph for the Rhetorical Analysis Essay. </a:t>
            </a:r>
            <a:endParaRPr lang="en-US" sz="1500" b="1" dirty="0">
              <a:ea typeface="Calibri"/>
              <a:cs typeface="Calibri"/>
              <a:sym typeface="Calibri"/>
            </a:endParaRPr>
          </a:p>
          <a:p>
            <a:pPr eaLnBrk="1" fontAlgn="auto" hangingPunct="1">
              <a:spcBef>
                <a:spcPts val="0"/>
              </a:spcBef>
              <a:spcAft>
                <a:spcPts val="0"/>
              </a:spcAft>
              <a:buClr>
                <a:srgbClr val="000000"/>
              </a:buClr>
              <a:buSzPct val="100000"/>
              <a:defRPr/>
            </a:pPr>
            <a:endParaRPr lang="en-US" sz="800" b="1" dirty="0">
              <a:ea typeface="Calibri"/>
              <a:cs typeface="Calibri"/>
              <a:sym typeface="Calibri"/>
            </a:endParaRPr>
          </a:p>
          <a:p>
            <a:pPr eaLnBrk="1" fontAlgn="auto" hangingPunct="1">
              <a:spcBef>
                <a:spcPts val="0"/>
              </a:spcBef>
              <a:spcAft>
                <a:spcPts val="0"/>
              </a:spcAft>
              <a:buClr>
                <a:srgbClr val="000000"/>
              </a:buClr>
              <a:buSzPct val="100000"/>
              <a:defRPr/>
            </a:pPr>
            <a:r>
              <a:rPr lang="en-US" sz="1500" b="1" dirty="0">
                <a:ea typeface="Calibri"/>
                <a:cs typeface="Calibri"/>
                <a:sym typeface="Calibri"/>
              </a:rPr>
              <a:t>Language Learning Target</a:t>
            </a:r>
          </a:p>
          <a:p>
            <a:pPr marL="285750" indent="-285750" eaLnBrk="1" fontAlgn="auto" hangingPunct="1">
              <a:spcBef>
                <a:spcPts val="0"/>
              </a:spcBef>
              <a:spcAft>
                <a:spcPts val="0"/>
              </a:spcAft>
              <a:buClr>
                <a:srgbClr val="000000"/>
              </a:buClr>
              <a:buSzPct val="100000"/>
              <a:buFont typeface="Arial" charset="0"/>
              <a:buChar char="•"/>
              <a:defRPr/>
            </a:pPr>
            <a:r>
              <a:rPr lang="en-US" sz="1500" dirty="0">
                <a:ea typeface="Calibri"/>
                <a:cs typeface="Calibri"/>
                <a:sym typeface="Calibri"/>
              </a:rPr>
              <a:t>I can use sentence stems and copies of exemplars in order to help me craft my own Rhetorical Analysis Essay introduction paragraph and body paragraphs.  </a:t>
            </a:r>
            <a:endParaRPr lang="en-US" sz="1500" b="1" dirty="0">
              <a:ea typeface="Calibri"/>
              <a:cs typeface="Calibri"/>
              <a:sym typeface="Calibri"/>
            </a:endParaRPr>
          </a:p>
          <a:p>
            <a:pPr eaLnBrk="1" fontAlgn="auto" hangingPunct="1">
              <a:spcBef>
                <a:spcPts val="0"/>
              </a:spcBef>
              <a:spcAft>
                <a:spcPts val="0"/>
              </a:spcAft>
              <a:buClr>
                <a:srgbClr val="000000"/>
              </a:buClr>
              <a:buSzPct val="100000"/>
              <a:defRPr/>
            </a:pPr>
            <a:endParaRPr lang="en-US" sz="1600" dirty="0">
              <a:solidFill>
                <a:schemeClr val="tx1"/>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rgbClr val="009A46"/>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chemeClr val="tx1"/>
              </a:solidFill>
              <a:latin typeface="+mn-lt"/>
              <a:ea typeface="Calibri"/>
              <a:cs typeface="Calibri"/>
              <a:sym typeface="Calibri"/>
            </a:endParaRPr>
          </a:p>
        </p:txBody>
      </p:sp>
      <p:sp>
        <p:nvSpPr>
          <p:cNvPr id="2" name="Rectangle 1"/>
          <p:cNvSpPr/>
          <p:nvPr/>
        </p:nvSpPr>
        <p:spPr>
          <a:xfrm>
            <a:off x="2629911" y="76200"/>
            <a:ext cx="3884205" cy="830997"/>
          </a:xfrm>
          <a:prstGeom prst="rect">
            <a:avLst/>
          </a:prstGeom>
        </p:spPr>
        <p:txBody>
          <a:bodyPr wrap="none">
            <a:spAutoFit/>
          </a:bodyPr>
          <a:lstStyle/>
          <a:p>
            <a:pPr algn="ctr"/>
            <a:r>
              <a:rPr lang="en-US"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Thursday 2/15/18 Agenda</a:t>
            </a:r>
          </a:p>
          <a:p>
            <a:pPr algn="ctr"/>
            <a:r>
              <a:rPr lang="en-US"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Hours 3,5,6</a:t>
            </a:r>
          </a:p>
        </p:txBody>
      </p:sp>
    </p:spTree>
    <p:extLst>
      <p:ext uri="{BB962C8B-B14F-4D97-AF65-F5344CB8AC3E}">
        <p14:creationId xmlns:p14="http://schemas.microsoft.com/office/powerpoint/2010/main" val="1804333280"/>
      </p:ext>
    </p:extLst>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C40F39-D749-6447-957B-1738AEF6CD93}"/>
              </a:ext>
            </a:extLst>
          </p:cNvPr>
          <p:cNvPicPr>
            <a:picLocks noChangeAspect="1"/>
          </p:cNvPicPr>
          <p:nvPr/>
        </p:nvPicPr>
        <p:blipFill>
          <a:blip r:embed="rId2"/>
          <a:stretch>
            <a:fillRect/>
          </a:stretch>
        </p:blipFill>
        <p:spPr>
          <a:xfrm>
            <a:off x="228600" y="1219200"/>
            <a:ext cx="8703479" cy="4027628"/>
          </a:xfrm>
          <a:prstGeom prst="rect">
            <a:avLst/>
          </a:prstGeom>
        </p:spPr>
      </p:pic>
      <p:sp>
        <p:nvSpPr>
          <p:cNvPr id="4" name="Rectangle 3">
            <a:extLst>
              <a:ext uri="{FF2B5EF4-FFF2-40B4-BE49-F238E27FC236}">
                <a16:creationId xmlns:a16="http://schemas.microsoft.com/office/drawing/2014/main" id="{6506729E-1CD9-9446-8116-4EDC47F26FDF}"/>
              </a:ext>
            </a:extLst>
          </p:cNvPr>
          <p:cNvSpPr/>
          <p:nvPr/>
        </p:nvSpPr>
        <p:spPr>
          <a:xfrm>
            <a:off x="813929" y="33728"/>
            <a:ext cx="7532831"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Khan Challenge Part 2</a:t>
            </a:r>
          </a:p>
        </p:txBody>
      </p:sp>
    </p:spTree>
    <p:extLst>
      <p:ext uri="{BB962C8B-B14F-4D97-AF65-F5344CB8AC3E}">
        <p14:creationId xmlns:p14="http://schemas.microsoft.com/office/powerpoint/2010/main" val="393931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06729E-1CD9-9446-8116-4EDC47F26FDF}"/>
              </a:ext>
            </a:extLst>
          </p:cNvPr>
          <p:cNvSpPr/>
          <p:nvPr/>
        </p:nvSpPr>
        <p:spPr>
          <a:xfrm>
            <a:off x="813929" y="143470"/>
            <a:ext cx="7532831"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Khan Challenge Part 3</a:t>
            </a:r>
          </a:p>
        </p:txBody>
      </p:sp>
      <p:pic>
        <p:nvPicPr>
          <p:cNvPr id="5" name="Picture 4">
            <a:extLst>
              <a:ext uri="{FF2B5EF4-FFF2-40B4-BE49-F238E27FC236}">
                <a16:creationId xmlns:a16="http://schemas.microsoft.com/office/drawing/2014/main" id="{96C6D3F0-F6E3-7C4B-9456-049FDCE40D15}"/>
              </a:ext>
            </a:extLst>
          </p:cNvPr>
          <p:cNvPicPr>
            <a:picLocks noChangeAspect="1"/>
          </p:cNvPicPr>
          <p:nvPr/>
        </p:nvPicPr>
        <p:blipFill>
          <a:blip r:embed="rId2"/>
          <a:stretch>
            <a:fillRect/>
          </a:stretch>
        </p:blipFill>
        <p:spPr>
          <a:xfrm>
            <a:off x="381000" y="1291040"/>
            <a:ext cx="8427769" cy="3940998"/>
          </a:xfrm>
          <a:prstGeom prst="rect">
            <a:avLst/>
          </a:prstGeom>
        </p:spPr>
      </p:pic>
    </p:spTree>
    <p:extLst>
      <p:ext uri="{BB962C8B-B14F-4D97-AF65-F5344CB8AC3E}">
        <p14:creationId xmlns:p14="http://schemas.microsoft.com/office/powerpoint/2010/main" val="989798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867A06-17A6-C744-AAE9-0A22CB891AC6}"/>
              </a:ext>
            </a:extLst>
          </p:cNvPr>
          <p:cNvPicPr>
            <a:picLocks noChangeAspect="1"/>
          </p:cNvPicPr>
          <p:nvPr/>
        </p:nvPicPr>
        <p:blipFill>
          <a:blip r:embed="rId2"/>
          <a:stretch>
            <a:fillRect/>
          </a:stretch>
        </p:blipFill>
        <p:spPr>
          <a:xfrm>
            <a:off x="180033" y="1219200"/>
            <a:ext cx="8817567" cy="4589506"/>
          </a:xfrm>
          <a:prstGeom prst="rect">
            <a:avLst/>
          </a:prstGeom>
        </p:spPr>
      </p:pic>
      <p:sp>
        <p:nvSpPr>
          <p:cNvPr id="4" name="TextBox 3">
            <a:extLst>
              <a:ext uri="{FF2B5EF4-FFF2-40B4-BE49-F238E27FC236}">
                <a16:creationId xmlns:a16="http://schemas.microsoft.com/office/drawing/2014/main" id="{FDA5E64B-73BD-6346-9005-1C1C2FEBA6DB}"/>
              </a:ext>
            </a:extLst>
          </p:cNvPr>
          <p:cNvSpPr txBox="1"/>
          <p:nvPr/>
        </p:nvSpPr>
        <p:spPr>
          <a:xfrm>
            <a:off x="1219200" y="304800"/>
            <a:ext cx="7162800" cy="584775"/>
          </a:xfrm>
          <a:prstGeom prst="rect">
            <a:avLst/>
          </a:prstGeom>
          <a:noFill/>
        </p:spPr>
        <p:txBody>
          <a:bodyPr wrap="square" rtlCol="0">
            <a:spAutoFit/>
          </a:bodyPr>
          <a:lstStyle/>
          <a:p>
            <a:r>
              <a:rPr lang="en-US" sz="1600" b="1" dirty="0"/>
              <a:t>Once you click “sign in with Google” click Subjects </a:t>
            </a:r>
            <a:r>
              <a:rPr lang="en-US" sz="1600" b="1" dirty="0">
                <a:sym typeface="Wingdings" pitchFamily="2" charset="2"/>
              </a:rPr>
              <a:t> Test Prep (on the right) and click “SAT” underneath the Test prep heading. </a:t>
            </a:r>
            <a:endParaRPr lang="en-US" sz="1600" b="1" dirty="0"/>
          </a:p>
        </p:txBody>
      </p:sp>
      <p:cxnSp>
        <p:nvCxnSpPr>
          <p:cNvPr id="6" name="Straight Arrow Connector 5">
            <a:extLst>
              <a:ext uri="{FF2B5EF4-FFF2-40B4-BE49-F238E27FC236}">
                <a16:creationId xmlns:a16="http://schemas.microsoft.com/office/drawing/2014/main" id="{6770B385-6FE3-A144-8651-D185052BA4B4}"/>
              </a:ext>
            </a:extLst>
          </p:cNvPr>
          <p:cNvCxnSpPr>
            <a:cxnSpLocks/>
          </p:cNvCxnSpPr>
          <p:nvPr/>
        </p:nvCxnSpPr>
        <p:spPr>
          <a:xfrm flipV="1">
            <a:off x="838200" y="1828800"/>
            <a:ext cx="533400" cy="21005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55356D8E-3B68-B741-8504-DCDACF1F686B}"/>
              </a:ext>
            </a:extLst>
          </p:cNvPr>
          <p:cNvCxnSpPr/>
          <p:nvPr/>
        </p:nvCxnSpPr>
        <p:spPr>
          <a:xfrm>
            <a:off x="1828800" y="1828800"/>
            <a:ext cx="5410200" cy="533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75011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A5E64B-73BD-6346-9005-1C1C2FEBA6DB}"/>
              </a:ext>
            </a:extLst>
          </p:cNvPr>
          <p:cNvSpPr txBox="1"/>
          <p:nvPr/>
        </p:nvSpPr>
        <p:spPr>
          <a:xfrm>
            <a:off x="1219200" y="304800"/>
            <a:ext cx="7162800" cy="584775"/>
          </a:xfrm>
          <a:prstGeom prst="rect">
            <a:avLst/>
          </a:prstGeom>
          <a:noFill/>
        </p:spPr>
        <p:txBody>
          <a:bodyPr wrap="square" rtlCol="0">
            <a:spAutoFit/>
          </a:bodyPr>
          <a:lstStyle/>
          <a:p>
            <a:r>
              <a:rPr lang="en-US" sz="1600" b="1" dirty="0"/>
              <a:t>Once you are on this page, click “Practice” next to Dashboard. It will be towards the top and center of the page</a:t>
            </a:r>
            <a:r>
              <a:rPr lang="en-US" sz="1600" b="1" dirty="0">
                <a:sym typeface="Wingdings" pitchFamily="2" charset="2"/>
              </a:rPr>
              <a:t>. </a:t>
            </a:r>
            <a:endParaRPr lang="en-US" sz="1600" b="1" dirty="0"/>
          </a:p>
        </p:txBody>
      </p:sp>
      <p:pic>
        <p:nvPicPr>
          <p:cNvPr id="5" name="Picture 4">
            <a:extLst>
              <a:ext uri="{FF2B5EF4-FFF2-40B4-BE49-F238E27FC236}">
                <a16:creationId xmlns:a16="http://schemas.microsoft.com/office/drawing/2014/main" id="{23C6DAD3-0060-E54C-B909-EC75139CC78A}"/>
              </a:ext>
            </a:extLst>
          </p:cNvPr>
          <p:cNvPicPr>
            <a:picLocks noChangeAspect="1"/>
          </p:cNvPicPr>
          <p:nvPr/>
        </p:nvPicPr>
        <p:blipFill>
          <a:blip r:embed="rId2"/>
          <a:stretch>
            <a:fillRect/>
          </a:stretch>
        </p:blipFill>
        <p:spPr>
          <a:xfrm>
            <a:off x="0" y="1143000"/>
            <a:ext cx="9144000" cy="4389120"/>
          </a:xfrm>
          <a:prstGeom prst="rect">
            <a:avLst/>
          </a:prstGeom>
        </p:spPr>
      </p:pic>
      <p:cxnSp>
        <p:nvCxnSpPr>
          <p:cNvPr id="11" name="Straight Arrow Connector 10">
            <a:extLst>
              <a:ext uri="{FF2B5EF4-FFF2-40B4-BE49-F238E27FC236}">
                <a16:creationId xmlns:a16="http://schemas.microsoft.com/office/drawing/2014/main" id="{7BA484F6-2131-1643-9E88-D4B0485FA31C}"/>
              </a:ext>
            </a:extLst>
          </p:cNvPr>
          <p:cNvCxnSpPr>
            <a:cxnSpLocks/>
          </p:cNvCxnSpPr>
          <p:nvPr/>
        </p:nvCxnSpPr>
        <p:spPr>
          <a:xfrm flipH="1" flipV="1">
            <a:off x="4152900" y="1828800"/>
            <a:ext cx="4610100" cy="22860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370329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A5E64B-73BD-6346-9005-1C1C2FEBA6DB}"/>
              </a:ext>
            </a:extLst>
          </p:cNvPr>
          <p:cNvSpPr txBox="1"/>
          <p:nvPr/>
        </p:nvSpPr>
        <p:spPr>
          <a:xfrm>
            <a:off x="1219200" y="304800"/>
            <a:ext cx="7162800" cy="830997"/>
          </a:xfrm>
          <a:prstGeom prst="rect">
            <a:avLst/>
          </a:prstGeom>
          <a:noFill/>
        </p:spPr>
        <p:txBody>
          <a:bodyPr wrap="square" rtlCol="0">
            <a:spAutoFit/>
          </a:bodyPr>
          <a:lstStyle/>
          <a:p>
            <a:r>
              <a:rPr lang="en-US" sz="1600" b="1" dirty="0">
                <a:ln w="0"/>
                <a:solidFill>
                  <a:schemeClr val="tx1"/>
                </a:solidFill>
                <a:effectLst>
                  <a:outerShdw blurRad="38100" dist="19050" dir="2700000" algn="tl" rotWithShape="0">
                    <a:schemeClr val="dk1">
                      <a:alpha val="40000"/>
                    </a:schemeClr>
                  </a:outerShdw>
                </a:effectLst>
              </a:rPr>
              <a:t>Finally, make sure you are on the “Reading and Writing” tab. Then scroll down to the four Reading Quizzes. Take any of the four (science, social studies, history, literature). </a:t>
            </a:r>
          </a:p>
        </p:txBody>
      </p:sp>
      <p:pic>
        <p:nvPicPr>
          <p:cNvPr id="3" name="Picture 2">
            <a:extLst>
              <a:ext uri="{FF2B5EF4-FFF2-40B4-BE49-F238E27FC236}">
                <a16:creationId xmlns:a16="http://schemas.microsoft.com/office/drawing/2014/main" id="{61C040CF-1AB8-B34E-B528-1E3446DD4A36}"/>
              </a:ext>
            </a:extLst>
          </p:cNvPr>
          <p:cNvPicPr>
            <a:picLocks noChangeAspect="1"/>
          </p:cNvPicPr>
          <p:nvPr/>
        </p:nvPicPr>
        <p:blipFill>
          <a:blip r:embed="rId2"/>
          <a:stretch>
            <a:fillRect/>
          </a:stretch>
        </p:blipFill>
        <p:spPr>
          <a:xfrm>
            <a:off x="0" y="1371600"/>
            <a:ext cx="9144000" cy="5102863"/>
          </a:xfrm>
          <a:prstGeom prst="rect">
            <a:avLst/>
          </a:prstGeom>
        </p:spPr>
      </p:pic>
      <p:cxnSp>
        <p:nvCxnSpPr>
          <p:cNvPr id="9" name="Straight Arrow Connector 8">
            <a:extLst>
              <a:ext uri="{FF2B5EF4-FFF2-40B4-BE49-F238E27FC236}">
                <a16:creationId xmlns:a16="http://schemas.microsoft.com/office/drawing/2014/main" id="{D5AF97F3-DA80-604D-96A5-8E66A68AFBFB}"/>
              </a:ext>
            </a:extLst>
          </p:cNvPr>
          <p:cNvCxnSpPr/>
          <p:nvPr/>
        </p:nvCxnSpPr>
        <p:spPr>
          <a:xfrm>
            <a:off x="762000" y="4724400"/>
            <a:ext cx="1097280" cy="1371600"/>
          </a:xfrm>
          <a:prstGeom prst="straightConnector1">
            <a:avLst/>
          </a:prstGeom>
          <a:ln>
            <a:solidFill>
              <a:schemeClr val="tx1"/>
            </a:solidFill>
            <a:tailEnd type="triangle"/>
          </a:ln>
        </p:spPr>
        <p:style>
          <a:lnRef idx="1">
            <a:schemeClr val="accent4"/>
          </a:lnRef>
          <a:fillRef idx="0">
            <a:schemeClr val="accent4"/>
          </a:fillRef>
          <a:effectRef idx="0">
            <a:schemeClr val="accent4"/>
          </a:effectRef>
          <a:fontRef idx="minor">
            <a:schemeClr val="tx1"/>
          </a:fontRef>
        </p:style>
      </p:cxnSp>
      <p:cxnSp>
        <p:nvCxnSpPr>
          <p:cNvPr id="11" name="Straight Arrow Connector 10">
            <a:extLst>
              <a:ext uri="{FF2B5EF4-FFF2-40B4-BE49-F238E27FC236}">
                <a16:creationId xmlns:a16="http://schemas.microsoft.com/office/drawing/2014/main" id="{88EC8B86-78D2-2F4D-8F9E-6869997DD490}"/>
              </a:ext>
            </a:extLst>
          </p:cNvPr>
          <p:cNvCxnSpPr/>
          <p:nvPr/>
        </p:nvCxnSpPr>
        <p:spPr>
          <a:xfrm>
            <a:off x="3352800" y="6248400"/>
            <a:ext cx="18288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319805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152413" y="554038"/>
            <a:ext cx="8839200" cy="5389562"/>
          </a:xfrm>
        </p:spPr>
        <p:txBody>
          <a:bodyPr tIns="45700" bIns="45700">
            <a:noAutofit/>
          </a:bodyPr>
          <a:lstStyle/>
          <a:p>
            <a:pPr eaLnBrk="1" fontAlgn="auto" hangingPunct="1">
              <a:spcBef>
                <a:spcPts val="0"/>
              </a:spcBef>
              <a:spcAft>
                <a:spcPts val="0"/>
              </a:spcAft>
              <a:buClr>
                <a:srgbClr val="000000"/>
              </a:buClr>
              <a:buSzPct val="100000"/>
              <a:defRPr/>
            </a:pPr>
            <a:r>
              <a:rPr lang="en-US" sz="1500" b="1" dirty="0">
                <a:latin typeface="+mn-lt"/>
                <a:ea typeface="Calibri"/>
                <a:cs typeface="Calibri"/>
                <a:sym typeface="Calibri"/>
              </a:rPr>
              <a:t>Bell Work: </a:t>
            </a:r>
            <a:r>
              <a:rPr lang="en-US" sz="1500" b="1" dirty="0">
                <a:solidFill>
                  <a:schemeClr val="bg1">
                    <a:lumMod val="50000"/>
                  </a:schemeClr>
                </a:solidFill>
                <a:latin typeface="+mn-lt"/>
                <a:ea typeface="Calibri"/>
                <a:cs typeface="Calibri"/>
                <a:sym typeface="Calibri"/>
              </a:rPr>
              <a:t>Turn in your Rhetorical Analysis Essay for the Travel Ban (if you wrote it out, take a picture and upload it to Google Classroom). </a:t>
            </a:r>
          </a:p>
          <a:p>
            <a:pPr eaLnBrk="1" fontAlgn="auto" hangingPunct="1">
              <a:lnSpc>
                <a:spcPct val="80000"/>
              </a:lnSpc>
              <a:spcBef>
                <a:spcPts val="0"/>
              </a:spcBef>
              <a:spcAft>
                <a:spcPts val="0"/>
              </a:spcAft>
              <a:buClr>
                <a:srgbClr val="000000"/>
              </a:buClr>
              <a:buSzPct val="100000"/>
              <a:defRPr/>
            </a:pPr>
            <a:endParaRPr lang="en-US" sz="1500" b="1" dirty="0">
              <a:solidFill>
                <a:srgbClr val="FF0000"/>
              </a:solidFill>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b="1" u="sng" dirty="0">
                <a:solidFill>
                  <a:schemeClr val="tx1"/>
                </a:solidFill>
                <a:latin typeface="+mn-lt"/>
                <a:ea typeface="Calibri"/>
                <a:cs typeface="Calibri"/>
                <a:sym typeface="Calibri"/>
              </a:rPr>
              <a:t>In class activities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b="1" dirty="0">
                <a:solidFill>
                  <a:schemeClr val="tx1"/>
                </a:solidFill>
                <a:latin typeface="+mn-lt"/>
                <a:ea typeface="Calibri"/>
                <a:cs typeface="Calibri"/>
                <a:sym typeface="Calibri"/>
              </a:rPr>
              <a:t>Bell Work: </a:t>
            </a:r>
            <a:r>
              <a:rPr lang="en-US" b="1" dirty="0">
                <a:solidFill>
                  <a:schemeClr val="bg1">
                    <a:lumMod val="50000"/>
                  </a:schemeClr>
                </a:solidFill>
                <a:latin typeface="+mn-lt"/>
                <a:ea typeface="Calibri"/>
                <a:cs typeface="Calibri"/>
                <a:sym typeface="Calibri"/>
              </a:rPr>
              <a:t>See above, submit Rhetorical Analysis Essay for the article on the Travel Ban. </a:t>
            </a:r>
            <a:endParaRPr lang="en-US" b="1" dirty="0">
              <a:solidFill>
                <a:schemeClr val="bg1">
                  <a:lumMod val="50000"/>
                </a:schemeClr>
              </a:solidFill>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b="1" dirty="0">
                <a:solidFill>
                  <a:schemeClr val="tx1"/>
                </a:solidFill>
                <a:latin typeface="+mn-lt"/>
                <a:ea typeface="Calibri"/>
                <a:cs typeface="Calibri"/>
                <a:sym typeface="Calibri"/>
              </a:rPr>
              <a:t>In Class Rhetorical Essay: </a:t>
            </a:r>
          </a:p>
          <a:p>
            <a:pPr marL="342900" indent="-342900" eaLnBrk="1" fontAlgn="auto" hangingPunct="1">
              <a:spcBef>
                <a:spcPts val="0"/>
              </a:spcBef>
              <a:spcAft>
                <a:spcPts val="0"/>
              </a:spcAft>
              <a:buClr>
                <a:srgbClr val="000000"/>
              </a:buClr>
              <a:buSzPct val="100000"/>
              <a:buAutoNum type="arabicParenR"/>
              <a:defRPr/>
            </a:pPr>
            <a:r>
              <a:rPr lang="en-US" b="1" dirty="0">
                <a:solidFill>
                  <a:srgbClr val="7030A0"/>
                </a:solidFill>
                <a:latin typeface="+mn-lt"/>
                <a:ea typeface="Calibri"/>
                <a:cs typeface="Calibri"/>
                <a:sym typeface="Calibri"/>
              </a:rPr>
              <a:t>Grab your </a:t>
            </a:r>
            <a:r>
              <a:rPr lang="en-US" b="1" dirty="0" err="1">
                <a:solidFill>
                  <a:srgbClr val="7030A0"/>
                </a:solidFill>
                <a:latin typeface="+mn-lt"/>
                <a:ea typeface="Calibri"/>
                <a:cs typeface="Calibri"/>
                <a:sym typeface="Calibri"/>
              </a:rPr>
              <a:t>chromebook</a:t>
            </a:r>
            <a:r>
              <a:rPr lang="en-US" b="1" dirty="0">
                <a:solidFill>
                  <a:srgbClr val="7030A0"/>
                </a:solidFill>
                <a:latin typeface="+mn-lt"/>
                <a:ea typeface="Calibri"/>
                <a:cs typeface="Calibri"/>
                <a:sym typeface="Calibri"/>
              </a:rPr>
              <a:t> and go to our Google Classroom page. </a:t>
            </a:r>
          </a:p>
          <a:p>
            <a:pPr marL="342900" indent="-342900" eaLnBrk="1" fontAlgn="auto" hangingPunct="1">
              <a:spcBef>
                <a:spcPts val="0"/>
              </a:spcBef>
              <a:spcAft>
                <a:spcPts val="0"/>
              </a:spcAft>
              <a:buClr>
                <a:srgbClr val="000000"/>
              </a:buClr>
              <a:buSzPct val="100000"/>
              <a:buAutoNum type="arabicParenR"/>
              <a:defRPr/>
            </a:pPr>
            <a:r>
              <a:rPr lang="en-US" b="1" dirty="0">
                <a:solidFill>
                  <a:srgbClr val="7030A0"/>
                </a:solidFill>
                <a:latin typeface="+mn-lt"/>
                <a:ea typeface="Calibri"/>
                <a:cs typeface="Calibri"/>
                <a:sym typeface="Calibri"/>
              </a:rPr>
              <a:t>The most recent post will have a slideshow to show you exactly where to go on Khan Academy. </a:t>
            </a:r>
          </a:p>
          <a:p>
            <a:pPr marL="342900" indent="-342900" eaLnBrk="1" fontAlgn="auto" hangingPunct="1">
              <a:spcBef>
                <a:spcPts val="0"/>
              </a:spcBef>
              <a:spcAft>
                <a:spcPts val="0"/>
              </a:spcAft>
              <a:buClr>
                <a:srgbClr val="000000"/>
              </a:buClr>
              <a:buSzPct val="100000"/>
              <a:buAutoNum type="arabicParenR"/>
              <a:defRPr/>
            </a:pPr>
            <a:r>
              <a:rPr lang="en-US" b="1" dirty="0">
                <a:solidFill>
                  <a:srgbClr val="FF0000"/>
                </a:solidFill>
                <a:latin typeface="+mn-lt"/>
                <a:ea typeface="Calibri"/>
                <a:cs typeface="Calibri"/>
                <a:sym typeface="Calibri"/>
              </a:rPr>
              <a:t>You will be writing the Rhetorical Analysis Essay in response to the article titled, “The Digital Parent Trap.” You will have the entire hour to write the essay. </a:t>
            </a:r>
          </a:p>
          <a:p>
            <a:pPr marL="342900" indent="-342900" eaLnBrk="1" fontAlgn="auto" hangingPunct="1">
              <a:spcBef>
                <a:spcPts val="0"/>
              </a:spcBef>
              <a:spcAft>
                <a:spcPts val="0"/>
              </a:spcAft>
              <a:buClr>
                <a:srgbClr val="000000"/>
              </a:buClr>
              <a:buSzPct val="100000"/>
              <a:buAutoNum type="arabicParenR"/>
              <a:defRPr/>
            </a:pPr>
            <a:r>
              <a:rPr lang="en-US" b="1" dirty="0">
                <a:solidFill>
                  <a:srgbClr val="7030A0"/>
                </a:solidFill>
                <a:latin typeface="+mn-lt"/>
                <a:ea typeface="Calibri"/>
                <a:cs typeface="Calibri"/>
                <a:sym typeface="Calibri"/>
              </a:rPr>
              <a:t>As you go, if you have enough of your essay written and you click ”signal check,” the program will grade your essay up to this point. </a:t>
            </a:r>
          </a:p>
          <a:p>
            <a:pPr marL="342900" indent="-342900" eaLnBrk="1" fontAlgn="auto" hangingPunct="1">
              <a:spcBef>
                <a:spcPts val="0"/>
              </a:spcBef>
              <a:spcAft>
                <a:spcPts val="0"/>
              </a:spcAft>
              <a:buClr>
                <a:srgbClr val="000000"/>
              </a:buClr>
              <a:buSzPct val="100000"/>
              <a:buAutoNum type="arabicParenR"/>
              <a:defRPr/>
            </a:pPr>
            <a:r>
              <a:rPr lang="en-US" b="1" dirty="0">
                <a:solidFill>
                  <a:srgbClr val="7030A0"/>
                </a:solidFill>
                <a:latin typeface="+mn-lt"/>
                <a:ea typeface="Calibri"/>
                <a:cs typeface="Calibri"/>
                <a:sym typeface="Calibri"/>
              </a:rPr>
              <a:t>Your goal is to score 3/3/3 (reading, writing, analysis). You must submit your essay by Monday 2/26/18 (the day we return from break). **Grading Scale is 9 or above = 100%.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b="1" dirty="0">
                <a:solidFill>
                  <a:schemeClr val="tx1"/>
                </a:solidFill>
                <a:latin typeface="+mn-lt"/>
                <a:ea typeface="Calibri"/>
                <a:cs typeface="Calibri"/>
                <a:sym typeface="Calibri"/>
              </a:rPr>
              <a:t>Khan Academy Challenge Part 2 and 3: </a:t>
            </a:r>
            <a:r>
              <a:rPr lang="en-US" b="1" dirty="0">
                <a:solidFill>
                  <a:schemeClr val="bg2">
                    <a:lumMod val="60000"/>
                    <a:lumOff val="40000"/>
                  </a:schemeClr>
                </a:solidFill>
                <a:latin typeface="+mn-lt"/>
                <a:ea typeface="Calibri"/>
                <a:cs typeface="Calibri"/>
                <a:sym typeface="Calibri"/>
              </a:rPr>
              <a:t>If you finish early, work on Khan Challenge Part 2 and 3. You will need to submit a screenshot of your review page and upload it to Google Classroom by Sunday 3/4/18 by 11:00 p.m. The requirements for Part 2 and 3 are on Google Classroom.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b="1" dirty="0">
                <a:solidFill>
                  <a:schemeClr val="tx1"/>
                </a:solidFill>
                <a:latin typeface="+mn-lt"/>
                <a:ea typeface="Calibri"/>
                <a:cs typeface="Calibri"/>
                <a:sym typeface="Calibri"/>
              </a:rPr>
              <a:t>SSR Response: </a:t>
            </a:r>
            <a:r>
              <a:rPr lang="en-US" b="1" dirty="0">
                <a:solidFill>
                  <a:srgbClr val="00B050"/>
                </a:solidFill>
                <a:latin typeface="+mn-lt"/>
                <a:ea typeface="Calibri"/>
                <a:cs typeface="Calibri"/>
                <a:sym typeface="Calibri"/>
              </a:rPr>
              <a:t>Reminder that your first weekly response is due Sunday on Google Classroom by 11:00 p.m.</a:t>
            </a: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b="1" dirty="0">
              <a:solidFill>
                <a:schemeClr val="bg2">
                  <a:lumMod val="60000"/>
                  <a:lumOff val="40000"/>
                </a:schemeClr>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b="1" u="sng" dirty="0">
                <a:solidFill>
                  <a:schemeClr val="tx1"/>
                </a:solidFill>
                <a:ea typeface="Calibri"/>
                <a:cs typeface="Calibri"/>
                <a:sym typeface="Calibri"/>
              </a:rPr>
              <a:t>Learning Targets</a:t>
            </a:r>
          </a:p>
          <a:p>
            <a:pPr eaLnBrk="1" fontAlgn="auto" hangingPunct="1">
              <a:spcBef>
                <a:spcPts val="0"/>
              </a:spcBef>
              <a:spcAft>
                <a:spcPts val="0"/>
              </a:spcAft>
              <a:buClr>
                <a:srgbClr val="000000"/>
              </a:buClr>
              <a:buSzPct val="100000"/>
              <a:defRPr/>
            </a:pPr>
            <a:r>
              <a:rPr lang="en-US" b="1" dirty="0">
                <a:solidFill>
                  <a:schemeClr val="tx1"/>
                </a:solidFill>
                <a:ea typeface="Calibri"/>
                <a:cs typeface="Calibri"/>
                <a:sym typeface="Calibri"/>
              </a:rPr>
              <a:t> </a:t>
            </a:r>
            <a:endParaRPr lang="en-US" b="1" dirty="0">
              <a:solidFill>
                <a:srgbClr val="00B050"/>
              </a:solidFill>
              <a:ea typeface="Calibri"/>
              <a:cs typeface="Calibri"/>
              <a:sym typeface="Calibri"/>
            </a:endParaRPr>
          </a:p>
          <a:p>
            <a:pPr lvl="2" eaLnBrk="1" fontAlgn="auto" hangingPunct="1">
              <a:spcBef>
                <a:spcPts val="0"/>
              </a:spcBef>
              <a:spcAft>
                <a:spcPts val="0"/>
              </a:spcAft>
              <a:buClr>
                <a:srgbClr val="000000"/>
              </a:buClr>
              <a:buSzPct val="100000"/>
              <a:defRPr/>
            </a:pPr>
            <a:r>
              <a:rPr lang="en-US" b="1" dirty="0">
                <a:ea typeface="Calibri"/>
                <a:cs typeface="Calibri"/>
                <a:sym typeface="Calibri"/>
              </a:rPr>
              <a:t>Content Learning Target</a:t>
            </a:r>
          </a:p>
          <a:p>
            <a:pPr marL="285750" lvl="2" indent="-285750" eaLnBrk="1" fontAlgn="auto" hangingPunct="1">
              <a:spcBef>
                <a:spcPts val="0"/>
              </a:spcBef>
              <a:spcAft>
                <a:spcPts val="0"/>
              </a:spcAft>
              <a:buClr>
                <a:srgbClr val="000000"/>
              </a:buClr>
              <a:buSzPct val="100000"/>
              <a:buFont typeface="Arial" charset="0"/>
              <a:buChar char="•"/>
              <a:defRPr/>
            </a:pPr>
            <a:r>
              <a:rPr lang="en-US" dirty="0"/>
              <a:t>I can analyze an article and find examples of the main technique the author used to build his/her argument in order to craft the body paragraph for the Rhetorical Analysis Essay. </a:t>
            </a:r>
            <a:endParaRPr lang="en-US" b="1" dirty="0">
              <a:ea typeface="Calibri"/>
              <a:cs typeface="Calibri"/>
              <a:sym typeface="Calibri"/>
            </a:endParaRPr>
          </a:p>
          <a:p>
            <a:pPr eaLnBrk="1" fontAlgn="auto" hangingPunct="1">
              <a:spcBef>
                <a:spcPts val="0"/>
              </a:spcBef>
              <a:spcAft>
                <a:spcPts val="0"/>
              </a:spcAft>
              <a:buClr>
                <a:srgbClr val="000000"/>
              </a:buClr>
              <a:buSzPct val="100000"/>
              <a:defRPr/>
            </a:pPr>
            <a:endParaRPr lang="en-US" b="1" dirty="0">
              <a:ea typeface="Calibri"/>
              <a:cs typeface="Calibri"/>
              <a:sym typeface="Calibri"/>
            </a:endParaRPr>
          </a:p>
          <a:p>
            <a:pPr eaLnBrk="1" fontAlgn="auto" hangingPunct="1">
              <a:spcBef>
                <a:spcPts val="0"/>
              </a:spcBef>
              <a:spcAft>
                <a:spcPts val="0"/>
              </a:spcAft>
              <a:buClr>
                <a:srgbClr val="000000"/>
              </a:buClr>
              <a:buSzPct val="100000"/>
              <a:defRPr/>
            </a:pPr>
            <a:r>
              <a:rPr lang="en-US" b="1" dirty="0">
                <a:ea typeface="Calibri"/>
                <a:cs typeface="Calibri"/>
                <a:sym typeface="Calibri"/>
              </a:rPr>
              <a:t>Language Learning Target</a:t>
            </a:r>
          </a:p>
          <a:p>
            <a:pPr marL="285750" indent="-285750" eaLnBrk="1" fontAlgn="auto" hangingPunct="1">
              <a:spcBef>
                <a:spcPts val="0"/>
              </a:spcBef>
              <a:spcAft>
                <a:spcPts val="0"/>
              </a:spcAft>
              <a:buClr>
                <a:srgbClr val="000000"/>
              </a:buClr>
              <a:buSzPct val="100000"/>
              <a:buFont typeface="Arial" charset="0"/>
              <a:buChar char="•"/>
              <a:defRPr/>
            </a:pPr>
            <a:r>
              <a:rPr lang="en-US" dirty="0">
                <a:ea typeface="Calibri"/>
                <a:cs typeface="Calibri"/>
                <a:sym typeface="Calibri"/>
              </a:rPr>
              <a:t>I can use sentence stems and copies of exemplars in order to help me craft my own Rhetorical Analysis Essay introduction paragraph and body paragraphs.  </a:t>
            </a:r>
            <a:endParaRPr lang="en-US" b="1" dirty="0">
              <a:ea typeface="Calibri"/>
              <a:cs typeface="Calibri"/>
              <a:sym typeface="Calibri"/>
            </a:endParaRPr>
          </a:p>
          <a:p>
            <a:pPr eaLnBrk="1" fontAlgn="auto" hangingPunct="1">
              <a:spcBef>
                <a:spcPts val="0"/>
              </a:spcBef>
              <a:spcAft>
                <a:spcPts val="0"/>
              </a:spcAft>
              <a:buClr>
                <a:srgbClr val="000000"/>
              </a:buClr>
              <a:buSzPct val="100000"/>
              <a:defRPr/>
            </a:pPr>
            <a:endParaRPr lang="en-US" sz="1600" dirty="0">
              <a:solidFill>
                <a:schemeClr val="tx1"/>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rgbClr val="009A46"/>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chemeClr val="tx1"/>
              </a:solidFill>
              <a:latin typeface="+mn-lt"/>
              <a:ea typeface="Calibri"/>
              <a:cs typeface="Calibri"/>
              <a:sym typeface="Calibri"/>
            </a:endParaRPr>
          </a:p>
        </p:txBody>
      </p:sp>
      <p:sp>
        <p:nvSpPr>
          <p:cNvPr id="2" name="Rectangle 1"/>
          <p:cNvSpPr/>
          <p:nvPr/>
        </p:nvSpPr>
        <p:spPr>
          <a:xfrm>
            <a:off x="2051676" y="-76200"/>
            <a:ext cx="5040675" cy="646331"/>
          </a:xfrm>
          <a:prstGeom prst="rect">
            <a:avLst/>
          </a:prstGeom>
        </p:spPr>
        <p:txBody>
          <a:bodyPr wrap="non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Friday 2/16/18 Agenda</a:t>
            </a:r>
          </a:p>
        </p:txBody>
      </p:sp>
    </p:spTree>
    <p:extLst>
      <p:ext uri="{BB962C8B-B14F-4D97-AF65-F5344CB8AC3E}">
        <p14:creationId xmlns:p14="http://schemas.microsoft.com/office/powerpoint/2010/main" val="911254499"/>
      </p:ext>
    </p:extLst>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0" y="685800"/>
            <a:ext cx="9144000" cy="6400800"/>
          </a:xfrm>
        </p:spPr>
        <p:txBody>
          <a:bodyPr/>
          <a:lstStyle/>
          <a:p>
            <a:pPr eaLnBrk="1" hangingPunct="1">
              <a:lnSpc>
                <a:spcPct val="80000"/>
              </a:lnSpc>
            </a:pPr>
            <a:endParaRPr lang="en-US" altLang="en-US" sz="2000" b="1" dirty="0"/>
          </a:p>
          <a:p>
            <a:pPr eaLnBrk="1" hangingPunct="1">
              <a:lnSpc>
                <a:spcPct val="80000"/>
              </a:lnSpc>
            </a:pPr>
            <a:r>
              <a:rPr lang="en-US" altLang="en-US" sz="2000" b="1" dirty="0"/>
              <a:t>Word:</a:t>
            </a:r>
            <a:r>
              <a:rPr lang="en-US" altLang="en-US" sz="2000" dirty="0"/>
              <a:t> sleazy</a:t>
            </a:r>
          </a:p>
          <a:p>
            <a:pPr eaLnBrk="1" hangingPunct="1">
              <a:lnSpc>
                <a:spcPct val="80000"/>
              </a:lnSpc>
            </a:pPr>
            <a:endParaRPr lang="en-US" altLang="en-US" sz="2000" b="1" dirty="0"/>
          </a:p>
          <a:p>
            <a:pPr eaLnBrk="1" hangingPunct="1">
              <a:lnSpc>
                <a:spcPct val="80000"/>
              </a:lnSpc>
            </a:pPr>
            <a:r>
              <a:rPr lang="en-US" altLang="en-US" sz="2000" b="1" dirty="0"/>
              <a:t>Part of speech:</a:t>
            </a:r>
            <a:r>
              <a:rPr lang="en-US" altLang="en-US" sz="2000" dirty="0"/>
              <a:t> adjective</a:t>
            </a:r>
          </a:p>
          <a:p>
            <a:pPr eaLnBrk="1" hangingPunct="1">
              <a:lnSpc>
                <a:spcPct val="80000"/>
              </a:lnSpc>
            </a:pPr>
            <a:endParaRPr lang="en-US" altLang="en-US" sz="2000" b="1" dirty="0"/>
          </a:p>
          <a:p>
            <a:pPr eaLnBrk="1" hangingPunct="1">
              <a:lnSpc>
                <a:spcPct val="80000"/>
              </a:lnSpc>
            </a:pPr>
            <a:r>
              <a:rPr lang="en-US" altLang="en-US" sz="2000" b="1" dirty="0"/>
              <a:t>Pronunciation: </a:t>
            </a:r>
            <a:r>
              <a:rPr lang="en-US" altLang="en-US" sz="2000" dirty="0" err="1"/>
              <a:t>slee</a:t>
            </a:r>
            <a:r>
              <a:rPr lang="en-US" altLang="en-US" sz="2000" dirty="0"/>
              <a:t>-zee </a:t>
            </a:r>
            <a:endParaRPr lang="en-US" altLang="en-US" sz="2000" b="1" dirty="0"/>
          </a:p>
          <a:p>
            <a:pPr eaLnBrk="1" hangingPunct="1">
              <a:lnSpc>
                <a:spcPct val="80000"/>
              </a:lnSpc>
            </a:pPr>
            <a:endParaRPr lang="en-US" altLang="en-US" sz="2000" dirty="0"/>
          </a:p>
          <a:p>
            <a:pPr eaLnBrk="1" hangingPunct="1">
              <a:lnSpc>
                <a:spcPct val="80000"/>
              </a:lnSpc>
            </a:pPr>
            <a:r>
              <a:rPr lang="en-US" altLang="en-US" sz="2000" b="1" dirty="0"/>
              <a:t>Origins:</a:t>
            </a:r>
          </a:p>
          <a:p>
            <a:pPr eaLnBrk="1" hangingPunct="1">
              <a:lnSpc>
                <a:spcPct val="80000"/>
              </a:lnSpc>
            </a:pPr>
            <a:endParaRPr lang="en-US" altLang="en-US" sz="2000" b="1" dirty="0"/>
          </a:p>
          <a:p>
            <a:pPr eaLnBrk="1" hangingPunct="1">
              <a:lnSpc>
                <a:spcPct val="80000"/>
              </a:lnSpc>
            </a:pPr>
            <a:r>
              <a:rPr lang="en-US" altLang="en-US" sz="2000" b="1" dirty="0"/>
              <a:t>Related Forms: </a:t>
            </a:r>
            <a:r>
              <a:rPr lang="en-US" altLang="en-US" sz="2000" dirty="0"/>
              <a:t>sleaze (noun); sleaziness (noun); sleazily (adverb)</a:t>
            </a:r>
          </a:p>
          <a:p>
            <a:pPr eaLnBrk="1" hangingPunct="1">
              <a:lnSpc>
                <a:spcPct val="80000"/>
              </a:lnSpc>
            </a:pPr>
            <a:endParaRPr lang="en-US" altLang="en-US" sz="2000" b="1" dirty="0"/>
          </a:p>
          <a:p>
            <a:pPr eaLnBrk="1" hangingPunct="1">
              <a:lnSpc>
                <a:spcPct val="80000"/>
              </a:lnSpc>
            </a:pPr>
            <a:r>
              <a:rPr lang="en-US" altLang="en-US" sz="2000" b="1" dirty="0"/>
              <a:t>Synonyms: </a:t>
            </a:r>
          </a:p>
          <a:p>
            <a:pPr eaLnBrk="1" hangingPunct="1">
              <a:lnSpc>
                <a:spcPct val="80000"/>
              </a:lnSpc>
            </a:pPr>
            <a:r>
              <a:rPr lang="en-US" altLang="en-US" sz="2000" dirty="0"/>
              <a:t>	</a:t>
            </a:r>
            <a:endParaRPr lang="en-US" altLang="en-US" sz="2000" b="1" dirty="0"/>
          </a:p>
          <a:p>
            <a:pPr eaLnBrk="1" hangingPunct="1">
              <a:lnSpc>
                <a:spcPct val="80000"/>
              </a:lnSpc>
              <a:buFontTx/>
              <a:buNone/>
            </a:pPr>
            <a:r>
              <a:rPr lang="en-US" altLang="en-US" sz="2000" b="1" dirty="0"/>
              <a:t>Sentence:</a:t>
            </a:r>
            <a:r>
              <a:rPr lang="en-US" altLang="en-US" sz="2000" dirty="0"/>
              <a:t> The NHL fined the player for his </a:t>
            </a:r>
            <a:r>
              <a:rPr lang="en-US" altLang="en-US" sz="2000" b="1" dirty="0">
                <a:solidFill>
                  <a:srgbClr val="FF0000"/>
                </a:solidFill>
              </a:rPr>
              <a:t>sleazy</a:t>
            </a:r>
            <a:r>
              <a:rPr lang="en-US" altLang="en-US" sz="2000" dirty="0"/>
              <a:t> tactics when he purposely kicked with his ice skate at the opposing goalie’s face.  His </a:t>
            </a:r>
            <a:r>
              <a:rPr lang="en-US" altLang="en-US" sz="2000" b="1" dirty="0">
                <a:solidFill>
                  <a:srgbClr val="FF0000"/>
                </a:solidFill>
              </a:rPr>
              <a:t>sleazy</a:t>
            </a:r>
            <a:r>
              <a:rPr lang="en-US" altLang="en-US" sz="2000" dirty="0"/>
              <a:t> excuse was that he tripped, but it was obvious that he did it on purpose.  After he lost his job, the player ended up living in a </a:t>
            </a:r>
            <a:r>
              <a:rPr lang="en-US" altLang="en-US" sz="2000" b="1" dirty="0">
                <a:solidFill>
                  <a:srgbClr val="FF0000"/>
                </a:solidFill>
              </a:rPr>
              <a:t>sleazy</a:t>
            </a:r>
            <a:r>
              <a:rPr lang="en-US" altLang="en-US" sz="2000" dirty="0"/>
              <a:t> hotel where the toilets didn’t work and he got bed bugs.</a:t>
            </a:r>
          </a:p>
          <a:p>
            <a:pPr eaLnBrk="1" hangingPunct="1">
              <a:lnSpc>
                <a:spcPct val="80000"/>
              </a:lnSpc>
              <a:buFontTx/>
              <a:buNone/>
            </a:pPr>
            <a:endParaRPr lang="en-US" altLang="en-US" sz="2000" b="1" dirty="0"/>
          </a:p>
          <a:p>
            <a:pPr eaLnBrk="1" hangingPunct="1">
              <a:lnSpc>
                <a:spcPct val="80000"/>
              </a:lnSpc>
            </a:pPr>
            <a:r>
              <a:rPr lang="en-US" altLang="en-US" sz="2000" b="1" dirty="0"/>
              <a:t>Predicted Definition:</a:t>
            </a:r>
          </a:p>
          <a:p>
            <a:pPr eaLnBrk="1" hangingPunct="1">
              <a:lnSpc>
                <a:spcPct val="80000"/>
              </a:lnSpc>
            </a:pPr>
            <a:endParaRPr lang="en-US" altLang="en-US" sz="2000" b="1" dirty="0"/>
          </a:p>
          <a:p>
            <a:pPr eaLnBrk="1" hangingPunct="1">
              <a:lnSpc>
                <a:spcPct val="80000"/>
              </a:lnSpc>
            </a:pPr>
            <a:r>
              <a:rPr lang="en-US" altLang="en-US" sz="2000" b="1" dirty="0"/>
              <a:t>Definition:</a:t>
            </a:r>
          </a:p>
        </p:txBody>
      </p:sp>
      <p:sp>
        <p:nvSpPr>
          <p:cNvPr id="3" name="TextBox 2"/>
          <p:cNvSpPr txBox="1"/>
          <p:nvPr/>
        </p:nvSpPr>
        <p:spPr>
          <a:xfrm>
            <a:off x="1066800" y="2438400"/>
            <a:ext cx="5715000" cy="338554"/>
          </a:xfrm>
          <a:prstGeom prst="rect">
            <a:avLst/>
          </a:prstGeom>
          <a:noFill/>
        </p:spPr>
        <p:txBody>
          <a:bodyPr wrap="square" rtlCol="0">
            <a:spAutoFit/>
          </a:bodyPr>
          <a:lstStyle/>
          <a:p>
            <a:pPr eaLnBrk="1" hangingPunct="1">
              <a:lnSpc>
                <a:spcPct val="80000"/>
              </a:lnSpc>
              <a:buFontTx/>
              <a:buNone/>
            </a:pPr>
            <a:r>
              <a:rPr lang="en-US" altLang="en-US" sz="2000" dirty="0"/>
              <a:t>Unknown</a:t>
            </a:r>
          </a:p>
        </p:txBody>
      </p:sp>
      <p:sp>
        <p:nvSpPr>
          <p:cNvPr id="4" name="Rectangle 3">
            <a:extLst>
              <a:ext uri="{FF2B5EF4-FFF2-40B4-BE49-F238E27FC236}">
                <a16:creationId xmlns:a16="http://schemas.microsoft.com/office/drawing/2014/main" id="{272EDAFD-80E1-D94F-B8CA-572D997A72B7}"/>
              </a:ext>
            </a:extLst>
          </p:cNvPr>
          <p:cNvSpPr/>
          <p:nvPr/>
        </p:nvSpPr>
        <p:spPr>
          <a:xfrm>
            <a:off x="2514600" y="228600"/>
            <a:ext cx="3605475" cy="707886"/>
          </a:xfrm>
          <a:prstGeom prst="rect">
            <a:avLst/>
          </a:prstGeom>
        </p:spPr>
        <p:txBody>
          <a:bodyPr wrap="none">
            <a:spAutoFit/>
          </a:bodyPr>
          <a:lstStyle/>
          <a:p>
            <a:pPr algn="ctr"/>
            <a:r>
              <a:rPr lang="en-U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WOTD 2/16/18</a:t>
            </a:r>
          </a:p>
        </p:txBody>
      </p:sp>
      <p:sp>
        <p:nvSpPr>
          <p:cNvPr id="5" name="TextBox 4">
            <a:extLst>
              <a:ext uri="{FF2B5EF4-FFF2-40B4-BE49-F238E27FC236}">
                <a16:creationId xmlns:a16="http://schemas.microsoft.com/office/drawing/2014/main" id="{3616141C-0FF0-FD4F-970C-C7BB02A8B67F}"/>
              </a:ext>
            </a:extLst>
          </p:cNvPr>
          <p:cNvSpPr txBox="1"/>
          <p:nvPr/>
        </p:nvSpPr>
        <p:spPr>
          <a:xfrm>
            <a:off x="1295400" y="5872270"/>
            <a:ext cx="7867650" cy="757130"/>
          </a:xfrm>
          <a:prstGeom prst="rect">
            <a:avLst/>
          </a:prstGeom>
          <a:noFill/>
        </p:spPr>
        <p:txBody>
          <a:bodyPr wrap="square" rtlCol="0">
            <a:spAutoFit/>
          </a:bodyPr>
          <a:lstStyle/>
          <a:p>
            <a:pPr eaLnBrk="1" hangingPunct="1">
              <a:lnSpc>
                <a:spcPct val="80000"/>
              </a:lnSpc>
              <a:buFontTx/>
              <a:buNone/>
            </a:pPr>
            <a:r>
              <a:rPr lang="en-US" altLang="en-US" sz="1800" dirty="0"/>
              <a:t>1.  contemptibly low, mean, or disreputable: sleazy politics. </a:t>
            </a:r>
          </a:p>
          <a:p>
            <a:pPr eaLnBrk="1" hangingPunct="1">
              <a:lnSpc>
                <a:spcPct val="80000"/>
              </a:lnSpc>
              <a:buFontTx/>
              <a:buNone/>
            </a:pPr>
            <a:r>
              <a:rPr lang="en-US" altLang="en-US" sz="1800" dirty="0"/>
              <a:t>2. squalid; sordid; filthy; dilapidated: a sleazy hotel. </a:t>
            </a:r>
          </a:p>
          <a:p>
            <a:pPr eaLnBrk="1" hangingPunct="1">
              <a:lnSpc>
                <a:spcPct val="80000"/>
              </a:lnSpc>
              <a:buFontTx/>
              <a:buNone/>
            </a:pPr>
            <a:r>
              <a:rPr lang="en-US" altLang="en-US" sz="1800" dirty="0"/>
              <a:t>3. thin or poor in texture, as a fabric; cheap; flimsy: a sleazy dress; a sleazy</a:t>
            </a:r>
          </a:p>
        </p:txBody>
      </p:sp>
      <p:sp>
        <p:nvSpPr>
          <p:cNvPr id="2" name="TextBox 1">
            <a:extLst>
              <a:ext uri="{FF2B5EF4-FFF2-40B4-BE49-F238E27FC236}">
                <a16:creationId xmlns:a16="http://schemas.microsoft.com/office/drawing/2014/main" id="{BF4F42CA-BF2D-534D-80C9-949C6097FCFC}"/>
              </a:ext>
            </a:extLst>
          </p:cNvPr>
          <p:cNvSpPr txBox="1"/>
          <p:nvPr/>
        </p:nvSpPr>
        <p:spPr>
          <a:xfrm>
            <a:off x="1509010" y="3352800"/>
            <a:ext cx="5425190" cy="400110"/>
          </a:xfrm>
          <a:prstGeom prst="rect">
            <a:avLst/>
          </a:prstGeom>
          <a:noFill/>
        </p:spPr>
        <p:txBody>
          <a:bodyPr wrap="square" rtlCol="0">
            <a:spAutoFit/>
          </a:bodyPr>
          <a:lstStyle/>
          <a:p>
            <a:r>
              <a:rPr lang="en-US" sz="2000" dirty="0"/>
              <a:t>disreputable, tacky, trashy, cheap, base</a:t>
            </a:r>
          </a:p>
        </p:txBody>
      </p:sp>
    </p:spTree>
    <p:extLst>
      <p:ext uri="{BB962C8B-B14F-4D97-AF65-F5344CB8AC3E}">
        <p14:creationId xmlns:p14="http://schemas.microsoft.com/office/powerpoint/2010/main" val="15651911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152413" y="457200"/>
            <a:ext cx="8839200" cy="5389562"/>
          </a:xfrm>
        </p:spPr>
        <p:txBody>
          <a:bodyPr tIns="45700" bIns="45700">
            <a:noAutofit/>
          </a:bodyPr>
          <a:lstStyle/>
          <a:p>
            <a:pPr eaLnBrk="1" fontAlgn="auto" hangingPunct="1">
              <a:spcBef>
                <a:spcPts val="0"/>
              </a:spcBef>
              <a:spcAft>
                <a:spcPts val="0"/>
              </a:spcAft>
              <a:buClr>
                <a:srgbClr val="000000"/>
              </a:buClr>
              <a:buSzPct val="100000"/>
              <a:defRPr/>
            </a:pPr>
            <a:r>
              <a:rPr lang="en-US" sz="1500" b="1" dirty="0">
                <a:latin typeface="+mn-lt"/>
                <a:ea typeface="Calibri"/>
                <a:cs typeface="Calibri"/>
                <a:sym typeface="Calibri"/>
              </a:rPr>
              <a:t>Bell Work: </a:t>
            </a:r>
            <a:r>
              <a:rPr lang="en-US" sz="1500" b="1" dirty="0">
                <a:solidFill>
                  <a:schemeClr val="bg1">
                    <a:lumMod val="50000"/>
                  </a:schemeClr>
                </a:solidFill>
                <a:latin typeface="+mn-lt"/>
                <a:ea typeface="Calibri"/>
                <a:cs typeface="Calibri"/>
                <a:sym typeface="Calibri"/>
              </a:rPr>
              <a:t>WOTD = sleazy (adj.)</a:t>
            </a:r>
          </a:p>
          <a:p>
            <a:pPr eaLnBrk="1" fontAlgn="auto" hangingPunct="1">
              <a:lnSpc>
                <a:spcPct val="80000"/>
              </a:lnSpc>
              <a:spcBef>
                <a:spcPts val="0"/>
              </a:spcBef>
              <a:spcAft>
                <a:spcPts val="0"/>
              </a:spcAft>
              <a:buClr>
                <a:srgbClr val="000000"/>
              </a:buClr>
              <a:buSzPct val="100000"/>
              <a:defRPr/>
            </a:pPr>
            <a:endParaRPr lang="en-US" sz="1200" b="1" dirty="0">
              <a:solidFill>
                <a:srgbClr val="FF0000"/>
              </a:solidFill>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b="1" u="sng" dirty="0">
                <a:solidFill>
                  <a:schemeClr val="tx1"/>
                </a:solidFill>
                <a:latin typeface="+mn-lt"/>
                <a:ea typeface="Calibri"/>
                <a:cs typeface="Calibri"/>
                <a:sym typeface="Calibri"/>
              </a:rPr>
              <a:t>In class activities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b="1" dirty="0">
                <a:solidFill>
                  <a:schemeClr val="tx1"/>
                </a:solidFill>
                <a:latin typeface="+mn-lt"/>
                <a:ea typeface="Calibri"/>
                <a:cs typeface="Calibri"/>
                <a:sym typeface="Calibri"/>
              </a:rPr>
              <a:t>Bell Work: </a:t>
            </a:r>
            <a:r>
              <a:rPr lang="en-US" b="1" dirty="0">
                <a:solidFill>
                  <a:schemeClr val="bg1">
                    <a:lumMod val="50000"/>
                  </a:schemeClr>
                </a:solidFill>
                <a:latin typeface="+mn-lt"/>
                <a:ea typeface="Calibri"/>
                <a:cs typeface="Calibri"/>
                <a:sym typeface="Calibri"/>
              </a:rPr>
              <a:t>WOTD, sleazy (adj.)</a:t>
            </a:r>
            <a:endParaRPr lang="en-US" b="1" dirty="0">
              <a:solidFill>
                <a:schemeClr val="bg1">
                  <a:lumMod val="50000"/>
                </a:schemeClr>
              </a:solidFill>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b="1" dirty="0">
                <a:solidFill>
                  <a:schemeClr val="tx1"/>
                </a:solidFill>
                <a:latin typeface="+mn-lt"/>
                <a:ea typeface="Calibri"/>
                <a:cs typeface="Calibri"/>
                <a:sym typeface="Calibri"/>
              </a:rPr>
              <a:t>Finish the in Class Rhetorical Essay </a:t>
            </a:r>
            <a:r>
              <a:rPr lang="en-US" sz="1600" b="1" dirty="0">
                <a:solidFill>
                  <a:srgbClr val="7030A0"/>
                </a:solidFill>
                <a:latin typeface="+mn-lt"/>
                <a:ea typeface="Calibri"/>
                <a:cs typeface="Calibri"/>
                <a:sym typeface="Calibri"/>
              </a:rPr>
              <a:t>(30 minutes = deadline): </a:t>
            </a:r>
          </a:p>
          <a:p>
            <a:pPr marL="342900" indent="-342900" eaLnBrk="1" fontAlgn="auto" hangingPunct="1">
              <a:spcBef>
                <a:spcPts val="0"/>
              </a:spcBef>
              <a:spcAft>
                <a:spcPts val="0"/>
              </a:spcAft>
              <a:buClr>
                <a:srgbClr val="000000"/>
              </a:buClr>
              <a:buSzPct val="100000"/>
              <a:buAutoNum type="arabicParenR"/>
              <a:defRPr/>
            </a:pPr>
            <a:r>
              <a:rPr lang="en-US" b="1" dirty="0">
                <a:solidFill>
                  <a:srgbClr val="7030A0"/>
                </a:solidFill>
                <a:latin typeface="+mn-lt"/>
                <a:ea typeface="Calibri"/>
                <a:cs typeface="Calibri"/>
                <a:sym typeface="Calibri"/>
              </a:rPr>
              <a:t>Grab your </a:t>
            </a:r>
            <a:r>
              <a:rPr lang="en-US" b="1" dirty="0" err="1">
                <a:solidFill>
                  <a:srgbClr val="7030A0"/>
                </a:solidFill>
                <a:latin typeface="+mn-lt"/>
                <a:ea typeface="Calibri"/>
                <a:cs typeface="Calibri"/>
                <a:sym typeface="Calibri"/>
              </a:rPr>
              <a:t>chromebook</a:t>
            </a:r>
            <a:r>
              <a:rPr lang="en-US" b="1" dirty="0">
                <a:solidFill>
                  <a:srgbClr val="7030A0"/>
                </a:solidFill>
                <a:latin typeface="+mn-lt"/>
                <a:ea typeface="Calibri"/>
                <a:cs typeface="Calibri"/>
                <a:sym typeface="Calibri"/>
              </a:rPr>
              <a:t> and go to our Google Classroom page. </a:t>
            </a:r>
          </a:p>
          <a:p>
            <a:pPr marL="342900" indent="-342900" eaLnBrk="1" fontAlgn="auto" hangingPunct="1">
              <a:spcBef>
                <a:spcPts val="0"/>
              </a:spcBef>
              <a:spcAft>
                <a:spcPts val="0"/>
              </a:spcAft>
              <a:buClr>
                <a:srgbClr val="000000"/>
              </a:buClr>
              <a:buSzPct val="100000"/>
              <a:buAutoNum type="arabicParenR"/>
              <a:defRPr/>
            </a:pPr>
            <a:r>
              <a:rPr lang="en-US" b="1" dirty="0">
                <a:solidFill>
                  <a:srgbClr val="7030A0"/>
                </a:solidFill>
                <a:latin typeface="+mn-lt"/>
                <a:ea typeface="Calibri"/>
                <a:cs typeface="Calibri"/>
                <a:sym typeface="Calibri"/>
              </a:rPr>
              <a:t>The most recent post will have a slideshow to show you exactly where to go on Khan Academy. </a:t>
            </a:r>
          </a:p>
          <a:p>
            <a:pPr marL="342900" indent="-342900" eaLnBrk="1" fontAlgn="auto" hangingPunct="1">
              <a:spcBef>
                <a:spcPts val="0"/>
              </a:spcBef>
              <a:spcAft>
                <a:spcPts val="0"/>
              </a:spcAft>
              <a:buClr>
                <a:srgbClr val="000000"/>
              </a:buClr>
              <a:buSzPct val="100000"/>
              <a:buAutoNum type="arabicParenR"/>
              <a:defRPr/>
            </a:pPr>
            <a:r>
              <a:rPr lang="en-US" b="1" dirty="0">
                <a:solidFill>
                  <a:srgbClr val="FF0000"/>
                </a:solidFill>
                <a:latin typeface="+mn-lt"/>
                <a:ea typeface="Calibri"/>
                <a:cs typeface="Calibri"/>
                <a:sym typeface="Calibri"/>
              </a:rPr>
              <a:t>You will be writing the Rhetorical Analysis Essay in response to the article titled, “The Digital Parent Trap.” If you were not here on the Friday before break, you will need to finish the essay at home and upload a screenshot of your score to Google Classroom this evening by 11 p.m.</a:t>
            </a:r>
          </a:p>
          <a:p>
            <a:pPr marL="342900" indent="-342900" eaLnBrk="1" fontAlgn="auto" hangingPunct="1">
              <a:spcBef>
                <a:spcPts val="0"/>
              </a:spcBef>
              <a:spcAft>
                <a:spcPts val="0"/>
              </a:spcAft>
              <a:buClr>
                <a:srgbClr val="000000"/>
              </a:buClr>
              <a:buSzPct val="100000"/>
              <a:buAutoNum type="arabicParenR"/>
              <a:defRPr/>
            </a:pPr>
            <a:r>
              <a:rPr lang="en-US" b="1" dirty="0">
                <a:solidFill>
                  <a:srgbClr val="7030A0"/>
                </a:solidFill>
                <a:latin typeface="+mn-lt"/>
                <a:ea typeface="Calibri"/>
                <a:cs typeface="Calibri"/>
                <a:sym typeface="Calibri"/>
              </a:rPr>
              <a:t>As you go, if you have enough of your essay written and you click ”signal check,” the program will grade your essay up to this point. </a:t>
            </a:r>
          </a:p>
          <a:p>
            <a:pPr marL="342900" indent="-342900" eaLnBrk="1" fontAlgn="auto" hangingPunct="1">
              <a:spcBef>
                <a:spcPts val="0"/>
              </a:spcBef>
              <a:spcAft>
                <a:spcPts val="0"/>
              </a:spcAft>
              <a:buClr>
                <a:srgbClr val="000000"/>
              </a:buClr>
              <a:buSzPct val="100000"/>
              <a:buAutoNum type="arabicParenR"/>
              <a:defRPr/>
            </a:pPr>
            <a:r>
              <a:rPr lang="en-US" b="1" dirty="0">
                <a:solidFill>
                  <a:srgbClr val="7030A0"/>
                </a:solidFill>
                <a:latin typeface="+mn-lt"/>
                <a:ea typeface="Calibri"/>
                <a:cs typeface="Calibri"/>
                <a:sym typeface="Calibri"/>
              </a:rPr>
              <a:t>Your goal is to score 3/3/3 (reading, writing, analysis). You must submit your essay, today if you were present the Friday before break (2/16/18).  **Grading Scale is 9 or above = 100%.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b="1" dirty="0">
                <a:solidFill>
                  <a:schemeClr val="tx1"/>
                </a:solidFill>
                <a:latin typeface="+mn-lt"/>
                <a:ea typeface="Calibri"/>
                <a:cs typeface="Calibri"/>
                <a:sym typeface="Calibri"/>
              </a:rPr>
              <a:t>Khan Academy Challenge Part 2 and 3: </a:t>
            </a:r>
            <a:r>
              <a:rPr lang="en-US" b="1" dirty="0">
                <a:solidFill>
                  <a:schemeClr val="bg2">
                    <a:lumMod val="60000"/>
                    <a:lumOff val="40000"/>
                  </a:schemeClr>
                </a:solidFill>
                <a:latin typeface="+mn-lt"/>
                <a:ea typeface="Calibri"/>
                <a:cs typeface="Calibri"/>
                <a:sym typeface="Calibri"/>
              </a:rPr>
              <a:t>If you finish early, or when 20 minutes is up,  work on Khan Challenge Part 2 and 3. You will need to submit a screenshot of your review page and upload it to Google Classroom </a:t>
            </a:r>
            <a:r>
              <a:rPr lang="en-US" b="1" u="sng" dirty="0">
                <a:solidFill>
                  <a:schemeClr val="bg2">
                    <a:lumMod val="60000"/>
                    <a:lumOff val="40000"/>
                  </a:schemeClr>
                </a:solidFill>
                <a:latin typeface="+mn-lt"/>
                <a:ea typeface="Calibri"/>
                <a:cs typeface="Calibri"/>
                <a:sym typeface="Calibri"/>
              </a:rPr>
              <a:t>by Sunday 3/4/18 by 11:00 p.m.</a:t>
            </a:r>
            <a:r>
              <a:rPr lang="en-US" b="1" dirty="0">
                <a:solidFill>
                  <a:schemeClr val="bg2">
                    <a:lumMod val="60000"/>
                    <a:lumOff val="40000"/>
                  </a:schemeClr>
                </a:solidFill>
                <a:latin typeface="+mn-lt"/>
                <a:ea typeface="Calibri"/>
                <a:cs typeface="Calibri"/>
                <a:sym typeface="Calibri"/>
              </a:rPr>
              <a:t> The requirements for Part 2 and 3 are on Google Classroom.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b="1" dirty="0">
                <a:solidFill>
                  <a:schemeClr val="tx1"/>
                </a:solidFill>
                <a:latin typeface="+mn-lt"/>
                <a:ea typeface="Calibri"/>
                <a:cs typeface="Calibri"/>
                <a:sym typeface="Calibri"/>
              </a:rPr>
              <a:t>SSR: </a:t>
            </a:r>
            <a:r>
              <a:rPr lang="en-US" b="1" dirty="0">
                <a:solidFill>
                  <a:srgbClr val="FF6600"/>
                </a:solidFill>
                <a:latin typeface="+mn-lt"/>
                <a:ea typeface="Calibri"/>
                <a:cs typeface="Calibri"/>
                <a:sym typeface="Calibri"/>
              </a:rPr>
              <a:t>We will read for the last 15 minutes of class. Reminder that you have your next weekly response </a:t>
            </a:r>
            <a:r>
              <a:rPr lang="en-US" b="1" u="sng" dirty="0">
                <a:solidFill>
                  <a:srgbClr val="FF6600"/>
                </a:solidFill>
                <a:latin typeface="+mn-lt"/>
                <a:ea typeface="Calibri"/>
                <a:cs typeface="Calibri"/>
                <a:sym typeface="Calibri"/>
              </a:rPr>
              <a:t>due on Sunday 3/4 (I moved the date from Friday to Sunday). </a:t>
            </a:r>
            <a:r>
              <a:rPr lang="en-US" b="1" dirty="0">
                <a:solidFill>
                  <a:srgbClr val="FF6600"/>
                </a:solidFill>
                <a:latin typeface="+mn-lt"/>
                <a:ea typeface="Calibri"/>
                <a:cs typeface="Calibri"/>
                <a:sym typeface="Calibri"/>
              </a:rPr>
              <a:t>You will have a short response to write as your exit ticket (sketch to stretch). </a:t>
            </a:r>
          </a:p>
          <a:p>
            <a:pPr eaLnBrk="1" fontAlgn="auto" hangingPunct="1">
              <a:spcBef>
                <a:spcPts val="0"/>
              </a:spcBef>
              <a:spcAft>
                <a:spcPts val="0"/>
              </a:spcAft>
              <a:buClr>
                <a:srgbClr val="000000"/>
              </a:buClr>
              <a:buSzPct val="100000"/>
              <a:defRPr/>
            </a:pPr>
            <a:endParaRPr lang="en-US" sz="800" b="1" dirty="0">
              <a:solidFill>
                <a:schemeClr val="bg2">
                  <a:lumMod val="60000"/>
                  <a:lumOff val="40000"/>
                </a:schemeClr>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b="1" u="sng" dirty="0">
                <a:solidFill>
                  <a:schemeClr val="tx1"/>
                </a:solidFill>
                <a:ea typeface="Calibri"/>
                <a:cs typeface="Calibri"/>
                <a:sym typeface="Calibri"/>
              </a:rPr>
              <a:t>Learning Targets</a:t>
            </a:r>
          </a:p>
          <a:p>
            <a:pPr eaLnBrk="1" fontAlgn="auto" hangingPunct="1">
              <a:spcBef>
                <a:spcPts val="0"/>
              </a:spcBef>
              <a:spcAft>
                <a:spcPts val="0"/>
              </a:spcAft>
              <a:buClr>
                <a:srgbClr val="000000"/>
              </a:buClr>
              <a:buSzPct val="100000"/>
              <a:defRPr/>
            </a:pPr>
            <a:r>
              <a:rPr lang="en-US" b="1" dirty="0">
                <a:solidFill>
                  <a:schemeClr val="tx1"/>
                </a:solidFill>
                <a:ea typeface="Calibri"/>
                <a:cs typeface="Calibri"/>
                <a:sym typeface="Calibri"/>
              </a:rPr>
              <a:t> </a:t>
            </a:r>
            <a:endParaRPr lang="en-US" b="1" dirty="0">
              <a:solidFill>
                <a:srgbClr val="00B050"/>
              </a:solidFill>
              <a:ea typeface="Calibri"/>
              <a:cs typeface="Calibri"/>
              <a:sym typeface="Calibri"/>
            </a:endParaRPr>
          </a:p>
          <a:p>
            <a:pPr lvl="2" eaLnBrk="1" fontAlgn="auto" hangingPunct="1">
              <a:spcBef>
                <a:spcPts val="0"/>
              </a:spcBef>
              <a:spcAft>
                <a:spcPts val="0"/>
              </a:spcAft>
              <a:buClr>
                <a:srgbClr val="000000"/>
              </a:buClr>
              <a:buSzPct val="100000"/>
              <a:defRPr/>
            </a:pPr>
            <a:r>
              <a:rPr lang="en-US" b="1" dirty="0">
                <a:ea typeface="Calibri"/>
                <a:cs typeface="Calibri"/>
                <a:sym typeface="Calibri"/>
              </a:rPr>
              <a:t>Content Learning Target</a:t>
            </a:r>
          </a:p>
          <a:p>
            <a:pPr marL="285750" lvl="2" indent="-285750" eaLnBrk="1" fontAlgn="auto" hangingPunct="1">
              <a:spcBef>
                <a:spcPts val="0"/>
              </a:spcBef>
              <a:spcAft>
                <a:spcPts val="0"/>
              </a:spcAft>
              <a:buClr>
                <a:srgbClr val="000000"/>
              </a:buClr>
              <a:buSzPct val="100000"/>
              <a:buFont typeface="Arial" charset="0"/>
              <a:buChar char="•"/>
              <a:defRPr/>
            </a:pPr>
            <a:r>
              <a:rPr lang="en-US" dirty="0"/>
              <a:t>I can analyze an article and find examples of the main technique the author used to build his/her argument in order to craft the body paragraph for the Rhetorical Analysis Essay. </a:t>
            </a:r>
            <a:endParaRPr lang="en-US" b="1" dirty="0">
              <a:ea typeface="Calibri"/>
              <a:cs typeface="Calibri"/>
              <a:sym typeface="Calibri"/>
            </a:endParaRPr>
          </a:p>
          <a:p>
            <a:pPr eaLnBrk="1" fontAlgn="auto" hangingPunct="1">
              <a:spcBef>
                <a:spcPts val="0"/>
              </a:spcBef>
              <a:spcAft>
                <a:spcPts val="0"/>
              </a:spcAft>
              <a:buClr>
                <a:srgbClr val="000000"/>
              </a:buClr>
              <a:buSzPct val="100000"/>
              <a:defRPr/>
            </a:pPr>
            <a:endParaRPr lang="en-US" sz="800" b="1" dirty="0">
              <a:ea typeface="Calibri"/>
              <a:cs typeface="Calibri"/>
              <a:sym typeface="Calibri"/>
            </a:endParaRPr>
          </a:p>
          <a:p>
            <a:pPr eaLnBrk="1" fontAlgn="auto" hangingPunct="1">
              <a:spcBef>
                <a:spcPts val="0"/>
              </a:spcBef>
              <a:spcAft>
                <a:spcPts val="0"/>
              </a:spcAft>
              <a:buClr>
                <a:srgbClr val="000000"/>
              </a:buClr>
              <a:buSzPct val="100000"/>
              <a:defRPr/>
            </a:pPr>
            <a:r>
              <a:rPr lang="en-US" b="1" dirty="0">
                <a:ea typeface="Calibri"/>
                <a:cs typeface="Calibri"/>
                <a:sym typeface="Calibri"/>
              </a:rPr>
              <a:t>Language Learning Target</a:t>
            </a:r>
          </a:p>
          <a:p>
            <a:pPr marL="285750" indent="-285750" eaLnBrk="1" fontAlgn="auto" hangingPunct="1">
              <a:spcBef>
                <a:spcPts val="0"/>
              </a:spcBef>
              <a:spcAft>
                <a:spcPts val="0"/>
              </a:spcAft>
              <a:buClr>
                <a:srgbClr val="000000"/>
              </a:buClr>
              <a:buSzPct val="100000"/>
              <a:buFont typeface="Arial" charset="0"/>
              <a:buChar char="•"/>
              <a:defRPr/>
            </a:pPr>
            <a:r>
              <a:rPr lang="en-US" dirty="0">
                <a:ea typeface="Calibri"/>
                <a:cs typeface="Calibri"/>
                <a:sym typeface="Calibri"/>
              </a:rPr>
              <a:t>I can use sentence stems and copies of exemplars in order to help me craft my own Rhetorical Analysis Essay introduction paragraph and body paragraphs.  </a:t>
            </a:r>
            <a:endParaRPr lang="en-US" b="1" dirty="0">
              <a:ea typeface="Calibri"/>
              <a:cs typeface="Calibri"/>
              <a:sym typeface="Calibri"/>
            </a:endParaRPr>
          </a:p>
          <a:p>
            <a:pPr eaLnBrk="1" fontAlgn="auto" hangingPunct="1">
              <a:spcBef>
                <a:spcPts val="0"/>
              </a:spcBef>
              <a:spcAft>
                <a:spcPts val="0"/>
              </a:spcAft>
              <a:buClr>
                <a:srgbClr val="000000"/>
              </a:buClr>
              <a:buSzPct val="100000"/>
              <a:defRPr/>
            </a:pPr>
            <a:endParaRPr lang="en-US" sz="1600" dirty="0">
              <a:solidFill>
                <a:schemeClr val="tx1"/>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rgbClr val="009A46"/>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chemeClr val="tx1"/>
              </a:solidFill>
              <a:latin typeface="+mn-lt"/>
              <a:ea typeface="Calibri"/>
              <a:cs typeface="Calibri"/>
              <a:sym typeface="Calibri"/>
            </a:endParaRPr>
          </a:p>
        </p:txBody>
      </p:sp>
      <p:sp>
        <p:nvSpPr>
          <p:cNvPr id="2" name="Rectangle 1"/>
          <p:cNvSpPr/>
          <p:nvPr/>
        </p:nvSpPr>
        <p:spPr>
          <a:xfrm>
            <a:off x="1872140" y="-76200"/>
            <a:ext cx="5399748" cy="646331"/>
          </a:xfrm>
          <a:prstGeom prst="rect">
            <a:avLst/>
          </a:prstGeom>
        </p:spPr>
        <p:txBody>
          <a:bodyPr wrap="non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Monday 2/26/18 Agenda</a:t>
            </a:r>
          </a:p>
        </p:txBody>
      </p:sp>
    </p:spTree>
    <p:extLst>
      <p:ext uri="{BB962C8B-B14F-4D97-AF65-F5344CB8AC3E}">
        <p14:creationId xmlns:p14="http://schemas.microsoft.com/office/powerpoint/2010/main" val="3734937105"/>
      </p:ext>
    </p:extLst>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0" y="685800"/>
            <a:ext cx="9144000" cy="6400800"/>
          </a:xfrm>
        </p:spPr>
        <p:txBody>
          <a:bodyPr/>
          <a:lstStyle/>
          <a:p>
            <a:pPr eaLnBrk="1" hangingPunct="1">
              <a:lnSpc>
                <a:spcPct val="80000"/>
              </a:lnSpc>
            </a:pPr>
            <a:endParaRPr lang="en-US" altLang="en-US" sz="2000" b="1" dirty="0"/>
          </a:p>
          <a:p>
            <a:pPr eaLnBrk="1" hangingPunct="1">
              <a:lnSpc>
                <a:spcPct val="80000"/>
              </a:lnSpc>
            </a:pPr>
            <a:r>
              <a:rPr lang="en-US" altLang="en-US" sz="2000" b="1" dirty="0"/>
              <a:t>Word:</a:t>
            </a:r>
            <a:r>
              <a:rPr lang="en-US" altLang="en-US" sz="2000" dirty="0"/>
              <a:t> sleazy</a:t>
            </a:r>
          </a:p>
          <a:p>
            <a:pPr eaLnBrk="1" hangingPunct="1">
              <a:lnSpc>
                <a:spcPct val="80000"/>
              </a:lnSpc>
            </a:pPr>
            <a:endParaRPr lang="en-US" altLang="en-US" sz="2000" b="1" dirty="0"/>
          </a:p>
          <a:p>
            <a:pPr eaLnBrk="1" hangingPunct="1">
              <a:lnSpc>
                <a:spcPct val="80000"/>
              </a:lnSpc>
            </a:pPr>
            <a:r>
              <a:rPr lang="en-US" altLang="en-US" sz="2000" b="1" dirty="0"/>
              <a:t>Part of speech:</a:t>
            </a:r>
            <a:r>
              <a:rPr lang="en-US" altLang="en-US" sz="2000" dirty="0"/>
              <a:t> adjective</a:t>
            </a:r>
          </a:p>
          <a:p>
            <a:pPr eaLnBrk="1" hangingPunct="1">
              <a:lnSpc>
                <a:spcPct val="80000"/>
              </a:lnSpc>
            </a:pPr>
            <a:endParaRPr lang="en-US" altLang="en-US" sz="2000" b="1" dirty="0"/>
          </a:p>
          <a:p>
            <a:pPr eaLnBrk="1" hangingPunct="1">
              <a:lnSpc>
                <a:spcPct val="80000"/>
              </a:lnSpc>
            </a:pPr>
            <a:r>
              <a:rPr lang="en-US" altLang="en-US" sz="2000" b="1" dirty="0"/>
              <a:t>Pronunciation: </a:t>
            </a:r>
            <a:r>
              <a:rPr lang="en-US" altLang="en-US" sz="2000" dirty="0" err="1"/>
              <a:t>slee</a:t>
            </a:r>
            <a:r>
              <a:rPr lang="en-US" altLang="en-US" sz="2000" dirty="0"/>
              <a:t>-zee </a:t>
            </a:r>
            <a:endParaRPr lang="en-US" altLang="en-US" sz="2000" b="1" dirty="0"/>
          </a:p>
          <a:p>
            <a:pPr eaLnBrk="1" hangingPunct="1">
              <a:lnSpc>
                <a:spcPct val="80000"/>
              </a:lnSpc>
            </a:pPr>
            <a:endParaRPr lang="en-US" altLang="en-US" sz="2000" dirty="0"/>
          </a:p>
          <a:p>
            <a:pPr eaLnBrk="1" hangingPunct="1">
              <a:lnSpc>
                <a:spcPct val="80000"/>
              </a:lnSpc>
            </a:pPr>
            <a:r>
              <a:rPr lang="en-US" altLang="en-US" sz="2000" b="1" dirty="0"/>
              <a:t>Origins:</a:t>
            </a:r>
          </a:p>
          <a:p>
            <a:pPr eaLnBrk="1" hangingPunct="1">
              <a:lnSpc>
                <a:spcPct val="80000"/>
              </a:lnSpc>
            </a:pPr>
            <a:endParaRPr lang="en-US" altLang="en-US" sz="2000" b="1" dirty="0"/>
          </a:p>
          <a:p>
            <a:pPr eaLnBrk="1" hangingPunct="1">
              <a:lnSpc>
                <a:spcPct val="80000"/>
              </a:lnSpc>
            </a:pPr>
            <a:r>
              <a:rPr lang="en-US" altLang="en-US" sz="2000" b="1" dirty="0"/>
              <a:t>Related Forms: </a:t>
            </a:r>
            <a:r>
              <a:rPr lang="en-US" altLang="en-US" sz="2000" dirty="0"/>
              <a:t>sleaze (noun); sleaziness (noun); sleazily (adverb)</a:t>
            </a:r>
          </a:p>
          <a:p>
            <a:pPr eaLnBrk="1" hangingPunct="1">
              <a:lnSpc>
                <a:spcPct val="80000"/>
              </a:lnSpc>
            </a:pPr>
            <a:endParaRPr lang="en-US" altLang="en-US" sz="2000" b="1" dirty="0"/>
          </a:p>
          <a:p>
            <a:pPr eaLnBrk="1" hangingPunct="1">
              <a:lnSpc>
                <a:spcPct val="80000"/>
              </a:lnSpc>
            </a:pPr>
            <a:r>
              <a:rPr lang="en-US" altLang="en-US" sz="2000" b="1" dirty="0"/>
              <a:t>Synonyms: </a:t>
            </a:r>
          </a:p>
          <a:p>
            <a:pPr eaLnBrk="1" hangingPunct="1">
              <a:lnSpc>
                <a:spcPct val="80000"/>
              </a:lnSpc>
            </a:pPr>
            <a:r>
              <a:rPr lang="en-US" altLang="en-US" sz="2000" dirty="0"/>
              <a:t>	</a:t>
            </a:r>
            <a:endParaRPr lang="en-US" altLang="en-US" sz="2000" b="1" dirty="0"/>
          </a:p>
          <a:p>
            <a:pPr eaLnBrk="1" hangingPunct="1">
              <a:lnSpc>
                <a:spcPct val="80000"/>
              </a:lnSpc>
              <a:buFontTx/>
              <a:buNone/>
            </a:pPr>
            <a:r>
              <a:rPr lang="en-US" altLang="en-US" sz="2000" b="1" dirty="0"/>
              <a:t>Sentence:</a:t>
            </a:r>
            <a:r>
              <a:rPr lang="en-US" altLang="en-US" sz="2000" dirty="0"/>
              <a:t> The NHL fined the player for his </a:t>
            </a:r>
            <a:r>
              <a:rPr lang="en-US" altLang="en-US" sz="2000" b="1" dirty="0">
                <a:solidFill>
                  <a:srgbClr val="FF0000"/>
                </a:solidFill>
              </a:rPr>
              <a:t>sleazy</a:t>
            </a:r>
            <a:r>
              <a:rPr lang="en-US" altLang="en-US" sz="2000" dirty="0"/>
              <a:t> tactics when he purposely kicked with his ice skate at the opposing goalie’s face.  His </a:t>
            </a:r>
            <a:r>
              <a:rPr lang="en-US" altLang="en-US" sz="2000" b="1" dirty="0">
                <a:solidFill>
                  <a:srgbClr val="FF0000"/>
                </a:solidFill>
              </a:rPr>
              <a:t>sleazy</a:t>
            </a:r>
            <a:r>
              <a:rPr lang="en-US" altLang="en-US" sz="2000" dirty="0"/>
              <a:t> excuse was that he tripped, but it was obvious that he did it on purpose.  After he lost his job, the player ended up living in a </a:t>
            </a:r>
            <a:r>
              <a:rPr lang="en-US" altLang="en-US" sz="2000" b="1" dirty="0">
                <a:solidFill>
                  <a:srgbClr val="FF0000"/>
                </a:solidFill>
              </a:rPr>
              <a:t>sleazy</a:t>
            </a:r>
            <a:r>
              <a:rPr lang="en-US" altLang="en-US" sz="2000" dirty="0"/>
              <a:t> hotel where the toilets didn’t work and he got bed bugs.</a:t>
            </a:r>
          </a:p>
          <a:p>
            <a:pPr eaLnBrk="1" hangingPunct="1">
              <a:lnSpc>
                <a:spcPct val="80000"/>
              </a:lnSpc>
              <a:buFontTx/>
              <a:buNone/>
            </a:pPr>
            <a:endParaRPr lang="en-US" altLang="en-US" sz="2000" b="1" dirty="0"/>
          </a:p>
          <a:p>
            <a:pPr eaLnBrk="1" hangingPunct="1">
              <a:lnSpc>
                <a:spcPct val="80000"/>
              </a:lnSpc>
            </a:pPr>
            <a:r>
              <a:rPr lang="en-US" altLang="en-US" sz="2000" b="1" dirty="0"/>
              <a:t>Predicted Definition:</a:t>
            </a:r>
          </a:p>
          <a:p>
            <a:pPr eaLnBrk="1" hangingPunct="1">
              <a:lnSpc>
                <a:spcPct val="80000"/>
              </a:lnSpc>
            </a:pPr>
            <a:endParaRPr lang="en-US" altLang="en-US" sz="2000" b="1" dirty="0"/>
          </a:p>
          <a:p>
            <a:pPr eaLnBrk="1" hangingPunct="1">
              <a:lnSpc>
                <a:spcPct val="80000"/>
              </a:lnSpc>
            </a:pPr>
            <a:r>
              <a:rPr lang="en-US" altLang="en-US" sz="2000" b="1" dirty="0"/>
              <a:t>Definition:</a:t>
            </a:r>
          </a:p>
        </p:txBody>
      </p:sp>
      <p:sp>
        <p:nvSpPr>
          <p:cNvPr id="3" name="TextBox 2"/>
          <p:cNvSpPr txBox="1"/>
          <p:nvPr/>
        </p:nvSpPr>
        <p:spPr>
          <a:xfrm>
            <a:off x="1066800" y="2438400"/>
            <a:ext cx="5715000" cy="338554"/>
          </a:xfrm>
          <a:prstGeom prst="rect">
            <a:avLst/>
          </a:prstGeom>
          <a:noFill/>
        </p:spPr>
        <p:txBody>
          <a:bodyPr wrap="square" rtlCol="0">
            <a:spAutoFit/>
          </a:bodyPr>
          <a:lstStyle/>
          <a:p>
            <a:pPr eaLnBrk="1" hangingPunct="1">
              <a:lnSpc>
                <a:spcPct val="80000"/>
              </a:lnSpc>
              <a:buFontTx/>
              <a:buNone/>
            </a:pPr>
            <a:r>
              <a:rPr lang="en-US" altLang="en-US" sz="2000" dirty="0"/>
              <a:t>Unknown</a:t>
            </a:r>
          </a:p>
        </p:txBody>
      </p:sp>
      <p:sp>
        <p:nvSpPr>
          <p:cNvPr id="4" name="Rectangle 3">
            <a:extLst>
              <a:ext uri="{FF2B5EF4-FFF2-40B4-BE49-F238E27FC236}">
                <a16:creationId xmlns:a16="http://schemas.microsoft.com/office/drawing/2014/main" id="{272EDAFD-80E1-D94F-B8CA-572D997A72B7}"/>
              </a:ext>
            </a:extLst>
          </p:cNvPr>
          <p:cNvSpPr/>
          <p:nvPr/>
        </p:nvSpPr>
        <p:spPr>
          <a:xfrm>
            <a:off x="2514600" y="228600"/>
            <a:ext cx="3605475" cy="707886"/>
          </a:xfrm>
          <a:prstGeom prst="rect">
            <a:avLst/>
          </a:prstGeom>
        </p:spPr>
        <p:txBody>
          <a:bodyPr wrap="none">
            <a:spAutoFit/>
          </a:bodyPr>
          <a:lstStyle/>
          <a:p>
            <a:pPr algn="ctr"/>
            <a:r>
              <a:rPr lang="en-U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WOTD 2/26/18</a:t>
            </a:r>
          </a:p>
        </p:txBody>
      </p:sp>
      <p:sp>
        <p:nvSpPr>
          <p:cNvPr id="5" name="TextBox 4">
            <a:extLst>
              <a:ext uri="{FF2B5EF4-FFF2-40B4-BE49-F238E27FC236}">
                <a16:creationId xmlns:a16="http://schemas.microsoft.com/office/drawing/2014/main" id="{3616141C-0FF0-FD4F-970C-C7BB02A8B67F}"/>
              </a:ext>
            </a:extLst>
          </p:cNvPr>
          <p:cNvSpPr txBox="1"/>
          <p:nvPr/>
        </p:nvSpPr>
        <p:spPr>
          <a:xfrm>
            <a:off x="1295400" y="5872270"/>
            <a:ext cx="7867650" cy="757130"/>
          </a:xfrm>
          <a:prstGeom prst="rect">
            <a:avLst/>
          </a:prstGeom>
          <a:noFill/>
        </p:spPr>
        <p:txBody>
          <a:bodyPr wrap="square" rtlCol="0">
            <a:spAutoFit/>
          </a:bodyPr>
          <a:lstStyle/>
          <a:p>
            <a:pPr eaLnBrk="1" hangingPunct="1">
              <a:lnSpc>
                <a:spcPct val="80000"/>
              </a:lnSpc>
              <a:buFontTx/>
              <a:buNone/>
            </a:pPr>
            <a:r>
              <a:rPr lang="en-US" altLang="en-US" sz="1800" dirty="0"/>
              <a:t>1.  contemptibly low, mean, or disreputable: sleazy politics. </a:t>
            </a:r>
          </a:p>
          <a:p>
            <a:pPr eaLnBrk="1" hangingPunct="1">
              <a:lnSpc>
                <a:spcPct val="80000"/>
              </a:lnSpc>
              <a:buFontTx/>
              <a:buNone/>
            </a:pPr>
            <a:r>
              <a:rPr lang="en-US" altLang="en-US" sz="1800" dirty="0"/>
              <a:t>2. squalid; sordid; filthy; dilapidated: a sleazy hotel. </a:t>
            </a:r>
          </a:p>
          <a:p>
            <a:pPr eaLnBrk="1" hangingPunct="1">
              <a:lnSpc>
                <a:spcPct val="80000"/>
              </a:lnSpc>
              <a:buFontTx/>
              <a:buNone/>
            </a:pPr>
            <a:r>
              <a:rPr lang="en-US" altLang="en-US" sz="1800" dirty="0"/>
              <a:t>3. thin or poor in texture, as a fabric; cheap; flimsy: a sleazy dress; a sleazy</a:t>
            </a:r>
          </a:p>
        </p:txBody>
      </p:sp>
      <p:sp>
        <p:nvSpPr>
          <p:cNvPr id="2" name="TextBox 1">
            <a:extLst>
              <a:ext uri="{FF2B5EF4-FFF2-40B4-BE49-F238E27FC236}">
                <a16:creationId xmlns:a16="http://schemas.microsoft.com/office/drawing/2014/main" id="{BF4F42CA-BF2D-534D-80C9-949C6097FCFC}"/>
              </a:ext>
            </a:extLst>
          </p:cNvPr>
          <p:cNvSpPr txBox="1"/>
          <p:nvPr/>
        </p:nvSpPr>
        <p:spPr>
          <a:xfrm>
            <a:off x="1509010" y="3352800"/>
            <a:ext cx="5425190" cy="400110"/>
          </a:xfrm>
          <a:prstGeom prst="rect">
            <a:avLst/>
          </a:prstGeom>
          <a:noFill/>
        </p:spPr>
        <p:txBody>
          <a:bodyPr wrap="square" rtlCol="0">
            <a:spAutoFit/>
          </a:bodyPr>
          <a:lstStyle/>
          <a:p>
            <a:r>
              <a:rPr lang="en-US" sz="2000" dirty="0"/>
              <a:t>disreputable, tacky, trashy, cheap, base</a:t>
            </a:r>
          </a:p>
        </p:txBody>
      </p:sp>
    </p:spTree>
    <p:extLst>
      <p:ext uri="{BB962C8B-B14F-4D97-AF65-F5344CB8AC3E}">
        <p14:creationId xmlns:p14="http://schemas.microsoft.com/office/powerpoint/2010/main" val="37553427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hape 57"/>
          <p:cNvSpPr txBox="1">
            <a:spLocks noGrp="1"/>
          </p:cNvSpPr>
          <p:nvPr>
            <p:ph type="title" idx="4294967295"/>
          </p:nvPr>
        </p:nvSpPr>
        <p:spPr>
          <a:xfrm>
            <a:off x="685800" y="49213"/>
            <a:ext cx="7772400" cy="560387"/>
          </a:xfrm>
        </p:spPr>
        <p:txBody>
          <a:bodyPr tIns="45700" bIns="45700" anchorCtr="1"/>
          <a:lstStyle/>
          <a:p>
            <a:pPr algn="ctr"/>
            <a: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Starter Pack Assignment</a:t>
            </a:r>
          </a:p>
        </p:txBody>
      </p:sp>
      <p:sp>
        <p:nvSpPr>
          <p:cNvPr id="58" name="Shape 58"/>
          <p:cNvSpPr txBox="1">
            <a:spLocks noGrp="1"/>
          </p:cNvSpPr>
          <p:nvPr>
            <p:ph type="body" idx="4294967295"/>
          </p:nvPr>
        </p:nvSpPr>
        <p:spPr>
          <a:xfrm>
            <a:off x="266700" y="762000"/>
            <a:ext cx="8610600" cy="5334000"/>
          </a:xfrm>
          <a:extLst/>
        </p:spPr>
        <p:txBody>
          <a:bodyPr tIns="45700" bIns="45700">
            <a:noAutofit/>
          </a:bodyPr>
          <a:lstStyle/>
          <a:p>
            <a:pPr eaLnBrk="1" fontAlgn="auto" hangingPunct="1">
              <a:lnSpc>
                <a:spcPct val="150000"/>
              </a:lnSpc>
              <a:spcBef>
                <a:spcPts val="0"/>
              </a:spcBef>
              <a:spcAft>
                <a:spcPts val="0"/>
              </a:spcAft>
              <a:buClr>
                <a:srgbClr val="000000"/>
              </a:buClr>
              <a:buSzPct val="100000"/>
              <a:defRPr/>
            </a:pPr>
            <a:r>
              <a:rPr lang="en-US" sz="2000" b="1" dirty="0">
                <a:solidFill>
                  <a:schemeClr val="tx1"/>
                </a:solidFill>
                <a:latin typeface="+mn-lt"/>
                <a:ea typeface="Calibri"/>
                <a:cs typeface="Calibri"/>
                <a:sym typeface="Calibri"/>
              </a:rPr>
              <a:t>Requirements:</a:t>
            </a:r>
          </a:p>
          <a:p>
            <a:pPr marL="285750" indent="-285750" eaLnBrk="1" fontAlgn="auto" hangingPunct="1">
              <a:lnSpc>
                <a:spcPct val="150000"/>
              </a:lnSpc>
              <a:spcBef>
                <a:spcPts val="0"/>
              </a:spcBef>
              <a:spcAft>
                <a:spcPts val="0"/>
              </a:spcAft>
              <a:buClr>
                <a:srgbClr val="000000"/>
              </a:buClr>
              <a:buSzPct val="100000"/>
              <a:buFont typeface="Wingdings" pitchFamily="2" charset="2"/>
              <a:buChar char="ü"/>
              <a:defRPr/>
            </a:pPr>
            <a:r>
              <a:rPr lang="en-US" sz="1600" dirty="0">
                <a:solidFill>
                  <a:schemeClr val="tx1"/>
                </a:solidFill>
                <a:latin typeface="+mn-lt"/>
                <a:ea typeface="Calibri"/>
                <a:cs typeface="Calibri"/>
                <a:sym typeface="Calibri"/>
              </a:rPr>
              <a:t>A minimum of four items to represent your partner</a:t>
            </a:r>
          </a:p>
          <a:p>
            <a:pPr marL="285750" indent="-285750" eaLnBrk="1" fontAlgn="auto" hangingPunct="1">
              <a:lnSpc>
                <a:spcPct val="150000"/>
              </a:lnSpc>
              <a:spcBef>
                <a:spcPts val="0"/>
              </a:spcBef>
              <a:spcAft>
                <a:spcPts val="0"/>
              </a:spcAft>
              <a:buClr>
                <a:srgbClr val="000000"/>
              </a:buClr>
              <a:buSzPct val="100000"/>
              <a:buFont typeface="Wingdings" pitchFamily="2" charset="2"/>
              <a:buChar char="ü"/>
              <a:defRPr/>
            </a:pPr>
            <a:r>
              <a:rPr lang="en-US" sz="1600" dirty="0">
                <a:solidFill>
                  <a:schemeClr val="tx1"/>
                </a:solidFill>
                <a:latin typeface="+mn-lt"/>
                <a:ea typeface="Calibri"/>
                <a:cs typeface="Calibri"/>
                <a:sym typeface="Calibri"/>
              </a:rPr>
              <a:t>2-4 complete and detailed sentences to explain how each item represents your partner</a:t>
            </a:r>
          </a:p>
          <a:p>
            <a:pPr marL="285750" indent="-285750" eaLnBrk="1" fontAlgn="auto" hangingPunct="1">
              <a:lnSpc>
                <a:spcPct val="150000"/>
              </a:lnSpc>
              <a:spcBef>
                <a:spcPts val="0"/>
              </a:spcBef>
              <a:spcAft>
                <a:spcPts val="0"/>
              </a:spcAft>
              <a:buClr>
                <a:srgbClr val="000000"/>
              </a:buClr>
              <a:buSzPct val="100000"/>
              <a:buFont typeface="Wingdings" pitchFamily="2" charset="2"/>
              <a:buChar char="ü"/>
              <a:defRPr/>
            </a:pPr>
            <a:r>
              <a:rPr lang="en-US" sz="1600" dirty="0">
                <a:solidFill>
                  <a:schemeClr val="tx1"/>
                </a:solidFill>
                <a:latin typeface="+mn-lt"/>
                <a:ea typeface="Calibri"/>
                <a:cs typeface="Calibri"/>
                <a:sym typeface="Calibri"/>
              </a:rPr>
              <a:t>The final product can be presented using a presentation program/app or drawn out</a:t>
            </a:r>
          </a:p>
          <a:p>
            <a:pPr marL="285750" indent="-285750" eaLnBrk="1" fontAlgn="auto" hangingPunct="1">
              <a:lnSpc>
                <a:spcPct val="150000"/>
              </a:lnSpc>
              <a:spcBef>
                <a:spcPts val="0"/>
              </a:spcBef>
              <a:spcAft>
                <a:spcPts val="0"/>
              </a:spcAft>
              <a:buClr>
                <a:srgbClr val="000000"/>
              </a:buClr>
              <a:buSzPct val="100000"/>
              <a:buFont typeface="Wingdings" pitchFamily="2" charset="2"/>
              <a:buChar char="ü"/>
              <a:defRPr/>
            </a:pPr>
            <a:r>
              <a:rPr lang="en-US" sz="1600" dirty="0">
                <a:solidFill>
                  <a:schemeClr val="tx1"/>
                </a:solidFill>
                <a:latin typeface="+mn-lt"/>
                <a:ea typeface="Calibri"/>
                <a:cs typeface="Calibri"/>
                <a:sym typeface="Calibri"/>
              </a:rPr>
              <a:t>Final product must be uploaded to Google Classroom by Thursday evening</a:t>
            </a:r>
          </a:p>
          <a:p>
            <a:pPr eaLnBrk="1" fontAlgn="auto" hangingPunct="1">
              <a:lnSpc>
                <a:spcPct val="150000"/>
              </a:lnSpc>
              <a:spcBef>
                <a:spcPts val="0"/>
              </a:spcBef>
              <a:spcAft>
                <a:spcPts val="0"/>
              </a:spcAft>
              <a:buClr>
                <a:srgbClr val="000000"/>
              </a:buClr>
              <a:buSzPct val="100000"/>
              <a:defRPr/>
            </a:pPr>
            <a:endParaRPr lang="en-US" sz="1500" b="1" dirty="0">
              <a:solidFill>
                <a:schemeClr val="tx1"/>
              </a:solidFill>
              <a:latin typeface="+mn-lt"/>
              <a:ea typeface="Calibri"/>
              <a:cs typeface="Calibri"/>
              <a:sym typeface="Calibri"/>
            </a:endParaRPr>
          </a:p>
          <a:p>
            <a:pPr eaLnBrk="1" fontAlgn="auto" hangingPunct="1">
              <a:lnSpc>
                <a:spcPct val="150000"/>
              </a:lnSpc>
              <a:spcBef>
                <a:spcPts val="0"/>
              </a:spcBef>
              <a:spcAft>
                <a:spcPts val="0"/>
              </a:spcAft>
              <a:buClr>
                <a:srgbClr val="000000"/>
              </a:buClr>
              <a:buSzPct val="100000"/>
              <a:defRPr/>
            </a:pPr>
            <a:endParaRPr lang="en-US" sz="1500" b="1" dirty="0">
              <a:solidFill>
                <a:schemeClr val="tx1"/>
              </a:solidFill>
              <a:latin typeface="+mn-lt"/>
              <a:ea typeface="Calibri"/>
              <a:cs typeface="Calibri"/>
              <a:sym typeface="Calibri"/>
            </a:endParaRPr>
          </a:p>
          <a:p>
            <a:pPr eaLnBrk="1" fontAlgn="auto" hangingPunct="1">
              <a:lnSpc>
                <a:spcPct val="150000"/>
              </a:lnSpc>
              <a:spcBef>
                <a:spcPts val="0"/>
              </a:spcBef>
              <a:spcAft>
                <a:spcPts val="0"/>
              </a:spcAft>
              <a:buClr>
                <a:srgbClr val="000000"/>
              </a:buClr>
              <a:buSzPct val="100000"/>
              <a:defRPr/>
            </a:pPr>
            <a:endParaRPr lang="en-US" sz="1500" b="1" dirty="0">
              <a:solidFill>
                <a:schemeClr val="tx1"/>
              </a:solidFill>
              <a:latin typeface="+mn-lt"/>
              <a:ea typeface="Calibri"/>
              <a:cs typeface="Calibri"/>
              <a:sym typeface="Calibri"/>
            </a:endParaRPr>
          </a:p>
        </p:txBody>
      </p:sp>
      <p:pic>
        <p:nvPicPr>
          <p:cNvPr id="3" name="Picture 2">
            <a:extLst>
              <a:ext uri="{FF2B5EF4-FFF2-40B4-BE49-F238E27FC236}">
                <a16:creationId xmlns:a16="http://schemas.microsoft.com/office/drawing/2014/main" id="{29BABD92-9FCB-0043-BD81-F977B9234760}"/>
              </a:ext>
            </a:extLst>
          </p:cNvPr>
          <p:cNvPicPr>
            <a:picLocks noChangeAspect="1"/>
          </p:cNvPicPr>
          <p:nvPr/>
        </p:nvPicPr>
        <p:blipFill rotWithShape="1">
          <a:blip r:embed="rId3"/>
          <a:srcRect l="4314"/>
          <a:stretch/>
        </p:blipFill>
        <p:spPr>
          <a:xfrm>
            <a:off x="2209800" y="2819400"/>
            <a:ext cx="4724400" cy="3826239"/>
          </a:xfrm>
          <a:prstGeom prst="rect">
            <a:avLst/>
          </a:prstGeom>
        </p:spPr>
      </p:pic>
    </p:spTree>
    <p:extLst>
      <p:ext uri="{BB962C8B-B14F-4D97-AF65-F5344CB8AC3E}">
        <p14:creationId xmlns:p14="http://schemas.microsoft.com/office/powerpoint/2010/main" val="1565940195"/>
      </p:ext>
    </p:extLst>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152413" y="457200"/>
            <a:ext cx="8839200" cy="5389562"/>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latin typeface="+mn-lt"/>
                <a:ea typeface="Calibri"/>
                <a:cs typeface="Calibri"/>
                <a:sym typeface="Calibri"/>
              </a:rPr>
              <a:t>Bell Work: </a:t>
            </a:r>
            <a:r>
              <a:rPr lang="en-US" sz="1600" b="1" dirty="0">
                <a:solidFill>
                  <a:schemeClr val="bg1">
                    <a:lumMod val="50000"/>
                  </a:schemeClr>
                </a:solidFill>
                <a:latin typeface="+mn-lt"/>
                <a:ea typeface="Calibri"/>
                <a:cs typeface="Calibri"/>
                <a:sym typeface="Calibri"/>
              </a:rPr>
              <a:t>WOTD = epitome (noun)</a:t>
            </a:r>
          </a:p>
          <a:p>
            <a:pPr eaLnBrk="1" fontAlgn="auto" hangingPunct="1">
              <a:lnSpc>
                <a:spcPct val="80000"/>
              </a:lnSpc>
              <a:spcBef>
                <a:spcPts val="0"/>
              </a:spcBef>
              <a:spcAft>
                <a:spcPts val="0"/>
              </a:spcAft>
              <a:buClr>
                <a:srgbClr val="000000"/>
              </a:buClr>
              <a:buSzPct val="100000"/>
              <a:defRPr/>
            </a:pPr>
            <a:endParaRPr lang="en-US" sz="1600" b="1" dirty="0">
              <a:solidFill>
                <a:srgbClr val="FF0000"/>
              </a:solidFill>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1600" b="1" u="sng" dirty="0">
                <a:solidFill>
                  <a:schemeClr val="tx1"/>
                </a:solidFill>
                <a:latin typeface="+mn-lt"/>
                <a:ea typeface="Calibri"/>
                <a:cs typeface="Calibri"/>
                <a:sym typeface="Calibri"/>
              </a:rPr>
              <a:t>In class activities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600" b="1" dirty="0">
                <a:solidFill>
                  <a:schemeClr val="tx1"/>
                </a:solidFill>
                <a:latin typeface="+mn-lt"/>
                <a:ea typeface="Calibri"/>
                <a:cs typeface="Calibri"/>
                <a:sym typeface="Calibri"/>
              </a:rPr>
              <a:t>Bell Work: </a:t>
            </a:r>
            <a:r>
              <a:rPr lang="en-US" sz="1600" b="1" dirty="0">
                <a:solidFill>
                  <a:schemeClr val="bg1">
                    <a:lumMod val="50000"/>
                  </a:schemeClr>
                </a:solidFill>
                <a:latin typeface="+mn-lt"/>
                <a:ea typeface="Calibri"/>
                <a:cs typeface="Calibri"/>
                <a:sym typeface="Calibri"/>
              </a:rPr>
              <a:t>WOTD, epitome (noun)</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600" b="1" dirty="0">
                <a:solidFill>
                  <a:schemeClr val="tx1"/>
                </a:solidFill>
                <a:latin typeface="+mn-lt"/>
                <a:ea typeface="Calibri"/>
                <a:cs typeface="Calibri"/>
                <a:sym typeface="Calibri"/>
              </a:rPr>
              <a:t>Rhetorical Analysis Word Wall: </a:t>
            </a:r>
            <a:r>
              <a:rPr lang="en-US" sz="1600" b="1" dirty="0">
                <a:solidFill>
                  <a:schemeClr val="accent1"/>
                </a:solidFill>
                <a:latin typeface="+mn-lt"/>
                <a:ea typeface="Calibri"/>
                <a:cs typeface="Calibri"/>
                <a:sym typeface="Calibri"/>
              </a:rPr>
              <a:t>Each table will be given two techniques to add to our word wall. Follow the directions on the following slide. (20 minutes)</a:t>
            </a:r>
            <a:endParaRPr lang="en-US" sz="1600" b="1" dirty="0">
              <a:solidFill>
                <a:schemeClr val="accent1"/>
              </a:solidFill>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600" b="1" dirty="0">
                <a:solidFill>
                  <a:schemeClr val="tx1"/>
                </a:solidFill>
                <a:latin typeface="+mn-lt"/>
                <a:ea typeface="Calibri"/>
                <a:cs typeface="Calibri"/>
                <a:sym typeface="Calibri"/>
              </a:rPr>
              <a:t>SSR: </a:t>
            </a:r>
            <a:r>
              <a:rPr lang="en-US" sz="1600" b="1" dirty="0">
                <a:solidFill>
                  <a:srgbClr val="00B050"/>
                </a:solidFill>
                <a:latin typeface="+mn-lt"/>
                <a:ea typeface="Calibri"/>
                <a:cs typeface="Calibri"/>
                <a:sym typeface="Calibri"/>
              </a:rPr>
              <a:t>15 minutes + pick response you will write for this week (due Sunday 3/4/18)</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600" b="1" dirty="0">
                <a:solidFill>
                  <a:schemeClr val="tx1"/>
                </a:solidFill>
                <a:latin typeface="+mn-lt"/>
                <a:ea typeface="Calibri"/>
                <a:cs typeface="Calibri"/>
                <a:sym typeface="Calibri"/>
              </a:rPr>
              <a:t>2018 Teacher of the Year for Dearborn Assignment: </a:t>
            </a:r>
            <a:r>
              <a:rPr lang="en-US" sz="1600" b="1" dirty="0">
                <a:solidFill>
                  <a:srgbClr val="FF6600"/>
                </a:solidFill>
                <a:latin typeface="+mn-lt"/>
                <a:ea typeface="Calibri"/>
                <a:cs typeface="Calibri"/>
                <a:sym typeface="Calibri"/>
              </a:rPr>
              <a:t>The deadline is 3/16, but you will need to write a formal nomination for at least one teacher. Nominations are filled out online, but you will need to print a copy of your nomination (from Google Docs). I will be giving a copy of your nominations to each teacher. If the teacher does not teach at DHS, you will need to provide me with the name of the school he or she is teaching at for this school year. </a:t>
            </a:r>
            <a:r>
              <a:rPr lang="en-US" sz="1600" dirty="0">
                <a:hlinkClick r:id="rId3"/>
              </a:rPr>
              <a:t>https://goo.gl/nuCtnN</a:t>
            </a:r>
            <a:endParaRPr lang="en-US" sz="1600" dirty="0"/>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600" b="1" dirty="0">
                <a:solidFill>
                  <a:schemeClr val="tx1"/>
                </a:solidFill>
              </a:rPr>
              <a:t>Update on the Khan Challenges</a:t>
            </a:r>
            <a:r>
              <a:rPr lang="en-US" sz="1600" dirty="0"/>
              <a:t>: </a:t>
            </a:r>
            <a:r>
              <a:rPr lang="en-US" sz="1600" dirty="0">
                <a:solidFill>
                  <a:srgbClr val="7030A0"/>
                </a:solidFill>
              </a:rPr>
              <a:t>Khan Challenge Part 2 is still due on 3/4/18. However, Part 3 has been moved to 3/11/18 in order to give you an extra week in order to try to meet the challenge. I will adjust the dates on Google Classroom. </a:t>
            </a:r>
          </a:p>
          <a:p>
            <a:pPr eaLnBrk="1" fontAlgn="auto" hangingPunct="1">
              <a:spcBef>
                <a:spcPts val="0"/>
              </a:spcBef>
              <a:spcAft>
                <a:spcPts val="0"/>
              </a:spcAft>
              <a:buClr>
                <a:srgbClr val="000000"/>
              </a:buClr>
              <a:buSzPct val="100000"/>
              <a:defRPr/>
            </a:pPr>
            <a:endParaRPr lang="en-US" b="1" dirty="0">
              <a:solidFill>
                <a:schemeClr val="bg2">
                  <a:lumMod val="60000"/>
                  <a:lumOff val="40000"/>
                </a:schemeClr>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500" b="1" u="sng" dirty="0">
                <a:solidFill>
                  <a:schemeClr val="tx1"/>
                </a:solidFill>
                <a:ea typeface="Calibri"/>
                <a:cs typeface="Calibri"/>
                <a:sym typeface="Calibri"/>
              </a:rPr>
              <a:t>Learning Targets</a:t>
            </a:r>
          </a:p>
          <a:p>
            <a:pPr eaLnBrk="1" fontAlgn="auto" hangingPunct="1">
              <a:spcBef>
                <a:spcPts val="0"/>
              </a:spcBef>
              <a:spcAft>
                <a:spcPts val="0"/>
              </a:spcAft>
              <a:buClr>
                <a:srgbClr val="000000"/>
              </a:buClr>
              <a:buSzPct val="100000"/>
              <a:defRPr/>
            </a:pPr>
            <a:r>
              <a:rPr lang="en-US" sz="1500" b="1" dirty="0">
                <a:solidFill>
                  <a:schemeClr val="tx1"/>
                </a:solidFill>
                <a:ea typeface="Calibri"/>
                <a:cs typeface="Calibri"/>
                <a:sym typeface="Calibri"/>
              </a:rPr>
              <a:t> </a:t>
            </a:r>
            <a:endParaRPr lang="en-US" sz="1500" b="1" dirty="0">
              <a:solidFill>
                <a:srgbClr val="00B050"/>
              </a:solidFill>
              <a:ea typeface="Calibri"/>
              <a:cs typeface="Calibri"/>
              <a:sym typeface="Calibri"/>
            </a:endParaRPr>
          </a:p>
          <a:p>
            <a:pPr lvl="2" eaLnBrk="1" fontAlgn="auto" hangingPunct="1">
              <a:spcBef>
                <a:spcPts val="0"/>
              </a:spcBef>
              <a:spcAft>
                <a:spcPts val="0"/>
              </a:spcAft>
              <a:buClr>
                <a:srgbClr val="000000"/>
              </a:buClr>
              <a:buSzPct val="100000"/>
              <a:defRPr/>
            </a:pPr>
            <a:r>
              <a:rPr lang="en-US" sz="1500" b="1" dirty="0">
                <a:ea typeface="Calibri"/>
                <a:cs typeface="Calibri"/>
                <a:sym typeface="Calibri"/>
              </a:rPr>
              <a:t>Content Learning Target</a:t>
            </a:r>
          </a:p>
          <a:p>
            <a:pPr marL="285750" lvl="2" indent="-285750" eaLnBrk="1" fontAlgn="auto" hangingPunct="1">
              <a:spcBef>
                <a:spcPts val="0"/>
              </a:spcBef>
              <a:spcAft>
                <a:spcPts val="0"/>
              </a:spcAft>
              <a:buClr>
                <a:srgbClr val="000000"/>
              </a:buClr>
              <a:buSzPct val="100000"/>
              <a:buFont typeface="Arial" charset="0"/>
              <a:buChar char="•"/>
              <a:defRPr/>
            </a:pPr>
            <a:r>
              <a:rPr lang="en-US" sz="1500" dirty="0"/>
              <a:t>I can find a variety of examples of common techniques writers use in order to build an argument. I will use post these examples on a word wall for the class in order for all of us to use as a reference for the SAT Rhetorical Analysis Essay. </a:t>
            </a:r>
            <a:endParaRPr lang="en-US" sz="1500" b="1" dirty="0">
              <a:ea typeface="Calibri"/>
              <a:cs typeface="Calibri"/>
              <a:sym typeface="Calibri"/>
            </a:endParaRPr>
          </a:p>
          <a:p>
            <a:pPr eaLnBrk="1" fontAlgn="auto" hangingPunct="1">
              <a:spcBef>
                <a:spcPts val="0"/>
              </a:spcBef>
              <a:spcAft>
                <a:spcPts val="0"/>
              </a:spcAft>
              <a:buClr>
                <a:srgbClr val="000000"/>
              </a:buClr>
              <a:buSzPct val="100000"/>
              <a:defRPr/>
            </a:pPr>
            <a:endParaRPr lang="en-US" sz="1500" b="1" dirty="0">
              <a:ea typeface="Calibri"/>
              <a:cs typeface="Calibri"/>
              <a:sym typeface="Calibri"/>
            </a:endParaRPr>
          </a:p>
          <a:p>
            <a:pPr eaLnBrk="1" fontAlgn="auto" hangingPunct="1">
              <a:spcBef>
                <a:spcPts val="0"/>
              </a:spcBef>
              <a:spcAft>
                <a:spcPts val="0"/>
              </a:spcAft>
              <a:buClr>
                <a:srgbClr val="000000"/>
              </a:buClr>
              <a:buSzPct val="100000"/>
              <a:defRPr/>
            </a:pPr>
            <a:r>
              <a:rPr lang="en-US" sz="1500" b="1" dirty="0">
                <a:ea typeface="Calibri"/>
                <a:cs typeface="Calibri"/>
                <a:sym typeface="Calibri"/>
              </a:rPr>
              <a:t>Language Learning Target</a:t>
            </a:r>
          </a:p>
          <a:p>
            <a:pPr marL="285750" indent="-285750" eaLnBrk="1" fontAlgn="auto" hangingPunct="1">
              <a:spcBef>
                <a:spcPts val="0"/>
              </a:spcBef>
              <a:spcAft>
                <a:spcPts val="0"/>
              </a:spcAft>
              <a:buClr>
                <a:srgbClr val="000000"/>
              </a:buClr>
              <a:buSzPct val="100000"/>
              <a:buFont typeface="Arial" charset="0"/>
              <a:buChar char="•"/>
              <a:defRPr/>
            </a:pPr>
            <a:r>
              <a:rPr lang="en-US" sz="1500" dirty="0">
                <a:ea typeface="Calibri"/>
                <a:cs typeface="Calibri"/>
                <a:sym typeface="Calibri"/>
              </a:rPr>
              <a:t>I can use the examples posted on the classroom word wall in order to help me identify the various techniques that are used by a writer to craft an argument. </a:t>
            </a:r>
            <a:endParaRPr lang="en-US" sz="1500" b="1" dirty="0">
              <a:ea typeface="Calibri"/>
              <a:cs typeface="Calibri"/>
              <a:sym typeface="Calibri"/>
            </a:endParaRPr>
          </a:p>
          <a:p>
            <a:pPr eaLnBrk="1" fontAlgn="auto" hangingPunct="1">
              <a:spcBef>
                <a:spcPts val="0"/>
              </a:spcBef>
              <a:spcAft>
                <a:spcPts val="0"/>
              </a:spcAft>
              <a:buClr>
                <a:srgbClr val="000000"/>
              </a:buClr>
              <a:buSzPct val="100000"/>
              <a:defRPr/>
            </a:pPr>
            <a:endParaRPr lang="en-US" sz="1600" dirty="0">
              <a:solidFill>
                <a:schemeClr val="tx1"/>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rgbClr val="009A46"/>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chemeClr val="tx1"/>
              </a:solidFill>
              <a:latin typeface="+mn-lt"/>
              <a:ea typeface="Calibri"/>
              <a:cs typeface="Calibri"/>
              <a:sym typeface="Calibri"/>
            </a:endParaRPr>
          </a:p>
        </p:txBody>
      </p:sp>
      <p:sp>
        <p:nvSpPr>
          <p:cNvPr id="2" name="Rectangle 1"/>
          <p:cNvSpPr/>
          <p:nvPr/>
        </p:nvSpPr>
        <p:spPr>
          <a:xfrm>
            <a:off x="2124486" y="-76200"/>
            <a:ext cx="4895058" cy="584775"/>
          </a:xfrm>
          <a:prstGeom prst="rect">
            <a:avLst/>
          </a:prstGeom>
        </p:spPr>
        <p:txBody>
          <a:bodyPr wrap="none">
            <a:spAutoFit/>
          </a:bodyPr>
          <a:lstStyle/>
          <a:p>
            <a:pPr algn="ctr"/>
            <a: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Tuesday 2/27/18 Agenda</a:t>
            </a:r>
          </a:p>
        </p:txBody>
      </p:sp>
    </p:spTree>
    <p:extLst>
      <p:ext uri="{BB962C8B-B14F-4D97-AF65-F5344CB8AC3E}">
        <p14:creationId xmlns:p14="http://schemas.microsoft.com/office/powerpoint/2010/main" val="3224447615"/>
      </p:ext>
    </p:extLst>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0" y="685800"/>
            <a:ext cx="9144000" cy="6400800"/>
          </a:xfrm>
        </p:spPr>
        <p:txBody>
          <a:bodyPr/>
          <a:lstStyle/>
          <a:p>
            <a:pPr eaLnBrk="1" hangingPunct="1">
              <a:lnSpc>
                <a:spcPct val="80000"/>
              </a:lnSpc>
            </a:pPr>
            <a:endParaRPr lang="en-US" altLang="en-US" sz="2000" b="1" dirty="0"/>
          </a:p>
          <a:p>
            <a:pPr eaLnBrk="1" hangingPunct="1">
              <a:lnSpc>
                <a:spcPct val="80000"/>
              </a:lnSpc>
            </a:pPr>
            <a:r>
              <a:rPr lang="en-US" altLang="en-US" sz="2000" b="1" dirty="0"/>
              <a:t>Word:</a:t>
            </a:r>
            <a:r>
              <a:rPr lang="en-US" altLang="en-US" sz="2000" dirty="0"/>
              <a:t> epitome</a:t>
            </a:r>
          </a:p>
          <a:p>
            <a:pPr eaLnBrk="1" hangingPunct="1">
              <a:lnSpc>
                <a:spcPct val="80000"/>
              </a:lnSpc>
            </a:pPr>
            <a:endParaRPr lang="en-US" altLang="en-US" sz="2000" b="1" dirty="0"/>
          </a:p>
          <a:p>
            <a:pPr eaLnBrk="1" hangingPunct="1">
              <a:lnSpc>
                <a:spcPct val="80000"/>
              </a:lnSpc>
            </a:pPr>
            <a:r>
              <a:rPr lang="en-US" altLang="en-US" sz="2000" b="1" dirty="0"/>
              <a:t>Part of speech:</a:t>
            </a:r>
            <a:r>
              <a:rPr lang="en-US" altLang="en-US" sz="2000" dirty="0"/>
              <a:t> noun</a:t>
            </a:r>
          </a:p>
          <a:p>
            <a:pPr eaLnBrk="1" hangingPunct="1">
              <a:lnSpc>
                <a:spcPct val="80000"/>
              </a:lnSpc>
            </a:pPr>
            <a:endParaRPr lang="en-US" altLang="en-US" sz="2000" b="1" dirty="0"/>
          </a:p>
          <a:p>
            <a:pPr eaLnBrk="1" hangingPunct="1">
              <a:lnSpc>
                <a:spcPct val="80000"/>
              </a:lnSpc>
            </a:pPr>
            <a:r>
              <a:rPr lang="en-US" altLang="en-US" sz="2000" b="1" dirty="0"/>
              <a:t>Pronunciation: </a:t>
            </a:r>
            <a:r>
              <a:rPr lang="en-US" altLang="en-US" sz="2000" b="1" dirty="0" err="1"/>
              <a:t>ih</a:t>
            </a:r>
            <a:r>
              <a:rPr lang="en-US" altLang="en-US" sz="2000" b="1" dirty="0"/>
              <a:t>-pit-uh-</a:t>
            </a:r>
            <a:r>
              <a:rPr lang="en-US" altLang="en-US" sz="2000" b="1" dirty="0" err="1"/>
              <a:t>mee</a:t>
            </a:r>
            <a:r>
              <a:rPr lang="en-US" altLang="en-US" sz="2000" dirty="0"/>
              <a:t> </a:t>
            </a:r>
            <a:endParaRPr lang="en-US" altLang="en-US" sz="2000" b="1" dirty="0"/>
          </a:p>
          <a:p>
            <a:pPr eaLnBrk="1" hangingPunct="1">
              <a:lnSpc>
                <a:spcPct val="80000"/>
              </a:lnSpc>
            </a:pPr>
            <a:endParaRPr lang="en-US" altLang="en-US" sz="2000" dirty="0"/>
          </a:p>
          <a:p>
            <a:pPr eaLnBrk="1" hangingPunct="1">
              <a:lnSpc>
                <a:spcPct val="80000"/>
              </a:lnSpc>
            </a:pPr>
            <a:r>
              <a:rPr lang="en-US" altLang="en-US" sz="2000" b="1" dirty="0"/>
              <a:t>Origins:</a:t>
            </a:r>
          </a:p>
          <a:p>
            <a:pPr eaLnBrk="1" hangingPunct="1">
              <a:lnSpc>
                <a:spcPct val="80000"/>
              </a:lnSpc>
            </a:pPr>
            <a:endParaRPr lang="en-US" altLang="en-US" sz="2000" b="1" dirty="0"/>
          </a:p>
          <a:p>
            <a:pPr eaLnBrk="1" hangingPunct="1">
              <a:lnSpc>
                <a:spcPct val="80000"/>
              </a:lnSpc>
            </a:pPr>
            <a:r>
              <a:rPr lang="en-US" altLang="en-US" sz="2000" b="1" dirty="0"/>
              <a:t>Related Forms: </a:t>
            </a:r>
            <a:r>
              <a:rPr lang="en-US" altLang="en-US" sz="2000" dirty="0"/>
              <a:t>epitomize (verb)</a:t>
            </a:r>
          </a:p>
          <a:p>
            <a:pPr eaLnBrk="1" hangingPunct="1">
              <a:lnSpc>
                <a:spcPct val="80000"/>
              </a:lnSpc>
            </a:pPr>
            <a:endParaRPr lang="en-US" altLang="en-US" sz="2000" b="1" dirty="0"/>
          </a:p>
          <a:p>
            <a:pPr eaLnBrk="1" hangingPunct="1">
              <a:lnSpc>
                <a:spcPct val="80000"/>
              </a:lnSpc>
            </a:pPr>
            <a:r>
              <a:rPr lang="en-US" altLang="en-US" sz="2000" b="1" dirty="0"/>
              <a:t>Synonyms: </a:t>
            </a:r>
          </a:p>
          <a:p>
            <a:pPr eaLnBrk="1" hangingPunct="1">
              <a:lnSpc>
                <a:spcPct val="80000"/>
              </a:lnSpc>
            </a:pPr>
            <a:r>
              <a:rPr lang="en-US" altLang="en-US" sz="2000" dirty="0"/>
              <a:t>	</a:t>
            </a:r>
            <a:endParaRPr lang="en-US" altLang="en-US" sz="2000" b="1" dirty="0"/>
          </a:p>
          <a:p>
            <a:pPr eaLnBrk="1" hangingPunct="1">
              <a:lnSpc>
                <a:spcPct val="80000"/>
              </a:lnSpc>
            </a:pPr>
            <a:r>
              <a:rPr lang="en-US" altLang="en-US" sz="2000" b="1" dirty="0"/>
              <a:t>Sentence: </a:t>
            </a:r>
            <a:r>
              <a:rPr lang="en-US" altLang="en-US" sz="2000" dirty="0"/>
              <a:t>The Joker was the </a:t>
            </a:r>
            <a:r>
              <a:rPr lang="en-US" altLang="en-US" sz="2000" b="1" u="sng" dirty="0"/>
              <a:t>epitome</a:t>
            </a:r>
            <a:r>
              <a:rPr lang="en-US" altLang="en-US" sz="2000" b="1" dirty="0"/>
              <a:t> </a:t>
            </a:r>
            <a:r>
              <a:rPr lang="en-US" altLang="en-US" sz="2000" dirty="0"/>
              <a:t>of a predator: patient, clever, careful, and ruthless.</a:t>
            </a:r>
          </a:p>
          <a:p>
            <a:pPr eaLnBrk="1" hangingPunct="1">
              <a:lnSpc>
                <a:spcPct val="80000"/>
              </a:lnSpc>
              <a:buFontTx/>
              <a:buNone/>
            </a:pPr>
            <a:endParaRPr lang="en-US" altLang="en-US" sz="2000" b="1" dirty="0"/>
          </a:p>
          <a:p>
            <a:pPr eaLnBrk="1" hangingPunct="1">
              <a:lnSpc>
                <a:spcPct val="80000"/>
              </a:lnSpc>
            </a:pPr>
            <a:r>
              <a:rPr lang="en-US" altLang="en-US" sz="2000" b="1" dirty="0"/>
              <a:t>Predicted Definition:</a:t>
            </a:r>
          </a:p>
          <a:p>
            <a:pPr eaLnBrk="1" hangingPunct="1">
              <a:lnSpc>
                <a:spcPct val="80000"/>
              </a:lnSpc>
            </a:pPr>
            <a:endParaRPr lang="en-US" altLang="en-US" sz="2000" b="1" dirty="0"/>
          </a:p>
          <a:p>
            <a:pPr eaLnBrk="1" hangingPunct="1">
              <a:lnSpc>
                <a:spcPct val="80000"/>
              </a:lnSpc>
            </a:pPr>
            <a:r>
              <a:rPr lang="en-US" altLang="en-US" sz="2000" b="1" dirty="0"/>
              <a:t>Definition:</a:t>
            </a:r>
          </a:p>
        </p:txBody>
      </p:sp>
      <p:sp>
        <p:nvSpPr>
          <p:cNvPr id="3" name="TextBox 2"/>
          <p:cNvSpPr txBox="1"/>
          <p:nvPr/>
        </p:nvSpPr>
        <p:spPr>
          <a:xfrm>
            <a:off x="1066800" y="2438400"/>
            <a:ext cx="5715000" cy="338554"/>
          </a:xfrm>
          <a:prstGeom prst="rect">
            <a:avLst/>
          </a:prstGeom>
          <a:noFill/>
        </p:spPr>
        <p:txBody>
          <a:bodyPr wrap="square" rtlCol="0">
            <a:spAutoFit/>
          </a:bodyPr>
          <a:lstStyle/>
          <a:p>
            <a:pPr eaLnBrk="1" hangingPunct="1">
              <a:lnSpc>
                <a:spcPct val="80000"/>
              </a:lnSpc>
              <a:buFontTx/>
              <a:buNone/>
            </a:pPr>
            <a:r>
              <a:rPr lang="en-US" altLang="en-US" sz="2000" dirty="0"/>
              <a:t>Greek- “</a:t>
            </a:r>
            <a:r>
              <a:rPr lang="en-US" altLang="en-US" sz="2000" dirty="0" err="1"/>
              <a:t>temnein</a:t>
            </a:r>
            <a:r>
              <a:rPr lang="en-US" altLang="en-US" sz="2000" dirty="0"/>
              <a:t>” (to cut)</a:t>
            </a:r>
          </a:p>
        </p:txBody>
      </p:sp>
      <p:sp>
        <p:nvSpPr>
          <p:cNvPr id="4" name="Rectangle 3">
            <a:extLst>
              <a:ext uri="{FF2B5EF4-FFF2-40B4-BE49-F238E27FC236}">
                <a16:creationId xmlns:a16="http://schemas.microsoft.com/office/drawing/2014/main" id="{272EDAFD-80E1-D94F-B8CA-572D997A72B7}"/>
              </a:ext>
            </a:extLst>
          </p:cNvPr>
          <p:cNvSpPr/>
          <p:nvPr/>
        </p:nvSpPr>
        <p:spPr>
          <a:xfrm>
            <a:off x="2514600" y="228600"/>
            <a:ext cx="3605475" cy="707886"/>
          </a:xfrm>
          <a:prstGeom prst="rect">
            <a:avLst/>
          </a:prstGeom>
        </p:spPr>
        <p:txBody>
          <a:bodyPr wrap="none">
            <a:spAutoFit/>
          </a:bodyPr>
          <a:lstStyle/>
          <a:p>
            <a:pPr algn="ctr"/>
            <a:r>
              <a:rPr lang="en-U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WOTD 2/27/18</a:t>
            </a:r>
          </a:p>
        </p:txBody>
      </p:sp>
      <p:sp>
        <p:nvSpPr>
          <p:cNvPr id="5" name="TextBox 4">
            <a:extLst>
              <a:ext uri="{FF2B5EF4-FFF2-40B4-BE49-F238E27FC236}">
                <a16:creationId xmlns:a16="http://schemas.microsoft.com/office/drawing/2014/main" id="{3616141C-0FF0-FD4F-970C-C7BB02A8B67F}"/>
              </a:ext>
            </a:extLst>
          </p:cNvPr>
          <p:cNvSpPr txBox="1"/>
          <p:nvPr/>
        </p:nvSpPr>
        <p:spPr>
          <a:xfrm>
            <a:off x="1482777" y="5181600"/>
            <a:ext cx="7204023" cy="757130"/>
          </a:xfrm>
          <a:prstGeom prst="rect">
            <a:avLst/>
          </a:prstGeom>
          <a:noFill/>
        </p:spPr>
        <p:txBody>
          <a:bodyPr wrap="square" rtlCol="0">
            <a:spAutoFit/>
          </a:bodyPr>
          <a:lstStyle/>
          <a:p>
            <a:pPr marL="342900" indent="-342900" eaLnBrk="1" hangingPunct="1">
              <a:lnSpc>
                <a:spcPct val="80000"/>
              </a:lnSpc>
              <a:buFontTx/>
              <a:buAutoNum type="arabicParenR"/>
            </a:pPr>
            <a:r>
              <a:rPr lang="en-US" altLang="en-US" sz="1800" dirty="0">
                <a:solidFill>
                  <a:srgbClr val="333333"/>
                </a:solidFill>
              </a:rPr>
              <a:t>person</a:t>
            </a:r>
            <a:r>
              <a:rPr lang="en-US" altLang="en-US" sz="1800" dirty="0"/>
              <a:t> or thing that is </a:t>
            </a:r>
            <a:r>
              <a:rPr lang="en-US" altLang="en-US" sz="1800" dirty="0">
                <a:solidFill>
                  <a:srgbClr val="333333"/>
                </a:solidFill>
              </a:rPr>
              <a:t>typical</a:t>
            </a:r>
            <a:r>
              <a:rPr lang="en-US" altLang="en-US" sz="1800" dirty="0"/>
              <a:t> </a:t>
            </a:r>
            <a:r>
              <a:rPr lang="en-US" altLang="en-US" sz="1800" dirty="0">
                <a:solidFill>
                  <a:srgbClr val="333333"/>
                </a:solidFill>
              </a:rPr>
              <a:t>of</a:t>
            </a:r>
            <a:r>
              <a:rPr lang="en-US" altLang="en-US" sz="1800" dirty="0"/>
              <a:t> or </a:t>
            </a:r>
            <a:r>
              <a:rPr lang="en-US" altLang="en-US" sz="1800" dirty="0">
                <a:solidFill>
                  <a:srgbClr val="333333"/>
                </a:solidFill>
              </a:rPr>
              <a:t>possesses</a:t>
            </a:r>
            <a:r>
              <a:rPr lang="en-US" altLang="en-US" sz="1800" dirty="0"/>
              <a:t> to a high degree the </a:t>
            </a:r>
            <a:r>
              <a:rPr lang="en-US" altLang="en-US" sz="1800" dirty="0">
                <a:solidFill>
                  <a:srgbClr val="333333"/>
                </a:solidFill>
              </a:rPr>
              <a:t>features</a:t>
            </a:r>
            <a:r>
              <a:rPr lang="en-US" altLang="en-US" sz="1800" dirty="0"/>
              <a:t> </a:t>
            </a:r>
            <a:r>
              <a:rPr lang="en-US" altLang="en-US" sz="1800" dirty="0">
                <a:solidFill>
                  <a:srgbClr val="333333"/>
                </a:solidFill>
              </a:rPr>
              <a:t>of</a:t>
            </a:r>
            <a:r>
              <a:rPr lang="en-US" altLang="en-US" sz="1800" dirty="0"/>
              <a:t> a </a:t>
            </a:r>
            <a:r>
              <a:rPr lang="en-US" altLang="en-US" sz="1800" dirty="0">
                <a:solidFill>
                  <a:srgbClr val="333333"/>
                </a:solidFill>
              </a:rPr>
              <a:t>whole</a:t>
            </a:r>
            <a:r>
              <a:rPr lang="en-US" altLang="en-US" sz="1800" dirty="0"/>
              <a:t> </a:t>
            </a:r>
            <a:r>
              <a:rPr lang="en-US" altLang="en-US" sz="1800" dirty="0">
                <a:solidFill>
                  <a:srgbClr val="333333"/>
                </a:solidFill>
              </a:rPr>
              <a:t>class. </a:t>
            </a:r>
            <a:r>
              <a:rPr lang="en-US" altLang="en-US" sz="1800" i="1" dirty="0">
                <a:solidFill>
                  <a:srgbClr val="333333"/>
                </a:solidFill>
              </a:rPr>
              <a:t>He is the epitome of goodness</a:t>
            </a:r>
            <a:endParaRPr lang="en-US" altLang="en-US" sz="1800" dirty="0">
              <a:solidFill>
                <a:srgbClr val="333333"/>
              </a:solidFill>
            </a:endParaRPr>
          </a:p>
          <a:p>
            <a:pPr marL="342900" indent="-342900" eaLnBrk="1" hangingPunct="1">
              <a:lnSpc>
                <a:spcPct val="80000"/>
              </a:lnSpc>
              <a:buFontTx/>
              <a:buAutoNum type="arabicParenR"/>
            </a:pPr>
            <a:r>
              <a:rPr lang="en-US" altLang="en-US" sz="1800" dirty="0"/>
              <a:t>a condensed account, </a:t>
            </a:r>
            <a:r>
              <a:rPr lang="en-US" altLang="en-US" sz="1800" dirty="0">
                <a:solidFill>
                  <a:srgbClr val="333333"/>
                </a:solidFill>
              </a:rPr>
              <a:t>especially</a:t>
            </a:r>
            <a:r>
              <a:rPr lang="en-US" altLang="en-US" sz="1800" dirty="0"/>
              <a:t> of a </a:t>
            </a:r>
            <a:r>
              <a:rPr lang="en-US" altLang="en-US" sz="1800" dirty="0">
                <a:solidFill>
                  <a:srgbClr val="333333"/>
                </a:solidFill>
              </a:rPr>
              <a:t>literary</a:t>
            </a:r>
            <a:r>
              <a:rPr lang="en-US" altLang="en-US" sz="1800" dirty="0"/>
              <a:t> work; </a:t>
            </a:r>
            <a:r>
              <a:rPr lang="en-US" altLang="en-US" sz="1800" dirty="0">
                <a:solidFill>
                  <a:srgbClr val="333333"/>
                </a:solidFill>
              </a:rPr>
              <a:t>abstract.</a:t>
            </a:r>
            <a:r>
              <a:rPr lang="en-US" altLang="en-US" sz="1800" dirty="0"/>
              <a:t> </a:t>
            </a:r>
          </a:p>
        </p:txBody>
      </p:sp>
      <p:sp>
        <p:nvSpPr>
          <p:cNvPr id="2" name="TextBox 1">
            <a:extLst>
              <a:ext uri="{FF2B5EF4-FFF2-40B4-BE49-F238E27FC236}">
                <a16:creationId xmlns:a16="http://schemas.microsoft.com/office/drawing/2014/main" id="{BF4F42CA-BF2D-534D-80C9-949C6097FCFC}"/>
              </a:ext>
            </a:extLst>
          </p:cNvPr>
          <p:cNvSpPr txBox="1"/>
          <p:nvPr/>
        </p:nvSpPr>
        <p:spPr>
          <a:xfrm>
            <a:off x="1509010" y="3352800"/>
            <a:ext cx="5425190" cy="400110"/>
          </a:xfrm>
          <a:prstGeom prst="rect">
            <a:avLst/>
          </a:prstGeom>
          <a:noFill/>
        </p:spPr>
        <p:txBody>
          <a:bodyPr wrap="square" rtlCol="0">
            <a:spAutoFit/>
          </a:bodyPr>
          <a:lstStyle/>
          <a:p>
            <a:r>
              <a:rPr lang="en-US" sz="2000" dirty="0"/>
              <a:t>exemplar, representation, archetype, ultimate </a:t>
            </a:r>
          </a:p>
        </p:txBody>
      </p:sp>
    </p:spTree>
    <p:extLst>
      <p:ext uri="{BB962C8B-B14F-4D97-AF65-F5344CB8AC3E}">
        <p14:creationId xmlns:p14="http://schemas.microsoft.com/office/powerpoint/2010/main" val="35556138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hape 57"/>
          <p:cNvSpPr txBox="1">
            <a:spLocks noGrp="1"/>
          </p:cNvSpPr>
          <p:nvPr>
            <p:ph type="title" idx="4294967295"/>
          </p:nvPr>
        </p:nvSpPr>
        <p:spPr>
          <a:xfrm>
            <a:off x="609600" y="152400"/>
            <a:ext cx="7772400" cy="560387"/>
          </a:xfrm>
        </p:spPr>
        <p:txBody>
          <a:bodyPr tIns="45700" bIns="45700" anchorCtr="1"/>
          <a:lstStyle/>
          <a:p>
            <a:pPr algn="ctr" eaLnBrk="1" hangingPunct="1">
              <a:buClr>
                <a:srgbClr val="000000"/>
              </a:buClr>
              <a:buSzPct val="25000"/>
              <a:buFont typeface="Calibri" charset="0"/>
              <a:buNone/>
            </a:pPr>
            <a:r>
              <a:rPr lang="en-US" altLang="en-US" sz="4400" b="1" dirty="0">
                <a:solidFill>
                  <a:schemeClr val="accent1"/>
                </a:solidFill>
                <a:latin typeface="Calibri" charset="0"/>
                <a:ea typeface="Arial" charset="0"/>
                <a:cs typeface="Arial" charset="0"/>
                <a:sym typeface="Calibri" charset="0"/>
              </a:rPr>
              <a:t>Rhetorical Analysis Word Wall</a:t>
            </a:r>
          </a:p>
        </p:txBody>
      </p:sp>
      <p:sp>
        <p:nvSpPr>
          <p:cNvPr id="58" name="Shape 58"/>
          <p:cNvSpPr txBox="1">
            <a:spLocks noGrp="1"/>
          </p:cNvSpPr>
          <p:nvPr>
            <p:ph type="body" idx="4294967295"/>
          </p:nvPr>
        </p:nvSpPr>
        <p:spPr>
          <a:xfrm>
            <a:off x="76200" y="935038"/>
            <a:ext cx="8839200" cy="5770562"/>
          </a:xfrm>
        </p:spPr>
        <p:txBody>
          <a:bodyPr tIns="45700" bIns="45700">
            <a:noAutofit/>
          </a:bodyPr>
          <a:lstStyle/>
          <a:p>
            <a:br>
              <a:rPr lang="en-US" dirty="0"/>
            </a:br>
            <a:r>
              <a:rPr lang="en-US" sz="1800" b="1" dirty="0"/>
              <a:t>Directions: </a:t>
            </a:r>
            <a:r>
              <a:rPr lang="en-US" sz="1800" dirty="0"/>
              <a:t>Each table will be assigned two rhetorical analysis devices/techniques to be able to add it to the word wall to be displayed in the room. You will be a given a blank sheet of paper to complete each task. </a:t>
            </a:r>
            <a:r>
              <a:rPr lang="en-US" sz="1800" b="1" dirty="0">
                <a:solidFill>
                  <a:schemeClr val="accent1"/>
                </a:solidFill>
              </a:rPr>
              <a:t>**You will want to write big enough so that your peers can see them throughout the room. </a:t>
            </a:r>
          </a:p>
          <a:p>
            <a:endParaRPr lang="en-US" sz="1800" b="1" dirty="0"/>
          </a:p>
          <a:p>
            <a:r>
              <a:rPr lang="en-US" sz="1800" b="1" dirty="0"/>
              <a:t>You must include the following for each device/technique:</a:t>
            </a:r>
          </a:p>
          <a:p>
            <a:pPr marL="342900" indent="-342900">
              <a:buAutoNum type="arabicParenR"/>
            </a:pPr>
            <a:r>
              <a:rPr lang="en-US" sz="1800" dirty="0"/>
              <a:t>The definition (in your own words, accessible language) **What does it mean?</a:t>
            </a:r>
          </a:p>
          <a:p>
            <a:pPr marL="342900" indent="-342900">
              <a:buAutoNum type="arabicParenR"/>
            </a:pPr>
            <a:r>
              <a:rPr lang="en-US" sz="1800" dirty="0"/>
              <a:t>Two examples showing how the technique is used in writing (they can come from an article we have read or from a text/article you have researched) </a:t>
            </a:r>
            <a:r>
              <a:rPr lang="en-US" sz="1800" b="1" dirty="0">
                <a:solidFill>
                  <a:schemeClr val="accent1"/>
                </a:solidFill>
              </a:rPr>
              <a:t>**If it comes from an outside source, you must rewrite the example to make it your own. You must also give proper credit as to where it came from (name of the source, author, and a link)</a:t>
            </a:r>
          </a:p>
          <a:p>
            <a:pPr marL="342900" indent="-342900">
              <a:buAutoNum type="arabicParenR"/>
            </a:pPr>
            <a:r>
              <a:rPr lang="en-US" sz="1800" dirty="0"/>
              <a:t>An image to represent the main idea of the technique or to help the class remember it. </a:t>
            </a:r>
          </a:p>
          <a:p>
            <a:endParaRPr lang="en-US" dirty="0"/>
          </a:p>
          <a:p>
            <a:endParaRPr lang="en-US" dirty="0"/>
          </a:p>
          <a:p>
            <a:br>
              <a:rPr lang="en-US" dirty="0"/>
            </a:br>
            <a:endParaRPr lang="en-US" b="1" dirty="0">
              <a:ea typeface="Calibri"/>
              <a:cs typeface="Calibri"/>
              <a:sym typeface="Calibri"/>
            </a:endParaRPr>
          </a:p>
        </p:txBody>
      </p:sp>
    </p:spTree>
    <p:extLst>
      <p:ext uri="{BB962C8B-B14F-4D97-AF65-F5344CB8AC3E}">
        <p14:creationId xmlns:p14="http://schemas.microsoft.com/office/powerpoint/2010/main" val="2002481199"/>
      </p:ext>
    </p:extLst>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hape 57"/>
          <p:cNvSpPr txBox="1">
            <a:spLocks noGrp="1"/>
          </p:cNvSpPr>
          <p:nvPr>
            <p:ph type="title" idx="4294967295"/>
          </p:nvPr>
        </p:nvSpPr>
        <p:spPr>
          <a:xfrm>
            <a:off x="609600" y="152400"/>
            <a:ext cx="7772400" cy="560387"/>
          </a:xfrm>
        </p:spPr>
        <p:txBody>
          <a:bodyPr tIns="45700" bIns="45700" anchorCtr="1"/>
          <a:lstStyle/>
          <a:p>
            <a:pPr algn="ctr" eaLnBrk="1" hangingPunct="1">
              <a:buClr>
                <a:srgbClr val="000000"/>
              </a:buClr>
              <a:buSzPct val="25000"/>
              <a:buFont typeface="Calibri" charset="0"/>
              <a:buNone/>
            </a:pPr>
            <a:r>
              <a:rPr lang="en-US" altLang="en-US" sz="4400" b="1" dirty="0">
                <a:solidFill>
                  <a:schemeClr val="accent1"/>
                </a:solidFill>
                <a:latin typeface="Calibri" charset="0"/>
                <a:ea typeface="Arial" charset="0"/>
                <a:cs typeface="Arial" charset="0"/>
                <a:sym typeface="Calibri" charset="0"/>
              </a:rPr>
              <a:t>Parallelism or Parallel Structure</a:t>
            </a:r>
          </a:p>
        </p:txBody>
      </p:sp>
      <p:sp>
        <p:nvSpPr>
          <p:cNvPr id="58" name="Shape 58"/>
          <p:cNvSpPr txBox="1">
            <a:spLocks noGrp="1"/>
          </p:cNvSpPr>
          <p:nvPr>
            <p:ph type="body" idx="4294967295"/>
          </p:nvPr>
        </p:nvSpPr>
        <p:spPr>
          <a:xfrm>
            <a:off x="76200" y="763588"/>
            <a:ext cx="8839200" cy="5770562"/>
          </a:xfrm>
        </p:spPr>
        <p:txBody>
          <a:bodyPr tIns="45700" bIns="45700">
            <a:noAutofit/>
          </a:bodyPr>
          <a:lstStyle/>
          <a:p>
            <a:br>
              <a:rPr lang="en-US" dirty="0"/>
            </a:br>
            <a:r>
              <a:rPr lang="en-US" sz="1600" b="1" dirty="0"/>
              <a:t>What does it mean?</a:t>
            </a:r>
            <a:r>
              <a:rPr lang="en-US" sz="1600" dirty="0"/>
              <a:t> When the writer uses similar words or phrasing to show how two or more ideas, in the text, are of the same level of importance or are connected (within the same sentence or multiple sentences throughout a piece of text). </a:t>
            </a:r>
          </a:p>
          <a:p>
            <a:br>
              <a:rPr lang="en-US" sz="1600" dirty="0"/>
            </a:br>
            <a:r>
              <a:rPr lang="en-US" sz="1600" b="1" dirty="0"/>
              <a:t>Here is one example:</a:t>
            </a:r>
            <a:r>
              <a:rPr lang="en-US" sz="1600" dirty="0"/>
              <a:t> Mr. Schmitt likes read</a:t>
            </a:r>
            <a:r>
              <a:rPr lang="en-US" sz="1600" b="1" dirty="0">
                <a:solidFill>
                  <a:srgbClr val="00B050"/>
                </a:solidFill>
              </a:rPr>
              <a:t>ing</a:t>
            </a:r>
            <a:r>
              <a:rPr lang="en-US" sz="1600" dirty="0"/>
              <a:t>, writ</a:t>
            </a:r>
            <a:r>
              <a:rPr lang="en-US" sz="1600" b="1" dirty="0">
                <a:solidFill>
                  <a:srgbClr val="00B050"/>
                </a:solidFill>
              </a:rPr>
              <a:t>ing</a:t>
            </a:r>
            <a:r>
              <a:rPr lang="en-US" sz="1600" dirty="0"/>
              <a:t>, and </a:t>
            </a:r>
            <a:r>
              <a:rPr lang="en-US" sz="1600" dirty="0" err="1"/>
              <a:t>vlogg</a:t>
            </a:r>
            <a:r>
              <a:rPr lang="en-US" sz="1600" b="1" dirty="0" err="1">
                <a:solidFill>
                  <a:srgbClr val="00B050"/>
                </a:solidFill>
              </a:rPr>
              <a:t>ing</a:t>
            </a:r>
            <a:r>
              <a:rPr lang="en-US" sz="1600" dirty="0"/>
              <a:t> in his spare time. </a:t>
            </a:r>
          </a:p>
          <a:p>
            <a:br>
              <a:rPr lang="en-US" sz="1600" dirty="0"/>
            </a:br>
            <a:r>
              <a:rPr lang="en-US" sz="1600" b="1" dirty="0"/>
              <a:t>Here is another example:</a:t>
            </a:r>
            <a:r>
              <a:rPr lang="en-US" sz="1600" dirty="0"/>
              <a:t> Mr. Schmitt said </a:t>
            </a:r>
            <a:r>
              <a:rPr lang="en-US" sz="1600" dirty="0" err="1"/>
              <a:t>Dunia</a:t>
            </a:r>
            <a:r>
              <a:rPr lang="en-US" sz="1600" dirty="0"/>
              <a:t> was a strong student because she prepar</a:t>
            </a:r>
            <a:r>
              <a:rPr lang="en-US" sz="1600" b="1" dirty="0">
                <a:solidFill>
                  <a:srgbClr val="00B050"/>
                </a:solidFill>
              </a:rPr>
              <a:t>ed</a:t>
            </a:r>
            <a:r>
              <a:rPr lang="en-US" sz="1600" dirty="0"/>
              <a:t> ahead of time to study for assessments, complet</a:t>
            </a:r>
            <a:r>
              <a:rPr lang="en-US" sz="1600" b="1" dirty="0">
                <a:solidFill>
                  <a:srgbClr val="00B050"/>
                </a:solidFill>
              </a:rPr>
              <a:t>ed</a:t>
            </a:r>
            <a:r>
              <a:rPr lang="en-US" sz="1600" dirty="0">
                <a:solidFill>
                  <a:srgbClr val="00B050"/>
                </a:solidFill>
              </a:rPr>
              <a:t> </a:t>
            </a:r>
            <a:r>
              <a:rPr lang="en-US" sz="1600" dirty="0"/>
              <a:t>homework assignments in a purposeful manner, and maintain</a:t>
            </a:r>
            <a:r>
              <a:rPr lang="en-US" sz="1600" b="1" dirty="0">
                <a:solidFill>
                  <a:srgbClr val="00B050"/>
                </a:solidFill>
              </a:rPr>
              <a:t>ed</a:t>
            </a:r>
            <a:r>
              <a:rPr lang="en-US" sz="1600" dirty="0"/>
              <a:t> her focus and determination throughout the entire semester. </a:t>
            </a:r>
          </a:p>
          <a:p>
            <a:br>
              <a:rPr lang="en-US" sz="1600" dirty="0"/>
            </a:br>
            <a:r>
              <a:rPr lang="en-US" sz="1600" dirty="0"/>
              <a:t>How can I remember what this means?</a:t>
            </a:r>
          </a:p>
          <a:p>
            <a:endParaRPr lang="en-US" dirty="0"/>
          </a:p>
          <a:p>
            <a:endParaRPr lang="en-US" dirty="0"/>
          </a:p>
          <a:p>
            <a:br>
              <a:rPr lang="en-US" dirty="0"/>
            </a:br>
            <a:endParaRPr lang="en-US" b="1" dirty="0">
              <a:ea typeface="Calibri"/>
              <a:cs typeface="Calibri"/>
              <a:sym typeface="Calibri"/>
            </a:endParaRPr>
          </a:p>
        </p:txBody>
      </p:sp>
      <p:pic>
        <p:nvPicPr>
          <p:cNvPr id="1026" name="Picture 2" descr="https://lh5.googleusercontent.com/n7py6tPWuYg45asIw_GbFpwUneMC8naDR8D4NF1icqNVBDhmLuF858nbapzMkgMRAGwia0FiS9uhIhCXFAOvHOllUdl9KuY9pmiPwppSfnFteMTKgYEq76aAsejduA1VH2kgtP_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038600"/>
            <a:ext cx="3276600"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259201"/>
      </p:ext>
    </p:extLst>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152413" y="304800"/>
            <a:ext cx="8839200" cy="6553200"/>
          </a:xfrm>
        </p:spPr>
        <p:txBody>
          <a:bodyPr tIns="45700" bIns="45700">
            <a:noAutofit/>
          </a:bodyPr>
          <a:lstStyle/>
          <a:p>
            <a:pPr eaLnBrk="1" fontAlgn="auto" hangingPunct="1">
              <a:spcBef>
                <a:spcPts val="0"/>
              </a:spcBef>
              <a:spcAft>
                <a:spcPts val="0"/>
              </a:spcAft>
              <a:buClr>
                <a:srgbClr val="000000"/>
              </a:buClr>
              <a:buSzPct val="100000"/>
              <a:defRPr/>
            </a:pPr>
            <a:r>
              <a:rPr lang="en-US" b="1" dirty="0">
                <a:latin typeface="+mn-lt"/>
                <a:ea typeface="Calibri"/>
                <a:cs typeface="Calibri"/>
                <a:sym typeface="Calibri"/>
              </a:rPr>
              <a:t>Bell Work: </a:t>
            </a:r>
            <a:r>
              <a:rPr lang="en-US" b="1" dirty="0">
                <a:solidFill>
                  <a:schemeClr val="bg1">
                    <a:lumMod val="50000"/>
                  </a:schemeClr>
                </a:solidFill>
                <a:latin typeface="+mn-lt"/>
                <a:ea typeface="Calibri"/>
                <a:cs typeface="Calibri"/>
                <a:sym typeface="Calibri"/>
              </a:rPr>
              <a:t>Grab your </a:t>
            </a:r>
            <a:r>
              <a:rPr lang="en-US" b="1" dirty="0" err="1">
                <a:solidFill>
                  <a:schemeClr val="bg1">
                    <a:lumMod val="50000"/>
                  </a:schemeClr>
                </a:solidFill>
                <a:latin typeface="+mn-lt"/>
                <a:ea typeface="Calibri"/>
                <a:cs typeface="Calibri"/>
                <a:sym typeface="Calibri"/>
              </a:rPr>
              <a:t>chromebook</a:t>
            </a:r>
            <a:r>
              <a:rPr lang="en-US" b="1" dirty="0">
                <a:solidFill>
                  <a:schemeClr val="bg1">
                    <a:lumMod val="50000"/>
                  </a:schemeClr>
                </a:solidFill>
                <a:latin typeface="+mn-lt"/>
                <a:ea typeface="Calibri"/>
                <a:cs typeface="Calibri"/>
                <a:sym typeface="Calibri"/>
              </a:rPr>
              <a:t> and take one of the four reading quizzes on Khan Academy (Reading Literature, Reading Science, Reading Social Studies, and Reading History). </a:t>
            </a:r>
          </a:p>
          <a:p>
            <a:pPr eaLnBrk="1" fontAlgn="auto" hangingPunct="1">
              <a:lnSpc>
                <a:spcPct val="80000"/>
              </a:lnSpc>
              <a:spcBef>
                <a:spcPts val="0"/>
              </a:spcBef>
              <a:spcAft>
                <a:spcPts val="0"/>
              </a:spcAft>
              <a:buClr>
                <a:srgbClr val="000000"/>
              </a:buClr>
              <a:buSzPct val="100000"/>
              <a:defRPr/>
            </a:pPr>
            <a:endParaRPr lang="en-US" sz="800" b="1" dirty="0">
              <a:solidFill>
                <a:srgbClr val="FF0000"/>
              </a:solidFill>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b="1" u="sng" dirty="0">
                <a:solidFill>
                  <a:schemeClr val="tx1"/>
                </a:solidFill>
                <a:latin typeface="+mn-lt"/>
                <a:ea typeface="Calibri"/>
                <a:cs typeface="Calibri"/>
                <a:sym typeface="Calibri"/>
              </a:rPr>
              <a:t>In class activities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b="1" dirty="0">
                <a:solidFill>
                  <a:schemeClr val="tx1"/>
                </a:solidFill>
                <a:latin typeface="+mn-lt"/>
                <a:ea typeface="Calibri"/>
                <a:cs typeface="Calibri"/>
                <a:sym typeface="Calibri"/>
              </a:rPr>
              <a:t>Bell Work: </a:t>
            </a:r>
            <a:r>
              <a:rPr lang="en-US" b="1" dirty="0">
                <a:solidFill>
                  <a:schemeClr val="bg1">
                    <a:lumMod val="50000"/>
                  </a:schemeClr>
                </a:solidFill>
                <a:latin typeface="+mn-lt"/>
                <a:ea typeface="Calibri"/>
                <a:cs typeface="Calibri"/>
                <a:sym typeface="Calibri"/>
              </a:rPr>
              <a:t>Khan Academy Practice Quiz (14 minutes).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b="1" dirty="0">
                <a:solidFill>
                  <a:schemeClr val="tx1"/>
                </a:solidFill>
                <a:latin typeface="+mn-lt"/>
                <a:ea typeface="Calibri"/>
                <a:cs typeface="Calibri"/>
                <a:sym typeface="Calibri"/>
              </a:rPr>
              <a:t>AOTW #3 on gun violence and arming teachers with guns: </a:t>
            </a:r>
            <a:r>
              <a:rPr lang="en-US" dirty="0">
                <a:solidFill>
                  <a:srgbClr val="0070C0"/>
                </a:solidFill>
                <a:latin typeface="+mn-lt"/>
                <a:ea typeface="Calibri"/>
                <a:cs typeface="Calibri"/>
                <a:sym typeface="Calibri"/>
              </a:rPr>
              <a:t>Annotations, SOAPS+ Rhetorical Analysis Intro. Paragraph and 1 body paragraph. **Due Friday at the beginning of </a:t>
            </a:r>
            <a:r>
              <a:rPr lang="en-US">
                <a:solidFill>
                  <a:srgbClr val="0070C0"/>
                </a:solidFill>
                <a:latin typeface="+mn-lt"/>
                <a:ea typeface="Calibri"/>
                <a:cs typeface="Calibri"/>
                <a:sym typeface="Calibri"/>
              </a:rPr>
              <a:t>the hour. </a:t>
            </a:r>
            <a:endParaRPr lang="en-US" dirty="0">
              <a:solidFill>
                <a:srgbClr val="0070C0"/>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800" dirty="0">
              <a:solidFill>
                <a:srgbClr val="0070C0"/>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b="1" dirty="0">
                <a:solidFill>
                  <a:schemeClr val="tx1"/>
                </a:solidFill>
                <a:latin typeface="+mn-lt"/>
                <a:ea typeface="Calibri"/>
                <a:cs typeface="Calibri"/>
                <a:sym typeface="Calibri"/>
              </a:rPr>
              <a:t>If you finish everything for the article you have the following options: </a:t>
            </a:r>
          </a:p>
          <a:p>
            <a:pPr eaLnBrk="1" fontAlgn="auto" hangingPunct="1">
              <a:spcBef>
                <a:spcPts val="0"/>
              </a:spcBef>
              <a:spcAft>
                <a:spcPts val="0"/>
              </a:spcAft>
              <a:buClr>
                <a:srgbClr val="000000"/>
              </a:buClr>
              <a:buSzPct val="100000"/>
              <a:defRPr/>
            </a:pPr>
            <a:endParaRPr lang="en-US" sz="1000" dirty="0">
              <a:solidFill>
                <a:srgbClr val="0070C0"/>
              </a:solidFill>
              <a:latin typeface="+mn-lt"/>
              <a:ea typeface="Calibri"/>
              <a:cs typeface="Calibri"/>
              <a:sym typeface="Calibri"/>
            </a:endParaRPr>
          </a:p>
          <a:p>
            <a:pPr marL="342900" indent="-342900" eaLnBrk="1" fontAlgn="auto" hangingPunct="1">
              <a:spcBef>
                <a:spcPts val="0"/>
              </a:spcBef>
              <a:spcAft>
                <a:spcPts val="0"/>
              </a:spcAft>
              <a:buClr>
                <a:srgbClr val="000000"/>
              </a:buClr>
              <a:buSzPct val="100000"/>
              <a:buAutoNum type="arabicParenR"/>
              <a:defRPr/>
            </a:pPr>
            <a:r>
              <a:rPr lang="en-US" b="1" dirty="0">
                <a:solidFill>
                  <a:schemeClr val="tx1"/>
                </a:solidFill>
                <a:latin typeface="+mn-lt"/>
                <a:ea typeface="Calibri"/>
                <a:cs typeface="Calibri"/>
                <a:sym typeface="Calibri"/>
              </a:rPr>
              <a:t>2018 Teacher of the Year for Dearborn Assignment: </a:t>
            </a:r>
            <a:r>
              <a:rPr lang="en-US" b="1" dirty="0">
                <a:solidFill>
                  <a:srgbClr val="FF6600"/>
                </a:solidFill>
                <a:latin typeface="+mn-lt"/>
                <a:ea typeface="Calibri"/>
                <a:cs typeface="Calibri"/>
                <a:sym typeface="Calibri"/>
              </a:rPr>
              <a:t>The deadline is 3/16, but you will need to write a formal nomination for at least one teacher. Nominations are filled out online, but you will need to print a copy of your nomination (from Google Docs). I will be giving a copy of your nominations to the teacher. If the teacher does not teach at DHS, you will need to provide me with the name of the school he or she is teaching at for this school year. </a:t>
            </a:r>
            <a:r>
              <a:rPr lang="en-US" dirty="0">
                <a:latin typeface="+mn-lt"/>
                <a:hlinkClick r:id="rId3"/>
              </a:rPr>
              <a:t>https://goo.gl/nuCtnN</a:t>
            </a:r>
            <a:endParaRPr lang="en-US" dirty="0">
              <a:latin typeface="+mn-lt"/>
            </a:endParaRPr>
          </a:p>
          <a:p>
            <a:pPr marL="342900" indent="-342900" eaLnBrk="1" fontAlgn="auto" hangingPunct="1">
              <a:spcBef>
                <a:spcPts val="0"/>
              </a:spcBef>
              <a:spcAft>
                <a:spcPts val="0"/>
              </a:spcAft>
              <a:buClr>
                <a:srgbClr val="000000"/>
              </a:buClr>
              <a:buSzPct val="100000"/>
              <a:buFontTx/>
              <a:buAutoNum type="arabicParenR"/>
              <a:defRPr/>
            </a:pPr>
            <a:r>
              <a:rPr lang="en-US" b="1" dirty="0">
                <a:solidFill>
                  <a:schemeClr val="tx1"/>
                </a:solidFill>
                <a:latin typeface="+mn-lt"/>
              </a:rPr>
              <a:t>Khan Challenge Part 2</a:t>
            </a:r>
            <a:r>
              <a:rPr lang="en-US" dirty="0">
                <a:latin typeface="+mn-lt"/>
              </a:rPr>
              <a:t>: </a:t>
            </a:r>
            <a:r>
              <a:rPr lang="en-US" dirty="0">
                <a:solidFill>
                  <a:srgbClr val="7030A0"/>
                </a:solidFill>
                <a:latin typeface="+mn-lt"/>
              </a:rPr>
              <a:t>Khan Challenge Part 2 is still due on 3/4/18. In order to be excused, you need to take all four of the different practice reading quizzes and submit a screenshot of your review page to Google Classroom. If you want to receive 40/40 summative points, you must score 8/11 on all four quizzes and they must be taken consecutively (in a row). **It does not have to be taken the same day, it just needs to be in consecutive order. </a:t>
            </a:r>
          </a:p>
          <a:p>
            <a:pPr marL="342900" indent="-342900" eaLnBrk="1" fontAlgn="auto" hangingPunct="1">
              <a:spcBef>
                <a:spcPts val="0"/>
              </a:spcBef>
              <a:spcAft>
                <a:spcPts val="0"/>
              </a:spcAft>
              <a:buClr>
                <a:srgbClr val="000000"/>
              </a:buClr>
              <a:buSzPct val="100000"/>
              <a:buFontTx/>
              <a:buAutoNum type="arabicParenR"/>
              <a:defRPr/>
            </a:pPr>
            <a:r>
              <a:rPr lang="en-US" b="1" dirty="0">
                <a:solidFill>
                  <a:schemeClr val="tx1"/>
                </a:solidFill>
                <a:latin typeface="+mn-lt"/>
              </a:rPr>
              <a:t>SSR Response #2: </a:t>
            </a:r>
            <a:r>
              <a:rPr lang="en-US" dirty="0">
                <a:solidFill>
                  <a:srgbClr val="00B050"/>
                </a:solidFill>
                <a:latin typeface="+mn-lt"/>
              </a:rPr>
              <a:t>Your second SSR response is due on Sunday 3/4/18. Please make sure to upload it to Google Classroom by 11:00 p.m.</a:t>
            </a:r>
          </a:p>
          <a:p>
            <a:pPr eaLnBrk="1" fontAlgn="auto" hangingPunct="1">
              <a:spcBef>
                <a:spcPts val="0"/>
              </a:spcBef>
              <a:spcAft>
                <a:spcPts val="0"/>
              </a:spcAft>
              <a:buClr>
                <a:srgbClr val="000000"/>
              </a:buClr>
              <a:buSzPct val="100000"/>
              <a:defRPr/>
            </a:pPr>
            <a:endParaRPr lang="en-US" sz="800" b="1" dirty="0">
              <a:solidFill>
                <a:schemeClr val="bg2">
                  <a:lumMod val="60000"/>
                  <a:lumOff val="40000"/>
                </a:schemeClr>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b="1" u="sng" dirty="0">
                <a:solidFill>
                  <a:schemeClr val="tx1"/>
                </a:solidFill>
                <a:latin typeface="+mn-lt"/>
                <a:ea typeface="Calibri"/>
                <a:cs typeface="Calibri"/>
                <a:sym typeface="Calibri"/>
              </a:rPr>
              <a:t>Learning Targets</a:t>
            </a:r>
          </a:p>
          <a:p>
            <a:pPr eaLnBrk="1" fontAlgn="auto" hangingPunct="1">
              <a:spcBef>
                <a:spcPts val="0"/>
              </a:spcBef>
              <a:spcAft>
                <a:spcPts val="0"/>
              </a:spcAft>
              <a:buClr>
                <a:srgbClr val="000000"/>
              </a:buClr>
              <a:buSzPct val="100000"/>
              <a:defRPr/>
            </a:pPr>
            <a:r>
              <a:rPr lang="en-US" b="1" dirty="0">
                <a:solidFill>
                  <a:schemeClr val="tx1"/>
                </a:solidFill>
                <a:latin typeface="+mn-lt"/>
                <a:ea typeface="Calibri"/>
                <a:cs typeface="Calibri"/>
                <a:sym typeface="Calibri"/>
              </a:rPr>
              <a:t> </a:t>
            </a:r>
            <a:endParaRPr lang="en-US" b="1" dirty="0">
              <a:solidFill>
                <a:srgbClr val="00B050"/>
              </a:solidFill>
              <a:latin typeface="+mn-lt"/>
              <a:ea typeface="Calibri"/>
              <a:cs typeface="Calibri"/>
              <a:sym typeface="Calibri"/>
            </a:endParaRPr>
          </a:p>
          <a:p>
            <a:pPr lvl="2" eaLnBrk="1" fontAlgn="auto" hangingPunct="1">
              <a:spcBef>
                <a:spcPts val="0"/>
              </a:spcBef>
              <a:spcAft>
                <a:spcPts val="0"/>
              </a:spcAft>
              <a:buClr>
                <a:srgbClr val="000000"/>
              </a:buClr>
              <a:buSzPct val="100000"/>
              <a:defRPr/>
            </a:pPr>
            <a:r>
              <a:rPr lang="en-US" b="1" dirty="0">
                <a:latin typeface="+mn-lt"/>
                <a:ea typeface="Calibri"/>
                <a:cs typeface="Calibri"/>
                <a:sym typeface="Calibri"/>
              </a:rPr>
              <a:t>Content Learning Target</a:t>
            </a:r>
          </a:p>
          <a:p>
            <a:pPr marL="285750" lvl="2" indent="-285750" eaLnBrk="1" fontAlgn="auto" hangingPunct="1">
              <a:spcBef>
                <a:spcPts val="0"/>
              </a:spcBef>
              <a:spcAft>
                <a:spcPts val="0"/>
              </a:spcAft>
              <a:buClr>
                <a:srgbClr val="000000"/>
              </a:buClr>
              <a:buSzPct val="100000"/>
              <a:buFont typeface="Arial" charset="0"/>
              <a:buChar char="•"/>
              <a:defRPr/>
            </a:pPr>
            <a:r>
              <a:rPr lang="en-US" dirty="0">
                <a:latin typeface="+mn-lt"/>
              </a:rPr>
              <a:t>I can identify the techniques an author uses to build his/her argument. I can then explain what the author was trying to achieve when using each technique. </a:t>
            </a:r>
            <a:endParaRPr lang="en-US" sz="800" b="1" dirty="0">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b="1" dirty="0">
                <a:latin typeface="+mn-lt"/>
                <a:ea typeface="Calibri"/>
                <a:cs typeface="Calibri"/>
                <a:sym typeface="Calibri"/>
              </a:rPr>
              <a:t>Language Learning Target</a:t>
            </a:r>
          </a:p>
          <a:p>
            <a:pPr marL="285750" indent="-285750" eaLnBrk="1" fontAlgn="auto" hangingPunct="1">
              <a:spcBef>
                <a:spcPts val="0"/>
              </a:spcBef>
              <a:spcAft>
                <a:spcPts val="0"/>
              </a:spcAft>
              <a:buClr>
                <a:srgbClr val="000000"/>
              </a:buClr>
              <a:buSzPct val="100000"/>
              <a:buFont typeface="Arial" charset="0"/>
              <a:buChar char="•"/>
              <a:defRPr/>
            </a:pPr>
            <a:r>
              <a:rPr lang="en-US" dirty="0">
                <a:latin typeface="+mn-lt"/>
                <a:ea typeface="Calibri"/>
                <a:cs typeface="Calibri"/>
                <a:sym typeface="Calibri"/>
              </a:rPr>
              <a:t>I can use the provided outline (frame) in order to craft the introduction paragraph and 1 body paragraph for the Rhetorical Analysis Essay. </a:t>
            </a:r>
            <a:endParaRPr lang="en-US" b="1" dirty="0">
              <a:latin typeface="+mn-lt"/>
              <a:ea typeface="Calibri"/>
              <a:cs typeface="Calibri"/>
              <a:sym typeface="Calibri"/>
            </a:endParaRPr>
          </a:p>
          <a:p>
            <a:pPr eaLnBrk="1" fontAlgn="auto" hangingPunct="1">
              <a:spcBef>
                <a:spcPts val="0"/>
              </a:spcBef>
              <a:spcAft>
                <a:spcPts val="0"/>
              </a:spcAft>
              <a:buClr>
                <a:srgbClr val="000000"/>
              </a:buClr>
              <a:buSzPct val="100000"/>
              <a:defRPr/>
            </a:pPr>
            <a:endParaRPr lang="en-US" dirty="0">
              <a:solidFill>
                <a:schemeClr val="tx1"/>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dirty="0">
              <a:solidFill>
                <a:srgbClr val="009A46"/>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chemeClr val="tx1"/>
              </a:solidFill>
              <a:latin typeface="+mn-lt"/>
              <a:ea typeface="Calibri"/>
              <a:cs typeface="Calibri"/>
              <a:sym typeface="Calibri"/>
            </a:endParaRPr>
          </a:p>
        </p:txBody>
      </p:sp>
      <p:sp>
        <p:nvSpPr>
          <p:cNvPr id="2" name="Rectangle 1"/>
          <p:cNvSpPr/>
          <p:nvPr/>
        </p:nvSpPr>
        <p:spPr>
          <a:xfrm>
            <a:off x="1968772" y="-76200"/>
            <a:ext cx="5206489" cy="553998"/>
          </a:xfrm>
          <a:prstGeom prst="rect">
            <a:avLst/>
          </a:prstGeom>
        </p:spPr>
        <p:txBody>
          <a:bodyPr wrap="none">
            <a:spAutoFit/>
          </a:bodyPr>
          <a:lstStyle/>
          <a:p>
            <a:pPr algn="ctr"/>
            <a:r>
              <a:rPr lang="en-US" sz="3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Wednesday 2/28/18 Agenda</a:t>
            </a:r>
          </a:p>
        </p:txBody>
      </p:sp>
    </p:spTree>
    <p:extLst>
      <p:ext uri="{BB962C8B-B14F-4D97-AF65-F5344CB8AC3E}">
        <p14:creationId xmlns:p14="http://schemas.microsoft.com/office/powerpoint/2010/main" val="1921554321"/>
      </p:ext>
    </p:extLst>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152418" y="304800"/>
            <a:ext cx="8839200" cy="5105400"/>
          </a:xfrm>
        </p:spPr>
        <p:txBody>
          <a:bodyPr tIns="45700" bIns="45700">
            <a:noAutofit/>
          </a:bodyPr>
          <a:lstStyle/>
          <a:p>
            <a:pPr eaLnBrk="1" fontAlgn="auto" hangingPunct="1">
              <a:spcBef>
                <a:spcPts val="0"/>
              </a:spcBef>
              <a:spcAft>
                <a:spcPts val="0"/>
              </a:spcAft>
              <a:buClr>
                <a:srgbClr val="000000"/>
              </a:buClr>
              <a:buSzPct val="100000"/>
              <a:defRPr/>
            </a:pPr>
            <a:r>
              <a:rPr lang="en-US" sz="1500" b="1" dirty="0">
                <a:latin typeface="+mn-lt"/>
                <a:ea typeface="Calibri"/>
                <a:cs typeface="Calibri"/>
                <a:sym typeface="Calibri"/>
              </a:rPr>
              <a:t>Bell Work: </a:t>
            </a:r>
            <a:r>
              <a:rPr lang="en-US" sz="1500" b="1" dirty="0">
                <a:solidFill>
                  <a:schemeClr val="bg1">
                    <a:lumMod val="50000"/>
                  </a:schemeClr>
                </a:solidFill>
                <a:latin typeface="+mn-lt"/>
                <a:ea typeface="Calibri"/>
                <a:cs typeface="Calibri"/>
                <a:sym typeface="Calibri"/>
              </a:rPr>
              <a:t>WOTD = coalition (noun), propensity (noun)</a:t>
            </a:r>
          </a:p>
          <a:p>
            <a:pPr eaLnBrk="1" fontAlgn="auto" hangingPunct="1">
              <a:lnSpc>
                <a:spcPct val="80000"/>
              </a:lnSpc>
              <a:spcBef>
                <a:spcPts val="0"/>
              </a:spcBef>
              <a:spcAft>
                <a:spcPts val="0"/>
              </a:spcAft>
              <a:buClr>
                <a:srgbClr val="000000"/>
              </a:buClr>
              <a:buSzPct val="100000"/>
              <a:defRPr/>
            </a:pPr>
            <a:endParaRPr lang="en-US" sz="800" b="1" dirty="0">
              <a:solidFill>
                <a:srgbClr val="FF0000"/>
              </a:solidFill>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b="1" u="sng" dirty="0">
                <a:solidFill>
                  <a:schemeClr val="tx1"/>
                </a:solidFill>
                <a:latin typeface="+mn-lt"/>
                <a:ea typeface="Calibri"/>
                <a:cs typeface="Calibri"/>
                <a:sym typeface="Calibri"/>
              </a:rPr>
              <a:t>In class activities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b="1" dirty="0">
                <a:solidFill>
                  <a:schemeClr val="tx1"/>
                </a:solidFill>
                <a:latin typeface="+mn-lt"/>
                <a:ea typeface="Calibri"/>
                <a:cs typeface="Calibri"/>
                <a:sym typeface="Calibri"/>
              </a:rPr>
              <a:t>Bell Work: </a:t>
            </a:r>
            <a:r>
              <a:rPr lang="en-US" b="1" dirty="0">
                <a:solidFill>
                  <a:schemeClr val="bg1">
                    <a:lumMod val="50000"/>
                  </a:schemeClr>
                </a:solidFill>
                <a:latin typeface="+mn-lt"/>
                <a:ea typeface="Calibri"/>
                <a:cs typeface="Calibri"/>
                <a:sym typeface="Calibri"/>
              </a:rPr>
              <a:t>WOTD, coalition (noun) and propensity (noun)</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b="1" dirty="0">
                <a:solidFill>
                  <a:schemeClr val="tx1"/>
                </a:solidFill>
                <a:latin typeface="+mn-lt"/>
                <a:ea typeface="Calibri"/>
                <a:cs typeface="Calibri"/>
                <a:sym typeface="Calibri"/>
              </a:rPr>
              <a:t>Rhetorical Analysis practice: </a:t>
            </a:r>
            <a:r>
              <a:rPr lang="en-US" b="1" dirty="0">
                <a:solidFill>
                  <a:schemeClr val="accent5">
                    <a:lumMod val="50000"/>
                  </a:schemeClr>
                </a:solidFill>
                <a:latin typeface="+mn-lt"/>
                <a:ea typeface="Calibri"/>
                <a:cs typeface="Calibri"/>
                <a:sym typeface="Calibri"/>
              </a:rPr>
              <a:t>Read and annotate the article “Why Literature Matters” for techniques and goals. **All you need to do for tomorrow is determine the 3 main techniques the author uses to build the argument. </a:t>
            </a:r>
            <a:endParaRPr lang="en-US" b="1" dirty="0">
              <a:solidFill>
                <a:schemeClr val="accent5">
                  <a:lumMod val="50000"/>
                </a:schemeClr>
              </a:solidFill>
              <a:ea typeface="Calibri"/>
              <a:cs typeface="Calibri"/>
              <a:sym typeface="Calibri"/>
            </a:endParaRPr>
          </a:p>
          <a:p>
            <a:pPr eaLnBrk="1" fontAlgn="auto" hangingPunct="1">
              <a:spcBef>
                <a:spcPts val="0"/>
              </a:spcBef>
              <a:spcAft>
                <a:spcPts val="0"/>
              </a:spcAft>
              <a:buClr>
                <a:srgbClr val="000000"/>
              </a:buClr>
              <a:buSzPct val="100000"/>
              <a:defRPr/>
            </a:pPr>
            <a:endParaRPr lang="en-US" sz="800" b="1" dirty="0">
              <a:solidFill>
                <a:srgbClr val="FF6600"/>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b="1" dirty="0">
                <a:solidFill>
                  <a:schemeClr val="tx1"/>
                </a:solidFill>
                <a:ea typeface="Calibri"/>
                <a:cs typeface="Calibri"/>
                <a:sym typeface="Calibri"/>
              </a:rPr>
              <a:t>If you finish everything for the article you have the following options: </a:t>
            </a:r>
          </a:p>
          <a:p>
            <a:pPr marL="342900" indent="-342900" eaLnBrk="1" fontAlgn="auto" hangingPunct="1">
              <a:spcBef>
                <a:spcPts val="0"/>
              </a:spcBef>
              <a:spcAft>
                <a:spcPts val="0"/>
              </a:spcAft>
              <a:buClr>
                <a:srgbClr val="000000"/>
              </a:buClr>
              <a:buSzPct val="100000"/>
              <a:buFont typeface="+mj-lt"/>
              <a:buAutoNum type="arabicParenR"/>
              <a:defRPr/>
            </a:pPr>
            <a:r>
              <a:rPr lang="en-US" b="1" dirty="0">
                <a:solidFill>
                  <a:schemeClr val="tx1"/>
                </a:solidFill>
                <a:ea typeface="Calibri"/>
                <a:cs typeface="Calibri"/>
                <a:sym typeface="Calibri"/>
              </a:rPr>
              <a:t>AOTW #3 on arming teachers w/ guns: </a:t>
            </a:r>
            <a:r>
              <a:rPr lang="en-US" b="1" dirty="0">
                <a:solidFill>
                  <a:srgbClr val="FF0000"/>
                </a:solidFill>
                <a:ea typeface="Calibri"/>
                <a:cs typeface="Calibri"/>
                <a:sym typeface="Calibri"/>
              </a:rPr>
              <a:t>Write the intro. Paragraph and one body paragraph for the Rhetorical Analysis Essay (due tomorrow at the start of the hour). </a:t>
            </a:r>
          </a:p>
          <a:p>
            <a:pPr marL="342900" indent="-342900" eaLnBrk="1" fontAlgn="auto" hangingPunct="1">
              <a:spcBef>
                <a:spcPts val="0"/>
              </a:spcBef>
              <a:spcAft>
                <a:spcPts val="0"/>
              </a:spcAft>
              <a:buClr>
                <a:srgbClr val="000000"/>
              </a:buClr>
              <a:buSzPct val="100000"/>
              <a:buFont typeface="+mj-lt"/>
              <a:buAutoNum type="arabicParenR"/>
              <a:defRPr/>
            </a:pPr>
            <a:r>
              <a:rPr lang="en-US" b="1" dirty="0">
                <a:solidFill>
                  <a:schemeClr val="tx1"/>
                </a:solidFill>
                <a:ea typeface="Calibri"/>
                <a:cs typeface="Calibri"/>
                <a:sym typeface="Calibri"/>
              </a:rPr>
              <a:t>2018 Teacher of the Year for Dearborn Assignment: </a:t>
            </a:r>
            <a:r>
              <a:rPr lang="en-US" b="1" dirty="0">
                <a:solidFill>
                  <a:srgbClr val="FF6600"/>
                </a:solidFill>
                <a:ea typeface="Calibri"/>
                <a:cs typeface="Calibri"/>
                <a:sym typeface="Calibri"/>
              </a:rPr>
              <a:t>The deadline is 3/16, but you will need to write a formal nomination for at least one teacher. Nominations are filled out online, but you will need to print a copy of your nomination (from Google Docs). I will be giving a copy of your nominations to the teacher. If the teacher does not teach at DHS, you will need to provide me with the name of the school he or she is teaching at for this school year. </a:t>
            </a:r>
            <a:r>
              <a:rPr lang="en-US" dirty="0">
                <a:hlinkClick r:id="rId3"/>
              </a:rPr>
              <a:t>https://goo.gl/nuCtnN</a:t>
            </a:r>
            <a:endParaRPr lang="en-US" dirty="0"/>
          </a:p>
          <a:p>
            <a:pPr marL="342900" indent="-342900" eaLnBrk="1" fontAlgn="auto" hangingPunct="1">
              <a:spcBef>
                <a:spcPts val="0"/>
              </a:spcBef>
              <a:spcAft>
                <a:spcPts val="0"/>
              </a:spcAft>
              <a:buClr>
                <a:srgbClr val="000000"/>
              </a:buClr>
              <a:buSzPct val="100000"/>
              <a:buFontTx/>
              <a:buAutoNum type="arabicParenR"/>
              <a:defRPr/>
            </a:pPr>
            <a:r>
              <a:rPr lang="en-US" b="1" dirty="0">
                <a:solidFill>
                  <a:schemeClr val="tx1"/>
                </a:solidFill>
              </a:rPr>
              <a:t>Khan Challenge Part 2</a:t>
            </a:r>
            <a:r>
              <a:rPr lang="en-US" dirty="0"/>
              <a:t>: </a:t>
            </a:r>
            <a:r>
              <a:rPr lang="en-US" dirty="0">
                <a:solidFill>
                  <a:srgbClr val="7030A0"/>
                </a:solidFill>
              </a:rPr>
              <a:t>Khan Challenge Part 2 is still due on 3/4/18. In order to be excused, you need to take all four of the different practice reading quizzes and submit a screenshot of your review page to Google Classroom. If you want to receive 40/40 summative points, you must score 8/11 on all four quizzes and they must be taken consecutively (in a row). **It does not have to be taken the same day, it just needs to be in consecutive order. </a:t>
            </a:r>
          </a:p>
          <a:p>
            <a:pPr marL="342900" indent="-342900" eaLnBrk="1" fontAlgn="auto" hangingPunct="1">
              <a:spcBef>
                <a:spcPts val="0"/>
              </a:spcBef>
              <a:spcAft>
                <a:spcPts val="0"/>
              </a:spcAft>
              <a:buClr>
                <a:srgbClr val="000000"/>
              </a:buClr>
              <a:buSzPct val="100000"/>
              <a:buFontTx/>
              <a:buAutoNum type="arabicParenR"/>
              <a:defRPr/>
            </a:pPr>
            <a:r>
              <a:rPr lang="en-US" b="1" dirty="0">
                <a:solidFill>
                  <a:schemeClr val="tx1"/>
                </a:solidFill>
              </a:rPr>
              <a:t>SSR Response #2: </a:t>
            </a:r>
            <a:r>
              <a:rPr lang="en-US" dirty="0">
                <a:solidFill>
                  <a:srgbClr val="00B050"/>
                </a:solidFill>
              </a:rPr>
              <a:t>Your second SSR response is due on Sunday 3/4/18. Please make sure to upload it to Google Classroom by 11:00 p.m.</a:t>
            </a:r>
          </a:p>
          <a:p>
            <a:pPr eaLnBrk="1" fontAlgn="auto" hangingPunct="1">
              <a:spcBef>
                <a:spcPts val="0"/>
              </a:spcBef>
              <a:spcAft>
                <a:spcPts val="0"/>
              </a:spcAft>
              <a:buClr>
                <a:srgbClr val="000000"/>
              </a:buClr>
              <a:buSzPct val="100000"/>
              <a:defRPr/>
            </a:pPr>
            <a:endParaRPr lang="en-US" sz="800" b="1" dirty="0">
              <a:solidFill>
                <a:schemeClr val="bg2">
                  <a:lumMod val="60000"/>
                  <a:lumOff val="40000"/>
                </a:schemeClr>
              </a:solidFill>
              <a:ea typeface="Calibri"/>
              <a:cs typeface="Calibri"/>
              <a:sym typeface="Calibri"/>
            </a:endParaRPr>
          </a:p>
          <a:p>
            <a:pPr eaLnBrk="1" fontAlgn="auto" hangingPunct="1">
              <a:spcBef>
                <a:spcPts val="0"/>
              </a:spcBef>
              <a:spcAft>
                <a:spcPts val="0"/>
              </a:spcAft>
              <a:buClr>
                <a:srgbClr val="000000"/>
              </a:buClr>
              <a:buSzPct val="100000"/>
              <a:defRPr/>
            </a:pPr>
            <a:r>
              <a:rPr lang="en-US" b="1" u="sng" dirty="0">
                <a:solidFill>
                  <a:schemeClr val="tx1"/>
                </a:solidFill>
                <a:ea typeface="Calibri"/>
                <a:cs typeface="Calibri"/>
                <a:sym typeface="Calibri"/>
              </a:rPr>
              <a:t>Learning Targets</a:t>
            </a:r>
          </a:p>
          <a:p>
            <a:pPr eaLnBrk="1" fontAlgn="auto" hangingPunct="1">
              <a:spcBef>
                <a:spcPts val="0"/>
              </a:spcBef>
              <a:spcAft>
                <a:spcPts val="0"/>
              </a:spcAft>
              <a:buClr>
                <a:srgbClr val="000000"/>
              </a:buClr>
              <a:buSzPct val="100000"/>
              <a:defRPr/>
            </a:pPr>
            <a:r>
              <a:rPr lang="en-US" b="1" dirty="0">
                <a:solidFill>
                  <a:schemeClr val="tx1"/>
                </a:solidFill>
                <a:ea typeface="Calibri"/>
                <a:cs typeface="Calibri"/>
                <a:sym typeface="Calibri"/>
              </a:rPr>
              <a:t> </a:t>
            </a:r>
            <a:endParaRPr lang="en-US" b="1" dirty="0">
              <a:solidFill>
                <a:srgbClr val="00B050"/>
              </a:solidFill>
              <a:ea typeface="Calibri"/>
              <a:cs typeface="Calibri"/>
              <a:sym typeface="Calibri"/>
            </a:endParaRPr>
          </a:p>
          <a:p>
            <a:pPr lvl="2" eaLnBrk="1" fontAlgn="auto" hangingPunct="1">
              <a:spcBef>
                <a:spcPts val="0"/>
              </a:spcBef>
              <a:spcAft>
                <a:spcPts val="0"/>
              </a:spcAft>
              <a:buClr>
                <a:srgbClr val="000000"/>
              </a:buClr>
              <a:buSzPct val="100000"/>
              <a:defRPr/>
            </a:pPr>
            <a:r>
              <a:rPr lang="en-US" b="1" dirty="0">
                <a:ea typeface="Calibri"/>
                <a:cs typeface="Calibri"/>
                <a:sym typeface="Calibri"/>
              </a:rPr>
              <a:t>Content Learning Target</a:t>
            </a:r>
          </a:p>
          <a:p>
            <a:pPr marL="285750" lvl="2" indent="-285750" eaLnBrk="1" fontAlgn="auto" hangingPunct="1">
              <a:spcBef>
                <a:spcPts val="0"/>
              </a:spcBef>
              <a:spcAft>
                <a:spcPts val="0"/>
              </a:spcAft>
              <a:buClr>
                <a:srgbClr val="000000"/>
              </a:buClr>
              <a:buSzPct val="100000"/>
              <a:buFont typeface="Arial" charset="0"/>
              <a:buChar char="•"/>
              <a:defRPr/>
            </a:pPr>
            <a:r>
              <a:rPr lang="en-US" dirty="0"/>
              <a:t>I can identify the techniques an author uses to build his/her argument. I can then explain what the author was trying to achieve when using each technique. </a:t>
            </a:r>
            <a:endParaRPr lang="en-US" sz="800" b="1" dirty="0">
              <a:ea typeface="Calibri"/>
              <a:cs typeface="Calibri"/>
              <a:sym typeface="Calibri"/>
            </a:endParaRPr>
          </a:p>
          <a:p>
            <a:pPr eaLnBrk="1" fontAlgn="auto" hangingPunct="1">
              <a:spcBef>
                <a:spcPts val="0"/>
              </a:spcBef>
              <a:spcAft>
                <a:spcPts val="0"/>
              </a:spcAft>
              <a:buClr>
                <a:srgbClr val="000000"/>
              </a:buClr>
              <a:buSzPct val="100000"/>
              <a:defRPr/>
            </a:pPr>
            <a:r>
              <a:rPr lang="en-US" b="1" dirty="0">
                <a:ea typeface="Calibri"/>
                <a:cs typeface="Calibri"/>
                <a:sym typeface="Calibri"/>
              </a:rPr>
              <a:t>Language Learning Target</a:t>
            </a:r>
          </a:p>
          <a:p>
            <a:pPr marL="285750" indent="-285750" eaLnBrk="1" fontAlgn="auto" hangingPunct="1">
              <a:spcBef>
                <a:spcPts val="0"/>
              </a:spcBef>
              <a:spcAft>
                <a:spcPts val="0"/>
              </a:spcAft>
              <a:buClr>
                <a:srgbClr val="000000"/>
              </a:buClr>
              <a:buSzPct val="100000"/>
              <a:buFont typeface="Arial" charset="0"/>
              <a:buChar char="•"/>
              <a:defRPr/>
            </a:pPr>
            <a:r>
              <a:rPr lang="en-US" dirty="0">
                <a:ea typeface="Calibri"/>
                <a:cs typeface="Calibri"/>
                <a:sym typeface="Calibri"/>
              </a:rPr>
              <a:t>I can use the provided outline (frame) in order to craft the introduction paragraph and 1 body paragraph for the Rhetorical Analysis Essay. </a:t>
            </a:r>
            <a:endParaRPr lang="en-US" b="1" dirty="0">
              <a:ea typeface="Calibri"/>
              <a:cs typeface="Calibri"/>
              <a:sym typeface="Calibri"/>
            </a:endParaRPr>
          </a:p>
          <a:p>
            <a:pPr eaLnBrk="1" fontAlgn="auto" hangingPunct="1">
              <a:spcBef>
                <a:spcPts val="0"/>
              </a:spcBef>
              <a:spcAft>
                <a:spcPts val="0"/>
              </a:spcAft>
              <a:buClr>
                <a:srgbClr val="000000"/>
              </a:buClr>
              <a:buSzPct val="100000"/>
              <a:defRPr/>
            </a:pPr>
            <a:endParaRPr lang="en-US" b="1" dirty="0">
              <a:solidFill>
                <a:srgbClr val="FF6600"/>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b="1" dirty="0">
              <a:solidFill>
                <a:srgbClr val="00B050"/>
              </a:solidFill>
              <a:latin typeface="+mn-lt"/>
              <a:ea typeface="Calibri"/>
              <a:cs typeface="Calibri"/>
              <a:sym typeface="Calibri"/>
            </a:endParaRPr>
          </a:p>
          <a:p>
            <a:pPr eaLnBrk="1" fontAlgn="auto" hangingPunct="1">
              <a:spcBef>
                <a:spcPts val="0"/>
              </a:spcBef>
              <a:spcAft>
                <a:spcPts val="0"/>
              </a:spcAft>
              <a:buClr>
                <a:srgbClr val="000000"/>
              </a:buClr>
              <a:buSzPct val="100000"/>
              <a:defRPr/>
            </a:pPr>
            <a:endParaRPr lang="en-US" b="1" dirty="0">
              <a:solidFill>
                <a:schemeClr val="bg2">
                  <a:lumMod val="60000"/>
                  <a:lumOff val="40000"/>
                </a:schemeClr>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rgbClr val="009A46"/>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chemeClr val="tx1"/>
              </a:solidFill>
              <a:latin typeface="+mn-lt"/>
              <a:ea typeface="Calibri"/>
              <a:cs typeface="Calibri"/>
              <a:sym typeface="Calibri"/>
            </a:endParaRPr>
          </a:p>
        </p:txBody>
      </p:sp>
      <p:sp>
        <p:nvSpPr>
          <p:cNvPr id="2" name="Rectangle 1"/>
          <p:cNvSpPr/>
          <p:nvPr/>
        </p:nvSpPr>
        <p:spPr>
          <a:xfrm>
            <a:off x="2417678" y="-76200"/>
            <a:ext cx="4308680" cy="523220"/>
          </a:xfrm>
          <a:prstGeom prst="rect">
            <a:avLst/>
          </a:prstGeom>
        </p:spPr>
        <p:txBody>
          <a:bodyPr wrap="none">
            <a:spAutoFit/>
          </a:bodyPr>
          <a:lstStyle/>
          <a:p>
            <a:pPr algn="ctr"/>
            <a:r>
              <a:rPr 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Thursday 3/1/18 Agenda</a:t>
            </a:r>
          </a:p>
        </p:txBody>
      </p:sp>
    </p:spTree>
    <p:extLst>
      <p:ext uri="{BB962C8B-B14F-4D97-AF65-F5344CB8AC3E}">
        <p14:creationId xmlns:p14="http://schemas.microsoft.com/office/powerpoint/2010/main" val="4064392422"/>
      </p:ext>
    </p:extLst>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D5958EC4-82BA-C34A-8899-5B5E534C6CD3}"/>
              </a:ext>
            </a:extLst>
          </p:cNvPr>
          <p:cNvSpPr>
            <a:spLocks noGrp="1" noChangeArrowheads="1"/>
          </p:cNvSpPr>
          <p:nvPr>
            <p:ph type="body" idx="1"/>
          </p:nvPr>
        </p:nvSpPr>
        <p:spPr>
          <a:xfrm>
            <a:off x="0" y="1066800"/>
            <a:ext cx="9144000" cy="5791200"/>
          </a:xfrm>
        </p:spPr>
        <p:txBody>
          <a:bodyPr/>
          <a:lstStyle/>
          <a:p>
            <a:pPr eaLnBrk="1" hangingPunct="1">
              <a:lnSpc>
                <a:spcPct val="80000"/>
              </a:lnSpc>
            </a:pPr>
            <a:r>
              <a:rPr lang="en-US" altLang="en-US" sz="2000" b="1" dirty="0"/>
              <a:t>Word:</a:t>
            </a:r>
            <a:r>
              <a:rPr lang="en-US" altLang="en-US" sz="2000" dirty="0"/>
              <a:t> propensity</a:t>
            </a:r>
          </a:p>
          <a:p>
            <a:pPr eaLnBrk="1" hangingPunct="1">
              <a:lnSpc>
                <a:spcPct val="80000"/>
              </a:lnSpc>
            </a:pPr>
            <a:endParaRPr lang="en-US" altLang="en-US" sz="2000" b="1" dirty="0"/>
          </a:p>
          <a:p>
            <a:pPr eaLnBrk="1" hangingPunct="1">
              <a:lnSpc>
                <a:spcPct val="80000"/>
              </a:lnSpc>
            </a:pPr>
            <a:r>
              <a:rPr lang="en-US" altLang="en-US" sz="2000" b="1" dirty="0"/>
              <a:t>Part of speech:</a:t>
            </a:r>
            <a:r>
              <a:rPr lang="en-US" altLang="en-US" sz="2000" dirty="0"/>
              <a:t> noun</a:t>
            </a:r>
          </a:p>
          <a:p>
            <a:pPr eaLnBrk="1" hangingPunct="1">
              <a:lnSpc>
                <a:spcPct val="80000"/>
              </a:lnSpc>
            </a:pPr>
            <a:endParaRPr lang="en-US" altLang="en-US" sz="2000" b="1" dirty="0"/>
          </a:p>
          <a:p>
            <a:pPr eaLnBrk="1" hangingPunct="1">
              <a:lnSpc>
                <a:spcPct val="80000"/>
              </a:lnSpc>
            </a:pPr>
            <a:r>
              <a:rPr lang="en-US" altLang="en-US" sz="2000" b="1" dirty="0"/>
              <a:t>Pronunciation:</a:t>
            </a:r>
            <a:r>
              <a:rPr lang="en-US" altLang="en-US" sz="2000" dirty="0"/>
              <a:t> </a:t>
            </a:r>
            <a:r>
              <a:rPr lang="en-US" altLang="en-US" sz="2000" dirty="0" err="1">
                <a:solidFill>
                  <a:srgbClr val="000000"/>
                </a:solidFill>
              </a:rPr>
              <a:t>pr</a:t>
            </a:r>
            <a:r>
              <a:rPr lang="en-US" altLang="en-US" sz="2000" i="1" dirty="0" err="1">
                <a:solidFill>
                  <a:srgbClr val="000000"/>
                </a:solidFill>
              </a:rPr>
              <a:t>uh</a:t>
            </a:r>
            <a:r>
              <a:rPr lang="en-US" altLang="en-US" sz="2000" dirty="0">
                <a:solidFill>
                  <a:srgbClr val="000000"/>
                </a:solidFill>
              </a:rPr>
              <a:t>-</a:t>
            </a:r>
            <a:r>
              <a:rPr lang="en-US" altLang="en-US" sz="2000" b="1" dirty="0">
                <a:solidFill>
                  <a:srgbClr val="000000"/>
                </a:solidFill>
              </a:rPr>
              <a:t>pen</a:t>
            </a:r>
            <a:r>
              <a:rPr lang="en-US" altLang="en-US" sz="2000" dirty="0">
                <a:solidFill>
                  <a:srgbClr val="000000"/>
                </a:solidFill>
              </a:rPr>
              <a:t>-</a:t>
            </a:r>
            <a:r>
              <a:rPr lang="en-US" altLang="en-US" sz="2000" dirty="0" err="1">
                <a:solidFill>
                  <a:srgbClr val="000000"/>
                </a:solidFill>
              </a:rPr>
              <a:t>si</a:t>
            </a:r>
            <a:r>
              <a:rPr lang="en-US" altLang="en-US" sz="2000" dirty="0">
                <a:solidFill>
                  <a:srgbClr val="000000"/>
                </a:solidFill>
              </a:rPr>
              <a:t>-tee</a:t>
            </a:r>
            <a:r>
              <a:rPr lang="en-US" altLang="en-US" sz="2000" dirty="0"/>
              <a:t> </a:t>
            </a:r>
          </a:p>
          <a:p>
            <a:pPr eaLnBrk="1" hangingPunct="1">
              <a:lnSpc>
                <a:spcPct val="80000"/>
              </a:lnSpc>
            </a:pPr>
            <a:endParaRPr lang="en-US" altLang="en-US" sz="2000" dirty="0"/>
          </a:p>
          <a:p>
            <a:pPr eaLnBrk="1" hangingPunct="1">
              <a:lnSpc>
                <a:spcPct val="80000"/>
              </a:lnSpc>
            </a:pPr>
            <a:r>
              <a:rPr lang="en-US" altLang="en-US" sz="2000" b="1" dirty="0"/>
              <a:t>Origins:</a:t>
            </a:r>
          </a:p>
          <a:p>
            <a:pPr eaLnBrk="1" hangingPunct="1">
              <a:lnSpc>
                <a:spcPct val="80000"/>
              </a:lnSpc>
            </a:pPr>
            <a:endParaRPr lang="en-US" altLang="en-US" sz="2000" b="1" dirty="0"/>
          </a:p>
          <a:p>
            <a:pPr eaLnBrk="1" hangingPunct="1">
              <a:lnSpc>
                <a:spcPct val="80000"/>
              </a:lnSpc>
            </a:pPr>
            <a:r>
              <a:rPr lang="en-US" altLang="en-US" sz="2000" b="1" dirty="0"/>
              <a:t>Related Forms:</a:t>
            </a:r>
            <a:r>
              <a:rPr lang="en-US" altLang="en-US" sz="2000" dirty="0"/>
              <a:t> N/A</a:t>
            </a:r>
          </a:p>
          <a:p>
            <a:pPr eaLnBrk="1" hangingPunct="1">
              <a:lnSpc>
                <a:spcPct val="80000"/>
              </a:lnSpc>
            </a:pPr>
            <a:endParaRPr lang="en-US" altLang="en-US" sz="2000" dirty="0"/>
          </a:p>
          <a:p>
            <a:pPr eaLnBrk="1" hangingPunct="1">
              <a:lnSpc>
                <a:spcPct val="80000"/>
              </a:lnSpc>
            </a:pPr>
            <a:r>
              <a:rPr lang="en-US" altLang="en-US" sz="2000" b="1" dirty="0"/>
              <a:t>Synonyms: </a:t>
            </a:r>
          </a:p>
          <a:p>
            <a:pPr eaLnBrk="1" hangingPunct="1">
              <a:lnSpc>
                <a:spcPct val="80000"/>
              </a:lnSpc>
              <a:buFontTx/>
              <a:buNone/>
            </a:pPr>
            <a:endParaRPr lang="en-US" altLang="en-US" sz="2000" b="1" dirty="0"/>
          </a:p>
          <a:p>
            <a:pPr eaLnBrk="1" hangingPunct="1">
              <a:lnSpc>
                <a:spcPct val="80000"/>
              </a:lnSpc>
            </a:pPr>
            <a:r>
              <a:rPr lang="en-US" altLang="en-US" sz="2000" b="1" dirty="0"/>
              <a:t>Sentence:</a:t>
            </a:r>
            <a:r>
              <a:rPr lang="en-US" altLang="en-US" sz="2000" dirty="0"/>
              <a:t> The teacher was not hired into the district after the new principal discovered the teacher had a </a:t>
            </a:r>
            <a:r>
              <a:rPr lang="en-US" altLang="en-US" sz="2000" b="1" u="sng" dirty="0"/>
              <a:t>propensity</a:t>
            </a:r>
            <a:r>
              <a:rPr lang="en-US" altLang="en-US" sz="2000" dirty="0"/>
              <a:t> for writing excessively violent grammar exercises.</a:t>
            </a:r>
            <a:endParaRPr lang="en-US" altLang="en-US" sz="2000" b="1" dirty="0"/>
          </a:p>
          <a:p>
            <a:pPr eaLnBrk="1" hangingPunct="1">
              <a:lnSpc>
                <a:spcPct val="80000"/>
              </a:lnSpc>
              <a:buFontTx/>
              <a:buNone/>
            </a:pPr>
            <a:endParaRPr lang="en-US" altLang="en-US" sz="2000" b="1" dirty="0"/>
          </a:p>
          <a:p>
            <a:pPr eaLnBrk="1" hangingPunct="1">
              <a:lnSpc>
                <a:spcPct val="80000"/>
              </a:lnSpc>
            </a:pPr>
            <a:r>
              <a:rPr lang="en-US" altLang="en-US" sz="2000" b="1" dirty="0"/>
              <a:t>Predicted Definition:</a:t>
            </a:r>
          </a:p>
          <a:p>
            <a:pPr eaLnBrk="1" hangingPunct="1">
              <a:lnSpc>
                <a:spcPct val="80000"/>
              </a:lnSpc>
            </a:pPr>
            <a:endParaRPr lang="en-US" altLang="en-US" sz="2000" b="1" dirty="0"/>
          </a:p>
          <a:p>
            <a:pPr eaLnBrk="1" hangingPunct="1">
              <a:lnSpc>
                <a:spcPct val="80000"/>
              </a:lnSpc>
            </a:pPr>
            <a:r>
              <a:rPr lang="en-US" altLang="en-US" sz="2000" b="1" dirty="0"/>
              <a:t>Definition: </a:t>
            </a:r>
          </a:p>
        </p:txBody>
      </p:sp>
      <p:sp>
        <p:nvSpPr>
          <p:cNvPr id="2" name="Rectangle 1">
            <a:extLst>
              <a:ext uri="{FF2B5EF4-FFF2-40B4-BE49-F238E27FC236}">
                <a16:creationId xmlns:a16="http://schemas.microsoft.com/office/drawing/2014/main" id="{15764F54-EC8F-EE40-A1A0-D3D18F240BFD}"/>
              </a:ext>
            </a:extLst>
          </p:cNvPr>
          <p:cNvSpPr/>
          <p:nvPr/>
        </p:nvSpPr>
        <p:spPr>
          <a:xfrm>
            <a:off x="3505200" y="228600"/>
            <a:ext cx="3352800" cy="646331"/>
          </a:xfrm>
          <a:prstGeom prst="rect">
            <a:avLst/>
          </a:prstGeom>
        </p:spPr>
        <p:txBody>
          <a:bodyPr wrap="squar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WOTD 3/1/18</a:t>
            </a:r>
          </a:p>
        </p:txBody>
      </p:sp>
      <p:sp>
        <p:nvSpPr>
          <p:cNvPr id="3" name="TextBox 2">
            <a:extLst>
              <a:ext uri="{FF2B5EF4-FFF2-40B4-BE49-F238E27FC236}">
                <a16:creationId xmlns:a16="http://schemas.microsoft.com/office/drawing/2014/main" id="{A8E1520B-0F05-8F40-A99B-4983CBCFE298}"/>
              </a:ext>
            </a:extLst>
          </p:cNvPr>
          <p:cNvSpPr txBox="1"/>
          <p:nvPr/>
        </p:nvSpPr>
        <p:spPr>
          <a:xfrm>
            <a:off x="1143000" y="2590800"/>
            <a:ext cx="3429000" cy="338554"/>
          </a:xfrm>
          <a:prstGeom prst="rect">
            <a:avLst/>
          </a:prstGeom>
          <a:noFill/>
        </p:spPr>
        <p:txBody>
          <a:bodyPr wrap="square" rtlCol="0">
            <a:spAutoFit/>
          </a:bodyPr>
          <a:lstStyle/>
          <a:p>
            <a:pPr eaLnBrk="1" hangingPunct="1">
              <a:lnSpc>
                <a:spcPct val="80000"/>
              </a:lnSpc>
            </a:pPr>
            <a:r>
              <a:rPr lang="en-US" altLang="en-US" sz="2000" dirty="0"/>
              <a:t>Latin: “Pend” (To hang from)</a:t>
            </a:r>
          </a:p>
        </p:txBody>
      </p:sp>
      <p:sp>
        <p:nvSpPr>
          <p:cNvPr id="4" name="TextBox 3">
            <a:extLst>
              <a:ext uri="{FF2B5EF4-FFF2-40B4-BE49-F238E27FC236}">
                <a16:creationId xmlns:a16="http://schemas.microsoft.com/office/drawing/2014/main" id="{D8282C1C-6364-B149-9E6F-66E2D9FEDD26}"/>
              </a:ext>
            </a:extLst>
          </p:cNvPr>
          <p:cNvSpPr txBox="1"/>
          <p:nvPr/>
        </p:nvSpPr>
        <p:spPr>
          <a:xfrm>
            <a:off x="1447800" y="5511225"/>
            <a:ext cx="6019800" cy="584775"/>
          </a:xfrm>
          <a:prstGeom prst="rect">
            <a:avLst/>
          </a:prstGeom>
          <a:noFill/>
        </p:spPr>
        <p:txBody>
          <a:bodyPr wrap="square" rtlCol="0">
            <a:spAutoFit/>
          </a:bodyPr>
          <a:lstStyle/>
          <a:p>
            <a:pPr eaLnBrk="1" hangingPunct="1">
              <a:lnSpc>
                <a:spcPct val="80000"/>
              </a:lnSpc>
            </a:pPr>
            <a:r>
              <a:rPr lang="en-US" altLang="en-US" sz="2000" dirty="0"/>
              <a:t>A natural inclination or tendency; an innate favorability for something: </a:t>
            </a:r>
            <a:r>
              <a:rPr lang="en-US" altLang="en-US" sz="2000" i="1" dirty="0"/>
              <a:t>A propensity to curse</a:t>
            </a:r>
          </a:p>
        </p:txBody>
      </p:sp>
      <p:sp>
        <p:nvSpPr>
          <p:cNvPr id="5" name="TextBox 4">
            <a:extLst>
              <a:ext uri="{FF2B5EF4-FFF2-40B4-BE49-F238E27FC236}">
                <a16:creationId xmlns:a16="http://schemas.microsoft.com/office/drawing/2014/main" id="{4275714F-4C74-8841-AA10-284154ACB4FF}"/>
              </a:ext>
            </a:extLst>
          </p:cNvPr>
          <p:cNvSpPr txBox="1"/>
          <p:nvPr/>
        </p:nvSpPr>
        <p:spPr>
          <a:xfrm>
            <a:off x="1524000" y="3547646"/>
            <a:ext cx="4114800" cy="338554"/>
          </a:xfrm>
          <a:prstGeom prst="rect">
            <a:avLst/>
          </a:prstGeom>
          <a:noFill/>
        </p:spPr>
        <p:txBody>
          <a:bodyPr wrap="square" rtlCol="0">
            <a:spAutoFit/>
          </a:bodyPr>
          <a:lstStyle/>
          <a:p>
            <a:pPr eaLnBrk="1" hangingPunct="1">
              <a:lnSpc>
                <a:spcPct val="80000"/>
              </a:lnSpc>
            </a:pPr>
            <a:r>
              <a:rPr lang="en-US" altLang="en-US" sz="2000" dirty="0"/>
              <a:t>bias, disposition, leaning, partiality</a:t>
            </a:r>
          </a:p>
        </p:txBody>
      </p:sp>
    </p:spTree>
    <p:extLst>
      <p:ext uri="{BB962C8B-B14F-4D97-AF65-F5344CB8AC3E}">
        <p14:creationId xmlns:p14="http://schemas.microsoft.com/office/powerpoint/2010/main" val="29301704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D5958EC4-82BA-C34A-8899-5B5E534C6CD3}"/>
              </a:ext>
            </a:extLst>
          </p:cNvPr>
          <p:cNvSpPr>
            <a:spLocks noGrp="1" noChangeArrowheads="1"/>
          </p:cNvSpPr>
          <p:nvPr>
            <p:ph type="body" idx="1"/>
          </p:nvPr>
        </p:nvSpPr>
        <p:spPr>
          <a:xfrm>
            <a:off x="0" y="1066800"/>
            <a:ext cx="9144000" cy="5791200"/>
          </a:xfrm>
        </p:spPr>
        <p:txBody>
          <a:bodyPr/>
          <a:lstStyle/>
          <a:p>
            <a:pPr eaLnBrk="1" hangingPunct="1">
              <a:lnSpc>
                <a:spcPct val="80000"/>
              </a:lnSpc>
            </a:pPr>
            <a:r>
              <a:rPr lang="en-US" altLang="en-US" sz="2000" b="1" dirty="0"/>
              <a:t>Word:</a:t>
            </a:r>
            <a:r>
              <a:rPr lang="en-US" altLang="en-US" sz="2000" dirty="0"/>
              <a:t> coalition</a:t>
            </a:r>
          </a:p>
          <a:p>
            <a:pPr eaLnBrk="1" hangingPunct="1">
              <a:lnSpc>
                <a:spcPct val="80000"/>
              </a:lnSpc>
            </a:pPr>
            <a:endParaRPr lang="en-US" altLang="en-US" sz="2000" b="1" dirty="0"/>
          </a:p>
          <a:p>
            <a:pPr eaLnBrk="1" hangingPunct="1">
              <a:lnSpc>
                <a:spcPct val="80000"/>
              </a:lnSpc>
            </a:pPr>
            <a:r>
              <a:rPr lang="en-US" altLang="en-US" sz="2000" b="1" dirty="0"/>
              <a:t>Part of speech:</a:t>
            </a:r>
            <a:r>
              <a:rPr lang="en-US" altLang="en-US" sz="2000" dirty="0"/>
              <a:t> noun</a:t>
            </a:r>
          </a:p>
          <a:p>
            <a:pPr eaLnBrk="1" hangingPunct="1">
              <a:lnSpc>
                <a:spcPct val="80000"/>
              </a:lnSpc>
            </a:pPr>
            <a:endParaRPr lang="en-US" altLang="en-US" sz="2000" b="1" dirty="0"/>
          </a:p>
          <a:p>
            <a:pPr eaLnBrk="1" hangingPunct="1">
              <a:lnSpc>
                <a:spcPct val="80000"/>
              </a:lnSpc>
            </a:pPr>
            <a:r>
              <a:rPr lang="en-US" altLang="en-US" sz="2000" b="1" dirty="0"/>
              <a:t>Pronunciation: </a:t>
            </a:r>
            <a:r>
              <a:rPr lang="en-US" altLang="en-US" sz="2000" dirty="0"/>
              <a:t>koh-</a:t>
            </a:r>
            <a:r>
              <a:rPr lang="en-US" altLang="en-US" sz="2000" i="1" dirty="0"/>
              <a:t>uh</a:t>
            </a:r>
            <a:r>
              <a:rPr lang="en-US" altLang="en-US" sz="2000" dirty="0"/>
              <a:t>-</a:t>
            </a:r>
            <a:r>
              <a:rPr lang="en-US" altLang="en-US" sz="2000" b="1" dirty="0" err="1"/>
              <a:t>lish</a:t>
            </a:r>
            <a:r>
              <a:rPr lang="en-US" altLang="en-US" sz="2000" dirty="0"/>
              <a:t>-</a:t>
            </a:r>
            <a:r>
              <a:rPr lang="en-US" altLang="en-US" sz="2000" i="1" dirty="0"/>
              <a:t>uh</a:t>
            </a:r>
            <a:r>
              <a:rPr lang="en-US" altLang="en-US" sz="2000" dirty="0"/>
              <a:t>  n </a:t>
            </a:r>
          </a:p>
          <a:p>
            <a:pPr eaLnBrk="1" hangingPunct="1">
              <a:lnSpc>
                <a:spcPct val="80000"/>
              </a:lnSpc>
            </a:pPr>
            <a:endParaRPr lang="en-US" altLang="en-US" sz="2000" dirty="0"/>
          </a:p>
          <a:p>
            <a:pPr eaLnBrk="1" hangingPunct="1">
              <a:lnSpc>
                <a:spcPct val="80000"/>
              </a:lnSpc>
            </a:pPr>
            <a:r>
              <a:rPr lang="en-US" altLang="en-US" sz="2000" b="1" dirty="0"/>
              <a:t>Origins:</a:t>
            </a:r>
          </a:p>
          <a:p>
            <a:pPr eaLnBrk="1" hangingPunct="1">
              <a:lnSpc>
                <a:spcPct val="80000"/>
              </a:lnSpc>
            </a:pPr>
            <a:endParaRPr lang="en-US" altLang="en-US" sz="2000" b="1" dirty="0"/>
          </a:p>
          <a:p>
            <a:pPr eaLnBrk="1" hangingPunct="1">
              <a:lnSpc>
                <a:spcPct val="80000"/>
              </a:lnSpc>
            </a:pPr>
            <a:r>
              <a:rPr lang="en-US" altLang="en-US" sz="2000" b="1" dirty="0"/>
              <a:t>Related Forms:</a:t>
            </a:r>
            <a:r>
              <a:rPr lang="en-US" altLang="en-US" sz="2000" dirty="0"/>
              <a:t> coalesce (verb-to grow together)</a:t>
            </a:r>
          </a:p>
          <a:p>
            <a:pPr eaLnBrk="1" hangingPunct="1">
              <a:lnSpc>
                <a:spcPct val="80000"/>
              </a:lnSpc>
            </a:pPr>
            <a:endParaRPr lang="en-US" altLang="en-US" sz="2000" dirty="0"/>
          </a:p>
          <a:p>
            <a:pPr eaLnBrk="1" hangingPunct="1">
              <a:lnSpc>
                <a:spcPct val="80000"/>
              </a:lnSpc>
            </a:pPr>
            <a:r>
              <a:rPr lang="en-US" altLang="en-US" sz="2000" b="1" dirty="0"/>
              <a:t>Synonyms: </a:t>
            </a:r>
          </a:p>
          <a:p>
            <a:pPr eaLnBrk="1" hangingPunct="1">
              <a:lnSpc>
                <a:spcPct val="80000"/>
              </a:lnSpc>
              <a:buFontTx/>
              <a:buNone/>
            </a:pPr>
            <a:endParaRPr lang="en-US" altLang="en-US" sz="2000" b="1" dirty="0"/>
          </a:p>
          <a:p>
            <a:pPr eaLnBrk="1" hangingPunct="1">
              <a:lnSpc>
                <a:spcPct val="80000"/>
              </a:lnSpc>
            </a:pPr>
            <a:r>
              <a:rPr lang="en-US" altLang="en-US" sz="2000" b="1" dirty="0"/>
              <a:t>Sentence:</a:t>
            </a:r>
            <a:r>
              <a:rPr lang="en-US" altLang="en-US" sz="2000" dirty="0"/>
              <a:t> When they began to suspect Shrek was a serial killer, and the police wouldn’t do anything, his neighbors formed a </a:t>
            </a:r>
            <a:r>
              <a:rPr lang="en-US" altLang="en-US" sz="2000" b="1" u="sng" dirty="0"/>
              <a:t>coalition</a:t>
            </a:r>
            <a:r>
              <a:rPr lang="en-US" altLang="en-US" sz="2000" dirty="0"/>
              <a:t> against him, surrounding his house while carrying pitchforks and torches.</a:t>
            </a:r>
            <a:endParaRPr lang="en-US" altLang="en-US" sz="2000" b="1" dirty="0"/>
          </a:p>
          <a:p>
            <a:pPr eaLnBrk="1" hangingPunct="1">
              <a:lnSpc>
                <a:spcPct val="80000"/>
              </a:lnSpc>
              <a:buFontTx/>
              <a:buNone/>
            </a:pPr>
            <a:endParaRPr lang="en-US" altLang="en-US" sz="2000" b="1" dirty="0"/>
          </a:p>
          <a:p>
            <a:pPr eaLnBrk="1" hangingPunct="1">
              <a:lnSpc>
                <a:spcPct val="80000"/>
              </a:lnSpc>
            </a:pPr>
            <a:r>
              <a:rPr lang="en-US" altLang="en-US" sz="2000" b="1" dirty="0"/>
              <a:t>Predicted Definition:</a:t>
            </a:r>
          </a:p>
          <a:p>
            <a:pPr eaLnBrk="1" hangingPunct="1">
              <a:lnSpc>
                <a:spcPct val="80000"/>
              </a:lnSpc>
            </a:pPr>
            <a:endParaRPr lang="en-US" altLang="en-US" sz="2000" b="1" dirty="0"/>
          </a:p>
          <a:p>
            <a:pPr eaLnBrk="1" hangingPunct="1">
              <a:lnSpc>
                <a:spcPct val="80000"/>
              </a:lnSpc>
            </a:pPr>
            <a:r>
              <a:rPr lang="en-US" altLang="en-US" sz="2000" b="1" dirty="0"/>
              <a:t>Definition: </a:t>
            </a:r>
          </a:p>
        </p:txBody>
      </p:sp>
      <p:sp>
        <p:nvSpPr>
          <p:cNvPr id="2" name="Rectangle 1">
            <a:extLst>
              <a:ext uri="{FF2B5EF4-FFF2-40B4-BE49-F238E27FC236}">
                <a16:creationId xmlns:a16="http://schemas.microsoft.com/office/drawing/2014/main" id="{15764F54-EC8F-EE40-A1A0-D3D18F240BFD}"/>
              </a:ext>
            </a:extLst>
          </p:cNvPr>
          <p:cNvSpPr/>
          <p:nvPr/>
        </p:nvSpPr>
        <p:spPr>
          <a:xfrm>
            <a:off x="3505200" y="228600"/>
            <a:ext cx="3352800" cy="646331"/>
          </a:xfrm>
          <a:prstGeom prst="rect">
            <a:avLst/>
          </a:prstGeom>
        </p:spPr>
        <p:txBody>
          <a:bodyPr wrap="squar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WOTD 3/1/18</a:t>
            </a:r>
          </a:p>
        </p:txBody>
      </p:sp>
      <p:sp>
        <p:nvSpPr>
          <p:cNvPr id="3" name="TextBox 2">
            <a:extLst>
              <a:ext uri="{FF2B5EF4-FFF2-40B4-BE49-F238E27FC236}">
                <a16:creationId xmlns:a16="http://schemas.microsoft.com/office/drawing/2014/main" id="{A8E1520B-0F05-8F40-A99B-4983CBCFE298}"/>
              </a:ext>
            </a:extLst>
          </p:cNvPr>
          <p:cNvSpPr txBox="1"/>
          <p:nvPr/>
        </p:nvSpPr>
        <p:spPr>
          <a:xfrm>
            <a:off x="1143000" y="2590800"/>
            <a:ext cx="6477000" cy="338554"/>
          </a:xfrm>
          <a:prstGeom prst="rect">
            <a:avLst/>
          </a:prstGeom>
          <a:noFill/>
        </p:spPr>
        <p:txBody>
          <a:bodyPr wrap="square" rtlCol="0">
            <a:spAutoFit/>
          </a:bodyPr>
          <a:lstStyle/>
          <a:p>
            <a:pPr eaLnBrk="1" hangingPunct="1">
              <a:lnSpc>
                <a:spcPct val="80000"/>
              </a:lnSpc>
            </a:pPr>
            <a:r>
              <a:rPr lang="en-US" altLang="en-US" sz="2000" dirty="0"/>
              <a:t>Latin: “co” (with) + “</a:t>
            </a:r>
            <a:r>
              <a:rPr lang="en-US" altLang="en-US" sz="2000" dirty="0" err="1"/>
              <a:t>alere</a:t>
            </a:r>
            <a:r>
              <a:rPr lang="en-US" altLang="en-US" sz="2000" dirty="0"/>
              <a:t>” (to nourish or make grow)</a:t>
            </a:r>
          </a:p>
        </p:txBody>
      </p:sp>
      <p:sp>
        <p:nvSpPr>
          <p:cNvPr id="4" name="TextBox 3">
            <a:extLst>
              <a:ext uri="{FF2B5EF4-FFF2-40B4-BE49-F238E27FC236}">
                <a16:creationId xmlns:a16="http://schemas.microsoft.com/office/drawing/2014/main" id="{D8282C1C-6364-B149-9E6F-66E2D9FEDD26}"/>
              </a:ext>
            </a:extLst>
          </p:cNvPr>
          <p:cNvSpPr txBox="1"/>
          <p:nvPr/>
        </p:nvSpPr>
        <p:spPr>
          <a:xfrm>
            <a:off x="1447800" y="5511225"/>
            <a:ext cx="6019800" cy="830997"/>
          </a:xfrm>
          <a:prstGeom prst="rect">
            <a:avLst/>
          </a:prstGeom>
          <a:noFill/>
        </p:spPr>
        <p:txBody>
          <a:bodyPr wrap="square" rtlCol="0">
            <a:spAutoFit/>
          </a:bodyPr>
          <a:lstStyle/>
          <a:p>
            <a:pPr eaLnBrk="1" hangingPunct="1">
              <a:lnSpc>
                <a:spcPct val="80000"/>
              </a:lnSpc>
            </a:pPr>
            <a:r>
              <a:rPr lang="en-US" altLang="en-US" sz="2000" dirty="0">
                <a:solidFill>
                  <a:srgbClr val="333333"/>
                </a:solidFill>
              </a:rPr>
              <a:t>a</a:t>
            </a:r>
            <a:r>
              <a:rPr lang="en-US" altLang="en-US" sz="2000" dirty="0"/>
              <a:t> </a:t>
            </a:r>
            <a:r>
              <a:rPr lang="en-US" altLang="en-US" sz="2000" dirty="0">
                <a:solidFill>
                  <a:srgbClr val="333333"/>
                </a:solidFill>
              </a:rPr>
              <a:t>combination</a:t>
            </a:r>
            <a:r>
              <a:rPr lang="en-US" altLang="en-US" sz="2000" dirty="0"/>
              <a:t> or alliance, especially a temporary one between </a:t>
            </a:r>
            <a:r>
              <a:rPr lang="en-US" altLang="en-US" sz="2000" dirty="0">
                <a:solidFill>
                  <a:srgbClr val="333333"/>
                </a:solidFill>
              </a:rPr>
              <a:t>persons,</a:t>
            </a:r>
            <a:r>
              <a:rPr lang="en-US" altLang="en-US" sz="2000" dirty="0"/>
              <a:t> </a:t>
            </a:r>
            <a:r>
              <a:rPr lang="en-US" altLang="en-US" sz="2000" dirty="0">
                <a:solidFill>
                  <a:srgbClr val="333333"/>
                </a:solidFill>
              </a:rPr>
              <a:t>factions,</a:t>
            </a:r>
            <a:r>
              <a:rPr lang="en-US" altLang="en-US" sz="2000" dirty="0"/>
              <a:t> </a:t>
            </a:r>
            <a:r>
              <a:rPr lang="en-US" altLang="en-US" sz="2000" dirty="0">
                <a:solidFill>
                  <a:srgbClr val="333333"/>
                </a:solidFill>
              </a:rPr>
              <a:t>states,</a:t>
            </a:r>
            <a:r>
              <a:rPr lang="en-US" altLang="en-US" sz="2000" dirty="0"/>
              <a:t> </a:t>
            </a:r>
            <a:r>
              <a:rPr lang="en-US" altLang="en-US" sz="2000" dirty="0">
                <a:solidFill>
                  <a:srgbClr val="333333"/>
                </a:solidFill>
              </a:rPr>
              <a:t>etc., frequently for a specific reason; a grouping;</a:t>
            </a:r>
            <a:endParaRPr lang="en-US" altLang="en-US" sz="2000" i="1" dirty="0"/>
          </a:p>
        </p:txBody>
      </p:sp>
      <p:sp>
        <p:nvSpPr>
          <p:cNvPr id="5" name="TextBox 4">
            <a:extLst>
              <a:ext uri="{FF2B5EF4-FFF2-40B4-BE49-F238E27FC236}">
                <a16:creationId xmlns:a16="http://schemas.microsoft.com/office/drawing/2014/main" id="{4275714F-4C74-8841-AA10-284154ACB4FF}"/>
              </a:ext>
            </a:extLst>
          </p:cNvPr>
          <p:cNvSpPr txBox="1"/>
          <p:nvPr/>
        </p:nvSpPr>
        <p:spPr>
          <a:xfrm>
            <a:off x="1524000" y="3547646"/>
            <a:ext cx="4114800" cy="338554"/>
          </a:xfrm>
          <a:prstGeom prst="rect">
            <a:avLst/>
          </a:prstGeom>
          <a:noFill/>
        </p:spPr>
        <p:txBody>
          <a:bodyPr wrap="square" rtlCol="0">
            <a:spAutoFit/>
          </a:bodyPr>
          <a:lstStyle/>
          <a:p>
            <a:pPr eaLnBrk="1" hangingPunct="1">
              <a:lnSpc>
                <a:spcPct val="80000"/>
              </a:lnSpc>
            </a:pPr>
            <a:r>
              <a:rPr lang="en-US" altLang="en-US" sz="2000" dirty="0"/>
              <a:t>affiliation, conjunction, faction</a:t>
            </a:r>
          </a:p>
        </p:txBody>
      </p:sp>
    </p:spTree>
    <p:extLst>
      <p:ext uri="{BB962C8B-B14F-4D97-AF65-F5344CB8AC3E}">
        <p14:creationId xmlns:p14="http://schemas.microsoft.com/office/powerpoint/2010/main" val="39240402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152413" y="554038"/>
            <a:ext cx="8839200" cy="5389562"/>
          </a:xfrm>
        </p:spPr>
        <p:txBody>
          <a:bodyPr tIns="45700" bIns="45700">
            <a:noAutofit/>
          </a:bodyPr>
          <a:lstStyle/>
          <a:p>
            <a:pPr eaLnBrk="1" fontAlgn="auto" hangingPunct="1">
              <a:spcBef>
                <a:spcPts val="0"/>
              </a:spcBef>
              <a:spcAft>
                <a:spcPts val="0"/>
              </a:spcAft>
              <a:buClr>
                <a:srgbClr val="000000"/>
              </a:buClr>
              <a:buSzPct val="100000"/>
              <a:defRPr/>
            </a:pPr>
            <a:r>
              <a:rPr lang="en-US" sz="1500" b="1" dirty="0">
                <a:latin typeface="+mn-lt"/>
                <a:ea typeface="Calibri"/>
                <a:cs typeface="Calibri"/>
                <a:sym typeface="Calibri"/>
              </a:rPr>
              <a:t>Bell Work: </a:t>
            </a:r>
            <a:r>
              <a:rPr lang="en-US" sz="1500" b="1" dirty="0">
                <a:solidFill>
                  <a:schemeClr val="bg1">
                    <a:lumMod val="50000"/>
                  </a:schemeClr>
                </a:solidFill>
                <a:latin typeface="+mn-lt"/>
                <a:ea typeface="Calibri"/>
                <a:cs typeface="Calibri"/>
                <a:sym typeface="Calibri"/>
              </a:rPr>
              <a:t>Study for WOTD Quiz</a:t>
            </a:r>
          </a:p>
          <a:p>
            <a:pPr eaLnBrk="1" fontAlgn="auto" hangingPunct="1">
              <a:lnSpc>
                <a:spcPct val="80000"/>
              </a:lnSpc>
              <a:spcBef>
                <a:spcPts val="0"/>
              </a:spcBef>
              <a:spcAft>
                <a:spcPts val="0"/>
              </a:spcAft>
              <a:buClr>
                <a:srgbClr val="000000"/>
              </a:buClr>
              <a:buSzPct val="100000"/>
              <a:defRPr/>
            </a:pPr>
            <a:endParaRPr lang="en-US" sz="1500" b="1" dirty="0">
              <a:solidFill>
                <a:srgbClr val="FF0000"/>
              </a:solidFill>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b="1" u="sng" dirty="0">
                <a:solidFill>
                  <a:schemeClr val="tx1"/>
                </a:solidFill>
                <a:latin typeface="+mn-lt"/>
                <a:ea typeface="Calibri"/>
                <a:cs typeface="Calibri"/>
                <a:sym typeface="Calibri"/>
              </a:rPr>
              <a:t>In class activities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b="1" dirty="0">
                <a:solidFill>
                  <a:schemeClr val="tx1"/>
                </a:solidFill>
                <a:latin typeface="+mn-lt"/>
                <a:ea typeface="Calibri"/>
                <a:cs typeface="Calibri"/>
                <a:sym typeface="Calibri"/>
              </a:rPr>
              <a:t>Bell Work: </a:t>
            </a:r>
            <a:r>
              <a:rPr lang="en-US" b="1" dirty="0">
                <a:solidFill>
                  <a:schemeClr val="bg1">
                    <a:lumMod val="50000"/>
                  </a:schemeClr>
                </a:solidFill>
                <a:latin typeface="+mn-lt"/>
                <a:ea typeface="Calibri"/>
                <a:cs typeface="Calibri"/>
                <a:sym typeface="Calibri"/>
              </a:rPr>
              <a:t>Take the first 10 minutes to study with a partner for your quiz.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b="1" dirty="0">
                <a:solidFill>
                  <a:schemeClr val="tx1"/>
                </a:solidFill>
                <a:latin typeface="+mn-lt"/>
                <a:ea typeface="Calibri"/>
                <a:cs typeface="Calibri"/>
                <a:sym typeface="Calibri"/>
              </a:rPr>
              <a:t>Vocab Quiz: </a:t>
            </a:r>
            <a:r>
              <a:rPr lang="en-US" b="1" dirty="0">
                <a:solidFill>
                  <a:schemeClr val="bg1">
                    <a:lumMod val="50000"/>
                  </a:schemeClr>
                </a:solidFill>
                <a:latin typeface="+mn-lt"/>
                <a:ea typeface="Calibri"/>
                <a:cs typeface="Calibri"/>
                <a:sym typeface="Calibri"/>
              </a:rPr>
              <a:t>You will have 20 minutes to complete the quiz.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b="1" dirty="0">
                <a:solidFill>
                  <a:schemeClr val="tx1"/>
                </a:solidFill>
                <a:latin typeface="+mn-lt"/>
                <a:ea typeface="Calibri"/>
                <a:cs typeface="Calibri"/>
                <a:sym typeface="Calibri"/>
              </a:rPr>
              <a:t>Grading Rhetorical Analysis: </a:t>
            </a:r>
            <a:r>
              <a:rPr lang="en-US" b="1" dirty="0">
                <a:solidFill>
                  <a:srgbClr val="00B0F0"/>
                </a:solidFill>
                <a:latin typeface="+mn-lt"/>
                <a:ea typeface="Calibri"/>
                <a:cs typeface="Calibri"/>
                <a:sym typeface="Calibri"/>
              </a:rPr>
              <a:t>Each table will be given 4 different essays. As a group, your job is to match each essay to the actual score given and be able to explain how you were able to match them up.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b="1" dirty="0">
                <a:solidFill>
                  <a:schemeClr val="tx1"/>
                </a:solidFill>
                <a:latin typeface="+mn-lt"/>
                <a:ea typeface="Calibri"/>
                <a:cs typeface="Calibri"/>
                <a:sym typeface="Calibri"/>
              </a:rPr>
              <a:t>AOTW #3: </a:t>
            </a:r>
            <a:r>
              <a:rPr lang="en-US" b="1" dirty="0">
                <a:solidFill>
                  <a:srgbClr val="00B050"/>
                </a:solidFill>
                <a:latin typeface="+mn-lt"/>
                <a:ea typeface="Calibri"/>
                <a:cs typeface="Calibri"/>
                <a:sym typeface="Calibri"/>
              </a:rPr>
              <a:t>At the end of the hour, I will collect your annotations, SOAPS, + the intro. Paragraph and body paragraph for the Rhetorical Analysis. </a:t>
            </a:r>
          </a:p>
          <a:p>
            <a:pPr eaLnBrk="1" fontAlgn="auto" hangingPunct="1">
              <a:spcBef>
                <a:spcPts val="0"/>
              </a:spcBef>
              <a:spcAft>
                <a:spcPts val="0"/>
              </a:spcAft>
              <a:buClr>
                <a:srgbClr val="000000"/>
              </a:buClr>
              <a:buSzPct val="100000"/>
              <a:defRPr/>
            </a:pPr>
            <a:endParaRPr lang="en-US" b="1" dirty="0">
              <a:solidFill>
                <a:srgbClr val="00B050"/>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b="1" u="sng" dirty="0">
                <a:solidFill>
                  <a:schemeClr val="tx1"/>
                </a:solidFill>
                <a:latin typeface="+mn-lt"/>
                <a:ea typeface="Calibri"/>
                <a:cs typeface="Calibri"/>
                <a:sym typeface="Calibri"/>
              </a:rPr>
              <a:t>Reminders: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b="1" dirty="0">
                <a:solidFill>
                  <a:schemeClr val="tx1"/>
                </a:solidFill>
                <a:latin typeface="+mn-lt"/>
                <a:ea typeface="Calibri"/>
                <a:cs typeface="Calibri"/>
                <a:sym typeface="Calibri"/>
              </a:rPr>
              <a:t>2018 Teacher of the Year for Dearborn Assignment: </a:t>
            </a:r>
            <a:r>
              <a:rPr lang="en-US" b="1" dirty="0">
                <a:solidFill>
                  <a:srgbClr val="FF6600"/>
                </a:solidFill>
                <a:latin typeface="+mn-lt"/>
                <a:ea typeface="Calibri"/>
                <a:cs typeface="Calibri"/>
                <a:sym typeface="Calibri"/>
              </a:rPr>
              <a:t>The deadline is 3/16, but you will need to write a formal nomination for at least one teacher. Nominations are filled out online, but you will need to print a copy of your nomination (from Google Docs). I will be giving a copy of your nominations to each teacher. If the teacher does not teach at DHS, you will need to provide me with the name of the school he or she is teaching at for this school year. </a:t>
            </a:r>
            <a:r>
              <a:rPr lang="en-US" dirty="0">
                <a:hlinkClick r:id="rId3"/>
              </a:rPr>
              <a:t>https://goo.gl/nuCtnN</a:t>
            </a:r>
            <a:endParaRPr lang="en-US" dirty="0"/>
          </a:p>
          <a:p>
            <a:pPr marL="342900" indent="-342900" eaLnBrk="1" fontAlgn="auto" hangingPunct="1">
              <a:spcBef>
                <a:spcPts val="0"/>
              </a:spcBef>
              <a:spcAft>
                <a:spcPts val="0"/>
              </a:spcAft>
              <a:buClr>
                <a:srgbClr val="000000"/>
              </a:buClr>
              <a:buSzPct val="100000"/>
              <a:buFontTx/>
              <a:buAutoNum type="arabicParenR"/>
              <a:defRPr/>
            </a:pPr>
            <a:r>
              <a:rPr lang="en-US" b="1" dirty="0">
                <a:solidFill>
                  <a:schemeClr val="tx1"/>
                </a:solidFill>
              </a:rPr>
              <a:t>Khan Challenge Part 2</a:t>
            </a:r>
            <a:r>
              <a:rPr lang="en-US" dirty="0"/>
              <a:t>: </a:t>
            </a:r>
            <a:r>
              <a:rPr lang="en-US" dirty="0">
                <a:solidFill>
                  <a:srgbClr val="7030A0"/>
                </a:solidFill>
              </a:rPr>
              <a:t>Khan Challenge Part 2 is still due on 3/4/18. In order to be excused, you need to take all four of the different practice reading quizzes and submit a screenshot of your review page to Google Classroom. If you want to receive 40/40 summative points, you must score 8/11 on all four quizzes and they must be taken consecutively (in a row). **It does not have to be taken the same day, it just needs to be in consecutive order. </a:t>
            </a:r>
          </a:p>
          <a:p>
            <a:pPr marL="342900" indent="-342900" eaLnBrk="1" fontAlgn="auto" hangingPunct="1">
              <a:spcBef>
                <a:spcPts val="0"/>
              </a:spcBef>
              <a:spcAft>
                <a:spcPts val="0"/>
              </a:spcAft>
              <a:buClr>
                <a:srgbClr val="000000"/>
              </a:buClr>
              <a:buSzPct val="100000"/>
              <a:buFontTx/>
              <a:buAutoNum type="arabicParenR"/>
              <a:defRPr/>
            </a:pPr>
            <a:r>
              <a:rPr lang="en-US" b="1" dirty="0">
                <a:solidFill>
                  <a:schemeClr val="tx1"/>
                </a:solidFill>
              </a:rPr>
              <a:t>SSR Response #2: </a:t>
            </a:r>
            <a:r>
              <a:rPr lang="en-US" dirty="0">
                <a:solidFill>
                  <a:srgbClr val="00B050"/>
                </a:solidFill>
              </a:rPr>
              <a:t>Your second SSR response is due on Sunday 3/4/18. Please make sure to upload it to Google Classroom by 11:00 p.m.</a:t>
            </a:r>
          </a:p>
          <a:p>
            <a:pPr eaLnBrk="1" fontAlgn="auto" hangingPunct="1">
              <a:spcBef>
                <a:spcPts val="0"/>
              </a:spcBef>
              <a:spcAft>
                <a:spcPts val="0"/>
              </a:spcAft>
              <a:buClr>
                <a:srgbClr val="000000"/>
              </a:buClr>
              <a:buSzPct val="100000"/>
              <a:defRPr/>
            </a:pPr>
            <a:endParaRPr lang="en-US" sz="1600" dirty="0">
              <a:solidFill>
                <a:schemeClr val="tx1"/>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rgbClr val="009A46"/>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chemeClr val="tx1"/>
              </a:solidFill>
              <a:latin typeface="+mn-lt"/>
              <a:ea typeface="Calibri"/>
              <a:cs typeface="Calibri"/>
              <a:sym typeface="Calibri"/>
            </a:endParaRPr>
          </a:p>
        </p:txBody>
      </p:sp>
      <p:sp>
        <p:nvSpPr>
          <p:cNvPr id="2" name="Rectangle 1"/>
          <p:cNvSpPr/>
          <p:nvPr/>
        </p:nvSpPr>
        <p:spPr>
          <a:xfrm>
            <a:off x="2179921" y="-76200"/>
            <a:ext cx="4784195" cy="646331"/>
          </a:xfrm>
          <a:prstGeom prst="rect">
            <a:avLst/>
          </a:prstGeom>
        </p:spPr>
        <p:txBody>
          <a:bodyPr wrap="non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Friday 3/2/18 Agenda</a:t>
            </a:r>
          </a:p>
        </p:txBody>
      </p:sp>
    </p:spTree>
    <p:extLst>
      <p:ext uri="{BB962C8B-B14F-4D97-AF65-F5344CB8AC3E}">
        <p14:creationId xmlns:p14="http://schemas.microsoft.com/office/powerpoint/2010/main" val="3731065516"/>
      </p:ext>
    </p:extLst>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73753"/>
            <a:ext cx="8229600" cy="4893647"/>
          </a:xfrm>
          <a:prstGeom prst="rect">
            <a:avLst/>
          </a:prstGeom>
        </p:spPr>
        <p:txBody>
          <a:bodyPr wrap="square">
            <a:spAutoFit/>
          </a:bodyPr>
          <a:lstStyle/>
          <a:p>
            <a:pPr eaLnBrk="1" fontAlgn="auto" hangingPunct="1">
              <a:spcBef>
                <a:spcPts val="0"/>
              </a:spcBef>
              <a:spcAft>
                <a:spcPts val="0"/>
              </a:spcAft>
              <a:buClr>
                <a:srgbClr val="000000"/>
              </a:buClr>
              <a:buSzPct val="100000"/>
              <a:defRPr/>
            </a:pPr>
            <a:r>
              <a:rPr lang="en-US" sz="2400" b="1" u="sng" dirty="0">
                <a:solidFill>
                  <a:schemeClr val="tx1"/>
                </a:solidFill>
                <a:ea typeface="Calibri"/>
                <a:cs typeface="Calibri"/>
                <a:sym typeface="Calibri"/>
              </a:rPr>
              <a:t>Learning Targets</a:t>
            </a:r>
          </a:p>
          <a:p>
            <a:pPr eaLnBrk="1" fontAlgn="auto" hangingPunct="1">
              <a:spcBef>
                <a:spcPts val="0"/>
              </a:spcBef>
              <a:spcAft>
                <a:spcPts val="0"/>
              </a:spcAft>
              <a:buClr>
                <a:srgbClr val="000000"/>
              </a:buClr>
              <a:buSzPct val="100000"/>
              <a:defRPr/>
            </a:pPr>
            <a:r>
              <a:rPr lang="en-US" sz="2400" b="1" dirty="0">
                <a:solidFill>
                  <a:schemeClr val="tx1"/>
                </a:solidFill>
                <a:ea typeface="Calibri"/>
                <a:cs typeface="Calibri"/>
                <a:sym typeface="Calibri"/>
              </a:rPr>
              <a:t> </a:t>
            </a:r>
            <a:endParaRPr lang="en-US" sz="2400" b="1" dirty="0">
              <a:solidFill>
                <a:srgbClr val="00B050"/>
              </a:solidFill>
              <a:ea typeface="Calibri"/>
              <a:cs typeface="Calibri"/>
              <a:sym typeface="Calibri"/>
            </a:endParaRPr>
          </a:p>
          <a:p>
            <a:pPr eaLnBrk="1" fontAlgn="auto" hangingPunct="1">
              <a:spcBef>
                <a:spcPts val="0"/>
              </a:spcBef>
              <a:spcAft>
                <a:spcPts val="0"/>
              </a:spcAft>
              <a:buClr>
                <a:srgbClr val="000000"/>
              </a:buClr>
              <a:buSzPct val="100000"/>
              <a:defRPr/>
            </a:pPr>
            <a:r>
              <a:rPr lang="en-US" sz="2400" b="1" dirty="0">
                <a:ea typeface="Calibri"/>
                <a:cs typeface="Calibri"/>
                <a:sym typeface="Calibri"/>
              </a:rPr>
              <a:t>Content Learning Target</a:t>
            </a:r>
          </a:p>
          <a:p>
            <a:pPr marL="285750" lvl="2" indent="-285750" eaLnBrk="1" fontAlgn="auto" hangingPunct="1">
              <a:spcBef>
                <a:spcPts val="0"/>
              </a:spcBef>
              <a:spcAft>
                <a:spcPts val="0"/>
              </a:spcAft>
              <a:buClr>
                <a:srgbClr val="000000"/>
              </a:buClr>
              <a:buSzPct val="100000"/>
              <a:buFont typeface="Arial" charset="0"/>
              <a:buChar char="•"/>
              <a:defRPr/>
            </a:pPr>
            <a:r>
              <a:rPr lang="en-US" sz="2400" dirty="0"/>
              <a:t>I can find a variety of examples of common techniques writers use in order to build an argument. I will use post these examples on a word wall for the class in order for all of us to use as a reference for the SAT Rhetorical Analysis Essay. </a:t>
            </a:r>
            <a:endParaRPr lang="en-US" sz="2400" b="1" dirty="0">
              <a:ea typeface="Calibri"/>
              <a:cs typeface="Calibri"/>
              <a:sym typeface="Calibri"/>
            </a:endParaRPr>
          </a:p>
          <a:p>
            <a:pPr eaLnBrk="1" fontAlgn="auto" hangingPunct="1">
              <a:spcBef>
                <a:spcPts val="0"/>
              </a:spcBef>
              <a:spcAft>
                <a:spcPts val="0"/>
              </a:spcAft>
              <a:buClr>
                <a:srgbClr val="000000"/>
              </a:buClr>
              <a:buSzPct val="100000"/>
              <a:defRPr/>
            </a:pPr>
            <a:endParaRPr lang="en-US" sz="2400" b="1" dirty="0">
              <a:ea typeface="Calibri"/>
              <a:cs typeface="Calibri"/>
              <a:sym typeface="Calibri"/>
            </a:endParaRPr>
          </a:p>
          <a:p>
            <a:pPr eaLnBrk="1" fontAlgn="auto" hangingPunct="1">
              <a:spcBef>
                <a:spcPts val="0"/>
              </a:spcBef>
              <a:spcAft>
                <a:spcPts val="0"/>
              </a:spcAft>
              <a:buClr>
                <a:srgbClr val="000000"/>
              </a:buClr>
              <a:buSzPct val="100000"/>
              <a:defRPr/>
            </a:pPr>
            <a:r>
              <a:rPr lang="en-US" sz="2400" b="1" dirty="0">
                <a:ea typeface="Calibri"/>
                <a:cs typeface="Calibri"/>
                <a:sym typeface="Calibri"/>
              </a:rPr>
              <a:t>Language Learning Target</a:t>
            </a:r>
          </a:p>
          <a:p>
            <a:pPr marL="285750" indent="-285750" eaLnBrk="1" fontAlgn="auto" hangingPunct="1">
              <a:spcBef>
                <a:spcPts val="0"/>
              </a:spcBef>
              <a:spcAft>
                <a:spcPts val="0"/>
              </a:spcAft>
              <a:buClr>
                <a:srgbClr val="000000"/>
              </a:buClr>
              <a:buSzPct val="100000"/>
              <a:buFont typeface="Arial" charset="0"/>
              <a:buChar char="•"/>
              <a:defRPr/>
            </a:pPr>
            <a:r>
              <a:rPr lang="en-US" sz="2400" dirty="0">
                <a:ea typeface="Calibri"/>
                <a:cs typeface="Calibri"/>
                <a:sym typeface="Calibri"/>
              </a:rPr>
              <a:t>I can use the examples posted on the classroom word wall in order to help me identify the various techniques that are used by a writer to craft an argument. </a:t>
            </a:r>
            <a:endParaRPr lang="en-US" sz="2400" b="1" dirty="0">
              <a:ea typeface="Calibri"/>
              <a:cs typeface="Calibri"/>
              <a:sym typeface="Calibri"/>
            </a:endParaRPr>
          </a:p>
        </p:txBody>
      </p:sp>
      <p:sp>
        <p:nvSpPr>
          <p:cNvPr id="3" name="Rectangle 2"/>
          <p:cNvSpPr/>
          <p:nvPr/>
        </p:nvSpPr>
        <p:spPr>
          <a:xfrm>
            <a:off x="1905000" y="212006"/>
            <a:ext cx="4784195" cy="646331"/>
          </a:xfrm>
          <a:prstGeom prst="rect">
            <a:avLst/>
          </a:prstGeom>
        </p:spPr>
        <p:txBody>
          <a:bodyPr wrap="non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Friday 3/2/18 Agenda</a:t>
            </a:r>
          </a:p>
        </p:txBody>
      </p:sp>
    </p:spTree>
    <p:extLst>
      <p:ext uri="{BB962C8B-B14F-4D97-AF65-F5344CB8AC3E}">
        <p14:creationId xmlns:p14="http://schemas.microsoft.com/office/powerpoint/2010/main" val="2849199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Tuesday 1/30/18 Agenda</a:t>
            </a:r>
            <a:endParaRPr lang="en-US" altLang="en-US" sz="4400" dirty="0">
              <a:solidFill>
                <a:schemeClr val="tx1"/>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762000"/>
            <a:ext cx="8610600" cy="5334000"/>
          </a:xfrm>
          <a:extLst/>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a:ea typeface="Calibri"/>
                <a:cs typeface="Calibri"/>
                <a:sym typeface="Calibri"/>
              </a:rPr>
              <a:t>Bell Work:</a:t>
            </a:r>
            <a:r>
              <a:rPr lang="en-US" sz="2000" dirty="0">
                <a:latin typeface="Calibri"/>
                <a:ea typeface="Calibri"/>
                <a:cs typeface="Calibri"/>
                <a:sym typeface="Calibri"/>
              </a:rPr>
              <a:t> </a:t>
            </a:r>
          </a:p>
          <a:p>
            <a:pPr marL="342900" indent="-342900" eaLnBrk="1" fontAlgn="auto" hangingPunct="1">
              <a:lnSpc>
                <a:spcPct val="80000"/>
              </a:lnSpc>
              <a:spcBef>
                <a:spcPts val="0"/>
              </a:spcBef>
              <a:spcAft>
                <a:spcPts val="0"/>
              </a:spcAft>
              <a:buClr>
                <a:srgbClr val="000000"/>
              </a:buClr>
              <a:buSzPct val="100000"/>
              <a:buFont typeface="LucidaGrande"/>
              <a:buChar char="⇢"/>
              <a:defRPr/>
            </a:pPr>
            <a:r>
              <a:rPr lang="en-US" sz="2000" dirty="0">
                <a:latin typeface="Calibri"/>
                <a:ea typeface="Calibri"/>
                <a:cs typeface="Calibri"/>
                <a:sym typeface="Calibri"/>
              </a:rPr>
              <a:t>Pass out syllabus</a:t>
            </a:r>
          </a:p>
          <a:p>
            <a:pPr eaLnBrk="1" fontAlgn="auto" hangingPunct="1">
              <a:lnSpc>
                <a:spcPct val="80000"/>
              </a:lnSpc>
              <a:spcBef>
                <a:spcPts val="400"/>
              </a:spcBef>
              <a:spcAft>
                <a:spcPts val="0"/>
              </a:spcAft>
              <a:buClr>
                <a:srgbClr val="000000"/>
              </a:buClr>
              <a:buSzPct val="100000"/>
              <a:defRPr/>
            </a:pPr>
            <a:r>
              <a:rPr lang="en-US" sz="2000" b="1" dirty="0">
                <a:latin typeface="Calibri"/>
                <a:ea typeface="Calibri"/>
                <a:cs typeface="Calibri"/>
                <a:sym typeface="Calibri"/>
              </a:rPr>
              <a:t>In class activities: </a:t>
            </a:r>
          </a:p>
          <a:p>
            <a:pPr marL="342900" indent="-342900" eaLnBrk="1" fontAlgn="auto" hangingPunct="1">
              <a:lnSpc>
                <a:spcPct val="80000"/>
              </a:lnSpc>
              <a:spcBef>
                <a:spcPts val="400"/>
              </a:spcBef>
              <a:spcAft>
                <a:spcPts val="0"/>
              </a:spcAft>
              <a:buClr>
                <a:srgbClr val="000000"/>
              </a:buClr>
              <a:buSzPct val="100000"/>
              <a:buFont typeface="LucidaGrande"/>
              <a:buChar char="⇢"/>
              <a:defRPr/>
            </a:pPr>
            <a:r>
              <a:rPr lang="en-US" sz="2000" dirty="0">
                <a:latin typeface="Calibri"/>
                <a:ea typeface="Calibri"/>
                <a:cs typeface="Calibri"/>
                <a:sym typeface="Calibri"/>
              </a:rPr>
              <a:t>Go over syllabus (nice to know vs. need to know)</a:t>
            </a:r>
          </a:p>
          <a:p>
            <a:pPr marL="342900" indent="-342900" eaLnBrk="1" fontAlgn="auto" hangingPunct="1">
              <a:lnSpc>
                <a:spcPct val="80000"/>
              </a:lnSpc>
              <a:spcBef>
                <a:spcPts val="400"/>
              </a:spcBef>
              <a:spcAft>
                <a:spcPts val="0"/>
              </a:spcAft>
              <a:buClr>
                <a:srgbClr val="000000"/>
              </a:buClr>
              <a:buSzPct val="100000"/>
              <a:buFont typeface="LucidaGrande"/>
              <a:buChar char="⇢"/>
              <a:defRPr/>
            </a:pPr>
            <a:r>
              <a:rPr lang="en-US" sz="2000" dirty="0">
                <a:latin typeface="Calibri"/>
                <a:ea typeface="Calibri"/>
                <a:cs typeface="Calibri"/>
                <a:sym typeface="Calibri"/>
              </a:rPr>
              <a:t>Day Two Procedures Form </a:t>
            </a:r>
          </a:p>
          <a:p>
            <a:pPr marL="342900" indent="-342900" eaLnBrk="1" fontAlgn="auto" hangingPunct="1">
              <a:lnSpc>
                <a:spcPct val="80000"/>
              </a:lnSpc>
              <a:spcBef>
                <a:spcPts val="400"/>
              </a:spcBef>
              <a:spcAft>
                <a:spcPts val="0"/>
              </a:spcAft>
              <a:buClr>
                <a:srgbClr val="000000"/>
              </a:buClr>
              <a:buSzPct val="100000"/>
              <a:buFont typeface="LucidaGrande"/>
              <a:buChar char="⇢"/>
              <a:defRPr/>
            </a:pPr>
            <a:r>
              <a:rPr lang="en-US" sz="2000" dirty="0">
                <a:latin typeface="Calibri"/>
                <a:ea typeface="Calibri"/>
                <a:cs typeface="Calibri"/>
                <a:sym typeface="Calibri"/>
              </a:rPr>
              <a:t>Complete Student Identities (Google Form)</a:t>
            </a:r>
          </a:p>
          <a:p>
            <a:pPr marL="342900" indent="-342900" eaLnBrk="1" fontAlgn="auto" hangingPunct="1">
              <a:lnSpc>
                <a:spcPct val="80000"/>
              </a:lnSpc>
              <a:spcBef>
                <a:spcPts val="400"/>
              </a:spcBef>
              <a:spcAft>
                <a:spcPts val="0"/>
              </a:spcAft>
              <a:buClr>
                <a:srgbClr val="000000"/>
              </a:buClr>
              <a:buSzPct val="100000"/>
              <a:buFont typeface="LucidaGrande"/>
              <a:buChar char="⇢"/>
              <a:defRPr/>
            </a:pPr>
            <a:r>
              <a:rPr lang="en-US" sz="2000" dirty="0">
                <a:latin typeface="Calibri"/>
                <a:ea typeface="Calibri"/>
                <a:cs typeface="Calibri"/>
                <a:sym typeface="Calibri"/>
              </a:rPr>
              <a:t>Go over results from last year’s SAT survey</a:t>
            </a:r>
          </a:p>
          <a:p>
            <a:pPr eaLnBrk="1" fontAlgn="auto" hangingPunct="1">
              <a:lnSpc>
                <a:spcPct val="80000"/>
              </a:lnSpc>
              <a:spcBef>
                <a:spcPts val="400"/>
              </a:spcBef>
              <a:spcAft>
                <a:spcPts val="0"/>
              </a:spcAft>
              <a:buClr>
                <a:srgbClr val="000000"/>
              </a:buClr>
              <a:buSzPct val="100000"/>
              <a:defRPr/>
            </a:pPr>
            <a:r>
              <a:rPr lang="en-US" sz="2000" dirty="0">
                <a:latin typeface="Calibri"/>
                <a:ea typeface="Calibri"/>
                <a:cs typeface="Calibri"/>
                <a:sym typeface="Calibri"/>
                <a:hlinkClick r:id="rId3"/>
              </a:rPr>
              <a:t>https://goo.gl/forms/MABgHKQQJsKtRhh03</a:t>
            </a:r>
            <a:endParaRPr lang="en-US" sz="2000" dirty="0">
              <a:latin typeface="Calibri"/>
              <a:ea typeface="Calibri"/>
              <a:cs typeface="Calibri"/>
              <a:sym typeface="Calibri"/>
            </a:endParaRPr>
          </a:p>
          <a:p>
            <a:pPr marL="342900" indent="-342900" eaLnBrk="1" fontAlgn="auto" hangingPunct="1">
              <a:lnSpc>
                <a:spcPct val="80000"/>
              </a:lnSpc>
              <a:spcBef>
                <a:spcPts val="400"/>
              </a:spcBef>
              <a:spcAft>
                <a:spcPts val="0"/>
              </a:spcAft>
              <a:buClr>
                <a:srgbClr val="000000"/>
              </a:buClr>
              <a:buSzPct val="100000"/>
              <a:buFont typeface="LucidaGrande"/>
              <a:buChar char="⇢"/>
              <a:defRPr/>
            </a:pPr>
            <a:r>
              <a:rPr lang="en-US" sz="2000" dirty="0">
                <a:latin typeface="Calibri"/>
                <a:ea typeface="Calibri"/>
                <a:cs typeface="Calibri"/>
                <a:sym typeface="Calibri"/>
              </a:rPr>
              <a:t>Introduce Khan Challenge (due before the SAT in April)</a:t>
            </a:r>
          </a:p>
          <a:p>
            <a:pPr eaLnBrk="1" fontAlgn="auto" hangingPunct="1">
              <a:lnSpc>
                <a:spcPct val="80000"/>
              </a:lnSpc>
              <a:spcBef>
                <a:spcPts val="400"/>
              </a:spcBef>
              <a:spcAft>
                <a:spcPts val="0"/>
              </a:spcAft>
              <a:buClr>
                <a:srgbClr val="000000"/>
              </a:buClr>
              <a:buSzPct val="100000"/>
              <a:defRPr/>
            </a:pPr>
            <a:r>
              <a:rPr lang="en-US" sz="2000" dirty="0">
                <a:latin typeface="Calibri" charset="0"/>
                <a:ea typeface="Calibri" charset="0"/>
                <a:cs typeface="Calibri" charset="0"/>
                <a:sym typeface="Calibri"/>
                <a:hlinkClick r:id="rId4"/>
              </a:rPr>
              <a:t>https://magic.piktochart.com/output/20233534-new-piktochart </a:t>
            </a:r>
            <a:endParaRPr lang="en-US" sz="2000" dirty="0">
              <a:latin typeface="Calibri"/>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2000" b="1" dirty="0">
                <a:latin typeface="Calibri"/>
                <a:ea typeface="Calibri"/>
                <a:cs typeface="Calibri"/>
                <a:sym typeface="Calibri"/>
              </a:rPr>
              <a:t>Homework: </a:t>
            </a:r>
          </a:p>
          <a:p>
            <a:pPr marL="342900" indent="-342900" eaLnBrk="1" fontAlgn="auto" hangingPunct="1">
              <a:lnSpc>
                <a:spcPct val="80000"/>
              </a:lnSpc>
              <a:spcBef>
                <a:spcPts val="400"/>
              </a:spcBef>
              <a:spcAft>
                <a:spcPts val="0"/>
              </a:spcAft>
              <a:buClr>
                <a:srgbClr val="000000"/>
              </a:buClr>
              <a:buSzPct val="100000"/>
              <a:buFont typeface="LucidaGrande"/>
              <a:buChar char="⇢"/>
              <a:defRPr/>
            </a:pPr>
            <a:r>
              <a:rPr lang="en-US" sz="2000" dirty="0">
                <a:latin typeface="Calibri"/>
                <a:ea typeface="Calibri"/>
                <a:cs typeface="Calibri"/>
                <a:sym typeface="Calibri"/>
              </a:rPr>
              <a:t>Complete the Student Identities (Google Form) = 40 Formative pts. </a:t>
            </a:r>
          </a:p>
          <a:p>
            <a:pPr marL="342900" indent="-342900" eaLnBrk="1" fontAlgn="auto" hangingPunct="1">
              <a:lnSpc>
                <a:spcPct val="80000"/>
              </a:lnSpc>
              <a:spcBef>
                <a:spcPts val="400"/>
              </a:spcBef>
              <a:spcAft>
                <a:spcPts val="0"/>
              </a:spcAft>
              <a:buClr>
                <a:srgbClr val="000000"/>
              </a:buClr>
              <a:buSzPct val="100000"/>
              <a:buFont typeface="LucidaGrande"/>
              <a:buChar char="⇢"/>
              <a:defRPr/>
            </a:pPr>
            <a:r>
              <a:rPr lang="en-US" sz="2000" dirty="0">
                <a:latin typeface="Calibri"/>
                <a:ea typeface="Calibri"/>
                <a:cs typeface="Calibri"/>
                <a:sym typeface="Calibri"/>
              </a:rPr>
              <a:t>Save 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2000" dirty="0">
                <a:latin typeface="Calibri"/>
                <a:ea typeface="Calibri"/>
                <a:cs typeface="Calibri"/>
                <a:sym typeface="Calibri"/>
              </a:rPr>
              <a:t>Blog = </a:t>
            </a:r>
            <a:r>
              <a:rPr lang="en-US" sz="2000" u="sng" dirty="0" err="1">
                <a:solidFill>
                  <a:schemeClr val="bg2">
                    <a:lumMod val="60000"/>
                    <a:lumOff val="40000"/>
                  </a:schemeClr>
                </a:solidFill>
                <a:latin typeface="Calibri"/>
                <a:ea typeface="Calibri"/>
                <a:cs typeface="Calibri"/>
                <a:sym typeface="Calibri"/>
              </a:rPr>
              <a:t>iblog.dearbornschools.org</a:t>
            </a:r>
            <a:r>
              <a:rPr lang="en-US" sz="2000" u="sng" dirty="0">
                <a:solidFill>
                  <a:schemeClr val="bg2">
                    <a:lumMod val="60000"/>
                    <a:lumOff val="40000"/>
                  </a:schemeClr>
                </a:solidFill>
                <a:latin typeface="Calibri"/>
                <a:ea typeface="Calibri"/>
                <a:cs typeface="Calibri"/>
                <a:sym typeface="Calibri"/>
              </a:rPr>
              <a:t>/</a:t>
            </a:r>
            <a:r>
              <a:rPr lang="en-US" sz="2000" u="sng" dirty="0" err="1">
                <a:solidFill>
                  <a:schemeClr val="bg2">
                    <a:lumMod val="60000"/>
                    <a:lumOff val="40000"/>
                  </a:schemeClr>
                </a:solidFill>
                <a:latin typeface="Calibri"/>
                <a:ea typeface="Calibri"/>
                <a:cs typeface="Calibri"/>
                <a:sym typeface="Calibri"/>
              </a:rPr>
              <a:t>schmitthappens</a:t>
            </a:r>
            <a:r>
              <a:rPr lang="en-US" sz="2000" u="sng" dirty="0">
                <a:solidFill>
                  <a:schemeClr val="bg2">
                    <a:lumMod val="60000"/>
                    <a:lumOff val="40000"/>
                  </a:schemeClr>
                </a:solidFill>
                <a:latin typeface="Calibri"/>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2000" dirty="0">
                <a:latin typeface="Calibri"/>
                <a:ea typeface="Calibri"/>
                <a:cs typeface="Calibri"/>
                <a:sym typeface="Calibri"/>
              </a:rPr>
              <a:t>Email = </a:t>
            </a:r>
            <a:r>
              <a:rPr lang="en-US" sz="2000" u="sng" dirty="0">
                <a:solidFill>
                  <a:schemeClr val="bg2">
                    <a:lumMod val="60000"/>
                    <a:lumOff val="40000"/>
                  </a:schemeClr>
                </a:solidFill>
                <a:latin typeface="Calibri"/>
                <a:ea typeface="Calibri"/>
                <a:cs typeface="Calibri"/>
                <a:sym typeface="Calibri"/>
              </a:rPr>
              <a:t>schmitm1@dearbornschools.org</a:t>
            </a:r>
            <a:endParaRPr lang="en-US" sz="1500" b="1" dirty="0">
              <a:solidFill>
                <a:schemeClr val="tx1"/>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2000" b="1" dirty="0">
                <a:solidFill>
                  <a:schemeClr val="tx1"/>
                </a:solidFill>
                <a:latin typeface="Calibri" charset="0"/>
                <a:ea typeface="Calibri" charset="0"/>
                <a:cs typeface="Calibri" charset="0"/>
                <a:sym typeface="Calibri"/>
              </a:rPr>
              <a:t>Learning Targets: </a:t>
            </a:r>
          </a:p>
          <a:p>
            <a:pPr marL="342900" indent="-342900" eaLnBrk="1" fontAlgn="auto" hangingPunct="1">
              <a:spcBef>
                <a:spcPts val="0"/>
              </a:spcBef>
              <a:spcAft>
                <a:spcPts val="0"/>
              </a:spcAft>
              <a:buClr>
                <a:srgbClr val="000000"/>
              </a:buClr>
              <a:buSzPct val="100000"/>
              <a:buFont typeface="LucidaGrande"/>
              <a:buChar char="⇢"/>
              <a:defRPr/>
            </a:pPr>
            <a:r>
              <a:rPr lang="en-US" sz="2000" dirty="0">
                <a:latin typeface="Calibri"/>
                <a:ea typeface="Calibri"/>
                <a:cs typeface="Calibri"/>
                <a:sym typeface="Calibri"/>
              </a:rPr>
              <a:t>I can follow directions the first time they are given. </a:t>
            </a:r>
          </a:p>
          <a:p>
            <a:pPr marL="342900" indent="-342900" eaLnBrk="1" fontAlgn="auto" hangingPunct="1">
              <a:spcBef>
                <a:spcPts val="0"/>
              </a:spcBef>
              <a:spcAft>
                <a:spcPts val="0"/>
              </a:spcAft>
              <a:buClr>
                <a:srgbClr val="000000"/>
              </a:buClr>
              <a:buSzPct val="100000"/>
              <a:buFont typeface="LucidaGrande"/>
              <a:buChar char="⇢"/>
              <a:defRPr/>
            </a:pPr>
            <a:r>
              <a:rPr lang="en-US" sz="2000" dirty="0">
                <a:latin typeface="Calibri"/>
                <a:ea typeface="Calibri"/>
                <a:cs typeface="Calibri"/>
                <a:sym typeface="Calibri"/>
              </a:rPr>
              <a:t>I can recognize and comply with classroom policies. </a:t>
            </a:r>
          </a:p>
          <a:p>
            <a:pPr eaLnBrk="1" fontAlgn="auto" hangingPunct="1">
              <a:lnSpc>
                <a:spcPct val="150000"/>
              </a:lnSpc>
              <a:spcBef>
                <a:spcPts val="0"/>
              </a:spcBef>
              <a:spcAft>
                <a:spcPts val="0"/>
              </a:spcAft>
              <a:buClr>
                <a:srgbClr val="000000"/>
              </a:buClr>
              <a:buSzPct val="100000"/>
              <a:defRPr/>
            </a:pPr>
            <a:endParaRPr lang="en-US" sz="1500" b="1" dirty="0">
              <a:solidFill>
                <a:schemeClr val="tx1"/>
              </a:solidFill>
              <a:latin typeface="+mn-lt"/>
              <a:ea typeface="Calibri"/>
              <a:cs typeface="Calibri"/>
              <a:sym typeface="Calibri"/>
            </a:endParaRPr>
          </a:p>
        </p:txBody>
      </p:sp>
    </p:spTree>
    <p:extLst>
      <p:ext uri="{BB962C8B-B14F-4D97-AF65-F5344CB8AC3E}">
        <p14:creationId xmlns:p14="http://schemas.microsoft.com/office/powerpoint/2010/main" val="4241853576"/>
      </p:ext>
    </p:extLst>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152413" y="554038"/>
            <a:ext cx="8839200" cy="5389562"/>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latin typeface="+mn-lt"/>
                <a:ea typeface="Calibri"/>
                <a:cs typeface="Calibri"/>
                <a:sym typeface="Calibri"/>
              </a:rPr>
              <a:t>Bell Work: </a:t>
            </a:r>
            <a:r>
              <a:rPr lang="en-US" sz="1600" b="1" dirty="0">
                <a:solidFill>
                  <a:schemeClr val="bg1">
                    <a:lumMod val="50000"/>
                  </a:schemeClr>
                </a:solidFill>
                <a:latin typeface="+mn-lt"/>
                <a:ea typeface="Calibri"/>
                <a:cs typeface="Calibri"/>
                <a:sym typeface="Calibri"/>
              </a:rPr>
              <a:t>I will pass out your sheets for today’s presentation with the counselors before we head down to the auditorium. </a:t>
            </a:r>
          </a:p>
          <a:p>
            <a:pPr eaLnBrk="1" fontAlgn="auto" hangingPunct="1">
              <a:lnSpc>
                <a:spcPct val="80000"/>
              </a:lnSpc>
              <a:spcBef>
                <a:spcPts val="0"/>
              </a:spcBef>
              <a:spcAft>
                <a:spcPts val="0"/>
              </a:spcAft>
              <a:buClr>
                <a:srgbClr val="000000"/>
              </a:buClr>
              <a:buSzPct val="100000"/>
              <a:defRPr/>
            </a:pPr>
            <a:endParaRPr lang="en-US" sz="1600" b="1" dirty="0">
              <a:solidFill>
                <a:srgbClr val="FF0000"/>
              </a:solidFill>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1600" b="1" u="sng" dirty="0">
                <a:solidFill>
                  <a:schemeClr val="tx1"/>
                </a:solidFill>
                <a:latin typeface="+mn-lt"/>
                <a:ea typeface="Calibri"/>
                <a:cs typeface="Calibri"/>
                <a:sym typeface="Calibri"/>
              </a:rPr>
              <a:t>In class activities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600" b="1" dirty="0">
                <a:solidFill>
                  <a:schemeClr val="tx1"/>
                </a:solidFill>
                <a:latin typeface="+mn-lt"/>
                <a:ea typeface="Calibri"/>
                <a:cs typeface="Calibri"/>
                <a:sym typeface="Calibri"/>
              </a:rPr>
              <a:t>Counselor Presentation: </a:t>
            </a:r>
            <a:r>
              <a:rPr lang="en-US" sz="1600" b="1" dirty="0">
                <a:solidFill>
                  <a:schemeClr val="bg1">
                    <a:lumMod val="50000"/>
                  </a:schemeClr>
                </a:solidFill>
                <a:latin typeface="+mn-lt"/>
                <a:ea typeface="Calibri"/>
                <a:cs typeface="Calibri"/>
                <a:sym typeface="Calibri"/>
              </a:rPr>
              <a:t>Please take everything with you. We will be going down to the auditorium for a presentation and to have you begin completing your schedules for next year. </a:t>
            </a:r>
          </a:p>
          <a:p>
            <a:pPr eaLnBrk="1" fontAlgn="auto" hangingPunct="1">
              <a:spcBef>
                <a:spcPts val="0"/>
              </a:spcBef>
              <a:spcAft>
                <a:spcPts val="0"/>
              </a:spcAft>
              <a:buClr>
                <a:srgbClr val="000000"/>
              </a:buClr>
              <a:buSzPct val="100000"/>
              <a:defRPr/>
            </a:pPr>
            <a:endParaRPr lang="en-US" sz="1600" b="1" dirty="0">
              <a:solidFill>
                <a:srgbClr val="00B050"/>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600" b="1" u="sng" dirty="0">
                <a:solidFill>
                  <a:schemeClr val="tx1"/>
                </a:solidFill>
                <a:latin typeface="+mn-lt"/>
                <a:ea typeface="Calibri"/>
                <a:cs typeface="Calibri"/>
                <a:sym typeface="Calibri"/>
              </a:rPr>
              <a:t>Reminders: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600" b="1" dirty="0">
                <a:solidFill>
                  <a:schemeClr val="tx1"/>
                </a:solidFill>
                <a:latin typeface="+mn-lt"/>
                <a:ea typeface="Calibri"/>
                <a:cs typeface="Calibri"/>
                <a:sym typeface="Calibri"/>
              </a:rPr>
              <a:t>2018 Teacher of the Year for Dearborn Assignment (due 3/15/18): </a:t>
            </a:r>
            <a:r>
              <a:rPr lang="en-US" sz="1600" b="1" dirty="0">
                <a:solidFill>
                  <a:srgbClr val="FF6600"/>
                </a:solidFill>
                <a:latin typeface="+mn-lt"/>
                <a:ea typeface="Calibri"/>
                <a:cs typeface="Calibri"/>
                <a:sym typeface="Calibri"/>
              </a:rPr>
              <a:t>The deadline is 3/16, but you will need to write a formal nomination for at least one teacher. Nominations are filled out online, but you will need to print a copy of your nomination (from Google Docs). I will be giving a copy of your nominations to each teacher. If the teacher does not teach at DHS, you will need to provide me with the name of the school he or she is teaching at for this school year. </a:t>
            </a:r>
            <a:r>
              <a:rPr lang="en-US" sz="1600" dirty="0">
                <a:hlinkClick r:id="rId3"/>
              </a:rPr>
              <a:t>https://goo.gl/nuCtnN</a:t>
            </a:r>
            <a:endParaRPr lang="en-US" sz="1600" dirty="0"/>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600" b="1" dirty="0">
                <a:latin typeface="+mn-lt"/>
              </a:rPr>
              <a:t>Vocab Quiz: </a:t>
            </a:r>
            <a:r>
              <a:rPr lang="en-US" sz="1600" b="1" dirty="0">
                <a:solidFill>
                  <a:srgbClr val="0070C0"/>
                </a:solidFill>
                <a:latin typeface="+mn-lt"/>
              </a:rPr>
              <a:t>Tomorrow you will have your vocab quiz. Last week, I sent you the list of words you needed to study.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600" b="1" dirty="0">
                <a:latin typeface="+mn-lt"/>
              </a:rPr>
              <a:t>Grading Rhetorical Analysis: </a:t>
            </a:r>
            <a:r>
              <a:rPr lang="en-US" sz="1600" b="1" dirty="0">
                <a:solidFill>
                  <a:srgbClr val="00B050"/>
                </a:solidFill>
                <a:latin typeface="+mn-lt"/>
              </a:rPr>
              <a:t>Tomorrow, after the quiz, we will be grading students’ responses to the article “Why Literature Matters.”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600" b="1" dirty="0">
                <a:latin typeface="+mn-lt"/>
              </a:rPr>
              <a:t>AOTW #3 on Arming Teachers: </a:t>
            </a:r>
            <a:r>
              <a:rPr lang="en-US" sz="1600" b="1" dirty="0">
                <a:solidFill>
                  <a:srgbClr val="7030A0"/>
                </a:solidFill>
                <a:latin typeface="+mn-lt"/>
              </a:rPr>
              <a:t>This will be collected at the beginning of the hour (annotations, SOAPS + Intro. Paragraph and first body paragraph for Rhetorical Analysis Essay. </a:t>
            </a:r>
          </a:p>
          <a:p>
            <a:pPr eaLnBrk="1" fontAlgn="auto" hangingPunct="1">
              <a:spcBef>
                <a:spcPts val="0"/>
              </a:spcBef>
              <a:spcAft>
                <a:spcPts val="0"/>
              </a:spcAft>
              <a:buClr>
                <a:srgbClr val="000000"/>
              </a:buClr>
              <a:buSzPct val="100000"/>
              <a:defRPr/>
            </a:pPr>
            <a:endParaRPr lang="en-US" sz="1600" dirty="0">
              <a:solidFill>
                <a:schemeClr val="tx1"/>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rgbClr val="009A46"/>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chemeClr val="tx1"/>
              </a:solidFill>
              <a:latin typeface="+mn-lt"/>
              <a:ea typeface="Calibri"/>
              <a:cs typeface="Calibri"/>
              <a:sym typeface="Calibri"/>
            </a:endParaRPr>
          </a:p>
        </p:txBody>
      </p:sp>
      <p:sp>
        <p:nvSpPr>
          <p:cNvPr id="2" name="Rectangle 1"/>
          <p:cNvSpPr/>
          <p:nvPr/>
        </p:nvSpPr>
        <p:spPr>
          <a:xfrm>
            <a:off x="2000386" y="-76200"/>
            <a:ext cx="5143267" cy="646331"/>
          </a:xfrm>
          <a:prstGeom prst="rect">
            <a:avLst/>
          </a:prstGeom>
        </p:spPr>
        <p:txBody>
          <a:bodyPr wrap="non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Monday 3/5/18 Agenda</a:t>
            </a:r>
          </a:p>
        </p:txBody>
      </p:sp>
    </p:spTree>
    <p:extLst>
      <p:ext uri="{BB962C8B-B14F-4D97-AF65-F5344CB8AC3E}">
        <p14:creationId xmlns:p14="http://schemas.microsoft.com/office/powerpoint/2010/main" val="4084843409"/>
      </p:ext>
    </p:extLst>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152413" y="533400"/>
            <a:ext cx="8839200" cy="5389562"/>
          </a:xfrm>
        </p:spPr>
        <p:txBody>
          <a:bodyPr tIns="45700" bIns="45700">
            <a:noAutofit/>
          </a:bodyPr>
          <a:lstStyle/>
          <a:p>
            <a:pPr eaLnBrk="1" fontAlgn="auto" hangingPunct="1">
              <a:spcBef>
                <a:spcPts val="0"/>
              </a:spcBef>
              <a:spcAft>
                <a:spcPts val="0"/>
              </a:spcAft>
              <a:buClr>
                <a:srgbClr val="000000"/>
              </a:buClr>
              <a:buSzPct val="100000"/>
              <a:defRPr/>
            </a:pPr>
            <a:r>
              <a:rPr lang="en-US" sz="1350" b="1" dirty="0">
                <a:latin typeface="+mn-lt"/>
                <a:ea typeface="Calibri"/>
                <a:cs typeface="Calibri"/>
                <a:sym typeface="Calibri"/>
              </a:rPr>
              <a:t>Bell Work: </a:t>
            </a:r>
            <a:r>
              <a:rPr lang="en-US" sz="1350" b="1" dirty="0">
                <a:solidFill>
                  <a:schemeClr val="bg1">
                    <a:lumMod val="50000"/>
                  </a:schemeClr>
                </a:solidFill>
                <a:latin typeface="+mn-lt"/>
                <a:ea typeface="Calibri"/>
                <a:cs typeface="Calibri"/>
                <a:sym typeface="Calibri"/>
              </a:rPr>
              <a:t>Study for WOTD Quiz (10 minutes). </a:t>
            </a:r>
          </a:p>
          <a:p>
            <a:pPr eaLnBrk="1" fontAlgn="auto" hangingPunct="1">
              <a:lnSpc>
                <a:spcPct val="80000"/>
              </a:lnSpc>
              <a:spcBef>
                <a:spcPts val="0"/>
              </a:spcBef>
              <a:spcAft>
                <a:spcPts val="0"/>
              </a:spcAft>
              <a:buClr>
                <a:srgbClr val="000000"/>
              </a:buClr>
              <a:buSzPct val="100000"/>
              <a:defRPr/>
            </a:pPr>
            <a:endParaRPr lang="en-US" sz="1350" b="1" dirty="0">
              <a:solidFill>
                <a:srgbClr val="FF0000"/>
              </a:solidFill>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1350" b="1" u="sng" dirty="0">
                <a:solidFill>
                  <a:schemeClr val="tx1"/>
                </a:solidFill>
                <a:latin typeface="+mn-lt"/>
                <a:ea typeface="Calibri"/>
                <a:cs typeface="Calibri"/>
                <a:sym typeface="Calibri"/>
              </a:rPr>
              <a:t>In class activities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350" b="1" dirty="0">
                <a:solidFill>
                  <a:schemeClr val="tx1"/>
                </a:solidFill>
                <a:latin typeface="+mn-lt"/>
                <a:ea typeface="Calibri"/>
                <a:cs typeface="Calibri"/>
                <a:sym typeface="Calibri"/>
              </a:rPr>
              <a:t>Bell Work: </a:t>
            </a:r>
            <a:r>
              <a:rPr lang="en-US" sz="1350" b="1" dirty="0">
                <a:solidFill>
                  <a:schemeClr val="bg1">
                    <a:lumMod val="50000"/>
                  </a:schemeClr>
                </a:solidFill>
                <a:latin typeface="+mn-lt"/>
                <a:ea typeface="Calibri"/>
                <a:cs typeface="Calibri"/>
                <a:sym typeface="Calibri"/>
              </a:rPr>
              <a:t>Take the first 10 minutes to study with a partner for your quiz.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350" b="1" dirty="0">
                <a:solidFill>
                  <a:schemeClr val="tx1"/>
                </a:solidFill>
                <a:latin typeface="+mn-lt"/>
                <a:ea typeface="Calibri"/>
                <a:cs typeface="Calibri"/>
                <a:sym typeface="Calibri"/>
              </a:rPr>
              <a:t>Vocab Quiz: </a:t>
            </a:r>
            <a:r>
              <a:rPr lang="en-US" sz="1350" b="1" dirty="0">
                <a:solidFill>
                  <a:schemeClr val="bg1">
                    <a:lumMod val="50000"/>
                  </a:schemeClr>
                </a:solidFill>
                <a:latin typeface="+mn-lt"/>
                <a:ea typeface="Calibri"/>
                <a:cs typeface="Calibri"/>
                <a:sym typeface="Calibri"/>
              </a:rPr>
              <a:t>You will have 20 minutes to complete the quiz.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350" b="1" dirty="0">
                <a:solidFill>
                  <a:schemeClr val="tx1"/>
                </a:solidFill>
                <a:latin typeface="+mn-lt"/>
                <a:ea typeface="Calibri"/>
                <a:cs typeface="Calibri"/>
                <a:sym typeface="Calibri"/>
              </a:rPr>
              <a:t>Grading Rhetorical Analysis: </a:t>
            </a:r>
            <a:r>
              <a:rPr lang="en-US" sz="1350" b="1" dirty="0">
                <a:solidFill>
                  <a:srgbClr val="00B0F0"/>
                </a:solidFill>
                <a:latin typeface="+mn-lt"/>
                <a:ea typeface="Calibri"/>
                <a:cs typeface="Calibri"/>
                <a:sym typeface="Calibri"/>
              </a:rPr>
              <a:t>Each table will be given 6 different essays to go through and score using the SAT Rhetorical Analysis Rubric. As a group, your job is to give each essay a score out of 4 for reading, writing, and analysis (i.e. 3/2/3). You will need to justify your group’s scores (give specific examples from the essay that helped you make your final decision). We will then have a quick class discussion to wrap up.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350" b="1" dirty="0">
                <a:solidFill>
                  <a:schemeClr val="tx1"/>
                </a:solidFill>
                <a:latin typeface="+mn-lt"/>
                <a:ea typeface="Calibri"/>
                <a:cs typeface="Calibri"/>
                <a:sym typeface="Calibri"/>
              </a:rPr>
              <a:t>AOTW #3: </a:t>
            </a:r>
            <a:r>
              <a:rPr lang="en-US" sz="1350" b="1" dirty="0">
                <a:solidFill>
                  <a:srgbClr val="00B050"/>
                </a:solidFill>
                <a:latin typeface="+mn-lt"/>
                <a:ea typeface="Calibri"/>
                <a:cs typeface="Calibri"/>
                <a:sym typeface="Calibri"/>
              </a:rPr>
              <a:t>At the end of the hour (at the door), I will collect your annotations, SOAPS, + the intro. Paragraph and body paragraph for the Rhetorical Analysis. </a:t>
            </a:r>
          </a:p>
          <a:p>
            <a:pPr eaLnBrk="1" fontAlgn="auto" hangingPunct="1">
              <a:spcBef>
                <a:spcPts val="0"/>
              </a:spcBef>
              <a:spcAft>
                <a:spcPts val="0"/>
              </a:spcAft>
              <a:buClr>
                <a:srgbClr val="000000"/>
              </a:buClr>
              <a:buSzPct val="100000"/>
              <a:defRPr/>
            </a:pPr>
            <a:endParaRPr lang="en-US" sz="1350" b="1" dirty="0">
              <a:solidFill>
                <a:srgbClr val="FF0000"/>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350" b="1" dirty="0">
                <a:solidFill>
                  <a:srgbClr val="FF0000"/>
                </a:solidFill>
                <a:latin typeface="+mn-lt"/>
                <a:ea typeface="Calibri"/>
                <a:cs typeface="Calibri"/>
                <a:sym typeface="Calibri"/>
              </a:rPr>
              <a:t>**If we finish early, you need to read your SSR book. You have a response due on Sunday. </a:t>
            </a:r>
          </a:p>
          <a:p>
            <a:pPr eaLnBrk="1" fontAlgn="auto" hangingPunct="1">
              <a:spcBef>
                <a:spcPts val="0"/>
              </a:spcBef>
              <a:spcAft>
                <a:spcPts val="0"/>
              </a:spcAft>
              <a:buClr>
                <a:srgbClr val="000000"/>
              </a:buClr>
              <a:buSzPct val="100000"/>
              <a:defRPr/>
            </a:pPr>
            <a:endParaRPr lang="en-US" sz="1350" b="1" dirty="0">
              <a:solidFill>
                <a:srgbClr val="00B050"/>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350" b="1" u="sng" dirty="0">
                <a:solidFill>
                  <a:schemeClr val="tx1"/>
                </a:solidFill>
                <a:latin typeface="+mn-lt"/>
                <a:ea typeface="Calibri"/>
                <a:cs typeface="Calibri"/>
                <a:sym typeface="Calibri"/>
              </a:rPr>
              <a:t>Reminders: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350" b="1" dirty="0">
                <a:solidFill>
                  <a:schemeClr val="tx1"/>
                </a:solidFill>
                <a:latin typeface="+mn-lt"/>
                <a:ea typeface="Calibri"/>
                <a:cs typeface="Calibri"/>
                <a:sym typeface="Calibri"/>
              </a:rPr>
              <a:t>2018 Teacher of the Year for Dearborn Assignment (due 3/15/18): </a:t>
            </a:r>
            <a:r>
              <a:rPr lang="en-US" sz="1350" b="1" dirty="0">
                <a:solidFill>
                  <a:srgbClr val="FF6600"/>
                </a:solidFill>
                <a:latin typeface="+mn-lt"/>
                <a:ea typeface="Calibri"/>
                <a:cs typeface="Calibri"/>
                <a:sym typeface="Calibri"/>
              </a:rPr>
              <a:t>The deadline is 3/16, but you will need to write a formal nomination for at least one teacher. Nominations are filled out online, but you will need to print a copy of your nomination (from Google Docs). I will be giving a copy of your nominations to each teacher. If the teacher does not teach at DHS, you will need to provide me with the name of the school he or she is teaching at for this school year. </a:t>
            </a:r>
            <a:r>
              <a:rPr lang="en-US" sz="1350" dirty="0">
                <a:hlinkClick r:id="rId3"/>
              </a:rPr>
              <a:t>https://goo.gl/nuCtnN</a:t>
            </a:r>
            <a:endParaRPr lang="en-US" sz="1350" dirty="0"/>
          </a:p>
          <a:p>
            <a:pPr eaLnBrk="1" fontAlgn="auto" hangingPunct="1">
              <a:spcBef>
                <a:spcPts val="0"/>
              </a:spcBef>
              <a:spcAft>
                <a:spcPts val="0"/>
              </a:spcAft>
              <a:buClr>
                <a:srgbClr val="000000"/>
              </a:buClr>
              <a:buSzPct val="100000"/>
              <a:defRPr/>
            </a:pPr>
            <a:endParaRPr lang="en-US" sz="1350" dirty="0">
              <a:solidFill>
                <a:schemeClr val="tx1"/>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350" b="1" u="sng" dirty="0">
                <a:solidFill>
                  <a:schemeClr val="tx1"/>
                </a:solidFill>
                <a:ea typeface="Calibri"/>
                <a:cs typeface="Calibri"/>
                <a:sym typeface="Calibri"/>
              </a:rPr>
              <a:t>Learning Targets</a:t>
            </a:r>
          </a:p>
          <a:p>
            <a:pPr eaLnBrk="1" fontAlgn="auto" hangingPunct="1">
              <a:spcBef>
                <a:spcPts val="0"/>
              </a:spcBef>
              <a:spcAft>
                <a:spcPts val="0"/>
              </a:spcAft>
              <a:buClr>
                <a:srgbClr val="000000"/>
              </a:buClr>
              <a:buSzPct val="100000"/>
              <a:defRPr/>
            </a:pPr>
            <a:r>
              <a:rPr lang="en-US" sz="1350" b="1" dirty="0">
                <a:solidFill>
                  <a:schemeClr val="tx1"/>
                </a:solidFill>
                <a:ea typeface="Calibri"/>
                <a:cs typeface="Calibri"/>
                <a:sym typeface="Calibri"/>
              </a:rPr>
              <a:t> </a:t>
            </a:r>
            <a:endParaRPr lang="en-US" sz="1350" b="1" dirty="0">
              <a:solidFill>
                <a:srgbClr val="00B050"/>
              </a:solidFill>
              <a:ea typeface="Calibri"/>
              <a:cs typeface="Calibri"/>
              <a:sym typeface="Calibri"/>
            </a:endParaRPr>
          </a:p>
          <a:p>
            <a:pPr eaLnBrk="1" fontAlgn="auto" hangingPunct="1">
              <a:spcBef>
                <a:spcPts val="0"/>
              </a:spcBef>
              <a:spcAft>
                <a:spcPts val="0"/>
              </a:spcAft>
              <a:buClr>
                <a:srgbClr val="000000"/>
              </a:buClr>
              <a:buSzPct val="100000"/>
              <a:defRPr/>
            </a:pPr>
            <a:r>
              <a:rPr lang="en-US" sz="1350" b="1" dirty="0">
                <a:ea typeface="Calibri"/>
                <a:cs typeface="Calibri"/>
                <a:sym typeface="Calibri"/>
              </a:rPr>
              <a:t>Content Learning Target</a:t>
            </a:r>
          </a:p>
          <a:p>
            <a:pPr marL="285750" lvl="2" indent="-285750" eaLnBrk="1" fontAlgn="auto" hangingPunct="1">
              <a:spcBef>
                <a:spcPts val="0"/>
              </a:spcBef>
              <a:spcAft>
                <a:spcPts val="0"/>
              </a:spcAft>
              <a:buClr>
                <a:srgbClr val="000000"/>
              </a:buClr>
              <a:buSzPct val="100000"/>
              <a:buFont typeface="Arial" charset="0"/>
              <a:buChar char="•"/>
              <a:defRPr/>
            </a:pPr>
            <a:r>
              <a:rPr lang="en-US" sz="1350" dirty="0"/>
              <a:t>I can use the SAT Rhetorical Analysis Essay Rubric in order to determine how several student examples were scored. </a:t>
            </a:r>
            <a:endParaRPr lang="en-US" sz="1350" b="1" dirty="0">
              <a:ea typeface="Calibri"/>
              <a:cs typeface="Calibri"/>
              <a:sym typeface="Calibri"/>
            </a:endParaRPr>
          </a:p>
          <a:p>
            <a:pPr eaLnBrk="1" fontAlgn="auto" hangingPunct="1">
              <a:spcBef>
                <a:spcPts val="0"/>
              </a:spcBef>
              <a:spcAft>
                <a:spcPts val="0"/>
              </a:spcAft>
              <a:buClr>
                <a:srgbClr val="000000"/>
              </a:buClr>
              <a:buSzPct val="100000"/>
              <a:defRPr/>
            </a:pPr>
            <a:endParaRPr lang="en-US" sz="1350" b="1" dirty="0">
              <a:ea typeface="Calibri"/>
              <a:cs typeface="Calibri"/>
              <a:sym typeface="Calibri"/>
            </a:endParaRPr>
          </a:p>
          <a:p>
            <a:pPr eaLnBrk="1" fontAlgn="auto" hangingPunct="1">
              <a:spcBef>
                <a:spcPts val="0"/>
              </a:spcBef>
              <a:spcAft>
                <a:spcPts val="0"/>
              </a:spcAft>
              <a:buClr>
                <a:srgbClr val="000000"/>
              </a:buClr>
              <a:buSzPct val="100000"/>
              <a:defRPr/>
            </a:pPr>
            <a:r>
              <a:rPr lang="en-US" sz="1350" b="1" dirty="0">
                <a:ea typeface="Calibri"/>
                <a:cs typeface="Calibri"/>
                <a:sym typeface="Calibri"/>
              </a:rPr>
              <a:t>Language Learning Target</a:t>
            </a:r>
          </a:p>
          <a:p>
            <a:pPr marL="285750" indent="-285750" eaLnBrk="1" fontAlgn="auto" hangingPunct="1">
              <a:spcBef>
                <a:spcPts val="0"/>
              </a:spcBef>
              <a:spcAft>
                <a:spcPts val="0"/>
              </a:spcAft>
              <a:buClr>
                <a:srgbClr val="000000"/>
              </a:buClr>
              <a:buSzPct val="100000"/>
              <a:buFont typeface="Arial" charset="0"/>
              <a:buChar char="•"/>
              <a:defRPr/>
            </a:pPr>
            <a:r>
              <a:rPr lang="en-US" sz="1350" dirty="0">
                <a:ea typeface="Calibri"/>
                <a:cs typeface="Calibri"/>
                <a:sym typeface="Calibri"/>
              </a:rPr>
              <a:t>I can use the language from the rubric in order to write justification for the scores I assigned for each example essay. </a:t>
            </a:r>
            <a:endParaRPr lang="en-US" sz="1350" b="1" dirty="0">
              <a:ea typeface="Calibri"/>
              <a:cs typeface="Calibri"/>
              <a:sym typeface="Calibri"/>
            </a:endParaRPr>
          </a:p>
          <a:p>
            <a:pPr eaLnBrk="1" fontAlgn="auto" hangingPunct="1">
              <a:spcBef>
                <a:spcPts val="0"/>
              </a:spcBef>
              <a:spcAft>
                <a:spcPts val="0"/>
              </a:spcAft>
              <a:buClr>
                <a:srgbClr val="000000"/>
              </a:buClr>
              <a:buSzPct val="100000"/>
              <a:defRPr/>
            </a:pPr>
            <a:endParaRPr lang="en-US" dirty="0">
              <a:solidFill>
                <a:schemeClr val="tx1"/>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rgbClr val="009A46"/>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chemeClr val="tx1"/>
              </a:solidFill>
              <a:latin typeface="+mn-lt"/>
              <a:ea typeface="Calibri"/>
              <a:cs typeface="Calibri"/>
              <a:sym typeface="Calibri"/>
            </a:endParaRPr>
          </a:p>
        </p:txBody>
      </p:sp>
      <p:sp>
        <p:nvSpPr>
          <p:cNvPr id="2" name="Rectangle 1"/>
          <p:cNvSpPr/>
          <p:nvPr/>
        </p:nvSpPr>
        <p:spPr>
          <a:xfrm>
            <a:off x="1953384" y="-76200"/>
            <a:ext cx="5237268" cy="646331"/>
          </a:xfrm>
          <a:prstGeom prst="rect">
            <a:avLst/>
          </a:prstGeom>
        </p:spPr>
        <p:txBody>
          <a:bodyPr wrap="non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Tuesday 3/6/18 Agenda</a:t>
            </a:r>
          </a:p>
        </p:txBody>
      </p:sp>
    </p:spTree>
    <p:extLst>
      <p:ext uri="{BB962C8B-B14F-4D97-AF65-F5344CB8AC3E}">
        <p14:creationId xmlns:p14="http://schemas.microsoft.com/office/powerpoint/2010/main" val="2177842401"/>
      </p:ext>
    </p:extLst>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152413" y="554038"/>
            <a:ext cx="8839200" cy="5389562"/>
          </a:xfrm>
        </p:spPr>
        <p:txBody>
          <a:bodyPr tIns="45700" bIns="45700">
            <a:noAutofit/>
          </a:bodyPr>
          <a:lstStyle/>
          <a:p>
            <a:pPr eaLnBrk="1" fontAlgn="auto" hangingPunct="1">
              <a:spcBef>
                <a:spcPts val="0"/>
              </a:spcBef>
              <a:spcAft>
                <a:spcPts val="0"/>
              </a:spcAft>
              <a:buClr>
                <a:srgbClr val="000000"/>
              </a:buClr>
              <a:buSzPct val="100000"/>
              <a:defRPr/>
            </a:pPr>
            <a:r>
              <a:rPr lang="en-US" sz="1500" b="1" dirty="0">
                <a:latin typeface="+mn-lt"/>
                <a:ea typeface="Calibri"/>
                <a:cs typeface="Calibri"/>
                <a:sym typeface="Calibri"/>
              </a:rPr>
              <a:t>Bell Work: </a:t>
            </a:r>
            <a:r>
              <a:rPr lang="en-US" sz="1500" b="1" dirty="0">
                <a:solidFill>
                  <a:schemeClr val="bg1">
                    <a:lumMod val="50000"/>
                  </a:schemeClr>
                </a:solidFill>
                <a:latin typeface="+mn-lt"/>
                <a:ea typeface="Calibri"/>
                <a:cs typeface="Calibri"/>
                <a:sym typeface="Calibri"/>
              </a:rPr>
              <a:t>SAT Grammar (Semicolon Rules) + WOTD = redundant (</a:t>
            </a:r>
            <a:r>
              <a:rPr lang="en-US" sz="1500" b="1" dirty="0" err="1">
                <a:solidFill>
                  <a:schemeClr val="bg1">
                    <a:lumMod val="50000"/>
                  </a:schemeClr>
                </a:solidFill>
                <a:latin typeface="+mn-lt"/>
                <a:ea typeface="Calibri"/>
                <a:cs typeface="Calibri"/>
                <a:sym typeface="Calibri"/>
              </a:rPr>
              <a:t>adj</a:t>
            </a:r>
            <a:r>
              <a:rPr lang="en-US" sz="1500" b="1" dirty="0">
                <a:solidFill>
                  <a:schemeClr val="bg1">
                    <a:lumMod val="50000"/>
                  </a:schemeClr>
                </a:solidFill>
                <a:latin typeface="+mn-lt"/>
                <a:ea typeface="Calibri"/>
                <a:cs typeface="Calibri"/>
                <a:sym typeface="Calibri"/>
              </a:rPr>
              <a:t>)</a:t>
            </a:r>
          </a:p>
          <a:p>
            <a:pPr eaLnBrk="1" fontAlgn="auto" hangingPunct="1">
              <a:lnSpc>
                <a:spcPct val="80000"/>
              </a:lnSpc>
              <a:spcBef>
                <a:spcPts val="0"/>
              </a:spcBef>
              <a:spcAft>
                <a:spcPts val="0"/>
              </a:spcAft>
              <a:buClr>
                <a:srgbClr val="000000"/>
              </a:buClr>
              <a:buSzPct val="100000"/>
              <a:defRPr/>
            </a:pPr>
            <a:endParaRPr lang="en-US" sz="1100" b="1" dirty="0">
              <a:solidFill>
                <a:srgbClr val="FF0000"/>
              </a:solidFill>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b="1" u="sng" dirty="0">
                <a:solidFill>
                  <a:schemeClr val="tx1"/>
                </a:solidFill>
                <a:latin typeface="+mn-lt"/>
                <a:ea typeface="Calibri"/>
                <a:cs typeface="Calibri"/>
                <a:sym typeface="Calibri"/>
              </a:rPr>
              <a:t>In class activities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b="1" dirty="0">
                <a:solidFill>
                  <a:schemeClr val="tx1"/>
                </a:solidFill>
                <a:latin typeface="+mn-lt"/>
                <a:ea typeface="Calibri"/>
                <a:cs typeface="Calibri"/>
                <a:sym typeface="Calibri"/>
              </a:rPr>
              <a:t>Bell Work: </a:t>
            </a:r>
            <a:r>
              <a:rPr lang="en-US" b="1" dirty="0">
                <a:solidFill>
                  <a:schemeClr val="bg1">
                    <a:lumMod val="50000"/>
                  </a:schemeClr>
                </a:solidFill>
                <a:latin typeface="+mn-lt"/>
                <a:ea typeface="Calibri"/>
                <a:cs typeface="Calibri"/>
                <a:sym typeface="Calibri"/>
              </a:rPr>
              <a:t>SAT Grammar Practice (Semicolon Rules) + WOTD = redundant (</a:t>
            </a:r>
            <a:r>
              <a:rPr lang="en-US" b="1" dirty="0" err="1">
                <a:solidFill>
                  <a:schemeClr val="bg1">
                    <a:lumMod val="50000"/>
                  </a:schemeClr>
                </a:solidFill>
                <a:latin typeface="+mn-lt"/>
                <a:ea typeface="Calibri"/>
                <a:cs typeface="Calibri"/>
                <a:sym typeface="Calibri"/>
              </a:rPr>
              <a:t>adj</a:t>
            </a:r>
            <a:r>
              <a:rPr lang="en-US" b="1" dirty="0">
                <a:solidFill>
                  <a:schemeClr val="bg1">
                    <a:lumMod val="50000"/>
                  </a:schemeClr>
                </a:solidFill>
                <a:latin typeface="+mn-lt"/>
                <a:ea typeface="Calibri"/>
                <a:cs typeface="Calibri"/>
                <a:sym typeface="Calibri"/>
              </a:rPr>
              <a:t>)</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b="1" dirty="0">
                <a:solidFill>
                  <a:schemeClr val="tx1"/>
                </a:solidFill>
                <a:latin typeface="+mn-lt"/>
                <a:ea typeface="Calibri"/>
                <a:cs typeface="Calibri"/>
                <a:sym typeface="Calibri"/>
              </a:rPr>
              <a:t>Grading Rhetorical Analysis: </a:t>
            </a:r>
            <a:r>
              <a:rPr lang="en-US" b="1" dirty="0">
                <a:solidFill>
                  <a:srgbClr val="00B0F0"/>
                </a:solidFill>
                <a:latin typeface="+mn-lt"/>
                <a:ea typeface="Calibri"/>
                <a:cs typeface="Calibri"/>
                <a:sym typeface="Calibri"/>
              </a:rPr>
              <a:t>I am going to give you 10 minutes to finish grading the rest of the essays from yesterday. I will also share with you the actual scores that were given. You will turn in your sheet for your entire group.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b="1" dirty="0">
                <a:solidFill>
                  <a:schemeClr val="tx1"/>
                </a:solidFill>
                <a:latin typeface="+mn-lt"/>
                <a:ea typeface="Calibri"/>
                <a:cs typeface="Calibri"/>
                <a:sym typeface="Calibri"/>
              </a:rPr>
              <a:t>SSR: </a:t>
            </a:r>
            <a:r>
              <a:rPr lang="en-US" b="1" dirty="0">
                <a:solidFill>
                  <a:srgbClr val="FF0000"/>
                </a:solidFill>
                <a:latin typeface="+mn-lt"/>
                <a:ea typeface="Calibri"/>
                <a:cs typeface="Calibri"/>
                <a:sym typeface="Calibri"/>
              </a:rPr>
              <a:t>We will read for 15 minutes. Then, you will have a quick response to write about the theme of your book (this will be entered as a summative grade = 30 points).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b="1" dirty="0">
                <a:solidFill>
                  <a:schemeClr val="tx1"/>
                </a:solidFill>
                <a:latin typeface="+mn-lt"/>
                <a:ea typeface="Calibri"/>
                <a:cs typeface="Calibri"/>
                <a:sym typeface="Calibri"/>
              </a:rPr>
              <a:t>Analyzing Mort </a:t>
            </a:r>
            <a:r>
              <a:rPr lang="en-US" b="1" dirty="0" err="1">
                <a:solidFill>
                  <a:schemeClr val="tx1"/>
                </a:solidFill>
                <a:latin typeface="+mn-lt"/>
                <a:ea typeface="Calibri"/>
                <a:cs typeface="Calibri"/>
                <a:sym typeface="Calibri"/>
              </a:rPr>
              <a:t>Crim</a:t>
            </a:r>
            <a:r>
              <a:rPr lang="en-US" b="1" dirty="0">
                <a:solidFill>
                  <a:schemeClr val="tx1"/>
                </a:solidFill>
                <a:latin typeface="+mn-lt"/>
                <a:ea typeface="Calibri"/>
                <a:cs typeface="Calibri"/>
                <a:sym typeface="Calibri"/>
              </a:rPr>
              <a:t>: </a:t>
            </a:r>
            <a:r>
              <a:rPr lang="en-US" b="1" dirty="0">
                <a:solidFill>
                  <a:schemeClr val="accent1"/>
                </a:solidFill>
                <a:latin typeface="+mn-lt"/>
                <a:ea typeface="Calibri"/>
                <a:cs typeface="Calibri"/>
                <a:sym typeface="Calibri"/>
              </a:rPr>
              <a:t>As a class, on the board, we will go through section by section and analyze the text. The five questions on the back will be homework (we will most likely do this, tomorrow and it will be due Friday since you all will be meeting with the counselors). </a:t>
            </a:r>
          </a:p>
          <a:p>
            <a:pPr eaLnBrk="1" fontAlgn="auto" hangingPunct="1">
              <a:spcBef>
                <a:spcPts val="0"/>
              </a:spcBef>
              <a:spcAft>
                <a:spcPts val="0"/>
              </a:spcAft>
              <a:buClr>
                <a:srgbClr val="000000"/>
              </a:buClr>
              <a:buSzPct val="100000"/>
              <a:defRPr/>
            </a:pPr>
            <a:endParaRPr lang="en-US" sz="1050" b="1" dirty="0">
              <a:solidFill>
                <a:srgbClr val="00B050"/>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b="1" u="sng" dirty="0">
                <a:solidFill>
                  <a:schemeClr val="tx1"/>
                </a:solidFill>
                <a:latin typeface="+mn-lt"/>
                <a:ea typeface="Calibri"/>
                <a:cs typeface="Calibri"/>
                <a:sym typeface="Calibri"/>
              </a:rPr>
              <a:t>Reminders: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b="1" dirty="0">
                <a:solidFill>
                  <a:schemeClr val="tx1"/>
                </a:solidFill>
                <a:latin typeface="+mn-lt"/>
                <a:ea typeface="Calibri"/>
                <a:cs typeface="Calibri"/>
                <a:sym typeface="Calibri"/>
              </a:rPr>
              <a:t>2018 Teacher of the Year for Dearborn Assignment: </a:t>
            </a:r>
            <a:r>
              <a:rPr lang="en-US" b="1" dirty="0">
                <a:solidFill>
                  <a:srgbClr val="FF6600"/>
                </a:solidFill>
                <a:latin typeface="+mn-lt"/>
                <a:ea typeface="Calibri"/>
                <a:cs typeface="Calibri"/>
                <a:sym typeface="Calibri"/>
              </a:rPr>
              <a:t>The deadline is 3/16, but you will need to write a formal nomination for at least one teacher. Nominations are filled out online, but you will need to print a copy of your nomination (from Google Docs). I will be giving a copy of your nominations to each teacher. If the teacher does not teach at DHS, you will need to provide me with the name of the school he or she is teaching at for this school year. </a:t>
            </a:r>
            <a:r>
              <a:rPr lang="en-US" dirty="0">
                <a:hlinkClick r:id="rId3"/>
              </a:rPr>
              <a:t>https://goo.gl/nuCtnN</a:t>
            </a:r>
            <a:endParaRPr lang="en-US" dirty="0"/>
          </a:p>
          <a:p>
            <a:pPr eaLnBrk="1" fontAlgn="auto" hangingPunct="1">
              <a:spcBef>
                <a:spcPts val="0"/>
              </a:spcBef>
              <a:spcAft>
                <a:spcPts val="0"/>
              </a:spcAft>
              <a:buClr>
                <a:srgbClr val="000000"/>
              </a:buClr>
              <a:buSzPct val="100000"/>
              <a:defRPr/>
            </a:pPr>
            <a:endParaRPr lang="en-US" sz="1100" dirty="0">
              <a:solidFill>
                <a:schemeClr val="tx1"/>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500" b="1" u="sng" dirty="0">
                <a:solidFill>
                  <a:schemeClr val="tx1"/>
                </a:solidFill>
                <a:ea typeface="Calibri"/>
                <a:cs typeface="Calibri"/>
                <a:sym typeface="Calibri"/>
              </a:rPr>
              <a:t>Learning Targets</a:t>
            </a:r>
          </a:p>
          <a:p>
            <a:pPr eaLnBrk="1" fontAlgn="auto" hangingPunct="1">
              <a:spcBef>
                <a:spcPts val="0"/>
              </a:spcBef>
              <a:spcAft>
                <a:spcPts val="0"/>
              </a:spcAft>
              <a:buClr>
                <a:srgbClr val="000000"/>
              </a:buClr>
              <a:buSzPct val="100000"/>
              <a:defRPr/>
            </a:pPr>
            <a:r>
              <a:rPr lang="en-US" sz="1500" b="1" dirty="0">
                <a:solidFill>
                  <a:schemeClr val="tx1"/>
                </a:solidFill>
                <a:ea typeface="Calibri"/>
                <a:cs typeface="Calibri"/>
                <a:sym typeface="Calibri"/>
              </a:rPr>
              <a:t> </a:t>
            </a:r>
            <a:endParaRPr lang="en-US" sz="1500" b="1" dirty="0">
              <a:solidFill>
                <a:srgbClr val="00B050"/>
              </a:solidFill>
              <a:ea typeface="Calibri"/>
              <a:cs typeface="Calibri"/>
              <a:sym typeface="Calibri"/>
            </a:endParaRPr>
          </a:p>
          <a:p>
            <a:pPr eaLnBrk="1" fontAlgn="auto" hangingPunct="1">
              <a:spcBef>
                <a:spcPts val="0"/>
              </a:spcBef>
              <a:spcAft>
                <a:spcPts val="0"/>
              </a:spcAft>
              <a:buClr>
                <a:srgbClr val="000000"/>
              </a:buClr>
              <a:buSzPct val="100000"/>
              <a:defRPr/>
            </a:pPr>
            <a:r>
              <a:rPr lang="en-US" sz="1500" b="1" dirty="0">
                <a:ea typeface="Calibri"/>
                <a:cs typeface="Calibri"/>
                <a:sym typeface="Calibri"/>
              </a:rPr>
              <a:t>Content Learning Target</a:t>
            </a:r>
          </a:p>
          <a:p>
            <a:pPr marL="285750" lvl="2" indent="-285750" eaLnBrk="1" fontAlgn="auto" hangingPunct="1">
              <a:spcBef>
                <a:spcPts val="0"/>
              </a:spcBef>
              <a:spcAft>
                <a:spcPts val="0"/>
              </a:spcAft>
              <a:buClr>
                <a:srgbClr val="000000"/>
              </a:buClr>
              <a:buSzPct val="100000"/>
              <a:buFont typeface="Arial" charset="0"/>
              <a:buChar char="•"/>
              <a:defRPr/>
            </a:pPr>
            <a:r>
              <a:rPr lang="en-US" sz="1500" dirty="0"/>
              <a:t>I can use the SAT Rhetorical Analysis Essay Rubric in order to determine how several student examples were scored. </a:t>
            </a:r>
            <a:endParaRPr lang="en-US" sz="1500" b="1" dirty="0">
              <a:ea typeface="Calibri"/>
              <a:cs typeface="Calibri"/>
              <a:sym typeface="Calibri"/>
            </a:endParaRPr>
          </a:p>
          <a:p>
            <a:pPr eaLnBrk="1" fontAlgn="auto" hangingPunct="1">
              <a:spcBef>
                <a:spcPts val="0"/>
              </a:spcBef>
              <a:spcAft>
                <a:spcPts val="0"/>
              </a:spcAft>
              <a:buClr>
                <a:srgbClr val="000000"/>
              </a:buClr>
              <a:buSzPct val="100000"/>
              <a:defRPr/>
            </a:pPr>
            <a:endParaRPr lang="en-US" sz="900" b="1" dirty="0">
              <a:ea typeface="Calibri"/>
              <a:cs typeface="Calibri"/>
              <a:sym typeface="Calibri"/>
            </a:endParaRPr>
          </a:p>
          <a:p>
            <a:pPr eaLnBrk="1" fontAlgn="auto" hangingPunct="1">
              <a:spcBef>
                <a:spcPts val="0"/>
              </a:spcBef>
              <a:spcAft>
                <a:spcPts val="0"/>
              </a:spcAft>
              <a:buClr>
                <a:srgbClr val="000000"/>
              </a:buClr>
              <a:buSzPct val="100000"/>
              <a:defRPr/>
            </a:pPr>
            <a:r>
              <a:rPr lang="en-US" sz="1500" b="1" dirty="0">
                <a:ea typeface="Calibri"/>
                <a:cs typeface="Calibri"/>
                <a:sym typeface="Calibri"/>
              </a:rPr>
              <a:t>Language Learning Target</a:t>
            </a:r>
          </a:p>
          <a:p>
            <a:pPr marL="285750" indent="-285750" eaLnBrk="1" fontAlgn="auto" hangingPunct="1">
              <a:spcBef>
                <a:spcPts val="0"/>
              </a:spcBef>
              <a:spcAft>
                <a:spcPts val="0"/>
              </a:spcAft>
              <a:buClr>
                <a:srgbClr val="000000"/>
              </a:buClr>
              <a:buSzPct val="100000"/>
              <a:buFont typeface="Arial" charset="0"/>
              <a:buChar char="•"/>
              <a:defRPr/>
            </a:pPr>
            <a:r>
              <a:rPr lang="en-US" sz="1500" dirty="0">
                <a:ea typeface="Calibri"/>
                <a:cs typeface="Calibri"/>
                <a:sym typeface="Calibri"/>
              </a:rPr>
              <a:t>I can use the language from the rubric in order to write justification for the scores I assigned for each example essay. </a:t>
            </a:r>
            <a:endParaRPr lang="en-US" sz="1500" b="1" dirty="0">
              <a:ea typeface="Calibri"/>
              <a:cs typeface="Calibri"/>
              <a:sym typeface="Calibri"/>
            </a:endParaRPr>
          </a:p>
          <a:p>
            <a:pPr eaLnBrk="1" fontAlgn="auto" hangingPunct="1">
              <a:spcBef>
                <a:spcPts val="0"/>
              </a:spcBef>
              <a:spcAft>
                <a:spcPts val="0"/>
              </a:spcAft>
              <a:buClr>
                <a:srgbClr val="000000"/>
              </a:buClr>
              <a:buSzPct val="100000"/>
              <a:defRPr/>
            </a:pPr>
            <a:endParaRPr lang="en-US" dirty="0">
              <a:solidFill>
                <a:schemeClr val="tx1"/>
              </a:solidFill>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rgbClr val="009A46"/>
              </a:solidFill>
              <a:ea typeface="Calibri"/>
              <a:cs typeface="Calibri"/>
              <a:sym typeface="Calibri"/>
            </a:endParaRPr>
          </a:p>
          <a:p>
            <a:pPr eaLnBrk="1" fontAlgn="auto" hangingPunct="1">
              <a:spcBef>
                <a:spcPts val="0"/>
              </a:spcBef>
              <a:spcAft>
                <a:spcPts val="0"/>
              </a:spcAft>
              <a:buClr>
                <a:srgbClr val="000000"/>
              </a:buClr>
              <a:buSzPct val="100000"/>
              <a:defRPr/>
            </a:pPr>
            <a:endParaRPr lang="en-US" sz="1600" dirty="0">
              <a:solidFill>
                <a:schemeClr val="tx1"/>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rgbClr val="009A46"/>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chemeClr val="tx1"/>
              </a:solidFill>
              <a:latin typeface="+mn-lt"/>
              <a:ea typeface="Calibri"/>
              <a:cs typeface="Calibri"/>
              <a:sym typeface="Calibri"/>
            </a:endParaRPr>
          </a:p>
        </p:txBody>
      </p:sp>
      <p:sp>
        <p:nvSpPr>
          <p:cNvPr id="2" name="Rectangle 1"/>
          <p:cNvSpPr/>
          <p:nvPr/>
        </p:nvSpPr>
        <p:spPr>
          <a:xfrm>
            <a:off x="1594184" y="-76200"/>
            <a:ext cx="5955669" cy="646331"/>
          </a:xfrm>
          <a:prstGeom prst="rect">
            <a:avLst/>
          </a:prstGeom>
        </p:spPr>
        <p:txBody>
          <a:bodyPr wrap="non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Wednesday 3/7/18 Agenda</a:t>
            </a:r>
          </a:p>
        </p:txBody>
      </p:sp>
    </p:spTree>
    <p:extLst>
      <p:ext uri="{BB962C8B-B14F-4D97-AF65-F5344CB8AC3E}">
        <p14:creationId xmlns:p14="http://schemas.microsoft.com/office/powerpoint/2010/main" val="293592480"/>
      </p:ext>
    </p:extLst>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344" y="1219200"/>
            <a:ext cx="8229600" cy="5059363"/>
          </a:xfrm>
        </p:spPr>
        <p:txBody>
          <a:bodyPr/>
          <a:lstStyle/>
          <a:p>
            <a:pPr algn="ctr"/>
            <a:r>
              <a:rPr lang="en-US" sz="2800" b="1" dirty="0"/>
              <a:t>SAT Grammar Practice: Semicolon</a:t>
            </a:r>
            <a:br>
              <a:rPr lang="en-US" sz="2000" dirty="0"/>
            </a:br>
            <a:r>
              <a:rPr lang="en-US" sz="2000" dirty="0"/>
              <a:t>The semicolon separates different elements within a sentence. </a:t>
            </a:r>
          </a:p>
          <a:p>
            <a:pPr algn="ctr"/>
            <a:endParaRPr lang="en-US" sz="2000" dirty="0"/>
          </a:p>
          <a:p>
            <a:r>
              <a:rPr lang="en-US" sz="2000" dirty="0"/>
              <a:t>On your own, rewrite the sentence so that it is grammatically correct. You will either input or remove a semicolon. We will then discuss your responses and the official rules that are associated. </a:t>
            </a:r>
          </a:p>
          <a:p>
            <a:endParaRPr lang="en-US" sz="2000" dirty="0"/>
          </a:p>
          <a:p>
            <a:pPr marL="342900" indent="-342900">
              <a:buAutoNum type="arabicPeriod"/>
            </a:pPr>
            <a:r>
              <a:rPr lang="en-US" sz="2000" dirty="0"/>
              <a:t>The professor tried to debunk the student’s </a:t>
            </a:r>
            <a:r>
              <a:rPr lang="en-US" sz="2000" dirty="0" err="1"/>
              <a:t>asanine</a:t>
            </a:r>
            <a:r>
              <a:rPr lang="en-US" sz="2000" dirty="0"/>
              <a:t> theory the student blamed the professor for being narrow-minded. </a:t>
            </a:r>
          </a:p>
          <a:p>
            <a:pPr marL="342900" indent="-342900">
              <a:buAutoNum type="arabicPeriod"/>
            </a:pPr>
            <a:endParaRPr lang="en-US" sz="2000" dirty="0"/>
          </a:p>
          <a:p>
            <a:pPr marL="342900" indent="-342900">
              <a:buAutoNum type="arabicPeriod"/>
            </a:pPr>
            <a:endParaRPr lang="en-US" sz="2000" dirty="0"/>
          </a:p>
          <a:p>
            <a:pPr marL="342900" indent="-342900">
              <a:buAutoNum type="arabicPeriod"/>
            </a:pPr>
            <a:r>
              <a:rPr lang="en-US" sz="2000" dirty="0"/>
              <a:t>Current President of the United States, Donald Trump, tried to debunk Barack Obama’s healthcare plan as a result, many citizens criticized President Trump’s actions. </a:t>
            </a:r>
          </a:p>
        </p:txBody>
      </p:sp>
      <p:sp>
        <p:nvSpPr>
          <p:cNvPr id="4" name="Rectangle 3">
            <a:extLst>
              <a:ext uri="{FF2B5EF4-FFF2-40B4-BE49-F238E27FC236}">
                <a16:creationId xmlns:a16="http://schemas.microsoft.com/office/drawing/2014/main" id="{25A74F2E-AF4F-9342-B520-96F469B05CC2}"/>
              </a:ext>
            </a:extLst>
          </p:cNvPr>
          <p:cNvSpPr/>
          <p:nvPr/>
        </p:nvSpPr>
        <p:spPr>
          <a:xfrm>
            <a:off x="2579049" y="457200"/>
            <a:ext cx="3819251" cy="584775"/>
          </a:xfrm>
          <a:prstGeom prst="rect">
            <a:avLst/>
          </a:prstGeom>
        </p:spPr>
        <p:txBody>
          <a:bodyPr wrap="none">
            <a:spAutoFit/>
          </a:bodyPr>
          <a:lstStyle/>
          <a:p>
            <a:pPr algn="ctr"/>
            <a: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Wednesday 3/7/18 </a:t>
            </a:r>
          </a:p>
        </p:txBody>
      </p:sp>
    </p:spTree>
    <p:extLst>
      <p:ext uri="{BB962C8B-B14F-4D97-AF65-F5344CB8AC3E}">
        <p14:creationId xmlns:p14="http://schemas.microsoft.com/office/powerpoint/2010/main" val="11576570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229600" cy="5638800"/>
          </a:xfrm>
        </p:spPr>
        <p:txBody>
          <a:bodyPr/>
          <a:lstStyle/>
          <a:p>
            <a:pPr algn="ctr"/>
            <a:r>
              <a:rPr lang="en-US" sz="2800" b="1" dirty="0"/>
              <a:t>Semicolon</a:t>
            </a:r>
            <a:br>
              <a:rPr lang="en-US" sz="2000" dirty="0"/>
            </a:br>
            <a:r>
              <a:rPr lang="en-US" sz="1800" dirty="0"/>
              <a:t>The semicolon separates different elements within a sentence. </a:t>
            </a:r>
          </a:p>
          <a:p>
            <a:pPr algn="ctr"/>
            <a:endParaRPr lang="en-US" sz="1800" dirty="0"/>
          </a:p>
          <a:p>
            <a:r>
              <a:rPr lang="en-US" sz="1800" dirty="0"/>
              <a:t>On your own, rewrite the sentence so that it is grammatically correct. You will either input or remove a semicolon. We will then discuss your responses and the official rules that are associated. </a:t>
            </a:r>
          </a:p>
          <a:p>
            <a:endParaRPr lang="en-US" sz="1800" dirty="0"/>
          </a:p>
          <a:p>
            <a:r>
              <a:rPr lang="en-US" sz="1800" dirty="0"/>
              <a:t>1. The professor tried to debunk the student’s asinine theory</a:t>
            </a:r>
            <a:r>
              <a:rPr lang="en-US" sz="1800" b="1" dirty="0">
                <a:solidFill>
                  <a:srgbClr val="FF6600"/>
                </a:solidFill>
              </a:rPr>
              <a:t>;</a:t>
            </a:r>
            <a:r>
              <a:rPr lang="en-US" sz="1800" dirty="0"/>
              <a:t> the student blamed the professor for being narrow-minded. </a:t>
            </a:r>
          </a:p>
          <a:p>
            <a:endParaRPr lang="en-US" sz="1800" b="1" dirty="0">
              <a:solidFill>
                <a:srgbClr val="FF6600"/>
              </a:solidFill>
            </a:endParaRPr>
          </a:p>
          <a:p>
            <a:r>
              <a:rPr lang="en-US" sz="1800" b="1" dirty="0">
                <a:solidFill>
                  <a:srgbClr val="FF6600"/>
                </a:solidFill>
              </a:rPr>
              <a:t>Rule: Use a semicolon to link two independent clauses with closely related ideas. </a:t>
            </a:r>
          </a:p>
          <a:p>
            <a:endParaRPr lang="en-US" sz="1800" b="1" dirty="0"/>
          </a:p>
          <a:p>
            <a:r>
              <a:rPr lang="en-US" sz="1800" b="1" dirty="0"/>
              <a:t>2. </a:t>
            </a:r>
            <a:r>
              <a:rPr lang="en-US" sz="1800" dirty="0"/>
              <a:t>Current President of the United States, Donald Trump, tried to debunk Barack Obama’s healthcare plan</a:t>
            </a:r>
            <a:r>
              <a:rPr lang="en-US" sz="1800" b="1" dirty="0">
                <a:solidFill>
                  <a:srgbClr val="FF6600"/>
                </a:solidFill>
              </a:rPr>
              <a:t>; </a:t>
            </a:r>
            <a:r>
              <a:rPr lang="en-US" sz="1800" dirty="0"/>
              <a:t>as a result, many citizens criticized President Trump’s actions. </a:t>
            </a:r>
          </a:p>
          <a:p>
            <a:endParaRPr lang="en-US" sz="1800" b="1" dirty="0">
              <a:solidFill>
                <a:srgbClr val="FF6600"/>
              </a:solidFill>
            </a:endParaRPr>
          </a:p>
          <a:p>
            <a:r>
              <a:rPr lang="en-US" sz="1800" b="1" dirty="0">
                <a:solidFill>
                  <a:srgbClr val="FF6600"/>
                </a:solidFill>
              </a:rPr>
              <a:t>Rule: Use a semicolon to link clauses connected by conjunctive adverbs or transitional phrases to connect closely related ideas.</a:t>
            </a:r>
          </a:p>
        </p:txBody>
      </p:sp>
      <p:sp>
        <p:nvSpPr>
          <p:cNvPr id="4" name="Rectangle 3">
            <a:extLst>
              <a:ext uri="{FF2B5EF4-FFF2-40B4-BE49-F238E27FC236}">
                <a16:creationId xmlns:a16="http://schemas.microsoft.com/office/drawing/2014/main" id="{8C27F75E-E880-E24A-8D42-8F4E39DF87DE}"/>
              </a:ext>
            </a:extLst>
          </p:cNvPr>
          <p:cNvSpPr/>
          <p:nvPr/>
        </p:nvSpPr>
        <p:spPr>
          <a:xfrm>
            <a:off x="2438400" y="405825"/>
            <a:ext cx="3819251" cy="584775"/>
          </a:xfrm>
          <a:prstGeom prst="rect">
            <a:avLst/>
          </a:prstGeom>
        </p:spPr>
        <p:txBody>
          <a:bodyPr wrap="none">
            <a:spAutoFit/>
          </a:bodyPr>
          <a:lstStyle/>
          <a:p>
            <a:pPr algn="ctr"/>
            <a: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Wednesday 3/7/18 </a:t>
            </a:r>
          </a:p>
        </p:txBody>
      </p:sp>
    </p:spTree>
    <p:extLst>
      <p:ext uri="{BB962C8B-B14F-4D97-AF65-F5344CB8AC3E}">
        <p14:creationId xmlns:p14="http://schemas.microsoft.com/office/powerpoint/2010/main" val="4850817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D5958EC4-82BA-C34A-8899-5B5E534C6CD3}"/>
              </a:ext>
            </a:extLst>
          </p:cNvPr>
          <p:cNvSpPr>
            <a:spLocks noGrp="1" noChangeArrowheads="1"/>
          </p:cNvSpPr>
          <p:nvPr>
            <p:ph type="body" idx="1"/>
          </p:nvPr>
        </p:nvSpPr>
        <p:spPr>
          <a:xfrm>
            <a:off x="0" y="1066800"/>
            <a:ext cx="9144000" cy="5791200"/>
          </a:xfrm>
        </p:spPr>
        <p:txBody>
          <a:bodyPr/>
          <a:lstStyle/>
          <a:p>
            <a:pPr eaLnBrk="1" hangingPunct="1">
              <a:lnSpc>
                <a:spcPct val="80000"/>
              </a:lnSpc>
            </a:pPr>
            <a:r>
              <a:rPr lang="en-US" altLang="en-US" sz="2000" b="1" dirty="0"/>
              <a:t>Word:</a:t>
            </a:r>
            <a:r>
              <a:rPr lang="en-US" altLang="en-US" sz="2000" dirty="0"/>
              <a:t> redundant</a:t>
            </a:r>
          </a:p>
          <a:p>
            <a:pPr eaLnBrk="1" hangingPunct="1">
              <a:lnSpc>
                <a:spcPct val="80000"/>
              </a:lnSpc>
            </a:pPr>
            <a:endParaRPr lang="en-US" altLang="en-US" sz="2000" b="1" dirty="0"/>
          </a:p>
          <a:p>
            <a:pPr eaLnBrk="1" hangingPunct="1">
              <a:lnSpc>
                <a:spcPct val="80000"/>
              </a:lnSpc>
            </a:pPr>
            <a:r>
              <a:rPr lang="en-US" altLang="en-US" sz="2000" b="1" dirty="0"/>
              <a:t>Part of speech:</a:t>
            </a:r>
            <a:r>
              <a:rPr lang="en-US" altLang="en-US" sz="2000" dirty="0"/>
              <a:t> adjective</a:t>
            </a:r>
          </a:p>
          <a:p>
            <a:pPr eaLnBrk="1" hangingPunct="1">
              <a:lnSpc>
                <a:spcPct val="80000"/>
              </a:lnSpc>
            </a:pPr>
            <a:endParaRPr lang="en-US" altLang="en-US" sz="2000" b="1" dirty="0"/>
          </a:p>
          <a:p>
            <a:pPr eaLnBrk="1" hangingPunct="1">
              <a:lnSpc>
                <a:spcPct val="80000"/>
              </a:lnSpc>
            </a:pPr>
            <a:r>
              <a:rPr lang="en-US" altLang="en-US" sz="2000" b="1" dirty="0"/>
              <a:t>Pronunciation: </a:t>
            </a:r>
            <a:r>
              <a:rPr lang="en-US" altLang="en-US" sz="2000" dirty="0" err="1"/>
              <a:t>ri</a:t>
            </a:r>
            <a:r>
              <a:rPr lang="en-US" altLang="en-US" sz="2000" dirty="0"/>
              <a:t>-</a:t>
            </a:r>
            <a:r>
              <a:rPr lang="en-US" altLang="en-US" sz="2000" b="1" dirty="0" err="1"/>
              <a:t>duhn</a:t>
            </a:r>
            <a:r>
              <a:rPr lang="en-US" altLang="en-US" sz="2000" dirty="0"/>
              <a:t>-duh  </a:t>
            </a:r>
            <a:r>
              <a:rPr lang="en-US" altLang="en-US" sz="2000" dirty="0" err="1"/>
              <a:t>nt</a:t>
            </a:r>
            <a:r>
              <a:rPr lang="en-US" altLang="en-US" sz="2000" dirty="0"/>
              <a:t> </a:t>
            </a:r>
          </a:p>
          <a:p>
            <a:pPr eaLnBrk="1" hangingPunct="1">
              <a:lnSpc>
                <a:spcPct val="80000"/>
              </a:lnSpc>
            </a:pPr>
            <a:endParaRPr lang="en-US" altLang="en-US" sz="2000" dirty="0"/>
          </a:p>
          <a:p>
            <a:pPr eaLnBrk="1" hangingPunct="1">
              <a:lnSpc>
                <a:spcPct val="80000"/>
              </a:lnSpc>
            </a:pPr>
            <a:r>
              <a:rPr lang="en-US" altLang="en-US" sz="2000" b="1" dirty="0"/>
              <a:t>Origins:</a:t>
            </a:r>
          </a:p>
          <a:p>
            <a:pPr eaLnBrk="1" hangingPunct="1">
              <a:lnSpc>
                <a:spcPct val="80000"/>
              </a:lnSpc>
            </a:pPr>
            <a:endParaRPr lang="en-US" altLang="en-US" sz="2000" b="1" dirty="0"/>
          </a:p>
          <a:p>
            <a:pPr eaLnBrk="1" hangingPunct="1">
              <a:lnSpc>
                <a:spcPct val="80000"/>
              </a:lnSpc>
            </a:pPr>
            <a:r>
              <a:rPr lang="en-US" altLang="en-US" sz="2000" b="1" dirty="0"/>
              <a:t>Related Forms:</a:t>
            </a:r>
            <a:r>
              <a:rPr lang="en-US" altLang="en-US" sz="2000" dirty="0"/>
              <a:t> redundancy (noun)</a:t>
            </a:r>
          </a:p>
          <a:p>
            <a:pPr eaLnBrk="1" hangingPunct="1">
              <a:lnSpc>
                <a:spcPct val="80000"/>
              </a:lnSpc>
            </a:pPr>
            <a:endParaRPr lang="en-US" altLang="en-US" sz="2000" dirty="0"/>
          </a:p>
          <a:p>
            <a:pPr eaLnBrk="1" hangingPunct="1">
              <a:lnSpc>
                <a:spcPct val="80000"/>
              </a:lnSpc>
            </a:pPr>
            <a:r>
              <a:rPr lang="en-US" altLang="en-US" sz="2000" b="1" dirty="0"/>
              <a:t>Synonyms: </a:t>
            </a:r>
          </a:p>
          <a:p>
            <a:pPr eaLnBrk="1" hangingPunct="1">
              <a:lnSpc>
                <a:spcPct val="80000"/>
              </a:lnSpc>
              <a:buFontTx/>
              <a:buNone/>
            </a:pPr>
            <a:endParaRPr lang="en-US" altLang="en-US" sz="2000" b="1" dirty="0"/>
          </a:p>
          <a:p>
            <a:pPr eaLnBrk="1" hangingPunct="1">
              <a:lnSpc>
                <a:spcPct val="80000"/>
              </a:lnSpc>
            </a:pPr>
            <a:r>
              <a:rPr lang="en-US" altLang="en-US" sz="2000" b="1" dirty="0"/>
              <a:t>Sentence:</a:t>
            </a:r>
            <a:r>
              <a:rPr lang="en-US" altLang="en-US" sz="2000" dirty="0"/>
              <a:t> The memo from the </a:t>
            </a:r>
            <a:r>
              <a:rPr lang="en-US" altLang="en-US" sz="2000" b="1" u="sng" dirty="0"/>
              <a:t>Redundant</a:t>
            </a:r>
            <a:r>
              <a:rPr lang="en-US" altLang="en-US" sz="2000" dirty="0"/>
              <a:t> Department Department was needlessly repetitive, said the same thing over and over, and repeated itself for no good reason.</a:t>
            </a:r>
            <a:endParaRPr lang="en-US" altLang="en-US" sz="2000" b="1" dirty="0"/>
          </a:p>
          <a:p>
            <a:pPr eaLnBrk="1" hangingPunct="1">
              <a:lnSpc>
                <a:spcPct val="80000"/>
              </a:lnSpc>
              <a:buFontTx/>
              <a:buNone/>
            </a:pPr>
            <a:endParaRPr lang="en-US" altLang="en-US" sz="2000" b="1" dirty="0"/>
          </a:p>
          <a:p>
            <a:pPr eaLnBrk="1" hangingPunct="1">
              <a:lnSpc>
                <a:spcPct val="80000"/>
              </a:lnSpc>
            </a:pPr>
            <a:r>
              <a:rPr lang="en-US" altLang="en-US" sz="2000" b="1" dirty="0"/>
              <a:t>Predicted Definition:</a:t>
            </a:r>
          </a:p>
          <a:p>
            <a:pPr eaLnBrk="1" hangingPunct="1">
              <a:lnSpc>
                <a:spcPct val="80000"/>
              </a:lnSpc>
            </a:pPr>
            <a:endParaRPr lang="en-US" altLang="en-US" sz="2000" b="1" dirty="0"/>
          </a:p>
          <a:p>
            <a:pPr eaLnBrk="1" hangingPunct="1">
              <a:lnSpc>
                <a:spcPct val="80000"/>
              </a:lnSpc>
            </a:pPr>
            <a:r>
              <a:rPr lang="en-US" altLang="en-US" sz="2000" b="1" dirty="0"/>
              <a:t>Definition: </a:t>
            </a:r>
          </a:p>
        </p:txBody>
      </p:sp>
      <p:sp>
        <p:nvSpPr>
          <p:cNvPr id="2" name="Rectangle 1">
            <a:extLst>
              <a:ext uri="{FF2B5EF4-FFF2-40B4-BE49-F238E27FC236}">
                <a16:creationId xmlns:a16="http://schemas.microsoft.com/office/drawing/2014/main" id="{15764F54-EC8F-EE40-A1A0-D3D18F240BFD}"/>
              </a:ext>
            </a:extLst>
          </p:cNvPr>
          <p:cNvSpPr/>
          <p:nvPr/>
        </p:nvSpPr>
        <p:spPr>
          <a:xfrm>
            <a:off x="3048000" y="228600"/>
            <a:ext cx="3352800" cy="646331"/>
          </a:xfrm>
          <a:prstGeom prst="rect">
            <a:avLst/>
          </a:prstGeom>
        </p:spPr>
        <p:txBody>
          <a:bodyPr wrap="squar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WOTD 3/7/18</a:t>
            </a:r>
          </a:p>
        </p:txBody>
      </p:sp>
      <p:sp>
        <p:nvSpPr>
          <p:cNvPr id="3" name="TextBox 2">
            <a:extLst>
              <a:ext uri="{FF2B5EF4-FFF2-40B4-BE49-F238E27FC236}">
                <a16:creationId xmlns:a16="http://schemas.microsoft.com/office/drawing/2014/main" id="{A8E1520B-0F05-8F40-A99B-4983CBCFE298}"/>
              </a:ext>
            </a:extLst>
          </p:cNvPr>
          <p:cNvSpPr txBox="1"/>
          <p:nvPr/>
        </p:nvSpPr>
        <p:spPr>
          <a:xfrm>
            <a:off x="1143000" y="2590800"/>
            <a:ext cx="6477000" cy="338554"/>
          </a:xfrm>
          <a:prstGeom prst="rect">
            <a:avLst/>
          </a:prstGeom>
          <a:noFill/>
        </p:spPr>
        <p:txBody>
          <a:bodyPr wrap="square" rtlCol="0">
            <a:spAutoFit/>
          </a:bodyPr>
          <a:lstStyle/>
          <a:p>
            <a:pPr eaLnBrk="1" hangingPunct="1">
              <a:lnSpc>
                <a:spcPct val="80000"/>
              </a:lnSpc>
            </a:pPr>
            <a:r>
              <a:rPr lang="en-US" altLang="en-US" sz="2000" dirty="0"/>
              <a:t>Latin: “</a:t>
            </a:r>
            <a:r>
              <a:rPr lang="en-US" altLang="en-US" sz="2000" dirty="0" err="1"/>
              <a:t>redundare</a:t>
            </a:r>
            <a:r>
              <a:rPr lang="en-US" altLang="en-US" sz="2000" dirty="0"/>
              <a:t>” (to flow back; to overflow)</a:t>
            </a:r>
          </a:p>
        </p:txBody>
      </p:sp>
      <p:sp>
        <p:nvSpPr>
          <p:cNvPr id="4" name="TextBox 3">
            <a:extLst>
              <a:ext uri="{FF2B5EF4-FFF2-40B4-BE49-F238E27FC236}">
                <a16:creationId xmlns:a16="http://schemas.microsoft.com/office/drawing/2014/main" id="{D8282C1C-6364-B149-9E6F-66E2D9FEDD26}"/>
              </a:ext>
            </a:extLst>
          </p:cNvPr>
          <p:cNvSpPr txBox="1"/>
          <p:nvPr/>
        </p:nvSpPr>
        <p:spPr>
          <a:xfrm>
            <a:off x="1447800" y="5511225"/>
            <a:ext cx="6705600" cy="584775"/>
          </a:xfrm>
          <a:prstGeom prst="rect">
            <a:avLst/>
          </a:prstGeom>
          <a:noFill/>
        </p:spPr>
        <p:txBody>
          <a:bodyPr wrap="square" rtlCol="0">
            <a:spAutoFit/>
          </a:bodyPr>
          <a:lstStyle/>
          <a:p>
            <a:pPr eaLnBrk="1" hangingPunct="1">
              <a:lnSpc>
                <a:spcPct val="80000"/>
              </a:lnSpc>
              <a:buFontTx/>
              <a:buNone/>
            </a:pPr>
            <a:r>
              <a:rPr lang="en-US" altLang="en-US" sz="2000" dirty="0"/>
              <a:t>1) Unnecessary repetition; extra; excessive; superfluous;</a:t>
            </a:r>
          </a:p>
          <a:p>
            <a:pPr eaLnBrk="1" hangingPunct="1">
              <a:lnSpc>
                <a:spcPct val="80000"/>
              </a:lnSpc>
              <a:buFontTx/>
              <a:buNone/>
            </a:pPr>
            <a:r>
              <a:rPr lang="en-US" altLang="en-US" sz="2000" dirty="0"/>
              <a:t>2) Duplicated as a precaution against failure</a:t>
            </a:r>
          </a:p>
        </p:txBody>
      </p:sp>
      <p:sp>
        <p:nvSpPr>
          <p:cNvPr id="5" name="TextBox 4">
            <a:extLst>
              <a:ext uri="{FF2B5EF4-FFF2-40B4-BE49-F238E27FC236}">
                <a16:creationId xmlns:a16="http://schemas.microsoft.com/office/drawing/2014/main" id="{4275714F-4C74-8841-AA10-284154ACB4FF}"/>
              </a:ext>
            </a:extLst>
          </p:cNvPr>
          <p:cNvSpPr txBox="1"/>
          <p:nvPr/>
        </p:nvSpPr>
        <p:spPr>
          <a:xfrm>
            <a:off x="1524000" y="3547646"/>
            <a:ext cx="5562600" cy="338554"/>
          </a:xfrm>
          <a:prstGeom prst="rect">
            <a:avLst/>
          </a:prstGeom>
          <a:noFill/>
        </p:spPr>
        <p:txBody>
          <a:bodyPr wrap="square" rtlCol="0">
            <a:spAutoFit/>
          </a:bodyPr>
          <a:lstStyle/>
          <a:p>
            <a:pPr eaLnBrk="1" hangingPunct="1">
              <a:lnSpc>
                <a:spcPct val="80000"/>
              </a:lnSpc>
            </a:pPr>
            <a:r>
              <a:rPr lang="en-US" altLang="en-US" sz="2000" dirty="0"/>
              <a:t>inessential, wordy, repetitive, unnecessary</a:t>
            </a:r>
          </a:p>
        </p:txBody>
      </p:sp>
    </p:spTree>
    <p:extLst>
      <p:ext uri="{BB962C8B-B14F-4D97-AF65-F5344CB8AC3E}">
        <p14:creationId xmlns:p14="http://schemas.microsoft.com/office/powerpoint/2010/main" val="31325024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152413" y="554038"/>
            <a:ext cx="8839200" cy="5389562"/>
          </a:xfrm>
        </p:spPr>
        <p:txBody>
          <a:bodyPr tIns="45700" bIns="45700">
            <a:noAutofit/>
          </a:bodyPr>
          <a:lstStyle/>
          <a:p>
            <a:pPr eaLnBrk="1" fontAlgn="auto" hangingPunct="1">
              <a:spcBef>
                <a:spcPts val="0"/>
              </a:spcBef>
              <a:spcAft>
                <a:spcPts val="0"/>
              </a:spcAft>
              <a:buClr>
                <a:srgbClr val="000000"/>
              </a:buClr>
              <a:buSzPct val="100000"/>
              <a:defRPr/>
            </a:pPr>
            <a:r>
              <a:rPr lang="en-US" sz="1500" b="1" dirty="0">
                <a:latin typeface="+mn-lt"/>
                <a:ea typeface="Calibri"/>
                <a:cs typeface="Calibri"/>
                <a:sym typeface="Calibri"/>
              </a:rPr>
              <a:t>Bell Work: </a:t>
            </a:r>
            <a:r>
              <a:rPr lang="en-US" sz="1500" b="1" dirty="0">
                <a:solidFill>
                  <a:schemeClr val="bg1">
                    <a:lumMod val="50000"/>
                  </a:schemeClr>
                </a:solidFill>
                <a:latin typeface="+mn-lt"/>
                <a:ea typeface="Calibri"/>
                <a:cs typeface="Calibri"/>
                <a:sym typeface="Calibri"/>
              </a:rPr>
              <a:t>SAT Grammar (Semicolon Rules) + WOTD = blatant (</a:t>
            </a:r>
            <a:r>
              <a:rPr lang="en-US" sz="1500" b="1" dirty="0" err="1">
                <a:solidFill>
                  <a:schemeClr val="bg1">
                    <a:lumMod val="50000"/>
                  </a:schemeClr>
                </a:solidFill>
                <a:latin typeface="+mn-lt"/>
                <a:ea typeface="Calibri"/>
                <a:cs typeface="Calibri"/>
                <a:sym typeface="Calibri"/>
              </a:rPr>
              <a:t>adj</a:t>
            </a:r>
            <a:r>
              <a:rPr lang="en-US" sz="1500" b="1" dirty="0">
                <a:solidFill>
                  <a:schemeClr val="bg1">
                    <a:lumMod val="50000"/>
                  </a:schemeClr>
                </a:solidFill>
                <a:latin typeface="+mn-lt"/>
                <a:ea typeface="Calibri"/>
                <a:cs typeface="Calibri"/>
                <a:sym typeface="Calibri"/>
              </a:rPr>
              <a:t>)</a:t>
            </a:r>
          </a:p>
          <a:p>
            <a:pPr eaLnBrk="1" fontAlgn="auto" hangingPunct="1">
              <a:lnSpc>
                <a:spcPct val="80000"/>
              </a:lnSpc>
              <a:spcBef>
                <a:spcPts val="0"/>
              </a:spcBef>
              <a:spcAft>
                <a:spcPts val="0"/>
              </a:spcAft>
              <a:buClr>
                <a:srgbClr val="000000"/>
              </a:buClr>
              <a:buSzPct val="100000"/>
              <a:defRPr/>
            </a:pPr>
            <a:endParaRPr lang="en-US" sz="1500" b="1" dirty="0">
              <a:solidFill>
                <a:srgbClr val="FF0000"/>
              </a:solidFill>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b="1" u="sng" dirty="0">
                <a:solidFill>
                  <a:schemeClr val="tx1"/>
                </a:solidFill>
                <a:latin typeface="+mn-lt"/>
                <a:ea typeface="Calibri"/>
                <a:cs typeface="Calibri"/>
                <a:sym typeface="Calibri"/>
              </a:rPr>
              <a:t>In class activities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b="1" dirty="0">
                <a:solidFill>
                  <a:schemeClr val="tx1"/>
                </a:solidFill>
                <a:latin typeface="+mn-lt"/>
                <a:ea typeface="Calibri"/>
                <a:cs typeface="Calibri"/>
                <a:sym typeface="Calibri"/>
              </a:rPr>
              <a:t>Bell Work: </a:t>
            </a:r>
            <a:r>
              <a:rPr lang="en-US" b="1" dirty="0">
                <a:solidFill>
                  <a:schemeClr val="bg1">
                    <a:lumMod val="50000"/>
                  </a:schemeClr>
                </a:solidFill>
                <a:latin typeface="+mn-lt"/>
                <a:ea typeface="Calibri"/>
                <a:cs typeface="Calibri"/>
                <a:sym typeface="Calibri"/>
              </a:rPr>
              <a:t>SAT Grammar Practice (Semicolon Rules) + WOTD = blatant (</a:t>
            </a:r>
            <a:r>
              <a:rPr lang="en-US" b="1" dirty="0" err="1">
                <a:solidFill>
                  <a:schemeClr val="bg1">
                    <a:lumMod val="50000"/>
                  </a:schemeClr>
                </a:solidFill>
                <a:latin typeface="+mn-lt"/>
                <a:ea typeface="Calibri"/>
                <a:cs typeface="Calibri"/>
                <a:sym typeface="Calibri"/>
              </a:rPr>
              <a:t>adj</a:t>
            </a:r>
            <a:r>
              <a:rPr lang="en-US" b="1" dirty="0">
                <a:solidFill>
                  <a:schemeClr val="bg1">
                    <a:lumMod val="50000"/>
                  </a:schemeClr>
                </a:solidFill>
                <a:latin typeface="+mn-lt"/>
                <a:ea typeface="Calibri"/>
                <a:cs typeface="Calibri"/>
                <a:sym typeface="Calibri"/>
              </a:rPr>
              <a:t>)</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b="1" dirty="0">
                <a:solidFill>
                  <a:schemeClr val="tx1"/>
                </a:solidFill>
                <a:latin typeface="+mn-lt"/>
                <a:ea typeface="Calibri"/>
                <a:cs typeface="Calibri"/>
                <a:sym typeface="Calibri"/>
              </a:rPr>
              <a:t>Analyzing Mort </a:t>
            </a:r>
            <a:r>
              <a:rPr lang="en-US" b="1" dirty="0" err="1">
                <a:solidFill>
                  <a:schemeClr val="tx1"/>
                </a:solidFill>
                <a:latin typeface="+mn-lt"/>
                <a:ea typeface="Calibri"/>
                <a:cs typeface="Calibri"/>
                <a:sym typeface="Calibri"/>
              </a:rPr>
              <a:t>Crim</a:t>
            </a:r>
            <a:r>
              <a:rPr lang="en-US" b="1" dirty="0">
                <a:solidFill>
                  <a:schemeClr val="tx1"/>
                </a:solidFill>
                <a:latin typeface="+mn-lt"/>
                <a:ea typeface="Calibri"/>
                <a:cs typeface="Calibri"/>
                <a:sym typeface="Calibri"/>
              </a:rPr>
              <a:t>: </a:t>
            </a:r>
            <a:r>
              <a:rPr lang="en-US" b="1" dirty="0">
                <a:solidFill>
                  <a:schemeClr val="accent1"/>
                </a:solidFill>
                <a:latin typeface="+mn-lt"/>
                <a:ea typeface="Calibri"/>
                <a:cs typeface="Calibri"/>
                <a:sym typeface="Calibri"/>
              </a:rPr>
              <a:t>As a class, on the board, we will go through section by section and analyze the text. The five questions on the back will be homework.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b="1" dirty="0">
                <a:solidFill>
                  <a:schemeClr val="tx1"/>
                </a:solidFill>
                <a:latin typeface="+mn-lt"/>
                <a:ea typeface="Calibri"/>
                <a:cs typeface="Calibri"/>
                <a:sym typeface="Calibri"/>
              </a:rPr>
              <a:t>SSR or Khan Academy: </a:t>
            </a:r>
            <a:r>
              <a:rPr lang="en-US" b="1" dirty="0">
                <a:solidFill>
                  <a:srgbClr val="7030A0"/>
                </a:solidFill>
                <a:latin typeface="+mn-lt"/>
                <a:ea typeface="Calibri"/>
                <a:cs typeface="Calibri"/>
                <a:sym typeface="Calibri"/>
              </a:rPr>
              <a:t>At the end of the hour, you will have the choice to work on your next SSR response (due Sunday 3/11/18) or work on Part 3 for the Khan Challenge (due Sunday 3/18/18). </a:t>
            </a:r>
          </a:p>
          <a:p>
            <a:pPr eaLnBrk="1" fontAlgn="auto" hangingPunct="1">
              <a:spcBef>
                <a:spcPts val="0"/>
              </a:spcBef>
              <a:spcAft>
                <a:spcPts val="0"/>
              </a:spcAft>
              <a:buClr>
                <a:srgbClr val="000000"/>
              </a:buClr>
              <a:buSzPct val="100000"/>
              <a:defRPr/>
            </a:pPr>
            <a:endParaRPr lang="en-US" b="1" dirty="0">
              <a:solidFill>
                <a:srgbClr val="00B050"/>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b="1" u="sng" dirty="0">
                <a:solidFill>
                  <a:schemeClr val="tx1"/>
                </a:solidFill>
                <a:latin typeface="+mn-lt"/>
                <a:ea typeface="Calibri"/>
                <a:cs typeface="Calibri"/>
                <a:sym typeface="Calibri"/>
              </a:rPr>
              <a:t>Reminders: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b="1" dirty="0">
                <a:solidFill>
                  <a:schemeClr val="tx1"/>
                </a:solidFill>
                <a:latin typeface="+mn-lt"/>
                <a:ea typeface="Calibri"/>
                <a:cs typeface="Calibri"/>
                <a:sym typeface="Calibri"/>
              </a:rPr>
              <a:t>2018 Teacher of the Year for Dearborn Assignment: </a:t>
            </a:r>
            <a:r>
              <a:rPr lang="en-US" b="1" dirty="0">
                <a:solidFill>
                  <a:srgbClr val="FF6600"/>
                </a:solidFill>
                <a:latin typeface="+mn-lt"/>
                <a:ea typeface="Calibri"/>
                <a:cs typeface="Calibri"/>
                <a:sym typeface="Calibri"/>
              </a:rPr>
              <a:t>The deadline is 3/16, but you will need to write a formal nomination for at least one teacher. Nominations are filled out online, but you will need to print a copy of your nomination (from Google Docs). I will be giving a copy of your nominations to each teacher. If the teacher does not teach at DHS, you will need to provide me with the name of the school he or she is teaching at for this school year. </a:t>
            </a:r>
            <a:r>
              <a:rPr lang="en-US" dirty="0">
                <a:hlinkClick r:id="rId3"/>
              </a:rPr>
              <a:t>https://goo.gl/nuCtnN</a:t>
            </a:r>
            <a:endParaRPr lang="en-US" dirty="0"/>
          </a:p>
          <a:p>
            <a:pPr eaLnBrk="1" fontAlgn="auto" hangingPunct="1">
              <a:spcBef>
                <a:spcPts val="0"/>
              </a:spcBef>
              <a:spcAft>
                <a:spcPts val="0"/>
              </a:spcAft>
              <a:buClr>
                <a:srgbClr val="000000"/>
              </a:buClr>
              <a:buSzPct val="100000"/>
              <a:defRPr/>
            </a:pPr>
            <a:endParaRPr lang="en-US" sz="1600" dirty="0">
              <a:solidFill>
                <a:schemeClr val="tx1"/>
              </a:solidFill>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1600" b="1"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600" b="1" u="sng" dirty="0">
                <a:solidFill>
                  <a:schemeClr val="tx1"/>
                </a:solidFill>
                <a:latin typeface="Calibri" charset="0"/>
                <a:ea typeface="Calibri" charset="0"/>
                <a:cs typeface="Calibri" charset="0"/>
                <a:sym typeface="Calibri"/>
              </a:rPr>
              <a:t>Content Learning Target</a:t>
            </a:r>
            <a:r>
              <a:rPr lang="en-US" sz="1600" u="sng" dirty="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summarize difficult sections in Mort </a:t>
            </a:r>
            <a:r>
              <a:rPr lang="en-US" sz="1600" dirty="0" err="1">
                <a:latin typeface="Calibri" charset="0"/>
                <a:ea typeface="Calibri" charset="0"/>
                <a:cs typeface="Calibri" charset="0"/>
              </a:rPr>
              <a:t>Crim’s</a:t>
            </a:r>
            <a:r>
              <a:rPr lang="en-US" sz="1600" dirty="0">
                <a:latin typeface="Calibri" charset="0"/>
                <a:ea typeface="Calibri" charset="0"/>
                <a:cs typeface="Calibri" charset="0"/>
              </a:rPr>
              <a:t> text and solve road blocks by using while reading with my assigned reading group.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endParaRPr lang="en-US" sz="1600" dirty="0">
              <a:latin typeface="Calibri" charset="0"/>
              <a:ea typeface="Calibri" charset="0"/>
              <a:cs typeface="Calibri" charset="0"/>
            </a:endParaRPr>
          </a:p>
          <a:p>
            <a:pPr eaLnBrk="1" fontAlgn="auto" hangingPunct="1">
              <a:spcBef>
                <a:spcPts val="0"/>
              </a:spcBef>
              <a:spcAft>
                <a:spcPts val="0"/>
              </a:spcAft>
              <a:buClr>
                <a:srgbClr val="000000"/>
              </a:buClr>
              <a:buSzPct val="100000"/>
              <a:defRPr/>
            </a:pPr>
            <a:r>
              <a:rPr lang="en-US" sz="1600" b="1" u="sng" dirty="0">
                <a:latin typeface="Calibri" charset="0"/>
                <a:ea typeface="Calibri" charset="0"/>
                <a:cs typeface="Calibri" charset="0"/>
              </a:rPr>
              <a:t>Language Learning Target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use context (e.g., the overall meaning of a sentence, paragraph, or text; a word's position or function in a sentence) as a clue to the meaning of a word or phrase. I can also solve roadblocks in the text by using the following reading strategies: </a:t>
            </a:r>
            <a:r>
              <a:rPr lang="en-US" sz="1600" dirty="0">
                <a:latin typeface="Calibri" charset="0"/>
                <a:ea typeface="Calibri" charset="0"/>
                <a:cs typeface="Calibri" charset="0"/>
              </a:rPr>
              <a:t>using word origins and prefix/suffix/root, context clues, identifying keywords in a sentence or paragraph then construct meaning from that, and use appositive phrases.</a:t>
            </a:r>
            <a:endParaRPr lang="en-US" sz="1600" dirty="0">
              <a:solidFill>
                <a:schemeClr val="tx1"/>
              </a:solidFill>
              <a:latin typeface="Calibri" charset="0"/>
              <a:ea typeface="Calibri" charset="0"/>
              <a:cs typeface="Calibri" charset="0"/>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rgbClr val="009A46"/>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chemeClr val="tx1"/>
              </a:solidFill>
              <a:latin typeface="+mn-lt"/>
              <a:ea typeface="Calibri"/>
              <a:cs typeface="Calibri"/>
              <a:sym typeface="Calibri"/>
            </a:endParaRPr>
          </a:p>
        </p:txBody>
      </p:sp>
      <p:sp>
        <p:nvSpPr>
          <p:cNvPr id="2" name="Rectangle 1"/>
          <p:cNvSpPr/>
          <p:nvPr/>
        </p:nvSpPr>
        <p:spPr>
          <a:xfrm>
            <a:off x="1833674" y="-76200"/>
            <a:ext cx="5476692" cy="646331"/>
          </a:xfrm>
          <a:prstGeom prst="rect">
            <a:avLst/>
          </a:prstGeom>
        </p:spPr>
        <p:txBody>
          <a:bodyPr wrap="non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Thursday 3/8/18 Agenda</a:t>
            </a:r>
          </a:p>
        </p:txBody>
      </p:sp>
    </p:spTree>
    <p:extLst>
      <p:ext uri="{BB962C8B-B14F-4D97-AF65-F5344CB8AC3E}">
        <p14:creationId xmlns:p14="http://schemas.microsoft.com/office/powerpoint/2010/main" val="4208408011"/>
      </p:ext>
    </p:extLst>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344" y="1371600"/>
            <a:ext cx="8229600" cy="5059363"/>
          </a:xfrm>
        </p:spPr>
        <p:txBody>
          <a:bodyPr/>
          <a:lstStyle/>
          <a:p>
            <a:r>
              <a:rPr lang="en-US" sz="2000" b="1" dirty="0">
                <a:solidFill>
                  <a:srgbClr val="FF6600"/>
                </a:solidFill>
              </a:rPr>
              <a:t>Grammar Gurus Game: </a:t>
            </a:r>
            <a:r>
              <a:rPr lang="en-US" sz="2000" dirty="0"/>
              <a:t>With your table, rewrite the sentence so that it is grammatically correct. We are going to play a game. The winner at the end of next week will receive 2 summative points added to their quiz grade. We will keep track of scoring on a poster in the room. Each team will need to keep track of their responses each day. Teams that are chosen to answer and answer correctly will earn 2 pts. Those teams that are not called on, but still provide the correct answer will receive 1 </a:t>
            </a:r>
            <a:r>
              <a:rPr lang="en-US" sz="2000" dirty="0" err="1"/>
              <a:t>pt</a:t>
            </a:r>
            <a:r>
              <a:rPr lang="en-US" sz="2000" dirty="0"/>
              <a:t> (you will turn in bell work at the end of next week).  You will either input or remove a semicolon. We will then discuss your responses and the official rules that are associated. </a:t>
            </a:r>
          </a:p>
          <a:p>
            <a:endParaRPr lang="en-US" sz="2000" dirty="0"/>
          </a:p>
          <a:p>
            <a:pPr marL="342900" indent="-342900">
              <a:buFontTx/>
              <a:buAutoNum type="arabicPeriod"/>
            </a:pPr>
            <a:r>
              <a:rPr lang="en-US" sz="2000" dirty="0"/>
              <a:t>Some people write with a word processor, typewriter, or a computer but others, for different reasons, choose to write with a pen or pencil.</a:t>
            </a:r>
          </a:p>
          <a:p>
            <a:pPr marL="342900" indent="-342900">
              <a:buFontTx/>
              <a:buAutoNum type="arabicPeriod"/>
            </a:pPr>
            <a:endParaRPr lang="en-US" sz="2000" dirty="0"/>
          </a:p>
          <a:p>
            <a:pPr marL="342900" indent="-342900">
              <a:buFontTx/>
              <a:buAutoNum type="arabicPeriod"/>
            </a:pPr>
            <a:r>
              <a:rPr lang="en-US" sz="2000" dirty="0"/>
              <a:t>There are basically two ways to write: with a pen or pencil, which is inexpensive and easily accessible</a:t>
            </a:r>
            <a:r>
              <a:rPr lang="en-US" sz="2000" b="1" dirty="0"/>
              <a:t> </a:t>
            </a:r>
            <a:r>
              <a:rPr lang="en-US" sz="2000" dirty="0"/>
              <a:t>or by computer and printer, which is more expensive but quick and neat.</a:t>
            </a:r>
          </a:p>
          <a:p>
            <a:pPr marL="342900" indent="-342900">
              <a:buAutoNum type="arabicPeriod"/>
            </a:pPr>
            <a:endParaRPr lang="en-US" sz="2000" dirty="0"/>
          </a:p>
        </p:txBody>
      </p:sp>
      <p:sp>
        <p:nvSpPr>
          <p:cNvPr id="6" name="Rectangle 5">
            <a:extLst>
              <a:ext uri="{FF2B5EF4-FFF2-40B4-BE49-F238E27FC236}">
                <a16:creationId xmlns:a16="http://schemas.microsoft.com/office/drawing/2014/main" id="{0E994325-C628-4F41-AD57-E4B0116A671E}"/>
              </a:ext>
            </a:extLst>
          </p:cNvPr>
          <p:cNvSpPr/>
          <p:nvPr/>
        </p:nvSpPr>
        <p:spPr>
          <a:xfrm>
            <a:off x="1828800" y="381000"/>
            <a:ext cx="5105400" cy="646331"/>
          </a:xfrm>
          <a:prstGeom prst="rect">
            <a:avLst/>
          </a:prstGeom>
        </p:spPr>
        <p:txBody>
          <a:bodyPr wrap="squar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Thursday 3/8/18</a:t>
            </a:r>
          </a:p>
        </p:txBody>
      </p:sp>
    </p:spTree>
    <p:extLst>
      <p:ext uri="{BB962C8B-B14F-4D97-AF65-F5344CB8AC3E}">
        <p14:creationId xmlns:p14="http://schemas.microsoft.com/office/powerpoint/2010/main" val="38475932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344" y="1143000"/>
            <a:ext cx="8229600" cy="4983163"/>
          </a:xfrm>
        </p:spPr>
        <p:txBody>
          <a:bodyPr/>
          <a:lstStyle/>
          <a:p>
            <a:endParaRPr lang="en-US" sz="2000" dirty="0"/>
          </a:p>
          <a:p>
            <a:pPr marL="342900" indent="-342900">
              <a:buFontTx/>
              <a:buAutoNum type="arabicPeriod"/>
            </a:pPr>
            <a:r>
              <a:rPr lang="en-US" sz="2000" dirty="0"/>
              <a:t>Some people write with a word processor, typewriter, or a computer</a:t>
            </a:r>
            <a:r>
              <a:rPr lang="en-US" sz="2000" dirty="0">
                <a:solidFill>
                  <a:srgbClr val="FF0000"/>
                </a:solidFill>
              </a:rPr>
              <a:t>;</a:t>
            </a:r>
            <a:r>
              <a:rPr lang="en-US" sz="2000" dirty="0"/>
              <a:t>  but others, for different reasons, choose to write with a pen or pencil.</a:t>
            </a:r>
          </a:p>
          <a:p>
            <a:endParaRPr lang="en-US" sz="2000" b="1" dirty="0">
              <a:solidFill>
                <a:srgbClr val="00B050"/>
              </a:solidFill>
            </a:endParaRPr>
          </a:p>
          <a:p>
            <a:r>
              <a:rPr lang="en-US" sz="2000" b="1" dirty="0">
                <a:solidFill>
                  <a:srgbClr val="00B050"/>
                </a:solidFill>
              </a:rPr>
              <a:t>Rule = Use a semicolon to separate coordinate clauses if the clauses themselves have commas.</a:t>
            </a:r>
          </a:p>
          <a:p>
            <a:endParaRPr lang="en-US" sz="2000" dirty="0"/>
          </a:p>
          <a:p>
            <a:r>
              <a:rPr lang="en-US" sz="2000" dirty="0"/>
              <a:t>2. There are basically two ways to write: with a pen or pencil, which is inexpensive and easily accessible</a:t>
            </a:r>
            <a:r>
              <a:rPr lang="en-US" sz="2000" dirty="0">
                <a:solidFill>
                  <a:srgbClr val="FF0000"/>
                </a:solidFill>
              </a:rPr>
              <a:t>;</a:t>
            </a:r>
            <a:r>
              <a:rPr lang="en-US" sz="2000" b="1" dirty="0"/>
              <a:t> </a:t>
            </a:r>
            <a:r>
              <a:rPr lang="en-US" sz="2000" dirty="0"/>
              <a:t>or by computer and printer, which is more expensive but quick and neat.</a:t>
            </a:r>
          </a:p>
          <a:p>
            <a:endParaRPr lang="en-US" sz="2000" dirty="0">
              <a:solidFill>
                <a:srgbClr val="00B050"/>
              </a:solidFill>
            </a:endParaRPr>
          </a:p>
          <a:p>
            <a:r>
              <a:rPr lang="en-US" sz="2000" b="1" dirty="0">
                <a:solidFill>
                  <a:srgbClr val="00B050"/>
                </a:solidFill>
              </a:rPr>
              <a:t>Rule = Use a semicolon to separate items in a series when the items themselves contain internal punctuation.</a:t>
            </a:r>
          </a:p>
          <a:p>
            <a:endParaRPr lang="en-US" sz="2000" dirty="0"/>
          </a:p>
          <a:p>
            <a:pPr marL="342900" indent="-342900">
              <a:buAutoNum type="arabicPeriod"/>
            </a:pPr>
            <a:endParaRPr lang="en-US" sz="2000" dirty="0"/>
          </a:p>
        </p:txBody>
      </p:sp>
      <p:sp>
        <p:nvSpPr>
          <p:cNvPr id="6" name="Rectangle 5">
            <a:extLst>
              <a:ext uri="{FF2B5EF4-FFF2-40B4-BE49-F238E27FC236}">
                <a16:creationId xmlns:a16="http://schemas.microsoft.com/office/drawing/2014/main" id="{9285C205-88E8-C241-904A-DA628DCC1001}"/>
              </a:ext>
            </a:extLst>
          </p:cNvPr>
          <p:cNvSpPr/>
          <p:nvPr/>
        </p:nvSpPr>
        <p:spPr>
          <a:xfrm>
            <a:off x="1828800" y="381000"/>
            <a:ext cx="5105400" cy="646331"/>
          </a:xfrm>
          <a:prstGeom prst="rect">
            <a:avLst/>
          </a:prstGeom>
        </p:spPr>
        <p:txBody>
          <a:bodyPr wrap="squar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Thursday 3/8/18</a:t>
            </a:r>
          </a:p>
        </p:txBody>
      </p:sp>
    </p:spTree>
    <p:extLst>
      <p:ext uri="{BB962C8B-B14F-4D97-AF65-F5344CB8AC3E}">
        <p14:creationId xmlns:p14="http://schemas.microsoft.com/office/powerpoint/2010/main" val="25340187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D5958EC4-82BA-C34A-8899-5B5E534C6CD3}"/>
              </a:ext>
            </a:extLst>
          </p:cNvPr>
          <p:cNvSpPr>
            <a:spLocks noGrp="1" noChangeArrowheads="1"/>
          </p:cNvSpPr>
          <p:nvPr>
            <p:ph type="body" idx="1"/>
          </p:nvPr>
        </p:nvSpPr>
        <p:spPr>
          <a:xfrm>
            <a:off x="0" y="1066800"/>
            <a:ext cx="9144000" cy="5791200"/>
          </a:xfrm>
        </p:spPr>
        <p:txBody>
          <a:bodyPr/>
          <a:lstStyle/>
          <a:p>
            <a:pPr eaLnBrk="1" hangingPunct="1">
              <a:lnSpc>
                <a:spcPct val="80000"/>
              </a:lnSpc>
            </a:pPr>
            <a:r>
              <a:rPr lang="en-US" altLang="en-US" sz="2000" b="1" dirty="0"/>
              <a:t>Word:</a:t>
            </a:r>
            <a:r>
              <a:rPr lang="en-US" altLang="en-US" sz="2000" dirty="0"/>
              <a:t> blatant</a:t>
            </a:r>
          </a:p>
          <a:p>
            <a:pPr eaLnBrk="1" hangingPunct="1">
              <a:lnSpc>
                <a:spcPct val="80000"/>
              </a:lnSpc>
            </a:pPr>
            <a:endParaRPr lang="en-US" altLang="en-US" sz="2000" b="1" dirty="0"/>
          </a:p>
          <a:p>
            <a:pPr eaLnBrk="1" hangingPunct="1">
              <a:lnSpc>
                <a:spcPct val="80000"/>
              </a:lnSpc>
            </a:pPr>
            <a:r>
              <a:rPr lang="en-US" altLang="en-US" sz="2000" b="1" dirty="0"/>
              <a:t>Part of speech:</a:t>
            </a:r>
            <a:r>
              <a:rPr lang="en-US" altLang="en-US" sz="2000" dirty="0"/>
              <a:t> adjective</a:t>
            </a:r>
          </a:p>
          <a:p>
            <a:pPr eaLnBrk="1" hangingPunct="1">
              <a:lnSpc>
                <a:spcPct val="80000"/>
              </a:lnSpc>
            </a:pPr>
            <a:endParaRPr lang="en-US" altLang="en-US" sz="2000" b="1" dirty="0"/>
          </a:p>
          <a:p>
            <a:pPr eaLnBrk="1" hangingPunct="1">
              <a:lnSpc>
                <a:spcPct val="80000"/>
              </a:lnSpc>
            </a:pPr>
            <a:r>
              <a:rPr lang="en-US" altLang="en-US" sz="2000" b="1" dirty="0"/>
              <a:t>Pronunciation: </a:t>
            </a:r>
            <a:r>
              <a:rPr lang="en-US" altLang="en-US" sz="2000" b="1" dirty="0" err="1"/>
              <a:t>bleyt-</a:t>
            </a:r>
            <a:r>
              <a:rPr lang="en-US" altLang="en-US" sz="2000" dirty="0" err="1"/>
              <a:t>nt</a:t>
            </a:r>
            <a:r>
              <a:rPr lang="en-US" altLang="en-US" sz="2000" dirty="0"/>
              <a:t> </a:t>
            </a:r>
          </a:p>
          <a:p>
            <a:pPr eaLnBrk="1" hangingPunct="1">
              <a:lnSpc>
                <a:spcPct val="80000"/>
              </a:lnSpc>
            </a:pPr>
            <a:endParaRPr lang="en-US" altLang="en-US" sz="2000" dirty="0"/>
          </a:p>
          <a:p>
            <a:pPr eaLnBrk="1" hangingPunct="1">
              <a:lnSpc>
                <a:spcPct val="80000"/>
              </a:lnSpc>
            </a:pPr>
            <a:r>
              <a:rPr lang="en-US" altLang="en-US" sz="2000" b="1" dirty="0"/>
              <a:t>Origins:</a:t>
            </a:r>
          </a:p>
          <a:p>
            <a:pPr eaLnBrk="1" hangingPunct="1">
              <a:lnSpc>
                <a:spcPct val="80000"/>
              </a:lnSpc>
            </a:pPr>
            <a:endParaRPr lang="en-US" altLang="en-US" sz="2000" b="1" dirty="0"/>
          </a:p>
          <a:p>
            <a:pPr eaLnBrk="1" hangingPunct="1">
              <a:lnSpc>
                <a:spcPct val="80000"/>
              </a:lnSpc>
            </a:pPr>
            <a:r>
              <a:rPr lang="en-US" altLang="en-US" sz="2000" b="1" dirty="0"/>
              <a:t>Related Forms:</a:t>
            </a:r>
            <a:r>
              <a:rPr lang="en-US" altLang="en-US" sz="2000" dirty="0"/>
              <a:t> blatantly (adverb); </a:t>
            </a:r>
            <a:r>
              <a:rPr lang="en-US" altLang="en-US" sz="2000" dirty="0" err="1"/>
              <a:t>blatantness</a:t>
            </a:r>
            <a:r>
              <a:rPr lang="en-US" altLang="en-US" sz="2000" dirty="0"/>
              <a:t> (noun)</a:t>
            </a:r>
          </a:p>
          <a:p>
            <a:pPr eaLnBrk="1" hangingPunct="1">
              <a:lnSpc>
                <a:spcPct val="80000"/>
              </a:lnSpc>
            </a:pPr>
            <a:endParaRPr lang="en-US" altLang="en-US" sz="2000" dirty="0"/>
          </a:p>
          <a:p>
            <a:pPr eaLnBrk="1" hangingPunct="1">
              <a:lnSpc>
                <a:spcPct val="80000"/>
              </a:lnSpc>
            </a:pPr>
            <a:r>
              <a:rPr lang="en-US" altLang="en-US" sz="2000" b="1" dirty="0"/>
              <a:t>Synonyms: </a:t>
            </a:r>
          </a:p>
          <a:p>
            <a:pPr eaLnBrk="1" hangingPunct="1">
              <a:lnSpc>
                <a:spcPct val="80000"/>
              </a:lnSpc>
              <a:buFontTx/>
              <a:buNone/>
            </a:pPr>
            <a:endParaRPr lang="en-US" altLang="en-US" sz="2000" b="1" dirty="0"/>
          </a:p>
          <a:p>
            <a:pPr eaLnBrk="1" hangingPunct="1">
              <a:lnSpc>
                <a:spcPct val="80000"/>
              </a:lnSpc>
            </a:pPr>
            <a:r>
              <a:rPr lang="en-US" altLang="en-US" sz="2000" b="1" dirty="0"/>
              <a:t>Sentence:</a:t>
            </a:r>
            <a:r>
              <a:rPr lang="en-US" altLang="en-US" sz="2000" dirty="0"/>
              <a:t> During his trial, The Joker’s lack of sorrow over Robin’s grisly death was </a:t>
            </a:r>
            <a:r>
              <a:rPr lang="en-US" altLang="en-US" sz="2000" b="1" u="sng" dirty="0">
                <a:solidFill>
                  <a:srgbClr val="FF6600"/>
                </a:solidFill>
              </a:rPr>
              <a:t>blatant</a:t>
            </a:r>
            <a:r>
              <a:rPr lang="en-US" altLang="en-US" sz="2000" dirty="0"/>
              <a:t> as he laughed while the prosecuting attorney showed the pictures of Robin’s bloody corpse.</a:t>
            </a:r>
            <a:endParaRPr lang="en-US" altLang="en-US" sz="2000" b="1" dirty="0"/>
          </a:p>
          <a:p>
            <a:pPr eaLnBrk="1" hangingPunct="1">
              <a:lnSpc>
                <a:spcPct val="80000"/>
              </a:lnSpc>
              <a:buFontTx/>
              <a:buNone/>
            </a:pPr>
            <a:endParaRPr lang="en-US" altLang="en-US" sz="2000" b="1" dirty="0"/>
          </a:p>
          <a:p>
            <a:pPr eaLnBrk="1" hangingPunct="1">
              <a:lnSpc>
                <a:spcPct val="80000"/>
              </a:lnSpc>
            </a:pPr>
            <a:r>
              <a:rPr lang="en-US" altLang="en-US" sz="2000" b="1" dirty="0"/>
              <a:t>Predicted Definition:</a:t>
            </a:r>
          </a:p>
          <a:p>
            <a:pPr eaLnBrk="1" hangingPunct="1">
              <a:lnSpc>
                <a:spcPct val="80000"/>
              </a:lnSpc>
            </a:pPr>
            <a:endParaRPr lang="en-US" altLang="en-US" sz="2000" b="1" dirty="0"/>
          </a:p>
          <a:p>
            <a:pPr eaLnBrk="1" hangingPunct="1">
              <a:lnSpc>
                <a:spcPct val="80000"/>
              </a:lnSpc>
            </a:pPr>
            <a:r>
              <a:rPr lang="en-US" altLang="en-US" sz="2000" b="1" dirty="0"/>
              <a:t>Definition: </a:t>
            </a:r>
          </a:p>
        </p:txBody>
      </p:sp>
      <p:sp>
        <p:nvSpPr>
          <p:cNvPr id="2" name="Rectangle 1">
            <a:extLst>
              <a:ext uri="{FF2B5EF4-FFF2-40B4-BE49-F238E27FC236}">
                <a16:creationId xmlns:a16="http://schemas.microsoft.com/office/drawing/2014/main" id="{15764F54-EC8F-EE40-A1A0-D3D18F240BFD}"/>
              </a:ext>
            </a:extLst>
          </p:cNvPr>
          <p:cNvSpPr/>
          <p:nvPr/>
        </p:nvSpPr>
        <p:spPr>
          <a:xfrm>
            <a:off x="3048000" y="228600"/>
            <a:ext cx="3352800" cy="646331"/>
          </a:xfrm>
          <a:prstGeom prst="rect">
            <a:avLst/>
          </a:prstGeom>
        </p:spPr>
        <p:txBody>
          <a:bodyPr wrap="squar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WOTD 3/8/18</a:t>
            </a:r>
          </a:p>
        </p:txBody>
      </p:sp>
      <p:sp>
        <p:nvSpPr>
          <p:cNvPr id="3" name="TextBox 2">
            <a:extLst>
              <a:ext uri="{FF2B5EF4-FFF2-40B4-BE49-F238E27FC236}">
                <a16:creationId xmlns:a16="http://schemas.microsoft.com/office/drawing/2014/main" id="{A8E1520B-0F05-8F40-A99B-4983CBCFE298}"/>
              </a:ext>
            </a:extLst>
          </p:cNvPr>
          <p:cNvSpPr txBox="1"/>
          <p:nvPr/>
        </p:nvSpPr>
        <p:spPr>
          <a:xfrm>
            <a:off x="1143000" y="2590800"/>
            <a:ext cx="6477000" cy="338554"/>
          </a:xfrm>
          <a:prstGeom prst="rect">
            <a:avLst/>
          </a:prstGeom>
          <a:noFill/>
        </p:spPr>
        <p:txBody>
          <a:bodyPr wrap="square" rtlCol="0">
            <a:spAutoFit/>
          </a:bodyPr>
          <a:lstStyle/>
          <a:p>
            <a:pPr eaLnBrk="1" hangingPunct="1">
              <a:lnSpc>
                <a:spcPct val="80000"/>
              </a:lnSpc>
            </a:pPr>
            <a:r>
              <a:rPr lang="en-US" altLang="en-US" sz="2000" dirty="0"/>
              <a:t>Latin: “</a:t>
            </a:r>
            <a:r>
              <a:rPr lang="en-US" altLang="en-US" sz="2000" dirty="0" err="1"/>
              <a:t>blatire</a:t>
            </a:r>
            <a:r>
              <a:rPr lang="en-US" altLang="en-US" sz="2000" dirty="0"/>
              <a:t>” (to babble)</a:t>
            </a:r>
          </a:p>
        </p:txBody>
      </p:sp>
      <p:sp>
        <p:nvSpPr>
          <p:cNvPr id="4" name="TextBox 3">
            <a:extLst>
              <a:ext uri="{FF2B5EF4-FFF2-40B4-BE49-F238E27FC236}">
                <a16:creationId xmlns:a16="http://schemas.microsoft.com/office/drawing/2014/main" id="{D8282C1C-6364-B149-9E6F-66E2D9FEDD26}"/>
              </a:ext>
            </a:extLst>
          </p:cNvPr>
          <p:cNvSpPr txBox="1"/>
          <p:nvPr/>
        </p:nvSpPr>
        <p:spPr>
          <a:xfrm>
            <a:off x="1447800" y="5511225"/>
            <a:ext cx="6705600" cy="338554"/>
          </a:xfrm>
          <a:prstGeom prst="rect">
            <a:avLst/>
          </a:prstGeom>
          <a:noFill/>
        </p:spPr>
        <p:txBody>
          <a:bodyPr wrap="square" rtlCol="0">
            <a:spAutoFit/>
          </a:bodyPr>
          <a:lstStyle/>
          <a:p>
            <a:pPr eaLnBrk="1" hangingPunct="1">
              <a:lnSpc>
                <a:spcPct val="80000"/>
              </a:lnSpc>
              <a:buFontTx/>
              <a:buNone/>
            </a:pPr>
            <a:r>
              <a:rPr lang="en-US" altLang="en-US" sz="2000" dirty="0"/>
              <a:t>brazenly obvious; flagrant; clear; easily distinguishable</a:t>
            </a:r>
          </a:p>
        </p:txBody>
      </p:sp>
      <p:sp>
        <p:nvSpPr>
          <p:cNvPr id="5" name="TextBox 4">
            <a:extLst>
              <a:ext uri="{FF2B5EF4-FFF2-40B4-BE49-F238E27FC236}">
                <a16:creationId xmlns:a16="http://schemas.microsoft.com/office/drawing/2014/main" id="{4275714F-4C74-8841-AA10-284154ACB4FF}"/>
              </a:ext>
            </a:extLst>
          </p:cNvPr>
          <p:cNvSpPr txBox="1"/>
          <p:nvPr/>
        </p:nvSpPr>
        <p:spPr>
          <a:xfrm>
            <a:off x="1524000" y="3547646"/>
            <a:ext cx="5562600" cy="338554"/>
          </a:xfrm>
          <a:prstGeom prst="rect">
            <a:avLst/>
          </a:prstGeom>
          <a:noFill/>
        </p:spPr>
        <p:txBody>
          <a:bodyPr wrap="square" rtlCol="0">
            <a:spAutoFit/>
          </a:bodyPr>
          <a:lstStyle/>
          <a:p>
            <a:pPr eaLnBrk="1" hangingPunct="1">
              <a:lnSpc>
                <a:spcPct val="80000"/>
              </a:lnSpc>
            </a:pPr>
            <a:r>
              <a:rPr lang="en-US" altLang="en-US" sz="2000" dirty="0"/>
              <a:t>shameless, flagrant, prominent, flashy, outright </a:t>
            </a:r>
          </a:p>
        </p:txBody>
      </p:sp>
    </p:spTree>
    <p:extLst>
      <p:ext uri="{BB962C8B-B14F-4D97-AF65-F5344CB8AC3E}">
        <p14:creationId xmlns:p14="http://schemas.microsoft.com/office/powerpoint/2010/main" val="24098586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152400" y="554038"/>
            <a:ext cx="8839200" cy="5389562"/>
          </a:xfrm>
        </p:spPr>
        <p:txBody>
          <a:bodyPr tIns="45700" bIns="45700">
            <a:noAutofit/>
          </a:bodyPr>
          <a:lstStyle/>
          <a:p>
            <a:pPr eaLnBrk="1" fontAlgn="auto" hangingPunct="1">
              <a:spcBef>
                <a:spcPts val="0"/>
              </a:spcBef>
              <a:spcAft>
                <a:spcPts val="0"/>
              </a:spcAft>
              <a:buClr>
                <a:srgbClr val="000000"/>
              </a:buClr>
              <a:buSzPct val="100000"/>
              <a:defRPr/>
            </a:pPr>
            <a:r>
              <a:rPr lang="en-US" sz="1800" b="1" dirty="0">
                <a:latin typeface="+mn-lt"/>
                <a:ea typeface="Calibri"/>
                <a:cs typeface="Calibri"/>
                <a:sym typeface="Calibri"/>
              </a:rPr>
              <a:t>Bell Work: </a:t>
            </a:r>
            <a:r>
              <a:rPr lang="en-US" sz="1800" b="1" dirty="0">
                <a:solidFill>
                  <a:schemeClr val="bg1">
                    <a:lumMod val="50000"/>
                  </a:schemeClr>
                </a:solidFill>
                <a:latin typeface="+mn-lt"/>
                <a:ea typeface="Calibri"/>
                <a:cs typeface="Calibri"/>
                <a:sym typeface="Calibri"/>
              </a:rPr>
              <a:t>WOTD – infer (verb)</a:t>
            </a:r>
          </a:p>
          <a:p>
            <a:pPr eaLnBrk="1" fontAlgn="auto" hangingPunct="1">
              <a:lnSpc>
                <a:spcPct val="80000"/>
              </a:lnSpc>
              <a:spcBef>
                <a:spcPts val="0"/>
              </a:spcBef>
              <a:spcAft>
                <a:spcPts val="0"/>
              </a:spcAft>
              <a:buClr>
                <a:srgbClr val="000000"/>
              </a:buClr>
              <a:buSzPct val="100000"/>
              <a:defRPr/>
            </a:pPr>
            <a:endParaRPr lang="en-US" sz="1800" b="1" dirty="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1800" b="1" dirty="0">
                <a:latin typeface="+mn-lt"/>
                <a:ea typeface="Calibri"/>
                <a:cs typeface="Calibri"/>
                <a:sym typeface="Calibri"/>
              </a:rPr>
              <a:t>In class activities: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800" b="1" dirty="0">
                <a:solidFill>
                  <a:schemeClr val="tx1"/>
                </a:solidFill>
                <a:latin typeface="+mn-lt"/>
                <a:ea typeface="Calibri"/>
                <a:cs typeface="Calibri"/>
                <a:sym typeface="Calibri"/>
              </a:rPr>
              <a:t>Bell Work = </a:t>
            </a:r>
            <a:r>
              <a:rPr lang="en-US" sz="1800" b="1" dirty="0">
                <a:solidFill>
                  <a:schemeClr val="bg1">
                    <a:lumMod val="50000"/>
                  </a:schemeClr>
                </a:solidFill>
                <a:latin typeface="+mn-lt"/>
                <a:ea typeface="Calibri"/>
                <a:cs typeface="Calibri"/>
                <a:sym typeface="Calibri"/>
              </a:rPr>
              <a:t>WOTD, infer (verb)</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800" b="1" dirty="0">
                <a:solidFill>
                  <a:schemeClr val="tx1"/>
                </a:solidFill>
                <a:latin typeface="+mn-lt"/>
                <a:ea typeface="Calibri"/>
                <a:cs typeface="Calibri"/>
                <a:sym typeface="Calibri"/>
              </a:rPr>
              <a:t>Review and discuss expectations for annotations: </a:t>
            </a:r>
            <a:r>
              <a:rPr lang="en-US" sz="1800" dirty="0">
                <a:solidFill>
                  <a:srgbClr val="00B050"/>
                </a:solidFill>
                <a:latin typeface="+mn-lt"/>
                <a:ea typeface="Calibri"/>
                <a:cs typeface="Calibri"/>
                <a:sym typeface="Calibri"/>
              </a:rPr>
              <a:t>With your table, you will be given a set of four annotations. Based on the rubric you will be provided, you will need to score each example. We will share results with the class. **20-25 minutes</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800" b="1" dirty="0">
                <a:solidFill>
                  <a:schemeClr val="tx1"/>
                </a:solidFill>
                <a:latin typeface="+mn-lt"/>
                <a:ea typeface="Calibri"/>
                <a:cs typeface="Calibri"/>
                <a:sym typeface="Calibri"/>
              </a:rPr>
              <a:t>AOTW #1: </a:t>
            </a:r>
            <a:r>
              <a:rPr lang="en-US" sz="1800" dirty="0">
                <a:solidFill>
                  <a:srgbClr val="7030A0"/>
                </a:solidFill>
                <a:latin typeface="+mn-lt"/>
                <a:ea typeface="Calibri"/>
                <a:cs typeface="Calibri"/>
                <a:sym typeface="Calibri"/>
              </a:rPr>
              <a:t>At the end of the hour, you will be given AOTW #1 on how Detroit should implement a ban on pit bulls. Your job is to start the annotations before you leave. **25-30 minutes</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800" b="1" dirty="0">
                <a:solidFill>
                  <a:schemeClr val="tx1"/>
                </a:solidFill>
                <a:latin typeface="+mn-lt"/>
                <a:ea typeface="Calibri"/>
                <a:cs typeface="Calibri"/>
                <a:sym typeface="Calibri"/>
              </a:rPr>
              <a:t>Debrief: </a:t>
            </a:r>
            <a:r>
              <a:rPr lang="en-US" sz="1800" dirty="0">
                <a:solidFill>
                  <a:srgbClr val="0070C0"/>
                </a:solidFill>
                <a:latin typeface="+mn-lt"/>
                <a:ea typeface="Calibri"/>
                <a:cs typeface="Calibri"/>
                <a:sym typeface="Calibri"/>
              </a:rPr>
              <a:t>As a class, the last 8 minutes of class, we will discuss techniques the author used to build her argument and her purpose for using each technique (goal for using each technique). **8 minutes</a:t>
            </a:r>
          </a:p>
          <a:p>
            <a:pPr eaLnBrk="1" fontAlgn="auto" hangingPunct="1">
              <a:spcBef>
                <a:spcPts val="0"/>
              </a:spcBef>
              <a:spcAft>
                <a:spcPts val="0"/>
              </a:spcAft>
              <a:buClr>
                <a:srgbClr val="000000"/>
              </a:buClr>
              <a:buSzPct val="100000"/>
              <a:defRPr/>
            </a:pPr>
            <a:endParaRPr lang="en-US" sz="1800" b="1" dirty="0">
              <a:solidFill>
                <a:schemeClr val="tx1"/>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800" b="1" dirty="0">
                <a:solidFill>
                  <a:schemeClr val="tx1"/>
                </a:solidFill>
                <a:latin typeface="+mn-lt"/>
                <a:ea typeface="Calibri"/>
                <a:cs typeface="Calibri"/>
                <a:sym typeface="Calibri"/>
              </a:rPr>
              <a:t>Learning Targets: </a:t>
            </a:r>
            <a:endParaRPr lang="en-US" sz="1800" b="1" dirty="0">
              <a:solidFill>
                <a:srgbClr val="00B050"/>
              </a:solidFill>
              <a:latin typeface="+mn-lt"/>
              <a:ea typeface="Calibri"/>
              <a:cs typeface="Calibri"/>
              <a:sym typeface="Calibri"/>
            </a:endParaRPr>
          </a:p>
          <a:p>
            <a:pPr lvl="2" eaLnBrk="1" fontAlgn="auto" hangingPunct="1">
              <a:spcBef>
                <a:spcPts val="0"/>
              </a:spcBef>
              <a:spcAft>
                <a:spcPts val="0"/>
              </a:spcAft>
              <a:buClr>
                <a:srgbClr val="000000"/>
              </a:buClr>
              <a:buSzPct val="100000"/>
              <a:defRPr/>
            </a:pPr>
            <a:r>
              <a:rPr lang="en-US" sz="1800" b="1" dirty="0">
                <a:latin typeface="+mn-lt"/>
                <a:ea typeface="Calibri"/>
                <a:cs typeface="Calibri"/>
                <a:sym typeface="Calibri"/>
              </a:rPr>
              <a:t>Content Learning Target</a:t>
            </a:r>
          </a:p>
          <a:p>
            <a:pPr marL="285750" lvl="2" indent="-285750" eaLnBrk="1" fontAlgn="auto" hangingPunct="1">
              <a:spcBef>
                <a:spcPts val="0"/>
              </a:spcBef>
              <a:spcAft>
                <a:spcPts val="0"/>
              </a:spcAft>
              <a:buClr>
                <a:srgbClr val="000000"/>
              </a:buClr>
              <a:buSzPct val="100000"/>
              <a:buFont typeface="Arial" charset="0"/>
              <a:buChar char="•"/>
              <a:defRPr/>
            </a:pPr>
            <a:r>
              <a:rPr lang="en-US" sz="1800" dirty="0">
                <a:latin typeface="+mn-lt"/>
              </a:rPr>
              <a:t>I can analyze an article in order to identify techniques he or she used to build the argument. </a:t>
            </a:r>
            <a:endParaRPr lang="en-US" sz="1800" b="1" dirty="0">
              <a:latin typeface="+mn-lt"/>
              <a:ea typeface="Calibri"/>
              <a:cs typeface="Calibri"/>
              <a:sym typeface="Calibri"/>
            </a:endParaRPr>
          </a:p>
          <a:p>
            <a:pPr eaLnBrk="1" fontAlgn="auto" hangingPunct="1">
              <a:spcBef>
                <a:spcPts val="0"/>
              </a:spcBef>
              <a:spcAft>
                <a:spcPts val="0"/>
              </a:spcAft>
              <a:buClr>
                <a:srgbClr val="000000"/>
              </a:buClr>
              <a:buSzPct val="100000"/>
              <a:defRPr/>
            </a:pPr>
            <a:endParaRPr lang="en-US" sz="1800" b="1" dirty="0">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800" b="1" dirty="0">
                <a:latin typeface="+mn-lt"/>
                <a:ea typeface="Calibri"/>
                <a:cs typeface="Calibri"/>
                <a:sym typeface="Calibri"/>
              </a:rPr>
              <a:t>Language Learning Target</a:t>
            </a:r>
          </a:p>
          <a:p>
            <a:pPr marL="285750" indent="-285750" eaLnBrk="1" fontAlgn="auto" hangingPunct="1">
              <a:spcBef>
                <a:spcPts val="0"/>
              </a:spcBef>
              <a:spcAft>
                <a:spcPts val="0"/>
              </a:spcAft>
              <a:buClr>
                <a:srgbClr val="000000"/>
              </a:buClr>
              <a:buSzPct val="100000"/>
              <a:buFont typeface="Arial" charset="0"/>
              <a:buChar char="•"/>
              <a:defRPr/>
            </a:pPr>
            <a:r>
              <a:rPr lang="en-US" sz="1800" dirty="0">
                <a:latin typeface="+mn-lt"/>
                <a:ea typeface="Calibri"/>
                <a:cs typeface="Calibri"/>
                <a:sym typeface="Calibri"/>
              </a:rPr>
              <a:t>I can use the following sentence stem in order to discuss the techniques and goals for author Rochelle Riley’s article from 2015: Author Rochelle Riley helped build her argument by </a:t>
            </a:r>
            <a:r>
              <a:rPr lang="en-US" sz="1800" u="sng" dirty="0">
                <a:latin typeface="+mn-lt"/>
                <a:ea typeface="Calibri"/>
                <a:cs typeface="Calibri"/>
                <a:sym typeface="Calibri"/>
              </a:rPr>
              <a:t>(insert technique #1</a:t>
            </a:r>
            <a:r>
              <a:rPr lang="en-US" sz="1800" dirty="0">
                <a:latin typeface="+mn-lt"/>
                <a:ea typeface="Calibri"/>
                <a:cs typeface="Calibri"/>
                <a:sym typeface="Calibri"/>
              </a:rPr>
              <a:t>)  in order to  </a:t>
            </a:r>
            <a:r>
              <a:rPr lang="en-US" sz="1800" u="sng" dirty="0">
                <a:latin typeface="+mn-lt"/>
                <a:ea typeface="Calibri"/>
                <a:cs typeface="Calibri"/>
                <a:sym typeface="Calibri"/>
              </a:rPr>
              <a:t>(insert goal #1). </a:t>
            </a:r>
            <a:endParaRPr lang="en-US" sz="1800" b="1" u="sng" dirty="0">
              <a:latin typeface="+mn-lt"/>
              <a:ea typeface="Calibri"/>
              <a:cs typeface="Calibri"/>
              <a:sym typeface="Calibri"/>
            </a:endParaRPr>
          </a:p>
          <a:p>
            <a:pPr eaLnBrk="1" fontAlgn="auto" hangingPunct="1">
              <a:spcBef>
                <a:spcPts val="0"/>
              </a:spcBef>
              <a:spcAft>
                <a:spcPts val="0"/>
              </a:spcAft>
              <a:buClr>
                <a:srgbClr val="000000"/>
              </a:buClr>
              <a:buSzPct val="100000"/>
              <a:defRPr/>
            </a:pPr>
            <a:endParaRPr lang="en-US" sz="1300" b="1" dirty="0">
              <a:latin typeface="+mn-lt"/>
              <a:ea typeface="Calibri"/>
              <a:cs typeface="Calibri"/>
              <a:sym typeface="Calibri"/>
            </a:endParaRPr>
          </a:p>
          <a:p>
            <a:pPr eaLnBrk="1" fontAlgn="auto" hangingPunct="1">
              <a:spcBef>
                <a:spcPts val="0"/>
              </a:spcBef>
              <a:spcAft>
                <a:spcPts val="0"/>
              </a:spcAft>
              <a:buClr>
                <a:srgbClr val="000000"/>
              </a:buClr>
              <a:buSzPct val="100000"/>
              <a:defRPr/>
            </a:pPr>
            <a:endParaRPr lang="en-US" sz="1300" dirty="0">
              <a:latin typeface="+mn-lt"/>
              <a:ea typeface="Calibri"/>
              <a:cs typeface="Calibri"/>
              <a:sym typeface="Calibri"/>
            </a:endParaRPr>
          </a:p>
          <a:p>
            <a:pPr eaLnBrk="1" fontAlgn="auto" hangingPunct="1">
              <a:spcBef>
                <a:spcPts val="0"/>
              </a:spcBef>
              <a:spcAft>
                <a:spcPts val="0"/>
              </a:spcAft>
              <a:buClr>
                <a:srgbClr val="000000"/>
              </a:buClr>
              <a:buSzPct val="100000"/>
              <a:defRPr/>
            </a:pPr>
            <a:endParaRPr lang="en-US" sz="1300" dirty="0">
              <a:solidFill>
                <a:schemeClr val="tx1"/>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300" dirty="0">
              <a:solidFill>
                <a:srgbClr val="009A46"/>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300" dirty="0">
              <a:solidFill>
                <a:schemeClr val="tx1"/>
              </a:solidFill>
              <a:latin typeface="+mn-lt"/>
              <a:ea typeface="Calibri"/>
              <a:cs typeface="Calibri"/>
              <a:sym typeface="Calibri"/>
            </a:endParaRPr>
          </a:p>
        </p:txBody>
      </p:sp>
      <p:sp>
        <p:nvSpPr>
          <p:cNvPr id="2" name="Rectangle 1"/>
          <p:cNvSpPr/>
          <p:nvPr/>
        </p:nvSpPr>
        <p:spPr>
          <a:xfrm>
            <a:off x="1805190" y="0"/>
            <a:ext cx="5533631" cy="584775"/>
          </a:xfrm>
          <a:prstGeom prst="rect">
            <a:avLst/>
          </a:prstGeom>
        </p:spPr>
        <p:txBody>
          <a:bodyPr wrap="none">
            <a:spAutoFit/>
          </a:bodyPr>
          <a:lstStyle/>
          <a:p>
            <a:pPr algn="ctr"/>
            <a: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Wednesday 1/31/18 Agenda</a:t>
            </a:r>
          </a:p>
        </p:txBody>
      </p:sp>
    </p:spTree>
    <p:extLst>
      <p:ext uri="{BB962C8B-B14F-4D97-AF65-F5344CB8AC3E}">
        <p14:creationId xmlns:p14="http://schemas.microsoft.com/office/powerpoint/2010/main" val="3333610966"/>
      </p:ext>
    </p:extLst>
  </p:cSld>
  <p:clrMapOvr>
    <a:masterClrMapping/>
  </p:clrMapOvr>
  <p:transition spd="slow">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266700" y="914400"/>
            <a:ext cx="8610600" cy="4953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a:t>
            </a:r>
            <a:r>
              <a:rPr lang="en-US" sz="1700" b="1" dirty="0">
                <a:solidFill>
                  <a:schemeClr val="bg1">
                    <a:lumMod val="50000"/>
                  </a:schemeClr>
                </a:solidFill>
                <a:latin typeface="Calibri" charset="0"/>
                <a:ea typeface="Calibri" charset="0"/>
                <a:cs typeface="Calibri" charset="0"/>
                <a:sym typeface="Calibri"/>
              </a:rPr>
              <a:t>Semicolon rules &amp; WOTD = exude (verb)</a:t>
            </a:r>
          </a:p>
          <a:p>
            <a:pPr eaLnBrk="1" fontAlgn="auto" hangingPunct="1">
              <a:lnSpc>
                <a:spcPct val="80000"/>
              </a:lnSpc>
              <a:spcBef>
                <a:spcPts val="0"/>
              </a:spcBef>
              <a:spcAft>
                <a:spcPts val="0"/>
              </a:spcAft>
              <a:buClr>
                <a:srgbClr val="000000"/>
              </a:buClr>
              <a:buSzPct val="100000"/>
              <a:defRPr/>
            </a:pPr>
            <a:endParaRPr lang="en-US" sz="1700" b="1" u="sng" dirty="0">
              <a:solidFill>
                <a:schemeClr val="tx1"/>
              </a:solidFill>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700" b="1" u="sng" dirty="0">
                <a:solidFill>
                  <a:schemeClr val="tx1"/>
                </a:solidFill>
                <a:latin typeface="Calibri" charset="0"/>
                <a:ea typeface="Calibri" charset="0"/>
                <a:cs typeface="Calibri" charset="0"/>
                <a:sym typeface="Calibri"/>
              </a:rPr>
              <a:t>In class activities:</a:t>
            </a:r>
            <a:endParaRPr lang="en-US" sz="1700" b="1" dirty="0">
              <a:solidFill>
                <a:schemeClr val="tx1"/>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solidFill>
                  <a:schemeClr val="tx1"/>
                </a:solidFill>
                <a:latin typeface="Calibri" charset="0"/>
                <a:ea typeface="Calibri" charset="0"/>
                <a:cs typeface="Calibri" charset="0"/>
                <a:sym typeface="Calibri"/>
              </a:rPr>
              <a:t>Bell Work: </a:t>
            </a:r>
            <a:r>
              <a:rPr lang="en-US" sz="1700" b="1" dirty="0">
                <a:solidFill>
                  <a:schemeClr val="bg1">
                    <a:lumMod val="50000"/>
                  </a:schemeClr>
                </a:solidFill>
                <a:latin typeface="Calibri" charset="0"/>
                <a:ea typeface="Calibri" charset="0"/>
                <a:cs typeface="Calibri" charset="0"/>
                <a:sym typeface="Calibri"/>
              </a:rPr>
              <a:t>Semicolon rules &amp; WOTD = exude (verb)</a:t>
            </a:r>
            <a:endParaRPr lang="en-US" sz="1700" b="1" dirty="0">
              <a:solidFill>
                <a:srgbClr val="7030A0"/>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solidFill>
                  <a:schemeClr val="tx1"/>
                </a:solidFill>
                <a:latin typeface="Calibri" charset="0"/>
                <a:ea typeface="Calibri" charset="0"/>
                <a:cs typeface="Calibri" charset="0"/>
                <a:sym typeface="Calibri"/>
              </a:rPr>
              <a:t>“Letter from a Birmingham Jail”: </a:t>
            </a:r>
            <a:r>
              <a:rPr lang="en-US" sz="1700" b="1" dirty="0">
                <a:solidFill>
                  <a:srgbClr val="7030A0"/>
                </a:solidFill>
                <a:latin typeface="Calibri" charset="0"/>
                <a:ea typeface="Calibri" charset="0"/>
                <a:cs typeface="Calibri" charset="0"/>
                <a:sym typeface="Calibri"/>
              </a:rPr>
              <a:t>Begin reading and annotating with new reading group.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solidFill>
                  <a:schemeClr val="tx1"/>
                </a:solidFill>
                <a:latin typeface="Calibri" charset="0"/>
                <a:ea typeface="Calibri" charset="0"/>
                <a:cs typeface="Calibri" charset="0"/>
                <a:sym typeface="Calibri"/>
              </a:rPr>
              <a:t>SSR: </a:t>
            </a:r>
            <a:r>
              <a:rPr lang="en-US" sz="1700" b="1" dirty="0">
                <a:solidFill>
                  <a:schemeClr val="accent1"/>
                </a:solidFill>
                <a:latin typeface="Calibri" charset="0"/>
                <a:ea typeface="Calibri" charset="0"/>
                <a:cs typeface="Calibri" charset="0"/>
                <a:sym typeface="Calibri"/>
              </a:rPr>
              <a:t>15 minutes + start writing third weekly response (due Sunday 3/11)</a:t>
            </a:r>
          </a:p>
          <a:p>
            <a:pPr marL="285750" indent="-285750" eaLnBrk="1" fontAlgn="auto" hangingPunct="1">
              <a:lnSpc>
                <a:spcPct val="80000"/>
              </a:lnSpc>
              <a:spcBef>
                <a:spcPts val="400"/>
              </a:spcBef>
              <a:spcAft>
                <a:spcPts val="0"/>
              </a:spcAft>
              <a:buClr>
                <a:srgbClr val="000000"/>
              </a:buClr>
              <a:buSzPct val="100000"/>
              <a:buFont typeface="Arial" charset="0"/>
              <a:buChar char="•"/>
              <a:defRPr/>
            </a:pPr>
            <a:endParaRPr lang="en-US" sz="1700" b="1" dirty="0">
              <a:solidFill>
                <a:schemeClr val="bg1">
                  <a:lumMod val="50000"/>
                </a:schemeClr>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b="1"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600" b="1" u="sng" dirty="0">
                <a:solidFill>
                  <a:schemeClr val="tx1"/>
                </a:solidFill>
                <a:latin typeface="Calibri" charset="0"/>
                <a:ea typeface="Calibri" charset="0"/>
                <a:cs typeface="Calibri" charset="0"/>
                <a:sym typeface="Calibri"/>
              </a:rPr>
              <a:t>Content Learning Target</a:t>
            </a:r>
            <a:r>
              <a:rPr lang="en-US" sz="1600" u="sng" dirty="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summarize difficult sections in “Letter from a Birmingham Jail” and solve road blocks by using while reading with my assigned reading group.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endParaRPr lang="en-US" sz="1600" dirty="0">
              <a:latin typeface="Calibri" charset="0"/>
              <a:ea typeface="Calibri" charset="0"/>
              <a:cs typeface="Calibri" charset="0"/>
            </a:endParaRPr>
          </a:p>
          <a:p>
            <a:pPr eaLnBrk="1" fontAlgn="auto" hangingPunct="1">
              <a:spcBef>
                <a:spcPts val="0"/>
              </a:spcBef>
              <a:spcAft>
                <a:spcPts val="0"/>
              </a:spcAft>
              <a:buClr>
                <a:srgbClr val="000000"/>
              </a:buClr>
              <a:buSzPct val="100000"/>
              <a:defRPr/>
            </a:pPr>
            <a:r>
              <a:rPr lang="en-US" sz="1600" b="1" u="sng" dirty="0">
                <a:latin typeface="Calibri" charset="0"/>
                <a:ea typeface="Calibri" charset="0"/>
                <a:cs typeface="Calibri" charset="0"/>
              </a:rPr>
              <a:t>Language Learning Target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use context (e.g., the overall meaning of a sentence, paragraph, or text; a word's position or function in a sentence) as a clue to the meaning of a word or phrase. I can also solve roadblocks in the text by using the following reading strategies: </a:t>
            </a:r>
            <a:r>
              <a:rPr lang="en-US" sz="1600" dirty="0">
                <a:latin typeface="Calibri" charset="0"/>
                <a:ea typeface="Calibri" charset="0"/>
                <a:cs typeface="Calibri" charset="0"/>
              </a:rPr>
              <a:t>using word origins and prefix/suffix/root, context clues, identifying keywords in a sentence or paragraph then construct meaning from that, and use appositive phrases.</a:t>
            </a:r>
            <a:endParaRPr lang="en-US" sz="1600" dirty="0">
              <a:solidFill>
                <a:schemeClr val="tx1"/>
              </a:solidFill>
              <a:latin typeface="Calibri" charset="0"/>
              <a:ea typeface="Calibri" charset="0"/>
              <a:cs typeface="Calibri" charset="0"/>
              <a:sym typeface="Calibri"/>
            </a:endParaRPr>
          </a:p>
        </p:txBody>
      </p:sp>
      <p:sp>
        <p:nvSpPr>
          <p:cNvPr id="4" name="Rectangle 3">
            <a:extLst>
              <a:ext uri="{FF2B5EF4-FFF2-40B4-BE49-F238E27FC236}">
                <a16:creationId xmlns:a16="http://schemas.microsoft.com/office/drawing/2014/main" id="{B93E51C8-DE16-1C4B-95CF-37EE4F72E47A}"/>
              </a:ext>
            </a:extLst>
          </p:cNvPr>
          <p:cNvSpPr/>
          <p:nvPr/>
        </p:nvSpPr>
        <p:spPr>
          <a:xfrm>
            <a:off x="1905000" y="152400"/>
            <a:ext cx="5715000" cy="646331"/>
          </a:xfrm>
          <a:prstGeom prst="rect">
            <a:avLst/>
          </a:prstGeom>
        </p:spPr>
        <p:txBody>
          <a:bodyPr wrap="squar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Friday 3/9/18 Agenda</a:t>
            </a:r>
          </a:p>
        </p:txBody>
      </p:sp>
    </p:spTree>
    <p:extLst>
      <p:ext uri="{BB962C8B-B14F-4D97-AF65-F5344CB8AC3E}">
        <p14:creationId xmlns:p14="http://schemas.microsoft.com/office/powerpoint/2010/main" val="2071900242"/>
      </p:ext>
    </p:extLst>
  </p:cSld>
  <p:clrMapOvr>
    <a:masterClrMapping/>
  </p:clrMapOvr>
  <p:transition spd="slow">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344" y="1417637"/>
            <a:ext cx="8229600" cy="4983163"/>
          </a:xfrm>
        </p:spPr>
        <p:txBody>
          <a:bodyPr/>
          <a:lstStyle/>
          <a:p>
            <a:r>
              <a:rPr lang="en-US" sz="2000" b="1" dirty="0"/>
              <a:t>Directions:</a:t>
            </a:r>
            <a:r>
              <a:rPr lang="en-US" sz="2000" dirty="0"/>
              <a:t> With your group, write down the example on the whiteboard. Then, determine whether or not you need to include punctuation, remove punctuation or both. You also need to explain your answer. **Write your explanation under your answer. </a:t>
            </a:r>
          </a:p>
          <a:p>
            <a:endParaRPr lang="en-US" sz="2000" dirty="0"/>
          </a:p>
          <a:p>
            <a:r>
              <a:rPr lang="en-US" sz="2000" dirty="0"/>
              <a:t>1. Nelda’s hair looks better today than it did yesterday however; it still needs work.</a:t>
            </a:r>
          </a:p>
          <a:p>
            <a:endParaRPr lang="en-US" sz="2000" dirty="0"/>
          </a:p>
          <a:p>
            <a:endParaRPr lang="en-US" sz="2000" dirty="0"/>
          </a:p>
          <a:p>
            <a:r>
              <a:rPr lang="en-US" sz="2000" dirty="0"/>
              <a:t>2. NASA wants to design; a new space program, they don’t have the funding.</a:t>
            </a:r>
            <a:endParaRPr lang="en-US" sz="2000" dirty="0">
              <a:solidFill>
                <a:srgbClr val="00B050"/>
              </a:solidFill>
            </a:endParaRPr>
          </a:p>
          <a:p>
            <a:endParaRPr lang="en-US" sz="2000" dirty="0"/>
          </a:p>
          <a:p>
            <a:pPr marL="342900" indent="-342900">
              <a:buAutoNum type="arabicPeriod"/>
            </a:pPr>
            <a:endParaRPr lang="en-US" sz="2000" dirty="0"/>
          </a:p>
        </p:txBody>
      </p:sp>
      <p:sp>
        <p:nvSpPr>
          <p:cNvPr id="6" name="Rectangle 5">
            <a:extLst>
              <a:ext uri="{FF2B5EF4-FFF2-40B4-BE49-F238E27FC236}">
                <a16:creationId xmlns:a16="http://schemas.microsoft.com/office/drawing/2014/main" id="{F3AF1906-0D4D-6644-8C18-CE6251DBD4B9}"/>
              </a:ext>
            </a:extLst>
          </p:cNvPr>
          <p:cNvSpPr/>
          <p:nvPr/>
        </p:nvSpPr>
        <p:spPr>
          <a:xfrm>
            <a:off x="1723644" y="381000"/>
            <a:ext cx="5715000" cy="707886"/>
          </a:xfrm>
          <a:prstGeom prst="rect">
            <a:avLst/>
          </a:prstGeom>
        </p:spPr>
        <p:txBody>
          <a:bodyPr wrap="square">
            <a:spAutoFit/>
          </a:bodyPr>
          <a:lstStyle/>
          <a:p>
            <a:pPr algn="ctr"/>
            <a:r>
              <a:rPr lang="en-U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Friday 3/9/18</a:t>
            </a:r>
          </a:p>
        </p:txBody>
      </p:sp>
    </p:spTree>
    <p:extLst>
      <p:ext uri="{BB962C8B-B14F-4D97-AF65-F5344CB8AC3E}">
        <p14:creationId xmlns:p14="http://schemas.microsoft.com/office/powerpoint/2010/main" val="42683219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344" y="1341437"/>
            <a:ext cx="8229600" cy="4983163"/>
          </a:xfrm>
        </p:spPr>
        <p:txBody>
          <a:bodyPr/>
          <a:lstStyle/>
          <a:p>
            <a:r>
              <a:rPr lang="en-US" sz="2000" b="1" dirty="0"/>
              <a:t>Directions:</a:t>
            </a:r>
            <a:r>
              <a:rPr lang="en-US" sz="2000" dirty="0"/>
              <a:t> With your group, write down the example on the whiteboard. Then, determine whether or not you need to include punctuation, remove punctuation or both. You also need to explain your answer. **Write your explanation under your answer. </a:t>
            </a:r>
          </a:p>
          <a:p>
            <a:endParaRPr lang="en-US" sz="2000" dirty="0"/>
          </a:p>
          <a:p>
            <a:r>
              <a:rPr lang="en-US" sz="2000" dirty="0"/>
              <a:t>1. Nelda’s hair looks better today than it did yesterday however; it still needs work.</a:t>
            </a:r>
          </a:p>
          <a:p>
            <a:endParaRPr lang="en-US" sz="2000" b="1" dirty="0">
              <a:solidFill>
                <a:srgbClr val="00B050"/>
              </a:solidFill>
            </a:endParaRPr>
          </a:p>
          <a:p>
            <a:r>
              <a:rPr lang="en-US" sz="2000" b="1" dirty="0">
                <a:solidFill>
                  <a:srgbClr val="00B050"/>
                </a:solidFill>
              </a:rPr>
              <a:t>Rule: Use a semicolon to link clauses connected by conjunctive adverbs or transitional phrases to connect closely related ideas. </a:t>
            </a:r>
          </a:p>
          <a:p>
            <a:endParaRPr lang="en-US" sz="2000" dirty="0"/>
          </a:p>
          <a:p>
            <a:r>
              <a:rPr lang="en-US" sz="2000" dirty="0"/>
              <a:t>2. NASA wants to design; a new space program, they don’t have the funding.</a:t>
            </a:r>
          </a:p>
          <a:p>
            <a:endParaRPr lang="en-US" sz="2000" dirty="0">
              <a:solidFill>
                <a:srgbClr val="00B050"/>
              </a:solidFill>
            </a:endParaRPr>
          </a:p>
          <a:p>
            <a:r>
              <a:rPr lang="en-US" sz="2000" b="1" dirty="0">
                <a:solidFill>
                  <a:srgbClr val="00B050"/>
                </a:solidFill>
              </a:rPr>
              <a:t>Rule: Use a semicolon to link two independent clauses with closely related ideas. </a:t>
            </a:r>
          </a:p>
          <a:p>
            <a:endParaRPr lang="en-US" sz="2000" dirty="0">
              <a:solidFill>
                <a:srgbClr val="00B050"/>
              </a:solidFill>
            </a:endParaRPr>
          </a:p>
          <a:p>
            <a:endParaRPr lang="en-US" sz="2000" dirty="0">
              <a:solidFill>
                <a:srgbClr val="00B050"/>
              </a:solidFill>
            </a:endParaRPr>
          </a:p>
          <a:p>
            <a:endParaRPr lang="en-US" sz="2000" dirty="0"/>
          </a:p>
          <a:p>
            <a:pPr marL="342900" indent="-342900">
              <a:buAutoNum type="arabicPeriod"/>
            </a:pPr>
            <a:endParaRPr lang="en-US" sz="2000" dirty="0"/>
          </a:p>
        </p:txBody>
      </p:sp>
      <p:sp>
        <p:nvSpPr>
          <p:cNvPr id="4" name="Rectangle 3">
            <a:extLst>
              <a:ext uri="{FF2B5EF4-FFF2-40B4-BE49-F238E27FC236}">
                <a16:creationId xmlns:a16="http://schemas.microsoft.com/office/drawing/2014/main" id="{7D724F79-039A-D94A-A938-41689965729C}"/>
              </a:ext>
            </a:extLst>
          </p:cNvPr>
          <p:cNvSpPr/>
          <p:nvPr/>
        </p:nvSpPr>
        <p:spPr>
          <a:xfrm>
            <a:off x="1905000" y="381000"/>
            <a:ext cx="5715000" cy="707886"/>
          </a:xfrm>
          <a:prstGeom prst="rect">
            <a:avLst/>
          </a:prstGeom>
        </p:spPr>
        <p:txBody>
          <a:bodyPr wrap="square">
            <a:spAutoFit/>
          </a:bodyPr>
          <a:lstStyle/>
          <a:p>
            <a:pPr algn="ctr"/>
            <a:r>
              <a:rPr lang="en-U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Friday 3/9/18</a:t>
            </a:r>
          </a:p>
        </p:txBody>
      </p:sp>
    </p:spTree>
    <p:extLst>
      <p:ext uri="{BB962C8B-B14F-4D97-AF65-F5344CB8AC3E}">
        <p14:creationId xmlns:p14="http://schemas.microsoft.com/office/powerpoint/2010/main" val="13929633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D5958EC4-82BA-C34A-8899-5B5E534C6CD3}"/>
              </a:ext>
            </a:extLst>
          </p:cNvPr>
          <p:cNvSpPr>
            <a:spLocks noGrp="1" noChangeArrowheads="1"/>
          </p:cNvSpPr>
          <p:nvPr>
            <p:ph type="body" idx="1"/>
          </p:nvPr>
        </p:nvSpPr>
        <p:spPr>
          <a:xfrm>
            <a:off x="0" y="1066800"/>
            <a:ext cx="9144000" cy="5791200"/>
          </a:xfrm>
        </p:spPr>
        <p:txBody>
          <a:bodyPr/>
          <a:lstStyle/>
          <a:p>
            <a:pPr eaLnBrk="1" hangingPunct="1">
              <a:lnSpc>
                <a:spcPct val="80000"/>
              </a:lnSpc>
            </a:pPr>
            <a:r>
              <a:rPr lang="en-US" altLang="en-US" sz="2000" b="1" dirty="0"/>
              <a:t>Word:</a:t>
            </a:r>
            <a:r>
              <a:rPr lang="en-US" altLang="en-US" sz="2000" dirty="0"/>
              <a:t> exude</a:t>
            </a:r>
          </a:p>
          <a:p>
            <a:pPr eaLnBrk="1" hangingPunct="1">
              <a:lnSpc>
                <a:spcPct val="80000"/>
              </a:lnSpc>
            </a:pPr>
            <a:endParaRPr lang="en-US" altLang="en-US" sz="2000" b="1" dirty="0"/>
          </a:p>
          <a:p>
            <a:pPr eaLnBrk="1" hangingPunct="1">
              <a:lnSpc>
                <a:spcPct val="80000"/>
              </a:lnSpc>
            </a:pPr>
            <a:r>
              <a:rPr lang="en-US" altLang="en-US" sz="2000" b="1" dirty="0"/>
              <a:t>Part of speech:</a:t>
            </a:r>
            <a:r>
              <a:rPr lang="en-US" altLang="en-US" sz="2000" dirty="0"/>
              <a:t> verb</a:t>
            </a:r>
          </a:p>
          <a:p>
            <a:pPr eaLnBrk="1" hangingPunct="1">
              <a:lnSpc>
                <a:spcPct val="80000"/>
              </a:lnSpc>
            </a:pPr>
            <a:endParaRPr lang="en-US" altLang="en-US" sz="2000" b="1" dirty="0"/>
          </a:p>
          <a:p>
            <a:pPr eaLnBrk="1" hangingPunct="1">
              <a:lnSpc>
                <a:spcPct val="80000"/>
              </a:lnSpc>
            </a:pPr>
            <a:r>
              <a:rPr lang="en-US" altLang="en-US" sz="2000" b="1" dirty="0"/>
              <a:t>Pronunciation:  </a:t>
            </a:r>
            <a:r>
              <a:rPr lang="en-US" altLang="en-US" sz="2000" dirty="0" err="1"/>
              <a:t>ig-zood</a:t>
            </a:r>
            <a:r>
              <a:rPr lang="en-US" altLang="en-US" sz="2000" dirty="0"/>
              <a:t>, </a:t>
            </a:r>
            <a:r>
              <a:rPr lang="en-US" altLang="en-US" sz="2000" dirty="0" err="1"/>
              <a:t>ik-sood</a:t>
            </a:r>
            <a:r>
              <a:rPr lang="en-US" altLang="en-US" sz="2000" dirty="0"/>
              <a:t> </a:t>
            </a:r>
          </a:p>
          <a:p>
            <a:pPr eaLnBrk="1" hangingPunct="1">
              <a:lnSpc>
                <a:spcPct val="80000"/>
              </a:lnSpc>
            </a:pPr>
            <a:endParaRPr lang="en-US" altLang="en-US" sz="2000" dirty="0"/>
          </a:p>
          <a:p>
            <a:pPr eaLnBrk="1" hangingPunct="1">
              <a:lnSpc>
                <a:spcPct val="80000"/>
              </a:lnSpc>
            </a:pPr>
            <a:r>
              <a:rPr lang="en-US" altLang="en-US" sz="2000" b="1" dirty="0"/>
              <a:t>Origins:</a:t>
            </a:r>
          </a:p>
          <a:p>
            <a:pPr eaLnBrk="1" hangingPunct="1">
              <a:lnSpc>
                <a:spcPct val="80000"/>
              </a:lnSpc>
            </a:pPr>
            <a:endParaRPr lang="en-US" altLang="en-US" sz="2000" b="1" dirty="0"/>
          </a:p>
          <a:p>
            <a:pPr eaLnBrk="1" hangingPunct="1">
              <a:lnSpc>
                <a:spcPct val="80000"/>
              </a:lnSpc>
            </a:pPr>
            <a:r>
              <a:rPr lang="en-US" altLang="en-US" sz="2000" b="1" dirty="0"/>
              <a:t>Related Forms:</a:t>
            </a:r>
            <a:r>
              <a:rPr lang="en-US" altLang="en-US" sz="2000" dirty="0"/>
              <a:t> N/A</a:t>
            </a:r>
          </a:p>
          <a:p>
            <a:pPr eaLnBrk="1" hangingPunct="1">
              <a:lnSpc>
                <a:spcPct val="80000"/>
              </a:lnSpc>
            </a:pPr>
            <a:endParaRPr lang="en-US" altLang="en-US" sz="2000" dirty="0"/>
          </a:p>
          <a:p>
            <a:pPr eaLnBrk="1" hangingPunct="1">
              <a:lnSpc>
                <a:spcPct val="80000"/>
              </a:lnSpc>
            </a:pPr>
            <a:r>
              <a:rPr lang="en-US" altLang="en-US" sz="2000" b="1" dirty="0"/>
              <a:t>Synonyms: </a:t>
            </a:r>
          </a:p>
          <a:p>
            <a:pPr eaLnBrk="1" hangingPunct="1">
              <a:lnSpc>
                <a:spcPct val="80000"/>
              </a:lnSpc>
              <a:buFontTx/>
              <a:buNone/>
            </a:pPr>
            <a:endParaRPr lang="en-US" altLang="en-US" sz="2000" b="1" dirty="0"/>
          </a:p>
          <a:p>
            <a:pPr eaLnBrk="1" hangingPunct="1">
              <a:lnSpc>
                <a:spcPct val="80000"/>
              </a:lnSpc>
            </a:pPr>
            <a:r>
              <a:rPr lang="en-US" altLang="en-US" sz="2000" b="1" dirty="0"/>
              <a:t>Sentence:</a:t>
            </a:r>
            <a:r>
              <a:rPr lang="en-US" altLang="en-US" sz="2000" dirty="0"/>
              <a:t> As Harley Quinn watched The Joker scrape their victim’s back with a rusty cheese grater, she knew that as soon as the victim began to </a:t>
            </a:r>
            <a:r>
              <a:rPr lang="en-US" altLang="en-US" sz="2000" b="1" u="sng" dirty="0">
                <a:solidFill>
                  <a:srgbClr val="FF6600"/>
                </a:solidFill>
              </a:rPr>
              <a:t>exude</a:t>
            </a:r>
            <a:r>
              <a:rPr lang="en-US" altLang="en-US" sz="2000" u="sng" dirty="0">
                <a:solidFill>
                  <a:srgbClr val="FF6600"/>
                </a:solidFill>
              </a:rPr>
              <a:t> </a:t>
            </a:r>
            <a:r>
              <a:rPr lang="en-US" altLang="en-US" sz="2000" dirty="0"/>
              <a:t>blood, The Joker would </a:t>
            </a:r>
            <a:r>
              <a:rPr lang="en-US" altLang="en-US" sz="2000" b="1" u="sng" dirty="0">
                <a:solidFill>
                  <a:srgbClr val="FF6600"/>
                </a:solidFill>
              </a:rPr>
              <a:t>exude</a:t>
            </a:r>
            <a:r>
              <a:rPr lang="en-US" altLang="en-US" sz="2000" dirty="0"/>
              <a:t> joy.</a:t>
            </a:r>
            <a:endParaRPr lang="en-US" altLang="en-US" sz="2000" b="1" dirty="0"/>
          </a:p>
          <a:p>
            <a:pPr eaLnBrk="1" hangingPunct="1">
              <a:lnSpc>
                <a:spcPct val="80000"/>
              </a:lnSpc>
              <a:buFontTx/>
              <a:buNone/>
            </a:pPr>
            <a:endParaRPr lang="en-US" altLang="en-US" sz="2000" b="1" dirty="0"/>
          </a:p>
          <a:p>
            <a:pPr eaLnBrk="1" hangingPunct="1">
              <a:lnSpc>
                <a:spcPct val="80000"/>
              </a:lnSpc>
            </a:pPr>
            <a:r>
              <a:rPr lang="en-US" altLang="en-US" sz="2000" b="1" dirty="0"/>
              <a:t>Predicted Definition:</a:t>
            </a:r>
          </a:p>
          <a:p>
            <a:pPr eaLnBrk="1" hangingPunct="1">
              <a:lnSpc>
                <a:spcPct val="80000"/>
              </a:lnSpc>
            </a:pPr>
            <a:endParaRPr lang="en-US" altLang="en-US" sz="2000" b="1" dirty="0"/>
          </a:p>
          <a:p>
            <a:pPr eaLnBrk="1" hangingPunct="1">
              <a:lnSpc>
                <a:spcPct val="80000"/>
              </a:lnSpc>
            </a:pPr>
            <a:r>
              <a:rPr lang="en-US" altLang="en-US" sz="2000" b="1" dirty="0"/>
              <a:t>Definition: </a:t>
            </a:r>
          </a:p>
        </p:txBody>
      </p:sp>
      <p:sp>
        <p:nvSpPr>
          <p:cNvPr id="2" name="Rectangle 1">
            <a:extLst>
              <a:ext uri="{FF2B5EF4-FFF2-40B4-BE49-F238E27FC236}">
                <a16:creationId xmlns:a16="http://schemas.microsoft.com/office/drawing/2014/main" id="{15764F54-EC8F-EE40-A1A0-D3D18F240BFD}"/>
              </a:ext>
            </a:extLst>
          </p:cNvPr>
          <p:cNvSpPr/>
          <p:nvPr/>
        </p:nvSpPr>
        <p:spPr>
          <a:xfrm>
            <a:off x="3048000" y="228600"/>
            <a:ext cx="3352800" cy="646331"/>
          </a:xfrm>
          <a:prstGeom prst="rect">
            <a:avLst/>
          </a:prstGeom>
        </p:spPr>
        <p:txBody>
          <a:bodyPr wrap="squar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WOTD 3/9/18</a:t>
            </a:r>
          </a:p>
        </p:txBody>
      </p:sp>
      <p:sp>
        <p:nvSpPr>
          <p:cNvPr id="3" name="TextBox 2">
            <a:extLst>
              <a:ext uri="{FF2B5EF4-FFF2-40B4-BE49-F238E27FC236}">
                <a16:creationId xmlns:a16="http://schemas.microsoft.com/office/drawing/2014/main" id="{A8E1520B-0F05-8F40-A99B-4983CBCFE298}"/>
              </a:ext>
            </a:extLst>
          </p:cNvPr>
          <p:cNvSpPr txBox="1"/>
          <p:nvPr/>
        </p:nvSpPr>
        <p:spPr>
          <a:xfrm>
            <a:off x="1143000" y="2590800"/>
            <a:ext cx="6477000" cy="338554"/>
          </a:xfrm>
          <a:prstGeom prst="rect">
            <a:avLst/>
          </a:prstGeom>
          <a:noFill/>
        </p:spPr>
        <p:txBody>
          <a:bodyPr wrap="square" rtlCol="0">
            <a:spAutoFit/>
          </a:bodyPr>
          <a:lstStyle/>
          <a:p>
            <a:pPr eaLnBrk="1" hangingPunct="1">
              <a:lnSpc>
                <a:spcPct val="80000"/>
              </a:lnSpc>
            </a:pPr>
            <a:r>
              <a:rPr lang="en-US" altLang="en-US" sz="2000" dirty="0"/>
              <a:t>Latin: “ex” (out) + ”</a:t>
            </a:r>
            <a:r>
              <a:rPr lang="en-US" altLang="en-US" sz="2000" dirty="0" err="1"/>
              <a:t>sudare</a:t>
            </a:r>
            <a:r>
              <a:rPr lang="en-US" altLang="en-US" sz="2000" dirty="0"/>
              <a:t>” (to sweat)</a:t>
            </a:r>
          </a:p>
        </p:txBody>
      </p:sp>
      <p:sp>
        <p:nvSpPr>
          <p:cNvPr id="4" name="TextBox 3">
            <a:extLst>
              <a:ext uri="{FF2B5EF4-FFF2-40B4-BE49-F238E27FC236}">
                <a16:creationId xmlns:a16="http://schemas.microsoft.com/office/drawing/2014/main" id="{D8282C1C-6364-B149-9E6F-66E2D9FEDD26}"/>
              </a:ext>
            </a:extLst>
          </p:cNvPr>
          <p:cNvSpPr txBox="1"/>
          <p:nvPr/>
        </p:nvSpPr>
        <p:spPr>
          <a:xfrm>
            <a:off x="1447800" y="5511225"/>
            <a:ext cx="7543800" cy="1077218"/>
          </a:xfrm>
          <a:prstGeom prst="rect">
            <a:avLst/>
          </a:prstGeom>
          <a:noFill/>
        </p:spPr>
        <p:txBody>
          <a:bodyPr wrap="square" rtlCol="0">
            <a:spAutoFit/>
          </a:bodyPr>
          <a:lstStyle/>
          <a:p>
            <a:pPr marL="457200" indent="-457200" eaLnBrk="1" hangingPunct="1">
              <a:lnSpc>
                <a:spcPct val="80000"/>
              </a:lnSpc>
              <a:buFontTx/>
              <a:buAutoNum type="arabicParenR"/>
            </a:pPr>
            <a:r>
              <a:rPr lang="en-US" altLang="en-US" sz="2000" dirty="0"/>
              <a:t>To come out gradually in drops, as sweat; emit through pores or small openings. </a:t>
            </a:r>
          </a:p>
          <a:p>
            <a:pPr marL="457200" indent="-457200" eaLnBrk="1" hangingPunct="1">
              <a:lnSpc>
                <a:spcPct val="80000"/>
              </a:lnSpc>
              <a:buFontTx/>
              <a:buAutoNum type="arabicParenR"/>
            </a:pPr>
            <a:r>
              <a:rPr lang="en-US" altLang="en-US" sz="2000" dirty="0"/>
              <a:t>To project or display conspicuously or abundantly; radiate: </a:t>
            </a:r>
            <a:r>
              <a:rPr lang="en-US" altLang="en-US" sz="2000" i="1" dirty="0"/>
              <a:t>to exude cheerfulness. </a:t>
            </a:r>
          </a:p>
        </p:txBody>
      </p:sp>
      <p:sp>
        <p:nvSpPr>
          <p:cNvPr id="5" name="TextBox 4">
            <a:extLst>
              <a:ext uri="{FF2B5EF4-FFF2-40B4-BE49-F238E27FC236}">
                <a16:creationId xmlns:a16="http://schemas.microsoft.com/office/drawing/2014/main" id="{4275714F-4C74-8841-AA10-284154ACB4FF}"/>
              </a:ext>
            </a:extLst>
          </p:cNvPr>
          <p:cNvSpPr txBox="1"/>
          <p:nvPr/>
        </p:nvSpPr>
        <p:spPr>
          <a:xfrm>
            <a:off x="1524000" y="3547646"/>
            <a:ext cx="5562600" cy="338554"/>
          </a:xfrm>
          <a:prstGeom prst="rect">
            <a:avLst/>
          </a:prstGeom>
          <a:noFill/>
        </p:spPr>
        <p:txBody>
          <a:bodyPr wrap="square" rtlCol="0">
            <a:spAutoFit/>
          </a:bodyPr>
          <a:lstStyle/>
          <a:p>
            <a:pPr eaLnBrk="1" hangingPunct="1">
              <a:lnSpc>
                <a:spcPct val="80000"/>
              </a:lnSpc>
            </a:pPr>
            <a:r>
              <a:rPr lang="en-US" altLang="en-US" sz="2000" dirty="0"/>
              <a:t>radiate, discharge, give off, leak, secrete </a:t>
            </a:r>
          </a:p>
        </p:txBody>
      </p:sp>
    </p:spTree>
    <p:extLst>
      <p:ext uri="{BB962C8B-B14F-4D97-AF65-F5344CB8AC3E}">
        <p14:creationId xmlns:p14="http://schemas.microsoft.com/office/powerpoint/2010/main" val="27723987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152414" y="381000"/>
            <a:ext cx="8839200" cy="5105400"/>
          </a:xfrm>
        </p:spPr>
        <p:txBody>
          <a:bodyPr tIns="45700" bIns="45700">
            <a:noAutofit/>
          </a:bodyPr>
          <a:lstStyle/>
          <a:p>
            <a:pPr eaLnBrk="1" fontAlgn="auto" hangingPunct="1">
              <a:spcBef>
                <a:spcPts val="0"/>
              </a:spcBef>
              <a:spcAft>
                <a:spcPts val="0"/>
              </a:spcAft>
              <a:buClr>
                <a:srgbClr val="000000"/>
              </a:buClr>
              <a:buSzPct val="100000"/>
              <a:defRPr/>
            </a:pPr>
            <a:r>
              <a:rPr lang="en-US" sz="1200" b="1" dirty="0">
                <a:latin typeface="+mn-lt"/>
                <a:ea typeface="Calibri"/>
                <a:cs typeface="Calibri"/>
                <a:sym typeface="Calibri"/>
              </a:rPr>
              <a:t>Bell Work: </a:t>
            </a:r>
            <a:r>
              <a:rPr lang="en-US" sz="1200" b="1" dirty="0">
                <a:solidFill>
                  <a:schemeClr val="bg1">
                    <a:lumMod val="50000"/>
                  </a:schemeClr>
                </a:solidFill>
                <a:latin typeface="+mn-lt"/>
                <a:ea typeface="Calibri"/>
                <a:cs typeface="Calibri"/>
                <a:sym typeface="Calibri"/>
              </a:rPr>
              <a:t>Grab a </a:t>
            </a:r>
            <a:r>
              <a:rPr lang="en-US" sz="1200" b="1" dirty="0" err="1">
                <a:solidFill>
                  <a:schemeClr val="bg1">
                    <a:lumMod val="50000"/>
                  </a:schemeClr>
                </a:solidFill>
                <a:latin typeface="+mn-lt"/>
                <a:ea typeface="Calibri"/>
                <a:cs typeface="Calibri"/>
                <a:sym typeface="Calibri"/>
              </a:rPr>
              <a:t>chromebook</a:t>
            </a:r>
            <a:r>
              <a:rPr lang="en-US" sz="1200" b="1" dirty="0">
                <a:solidFill>
                  <a:schemeClr val="bg1">
                    <a:lumMod val="50000"/>
                  </a:schemeClr>
                </a:solidFill>
                <a:latin typeface="+mn-lt"/>
                <a:ea typeface="Calibri"/>
                <a:cs typeface="Calibri"/>
                <a:sym typeface="Calibri"/>
              </a:rPr>
              <a:t> and sign on to Khan Academy. Upload the score for the first essay and Khan Challenge Part 2 if you have yet to do it (both assignments are late). </a:t>
            </a:r>
          </a:p>
          <a:p>
            <a:pPr eaLnBrk="1" fontAlgn="auto" hangingPunct="1">
              <a:lnSpc>
                <a:spcPct val="80000"/>
              </a:lnSpc>
              <a:spcBef>
                <a:spcPts val="0"/>
              </a:spcBef>
              <a:spcAft>
                <a:spcPts val="0"/>
              </a:spcAft>
              <a:buClr>
                <a:srgbClr val="000000"/>
              </a:buClr>
              <a:buSzPct val="100000"/>
              <a:defRPr/>
            </a:pPr>
            <a:endParaRPr lang="en-US" sz="1200" b="1" dirty="0">
              <a:solidFill>
                <a:srgbClr val="FF0000"/>
              </a:solidFill>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1200" b="1" u="sng" dirty="0">
                <a:solidFill>
                  <a:schemeClr val="tx1"/>
                </a:solidFill>
                <a:latin typeface="+mn-lt"/>
                <a:ea typeface="Calibri"/>
                <a:cs typeface="Calibri"/>
                <a:sym typeface="Calibri"/>
              </a:rPr>
              <a:t>In class activities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200" b="1" dirty="0">
                <a:solidFill>
                  <a:schemeClr val="tx1"/>
                </a:solidFill>
                <a:latin typeface="+mn-lt"/>
                <a:ea typeface="Calibri"/>
                <a:cs typeface="Calibri"/>
                <a:sym typeface="Calibri"/>
              </a:rPr>
              <a:t>Bell Work: </a:t>
            </a:r>
            <a:r>
              <a:rPr lang="en-US" sz="1200" b="1" dirty="0">
                <a:solidFill>
                  <a:schemeClr val="bg1">
                    <a:lumMod val="50000"/>
                  </a:schemeClr>
                </a:solidFill>
                <a:latin typeface="+mn-lt"/>
                <a:ea typeface="Calibri"/>
                <a:cs typeface="Calibri"/>
                <a:sym typeface="Calibri"/>
              </a:rPr>
              <a:t>Grab a </a:t>
            </a:r>
            <a:r>
              <a:rPr lang="en-US" sz="1200" b="1" dirty="0" err="1">
                <a:solidFill>
                  <a:schemeClr val="bg1">
                    <a:lumMod val="50000"/>
                  </a:schemeClr>
                </a:solidFill>
                <a:latin typeface="+mn-lt"/>
                <a:ea typeface="Calibri"/>
                <a:cs typeface="Calibri"/>
                <a:sym typeface="Calibri"/>
              </a:rPr>
              <a:t>chromebook</a:t>
            </a:r>
            <a:r>
              <a:rPr lang="en-US" sz="1200" b="1" dirty="0">
                <a:solidFill>
                  <a:schemeClr val="bg1">
                    <a:lumMod val="50000"/>
                  </a:schemeClr>
                </a:solidFill>
                <a:latin typeface="+mn-lt"/>
                <a:ea typeface="Calibri"/>
                <a:cs typeface="Calibri"/>
                <a:sym typeface="Calibri"/>
              </a:rPr>
              <a:t> and sign on to Khan Academy.</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200" b="1" dirty="0">
                <a:solidFill>
                  <a:schemeClr val="tx1"/>
                </a:solidFill>
                <a:latin typeface="+mn-lt"/>
                <a:ea typeface="Calibri"/>
                <a:cs typeface="Calibri"/>
                <a:sym typeface="Calibri"/>
              </a:rPr>
              <a:t>In Class Rhetorical Essay: </a:t>
            </a:r>
            <a:r>
              <a:rPr lang="en-US" sz="1200" b="1" dirty="0">
                <a:solidFill>
                  <a:srgbClr val="7030A0"/>
                </a:solidFill>
                <a:latin typeface="+mn-lt"/>
                <a:ea typeface="Calibri" charset="0"/>
                <a:cs typeface="Calibri" charset="0"/>
                <a:sym typeface="Calibri"/>
              </a:rPr>
              <a:t>Once signed in, follow these steps:</a:t>
            </a:r>
          </a:p>
          <a:p>
            <a:pPr eaLnBrk="1" fontAlgn="auto" hangingPunct="1">
              <a:lnSpc>
                <a:spcPct val="80000"/>
              </a:lnSpc>
              <a:spcBef>
                <a:spcPts val="400"/>
              </a:spcBef>
              <a:spcAft>
                <a:spcPts val="0"/>
              </a:spcAft>
              <a:buClr>
                <a:srgbClr val="000000"/>
              </a:buClr>
              <a:buSzPct val="100000"/>
              <a:defRPr/>
            </a:pPr>
            <a:r>
              <a:rPr lang="en-US" sz="1200" b="1" dirty="0">
                <a:solidFill>
                  <a:srgbClr val="FF0000"/>
                </a:solidFill>
                <a:latin typeface="+mn-lt"/>
                <a:ea typeface="Calibri" charset="0"/>
                <a:cs typeface="Calibri" charset="0"/>
                <a:sym typeface="Calibri"/>
              </a:rPr>
              <a:t>	</a:t>
            </a:r>
            <a:r>
              <a:rPr lang="en-US" sz="1200" b="1" dirty="0">
                <a:solidFill>
                  <a:srgbClr val="7030A0"/>
                </a:solidFill>
                <a:latin typeface="+mn-lt"/>
                <a:ea typeface="Calibri" charset="0"/>
                <a:cs typeface="Calibri" charset="0"/>
                <a:sym typeface="Calibri"/>
              </a:rPr>
              <a:t>⇢Click “Subjects” in the top left hand corner. </a:t>
            </a:r>
          </a:p>
          <a:p>
            <a:pPr eaLnBrk="1" fontAlgn="auto" hangingPunct="1">
              <a:lnSpc>
                <a:spcPct val="80000"/>
              </a:lnSpc>
              <a:spcBef>
                <a:spcPts val="400"/>
              </a:spcBef>
              <a:spcAft>
                <a:spcPts val="0"/>
              </a:spcAft>
              <a:buClr>
                <a:srgbClr val="000000"/>
              </a:buClr>
              <a:buSzPct val="100000"/>
              <a:defRPr/>
            </a:pPr>
            <a:r>
              <a:rPr lang="en-US" sz="1200" b="1" dirty="0">
                <a:solidFill>
                  <a:srgbClr val="7030A0"/>
                </a:solidFill>
                <a:latin typeface="+mn-lt"/>
                <a:ea typeface="Calibri" charset="0"/>
                <a:cs typeface="Calibri" charset="0"/>
                <a:sym typeface="Calibri"/>
              </a:rPr>
              <a:t>	⇢On the right side under “Test Prep” click “SAT”</a:t>
            </a:r>
          </a:p>
          <a:p>
            <a:pPr eaLnBrk="1" fontAlgn="auto" hangingPunct="1">
              <a:lnSpc>
                <a:spcPct val="80000"/>
              </a:lnSpc>
              <a:spcBef>
                <a:spcPts val="400"/>
              </a:spcBef>
              <a:spcAft>
                <a:spcPts val="0"/>
              </a:spcAft>
              <a:buClr>
                <a:srgbClr val="000000"/>
              </a:buClr>
              <a:buSzPct val="100000"/>
              <a:defRPr/>
            </a:pPr>
            <a:r>
              <a:rPr lang="en-US" sz="1200" b="1" dirty="0">
                <a:solidFill>
                  <a:srgbClr val="7030A0"/>
                </a:solidFill>
                <a:latin typeface="+mn-lt"/>
                <a:ea typeface="Calibri" charset="0"/>
                <a:cs typeface="Calibri" charset="0"/>
                <a:sym typeface="Calibri"/>
              </a:rPr>
              <a:t>	⇢Towards the top, in the middle of the bar, click “Practice”</a:t>
            </a:r>
          </a:p>
          <a:p>
            <a:pPr eaLnBrk="1" fontAlgn="auto" hangingPunct="1">
              <a:lnSpc>
                <a:spcPct val="80000"/>
              </a:lnSpc>
              <a:spcBef>
                <a:spcPts val="400"/>
              </a:spcBef>
              <a:spcAft>
                <a:spcPts val="0"/>
              </a:spcAft>
              <a:buClr>
                <a:srgbClr val="000000"/>
              </a:buClr>
              <a:buSzPct val="100000"/>
              <a:defRPr/>
            </a:pPr>
            <a:r>
              <a:rPr lang="en-US" sz="1200" b="1" dirty="0">
                <a:solidFill>
                  <a:srgbClr val="7030A0"/>
                </a:solidFill>
                <a:latin typeface="+mn-lt"/>
                <a:ea typeface="Calibri" charset="0"/>
                <a:cs typeface="Calibri" charset="0"/>
                <a:sym typeface="Calibri"/>
              </a:rPr>
              <a:t>	⇢Towards the top, on the right, click “Essay.” Scroll down to the essay titled “Beyond Vietnam --- A Time 	to Break Silence” and click “practice.”</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200" b="1" dirty="0">
                <a:solidFill>
                  <a:srgbClr val="FF0000"/>
                </a:solidFill>
                <a:latin typeface="+mn-lt"/>
                <a:ea typeface="Calibri" charset="0"/>
                <a:cs typeface="Calibri" charset="0"/>
                <a:sym typeface="Calibri"/>
              </a:rPr>
              <a:t>You will have the hour to annotate and start typing your essay.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200" b="1" dirty="0">
                <a:solidFill>
                  <a:srgbClr val="FF0000"/>
                </a:solidFill>
                <a:latin typeface="+mn-lt"/>
                <a:ea typeface="Calibri"/>
                <a:cs typeface="Calibri"/>
                <a:sym typeface="Calibri"/>
              </a:rPr>
              <a:t>You must have all five paragraphs typed in order to click ”signal check,” and then the program will grade your essay.</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200" b="1" dirty="0">
                <a:solidFill>
                  <a:srgbClr val="FF0000"/>
                </a:solidFill>
                <a:latin typeface="+mn-lt"/>
                <a:ea typeface="Calibri"/>
                <a:cs typeface="Calibri"/>
                <a:sym typeface="Calibri"/>
              </a:rPr>
              <a:t>Your goal is to score 3/3/3 (reading, writing, analysis). You must submit your essay by tomorrow at the end of the hour. **Grading Scale is 9 or above = 100%. </a:t>
            </a:r>
            <a:endParaRPr lang="en-US" sz="1200" b="1" dirty="0">
              <a:solidFill>
                <a:srgbClr val="FF0000"/>
              </a:solidFill>
              <a:latin typeface="+mn-lt"/>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200" b="1" dirty="0">
                <a:solidFill>
                  <a:srgbClr val="FF0000"/>
                </a:solidFill>
                <a:latin typeface="+mn-lt"/>
                <a:ea typeface="Calibri" charset="0"/>
                <a:cs typeface="Calibri" charset="0"/>
                <a:sym typeface="Calibri"/>
              </a:rPr>
              <a:t>If you finish early, tomorrow, you will have an exit ticket (reflection) to complete. </a:t>
            </a:r>
          </a:p>
          <a:p>
            <a:pPr marL="285750" indent="-285750" eaLnBrk="1" fontAlgn="auto" hangingPunct="1">
              <a:lnSpc>
                <a:spcPct val="80000"/>
              </a:lnSpc>
              <a:spcBef>
                <a:spcPts val="400"/>
              </a:spcBef>
              <a:spcAft>
                <a:spcPts val="0"/>
              </a:spcAft>
              <a:buClr>
                <a:srgbClr val="000000"/>
              </a:buClr>
              <a:buSzPct val="100000"/>
              <a:buFont typeface="Arial" charset="0"/>
              <a:buChar char="•"/>
              <a:defRPr/>
            </a:pPr>
            <a:endParaRPr lang="en-US" sz="1200" b="1" dirty="0">
              <a:solidFill>
                <a:srgbClr val="FF0000"/>
              </a:solidFill>
              <a:latin typeface="+mn-lt"/>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200" b="1" dirty="0">
                <a:solidFill>
                  <a:schemeClr val="tx1"/>
                </a:solidFill>
                <a:latin typeface="+mn-lt"/>
                <a:ea typeface="Calibri" charset="0"/>
                <a:cs typeface="Calibri" charset="0"/>
                <a:sym typeface="Calibri"/>
              </a:rPr>
              <a:t>Reminders (work on these assignments if you are done with the essay):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200" b="1" dirty="0">
                <a:solidFill>
                  <a:schemeClr val="tx1"/>
                </a:solidFill>
                <a:latin typeface="+mn-lt"/>
                <a:ea typeface="Calibri"/>
                <a:cs typeface="Calibri"/>
                <a:sym typeface="Calibri"/>
              </a:rPr>
              <a:t>2018 Teacher of the Year for Dearborn Assignment: </a:t>
            </a:r>
            <a:r>
              <a:rPr lang="en-US" sz="1200" b="1" dirty="0">
                <a:solidFill>
                  <a:srgbClr val="FF6600"/>
                </a:solidFill>
                <a:latin typeface="+mn-lt"/>
                <a:ea typeface="Calibri"/>
                <a:cs typeface="Calibri"/>
                <a:sym typeface="Calibri"/>
              </a:rPr>
              <a:t>The deadline is 3/16, but you will need to write a formal nomination for at least one teacher. Nominations are filled out online, but you will need to print a copy of your nomination (from Google Docs). I will be giving a copy of your nominations to each teacher. If the teacher does not teach at DHS, you will need to provide me with the name of the school he or she is teaching at for this school year. </a:t>
            </a:r>
            <a:r>
              <a:rPr lang="en-US" sz="1200" dirty="0">
                <a:latin typeface="+mn-lt"/>
                <a:hlinkClick r:id="rId3"/>
              </a:rPr>
              <a:t>https://goo.gl/nuCtnN</a:t>
            </a:r>
            <a:endParaRPr lang="en-US" sz="1200" b="1" dirty="0">
              <a:solidFill>
                <a:schemeClr val="tx1"/>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200" b="1" dirty="0">
                <a:solidFill>
                  <a:schemeClr val="tx1"/>
                </a:solidFill>
                <a:latin typeface="+mn-lt"/>
                <a:ea typeface="Calibri"/>
                <a:cs typeface="Calibri"/>
                <a:sym typeface="Calibri"/>
              </a:rPr>
              <a:t>Khan Academy Challenge Part 3: </a:t>
            </a:r>
            <a:r>
              <a:rPr lang="en-US" sz="1200" b="1" dirty="0">
                <a:solidFill>
                  <a:schemeClr val="bg2">
                    <a:lumMod val="60000"/>
                    <a:lumOff val="40000"/>
                  </a:schemeClr>
                </a:solidFill>
                <a:latin typeface="+mn-lt"/>
                <a:ea typeface="Calibri"/>
                <a:cs typeface="Calibri"/>
                <a:sym typeface="Calibri"/>
              </a:rPr>
              <a:t>If you finish early, work on Khan Challenge Part 3. You will need to submit a screenshot of your review page and upload it to Google Classroom by Sunday 3/18/18 by 11:00 p.m. The requirements for Part 3 are on Google Classroom. </a:t>
            </a:r>
          </a:p>
          <a:p>
            <a:pPr eaLnBrk="1" fontAlgn="auto" hangingPunct="1">
              <a:spcBef>
                <a:spcPts val="0"/>
              </a:spcBef>
              <a:spcAft>
                <a:spcPts val="0"/>
              </a:spcAft>
              <a:buClr>
                <a:srgbClr val="000000"/>
              </a:buClr>
              <a:buSzPct val="100000"/>
              <a:defRPr/>
            </a:pPr>
            <a:endParaRPr lang="en-US" sz="800" b="1" u="sng" dirty="0">
              <a:solidFill>
                <a:schemeClr val="tx1"/>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200" b="1" u="sng" dirty="0">
                <a:solidFill>
                  <a:schemeClr val="tx1"/>
                </a:solidFill>
                <a:latin typeface="+mn-lt"/>
                <a:ea typeface="Calibri"/>
                <a:cs typeface="Calibri"/>
                <a:sym typeface="Calibri"/>
              </a:rPr>
              <a:t>Learning Targets</a:t>
            </a:r>
            <a:endParaRPr lang="en-US" sz="1200" b="1" dirty="0">
              <a:solidFill>
                <a:srgbClr val="00B050"/>
              </a:solidFill>
              <a:latin typeface="+mn-lt"/>
              <a:ea typeface="Calibri"/>
              <a:cs typeface="Calibri"/>
              <a:sym typeface="Calibri"/>
            </a:endParaRPr>
          </a:p>
          <a:p>
            <a:pPr lvl="2" eaLnBrk="1" fontAlgn="auto" hangingPunct="1">
              <a:spcBef>
                <a:spcPts val="0"/>
              </a:spcBef>
              <a:spcAft>
                <a:spcPts val="0"/>
              </a:spcAft>
              <a:buClr>
                <a:srgbClr val="000000"/>
              </a:buClr>
              <a:buSzPct val="100000"/>
              <a:defRPr/>
            </a:pPr>
            <a:r>
              <a:rPr lang="en-US" sz="1200" b="1" dirty="0">
                <a:latin typeface="+mn-lt"/>
                <a:ea typeface="Calibri"/>
                <a:cs typeface="Calibri"/>
                <a:sym typeface="Calibri"/>
              </a:rPr>
              <a:t>Content Learning Target</a:t>
            </a:r>
          </a:p>
          <a:p>
            <a:pPr marL="285750" lvl="2" indent="-285750" eaLnBrk="1" fontAlgn="auto" hangingPunct="1">
              <a:spcBef>
                <a:spcPts val="0"/>
              </a:spcBef>
              <a:spcAft>
                <a:spcPts val="0"/>
              </a:spcAft>
              <a:buClr>
                <a:srgbClr val="000000"/>
              </a:buClr>
              <a:buSzPct val="100000"/>
              <a:buFont typeface="Arial" charset="0"/>
              <a:buChar char="•"/>
              <a:defRPr/>
            </a:pPr>
            <a:r>
              <a:rPr lang="en-US" sz="1200" dirty="0">
                <a:latin typeface="+mn-lt"/>
              </a:rPr>
              <a:t>I can analyze an article and find examples of the main technique the author used to build his/her argument in order to craft the Rhetorical Analysis Essay. </a:t>
            </a:r>
            <a:endParaRPr lang="en-US" sz="1200" b="1" dirty="0">
              <a:latin typeface="+mn-lt"/>
              <a:ea typeface="Calibri"/>
              <a:cs typeface="Calibri"/>
              <a:sym typeface="Calibri"/>
            </a:endParaRPr>
          </a:p>
          <a:p>
            <a:pPr eaLnBrk="1" fontAlgn="auto" hangingPunct="1">
              <a:spcBef>
                <a:spcPts val="0"/>
              </a:spcBef>
              <a:spcAft>
                <a:spcPts val="0"/>
              </a:spcAft>
              <a:buClr>
                <a:srgbClr val="000000"/>
              </a:buClr>
              <a:buSzPct val="100000"/>
              <a:defRPr/>
            </a:pPr>
            <a:endParaRPr lang="en-US" sz="600" b="1" dirty="0">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200" b="1" dirty="0">
                <a:latin typeface="+mn-lt"/>
                <a:ea typeface="Calibri"/>
                <a:cs typeface="Calibri"/>
                <a:sym typeface="Calibri"/>
              </a:rPr>
              <a:t>Language Learning Target</a:t>
            </a:r>
          </a:p>
          <a:p>
            <a:pPr marL="285750" indent="-285750" eaLnBrk="1" fontAlgn="auto" hangingPunct="1">
              <a:spcBef>
                <a:spcPts val="0"/>
              </a:spcBef>
              <a:spcAft>
                <a:spcPts val="0"/>
              </a:spcAft>
              <a:buClr>
                <a:srgbClr val="000000"/>
              </a:buClr>
              <a:buSzPct val="100000"/>
              <a:buFont typeface="Arial" charset="0"/>
              <a:buChar char="•"/>
              <a:defRPr/>
            </a:pPr>
            <a:r>
              <a:rPr lang="en-US" sz="1200" dirty="0">
                <a:latin typeface="+mn-lt"/>
                <a:ea typeface="Calibri"/>
                <a:cs typeface="Calibri"/>
                <a:sym typeface="Calibri"/>
              </a:rPr>
              <a:t>I can use sentence stems and copies of exemplars in order to help me craft my own Rhetorical Analysis Essay introduction paragraph and body paragraphs.  </a:t>
            </a:r>
            <a:endParaRPr lang="en-US" sz="1200" b="1" dirty="0">
              <a:latin typeface="+mn-lt"/>
              <a:ea typeface="Calibri"/>
              <a:cs typeface="Calibri"/>
              <a:sym typeface="Calibri"/>
            </a:endParaRPr>
          </a:p>
          <a:p>
            <a:pPr eaLnBrk="1" fontAlgn="auto" hangingPunct="1">
              <a:spcBef>
                <a:spcPts val="0"/>
              </a:spcBef>
              <a:spcAft>
                <a:spcPts val="0"/>
              </a:spcAft>
              <a:buClr>
                <a:srgbClr val="000000"/>
              </a:buClr>
              <a:buSzPct val="100000"/>
              <a:defRPr/>
            </a:pPr>
            <a:endParaRPr lang="en-US" sz="1600" dirty="0">
              <a:solidFill>
                <a:schemeClr val="tx1"/>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rgbClr val="009A46"/>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600" dirty="0">
              <a:solidFill>
                <a:schemeClr val="tx1"/>
              </a:solidFill>
              <a:latin typeface="+mn-lt"/>
              <a:ea typeface="Calibri"/>
              <a:cs typeface="Calibri"/>
              <a:sym typeface="Calibri"/>
            </a:endParaRPr>
          </a:p>
        </p:txBody>
      </p:sp>
      <p:sp>
        <p:nvSpPr>
          <p:cNvPr id="2" name="Rectangle 1"/>
          <p:cNvSpPr/>
          <p:nvPr/>
        </p:nvSpPr>
        <p:spPr>
          <a:xfrm>
            <a:off x="2447330" y="-66020"/>
            <a:ext cx="4249368" cy="523220"/>
          </a:xfrm>
          <a:prstGeom prst="rect">
            <a:avLst/>
          </a:prstGeom>
        </p:spPr>
        <p:txBody>
          <a:bodyPr wrap="none">
            <a:spAutoFit/>
          </a:bodyPr>
          <a:lstStyle/>
          <a:p>
            <a:pPr algn="ctr"/>
            <a:r>
              <a:rPr 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Monday 3/12/18 Agenda</a:t>
            </a:r>
          </a:p>
        </p:txBody>
      </p:sp>
    </p:spTree>
    <p:extLst>
      <p:ext uri="{BB962C8B-B14F-4D97-AF65-F5344CB8AC3E}">
        <p14:creationId xmlns:p14="http://schemas.microsoft.com/office/powerpoint/2010/main" val="2003748232"/>
      </p:ext>
    </p:extLst>
  </p:cSld>
  <p:clrMapOvr>
    <a:masterClrMapping/>
  </p:clrMapOvr>
  <p:transition spd="slow">
    <p:cu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228600" y="10668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500" b="1" dirty="0">
                <a:latin typeface="+mn-lt"/>
                <a:ea typeface="Calibri" charset="0"/>
                <a:cs typeface="Calibri" charset="0"/>
                <a:sym typeface="Calibri"/>
              </a:rPr>
              <a:t>Bell Work:</a:t>
            </a:r>
            <a:r>
              <a:rPr lang="en-US" sz="1500" dirty="0">
                <a:latin typeface="+mn-lt"/>
                <a:ea typeface="Calibri" charset="0"/>
                <a:cs typeface="Calibri" charset="0"/>
                <a:sym typeface="Calibri"/>
              </a:rPr>
              <a:t> WOTD  + 1 SAT Grammar question (semicolons and colons)</a:t>
            </a:r>
          </a:p>
          <a:p>
            <a:pPr eaLnBrk="1" fontAlgn="auto" hangingPunct="1">
              <a:lnSpc>
                <a:spcPct val="80000"/>
              </a:lnSpc>
              <a:spcBef>
                <a:spcPts val="0"/>
              </a:spcBef>
              <a:spcAft>
                <a:spcPts val="0"/>
              </a:spcAft>
              <a:buClr>
                <a:srgbClr val="000000"/>
              </a:buClr>
              <a:buSzPct val="100000"/>
              <a:defRPr/>
            </a:pPr>
            <a:endParaRPr lang="en-US" sz="1500" b="1" u="sng" dirty="0">
              <a:solidFill>
                <a:schemeClr val="tx1"/>
              </a:solidFill>
              <a:latin typeface="+mn-lt"/>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500" b="1" u="sng" dirty="0">
                <a:solidFill>
                  <a:schemeClr val="tx1"/>
                </a:solidFill>
                <a:latin typeface="+mn-lt"/>
                <a:ea typeface="Calibri" charset="0"/>
                <a:cs typeface="Calibri" charset="0"/>
                <a:sym typeface="Calibri"/>
              </a:rPr>
              <a:t>In class activities: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500" b="1" dirty="0">
                <a:solidFill>
                  <a:schemeClr val="tx1"/>
                </a:solidFill>
                <a:latin typeface="+mn-lt"/>
                <a:ea typeface="Calibri" charset="0"/>
                <a:cs typeface="Calibri" charset="0"/>
                <a:sym typeface="Calibri"/>
              </a:rPr>
              <a:t>Essay Revision Stations: </a:t>
            </a:r>
            <a:r>
              <a:rPr lang="en-US" sz="1500" b="1" dirty="0">
                <a:solidFill>
                  <a:srgbClr val="7030A0"/>
                </a:solidFill>
                <a:latin typeface="+mn-lt"/>
                <a:ea typeface="Calibri" charset="0"/>
                <a:cs typeface="Calibri" charset="0"/>
                <a:sym typeface="Calibri"/>
              </a:rPr>
              <a:t>Grab your </a:t>
            </a:r>
            <a:r>
              <a:rPr lang="en-US" sz="1500" b="1" dirty="0" err="1">
                <a:solidFill>
                  <a:srgbClr val="7030A0"/>
                </a:solidFill>
                <a:latin typeface="+mn-lt"/>
                <a:ea typeface="Calibri" charset="0"/>
                <a:cs typeface="Calibri" charset="0"/>
                <a:sym typeface="Calibri"/>
              </a:rPr>
              <a:t>chromebook</a:t>
            </a:r>
            <a:r>
              <a:rPr lang="en-US" sz="1500" b="1" dirty="0">
                <a:solidFill>
                  <a:srgbClr val="7030A0"/>
                </a:solidFill>
                <a:latin typeface="+mn-lt"/>
                <a:ea typeface="Calibri" charset="0"/>
                <a:cs typeface="Calibri" charset="0"/>
                <a:sym typeface="Calibri"/>
              </a:rPr>
              <a:t> and sign in to Khan Academy. We are going to continue to work on the essay that was assigned yesterday on Khan Academy. </a:t>
            </a:r>
          </a:p>
          <a:p>
            <a:pPr marL="285750" lvl="1" indent="-285750" eaLnBrk="1" fontAlgn="auto" hangingPunct="1">
              <a:lnSpc>
                <a:spcPct val="80000"/>
              </a:lnSpc>
              <a:spcBef>
                <a:spcPts val="400"/>
              </a:spcBef>
              <a:spcAft>
                <a:spcPts val="0"/>
              </a:spcAft>
              <a:buClr>
                <a:srgbClr val="000000"/>
              </a:buClr>
              <a:buSzPct val="100000"/>
              <a:buFont typeface="Wingdings" pitchFamily="2" charset="2"/>
              <a:buChar char="v"/>
              <a:defRPr/>
            </a:pPr>
            <a:r>
              <a:rPr lang="en-US" sz="1500" b="1" dirty="0">
                <a:solidFill>
                  <a:srgbClr val="7030A0"/>
                </a:solidFill>
                <a:latin typeface="+mn-lt"/>
                <a:ea typeface="Calibri" charset="0"/>
                <a:cs typeface="Calibri" charset="0"/>
                <a:sym typeface="Calibri"/>
              </a:rPr>
              <a:t>If you scored 3s or 4s in all three areas, you will work with Mr. Schmitt at the back three tables. </a:t>
            </a:r>
          </a:p>
          <a:p>
            <a:pPr marL="285750" lvl="1" indent="-285750" eaLnBrk="1" fontAlgn="auto" hangingPunct="1">
              <a:lnSpc>
                <a:spcPct val="80000"/>
              </a:lnSpc>
              <a:spcBef>
                <a:spcPts val="400"/>
              </a:spcBef>
              <a:spcAft>
                <a:spcPts val="0"/>
              </a:spcAft>
              <a:buClr>
                <a:srgbClr val="000000"/>
              </a:buClr>
              <a:buSzPct val="100000"/>
              <a:buFont typeface="Wingdings" pitchFamily="2" charset="2"/>
              <a:buChar char="v"/>
              <a:defRPr/>
            </a:pPr>
            <a:r>
              <a:rPr lang="en-US" sz="1500" b="1" dirty="0">
                <a:solidFill>
                  <a:srgbClr val="7030A0"/>
                </a:solidFill>
                <a:latin typeface="+mn-lt"/>
                <a:ea typeface="Calibri" charset="0"/>
                <a:cs typeface="Calibri" charset="0"/>
                <a:sym typeface="Calibri"/>
              </a:rPr>
              <a:t>If you scored a 2 in at least one area, you will be at the three middle tables. </a:t>
            </a:r>
          </a:p>
          <a:p>
            <a:pPr marL="285750" lvl="1" indent="-285750" eaLnBrk="1" fontAlgn="auto" hangingPunct="1">
              <a:lnSpc>
                <a:spcPct val="80000"/>
              </a:lnSpc>
              <a:spcBef>
                <a:spcPts val="400"/>
              </a:spcBef>
              <a:spcAft>
                <a:spcPts val="0"/>
              </a:spcAft>
              <a:buClr>
                <a:srgbClr val="000000"/>
              </a:buClr>
              <a:buSzPct val="100000"/>
              <a:buFont typeface="Wingdings" pitchFamily="2" charset="2"/>
              <a:buChar char="v"/>
              <a:defRPr/>
            </a:pPr>
            <a:r>
              <a:rPr lang="en-US" sz="1500" b="1" dirty="0">
                <a:solidFill>
                  <a:srgbClr val="7030A0"/>
                </a:solidFill>
                <a:latin typeface="+mn-lt"/>
                <a:ea typeface="Calibri" charset="0"/>
                <a:cs typeface="Calibri" charset="0"/>
                <a:sym typeface="Calibri"/>
              </a:rPr>
              <a:t>If you scored 1 in any area, you will be working with Mrs. </a:t>
            </a:r>
            <a:r>
              <a:rPr lang="en-US" sz="1500" b="1" dirty="0" err="1">
                <a:solidFill>
                  <a:srgbClr val="7030A0"/>
                </a:solidFill>
                <a:latin typeface="+mn-lt"/>
                <a:ea typeface="Calibri" charset="0"/>
                <a:cs typeface="Calibri" charset="0"/>
                <a:sym typeface="Calibri"/>
              </a:rPr>
              <a:t>Lintner</a:t>
            </a:r>
            <a:r>
              <a:rPr lang="en-US" sz="1500" b="1" dirty="0">
                <a:solidFill>
                  <a:srgbClr val="7030A0"/>
                </a:solidFill>
                <a:latin typeface="+mn-lt"/>
                <a:ea typeface="Calibri" charset="0"/>
                <a:cs typeface="Calibri" charset="0"/>
                <a:sym typeface="Calibri"/>
              </a:rPr>
              <a:t> at the front three tables.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500" b="1" dirty="0">
                <a:solidFill>
                  <a:schemeClr val="tx1"/>
                </a:solidFill>
                <a:latin typeface="+mn-lt"/>
                <a:ea typeface="Calibri" charset="0"/>
                <a:cs typeface="Calibri" charset="0"/>
                <a:sym typeface="Calibri"/>
              </a:rPr>
              <a:t>Reflection on writing the essay: </a:t>
            </a:r>
            <a:r>
              <a:rPr lang="en-US" sz="1500" b="1" dirty="0">
                <a:solidFill>
                  <a:schemeClr val="bg2">
                    <a:lumMod val="60000"/>
                    <a:lumOff val="40000"/>
                  </a:schemeClr>
                </a:solidFill>
                <a:latin typeface="+mn-lt"/>
                <a:ea typeface="Calibri" charset="0"/>
                <a:cs typeface="Calibri" charset="0"/>
                <a:sym typeface="Calibri"/>
              </a:rPr>
              <a:t>You will have 15 minutes to complete the reflection form. We will share some of your responses the last 5 minutes of class (turn in at the door). </a:t>
            </a:r>
          </a:p>
          <a:p>
            <a:pPr marL="285750" indent="-285750" eaLnBrk="1" fontAlgn="auto" hangingPunct="1">
              <a:lnSpc>
                <a:spcPct val="80000"/>
              </a:lnSpc>
              <a:spcBef>
                <a:spcPts val="400"/>
              </a:spcBef>
              <a:spcAft>
                <a:spcPts val="0"/>
              </a:spcAft>
              <a:buClr>
                <a:srgbClr val="000000"/>
              </a:buClr>
              <a:buSzPct val="100000"/>
              <a:buFont typeface="Arial" charset="0"/>
              <a:buChar char="•"/>
              <a:defRPr/>
            </a:pPr>
            <a:endParaRPr lang="en-US" sz="1500" b="1" dirty="0">
              <a:solidFill>
                <a:schemeClr val="accent1"/>
              </a:solidFill>
              <a:latin typeface="+mn-lt"/>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500" b="1" dirty="0">
                <a:solidFill>
                  <a:srgbClr val="FF0000"/>
                </a:solidFill>
                <a:latin typeface="+mn-lt"/>
                <a:ea typeface="Calibri" charset="0"/>
                <a:cs typeface="Calibri" charset="0"/>
                <a:sym typeface="Calibri"/>
              </a:rPr>
              <a:t>**If you have score a 10 or 11 on the essay and are waiting to write the reflection, please work on Khan Challenge Part 3 (due this Sunday). The requirements are posted on Google Classroom where you will upload your screenshot. </a:t>
            </a:r>
          </a:p>
          <a:p>
            <a:pPr eaLnBrk="1" fontAlgn="auto" hangingPunct="1">
              <a:lnSpc>
                <a:spcPct val="80000"/>
              </a:lnSpc>
              <a:spcBef>
                <a:spcPts val="400"/>
              </a:spcBef>
              <a:spcAft>
                <a:spcPts val="0"/>
              </a:spcAft>
              <a:buClr>
                <a:srgbClr val="000000"/>
              </a:buClr>
              <a:buSzPct val="100000"/>
              <a:defRPr/>
            </a:pPr>
            <a:endParaRPr lang="en-US" sz="1500" b="1" dirty="0">
              <a:solidFill>
                <a:schemeClr val="accent1"/>
              </a:solidFill>
              <a:latin typeface="+mn-lt"/>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1500" b="1" u="sng" dirty="0">
                <a:solidFill>
                  <a:schemeClr val="tx1"/>
                </a:solidFill>
                <a:latin typeface="+mn-lt"/>
                <a:ea typeface="Calibri"/>
                <a:cs typeface="Calibri"/>
                <a:sym typeface="Calibri"/>
              </a:rPr>
              <a:t>Learning Targets</a:t>
            </a:r>
            <a:endParaRPr lang="en-US" sz="1500" b="1" dirty="0">
              <a:solidFill>
                <a:srgbClr val="00B050"/>
              </a:solidFill>
              <a:latin typeface="+mn-lt"/>
              <a:ea typeface="Calibri"/>
              <a:cs typeface="Calibri"/>
              <a:sym typeface="Calibri"/>
            </a:endParaRPr>
          </a:p>
          <a:p>
            <a:pPr lvl="2" eaLnBrk="1" fontAlgn="auto" hangingPunct="1">
              <a:spcBef>
                <a:spcPts val="0"/>
              </a:spcBef>
              <a:spcAft>
                <a:spcPts val="0"/>
              </a:spcAft>
              <a:buClr>
                <a:srgbClr val="000000"/>
              </a:buClr>
              <a:buSzPct val="100000"/>
              <a:defRPr/>
            </a:pPr>
            <a:endParaRPr lang="en-US" sz="1500" b="1" dirty="0">
              <a:latin typeface="+mn-lt"/>
              <a:ea typeface="Calibri"/>
              <a:cs typeface="Calibri"/>
              <a:sym typeface="Calibri"/>
            </a:endParaRPr>
          </a:p>
          <a:p>
            <a:pPr lvl="2" eaLnBrk="1" fontAlgn="auto" hangingPunct="1">
              <a:spcBef>
                <a:spcPts val="0"/>
              </a:spcBef>
              <a:spcAft>
                <a:spcPts val="0"/>
              </a:spcAft>
              <a:buClr>
                <a:srgbClr val="000000"/>
              </a:buClr>
              <a:buSzPct val="100000"/>
              <a:defRPr/>
            </a:pPr>
            <a:r>
              <a:rPr lang="en-US" sz="1500" b="1" dirty="0">
                <a:latin typeface="+mn-lt"/>
                <a:ea typeface="Calibri"/>
                <a:cs typeface="Calibri"/>
                <a:sym typeface="Calibri"/>
              </a:rPr>
              <a:t>Content Learning Target</a:t>
            </a:r>
          </a:p>
          <a:p>
            <a:pPr marL="285750" lvl="2" indent="-285750" eaLnBrk="1" fontAlgn="auto" hangingPunct="1">
              <a:spcBef>
                <a:spcPts val="0"/>
              </a:spcBef>
              <a:spcAft>
                <a:spcPts val="0"/>
              </a:spcAft>
              <a:buClr>
                <a:srgbClr val="000000"/>
              </a:buClr>
              <a:buSzPct val="100000"/>
              <a:buFont typeface="Arial" charset="0"/>
              <a:buChar char="•"/>
              <a:defRPr/>
            </a:pPr>
            <a:r>
              <a:rPr lang="en-US" sz="1500" dirty="0">
                <a:latin typeface="+mn-lt"/>
              </a:rPr>
              <a:t>I can analyze an article and find examples of the main technique the author used to build his/her argument in order to craft the Rhetorical Analysis Essay. </a:t>
            </a:r>
            <a:endParaRPr lang="en-US" sz="1500" b="1" dirty="0">
              <a:latin typeface="+mn-lt"/>
              <a:ea typeface="Calibri"/>
              <a:cs typeface="Calibri"/>
              <a:sym typeface="Calibri"/>
            </a:endParaRPr>
          </a:p>
          <a:p>
            <a:pPr eaLnBrk="1" fontAlgn="auto" hangingPunct="1">
              <a:spcBef>
                <a:spcPts val="0"/>
              </a:spcBef>
              <a:spcAft>
                <a:spcPts val="0"/>
              </a:spcAft>
              <a:buClr>
                <a:srgbClr val="000000"/>
              </a:buClr>
              <a:buSzPct val="100000"/>
              <a:defRPr/>
            </a:pPr>
            <a:endParaRPr lang="en-US" sz="1500" b="1" dirty="0">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500" b="1" dirty="0">
                <a:latin typeface="+mn-lt"/>
                <a:ea typeface="Calibri"/>
                <a:cs typeface="Calibri"/>
                <a:sym typeface="Calibri"/>
              </a:rPr>
              <a:t>Language Learning Target</a:t>
            </a:r>
          </a:p>
          <a:p>
            <a:pPr marL="285750" indent="-285750" eaLnBrk="1" fontAlgn="auto" hangingPunct="1">
              <a:spcBef>
                <a:spcPts val="0"/>
              </a:spcBef>
              <a:spcAft>
                <a:spcPts val="0"/>
              </a:spcAft>
              <a:buClr>
                <a:srgbClr val="000000"/>
              </a:buClr>
              <a:buSzPct val="100000"/>
              <a:buFont typeface="Arial" charset="0"/>
              <a:buChar char="•"/>
              <a:defRPr/>
            </a:pPr>
            <a:r>
              <a:rPr lang="en-US" sz="1500" dirty="0">
                <a:latin typeface="+mn-lt"/>
                <a:ea typeface="Calibri"/>
                <a:cs typeface="Calibri"/>
                <a:sym typeface="Calibri"/>
              </a:rPr>
              <a:t>I can use sentence stems and copies of exemplars in order to help me craft my own Rhetorical Analysis Essay introduction paragraph and body paragraphs.  </a:t>
            </a:r>
            <a:endParaRPr lang="en-US" sz="15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1700" b="1" dirty="0">
              <a:solidFill>
                <a:schemeClr val="accent1"/>
              </a:solidFill>
              <a:latin typeface="Calibri" charset="0"/>
              <a:ea typeface="Calibri" charset="0"/>
              <a:cs typeface="Calibri" charset="0"/>
              <a:sym typeface="Calibri"/>
            </a:endParaRPr>
          </a:p>
        </p:txBody>
      </p:sp>
      <p:sp>
        <p:nvSpPr>
          <p:cNvPr id="2" name="Rectangle 1">
            <a:extLst>
              <a:ext uri="{FF2B5EF4-FFF2-40B4-BE49-F238E27FC236}">
                <a16:creationId xmlns:a16="http://schemas.microsoft.com/office/drawing/2014/main" id="{4E8E7C2C-6A16-0B44-BE77-D0B31B247ACD}"/>
              </a:ext>
            </a:extLst>
          </p:cNvPr>
          <p:cNvSpPr/>
          <p:nvPr/>
        </p:nvSpPr>
        <p:spPr>
          <a:xfrm>
            <a:off x="1767084" y="228600"/>
            <a:ext cx="4895058" cy="584775"/>
          </a:xfrm>
          <a:prstGeom prst="rect">
            <a:avLst/>
          </a:prstGeom>
        </p:spPr>
        <p:txBody>
          <a:bodyPr wrap="none">
            <a:spAutoFit/>
          </a:bodyPr>
          <a:lstStyle/>
          <a:p>
            <a: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Tuesday 3/13/18 Agenda</a:t>
            </a:r>
            <a:endParaRPr lang="en-US" sz="3200" dirty="0"/>
          </a:p>
        </p:txBody>
      </p:sp>
    </p:spTree>
    <p:extLst>
      <p:ext uri="{BB962C8B-B14F-4D97-AF65-F5344CB8AC3E}">
        <p14:creationId xmlns:p14="http://schemas.microsoft.com/office/powerpoint/2010/main" val="1299447791"/>
      </p:ext>
    </p:extLst>
  </p:cSld>
  <p:clrMapOvr>
    <a:masterClrMapping/>
  </p:clrMapOvr>
  <p:transition spd="slow">
    <p:cu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1"/>
            <a:ext cx="8839200" cy="4495800"/>
          </a:xfrm>
        </p:spPr>
        <p:txBody>
          <a:bodyPr/>
          <a:lstStyle/>
          <a:p>
            <a:r>
              <a:rPr lang="en-US" sz="2000" b="1" dirty="0"/>
              <a:t>Directions:</a:t>
            </a:r>
            <a:r>
              <a:rPr lang="en-US" sz="2000" dirty="0"/>
              <a:t> With your group, discuss and pick the correct answer. Write the answer on your group’s white board. Your group receives 1 point for a correct answer and 1 point for being able to thoroughly explain your reasoning. </a:t>
            </a:r>
          </a:p>
          <a:p>
            <a:endParaRPr lang="en-US" sz="2000" dirty="0">
              <a:solidFill>
                <a:schemeClr val="tx1"/>
              </a:solidFill>
            </a:endParaRPr>
          </a:p>
          <a:p>
            <a:r>
              <a:rPr lang="en-US" sz="2400" dirty="0"/>
              <a:t>For individuals with less melanin in their skin, over-exposure to the sun can cause three </a:t>
            </a:r>
            <a:r>
              <a:rPr lang="en-US" sz="2400" u="sng" dirty="0"/>
              <a:t>things,</a:t>
            </a:r>
            <a:r>
              <a:rPr lang="en-US" sz="2400" dirty="0"/>
              <a:t> freckles, wrinkles, and melanoma.</a:t>
            </a:r>
          </a:p>
          <a:p>
            <a:endParaRPr lang="en-US" sz="2400" i="1" dirty="0"/>
          </a:p>
          <a:p>
            <a:r>
              <a:rPr lang="en-US" sz="2400" i="1" dirty="0"/>
              <a:t>Please choose from one of the following options.</a:t>
            </a:r>
          </a:p>
          <a:p>
            <a:r>
              <a:rPr lang="en-US" sz="2400" dirty="0"/>
              <a:t>A NO CHANGE</a:t>
            </a:r>
          </a:p>
          <a:p>
            <a:r>
              <a:rPr lang="en-US" sz="2400" dirty="0"/>
              <a:t>B thing;</a:t>
            </a:r>
          </a:p>
          <a:p>
            <a:r>
              <a:rPr lang="en-US" sz="2400" dirty="0"/>
              <a:t>C things:</a:t>
            </a:r>
          </a:p>
          <a:p>
            <a:r>
              <a:rPr lang="en-US" sz="2400" dirty="0"/>
              <a:t>D things</a:t>
            </a:r>
          </a:p>
          <a:p>
            <a:r>
              <a:rPr lang="en-US" sz="2400" b="1" dirty="0">
                <a:solidFill>
                  <a:srgbClr val="009A46"/>
                </a:solidFill>
              </a:rPr>
              <a:t>Answer: C</a:t>
            </a:r>
          </a:p>
          <a:p>
            <a:r>
              <a:rPr lang="en-US" sz="2400" b="1" dirty="0">
                <a:solidFill>
                  <a:srgbClr val="009A46"/>
                </a:solidFill>
              </a:rPr>
              <a:t>Rule = Use a colon to punctuate the break between an independent clause and a list. </a:t>
            </a:r>
            <a:endParaRPr lang="en-US" sz="2000" b="1" dirty="0">
              <a:solidFill>
                <a:srgbClr val="00B050"/>
              </a:solidFill>
            </a:endParaRPr>
          </a:p>
          <a:p>
            <a:endParaRPr lang="en-US" sz="2000" dirty="0">
              <a:solidFill>
                <a:srgbClr val="00B050"/>
              </a:solidFill>
            </a:endParaRPr>
          </a:p>
          <a:p>
            <a:endParaRPr lang="en-US" sz="2000" dirty="0">
              <a:solidFill>
                <a:srgbClr val="00B050"/>
              </a:solidFill>
            </a:endParaRPr>
          </a:p>
          <a:p>
            <a:endParaRPr lang="en-US" sz="2000" dirty="0"/>
          </a:p>
          <a:p>
            <a:pPr marL="342900" indent="-342900">
              <a:buAutoNum type="arabicPeriod"/>
            </a:pPr>
            <a:endParaRPr lang="en-US" sz="2000" dirty="0"/>
          </a:p>
        </p:txBody>
      </p:sp>
      <p:sp>
        <p:nvSpPr>
          <p:cNvPr id="6" name="Rectangle 5">
            <a:extLst>
              <a:ext uri="{FF2B5EF4-FFF2-40B4-BE49-F238E27FC236}">
                <a16:creationId xmlns:a16="http://schemas.microsoft.com/office/drawing/2014/main" id="{2BBFA42F-41A7-E44B-B949-E800D2CE4F5B}"/>
              </a:ext>
            </a:extLst>
          </p:cNvPr>
          <p:cNvSpPr/>
          <p:nvPr/>
        </p:nvSpPr>
        <p:spPr>
          <a:xfrm>
            <a:off x="2895600" y="152400"/>
            <a:ext cx="3408305" cy="584775"/>
          </a:xfrm>
          <a:prstGeom prst="rect">
            <a:avLst/>
          </a:prstGeom>
        </p:spPr>
        <p:txBody>
          <a:bodyPr wrap="none">
            <a:spAutoFit/>
          </a:bodyPr>
          <a:lstStyle/>
          <a:p>
            <a: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Tuesday 3/13/18 </a:t>
            </a:r>
            <a:endParaRPr lang="en-US" sz="3200" dirty="0"/>
          </a:p>
        </p:txBody>
      </p:sp>
    </p:spTree>
    <p:extLst>
      <p:ext uri="{BB962C8B-B14F-4D97-AF65-F5344CB8AC3E}">
        <p14:creationId xmlns:p14="http://schemas.microsoft.com/office/powerpoint/2010/main" val="368346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anim calcmode="lin" valueType="num">
                                      <p:cBhvr additive="base">
                                        <p:cTn id="1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D5958EC4-82BA-C34A-8899-5B5E534C6CD3}"/>
              </a:ext>
            </a:extLst>
          </p:cNvPr>
          <p:cNvSpPr>
            <a:spLocks noGrp="1" noChangeArrowheads="1"/>
          </p:cNvSpPr>
          <p:nvPr>
            <p:ph type="body" idx="1"/>
          </p:nvPr>
        </p:nvSpPr>
        <p:spPr>
          <a:xfrm>
            <a:off x="0" y="1066800"/>
            <a:ext cx="9144000" cy="5791200"/>
          </a:xfrm>
        </p:spPr>
        <p:txBody>
          <a:bodyPr/>
          <a:lstStyle/>
          <a:p>
            <a:pPr eaLnBrk="1" hangingPunct="1">
              <a:lnSpc>
                <a:spcPct val="80000"/>
              </a:lnSpc>
            </a:pPr>
            <a:r>
              <a:rPr lang="en-US" altLang="en-US" sz="2000" b="1" dirty="0"/>
              <a:t>Word:</a:t>
            </a:r>
            <a:r>
              <a:rPr lang="en-US" altLang="en-US" sz="2000" dirty="0"/>
              <a:t> caricature</a:t>
            </a:r>
          </a:p>
          <a:p>
            <a:pPr eaLnBrk="1" hangingPunct="1">
              <a:lnSpc>
                <a:spcPct val="80000"/>
              </a:lnSpc>
            </a:pPr>
            <a:endParaRPr lang="en-US" altLang="en-US" sz="2000" b="1" dirty="0"/>
          </a:p>
          <a:p>
            <a:pPr eaLnBrk="1" hangingPunct="1">
              <a:lnSpc>
                <a:spcPct val="80000"/>
              </a:lnSpc>
            </a:pPr>
            <a:r>
              <a:rPr lang="en-US" altLang="en-US" sz="2000" b="1" dirty="0"/>
              <a:t>Part of speech:</a:t>
            </a:r>
            <a:r>
              <a:rPr lang="en-US" altLang="en-US" sz="2000" dirty="0"/>
              <a:t> noun; verb</a:t>
            </a:r>
          </a:p>
          <a:p>
            <a:pPr eaLnBrk="1" hangingPunct="1">
              <a:lnSpc>
                <a:spcPct val="80000"/>
              </a:lnSpc>
            </a:pPr>
            <a:endParaRPr lang="en-US" altLang="en-US" sz="2000" b="1" dirty="0"/>
          </a:p>
          <a:p>
            <a:pPr eaLnBrk="1" hangingPunct="1">
              <a:lnSpc>
                <a:spcPct val="80000"/>
              </a:lnSpc>
            </a:pPr>
            <a:r>
              <a:rPr lang="en-US" altLang="en-US" sz="2000" b="1" dirty="0"/>
              <a:t>Pronunciation: kar</a:t>
            </a:r>
            <a:r>
              <a:rPr lang="en-US" altLang="en-US" sz="2000" dirty="0"/>
              <a:t>-i-k</a:t>
            </a:r>
            <a:r>
              <a:rPr lang="en-US" altLang="en-US" sz="2000" i="1" dirty="0"/>
              <a:t>uh</a:t>
            </a:r>
            <a:r>
              <a:rPr lang="en-US" altLang="en-US" sz="2000" dirty="0"/>
              <a:t>-cher </a:t>
            </a:r>
          </a:p>
          <a:p>
            <a:pPr eaLnBrk="1" hangingPunct="1">
              <a:lnSpc>
                <a:spcPct val="80000"/>
              </a:lnSpc>
            </a:pPr>
            <a:endParaRPr lang="en-US" altLang="en-US" sz="2000" b="1" dirty="0"/>
          </a:p>
          <a:p>
            <a:pPr eaLnBrk="1" hangingPunct="1">
              <a:lnSpc>
                <a:spcPct val="80000"/>
              </a:lnSpc>
            </a:pPr>
            <a:r>
              <a:rPr lang="en-US" altLang="en-US" sz="2000" b="1" dirty="0"/>
              <a:t>Origins:</a:t>
            </a:r>
          </a:p>
          <a:p>
            <a:pPr eaLnBrk="1" hangingPunct="1">
              <a:lnSpc>
                <a:spcPct val="80000"/>
              </a:lnSpc>
            </a:pPr>
            <a:endParaRPr lang="en-US" altLang="en-US" sz="2000" b="1" dirty="0"/>
          </a:p>
          <a:p>
            <a:pPr eaLnBrk="1" hangingPunct="1">
              <a:lnSpc>
                <a:spcPct val="80000"/>
              </a:lnSpc>
            </a:pPr>
            <a:r>
              <a:rPr lang="en-US" altLang="en-US" sz="2000" b="1" dirty="0"/>
              <a:t>Related Forms:</a:t>
            </a:r>
            <a:r>
              <a:rPr lang="en-US" altLang="en-US" sz="2000" dirty="0"/>
              <a:t> N/A</a:t>
            </a:r>
          </a:p>
          <a:p>
            <a:pPr eaLnBrk="1" hangingPunct="1">
              <a:lnSpc>
                <a:spcPct val="80000"/>
              </a:lnSpc>
            </a:pPr>
            <a:endParaRPr lang="en-US" altLang="en-US" sz="2000" dirty="0"/>
          </a:p>
          <a:p>
            <a:pPr eaLnBrk="1" hangingPunct="1">
              <a:lnSpc>
                <a:spcPct val="80000"/>
              </a:lnSpc>
            </a:pPr>
            <a:r>
              <a:rPr lang="en-US" altLang="en-US" sz="2000" b="1" dirty="0"/>
              <a:t>Synonyms: </a:t>
            </a:r>
          </a:p>
          <a:p>
            <a:pPr eaLnBrk="1" hangingPunct="1">
              <a:lnSpc>
                <a:spcPct val="80000"/>
              </a:lnSpc>
              <a:buFontTx/>
              <a:buNone/>
            </a:pPr>
            <a:endParaRPr lang="en-US" altLang="en-US" sz="2000" b="1" dirty="0"/>
          </a:p>
          <a:p>
            <a:pPr eaLnBrk="1" hangingPunct="1">
              <a:lnSpc>
                <a:spcPct val="80000"/>
              </a:lnSpc>
            </a:pPr>
            <a:r>
              <a:rPr lang="en-US" altLang="en-US" sz="2000" b="1" dirty="0"/>
              <a:t>Sentence:</a:t>
            </a:r>
            <a:r>
              <a:rPr lang="en-US" altLang="en-US" sz="2000" dirty="0"/>
              <a:t> While some of the pictures hung up in his room were good representations of Mr. Schmitt, most of them were </a:t>
            </a:r>
            <a:r>
              <a:rPr lang="en-US" altLang="en-US" sz="2000" b="1" u="sng" dirty="0">
                <a:solidFill>
                  <a:srgbClr val="FF6600"/>
                </a:solidFill>
              </a:rPr>
              <a:t>caricatures</a:t>
            </a:r>
            <a:r>
              <a:rPr lang="en-US" altLang="en-US" sz="2000" b="1" dirty="0"/>
              <a:t> </a:t>
            </a:r>
            <a:r>
              <a:rPr lang="en-US" altLang="en-US" sz="2000" dirty="0"/>
              <a:t>designed to draw attention to his short stature.</a:t>
            </a:r>
            <a:endParaRPr lang="en-US" altLang="en-US" sz="2000" b="1" dirty="0"/>
          </a:p>
          <a:p>
            <a:pPr eaLnBrk="1" hangingPunct="1">
              <a:lnSpc>
                <a:spcPct val="80000"/>
              </a:lnSpc>
              <a:buFontTx/>
              <a:buNone/>
            </a:pPr>
            <a:endParaRPr lang="en-US" altLang="en-US" sz="2000" b="1" dirty="0"/>
          </a:p>
          <a:p>
            <a:pPr eaLnBrk="1" hangingPunct="1">
              <a:lnSpc>
                <a:spcPct val="80000"/>
              </a:lnSpc>
            </a:pPr>
            <a:r>
              <a:rPr lang="en-US" altLang="en-US" sz="2000" b="1" dirty="0"/>
              <a:t>Predicted Definition:</a:t>
            </a:r>
          </a:p>
          <a:p>
            <a:pPr eaLnBrk="1" hangingPunct="1">
              <a:lnSpc>
                <a:spcPct val="80000"/>
              </a:lnSpc>
            </a:pPr>
            <a:endParaRPr lang="en-US" altLang="en-US" sz="2000" b="1" dirty="0"/>
          </a:p>
          <a:p>
            <a:pPr eaLnBrk="1" hangingPunct="1">
              <a:lnSpc>
                <a:spcPct val="80000"/>
              </a:lnSpc>
            </a:pPr>
            <a:r>
              <a:rPr lang="en-US" altLang="en-US" sz="2000" b="1" dirty="0"/>
              <a:t>Definition: </a:t>
            </a:r>
          </a:p>
        </p:txBody>
      </p:sp>
      <p:sp>
        <p:nvSpPr>
          <p:cNvPr id="2" name="Rectangle 1">
            <a:extLst>
              <a:ext uri="{FF2B5EF4-FFF2-40B4-BE49-F238E27FC236}">
                <a16:creationId xmlns:a16="http://schemas.microsoft.com/office/drawing/2014/main" id="{15764F54-EC8F-EE40-A1A0-D3D18F240BFD}"/>
              </a:ext>
            </a:extLst>
          </p:cNvPr>
          <p:cNvSpPr/>
          <p:nvPr/>
        </p:nvSpPr>
        <p:spPr>
          <a:xfrm>
            <a:off x="3048000" y="228600"/>
            <a:ext cx="3352800" cy="646331"/>
          </a:xfrm>
          <a:prstGeom prst="rect">
            <a:avLst/>
          </a:prstGeom>
        </p:spPr>
        <p:txBody>
          <a:bodyPr wrap="squar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WOTD 3/13/18</a:t>
            </a:r>
          </a:p>
        </p:txBody>
      </p:sp>
      <p:sp>
        <p:nvSpPr>
          <p:cNvPr id="3" name="TextBox 2">
            <a:extLst>
              <a:ext uri="{FF2B5EF4-FFF2-40B4-BE49-F238E27FC236}">
                <a16:creationId xmlns:a16="http://schemas.microsoft.com/office/drawing/2014/main" id="{A8E1520B-0F05-8F40-A99B-4983CBCFE298}"/>
              </a:ext>
            </a:extLst>
          </p:cNvPr>
          <p:cNvSpPr txBox="1"/>
          <p:nvPr/>
        </p:nvSpPr>
        <p:spPr>
          <a:xfrm>
            <a:off x="1143000" y="2590800"/>
            <a:ext cx="6477000" cy="338554"/>
          </a:xfrm>
          <a:prstGeom prst="rect">
            <a:avLst/>
          </a:prstGeom>
          <a:noFill/>
        </p:spPr>
        <p:txBody>
          <a:bodyPr wrap="square" rtlCol="0">
            <a:spAutoFit/>
          </a:bodyPr>
          <a:lstStyle/>
          <a:p>
            <a:pPr eaLnBrk="1" hangingPunct="1">
              <a:lnSpc>
                <a:spcPct val="80000"/>
              </a:lnSpc>
            </a:pPr>
            <a:r>
              <a:rPr lang="en-US" altLang="en-US" sz="2000" dirty="0"/>
              <a:t>Latin: “</a:t>
            </a:r>
            <a:r>
              <a:rPr lang="en-US" altLang="en-US" sz="2000" dirty="0" err="1"/>
              <a:t>Caricare</a:t>
            </a:r>
            <a:r>
              <a:rPr lang="en-US" altLang="en-US" sz="2000" dirty="0"/>
              <a:t>” (loaded; distorted)</a:t>
            </a:r>
          </a:p>
        </p:txBody>
      </p:sp>
      <p:sp>
        <p:nvSpPr>
          <p:cNvPr id="4" name="TextBox 3">
            <a:extLst>
              <a:ext uri="{FF2B5EF4-FFF2-40B4-BE49-F238E27FC236}">
                <a16:creationId xmlns:a16="http://schemas.microsoft.com/office/drawing/2014/main" id="{D8282C1C-6364-B149-9E6F-66E2D9FEDD26}"/>
              </a:ext>
            </a:extLst>
          </p:cNvPr>
          <p:cNvSpPr txBox="1"/>
          <p:nvPr/>
        </p:nvSpPr>
        <p:spPr>
          <a:xfrm>
            <a:off x="1447800" y="5511225"/>
            <a:ext cx="7543800" cy="1569660"/>
          </a:xfrm>
          <a:prstGeom prst="rect">
            <a:avLst/>
          </a:prstGeom>
          <a:noFill/>
        </p:spPr>
        <p:txBody>
          <a:bodyPr wrap="square" rtlCol="0">
            <a:spAutoFit/>
          </a:bodyPr>
          <a:lstStyle/>
          <a:p>
            <a:pPr marL="457200" indent="-457200" eaLnBrk="1" hangingPunct="1">
              <a:lnSpc>
                <a:spcPct val="80000"/>
              </a:lnSpc>
              <a:buFontTx/>
              <a:buAutoNum type="arabicParenR"/>
            </a:pPr>
            <a:r>
              <a:rPr lang="en-US" altLang="en-US" sz="2000" dirty="0">
                <a:solidFill>
                  <a:srgbClr val="333333"/>
                </a:solidFill>
              </a:rPr>
              <a:t>a</a:t>
            </a:r>
            <a:r>
              <a:rPr lang="en-US" altLang="en-US" sz="2000" dirty="0"/>
              <a:t> </a:t>
            </a:r>
            <a:r>
              <a:rPr lang="en-US" altLang="en-US" sz="2000" dirty="0">
                <a:solidFill>
                  <a:srgbClr val="333333"/>
                </a:solidFill>
              </a:rPr>
              <a:t>picture,</a:t>
            </a:r>
            <a:r>
              <a:rPr lang="en-US" altLang="en-US" sz="2000" dirty="0"/>
              <a:t> </a:t>
            </a:r>
            <a:r>
              <a:rPr lang="en-US" altLang="en-US" sz="2000" dirty="0">
                <a:solidFill>
                  <a:srgbClr val="333333"/>
                </a:solidFill>
              </a:rPr>
              <a:t>description,</a:t>
            </a:r>
            <a:r>
              <a:rPr lang="en-US" altLang="en-US" sz="2000" dirty="0"/>
              <a:t> </a:t>
            </a:r>
            <a:r>
              <a:rPr lang="en-US" altLang="en-US" sz="2000" dirty="0">
                <a:solidFill>
                  <a:srgbClr val="333333"/>
                </a:solidFill>
              </a:rPr>
              <a:t>etc.,</a:t>
            </a:r>
            <a:r>
              <a:rPr lang="en-US" altLang="en-US" sz="2000" dirty="0"/>
              <a:t> </a:t>
            </a:r>
            <a:r>
              <a:rPr lang="en-US" altLang="en-US" sz="2000" dirty="0">
                <a:solidFill>
                  <a:srgbClr val="333333"/>
                </a:solidFill>
              </a:rPr>
              <a:t>ludicrously</a:t>
            </a:r>
            <a:r>
              <a:rPr lang="en-US" altLang="en-US" sz="2000" dirty="0"/>
              <a:t> </a:t>
            </a:r>
            <a:r>
              <a:rPr lang="en-US" altLang="en-US" sz="2000" dirty="0">
                <a:solidFill>
                  <a:srgbClr val="333333"/>
                </a:solidFill>
              </a:rPr>
              <a:t>exaggerating</a:t>
            </a:r>
            <a:r>
              <a:rPr lang="en-US" altLang="en-US" sz="2000" dirty="0"/>
              <a:t> the </a:t>
            </a:r>
            <a:r>
              <a:rPr lang="en-US" altLang="en-US" sz="2000" dirty="0">
                <a:solidFill>
                  <a:srgbClr val="333333"/>
                </a:solidFill>
              </a:rPr>
              <a:t>peculiarities</a:t>
            </a:r>
            <a:r>
              <a:rPr lang="en-US" altLang="en-US" sz="2000" dirty="0"/>
              <a:t> </a:t>
            </a:r>
            <a:r>
              <a:rPr lang="en-US" altLang="en-US" sz="2000" dirty="0">
                <a:solidFill>
                  <a:srgbClr val="333333"/>
                </a:solidFill>
              </a:rPr>
              <a:t>or</a:t>
            </a:r>
            <a:r>
              <a:rPr lang="en-US" altLang="en-US" sz="2000" dirty="0"/>
              <a:t> </a:t>
            </a:r>
            <a:r>
              <a:rPr lang="en-US" altLang="en-US" sz="2000" dirty="0">
                <a:solidFill>
                  <a:srgbClr val="333333"/>
                </a:solidFill>
              </a:rPr>
              <a:t>defects</a:t>
            </a:r>
            <a:r>
              <a:rPr lang="en-US" altLang="en-US" sz="2000" dirty="0"/>
              <a:t> </a:t>
            </a:r>
            <a:r>
              <a:rPr lang="en-US" altLang="en-US" sz="2000" dirty="0">
                <a:solidFill>
                  <a:srgbClr val="333333"/>
                </a:solidFill>
              </a:rPr>
              <a:t>of</a:t>
            </a:r>
            <a:r>
              <a:rPr lang="en-US" altLang="en-US" sz="2000" dirty="0"/>
              <a:t> </a:t>
            </a:r>
            <a:r>
              <a:rPr lang="en-US" altLang="en-US" sz="2000" dirty="0">
                <a:solidFill>
                  <a:srgbClr val="333333"/>
                </a:solidFill>
              </a:rPr>
              <a:t>persons</a:t>
            </a:r>
            <a:r>
              <a:rPr lang="en-US" altLang="en-US" sz="2000" dirty="0"/>
              <a:t> </a:t>
            </a:r>
            <a:r>
              <a:rPr lang="en-US" altLang="en-US" sz="2000" dirty="0">
                <a:solidFill>
                  <a:srgbClr val="333333"/>
                </a:solidFill>
              </a:rPr>
              <a:t>or</a:t>
            </a:r>
            <a:r>
              <a:rPr lang="en-US" altLang="en-US" sz="2000" dirty="0"/>
              <a:t> </a:t>
            </a:r>
            <a:r>
              <a:rPr lang="en-US" altLang="en-US" sz="2000" dirty="0">
                <a:solidFill>
                  <a:srgbClr val="333333"/>
                </a:solidFill>
              </a:rPr>
              <a:t>things.</a:t>
            </a:r>
            <a:r>
              <a:rPr lang="en-US" altLang="en-US" sz="2000" dirty="0"/>
              <a:t> </a:t>
            </a:r>
          </a:p>
          <a:p>
            <a:pPr marL="457200" indent="-457200" eaLnBrk="1" hangingPunct="1">
              <a:lnSpc>
                <a:spcPct val="80000"/>
              </a:lnSpc>
              <a:buFontTx/>
              <a:buAutoNum type="arabicParenR"/>
            </a:pPr>
            <a:r>
              <a:rPr lang="en-US" altLang="en-US" sz="2000" dirty="0"/>
              <a:t>any imitation or copy so distorted or inferior as to be ludicrous.</a:t>
            </a:r>
          </a:p>
          <a:p>
            <a:pPr marL="457200" indent="-457200" eaLnBrk="1" hangingPunct="1">
              <a:lnSpc>
                <a:spcPct val="80000"/>
              </a:lnSpc>
              <a:buFontTx/>
              <a:buAutoNum type="arabicParenR"/>
            </a:pPr>
            <a:r>
              <a:rPr lang="en-US" altLang="en-US" sz="2000" dirty="0"/>
              <a:t>to make a caricature of; represent in caricature. </a:t>
            </a:r>
          </a:p>
          <a:p>
            <a:pPr marL="457200" indent="-457200" eaLnBrk="1" hangingPunct="1">
              <a:lnSpc>
                <a:spcPct val="80000"/>
              </a:lnSpc>
              <a:buFontTx/>
              <a:buAutoNum type="arabicParenR"/>
            </a:pPr>
            <a:endParaRPr lang="en-US" altLang="en-US" sz="2000" i="1" dirty="0"/>
          </a:p>
        </p:txBody>
      </p:sp>
      <p:sp>
        <p:nvSpPr>
          <p:cNvPr id="5" name="TextBox 4">
            <a:extLst>
              <a:ext uri="{FF2B5EF4-FFF2-40B4-BE49-F238E27FC236}">
                <a16:creationId xmlns:a16="http://schemas.microsoft.com/office/drawing/2014/main" id="{4275714F-4C74-8841-AA10-284154ACB4FF}"/>
              </a:ext>
            </a:extLst>
          </p:cNvPr>
          <p:cNvSpPr txBox="1"/>
          <p:nvPr/>
        </p:nvSpPr>
        <p:spPr>
          <a:xfrm>
            <a:off x="1524000" y="3581400"/>
            <a:ext cx="6629400" cy="338554"/>
          </a:xfrm>
          <a:prstGeom prst="rect">
            <a:avLst/>
          </a:prstGeom>
          <a:noFill/>
        </p:spPr>
        <p:txBody>
          <a:bodyPr wrap="square" rtlCol="0">
            <a:spAutoFit/>
          </a:bodyPr>
          <a:lstStyle/>
          <a:p>
            <a:pPr eaLnBrk="1" hangingPunct="1">
              <a:lnSpc>
                <a:spcPct val="80000"/>
              </a:lnSpc>
            </a:pPr>
            <a:r>
              <a:rPr lang="en-US" altLang="en-US" sz="2000" dirty="0"/>
              <a:t>cartoon, parody, satire, representation, imitation</a:t>
            </a:r>
          </a:p>
        </p:txBody>
      </p:sp>
    </p:spTree>
    <p:extLst>
      <p:ext uri="{BB962C8B-B14F-4D97-AF65-F5344CB8AC3E}">
        <p14:creationId xmlns:p14="http://schemas.microsoft.com/office/powerpoint/2010/main" val="24257563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228600" y="4572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500" b="1" dirty="0">
                <a:latin typeface="+mn-lt"/>
                <a:ea typeface="Calibri" charset="0"/>
                <a:cs typeface="Calibri" charset="0"/>
                <a:sym typeface="Calibri"/>
              </a:rPr>
              <a:t>Bell Work:</a:t>
            </a:r>
            <a:r>
              <a:rPr lang="en-US" sz="1500" dirty="0">
                <a:latin typeface="+mn-lt"/>
                <a:ea typeface="Calibri" charset="0"/>
                <a:cs typeface="Calibri" charset="0"/>
                <a:sym typeface="Calibri"/>
              </a:rPr>
              <a:t> </a:t>
            </a:r>
            <a:r>
              <a:rPr lang="en-US" sz="1500" b="1" dirty="0">
                <a:solidFill>
                  <a:schemeClr val="bg1">
                    <a:lumMod val="65000"/>
                  </a:schemeClr>
                </a:solidFill>
                <a:latin typeface="+mn-lt"/>
                <a:ea typeface="Calibri" charset="0"/>
                <a:cs typeface="Calibri" charset="0"/>
                <a:sym typeface="Calibri"/>
              </a:rPr>
              <a:t>WOTD = interloper (noun)  + 1 SAT Grammar question (semicolons and colons)</a:t>
            </a:r>
          </a:p>
          <a:p>
            <a:pPr eaLnBrk="1" fontAlgn="auto" hangingPunct="1">
              <a:lnSpc>
                <a:spcPct val="80000"/>
              </a:lnSpc>
              <a:spcBef>
                <a:spcPts val="0"/>
              </a:spcBef>
              <a:spcAft>
                <a:spcPts val="0"/>
              </a:spcAft>
              <a:buClr>
                <a:srgbClr val="000000"/>
              </a:buClr>
              <a:buSzPct val="100000"/>
              <a:defRPr/>
            </a:pPr>
            <a:endParaRPr lang="en-US" sz="1500" b="1" u="sng" dirty="0">
              <a:solidFill>
                <a:schemeClr val="tx1"/>
              </a:solidFill>
              <a:latin typeface="+mn-lt"/>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500" b="1" u="sng" dirty="0">
                <a:solidFill>
                  <a:schemeClr val="tx1"/>
                </a:solidFill>
                <a:latin typeface="+mn-lt"/>
                <a:ea typeface="Calibri" charset="0"/>
                <a:cs typeface="Calibri" charset="0"/>
                <a:sym typeface="Calibri"/>
              </a:rPr>
              <a:t>In class activities: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500" b="1" dirty="0">
                <a:solidFill>
                  <a:schemeClr val="tx1"/>
                </a:solidFill>
                <a:latin typeface="+mn-lt"/>
                <a:ea typeface="Calibri" charset="0"/>
                <a:cs typeface="Calibri" charset="0"/>
                <a:sym typeface="Calibri"/>
              </a:rPr>
              <a:t>Reflection on writing the essay: </a:t>
            </a:r>
            <a:r>
              <a:rPr lang="en-US" sz="1500" b="1" dirty="0">
                <a:solidFill>
                  <a:schemeClr val="bg2">
                    <a:lumMod val="60000"/>
                    <a:lumOff val="40000"/>
                  </a:schemeClr>
                </a:solidFill>
                <a:latin typeface="+mn-lt"/>
                <a:ea typeface="Calibri" charset="0"/>
                <a:cs typeface="Calibri" charset="0"/>
                <a:sym typeface="Calibri"/>
              </a:rPr>
              <a:t>You will have 15 minutes to complete the reflection form. After, we will debrief and discuss some of your celebrations, challenges, and takeaways as a class. (10 mins)</a:t>
            </a:r>
            <a:endParaRPr lang="en-US" sz="1500" b="1" dirty="0">
              <a:solidFill>
                <a:schemeClr val="accent1"/>
              </a:solidFill>
              <a:latin typeface="+mn-lt"/>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800" b="1" dirty="0">
              <a:solidFill>
                <a:srgbClr val="FF0000"/>
              </a:solidFill>
              <a:latin typeface="+mn-lt"/>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500" b="1" dirty="0">
                <a:solidFill>
                  <a:schemeClr val="tx1"/>
                </a:solidFill>
                <a:latin typeface="+mn-lt"/>
                <a:ea typeface="Calibri" charset="0"/>
                <a:cs typeface="Calibri" charset="0"/>
                <a:sym typeface="Calibri"/>
              </a:rPr>
              <a:t>For the remainder of the hour, here is your list of tasks to work on:</a:t>
            </a:r>
          </a:p>
          <a:p>
            <a:pPr marL="342900" indent="-342900" eaLnBrk="1" fontAlgn="auto" hangingPunct="1">
              <a:lnSpc>
                <a:spcPct val="80000"/>
              </a:lnSpc>
              <a:spcBef>
                <a:spcPts val="400"/>
              </a:spcBef>
              <a:spcAft>
                <a:spcPts val="0"/>
              </a:spcAft>
              <a:buClr>
                <a:srgbClr val="000000"/>
              </a:buClr>
              <a:buSzPct val="100000"/>
              <a:buAutoNum type="arabicParenR"/>
              <a:defRPr/>
            </a:pPr>
            <a:r>
              <a:rPr lang="en-US" sz="1500" b="1" dirty="0">
                <a:solidFill>
                  <a:schemeClr val="tx1"/>
                </a:solidFill>
                <a:latin typeface="+mn-lt"/>
                <a:ea typeface="Calibri" charset="0"/>
                <a:cs typeface="Calibri" charset="0"/>
                <a:sym typeface="Calibri"/>
              </a:rPr>
              <a:t>Khan Challenge Part 3: </a:t>
            </a:r>
            <a:r>
              <a:rPr lang="en-US" sz="1500" b="1" dirty="0">
                <a:solidFill>
                  <a:srgbClr val="00B050"/>
                </a:solidFill>
                <a:latin typeface="+mn-lt"/>
                <a:ea typeface="Calibri" charset="0"/>
                <a:cs typeface="Calibri" charset="0"/>
                <a:sym typeface="Calibri"/>
              </a:rPr>
              <a:t>In order to have the assignment marked “excused” you must complete 20 reading quizzes in a row. Any quiz from Jan. 22 until now will count towards your total. If you want 40/40 summative points, you must get a score of 6/11 or better on 20 quizzes in a row. </a:t>
            </a:r>
          </a:p>
          <a:p>
            <a:pPr marL="342900" indent="-342900" eaLnBrk="1" fontAlgn="auto" hangingPunct="1">
              <a:lnSpc>
                <a:spcPct val="80000"/>
              </a:lnSpc>
              <a:spcBef>
                <a:spcPts val="400"/>
              </a:spcBef>
              <a:spcAft>
                <a:spcPts val="0"/>
              </a:spcAft>
              <a:buClr>
                <a:srgbClr val="000000"/>
              </a:buClr>
              <a:buSzPct val="100000"/>
              <a:buAutoNum type="arabicParenR"/>
              <a:defRPr/>
            </a:pPr>
            <a:r>
              <a:rPr lang="en-US" sz="1500" b="1" dirty="0">
                <a:solidFill>
                  <a:schemeClr val="tx1"/>
                </a:solidFill>
                <a:latin typeface="+mn-lt"/>
                <a:ea typeface="Calibri" charset="0"/>
                <a:cs typeface="Calibri" charset="0"/>
                <a:sym typeface="Calibri"/>
              </a:rPr>
              <a:t>Teacher of the year nomination: </a:t>
            </a:r>
            <a:r>
              <a:rPr lang="en-US" sz="1500" b="1" dirty="0">
                <a:solidFill>
                  <a:srgbClr val="7030A0"/>
                </a:solidFill>
                <a:latin typeface="+mn-lt"/>
                <a:ea typeface="Calibri" charset="0"/>
                <a:cs typeface="Calibri" charset="0"/>
                <a:sym typeface="Calibri"/>
              </a:rPr>
              <a:t>Go to the link on the flier I passed out to you (there are extras on the counter). The two prompts you must answer can be found on the link. Prior to submitting the form, copy and paste your responses into a Google Doc so then you can upload your Google Doc to Google Classroom as proof you completed the assignment. (This assignment is due tomorrow, 3/15). </a:t>
            </a:r>
          </a:p>
          <a:p>
            <a:pPr marL="342900" indent="-342900" eaLnBrk="1" fontAlgn="auto" hangingPunct="1">
              <a:lnSpc>
                <a:spcPct val="80000"/>
              </a:lnSpc>
              <a:spcBef>
                <a:spcPts val="400"/>
              </a:spcBef>
              <a:spcAft>
                <a:spcPts val="0"/>
              </a:spcAft>
              <a:buClr>
                <a:srgbClr val="000000"/>
              </a:buClr>
              <a:buSzPct val="100000"/>
              <a:buAutoNum type="arabicParenR"/>
              <a:defRPr/>
            </a:pPr>
            <a:r>
              <a:rPr lang="en-US" sz="1500" b="1" dirty="0">
                <a:solidFill>
                  <a:schemeClr val="tx1"/>
                </a:solidFill>
                <a:latin typeface="+mn-lt"/>
                <a:ea typeface="Calibri" charset="0"/>
                <a:cs typeface="Calibri" charset="0"/>
                <a:sym typeface="Calibri"/>
              </a:rPr>
              <a:t>SSR Responses: </a:t>
            </a:r>
            <a:r>
              <a:rPr lang="en-US" sz="1500" b="1" dirty="0">
                <a:solidFill>
                  <a:srgbClr val="FF6600"/>
                </a:solidFill>
                <a:latin typeface="+mn-lt"/>
                <a:ea typeface="Calibri" charset="0"/>
                <a:cs typeface="Calibri" charset="0"/>
                <a:sym typeface="Calibri"/>
              </a:rPr>
              <a:t>At this point, you should have written and submitted three responses. If you submit four of them, you will receive extra credit. They are worth 60 formative points for each response. </a:t>
            </a:r>
          </a:p>
          <a:p>
            <a:pPr eaLnBrk="1" fontAlgn="auto" hangingPunct="1">
              <a:lnSpc>
                <a:spcPct val="80000"/>
              </a:lnSpc>
              <a:spcBef>
                <a:spcPts val="400"/>
              </a:spcBef>
              <a:spcAft>
                <a:spcPts val="0"/>
              </a:spcAft>
              <a:buClr>
                <a:srgbClr val="000000"/>
              </a:buClr>
              <a:buSzPct val="100000"/>
              <a:defRPr/>
            </a:pPr>
            <a:endParaRPr lang="en-US" sz="1500" b="1" dirty="0">
              <a:solidFill>
                <a:schemeClr val="accent1"/>
              </a:solidFill>
              <a:latin typeface="+mn-lt"/>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1500" b="1" u="sng" dirty="0">
                <a:solidFill>
                  <a:schemeClr val="tx1"/>
                </a:solidFill>
                <a:latin typeface="+mn-lt"/>
                <a:ea typeface="Calibri"/>
                <a:cs typeface="Calibri"/>
                <a:sym typeface="Calibri"/>
              </a:rPr>
              <a:t>Learning Targets</a:t>
            </a:r>
            <a:endParaRPr lang="en-US" sz="1500" b="1" dirty="0">
              <a:solidFill>
                <a:srgbClr val="00B050"/>
              </a:solidFill>
              <a:latin typeface="+mn-lt"/>
              <a:ea typeface="Calibri"/>
              <a:cs typeface="Calibri"/>
              <a:sym typeface="Calibri"/>
            </a:endParaRPr>
          </a:p>
          <a:p>
            <a:pPr lvl="2" eaLnBrk="1" fontAlgn="auto" hangingPunct="1">
              <a:spcBef>
                <a:spcPts val="0"/>
              </a:spcBef>
              <a:spcAft>
                <a:spcPts val="0"/>
              </a:spcAft>
              <a:buClr>
                <a:srgbClr val="000000"/>
              </a:buClr>
              <a:buSzPct val="100000"/>
              <a:defRPr/>
            </a:pPr>
            <a:endParaRPr lang="en-US" sz="1500" b="1" dirty="0">
              <a:latin typeface="+mn-lt"/>
              <a:ea typeface="Calibri"/>
              <a:cs typeface="Calibri"/>
              <a:sym typeface="Calibri"/>
            </a:endParaRPr>
          </a:p>
          <a:p>
            <a:pPr lvl="2" eaLnBrk="1" fontAlgn="auto" hangingPunct="1">
              <a:spcBef>
                <a:spcPts val="0"/>
              </a:spcBef>
              <a:spcAft>
                <a:spcPts val="0"/>
              </a:spcAft>
              <a:buClr>
                <a:srgbClr val="000000"/>
              </a:buClr>
              <a:buSzPct val="100000"/>
              <a:defRPr/>
            </a:pPr>
            <a:r>
              <a:rPr lang="en-US" sz="1500" b="1" dirty="0">
                <a:latin typeface="+mn-lt"/>
                <a:ea typeface="Calibri"/>
                <a:cs typeface="Calibri"/>
                <a:sym typeface="Calibri"/>
              </a:rPr>
              <a:t>Content Learning Target</a:t>
            </a:r>
          </a:p>
          <a:p>
            <a:pPr marL="285750" lvl="2" indent="-285750" eaLnBrk="1" fontAlgn="auto" hangingPunct="1">
              <a:spcBef>
                <a:spcPts val="0"/>
              </a:spcBef>
              <a:spcAft>
                <a:spcPts val="0"/>
              </a:spcAft>
              <a:buClr>
                <a:srgbClr val="000000"/>
              </a:buClr>
              <a:buSzPct val="100000"/>
              <a:buFont typeface="Arial" charset="0"/>
              <a:buChar char="•"/>
              <a:defRPr/>
            </a:pPr>
            <a:r>
              <a:rPr lang="en-US" sz="1500" dirty="0">
                <a:latin typeface="+mn-lt"/>
              </a:rPr>
              <a:t>I can analyze an article and find examples of the main technique the author used to build his/her argument in order to craft the Rhetorical Analysis Essay. </a:t>
            </a:r>
            <a:endParaRPr lang="en-US" sz="1500" b="1" dirty="0">
              <a:latin typeface="+mn-lt"/>
              <a:ea typeface="Calibri"/>
              <a:cs typeface="Calibri"/>
              <a:sym typeface="Calibri"/>
            </a:endParaRPr>
          </a:p>
          <a:p>
            <a:pPr eaLnBrk="1" fontAlgn="auto" hangingPunct="1">
              <a:spcBef>
                <a:spcPts val="0"/>
              </a:spcBef>
              <a:spcAft>
                <a:spcPts val="0"/>
              </a:spcAft>
              <a:buClr>
                <a:srgbClr val="000000"/>
              </a:buClr>
              <a:buSzPct val="100000"/>
              <a:defRPr/>
            </a:pPr>
            <a:endParaRPr lang="en-US" sz="1500" b="1" dirty="0">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500" b="1" dirty="0">
                <a:latin typeface="+mn-lt"/>
                <a:ea typeface="Calibri"/>
                <a:cs typeface="Calibri"/>
                <a:sym typeface="Calibri"/>
              </a:rPr>
              <a:t>Language Learning Target</a:t>
            </a:r>
          </a:p>
          <a:p>
            <a:pPr marL="285750" indent="-285750" eaLnBrk="1" fontAlgn="auto" hangingPunct="1">
              <a:spcBef>
                <a:spcPts val="0"/>
              </a:spcBef>
              <a:spcAft>
                <a:spcPts val="0"/>
              </a:spcAft>
              <a:buClr>
                <a:srgbClr val="000000"/>
              </a:buClr>
              <a:buSzPct val="100000"/>
              <a:buFont typeface="Arial" charset="0"/>
              <a:buChar char="•"/>
              <a:defRPr/>
            </a:pPr>
            <a:r>
              <a:rPr lang="en-US" sz="1500" dirty="0">
                <a:latin typeface="+mn-lt"/>
                <a:ea typeface="Calibri"/>
                <a:cs typeface="Calibri"/>
                <a:sym typeface="Calibri"/>
              </a:rPr>
              <a:t>I can use sentence stems and copies of exemplars in order to help me craft my own Rhetorical Analysis Essay introduction paragraph and body paragraphs.  </a:t>
            </a:r>
            <a:endParaRPr lang="en-US" sz="15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1700" b="1" dirty="0">
              <a:solidFill>
                <a:schemeClr val="accent1"/>
              </a:solidFill>
              <a:latin typeface="Calibri" charset="0"/>
              <a:ea typeface="Calibri" charset="0"/>
              <a:cs typeface="Calibri" charset="0"/>
              <a:sym typeface="Calibri"/>
            </a:endParaRPr>
          </a:p>
        </p:txBody>
      </p:sp>
      <p:sp>
        <p:nvSpPr>
          <p:cNvPr id="2" name="Rectangle 1">
            <a:extLst>
              <a:ext uri="{FF2B5EF4-FFF2-40B4-BE49-F238E27FC236}">
                <a16:creationId xmlns:a16="http://schemas.microsoft.com/office/drawing/2014/main" id="{4E8E7C2C-6A16-0B44-BE77-D0B31B247ACD}"/>
              </a:ext>
            </a:extLst>
          </p:cNvPr>
          <p:cNvSpPr/>
          <p:nvPr/>
        </p:nvSpPr>
        <p:spPr>
          <a:xfrm>
            <a:off x="1767084" y="-76200"/>
            <a:ext cx="5533631" cy="584775"/>
          </a:xfrm>
          <a:prstGeom prst="rect">
            <a:avLst/>
          </a:prstGeom>
        </p:spPr>
        <p:txBody>
          <a:bodyPr wrap="none">
            <a:spAutoFit/>
          </a:bodyPr>
          <a:lstStyle/>
          <a:p>
            <a: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Wednesday 3/14/18 Agenda</a:t>
            </a:r>
            <a:endParaRPr lang="en-US" sz="3200" dirty="0"/>
          </a:p>
        </p:txBody>
      </p:sp>
    </p:spTree>
    <p:extLst>
      <p:ext uri="{BB962C8B-B14F-4D97-AF65-F5344CB8AC3E}">
        <p14:creationId xmlns:p14="http://schemas.microsoft.com/office/powerpoint/2010/main" val="2252655147"/>
      </p:ext>
    </p:extLst>
  </p:cSld>
  <p:clrMapOvr>
    <a:masterClrMapping/>
  </p:clrMapOvr>
  <p:transition spd="slow">
    <p:cu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D5958EC4-82BA-C34A-8899-5B5E534C6CD3}"/>
              </a:ext>
            </a:extLst>
          </p:cNvPr>
          <p:cNvSpPr>
            <a:spLocks noGrp="1" noChangeArrowheads="1"/>
          </p:cNvSpPr>
          <p:nvPr>
            <p:ph type="body" idx="1"/>
          </p:nvPr>
        </p:nvSpPr>
        <p:spPr>
          <a:xfrm>
            <a:off x="0" y="1066800"/>
            <a:ext cx="9144000" cy="5791200"/>
          </a:xfrm>
        </p:spPr>
        <p:txBody>
          <a:bodyPr/>
          <a:lstStyle/>
          <a:p>
            <a:pPr eaLnBrk="1" hangingPunct="1">
              <a:lnSpc>
                <a:spcPct val="80000"/>
              </a:lnSpc>
            </a:pPr>
            <a:r>
              <a:rPr lang="en-US" altLang="en-US" sz="2000" b="1" dirty="0"/>
              <a:t>Word:</a:t>
            </a:r>
            <a:r>
              <a:rPr lang="en-US" altLang="en-US" sz="2000" dirty="0"/>
              <a:t> interloper</a:t>
            </a:r>
          </a:p>
          <a:p>
            <a:pPr eaLnBrk="1" hangingPunct="1">
              <a:lnSpc>
                <a:spcPct val="80000"/>
              </a:lnSpc>
            </a:pPr>
            <a:endParaRPr lang="en-US" altLang="en-US" sz="2000" b="1" dirty="0"/>
          </a:p>
          <a:p>
            <a:pPr eaLnBrk="1" hangingPunct="1">
              <a:lnSpc>
                <a:spcPct val="80000"/>
              </a:lnSpc>
            </a:pPr>
            <a:r>
              <a:rPr lang="en-US" altLang="en-US" sz="2000" b="1" dirty="0"/>
              <a:t>Part of speech:</a:t>
            </a:r>
            <a:r>
              <a:rPr lang="en-US" altLang="en-US" sz="2000" dirty="0"/>
              <a:t> noun</a:t>
            </a:r>
          </a:p>
          <a:p>
            <a:pPr eaLnBrk="1" hangingPunct="1">
              <a:lnSpc>
                <a:spcPct val="80000"/>
              </a:lnSpc>
            </a:pPr>
            <a:endParaRPr lang="en-US" altLang="en-US" sz="2000" b="1" dirty="0"/>
          </a:p>
          <a:p>
            <a:pPr eaLnBrk="1" hangingPunct="1">
              <a:lnSpc>
                <a:spcPct val="80000"/>
              </a:lnSpc>
            </a:pPr>
            <a:r>
              <a:rPr lang="en-US" altLang="en-US" sz="2000" b="1" dirty="0"/>
              <a:t>Pronunciation: in-</a:t>
            </a:r>
            <a:r>
              <a:rPr lang="en-US" altLang="en-US" sz="2000" b="1" dirty="0" err="1"/>
              <a:t>ter</a:t>
            </a:r>
            <a:r>
              <a:rPr lang="en-US" altLang="en-US" sz="2000" b="1" dirty="0"/>
              <a:t>-</a:t>
            </a:r>
            <a:r>
              <a:rPr lang="en-US" altLang="en-US" sz="2000" b="1" dirty="0" err="1"/>
              <a:t>loh</a:t>
            </a:r>
            <a:r>
              <a:rPr lang="en-US" altLang="en-US" sz="2000" b="1" dirty="0"/>
              <a:t>-per</a:t>
            </a:r>
            <a:r>
              <a:rPr lang="en-US" altLang="en-US" sz="2000" dirty="0"/>
              <a:t> </a:t>
            </a:r>
          </a:p>
          <a:p>
            <a:pPr eaLnBrk="1" hangingPunct="1">
              <a:lnSpc>
                <a:spcPct val="80000"/>
              </a:lnSpc>
            </a:pPr>
            <a:endParaRPr lang="en-US" altLang="en-US" sz="2000" b="1" dirty="0"/>
          </a:p>
          <a:p>
            <a:pPr eaLnBrk="1" hangingPunct="1">
              <a:lnSpc>
                <a:spcPct val="80000"/>
              </a:lnSpc>
            </a:pPr>
            <a:r>
              <a:rPr lang="en-US" altLang="en-US" sz="2000" b="1" dirty="0"/>
              <a:t>Origins:</a:t>
            </a:r>
          </a:p>
          <a:p>
            <a:pPr eaLnBrk="1" hangingPunct="1">
              <a:lnSpc>
                <a:spcPct val="80000"/>
              </a:lnSpc>
            </a:pPr>
            <a:endParaRPr lang="en-US" altLang="en-US" sz="2000" b="1" dirty="0"/>
          </a:p>
          <a:p>
            <a:pPr eaLnBrk="1" hangingPunct="1">
              <a:lnSpc>
                <a:spcPct val="80000"/>
              </a:lnSpc>
            </a:pPr>
            <a:r>
              <a:rPr lang="en-US" altLang="en-US" sz="2000" b="1" dirty="0"/>
              <a:t>Related Forms:</a:t>
            </a:r>
            <a:r>
              <a:rPr lang="en-US" altLang="en-US" sz="2000" dirty="0"/>
              <a:t> N/A</a:t>
            </a:r>
          </a:p>
          <a:p>
            <a:pPr eaLnBrk="1" hangingPunct="1">
              <a:lnSpc>
                <a:spcPct val="80000"/>
              </a:lnSpc>
            </a:pPr>
            <a:endParaRPr lang="en-US" altLang="en-US" sz="2000" dirty="0"/>
          </a:p>
          <a:p>
            <a:pPr eaLnBrk="1" hangingPunct="1">
              <a:lnSpc>
                <a:spcPct val="80000"/>
              </a:lnSpc>
            </a:pPr>
            <a:r>
              <a:rPr lang="en-US" altLang="en-US" sz="2000" b="1" dirty="0"/>
              <a:t>Synonyms: </a:t>
            </a:r>
          </a:p>
          <a:p>
            <a:pPr eaLnBrk="1" hangingPunct="1">
              <a:lnSpc>
                <a:spcPct val="80000"/>
              </a:lnSpc>
              <a:buFontTx/>
              <a:buNone/>
            </a:pPr>
            <a:endParaRPr lang="en-US" altLang="en-US" sz="2000" b="1" dirty="0"/>
          </a:p>
          <a:p>
            <a:pPr eaLnBrk="1" hangingPunct="1">
              <a:lnSpc>
                <a:spcPct val="80000"/>
              </a:lnSpc>
            </a:pPr>
            <a:r>
              <a:rPr lang="en-US" altLang="en-US" sz="2000" b="1" dirty="0"/>
              <a:t>Sentence: </a:t>
            </a:r>
            <a:r>
              <a:rPr lang="en-US" altLang="en-US" sz="2000" dirty="0"/>
              <a:t>After they found the lone FBI agent searching their house without a warrant, Mr. </a:t>
            </a:r>
            <a:r>
              <a:rPr lang="en-US" altLang="en-US" sz="2000" dirty="0" err="1"/>
              <a:t>Palise</a:t>
            </a:r>
            <a:r>
              <a:rPr lang="en-US" altLang="en-US" sz="2000" dirty="0"/>
              <a:t> and his wife smiled, thinking about all the things they would do to the </a:t>
            </a:r>
            <a:r>
              <a:rPr lang="en-US" altLang="en-US" sz="2000" b="1" dirty="0"/>
              <a:t>interloper</a:t>
            </a:r>
            <a:r>
              <a:rPr lang="en-US" altLang="en-US" sz="2000" dirty="0"/>
              <a:t>.</a:t>
            </a:r>
            <a:endParaRPr lang="en-US" altLang="en-US" sz="2000" b="1" dirty="0"/>
          </a:p>
          <a:p>
            <a:pPr eaLnBrk="1" hangingPunct="1">
              <a:lnSpc>
                <a:spcPct val="80000"/>
              </a:lnSpc>
            </a:pPr>
            <a:endParaRPr lang="en-US" altLang="en-US" sz="2000" b="1" dirty="0"/>
          </a:p>
          <a:p>
            <a:pPr eaLnBrk="1" hangingPunct="1">
              <a:lnSpc>
                <a:spcPct val="80000"/>
              </a:lnSpc>
            </a:pPr>
            <a:r>
              <a:rPr lang="en-US" altLang="en-US" sz="2000" b="1" dirty="0"/>
              <a:t>Predicted Definition:</a:t>
            </a:r>
          </a:p>
          <a:p>
            <a:pPr eaLnBrk="1" hangingPunct="1">
              <a:lnSpc>
                <a:spcPct val="80000"/>
              </a:lnSpc>
            </a:pPr>
            <a:endParaRPr lang="en-US" altLang="en-US" sz="2000" b="1" dirty="0"/>
          </a:p>
          <a:p>
            <a:pPr eaLnBrk="1" hangingPunct="1">
              <a:lnSpc>
                <a:spcPct val="80000"/>
              </a:lnSpc>
            </a:pPr>
            <a:r>
              <a:rPr lang="en-US" altLang="en-US" sz="2000" b="1" dirty="0"/>
              <a:t>Definition: </a:t>
            </a:r>
          </a:p>
        </p:txBody>
      </p:sp>
      <p:sp>
        <p:nvSpPr>
          <p:cNvPr id="2" name="Rectangle 1">
            <a:extLst>
              <a:ext uri="{FF2B5EF4-FFF2-40B4-BE49-F238E27FC236}">
                <a16:creationId xmlns:a16="http://schemas.microsoft.com/office/drawing/2014/main" id="{15764F54-EC8F-EE40-A1A0-D3D18F240BFD}"/>
              </a:ext>
            </a:extLst>
          </p:cNvPr>
          <p:cNvSpPr/>
          <p:nvPr/>
        </p:nvSpPr>
        <p:spPr>
          <a:xfrm>
            <a:off x="3048000" y="228600"/>
            <a:ext cx="3352800" cy="646331"/>
          </a:xfrm>
          <a:prstGeom prst="rect">
            <a:avLst/>
          </a:prstGeom>
        </p:spPr>
        <p:txBody>
          <a:bodyPr wrap="squar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WOTD 3/13/18</a:t>
            </a:r>
          </a:p>
        </p:txBody>
      </p:sp>
      <p:sp>
        <p:nvSpPr>
          <p:cNvPr id="3" name="TextBox 2">
            <a:extLst>
              <a:ext uri="{FF2B5EF4-FFF2-40B4-BE49-F238E27FC236}">
                <a16:creationId xmlns:a16="http://schemas.microsoft.com/office/drawing/2014/main" id="{A8E1520B-0F05-8F40-A99B-4983CBCFE298}"/>
              </a:ext>
            </a:extLst>
          </p:cNvPr>
          <p:cNvSpPr txBox="1"/>
          <p:nvPr/>
        </p:nvSpPr>
        <p:spPr>
          <a:xfrm>
            <a:off x="1156252" y="2500003"/>
            <a:ext cx="7848600" cy="584775"/>
          </a:xfrm>
          <a:prstGeom prst="rect">
            <a:avLst/>
          </a:prstGeom>
          <a:noFill/>
        </p:spPr>
        <p:txBody>
          <a:bodyPr wrap="square" rtlCol="0">
            <a:spAutoFit/>
          </a:bodyPr>
          <a:lstStyle/>
          <a:p>
            <a:pPr eaLnBrk="1" hangingPunct="1">
              <a:lnSpc>
                <a:spcPct val="80000"/>
              </a:lnSpc>
            </a:pPr>
            <a:r>
              <a:rPr lang="en-US" altLang="en-US" sz="2000" dirty="0"/>
              <a:t>Latin: “inter” (between, among, as in ”interstate highway”) + </a:t>
            </a:r>
          </a:p>
          <a:p>
            <a:pPr eaLnBrk="1" hangingPunct="1">
              <a:lnSpc>
                <a:spcPct val="80000"/>
              </a:lnSpc>
            </a:pPr>
            <a:r>
              <a:rPr lang="en-US" altLang="en-US" sz="2000" dirty="0"/>
              <a:t>Dutch: “</a:t>
            </a:r>
            <a:r>
              <a:rPr lang="en-US" altLang="en-US" sz="2000" dirty="0" err="1"/>
              <a:t>loopen</a:t>
            </a:r>
            <a:r>
              <a:rPr lang="en-US" altLang="en-US" sz="2000" dirty="0"/>
              <a:t>” (to run)</a:t>
            </a:r>
          </a:p>
        </p:txBody>
      </p:sp>
      <p:sp>
        <p:nvSpPr>
          <p:cNvPr id="4" name="TextBox 3">
            <a:extLst>
              <a:ext uri="{FF2B5EF4-FFF2-40B4-BE49-F238E27FC236}">
                <a16:creationId xmlns:a16="http://schemas.microsoft.com/office/drawing/2014/main" id="{D8282C1C-6364-B149-9E6F-66E2D9FEDD26}"/>
              </a:ext>
            </a:extLst>
          </p:cNvPr>
          <p:cNvSpPr txBox="1"/>
          <p:nvPr/>
        </p:nvSpPr>
        <p:spPr>
          <a:xfrm>
            <a:off x="1447800" y="5511225"/>
            <a:ext cx="7543800" cy="584775"/>
          </a:xfrm>
          <a:prstGeom prst="rect">
            <a:avLst/>
          </a:prstGeom>
          <a:noFill/>
        </p:spPr>
        <p:txBody>
          <a:bodyPr wrap="square" rtlCol="0">
            <a:spAutoFit/>
          </a:bodyPr>
          <a:lstStyle/>
          <a:p>
            <a:pPr eaLnBrk="1" hangingPunct="1">
              <a:lnSpc>
                <a:spcPct val="80000"/>
              </a:lnSpc>
            </a:pPr>
            <a:r>
              <a:rPr lang="en-US" altLang="en-US" sz="2000" dirty="0"/>
              <a:t>a person who interferes or meddles in the affairs of others; trespasser</a:t>
            </a:r>
            <a:endParaRPr lang="en-US" altLang="en-US" sz="2000" i="1" dirty="0"/>
          </a:p>
        </p:txBody>
      </p:sp>
      <p:sp>
        <p:nvSpPr>
          <p:cNvPr id="5" name="TextBox 4">
            <a:extLst>
              <a:ext uri="{FF2B5EF4-FFF2-40B4-BE49-F238E27FC236}">
                <a16:creationId xmlns:a16="http://schemas.microsoft.com/office/drawing/2014/main" id="{4275714F-4C74-8841-AA10-284154ACB4FF}"/>
              </a:ext>
            </a:extLst>
          </p:cNvPr>
          <p:cNvSpPr txBox="1"/>
          <p:nvPr/>
        </p:nvSpPr>
        <p:spPr>
          <a:xfrm>
            <a:off x="1524000" y="3581400"/>
            <a:ext cx="6629400" cy="338554"/>
          </a:xfrm>
          <a:prstGeom prst="rect">
            <a:avLst/>
          </a:prstGeom>
          <a:noFill/>
        </p:spPr>
        <p:txBody>
          <a:bodyPr wrap="square" rtlCol="0">
            <a:spAutoFit/>
          </a:bodyPr>
          <a:lstStyle/>
          <a:p>
            <a:pPr eaLnBrk="1" hangingPunct="1">
              <a:lnSpc>
                <a:spcPct val="80000"/>
              </a:lnSpc>
            </a:pPr>
            <a:r>
              <a:rPr lang="en-US" altLang="en-US" sz="2000" dirty="0"/>
              <a:t>intruder, uninvited guest, alien</a:t>
            </a:r>
          </a:p>
        </p:txBody>
      </p:sp>
    </p:spTree>
    <p:extLst>
      <p:ext uri="{BB962C8B-B14F-4D97-AF65-F5344CB8AC3E}">
        <p14:creationId xmlns:p14="http://schemas.microsoft.com/office/powerpoint/2010/main" val="33409397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0B1956D8-071D-4843-9941-CC5BDA1F9F62}"/>
              </a:ext>
            </a:extLst>
          </p:cNvPr>
          <p:cNvSpPr>
            <a:spLocks noGrp="1" noChangeArrowheads="1"/>
          </p:cNvSpPr>
          <p:nvPr>
            <p:ph type="body" idx="1"/>
          </p:nvPr>
        </p:nvSpPr>
        <p:spPr>
          <a:xfrm>
            <a:off x="0" y="0"/>
            <a:ext cx="9144000" cy="6858000"/>
          </a:xfrm>
        </p:spPr>
        <p:txBody>
          <a:bodyPr/>
          <a:lstStyle/>
          <a:p>
            <a:pPr eaLnBrk="1" hangingPunct="1">
              <a:lnSpc>
                <a:spcPct val="80000"/>
              </a:lnSpc>
            </a:pPr>
            <a:r>
              <a:rPr lang="en-US" altLang="en-US" sz="2000" b="1" dirty="0"/>
              <a:t>Word:</a:t>
            </a:r>
            <a:r>
              <a:rPr lang="en-US" altLang="en-US" sz="2000" dirty="0"/>
              <a:t> infer</a:t>
            </a:r>
          </a:p>
          <a:p>
            <a:pPr eaLnBrk="1" hangingPunct="1">
              <a:lnSpc>
                <a:spcPct val="80000"/>
              </a:lnSpc>
            </a:pPr>
            <a:endParaRPr lang="en-US" altLang="en-US" sz="2000" b="1" dirty="0"/>
          </a:p>
          <a:p>
            <a:pPr eaLnBrk="1" hangingPunct="1">
              <a:lnSpc>
                <a:spcPct val="80000"/>
              </a:lnSpc>
            </a:pPr>
            <a:r>
              <a:rPr lang="en-US" altLang="en-US" sz="2000" b="1" dirty="0"/>
              <a:t>Part of speech:</a:t>
            </a:r>
            <a:r>
              <a:rPr lang="en-US" altLang="en-US" sz="2000" dirty="0"/>
              <a:t> verb</a:t>
            </a:r>
          </a:p>
          <a:p>
            <a:pPr eaLnBrk="1" hangingPunct="1">
              <a:lnSpc>
                <a:spcPct val="80000"/>
              </a:lnSpc>
            </a:pPr>
            <a:endParaRPr lang="en-US" altLang="en-US" sz="2000" b="1" dirty="0"/>
          </a:p>
          <a:p>
            <a:pPr eaLnBrk="1" hangingPunct="1">
              <a:lnSpc>
                <a:spcPct val="80000"/>
              </a:lnSpc>
            </a:pPr>
            <a:r>
              <a:rPr lang="en-US" altLang="en-US" sz="2000" b="1" dirty="0"/>
              <a:t>Pronunciation:</a:t>
            </a:r>
            <a:r>
              <a:rPr lang="en-US" altLang="en-US" sz="2000" dirty="0"/>
              <a:t> in-</a:t>
            </a:r>
            <a:r>
              <a:rPr lang="en-US" altLang="en-US" sz="2000" b="1" dirty="0"/>
              <a:t>fur</a:t>
            </a:r>
            <a:endParaRPr lang="en-US" altLang="en-US" sz="2000" dirty="0"/>
          </a:p>
          <a:p>
            <a:pPr eaLnBrk="1" hangingPunct="1">
              <a:lnSpc>
                <a:spcPct val="80000"/>
              </a:lnSpc>
            </a:pPr>
            <a:endParaRPr lang="en-US" altLang="en-US" sz="2000" dirty="0"/>
          </a:p>
          <a:p>
            <a:pPr eaLnBrk="1" hangingPunct="1">
              <a:lnSpc>
                <a:spcPct val="80000"/>
              </a:lnSpc>
            </a:pPr>
            <a:r>
              <a:rPr lang="en-US" altLang="en-US" sz="2000" b="1" dirty="0"/>
              <a:t>Origins:</a:t>
            </a:r>
            <a:r>
              <a:rPr lang="en-US" altLang="en-US" sz="2000" dirty="0"/>
              <a:t> --Latin: “in” + “</a:t>
            </a:r>
            <a:r>
              <a:rPr lang="en-US" altLang="en-US" sz="2000" dirty="0" err="1"/>
              <a:t>ferre</a:t>
            </a:r>
            <a:r>
              <a:rPr lang="en-US" altLang="en-US" sz="2000" dirty="0"/>
              <a:t>” (to bring, carry)</a:t>
            </a:r>
          </a:p>
          <a:p>
            <a:pPr eaLnBrk="1" hangingPunct="1">
              <a:lnSpc>
                <a:spcPct val="80000"/>
              </a:lnSpc>
              <a:buFontTx/>
              <a:buNone/>
            </a:pPr>
            <a:endParaRPr lang="en-US" altLang="en-US" sz="2000" b="1" dirty="0"/>
          </a:p>
          <a:p>
            <a:pPr eaLnBrk="1" hangingPunct="1">
              <a:lnSpc>
                <a:spcPct val="80000"/>
              </a:lnSpc>
            </a:pPr>
            <a:r>
              <a:rPr lang="en-US" altLang="en-US" sz="2000" b="1" dirty="0"/>
              <a:t>Related Forms: </a:t>
            </a:r>
            <a:r>
              <a:rPr lang="en-US" altLang="en-US" sz="2000" dirty="0"/>
              <a:t>inference (noun), </a:t>
            </a:r>
            <a:r>
              <a:rPr lang="en-US" altLang="en-US" sz="2000" dirty="0" err="1"/>
              <a:t>misinfer</a:t>
            </a:r>
            <a:r>
              <a:rPr lang="en-US" altLang="en-US" sz="2000" dirty="0"/>
              <a:t> (verb)</a:t>
            </a:r>
          </a:p>
          <a:p>
            <a:pPr eaLnBrk="1" hangingPunct="1">
              <a:lnSpc>
                <a:spcPct val="80000"/>
              </a:lnSpc>
            </a:pPr>
            <a:endParaRPr lang="en-US" altLang="en-US" sz="2000" b="1" dirty="0"/>
          </a:p>
          <a:p>
            <a:pPr eaLnBrk="1" hangingPunct="1">
              <a:lnSpc>
                <a:spcPct val="80000"/>
              </a:lnSpc>
            </a:pPr>
            <a:r>
              <a:rPr lang="en-US" altLang="en-US" sz="2000" b="1" dirty="0"/>
              <a:t>Synonyms: </a:t>
            </a:r>
          </a:p>
          <a:p>
            <a:pPr eaLnBrk="1" hangingPunct="1">
              <a:lnSpc>
                <a:spcPct val="80000"/>
              </a:lnSpc>
            </a:pPr>
            <a:endParaRPr lang="en-US" altLang="en-US" sz="2000" b="1" dirty="0"/>
          </a:p>
          <a:p>
            <a:pPr eaLnBrk="1" hangingPunct="1">
              <a:lnSpc>
                <a:spcPct val="80000"/>
              </a:lnSpc>
            </a:pPr>
            <a:r>
              <a:rPr lang="en-US" altLang="en-US" sz="2000" b="1" dirty="0"/>
              <a:t>Sentence:</a:t>
            </a:r>
            <a:r>
              <a:rPr lang="en-US" altLang="en-US" sz="2000" dirty="0"/>
              <a:t> Based on the collection of knives on the walls, the decomposing skeletons rotting in alcoves, and the blood stains on the ceiling, it was easy for the Joker’s latest victim to </a:t>
            </a:r>
            <a:r>
              <a:rPr lang="en-US" altLang="en-US" sz="2000" b="1" u="sng" dirty="0"/>
              <a:t>infer</a:t>
            </a:r>
            <a:r>
              <a:rPr lang="en-US" altLang="en-US" sz="2000" dirty="0"/>
              <a:t> that he was going to die in that basement</a:t>
            </a:r>
            <a:endParaRPr lang="en-US" altLang="en-US" sz="2000" b="1" dirty="0"/>
          </a:p>
          <a:p>
            <a:pPr eaLnBrk="1" hangingPunct="1">
              <a:lnSpc>
                <a:spcPct val="80000"/>
              </a:lnSpc>
              <a:buFontTx/>
              <a:buNone/>
            </a:pPr>
            <a:endParaRPr lang="en-US" altLang="en-US" sz="2000" b="1" dirty="0"/>
          </a:p>
          <a:p>
            <a:pPr eaLnBrk="1" hangingPunct="1">
              <a:lnSpc>
                <a:spcPct val="80000"/>
              </a:lnSpc>
            </a:pPr>
            <a:r>
              <a:rPr lang="en-US" altLang="en-US" sz="2000" b="1" dirty="0"/>
              <a:t>Predicted Definition: I believe this word means… (include 3 guesses)</a:t>
            </a:r>
          </a:p>
          <a:p>
            <a:pPr eaLnBrk="1" hangingPunct="1">
              <a:lnSpc>
                <a:spcPct val="80000"/>
              </a:lnSpc>
            </a:pPr>
            <a:endParaRPr lang="en-US" altLang="en-US" sz="2000" b="1" dirty="0"/>
          </a:p>
          <a:p>
            <a:pPr eaLnBrk="1" hangingPunct="1">
              <a:lnSpc>
                <a:spcPct val="80000"/>
              </a:lnSpc>
            </a:pPr>
            <a:r>
              <a:rPr lang="en-US" altLang="en-US" sz="2000" b="1" dirty="0"/>
              <a:t>Definition: </a:t>
            </a:r>
          </a:p>
        </p:txBody>
      </p:sp>
      <p:sp>
        <p:nvSpPr>
          <p:cNvPr id="2" name="TextBox 1">
            <a:extLst>
              <a:ext uri="{FF2B5EF4-FFF2-40B4-BE49-F238E27FC236}">
                <a16:creationId xmlns:a16="http://schemas.microsoft.com/office/drawing/2014/main" id="{366D81DC-229C-5743-8595-06EB18436638}"/>
              </a:ext>
            </a:extLst>
          </p:cNvPr>
          <p:cNvSpPr txBox="1"/>
          <p:nvPr/>
        </p:nvSpPr>
        <p:spPr>
          <a:xfrm>
            <a:off x="1371600" y="4419600"/>
            <a:ext cx="6934200" cy="584775"/>
          </a:xfrm>
          <a:prstGeom prst="rect">
            <a:avLst/>
          </a:prstGeom>
          <a:noFill/>
        </p:spPr>
        <p:txBody>
          <a:bodyPr wrap="square" rtlCol="0">
            <a:spAutoFit/>
          </a:bodyPr>
          <a:lstStyle/>
          <a:p>
            <a:pPr eaLnBrk="1" hangingPunct="1">
              <a:lnSpc>
                <a:spcPct val="80000"/>
              </a:lnSpc>
            </a:pPr>
            <a:r>
              <a:rPr lang="en-US" altLang="en-US" sz="2000" dirty="0">
                <a:solidFill>
                  <a:srgbClr val="333333"/>
                </a:solidFill>
              </a:rPr>
              <a:t>to</a:t>
            </a:r>
            <a:r>
              <a:rPr lang="en-US" altLang="en-US" sz="2000" dirty="0"/>
              <a:t> </a:t>
            </a:r>
            <a:r>
              <a:rPr lang="en-US" altLang="en-US" sz="2000" dirty="0">
                <a:solidFill>
                  <a:srgbClr val="333333"/>
                </a:solidFill>
              </a:rPr>
              <a:t>derive</a:t>
            </a:r>
            <a:r>
              <a:rPr lang="en-US" altLang="en-US" sz="2000" dirty="0"/>
              <a:t> </a:t>
            </a:r>
            <a:r>
              <a:rPr lang="en-US" altLang="en-US" sz="2000" dirty="0">
                <a:solidFill>
                  <a:srgbClr val="333333"/>
                </a:solidFill>
              </a:rPr>
              <a:t>by</a:t>
            </a:r>
            <a:r>
              <a:rPr lang="en-US" altLang="en-US" sz="2000" dirty="0"/>
              <a:t> </a:t>
            </a:r>
            <a:r>
              <a:rPr lang="en-US" altLang="en-US" sz="2000" dirty="0">
                <a:solidFill>
                  <a:srgbClr val="333333"/>
                </a:solidFill>
              </a:rPr>
              <a:t>reasoning;</a:t>
            </a:r>
            <a:r>
              <a:rPr lang="en-US" altLang="en-US" sz="2000" dirty="0"/>
              <a:t> </a:t>
            </a:r>
            <a:r>
              <a:rPr lang="en-US" altLang="en-US" sz="2000" dirty="0">
                <a:solidFill>
                  <a:srgbClr val="333333"/>
                </a:solidFill>
              </a:rPr>
              <a:t>conclude</a:t>
            </a:r>
            <a:r>
              <a:rPr lang="en-US" altLang="en-US" sz="2000" dirty="0"/>
              <a:t> or judge from premises or evidence; </a:t>
            </a:r>
            <a:r>
              <a:rPr lang="en-US" altLang="en-US" sz="2000" dirty="0">
                <a:solidFill>
                  <a:srgbClr val="333333"/>
                </a:solidFill>
              </a:rPr>
              <a:t>to</a:t>
            </a:r>
            <a:r>
              <a:rPr lang="en-US" altLang="en-US" sz="2000" dirty="0"/>
              <a:t> </a:t>
            </a:r>
            <a:r>
              <a:rPr lang="en-US" altLang="en-US" sz="2000" dirty="0">
                <a:solidFill>
                  <a:srgbClr val="333333"/>
                </a:solidFill>
              </a:rPr>
              <a:t>guess;</a:t>
            </a:r>
            <a:r>
              <a:rPr lang="en-US" altLang="en-US" sz="2000" dirty="0"/>
              <a:t> </a:t>
            </a:r>
            <a:r>
              <a:rPr lang="en-US" altLang="en-US" sz="2000" dirty="0">
                <a:solidFill>
                  <a:srgbClr val="333333"/>
                </a:solidFill>
              </a:rPr>
              <a:t>speculate;</a:t>
            </a:r>
            <a:r>
              <a:rPr lang="en-US" altLang="en-US" sz="2000" dirty="0"/>
              <a:t> </a:t>
            </a:r>
            <a:r>
              <a:rPr lang="en-US" altLang="en-US" sz="2000" dirty="0">
                <a:solidFill>
                  <a:srgbClr val="333333"/>
                </a:solidFill>
              </a:rPr>
              <a:t>surmise.</a:t>
            </a:r>
            <a:r>
              <a:rPr lang="en-US" altLang="en-US" sz="2000" dirty="0"/>
              <a:t> </a:t>
            </a:r>
          </a:p>
        </p:txBody>
      </p:sp>
      <p:sp>
        <p:nvSpPr>
          <p:cNvPr id="3" name="TextBox 2">
            <a:extLst>
              <a:ext uri="{FF2B5EF4-FFF2-40B4-BE49-F238E27FC236}">
                <a16:creationId xmlns:a16="http://schemas.microsoft.com/office/drawing/2014/main" id="{8635E5CE-AEF2-E448-A41E-D0E4C20E0009}"/>
              </a:ext>
            </a:extLst>
          </p:cNvPr>
          <p:cNvSpPr txBox="1"/>
          <p:nvPr/>
        </p:nvSpPr>
        <p:spPr>
          <a:xfrm>
            <a:off x="1447800" y="2438400"/>
            <a:ext cx="6096000" cy="400110"/>
          </a:xfrm>
          <a:prstGeom prst="rect">
            <a:avLst/>
          </a:prstGeom>
          <a:noFill/>
        </p:spPr>
        <p:txBody>
          <a:bodyPr wrap="square" rtlCol="0">
            <a:spAutoFit/>
          </a:bodyPr>
          <a:lstStyle/>
          <a:p>
            <a:r>
              <a:rPr lang="en-US" sz="2000" dirty="0"/>
              <a:t>conclude, reason, interpret</a:t>
            </a:r>
          </a:p>
        </p:txBody>
      </p:sp>
    </p:spTree>
    <p:extLst>
      <p:ext uri="{BB962C8B-B14F-4D97-AF65-F5344CB8AC3E}">
        <p14:creationId xmlns:p14="http://schemas.microsoft.com/office/powerpoint/2010/main" val="38173492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0456"/>
          </a:xfrm>
        </p:spPr>
        <p:txBody>
          <a:bodyPr/>
          <a:lstStyle/>
          <a:p>
            <a:pPr algn="ctr"/>
            <a:r>
              <a:rPr lang="en-U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Wednesday 3/14/18</a:t>
            </a:r>
            <a:b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br>
            <a:endParaRPr lang="en-US" sz="3200" b="1" dirty="0"/>
          </a:p>
        </p:txBody>
      </p:sp>
      <p:sp>
        <p:nvSpPr>
          <p:cNvPr id="3" name="Content Placeholder 2"/>
          <p:cNvSpPr>
            <a:spLocks noGrp="1"/>
          </p:cNvSpPr>
          <p:nvPr>
            <p:ph idx="1"/>
          </p:nvPr>
        </p:nvSpPr>
        <p:spPr>
          <a:xfrm>
            <a:off x="152400" y="762001"/>
            <a:ext cx="8839200" cy="4495800"/>
          </a:xfrm>
        </p:spPr>
        <p:txBody>
          <a:bodyPr/>
          <a:lstStyle/>
          <a:p>
            <a:r>
              <a:rPr lang="en-US" sz="2000" b="1" dirty="0"/>
              <a:t>Directions:</a:t>
            </a:r>
            <a:r>
              <a:rPr lang="en-US" sz="2000" dirty="0"/>
              <a:t> With your group, have each member write down the example and pick the correct answer. Your group receives 1 point for a correct answer and 1 point for being able to thoroughly explain their reasoning. </a:t>
            </a:r>
          </a:p>
          <a:p>
            <a:endParaRPr lang="en-US" sz="2000" dirty="0">
              <a:solidFill>
                <a:schemeClr val="tx1"/>
              </a:solidFill>
            </a:endParaRPr>
          </a:p>
          <a:p>
            <a:r>
              <a:rPr lang="en-US" sz="2400" dirty="0">
                <a:solidFill>
                  <a:schemeClr val="tx1"/>
                </a:solidFill>
              </a:rPr>
              <a:t>Joanna possessed the star qualities of a tennis champion; resilience, strength, and humility.</a:t>
            </a:r>
          </a:p>
          <a:p>
            <a:endParaRPr lang="en-US" sz="2400" dirty="0"/>
          </a:p>
          <a:p>
            <a:r>
              <a:rPr lang="en-US" sz="2400" i="1" dirty="0"/>
              <a:t>Please choose from one of the following options.</a:t>
            </a:r>
          </a:p>
          <a:p>
            <a:r>
              <a:rPr lang="en-US" sz="2400" dirty="0"/>
              <a:t>A NO CHANGE</a:t>
            </a:r>
          </a:p>
          <a:p>
            <a:r>
              <a:rPr lang="en-US" sz="2400" dirty="0"/>
              <a:t>B champion:</a:t>
            </a:r>
          </a:p>
          <a:p>
            <a:r>
              <a:rPr lang="en-US" sz="2400" dirty="0"/>
              <a:t>C champion,</a:t>
            </a:r>
          </a:p>
          <a:p>
            <a:r>
              <a:rPr lang="en-US" sz="2400" dirty="0"/>
              <a:t>D champion</a:t>
            </a:r>
          </a:p>
          <a:p>
            <a:endParaRPr lang="en-US" sz="2000" dirty="0"/>
          </a:p>
          <a:p>
            <a:r>
              <a:rPr lang="en-US" sz="2400" b="1" dirty="0">
                <a:solidFill>
                  <a:srgbClr val="009A46"/>
                </a:solidFill>
              </a:rPr>
              <a:t>Answer: B</a:t>
            </a:r>
          </a:p>
          <a:p>
            <a:r>
              <a:rPr lang="en-US" sz="2400" b="1" dirty="0">
                <a:solidFill>
                  <a:srgbClr val="009A46"/>
                </a:solidFill>
              </a:rPr>
              <a:t>Rule = Use a colon to separate a clause from a list that follows. </a:t>
            </a:r>
          </a:p>
          <a:p>
            <a:endParaRPr lang="en-US" sz="2000" b="1" dirty="0">
              <a:solidFill>
                <a:srgbClr val="00B050"/>
              </a:solidFill>
            </a:endParaRPr>
          </a:p>
          <a:p>
            <a:endParaRPr lang="en-US" sz="2000" dirty="0">
              <a:solidFill>
                <a:srgbClr val="00B050"/>
              </a:solidFill>
            </a:endParaRPr>
          </a:p>
          <a:p>
            <a:endParaRPr lang="en-US" sz="2000" dirty="0">
              <a:solidFill>
                <a:srgbClr val="00B050"/>
              </a:solidFill>
            </a:endParaRPr>
          </a:p>
          <a:p>
            <a:endParaRPr lang="en-US" sz="2000" dirty="0"/>
          </a:p>
          <a:p>
            <a:pPr marL="342900" indent="-342900">
              <a:buAutoNum type="arabicPeriod"/>
            </a:pPr>
            <a:endParaRPr lang="en-US" sz="2000" dirty="0"/>
          </a:p>
        </p:txBody>
      </p:sp>
    </p:spTree>
    <p:extLst>
      <p:ext uri="{BB962C8B-B14F-4D97-AF65-F5344CB8AC3E}">
        <p14:creationId xmlns:p14="http://schemas.microsoft.com/office/powerpoint/2010/main" val="307078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 calcmode="lin" valueType="num">
                                      <p:cBhvr additive="base">
                                        <p:cTn id="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anim calcmode="lin" valueType="num">
                                      <p:cBhvr additive="base">
                                        <p:cTn id="1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228600" y="4572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500" b="1" dirty="0">
                <a:latin typeface="+mn-lt"/>
                <a:ea typeface="Calibri" charset="0"/>
                <a:cs typeface="Calibri" charset="0"/>
                <a:sym typeface="Calibri"/>
              </a:rPr>
              <a:t>Bell Work (Hours 5&amp;6 only):</a:t>
            </a:r>
            <a:r>
              <a:rPr lang="en-US" sz="1500" dirty="0">
                <a:latin typeface="+mn-lt"/>
                <a:ea typeface="Calibri" charset="0"/>
                <a:cs typeface="Calibri" charset="0"/>
                <a:sym typeface="Calibri"/>
              </a:rPr>
              <a:t> </a:t>
            </a:r>
            <a:r>
              <a:rPr lang="en-US" sz="1500" b="1" dirty="0">
                <a:solidFill>
                  <a:schemeClr val="bg1">
                    <a:lumMod val="65000"/>
                  </a:schemeClr>
                </a:solidFill>
                <a:latin typeface="+mn-lt"/>
                <a:ea typeface="Calibri" charset="0"/>
                <a:cs typeface="Calibri" charset="0"/>
                <a:sym typeface="Calibri"/>
              </a:rPr>
              <a:t>Fill out the reflection form for this last in class essay that we did on Khan Academy (copies are located on the left by the black tray by the door when you are looking towards the hallway). </a:t>
            </a:r>
          </a:p>
          <a:p>
            <a:pPr eaLnBrk="1" fontAlgn="auto" hangingPunct="1">
              <a:lnSpc>
                <a:spcPct val="80000"/>
              </a:lnSpc>
              <a:spcBef>
                <a:spcPts val="0"/>
              </a:spcBef>
              <a:spcAft>
                <a:spcPts val="0"/>
              </a:spcAft>
              <a:buClr>
                <a:srgbClr val="000000"/>
              </a:buClr>
              <a:buSzPct val="100000"/>
              <a:defRPr/>
            </a:pPr>
            <a:endParaRPr lang="en-US" sz="800" b="1" u="sng" dirty="0">
              <a:solidFill>
                <a:schemeClr val="tx1"/>
              </a:solidFill>
              <a:latin typeface="+mn-lt"/>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500" b="1" u="sng" dirty="0">
                <a:solidFill>
                  <a:schemeClr val="tx1"/>
                </a:solidFill>
                <a:latin typeface="+mn-lt"/>
                <a:ea typeface="Calibri" charset="0"/>
                <a:cs typeface="Calibri" charset="0"/>
                <a:sym typeface="Calibri"/>
              </a:rPr>
              <a:t>In class activities: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500" b="1" dirty="0">
                <a:solidFill>
                  <a:schemeClr val="tx1"/>
                </a:solidFill>
                <a:latin typeface="+mn-lt"/>
                <a:ea typeface="Calibri" charset="0"/>
                <a:cs typeface="Calibri" charset="0"/>
                <a:sym typeface="Calibri"/>
              </a:rPr>
              <a:t>Reflection on writing the essay (5</a:t>
            </a:r>
            <a:r>
              <a:rPr lang="en-US" sz="1500" b="1" baseline="30000" dirty="0">
                <a:solidFill>
                  <a:schemeClr val="tx1"/>
                </a:solidFill>
                <a:latin typeface="+mn-lt"/>
                <a:ea typeface="Calibri" charset="0"/>
                <a:cs typeface="Calibri" charset="0"/>
                <a:sym typeface="Calibri"/>
              </a:rPr>
              <a:t>th</a:t>
            </a:r>
            <a:r>
              <a:rPr lang="en-US" sz="1500" b="1" dirty="0">
                <a:solidFill>
                  <a:schemeClr val="tx1"/>
                </a:solidFill>
                <a:latin typeface="+mn-lt"/>
                <a:ea typeface="Calibri" charset="0"/>
                <a:cs typeface="Calibri" charset="0"/>
                <a:sym typeface="Calibri"/>
              </a:rPr>
              <a:t> and 6</a:t>
            </a:r>
            <a:r>
              <a:rPr lang="en-US" sz="1500" b="1" baseline="30000" dirty="0">
                <a:solidFill>
                  <a:schemeClr val="tx1"/>
                </a:solidFill>
                <a:latin typeface="+mn-lt"/>
                <a:ea typeface="Calibri" charset="0"/>
                <a:cs typeface="Calibri" charset="0"/>
                <a:sym typeface="Calibri"/>
              </a:rPr>
              <a:t>th</a:t>
            </a:r>
            <a:r>
              <a:rPr lang="en-US" sz="1500" b="1" dirty="0">
                <a:solidFill>
                  <a:schemeClr val="tx1"/>
                </a:solidFill>
                <a:latin typeface="+mn-lt"/>
                <a:ea typeface="Calibri" charset="0"/>
                <a:cs typeface="Calibri" charset="0"/>
                <a:sym typeface="Calibri"/>
              </a:rPr>
              <a:t> hour, only): </a:t>
            </a:r>
            <a:r>
              <a:rPr lang="en-US" sz="1500" b="1" dirty="0">
                <a:solidFill>
                  <a:schemeClr val="bg2">
                    <a:lumMod val="60000"/>
                    <a:lumOff val="40000"/>
                  </a:schemeClr>
                </a:solidFill>
                <a:latin typeface="+mn-lt"/>
                <a:ea typeface="Calibri" charset="0"/>
                <a:cs typeface="Calibri" charset="0"/>
                <a:sym typeface="Calibri"/>
              </a:rPr>
              <a:t>You will have 15 minutes to complete the reflection form. We will debrief, tomorrow. Please turn them in to the appropriate slot by the door (2</a:t>
            </a:r>
            <a:r>
              <a:rPr lang="en-US" sz="1500" b="1" baseline="30000" dirty="0">
                <a:solidFill>
                  <a:schemeClr val="bg2">
                    <a:lumMod val="60000"/>
                    <a:lumOff val="40000"/>
                  </a:schemeClr>
                </a:solidFill>
                <a:latin typeface="+mn-lt"/>
                <a:ea typeface="Calibri" charset="0"/>
                <a:cs typeface="Calibri" charset="0"/>
                <a:sym typeface="Calibri"/>
              </a:rPr>
              <a:t>nd</a:t>
            </a:r>
            <a:r>
              <a:rPr lang="en-US" sz="1500" b="1" dirty="0">
                <a:solidFill>
                  <a:schemeClr val="bg2">
                    <a:lumMod val="60000"/>
                    <a:lumOff val="40000"/>
                  </a:schemeClr>
                </a:solidFill>
                <a:latin typeface="+mn-lt"/>
                <a:ea typeface="Calibri" charset="0"/>
                <a:cs typeface="Calibri" charset="0"/>
                <a:sym typeface="Calibri"/>
              </a:rPr>
              <a:t> from bottom = 5</a:t>
            </a:r>
            <a:r>
              <a:rPr lang="en-US" sz="1500" b="1" baseline="30000" dirty="0">
                <a:solidFill>
                  <a:schemeClr val="bg2">
                    <a:lumMod val="60000"/>
                    <a:lumOff val="40000"/>
                  </a:schemeClr>
                </a:solidFill>
                <a:latin typeface="+mn-lt"/>
                <a:ea typeface="Calibri" charset="0"/>
                <a:cs typeface="Calibri" charset="0"/>
                <a:sym typeface="Calibri"/>
              </a:rPr>
              <a:t>th</a:t>
            </a:r>
            <a:r>
              <a:rPr lang="en-US" sz="1500" b="1" dirty="0">
                <a:solidFill>
                  <a:schemeClr val="bg2">
                    <a:lumMod val="60000"/>
                    <a:lumOff val="40000"/>
                  </a:schemeClr>
                </a:solidFill>
                <a:latin typeface="+mn-lt"/>
                <a:ea typeface="Calibri" charset="0"/>
                <a:cs typeface="Calibri" charset="0"/>
                <a:sym typeface="Calibri"/>
              </a:rPr>
              <a:t>, bottom = 6</a:t>
            </a:r>
            <a:r>
              <a:rPr lang="en-US" sz="1500" b="1" baseline="30000" dirty="0">
                <a:solidFill>
                  <a:schemeClr val="bg2">
                    <a:lumMod val="60000"/>
                    <a:lumOff val="40000"/>
                  </a:schemeClr>
                </a:solidFill>
                <a:latin typeface="+mn-lt"/>
                <a:ea typeface="Calibri" charset="0"/>
                <a:cs typeface="Calibri" charset="0"/>
                <a:sym typeface="Calibri"/>
              </a:rPr>
              <a:t>th</a:t>
            </a:r>
            <a:r>
              <a:rPr lang="en-US" sz="1500" b="1" dirty="0">
                <a:solidFill>
                  <a:schemeClr val="bg2">
                    <a:lumMod val="60000"/>
                    <a:lumOff val="40000"/>
                  </a:schemeClr>
                </a:solidFill>
                <a:latin typeface="+mn-lt"/>
                <a:ea typeface="Calibri" charset="0"/>
                <a:cs typeface="Calibri" charset="0"/>
                <a:sym typeface="Calibri"/>
              </a:rPr>
              <a:t>). </a:t>
            </a:r>
            <a:endParaRPr lang="en-US" sz="800" b="1" dirty="0">
              <a:solidFill>
                <a:srgbClr val="FF0000"/>
              </a:solidFill>
              <a:latin typeface="+mn-lt"/>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500" b="1" dirty="0">
                <a:solidFill>
                  <a:schemeClr val="tx1"/>
                </a:solidFill>
                <a:latin typeface="+mn-lt"/>
                <a:ea typeface="Calibri" charset="0"/>
                <a:cs typeface="Calibri" charset="0"/>
                <a:sym typeface="Calibri"/>
              </a:rPr>
              <a:t>For the remainder of the hour, here is your list of tasks to work on (all hours):</a:t>
            </a:r>
          </a:p>
          <a:p>
            <a:pPr marL="342900" indent="-342900" eaLnBrk="1" fontAlgn="auto" hangingPunct="1">
              <a:lnSpc>
                <a:spcPct val="80000"/>
              </a:lnSpc>
              <a:spcBef>
                <a:spcPts val="400"/>
              </a:spcBef>
              <a:spcAft>
                <a:spcPts val="0"/>
              </a:spcAft>
              <a:buClr>
                <a:srgbClr val="000000"/>
              </a:buClr>
              <a:buSzPct val="100000"/>
              <a:buAutoNum type="arabicParenR"/>
              <a:defRPr/>
            </a:pPr>
            <a:r>
              <a:rPr lang="en-US" sz="1500" b="1" dirty="0">
                <a:solidFill>
                  <a:schemeClr val="tx1"/>
                </a:solidFill>
                <a:latin typeface="+mn-lt"/>
                <a:ea typeface="Calibri" charset="0"/>
                <a:cs typeface="Calibri" charset="0"/>
                <a:sym typeface="Calibri"/>
              </a:rPr>
              <a:t>Khan Challenge Part 3: </a:t>
            </a:r>
            <a:r>
              <a:rPr lang="en-US" sz="1500" b="1" dirty="0">
                <a:solidFill>
                  <a:srgbClr val="00B050"/>
                </a:solidFill>
                <a:latin typeface="+mn-lt"/>
                <a:ea typeface="Calibri" charset="0"/>
                <a:cs typeface="Calibri" charset="0"/>
                <a:sym typeface="Calibri"/>
              </a:rPr>
              <a:t>In order to have the assignment marked “excused” you must complete 20 reading quizzes in a row. Any quiz from Jan. 22 until now will count towards your total. If you want 40/40 summative points, you must get a score of 6/11 or better on 20 quizzes in a row. Screenshots must be uploaded to Google Classroom. </a:t>
            </a:r>
          </a:p>
          <a:p>
            <a:pPr marL="342900" indent="-342900" eaLnBrk="1" fontAlgn="auto" hangingPunct="1">
              <a:lnSpc>
                <a:spcPct val="80000"/>
              </a:lnSpc>
              <a:spcBef>
                <a:spcPts val="400"/>
              </a:spcBef>
              <a:spcAft>
                <a:spcPts val="0"/>
              </a:spcAft>
              <a:buClr>
                <a:srgbClr val="000000"/>
              </a:buClr>
              <a:buSzPct val="100000"/>
              <a:buAutoNum type="arabicParenR"/>
              <a:defRPr/>
            </a:pPr>
            <a:r>
              <a:rPr lang="en-US" sz="1500" b="1" dirty="0">
                <a:solidFill>
                  <a:schemeClr val="tx1"/>
                </a:solidFill>
                <a:latin typeface="+mn-lt"/>
                <a:ea typeface="Calibri" charset="0"/>
                <a:cs typeface="Calibri" charset="0"/>
                <a:sym typeface="Calibri"/>
              </a:rPr>
              <a:t>Teacher of the year nomination: </a:t>
            </a:r>
            <a:r>
              <a:rPr lang="en-US" sz="1500" b="1" dirty="0">
                <a:solidFill>
                  <a:srgbClr val="7030A0"/>
                </a:solidFill>
                <a:latin typeface="+mn-lt"/>
                <a:ea typeface="Calibri" charset="0"/>
                <a:cs typeface="Calibri" charset="0"/>
                <a:sym typeface="Calibri"/>
              </a:rPr>
              <a:t>Go to the link on the flier I passed out to you (there are extras on the counter). The two prompts you must answer can be found on the link. Prior to submitting the form, copy and paste your responses into a Google Doc so then you can upload your Google Doc to Google Classroom as proof you completed the assignment. (This assignment is due tomorrow, 3/15). </a:t>
            </a:r>
          </a:p>
          <a:p>
            <a:pPr marL="342900" indent="-342900" eaLnBrk="1" fontAlgn="auto" hangingPunct="1">
              <a:lnSpc>
                <a:spcPct val="80000"/>
              </a:lnSpc>
              <a:spcBef>
                <a:spcPts val="400"/>
              </a:spcBef>
              <a:spcAft>
                <a:spcPts val="0"/>
              </a:spcAft>
              <a:buClr>
                <a:srgbClr val="000000"/>
              </a:buClr>
              <a:buSzPct val="100000"/>
              <a:buAutoNum type="arabicParenR"/>
              <a:defRPr/>
            </a:pPr>
            <a:r>
              <a:rPr lang="en-US" sz="1500" b="1" dirty="0">
                <a:solidFill>
                  <a:schemeClr val="tx1"/>
                </a:solidFill>
                <a:latin typeface="+mn-lt"/>
                <a:ea typeface="Calibri" charset="0"/>
                <a:cs typeface="Calibri" charset="0"/>
                <a:sym typeface="Calibri"/>
              </a:rPr>
              <a:t>SSR Responses: </a:t>
            </a:r>
            <a:r>
              <a:rPr lang="en-US" sz="1500" b="1" dirty="0">
                <a:solidFill>
                  <a:srgbClr val="FF6600"/>
                </a:solidFill>
                <a:latin typeface="+mn-lt"/>
                <a:ea typeface="Calibri" charset="0"/>
                <a:cs typeface="Calibri" charset="0"/>
                <a:sym typeface="Calibri"/>
              </a:rPr>
              <a:t>At this point, you should have written and submitted three responses. If you submit four of them, you will receive extra credit. They are worth 60 formative points for each response. There will be a drop box posted on Google Classroom with Sunday’s date (3/18/18). You can upload your fourth response there. </a:t>
            </a:r>
            <a:endParaRPr lang="en-US" sz="800" b="1" dirty="0">
              <a:solidFill>
                <a:schemeClr val="accent1"/>
              </a:solidFill>
              <a:latin typeface="+mn-lt"/>
              <a:ea typeface="Calibri" charset="0"/>
              <a:cs typeface="Calibri" charset="0"/>
              <a:sym typeface="Calibri"/>
            </a:endParaRPr>
          </a:p>
          <a:p>
            <a:pPr lvl="2" eaLnBrk="1" fontAlgn="auto" hangingPunct="1">
              <a:spcBef>
                <a:spcPts val="0"/>
              </a:spcBef>
              <a:spcAft>
                <a:spcPts val="0"/>
              </a:spcAft>
              <a:buClr>
                <a:srgbClr val="000000"/>
              </a:buClr>
              <a:buSzPct val="100000"/>
              <a:defRPr/>
            </a:pPr>
            <a:endParaRPr lang="en-US" sz="1500" b="1" dirty="0">
              <a:latin typeface="+mn-lt"/>
              <a:ea typeface="Calibri"/>
              <a:cs typeface="Calibri"/>
              <a:sym typeface="Calibri"/>
            </a:endParaRPr>
          </a:p>
          <a:p>
            <a:pPr lvl="2" eaLnBrk="1" fontAlgn="auto" hangingPunct="1">
              <a:spcBef>
                <a:spcPts val="0"/>
              </a:spcBef>
              <a:spcAft>
                <a:spcPts val="0"/>
              </a:spcAft>
              <a:buClr>
                <a:srgbClr val="000000"/>
              </a:buClr>
              <a:buSzPct val="100000"/>
              <a:defRPr/>
            </a:pPr>
            <a:r>
              <a:rPr lang="en-US" sz="1500" b="1" dirty="0">
                <a:latin typeface="+mn-lt"/>
                <a:ea typeface="Calibri"/>
                <a:cs typeface="Calibri"/>
                <a:sym typeface="Calibri"/>
              </a:rPr>
              <a:t>Content Learning Target</a:t>
            </a:r>
          </a:p>
          <a:p>
            <a:pPr marL="285750" lvl="2" indent="-285750" eaLnBrk="1" fontAlgn="auto" hangingPunct="1">
              <a:spcBef>
                <a:spcPts val="0"/>
              </a:spcBef>
              <a:spcAft>
                <a:spcPts val="0"/>
              </a:spcAft>
              <a:buClr>
                <a:srgbClr val="000000"/>
              </a:buClr>
              <a:buSzPct val="100000"/>
              <a:buFont typeface="Arial" charset="0"/>
              <a:buChar char="•"/>
              <a:defRPr/>
            </a:pPr>
            <a:r>
              <a:rPr lang="en-US" sz="1500" dirty="0">
                <a:latin typeface="+mn-lt"/>
              </a:rPr>
              <a:t>I can analyze an article and find examples of the main technique the author used to build his/her argument in order to craft the Rhetorical Analysis Essay. </a:t>
            </a:r>
            <a:endParaRPr lang="en-US" sz="1500" b="1" dirty="0">
              <a:latin typeface="+mn-lt"/>
              <a:ea typeface="Calibri"/>
              <a:cs typeface="Calibri"/>
              <a:sym typeface="Calibri"/>
            </a:endParaRPr>
          </a:p>
          <a:p>
            <a:pPr eaLnBrk="1" fontAlgn="auto" hangingPunct="1">
              <a:spcBef>
                <a:spcPts val="0"/>
              </a:spcBef>
              <a:spcAft>
                <a:spcPts val="0"/>
              </a:spcAft>
              <a:buClr>
                <a:srgbClr val="000000"/>
              </a:buClr>
              <a:buSzPct val="100000"/>
              <a:defRPr/>
            </a:pPr>
            <a:endParaRPr lang="en-US" sz="1500" b="1" dirty="0">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500" b="1" dirty="0">
                <a:latin typeface="+mn-lt"/>
                <a:ea typeface="Calibri"/>
                <a:cs typeface="Calibri"/>
                <a:sym typeface="Calibri"/>
              </a:rPr>
              <a:t>Language Learning Target</a:t>
            </a:r>
          </a:p>
          <a:p>
            <a:pPr marL="285750" indent="-285750" eaLnBrk="1" fontAlgn="auto" hangingPunct="1">
              <a:spcBef>
                <a:spcPts val="0"/>
              </a:spcBef>
              <a:spcAft>
                <a:spcPts val="0"/>
              </a:spcAft>
              <a:buClr>
                <a:srgbClr val="000000"/>
              </a:buClr>
              <a:buSzPct val="100000"/>
              <a:buFont typeface="Arial" charset="0"/>
              <a:buChar char="•"/>
              <a:defRPr/>
            </a:pPr>
            <a:r>
              <a:rPr lang="en-US" sz="1500" dirty="0">
                <a:latin typeface="+mn-lt"/>
                <a:ea typeface="Calibri"/>
                <a:cs typeface="Calibri"/>
                <a:sym typeface="Calibri"/>
              </a:rPr>
              <a:t>I can use sentence stems and copies of exemplars in order to help me craft my own Rhetorical Analysis Essay introduction paragraph and body paragraphs.  </a:t>
            </a:r>
            <a:endParaRPr lang="en-US" sz="15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1700" b="1" dirty="0">
              <a:solidFill>
                <a:schemeClr val="accent1"/>
              </a:solidFill>
              <a:latin typeface="Calibri" charset="0"/>
              <a:ea typeface="Calibri" charset="0"/>
              <a:cs typeface="Calibri" charset="0"/>
              <a:sym typeface="Calibri"/>
            </a:endParaRPr>
          </a:p>
        </p:txBody>
      </p:sp>
      <p:sp>
        <p:nvSpPr>
          <p:cNvPr id="2" name="Rectangle 1">
            <a:extLst>
              <a:ext uri="{FF2B5EF4-FFF2-40B4-BE49-F238E27FC236}">
                <a16:creationId xmlns:a16="http://schemas.microsoft.com/office/drawing/2014/main" id="{4E8E7C2C-6A16-0B44-BE77-D0B31B247ACD}"/>
              </a:ext>
            </a:extLst>
          </p:cNvPr>
          <p:cNvSpPr/>
          <p:nvPr/>
        </p:nvSpPr>
        <p:spPr>
          <a:xfrm>
            <a:off x="1767084" y="-76200"/>
            <a:ext cx="5108258" cy="584775"/>
          </a:xfrm>
          <a:prstGeom prst="rect">
            <a:avLst/>
          </a:prstGeom>
        </p:spPr>
        <p:txBody>
          <a:bodyPr wrap="none">
            <a:spAutoFit/>
          </a:bodyPr>
          <a:lstStyle/>
          <a:p>
            <a: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Thursday 3/15/18 Agenda</a:t>
            </a:r>
            <a:endParaRPr lang="en-US" sz="3200" dirty="0"/>
          </a:p>
        </p:txBody>
      </p:sp>
    </p:spTree>
    <p:extLst>
      <p:ext uri="{BB962C8B-B14F-4D97-AF65-F5344CB8AC3E}">
        <p14:creationId xmlns:p14="http://schemas.microsoft.com/office/powerpoint/2010/main" val="3754509829"/>
      </p:ext>
    </p:extLst>
  </p:cSld>
  <p:clrMapOvr>
    <a:masterClrMapping/>
  </p:clrMapOvr>
  <p:transition spd="slow">
    <p:cu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228600" y="6096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600" b="1" dirty="0">
                <a:latin typeface="+mn-lt"/>
                <a:ea typeface="Calibri" charset="0"/>
                <a:cs typeface="Calibri" charset="0"/>
                <a:sym typeface="Calibri"/>
              </a:rPr>
              <a:t>Bell Work:</a:t>
            </a:r>
            <a:r>
              <a:rPr lang="en-US" sz="1600" dirty="0">
                <a:latin typeface="+mn-lt"/>
                <a:ea typeface="Calibri" charset="0"/>
                <a:cs typeface="Calibri" charset="0"/>
                <a:sym typeface="Calibri"/>
              </a:rPr>
              <a:t> </a:t>
            </a:r>
            <a:r>
              <a:rPr lang="en-US" sz="1600" b="1" dirty="0">
                <a:solidFill>
                  <a:schemeClr val="bg1">
                    <a:lumMod val="65000"/>
                  </a:schemeClr>
                </a:solidFill>
                <a:latin typeface="+mn-lt"/>
                <a:ea typeface="Calibri" charset="0"/>
                <a:cs typeface="Calibri" charset="0"/>
                <a:sym typeface="Calibri"/>
              </a:rPr>
              <a:t>WOTD = expedient (noun)</a:t>
            </a:r>
          </a:p>
          <a:p>
            <a:pPr eaLnBrk="1" fontAlgn="auto" hangingPunct="1">
              <a:lnSpc>
                <a:spcPct val="80000"/>
              </a:lnSpc>
              <a:spcBef>
                <a:spcPts val="0"/>
              </a:spcBef>
              <a:spcAft>
                <a:spcPts val="0"/>
              </a:spcAft>
              <a:buClr>
                <a:srgbClr val="000000"/>
              </a:buClr>
              <a:buSzPct val="100000"/>
              <a:defRPr/>
            </a:pPr>
            <a:endParaRPr lang="en-US" sz="1600" b="1" u="sng" dirty="0">
              <a:solidFill>
                <a:schemeClr val="tx1"/>
              </a:solidFill>
              <a:latin typeface="+mn-lt"/>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600" b="1" u="sng" dirty="0">
                <a:solidFill>
                  <a:schemeClr val="tx1"/>
                </a:solidFill>
                <a:latin typeface="+mn-lt"/>
                <a:ea typeface="Calibri" charset="0"/>
                <a:cs typeface="Calibri" charset="0"/>
                <a:sym typeface="Calibri"/>
              </a:rPr>
              <a:t>In class activities: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600" b="1" dirty="0">
                <a:solidFill>
                  <a:schemeClr val="tx1"/>
                </a:solidFill>
                <a:latin typeface="+mn-lt"/>
                <a:ea typeface="Calibri" charset="0"/>
                <a:cs typeface="Calibri" charset="0"/>
                <a:sym typeface="Calibri"/>
              </a:rPr>
              <a:t>Watch video on Civil Disobedience: </a:t>
            </a:r>
            <a:r>
              <a:rPr lang="en-US" sz="1600" b="1" dirty="0">
                <a:solidFill>
                  <a:schemeClr val="tx1"/>
                </a:solidFill>
                <a:latin typeface="+mn-lt"/>
                <a:ea typeface="Calibri" charset="0"/>
                <a:cs typeface="Calibri" charset="0"/>
                <a:sym typeface="Calibri"/>
                <a:hlinkClick r:id="rId3"/>
              </a:rPr>
              <a:t>https://www.youtube.com/watch?v=jxTd6biipZo</a:t>
            </a:r>
            <a:endParaRPr lang="en-US" sz="1600" b="1" dirty="0">
              <a:solidFill>
                <a:schemeClr val="tx1"/>
              </a:solidFill>
              <a:latin typeface="+mn-lt"/>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600" b="1" dirty="0">
                <a:solidFill>
                  <a:srgbClr val="00B050"/>
                </a:solidFill>
                <a:latin typeface="+mn-lt"/>
                <a:ea typeface="Calibri" charset="0"/>
                <a:cs typeface="Calibri" charset="0"/>
                <a:sym typeface="Calibri"/>
              </a:rPr>
              <a:t>With your table, discuss some of your observations after watching. **The person wearing the brightest colors will share.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600" b="1" dirty="0">
                <a:solidFill>
                  <a:schemeClr val="tx1"/>
                </a:solidFill>
                <a:latin typeface="+mn-lt"/>
                <a:ea typeface="Calibri" charset="0"/>
                <a:cs typeface="Calibri" charset="0"/>
                <a:sym typeface="Calibri"/>
              </a:rPr>
              <a:t>Discuss section from the text: </a:t>
            </a:r>
            <a:r>
              <a:rPr lang="en-US" sz="1600" b="1" dirty="0">
                <a:solidFill>
                  <a:srgbClr val="00B050"/>
                </a:solidFill>
                <a:latin typeface="+mn-lt"/>
                <a:ea typeface="Calibri" charset="0"/>
                <a:cs typeface="Calibri" charset="0"/>
                <a:sym typeface="Calibri"/>
              </a:rPr>
              <a:t>The person wearing the most green will share your table’s observations about the sentence and what you think the author meant.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600" b="1" dirty="0">
                <a:solidFill>
                  <a:srgbClr val="00B050"/>
                </a:solidFill>
                <a:latin typeface="+mn-lt"/>
                <a:ea typeface="Calibri" charset="0"/>
                <a:cs typeface="Calibri" charset="0"/>
                <a:sym typeface="Calibri"/>
              </a:rPr>
              <a:t>On your own, take 3 minutes to go through the first paragraph. Circle any roadblocks and summarize any sentences you do understand.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600" b="1" dirty="0">
                <a:solidFill>
                  <a:srgbClr val="00B050"/>
                </a:solidFill>
                <a:latin typeface="+mn-lt"/>
                <a:ea typeface="Calibri" charset="0"/>
                <a:cs typeface="Calibri" charset="0"/>
                <a:sym typeface="Calibri"/>
              </a:rPr>
              <a:t>Next, share your annotations with your table. You will share out with the entire class. **We will do the first two paragraphs as a class. </a:t>
            </a:r>
          </a:p>
          <a:p>
            <a:pPr eaLnBrk="1" fontAlgn="auto" hangingPunct="1">
              <a:lnSpc>
                <a:spcPct val="80000"/>
              </a:lnSpc>
              <a:spcBef>
                <a:spcPts val="400"/>
              </a:spcBef>
              <a:spcAft>
                <a:spcPts val="0"/>
              </a:spcAft>
              <a:buClr>
                <a:srgbClr val="000000"/>
              </a:buClr>
              <a:buSzPct val="100000"/>
              <a:defRPr/>
            </a:pPr>
            <a:endParaRPr lang="en-US" sz="1500" b="1" dirty="0">
              <a:solidFill>
                <a:schemeClr val="tx1"/>
              </a:solidFill>
              <a:latin typeface="+mn-lt"/>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500" b="1" dirty="0">
                <a:solidFill>
                  <a:schemeClr val="tx1"/>
                </a:solidFill>
                <a:latin typeface="+mn-lt"/>
                <a:ea typeface="Calibri" charset="0"/>
                <a:cs typeface="Calibri" charset="0"/>
                <a:sym typeface="Calibri"/>
              </a:rPr>
              <a:t>Exit Ticket:</a:t>
            </a:r>
            <a:r>
              <a:rPr lang="en-US" sz="1500" b="1" dirty="0">
                <a:solidFill>
                  <a:srgbClr val="00B050"/>
                </a:solidFill>
                <a:latin typeface="+mn-lt"/>
                <a:ea typeface="Calibri" charset="0"/>
                <a:cs typeface="Calibri" charset="0"/>
                <a:sym typeface="Calibri"/>
              </a:rPr>
              <a:t> Provide your answer to two questions. You will write your responses on a separate sheet of paper. </a:t>
            </a:r>
          </a:p>
          <a:p>
            <a:pPr eaLnBrk="1" fontAlgn="auto" hangingPunct="1">
              <a:lnSpc>
                <a:spcPct val="80000"/>
              </a:lnSpc>
              <a:spcBef>
                <a:spcPts val="400"/>
              </a:spcBef>
              <a:spcAft>
                <a:spcPts val="0"/>
              </a:spcAft>
              <a:buClr>
                <a:srgbClr val="000000"/>
              </a:buClr>
              <a:buSzPct val="100000"/>
              <a:defRPr/>
            </a:pPr>
            <a:r>
              <a:rPr lang="en-US" sz="1600" b="1" dirty="0">
                <a:sym typeface="Calibri"/>
              </a:rPr>
              <a:t>Explain whether or not you agree or disagree with the following statement from Civil Disobedience. Your response must be in complete sentences. </a:t>
            </a:r>
          </a:p>
          <a:p>
            <a:pPr marL="342900" indent="-342900" eaLnBrk="1" fontAlgn="auto" hangingPunct="1">
              <a:lnSpc>
                <a:spcPct val="80000"/>
              </a:lnSpc>
              <a:spcBef>
                <a:spcPts val="400"/>
              </a:spcBef>
              <a:spcAft>
                <a:spcPts val="0"/>
              </a:spcAft>
              <a:buClr>
                <a:srgbClr val="000000"/>
              </a:buClr>
              <a:buSzPct val="100000"/>
              <a:buAutoNum type="arabicParenR"/>
              <a:defRPr/>
            </a:pPr>
            <a:r>
              <a:rPr lang="en-US" sz="1500" b="1" dirty="0">
                <a:solidFill>
                  <a:srgbClr val="00B050"/>
                </a:solidFill>
                <a:latin typeface="+mn-lt"/>
                <a:ea typeface="Calibri" charset="0"/>
                <a:cs typeface="Calibri" charset="0"/>
                <a:sym typeface="Calibri"/>
              </a:rPr>
              <a:t>“That government is best which governs least…or not at all.”</a:t>
            </a:r>
          </a:p>
          <a:p>
            <a:pPr marL="342900" indent="-342900" eaLnBrk="1" fontAlgn="auto" hangingPunct="1">
              <a:lnSpc>
                <a:spcPct val="80000"/>
              </a:lnSpc>
              <a:spcBef>
                <a:spcPts val="400"/>
              </a:spcBef>
              <a:spcAft>
                <a:spcPts val="0"/>
              </a:spcAft>
              <a:buClr>
                <a:srgbClr val="000000"/>
              </a:buClr>
              <a:buSzPct val="100000"/>
              <a:buAutoNum type="arabicParenR"/>
              <a:defRPr/>
            </a:pPr>
            <a:r>
              <a:rPr lang="en-US" sz="1500" b="1" dirty="0">
                <a:solidFill>
                  <a:srgbClr val="00B050"/>
                </a:solidFill>
                <a:latin typeface="+mn-lt"/>
                <a:ea typeface="Calibri" charset="0"/>
                <a:cs typeface="Calibri" charset="0"/>
                <a:sym typeface="Calibri"/>
              </a:rPr>
              <a:t>What strategies (workarounds) did you try to use in order to gain understanding? Which workaround worked the best and why do you think it worked for you? </a:t>
            </a:r>
          </a:p>
          <a:p>
            <a:pPr lvl="2" eaLnBrk="1" fontAlgn="auto" hangingPunct="1">
              <a:spcBef>
                <a:spcPts val="0"/>
              </a:spcBef>
              <a:spcAft>
                <a:spcPts val="0"/>
              </a:spcAft>
              <a:buClr>
                <a:srgbClr val="000000"/>
              </a:buClr>
              <a:buSzPct val="100000"/>
              <a:defRPr/>
            </a:pPr>
            <a:endParaRPr lang="en-US" sz="1500" b="1" dirty="0">
              <a:latin typeface="+mn-lt"/>
              <a:ea typeface="Calibri"/>
              <a:cs typeface="Calibri"/>
              <a:sym typeface="Calibri"/>
            </a:endParaRPr>
          </a:p>
          <a:p>
            <a:pPr lvl="2" eaLnBrk="1" fontAlgn="auto" hangingPunct="1">
              <a:spcBef>
                <a:spcPts val="0"/>
              </a:spcBef>
              <a:spcAft>
                <a:spcPts val="0"/>
              </a:spcAft>
              <a:buClr>
                <a:srgbClr val="000000"/>
              </a:buClr>
              <a:buSzPct val="100000"/>
              <a:defRPr/>
            </a:pPr>
            <a:r>
              <a:rPr lang="en-US" sz="1500" b="1" dirty="0">
                <a:latin typeface="+mn-lt"/>
                <a:ea typeface="Calibri"/>
                <a:cs typeface="Calibri"/>
                <a:sym typeface="Calibri"/>
              </a:rPr>
              <a:t>Content Learning Target</a:t>
            </a:r>
          </a:p>
          <a:p>
            <a:pPr marL="285750" lvl="2" indent="-285750" eaLnBrk="1" fontAlgn="auto" hangingPunct="1">
              <a:spcBef>
                <a:spcPts val="0"/>
              </a:spcBef>
              <a:spcAft>
                <a:spcPts val="0"/>
              </a:spcAft>
              <a:buClr>
                <a:srgbClr val="000000"/>
              </a:buClr>
              <a:buSzPct val="100000"/>
              <a:buFont typeface="Arial" charset="0"/>
              <a:buChar char="•"/>
              <a:defRPr/>
            </a:pPr>
            <a:r>
              <a:rPr lang="en-US" sz="1500" dirty="0">
                <a:latin typeface="+mn-lt"/>
              </a:rPr>
              <a:t>I can cite textual evidence in order to help determine the author’s purpose, theme, and answer to the unit’s </a:t>
            </a:r>
            <a:r>
              <a:rPr lang="en-US" sz="1500" b="1" dirty="0">
                <a:latin typeface="+mn-lt"/>
              </a:rPr>
              <a:t>essential question: </a:t>
            </a:r>
            <a:r>
              <a:rPr lang="en-US" sz="1500" dirty="0">
                <a:latin typeface="+mn-lt"/>
              </a:rPr>
              <a:t>“Is our ultimate obligation to ourselves or society?”</a:t>
            </a:r>
            <a:endParaRPr lang="en-US" sz="1500" b="1" dirty="0">
              <a:latin typeface="+mn-lt"/>
              <a:ea typeface="Calibri"/>
              <a:cs typeface="Calibri"/>
              <a:sym typeface="Calibri"/>
            </a:endParaRPr>
          </a:p>
          <a:p>
            <a:pPr eaLnBrk="1" fontAlgn="auto" hangingPunct="1">
              <a:spcBef>
                <a:spcPts val="0"/>
              </a:spcBef>
              <a:spcAft>
                <a:spcPts val="0"/>
              </a:spcAft>
              <a:buClr>
                <a:srgbClr val="000000"/>
              </a:buClr>
              <a:buSzPct val="100000"/>
              <a:defRPr/>
            </a:pPr>
            <a:endParaRPr lang="en-US" sz="1500" b="1" dirty="0">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500" b="1" dirty="0">
                <a:latin typeface="+mn-lt"/>
                <a:ea typeface="Calibri"/>
                <a:cs typeface="Calibri"/>
                <a:sym typeface="Calibri"/>
              </a:rPr>
              <a:t>Language Learning Target</a:t>
            </a:r>
          </a:p>
          <a:p>
            <a:pPr marL="285750" indent="-285750" eaLnBrk="1" fontAlgn="auto" hangingPunct="1">
              <a:spcBef>
                <a:spcPts val="0"/>
              </a:spcBef>
              <a:spcAft>
                <a:spcPts val="0"/>
              </a:spcAft>
              <a:buClr>
                <a:srgbClr val="000000"/>
              </a:buClr>
              <a:buSzPct val="100000"/>
              <a:buFont typeface="Arial" charset="0"/>
              <a:buChar char="•"/>
              <a:defRPr/>
            </a:pPr>
            <a:r>
              <a:rPr lang="en-US" sz="1500" dirty="0">
                <a:latin typeface="+mn-lt"/>
                <a:ea typeface="Calibri"/>
                <a:cs typeface="Calibri"/>
                <a:sym typeface="Calibri"/>
              </a:rPr>
              <a:t>I can use the roadblock chart in order to try various strategies in order to make meaning of specific sections of the text. </a:t>
            </a:r>
            <a:endParaRPr lang="en-US" sz="15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1700" b="1" dirty="0">
              <a:solidFill>
                <a:schemeClr val="accent1"/>
              </a:solidFill>
              <a:latin typeface="Calibri" charset="0"/>
              <a:ea typeface="Calibri" charset="0"/>
              <a:cs typeface="Calibri" charset="0"/>
              <a:sym typeface="Calibri"/>
            </a:endParaRPr>
          </a:p>
        </p:txBody>
      </p:sp>
      <p:sp>
        <p:nvSpPr>
          <p:cNvPr id="2" name="Rectangle 1">
            <a:extLst>
              <a:ext uri="{FF2B5EF4-FFF2-40B4-BE49-F238E27FC236}">
                <a16:creationId xmlns:a16="http://schemas.microsoft.com/office/drawing/2014/main" id="{4E8E7C2C-6A16-0B44-BE77-D0B31B247ACD}"/>
              </a:ext>
            </a:extLst>
          </p:cNvPr>
          <p:cNvSpPr/>
          <p:nvPr/>
        </p:nvSpPr>
        <p:spPr>
          <a:xfrm>
            <a:off x="2058893" y="-76200"/>
            <a:ext cx="4494307" cy="584775"/>
          </a:xfrm>
          <a:prstGeom prst="rect">
            <a:avLst/>
          </a:prstGeom>
        </p:spPr>
        <p:txBody>
          <a:bodyPr wrap="none">
            <a:spAutoFit/>
          </a:bodyPr>
          <a:lstStyle/>
          <a:p>
            <a: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Friday 3/16/18 Agenda</a:t>
            </a:r>
            <a:endParaRPr lang="en-US" sz="3200" dirty="0"/>
          </a:p>
        </p:txBody>
      </p:sp>
    </p:spTree>
    <p:extLst>
      <p:ext uri="{BB962C8B-B14F-4D97-AF65-F5344CB8AC3E}">
        <p14:creationId xmlns:p14="http://schemas.microsoft.com/office/powerpoint/2010/main" val="2181503202"/>
      </p:ext>
    </p:extLst>
  </p:cSld>
  <p:clrMapOvr>
    <a:masterClrMapping/>
  </p:clrMapOvr>
  <p:transition spd="slow">
    <p:cu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685800"/>
            <a:ext cx="9144000" cy="6172200"/>
          </a:xfrm>
          <a:solidFill>
            <a:schemeClr val="bg1"/>
          </a:solidFill>
        </p:spPr>
        <p:txBody>
          <a:bodyPr/>
          <a:lstStyle/>
          <a:p>
            <a:pPr eaLnBrk="1" hangingPunct="1">
              <a:lnSpc>
                <a:spcPct val="80000"/>
              </a:lnSpc>
              <a:defRPr/>
            </a:pPr>
            <a:r>
              <a:rPr lang="en-US" altLang="en-US" sz="2000" b="1" dirty="0">
                <a:solidFill>
                  <a:schemeClr val="tx1"/>
                </a:solidFill>
                <a:latin typeface="+mn-lt"/>
              </a:rPr>
              <a:t>Word: </a:t>
            </a:r>
            <a:r>
              <a:rPr lang="en-US" altLang="en-US" sz="2000" dirty="0">
                <a:solidFill>
                  <a:schemeClr val="tx1"/>
                </a:solidFill>
                <a:latin typeface="+mn-lt"/>
              </a:rPr>
              <a:t>expedient</a:t>
            </a:r>
          </a:p>
          <a:p>
            <a:pPr eaLnBrk="1" hangingPunct="1">
              <a:lnSpc>
                <a:spcPct val="80000"/>
              </a:lnSpc>
              <a:defRPr/>
            </a:pPr>
            <a:endParaRPr lang="en-US" altLang="en-US" sz="2000" b="1" dirty="0">
              <a:solidFill>
                <a:schemeClr val="tx1"/>
              </a:solidFill>
              <a:latin typeface="+mn-lt"/>
            </a:endParaRPr>
          </a:p>
          <a:p>
            <a:pPr eaLnBrk="1" hangingPunct="1">
              <a:lnSpc>
                <a:spcPct val="80000"/>
              </a:lnSpc>
              <a:defRPr/>
            </a:pPr>
            <a:r>
              <a:rPr lang="en-US" altLang="en-US" sz="2000" b="1" dirty="0">
                <a:solidFill>
                  <a:schemeClr val="tx1"/>
                </a:solidFill>
                <a:latin typeface="+mn-lt"/>
              </a:rPr>
              <a:t>Part of speech: noun</a:t>
            </a:r>
          </a:p>
          <a:p>
            <a:pPr eaLnBrk="1" hangingPunct="1">
              <a:lnSpc>
                <a:spcPct val="80000"/>
              </a:lnSpc>
              <a:defRPr/>
            </a:pPr>
            <a:endParaRPr lang="en-US" altLang="en-US" sz="2000" b="1" dirty="0">
              <a:solidFill>
                <a:schemeClr val="tx1"/>
              </a:solidFill>
              <a:latin typeface="+mn-lt"/>
            </a:endParaRPr>
          </a:p>
          <a:p>
            <a:pPr eaLnBrk="1" hangingPunct="1">
              <a:lnSpc>
                <a:spcPct val="80000"/>
              </a:lnSpc>
              <a:defRPr/>
            </a:pPr>
            <a:r>
              <a:rPr lang="en-US" altLang="en-US" sz="2000" b="1" dirty="0">
                <a:solidFill>
                  <a:schemeClr val="tx1"/>
                </a:solidFill>
                <a:latin typeface="+mn-lt"/>
              </a:rPr>
              <a:t>Pronunciation: </a:t>
            </a:r>
            <a:r>
              <a:rPr lang="en-US" sz="2000" dirty="0">
                <a:solidFill>
                  <a:schemeClr val="tx1"/>
                </a:solidFill>
              </a:rPr>
              <a:t>[</a:t>
            </a:r>
            <a:r>
              <a:rPr lang="en-US" sz="2000" dirty="0" err="1">
                <a:solidFill>
                  <a:schemeClr val="tx1"/>
                </a:solidFill>
              </a:rPr>
              <a:t>ik</a:t>
            </a:r>
            <a:r>
              <a:rPr lang="en-US" sz="2000" dirty="0">
                <a:solidFill>
                  <a:schemeClr val="tx1"/>
                </a:solidFill>
              </a:rPr>
              <a:t>-</a:t>
            </a:r>
            <a:r>
              <a:rPr lang="en-US" sz="2000" b="1" dirty="0" err="1">
                <a:solidFill>
                  <a:schemeClr val="tx1"/>
                </a:solidFill>
              </a:rPr>
              <a:t>spee</a:t>
            </a:r>
            <a:r>
              <a:rPr lang="en-US" sz="2000" dirty="0">
                <a:solidFill>
                  <a:schemeClr val="tx1"/>
                </a:solidFill>
              </a:rPr>
              <a:t>-dee-</a:t>
            </a:r>
            <a:r>
              <a:rPr lang="en-US" sz="2000" i="1" dirty="0">
                <a:solidFill>
                  <a:schemeClr val="tx1"/>
                </a:solidFill>
              </a:rPr>
              <a:t>uh</a:t>
            </a:r>
            <a:r>
              <a:rPr lang="en-US" sz="2000" dirty="0">
                <a:solidFill>
                  <a:schemeClr val="tx1"/>
                </a:solidFill>
              </a:rPr>
              <a:t> </a:t>
            </a:r>
            <a:r>
              <a:rPr lang="en-US" sz="2000" dirty="0" err="1">
                <a:solidFill>
                  <a:schemeClr val="tx1"/>
                </a:solidFill>
              </a:rPr>
              <a:t>nt</a:t>
            </a:r>
            <a:r>
              <a:rPr lang="en-US" sz="2000" dirty="0">
                <a:solidFill>
                  <a:schemeClr val="tx1"/>
                </a:solidFill>
              </a:rPr>
              <a:t>] </a:t>
            </a:r>
            <a:endParaRPr lang="en-US" altLang="en-US" sz="2000" b="1" dirty="0">
              <a:solidFill>
                <a:schemeClr val="tx1"/>
              </a:solidFill>
              <a:latin typeface="+mn-lt"/>
            </a:endParaRPr>
          </a:p>
          <a:p>
            <a:pPr eaLnBrk="1" hangingPunct="1">
              <a:lnSpc>
                <a:spcPct val="80000"/>
              </a:lnSpc>
              <a:defRPr/>
            </a:pPr>
            <a:endParaRPr lang="en-US" altLang="en-US" sz="2000" b="1" dirty="0">
              <a:solidFill>
                <a:schemeClr val="tx1"/>
              </a:solidFill>
              <a:latin typeface="+mn-lt"/>
            </a:endParaRPr>
          </a:p>
          <a:p>
            <a:pPr eaLnBrk="1" hangingPunct="1">
              <a:lnSpc>
                <a:spcPct val="80000"/>
              </a:lnSpc>
              <a:defRPr/>
            </a:pPr>
            <a:r>
              <a:rPr lang="en-US" altLang="en-US" sz="2000" b="1" dirty="0">
                <a:solidFill>
                  <a:schemeClr val="tx1"/>
                </a:solidFill>
                <a:latin typeface="+mn-lt"/>
              </a:rPr>
              <a:t>Predicted Synonyms:</a:t>
            </a:r>
          </a:p>
          <a:p>
            <a:pPr eaLnBrk="1" hangingPunct="1">
              <a:lnSpc>
                <a:spcPct val="80000"/>
              </a:lnSpc>
              <a:defRPr/>
            </a:pPr>
            <a:endParaRPr lang="en-US" altLang="en-US" sz="2000" b="1" dirty="0">
              <a:solidFill>
                <a:schemeClr val="tx1"/>
              </a:solidFill>
              <a:latin typeface="+mn-lt"/>
            </a:endParaRPr>
          </a:p>
          <a:p>
            <a:pPr eaLnBrk="1" hangingPunct="1">
              <a:lnSpc>
                <a:spcPct val="80000"/>
              </a:lnSpc>
              <a:defRPr/>
            </a:pPr>
            <a:r>
              <a:rPr lang="en-US" altLang="en-US" sz="2000" b="1" dirty="0">
                <a:solidFill>
                  <a:schemeClr val="tx1"/>
                </a:solidFill>
                <a:latin typeface="+mn-lt"/>
              </a:rPr>
              <a:t>Synonyms: </a:t>
            </a:r>
            <a:endParaRPr lang="en-US" altLang="en-US" sz="2000" dirty="0">
              <a:solidFill>
                <a:schemeClr val="tx1"/>
              </a:solidFill>
              <a:latin typeface="+mn-lt"/>
            </a:endParaRPr>
          </a:p>
          <a:p>
            <a:pPr eaLnBrk="1" hangingPunct="1">
              <a:lnSpc>
                <a:spcPct val="80000"/>
              </a:lnSpc>
              <a:defRPr/>
            </a:pPr>
            <a:endParaRPr lang="en-US" altLang="en-US" sz="2000" b="1" dirty="0">
              <a:solidFill>
                <a:schemeClr val="tx1"/>
              </a:solidFill>
              <a:latin typeface="+mn-lt"/>
            </a:endParaRPr>
          </a:p>
          <a:p>
            <a:pPr eaLnBrk="1" hangingPunct="1">
              <a:lnSpc>
                <a:spcPct val="80000"/>
              </a:lnSpc>
              <a:defRPr/>
            </a:pPr>
            <a:r>
              <a:rPr lang="en-US" altLang="en-US" sz="2000" b="1" dirty="0">
                <a:solidFill>
                  <a:schemeClr val="tx1"/>
                </a:solidFill>
                <a:latin typeface="+mn-lt"/>
              </a:rPr>
              <a:t>Antonyms: </a:t>
            </a:r>
            <a:endParaRPr lang="en-US" altLang="en-US" sz="2000" dirty="0">
              <a:solidFill>
                <a:schemeClr val="tx1"/>
              </a:solidFill>
              <a:latin typeface="+mn-lt"/>
            </a:endParaRPr>
          </a:p>
          <a:p>
            <a:pPr eaLnBrk="1" hangingPunct="1">
              <a:lnSpc>
                <a:spcPct val="80000"/>
              </a:lnSpc>
              <a:defRPr/>
            </a:pPr>
            <a:endParaRPr lang="en-US" altLang="en-US" sz="2000" b="1" dirty="0">
              <a:solidFill>
                <a:schemeClr val="tx1"/>
              </a:solidFill>
              <a:latin typeface="+mn-lt"/>
            </a:endParaRPr>
          </a:p>
          <a:p>
            <a:pPr eaLnBrk="1" hangingPunct="1">
              <a:lnSpc>
                <a:spcPct val="80000"/>
              </a:lnSpc>
              <a:defRPr/>
            </a:pPr>
            <a:r>
              <a:rPr lang="en-US" altLang="en-US" sz="2000" b="1" dirty="0">
                <a:solidFill>
                  <a:schemeClr val="tx1"/>
                </a:solidFill>
                <a:latin typeface="+mn-lt"/>
              </a:rPr>
              <a:t>Related Forms: </a:t>
            </a:r>
            <a:r>
              <a:rPr lang="en-US" altLang="en-US" sz="2000" dirty="0">
                <a:solidFill>
                  <a:schemeClr val="tx1"/>
                </a:solidFill>
                <a:latin typeface="+mn-lt"/>
              </a:rPr>
              <a:t>expediently (adverb)</a:t>
            </a:r>
          </a:p>
          <a:p>
            <a:pPr eaLnBrk="1" hangingPunct="1">
              <a:lnSpc>
                <a:spcPct val="80000"/>
              </a:lnSpc>
              <a:defRPr/>
            </a:pPr>
            <a:endParaRPr lang="en-US" altLang="en-US" sz="2000" b="1" dirty="0">
              <a:solidFill>
                <a:schemeClr val="tx1"/>
              </a:solidFill>
              <a:latin typeface="+mn-lt"/>
            </a:endParaRPr>
          </a:p>
          <a:p>
            <a:r>
              <a:rPr lang="en-US" altLang="en-US" sz="2000" b="1" dirty="0">
                <a:solidFill>
                  <a:schemeClr val="tx1"/>
                </a:solidFill>
                <a:latin typeface="+mn-lt"/>
              </a:rPr>
              <a:t>Sentence: </a:t>
            </a:r>
            <a:r>
              <a:rPr lang="en-US" sz="2000" dirty="0">
                <a:solidFill>
                  <a:schemeClr val="tx1"/>
                </a:solidFill>
              </a:rPr>
              <a:t>The president planned a temporary </a:t>
            </a:r>
            <a:r>
              <a:rPr lang="en-US" sz="2000" b="1" u="sng" dirty="0">
                <a:solidFill>
                  <a:schemeClr val="tx1"/>
                </a:solidFill>
              </a:rPr>
              <a:t>expedient</a:t>
            </a:r>
            <a:r>
              <a:rPr lang="en-US" sz="2000" dirty="0">
                <a:solidFill>
                  <a:schemeClr val="tx1"/>
                </a:solidFill>
              </a:rPr>
              <a:t> to avoid having to implement a permanent vetting system for refugees trying to enter the U.S.</a:t>
            </a:r>
            <a:endParaRPr lang="en-US" altLang="en-US" sz="2000" b="1" dirty="0">
              <a:solidFill>
                <a:schemeClr val="tx1"/>
              </a:solidFill>
              <a:latin typeface="+mn-lt"/>
            </a:endParaRPr>
          </a:p>
          <a:p>
            <a:pPr eaLnBrk="1" hangingPunct="1">
              <a:lnSpc>
                <a:spcPct val="80000"/>
              </a:lnSpc>
              <a:defRPr/>
            </a:pPr>
            <a:endParaRPr lang="en-US" altLang="en-US" sz="2000" b="1" dirty="0">
              <a:solidFill>
                <a:schemeClr val="tx1"/>
              </a:solidFill>
              <a:latin typeface="+mn-lt"/>
            </a:endParaRPr>
          </a:p>
          <a:p>
            <a:pPr eaLnBrk="1" hangingPunct="1">
              <a:lnSpc>
                <a:spcPct val="80000"/>
              </a:lnSpc>
              <a:defRPr/>
            </a:pPr>
            <a:r>
              <a:rPr lang="en-US" altLang="en-US" sz="2000" b="1" dirty="0">
                <a:solidFill>
                  <a:schemeClr val="tx1"/>
                </a:solidFill>
                <a:latin typeface="+mn-lt"/>
              </a:rPr>
              <a:t>Predicted Definition: I think this word means</a:t>
            </a:r>
            <a:r>
              <a:rPr lang="mr-IN" altLang="en-US" sz="2000" b="1" dirty="0">
                <a:solidFill>
                  <a:schemeClr val="tx1"/>
                </a:solidFill>
                <a:latin typeface="+mn-lt"/>
              </a:rPr>
              <a:t>…</a:t>
            </a:r>
            <a:r>
              <a:rPr lang="en-US" altLang="en-US" sz="2000" b="1" dirty="0">
                <a:solidFill>
                  <a:schemeClr val="tx1"/>
                </a:solidFill>
                <a:latin typeface="+mn-lt"/>
              </a:rPr>
              <a:t> *include 3 guesses</a:t>
            </a:r>
          </a:p>
          <a:p>
            <a:pPr eaLnBrk="1" hangingPunct="1">
              <a:lnSpc>
                <a:spcPct val="80000"/>
              </a:lnSpc>
              <a:defRPr/>
            </a:pPr>
            <a:endParaRPr lang="en-US" altLang="en-US" sz="2000" b="1" dirty="0">
              <a:solidFill>
                <a:schemeClr val="tx1"/>
              </a:solidFill>
              <a:latin typeface="+mn-lt"/>
            </a:endParaRPr>
          </a:p>
          <a:p>
            <a:pPr eaLnBrk="1" hangingPunct="1">
              <a:lnSpc>
                <a:spcPct val="80000"/>
              </a:lnSpc>
              <a:defRPr/>
            </a:pPr>
            <a:r>
              <a:rPr lang="en-US" altLang="en-US" sz="2000" b="1" dirty="0">
                <a:solidFill>
                  <a:schemeClr val="tx1"/>
                </a:solidFill>
                <a:latin typeface="+mn-lt"/>
              </a:rPr>
              <a:t>Definition:</a:t>
            </a:r>
            <a:endParaRPr lang="en-US" altLang="en-US" sz="2000" dirty="0">
              <a:solidFill>
                <a:schemeClr val="tx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51113" y="2590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chemeClr val="tx1"/>
                </a:solidFill>
              </a:rPr>
              <a:t>resource, maneuver, device</a:t>
            </a:r>
          </a:p>
        </p:txBody>
      </p:sp>
      <p:sp>
        <p:nvSpPr>
          <p:cNvPr id="2" name="TextBox 1"/>
          <p:cNvSpPr txBox="1">
            <a:spLocks noChangeArrowheads="1"/>
          </p:cNvSpPr>
          <p:nvPr/>
        </p:nvSpPr>
        <p:spPr bwMode="auto">
          <a:xfrm>
            <a:off x="1381539" y="5410200"/>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tx1"/>
                </a:solidFill>
              </a:rPr>
              <a:t>a means of attaining an end, especially one that is convenient but considered improper or immoral.</a:t>
            </a:r>
            <a:endParaRPr lang="en-US" altLang="x-none" sz="2000" dirty="0">
              <a:solidFill>
                <a:schemeClr val="tx1"/>
              </a:solidFill>
            </a:endParaRPr>
          </a:p>
        </p:txBody>
      </p:sp>
      <p:sp>
        <p:nvSpPr>
          <p:cNvPr id="4" name="TextBox 3"/>
          <p:cNvSpPr txBox="1"/>
          <p:nvPr/>
        </p:nvSpPr>
        <p:spPr>
          <a:xfrm>
            <a:off x="1437861" y="3105090"/>
            <a:ext cx="4648200" cy="400110"/>
          </a:xfrm>
          <a:prstGeom prst="rect">
            <a:avLst/>
          </a:prstGeom>
          <a:noFill/>
        </p:spPr>
        <p:txBody>
          <a:bodyPr wrap="square" rtlCol="0">
            <a:spAutoFit/>
          </a:bodyPr>
          <a:lstStyle/>
          <a:p>
            <a:r>
              <a:rPr lang="en-US" sz="2000" dirty="0">
                <a:solidFill>
                  <a:schemeClr val="tx1"/>
                </a:solidFill>
              </a:rPr>
              <a:t>permanent</a:t>
            </a:r>
          </a:p>
        </p:txBody>
      </p:sp>
      <p:sp>
        <p:nvSpPr>
          <p:cNvPr id="3" name="Rectangle 2">
            <a:extLst>
              <a:ext uri="{FF2B5EF4-FFF2-40B4-BE49-F238E27FC236}">
                <a16:creationId xmlns:a16="http://schemas.microsoft.com/office/drawing/2014/main" id="{C89E4CB8-0E9B-3E4F-A56D-D47192B6BE3E}"/>
              </a:ext>
            </a:extLst>
          </p:cNvPr>
          <p:cNvSpPr/>
          <p:nvPr/>
        </p:nvSpPr>
        <p:spPr>
          <a:xfrm>
            <a:off x="2888159" y="192994"/>
            <a:ext cx="2917786" cy="584775"/>
          </a:xfrm>
          <a:prstGeom prst="rect">
            <a:avLst/>
          </a:prstGeom>
        </p:spPr>
        <p:txBody>
          <a:bodyPr wrap="none">
            <a:spAutoFit/>
          </a:bodyPr>
          <a:lstStyle/>
          <a:p>
            <a:pPr algn="ctr"/>
            <a: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WOTD 3/16/18</a:t>
            </a:r>
          </a:p>
        </p:txBody>
      </p:sp>
    </p:spTree>
    <p:extLst>
      <p:ext uri="{BB962C8B-B14F-4D97-AF65-F5344CB8AC3E}">
        <p14:creationId xmlns:p14="http://schemas.microsoft.com/office/powerpoint/2010/main" val="35334382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266700" y="990600"/>
            <a:ext cx="8610600" cy="5334000"/>
          </a:xfrm>
        </p:spPr>
        <p:txBody>
          <a:bodyPr tIns="45700" bIns="45700">
            <a:noAutofit/>
          </a:bodyPr>
          <a:lstStyle/>
          <a:p>
            <a:pPr marL="342900" marR="0" lvl="0" indent="-342900" defTabSz="914400" eaLnBrk="1" fontAlgn="auto" latinLnBrk="0" hangingPunct="1">
              <a:lnSpc>
                <a:spcPct val="100000"/>
              </a:lnSpc>
              <a:spcBef>
                <a:spcPts val="0"/>
              </a:spcBef>
              <a:spcAft>
                <a:spcPts val="0"/>
              </a:spcAft>
              <a:buClrTx/>
              <a:buSzTx/>
              <a:buFont typeface="+mj-lt"/>
              <a:buNone/>
              <a:tabLst/>
              <a:defRPr/>
            </a:pPr>
            <a:r>
              <a:rPr lang="en-US" sz="2400" dirty="0"/>
              <a:t>What do you notice about the structure of this sentence? What</a:t>
            </a:r>
          </a:p>
          <a:p>
            <a:pPr marL="342900" marR="0" lvl="0" indent="-342900" defTabSz="914400" eaLnBrk="1" fontAlgn="auto" latinLnBrk="0" hangingPunct="1">
              <a:lnSpc>
                <a:spcPct val="100000"/>
              </a:lnSpc>
              <a:spcBef>
                <a:spcPts val="0"/>
              </a:spcBef>
              <a:spcAft>
                <a:spcPts val="0"/>
              </a:spcAft>
              <a:buClrTx/>
              <a:buSzTx/>
              <a:buFont typeface="+mj-lt"/>
              <a:buNone/>
              <a:tabLst/>
              <a:defRPr/>
            </a:pPr>
            <a:r>
              <a:rPr lang="en-US" sz="2400" dirty="0"/>
              <a:t>kind of words and punctuation, specifically, does the author</a:t>
            </a:r>
          </a:p>
          <a:p>
            <a:pPr marL="342900" marR="0" lvl="0" indent="-342900" defTabSz="914400" eaLnBrk="1" fontAlgn="auto" latinLnBrk="0" hangingPunct="1">
              <a:lnSpc>
                <a:spcPct val="100000"/>
              </a:lnSpc>
              <a:spcBef>
                <a:spcPts val="0"/>
              </a:spcBef>
              <a:spcAft>
                <a:spcPts val="0"/>
              </a:spcAft>
              <a:buClrTx/>
              <a:buSzTx/>
              <a:buFont typeface="+mj-lt"/>
              <a:buNone/>
              <a:tabLst/>
              <a:defRPr/>
            </a:pPr>
            <a:r>
              <a:rPr lang="en-US" sz="2400" dirty="0"/>
              <a:t>use?</a:t>
            </a:r>
          </a:p>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US" sz="2000" dirty="0"/>
          </a:p>
          <a:p>
            <a:r>
              <a:rPr lang="en-US" sz="2800" b="1" dirty="0"/>
              <a:t>“Government is at best but an expedient; but most governments are usually, and all governments are sometimes, inexpedient.”</a:t>
            </a:r>
          </a:p>
          <a:p>
            <a:endParaRPr lang="en-US" sz="2000" dirty="0"/>
          </a:p>
          <a:p>
            <a:endParaRPr lang="en-US" sz="2000" dirty="0"/>
          </a:p>
          <a:p>
            <a:r>
              <a:rPr lang="en-US" sz="2400" i="1" dirty="0"/>
              <a:t>Talk with the people at your table for 3-4 minutes, then you will share responses with the class. </a:t>
            </a:r>
          </a:p>
          <a:p>
            <a:endParaRPr lang="en-US" sz="2000" dirty="0"/>
          </a:p>
          <a:p>
            <a:r>
              <a:rPr lang="en-US" sz="2000" b="1" dirty="0">
                <a:solidFill>
                  <a:srgbClr val="009A46"/>
                </a:solidFill>
              </a:rPr>
              <a:t>**The student wearing the most green will be the “involuntary volunteer” from your group. </a:t>
            </a:r>
            <a:br>
              <a:rPr lang="en-US" sz="2000" dirty="0"/>
            </a:br>
            <a:endParaRPr lang="en-US" sz="2000" dirty="0"/>
          </a:p>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US" sz="2000" dirty="0"/>
          </a:p>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US" sz="2000" dirty="0"/>
          </a:p>
        </p:txBody>
      </p:sp>
    </p:spTree>
    <p:extLst>
      <p:ext uri="{BB962C8B-B14F-4D97-AF65-F5344CB8AC3E}">
        <p14:creationId xmlns:p14="http://schemas.microsoft.com/office/powerpoint/2010/main" val="1884151939"/>
      </p:ext>
    </p:extLst>
  </p:cSld>
  <p:clrMapOvr>
    <a:masterClrMapping/>
  </p:clrMapOvr>
  <p:transition spd="slow">
    <p:cu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152400" y="457200"/>
            <a:ext cx="8763000" cy="5435025"/>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b="1" dirty="0">
                <a:latin typeface="+mn-lt"/>
                <a:ea typeface="Calibri" charset="0"/>
                <a:cs typeface="Calibri" charset="0"/>
                <a:sym typeface="Calibri"/>
              </a:rPr>
              <a:t>Bell Work:</a:t>
            </a:r>
            <a:r>
              <a:rPr lang="en-US" dirty="0">
                <a:latin typeface="+mn-lt"/>
                <a:ea typeface="Calibri" charset="0"/>
                <a:cs typeface="Calibri" charset="0"/>
                <a:sym typeface="Calibri"/>
              </a:rPr>
              <a:t> </a:t>
            </a:r>
            <a:r>
              <a:rPr lang="en-US" b="1" dirty="0">
                <a:solidFill>
                  <a:schemeClr val="bg1">
                    <a:lumMod val="50000"/>
                  </a:schemeClr>
                </a:solidFill>
                <a:latin typeface="+mn-lt"/>
                <a:ea typeface="Calibri" charset="0"/>
                <a:cs typeface="Calibri" charset="0"/>
                <a:sym typeface="Calibri"/>
              </a:rPr>
              <a:t>WOTD = novice (noun) **1</a:t>
            </a:r>
            <a:r>
              <a:rPr lang="en-US" b="1" baseline="30000" dirty="0">
                <a:solidFill>
                  <a:schemeClr val="bg1">
                    <a:lumMod val="50000"/>
                  </a:schemeClr>
                </a:solidFill>
                <a:latin typeface="+mn-lt"/>
                <a:ea typeface="Calibri" charset="0"/>
                <a:cs typeface="Calibri" charset="0"/>
                <a:sym typeface="Calibri"/>
              </a:rPr>
              <a:t>st</a:t>
            </a:r>
            <a:r>
              <a:rPr lang="en-US" b="1" dirty="0">
                <a:solidFill>
                  <a:schemeClr val="bg1">
                    <a:lumMod val="50000"/>
                  </a:schemeClr>
                </a:solidFill>
                <a:latin typeface="+mn-lt"/>
                <a:ea typeface="Calibri" charset="0"/>
                <a:cs typeface="Calibri" charset="0"/>
                <a:sym typeface="Calibri"/>
              </a:rPr>
              <a:t> hour, WOTD = novice (noun) and interloper (noun) **3</a:t>
            </a:r>
            <a:r>
              <a:rPr lang="en-US" b="1" baseline="30000" dirty="0">
                <a:solidFill>
                  <a:schemeClr val="bg1">
                    <a:lumMod val="50000"/>
                  </a:schemeClr>
                </a:solidFill>
                <a:latin typeface="+mn-lt"/>
                <a:ea typeface="Calibri" charset="0"/>
                <a:cs typeface="Calibri" charset="0"/>
                <a:sym typeface="Calibri"/>
              </a:rPr>
              <a:t>rd</a:t>
            </a:r>
            <a:r>
              <a:rPr lang="en-US" b="1" dirty="0">
                <a:solidFill>
                  <a:schemeClr val="bg1">
                    <a:lumMod val="50000"/>
                  </a:schemeClr>
                </a:solidFill>
                <a:latin typeface="+mn-lt"/>
                <a:ea typeface="Calibri" charset="0"/>
                <a:cs typeface="Calibri" charset="0"/>
                <a:sym typeface="Calibri"/>
              </a:rPr>
              <a:t>, 5</a:t>
            </a:r>
            <a:r>
              <a:rPr lang="en-US" b="1" baseline="30000" dirty="0">
                <a:solidFill>
                  <a:schemeClr val="bg1">
                    <a:lumMod val="50000"/>
                  </a:schemeClr>
                </a:solidFill>
                <a:latin typeface="+mn-lt"/>
                <a:ea typeface="Calibri" charset="0"/>
                <a:cs typeface="Calibri" charset="0"/>
                <a:sym typeface="Calibri"/>
              </a:rPr>
              <a:t>th</a:t>
            </a:r>
            <a:r>
              <a:rPr lang="en-US" b="1" dirty="0">
                <a:solidFill>
                  <a:schemeClr val="bg1">
                    <a:lumMod val="50000"/>
                  </a:schemeClr>
                </a:solidFill>
                <a:latin typeface="+mn-lt"/>
                <a:ea typeface="Calibri" charset="0"/>
                <a:cs typeface="Calibri" charset="0"/>
                <a:sym typeface="Calibri"/>
              </a:rPr>
              <a:t>, and 6</a:t>
            </a:r>
            <a:r>
              <a:rPr lang="en-US" b="1" baseline="30000" dirty="0">
                <a:solidFill>
                  <a:schemeClr val="bg1">
                    <a:lumMod val="50000"/>
                  </a:schemeClr>
                </a:solidFill>
                <a:latin typeface="+mn-lt"/>
                <a:ea typeface="Calibri" charset="0"/>
                <a:cs typeface="Calibri" charset="0"/>
                <a:sym typeface="Calibri"/>
              </a:rPr>
              <a:t>th</a:t>
            </a:r>
            <a:r>
              <a:rPr lang="en-US" b="1" dirty="0">
                <a:solidFill>
                  <a:schemeClr val="bg1">
                    <a:lumMod val="50000"/>
                  </a:schemeClr>
                </a:solidFill>
                <a:latin typeface="+mn-lt"/>
                <a:ea typeface="Calibri" charset="0"/>
                <a:cs typeface="Calibri" charset="0"/>
                <a:sym typeface="Calibri"/>
              </a:rPr>
              <a:t> hour + SAT Grammar</a:t>
            </a:r>
          </a:p>
          <a:p>
            <a:pPr eaLnBrk="1" fontAlgn="auto" hangingPunct="1">
              <a:lnSpc>
                <a:spcPct val="80000"/>
              </a:lnSpc>
              <a:spcBef>
                <a:spcPts val="0"/>
              </a:spcBef>
              <a:spcAft>
                <a:spcPts val="0"/>
              </a:spcAft>
              <a:buClr>
                <a:srgbClr val="000000"/>
              </a:buClr>
              <a:buSzPct val="100000"/>
              <a:defRPr/>
            </a:pPr>
            <a:r>
              <a:rPr lang="en-US" sz="2000" b="1" dirty="0">
                <a:solidFill>
                  <a:srgbClr val="00B0F0"/>
                </a:solidFill>
                <a:latin typeface="+mn-lt"/>
                <a:ea typeface="Calibri" charset="0"/>
                <a:cs typeface="Calibri" charset="0"/>
                <a:sym typeface="Calibri"/>
              </a:rPr>
              <a:t>Wish Mr. Schmitt a happy 31</a:t>
            </a:r>
            <a:r>
              <a:rPr lang="en-US" sz="2000" b="1" baseline="30000" dirty="0">
                <a:solidFill>
                  <a:srgbClr val="00B0F0"/>
                </a:solidFill>
                <a:latin typeface="+mn-lt"/>
                <a:ea typeface="Calibri" charset="0"/>
                <a:cs typeface="Calibri" charset="0"/>
                <a:sym typeface="Calibri"/>
              </a:rPr>
              <a:t>st</a:t>
            </a:r>
            <a:r>
              <a:rPr lang="en-US" sz="2000" b="1" dirty="0">
                <a:solidFill>
                  <a:srgbClr val="00B0F0"/>
                </a:solidFill>
                <a:latin typeface="+mn-lt"/>
                <a:ea typeface="Calibri" charset="0"/>
                <a:cs typeface="Calibri" charset="0"/>
                <a:sym typeface="Calibri"/>
              </a:rPr>
              <a:t> birthday…</a:t>
            </a:r>
          </a:p>
          <a:p>
            <a:pPr eaLnBrk="1" fontAlgn="auto" hangingPunct="1">
              <a:lnSpc>
                <a:spcPct val="80000"/>
              </a:lnSpc>
              <a:spcBef>
                <a:spcPts val="0"/>
              </a:spcBef>
              <a:spcAft>
                <a:spcPts val="0"/>
              </a:spcAft>
              <a:buClr>
                <a:srgbClr val="000000"/>
              </a:buClr>
              <a:buSzPct val="100000"/>
              <a:defRPr/>
            </a:pPr>
            <a:endParaRPr lang="en-US" sz="700" b="1" u="sng" dirty="0">
              <a:solidFill>
                <a:schemeClr val="tx1"/>
              </a:solidFill>
              <a:latin typeface="+mn-lt"/>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b="1" u="sng" dirty="0">
                <a:solidFill>
                  <a:schemeClr val="tx1"/>
                </a:solidFill>
                <a:latin typeface="+mn-lt"/>
                <a:ea typeface="Calibri" charset="0"/>
                <a:cs typeface="Calibri" charset="0"/>
                <a:sym typeface="Calibri"/>
              </a:rPr>
              <a:t>In class activities: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b="1" dirty="0">
                <a:solidFill>
                  <a:schemeClr val="tx1"/>
                </a:solidFill>
                <a:latin typeface="+mn-lt"/>
                <a:ea typeface="Calibri" charset="0"/>
                <a:cs typeface="Calibri" charset="0"/>
                <a:sym typeface="Calibri"/>
              </a:rPr>
              <a:t>Bell Work:</a:t>
            </a:r>
            <a:r>
              <a:rPr lang="en-US" b="1" dirty="0">
                <a:solidFill>
                  <a:srgbClr val="00B050"/>
                </a:solidFill>
                <a:latin typeface="+mn-lt"/>
                <a:ea typeface="Calibri" charset="0"/>
                <a:cs typeface="Calibri" charset="0"/>
                <a:sym typeface="Calibri"/>
              </a:rPr>
              <a:t> </a:t>
            </a:r>
            <a:r>
              <a:rPr lang="en-US" b="1" dirty="0">
                <a:solidFill>
                  <a:schemeClr val="bg1">
                    <a:lumMod val="50000"/>
                  </a:schemeClr>
                </a:solidFill>
                <a:latin typeface="+mn-lt"/>
                <a:ea typeface="Calibri" charset="0"/>
                <a:cs typeface="Calibri" charset="0"/>
                <a:sym typeface="Calibri"/>
              </a:rPr>
              <a:t>WOTD + SAT Grammar</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b="1" dirty="0">
                <a:solidFill>
                  <a:schemeClr val="tx1"/>
                </a:solidFill>
                <a:latin typeface="+mn-lt"/>
                <a:ea typeface="Calibri" charset="0"/>
                <a:cs typeface="Calibri" charset="0"/>
                <a:sym typeface="Calibri"/>
              </a:rPr>
              <a:t>Assign groups of 3 and conduct close read of the text: </a:t>
            </a:r>
            <a:r>
              <a:rPr lang="en-US" b="1" dirty="0">
                <a:solidFill>
                  <a:srgbClr val="00B050"/>
                </a:solidFill>
                <a:latin typeface="+mn-lt"/>
                <a:ea typeface="Calibri" charset="0"/>
                <a:cs typeface="Calibri" charset="0"/>
                <a:sym typeface="Calibri"/>
              </a:rPr>
              <a:t>Each group will be assigned a paragraph from the text to conduct a close read. 1) First, you will need to attach the entire section on your group’s poster. 2) Then, you will need to identify all words or phrases you do not understand and then use context and workarounds to make meaning for each word your group did not know.  3) Next, you will need to write a 25 word summary for your group’s assigned section. 4) Finally, you will need to draw a picture/comic strip as an extension to your summary.</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b="1" dirty="0">
                <a:solidFill>
                  <a:schemeClr val="tx1"/>
                </a:solidFill>
                <a:latin typeface="+mn-lt"/>
                <a:ea typeface="Calibri" charset="0"/>
                <a:cs typeface="Calibri" charset="0"/>
                <a:sym typeface="Calibri"/>
              </a:rPr>
              <a:t>Group analysis of Civil Disobedience: </a:t>
            </a:r>
            <a:r>
              <a:rPr lang="en-US" b="1" dirty="0">
                <a:solidFill>
                  <a:srgbClr val="00B050"/>
                </a:solidFill>
                <a:latin typeface="+mn-lt"/>
                <a:ea typeface="Calibri" charset="0"/>
                <a:cs typeface="Calibri" charset="0"/>
                <a:sym typeface="Calibri"/>
              </a:rPr>
              <a:t>Once you are done with the task above, as a group you will need to find textual evidence in order to give the author’s purpose, the author’s message (theme/lesson to be learned) and his answer to our essential question, “Is our ultimate obligation to ourselves or society?” **What is not finished will be homework.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b="1" dirty="0">
                <a:solidFill>
                  <a:schemeClr val="tx1"/>
                </a:solidFill>
                <a:latin typeface="+mn-lt"/>
                <a:ea typeface="Calibri" charset="0"/>
                <a:cs typeface="Calibri" charset="0"/>
                <a:sym typeface="Calibri"/>
              </a:rPr>
              <a:t>Introduce Khan Challenge Part 4 &amp; 5: Part 4 = Your challenge is to score a perfect score on all four types of reading practices (social science, history, science and literature). You must complete at least 4 practices to get excused. </a:t>
            </a:r>
            <a:r>
              <a:rPr lang="en-US" b="1" dirty="0">
                <a:solidFill>
                  <a:srgbClr val="7030A0"/>
                </a:solidFill>
                <a:latin typeface="+mn-lt"/>
                <a:ea typeface="Calibri" charset="0"/>
                <a:cs typeface="Calibri" charset="0"/>
                <a:sym typeface="Calibri"/>
              </a:rPr>
              <a:t>Your challenge is to move up to level 4 in all four types of reading practices (social science, history, science, and literature). You must complete at least 4 practices to be excused.  **Due 4/8/18</a:t>
            </a:r>
          </a:p>
          <a:p>
            <a:pPr marL="285750" indent="-285750" eaLnBrk="1" fontAlgn="auto" hangingPunct="1">
              <a:lnSpc>
                <a:spcPct val="80000"/>
              </a:lnSpc>
              <a:spcBef>
                <a:spcPts val="400"/>
              </a:spcBef>
              <a:spcAft>
                <a:spcPts val="0"/>
              </a:spcAft>
              <a:buClr>
                <a:srgbClr val="000000"/>
              </a:buClr>
              <a:buSzPct val="100000"/>
              <a:buFont typeface="Arial" charset="0"/>
              <a:buChar char="•"/>
              <a:defRPr/>
            </a:pPr>
            <a:endParaRPr lang="en-US" sz="500" b="1" dirty="0">
              <a:solidFill>
                <a:srgbClr val="00B050"/>
              </a:solidFill>
              <a:latin typeface="+mn-lt"/>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b="1" dirty="0">
                <a:latin typeface="+mn-lt"/>
                <a:sym typeface="Calibri"/>
              </a:rPr>
              <a:t>Exit Ticket: Explain whether or not you agree or disagree with the following statement from Civil Disobedience. Your response must be in complete sentences. </a:t>
            </a:r>
          </a:p>
          <a:p>
            <a:pPr marL="342900" indent="-342900" eaLnBrk="1" fontAlgn="auto" hangingPunct="1">
              <a:lnSpc>
                <a:spcPct val="80000"/>
              </a:lnSpc>
              <a:spcBef>
                <a:spcPts val="400"/>
              </a:spcBef>
              <a:spcAft>
                <a:spcPts val="0"/>
              </a:spcAft>
              <a:buClr>
                <a:srgbClr val="000000"/>
              </a:buClr>
              <a:buSzPct val="100000"/>
              <a:buAutoNum type="arabicParenR"/>
              <a:defRPr/>
            </a:pPr>
            <a:r>
              <a:rPr lang="en-US" b="1" dirty="0">
                <a:solidFill>
                  <a:srgbClr val="00B050"/>
                </a:solidFill>
                <a:latin typeface="+mn-lt"/>
                <a:ea typeface="Calibri" charset="0"/>
                <a:cs typeface="Calibri" charset="0"/>
                <a:sym typeface="Calibri"/>
              </a:rPr>
              <a:t>“That government is best which governs least…or not at all.”</a:t>
            </a:r>
          </a:p>
          <a:p>
            <a:pPr marL="342900" indent="-342900" eaLnBrk="1" fontAlgn="auto" hangingPunct="1">
              <a:lnSpc>
                <a:spcPct val="80000"/>
              </a:lnSpc>
              <a:spcBef>
                <a:spcPts val="400"/>
              </a:spcBef>
              <a:spcAft>
                <a:spcPts val="0"/>
              </a:spcAft>
              <a:buClr>
                <a:srgbClr val="000000"/>
              </a:buClr>
              <a:buSzPct val="100000"/>
              <a:buAutoNum type="arabicParenR"/>
              <a:defRPr/>
            </a:pPr>
            <a:r>
              <a:rPr lang="en-US" b="1" dirty="0">
                <a:solidFill>
                  <a:srgbClr val="00B050"/>
                </a:solidFill>
                <a:latin typeface="+mn-lt"/>
                <a:ea typeface="Calibri" charset="0"/>
                <a:cs typeface="Calibri" charset="0"/>
                <a:sym typeface="Calibri"/>
              </a:rPr>
              <a:t>What strategies (workarounds) did you try to use in order to gain understanding? Which workaround worked the best and why do you think it worked for you? </a:t>
            </a:r>
          </a:p>
          <a:p>
            <a:pPr lvl="2" eaLnBrk="1" fontAlgn="auto" hangingPunct="1">
              <a:spcBef>
                <a:spcPts val="0"/>
              </a:spcBef>
              <a:spcAft>
                <a:spcPts val="0"/>
              </a:spcAft>
              <a:buClr>
                <a:srgbClr val="000000"/>
              </a:buClr>
              <a:buSzPct val="100000"/>
              <a:defRPr/>
            </a:pPr>
            <a:endParaRPr lang="en-US" sz="800" b="1" dirty="0">
              <a:latin typeface="+mn-lt"/>
              <a:ea typeface="Calibri"/>
              <a:cs typeface="Calibri"/>
              <a:sym typeface="Calibri"/>
            </a:endParaRPr>
          </a:p>
          <a:p>
            <a:pPr lvl="2" eaLnBrk="1" fontAlgn="auto" hangingPunct="1">
              <a:spcBef>
                <a:spcPts val="0"/>
              </a:spcBef>
              <a:spcAft>
                <a:spcPts val="0"/>
              </a:spcAft>
              <a:buClr>
                <a:srgbClr val="000000"/>
              </a:buClr>
              <a:buSzPct val="100000"/>
              <a:defRPr/>
            </a:pPr>
            <a:r>
              <a:rPr lang="en-US" b="1" dirty="0">
                <a:latin typeface="+mn-lt"/>
                <a:ea typeface="Calibri"/>
                <a:cs typeface="Calibri"/>
                <a:sym typeface="Calibri"/>
              </a:rPr>
              <a:t>Content Learning Target</a:t>
            </a:r>
          </a:p>
          <a:p>
            <a:pPr marL="285750" lvl="2" indent="-285750" eaLnBrk="1" fontAlgn="auto" hangingPunct="1">
              <a:spcBef>
                <a:spcPts val="0"/>
              </a:spcBef>
              <a:spcAft>
                <a:spcPts val="0"/>
              </a:spcAft>
              <a:buClr>
                <a:srgbClr val="000000"/>
              </a:buClr>
              <a:buSzPct val="100000"/>
              <a:buFont typeface="Arial" charset="0"/>
              <a:buChar char="•"/>
              <a:defRPr/>
            </a:pPr>
            <a:r>
              <a:rPr lang="en-US" dirty="0">
                <a:latin typeface="+mn-lt"/>
              </a:rPr>
              <a:t>I can cite textual evidence in order to help determine the author’s purpose, theme, and answer to the unit’s </a:t>
            </a:r>
            <a:r>
              <a:rPr lang="en-US" b="1" dirty="0">
                <a:latin typeface="+mn-lt"/>
              </a:rPr>
              <a:t>essential question: </a:t>
            </a:r>
            <a:r>
              <a:rPr lang="en-US" dirty="0">
                <a:latin typeface="+mn-lt"/>
              </a:rPr>
              <a:t>“Is our ultimate obligation to ourselves or society?”</a:t>
            </a:r>
            <a:endParaRPr lang="en-US" b="1" dirty="0">
              <a:latin typeface="+mn-lt"/>
              <a:ea typeface="Calibri"/>
              <a:cs typeface="Calibri"/>
              <a:sym typeface="Calibri"/>
            </a:endParaRPr>
          </a:p>
          <a:p>
            <a:pPr eaLnBrk="1" fontAlgn="auto" hangingPunct="1">
              <a:spcBef>
                <a:spcPts val="0"/>
              </a:spcBef>
              <a:spcAft>
                <a:spcPts val="0"/>
              </a:spcAft>
              <a:buClr>
                <a:srgbClr val="000000"/>
              </a:buClr>
              <a:buSzPct val="100000"/>
              <a:defRPr/>
            </a:pPr>
            <a:endParaRPr lang="en-US" sz="400" b="1" dirty="0">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b="1" dirty="0">
                <a:latin typeface="+mn-lt"/>
                <a:ea typeface="Calibri"/>
                <a:cs typeface="Calibri"/>
                <a:sym typeface="Calibri"/>
              </a:rPr>
              <a:t>Language Learning Target</a:t>
            </a:r>
          </a:p>
          <a:p>
            <a:pPr marL="285750" indent="-285750" eaLnBrk="1" fontAlgn="auto" hangingPunct="1">
              <a:spcBef>
                <a:spcPts val="0"/>
              </a:spcBef>
              <a:spcAft>
                <a:spcPts val="0"/>
              </a:spcAft>
              <a:buClr>
                <a:srgbClr val="000000"/>
              </a:buClr>
              <a:buSzPct val="100000"/>
              <a:buFont typeface="Arial" charset="0"/>
              <a:buChar char="•"/>
              <a:defRPr/>
            </a:pPr>
            <a:r>
              <a:rPr lang="en-US" dirty="0">
                <a:latin typeface="+mn-lt"/>
                <a:ea typeface="Calibri"/>
                <a:cs typeface="Calibri"/>
                <a:sym typeface="Calibri"/>
              </a:rPr>
              <a:t>I can use the roadblock chart in order to try various strategies in order to make meaning of specific sections of the text. </a:t>
            </a:r>
            <a:endParaRPr lang="en-US"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1700" b="1" dirty="0">
              <a:solidFill>
                <a:schemeClr val="accent1"/>
              </a:solidFill>
              <a:latin typeface="Calibri" charset="0"/>
              <a:ea typeface="Calibri" charset="0"/>
              <a:cs typeface="Calibri" charset="0"/>
              <a:sym typeface="Calibri"/>
            </a:endParaRPr>
          </a:p>
        </p:txBody>
      </p:sp>
      <p:sp>
        <p:nvSpPr>
          <p:cNvPr id="2" name="Rectangle 1">
            <a:extLst>
              <a:ext uri="{FF2B5EF4-FFF2-40B4-BE49-F238E27FC236}">
                <a16:creationId xmlns:a16="http://schemas.microsoft.com/office/drawing/2014/main" id="{4E8E7C2C-6A16-0B44-BE77-D0B31B247ACD}"/>
              </a:ext>
            </a:extLst>
          </p:cNvPr>
          <p:cNvSpPr/>
          <p:nvPr/>
        </p:nvSpPr>
        <p:spPr>
          <a:xfrm>
            <a:off x="2058893" y="-76200"/>
            <a:ext cx="4811702" cy="584775"/>
          </a:xfrm>
          <a:prstGeom prst="rect">
            <a:avLst/>
          </a:prstGeom>
        </p:spPr>
        <p:txBody>
          <a:bodyPr wrap="none">
            <a:spAutoFit/>
          </a:bodyPr>
          <a:lstStyle/>
          <a:p>
            <a: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Monday 3/19/18 Agenda</a:t>
            </a:r>
            <a:endParaRPr lang="en-US" sz="3200" dirty="0"/>
          </a:p>
        </p:txBody>
      </p:sp>
    </p:spTree>
    <p:extLst>
      <p:ext uri="{BB962C8B-B14F-4D97-AF65-F5344CB8AC3E}">
        <p14:creationId xmlns:p14="http://schemas.microsoft.com/office/powerpoint/2010/main" val="3790030341"/>
      </p:ext>
    </p:extLst>
  </p:cSld>
  <p:clrMapOvr>
    <a:masterClrMapping/>
  </p:clrMapOvr>
  <p:transition spd="slow">
    <p:cu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FA1060-0398-114F-82D0-CA4253332A3C}"/>
              </a:ext>
            </a:extLst>
          </p:cNvPr>
          <p:cNvPicPr>
            <a:picLocks noChangeAspect="1"/>
          </p:cNvPicPr>
          <p:nvPr/>
        </p:nvPicPr>
        <p:blipFill>
          <a:blip r:embed="rId2"/>
          <a:stretch>
            <a:fillRect/>
          </a:stretch>
        </p:blipFill>
        <p:spPr>
          <a:xfrm>
            <a:off x="1066800" y="1143000"/>
            <a:ext cx="7010400" cy="5257800"/>
          </a:xfrm>
          <a:prstGeom prst="rect">
            <a:avLst/>
          </a:prstGeom>
        </p:spPr>
      </p:pic>
      <p:sp>
        <p:nvSpPr>
          <p:cNvPr id="5" name="Rectangle 4">
            <a:extLst>
              <a:ext uri="{FF2B5EF4-FFF2-40B4-BE49-F238E27FC236}">
                <a16:creationId xmlns:a16="http://schemas.microsoft.com/office/drawing/2014/main" id="{990A2654-13B8-0A45-9E88-82A137B01318}"/>
              </a:ext>
            </a:extLst>
          </p:cNvPr>
          <p:cNvSpPr/>
          <p:nvPr/>
        </p:nvSpPr>
        <p:spPr>
          <a:xfrm>
            <a:off x="876300" y="304800"/>
            <a:ext cx="7391400" cy="646331"/>
          </a:xfrm>
          <a:prstGeom prst="rect">
            <a:avLst/>
          </a:prstGeom>
          <a:noFill/>
        </p:spPr>
        <p:txBody>
          <a:bodyPr wrap="square" lIns="91440" tIns="45720" rIns="91440" bIns="45720">
            <a:spAutoFit/>
          </a:bodyPr>
          <a:lstStyle/>
          <a:p>
            <a:pPr algn="ctr"/>
            <a:r>
              <a:rPr lang="en-US" sz="3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Example of today’s group task</a:t>
            </a:r>
          </a:p>
        </p:txBody>
      </p:sp>
    </p:spTree>
    <p:extLst>
      <p:ext uri="{BB962C8B-B14F-4D97-AF65-F5344CB8AC3E}">
        <p14:creationId xmlns:p14="http://schemas.microsoft.com/office/powerpoint/2010/main" val="18878933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1"/>
            <a:ext cx="8839200" cy="4495800"/>
          </a:xfrm>
        </p:spPr>
        <p:txBody>
          <a:bodyPr/>
          <a:lstStyle/>
          <a:p>
            <a:r>
              <a:rPr lang="en-US" sz="2000" b="1" dirty="0"/>
              <a:t>Directions:</a:t>
            </a:r>
            <a:r>
              <a:rPr lang="en-US" sz="2000" dirty="0"/>
              <a:t> With your group, have each member write down the example and pick the correct answer. Your group receives 1 point for a correct answer and 1 point for being able to thoroughly explain their reasoning. </a:t>
            </a:r>
          </a:p>
          <a:p>
            <a:endParaRPr lang="en-US" sz="1200" dirty="0">
              <a:solidFill>
                <a:schemeClr val="tx1"/>
              </a:solidFill>
            </a:endParaRPr>
          </a:p>
          <a:p>
            <a:r>
              <a:rPr lang="en-US" sz="2000" dirty="0"/>
              <a:t>But by initiating and collaborating on projects such as the Apollo Moon missions, the space shuttle program, the Hubble Space </a:t>
            </a:r>
            <a:r>
              <a:rPr lang="en-US" sz="2000" u="sng" dirty="0"/>
              <a:t>Telescope, and </a:t>
            </a:r>
            <a:r>
              <a:rPr lang="en-US" sz="2000" dirty="0"/>
              <a:t>unmanned planetary exploration, NASA has continually challenged its scientists and engineers to do things that were previously thought impossible. </a:t>
            </a:r>
          </a:p>
          <a:p>
            <a:endParaRPr lang="en-US" sz="1100" i="1" dirty="0"/>
          </a:p>
          <a:p>
            <a:r>
              <a:rPr lang="en-US" sz="2400" i="1" dirty="0"/>
              <a:t>Please choose from one of the following options.</a:t>
            </a:r>
          </a:p>
          <a:p>
            <a:r>
              <a:rPr lang="en-US" sz="2400" dirty="0"/>
              <a:t>A NO CHANGE</a:t>
            </a:r>
          </a:p>
          <a:p>
            <a:r>
              <a:rPr lang="en-US" sz="2400" dirty="0"/>
              <a:t>B Telescope; and</a:t>
            </a:r>
          </a:p>
          <a:p>
            <a:r>
              <a:rPr lang="en-US" sz="2400" dirty="0"/>
              <a:t>C Telescope and;</a:t>
            </a:r>
          </a:p>
          <a:p>
            <a:r>
              <a:rPr lang="en-US" sz="2400" dirty="0"/>
              <a:t>D Telescope and, </a:t>
            </a:r>
          </a:p>
          <a:p>
            <a:endParaRPr lang="en-US" b="1" dirty="0">
              <a:solidFill>
                <a:srgbClr val="009A46"/>
              </a:solidFill>
            </a:endParaRPr>
          </a:p>
          <a:p>
            <a:r>
              <a:rPr lang="en-US" sz="2400" b="1" dirty="0">
                <a:solidFill>
                  <a:srgbClr val="009A46"/>
                </a:solidFill>
              </a:rPr>
              <a:t>Answer: A</a:t>
            </a:r>
          </a:p>
          <a:p>
            <a:r>
              <a:rPr lang="en-US" sz="2400" b="1" dirty="0">
                <a:solidFill>
                  <a:srgbClr val="009A46"/>
                </a:solidFill>
              </a:rPr>
              <a:t>Rule = Use a comma when separating a list with a conjunction. </a:t>
            </a:r>
            <a:endParaRPr lang="en-US" sz="2000" b="1" dirty="0">
              <a:solidFill>
                <a:srgbClr val="00B050"/>
              </a:solidFill>
            </a:endParaRPr>
          </a:p>
          <a:p>
            <a:endParaRPr lang="en-US" sz="2000" dirty="0">
              <a:solidFill>
                <a:srgbClr val="00B050"/>
              </a:solidFill>
            </a:endParaRPr>
          </a:p>
          <a:p>
            <a:endParaRPr lang="en-US" sz="2000" dirty="0">
              <a:solidFill>
                <a:srgbClr val="00B050"/>
              </a:solidFill>
            </a:endParaRPr>
          </a:p>
          <a:p>
            <a:endParaRPr lang="en-US" sz="2000" dirty="0"/>
          </a:p>
          <a:p>
            <a:pPr marL="342900" indent="-342900">
              <a:buAutoNum type="arabicPeriod"/>
            </a:pPr>
            <a:endParaRPr lang="en-US" sz="2000" dirty="0"/>
          </a:p>
        </p:txBody>
      </p:sp>
      <p:sp>
        <p:nvSpPr>
          <p:cNvPr id="4" name="Rectangle 3">
            <a:extLst>
              <a:ext uri="{FF2B5EF4-FFF2-40B4-BE49-F238E27FC236}">
                <a16:creationId xmlns:a16="http://schemas.microsoft.com/office/drawing/2014/main" id="{8213E2D9-1ACB-C34B-9A38-50B6F4E8050C}"/>
              </a:ext>
            </a:extLst>
          </p:cNvPr>
          <p:cNvSpPr/>
          <p:nvPr/>
        </p:nvSpPr>
        <p:spPr>
          <a:xfrm>
            <a:off x="2514600" y="131059"/>
            <a:ext cx="3807454" cy="630942"/>
          </a:xfrm>
          <a:prstGeom prst="rect">
            <a:avLst/>
          </a:prstGeom>
        </p:spPr>
        <p:txBody>
          <a:bodyPr wrap="none">
            <a:spAutoFit/>
          </a:bodyPr>
          <a:lstStyle/>
          <a:p>
            <a:pPr algn="ctr"/>
            <a:r>
              <a:rPr lang="en-US" sz="35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Grammar 3/19/18</a:t>
            </a:r>
          </a:p>
        </p:txBody>
      </p:sp>
    </p:spTree>
    <p:extLst>
      <p:ext uri="{BB962C8B-B14F-4D97-AF65-F5344CB8AC3E}">
        <p14:creationId xmlns:p14="http://schemas.microsoft.com/office/powerpoint/2010/main" val="238469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 calcmode="lin" valueType="num">
                                      <p:cBhvr additive="base">
                                        <p:cTn id="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anim calcmode="lin" valueType="num">
                                      <p:cBhvr additive="base">
                                        <p:cTn id="1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D5958EC4-82BA-C34A-8899-5B5E534C6CD3}"/>
              </a:ext>
            </a:extLst>
          </p:cNvPr>
          <p:cNvSpPr>
            <a:spLocks noGrp="1" noChangeArrowheads="1"/>
          </p:cNvSpPr>
          <p:nvPr>
            <p:ph type="body" idx="1"/>
          </p:nvPr>
        </p:nvSpPr>
        <p:spPr>
          <a:xfrm>
            <a:off x="0" y="1066800"/>
            <a:ext cx="9144000" cy="5791200"/>
          </a:xfrm>
        </p:spPr>
        <p:txBody>
          <a:bodyPr/>
          <a:lstStyle/>
          <a:p>
            <a:pPr eaLnBrk="1" hangingPunct="1">
              <a:lnSpc>
                <a:spcPct val="80000"/>
              </a:lnSpc>
            </a:pPr>
            <a:r>
              <a:rPr lang="en-US" altLang="en-US" sz="2000" b="1" dirty="0"/>
              <a:t>Word:</a:t>
            </a:r>
            <a:r>
              <a:rPr lang="en-US" altLang="en-US" sz="2000" dirty="0"/>
              <a:t> novice</a:t>
            </a:r>
          </a:p>
          <a:p>
            <a:pPr eaLnBrk="1" hangingPunct="1">
              <a:lnSpc>
                <a:spcPct val="80000"/>
              </a:lnSpc>
            </a:pPr>
            <a:endParaRPr lang="en-US" altLang="en-US" sz="2000" b="1" dirty="0"/>
          </a:p>
          <a:p>
            <a:pPr eaLnBrk="1" hangingPunct="1">
              <a:lnSpc>
                <a:spcPct val="80000"/>
              </a:lnSpc>
            </a:pPr>
            <a:r>
              <a:rPr lang="en-US" altLang="en-US" sz="2000" b="1" dirty="0"/>
              <a:t>Part of speech:</a:t>
            </a:r>
            <a:r>
              <a:rPr lang="en-US" altLang="en-US" sz="2000" dirty="0"/>
              <a:t> noun</a:t>
            </a:r>
          </a:p>
          <a:p>
            <a:pPr eaLnBrk="1" hangingPunct="1">
              <a:lnSpc>
                <a:spcPct val="80000"/>
              </a:lnSpc>
            </a:pPr>
            <a:endParaRPr lang="en-US" altLang="en-US" sz="2000" b="1" dirty="0"/>
          </a:p>
          <a:p>
            <a:pPr eaLnBrk="1" hangingPunct="1">
              <a:lnSpc>
                <a:spcPct val="80000"/>
              </a:lnSpc>
            </a:pPr>
            <a:r>
              <a:rPr lang="en-US" altLang="en-US" sz="2000" b="1" dirty="0"/>
              <a:t>Pronunciation: </a:t>
            </a:r>
            <a:r>
              <a:rPr lang="en-US" altLang="en-US" sz="2000" b="1" dirty="0" err="1"/>
              <a:t>nov</a:t>
            </a:r>
            <a:r>
              <a:rPr lang="en-US" altLang="en-US" sz="2000" b="1" dirty="0"/>
              <a:t>-is</a:t>
            </a:r>
            <a:endParaRPr lang="en-US" altLang="en-US" sz="2000" dirty="0"/>
          </a:p>
          <a:p>
            <a:pPr eaLnBrk="1" hangingPunct="1">
              <a:lnSpc>
                <a:spcPct val="80000"/>
              </a:lnSpc>
            </a:pPr>
            <a:endParaRPr lang="en-US" altLang="en-US" sz="2000" b="1" dirty="0"/>
          </a:p>
          <a:p>
            <a:pPr eaLnBrk="1" hangingPunct="1">
              <a:lnSpc>
                <a:spcPct val="80000"/>
              </a:lnSpc>
            </a:pPr>
            <a:r>
              <a:rPr lang="en-US" altLang="en-US" sz="2000" b="1" dirty="0"/>
              <a:t>Origins:</a:t>
            </a:r>
          </a:p>
          <a:p>
            <a:pPr eaLnBrk="1" hangingPunct="1">
              <a:lnSpc>
                <a:spcPct val="80000"/>
              </a:lnSpc>
            </a:pPr>
            <a:endParaRPr lang="en-US" altLang="en-US" sz="2000" b="1" dirty="0"/>
          </a:p>
          <a:p>
            <a:pPr eaLnBrk="1" hangingPunct="1">
              <a:lnSpc>
                <a:spcPct val="80000"/>
              </a:lnSpc>
            </a:pPr>
            <a:r>
              <a:rPr lang="en-US" altLang="en-US" sz="2000" b="1" dirty="0"/>
              <a:t>Related Forms: novitiate (noun)</a:t>
            </a:r>
            <a:endParaRPr lang="en-US" altLang="en-US" sz="2000" dirty="0"/>
          </a:p>
          <a:p>
            <a:pPr eaLnBrk="1" hangingPunct="1">
              <a:lnSpc>
                <a:spcPct val="80000"/>
              </a:lnSpc>
            </a:pPr>
            <a:endParaRPr lang="en-US" altLang="en-US" sz="2000" dirty="0"/>
          </a:p>
          <a:p>
            <a:pPr eaLnBrk="1" hangingPunct="1">
              <a:lnSpc>
                <a:spcPct val="80000"/>
              </a:lnSpc>
            </a:pPr>
            <a:r>
              <a:rPr lang="en-US" altLang="en-US" sz="2000" b="1" dirty="0"/>
              <a:t>Synonyms: </a:t>
            </a:r>
          </a:p>
          <a:p>
            <a:pPr eaLnBrk="1" hangingPunct="1">
              <a:lnSpc>
                <a:spcPct val="80000"/>
              </a:lnSpc>
              <a:buFontTx/>
              <a:buNone/>
            </a:pPr>
            <a:endParaRPr lang="en-US" altLang="en-US" sz="2000" b="1" dirty="0"/>
          </a:p>
          <a:p>
            <a:pPr eaLnBrk="1" hangingPunct="1">
              <a:lnSpc>
                <a:spcPct val="80000"/>
              </a:lnSpc>
            </a:pPr>
            <a:r>
              <a:rPr lang="en-US" altLang="en-US" sz="2000" b="1" dirty="0"/>
              <a:t>Sentence: </a:t>
            </a:r>
            <a:r>
              <a:rPr lang="en-US" altLang="en-US" sz="2000" dirty="0"/>
              <a:t>While Shrek was an expert at disemboweling the goats used in his ritual sacrifices, Donkey was still a </a:t>
            </a:r>
            <a:r>
              <a:rPr lang="en-US" altLang="en-US" sz="2000" b="1" dirty="0">
                <a:solidFill>
                  <a:srgbClr val="00B050"/>
                </a:solidFill>
              </a:rPr>
              <a:t>novice</a:t>
            </a:r>
            <a:r>
              <a:rPr lang="en-US" altLang="en-US" sz="2000" dirty="0"/>
              <a:t> and frequently destroyed the organs as he removed them.</a:t>
            </a:r>
            <a:endParaRPr lang="en-US" altLang="en-US" sz="2000" b="1" dirty="0"/>
          </a:p>
          <a:p>
            <a:pPr eaLnBrk="1" hangingPunct="1">
              <a:lnSpc>
                <a:spcPct val="80000"/>
              </a:lnSpc>
            </a:pPr>
            <a:endParaRPr lang="en-US" altLang="en-US" sz="2000" b="1" dirty="0"/>
          </a:p>
          <a:p>
            <a:pPr eaLnBrk="1" hangingPunct="1">
              <a:lnSpc>
                <a:spcPct val="80000"/>
              </a:lnSpc>
            </a:pPr>
            <a:r>
              <a:rPr lang="en-US" altLang="en-US" sz="2000" b="1" dirty="0"/>
              <a:t>Predicted Definition:</a:t>
            </a:r>
          </a:p>
          <a:p>
            <a:pPr eaLnBrk="1" hangingPunct="1">
              <a:lnSpc>
                <a:spcPct val="80000"/>
              </a:lnSpc>
            </a:pPr>
            <a:endParaRPr lang="en-US" altLang="en-US" sz="2000" b="1" dirty="0"/>
          </a:p>
          <a:p>
            <a:pPr eaLnBrk="1" hangingPunct="1">
              <a:lnSpc>
                <a:spcPct val="80000"/>
              </a:lnSpc>
            </a:pPr>
            <a:r>
              <a:rPr lang="en-US" altLang="en-US" sz="2000" b="1" dirty="0"/>
              <a:t>Definition: </a:t>
            </a:r>
          </a:p>
        </p:txBody>
      </p:sp>
      <p:sp>
        <p:nvSpPr>
          <p:cNvPr id="2" name="Rectangle 1">
            <a:extLst>
              <a:ext uri="{FF2B5EF4-FFF2-40B4-BE49-F238E27FC236}">
                <a16:creationId xmlns:a16="http://schemas.microsoft.com/office/drawing/2014/main" id="{15764F54-EC8F-EE40-A1A0-D3D18F240BFD}"/>
              </a:ext>
            </a:extLst>
          </p:cNvPr>
          <p:cNvSpPr/>
          <p:nvPr/>
        </p:nvSpPr>
        <p:spPr>
          <a:xfrm>
            <a:off x="3048000" y="228600"/>
            <a:ext cx="3352800" cy="646331"/>
          </a:xfrm>
          <a:prstGeom prst="rect">
            <a:avLst/>
          </a:prstGeom>
        </p:spPr>
        <p:txBody>
          <a:bodyPr wrap="squar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WOTD 3/19/18</a:t>
            </a:r>
          </a:p>
        </p:txBody>
      </p:sp>
      <p:sp>
        <p:nvSpPr>
          <p:cNvPr id="3" name="TextBox 2">
            <a:extLst>
              <a:ext uri="{FF2B5EF4-FFF2-40B4-BE49-F238E27FC236}">
                <a16:creationId xmlns:a16="http://schemas.microsoft.com/office/drawing/2014/main" id="{A8E1520B-0F05-8F40-A99B-4983CBCFE298}"/>
              </a:ext>
            </a:extLst>
          </p:cNvPr>
          <p:cNvSpPr txBox="1"/>
          <p:nvPr/>
        </p:nvSpPr>
        <p:spPr>
          <a:xfrm>
            <a:off x="1156252" y="2500003"/>
            <a:ext cx="7848600" cy="338554"/>
          </a:xfrm>
          <a:prstGeom prst="rect">
            <a:avLst/>
          </a:prstGeom>
          <a:noFill/>
        </p:spPr>
        <p:txBody>
          <a:bodyPr wrap="square" rtlCol="0">
            <a:spAutoFit/>
          </a:bodyPr>
          <a:lstStyle/>
          <a:p>
            <a:pPr eaLnBrk="1" hangingPunct="1">
              <a:lnSpc>
                <a:spcPct val="80000"/>
              </a:lnSpc>
            </a:pPr>
            <a:r>
              <a:rPr lang="en-US" altLang="en-US" sz="2000" dirty="0"/>
              <a:t>Latin: “</a:t>
            </a:r>
            <a:r>
              <a:rPr lang="en-US" altLang="en-US" sz="2000" dirty="0" err="1"/>
              <a:t>novus</a:t>
            </a:r>
            <a:r>
              <a:rPr lang="en-US" altLang="en-US" sz="2000" dirty="0"/>
              <a:t>” (new)</a:t>
            </a:r>
          </a:p>
        </p:txBody>
      </p:sp>
      <p:sp>
        <p:nvSpPr>
          <p:cNvPr id="4" name="TextBox 3">
            <a:extLst>
              <a:ext uri="{FF2B5EF4-FFF2-40B4-BE49-F238E27FC236}">
                <a16:creationId xmlns:a16="http://schemas.microsoft.com/office/drawing/2014/main" id="{D8282C1C-6364-B149-9E6F-66E2D9FEDD26}"/>
              </a:ext>
            </a:extLst>
          </p:cNvPr>
          <p:cNvSpPr txBox="1"/>
          <p:nvPr/>
        </p:nvSpPr>
        <p:spPr>
          <a:xfrm>
            <a:off x="1447800" y="5486400"/>
            <a:ext cx="7543800" cy="830997"/>
          </a:xfrm>
          <a:prstGeom prst="rect">
            <a:avLst/>
          </a:prstGeom>
          <a:noFill/>
        </p:spPr>
        <p:txBody>
          <a:bodyPr wrap="square" rtlCol="0">
            <a:spAutoFit/>
          </a:bodyPr>
          <a:lstStyle/>
          <a:p>
            <a:pPr>
              <a:lnSpc>
                <a:spcPct val="80000"/>
              </a:lnSpc>
            </a:pPr>
            <a:r>
              <a:rPr lang="en-US" altLang="en-US" sz="2000" dirty="0"/>
              <a:t>a person who is new to the circumstances, work, etc., in which he or she is placed; beginner; tyro; newcomer; neophyte.</a:t>
            </a:r>
          </a:p>
          <a:p>
            <a:pPr eaLnBrk="1" hangingPunct="1">
              <a:lnSpc>
                <a:spcPct val="80000"/>
              </a:lnSpc>
            </a:pPr>
            <a:endParaRPr lang="en-US" altLang="en-US" sz="2000" i="1" dirty="0"/>
          </a:p>
        </p:txBody>
      </p:sp>
      <p:sp>
        <p:nvSpPr>
          <p:cNvPr id="5" name="TextBox 4">
            <a:extLst>
              <a:ext uri="{FF2B5EF4-FFF2-40B4-BE49-F238E27FC236}">
                <a16:creationId xmlns:a16="http://schemas.microsoft.com/office/drawing/2014/main" id="{4275714F-4C74-8841-AA10-284154ACB4FF}"/>
              </a:ext>
            </a:extLst>
          </p:cNvPr>
          <p:cNvSpPr txBox="1"/>
          <p:nvPr/>
        </p:nvSpPr>
        <p:spPr>
          <a:xfrm>
            <a:off x="1524000" y="3581400"/>
            <a:ext cx="6629400" cy="338554"/>
          </a:xfrm>
          <a:prstGeom prst="rect">
            <a:avLst/>
          </a:prstGeom>
          <a:noFill/>
        </p:spPr>
        <p:txBody>
          <a:bodyPr wrap="square" rtlCol="0">
            <a:spAutoFit/>
          </a:bodyPr>
          <a:lstStyle/>
          <a:p>
            <a:pPr eaLnBrk="1" hangingPunct="1">
              <a:lnSpc>
                <a:spcPct val="80000"/>
              </a:lnSpc>
            </a:pPr>
            <a:r>
              <a:rPr lang="en-US" altLang="en-US" sz="2000" dirty="0"/>
              <a:t>Beginner, learner, newcomer, trainee</a:t>
            </a:r>
          </a:p>
        </p:txBody>
      </p:sp>
    </p:spTree>
    <p:extLst>
      <p:ext uri="{BB962C8B-B14F-4D97-AF65-F5344CB8AC3E}">
        <p14:creationId xmlns:p14="http://schemas.microsoft.com/office/powerpoint/2010/main" val="12507553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D5958EC4-82BA-C34A-8899-5B5E534C6CD3}"/>
              </a:ext>
            </a:extLst>
          </p:cNvPr>
          <p:cNvSpPr>
            <a:spLocks noGrp="1" noChangeArrowheads="1"/>
          </p:cNvSpPr>
          <p:nvPr>
            <p:ph type="body" idx="1"/>
          </p:nvPr>
        </p:nvSpPr>
        <p:spPr>
          <a:xfrm>
            <a:off x="0" y="1066800"/>
            <a:ext cx="9144000" cy="5791200"/>
          </a:xfrm>
        </p:spPr>
        <p:txBody>
          <a:bodyPr/>
          <a:lstStyle/>
          <a:p>
            <a:pPr eaLnBrk="1" hangingPunct="1">
              <a:lnSpc>
                <a:spcPct val="80000"/>
              </a:lnSpc>
            </a:pPr>
            <a:r>
              <a:rPr lang="en-US" altLang="en-US" sz="2000" b="1" dirty="0"/>
              <a:t>Word:</a:t>
            </a:r>
            <a:r>
              <a:rPr lang="en-US" altLang="en-US" sz="2000" dirty="0"/>
              <a:t> interloper</a:t>
            </a:r>
          </a:p>
          <a:p>
            <a:pPr eaLnBrk="1" hangingPunct="1">
              <a:lnSpc>
                <a:spcPct val="80000"/>
              </a:lnSpc>
            </a:pPr>
            <a:endParaRPr lang="en-US" altLang="en-US" sz="2000" b="1" dirty="0"/>
          </a:p>
          <a:p>
            <a:pPr eaLnBrk="1" hangingPunct="1">
              <a:lnSpc>
                <a:spcPct val="80000"/>
              </a:lnSpc>
            </a:pPr>
            <a:r>
              <a:rPr lang="en-US" altLang="en-US" sz="2000" b="1" dirty="0"/>
              <a:t>Part of speech:</a:t>
            </a:r>
            <a:r>
              <a:rPr lang="en-US" altLang="en-US" sz="2000" dirty="0"/>
              <a:t> noun</a:t>
            </a:r>
          </a:p>
          <a:p>
            <a:pPr eaLnBrk="1" hangingPunct="1">
              <a:lnSpc>
                <a:spcPct val="80000"/>
              </a:lnSpc>
            </a:pPr>
            <a:endParaRPr lang="en-US" altLang="en-US" sz="2000" b="1" dirty="0"/>
          </a:p>
          <a:p>
            <a:pPr eaLnBrk="1" hangingPunct="1">
              <a:lnSpc>
                <a:spcPct val="80000"/>
              </a:lnSpc>
            </a:pPr>
            <a:r>
              <a:rPr lang="en-US" altLang="en-US" sz="2000" b="1" dirty="0"/>
              <a:t>Pronunciation: in-</a:t>
            </a:r>
            <a:r>
              <a:rPr lang="en-US" altLang="en-US" sz="2000" b="1" dirty="0" err="1"/>
              <a:t>ter</a:t>
            </a:r>
            <a:r>
              <a:rPr lang="en-US" altLang="en-US" sz="2000" b="1" dirty="0"/>
              <a:t>-</a:t>
            </a:r>
            <a:r>
              <a:rPr lang="en-US" altLang="en-US" sz="2000" b="1" dirty="0" err="1"/>
              <a:t>loh</a:t>
            </a:r>
            <a:r>
              <a:rPr lang="en-US" altLang="en-US" sz="2000" b="1" dirty="0"/>
              <a:t>-per</a:t>
            </a:r>
            <a:r>
              <a:rPr lang="en-US" altLang="en-US" sz="2000" dirty="0"/>
              <a:t> </a:t>
            </a:r>
          </a:p>
          <a:p>
            <a:pPr eaLnBrk="1" hangingPunct="1">
              <a:lnSpc>
                <a:spcPct val="80000"/>
              </a:lnSpc>
            </a:pPr>
            <a:endParaRPr lang="en-US" altLang="en-US" sz="2000" b="1" dirty="0"/>
          </a:p>
          <a:p>
            <a:pPr eaLnBrk="1" hangingPunct="1">
              <a:lnSpc>
                <a:spcPct val="80000"/>
              </a:lnSpc>
            </a:pPr>
            <a:r>
              <a:rPr lang="en-US" altLang="en-US" sz="2000" b="1" dirty="0"/>
              <a:t>Origins:</a:t>
            </a:r>
          </a:p>
          <a:p>
            <a:pPr eaLnBrk="1" hangingPunct="1">
              <a:lnSpc>
                <a:spcPct val="80000"/>
              </a:lnSpc>
            </a:pPr>
            <a:endParaRPr lang="en-US" altLang="en-US" sz="2000" b="1" dirty="0"/>
          </a:p>
          <a:p>
            <a:pPr eaLnBrk="1" hangingPunct="1">
              <a:lnSpc>
                <a:spcPct val="80000"/>
              </a:lnSpc>
            </a:pPr>
            <a:r>
              <a:rPr lang="en-US" altLang="en-US" sz="2000" b="1" dirty="0"/>
              <a:t>Related Forms:</a:t>
            </a:r>
            <a:r>
              <a:rPr lang="en-US" altLang="en-US" sz="2000" dirty="0"/>
              <a:t> N/A</a:t>
            </a:r>
          </a:p>
          <a:p>
            <a:pPr eaLnBrk="1" hangingPunct="1">
              <a:lnSpc>
                <a:spcPct val="80000"/>
              </a:lnSpc>
            </a:pPr>
            <a:endParaRPr lang="en-US" altLang="en-US" sz="2000" dirty="0"/>
          </a:p>
          <a:p>
            <a:pPr eaLnBrk="1" hangingPunct="1">
              <a:lnSpc>
                <a:spcPct val="80000"/>
              </a:lnSpc>
            </a:pPr>
            <a:r>
              <a:rPr lang="en-US" altLang="en-US" sz="2000" b="1" dirty="0"/>
              <a:t>Synonyms: </a:t>
            </a:r>
          </a:p>
          <a:p>
            <a:pPr eaLnBrk="1" hangingPunct="1">
              <a:lnSpc>
                <a:spcPct val="80000"/>
              </a:lnSpc>
              <a:buFontTx/>
              <a:buNone/>
            </a:pPr>
            <a:endParaRPr lang="en-US" altLang="en-US" sz="2000" b="1" dirty="0"/>
          </a:p>
          <a:p>
            <a:pPr eaLnBrk="1" hangingPunct="1">
              <a:lnSpc>
                <a:spcPct val="80000"/>
              </a:lnSpc>
            </a:pPr>
            <a:r>
              <a:rPr lang="en-US" altLang="en-US" sz="2000" b="1" dirty="0"/>
              <a:t>Sentence: </a:t>
            </a:r>
            <a:r>
              <a:rPr lang="en-US" altLang="en-US" sz="2000" dirty="0"/>
              <a:t>After they found the lone FBI agent searching their house without a warrant, Mr. Schmitt and his wife smiled, thinking about all the things they would do to the </a:t>
            </a:r>
            <a:r>
              <a:rPr lang="en-US" altLang="en-US" sz="2000" b="1" dirty="0">
                <a:solidFill>
                  <a:srgbClr val="00B050"/>
                </a:solidFill>
              </a:rPr>
              <a:t>interloper</a:t>
            </a:r>
            <a:r>
              <a:rPr lang="en-US" altLang="en-US" sz="2000" dirty="0"/>
              <a:t>.</a:t>
            </a:r>
            <a:endParaRPr lang="en-US" altLang="en-US" sz="2000" b="1" dirty="0"/>
          </a:p>
          <a:p>
            <a:pPr eaLnBrk="1" hangingPunct="1">
              <a:lnSpc>
                <a:spcPct val="80000"/>
              </a:lnSpc>
            </a:pPr>
            <a:endParaRPr lang="en-US" altLang="en-US" sz="2000" b="1" dirty="0"/>
          </a:p>
          <a:p>
            <a:pPr eaLnBrk="1" hangingPunct="1">
              <a:lnSpc>
                <a:spcPct val="80000"/>
              </a:lnSpc>
            </a:pPr>
            <a:r>
              <a:rPr lang="en-US" altLang="en-US" sz="2000" b="1" dirty="0"/>
              <a:t>Predicted Definition:</a:t>
            </a:r>
          </a:p>
          <a:p>
            <a:pPr eaLnBrk="1" hangingPunct="1">
              <a:lnSpc>
                <a:spcPct val="80000"/>
              </a:lnSpc>
            </a:pPr>
            <a:endParaRPr lang="en-US" altLang="en-US" sz="2000" b="1" dirty="0"/>
          </a:p>
          <a:p>
            <a:pPr eaLnBrk="1" hangingPunct="1">
              <a:lnSpc>
                <a:spcPct val="80000"/>
              </a:lnSpc>
            </a:pPr>
            <a:r>
              <a:rPr lang="en-US" altLang="en-US" sz="2000" b="1" dirty="0"/>
              <a:t>Definition: </a:t>
            </a:r>
          </a:p>
        </p:txBody>
      </p:sp>
      <p:sp>
        <p:nvSpPr>
          <p:cNvPr id="2" name="Rectangle 1">
            <a:extLst>
              <a:ext uri="{FF2B5EF4-FFF2-40B4-BE49-F238E27FC236}">
                <a16:creationId xmlns:a16="http://schemas.microsoft.com/office/drawing/2014/main" id="{15764F54-EC8F-EE40-A1A0-D3D18F240BFD}"/>
              </a:ext>
            </a:extLst>
          </p:cNvPr>
          <p:cNvSpPr/>
          <p:nvPr/>
        </p:nvSpPr>
        <p:spPr>
          <a:xfrm>
            <a:off x="3048000" y="228600"/>
            <a:ext cx="3352800" cy="646331"/>
          </a:xfrm>
          <a:prstGeom prst="rect">
            <a:avLst/>
          </a:prstGeom>
        </p:spPr>
        <p:txBody>
          <a:bodyPr wrap="squar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WOTD 3/19/18</a:t>
            </a:r>
          </a:p>
        </p:txBody>
      </p:sp>
      <p:sp>
        <p:nvSpPr>
          <p:cNvPr id="3" name="TextBox 2">
            <a:extLst>
              <a:ext uri="{FF2B5EF4-FFF2-40B4-BE49-F238E27FC236}">
                <a16:creationId xmlns:a16="http://schemas.microsoft.com/office/drawing/2014/main" id="{A8E1520B-0F05-8F40-A99B-4983CBCFE298}"/>
              </a:ext>
            </a:extLst>
          </p:cNvPr>
          <p:cNvSpPr txBox="1"/>
          <p:nvPr/>
        </p:nvSpPr>
        <p:spPr>
          <a:xfrm>
            <a:off x="1156252" y="2500003"/>
            <a:ext cx="7848600" cy="584775"/>
          </a:xfrm>
          <a:prstGeom prst="rect">
            <a:avLst/>
          </a:prstGeom>
          <a:noFill/>
        </p:spPr>
        <p:txBody>
          <a:bodyPr wrap="square" rtlCol="0">
            <a:spAutoFit/>
          </a:bodyPr>
          <a:lstStyle/>
          <a:p>
            <a:pPr eaLnBrk="1" hangingPunct="1">
              <a:lnSpc>
                <a:spcPct val="80000"/>
              </a:lnSpc>
            </a:pPr>
            <a:r>
              <a:rPr lang="en-US" altLang="en-US" sz="2000" dirty="0"/>
              <a:t>Latin: “inter” (between, among, as in ”interstate highway”) + </a:t>
            </a:r>
          </a:p>
          <a:p>
            <a:pPr eaLnBrk="1" hangingPunct="1">
              <a:lnSpc>
                <a:spcPct val="80000"/>
              </a:lnSpc>
            </a:pPr>
            <a:r>
              <a:rPr lang="en-US" altLang="en-US" sz="2000" dirty="0"/>
              <a:t>Dutch: “</a:t>
            </a:r>
            <a:r>
              <a:rPr lang="en-US" altLang="en-US" sz="2000" dirty="0" err="1"/>
              <a:t>loopen</a:t>
            </a:r>
            <a:r>
              <a:rPr lang="en-US" altLang="en-US" sz="2000" dirty="0"/>
              <a:t>” (to run)</a:t>
            </a:r>
          </a:p>
        </p:txBody>
      </p:sp>
      <p:sp>
        <p:nvSpPr>
          <p:cNvPr id="4" name="TextBox 3">
            <a:extLst>
              <a:ext uri="{FF2B5EF4-FFF2-40B4-BE49-F238E27FC236}">
                <a16:creationId xmlns:a16="http://schemas.microsoft.com/office/drawing/2014/main" id="{D8282C1C-6364-B149-9E6F-66E2D9FEDD26}"/>
              </a:ext>
            </a:extLst>
          </p:cNvPr>
          <p:cNvSpPr txBox="1"/>
          <p:nvPr/>
        </p:nvSpPr>
        <p:spPr>
          <a:xfrm>
            <a:off x="1447800" y="5511225"/>
            <a:ext cx="7543800" cy="584775"/>
          </a:xfrm>
          <a:prstGeom prst="rect">
            <a:avLst/>
          </a:prstGeom>
          <a:noFill/>
        </p:spPr>
        <p:txBody>
          <a:bodyPr wrap="square" rtlCol="0">
            <a:spAutoFit/>
          </a:bodyPr>
          <a:lstStyle/>
          <a:p>
            <a:pPr eaLnBrk="1" hangingPunct="1">
              <a:lnSpc>
                <a:spcPct val="80000"/>
              </a:lnSpc>
            </a:pPr>
            <a:r>
              <a:rPr lang="en-US" altLang="en-US" sz="2000" dirty="0"/>
              <a:t>a person who interferes or meddles in the affairs of others; trespasser</a:t>
            </a:r>
            <a:endParaRPr lang="en-US" altLang="en-US" sz="2000" i="1" dirty="0"/>
          </a:p>
        </p:txBody>
      </p:sp>
      <p:sp>
        <p:nvSpPr>
          <p:cNvPr id="5" name="TextBox 4">
            <a:extLst>
              <a:ext uri="{FF2B5EF4-FFF2-40B4-BE49-F238E27FC236}">
                <a16:creationId xmlns:a16="http://schemas.microsoft.com/office/drawing/2014/main" id="{4275714F-4C74-8841-AA10-284154ACB4FF}"/>
              </a:ext>
            </a:extLst>
          </p:cNvPr>
          <p:cNvSpPr txBox="1"/>
          <p:nvPr/>
        </p:nvSpPr>
        <p:spPr>
          <a:xfrm>
            <a:off x="1524000" y="3581400"/>
            <a:ext cx="6629400" cy="338554"/>
          </a:xfrm>
          <a:prstGeom prst="rect">
            <a:avLst/>
          </a:prstGeom>
          <a:noFill/>
        </p:spPr>
        <p:txBody>
          <a:bodyPr wrap="square" rtlCol="0">
            <a:spAutoFit/>
          </a:bodyPr>
          <a:lstStyle/>
          <a:p>
            <a:pPr eaLnBrk="1" hangingPunct="1">
              <a:lnSpc>
                <a:spcPct val="80000"/>
              </a:lnSpc>
            </a:pPr>
            <a:r>
              <a:rPr lang="en-US" altLang="en-US" sz="2000" dirty="0"/>
              <a:t>intruder, uninvited guest, alien</a:t>
            </a:r>
          </a:p>
        </p:txBody>
      </p:sp>
    </p:spTree>
    <p:extLst>
      <p:ext uri="{BB962C8B-B14F-4D97-AF65-F5344CB8AC3E}">
        <p14:creationId xmlns:p14="http://schemas.microsoft.com/office/powerpoint/2010/main" val="19345133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152400" y="554038"/>
            <a:ext cx="8839200" cy="5389562"/>
          </a:xfrm>
        </p:spPr>
        <p:txBody>
          <a:bodyPr tIns="45700" bIns="45700">
            <a:noAutofit/>
          </a:bodyPr>
          <a:lstStyle/>
          <a:p>
            <a:pPr eaLnBrk="1" fontAlgn="auto" hangingPunct="1">
              <a:spcBef>
                <a:spcPts val="0"/>
              </a:spcBef>
              <a:spcAft>
                <a:spcPts val="0"/>
              </a:spcAft>
              <a:buClr>
                <a:srgbClr val="000000"/>
              </a:buClr>
              <a:buSzPct val="100000"/>
              <a:defRPr/>
            </a:pPr>
            <a:r>
              <a:rPr lang="en-US" sz="1700" b="1" dirty="0">
                <a:latin typeface="+mn-lt"/>
                <a:ea typeface="Calibri"/>
                <a:cs typeface="Calibri"/>
                <a:sym typeface="Calibri"/>
              </a:rPr>
              <a:t>Bell Work: </a:t>
            </a:r>
            <a:r>
              <a:rPr lang="en-US" sz="1700" b="1" dirty="0">
                <a:solidFill>
                  <a:schemeClr val="bg1">
                    <a:lumMod val="50000"/>
                  </a:schemeClr>
                </a:solidFill>
                <a:latin typeface="+mn-lt"/>
                <a:ea typeface="Calibri"/>
                <a:cs typeface="Calibri"/>
                <a:sym typeface="Calibri"/>
              </a:rPr>
              <a:t>WOTD – autonomy (noun)</a:t>
            </a:r>
            <a:endParaRPr lang="en-US" sz="1700" b="1" dirty="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endParaRPr lang="en-US" sz="1700" b="1" dirty="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1700" b="1" dirty="0">
                <a:latin typeface="+mn-lt"/>
                <a:ea typeface="Calibri"/>
                <a:cs typeface="Calibri"/>
                <a:sym typeface="Calibri"/>
              </a:rPr>
              <a:t>In class activities: </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700" b="1" dirty="0">
                <a:solidFill>
                  <a:schemeClr val="tx1"/>
                </a:solidFill>
                <a:latin typeface="+mn-lt"/>
                <a:ea typeface="Calibri"/>
                <a:cs typeface="Calibri"/>
                <a:sym typeface="Calibri"/>
              </a:rPr>
              <a:t>Bell Work = </a:t>
            </a:r>
            <a:r>
              <a:rPr lang="en-US" sz="1700" b="1" dirty="0">
                <a:solidFill>
                  <a:schemeClr val="bg1">
                    <a:lumMod val="50000"/>
                  </a:schemeClr>
                </a:solidFill>
                <a:latin typeface="+mn-lt"/>
                <a:ea typeface="Calibri"/>
                <a:cs typeface="Calibri"/>
                <a:sym typeface="Calibri"/>
              </a:rPr>
              <a:t>WOTD, autonomy (noun)</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700" b="1" dirty="0">
                <a:solidFill>
                  <a:schemeClr val="tx1"/>
                </a:solidFill>
                <a:latin typeface="+mn-lt"/>
                <a:ea typeface="Calibri"/>
                <a:cs typeface="Calibri"/>
                <a:sym typeface="Calibri"/>
              </a:rPr>
              <a:t>Video Clip on Pit bulls: </a:t>
            </a:r>
            <a:r>
              <a:rPr lang="en-US" sz="1700" b="1" dirty="0">
                <a:solidFill>
                  <a:schemeClr val="bg1">
                    <a:lumMod val="50000"/>
                  </a:schemeClr>
                </a:solidFill>
                <a:latin typeface="+mn-lt"/>
                <a:ea typeface="Calibri"/>
                <a:cs typeface="Calibri"/>
                <a:sym typeface="Calibri"/>
                <a:hlinkClick r:id="rId3"/>
              </a:rPr>
              <a:t>http://media.freep.com/pitbulls/index.html</a:t>
            </a:r>
            <a:endParaRPr lang="en-US" sz="1700" b="1" dirty="0">
              <a:solidFill>
                <a:schemeClr val="bg1">
                  <a:lumMod val="50000"/>
                </a:schemeClr>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700" b="1" dirty="0">
                <a:solidFill>
                  <a:schemeClr val="tx1"/>
                </a:solidFill>
                <a:latin typeface="+mn-lt"/>
                <a:ea typeface="Calibri"/>
                <a:cs typeface="Calibri"/>
                <a:sym typeface="Calibri"/>
              </a:rPr>
              <a:t>Finish annotations from Banning Pit bulls in Detroit, article: </a:t>
            </a:r>
            <a:r>
              <a:rPr lang="en-US" sz="1700" dirty="0">
                <a:solidFill>
                  <a:srgbClr val="00B050"/>
                </a:solidFill>
                <a:latin typeface="+mn-lt"/>
                <a:ea typeface="Calibri"/>
                <a:cs typeface="Calibri"/>
                <a:sym typeface="Calibri"/>
              </a:rPr>
              <a:t>On your own, finish writing the annotations (techniques, goals, and mini summaries). **20-25 minutes</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700" b="1" dirty="0">
                <a:solidFill>
                  <a:schemeClr val="tx1"/>
                </a:solidFill>
                <a:latin typeface="+mn-lt"/>
                <a:ea typeface="Calibri"/>
                <a:cs typeface="Calibri"/>
                <a:sym typeface="Calibri"/>
              </a:rPr>
              <a:t>Discuss and Review SOAPS and what needs to be filled out: </a:t>
            </a:r>
            <a:r>
              <a:rPr lang="en-US" sz="1700" dirty="0">
                <a:solidFill>
                  <a:srgbClr val="7030A0"/>
                </a:solidFill>
                <a:latin typeface="+mn-lt"/>
                <a:ea typeface="Calibri"/>
                <a:cs typeface="Calibri"/>
                <a:sym typeface="Calibri"/>
              </a:rPr>
              <a:t>We will quickly review what needs to be written as far as evidence and your explanation. 10 minutes</a:t>
            </a:r>
          </a:p>
          <a:p>
            <a:pPr indent="-182880" eaLnBrk="1" fontAlgn="auto" hangingPunct="1">
              <a:spcBef>
                <a:spcPts val="0"/>
              </a:spcBef>
              <a:spcAft>
                <a:spcPts val="0"/>
              </a:spcAft>
              <a:buClr>
                <a:srgbClr val="000000"/>
              </a:buClr>
              <a:buSzPct val="100000"/>
              <a:buFont typeface="Arial" panose="020B0604020202020204" pitchFamily="34" charset="0"/>
              <a:buChar char="•"/>
              <a:defRPr/>
            </a:pPr>
            <a:r>
              <a:rPr lang="en-US" sz="1700" b="1" dirty="0">
                <a:solidFill>
                  <a:schemeClr val="tx1"/>
                </a:solidFill>
                <a:latin typeface="+mn-lt"/>
                <a:ea typeface="Calibri"/>
                <a:cs typeface="Calibri"/>
                <a:sym typeface="Calibri"/>
              </a:rPr>
              <a:t>Rhetorical Analysis Intro. Paragraph: </a:t>
            </a:r>
            <a:r>
              <a:rPr lang="en-US" sz="1700" dirty="0">
                <a:solidFill>
                  <a:srgbClr val="0070C0"/>
                </a:solidFill>
                <a:latin typeface="+mn-lt"/>
                <a:ea typeface="Calibri"/>
                <a:cs typeface="Calibri"/>
                <a:sym typeface="Calibri"/>
              </a:rPr>
              <a:t>Using the sentence stems and outline I provided you in your packet, you will need to write out the intro. paragraph to the Rhetorical Analysis essay (as if you were going to write the essay). **10 minutes</a:t>
            </a:r>
          </a:p>
          <a:p>
            <a:pPr eaLnBrk="1" fontAlgn="auto" hangingPunct="1">
              <a:spcBef>
                <a:spcPts val="0"/>
              </a:spcBef>
              <a:spcAft>
                <a:spcPts val="0"/>
              </a:spcAft>
              <a:buClr>
                <a:srgbClr val="000000"/>
              </a:buClr>
              <a:buSzPct val="100000"/>
              <a:defRPr/>
            </a:pPr>
            <a:r>
              <a:rPr lang="en-US" sz="1700" b="1" dirty="0">
                <a:solidFill>
                  <a:schemeClr val="tx1"/>
                </a:solidFill>
                <a:latin typeface="+mn-lt"/>
                <a:ea typeface="Calibri"/>
                <a:cs typeface="Calibri"/>
                <a:sym typeface="Calibri"/>
              </a:rPr>
              <a:t>Exit Ticket: </a:t>
            </a:r>
            <a:r>
              <a:rPr lang="en-US" sz="1700" dirty="0">
                <a:solidFill>
                  <a:srgbClr val="FF0000"/>
                </a:solidFill>
                <a:latin typeface="+mn-lt"/>
                <a:ea typeface="Calibri"/>
                <a:cs typeface="Calibri"/>
                <a:sym typeface="Calibri"/>
              </a:rPr>
              <a:t>You will need to show me your intro. paragraph and have me sign off on it before you leave. </a:t>
            </a:r>
          </a:p>
          <a:p>
            <a:pPr eaLnBrk="1" fontAlgn="auto" hangingPunct="1">
              <a:spcBef>
                <a:spcPts val="0"/>
              </a:spcBef>
              <a:spcAft>
                <a:spcPts val="0"/>
              </a:spcAft>
              <a:buClr>
                <a:srgbClr val="000000"/>
              </a:buClr>
              <a:buSzPct val="100000"/>
              <a:defRPr/>
            </a:pPr>
            <a:endParaRPr lang="en-US" sz="1700" b="1" dirty="0">
              <a:solidFill>
                <a:schemeClr val="tx1"/>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700" b="1" dirty="0">
                <a:solidFill>
                  <a:schemeClr val="tx1"/>
                </a:solidFill>
                <a:latin typeface="+mn-lt"/>
                <a:ea typeface="Calibri"/>
                <a:cs typeface="Calibri"/>
                <a:sym typeface="Calibri"/>
              </a:rPr>
              <a:t>Learning Targets: </a:t>
            </a:r>
            <a:endParaRPr lang="en-US" sz="1700" b="1" dirty="0">
              <a:solidFill>
                <a:srgbClr val="00B050"/>
              </a:solidFill>
              <a:latin typeface="+mn-lt"/>
              <a:ea typeface="Calibri"/>
              <a:cs typeface="Calibri"/>
              <a:sym typeface="Calibri"/>
            </a:endParaRPr>
          </a:p>
          <a:p>
            <a:pPr lvl="2" eaLnBrk="1" fontAlgn="auto" hangingPunct="1">
              <a:spcBef>
                <a:spcPts val="0"/>
              </a:spcBef>
              <a:spcAft>
                <a:spcPts val="0"/>
              </a:spcAft>
              <a:buClr>
                <a:srgbClr val="000000"/>
              </a:buClr>
              <a:buSzPct val="100000"/>
              <a:defRPr/>
            </a:pPr>
            <a:r>
              <a:rPr lang="en-US" sz="1700" b="1" dirty="0">
                <a:latin typeface="+mn-lt"/>
                <a:ea typeface="Calibri"/>
                <a:cs typeface="Calibri"/>
                <a:sym typeface="Calibri"/>
              </a:rPr>
              <a:t>Content Learning Target</a:t>
            </a:r>
          </a:p>
          <a:p>
            <a:pPr marL="285750" lvl="2" indent="-285750" eaLnBrk="1" fontAlgn="auto" hangingPunct="1">
              <a:spcBef>
                <a:spcPts val="0"/>
              </a:spcBef>
              <a:spcAft>
                <a:spcPts val="0"/>
              </a:spcAft>
              <a:buClr>
                <a:srgbClr val="000000"/>
              </a:buClr>
              <a:buSzPct val="100000"/>
              <a:buFont typeface="Arial" charset="0"/>
              <a:buChar char="•"/>
              <a:defRPr/>
            </a:pPr>
            <a:r>
              <a:rPr lang="en-US" sz="1700" dirty="0">
                <a:latin typeface="+mn-lt"/>
              </a:rPr>
              <a:t>I can analyze an article in order to identify techniques he or she used to build the argument. </a:t>
            </a:r>
            <a:endParaRPr lang="en-US" sz="1700" b="1" dirty="0">
              <a:latin typeface="+mn-lt"/>
              <a:ea typeface="Calibri"/>
              <a:cs typeface="Calibri"/>
              <a:sym typeface="Calibri"/>
            </a:endParaRPr>
          </a:p>
          <a:p>
            <a:pPr eaLnBrk="1" fontAlgn="auto" hangingPunct="1">
              <a:spcBef>
                <a:spcPts val="0"/>
              </a:spcBef>
              <a:spcAft>
                <a:spcPts val="0"/>
              </a:spcAft>
              <a:buClr>
                <a:srgbClr val="000000"/>
              </a:buClr>
              <a:buSzPct val="100000"/>
              <a:defRPr/>
            </a:pPr>
            <a:endParaRPr lang="en-US" sz="1700" b="1" dirty="0">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700" b="1" dirty="0">
                <a:latin typeface="+mn-lt"/>
                <a:ea typeface="Calibri"/>
                <a:cs typeface="Calibri"/>
                <a:sym typeface="Calibri"/>
              </a:rPr>
              <a:t>Language Learning Target</a:t>
            </a:r>
          </a:p>
          <a:p>
            <a:pPr marL="285750" indent="-285750" eaLnBrk="1" fontAlgn="auto" hangingPunct="1">
              <a:spcBef>
                <a:spcPts val="0"/>
              </a:spcBef>
              <a:spcAft>
                <a:spcPts val="0"/>
              </a:spcAft>
              <a:buClr>
                <a:srgbClr val="000000"/>
              </a:buClr>
              <a:buSzPct val="100000"/>
              <a:buFont typeface="Arial" charset="0"/>
              <a:buChar char="•"/>
              <a:defRPr/>
            </a:pPr>
            <a:r>
              <a:rPr lang="en-US" sz="1700" dirty="0">
                <a:latin typeface="+mn-lt"/>
                <a:ea typeface="Calibri"/>
                <a:cs typeface="Calibri"/>
                <a:sym typeface="Calibri"/>
              </a:rPr>
              <a:t>I can use the following sentence stem in order to discuss the techniques and goals for author Rochelle Riley’s article from 2015: Author Rochelle Riley helped build her argument by </a:t>
            </a:r>
            <a:r>
              <a:rPr lang="en-US" sz="1700" u="sng" dirty="0">
                <a:latin typeface="+mn-lt"/>
                <a:ea typeface="Calibri"/>
                <a:cs typeface="Calibri"/>
                <a:sym typeface="Calibri"/>
              </a:rPr>
              <a:t>(insert technique #1</a:t>
            </a:r>
            <a:r>
              <a:rPr lang="en-US" sz="1700" dirty="0">
                <a:latin typeface="+mn-lt"/>
                <a:ea typeface="Calibri"/>
                <a:cs typeface="Calibri"/>
                <a:sym typeface="Calibri"/>
              </a:rPr>
              <a:t>)  in order to  </a:t>
            </a:r>
            <a:r>
              <a:rPr lang="en-US" sz="1700" u="sng" dirty="0">
                <a:latin typeface="+mn-lt"/>
                <a:ea typeface="Calibri"/>
                <a:cs typeface="Calibri"/>
                <a:sym typeface="Calibri"/>
              </a:rPr>
              <a:t>(insert goal #1). </a:t>
            </a:r>
            <a:endParaRPr lang="en-US" sz="1700" b="1" u="sng" dirty="0">
              <a:latin typeface="+mn-lt"/>
              <a:ea typeface="Calibri"/>
              <a:cs typeface="Calibri"/>
              <a:sym typeface="Calibri"/>
            </a:endParaRPr>
          </a:p>
          <a:p>
            <a:pPr eaLnBrk="1" fontAlgn="auto" hangingPunct="1">
              <a:spcBef>
                <a:spcPts val="0"/>
              </a:spcBef>
              <a:spcAft>
                <a:spcPts val="0"/>
              </a:spcAft>
              <a:buClr>
                <a:srgbClr val="000000"/>
              </a:buClr>
              <a:buSzPct val="100000"/>
              <a:defRPr/>
            </a:pPr>
            <a:endParaRPr lang="en-US" sz="1300" b="1" dirty="0">
              <a:latin typeface="+mn-lt"/>
              <a:ea typeface="Calibri"/>
              <a:cs typeface="Calibri"/>
              <a:sym typeface="Calibri"/>
            </a:endParaRPr>
          </a:p>
          <a:p>
            <a:pPr eaLnBrk="1" fontAlgn="auto" hangingPunct="1">
              <a:spcBef>
                <a:spcPts val="0"/>
              </a:spcBef>
              <a:spcAft>
                <a:spcPts val="0"/>
              </a:spcAft>
              <a:buClr>
                <a:srgbClr val="000000"/>
              </a:buClr>
              <a:buSzPct val="100000"/>
              <a:defRPr/>
            </a:pPr>
            <a:endParaRPr lang="en-US" sz="1300" dirty="0">
              <a:latin typeface="+mn-lt"/>
              <a:ea typeface="Calibri"/>
              <a:cs typeface="Calibri"/>
              <a:sym typeface="Calibri"/>
            </a:endParaRPr>
          </a:p>
          <a:p>
            <a:pPr eaLnBrk="1" fontAlgn="auto" hangingPunct="1">
              <a:spcBef>
                <a:spcPts val="0"/>
              </a:spcBef>
              <a:spcAft>
                <a:spcPts val="0"/>
              </a:spcAft>
              <a:buClr>
                <a:srgbClr val="000000"/>
              </a:buClr>
              <a:buSzPct val="100000"/>
              <a:defRPr/>
            </a:pPr>
            <a:endParaRPr lang="en-US" sz="1300" dirty="0">
              <a:solidFill>
                <a:schemeClr val="tx1"/>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300" dirty="0">
              <a:solidFill>
                <a:srgbClr val="009A46"/>
              </a:solidFill>
              <a:latin typeface="+mn-lt"/>
              <a:ea typeface="Calibri"/>
              <a:cs typeface="Calibri"/>
              <a:sym typeface="Calibri"/>
            </a:endParaRPr>
          </a:p>
          <a:p>
            <a:pPr indent="-182880" eaLnBrk="1" fontAlgn="auto" hangingPunct="1">
              <a:spcBef>
                <a:spcPts val="0"/>
              </a:spcBef>
              <a:spcAft>
                <a:spcPts val="0"/>
              </a:spcAft>
              <a:buClr>
                <a:srgbClr val="000000"/>
              </a:buClr>
              <a:buSzPct val="100000"/>
              <a:buFont typeface="Arial" panose="020B0604020202020204" pitchFamily="34" charset="0"/>
              <a:buChar char="•"/>
              <a:defRPr/>
            </a:pPr>
            <a:endParaRPr lang="en-US" sz="1300" dirty="0">
              <a:solidFill>
                <a:schemeClr val="tx1"/>
              </a:solidFill>
              <a:latin typeface="+mn-lt"/>
              <a:ea typeface="Calibri"/>
              <a:cs typeface="Calibri"/>
              <a:sym typeface="Calibri"/>
            </a:endParaRPr>
          </a:p>
        </p:txBody>
      </p:sp>
      <p:sp>
        <p:nvSpPr>
          <p:cNvPr id="2" name="Rectangle 1"/>
          <p:cNvSpPr/>
          <p:nvPr/>
        </p:nvSpPr>
        <p:spPr>
          <a:xfrm>
            <a:off x="2017878" y="0"/>
            <a:ext cx="5108258" cy="584775"/>
          </a:xfrm>
          <a:prstGeom prst="rect">
            <a:avLst/>
          </a:prstGeom>
        </p:spPr>
        <p:txBody>
          <a:bodyPr wrap="none">
            <a:spAutoFit/>
          </a:bodyPr>
          <a:lstStyle/>
          <a:p>
            <a:pPr algn="ctr"/>
            <a: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Thursday 1/31/18 Agenda</a:t>
            </a:r>
          </a:p>
        </p:txBody>
      </p:sp>
    </p:spTree>
    <p:extLst>
      <p:ext uri="{BB962C8B-B14F-4D97-AF65-F5344CB8AC3E}">
        <p14:creationId xmlns:p14="http://schemas.microsoft.com/office/powerpoint/2010/main" val="2785971839"/>
      </p:ext>
    </p:extLst>
  </p:cSld>
  <p:clrMapOvr>
    <a:masterClrMapping/>
  </p:clrMapOvr>
  <p:transition spd="slow">
    <p:cu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FF26E12-7C49-F143-B895-05CF16094E2C}"/>
              </a:ext>
            </a:extLst>
          </p:cNvPr>
          <p:cNvPicPr>
            <a:picLocks noGrp="1" noChangeAspect="1"/>
          </p:cNvPicPr>
          <p:nvPr>
            <p:ph idx="1"/>
          </p:nvPr>
        </p:nvPicPr>
        <p:blipFill>
          <a:blip r:embed="rId2"/>
          <a:stretch>
            <a:fillRect/>
          </a:stretch>
        </p:blipFill>
        <p:spPr>
          <a:xfrm>
            <a:off x="457200" y="1371600"/>
            <a:ext cx="8229600" cy="3555924"/>
          </a:xfrm>
        </p:spPr>
      </p:pic>
    </p:spTree>
    <p:extLst>
      <p:ext uri="{BB962C8B-B14F-4D97-AF65-F5344CB8AC3E}">
        <p14:creationId xmlns:p14="http://schemas.microsoft.com/office/powerpoint/2010/main" val="24475387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D3E2595-B2DF-FF45-817C-2AF587A2ED2E}"/>
              </a:ext>
            </a:extLst>
          </p:cNvPr>
          <p:cNvPicPr>
            <a:picLocks noGrp="1" noChangeAspect="1"/>
          </p:cNvPicPr>
          <p:nvPr>
            <p:ph idx="1"/>
          </p:nvPr>
        </p:nvPicPr>
        <p:blipFill>
          <a:blip r:embed="rId2"/>
          <a:stretch>
            <a:fillRect/>
          </a:stretch>
        </p:blipFill>
        <p:spPr>
          <a:xfrm>
            <a:off x="457200" y="1295400"/>
            <a:ext cx="8229600" cy="3734440"/>
          </a:xfrm>
        </p:spPr>
      </p:pic>
    </p:spTree>
    <p:extLst>
      <p:ext uri="{BB962C8B-B14F-4D97-AF65-F5344CB8AC3E}">
        <p14:creationId xmlns:p14="http://schemas.microsoft.com/office/powerpoint/2010/main" val="42309134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266700" y="6096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a:t>
            </a:r>
            <a:r>
              <a:rPr lang="en-US" sz="1700" b="1" dirty="0">
                <a:solidFill>
                  <a:schemeClr val="bg1">
                    <a:lumMod val="50000"/>
                  </a:schemeClr>
                </a:solidFill>
                <a:latin typeface="Calibri" charset="0"/>
                <a:ea typeface="Calibri" charset="0"/>
                <a:cs typeface="Calibri" charset="0"/>
                <a:sym typeface="Calibri"/>
              </a:rPr>
              <a:t>WOTD  = intercede (verb)  + 1 SAT Grammar question (semicolons and colons)</a:t>
            </a:r>
          </a:p>
          <a:p>
            <a:pPr eaLnBrk="1" fontAlgn="auto" hangingPunct="1">
              <a:lnSpc>
                <a:spcPct val="80000"/>
              </a:lnSpc>
              <a:spcBef>
                <a:spcPts val="0"/>
              </a:spcBef>
              <a:spcAft>
                <a:spcPts val="0"/>
              </a:spcAft>
              <a:buClr>
                <a:srgbClr val="000000"/>
              </a:buClr>
              <a:buSzPct val="100000"/>
              <a:defRPr/>
            </a:pPr>
            <a:endParaRPr lang="en-US" sz="1100" b="1" u="sng" dirty="0">
              <a:solidFill>
                <a:schemeClr val="tx1"/>
              </a:solidFill>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700" b="1" u="sng" dirty="0">
                <a:solidFill>
                  <a:schemeClr val="tx1"/>
                </a:solidFill>
                <a:latin typeface="Calibri" charset="0"/>
                <a:ea typeface="Calibri" charset="0"/>
                <a:cs typeface="Calibri" charset="0"/>
                <a:sym typeface="Calibri"/>
              </a:rPr>
              <a:t>In class activities: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solidFill>
                  <a:schemeClr val="tx1"/>
                </a:solidFill>
                <a:latin typeface="Calibri" charset="0"/>
                <a:ea typeface="Calibri" charset="0"/>
                <a:cs typeface="Calibri" charset="0"/>
                <a:sym typeface="Calibri"/>
              </a:rPr>
              <a:t>Group Activity for ”Civil Disobedience”: </a:t>
            </a:r>
            <a:r>
              <a:rPr lang="en-US" sz="1700" b="1" dirty="0">
                <a:solidFill>
                  <a:srgbClr val="7030A0"/>
                </a:solidFill>
                <a:latin typeface="Calibri" charset="0"/>
                <a:ea typeface="Calibri" charset="0"/>
                <a:cs typeface="Calibri" charset="0"/>
                <a:sym typeface="Calibri"/>
              </a:rPr>
              <a:t>Assign groups of 3.  Each group will be responsible for writing 8 multiple choice SAT questions using “Civil Disobedience” using Google Forms. </a:t>
            </a:r>
          </a:p>
          <a:p>
            <a:pPr eaLnBrk="1" fontAlgn="auto" hangingPunct="1">
              <a:lnSpc>
                <a:spcPct val="80000"/>
              </a:lnSpc>
              <a:spcBef>
                <a:spcPts val="400"/>
              </a:spcBef>
              <a:spcAft>
                <a:spcPts val="0"/>
              </a:spcAft>
              <a:buClr>
                <a:srgbClr val="000000"/>
              </a:buClr>
              <a:buSzPct val="100000"/>
              <a:defRPr/>
            </a:pPr>
            <a:r>
              <a:rPr lang="en-US" sz="1700" b="1" dirty="0">
                <a:solidFill>
                  <a:srgbClr val="7030A0"/>
                </a:solidFill>
                <a:latin typeface="Calibri" charset="0"/>
                <a:ea typeface="Calibri" charset="0"/>
                <a:cs typeface="Calibri" charset="0"/>
                <a:sym typeface="Calibri"/>
              </a:rPr>
              <a:t>	*3 questions from standard 9-10.1</a:t>
            </a:r>
          </a:p>
          <a:p>
            <a:pPr eaLnBrk="1" fontAlgn="auto" hangingPunct="1">
              <a:lnSpc>
                <a:spcPct val="80000"/>
              </a:lnSpc>
              <a:spcBef>
                <a:spcPts val="400"/>
              </a:spcBef>
              <a:spcAft>
                <a:spcPts val="0"/>
              </a:spcAft>
              <a:buClr>
                <a:srgbClr val="000000"/>
              </a:buClr>
              <a:buSzPct val="100000"/>
              <a:defRPr/>
            </a:pPr>
            <a:r>
              <a:rPr lang="en-US" sz="1700" b="1" dirty="0">
                <a:solidFill>
                  <a:srgbClr val="7030A0"/>
                </a:solidFill>
                <a:latin typeface="Calibri" charset="0"/>
                <a:ea typeface="Calibri" charset="0"/>
                <a:cs typeface="Calibri" charset="0"/>
                <a:sym typeface="Calibri"/>
              </a:rPr>
              <a:t>	*2 questions from standard 9-10.2</a:t>
            </a:r>
          </a:p>
          <a:p>
            <a:pPr eaLnBrk="1" fontAlgn="auto" hangingPunct="1">
              <a:lnSpc>
                <a:spcPct val="80000"/>
              </a:lnSpc>
              <a:spcBef>
                <a:spcPts val="400"/>
              </a:spcBef>
              <a:spcAft>
                <a:spcPts val="0"/>
              </a:spcAft>
              <a:buClr>
                <a:srgbClr val="000000"/>
              </a:buClr>
              <a:buSzPct val="100000"/>
              <a:defRPr/>
            </a:pPr>
            <a:r>
              <a:rPr lang="en-US" sz="1700" b="1" dirty="0">
                <a:solidFill>
                  <a:srgbClr val="7030A0"/>
                </a:solidFill>
                <a:latin typeface="Calibri" charset="0"/>
                <a:ea typeface="Calibri" charset="0"/>
                <a:cs typeface="Calibri" charset="0"/>
                <a:sym typeface="Calibri"/>
              </a:rPr>
              <a:t>	*1 questions from standard 9-10.4</a:t>
            </a:r>
          </a:p>
          <a:p>
            <a:pPr eaLnBrk="1" fontAlgn="auto" hangingPunct="1">
              <a:lnSpc>
                <a:spcPct val="80000"/>
              </a:lnSpc>
              <a:spcBef>
                <a:spcPts val="400"/>
              </a:spcBef>
              <a:spcAft>
                <a:spcPts val="0"/>
              </a:spcAft>
              <a:buClr>
                <a:srgbClr val="000000"/>
              </a:buClr>
              <a:buSzPct val="100000"/>
              <a:defRPr/>
            </a:pPr>
            <a:r>
              <a:rPr lang="en-US" sz="1700" b="1" dirty="0">
                <a:solidFill>
                  <a:srgbClr val="7030A0"/>
                </a:solidFill>
                <a:latin typeface="Calibri" charset="0"/>
                <a:ea typeface="Calibri" charset="0"/>
                <a:cs typeface="Calibri" charset="0"/>
                <a:sym typeface="Calibri"/>
              </a:rPr>
              <a:t>	*1 questions from standard 9-10.5</a:t>
            </a:r>
          </a:p>
          <a:p>
            <a:pPr eaLnBrk="1" fontAlgn="auto" hangingPunct="1">
              <a:lnSpc>
                <a:spcPct val="80000"/>
              </a:lnSpc>
              <a:spcBef>
                <a:spcPts val="400"/>
              </a:spcBef>
              <a:spcAft>
                <a:spcPts val="0"/>
              </a:spcAft>
              <a:buClr>
                <a:srgbClr val="000000"/>
              </a:buClr>
              <a:buSzPct val="100000"/>
              <a:defRPr/>
            </a:pPr>
            <a:r>
              <a:rPr lang="en-US" sz="1700" b="1" dirty="0">
                <a:solidFill>
                  <a:srgbClr val="7030A0"/>
                </a:solidFill>
                <a:latin typeface="Calibri" charset="0"/>
                <a:ea typeface="Calibri" charset="0"/>
                <a:cs typeface="Calibri" charset="0"/>
                <a:sym typeface="Calibri"/>
              </a:rPr>
              <a:t>	*1 question from standard 9-10.6</a:t>
            </a:r>
          </a:p>
          <a:p>
            <a:pPr marL="285750" indent="-285750" eaLnBrk="1" fontAlgn="auto" hangingPunct="1">
              <a:lnSpc>
                <a:spcPct val="80000"/>
              </a:lnSpc>
              <a:spcBef>
                <a:spcPts val="400"/>
              </a:spcBef>
              <a:spcAft>
                <a:spcPts val="0"/>
              </a:spcAft>
              <a:buClr>
                <a:srgbClr val="000000"/>
              </a:buClr>
              <a:buSzPct val="100000"/>
              <a:buFont typeface="Arial" panose="020B0604020202020204" pitchFamily="34" charset="0"/>
              <a:buChar char="•"/>
              <a:defRPr/>
            </a:pPr>
            <a:r>
              <a:rPr lang="en-US" sz="1700" b="1" dirty="0">
                <a:solidFill>
                  <a:srgbClr val="7030A0"/>
                </a:solidFill>
                <a:latin typeface="Calibri" charset="0"/>
                <a:ea typeface="Calibri" charset="0"/>
                <a:cs typeface="Calibri" charset="0"/>
                <a:sym typeface="Calibri"/>
              </a:rPr>
              <a:t>Each group will also be responsible for typing the answer key and allowing respondents to see it, immediately. Next, each group will be responsible for taking </a:t>
            </a:r>
            <a:r>
              <a:rPr lang="en-US" sz="1700" b="1" u="sng" dirty="0">
                <a:solidFill>
                  <a:srgbClr val="7030A0"/>
                </a:solidFill>
                <a:latin typeface="Calibri" charset="0"/>
                <a:ea typeface="Calibri" charset="0"/>
                <a:cs typeface="Calibri" charset="0"/>
                <a:sym typeface="Calibri"/>
              </a:rPr>
              <a:t>at least one other group’s quiz.</a:t>
            </a:r>
            <a:r>
              <a:rPr lang="en-US" sz="1700" b="1" dirty="0">
                <a:solidFill>
                  <a:srgbClr val="7030A0"/>
                </a:solidFill>
                <a:latin typeface="Calibri" charset="0"/>
                <a:ea typeface="Calibri" charset="0"/>
                <a:cs typeface="Calibri" charset="0"/>
                <a:sym typeface="Calibri"/>
              </a:rPr>
              <a:t> Each group will then use the provided answer key to then self assess.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latin typeface="Calibri" charset="0"/>
                <a:ea typeface="Calibri" charset="0"/>
                <a:cs typeface="Calibri" charset="0"/>
                <a:sym typeface="Calibri"/>
              </a:rPr>
              <a:t>Khan Academy Practice: </a:t>
            </a:r>
            <a:r>
              <a:rPr lang="en-US" sz="1700" b="1" dirty="0">
                <a:solidFill>
                  <a:srgbClr val="0070C0"/>
                </a:solidFill>
                <a:latin typeface="Calibri" charset="0"/>
                <a:ea typeface="Calibri" charset="0"/>
                <a:cs typeface="Calibri" charset="0"/>
                <a:sym typeface="Calibri"/>
              </a:rPr>
              <a:t>We will time the last 14 minutes of class and have you complete at least one practice to count towards Part 4 and 5 for the Khan Challenge. </a:t>
            </a:r>
            <a:endParaRPr lang="en-US" sz="1000" b="1" dirty="0">
              <a:solidFill>
                <a:srgbClr val="0070C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600" b="1" u="sng" dirty="0">
                <a:solidFill>
                  <a:schemeClr val="tx1"/>
                </a:solidFill>
                <a:latin typeface="Calibri" charset="0"/>
                <a:ea typeface="Calibri" charset="0"/>
                <a:cs typeface="Calibri" charset="0"/>
                <a:sym typeface="Calibri"/>
              </a:rPr>
              <a:t>Content Learning Target</a:t>
            </a:r>
            <a:r>
              <a:rPr lang="en-US" sz="1600" u="sng" dirty="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further analyze “Civil Disobedience” by crafting an SAT style quiz for the class. I can also assess my understanding of the text based on the score I receive when taking the quizzes created by my peers.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endParaRPr lang="en-US" sz="1100" dirty="0">
              <a:latin typeface="Calibri" charset="0"/>
              <a:ea typeface="Calibri" charset="0"/>
              <a:cs typeface="Calibri" charset="0"/>
            </a:endParaRPr>
          </a:p>
          <a:p>
            <a:pPr eaLnBrk="1" fontAlgn="auto" hangingPunct="1">
              <a:spcBef>
                <a:spcPts val="0"/>
              </a:spcBef>
              <a:spcAft>
                <a:spcPts val="0"/>
              </a:spcAft>
              <a:buClr>
                <a:srgbClr val="000000"/>
              </a:buClr>
              <a:buSzPct val="100000"/>
              <a:defRPr/>
            </a:pPr>
            <a:r>
              <a:rPr lang="en-US" sz="1600" b="1" u="sng" dirty="0">
                <a:latin typeface="Calibri" charset="0"/>
                <a:ea typeface="Calibri" charset="0"/>
                <a:cs typeface="Calibri" charset="0"/>
              </a:rPr>
              <a:t>Language Learning Target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use the SAT question sentence stems in order to write authentic questions. </a:t>
            </a:r>
          </a:p>
          <a:p>
            <a:pPr eaLnBrk="1" fontAlgn="auto" hangingPunct="1">
              <a:lnSpc>
                <a:spcPct val="80000"/>
              </a:lnSpc>
              <a:spcBef>
                <a:spcPts val="400"/>
              </a:spcBef>
              <a:spcAft>
                <a:spcPts val="0"/>
              </a:spcAft>
              <a:buClr>
                <a:srgbClr val="000000"/>
              </a:buClr>
              <a:buSzPct val="100000"/>
              <a:defRPr/>
            </a:pPr>
            <a:endParaRPr lang="en-US" sz="1600" b="1" dirty="0">
              <a:solidFill>
                <a:schemeClr val="tx1"/>
              </a:solidFill>
              <a:latin typeface="Calibri" charset="0"/>
              <a:ea typeface="Calibri" charset="0"/>
              <a:cs typeface="Calibri" charset="0"/>
              <a:sym typeface="Calibri"/>
            </a:endParaRPr>
          </a:p>
        </p:txBody>
      </p:sp>
      <p:sp>
        <p:nvSpPr>
          <p:cNvPr id="4" name="Rectangle 3">
            <a:extLst>
              <a:ext uri="{FF2B5EF4-FFF2-40B4-BE49-F238E27FC236}">
                <a16:creationId xmlns:a16="http://schemas.microsoft.com/office/drawing/2014/main" id="{EDFE44CB-9B5C-BD42-BAC1-A9E8B6ED578E}"/>
              </a:ext>
            </a:extLst>
          </p:cNvPr>
          <p:cNvSpPr/>
          <p:nvPr/>
        </p:nvSpPr>
        <p:spPr>
          <a:xfrm>
            <a:off x="1825149" y="-76200"/>
            <a:ext cx="5493748" cy="646331"/>
          </a:xfrm>
          <a:prstGeom prst="rect">
            <a:avLst/>
          </a:prstGeom>
        </p:spPr>
        <p:txBody>
          <a:bodyPr wrap="non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Tuesday 3/20/18 Agenda</a:t>
            </a:r>
          </a:p>
        </p:txBody>
      </p:sp>
    </p:spTree>
    <p:extLst>
      <p:ext uri="{BB962C8B-B14F-4D97-AF65-F5344CB8AC3E}">
        <p14:creationId xmlns:p14="http://schemas.microsoft.com/office/powerpoint/2010/main" val="2185611105"/>
      </p:ext>
    </p:extLst>
  </p:cSld>
  <p:clrMapOvr>
    <a:masterClrMapping/>
  </p:clrMapOvr>
  <p:transition spd="slow">
    <p:cu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D5958EC4-82BA-C34A-8899-5B5E534C6CD3}"/>
              </a:ext>
            </a:extLst>
          </p:cNvPr>
          <p:cNvSpPr>
            <a:spLocks noGrp="1" noChangeArrowheads="1"/>
          </p:cNvSpPr>
          <p:nvPr>
            <p:ph type="body" idx="1"/>
          </p:nvPr>
        </p:nvSpPr>
        <p:spPr>
          <a:xfrm>
            <a:off x="0" y="1066800"/>
            <a:ext cx="9144000" cy="5791200"/>
          </a:xfrm>
        </p:spPr>
        <p:txBody>
          <a:bodyPr/>
          <a:lstStyle/>
          <a:p>
            <a:pPr eaLnBrk="1" hangingPunct="1">
              <a:lnSpc>
                <a:spcPct val="80000"/>
              </a:lnSpc>
            </a:pPr>
            <a:r>
              <a:rPr lang="en-US" altLang="en-US" sz="2000" b="1" dirty="0"/>
              <a:t>Word:</a:t>
            </a:r>
            <a:r>
              <a:rPr lang="en-US" altLang="en-US" sz="2000" dirty="0"/>
              <a:t> intercede</a:t>
            </a:r>
          </a:p>
          <a:p>
            <a:pPr eaLnBrk="1" hangingPunct="1">
              <a:lnSpc>
                <a:spcPct val="80000"/>
              </a:lnSpc>
            </a:pPr>
            <a:endParaRPr lang="en-US" altLang="en-US" sz="2000" b="1" dirty="0"/>
          </a:p>
          <a:p>
            <a:pPr eaLnBrk="1" hangingPunct="1">
              <a:lnSpc>
                <a:spcPct val="80000"/>
              </a:lnSpc>
            </a:pPr>
            <a:r>
              <a:rPr lang="en-US" altLang="en-US" sz="2000" b="1" dirty="0"/>
              <a:t>Part of speech:</a:t>
            </a:r>
            <a:r>
              <a:rPr lang="en-US" altLang="en-US" sz="2000" dirty="0"/>
              <a:t> verb</a:t>
            </a:r>
          </a:p>
          <a:p>
            <a:pPr eaLnBrk="1" hangingPunct="1">
              <a:lnSpc>
                <a:spcPct val="80000"/>
              </a:lnSpc>
            </a:pPr>
            <a:endParaRPr lang="en-US" altLang="en-US" sz="2000" b="1" dirty="0"/>
          </a:p>
          <a:p>
            <a:pPr eaLnBrk="1" hangingPunct="1">
              <a:lnSpc>
                <a:spcPct val="80000"/>
              </a:lnSpc>
            </a:pPr>
            <a:r>
              <a:rPr lang="en-US" altLang="en-US" sz="2000" b="1" dirty="0"/>
              <a:t>Pronunciation: </a:t>
            </a:r>
            <a:r>
              <a:rPr lang="en-US" altLang="en-US" sz="2000" dirty="0"/>
              <a:t>in-</a:t>
            </a:r>
            <a:r>
              <a:rPr lang="en-US" altLang="en-US" sz="2000" dirty="0" err="1"/>
              <a:t>ter</a:t>
            </a:r>
            <a:r>
              <a:rPr lang="en-US" altLang="en-US" sz="2000" b="1" dirty="0"/>
              <a:t>-seed</a:t>
            </a:r>
            <a:endParaRPr lang="en-US" altLang="en-US" sz="2000" dirty="0"/>
          </a:p>
          <a:p>
            <a:pPr eaLnBrk="1" hangingPunct="1">
              <a:lnSpc>
                <a:spcPct val="80000"/>
              </a:lnSpc>
            </a:pPr>
            <a:endParaRPr lang="en-US" altLang="en-US" sz="2000" b="1" dirty="0"/>
          </a:p>
          <a:p>
            <a:pPr eaLnBrk="1" hangingPunct="1">
              <a:lnSpc>
                <a:spcPct val="80000"/>
              </a:lnSpc>
            </a:pPr>
            <a:r>
              <a:rPr lang="en-US" altLang="en-US" sz="2000" b="1" dirty="0"/>
              <a:t>Origins:</a:t>
            </a:r>
          </a:p>
          <a:p>
            <a:pPr eaLnBrk="1" hangingPunct="1">
              <a:lnSpc>
                <a:spcPct val="80000"/>
              </a:lnSpc>
            </a:pPr>
            <a:endParaRPr lang="en-US" altLang="en-US" sz="2000" b="1" dirty="0"/>
          </a:p>
          <a:p>
            <a:pPr eaLnBrk="1" hangingPunct="1">
              <a:lnSpc>
                <a:spcPct val="80000"/>
              </a:lnSpc>
            </a:pPr>
            <a:r>
              <a:rPr lang="en-US" altLang="en-US" sz="2000" b="1" dirty="0"/>
              <a:t>Related Forms:</a:t>
            </a:r>
            <a:r>
              <a:rPr lang="en-US" altLang="en-US" sz="2000" dirty="0"/>
              <a:t> N/A</a:t>
            </a:r>
          </a:p>
          <a:p>
            <a:pPr eaLnBrk="1" hangingPunct="1">
              <a:lnSpc>
                <a:spcPct val="80000"/>
              </a:lnSpc>
            </a:pPr>
            <a:endParaRPr lang="en-US" altLang="en-US" sz="2000" dirty="0"/>
          </a:p>
          <a:p>
            <a:pPr eaLnBrk="1" hangingPunct="1">
              <a:lnSpc>
                <a:spcPct val="80000"/>
              </a:lnSpc>
            </a:pPr>
            <a:r>
              <a:rPr lang="en-US" altLang="en-US" sz="2000" b="1" dirty="0"/>
              <a:t>Synonyms: </a:t>
            </a:r>
          </a:p>
          <a:p>
            <a:pPr eaLnBrk="1" hangingPunct="1">
              <a:lnSpc>
                <a:spcPct val="80000"/>
              </a:lnSpc>
              <a:buFontTx/>
              <a:buNone/>
            </a:pPr>
            <a:endParaRPr lang="en-US" altLang="en-US" sz="2000" b="1" dirty="0"/>
          </a:p>
          <a:p>
            <a:pPr eaLnBrk="1" hangingPunct="1">
              <a:lnSpc>
                <a:spcPct val="80000"/>
              </a:lnSpc>
            </a:pPr>
            <a:r>
              <a:rPr lang="en-US" altLang="en-US" sz="2000" b="1" dirty="0"/>
              <a:t>Sentence: </a:t>
            </a:r>
            <a:r>
              <a:rPr lang="en-US" altLang="en-US" sz="2000" dirty="0"/>
              <a:t>Because he had fallen in love with Fiona, Donkey tried to </a:t>
            </a:r>
            <a:r>
              <a:rPr lang="en-US" altLang="en-US" sz="2000" b="1" dirty="0">
                <a:solidFill>
                  <a:srgbClr val="00B050"/>
                </a:solidFill>
              </a:rPr>
              <a:t>intercede</a:t>
            </a:r>
            <a:r>
              <a:rPr lang="en-US" altLang="en-US" sz="2000" dirty="0"/>
              <a:t> on her behalf and convince Shrek not to kill her, but she was sacrificed anyway.</a:t>
            </a:r>
            <a:endParaRPr lang="en-US" altLang="en-US" sz="2000" b="1" dirty="0"/>
          </a:p>
          <a:p>
            <a:pPr eaLnBrk="1" hangingPunct="1">
              <a:lnSpc>
                <a:spcPct val="80000"/>
              </a:lnSpc>
            </a:pPr>
            <a:endParaRPr lang="en-US" altLang="en-US" sz="2000" b="1" dirty="0"/>
          </a:p>
          <a:p>
            <a:pPr eaLnBrk="1" hangingPunct="1">
              <a:lnSpc>
                <a:spcPct val="80000"/>
              </a:lnSpc>
            </a:pPr>
            <a:r>
              <a:rPr lang="en-US" altLang="en-US" sz="2000" b="1" dirty="0"/>
              <a:t>Predicted Definition:</a:t>
            </a:r>
          </a:p>
          <a:p>
            <a:pPr eaLnBrk="1" hangingPunct="1">
              <a:lnSpc>
                <a:spcPct val="80000"/>
              </a:lnSpc>
            </a:pPr>
            <a:endParaRPr lang="en-US" altLang="en-US" sz="2000" b="1" dirty="0"/>
          </a:p>
          <a:p>
            <a:pPr eaLnBrk="1" hangingPunct="1">
              <a:lnSpc>
                <a:spcPct val="80000"/>
              </a:lnSpc>
            </a:pPr>
            <a:r>
              <a:rPr lang="en-US" altLang="en-US" sz="2000" b="1" dirty="0"/>
              <a:t>Definition: </a:t>
            </a:r>
          </a:p>
        </p:txBody>
      </p:sp>
      <p:sp>
        <p:nvSpPr>
          <p:cNvPr id="2" name="Rectangle 1">
            <a:extLst>
              <a:ext uri="{FF2B5EF4-FFF2-40B4-BE49-F238E27FC236}">
                <a16:creationId xmlns:a16="http://schemas.microsoft.com/office/drawing/2014/main" id="{15764F54-EC8F-EE40-A1A0-D3D18F240BFD}"/>
              </a:ext>
            </a:extLst>
          </p:cNvPr>
          <p:cNvSpPr/>
          <p:nvPr/>
        </p:nvSpPr>
        <p:spPr>
          <a:xfrm>
            <a:off x="3048000" y="228600"/>
            <a:ext cx="3352800" cy="646331"/>
          </a:xfrm>
          <a:prstGeom prst="rect">
            <a:avLst/>
          </a:prstGeom>
        </p:spPr>
        <p:txBody>
          <a:bodyPr wrap="squar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WOTD 3/20/18</a:t>
            </a:r>
          </a:p>
        </p:txBody>
      </p:sp>
      <p:sp>
        <p:nvSpPr>
          <p:cNvPr id="3" name="TextBox 2">
            <a:extLst>
              <a:ext uri="{FF2B5EF4-FFF2-40B4-BE49-F238E27FC236}">
                <a16:creationId xmlns:a16="http://schemas.microsoft.com/office/drawing/2014/main" id="{A8E1520B-0F05-8F40-A99B-4983CBCFE298}"/>
              </a:ext>
            </a:extLst>
          </p:cNvPr>
          <p:cNvSpPr txBox="1"/>
          <p:nvPr/>
        </p:nvSpPr>
        <p:spPr>
          <a:xfrm>
            <a:off x="1156252" y="2557046"/>
            <a:ext cx="7848600" cy="338554"/>
          </a:xfrm>
          <a:prstGeom prst="rect">
            <a:avLst/>
          </a:prstGeom>
          <a:noFill/>
        </p:spPr>
        <p:txBody>
          <a:bodyPr wrap="square" rtlCol="0">
            <a:spAutoFit/>
          </a:bodyPr>
          <a:lstStyle/>
          <a:p>
            <a:pPr eaLnBrk="1" hangingPunct="1">
              <a:lnSpc>
                <a:spcPct val="80000"/>
              </a:lnSpc>
              <a:buFontTx/>
              <a:buNone/>
            </a:pPr>
            <a:r>
              <a:rPr lang="en-US" altLang="en-US" sz="2000" dirty="0"/>
              <a:t>Latin: “inter” (between; among) + “</a:t>
            </a:r>
            <a:r>
              <a:rPr lang="en-US" altLang="en-US" sz="2000" dirty="0" err="1"/>
              <a:t>cedere</a:t>
            </a:r>
            <a:r>
              <a:rPr lang="en-US" altLang="en-US" sz="2000" dirty="0"/>
              <a:t>” (to move)</a:t>
            </a:r>
          </a:p>
        </p:txBody>
      </p:sp>
      <p:sp>
        <p:nvSpPr>
          <p:cNvPr id="4" name="TextBox 3">
            <a:extLst>
              <a:ext uri="{FF2B5EF4-FFF2-40B4-BE49-F238E27FC236}">
                <a16:creationId xmlns:a16="http://schemas.microsoft.com/office/drawing/2014/main" id="{D8282C1C-6364-B149-9E6F-66E2D9FEDD26}"/>
              </a:ext>
            </a:extLst>
          </p:cNvPr>
          <p:cNvSpPr txBox="1"/>
          <p:nvPr/>
        </p:nvSpPr>
        <p:spPr>
          <a:xfrm>
            <a:off x="1447800" y="5257800"/>
            <a:ext cx="7543800" cy="1323439"/>
          </a:xfrm>
          <a:prstGeom prst="rect">
            <a:avLst/>
          </a:prstGeom>
          <a:noFill/>
        </p:spPr>
        <p:txBody>
          <a:bodyPr wrap="square" rtlCol="0">
            <a:spAutoFit/>
          </a:bodyPr>
          <a:lstStyle/>
          <a:p>
            <a:pPr eaLnBrk="1" hangingPunct="1">
              <a:lnSpc>
                <a:spcPct val="80000"/>
              </a:lnSpc>
              <a:buFontTx/>
              <a:buNone/>
            </a:pPr>
            <a:r>
              <a:rPr lang="en-US" altLang="en-US" sz="2000" dirty="0">
                <a:solidFill>
                  <a:srgbClr val="333333"/>
                </a:solidFill>
              </a:rPr>
              <a:t>1) to</a:t>
            </a:r>
            <a:r>
              <a:rPr lang="en-US" altLang="en-US" sz="2000" dirty="0"/>
              <a:t> act </a:t>
            </a:r>
            <a:r>
              <a:rPr lang="en-US" altLang="en-US" sz="2000" dirty="0">
                <a:solidFill>
                  <a:srgbClr val="333333"/>
                </a:solidFill>
              </a:rPr>
              <a:t>o</a:t>
            </a:r>
            <a:r>
              <a:rPr lang="en-US" altLang="en-US" sz="2000" dirty="0"/>
              <a:t>n behalf of someone in difficulty or </a:t>
            </a:r>
            <a:r>
              <a:rPr lang="en-US" altLang="en-US" sz="2000" dirty="0">
                <a:solidFill>
                  <a:srgbClr val="333333"/>
                </a:solidFill>
              </a:rPr>
              <a:t>trouble,</a:t>
            </a:r>
            <a:r>
              <a:rPr lang="en-US" altLang="en-US" sz="2000" dirty="0"/>
              <a:t> as </a:t>
            </a:r>
            <a:r>
              <a:rPr lang="en-US" altLang="en-US" sz="2000" dirty="0">
                <a:solidFill>
                  <a:srgbClr val="333333"/>
                </a:solidFill>
              </a:rPr>
              <a:t>by</a:t>
            </a:r>
            <a:r>
              <a:rPr lang="en-US" altLang="en-US" sz="2000" dirty="0"/>
              <a:t> </a:t>
            </a:r>
            <a:r>
              <a:rPr lang="en-US" altLang="en-US" sz="2000" dirty="0">
                <a:solidFill>
                  <a:srgbClr val="333333"/>
                </a:solidFill>
              </a:rPr>
              <a:t>pleading</a:t>
            </a:r>
            <a:r>
              <a:rPr lang="en-US" altLang="en-US" sz="2000" dirty="0"/>
              <a:t> or petition; to intervene</a:t>
            </a:r>
          </a:p>
          <a:p>
            <a:pPr eaLnBrk="1" hangingPunct="1">
              <a:lnSpc>
                <a:spcPct val="80000"/>
              </a:lnSpc>
              <a:buFontTx/>
              <a:buNone/>
            </a:pPr>
            <a:r>
              <a:rPr lang="en-US" altLang="en-US" sz="2000" dirty="0"/>
              <a:t>2) to attempt </a:t>
            </a:r>
            <a:r>
              <a:rPr lang="en-US" altLang="en-US" sz="2000" dirty="0">
                <a:solidFill>
                  <a:srgbClr val="333333"/>
                </a:solidFill>
              </a:rPr>
              <a:t>to</a:t>
            </a:r>
            <a:r>
              <a:rPr lang="en-US" altLang="en-US" sz="2000" dirty="0"/>
              <a:t> </a:t>
            </a:r>
            <a:r>
              <a:rPr lang="en-US" altLang="en-US" sz="2000" dirty="0">
                <a:solidFill>
                  <a:srgbClr val="333333"/>
                </a:solidFill>
              </a:rPr>
              <a:t>reconcile</a:t>
            </a:r>
            <a:r>
              <a:rPr lang="en-US" altLang="en-US" sz="2000" dirty="0"/>
              <a:t> </a:t>
            </a:r>
            <a:r>
              <a:rPr lang="en-US" altLang="en-US" sz="2000" dirty="0">
                <a:solidFill>
                  <a:srgbClr val="333333"/>
                </a:solidFill>
              </a:rPr>
              <a:t>differences</a:t>
            </a:r>
            <a:r>
              <a:rPr lang="en-US" altLang="en-US" sz="2000" dirty="0"/>
              <a:t> </a:t>
            </a:r>
            <a:r>
              <a:rPr lang="en-US" altLang="en-US" sz="2000" dirty="0">
                <a:solidFill>
                  <a:srgbClr val="333333"/>
                </a:solidFill>
              </a:rPr>
              <a:t>between</a:t>
            </a:r>
            <a:r>
              <a:rPr lang="en-US" altLang="en-US" sz="2000" dirty="0"/>
              <a:t> </a:t>
            </a:r>
            <a:r>
              <a:rPr lang="en-US" altLang="en-US" sz="2000" dirty="0">
                <a:solidFill>
                  <a:srgbClr val="333333"/>
                </a:solidFill>
              </a:rPr>
              <a:t>two</a:t>
            </a:r>
            <a:r>
              <a:rPr lang="en-US" altLang="en-US" sz="2000" dirty="0"/>
              <a:t> </a:t>
            </a:r>
            <a:r>
              <a:rPr lang="en-US" altLang="en-US" sz="2000" dirty="0">
                <a:solidFill>
                  <a:srgbClr val="333333"/>
                </a:solidFill>
              </a:rPr>
              <a:t>people</a:t>
            </a:r>
            <a:r>
              <a:rPr lang="en-US" altLang="en-US" sz="2000" dirty="0"/>
              <a:t> or </a:t>
            </a:r>
            <a:r>
              <a:rPr lang="en-US" altLang="en-US" sz="2000" dirty="0">
                <a:solidFill>
                  <a:srgbClr val="333333"/>
                </a:solidFill>
              </a:rPr>
              <a:t>groups;</a:t>
            </a:r>
            <a:r>
              <a:rPr lang="en-US" altLang="en-US" sz="2000" dirty="0"/>
              <a:t> </a:t>
            </a:r>
            <a:r>
              <a:rPr lang="en-US" altLang="en-US" sz="2000" dirty="0">
                <a:solidFill>
                  <a:srgbClr val="333333"/>
                </a:solidFill>
              </a:rPr>
              <a:t>mediate.</a:t>
            </a:r>
            <a:r>
              <a:rPr lang="en-US" altLang="en-US" sz="2000" dirty="0"/>
              <a:t> </a:t>
            </a:r>
          </a:p>
          <a:p>
            <a:pPr eaLnBrk="1" hangingPunct="1">
              <a:lnSpc>
                <a:spcPct val="80000"/>
              </a:lnSpc>
            </a:pPr>
            <a:endParaRPr lang="en-US" altLang="en-US" sz="2000" i="1" dirty="0"/>
          </a:p>
        </p:txBody>
      </p:sp>
      <p:sp>
        <p:nvSpPr>
          <p:cNvPr id="5" name="TextBox 4">
            <a:extLst>
              <a:ext uri="{FF2B5EF4-FFF2-40B4-BE49-F238E27FC236}">
                <a16:creationId xmlns:a16="http://schemas.microsoft.com/office/drawing/2014/main" id="{4275714F-4C74-8841-AA10-284154ACB4FF}"/>
              </a:ext>
            </a:extLst>
          </p:cNvPr>
          <p:cNvSpPr txBox="1"/>
          <p:nvPr/>
        </p:nvSpPr>
        <p:spPr>
          <a:xfrm>
            <a:off x="1524000" y="3581400"/>
            <a:ext cx="6629400" cy="338554"/>
          </a:xfrm>
          <a:prstGeom prst="rect">
            <a:avLst/>
          </a:prstGeom>
          <a:noFill/>
        </p:spPr>
        <p:txBody>
          <a:bodyPr wrap="square" rtlCol="0">
            <a:spAutoFit/>
          </a:bodyPr>
          <a:lstStyle/>
          <a:p>
            <a:pPr eaLnBrk="1" hangingPunct="1">
              <a:lnSpc>
                <a:spcPct val="80000"/>
              </a:lnSpc>
            </a:pPr>
            <a:r>
              <a:rPr lang="en-US" altLang="en-US" sz="2000" dirty="0"/>
              <a:t>arbitrate, negotiate, reconcile</a:t>
            </a:r>
          </a:p>
        </p:txBody>
      </p:sp>
    </p:spTree>
    <p:extLst>
      <p:ext uri="{BB962C8B-B14F-4D97-AF65-F5344CB8AC3E}">
        <p14:creationId xmlns:p14="http://schemas.microsoft.com/office/powerpoint/2010/main" val="37604665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52"/>
            <a:ext cx="8229600" cy="457200"/>
          </a:xfrm>
        </p:spPr>
        <p:txBody>
          <a:bodyPr/>
          <a:lstStyle/>
          <a:p>
            <a:pPr algn="ctr"/>
            <a: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Grammar 3/20/18</a:t>
            </a:r>
          </a:p>
        </p:txBody>
      </p:sp>
      <p:sp>
        <p:nvSpPr>
          <p:cNvPr id="3" name="Content Placeholder 2"/>
          <p:cNvSpPr>
            <a:spLocks noGrp="1"/>
          </p:cNvSpPr>
          <p:nvPr>
            <p:ph idx="1"/>
          </p:nvPr>
        </p:nvSpPr>
        <p:spPr>
          <a:xfrm>
            <a:off x="152400" y="762001"/>
            <a:ext cx="8839200" cy="4495800"/>
          </a:xfrm>
        </p:spPr>
        <p:txBody>
          <a:bodyPr/>
          <a:lstStyle/>
          <a:p>
            <a:r>
              <a:rPr lang="en-US" sz="2000" b="1" dirty="0"/>
              <a:t>Directions:</a:t>
            </a:r>
            <a:r>
              <a:rPr lang="en-US" sz="2000" dirty="0"/>
              <a:t> With your group, have each member write down the example and pick the correct answer. Your group receives 1 point for a correct answer and 1 point for being able to thoroughly explain their reasoning. </a:t>
            </a:r>
          </a:p>
          <a:p>
            <a:endParaRPr lang="en-US" sz="1100" dirty="0">
              <a:solidFill>
                <a:schemeClr val="tx1"/>
              </a:solidFill>
            </a:endParaRPr>
          </a:p>
          <a:p>
            <a:r>
              <a:rPr lang="en-US" sz="2400" dirty="0"/>
              <a:t>Readers of Henry David Thoreau’s Transcendentalist </a:t>
            </a:r>
            <a:r>
              <a:rPr lang="en-US" sz="2400" u="sng" dirty="0"/>
              <a:t>work </a:t>
            </a:r>
            <a:r>
              <a:rPr lang="en-US" sz="2400" i="1" u="sng" dirty="0"/>
              <a:t>Walden</a:t>
            </a:r>
            <a:r>
              <a:rPr lang="en-US" sz="2400" u="sng" dirty="0"/>
              <a:t>, often remember the setting, vividly:</a:t>
            </a:r>
            <a:r>
              <a:rPr lang="en-US" sz="2400" dirty="0"/>
              <a:t> the small, weather-tight cottage; thick, lush woods; and small, pristine pond.</a:t>
            </a:r>
          </a:p>
          <a:p>
            <a:endParaRPr lang="en-US" sz="1200" i="1" dirty="0"/>
          </a:p>
          <a:p>
            <a:r>
              <a:rPr lang="en-US" sz="2400" i="1" dirty="0"/>
              <a:t>Please choose from one of the following options.</a:t>
            </a:r>
          </a:p>
          <a:p>
            <a:r>
              <a:rPr lang="en-US" sz="2400" dirty="0"/>
              <a:t>A NO CHANGE</a:t>
            </a:r>
          </a:p>
          <a:p>
            <a:r>
              <a:rPr lang="en-US" sz="2400" dirty="0"/>
              <a:t>B work, </a:t>
            </a:r>
            <a:r>
              <a:rPr lang="en-US" sz="2400" i="1" dirty="0"/>
              <a:t>Walden</a:t>
            </a:r>
            <a:r>
              <a:rPr lang="en-US" sz="2400" dirty="0"/>
              <a:t>, often remember the setting vividly;</a:t>
            </a:r>
          </a:p>
          <a:p>
            <a:r>
              <a:rPr lang="en-US" sz="2400" dirty="0"/>
              <a:t>C work, </a:t>
            </a:r>
            <a:r>
              <a:rPr lang="en-US" sz="2400" i="1" dirty="0"/>
              <a:t>Walden</a:t>
            </a:r>
            <a:r>
              <a:rPr lang="en-US" sz="2400" dirty="0"/>
              <a:t> often remember the setting vividly, </a:t>
            </a:r>
          </a:p>
          <a:p>
            <a:r>
              <a:rPr lang="en-US" sz="2400" dirty="0"/>
              <a:t>D work, </a:t>
            </a:r>
            <a:r>
              <a:rPr lang="en-US" sz="2400" i="1" dirty="0"/>
              <a:t>Walden</a:t>
            </a:r>
            <a:r>
              <a:rPr lang="en-US" sz="2400" dirty="0"/>
              <a:t>, often remember the setting vividly: </a:t>
            </a:r>
          </a:p>
          <a:p>
            <a:endParaRPr lang="en-US" sz="1200" b="1" dirty="0">
              <a:solidFill>
                <a:srgbClr val="009A46"/>
              </a:solidFill>
            </a:endParaRPr>
          </a:p>
          <a:p>
            <a:r>
              <a:rPr lang="en-US" sz="2400" b="1" dirty="0">
                <a:solidFill>
                  <a:srgbClr val="009A46"/>
                </a:solidFill>
              </a:rPr>
              <a:t>Answer: D</a:t>
            </a:r>
          </a:p>
          <a:p>
            <a:r>
              <a:rPr lang="en-US" sz="2400" b="1" dirty="0">
                <a:solidFill>
                  <a:srgbClr val="009A46"/>
                </a:solidFill>
              </a:rPr>
              <a:t>Rule = Use a colon to introduce a list and semicolons for a list that already contains commas. </a:t>
            </a:r>
            <a:endParaRPr lang="en-US" sz="2000" b="1" dirty="0">
              <a:solidFill>
                <a:srgbClr val="00B050"/>
              </a:solidFill>
            </a:endParaRPr>
          </a:p>
          <a:p>
            <a:endParaRPr lang="en-US" sz="2000" dirty="0">
              <a:solidFill>
                <a:srgbClr val="00B050"/>
              </a:solidFill>
            </a:endParaRPr>
          </a:p>
          <a:p>
            <a:endParaRPr lang="en-US" sz="2000" dirty="0">
              <a:solidFill>
                <a:srgbClr val="00B050"/>
              </a:solidFill>
            </a:endParaRPr>
          </a:p>
          <a:p>
            <a:endParaRPr lang="en-US" sz="2000" dirty="0"/>
          </a:p>
          <a:p>
            <a:pPr marL="342900" indent="-342900">
              <a:buAutoNum type="arabicPeriod"/>
            </a:pPr>
            <a:endParaRPr lang="en-US" sz="2000" dirty="0"/>
          </a:p>
        </p:txBody>
      </p:sp>
    </p:spTree>
    <p:extLst>
      <p:ext uri="{BB962C8B-B14F-4D97-AF65-F5344CB8AC3E}">
        <p14:creationId xmlns:p14="http://schemas.microsoft.com/office/powerpoint/2010/main" val="349077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 calcmode="lin" valueType="num">
                                      <p:cBhvr additive="base">
                                        <p:cTn id="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anim calcmode="lin" valueType="num">
                                      <p:cBhvr additive="base">
                                        <p:cTn id="1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266700" y="6096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a:t>
            </a:r>
            <a:r>
              <a:rPr lang="en-US" sz="1700" b="1" dirty="0">
                <a:solidFill>
                  <a:schemeClr val="bg1">
                    <a:lumMod val="50000"/>
                  </a:schemeClr>
                </a:solidFill>
                <a:latin typeface="Calibri" charset="0"/>
                <a:ea typeface="Calibri" charset="0"/>
                <a:cs typeface="Calibri" charset="0"/>
                <a:sym typeface="Calibri"/>
              </a:rPr>
              <a:t>WOTD= surmise (verb; noun) + 1 SAT Grammar Question </a:t>
            </a:r>
          </a:p>
          <a:p>
            <a:pPr eaLnBrk="1" fontAlgn="auto" hangingPunct="1">
              <a:lnSpc>
                <a:spcPct val="80000"/>
              </a:lnSpc>
              <a:spcBef>
                <a:spcPts val="0"/>
              </a:spcBef>
              <a:spcAft>
                <a:spcPts val="0"/>
              </a:spcAft>
              <a:buClr>
                <a:srgbClr val="000000"/>
              </a:buClr>
              <a:buSzPct val="100000"/>
              <a:defRPr/>
            </a:pPr>
            <a:endParaRPr lang="en-US" sz="1100" b="1" u="sng" dirty="0">
              <a:solidFill>
                <a:schemeClr val="tx1"/>
              </a:solidFill>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700" b="1" u="sng" dirty="0">
                <a:solidFill>
                  <a:schemeClr val="tx1"/>
                </a:solidFill>
                <a:latin typeface="Calibri" charset="0"/>
                <a:ea typeface="Calibri" charset="0"/>
                <a:cs typeface="Calibri" charset="0"/>
                <a:sym typeface="Calibri"/>
              </a:rPr>
              <a:t>In class activities: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solidFill>
                  <a:schemeClr val="tx1"/>
                </a:solidFill>
                <a:latin typeface="Calibri" charset="0"/>
                <a:ea typeface="Calibri" charset="0"/>
                <a:cs typeface="Calibri" charset="0"/>
                <a:sym typeface="Calibri"/>
              </a:rPr>
              <a:t>SAT Style Quiz for Civil Disobedience: </a:t>
            </a:r>
            <a:r>
              <a:rPr lang="en-US" sz="1700" b="1" dirty="0">
                <a:solidFill>
                  <a:srgbClr val="00B050"/>
                </a:solidFill>
                <a:latin typeface="Calibri" charset="0"/>
                <a:ea typeface="Calibri" charset="0"/>
                <a:cs typeface="Calibri" charset="0"/>
                <a:sym typeface="Calibri"/>
              </a:rPr>
              <a:t>With your partner, finish writing your questions for your quiz. Then, you need to share your quiz with two additional pairs and then take their quizzes. **35 minutes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solidFill>
                  <a:schemeClr val="tx1"/>
                </a:solidFill>
                <a:latin typeface="Calibri" charset="0"/>
                <a:ea typeface="Calibri" charset="0"/>
                <a:cs typeface="Calibri" charset="0"/>
                <a:sym typeface="Calibri"/>
              </a:rPr>
              <a:t>Collect Civil Disobedience: </a:t>
            </a:r>
            <a:r>
              <a:rPr lang="en-US" sz="1700" b="1" dirty="0">
                <a:solidFill>
                  <a:srgbClr val="00B050"/>
                </a:solidFill>
                <a:latin typeface="Calibri" charset="0"/>
                <a:ea typeface="Calibri" charset="0"/>
                <a:cs typeface="Calibri" charset="0"/>
                <a:sym typeface="Calibri"/>
              </a:rPr>
              <a:t>The entire packet plus the paragraph you were supposed to write on an act of civil disobedience you researched will be turned in at the door at the end of the hour.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latin typeface="Calibri" charset="0"/>
                <a:ea typeface="Calibri" charset="0"/>
                <a:cs typeface="Calibri" charset="0"/>
                <a:sym typeface="Calibri"/>
              </a:rPr>
              <a:t>Khan Academy Practice: </a:t>
            </a:r>
            <a:r>
              <a:rPr lang="en-US" sz="1700" b="1" dirty="0">
                <a:solidFill>
                  <a:srgbClr val="0070C0"/>
                </a:solidFill>
                <a:latin typeface="Calibri" charset="0"/>
                <a:ea typeface="Calibri" charset="0"/>
                <a:cs typeface="Calibri" charset="0"/>
                <a:sym typeface="Calibri"/>
              </a:rPr>
              <a:t>We will time the last 14 minutes of class to have you take one of the SAT Reading practices. You will have the remainder of the hour to work on Part 4 and 5 for the Khan Challenge. **Due 4/8/18</a:t>
            </a:r>
            <a:endParaRPr lang="en-US" sz="1000" b="1" dirty="0">
              <a:solidFill>
                <a:srgbClr val="0070C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b="1" u="sng"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600" b="1" u="sng" dirty="0">
                <a:solidFill>
                  <a:schemeClr val="tx1"/>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1600" dirty="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16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1600" b="1" u="sng" dirty="0">
                <a:solidFill>
                  <a:schemeClr val="tx1"/>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1600" dirty="0">
                <a:solidFill>
                  <a:schemeClr val="tx1"/>
                </a:solidFill>
                <a:latin typeface="Calibri" charset="0"/>
                <a:ea typeface="Calibri" charset="0"/>
                <a:cs typeface="Calibri" charset="0"/>
                <a:sym typeface="Calibri"/>
              </a:rPr>
              <a:t>I can provide justifications for the pieces of evidence from the text I chose to identify.  </a:t>
            </a:r>
            <a:endParaRPr lang="en-US" sz="1600" b="1" dirty="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b="1" u="sng"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b="1" u="sng"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b="1" u="sng"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b="1" dirty="0">
              <a:solidFill>
                <a:schemeClr val="tx1"/>
              </a:solidFill>
              <a:latin typeface="Calibri" charset="0"/>
              <a:ea typeface="Calibri" charset="0"/>
              <a:cs typeface="Calibri" charset="0"/>
              <a:sym typeface="Calibri"/>
            </a:endParaRPr>
          </a:p>
        </p:txBody>
      </p:sp>
      <p:sp>
        <p:nvSpPr>
          <p:cNvPr id="4" name="Rectangle 3">
            <a:extLst>
              <a:ext uri="{FF2B5EF4-FFF2-40B4-BE49-F238E27FC236}">
                <a16:creationId xmlns:a16="http://schemas.microsoft.com/office/drawing/2014/main" id="{EDFE44CB-9B5C-BD42-BAC1-A9E8B6ED578E}"/>
              </a:ext>
            </a:extLst>
          </p:cNvPr>
          <p:cNvSpPr/>
          <p:nvPr/>
        </p:nvSpPr>
        <p:spPr>
          <a:xfrm>
            <a:off x="1465950" y="-76200"/>
            <a:ext cx="6212150" cy="646331"/>
          </a:xfrm>
          <a:prstGeom prst="rect">
            <a:avLst/>
          </a:prstGeom>
        </p:spPr>
        <p:txBody>
          <a:bodyPr wrap="non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Wednesday 3/21/18 Agenda</a:t>
            </a:r>
          </a:p>
        </p:txBody>
      </p:sp>
    </p:spTree>
    <p:extLst>
      <p:ext uri="{BB962C8B-B14F-4D97-AF65-F5344CB8AC3E}">
        <p14:creationId xmlns:p14="http://schemas.microsoft.com/office/powerpoint/2010/main" val="3370171728"/>
      </p:ext>
    </p:extLst>
  </p:cSld>
  <p:clrMapOvr>
    <a:masterClrMapping/>
  </p:clrMapOvr>
  <p:transition spd="slow">
    <p:cu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D5958EC4-82BA-C34A-8899-5B5E534C6CD3}"/>
              </a:ext>
            </a:extLst>
          </p:cNvPr>
          <p:cNvSpPr>
            <a:spLocks noGrp="1" noChangeArrowheads="1"/>
          </p:cNvSpPr>
          <p:nvPr>
            <p:ph type="body" idx="1"/>
          </p:nvPr>
        </p:nvSpPr>
        <p:spPr>
          <a:xfrm>
            <a:off x="0" y="1066800"/>
            <a:ext cx="9144000" cy="5791200"/>
          </a:xfrm>
        </p:spPr>
        <p:txBody>
          <a:bodyPr/>
          <a:lstStyle/>
          <a:p>
            <a:pPr eaLnBrk="1" hangingPunct="1">
              <a:lnSpc>
                <a:spcPct val="80000"/>
              </a:lnSpc>
            </a:pPr>
            <a:r>
              <a:rPr lang="en-US" altLang="en-US" sz="2000" b="1" dirty="0"/>
              <a:t>Word:</a:t>
            </a:r>
            <a:r>
              <a:rPr lang="en-US" altLang="en-US" sz="2000" dirty="0"/>
              <a:t> surmise</a:t>
            </a:r>
          </a:p>
          <a:p>
            <a:pPr eaLnBrk="1" hangingPunct="1">
              <a:lnSpc>
                <a:spcPct val="80000"/>
              </a:lnSpc>
            </a:pPr>
            <a:endParaRPr lang="en-US" altLang="en-US" sz="2000" b="1" dirty="0"/>
          </a:p>
          <a:p>
            <a:pPr eaLnBrk="1" hangingPunct="1">
              <a:lnSpc>
                <a:spcPct val="80000"/>
              </a:lnSpc>
            </a:pPr>
            <a:r>
              <a:rPr lang="en-US" altLang="en-US" sz="2000" b="1" dirty="0"/>
              <a:t>Part of speech:</a:t>
            </a:r>
            <a:r>
              <a:rPr lang="en-US" altLang="en-US" sz="2000" dirty="0"/>
              <a:t> verb; noun</a:t>
            </a:r>
          </a:p>
          <a:p>
            <a:pPr eaLnBrk="1" hangingPunct="1">
              <a:lnSpc>
                <a:spcPct val="80000"/>
              </a:lnSpc>
            </a:pPr>
            <a:endParaRPr lang="en-US" altLang="en-US" sz="2000" b="1" dirty="0"/>
          </a:p>
          <a:p>
            <a:pPr eaLnBrk="1" hangingPunct="1">
              <a:lnSpc>
                <a:spcPct val="80000"/>
              </a:lnSpc>
            </a:pPr>
            <a:r>
              <a:rPr lang="en-US" altLang="en-US" sz="2000" b="1" dirty="0"/>
              <a:t>Pronunciation: </a:t>
            </a:r>
            <a:r>
              <a:rPr lang="en-US" altLang="en-US" sz="2000" dirty="0" err="1"/>
              <a:t>ser</a:t>
            </a:r>
            <a:r>
              <a:rPr lang="en-US" altLang="en-US" sz="2000" b="1" dirty="0" err="1"/>
              <a:t>-mahyz</a:t>
            </a:r>
            <a:endParaRPr lang="en-US" altLang="en-US" sz="2000" dirty="0"/>
          </a:p>
          <a:p>
            <a:pPr eaLnBrk="1" hangingPunct="1">
              <a:lnSpc>
                <a:spcPct val="80000"/>
              </a:lnSpc>
            </a:pPr>
            <a:endParaRPr lang="en-US" altLang="en-US" sz="2000" b="1" dirty="0"/>
          </a:p>
          <a:p>
            <a:pPr eaLnBrk="1" hangingPunct="1">
              <a:lnSpc>
                <a:spcPct val="80000"/>
              </a:lnSpc>
            </a:pPr>
            <a:r>
              <a:rPr lang="en-US" altLang="en-US" sz="2000" b="1" dirty="0"/>
              <a:t>Origins:</a:t>
            </a:r>
          </a:p>
          <a:p>
            <a:pPr eaLnBrk="1" hangingPunct="1">
              <a:lnSpc>
                <a:spcPct val="80000"/>
              </a:lnSpc>
            </a:pPr>
            <a:endParaRPr lang="en-US" altLang="en-US" sz="2000" b="1" dirty="0"/>
          </a:p>
          <a:p>
            <a:pPr eaLnBrk="1" hangingPunct="1">
              <a:lnSpc>
                <a:spcPct val="80000"/>
              </a:lnSpc>
            </a:pPr>
            <a:r>
              <a:rPr lang="en-US" altLang="en-US" sz="2000" b="1" dirty="0"/>
              <a:t>Related Forms:</a:t>
            </a:r>
            <a:r>
              <a:rPr lang="en-US" altLang="en-US" sz="2000" dirty="0"/>
              <a:t> N/A</a:t>
            </a:r>
          </a:p>
          <a:p>
            <a:pPr eaLnBrk="1" hangingPunct="1">
              <a:lnSpc>
                <a:spcPct val="80000"/>
              </a:lnSpc>
            </a:pPr>
            <a:endParaRPr lang="en-US" altLang="en-US" sz="2000" dirty="0"/>
          </a:p>
          <a:p>
            <a:pPr eaLnBrk="1" hangingPunct="1">
              <a:lnSpc>
                <a:spcPct val="80000"/>
              </a:lnSpc>
            </a:pPr>
            <a:r>
              <a:rPr lang="en-US" altLang="en-US" sz="2000" b="1" dirty="0"/>
              <a:t>Synonyms: </a:t>
            </a:r>
          </a:p>
          <a:p>
            <a:pPr eaLnBrk="1" hangingPunct="1">
              <a:lnSpc>
                <a:spcPct val="80000"/>
              </a:lnSpc>
              <a:buFontTx/>
              <a:buNone/>
            </a:pPr>
            <a:endParaRPr lang="en-US" altLang="en-US" sz="2000" b="1" dirty="0"/>
          </a:p>
          <a:p>
            <a:pPr eaLnBrk="1" hangingPunct="1">
              <a:lnSpc>
                <a:spcPct val="80000"/>
              </a:lnSpc>
            </a:pPr>
            <a:r>
              <a:rPr lang="en-US" altLang="en-US" sz="2000" b="1" dirty="0"/>
              <a:t>Sentence: </a:t>
            </a:r>
            <a:r>
              <a:rPr lang="en-US" altLang="en-US" sz="2000" dirty="0"/>
              <a:t>Following the disappearance of the fourth homeless person from the park across from Batman’s goat ranch, the lead detective began to </a:t>
            </a:r>
            <a:r>
              <a:rPr lang="en-US" altLang="en-US" sz="2000" b="1" dirty="0">
                <a:solidFill>
                  <a:srgbClr val="00B050"/>
                </a:solidFill>
              </a:rPr>
              <a:t>surmise</a:t>
            </a:r>
            <a:r>
              <a:rPr lang="en-US" altLang="en-US" sz="2000" dirty="0">
                <a:solidFill>
                  <a:srgbClr val="00B050"/>
                </a:solidFill>
              </a:rPr>
              <a:t> </a:t>
            </a:r>
            <a:r>
              <a:rPr lang="en-US" altLang="en-US" sz="2000" dirty="0"/>
              <a:t>that Batman had something to do with the disappearances.</a:t>
            </a:r>
            <a:endParaRPr lang="en-US" altLang="en-US" sz="2000" b="1" dirty="0"/>
          </a:p>
          <a:p>
            <a:pPr eaLnBrk="1" hangingPunct="1">
              <a:lnSpc>
                <a:spcPct val="80000"/>
              </a:lnSpc>
            </a:pPr>
            <a:endParaRPr lang="en-US" altLang="en-US" sz="2000" b="1" dirty="0"/>
          </a:p>
          <a:p>
            <a:pPr eaLnBrk="1" hangingPunct="1">
              <a:lnSpc>
                <a:spcPct val="80000"/>
              </a:lnSpc>
            </a:pPr>
            <a:r>
              <a:rPr lang="en-US" altLang="en-US" sz="2000" b="1" dirty="0"/>
              <a:t>Predicted Definition:</a:t>
            </a:r>
          </a:p>
          <a:p>
            <a:pPr eaLnBrk="1" hangingPunct="1">
              <a:lnSpc>
                <a:spcPct val="80000"/>
              </a:lnSpc>
            </a:pPr>
            <a:endParaRPr lang="en-US" altLang="en-US" sz="2000" b="1" dirty="0"/>
          </a:p>
          <a:p>
            <a:pPr eaLnBrk="1" hangingPunct="1">
              <a:lnSpc>
                <a:spcPct val="80000"/>
              </a:lnSpc>
            </a:pPr>
            <a:r>
              <a:rPr lang="en-US" altLang="en-US" sz="2000" b="1" dirty="0"/>
              <a:t>Definition: </a:t>
            </a:r>
          </a:p>
        </p:txBody>
      </p:sp>
      <p:sp>
        <p:nvSpPr>
          <p:cNvPr id="2" name="Rectangle 1">
            <a:extLst>
              <a:ext uri="{FF2B5EF4-FFF2-40B4-BE49-F238E27FC236}">
                <a16:creationId xmlns:a16="http://schemas.microsoft.com/office/drawing/2014/main" id="{15764F54-EC8F-EE40-A1A0-D3D18F240BFD}"/>
              </a:ext>
            </a:extLst>
          </p:cNvPr>
          <p:cNvSpPr/>
          <p:nvPr/>
        </p:nvSpPr>
        <p:spPr>
          <a:xfrm>
            <a:off x="3048000" y="228600"/>
            <a:ext cx="3352800" cy="646331"/>
          </a:xfrm>
          <a:prstGeom prst="rect">
            <a:avLst/>
          </a:prstGeom>
        </p:spPr>
        <p:txBody>
          <a:bodyPr wrap="squar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WOTD 3/22/18</a:t>
            </a:r>
          </a:p>
        </p:txBody>
      </p:sp>
      <p:sp>
        <p:nvSpPr>
          <p:cNvPr id="3" name="TextBox 2">
            <a:extLst>
              <a:ext uri="{FF2B5EF4-FFF2-40B4-BE49-F238E27FC236}">
                <a16:creationId xmlns:a16="http://schemas.microsoft.com/office/drawing/2014/main" id="{A8E1520B-0F05-8F40-A99B-4983CBCFE298}"/>
              </a:ext>
            </a:extLst>
          </p:cNvPr>
          <p:cNvSpPr txBox="1"/>
          <p:nvPr/>
        </p:nvSpPr>
        <p:spPr>
          <a:xfrm>
            <a:off x="990600" y="2573923"/>
            <a:ext cx="7848600" cy="338554"/>
          </a:xfrm>
          <a:prstGeom prst="rect">
            <a:avLst/>
          </a:prstGeom>
          <a:noFill/>
        </p:spPr>
        <p:txBody>
          <a:bodyPr wrap="square" rtlCol="0">
            <a:spAutoFit/>
          </a:bodyPr>
          <a:lstStyle/>
          <a:p>
            <a:pPr eaLnBrk="1" hangingPunct="1">
              <a:lnSpc>
                <a:spcPct val="80000"/>
              </a:lnSpc>
              <a:buFontTx/>
              <a:buNone/>
            </a:pPr>
            <a:r>
              <a:rPr lang="en-US" altLang="en-US" sz="2000" dirty="0"/>
              <a:t>Latin: “</a:t>
            </a:r>
            <a:r>
              <a:rPr lang="en-US" altLang="en-US" sz="2000" dirty="0" err="1"/>
              <a:t>supermittere</a:t>
            </a:r>
            <a:r>
              <a:rPr lang="en-US" altLang="en-US" sz="2000" dirty="0"/>
              <a:t>” (to throw upon </a:t>
            </a:r>
            <a:r>
              <a:rPr lang="en-US" altLang="en-US" sz="2000" dirty="0">
                <a:sym typeface="Wingdings" pitchFamily="2" charset="2"/>
              </a:rPr>
              <a:t> to accuse)</a:t>
            </a:r>
            <a:endParaRPr lang="en-US" altLang="en-US" sz="2000" dirty="0"/>
          </a:p>
        </p:txBody>
      </p:sp>
      <p:sp>
        <p:nvSpPr>
          <p:cNvPr id="4" name="TextBox 3">
            <a:extLst>
              <a:ext uri="{FF2B5EF4-FFF2-40B4-BE49-F238E27FC236}">
                <a16:creationId xmlns:a16="http://schemas.microsoft.com/office/drawing/2014/main" id="{D8282C1C-6364-B149-9E6F-66E2D9FEDD26}"/>
              </a:ext>
            </a:extLst>
          </p:cNvPr>
          <p:cNvSpPr txBox="1"/>
          <p:nvPr/>
        </p:nvSpPr>
        <p:spPr>
          <a:xfrm>
            <a:off x="1302026" y="5486400"/>
            <a:ext cx="7543800" cy="830997"/>
          </a:xfrm>
          <a:prstGeom prst="rect">
            <a:avLst/>
          </a:prstGeom>
          <a:noFill/>
        </p:spPr>
        <p:txBody>
          <a:bodyPr wrap="square" rtlCol="0">
            <a:spAutoFit/>
          </a:bodyPr>
          <a:lstStyle/>
          <a:p>
            <a:pPr eaLnBrk="1" hangingPunct="1">
              <a:lnSpc>
                <a:spcPct val="80000"/>
              </a:lnSpc>
              <a:buFontTx/>
              <a:buNone/>
            </a:pPr>
            <a:r>
              <a:rPr lang="en-US" altLang="en-US" sz="2000" dirty="0"/>
              <a:t>1) verb - T</a:t>
            </a:r>
            <a:r>
              <a:rPr lang="en-US" altLang="en-US" sz="2000" dirty="0">
                <a:solidFill>
                  <a:srgbClr val="333333"/>
                </a:solidFill>
              </a:rPr>
              <a:t>o</a:t>
            </a:r>
            <a:r>
              <a:rPr lang="en-US" altLang="en-US" sz="2000" dirty="0"/>
              <a:t> </a:t>
            </a:r>
            <a:r>
              <a:rPr lang="en-US" altLang="en-US" sz="2000" dirty="0">
                <a:solidFill>
                  <a:srgbClr val="333333"/>
                </a:solidFill>
              </a:rPr>
              <a:t>conjecture</a:t>
            </a:r>
            <a:r>
              <a:rPr lang="en-US" altLang="en-US" sz="2000" dirty="0"/>
              <a:t> </a:t>
            </a:r>
            <a:r>
              <a:rPr lang="en-US" altLang="en-US" sz="2000" dirty="0">
                <a:solidFill>
                  <a:srgbClr val="333333"/>
                </a:solidFill>
              </a:rPr>
              <a:t>or</a:t>
            </a:r>
            <a:r>
              <a:rPr lang="en-US" altLang="en-US" sz="2000" dirty="0"/>
              <a:t> </a:t>
            </a:r>
            <a:r>
              <a:rPr lang="en-US" altLang="en-US" sz="2000" dirty="0">
                <a:solidFill>
                  <a:srgbClr val="333333"/>
                </a:solidFill>
              </a:rPr>
              <a:t>guess.</a:t>
            </a:r>
            <a:r>
              <a:rPr lang="en-US" altLang="en-US" sz="2000" dirty="0"/>
              <a:t> </a:t>
            </a:r>
          </a:p>
          <a:p>
            <a:pPr eaLnBrk="1" hangingPunct="1">
              <a:lnSpc>
                <a:spcPct val="80000"/>
              </a:lnSpc>
              <a:buFontTx/>
              <a:buNone/>
            </a:pPr>
            <a:r>
              <a:rPr lang="en-US" altLang="en-US" sz="2000" dirty="0"/>
              <a:t>2) noun - A conjecture or guess.</a:t>
            </a:r>
          </a:p>
          <a:p>
            <a:pPr eaLnBrk="1" hangingPunct="1">
              <a:lnSpc>
                <a:spcPct val="80000"/>
              </a:lnSpc>
            </a:pPr>
            <a:endParaRPr lang="en-US" altLang="en-US" sz="2000" i="1" dirty="0"/>
          </a:p>
        </p:txBody>
      </p:sp>
      <p:sp>
        <p:nvSpPr>
          <p:cNvPr id="5" name="TextBox 4">
            <a:extLst>
              <a:ext uri="{FF2B5EF4-FFF2-40B4-BE49-F238E27FC236}">
                <a16:creationId xmlns:a16="http://schemas.microsoft.com/office/drawing/2014/main" id="{4275714F-4C74-8841-AA10-284154ACB4FF}"/>
              </a:ext>
            </a:extLst>
          </p:cNvPr>
          <p:cNvSpPr txBox="1"/>
          <p:nvPr/>
        </p:nvSpPr>
        <p:spPr>
          <a:xfrm>
            <a:off x="1524000" y="3581400"/>
            <a:ext cx="6629400" cy="338554"/>
          </a:xfrm>
          <a:prstGeom prst="rect">
            <a:avLst/>
          </a:prstGeom>
          <a:noFill/>
        </p:spPr>
        <p:txBody>
          <a:bodyPr wrap="square" rtlCol="0">
            <a:spAutoFit/>
          </a:bodyPr>
          <a:lstStyle/>
          <a:p>
            <a:pPr eaLnBrk="1" hangingPunct="1">
              <a:lnSpc>
                <a:spcPct val="80000"/>
              </a:lnSpc>
            </a:pPr>
            <a:r>
              <a:rPr lang="en-US" altLang="en-US" sz="2000" dirty="0"/>
              <a:t>assume, infer, speculate</a:t>
            </a:r>
          </a:p>
        </p:txBody>
      </p:sp>
    </p:spTree>
    <p:extLst>
      <p:ext uri="{BB962C8B-B14F-4D97-AF65-F5344CB8AC3E}">
        <p14:creationId xmlns:p14="http://schemas.microsoft.com/office/powerpoint/2010/main" val="1622108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90144"/>
          </a:xfrm>
        </p:spPr>
        <p:txBody>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Grammar 3/23/18</a:t>
            </a:r>
            <a:endParaRPr lang="en-US" sz="3600" b="1" dirty="0"/>
          </a:p>
        </p:txBody>
      </p:sp>
      <p:sp>
        <p:nvSpPr>
          <p:cNvPr id="3" name="Content Placeholder 2"/>
          <p:cNvSpPr>
            <a:spLocks noGrp="1"/>
          </p:cNvSpPr>
          <p:nvPr>
            <p:ph idx="1"/>
          </p:nvPr>
        </p:nvSpPr>
        <p:spPr>
          <a:xfrm>
            <a:off x="152400" y="762001"/>
            <a:ext cx="8839200" cy="4495800"/>
          </a:xfrm>
        </p:spPr>
        <p:txBody>
          <a:bodyPr/>
          <a:lstStyle/>
          <a:p>
            <a:r>
              <a:rPr lang="en-US" sz="2000" b="1" dirty="0"/>
              <a:t>Directions:</a:t>
            </a:r>
            <a:r>
              <a:rPr lang="en-US" sz="2000" dirty="0"/>
              <a:t> With your group, have each member write down the example and pick the correct answer. Your group receives 1 point for a correct answer and 1 point for being able to thoroughly explain their reasoning. </a:t>
            </a:r>
          </a:p>
          <a:p>
            <a:endParaRPr lang="en-US" sz="2000" dirty="0">
              <a:solidFill>
                <a:schemeClr val="tx1"/>
              </a:solidFill>
            </a:endParaRPr>
          </a:p>
          <a:p>
            <a:r>
              <a:rPr lang="en-US" sz="2400" dirty="0"/>
              <a:t>The </a:t>
            </a:r>
            <a:r>
              <a:rPr lang="en-US" sz="2400" u="sng" dirty="0"/>
              <a:t>skydiver—in spite of his broken leg—set </a:t>
            </a:r>
            <a:r>
              <a:rPr lang="en-US" sz="2400" dirty="0"/>
              <a:t>a new record for endurance.</a:t>
            </a:r>
          </a:p>
          <a:p>
            <a:endParaRPr lang="en-US" sz="1800" i="1" dirty="0"/>
          </a:p>
          <a:p>
            <a:r>
              <a:rPr lang="en-US" sz="2400" i="1" dirty="0"/>
              <a:t>Please choose from one of the following options.</a:t>
            </a:r>
          </a:p>
          <a:p>
            <a:r>
              <a:rPr lang="en-US" sz="2400" dirty="0"/>
              <a:t>A NO CHANGE</a:t>
            </a:r>
          </a:p>
          <a:p>
            <a:r>
              <a:rPr lang="en-US" sz="2400" dirty="0"/>
              <a:t>B skydiver, in spite of his broken leg---set </a:t>
            </a:r>
          </a:p>
          <a:p>
            <a:r>
              <a:rPr lang="en-US" sz="2400" dirty="0"/>
              <a:t>C skydiver---in spite of his broken leg, set</a:t>
            </a:r>
          </a:p>
          <a:p>
            <a:r>
              <a:rPr lang="en-US" sz="2400" dirty="0"/>
              <a:t>D skydiver, in spite of his broken leg; set</a:t>
            </a:r>
          </a:p>
          <a:p>
            <a:endParaRPr lang="en-US" sz="2400" b="1" dirty="0">
              <a:solidFill>
                <a:srgbClr val="009A46"/>
              </a:solidFill>
            </a:endParaRPr>
          </a:p>
          <a:p>
            <a:r>
              <a:rPr lang="en-US" sz="2400" b="1" dirty="0">
                <a:solidFill>
                  <a:srgbClr val="009A46"/>
                </a:solidFill>
              </a:rPr>
              <a:t>Answer: A</a:t>
            </a:r>
          </a:p>
          <a:p>
            <a:r>
              <a:rPr lang="en-US" sz="2400" b="1" dirty="0">
                <a:solidFill>
                  <a:srgbClr val="009A46"/>
                </a:solidFill>
              </a:rPr>
              <a:t>Rule = Use a dash to provide emphasis for any part of a sentence that can be separated from the rest of the sentence. </a:t>
            </a:r>
            <a:endParaRPr lang="en-US" sz="2000" b="1" dirty="0">
              <a:solidFill>
                <a:srgbClr val="00B050"/>
              </a:solidFill>
            </a:endParaRPr>
          </a:p>
          <a:p>
            <a:endParaRPr lang="en-US" sz="2000" dirty="0">
              <a:solidFill>
                <a:srgbClr val="00B050"/>
              </a:solidFill>
            </a:endParaRPr>
          </a:p>
          <a:p>
            <a:endParaRPr lang="en-US" sz="2000" dirty="0">
              <a:solidFill>
                <a:srgbClr val="00B050"/>
              </a:solidFill>
            </a:endParaRPr>
          </a:p>
          <a:p>
            <a:endParaRPr lang="en-US" sz="2000" dirty="0"/>
          </a:p>
          <a:p>
            <a:pPr marL="342900" indent="-342900">
              <a:buAutoNum type="arabicPeriod"/>
            </a:pPr>
            <a:endParaRPr lang="en-US" sz="2000" dirty="0"/>
          </a:p>
        </p:txBody>
      </p:sp>
    </p:spTree>
    <p:extLst>
      <p:ext uri="{BB962C8B-B14F-4D97-AF65-F5344CB8AC3E}">
        <p14:creationId xmlns:p14="http://schemas.microsoft.com/office/powerpoint/2010/main" val="255849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 calcmode="lin" valueType="num">
                                      <p:cBhvr additive="base">
                                        <p:cTn id="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anim calcmode="lin" valueType="num">
                                      <p:cBhvr additive="base">
                                        <p:cTn id="1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266700" y="6096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charset="0"/>
                <a:ea typeface="Calibri" charset="0"/>
                <a:cs typeface="Calibri" charset="0"/>
                <a:sym typeface="Calibri"/>
              </a:rPr>
              <a:t>Bell Work: </a:t>
            </a:r>
            <a:r>
              <a:rPr lang="en-US" sz="2000" b="1" dirty="0">
                <a:solidFill>
                  <a:srgbClr val="7030A0"/>
                </a:solidFill>
                <a:latin typeface="Calibri" charset="0"/>
                <a:ea typeface="Calibri" charset="0"/>
                <a:cs typeface="Calibri" charset="0"/>
                <a:sym typeface="Calibri"/>
              </a:rPr>
              <a:t>Go over Khan Challenges 4 and 5 requirements. Due date = 4/8/18. </a:t>
            </a:r>
          </a:p>
          <a:p>
            <a:pPr eaLnBrk="1" fontAlgn="auto" hangingPunct="1">
              <a:lnSpc>
                <a:spcPct val="80000"/>
              </a:lnSpc>
              <a:spcBef>
                <a:spcPts val="0"/>
              </a:spcBef>
              <a:spcAft>
                <a:spcPts val="0"/>
              </a:spcAft>
              <a:buClr>
                <a:srgbClr val="000000"/>
              </a:buClr>
              <a:buSzPct val="100000"/>
              <a:defRPr/>
            </a:pPr>
            <a:endParaRPr lang="en-US" sz="2000" b="1" dirty="0">
              <a:solidFill>
                <a:srgbClr val="7030A0"/>
              </a:solidFill>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2000" b="1" u="sng" dirty="0">
                <a:solidFill>
                  <a:schemeClr val="tx1"/>
                </a:solidFill>
                <a:latin typeface="Calibri" charset="0"/>
                <a:ea typeface="Calibri" charset="0"/>
                <a:cs typeface="Calibri" charset="0"/>
                <a:sym typeface="Calibri"/>
              </a:rPr>
              <a:t>In class activities: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2000" b="1" dirty="0">
                <a:solidFill>
                  <a:schemeClr val="tx1"/>
                </a:solidFill>
                <a:latin typeface="Calibri" charset="0"/>
                <a:ea typeface="Calibri" charset="0"/>
                <a:cs typeface="Calibri" charset="0"/>
                <a:sym typeface="Calibri"/>
              </a:rPr>
              <a:t>Bell Work: </a:t>
            </a:r>
            <a:r>
              <a:rPr lang="en-US" sz="2000" b="1" dirty="0">
                <a:solidFill>
                  <a:srgbClr val="7030A0"/>
                </a:solidFill>
                <a:latin typeface="Calibri" charset="0"/>
                <a:ea typeface="Calibri" charset="0"/>
                <a:cs typeface="Calibri" charset="0"/>
                <a:sym typeface="Calibri"/>
              </a:rPr>
              <a:t>Go over Khan Challenge Part 4 and 5 requirements.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2000" b="1" dirty="0">
                <a:solidFill>
                  <a:schemeClr val="tx1"/>
                </a:solidFill>
                <a:latin typeface="Calibri" charset="0"/>
                <a:ea typeface="Calibri" charset="0"/>
                <a:cs typeface="Calibri" charset="0"/>
                <a:sym typeface="Calibri"/>
              </a:rPr>
              <a:t>SAT Reading Practice Assessment: </a:t>
            </a:r>
            <a:r>
              <a:rPr lang="en-US" sz="2000" b="1" dirty="0">
                <a:solidFill>
                  <a:srgbClr val="00B050"/>
                </a:solidFill>
                <a:latin typeface="Calibri" charset="0"/>
                <a:ea typeface="Calibri" charset="0"/>
                <a:cs typeface="Calibri" charset="0"/>
                <a:sym typeface="Calibri"/>
              </a:rPr>
              <a:t>You will have 53 minutes to answer the 42 questions. If you get a higher score than you did on the final exam from the semester, I will give you 3 points extra credit for showing improvement. If you finish early, grab a </a:t>
            </a:r>
            <a:r>
              <a:rPr lang="en-US" sz="2000" b="1" dirty="0" err="1">
                <a:solidFill>
                  <a:srgbClr val="00B050"/>
                </a:solidFill>
                <a:latin typeface="Calibri" charset="0"/>
                <a:ea typeface="Calibri" charset="0"/>
                <a:cs typeface="Calibri" charset="0"/>
                <a:sym typeface="Calibri"/>
              </a:rPr>
              <a:t>chromebook</a:t>
            </a:r>
            <a:r>
              <a:rPr lang="en-US" sz="2000" b="1" dirty="0">
                <a:solidFill>
                  <a:srgbClr val="00B050"/>
                </a:solidFill>
                <a:latin typeface="Calibri" charset="0"/>
                <a:ea typeface="Calibri" charset="0"/>
                <a:cs typeface="Calibri" charset="0"/>
                <a:sym typeface="Calibri"/>
              </a:rPr>
              <a:t> and work on Part 4 and 5 for the Khan Challenge. Your other option would be to study for tomorrow’s WOTD and grammar quiz.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2000" b="1" dirty="0">
                <a:solidFill>
                  <a:schemeClr val="tx1"/>
                </a:solidFill>
                <a:latin typeface="Calibri" charset="0"/>
                <a:ea typeface="Calibri" charset="0"/>
                <a:cs typeface="Calibri" charset="0"/>
                <a:sym typeface="Calibri"/>
              </a:rPr>
              <a:t>Turn in Civil Disobedience Packet: </a:t>
            </a:r>
            <a:r>
              <a:rPr lang="en-US" sz="2000" b="1" dirty="0">
                <a:solidFill>
                  <a:srgbClr val="0070C0"/>
                </a:solidFill>
                <a:latin typeface="Calibri" charset="0"/>
                <a:ea typeface="Calibri" charset="0"/>
                <a:cs typeface="Calibri" charset="0"/>
                <a:sym typeface="Calibri"/>
              </a:rPr>
              <a:t>Before you leave, make sure you turn in your completed packet to your hour’s appropriate folder to the left of the door. </a:t>
            </a:r>
          </a:p>
          <a:p>
            <a:pPr eaLnBrk="1" fontAlgn="auto" hangingPunct="1">
              <a:lnSpc>
                <a:spcPct val="80000"/>
              </a:lnSpc>
              <a:spcBef>
                <a:spcPts val="400"/>
              </a:spcBef>
              <a:spcAft>
                <a:spcPts val="0"/>
              </a:spcAft>
              <a:buClr>
                <a:srgbClr val="000000"/>
              </a:buClr>
              <a:buSzPct val="100000"/>
              <a:defRPr/>
            </a:pPr>
            <a:endParaRPr lang="en-US" sz="2000" b="1" u="sng" dirty="0">
              <a:solidFill>
                <a:srgbClr val="0070C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000" b="1" u="sng" dirty="0">
                <a:solidFill>
                  <a:schemeClr val="tx1"/>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000" dirty="0">
                <a:solidFill>
                  <a:schemeClr val="tx1"/>
                </a:solidFill>
                <a:latin typeface="Calibri" charset="0"/>
                <a:ea typeface="Calibri" charset="0"/>
                <a:cs typeface="Calibri" charset="0"/>
                <a:sym typeface="Calibri"/>
              </a:rPr>
              <a:t>I can </a:t>
            </a:r>
            <a:r>
              <a:rPr lang="en-US" sz="20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0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000" b="1" u="sng" dirty="0">
                <a:solidFill>
                  <a:schemeClr val="tx1"/>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000" dirty="0">
                <a:solidFill>
                  <a:schemeClr val="tx1"/>
                </a:solidFill>
                <a:latin typeface="Calibri" charset="0"/>
                <a:ea typeface="Calibri" charset="0"/>
                <a:cs typeface="Calibri" charset="0"/>
                <a:sym typeface="Calibri"/>
              </a:rPr>
              <a:t>I can provide justifications for the pieces of evidence from the text I chose to identify.  </a:t>
            </a:r>
            <a:endParaRPr lang="en-US" sz="2000" b="1" dirty="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2000" b="1" u="sng"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b="1" u="sng"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b="1" u="sng"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b="1" dirty="0">
              <a:solidFill>
                <a:schemeClr val="tx1"/>
              </a:solidFill>
              <a:latin typeface="Calibri" charset="0"/>
              <a:ea typeface="Calibri" charset="0"/>
              <a:cs typeface="Calibri" charset="0"/>
              <a:sym typeface="Calibri"/>
            </a:endParaRPr>
          </a:p>
        </p:txBody>
      </p:sp>
      <p:sp>
        <p:nvSpPr>
          <p:cNvPr id="4" name="Rectangle 3">
            <a:extLst>
              <a:ext uri="{FF2B5EF4-FFF2-40B4-BE49-F238E27FC236}">
                <a16:creationId xmlns:a16="http://schemas.microsoft.com/office/drawing/2014/main" id="{EDFE44CB-9B5C-BD42-BAC1-A9E8B6ED578E}"/>
              </a:ext>
            </a:extLst>
          </p:cNvPr>
          <p:cNvSpPr/>
          <p:nvPr/>
        </p:nvSpPr>
        <p:spPr>
          <a:xfrm>
            <a:off x="1705440" y="-76200"/>
            <a:ext cx="5733173" cy="646331"/>
          </a:xfrm>
          <a:prstGeom prst="rect">
            <a:avLst/>
          </a:prstGeom>
        </p:spPr>
        <p:txBody>
          <a:bodyPr wrap="non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Thursday 3/22/18 Agenda</a:t>
            </a:r>
          </a:p>
        </p:txBody>
      </p:sp>
    </p:spTree>
    <p:extLst>
      <p:ext uri="{BB962C8B-B14F-4D97-AF65-F5344CB8AC3E}">
        <p14:creationId xmlns:p14="http://schemas.microsoft.com/office/powerpoint/2010/main" val="2610768870"/>
      </p:ext>
    </p:extLst>
  </p:cSld>
  <p:clrMapOvr>
    <a:masterClrMapping/>
  </p:clrMapOvr>
  <p:transition spd="slow">
    <p:cut/>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FF26E12-7C49-F143-B895-05CF16094E2C}"/>
              </a:ext>
            </a:extLst>
          </p:cNvPr>
          <p:cNvPicPr>
            <a:picLocks noGrp="1" noChangeAspect="1"/>
          </p:cNvPicPr>
          <p:nvPr>
            <p:ph idx="1"/>
          </p:nvPr>
        </p:nvPicPr>
        <p:blipFill>
          <a:blip r:embed="rId2"/>
          <a:stretch>
            <a:fillRect/>
          </a:stretch>
        </p:blipFill>
        <p:spPr>
          <a:xfrm>
            <a:off x="457200" y="1371600"/>
            <a:ext cx="8229600" cy="3555924"/>
          </a:xfrm>
        </p:spPr>
      </p:pic>
    </p:spTree>
    <p:extLst>
      <p:ext uri="{BB962C8B-B14F-4D97-AF65-F5344CB8AC3E}">
        <p14:creationId xmlns:p14="http://schemas.microsoft.com/office/powerpoint/2010/main" val="1487595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0B1956D8-071D-4843-9941-CC5BDA1F9F62}"/>
              </a:ext>
            </a:extLst>
          </p:cNvPr>
          <p:cNvSpPr>
            <a:spLocks noGrp="1" noChangeArrowheads="1"/>
          </p:cNvSpPr>
          <p:nvPr>
            <p:ph type="body" idx="1"/>
          </p:nvPr>
        </p:nvSpPr>
        <p:spPr>
          <a:xfrm>
            <a:off x="0" y="0"/>
            <a:ext cx="9144000" cy="6858000"/>
          </a:xfrm>
        </p:spPr>
        <p:txBody>
          <a:bodyPr/>
          <a:lstStyle/>
          <a:p>
            <a:pPr eaLnBrk="1" hangingPunct="1">
              <a:lnSpc>
                <a:spcPct val="80000"/>
              </a:lnSpc>
            </a:pPr>
            <a:r>
              <a:rPr lang="en-US" altLang="en-US" sz="2000" b="1" dirty="0"/>
              <a:t>Word:</a:t>
            </a:r>
            <a:r>
              <a:rPr lang="en-US" altLang="en-US" sz="2000" dirty="0"/>
              <a:t> autonomy</a:t>
            </a:r>
          </a:p>
          <a:p>
            <a:pPr eaLnBrk="1" hangingPunct="1">
              <a:lnSpc>
                <a:spcPct val="80000"/>
              </a:lnSpc>
            </a:pPr>
            <a:endParaRPr lang="en-US" altLang="en-US" sz="2000" b="1" dirty="0"/>
          </a:p>
          <a:p>
            <a:pPr eaLnBrk="1" hangingPunct="1">
              <a:lnSpc>
                <a:spcPct val="80000"/>
              </a:lnSpc>
            </a:pPr>
            <a:r>
              <a:rPr lang="en-US" altLang="en-US" sz="2000" b="1" dirty="0"/>
              <a:t>Part of speech:</a:t>
            </a:r>
            <a:r>
              <a:rPr lang="en-US" altLang="en-US" sz="2000" dirty="0"/>
              <a:t> noun</a:t>
            </a:r>
          </a:p>
          <a:p>
            <a:pPr eaLnBrk="1" hangingPunct="1">
              <a:lnSpc>
                <a:spcPct val="80000"/>
              </a:lnSpc>
            </a:pPr>
            <a:endParaRPr lang="en-US" altLang="en-US" sz="2000" b="1" dirty="0"/>
          </a:p>
          <a:p>
            <a:pPr eaLnBrk="1" hangingPunct="1">
              <a:lnSpc>
                <a:spcPct val="80000"/>
              </a:lnSpc>
            </a:pPr>
            <a:r>
              <a:rPr lang="en-US" altLang="en-US" sz="2000" b="1" dirty="0"/>
              <a:t>Pronunciation:</a:t>
            </a:r>
            <a:r>
              <a:rPr lang="en-US" altLang="en-US" sz="2000" dirty="0"/>
              <a:t> aw-ton-uh-</a:t>
            </a:r>
            <a:r>
              <a:rPr lang="en-US" altLang="en-US" sz="2000" dirty="0" err="1"/>
              <a:t>mee</a:t>
            </a:r>
            <a:endParaRPr lang="en-US" altLang="en-US" sz="2000" dirty="0"/>
          </a:p>
          <a:p>
            <a:pPr eaLnBrk="1" hangingPunct="1">
              <a:lnSpc>
                <a:spcPct val="80000"/>
              </a:lnSpc>
            </a:pPr>
            <a:endParaRPr lang="en-US" altLang="en-US" sz="2000" dirty="0"/>
          </a:p>
          <a:p>
            <a:pPr eaLnBrk="1" hangingPunct="1">
              <a:lnSpc>
                <a:spcPct val="80000"/>
              </a:lnSpc>
            </a:pPr>
            <a:r>
              <a:rPr lang="en-US" altLang="en-US" sz="2000" b="1" dirty="0"/>
              <a:t>Origins:</a:t>
            </a:r>
            <a:r>
              <a:rPr lang="en-US" altLang="en-US" sz="2000" dirty="0"/>
              <a:t> Greek = “</a:t>
            </a:r>
            <a:r>
              <a:rPr lang="en-US" altLang="en-US" sz="2000" dirty="0" err="1"/>
              <a:t>autonomia</a:t>
            </a:r>
            <a:r>
              <a:rPr lang="en-US" altLang="en-US" sz="2000" dirty="0"/>
              <a:t>” (independence)</a:t>
            </a:r>
          </a:p>
          <a:p>
            <a:pPr eaLnBrk="1" hangingPunct="1">
              <a:lnSpc>
                <a:spcPct val="80000"/>
              </a:lnSpc>
              <a:buFontTx/>
              <a:buNone/>
            </a:pPr>
            <a:endParaRPr lang="en-US" altLang="en-US" sz="2000" b="1" dirty="0"/>
          </a:p>
          <a:p>
            <a:pPr eaLnBrk="1" hangingPunct="1">
              <a:lnSpc>
                <a:spcPct val="80000"/>
              </a:lnSpc>
            </a:pPr>
            <a:r>
              <a:rPr lang="en-US" altLang="en-US" sz="2000" b="1" dirty="0"/>
              <a:t>Related Forms: </a:t>
            </a:r>
            <a:r>
              <a:rPr lang="en-US" altLang="en-US" sz="2000" dirty="0"/>
              <a:t>autonomous (adjective) </a:t>
            </a:r>
          </a:p>
          <a:p>
            <a:pPr eaLnBrk="1" hangingPunct="1">
              <a:lnSpc>
                <a:spcPct val="80000"/>
              </a:lnSpc>
            </a:pPr>
            <a:endParaRPr lang="en-US" altLang="en-US" sz="2000" b="1" dirty="0"/>
          </a:p>
          <a:p>
            <a:pPr eaLnBrk="1" hangingPunct="1">
              <a:lnSpc>
                <a:spcPct val="80000"/>
              </a:lnSpc>
            </a:pPr>
            <a:r>
              <a:rPr lang="en-US" altLang="en-US" sz="2000" b="1" dirty="0"/>
              <a:t>Synonyms: </a:t>
            </a:r>
          </a:p>
          <a:p>
            <a:pPr eaLnBrk="1" hangingPunct="1">
              <a:lnSpc>
                <a:spcPct val="80000"/>
              </a:lnSpc>
            </a:pPr>
            <a:endParaRPr lang="en-US" altLang="en-US" sz="2000" b="1" dirty="0"/>
          </a:p>
          <a:p>
            <a:pPr eaLnBrk="1" hangingPunct="1">
              <a:lnSpc>
                <a:spcPct val="80000"/>
              </a:lnSpc>
            </a:pPr>
            <a:r>
              <a:rPr lang="en-US" altLang="en-US" sz="2000" b="1" dirty="0"/>
              <a:t>Sentence:</a:t>
            </a:r>
            <a:r>
              <a:rPr lang="en-US" altLang="en-US" sz="2000" dirty="0"/>
              <a:t> As children age, they want more </a:t>
            </a:r>
            <a:r>
              <a:rPr lang="en-US" altLang="en-US" sz="2000" b="1" u="sng" dirty="0"/>
              <a:t>autonomy</a:t>
            </a:r>
            <a:r>
              <a:rPr lang="en-US" altLang="en-US" sz="2000" dirty="0"/>
              <a:t>, so frequently they rebel against their parents’ rules, which, unfortunately for them, just proves to their parents that they deserve less </a:t>
            </a:r>
            <a:r>
              <a:rPr lang="en-US" altLang="en-US" sz="2000" b="1" u="sng" dirty="0"/>
              <a:t>autonomy</a:t>
            </a:r>
            <a:r>
              <a:rPr lang="en-US" altLang="en-US" sz="2000" dirty="0"/>
              <a:t> and not more.</a:t>
            </a:r>
            <a:endParaRPr lang="en-US" altLang="en-US" sz="2000" b="1" dirty="0"/>
          </a:p>
          <a:p>
            <a:pPr eaLnBrk="1" hangingPunct="1">
              <a:lnSpc>
                <a:spcPct val="80000"/>
              </a:lnSpc>
              <a:buFontTx/>
              <a:buNone/>
            </a:pPr>
            <a:endParaRPr lang="en-US" altLang="en-US" sz="2000" b="1" dirty="0"/>
          </a:p>
          <a:p>
            <a:pPr eaLnBrk="1" hangingPunct="1">
              <a:lnSpc>
                <a:spcPct val="80000"/>
              </a:lnSpc>
            </a:pPr>
            <a:r>
              <a:rPr lang="en-US" altLang="en-US" sz="2000" b="1" dirty="0"/>
              <a:t>Predicted Definition: I believe this word means… (include 3 guesses)</a:t>
            </a:r>
          </a:p>
          <a:p>
            <a:pPr eaLnBrk="1" hangingPunct="1">
              <a:lnSpc>
                <a:spcPct val="80000"/>
              </a:lnSpc>
            </a:pPr>
            <a:endParaRPr lang="en-US" altLang="en-US" sz="2000" b="1" dirty="0"/>
          </a:p>
          <a:p>
            <a:pPr eaLnBrk="1" hangingPunct="1">
              <a:lnSpc>
                <a:spcPct val="80000"/>
              </a:lnSpc>
            </a:pPr>
            <a:r>
              <a:rPr lang="en-US" altLang="en-US" sz="2000" b="1" dirty="0"/>
              <a:t>Definition: </a:t>
            </a:r>
          </a:p>
        </p:txBody>
      </p:sp>
      <p:sp>
        <p:nvSpPr>
          <p:cNvPr id="2" name="TextBox 1">
            <a:extLst>
              <a:ext uri="{FF2B5EF4-FFF2-40B4-BE49-F238E27FC236}">
                <a16:creationId xmlns:a16="http://schemas.microsoft.com/office/drawing/2014/main" id="{366D81DC-229C-5743-8595-06EB18436638}"/>
              </a:ext>
            </a:extLst>
          </p:cNvPr>
          <p:cNvSpPr txBox="1"/>
          <p:nvPr/>
        </p:nvSpPr>
        <p:spPr>
          <a:xfrm>
            <a:off x="1371600" y="4419600"/>
            <a:ext cx="6934200" cy="830997"/>
          </a:xfrm>
          <a:prstGeom prst="rect">
            <a:avLst/>
          </a:prstGeom>
          <a:noFill/>
        </p:spPr>
        <p:txBody>
          <a:bodyPr wrap="square" rtlCol="0">
            <a:spAutoFit/>
          </a:bodyPr>
          <a:lstStyle/>
          <a:p>
            <a:pPr eaLnBrk="1" hangingPunct="1">
              <a:lnSpc>
                <a:spcPct val="80000"/>
              </a:lnSpc>
              <a:buFontTx/>
              <a:buNone/>
            </a:pPr>
            <a:r>
              <a:rPr lang="en-US" altLang="en-US" sz="2000" dirty="0"/>
              <a:t>independence or freedom; the right or state of self-government, especially when limited; freedom to determine one's own actions, behavior, etc.</a:t>
            </a:r>
          </a:p>
        </p:txBody>
      </p:sp>
      <p:sp>
        <p:nvSpPr>
          <p:cNvPr id="3" name="TextBox 2">
            <a:extLst>
              <a:ext uri="{FF2B5EF4-FFF2-40B4-BE49-F238E27FC236}">
                <a16:creationId xmlns:a16="http://schemas.microsoft.com/office/drawing/2014/main" id="{8635E5CE-AEF2-E448-A41E-D0E4C20E0009}"/>
              </a:ext>
            </a:extLst>
          </p:cNvPr>
          <p:cNvSpPr txBox="1"/>
          <p:nvPr/>
        </p:nvSpPr>
        <p:spPr>
          <a:xfrm>
            <a:off x="1447800" y="2438400"/>
            <a:ext cx="6096000" cy="400110"/>
          </a:xfrm>
          <a:prstGeom prst="rect">
            <a:avLst/>
          </a:prstGeom>
          <a:noFill/>
        </p:spPr>
        <p:txBody>
          <a:bodyPr wrap="square" rtlCol="0">
            <a:spAutoFit/>
          </a:bodyPr>
          <a:lstStyle/>
          <a:p>
            <a:r>
              <a:rPr lang="en-US" sz="2000" dirty="0"/>
              <a:t>Self-government, self-rule, freedom, liberty</a:t>
            </a:r>
          </a:p>
        </p:txBody>
      </p:sp>
    </p:spTree>
    <p:extLst>
      <p:ext uri="{BB962C8B-B14F-4D97-AF65-F5344CB8AC3E}">
        <p14:creationId xmlns:p14="http://schemas.microsoft.com/office/powerpoint/2010/main" val="15848986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D3E2595-B2DF-FF45-817C-2AF587A2ED2E}"/>
              </a:ext>
            </a:extLst>
          </p:cNvPr>
          <p:cNvPicPr>
            <a:picLocks noGrp="1" noChangeAspect="1"/>
          </p:cNvPicPr>
          <p:nvPr>
            <p:ph idx="1"/>
          </p:nvPr>
        </p:nvPicPr>
        <p:blipFill>
          <a:blip r:embed="rId2"/>
          <a:stretch>
            <a:fillRect/>
          </a:stretch>
        </p:blipFill>
        <p:spPr>
          <a:xfrm>
            <a:off x="457200" y="1295400"/>
            <a:ext cx="8229600" cy="3734440"/>
          </a:xfrm>
        </p:spPr>
      </p:pic>
    </p:spTree>
    <p:extLst>
      <p:ext uri="{BB962C8B-B14F-4D97-AF65-F5344CB8AC3E}">
        <p14:creationId xmlns:p14="http://schemas.microsoft.com/office/powerpoint/2010/main" val="24845323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266700" y="6096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a:t>
            </a:r>
            <a:r>
              <a:rPr lang="en-US" sz="1700" b="1" dirty="0">
                <a:solidFill>
                  <a:schemeClr val="bg1">
                    <a:lumMod val="50000"/>
                  </a:schemeClr>
                </a:solidFill>
                <a:latin typeface="Calibri" charset="0"/>
                <a:ea typeface="Calibri" charset="0"/>
                <a:cs typeface="Calibri" charset="0"/>
                <a:sym typeface="Calibri"/>
              </a:rPr>
              <a:t>Study for your quiz (5-10 minutes)</a:t>
            </a:r>
          </a:p>
          <a:p>
            <a:pPr eaLnBrk="1" fontAlgn="auto" hangingPunct="1">
              <a:lnSpc>
                <a:spcPct val="80000"/>
              </a:lnSpc>
              <a:spcBef>
                <a:spcPts val="0"/>
              </a:spcBef>
              <a:spcAft>
                <a:spcPts val="0"/>
              </a:spcAft>
              <a:buClr>
                <a:srgbClr val="000000"/>
              </a:buClr>
              <a:buSzPct val="100000"/>
              <a:defRPr/>
            </a:pPr>
            <a:endParaRPr lang="en-US" sz="1100" b="1" u="sng" dirty="0">
              <a:solidFill>
                <a:schemeClr val="tx1"/>
              </a:solidFill>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700" b="1" u="sng" dirty="0">
                <a:solidFill>
                  <a:schemeClr val="tx1"/>
                </a:solidFill>
                <a:latin typeface="Calibri" charset="0"/>
                <a:ea typeface="Calibri" charset="0"/>
                <a:cs typeface="Calibri" charset="0"/>
                <a:sym typeface="Calibri"/>
              </a:rPr>
              <a:t>In class activities: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solidFill>
                  <a:schemeClr val="tx1"/>
                </a:solidFill>
                <a:latin typeface="Calibri" charset="0"/>
                <a:ea typeface="Calibri" charset="0"/>
                <a:cs typeface="Calibri" charset="0"/>
                <a:sym typeface="Calibri"/>
              </a:rPr>
              <a:t>WOTD + SAT Grammar Quiz: </a:t>
            </a:r>
            <a:r>
              <a:rPr lang="en-US" sz="1700" b="1" dirty="0">
                <a:solidFill>
                  <a:schemeClr val="bg1">
                    <a:lumMod val="50000"/>
                  </a:schemeClr>
                </a:solidFill>
                <a:latin typeface="Calibri" charset="0"/>
                <a:ea typeface="Calibri" charset="0"/>
                <a:cs typeface="Calibri" charset="0"/>
                <a:sym typeface="Calibri"/>
              </a:rPr>
              <a:t>You will have 30 minutes to complete the quiz. Afterwards, we are going to go over the SAT Practice test you took yesterday.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latin typeface="Calibri" charset="0"/>
                <a:ea typeface="Calibri" charset="0"/>
                <a:cs typeface="Calibri" charset="0"/>
                <a:sym typeface="Calibri"/>
              </a:rPr>
              <a:t>Test Review: </a:t>
            </a:r>
            <a:r>
              <a:rPr lang="en-US" sz="1700" dirty="0">
                <a:solidFill>
                  <a:srgbClr val="0070C0"/>
                </a:solidFill>
                <a:latin typeface="Calibri" charset="0"/>
                <a:ea typeface="Calibri" charset="0"/>
                <a:cs typeface="Calibri" charset="0"/>
                <a:sym typeface="Calibri"/>
              </a:rPr>
              <a:t>With your table, you will need to use the exam and find the answer for the following questions: 1, 6,7,28,38,42. Next, as a group, you will need to find the answer for 4 additional questions.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latin typeface="Calibri" charset="0"/>
                <a:ea typeface="Calibri" charset="0"/>
                <a:cs typeface="Calibri" charset="0"/>
                <a:sym typeface="Calibri"/>
              </a:rPr>
              <a:t>Reflection: </a:t>
            </a:r>
            <a:r>
              <a:rPr lang="en-US" sz="1700" dirty="0">
                <a:solidFill>
                  <a:srgbClr val="0070C0"/>
                </a:solidFill>
                <a:latin typeface="Calibri" charset="0"/>
                <a:ea typeface="Calibri" charset="0"/>
                <a:cs typeface="Calibri" charset="0"/>
                <a:sym typeface="Calibri"/>
              </a:rPr>
              <a:t>As your exit ticket, you will need to reflect on your score and what you need to do in order to ensure you are successful on this section of the SAT. </a:t>
            </a:r>
          </a:p>
          <a:p>
            <a:pPr eaLnBrk="1" fontAlgn="auto" hangingPunct="1">
              <a:lnSpc>
                <a:spcPct val="80000"/>
              </a:lnSpc>
              <a:spcBef>
                <a:spcPts val="400"/>
              </a:spcBef>
              <a:spcAft>
                <a:spcPts val="0"/>
              </a:spcAft>
              <a:buClr>
                <a:srgbClr val="000000"/>
              </a:buClr>
              <a:buSzPct val="100000"/>
              <a:defRPr/>
            </a:pPr>
            <a:endParaRPr lang="en-US" sz="1700" b="1" u="sng"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600" b="1" u="sng" dirty="0">
                <a:solidFill>
                  <a:schemeClr val="tx1"/>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1600" dirty="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endParaRPr lang="en-US" sz="16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1600" b="1" u="sng" dirty="0">
                <a:solidFill>
                  <a:schemeClr val="tx1"/>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1600" dirty="0">
                <a:solidFill>
                  <a:schemeClr val="tx1"/>
                </a:solidFill>
                <a:latin typeface="Calibri" charset="0"/>
                <a:ea typeface="Calibri" charset="0"/>
                <a:cs typeface="Calibri" charset="0"/>
                <a:sym typeface="Calibri"/>
              </a:rPr>
              <a:t>I can provide justifications for the pieces of evidence from the text I chose to identify.  </a:t>
            </a:r>
            <a:endParaRPr lang="en-US" sz="1600" b="1" dirty="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b="1" u="sng"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b="1" u="sng"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b="1" u="sng"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b="1" dirty="0">
              <a:solidFill>
                <a:schemeClr val="tx1"/>
              </a:solidFill>
              <a:latin typeface="Calibri" charset="0"/>
              <a:ea typeface="Calibri" charset="0"/>
              <a:cs typeface="Calibri" charset="0"/>
              <a:sym typeface="Calibri"/>
            </a:endParaRPr>
          </a:p>
        </p:txBody>
      </p:sp>
      <p:sp>
        <p:nvSpPr>
          <p:cNvPr id="4" name="Rectangle 3">
            <a:extLst>
              <a:ext uri="{FF2B5EF4-FFF2-40B4-BE49-F238E27FC236}">
                <a16:creationId xmlns:a16="http://schemas.microsoft.com/office/drawing/2014/main" id="{EDFE44CB-9B5C-BD42-BAC1-A9E8B6ED578E}"/>
              </a:ext>
            </a:extLst>
          </p:cNvPr>
          <p:cNvSpPr/>
          <p:nvPr/>
        </p:nvSpPr>
        <p:spPr>
          <a:xfrm>
            <a:off x="170570" y="-76200"/>
            <a:ext cx="8802924" cy="646331"/>
          </a:xfrm>
          <a:prstGeom prst="rect">
            <a:avLst/>
          </a:prstGeom>
        </p:spPr>
        <p:txBody>
          <a:bodyPr wrap="non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Friday 3/23/18 Agenda (1</a:t>
            </a:r>
            <a:r>
              <a:rPr lang="en-US" sz="3600" b="1" baseline="300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st</a:t>
            </a: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and 3</a:t>
            </a:r>
            <a:r>
              <a:rPr lang="en-US" sz="3600" b="1" baseline="300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rd</a:t>
            </a: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hour)</a:t>
            </a:r>
          </a:p>
        </p:txBody>
      </p:sp>
    </p:spTree>
    <p:extLst>
      <p:ext uri="{BB962C8B-B14F-4D97-AF65-F5344CB8AC3E}">
        <p14:creationId xmlns:p14="http://schemas.microsoft.com/office/powerpoint/2010/main" val="170773552"/>
      </p:ext>
    </p:extLst>
  </p:cSld>
  <p:clrMapOvr>
    <a:masterClrMapping/>
  </p:clrMapOvr>
  <p:transition spd="slow">
    <p:cut/>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266700" y="6096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a:t>
            </a:r>
            <a:r>
              <a:rPr lang="en-US" sz="1700" dirty="0">
                <a:solidFill>
                  <a:srgbClr val="0070C0"/>
                </a:solidFill>
                <a:latin typeface="Calibri" charset="0"/>
                <a:ea typeface="Calibri" charset="0"/>
                <a:cs typeface="Calibri" charset="0"/>
                <a:sym typeface="Calibri"/>
              </a:rPr>
              <a:t>Finish SAT Practice Test (5-7 minutes)</a:t>
            </a:r>
          </a:p>
          <a:p>
            <a:pPr eaLnBrk="1" fontAlgn="auto" hangingPunct="1">
              <a:lnSpc>
                <a:spcPct val="80000"/>
              </a:lnSpc>
              <a:spcBef>
                <a:spcPts val="0"/>
              </a:spcBef>
              <a:spcAft>
                <a:spcPts val="0"/>
              </a:spcAft>
              <a:buClr>
                <a:srgbClr val="000000"/>
              </a:buClr>
              <a:buSzPct val="100000"/>
              <a:defRPr/>
            </a:pPr>
            <a:endParaRPr lang="en-US" sz="1100" b="1" u="sng" dirty="0">
              <a:solidFill>
                <a:schemeClr val="tx1"/>
              </a:solidFill>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700" b="1" u="sng" dirty="0">
                <a:solidFill>
                  <a:schemeClr val="tx1"/>
                </a:solidFill>
                <a:latin typeface="Calibri" charset="0"/>
                <a:ea typeface="Calibri" charset="0"/>
                <a:cs typeface="Calibri" charset="0"/>
                <a:sym typeface="Calibri"/>
              </a:rPr>
              <a:t>In class activities:</a:t>
            </a:r>
          </a:p>
          <a:p>
            <a:pPr eaLnBrk="1" fontAlgn="auto" hangingPunct="1">
              <a:lnSpc>
                <a:spcPct val="80000"/>
              </a:lnSpc>
              <a:spcBef>
                <a:spcPts val="0"/>
              </a:spcBef>
              <a:spcAft>
                <a:spcPts val="0"/>
              </a:spcAft>
              <a:buClr>
                <a:srgbClr val="000000"/>
              </a:buClr>
              <a:buSzPct val="100000"/>
              <a:defRPr/>
            </a:pPr>
            <a:endParaRPr lang="en-US" sz="1700" b="1" u="sng" dirty="0">
              <a:solidFill>
                <a:schemeClr val="tx1"/>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solidFill>
                  <a:schemeClr val="tx1"/>
                </a:solidFill>
                <a:latin typeface="Calibri" charset="0"/>
                <a:ea typeface="Calibri" charset="0"/>
                <a:cs typeface="Calibri" charset="0"/>
                <a:sym typeface="Calibri"/>
              </a:rPr>
              <a:t>SAT Practice Test: </a:t>
            </a:r>
            <a:r>
              <a:rPr lang="en-US" sz="1700" dirty="0">
                <a:solidFill>
                  <a:srgbClr val="0070C0"/>
                </a:solidFill>
                <a:latin typeface="Calibri" charset="0"/>
                <a:ea typeface="Calibri" charset="0"/>
                <a:cs typeface="Calibri" charset="0"/>
                <a:sym typeface="Calibri"/>
              </a:rPr>
              <a:t>Once you are done, or if time runs out, turn in your assessment and start studying for the WOTD and Grammar Quiz. **You will have 5-8 minutes to study once everyone is completed with the first assessment.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solidFill>
                  <a:schemeClr val="tx1"/>
                </a:solidFill>
                <a:latin typeface="Calibri" charset="0"/>
                <a:ea typeface="Calibri" charset="0"/>
                <a:cs typeface="Calibri" charset="0"/>
                <a:sym typeface="Calibri"/>
              </a:rPr>
              <a:t>WOTD + SAT Grammar Quiz: </a:t>
            </a:r>
            <a:r>
              <a:rPr lang="en-US" sz="1700" b="1" dirty="0">
                <a:solidFill>
                  <a:schemeClr val="bg1">
                    <a:lumMod val="50000"/>
                  </a:schemeClr>
                </a:solidFill>
                <a:latin typeface="Calibri" charset="0"/>
                <a:ea typeface="Calibri" charset="0"/>
                <a:cs typeface="Calibri" charset="0"/>
                <a:sym typeface="Calibri"/>
              </a:rPr>
              <a:t>You will have 30 minutes to complete the quiz. Afterwards, we are going to go over the SAT Practice test you took yesterday.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latin typeface="Calibri" charset="0"/>
                <a:ea typeface="Calibri" charset="0"/>
                <a:cs typeface="Calibri" charset="0"/>
                <a:sym typeface="Calibri"/>
              </a:rPr>
              <a:t>Test Review: </a:t>
            </a:r>
            <a:r>
              <a:rPr lang="en-US" sz="1700" dirty="0">
                <a:solidFill>
                  <a:srgbClr val="0070C0"/>
                </a:solidFill>
                <a:latin typeface="Calibri" charset="0"/>
                <a:ea typeface="Calibri" charset="0"/>
                <a:cs typeface="Calibri" charset="0"/>
                <a:sym typeface="Calibri"/>
              </a:rPr>
              <a:t>With your table, you will need to use the exam and find the answer for the following questions: 1, 6,7,28,38,42. **These were the questions missed the most.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latin typeface="Calibri" charset="0"/>
                <a:ea typeface="Calibri" charset="0"/>
                <a:cs typeface="Calibri" charset="0"/>
                <a:sym typeface="Calibri"/>
              </a:rPr>
              <a:t>Reflection: </a:t>
            </a:r>
            <a:r>
              <a:rPr lang="en-US" sz="1700" dirty="0">
                <a:solidFill>
                  <a:srgbClr val="0070C0"/>
                </a:solidFill>
                <a:latin typeface="Calibri" charset="0"/>
                <a:ea typeface="Calibri" charset="0"/>
                <a:cs typeface="Calibri" charset="0"/>
                <a:sym typeface="Calibri"/>
              </a:rPr>
              <a:t>As your exit ticket, you will need to reflect on your score and what you need to do in order to ensure you are successful on this section of the SAT. </a:t>
            </a:r>
          </a:p>
          <a:p>
            <a:pPr eaLnBrk="1" fontAlgn="auto" hangingPunct="1">
              <a:lnSpc>
                <a:spcPct val="80000"/>
              </a:lnSpc>
              <a:spcBef>
                <a:spcPts val="400"/>
              </a:spcBef>
              <a:spcAft>
                <a:spcPts val="0"/>
              </a:spcAft>
              <a:buClr>
                <a:srgbClr val="000000"/>
              </a:buClr>
              <a:buSzPct val="100000"/>
              <a:defRPr/>
            </a:pPr>
            <a:endParaRPr lang="en-US" sz="1700" b="1" u="sng"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600" b="1" u="sng" dirty="0">
                <a:solidFill>
                  <a:schemeClr val="tx1"/>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1600" dirty="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endParaRPr lang="en-US" sz="16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1600" b="1" u="sng" dirty="0">
                <a:solidFill>
                  <a:schemeClr val="tx1"/>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1600" dirty="0">
                <a:solidFill>
                  <a:schemeClr val="tx1"/>
                </a:solidFill>
                <a:latin typeface="Calibri" charset="0"/>
                <a:ea typeface="Calibri" charset="0"/>
                <a:cs typeface="Calibri" charset="0"/>
                <a:sym typeface="Calibri"/>
              </a:rPr>
              <a:t>I can provide justifications for the pieces of evidence from the text I chose to identify.  </a:t>
            </a:r>
            <a:endParaRPr lang="en-US" sz="1600" b="1" dirty="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b="1" u="sng"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b="1" u="sng"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b="1" u="sng"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b="1" dirty="0">
              <a:solidFill>
                <a:schemeClr val="tx1"/>
              </a:solidFill>
              <a:latin typeface="Calibri" charset="0"/>
              <a:ea typeface="Calibri" charset="0"/>
              <a:cs typeface="Calibri" charset="0"/>
              <a:sym typeface="Calibri"/>
            </a:endParaRPr>
          </a:p>
        </p:txBody>
      </p:sp>
      <p:sp>
        <p:nvSpPr>
          <p:cNvPr id="4" name="Rectangle 3">
            <a:extLst>
              <a:ext uri="{FF2B5EF4-FFF2-40B4-BE49-F238E27FC236}">
                <a16:creationId xmlns:a16="http://schemas.microsoft.com/office/drawing/2014/main" id="{EDFE44CB-9B5C-BD42-BAC1-A9E8B6ED578E}"/>
              </a:ext>
            </a:extLst>
          </p:cNvPr>
          <p:cNvSpPr/>
          <p:nvPr/>
        </p:nvSpPr>
        <p:spPr>
          <a:xfrm>
            <a:off x="25499" y="-76200"/>
            <a:ext cx="9093067" cy="646331"/>
          </a:xfrm>
          <a:prstGeom prst="rect">
            <a:avLst/>
          </a:prstGeom>
        </p:spPr>
        <p:txBody>
          <a:bodyPr wrap="non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Friday 3/23/18 Agenda (5th and 6th hour)</a:t>
            </a:r>
          </a:p>
        </p:txBody>
      </p:sp>
    </p:spTree>
    <p:extLst>
      <p:ext uri="{BB962C8B-B14F-4D97-AF65-F5344CB8AC3E}">
        <p14:creationId xmlns:p14="http://schemas.microsoft.com/office/powerpoint/2010/main" val="2809783363"/>
      </p:ext>
    </p:extLst>
  </p:cSld>
  <p:clrMapOvr>
    <a:masterClrMapping/>
  </p:clrMapOvr>
  <p:transition spd="slow">
    <p:cut/>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266700" y="6096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a:t>
            </a:r>
            <a:r>
              <a:rPr lang="en-US" sz="1700" b="1" dirty="0">
                <a:solidFill>
                  <a:srgbClr val="0070C0"/>
                </a:solidFill>
                <a:latin typeface="Calibri" charset="0"/>
                <a:ea typeface="Calibri" charset="0"/>
                <a:cs typeface="Calibri" charset="0"/>
                <a:sym typeface="Calibri"/>
              </a:rPr>
              <a:t>Make sure you receive your answer document (there is a label with your name on it) for the SAT. </a:t>
            </a:r>
            <a:r>
              <a:rPr lang="en-US" sz="1700" b="1" dirty="0">
                <a:solidFill>
                  <a:srgbClr val="FF6600"/>
                </a:solidFill>
                <a:latin typeface="Calibri" charset="0"/>
                <a:ea typeface="Calibri" charset="0"/>
                <a:cs typeface="Calibri" charset="0"/>
                <a:sym typeface="Calibri"/>
              </a:rPr>
              <a:t>**If you know for a fact that you are not taking the SAT this year, your job will be to work on Part 4 and 5 for the Khan Challenge on Khan Academy. You can also work on any missing assignments. </a:t>
            </a:r>
          </a:p>
          <a:p>
            <a:pPr eaLnBrk="1" fontAlgn="auto" hangingPunct="1">
              <a:lnSpc>
                <a:spcPct val="80000"/>
              </a:lnSpc>
              <a:spcBef>
                <a:spcPts val="0"/>
              </a:spcBef>
              <a:spcAft>
                <a:spcPts val="0"/>
              </a:spcAft>
              <a:buClr>
                <a:srgbClr val="000000"/>
              </a:buClr>
              <a:buSzPct val="100000"/>
              <a:defRPr/>
            </a:pPr>
            <a:endParaRPr lang="en-US" sz="1100" b="1" u="sng" dirty="0">
              <a:solidFill>
                <a:schemeClr val="tx1"/>
              </a:solidFill>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700" b="1" u="sng" dirty="0">
                <a:solidFill>
                  <a:schemeClr val="tx1"/>
                </a:solidFill>
                <a:latin typeface="Calibri" charset="0"/>
                <a:ea typeface="Calibri" charset="0"/>
                <a:cs typeface="Calibri" charset="0"/>
                <a:sym typeface="Calibri"/>
              </a:rPr>
              <a:t>In class activities:</a:t>
            </a:r>
          </a:p>
          <a:p>
            <a:pPr eaLnBrk="1" fontAlgn="auto" hangingPunct="1">
              <a:lnSpc>
                <a:spcPct val="80000"/>
              </a:lnSpc>
              <a:spcBef>
                <a:spcPts val="0"/>
              </a:spcBef>
              <a:spcAft>
                <a:spcPts val="0"/>
              </a:spcAft>
              <a:buClr>
                <a:srgbClr val="000000"/>
              </a:buClr>
              <a:buSzPct val="100000"/>
              <a:defRPr/>
            </a:pPr>
            <a:endParaRPr lang="en-US" sz="800" b="1" u="sng" dirty="0">
              <a:solidFill>
                <a:schemeClr val="tx1"/>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solidFill>
                  <a:schemeClr val="tx1"/>
                </a:solidFill>
                <a:latin typeface="Calibri" charset="0"/>
                <a:ea typeface="Calibri" charset="0"/>
                <a:cs typeface="Calibri" charset="0"/>
                <a:sym typeface="Calibri"/>
              </a:rPr>
              <a:t>SAT Answer Doc Bubbling: </a:t>
            </a:r>
            <a:r>
              <a:rPr lang="en-US" sz="1700" b="1" dirty="0">
                <a:solidFill>
                  <a:srgbClr val="0070C0"/>
                </a:solidFill>
                <a:latin typeface="Calibri" charset="0"/>
                <a:ea typeface="Calibri" charset="0"/>
                <a:cs typeface="Calibri" charset="0"/>
                <a:sym typeface="Calibri"/>
              </a:rPr>
              <a:t>This task should take a majority of the hour. If we finish early, you can grab a </a:t>
            </a:r>
            <a:r>
              <a:rPr lang="en-US" sz="1700" b="1" dirty="0" err="1">
                <a:solidFill>
                  <a:srgbClr val="0070C0"/>
                </a:solidFill>
                <a:latin typeface="Calibri" charset="0"/>
                <a:ea typeface="Calibri" charset="0"/>
                <a:cs typeface="Calibri" charset="0"/>
                <a:sym typeface="Calibri"/>
              </a:rPr>
              <a:t>chromebook</a:t>
            </a:r>
            <a:r>
              <a:rPr lang="en-US" sz="1700" b="1" dirty="0">
                <a:solidFill>
                  <a:srgbClr val="0070C0"/>
                </a:solidFill>
                <a:latin typeface="Calibri" charset="0"/>
                <a:ea typeface="Calibri" charset="0"/>
                <a:cs typeface="Calibri" charset="0"/>
                <a:sym typeface="Calibri"/>
              </a:rPr>
              <a:t> and work on Part 4 and 5 for the Khan Challenge on Khan Academy. </a:t>
            </a:r>
            <a:r>
              <a:rPr lang="en-US" sz="1700" b="1" dirty="0">
                <a:solidFill>
                  <a:schemeClr val="tx1"/>
                </a:solidFill>
                <a:latin typeface="Calibri" charset="0"/>
                <a:ea typeface="Calibri" charset="0"/>
                <a:cs typeface="Calibri" charset="0"/>
                <a:sym typeface="Calibri"/>
              </a:rPr>
              <a:t>**Due = 4/8/18</a:t>
            </a:r>
          </a:p>
          <a:p>
            <a:pPr eaLnBrk="1" fontAlgn="auto" hangingPunct="1">
              <a:lnSpc>
                <a:spcPct val="80000"/>
              </a:lnSpc>
              <a:spcBef>
                <a:spcPts val="400"/>
              </a:spcBef>
              <a:spcAft>
                <a:spcPts val="0"/>
              </a:spcAft>
              <a:buClr>
                <a:srgbClr val="000000"/>
              </a:buClr>
              <a:buSzPct val="100000"/>
              <a:defRPr/>
            </a:pPr>
            <a:endParaRPr lang="en-US" sz="800" b="1"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700" b="1" dirty="0">
                <a:solidFill>
                  <a:srgbClr val="FF6600"/>
                </a:solidFill>
                <a:latin typeface="Calibri" charset="0"/>
                <a:ea typeface="Calibri" charset="0"/>
                <a:cs typeface="Calibri" charset="0"/>
                <a:sym typeface="Calibri"/>
              </a:rPr>
              <a:t>**If you are not taking the SAT this year, you will need to work on Part 4 and 5 for the Khan Challenge on Khan Academy (due 4/8/18). You can also work on any missing assignments you may have or read your SSR book. </a:t>
            </a:r>
            <a:endParaRPr lang="en-US" sz="1700" dirty="0">
              <a:solidFill>
                <a:srgbClr val="FF660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800" b="1" u="sng"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600" b="1" u="sng" dirty="0">
                <a:solidFill>
                  <a:schemeClr val="tx1"/>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1600" dirty="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endParaRPr lang="en-US" sz="8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1600" b="1" u="sng" dirty="0">
                <a:solidFill>
                  <a:schemeClr val="tx1"/>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1600" dirty="0">
                <a:solidFill>
                  <a:schemeClr val="tx1"/>
                </a:solidFill>
                <a:latin typeface="Calibri" charset="0"/>
                <a:ea typeface="Calibri" charset="0"/>
                <a:cs typeface="Calibri" charset="0"/>
                <a:sym typeface="Calibri"/>
              </a:rPr>
              <a:t>I can provide justifications for the pieces of evidence from the text I chose to identify.  </a:t>
            </a:r>
            <a:endParaRPr lang="en-US" sz="1600" b="1" dirty="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b="1" u="sng"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b="1" u="sng"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b="1" u="sng"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b="1" dirty="0">
              <a:solidFill>
                <a:schemeClr val="tx1"/>
              </a:solidFill>
              <a:latin typeface="Calibri" charset="0"/>
              <a:ea typeface="Calibri" charset="0"/>
              <a:cs typeface="Calibri" charset="0"/>
              <a:sym typeface="Calibri"/>
            </a:endParaRPr>
          </a:p>
        </p:txBody>
      </p:sp>
      <p:sp>
        <p:nvSpPr>
          <p:cNvPr id="4" name="Rectangle 3">
            <a:extLst>
              <a:ext uri="{FF2B5EF4-FFF2-40B4-BE49-F238E27FC236}">
                <a16:creationId xmlns:a16="http://schemas.microsoft.com/office/drawing/2014/main" id="{EDFE44CB-9B5C-BD42-BAC1-A9E8B6ED578E}"/>
              </a:ext>
            </a:extLst>
          </p:cNvPr>
          <p:cNvSpPr/>
          <p:nvPr/>
        </p:nvSpPr>
        <p:spPr>
          <a:xfrm>
            <a:off x="1872165" y="-76200"/>
            <a:ext cx="5399748" cy="646331"/>
          </a:xfrm>
          <a:prstGeom prst="rect">
            <a:avLst/>
          </a:prstGeom>
        </p:spPr>
        <p:txBody>
          <a:bodyPr wrap="non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Monday 3/26/18 Agenda</a:t>
            </a:r>
          </a:p>
        </p:txBody>
      </p:sp>
    </p:spTree>
    <p:extLst>
      <p:ext uri="{BB962C8B-B14F-4D97-AF65-F5344CB8AC3E}">
        <p14:creationId xmlns:p14="http://schemas.microsoft.com/office/powerpoint/2010/main" val="2257355240"/>
      </p:ext>
    </p:extLst>
  </p:cSld>
  <p:clrMapOvr>
    <a:masterClrMapping/>
  </p:clrMapOvr>
  <p:transition spd="slow">
    <p:cut/>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251500" y="9144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a:t>
            </a:r>
            <a:r>
              <a:rPr lang="en-US" sz="1700" b="1" dirty="0">
                <a:solidFill>
                  <a:srgbClr val="7030A0"/>
                </a:solidFill>
                <a:latin typeface="Calibri" charset="0"/>
                <a:ea typeface="Calibri" charset="0"/>
                <a:cs typeface="Calibri" charset="0"/>
                <a:sym typeface="Calibri"/>
              </a:rPr>
              <a:t>Please make sure you have a more than one writing utensil because you will want to make sure you have a back up while you are writing the Rhetorical Analysis Essay. </a:t>
            </a:r>
            <a:endParaRPr lang="en-US" sz="1100" b="1" u="sng" dirty="0">
              <a:solidFill>
                <a:srgbClr val="7030A0"/>
              </a:solidFill>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endParaRPr lang="en-US" sz="1700" b="1" u="sng" dirty="0">
              <a:solidFill>
                <a:schemeClr val="tx1"/>
              </a:solidFill>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700" b="1" u="sng" dirty="0">
                <a:solidFill>
                  <a:schemeClr val="tx1"/>
                </a:solidFill>
                <a:latin typeface="Calibri" charset="0"/>
                <a:ea typeface="Calibri" charset="0"/>
                <a:cs typeface="Calibri" charset="0"/>
                <a:sym typeface="Calibri"/>
              </a:rPr>
              <a:t>In class activities:</a:t>
            </a:r>
          </a:p>
          <a:p>
            <a:pPr eaLnBrk="1" fontAlgn="auto" hangingPunct="1">
              <a:lnSpc>
                <a:spcPct val="80000"/>
              </a:lnSpc>
              <a:spcBef>
                <a:spcPts val="0"/>
              </a:spcBef>
              <a:spcAft>
                <a:spcPts val="0"/>
              </a:spcAft>
              <a:buClr>
                <a:srgbClr val="000000"/>
              </a:buClr>
              <a:buSzPct val="100000"/>
              <a:defRPr/>
            </a:pPr>
            <a:endParaRPr lang="en-US" sz="800" b="1" u="sng" dirty="0">
              <a:solidFill>
                <a:schemeClr val="tx1"/>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solidFill>
                  <a:schemeClr val="tx1"/>
                </a:solidFill>
                <a:latin typeface="Calibri" charset="0"/>
                <a:ea typeface="Calibri" charset="0"/>
                <a:cs typeface="Calibri" charset="0"/>
                <a:sym typeface="Calibri"/>
              </a:rPr>
              <a:t>In class Rhetorical Essay #3: </a:t>
            </a:r>
            <a:r>
              <a:rPr lang="en-US" sz="1700" b="1" dirty="0">
                <a:solidFill>
                  <a:srgbClr val="7030A0"/>
                </a:solidFill>
                <a:latin typeface="Calibri" charset="0"/>
                <a:ea typeface="Calibri" charset="0"/>
                <a:cs typeface="Calibri" charset="0"/>
                <a:sym typeface="Calibri"/>
              </a:rPr>
              <a:t>You will have a minimum and maximum of 50 minutes. I will tell you after to 10 minutes has surpassed to stop annotating and to start planning or writing your essay.</a:t>
            </a:r>
            <a:r>
              <a:rPr lang="en-US" sz="1700" b="1" dirty="0">
                <a:solidFill>
                  <a:srgbClr val="0070C0"/>
                </a:solidFill>
                <a:latin typeface="Calibri" charset="0"/>
                <a:ea typeface="Calibri" charset="0"/>
                <a:cs typeface="Calibri" charset="0"/>
                <a:sym typeface="Calibri"/>
              </a:rPr>
              <a:t> </a:t>
            </a:r>
            <a:r>
              <a:rPr lang="en-US" sz="1700" b="1" dirty="0">
                <a:solidFill>
                  <a:srgbClr val="FF6600"/>
                </a:solidFill>
                <a:latin typeface="Calibri" charset="0"/>
                <a:ea typeface="Calibri" charset="0"/>
                <a:cs typeface="Calibri" charset="0"/>
                <a:sym typeface="Calibri"/>
              </a:rPr>
              <a:t>**There is to be no talking during the duration of the period and you will not be able to use your electronic devices. This essay will be worth 80 formative points (the equivalent to article of the week or a bigger formative assignment that has been given this semester), so it is in your best interest to try your best.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solidFill>
                  <a:schemeClr val="tx1"/>
                </a:solidFill>
                <a:latin typeface="Calibri" charset="0"/>
                <a:ea typeface="Calibri" charset="0"/>
                <a:cs typeface="Calibri" charset="0"/>
                <a:sym typeface="Calibri"/>
              </a:rPr>
              <a:t>Exit Ticket: </a:t>
            </a:r>
            <a:r>
              <a:rPr lang="en-US" sz="1700" b="1" dirty="0">
                <a:solidFill>
                  <a:srgbClr val="7030A0"/>
                </a:solidFill>
                <a:latin typeface="Calibri" charset="0"/>
                <a:ea typeface="Calibri" charset="0"/>
                <a:cs typeface="Calibri" charset="0"/>
                <a:sym typeface="Calibri"/>
              </a:rPr>
              <a:t>There will be a short exit ticket for you to fill out and turn in at the door immediately following the 50 minute writing duration. You will turn your essay in with your exit ticket. </a:t>
            </a:r>
          </a:p>
          <a:p>
            <a:pPr marL="285750" indent="-285750" eaLnBrk="1" fontAlgn="auto" hangingPunct="1">
              <a:lnSpc>
                <a:spcPct val="80000"/>
              </a:lnSpc>
              <a:spcBef>
                <a:spcPts val="400"/>
              </a:spcBef>
              <a:spcAft>
                <a:spcPts val="0"/>
              </a:spcAft>
              <a:buClr>
                <a:srgbClr val="000000"/>
              </a:buClr>
              <a:buSzPct val="100000"/>
              <a:buFont typeface="Arial" charset="0"/>
              <a:buChar char="•"/>
              <a:defRPr/>
            </a:pPr>
            <a:endParaRPr lang="en-US" sz="800" b="1" u="sng" dirty="0">
              <a:solidFill>
                <a:schemeClr val="tx1"/>
              </a:solidFill>
              <a:latin typeface="Calibri" charset="0"/>
              <a:ea typeface="Calibri" charset="0"/>
              <a:cs typeface="Calibri" charset="0"/>
              <a:sym typeface="Calibri"/>
            </a:endParaRPr>
          </a:p>
          <a:p>
            <a:pPr lvl="2" eaLnBrk="1" fontAlgn="auto" hangingPunct="1">
              <a:spcBef>
                <a:spcPts val="0"/>
              </a:spcBef>
              <a:spcAft>
                <a:spcPts val="0"/>
              </a:spcAft>
              <a:buClr>
                <a:srgbClr val="000000"/>
              </a:buClr>
              <a:buSzPct val="100000"/>
              <a:defRPr/>
            </a:pPr>
            <a:endParaRPr lang="en-US" sz="1500" b="1" dirty="0">
              <a:ea typeface="Calibri"/>
              <a:cs typeface="Calibri"/>
              <a:sym typeface="Calibri"/>
            </a:endParaRPr>
          </a:p>
          <a:p>
            <a:pPr lvl="2" eaLnBrk="1" fontAlgn="auto" hangingPunct="1">
              <a:spcBef>
                <a:spcPts val="0"/>
              </a:spcBef>
              <a:spcAft>
                <a:spcPts val="0"/>
              </a:spcAft>
              <a:buClr>
                <a:srgbClr val="000000"/>
              </a:buClr>
              <a:buSzPct val="100000"/>
              <a:defRPr/>
            </a:pPr>
            <a:r>
              <a:rPr lang="en-US" sz="1500" b="1" dirty="0">
                <a:ea typeface="Calibri"/>
                <a:cs typeface="Calibri"/>
                <a:sym typeface="Calibri"/>
              </a:rPr>
              <a:t>Content Learning Target</a:t>
            </a:r>
          </a:p>
          <a:p>
            <a:pPr marL="285750" lvl="2" indent="-285750" eaLnBrk="1" fontAlgn="auto" hangingPunct="1">
              <a:spcBef>
                <a:spcPts val="0"/>
              </a:spcBef>
              <a:spcAft>
                <a:spcPts val="0"/>
              </a:spcAft>
              <a:buClr>
                <a:srgbClr val="000000"/>
              </a:buClr>
              <a:buSzPct val="100000"/>
              <a:buFont typeface="Arial" charset="0"/>
              <a:buChar char="•"/>
              <a:defRPr/>
            </a:pPr>
            <a:r>
              <a:rPr lang="en-US" sz="1500" dirty="0"/>
              <a:t>I can analyze an article and find examples of the main techniques the author used to build his/her argument in order to craft the Rhetorical Analysis Essay. </a:t>
            </a:r>
            <a:endParaRPr lang="en-US" sz="1500" b="1" dirty="0">
              <a:ea typeface="Calibri"/>
              <a:cs typeface="Calibri"/>
              <a:sym typeface="Calibri"/>
            </a:endParaRPr>
          </a:p>
          <a:p>
            <a:pPr eaLnBrk="1" fontAlgn="auto" hangingPunct="1">
              <a:spcBef>
                <a:spcPts val="0"/>
              </a:spcBef>
              <a:spcAft>
                <a:spcPts val="0"/>
              </a:spcAft>
              <a:buClr>
                <a:srgbClr val="000000"/>
              </a:buClr>
              <a:buSzPct val="100000"/>
              <a:defRPr/>
            </a:pPr>
            <a:endParaRPr lang="en-US" sz="1500" b="1" dirty="0">
              <a:ea typeface="Calibri"/>
              <a:cs typeface="Calibri"/>
              <a:sym typeface="Calibri"/>
            </a:endParaRPr>
          </a:p>
          <a:p>
            <a:pPr eaLnBrk="1" fontAlgn="auto" hangingPunct="1">
              <a:spcBef>
                <a:spcPts val="0"/>
              </a:spcBef>
              <a:spcAft>
                <a:spcPts val="0"/>
              </a:spcAft>
              <a:buClr>
                <a:srgbClr val="000000"/>
              </a:buClr>
              <a:buSzPct val="100000"/>
              <a:defRPr/>
            </a:pPr>
            <a:r>
              <a:rPr lang="en-US" sz="1500" b="1" dirty="0">
                <a:ea typeface="Calibri"/>
                <a:cs typeface="Calibri"/>
                <a:sym typeface="Calibri"/>
              </a:rPr>
              <a:t>Language Learning Target</a:t>
            </a:r>
          </a:p>
          <a:p>
            <a:pPr marL="285750" indent="-285750" eaLnBrk="1" fontAlgn="auto" hangingPunct="1">
              <a:spcBef>
                <a:spcPts val="0"/>
              </a:spcBef>
              <a:spcAft>
                <a:spcPts val="0"/>
              </a:spcAft>
              <a:buClr>
                <a:srgbClr val="000000"/>
              </a:buClr>
              <a:buSzPct val="100000"/>
              <a:buFont typeface="Arial" charset="0"/>
              <a:buChar char="•"/>
              <a:defRPr/>
            </a:pPr>
            <a:r>
              <a:rPr lang="en-US" sz="1500" dirty="0">
                <a:ea typeface="Calibri"/>
                <a:cs typeface="Calibri"/>
                <a:sym typeface="Calibri"/>
              </a:rPr>
              <a:t>I can use sentence stems on the exit ticket to write a thoughtful reflection on my participation in the process and to identify successes and challenges I faced while writing. </a:t>
            </a:r>
            <a:endParaRPr lang="en-US" sz="1500" b="1" dirty="0">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1600" b="1" u="sng"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b="1" u="sng"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b="1" u="sng"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b="1" dirty="0">
              <a:solidFill>
                <a:schemeClr val="tx1"/>
              </a:solidFill>
              <a:latin typeface="Calibri" charset="0"/>
              <a:ea typeface="Calibri" charset="0"/>
              <a:cs typeface="Calibri" charset="0"/>
              <a:sym typeface="Calibri"/>
            </a:endParaRPr>
          </a:p>
        </p:txBody>
      </p:sp>
      <p:sp>
        <p:nvSpPr>
          <p:cNvPr id="4" name="Rectangle 3">
            <a:extLst>
              <a:ext uri="{FF2B5EF4-FFF2-40B4-BE49-F238E27FC236}">
                <a16:creationId xmlns:a16="http://schemas.microsoft.com/office/drawing/2014/main" id="{EDFE44CB-9B5C-BD42-BAC1-A9E8B6ED578E}"/>
              </a:ext>
            </a:extLst>
          </p:cNvPr>
          <p:cNvSpPr/>
          <p:nvPr/>
        </p:nvSpPr>
        <p:spPr>
          <a:xfrm>
            <a:off x="1809926" y="152400"/>
            <a:ext cx="5493748" cy="646331"/>
          </a:xfrm>
          <a:prstGeom prst="rect">
            <a:avLst/>
          </a:prstGeom>
        </p:spPr>
        <p:txBody>
          <a:bodyPr wrap="non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Tuesday 3/27/18 Agenda</a:t>
            </a:r>
          </a:p>
        </p:txBody>
      </p:sp>
    </p:spTree>
    <p:extLst>
      <p:ext uri="{BB962C8B-B14F-4D97-AF65-F5344CB8AC3E}">
        <p14:creationId xmlns:p14="http://schemas.microsoft.com/office/powerpoint/2010/main" val="3090912661"/>
      </p:ext>
    </p:extLst>
  </p:cSld>
  <p:clrMapOvr>
    <a:masterClrMapping/>
  </p:clrMapOvr>
  <p:transition spd="slow">
    <p:cut/>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251500" y="9144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a:t>
            </a:r>
            <a:r>
              <a:rPr lang="en-US" sz="1700" b="1" dirty="0">
                <a:solidFill>
                  <a:schemeClr val="bg1">
                    <a:lumMod val="65000"/>
                  </a:schemeClr>
                </a:solidFill>
                <a:latin typeface="Calibri" charset="0"/>
                <a:ea typeface="Calibri" charset="0"/>
                <a:cs typeface="Calibri" charset="0"/>
                <a:sym typeface="Calibri"/>
              </a:rPr>
              <a:t>WOTD = contrive (verb) </a:t>
            </a:r>
          </a:p>
          <a:p>
            <a:pPr eaLnBrk="1" fontAlgn="auto" hangingPunct="1">
              <a:lnSpc>
                <a:spcPct val="80000"/>
              </a:lnSpc>
              <a:spcBef>
                <a:spcPts val="0"/>
              </a:spcBef>
              <a:spcAft>
                <a:spcPts val="0"/>
              </a:spcAft>
              <a:buClr>
                <a:srgbClr val="000000"/>
              </a:buClr>
              <a:buSzPct val="100000"/>
              <a:defRPr/>
            </a:pPr>
            <a:endParaRPr lang="en-US" sz="1700" b="1" dirty="0">
              <a:solidFill>
                <a:schemeClr val="bg1">
                  <a:lumMod val="65000"/>
                </a:schemeClr>
              </a:solidFill>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700" b="1" dirty="0">
                <a:solidFill>
                  <a:srgbClr val="FF6600"/>
                </a:solidFill>
                <a:latin typeface="Calibri" charset="0"/>
                <a:ea typeface="Calibri" charset="0"/>
                <a:cs typeface="Calibri" charset="0"/>
                <a:sym typeface="Calibri"/>
              </a:rPr>
              <a:t>**Also make sure to grab your assigned </a:t>
            </a:r>
            <a:r>
              <a:rPr lang="en-US" sz="1700" b="1" dirty="0" err="1">
                <a:solidFill>
                  <a:srgbClr val="FF6600"/>
                </a:solidFill>
                <a:latin typeface="Calibri" charset="0"/>
                <a:ea typeface="Calibri" charset="0"/>
                <a:cs typeface="Calibri" charset="0"/>
                <a:sym typeface="Calibri"/>
              </a:rPr>
              <a:t>chromebook</a:t>
            </a:r>
            <a:r>
              <a:rPr lang="en-US" sz="1700" b="1" dirty="0">
                <a:solidFill>
                  <a:srgbClr val="FF6600"/>
                </a:solidFill>
                <a:latin typeface="Calibri" charset="0"/>
                <a:ea typeface="Calibri" charset="0"/>
                <a:cs typeface="Calibri" charset="0"/>
                <a:sym typeface="Calibri"/>
              </a:rPr>
              <a:t> and keep it closed until we get to that step during the hour. </a:t>
            </a:r>
            <a:endParaRPr lang="en-US" sz="1100" b="1" u="sng" dirty="0">
              <a:solidFill>
                <a:srgbClr val="FF6600"/>
              </a:solidFill>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endParaRPr lang="en-US" sz="1700" b="1" u="sng" dirty="0">
              <a:solidFill>
                <a:schemeClr val="tx1"/>
              </a:solidFill>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700" b="1" u="sng" dirty="0">
                <a:solidFill>
                  <a:schemeClr val="tx1"/>
                </a:solidFill>
                <a:latin typeface="Calibri" charset="0"/>
                <a:ea typeface="Calibri" charset="0"/>
                <a:cs typeface="Calibri" charset="0"/>
                <a:sym typeface="Calibri"/>
              </a:rPr>
              <a:t>In class activities:</a:t>
            </a:r>
          </a:p>
          <a:p>
            <a:pPr eaLnBrk="1" fontAlgn="auto" hangingPunct="1">
              <a:lnSpc>
                <a:spcPct val="80000"/>
              </a:lnSpc>
              <a:spcBef>
                <a:spcPts val="0"/>
              </a:spcBef>
              <a:spcAft>
                <a:spcPts val="0"/>
              </a:spcAft>
              <a:buClr>
                <a:srgbClr val="000000"/>
              </a:buClr>
              <a:buSzPct val="100000"/>
              <a:defRPr/>
            </a:pPr>
            <a:endParaRPr lang="en-US" sz="800" b="1" u="sng" dirty="0">
              <a:solidFill>
                <a:schemeClr val="tx1"/>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solidFill>
                  <a:schemeClr val="tx1"/>
                </a:solidFill>
                <a:latin typeface="Calibri" charset="0"/>
                <a:ea typeface="Calibri" charset="0"/>
                <a:cs typeface="Calibri" charset="0"/>
                <a:sym typeface="Calibri"/>
              </a:rPr>
              <a:t>Bell Work: </a:t>
            </a:r>
            <a:r>
              <a:rPr lang="en-US" sz="1700" b="1" dirty="0">
                <a:solidFill>
                  <a:schemeClr val="bg1">
                    <a:lumMod val="65000"/>
                  </a:schemeClr>
                </a:solidFill>
                <a:latin typeface="Calibri" charset="0"/>
                <a:ea typeface="Calibri" charset="0"/>
                <a:cs typeface="Calibri" charset="0"/>
                <a:sym typeface="Calibri"/>
              </a:rPr>
              <a:t>WOTD = contrive (verb)</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solidFill>
                  <a:schemeClr val="tx1"/>
                </a:solidFill>
                <a:latin typeface="Calibri" charset="0"/>
                <a:ea typeface="Calibri" charset="0"/>
                <a:cs typeface="Calibri" charset="0"/>
                <a:sym typeface="Calibri"/>
              </a:rPr>
              <a:t>Score Sample with Table Groups: Go through the first three paragraphs with your table (example of the essay you wrote, yesterday) then grade using the rubric (Fill out one per table). We will go over your feedback on the board.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solidFill>
                  <a:schemeClr val="tx1"/>
                </a:solidFill>
                <a:latin typeface="Calibri" charset="0"/>
                <a:ea typeface="Calibri" charset="0"/>
                <a:cs typeface="Calibri" charset="0"/>
                <a:sym typeface="Calibri"/>
              </a:rPr>
              <a:t>Debrief from yesterday’s in-class essay (small group): </a:t>
            </a:r>
            <a:r>
              <a:rPr lang="en-US" sz="1700" b="1" dirty="0">
                <a:solidFill>
                  <a:srgbClr val="FF6600"/>
                </a:solidFill>
                <a:latin typeface="Calibri" charset="0"/>
                <a:ea typeface="Calibri" charset="0"/>
                <a:cs typeface="Calibri" charset="0"/>
                <a:sym typeface="Calibri"/>
              </a:rPr>
              <a:t>Those students that did not complete the essay during the set time duration, yesterday, will meet with Mr. Schmitt for 10-15 minutes to discuss successes and challenges. </a:t>
            </a:r>
            <a:endParaRPr lang="en-US" sz="1700" b="1" dirty="0">
              <a:solidFill>
                <a:schemeClr val="tx1"/>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a:solidFill>
                  <a:schemeClr val="tx1"/>
                </a:solidFill>
                <a:latin typeface="Calibri" charset="0"/>
                <a:ea typeface="Calibri" charset="0"/>
                <a:cs typeface="Calibri" charset="0"/>
                <a:sym typeface="Calibri"/>
              </a:rPr>
              <a:t>Type your essay: </a:t>
            </a:r>
            <a:r>
              <a:rPr lang="en-US" sz="1700" b="1" dirty="0">
                <a:solidFill>
                  <a:srgbClr val="FF6600"/>
                </a:solidFill>
                <a:latin typeface="Calibri" charset="0"/>
                <a:ea typeface="Calibri" charset="0"/>
                <a:cs typeface="Calibri" charset="0"/>
                <a:sym typeface="Calibri"/>
              </a:rPr>
              <a:t>You will need to type your essay into Google Docs before you leave. Use our discussion of the sample to make revisions, edits, or to finish writing the essay. </a:t>
            </a:r>
          </a:p>
          <a:p>
            <a:pPr lvl="2" eaLnBrk="1" fontAlgn="auto" hangingPunct="1">
              <a:spcBef>
                <a:spcPts val="0"/>
              </a:spcBef>
              <a:spcAft>
                <a:spcPts val="0"/>
              </a:spcAft>
              <a:buClr>
                <a:srgbClr val="000000"/>
              </a:buClr>
              <a:buSzPct val="100000"/>
              <a:defRPr/>
            </a:pPr>
            <a:endParaRPr lang="en-US" sz="1500" b="1" dirty="0">
              <a:ea typeface="Calibri"/>
              <a:cs typeface="Calibri"/>
              <a:sym typeface="Calibri"/>
            </a:endParaRPr>
          </a:p>
          <a:p>
            <a:pPr lvl="2" eaLnBrk="1" fontAlgn="auto" hangingPunct="1">
              <a:spcBef>
                <a:spcPts val="0"/>
              </a:spcBef>
              <a:spcAft>
                <a:spcPts val="0"/>
              </a:spcAft>
              <a:buClr>
                <a:srgbClr val="000000"/>
              </a:buClr>
              <a:buSzPct val="100000"/>
              <a:defRPr/>
            </a:pPr>
            <a:r>
              <a:rPr lang="en-US" sz="1500" b="1" dirty="0">
                <a:ea typeface="Calibri"/>
                <a:cs typeface="Calibri"/>
                <a:sym typeface="Calibri"/>
              </a:rPr>
              <a:t>Content Learning Target</a:t>
            </a:r>
          </a:p>
          <a:p>
            <a:pPr marL="285750" lvl="2" indent="-285750" eaLnBrk="1" fontAlgn="auto" hangingPunct="1">
              <a:spcBef>
                <a:spcPts val="0"/>
              </a:spcBef>
              <a:spcAft>
                <a:spcPts val="0"/>
              </a:spcAft>
              <a:buClr>
                <a:srgbClr val="000000"/>
              </a:buClr>
              <a:buSzPct val="100000"/>
              <a:buFont typeface="Arial" charset="0"/>
              <a:buChar char="•"/>
              <a:defRPr/>
            </a:pPr>
            <a:r>
              <a:rPr lang="en-US" sz="1500" dirty="0"/>
              <a:t>I can analyze an article and find examples of the main techniques the author used to build his/her argument in order to craft the Rhetorical Analysis Essay. </a:t>
            </a:r>
            <a:endParaRPr lang="en-US" sz="1500" b="1" dirty="0">
              <a:ea typeface="Calibri"/>
              <a:cs typeface="Calibri"/>
              <a:sym typeface="Calibri"/>
            </a:endParaRPr>
          </a:p>
          <a:p>
            <a:pPr eaLnBrk="1" fontAlgn="auto" hangingPunct="1">
              <a:spcBef>
                <a:spcPts val="0"/>
              </a:spcBef>
              <a:spcAft>
                <a:spcPts val="0"/>
              </a:spcAft>
              <a:buClr>
                <a:srgbClr val="000000"/>
              </a:buClr>
              <a:buSzPct val="100000"/>
              <a:defRPr/>
            </a:pPr>
            <a:endParaRPr lang="en-US" sz="1500" b="1" dirty="0">
              <a:ea typeface="Calibri"/>
              <a:cs typeface="Calibri"/>
              <a:sym typeface="Calibri"/>
            </a:endParaRPr>
          </a:p>
          <a:p>
            <a:pPr eaLnBrk="1" fontAlgn="auto" hangingPunct="1">
              <a:spcBef>
                <a:spcPts val="0"/>
              </a:spcBef>
              <a:spcAft>
                <a:spcPts val="0"/>
              </a:spcAft>
              <a:buClr>
                <a:srgbClr val="000000"/>
              </a:buClr>
              <a:buSzPct val="100000"/>
              <a:defRPr/>
            </a:pPr>
            <a:r>
              <a:rPr lang="en-US" sz="1500" b="1" dirty="0">
                <a:ea typeface="Calibri"/>
                <a:cs typeface="Calibri"/>
                <a:sym typeface="Calibri"/>
              </a:rPr>
              <a:t>Language Learning Target</a:t>
            </a:r>
          </a:p>
          <a:p>
            <a:pPr marL="285750" indent="-285750" eaLnBrk="1" fontAlgn="auto" hangingPunct="1">
              <a:spcBef>
                <a:spcPts val="0"/>
              </a:spcBef>
              <a:spcAft>
                <a:spcPts val="0"/>
              </a:spcAft>
              <a:buClr>
                <a:srgbClr val="000000"/>
              </a:buClr>
              <a:buSzPct val="100000"/>
              <a:buFont typeface="Arial" charset="0"/>
              <a:buChar char="•"/>
              <a:defRPr/>
            </a:pPr>
            <a:r>
              <a:rPr lang="en-US" sz="1500" dirty="0">
                <a:ea typeface="Calibri"/>
                <a:cs typeface="Calibri"/>
                <a:sym typeface="Calibri"/>
              </a:rPr>
              <a:t>I can identify successes and challenges I faced while writing and implement an action plan for the next time I am given a similar task. </a:t>
            </a:r>
            <a:endParaRPr lang="en-US" sz="1500" b="1" dirty="0">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1600" b="1" u="sng"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b="1" u="sng"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b="1" u="sng"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b="1" dirty="0">
              <a:solidFill>
                <a:schemeClr val="tx1"/>
              </a:solidFill>
              <a:latin typeface="Calibri" charset="0"/>
              <a:ea typeface="Calibri" charset="0"/>
              <a:cs typeface="Calibri" charset="0"/>
              <a:sym typeface="Calibri"/>
            </a:endParaRPr>
          </a:p>
        </p:txBody>
      </p:sp>
      <p:sp>
        <p:nvSpPr>
          <p:cNvPr id="4" name="Rectangle 3">
            <a:extLst>
              <a:ext uri="{FF2B5EF4-FFF2-40B4-BE49-F238E27FC236}">
                <a16:creationId xmlns:a16="http://schemas.microsoft.com/office/drawing/2014/main" id="{EDFE44CB-9B5C-BD42-BAC1-A9E8B6ED578E}"/>
              </a:ext>
            </a:extLst>
          </p:cNvPr>
          <p:cNvSpPr/>
          <p:nvPr/>
        </p:nvSpPr>
        <p:spPr>
          <a:xfrm>
            <a:off x="1450727" y="152400"/>
            <a:ext cx="6212150" cy="646331"/>
          </a:xfrm>
          <a:prstGeom prst="rect">
            <a:avLst/>
          </a:prstGeom>
        </p:spPr>
        <p:txBody>
          <a:bodyPr wrap="non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Wednesday 3/28/18 Agenda</a:t>
            </a:r>
          </a:p>
        </p:txBody>
      </p:sp>
    </p:spTree>
    <p:extLst>
      <p:ext uri="{BB962C8B-B14F-4D97-AF65-F5344CB8AC3E}">
        <p14:creationId xmlns:p14="http://schemas.microsoft.com/office/powerpoint/2010/main" val="3956023212"/>
      </p:ext>
    </p:extLst>
  </p:cSld>
  <p:clrMapOvr>
    <a:masterClrMapping/>
  </p:clrMapOvr>
  <p:transition spd="slow">
    <p:cut/>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D5958EC4-82BA-C34A-8899-5B5E534C6CD3}"/>
              </a:ext>
            </a:extLst>
          </p:cNvPr>
          <p:cNvSpPr>
            <a:spLocks noGrp="1" noChangeArrowheads="1"/>
          </p:cNvSpPr>
          <p:nvPr>
            <p:ph type="body" idx="1"/>
          </p:nvPr>
        </p:nvSpPr>
        <p:spPr>
          <a:xfrm>
            <a:off x="0" y="1066800"/>
            <a:ext cx="9144000" cy="5791200"/>
          </a:xfrm>
        </p:spPr>
        <p:txBody>
          <a:bodyPr/>
          <a:lstStyle/>
          <a:p>
            <a:pPr eaLnBrk="1" hangingPunct="1">
              <a:lnSpc>
                <a:spcPct val="80000"/>
              </a:lnSpc>
            </a:pPr>
            <a:r>
              <a:rPr lang="en-US" altLang="en-US" sz="2000" b="1" dirty="0"/>
              <a:t>Word:</a:t>
            </a:r>
            <a:r>
              <a:rPr lang="en-US" altLang="en-US" sz="2000" dirty="0"/>
              <a:t> contrive</a:t>
            </a:r>
          </a:p>
          <a:p>
            <a:pPr eaLnBrk="1" hangingPunct="1">
              <a:lnSpc>
                <a:spcPct val="80000"/>
              </a:lnSpc>
            </a:pPr>
            <a:endParaRPr lang="en-US" altLang="en-US" sz="2000" b="1" dirty="0"/>
          </a:p>
          <a:p>
            <a:pPr eaLnBrk="1" hangingPunct="1">
              <a:lnSpc>
                <a:spcPct val="80000"/>
              </a:lnSpc>
            </a:pPr>
            <a:r>
              <a:rPr lang="en-US" altLang="en-US" sz="2000" b="1" dirty="0"/>
              <a:t>Part of speech:</a:t>
            </a:r>
            <a:r>
              <a:rPr lang="en-US" altLang="en-US" sz="2000" dirty="0"/>
              <a:t> verb</a:t>
            </a:r>
          </a:p>
          <a:p>
            <a:pPr eaLnBrk="1" hangingPunct="1">
              <a:lnSpc>
                <a:spcPct val="80000"/>
              </a:lnSpc>
            </a:pPr>
            <a:endParaRPr lang="en-US" altLang="en-US" sz="2000" b="1" dirty="0"/>
          </a:p>
          <a:p>
            <a:pPr eaLnBrk="1" hangingPunct="1">
              <a:lnSpc>
                <a:spcPct val="80000"/>
              </a:lnSpc>
            </a:pPr>
            <a:r>
              <a:rPr lang="en-US" altLang="en-US" sz="2000" b="1" dirty="0"/>
              <a:t>Pronunciation: </a:t>
            </a:r>
            <a:r>
              <a:rPr lang="en-US" altLang="en-US" sz="2000" dirty="0" err="1"/>
              <a:t>kuh</a:t>
            </a:r>
            <a:r>
              <a:rPr lang="en-US" altLang="en-US" sz="2000" dirty="0"/>
              <a:t> n-</a:t>
            </a:r>
            <a:r>
              <a:rPr lang="en-US" altLang="en-US" sz="2000" b="1" dirty="0" err="1"/>
              <a:t>trahyv</a:t>
            </a:r>
            <a:endParaRPr lang="en-US" altLang="en-US" sz="2000" dirty="0"/>
          </a:p>
          <a:p>
            <a:pPr eaLnBrk="1" hangingPunct="1">
              <a:lnSpc>
                <a:spcPct val="80000"/>
              </a:lnSpc>
            </a:pPr>
            <a:endParaRPr lang="en-US" altLang="en-US" sz="2000" b="1" dirty="0"/>
          </a:p>
          <a:p>
            <a:pPr eaLnBrk="1" hangingPunct="1">
              <a:lnSpc>
                <a:spcPct val="80000"/>
              </a:lnSpc>
            </a:pPr>
            <a:r>
              <a:rPr lang="en-US" altLang="en-US" sz="2000" b="1" dirty="0"/>
              <a:t>Origins:</a:t>
            </a:r>
          </a:p>
          <a:p>
            <a:pPr eaLnBrk="1" hangingPunct="1">
              <a:lnSpc>
                <a:spcPct val="80000"/>
              </a:lnSpc>
            </a:pPr>
            <a:endParaRPr lang="en-US" altLang="en-US" sz="2000" b="1" dirty="0"/>
          </a:p>
          <a:p>
            <a:pPr eaLnBrk="1" hangingPunct="1">
              <a:lnSpc>
                <a:spcPct val="80000"/>
              </a:lnSpc>
            </a:pPr>
            <a:r>
              <a:rPr lang="en-US" altLang="en-US" sz="2000" b="1" dirty="0"/>
              <a:t>Related Forms:</a:t>
            </a:r>
            <a:r>
              <a:rPr lang="en-US" altLang="en-US" sz="2000" dirty="0"/>
              <a:t> contrived (adjective)</a:t>
            </a:r>
          </a:p>
          <a:p>
            <a:pPr eaLnBrk="1" hangingPunct="1">
              <a:lnSpc>
                <a:spcPct val="80000"/>
              </a:lnSpc>
            </a:pPr>
            <a:endParaRPr lang="en-US" altLang="en-US" sz="2000" dirty="0"/>
          </a:p>
          <a:p>
            <a:pPr eaLnBrk="1" hangingPunct="1">
              <a:lnSpc>
                <a:spcPct val="80000"/>
              </a:lnSpc>
            </a:pPr>
            <a:r>
              <a:rPr lang="en-US" altLang="en-US" sz="2000" b="1" dirty="0"/>
              <a:t>Synonyms: </a:t>
            </a:r>
          </a:p>
          <a:p>
            <a:pPr eaLnBrk="1" hangingPunct="1">
              <a:lnSpc>
                <a:spcPct val="80000"/>
              </a:lnSpc>
              <a:buFontTx/>
              <a:buNone/>
            </a:pPr>
            <a:endParaRPr lang="en-US" altLang="en-US" sz="2000" b="1" dirty="0"/>
          </a:p>
          <a:p>
            <a:pPr eaLnBrk="1" hangingPunct="1">
              <a:lnSpc>
                <a:spcPct val="80000"/>
              </a:lnSpc>
            </a:pPr>
            <a:r>
              <a:rPr lang="en-US" altLang="en-US" sz="2000" b="1" dirty="0"/>
              <a:t>Sentence: </a:t>
            </a:r>
            <a:r>
              <a:rPr lang="en-US" altLang="en-US" sz="2000" dirty="0"/>
              <a:t>When The Joker’s sister fell in love with Bruce Wayne, The Joker worried that his sister would </a:t>
            </a:r>
            <a:r>
              <a:rPr lang="en-US" altLang="en-US" sz="2000" b="1" dirty="0">
                <a:solidFill>
                  <a:srgbClr val="FF6600"/>
                </a:solidFill>
              </a:rPr>
              <a:t>contrive</a:t>
            </a:r>
            <a:r>
              <a:rPr lang="en-US" altLang="en-US" sz="2000" dirty="0"/>
              <a:t> a way for Bruce to escape, so he arranged to back over him with a semi truck. </a:t>
            </a:r>
            <a:endParaRPr lang="en-US" altLang="en-US" sz="2000" b="1" dirty="0"/>
          </a:p>
          <a:p>
            <a:pPr eaLnBrk="1" hangingPunct="1">
              <a:lnSpc>
                <a:spcPct val="80000"/>
              </a:lnSpc>
            </a:pPr>
            <a:endParaRPr lang="en-US" altLang="en-US" sz="2000" b="1" dirty="0"/>
          </a:p>
          <a:p>
            <a:pPr eaLnBrk="1" hangingPunct="1">
              <a:lnSpc>
                <a:spcPct val="80000"/>
              </a:lnSpc>
            </a:pPr>
            <a:r>
              <a:rPr lang="en-US" altLang="en-US" sz="2000" b="1" dirty="0"/>
              <a:t>Predicted Definition:</a:t>
            </a:r>
          </a:p>
          <a:p>
            <a:pPr eaLnBrk="1" hangingPunct="1">
              <a:lnSpc>
                <a:spcPct val="80000"/>
              </a:lnSpc>
            </a:pPr>
            <a:endParaRPr lang="en-US" altLang="en-US" sz="2000" b="1" dirty="0"/>
          </a:p>
          <a:p>
            <a:pPr eaLnBrk="1" hangingPunct="1">
              <a:lnSpc>
                <a:spcPct val="80000"/>
              </a:lnSpc>
            </a:pPr>
            <a:r>
              <a:rPr lang="en-US" altLang="en-US" sz="2000" b="1" dirty="0"/>
              <a:t>Definition: </a:t>
            </a:r>
          </a:p>
        </p:txBody>
      </p:sp>
      <p:sp>
        <p:nvSpPr>
          <p:cNvPr id="2" name="Rectangle 1">
            <a:extLst>
              <a:ext uri="{FF2B5EF4-FFF2-40B4-BE49-F238E27FC236}">
                <a16:creationId xmlns:a16="http://schemas.microsoft.com/office/drawing/2014/main" id="{15764F54-EC8F-EE40-A1A0-D3D18F240BFD}"/>
              </a:ext>
            </a:extLst>
          </p:cNvPr>
          <p:cNvSpPr/>
          <p:nvPr/>
        </p:nvSpPr>
        <p:spPr>
          <a:xfrm>
            <a:off x="3048000" y="228600"/>
            <a:ext cx="3352800" cy="646331"/>
          </a:xfrm>
          <a:prstGeom prst="rect">
            <a:avLst/>
          </a:prstGeom>
        </p:spPr>
        <p:txBody>
          <a:bodyPr wrap="squar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WOTD 3/28/18</a:t>
            </a:r>
          </a:p>
        </p:txBody>
      </p:sp>
      <p:sp>
        <p:nvSpPr>
          <p:cNvPr id="3" name="TextBox 2">
            <a:extLst>
              <a:ext uri="{FF2B5EF4-FFF2-40B4-BE49-F238E27FC236}">
                <a16:creationId xmlns:a16="http://schemas.microsoft.com/office/drawing/2014/main" id="{A8E1520B-0F05-8F40-A99B-4983CBCFE298}"/>
              </a:ext>
            </a:extLst>
          </p:cNvPr>
          <p:cNvSpPr txBox="1"/>
          <p:nvPr/>
        </p:nvSpPr>
        <p:spPr>
          <a:xfrm>
            <a:off x="990600" y="2573923"/>
            <a:ext cx="7848600" cy="338554"/>
          </a:xfrm>
          <a:prstGeom prst="rect">
            <a:avLst/>
          </a:prstGeom>
          <a:noFill/>
        </p:spPr>
        <p:txBody>
          <a:bodyPr wrap="square" rtlCol="0">
            <a:spAutoFit/>
          </a:bodyPr>
          <a:lstStyle/>
          <a:p>
            <a:pPr eaLnBrk="1" hangingPunct="1">
              <a:lnSpc>
                <a:spcPct val="80000"/>
              </a:lnSpc>
              <a:buFontTx/>
              <a:buNone/>
            </a:pPr>
            <a:r>
              <a:rPr lang="en-US" altLang="en-US" sz="2000" dirty="0"/>
              <a:t>Old French: “</a:t>
            </a:r>
            <a:r>
              <a:rPr lang="en-US" altLang="en-US" sz="2000" dirty="0" err="1"/>
              <a:t>Controver</a:t>
            </a:r>
            <a:r>
              <a:rPr lang="en-US" altLang="en-US" sz="2000" dirty="0"/>
              <a:t>” (To Agree; to decide upon</a:t>
            </a:r>
            <a:r>
              <a:rPr lang="en-US" altLang="en-US" sz="2000" dirty="0">
                <a:sym typeface="Wingdings" pitchFamily="2" charset="2"/>
              </a:rPr>
              <a:t>)</a:t>
            </a:r>
            <a:endParaRPr lang="en-US" altLang="en-US" sz="2000" dirty="0"/>
          </a:p>
        </p:txBody>
      </p:sp>
      <p:sp>
        <p:nvSpPr>
          <p:cNvPr id="4" name="TextBox 3">
            <a:extLst>
              <a:ext uri="{FF2B5EF4-FFF2-40B4-BE49-F238E27FC236}">
                <a16:creationId xmlns:a16="http://schemas.microsoft.com/office/drawing/2014/main" id="{D8282C1C-6364-B149-9E6F-66E2D9FEDD26}"/>
              </a:ext>
            </a:extLst>
          </p:cNvPr>
          <p:cNvSpPr txBox="1"/>
          <p:nvPr/>
        </p:nvSpPr>
        <p:spPr>
          <a:xfrm>
            <a:off x="1302026" y="5486400"/>
            <a:ext cx="7543800" cy="584775"/>
          </a:xfrm>
          <a:prstGeom prst="rect">
            <a:avLst/>
          </a:prstGeom>
          <a:noFill/>
        </p:spPr>
        <p:txBody>
          <a:bodyPr wrap="square" rtlCol="0">
            <a:spAutoFit/>
          </a:bodyPr>
          <a:lstStyle/>
          <a:p>
            <a:pPr eaLnBrk="1" hangingPunct="1">
              <a:lnSpc>
                <a:spcPct val="80000"/>
              </a:lnSpc>
              <a:buFontTx/>
              <a:buNone/>
            </a:pPr>
            <a:r>
              <a:rPr lang="en-US" altLang="en-US" sz="2000" dirty="0"/>
              <a:t>To devise; to plan; to scheme; to invent; to plot</a:t>
            </a:r>
          </a:p>
          <a:p>
            <a:pPr eaLnBrk="1" hangingPunct="1">
              <a:lnSpc>
                <a:spcPct val="80000"/>
              </a:lnSpc>
            </a:pPr>
            <a:endParaRPr lang="en-US" altLang="en-US" sz="2000" i="1" dirty="0"/>
          </a:p>
        </p:txBody>
      </p:sp>
      <p:sp>
        <p:nvSpPr>
          <p:cNvPr id="5" name="TextBox 4">
            <a:extLst>
              <a:ext uri="{FF2B5EF4-FFF2-40B4-BE49-F238E27FC236}">
                <a16:creationId xmlns:a16="http://schemas.microsoft.com/office/drawing/2014/main" id="{4275714F-4C74-8841-AA10-284154ACB4FF}"/>
              </a:ext>
            </a:extLst>
          </p:cNvPr>
          <p:cNvSpPr txBox="1"/>
          <p:nvPr/>
        </p:nvSpPr>
        <p:spPr>
          <a:xfrm>
            <a:off x="1524000" y="3547646"/>
            <a:ext cx="6629400" cy="338554"/>
          </a:xfrm>
          <a:prstGeom prst="rect">
            <a:avLst/>
          </a:prstGeom>
          <a:noFill/>
        </p:spPr>
        <p:txBody>
          <a:bodyPr wrap="square" rtlCol="0">
            <a:spAutoFit/>
          </a:bodyPr>
          <a:lstStyle/>
          <a:p>
            <a:pPr eaLnBrk="1" hangingPunct="1">
              <a:lnSpc>
                <a:spcPct val="80000"/>
              </a:lnSpc>
            </a:pPr>
            <a:r>
              <a:rPr lang="en-US" altLang="en-US" sz="2000" dirty="0"/>
              <a:t>construct, dream up, engineer, formulate </a:t>
            </a:r>
          </a:p>
        </p:txBody>
      </p:sp>
    </p:spTree>
    <p:extLst>
      <p:ext uri="{BB962C8B-B14F-4D97-AF65-F5344CB8AC3E}">
        <p14:creationId xmlns:p14="http://schemas.microsoft.com/office/powerpoint/2010/main" val="22185208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228600" y="5334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500" b="1" dirty="0">
                <a:latin typeface="Calibri" panose="020F0502020204030204" pitchFamily="34" charset="0"/>
                <a:ea typeface="Calibri" charset="0"/>
                <a:cs typeface="Calibri" panose="020F0502020204030204" pitchFamily="34" charset="0"/>
                <a:sym typeface="Calibri"/>
              </a:rPr>
              <a:t>Bell Work:</a:t>
            </a:r>
            <a:r>
              <a:rPr lang="en-US" sz="1500" dirty="0">
                <a:latin typeface="Calibri" panose="020F0502020204030204" pitchFamily="34" charset="0"/>
                <a:ea typeface="Calibri" charset="0"/>
                <a:cs typeface="Calibri" panose="020F0502020204030204" pitchFamily="34" charset="0"/>
                <a:sym typeface="Calibri"/>
              </a:rPr>
              <a:t> </a:t>
            </a:r>
            <a:r>
              <a:rPr lang="en-US" sz="1500" b="1" dirty="0">
                <a:solidFill>
                  <a:schemeClr val="tx1">
                    <a:lumMod val="50000"/>
                    <a:lumOff val="50000"/>
                  </a:schemeClr>
                </a:solidFill>
                <a:latin typeface="Calibri" panose="020F0502020204030204" pitchFamily="34" charset="0"/>
                <a:ea typeface="Calibri" charset="0"/>
                <a:cs typeface="Calibri" panose="020F0502020204030204" pitchFamily="34" charset="0"/>
                <a:sym typeface="Calibri"/>
              </a:rPr>
              <a:t>WOTD = deplete (verb)</a:t>
            </a:r>
            <a:endParaRPr lang="en-US" sz="1500" b="1" u="sng" dirty="0">
              <a:solidFill>
                <a:schemeClr val="tx1">
                  <a:lumMod val="50000"/>
                  <a:lumOff val="50000"/>
                </a:schemeClr>
              </a:solidFill>
              <a:latin typeface="Calibri" panose="020F0502020204030204" pitchFamily="34" charset="0"/>
              <a:ea typeface="Calibri" charset="0"/>
              <a:cs typeface="Calibri" panose="020F0502020204030204" pitchFamily="34" charset="0"/>
              <a:sym typeface="Calibri"/>
            </a:endParaRPr>
          </a:p>
          <a:p>
            <a:pPr eaLnBrk="1" fontAlgn="auto" hangingPunct="1">
              <a:lnSpc>
                <a:spcPct val="80000"/>
              </a:lnSpc>
              <a:spcBef>
                <a:spcPts val="0"/>
              </a:spcBef>
              <a:spcAft>
                <a:spcPts val="0"/>
              </a:spcAft>
              <a:buClr>
                <a:srgbClr val="000000"/>
              </a:buClr>
              <a:buSzPct val="100000"/>
              <a:defRPr/>
            </a:pPr>
            <a:endParaRPr lang="en-US" sz="800" b="1" u="sng" dirty="0">
              <a:solidFill>
                <a:schemeClr val="tx1"/>
              </a:solidFill>
              <a:latin typeface="Calibri" panose="020F0502020204030204" pitchFamily="34" charset="0"/>
              <a:ea typeface="Calibri" charset="0"/>
              <a:cs typeface="Calibri" panose="020F0502020204030204" pitchFamily="34" charset="0"/>
              <a:sym typeface="Calibri"/>
            </a:endParaRPr>
          </a:p>
          <a:p>
            <a:pPr eaLnBrk="1" fontAlgn="auto" hangingPunct="1">
              <a:lnSpc>
                <a:spcPct val="80000"/>
              </a:lnSpc>
              <a:spcBef>
                <a:spcPts val="0"/>
              </a:spcBef>
              <a:spcAft>
                <a:spcPts val="0"/>
              </a:spcAft>
              <a:buClr>
                <a:srgbClr val="000000"/>
              </a:buClr>
              <a:buSzPct val="100000"/>
              <a:defRPr/>
            </a:pPr>
            <a:r>
              <a:rPr lang="en-US" sz="1500" b="1" u="sng" dirty="0">
                <a:solidFill>
                  <a:schemeClr val="tx1"/>
                </a:solidFill>
                <a:latin typeface="Calibri" panose="020F0502020204030204" pitchFamily="34" charset="0"/>
                <a:ea typeface="Calibri" charset="0"/>
                <a:cs typeface="Calibri" panose="020F0502020204030204" pitchFamily="34" charset="0"/>
                <a:sym typeface="Calibri"/>
              </a:rPr>
              <a:t>In class activities:</a:t>
            </a:r>
          </a:p>
          <a:p>
            <a:pPr eaLnBrk="1" fontAlgn="auto" hangingPunct="1">
              <a:lnSpc>
                <a:spcPct val="80000"/>
              </a:lnSpc>
              <a:spcBef>
                <a:spcPts val="0"/>
              </a:spcBef>
              <a:spcAft>
                <a:spcPts val="0"/>
              </a:spcAft>
              <a:buClr>
                <a:srgbClr val="000000"/>
              </a:buClr>
              <a:buSzPct val="100000"/>
              <a:defRPr/>
            </a:pPr>
            <a:endParaRPr lang="en-US" sz="1500" b="1" u="sng" dirty="0">
              <a:solidFill>
                <a:schemeClr val="tx1"/>
              </a:solidFill>
              <a:latin typeface="Calibri" panose="020F0502020204030204" pitchFamily="34" charset="0"/>
              <a:ea typeface="Calibri" charset="0"/>
              <a:cs typeface="Calibri" panose="020F0502020204030204" pitchFamily="34" charset="0"/>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500" b="1" dirty="0">
                <a:solidFill>
                  <a:schemeClr val="tx1"/>
                </a:solidFill>
                <a:latin typeface="Calibri" panose="020F0502020204030204" pitchFamily="34" charset="0"/>
                <a:ea typeface="Calibri" charset="0"/>
                <a:cs typeface="Calibri" panose="020F0502020204030204" pitchFamily="34" charset="0"/>
                <a:sym typeface="Calibri"/>
              </a:rPr>
              <a:t>In class Rhetorical Essay #3: </a:t>
            </a:r>
            <a:r>
              <a:rPr lang="en-US" sz="1500" b="1" dirty="0">
                <a:solidFill>
                  <a:srgbClr val="7030A0"/>
                </a:solidFill>
                <a:latin typeface="Calibri" panose="020F0502020204030204" pitchFamily="34" charset="0"/>
                <a:ea typeface="Calibri" charset="0"/>
                <a:cs typeface="Calibri" panose="020F0502020204030204" pitchFamily="34" charset="0"/>
                <a:sym typeface="Calibri"/>
              </a:rPr>
              <a:t>After you have typed your essay up in Google Docs and submitted it on Google Classroom, you will be given one last opportunity to edit and revise your essay. We will split the class up into groups in order to have you work with some other students in order to submit a polished essay. I will assign some group leaders and I will need each of you to come and see me in order to gain some instructions. The final version of you essay must be submitted to Google Classroom by no later than 9 p.m. this evening. </a:t>
            </a:r>
            <a:endParaRPr lang="en-US" sz="1500" b="1" dirty="0">
              <a:solidFill>
                <a:srgbClr val="FF6600"/>
              </a:solidFill>
              <a:latin typeface="Calibri" panose="020F0502020204030204" pitchFamily="34" charset="0"/>
              <a:ea typeface="Calibri" charset="0"/>
              <a:cs typeface="Calibri" panose="020F0502020204030204" pitchFamily="34" charset="0"/>
              <a:sym typeface="Calibri"/>
            </a:endParaRPr>
          </a:p>
          <a:p>
            <a:pPr eaLnBrk="1" fontAlgn="auto" hangingPunct="1">
              <a:lnSpc>
                <a:spcPct val="80000"/>
              </a:lnSpc>
              <a:spcBef>
                <a:spcPts val="400"/>
              </a:spcBef>
              <a:spcAft>
                <a:spcPts val="0"/>
              </a:spcAft>
              <a:buClr>
                <a:srgbClr val="000000"/>
              </a:buClr>
              <a:buSzPct val="100000"/>
              <a:defRPr/>
            </a:pPr>
            <a:endParaRPr lang="en-US" sz="800" b="1" dirty="0">
              <a:solidFill>
                <a:schemeClr val="tx1"/>
              </a:solidFill>
              <a:latin typeface="Calibri" panose="020F0502020204030204" pitchFamily="34" charset="0"/>
              <a:ea typeface="Calibri" charset="0"/>
              <a:cs typeface="Calibri" panose="020F0502020204030204" pitchFamily="34" charset="0"/>
              <a:sym typeface="Calibri"/>
            </a:endParaRPr>
          </a:p>
          <a:p>
            <a:pPr eaLnBrk="1" fontAlgn="auto" hangingPunct="1">
              <a:lnSpc>
                <a:spcPct val="80000"/>
              </a:lnSpc>
              <a:spcBef>
                <a:spcPts val="400"/>
              </a:spcBef>
              <a:spcAft>
                <a:spcPts val="0"/>
              </a:spcAft>
              <a:buClr>
                <a:srgbClr val="000000"/>
              </a:buClr>
              <a:buSzPct val="100000"/>
              <a:defRPr/>
            </a:pPr>
            <a:r>
              <a:rPr lang="en-US" sz="1500" b="1" dirty="0">
                <a:solidFill>
                  <a:schemeClr val="tx1"/>
                </a:solidFill>
                <a:latin typeface="Calibri" panose="020F0502020204030204" pitchFamily="34" charset="0"/>
                <a:ea typeface="Calibri" charset="0"/>
                <a:cs typeface="Calibri" panose="020F0502020204030204" pitchFamily="34" charset="0"/>
                <a:sym typeface="Calibri"/>
              </a:rPr>
              <a:t>If you are finished, you have the following options:</a:t>
            </a:r>
          </a:p>
          <a:p>
            <a:pPr marL="342900" indent="-342900" eaLnBrk="1" fontAlgn="auto" hangingPunct="1">
              <a:lnSpc>
                <a:spcPct val="80000"/>
              </a:lnSpc>
              <a:spcBef>
                <a:spcPts val="400"/>
              </a:spcBef>
              <a:spcAft>
                <a:spcPts val="0"/>
              </a:spcAft>
              <a:buClr>
                <a:srgbClr val="000000"/>
              </a:buClr>
              <a:buSzPct val="100000"/>
              <a:buAutoNum type="arabicParenR"/>
              <a:defRPr/>
            </a:pPr>
            <a:r>
              <a:rPr lang="en-US" sz="1500" b="1" dirty="0">
                <a:solidFill>
                  <a:srgbClr val="00B050"/>
                </a:solidFill>
                <a:latin typeface="Calibri" panose="020F0502020204030204" pitchFamily="34" charset="0"/>
                <a:ea typeface="Calibri" charset="0"/>
                <a:cs typeface="Calibri" panose="020F0502020204030204" pitchFamily="34" charset="0"/>
                <a:sym typeface="Calibri"/>
              </a:rPr>
              <a:t>Work on any of the five parts for the Khan Challenge. </a:t>
            </a:r>
            <a:r>
              <a:rPr lang="en-US" sz="1500" b="1" dirty="0">
                <a:solidFill>
                  <a:srgbClr val="0070C0"/>
                </a:solidFill>
                <a:latin typeface="Calibri" panose="020F0502020204030204" pitchFamily="34" charset="0"/>
                <a:ea typeface="Calibri" charset="0"/>
                <a:cs typeface="Calibri" panose="020F0502020204030204" pitchFamily="34" charset="0"/>
                <a:sym typeface="Calibri"/>
              </a:rPr>
              <a:t>If you were excused the first time because you were unable to meet the specific challenge section, you are still eligible for full credit (40/40 summative points) if it is submitted on Google Classroom by 4/18/18. </a:t>
            </a:r>
          </a:p>
          <a:p>
            <a:pPr marL="342900" indent="-342900" eaLnBrk="1" fontAlgn="auto" hangingPunct="1">
              <a:lnSpc>
                <a:spcPct val="80000"/>
              </a:lnSpc>
              <a:spcBef>
                <a:spcPts val="400"/>
              </a:spcBef>
              <a:spcAft>
                <a:spcPts val="0"/>
              </a:spcAft>
              <a:buClr>
                <a:srgbClr val="000000"/>
              </a:buClr>
              <a:buSzPct val="100000"/>
              <a:buAutoNum type="arabicParenR" startAt="2"/>
              <a:defRPr/>
            </a:pPr>
            <a:r>
              <a:rPr lang="en-US" sz="1500" b="1" dirty="0">
                <a:solidFill>
                  <a:srgbClr val="00B050"/>
                </a:solidFill>
                <a:latin typeface="Calibri" panose="020F0502020204030204" pitchFamily="34" charset="0"/>
                <a:ea typeface="Calibri" charset="0"/>
                <a:cs typeface="Calibri" panose="020F0502020204030204" pitchFamily="34" charset="0"/>
                <a:sym typeface="Calibri"/>
              </a:rPr>
              <a:t>You can also work on any of the SSR Responses if they are missing. If you never submitted a fourth response </a:t>
            </a:r>
            <a:r>
              <a:rPr lang="en-US" sz="1500" b="1" dirty="0">
                <a:solidFill>
                  <a:srgbClr val="0070C0"/>
                </a:solidFill>
                <a:latin typeface="Calibri" panose="020F0502020204030204" pitchFamily="34" charset="0"/>
                <a:ea typeface="Calibri" charset="0"/>
                <a:cs typeface="Calibri" panose="020F0502020204030204" pitchFamily="34" charset="0"/>
                <a:sym typeface="Calibri"/>
              </a:rPr>
              <a:t>for extra credit, you will now have the chance to do so. </a:t>
            </a:r>
            <a:r>
              <a:rPr lang="en-US" sz="1500" b="1" dirty="0">
                <a:solidFill>
                  <a:schemeClr val="tx1"/>
                </a:solidFill>
                <a:latin typeface="Calibri" panose="020F0502020204030204" pitchFamily="34" charset="0"/>
                <a:ea typeface="Calibri" charset="0"/>
                <a:cs typeface="Calibri" panose="020F0502020204030204" pitchFamily="34" charset="0"/>
                <a:sym typeface="Calibri"/>
              </a:rPr>
              <a:t>It must be submitted tomorrow by 9 p.m.</a:t>
            </a:r>
          </a:p>
          <a:p>
            <a:pPr marL="342900" indent="-342900" eaLnBrk="1" fontAlgn="auto" hangingPunct="1">
              <a:lnSpc>
                <a:spcPct val="80000"/>
              </a:lnSpc>
              <a:spcBef>
                <a:spcPts val="400"/>
              </a:spcBef>
              <a:spcAft>
                <a:spcPts val="0"/>
              </a:spcAft>
              <a:buClr>
                <a:srgbClr val="000000"/>
              </a:buClr>
              <a:buSzPct val="100000"/>
              <a:buAutoNum type="arabicParenR" startAt="3"/>
              <a:defRPr/>
            </a:pPr>
            <a:r>
              <a:rPr lang="en-US" sz="1500" b="1" dirty="0">
                <a:solidFill>
                  <a:srgbClr val="00B050"/>
                </a:solidFill>
                <a:latin typeface="Calibri" panose="020F0502020204030204" pitchFamily="34" charset="0"/>
                <a:ea typeface="Calibri" charset="0"/>
                <a:cs typeface="Calibri" panose="020F0502020204030204" pitchFamily="34" charset="0"/>
                <a:sym typeface="Calibri"/>
              </a:rPr>
              <a:t>I am going to provide you with an extra credit opportunity. You must read and write a</a:t>
            </a:r>
          </a:p>
          <a:p>
            <a:pPr eaLnBrk="1" fontAlgn="auto" hangingPunct="1">
              <a:lnSpc>
                <a:spcPct val="80000"/>
              </a:lnSpc>
              <a:spcBef>
                <a:spcPts val="400"/>
              </a:spcBef>
              <a:spcAft>
                <a:spcPts val="0"/>
              </a:spcAft>
              <a:buClr>
                <a:srgbClr val="000000"/>
              </a:buClr>
              <a:buSzPct val="100000"/>
              <a:defRPr/>
            </a:pPr>
            <a:r>
              <a:rPr lang="en-US" sz="1500" b="1" dirty="0">
                <a:solidFill>
                  <a:srgbClr val="00B050"/>
                </a:solidFill>
                <a:latin typeface="Calibri" panose="020F0502020204030204" pitchFamily="34" charset="0"/>
                <a:ea typeface="Calibri" charset="0"/>
                <a:cs typeface="Calibri" panose="020F0502020204030204" pitchFamily="34" charset="0"/>
                <a:sym typeface="Calibri"/>
              </a:rPr>
              <a:t>      Rhetorical Analysis Essay in response to Ali </a:t>
            </a:r>
            <a:r>
              <a:rPr lang="en-US" sz="1500" b="1" dirty="0" err="1">
                <a:solidFill>
                  <a:srgbClr val="00B050"/>
                </a:solidFill>
                <a:latin typeface="Calibri" panose="020F0502020204030204" pitchFamily="34" charset="0"/>
                <a:ea typeface="Calibri" charset="0"/>
                <a:cs typeface="Calibri" panose="020F0502020204030204" pitchFamily="34" charset="0"/>
                <a:sym typeface="Calibri"/>
              </a:rPr>
              <a:t>Sobh’s</a:t>
            </a:r>
            <a:r>
              <a:rPr lang="en-US" sz="1500" b="1" dirty="0">
                <a:solidFill>
                  <a:srgbClr val="00B050"/>
                </a:solidFill>
                <a:latin typeface="Calibri" panose="020F0502020204030204" pitchFamily="34" charset="0"/>
                <a:ea typeface="Calibri" charset="0"/>
                <a:cs typeface="Calibri" panose="020F0502020204030204" pitchFamily="34" charset="0"/>
                <a:sym typeface="Calibri"/>
              </a:rPr>
              <a:t> article from the most recent issue of </a:t>
            </a:r>
            <a:r>
              <a:rPr lang="en-US" sz="1500" b="1" i="1" dirty="0">
                <a:solidFill>
                  <a:srgbClr val="00B050"/>
                </a:solidFill>
                <a:latin typeface="Calibri" panose="020F0502020204030204" pitchFamily="34" charset="0"/>
                <a:ea typeface="Calibri" charset="0"/>
                <a:cs typeface="Calibri" panose="020F0502020204030204" pitchFamily="34" charset="0"/>
                <a:sym typeface="Calibri"/>
              </a:rPr>
              <a:t>The Pioneer</a:t>
            </a:r>
          </a:p>
          <a:p>
            <a:pPr eaLnBrk="1" fontAlgn="auto" hangingPunct="1">
              <a:lnSpc>
                <a:spcPct val="80000"/>
              </a:lnSpc>
              <a:spcBef>
                <a:spcPts val="400"/>
              </a:spcBef>
              <a:spcAft>
                <a:spcPts val="0"/>
              </a:spcAft>
              <a:buClr>
                <a:srgbClr val="000000"/>
              </a:buClr>
              <a:buSzPct val="100000"/>
              <a:defRPr/>
            </a:pPr>
            <a:r>
              <a:rPr lang="en-US" sz="1500" b="1" i="1" dirty="0">
                <a:solidFill>
                  <a:srgbClr val="00B050"/>
                </a:solidFill>
                <a:latin typeface="Calibri" panose="020F0502020204030204" pitchFamily="34" charset="0"/>
                <a:ea typeface="Calibri" charset="0"/>
                <a:cs typeface="Calibri" panose="020F0502020204030204" pitchFamily="34" charset="0"/>
                <a:sym typeface="Calibri"/>
              </a:rPr>
              <a:t>      Press</a:t>
            </a:r>
            <a:r>
              <a:rPr lang="en-US" sz="1500" b="1" dirty="0">
                <a:solidFill>
                  <a:srgbClr val="00B050"/>
                </a:solidFill>
                <a:latin typeface="Calibri" panose="020F0502020204030204" pitchFamily="34" charset="0"/>
                <a:ea typeface="Calibri" charset="0"/>
                <a:cs typeface="Calibri" panose="020F0502020204030204" pitchFamily="34" charset="0"/>
                <a:sym typeface="Calibri"/>
              </a:rPr>
              <a:t>, “Rap is Poetry.” I will post a copy of the story to Google Classroom</a:t>
            </a:r>
            <a:r>
              <a:rPr lang="en-US" sz="1500" dirty="0">
                <a:solidFill>
                  <a:srgbClr val="FF6600"/>
                </a:solidFill>
                <a:latin typeface="Calibri" panose="020F0502020204030204" pitchFamily="34" charset="0"/>
                <a:ea typeface="Calibri" charset="0"/>
                <a:cs typeface="Calibri" panose="020F0502020204030204" pitchFamily="34" charset="0"/>
                <a:sym typeface="Calibri"/>
              </a:rPr>
              <a:t>. </a:t>
            </a:r>
            <a:r>
              <a:rPr lang="en-US" sz="1500" b="1" dirty="0">
                <a:solidFill>
                  <a:srgbClr val="0070C0"/>
                </a:solidFill>
                <a:latin typeface="Calibri" panose="020F0502020204030204" pitchFamily="34" charset="0"/>
                <a:ea typeface="Calibri" charset="0"/>
                <a:cs typeface="Calibri" panose="020F0502020204030204" pitchFamily="34" charset="0"/>
                <a:sym typeface="Calibri"/>
              </a:rPr>
              <a:t>You will also need to write a</a:t>
            </a:r>
          </a:p>
          <a:p>
            <a:pPr eaLnBrk="1" fontAlgn="auto" hangingPunct="1">
              <a:lnSpc>
                <a:spcPct val="80000"/>
              </a:lnSpc>
              <a:spcBef>
                <a:spcPts val="400"/>
              </a:spcBef>
              <a:spcAft>
                <a:spcPts val="0"/>
              </a:spcAft>
              <a:buClr>
                <a:srgbClr val="000000"/>
              </a:buClr>
              <a:buSzPct val="100000"/>
              <a:defRPr/>
            </a:pPr>
            <a:r>
              <a:rPr lang="en-US" sz="1500" b="1" dirty="0">
                <a:solidFill>
                  <a:srgbClr val="0070C0"/>
                </a:solidFill>
                <a:latin typeface="Calibri" panose="020F0502020204030204" pitchFamily="34" charset="0"/>
                <a:ea typeface="Calibri" charset="0"/>
                <a:cs typeface="Calibri" panose="020F0502020204030204" pitchFamily="34" charset="0"/>
                <a:sym typeface="Calibri"/>
              </a:rPr>
              <a:t>      ½ page   (10-12 sentence) review of another story of your choosing. It will be due this Saturday 3/31/18</a:t>
            </a:r>
          </a:p>
          <a:p>
            <a:pPr eaLnBrk="1" fontAlgn="auto" hangingPunct="1">
              <a:lnSpc>
                <a:spcPct val="80000"/>
              </a:lnSpc>
              <a:spcBef>
                <a:spcPts val="400"/>
              </a:spcBef>
              <a:spcAft>
                <a:spcPts val="0"/>
              </a:spcAft>
              <a:buClr>
                <a:srgbClr val="000000"/>
              </a:buClr>
              <a:buSzPct val="100000"/>
              <a:defRPr/>
            </a:pPr>
            <a:r>
              <a:rPr lang="en-US" sz="1500" b="1" dirty="0">
                <a:solidFill>
                  <a:srgbClr val="0070C0"/>
                </a:solidFill>
                <a:latin typeface="Calibri" panose="020F0502020204030204" pitchFamily="34" charset="0"/>
                <a:ea typeface="Calibri" charset="0"/>
                <a:cs typeface="Calibri" panose="020F0502020204030204" pitchFamily="34" charset="0"/>
                <a:sym typeface="Calibri"/>
              </a:rPr>
              <a:t>      by 10 p.m. You will be eligible to receive 100 formative points </a:t>
            </a:r>
          </a:p>
          <a:p>
            <a:pPr lvl="2" eaLnBrk="1" fontAlgn="auto" hangingPunct="1">
              <a:spcBef>
                <a:spcPts val="0"/>
              </a:spcBef>
              <a:spcAft>
                <a:spcPts val="0"/>
              </a:spcAft>
              <a:buClr>
                <a:srgbClr val="000000"/>
              </a:buClr>
              <a:buSzPct val="100000"/>
              <a:defRPr/>
            </a:pPr>
            <a:endParaRPr lang="en-US" sz="800" b="1" dirty="0">
              <a:latin typeface="Calibri" panose="020F0502020204030204" pitchFamily="34" charset="0"/>
              <a:ea typeface="Calibri"/>
              <a:cs typeface="Calibri" panose="020F0502020204030204" pitchFamily="34" charset="0"/>
              <a:sym typeface="Calibri"/>
            </a:endParaRPr>
          </a:p>
          <a:p>
            <a:pPr lvl="2" eaLnBrk="1" fontAlgn="auto" hangingPunct="1">
              <a:spcBef>
                <a:spcPts val="0"/>
              </a:spcBef>
              <a:spcAft>
                <a:spcPts val="0"/>
              </a:spcAft>
              <a:buClr>
                <a:srgbClr val="000000"/>
              </a:buClr>
              <a:buSzPct val="100000"/>
              <a:defRPr/>
            </a:pPr>
            <a:r>
              <a:rPr lang="en-US" sz="1500" b="1" dirty="0">
                <a:latin typeface="Calibri" panose="020F0502020204030204" pitchFamily="34" charset="0"/>
                <a:ea typeface="Calibri"/>
                <a:cs typeface="Calibri" panose="020F0502020204030204" pitchFamily="34" charset="0"/>
                <a:sym typeface="Calibri"/>
              </a:rPr>
              <a:t>Content Learning Target</a:t>
            </a:r>
          </a:p>
          <a:p>
            <a:pPr marL="285750" lvl="2" indent="-285750" eaLnBrk="1" fontAlgn="auto" hangingPunct="1">
              <a:spcBef>
                <a:spcPts val="0"/>
              </a:spcBef>
              <a:spcAft>
                <a:spcPts val="0"/>
              </a:spcAft>
              <a:buClr>
                <a:srgbClr val="000000"/>
              </a:buClr>
              <a:buSzPct val="100000"/>
              <a:buFont typeface="Arial" charset="0"/>
              <a:buChar char="•"/>
              <a:defRPr/>
            </a:pPr>
            <a:r>
              <a:rPr lang="en-US" sz="1500" dirty="0">
                <a:latin typeface="Calibri" panose="020F0502020204030204" pitchFamily="34" charset="0"/>
                <a:cs typeface="Calibri" panose="020F0502020204030204" pitchFamily="34" charset="0"/>
              </a:rPr>
              <a:t>I can analyze an article and find examples of the main techniques the author used to build his/her argument in order to craft the Rhetorical Analysis Essay. </a:t>
            </a:r>
            <a:endParaRPr lang="en-US" sz="1500" b="1" dirty="0">
              <a:latin typeface="Calibri" panose="020F0502020204030204" pitchFamily="34" charset="0"/>
              <a:ea typeface="Calibri"/>
              <a:cs typeface="Calibri" panose="020F0502020204030204" pitchFamily="34" charset="0"/>
              <a:sym typeface="Calibri"/>
            </a:endParaRPr>
          </a:p>
          <a:p>
            <a:pPr eaLnBrk="1" fontAlgn="auto" hangingPunct="1">
              <a:spcBef>
                <a:spcPts val="0"/>
              </a:spcBef>
              <a:spcAft>
                <a:spcPts val="0"/>
              </a:spcAft>
              <a:buClr>
                <a:srgbClr val="000000"/>
              </a:buClr>
              <a:buSzPct val="100000"/>
              <a:defRPr/>
            </a:pPr>
            <a:endParaRPr lang="en-US" sz="800" b="1" dirty="0">
              <a:latin typeface="Calibri" panose="020F0502020204030204" pitchFamily="34" charset="0"/>
              <a:ea typeface="Calibri"/>
              <a:cs typeface="Calibri" panose="020F0502020204030204" pitchFamily="34" charset="0"/>
              <a:sym typeface="Calibri"/>
            </a:endParaRPr>
          </a:p>
          <a:p>
            <a:pPr eaLnBrk="1" fontAlgn="auto" hangingPunct="1">
              <a:spcBef>
                <a:spcPts val="0"/>
              </a:spcBef>
              <a:spcAft>
                <a:spcPts val="0"/>
              </a:spcAft>
              <a:buClr>
                <a:srgbClr val="000000"/>
              </a:buClr>
              <a:buSzPct val="100000"/>
              <a:defRPr/>
            </a:pPr>
            <a:r>
              <a:rPr lang="en-US" sz="1500" b="1" dirty="0">
                <a:latin typeface="Calibri" panose="020F0502020204030204" pitchFamily="34" charset="0"/>
                <a:ea typeface="Calibri"/>
                <a:cs typeface="Calibri" panose="020F0502020204030204" pitchFamily="34" charset="0"/>
                <a:sym typeface="Calibri"/>
              </a:rPr>
              <a:t>Language Learning Target</a:t>
            </a:r>
          </a:p>
          <a:p>
            <a:pPr marL="285750" indent="-285750" eaLnBrk="1" fontAlgn="auto" hangingPunct="1">
              <a:spcBef>
                <a:spcPts val="0"/>
              </a:spcBef>
              <a:spcAft>
                <a:spcPts val="0"/>
              </a:spcAft>
              <a:buClr>
                <a:srgbClr val="000000"/>
              </a:buClr>
              <a:buSzPct val="100000"/>
              <a:buFont typeface="Arial" charset="0"/>
              <a:buChar char="•"/>
              <a:defRPr/>
            </a:pPr>
            <a:r>
              <a:rPr lang="en-US" sz="1500" dirty="0">
                <a:latin typeface="Calibri" panose="020F0502020204030204" pitchFamily="34" charset="0"/>
                <a:ea typeface="Calibri"/>
                <a:cs typeface="Calibri" panose="020F0502020204030204" pitchFamily="34" charset="0"/>
                <a:sym typeface="Calibri"/>
              </a:rPr>
              <a:t>I can use sentence stems on the exit ticket to write a thoughtful reflection on my participation in the process and to identify successes and challenges I faced while writing. </a:t>
            </a:r>
            <a:endParaRPr lang="en-US" sz="1500" b="1" dirty="0">
              <a:latin typeface="Calibri" panose="020F0502020204030204" pitchFamily="34" charset="0"/>
              <a:ea typeface="Calibri"/>
              <a:cs typeface="Calibri" panose="020F0502020204030204" pitchFamily="34" charset="0"/>
              <a:sym typeface="Calibri"/>
            </a:endParaRPr>
          </a:p>
          <a:p>
            <a:pPr eaLnBrk="1" fontAlgn="auto" hangingPunct="1">
              <a:lnSpc>
                <a:spcPct val="80000"/>
              </a:lnSpc>
              <a:spcBef>
                <a:spcPts val="400"/>
              </a:spcBef>
              <a:spcAft>
                <a:spcPts val="0"/>
              </a:spcAft>
              <a:buClr>
                <a:srgbClr val="000000"/>
              </a:buClr>
              <a:buSzPct val="100000"/>
              <a:defRPr/>
            </a:pPr>
            <a:endParaRPr lang="en-US" sz="1600" b="1" u="sng"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b="1" u="sng"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b="1" u="sng"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b="1" dirty="0">
              <a:solidFill>
                <a:schemeClr val="tx1"/>
              </a:solidFill>
              <a:latin typeface="Calibri" charset="0"/>
              <a:ea typeface="Calibri" charset="0"/>
              <a:cs typeface="Calibri" charset="0"/>
              <a:sym typeface="Calibri"/>
            </a:endParaRPr>
          </a:p>
        </p:txBody>
      </p:sp>
      <p:sp>
        <p:nvSpPr>
          <p:cNvPr id="4" name="Rectangle 3">
            <a:extLst>
              <a:ext uri="{FF2B5EF4-FFF2-40B4-BE49-F238E27FC236}">
                <a16:creationId xmlns:a16="http://schemas.microsoft.com/office/drawing/2014/main" id="{EDFE44CB-9B5C-BD42-BAC1-A9E8B6ED578E}"/>
              </a:ext>
            </a:extLst>
          </p:cNvPr>
          <p:cNvSpPr/>
          <p:nvPr/>
        </p:nvSpPr>
        <p:spPr>
          <a:xfrm>
            <a:off x="2152876" y="-20598"/>
            <a:ext cx="4807855" cy="553998"/>
          </a:xfrm>
          <a:prstGeom prst="rect">
            <a:avLst/>
          </a:prstGeom>
        </p:spPr>
        <p:txBody>
          <a:bodyPr wrap="none">
            <a:spAutoFit/>
          </a:bodyPr>
          <a:lstStyle/>
          <a:p>
            <a:pPr algn="ctr"/>
            <a:r>
              <a:rPr lang="en-US" sz="3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Thursday 3/29/18 Agenda</a:t>
            </a:r>
          </a:p>
        </p:txBody>
      </p:sp>
    </p:spTree>
    <p:extLst>
      <p:ext uri="{BB962C8B-B14F-4D97-AF65-F5344CB8AC3E}">
        <p14:creationId xmlns:p14="http://schemas.microsoft.com/office/powerpoint/2010/main" val="102616225"/>
      </p:ext>
    </p:extLst>
  </p:cSld>
  <p:clrMapOvr>
    <a:masterClrMapping/>
  </p:clrMapOvr>
  <p:transition spd="slow">
    <p:cut/>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D5958EC4-82BA-C34A-8899-5B5E534C6CD3}"/>
              </a:ext>
            </a:extLst>
          </p:cNvPr>
          <p:cNvSpPr>
            <a:spLocks noGrp="1" noChangeArrowheads="1"/>
          </p:cNvSpPr>
          <p:nvPr>
            <p:ph type="body" idx="1"/>
          </p:nvPr>
        </p:nvSpPr>
        <p:spPr>
          <a:xfrm>
            <a:off x="0" y="1066800"/>
            <a:ext cx="9144000" cy="5791200"/>
          </a:xfrm>
        </p:spPr>
        <p:txBody>
          <a:bodyPr/>
          <a:lstStyle/>
          <a:p>
            <a:pPr eaLnBrk="1" hangingPunct="1">
              <a:lnSpc>
                <a:spcPct val="80000"/>
              </a:lnSpc>
            </a:pPr>
            <a:r>
              <a:rPr lang="en-US" altLang="en-US" sz="2000" b="1" dirty="0"/>
              <a:t>Word:</a:t>
            </a:r>
            <a:r>
              <a:rPr lang="en-US" altLang="en-US" sz="2000" dirty="0"/>
              <a:t> deplete</a:t>
            </a:r>
          </a:p>
          <a:p>
            <a:pPr eaLnBrk="1" hangingPunct="1">
              <a:lnSpc>
                <a:spcPct val="80000"/>
              </a:lnSpc>
            </a:pPr>
            <a:endParaRPr lang="en-US" altLang="en-US" sz="2000" b="1" dirty="0"/>
          </a:p>
          <a:p>
            <a:pPr eaLnBrk="1" hangingPunct="1">
              <a:lnSpc>
                <a:spcPct val="80000"/>
              </a:lnSpc>
            </a:pPr>
            <a:r>
              <a:rPr lang="en-US" altLang="en-US" sz="2000" b="1" dirty="0"/>
              <a:t>Part of speech:</a:t>
            </a:r>
            <a:r>
              <a:rPr lang="en-US" altLang="en-US" sz="2000" dirty="0"/>
              <a:t> verb</a:t>
            </a:r>
          </a:p>
          <a:p>
            <a:pPr eaLnBrk="1" hangingPunct="1">
              <a:lnSpc>
                <a:spcPct val="80000"/>
              </a:lnSpc>
            </a:pPr>
            <a:endParaRPr lang="en-US" altLang="en-US" sz="2000" b="1" dirty="0"/>
          </a:p>
          <a:p>
            <a:pPr eaLnBrk="1" hangingPunct="1">
              <a:lnSpc>
                <a:spcPct val="80000"/>
              </a:lnSpc>
            </a:pPr>
            <a:r>
              <a:rPr lang="en-US" altLang="en-US" sz="2000" b="1" dirty="0"/>
              <a:t>Pronunciation: </a:t>
            </a:r>
            <a:r>
              <a:rPr lang="en-US" altLang="en-US" sz="2000" dirty="0" err="1"/>
              <a:t>dih-</a:t>
            </a:r>
            <a:r>
              <a:rPr lang="en-US" altLang="en-US" sz="2000" b="1" dirty="0" err="1"/>
              <a:t>pleet</a:t>
            </a:r>
            <a:endParaRPr lang="en-US" altLang="en-US" sz="2000" dirty="0"/>
          </a:p>
          <a:p>
            <a:pPr eaLnBrk="1" hangingPunct="1">
              <a:lnSpc>
                <a:spcPct val="80000"/>
              </a:lnSpc>
            </a:pPr>
            <a:endParaRPr lang="en-US" altLang="en-US" sz="2000" b="1" dirty="0"/>
          </a:p>
          <a:p>
            <a:pPr eaLnBrk="1" hangingPunct="1">
              <a:lnSpc>
                <a:spcPct val="80000"/>
              </a:lnSpc>
            </a:pPr>
            <a:r>
              <a:rPr lang="en-US" altLang="en-US" sz="2000" b="1" dirty="0"/>
              <a:t>Origins:</a:t>
            </a:r>
          </a:p>
          <a:p>
            <a:pPr eaLnBrk="1" hangingPunct="1">
              <a:lnSpc>
                <a:spcPct val="80000"/>
              </a:lnSpc>
            </a:pPr>
            <a:endParaRPr lang="en-US" altLang="en-US" sz="2000" b="1" dirty="0"/>
          </a:p>
          <a:p>
            <a:pPr eaLnBrk="1" hangingPunct="1">
              <a:lnSpc>
                <a:spcPct val="80000"/>
              </a:lnSpc>
            </a:pPr>
            <a:r>
              <a:rPr lang="en-US" altLang="en-US" sz="2000" b="1" dirty="0"/>
              <a:t>Related Forms:</a:t>
            </a:r>
            <a:r>
              <a:rPr lang="en-US" altLang="en-US" sz="2000" dirty="0"/>
              <a:t> </a:t>
            </a:r>
            <a:r>
              <a:rPr lang="en-US" altLang="en-US" sz="2000" dirty="0" err="1"/>
              <a:t>depletable</a:t>
            </a:r>
            <a:r>
              <a:rPr lang="en-US" altLang="en-US" sz="2000" dirty="0"/>
              <a:t> (adjective); depletion (noun)</a:t>
            </a:r>
          </a:p>
          <a:p>
            <a:pPr eaLnBrk="1" hangingPunct="1">
              <a:lnSpc>
                <a:spcPct val="80000"/>
              </a:lnSpc>
            </a:pPr>
            <a:endParaRPr lang="en-US" altLang="en-US" sz="2000" dirty="0"/>
          </a:p>
          <a:p>
            <a:pPr eaLnBrk="1" hangingPunct="1">
              <a:lnSpc>
                <a:spcPct val="80000"/>
              </a:lnSpc>
            </a:pPr>
            <a:r>
              <a:rPr lang="en-US" altLang="en-US" sz="2000" b="1" dirty="0"/>
              <a:t>Synonyms: </a:t>
            </a:r>
          </a:p>
          <a:p>
            <a:pPr eaLnBrk="1" hangingPunct="1">
              <a:lnSpc>
                <a:spcPct val="80000"/>
              </a:lnSpc>
              <a:buFontTx/>
              <a:buNone/>
            </a:pPr>
            <a:endParaRPr lang="en-US" altLang="en-US" sz="2000" b="1" dirty="0"/>
          </a:p>
          <a:p>
            <a:pPr eaLnBrk="1" hangingPunct="1">
              <a:lnSpc>
                <a:spcPct val="80000"/>
              </a:lnSpc>
            </a:pPr>
            <a:r>
              <a:rPr lang="en-US" altLang="en-US" sz="2000" b="1" dirty="0"/>
              <a:t>Sentence: Shrek</a:t>
            </a:r>
            <a:r>
              <a:rPr lang="en-US" altLang="en-US" sz="2000" dirty="0"/>
              <a:t> enjoyed killing in many ways, but his favorite way was to </a:t>
            </a:r>
            <a:r>
              <a:rPr lang="en-US" altLang="en-US" sz="2000" b="1" dirty="0">
                <a:solidFill>
                  <a:srgbClr val="FF6600"/>
                </a:solidFill>
              </a:rPr>
              <a:t>deplete</a:t>
            </a:r>
            <a:r>
              <a:rPr lang="en-US" altLang="en-US" sz="2000" dirty="0"/>
              <a:t> his victims’ blood by cutting off their fingers and toes one at a time with a cigar cutter.</a:t>
            </a:r>
            <a:endParaRPr lang="en-US" altLang="en-US" sz="2000" b="1" dirty="0"/>
          </a:p>
          <a:p>
            <a:pPr eaLnBrk="1" hangingPunct="1">
              <a:lnSpc>
                <a:spcPct val="80000"/>
              </a:lnSpc>
            </a:pPr>
            <a:endParaRPr lang="en-US" altLang="en-US" sz="2000" b="1" dirty="0"/>
          </a:p>
          <a:p>
            <a:pPr eaLnBrk="1" hangingPunct="1">
              <a:lnSpc>
                <a:spcPct val="80000"/>
              </a:lnSpc>
            </a:pPr>
            <a:r>
              <a:rPr lang="en-US" altLang="en-US" sz="2000" b="1" dirty="0"/>
              <a:t>Predicted Definition:</a:t>
            </a:r>
          </a:p>
          <a:p>
            <a:pPr eaLnBrk="1" hangingPunct="1">
              <a:lnSpc>
                <a:spcPct val="80000"/>
              </a:lnSpc>
            </a:pPr>
            <a:endParaRPr lang="en-US" altLang="en-US" sz="2000" b="1" dirty="0"/>
          </a:p>
          <a:p>
            <a:pPr eaLnBrk="1" hangingPunct="1">
              <a:lnSpc>
                <a:spcPct val="80000"/>
              </a:lnSpc>
            </a:pPr>
            <a:r>
              <a:rPr lang="en-US" altLang="en-US" sz="2000" b="1" dirty="0"/>
              <a:t>Definition: </a:t>
            </a:r>
          </a:p>
        </p:txBody>
      </p:sp>
      <p:sp>
        <p:nvSpPr>
          <p:cNvPr id="2" name="Rectangle 1">
            <a:extLst>
              <a:ext uri="{FF2B5EF4-FFF2-40B4-BE49-F238E27FC236}">
                <a16:creationId xmlns:a16="http://schemas.microsoft.com/office/drawing/2014/main" id="{15764F54-EC8F-EE40-A1A0-D3D18F240BFD}"/>
              </a:ext>
            </a:extLst>
          </p:cNvPr>
          <p:cNvSpPr/>
          <p:nvPr/>
        </p:nvSpPr>
        <p:spPr>
          <a:xfrm>
            <a:off x="3048000" y="228600"/>
            <a:ext cx="3352800" cy="646331"/>
          </a:xfrm>
          <a:prstGeom prst="rect">
            <a:avLst/>
          </a:prstGeom>
        </p:spPr>
        <p:txBody>
          <a:bodyPr wrap="squar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WOTD 3/29/18</a:t>
            </a:r>
          </a:p>
        </p:txBody>
      </p:sp>
      <p:sp>
        <p:nvSpPr>
          <p:cNvPr id="3" name="TextBox 2">
            <a:extLst>
              <a:ext uri="{FF2B5EF4-FFF2-40B4-BE49-F238E27FC236}">
                <a16:creationId xmlns:a16="http://schemas.microsoft.com/office/drawing/2014/main" id="{A8E1520B-0F05-8F40-A99B-4983CBCFE298}"/>
              </a:ext>
            </a:extLst>
          </p:cNvPr>
          <p:cNvSpPr txBox="1"/>
          <p:nvPr/>
        </p:nvSpPr>
        <p:spPr>
          <a:xfrm>
            <a:off x="990600" y="2573923"/>
            <a:ext cx="7848600" cy="338554"/>
          </a:xfrm>
          <a:prstGeom prst="rect">
            <a:avLst/>
          </a:prstGeom>
          <a:noFill/>
        </p:spPr>
        <p:txBody>
          <a:bodyPr wrap="square" rtlCol="0">
            <a:spAutoFit/>
          </a:bodyPr>
          <a:lstStyle/>
          <a:p>
            <a:pPr eaLnBrk="1" hangingPunct="1">
              <a:lnSpc>
                <a:spcPct val="80000"/>
              </a:lnSpc>
              <a:buFontTx/>
              <a:buNone/>
            </a:pPr>
            <a:r>
              <a:rPr lang="en-US" altLang="en-US" sz="2000" dirty="0"/>
              <a:t>Latin: “</a:t>
            </a:r>
            <a:r>
              <a:rPr lang="en-US" altLang="en-US" sz="2000" dirty="0" err="1"/>
              <a:t>deplere</a:t>
            </a:r>
            <a:r>
              <a:rPr lang="en-US" altLang="en-US" sz="2000" dirty="0"/>
              <a:t>” (to empty)</a:t>
            </a:r>
          </a:p>
        </p:txBody>
      </p:sp>
      <p:sp>
        <p:nvSpPr>
          <p:cNvPr id="4" name="TextBox 3">
            <a:extLst>
              <a:ext uri="{FF2B5EF4-FFF2-40B4-BE49-F238E27FC236}">
                <a16:creationId xmlns:a16="http://schemas.microsoft.com/office/drawing/2014/main" id="{D8282C1C-6364-B149-9E6F-66E2D9FEDD26}"/>
              </a:ext>
            </a:extLst>
          </p:cNvPr>
          <p:cNvSpPr txBox="1"/>
          <p:nvPr/>
        </p:nvSpPr>
        <p:spPr>
          <a:xfrm>
            <a:off x="1302026" y="5486400"/>
            <a:ext cx="7543800" cy="830997"/>
          </a:xfrm>
          <a:prstGeom prst="rect">
            <a:avLst/>
          </a:prstGeom>
          <a:noFill/>
        </p:spPr>
        <p:txBody>
          <a:bodyPr wrap="square" rtlCol="0">
            <a:spAutoFit/>
          </a:bodyPr>
          <a:lstStyle/>
          <a:p>
            <a:pPr eaLnBrk="1" hangingPunct="1">
              <a:lnSpc>
                <a:spcPct val="80000"/>
              </a:lnSpc>
              <a:buFontTx/>
              <a:buNone/>
            </a:pPr>
            <a:r>
              <a:rPr lang="en-US" altLang="en-US" sz="2000" dirty="0"/>
              <a:t>to decrease seriously or exhaust the abundance or supply of; use up, drain, reduce, lessen </a:t>
            </a:r>
          </a:p>
          <a:p>
            <a:pPr eaLnBrk="1" hangingPunct="1">
              <a:lnSpc>
                <a:spcPct val="80000"/>
              </a:lnSpc>
            </a:pPr>
            <a:endParaRPr lang="en-US" altLang="en-US" sz="2000" i="1" dirty="0"/>
          </a:p>
        </p:txBody>
      </p:sp>
      <p:sp>
        <p:nvSpPr>
          <p:cNvPr id="5" name="TextBox 4">
            <a:extLst>
              <a:ext uri="{FF2B5EF4-FFF2-40B4-BE49-F238E27FC236}">
                <a16:creationId xmlns:a16="http://schemas.microsoft.com/office/drawing/2014/main" id="{4275714F-4C74-8841-AA10-284154ACB4FF}"/>
              </a:ext>
            </a:extLst>
          </p:cNvPr>
          <p:cNvSpPr txBox="1"/>
          <p:nvPr/>
        </p:nvSpPr>
        <p:spPr>
          <a:xfrm>
            <a:off x="1524000" y="3547646"/>
            <a:ext cx="6629400" cy="338554"/>
          </a:xfrm>
          <a:prstGeom prst="rect">
            <a:avLst/>
          </a:prstGeom>
          <a:noFill/>
        </p:spPr>
        <p:txBody>
          <a:bodyPr wrap="square" rtlCol="0">
            <a:spAutoFit/>
          </a:bodyPr>
          <a:lstStyle/>
          <a:p>
            <a:pPr eaLnBrk="1" hangingPunct="1">
              <a:lnSpc>
                <a:spcPct val="80000"/>
              </a:lnSpc>
            </a:pPr>
            <a:r>
              <a:rPr lang="en-US" altLang="en-US" sz="2000" dirty="0"/>
              <a:t>expend, diminish, decrease, reduce, weaken</a:t>
            </a:r>
          </a:p>
        </p:txBody>
      </p:sp>
    </p:spTree>
    <p:extLst>
      <p:ext uri="{BB962C8B-B14F-4D97-AF65-F5344CB8AC3E}">
        <p14:creationId xmlns:p14="http://schemas.microsoft.com/office/powerpoint/2010/main" val="25831084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pPr>
            <a: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Monday 4/9/18 Agenda</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858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charset="0"/>
                <a:ea typeface="Calibri" charset="0"/>
                <a:cs typeface="Calibri" charset="0"/>
                <a:sym typeface="Calibri"/>
              </a:rPr>
              <a:t>Bell Work:</a:t>
            </a:r>
            <a:r>
              <a:rPr lang="en-US" sz="2000" dirty="0">
                <a:latin typeface="Calibri" charset="0"/>
                <a:ea typeface="Calibri" charset="0"/>
                <a:cs typeface="Calibri" charset="0"/>
                <a:sym typeface="Calibri"/>
              </a:rPr>
              <a:t> </a:t>
            </a:r>
            <a:r>
              <a:rPr lang="en-US" sz="2000" b="1" dirty="0">
                <a:solidFill>
                  <a:schemeClr val="bg1">
                    <a:lumMod val="65000"/>
                  </a:schemeClr>
                </a:solidFill>
                <a:latin typeface="Calibri" charset="0"/>
                <a:ea typeface="Calibri" charset="0"/>
                <a:cs typeface="Calibri" charset="0"/>
                <a:sym typeface="Calibri"/>
              </a:rPr>
              <a:t>WOTD </a:t>
            </a:r>
          </a:p>
          <a:p>
            <a:pPr eaLnBrk="1" fontAlgn="auto" hangingPunct="1">
              <a:lnSpc>
                <a:spcPct val="80000"/>
              </a:lnSpc>
              <a:spcBef>
                <a:spcPts val="0"/>
              </a:spcBef>
              <a:spcAft>
                <a:spcPts val="0"/>
              </a:spcAft>
              <a:buClr>
                <a:srgbClr val="000000"/>
              </a:buClr>
              <a:buSzPct val="100000"/>
              <a:defRPr/>
            </a:pPr>
            <a:r>
              <a:rPr lang="en-US" sz="2000" b="1" dirty="0">
                <a:solidFill>
                  <a:schemeClr val="tx1"/>
                </a:solidFill>
                <a:latin typeface="Calibri" charset="0"/>
                <a:ea typeface="Calibri" charset="0"/>
                <a:cs typeface="Calibri" charset="0"/>
                <a:sym typeface="Calibri"/>
              </a:rPr>
              <a:t>In class activities:</a:t>
            </a:r>
          </a:p>
          <a:p>
            <a:pPr marL="342900" indent="-342900" eaLnBrk="1" fontAlgn="auto" hangingPunct="1">
              <a:lnSpc>
                <a:spcPct val="80000"/>
              </a:lnSpc>
              <a:spcBef>
                <a:spcPts val="0"/>
              </a:spcBef>
              <a:spcAft>
                <a:spcPts val="0"/>
              </a:spcAft>
              <a:buClr>
                <a:srgbClr val="000000"/>
              </a:buClr>
              <a:buSzPct val="100000"/>
              <a:buFont typeface="LucidaGrande" panose="020B0600040502020204" pitchFamily="34" charset="0"/>
              <a:buChar char="⇢"/>
              <a:defRPr/>
            </a:pPr>
            <a:r>
              <a:rPr lang="en-US" sz="2000" b="1" dirty="0">
                <a:solidFill>
                  <a:schemeClr val="tx1"/>
                </a:solidFill>
                <a:latin typeface="Calibri" charset="0"/>
                <a:ea typeface="Calibri" charset="0"/>
                <a:cs typeface="Calibri" charset="0"/>
                <a:sym typeface="Calibri"/>
              </a:rPr>
              <a:t>Bell Work: </a:t>
            </a:r>
            <a:r>
              <a:rPr lang="en-US" sz="2000" b="1" dirty="0">
                <a:solidFill>
                  <a:schemeClr val="bg1">
                    <a:lumMod val="65000"/>
                  </a:schemeClr>
                </a:solidFill>
                <a:latin typeface="Calibri" charset="0"/>
                <a:ea typeface="Calibri" charset="0"/>
                <a:cs typeface="Calibri" charset="0"/>
                <a:sym typeface="Calibri"/>
              </a:rPr>
              <a:t>WOTD =  **8 minutes</a:t>
            </a:r>
          </a:p>
          <a:p>
            <a:pPr marL="342900" indent="-342900" eaLnBrk="1" fontAlgn="auto" hangingPunct="1">
              <a:lnSpc>
                <a:spcPct val="80000"/>
              </a:lnSpc>
              <a:spcBef>
                <a:spcPts val="400"/>
              </a:spcBef>
              <a:spcAft>
                <a:spcPts val="0"/>
              </a:spcAft>
              <a:buClr>
                <a:srgbClr val="000000"/>
              </a:buClr>
              <a:buSzPct val="100000"/>
              <a:buFont typeface="LucidaGrande" panose="020B0600040502020204" pitchFamily="34" charset="0"/>
              <a:buChar char="⇢"/>
              <a:defRPr/>
            </a:pPr>
            <a:r>
              <a:rPr lang="en-US" sz="2000" b="1" dirty="0">
                <a:solidFill>
                  <a:srgbClr val="0070C0"/>
                </a:solidFill>
                <a:latin typeface="Calibri" charset="0"/>
                <a:ea typeface="Calibri" charset="0"/>
                <a:cs typeface="Calibri" charset="0"/>
                <a:sym typeface="Calibri"/>
              </a:rPr>
              <a:t> </a:t>
            </a:r>
            <a:r>
              <a:rPr lang="en-US" sz="2000" b="1" dirty="0">
                <a:solidFill>
                  <a:schemeClr val="tx1"/>
                </a:solidFill>
                <a:latin typeface="Calibri" charset="0"/>
                <a:ea typeface="Calibri" charset="0"/>
                <a:cs typeface="Calibri" charset="0"/>
                <a:sym typeface="Calibri"/>
              </a:rPr>
              <a:t>Anticipation Guide: </a:t>
            </a:r>
            <a:r>
              <a:rPr lang="en-US" sz="2000" b="1" dirty="0">
                <a:solidFill>
                  <a:srgbClr val="0070C0"/>
                </a:solidFill>
                <a:latin typeface="Calibri" charset="0"/>
                <a:ea typeface="Calibri" charset="0"/>
                <a:cs typeface="Calibri" charset="0"/>
                <a:sym typeface="Calibri"/>
              </a:rPr>
              <a:t>Fill out </a:t>
            </a:r>
            <a:r>
              <a:rPr lang="en-US" sz="2000" b="1" i="1" dirty="0">
                <a:solidFill>
                  <a:srgbClr val="0070C0"/>
                </a:solidFill>
                <a:latin typeface="Calibri" charset="0"/>
                <a:ea typeface="Calibri" charset="0"/>
                <a:cs typeface="Calibri" charset="0"/>
                <a:sym typeface="Calibri"/>
              </a:rPr>
              <a:t>Of Mice and Men </a:t>
            </a:r>
            <a:r>
              <a:rPr lang="en-US" sz="2000" b="1" dirty="0">
                <a:solidFill>
                  <a:srgbClr val="0070C0"/>
                </a:solidFill>
                <a:latin typeface="Calibri" charset="0"/>
                <a:ea typeface="Calibri" charset="0"/>
                <a:cs typeface="Calibri" charset="0"/>
                <a:sym typeface="Calibri"/>
              </a:rPr>
              <a:t>Anticipation Guide + small group discussion followed by whole class (share out). </a:t>
            </a:r>
          </a:p>
          <a:p>
            <a:pPr marL="342900" indent="-342900" eaLnBrk="1" fontAlgn="auto" hangingPunct="1">
              <a:lnSpc>
                <a:spcPct val="80000"/>
              </a:lnSpc>
              <a:spcBef>
                <a:spcPts val="400"/>
              </a:spcBef>
              <a:spcAft>
                <a:spcPts val="0"/>
              </a:spcAft>
              <a:buClr>
                <a:srgbClr val="000000"/>
              </a:buClr>
              <a:buSzPct val="100000"/>
              <a:buFont typeface="LucidaGrande" panose="020B0600040502020204" pitchFamily="34" charset="0"/>
              <a:buChar char="⇢"/>
              <a:defRPr/>
            </a:pPr>
            <a:r>
              <a:rPr lang="en-US" sz="2000" b="1" dirty="0">
                <a:solidFill>
                  <a:schemeClr val="tx1"/>
                </a:solidFill>
                <a:latin typeface="Calibri" charset="0"/>
                <a:ea typeface="Calibri" charset="0"/>
                <a:cs typeface="Calibri" charset="0"/>
                <a:sym typeface="Calibri"/>
              </a:rPr>
              <a:t> Assign books and start reading OMAM: </a:t>
            </a:r>
            <a:r>
              <a:rPr lang="en-US" sz="2000" b="1" dirty="0">
                <a:solidFill>
                  <a:srgbClr val="0070C0"/>
                </a:solidFill>
                <a:latin typeface="Calibri" charset="0"/>
                <a:ea typeface="Calibri" charset="0"/>
                <a:cs typeface="Calibri" charset="0"/>
                <a:sym typeface="Calibri"/>
              </a:rPr>
              <a:t>Read opening section (first page) of </a:t>
            </a:r>
            <a:r>
              <a:rPr lang="en-US" sz="2000" b="1" i="1" dirty="0">
                <a:solidFill>
                  <a:srgbClr val="0070C0"/>
                </a:solidFill>
                <a:latin typeface="Calibri" charset="0"/>
                <a:ea typeface="Calibri" charset="0"/>
                <a:cs typeface="Calibri" charset="0"/>
                <a:sym typeface="Calibri"/>
              </a:rPr>
              <a:t>Of Mice and Men </a:t>
            </a:r>
            <a:r>
              <a:rPr lang="en-US" sz="2000" b="1" dirty="0">
                <a:solidFill>
                  <a:srgbClr val="0070C0"/>
                </a:solidFill>
                <a:latin typeface="Calibri" charset="0"/>
                <a:ea typeface="Calibri" charset="0"/>
                <a:cs typeface="Calibri" charset="0"/>
                <a:sym typeface="Calibri"/>
              </a:rPr>
              <a:t>(as a class) + assign Analysis Drawing assignment </a:t>
            </a:r>
            <a:r>
              <a:rPr lang="en-US" sz="2000" b="1" dirty="0">
                <a:solidFill>
                  <a:schemeClr val="tx1">
                    <a:lumMod val="95000"/>
                    <a:lumOff val="5000"/>
                  </a:schemeClr>
                </a:solidFill>
                <a:latin typeface="Calibri" charset="0"/>
                <a:ea typeface="Calibri" charset="0"/>
                <a:cs typeface="Calibri" charset="0"/>
                <a:sym typeface="Calibri"/>
              </a:rPr>
              <a:t>(due Thursday 4/12/18). </a:t>
            </a:r>
          </a:p>
          <a:p>
            <a:pPr eaLnBrk="1" fontAlgn="auto" hangingPunct="1">
              <a:lnSpc>
                <a:spcPct val="80000"/>
              </a:lnSpc>
              <a:spcBef>
                <a:spcPts val="400"/>
              </a:spcBef>
              <a:spcAft>
                <a:spcPts val="0"/>
              </a:spcAft>
              <a:buClr>
                <a:srgbClr val="000000"/>
              </a:buClr>
              <a:buSzPct val="100000"/>
              <a:defRPr/>
            </a:pPr>
            <a:endParaRPr lang="en-US" sz="2000" b="1"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000" b="1" dirty="0">
                <a:solidFill>
                  <a:schemeClr val="tx1"/>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2000" dirty="0">
                <a:solidFill>
                  <a:schemeClr val="tx1"/>
                </a:solidFill>
                <a:latin typeface="Calibri" charset="0"/>
                <a:ea typeface="Calibri" charset="0"/>
                <a:cs typeface="Calibri" charset="0"/>
                <a:sym typeface="Calibri"/>
              </a:rPr>
              <a:t>I can analyze a text by paying close attention to the author’s choices regarding how to develop and relate elements in a story by creating a visual representation of the text. </a:t>
            </a:r>
            <a:endParaRPr lang="en-US" sz="2000" b="1" dirty="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2000" b="1"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000" b="1" dirty="0">
                <a:solidFill>
                  <a:schemeClr val="tx1"/>
                </a:solidFill>
                <a:latin typeface="Calibri" charset="0"/>
                <a:ea typeface="Calibri" charset="0"/>
                <a:cs typeface="Calibri" charset="0"/>
                <a:sym typeface="Calibri"/>
              </a:rPr>
              <a:t>Language Objective: </a:t>
            </a: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2000" dirty="0">
                <a:solidFill>
                  <a:schemeClr val="tx1"/>
                </a:solidFill>
                <a:latin typeface="Calibri" charset="0"/>
                <a:ea typeface="Calibri" charset="0"/>
                <a:cs typeface="Calibri" charset="0"/>
                <a:sym typeface="Calibri"/>
              </a:rPr>
              <a:t>I can provide justifications for each element in my drawing and explanations for how they connect to the text by using these sentence stems: </a:t>
            </a:r>
          </a:p>
          <a:p>
            <a:pPr marL="342900" lvl="1" indent="-342900" eaLnBrk="1" fontAlgn="auto" hangingPunct="1">
              <a:lnSpc>
                <a:spcPct val="80000"/>
              </a:lnSpc>
              <a:spcBef>
                <a:spcPts val="400"/>
              </a:spcBef>
              <a:spcAft>
                <a:spcPts val="0"/>
              </a:spcAft>
              <a:buClr>
                <a:srgbClr val="000000"/>
              </a:buClr>
              <a:buSzPct val="100000"/>
              <a:buFont typeface="Arial" charset="0"/>
              <a:buChar char="•"/>
              <a:defRPr/>
            </a:pPr>
            <a:r>
              <a:rPr lang="en-US" sz="2000" dirty="0">
                <a:solidFill>
                  <a:schemeClr val="tx1"/>
                </a:solidFill>
                <a:latin typeface="Calibri" charset="0"/>
                <a:ea typeface="Calibri" charset="0"/>
                <a:cs typeface="Calibri" charset="0"/>
                <a:sym typeface="Calibri"/>
              </a:rPr>
              <a:t>The line from the text which supports why I drew_____ is, “</a:t>
            </a:r>
            <a:r>
              <a:rPr lang="mr-IN" sz="2000" dirty="0">
                <a:solidFill>
                  <a:schemeClr val="tx1"/>
                </a:solidFill>
                <a:latin typeface="Calibri" charset="0"/>
                <a:ea typeface="Calibri" charset="0"/>
                <a:cs typeface="Calibri" charset="0"/>
                <a:sym typeface="Calibri"/>
              </a:rPr>
              <a:t>…</a:t>
            </a:r>
            <a:r>
              <a:rPr lang="en-US" sz="2000" dirty="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400"/>
              </a:spcBef>
              <a:spcAft>
                <a:spcPts val="0"/>
              </a:spcAft>
              <a:buClr>
                <a:srgbClr val="000000"/>
              </a:buClr>
              <a:buSzPct val="100000"/>
              <a:buFont typeface="Arial" charset="0"/>
              <a:buChar char="•"/>
              <a:defRPr/>
            </a:pPr>
            <a:r>
              <a:rPr lang="en-US" sz="2000" dirty="0">
                <a:solidFill>
                  <a:schemeClr val="tx1"/>
                </a:solidFill>
                <a:latin typeface="Calibri" charset="0"/>
                <a:ea typeface="Calibri" charset="0"/>
                <a:cs typeface="Calibri" charset="0"/>
                <a:sym typeface="Calibri"/>
              </a:rPr>
              <a:t>This portion of the text explains why I drew _____ because</a:t>
            </a:r>
            <a:r>
              <a:rPr lang="mr-IN" sz="2000" dirty="0">
                <a:solidFill>
                  <a:schemeClr val="tx1"/>
                </a:solidFill>
                <a:latin typeface="Calibri" charset="0"/>
                <a:ea typeface="Calibri" charset="0"/>
                <a:cs typeface="Calibri" charset="0"/>
                <a:sym typeface="Calibri"/>
              </a:rPr>
              <a:t>…</a:t>
            </a:r>
            <a:endParaRPr lang="en-US" sz="2000" dirty="0">
              <a:solidFill>
                <a:schemeClr val="tx1"/>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endParaRPr lang="en-US" sz="1700"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285322955"/>
      </p:ext>
    </p:extLst>
  </p:cSld>
  <p:clrMapOvr>
    <a:masterClrMapping/>
  </p:clrMapOvr>
  <p:transition spd="slow">
    <p:cut/>
  </p:transition>
</p:sld>
</file>

<file path=ppt/theme/theme1.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7-18_LA 5+6 Agenda_Schmitt" id="{4ED00C81-3F21-4440-BA21-D65F98B3CC5C}" vid="{33361ED6-F2CD-9B4E-8BE6-6FCDB2D1E6B1}"/>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180953</TotalTime>
  <Words>30880</Words>
  <Application>Microsoft Macintosh PowerPoint</Application>
  <PresentationFormat>On-screen Show (4:3)</PresentationFormat>
  <Paragraphs>3237</Paragraphs>
  <Slides>229</Slides>
  <Notes>120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229</vt:i4>
      </vt:variant>
    </vt:vector>
  </HeadingPairs>
  <TitlesOfParts>
    <vt:vector size="238" baseType="lpstr">
      <vt:lpstr>ArialUnicodeMS</vt:lpstr>
      <vt:lpstr>Arial</vt:lpstr>
      <vt:lpstr>Calibri</vt:lpstr>
      <vt:lpstr>Courier New</vt:lpstr>
      <vt:lpstr>Kristen ITC</vt:lpstr>
      <vt:lpstr>LucidaGrande</vt:lpstr>
      <vt:lpstr>Wingdings</vt:lpstr>
      <vt:lpstr>ZapfDingbatsITC</vt:lpstr>
      <vt:lpstr>1_Office Theme</vt:lpstr>
      <vt:lpstr>Language Arts 5 &amp; 6  Daily Agenda</vt:lpstr>
      <vt:lpstr>PowerPoint Presentation</vt:lpstr>
      <vt:lpstr>Monday Jan. 29, 2018 Agenda</vt:lpstr>
      <vt:lpstr>Starter Pack Assignment</vt:lpstr>
      <vt:lpstr>Tuesday 1/30/18 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Rhetorical Analysis Word Wall</vt:lpstr>
      <vt:lpstr>Parallelism or Parallel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Wednesday 3/14/18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Grammar 3/20/18</vt:lpstr>
      <vt:lpstr>PowerPoint Presentation</vt:lpstr>
      <vt:lpstr>PowerPoint Presentation</vt:lpstr>
      <vt:lpstr>Grammar 3/23/18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Monday 4/9/18 Agenda</vt:lpstr>
      <vt:lpstr>Thursday 4/12/18 Agenda</vt:lpstr>
      <vt:lpstr>PowerPoint Presentation</vt:lpstr>
      <vt:lpstr>PowerPoint Presentation</vt:lpstr>
      <vt:lpstr>Friday 4/13/18 Agenda</vt:lpstr>
      <vt:lpstr>Symbiosis</vt:lpstr>
      <vt:lpstr>5 Types of Symbiotic Relationships</vt:lpstr>
      <vt:lpstr>Mutualism: A symbiotic relationship in which both (or all) organisms involved benefit.  </vt:lpstr>
      <vt:lpstr>Commensalism: A symbiotic relationship in which one partner benefits and the other is unaffected.  </vt:lpstr>
      <vt:lpstr>Amensalism: A symbiotic relationship in which one partner is harmed and the other is unaffected. (if you know of a clean, stable example of this, please let me know)    </vt:lpstr>
      <vt:lpstr>Parasitism: A symbiotic relationship in which one partner (the parasite) benefits and the other (the host) is harmed, though typically not killed directly by the action of the parasite.    </vt:lpstr>
      <vt:lpstr>Pathogen: A symbiotic relationship in which one partner (the pathogen) causes disease within the other (the host) and which can disable or kill the host.        </vt:lpstr>
      <vt:lpstr>Monday 4/16/18 Agenda</vt:lpstr>
      <vt:lpstr>PowerPoint Presentation</vt:lpstr>
      <vt:lpstr>Tuesday 4/17/18 Agenda</vt:lpstr>
      <vt:lpstr>PowerPoint Presentation</vt:lpstr>
      <vt:lpstr>Wednesday 4/18/18 Agenda</vt:lpstr>
      <vt:lpstr>PowerPoint Presentation</vt:lpstr>
      <vt:lpstr>Thursday 4/19/18 Agenda</vt:lpstr>
      <vt:lpstr>PowerPoint Presentation</vt:lpstr>
      <vt:lpstr>Friday 4/20/18 Agenda</vt:lpstr>
      <vt:lpstr>PowerPoint Presentation</vt:lpstr>
      <vt:lpstr>Thursday 3/30/17 Agenda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Tuesday 3/7/17 Agenda </vt:lpstr>
      <vt:lpstr>PowerPoint Presentation</vt:lpstr>
      <vt:lpstr>Tuesday 3/7/17</vt:lpstr>
      <vt:lpstr>Tuesday 3/7/17</vt:lpstr>
      <vt:lpstr>Wednesday 3/8/17 Agenda </vt:lpstr>
      <vt:lpstr>PowerPoint Presentation</vt:lpstr>
      <vt:lpstr>Wednesday 3/8/17</vt:lpstr>
      <vt:lpstr>Wednesday 3/8/17</vt:lpstr>
      <vt:lpstr>Thursday 3/2/17 Agenda </vt:lpstr>
      <vt:lpstr>Friday 3/3/17 Agenda </vt:lpstr>
      <vt:lpstr>Monday 3/6/17 Agenda </vt:lpstr>
      <vt:lpstr>PowerPoint Presentation</vt:lpstr>
      <vt:lpstr>Monday 3/6/17</vt:lpstr>
      <vt:lpstr>Monday 3/6/17</vt:lpstr>
      <vt:lpstr>Tuesday 3/7/17 Agenda </vt:lpstr>
      <vt:lpstr>PowerPoint Presentation</vt:lpstr>
      <vt:lpstr>Tuesday 3/7/17</vt:lpstr>
      <vt:lpstr>Tuesday 3/7/17</vt:lpstr>
      <vt:lpstr>Wednesday 3/8/17 Agenda </vt:lpstr>
      <vt:lpstr>PowerPoint Presentation</vt:lpstr>
      <vt:lpstr>Wednesday 3/8/17</vt:lpstr>
      <vt:lpstr>Wednesday 3/8/17</vt:lpstr>
      <vt:lpstr>Friday 3/10/17 Agenda </vt:lpstr>
      <vt:lpstr>PowerPoint Presentation</vt:lpstr>
      <vt:lpstr>Monday 3/13/17 Agenda </vt:lpstr>
      <vt:lpstr>Hours 3,5,6 = Monday 3/13/17 Agenda </vt:lpstr>
      <vt:lpstr>PowerPoint Presentation</vt:lpstr>
      <vt:lpstr>Monday 3/13/17</vt:lpstr>
      <vt:lpstr>Monday 3/13/17</vt:lpstr>
      <vt:lpstr>Tuesday 3/14/17 Agenda </vt:lpstr>
      <vt:lpstr>PowerPoint Presentation</vt:lpstr>
      <vt:lpstr>Monday 3/19/18</vt:lpstr>
      <vt:lpstr>Tuesday 3/14/17</vt:lpstr>
      <vt:lpstr>Wednesday 3/15/17 Agenda </vt:lpstr>
      <vt:lpstr>Thursday 3/16/17 Agenda </vt:lpstr>
      <vt:lpstr>PowerPoint Presentation</vt:lpstr>
      <vt:lpstr>PowerPoint Presentation</vt:lpstr>
      <vt:lpstr>PowerPoint Presentation</vt:lpstr>
      <vt:lpstr>Friday 3/17/17 Agenda </vt:lpstr>
      <vt:lpstr>PowerPoint Presentation</vt:lpstr>
      <vt:lpstr>Monday 3/20/17 Agenda </vt:lpstr>
      <vt:lpstr>Tuesday 3/21/17 Agenda </vt:lpstr>
      <vt:lpstr>Wednesday 3/22/17 Agenda </vt:lpstr>
      <vt:lpstr>Thursday 3/23/17 Agenda </vt:lpstr>
      <vt:lpstr>Friday 3/24/17 Agenda </vt:lpstr>
      <vt:lpstr>Our essential question:</vt:lpstr>
      <vt:lpstr>Monday 3/27/17 Agenda </vt:lpstr>
      <vt:lpstr>Directions: Take 10 minutes to go through each question and come up individual responses for each member of your group. </vt:lpstr>
      <vt:lpstr>Should Bystanders Have A Legal Obligation To Intervene In A Rape? </vt:lpstr>
      <vt:lpstr>Civil Disobedience </vt:lpstr>
      <vt:lpstr>Civil Disobedience </vt:lpstr>
      <vt:lpstr>Civil Disobedience </vt:lpstr>
      <vt:lpstr>Letter From A Birmingham Jail </vt:lpstr>
      <vt:lpstr>Mort Crim </vt:lpstr>
      <vt:lpstr>PowerPoint Presentation</vt:lpstr>
      <vt:lpstr>Monday 3/27/17</vt:lpstr>
      <vt:lpstr>Tuesday 3/28/17 Agenda </vt:lpstr>
      <vt:lpstr>PowerPoint Presentation</vt:lpstr>
      <vt:lpstr>Tuesday 3/28/17</vt:lpstr>
      <vt:lpstr>Tuesday 3/28/17</vt:lpstr>
      <vt:lpstr>Wednesday 3/29/17 Agenda </vt:lpstr>
      <vt:lpstr>PowerPoint Presentation</vt:lpstr>
      <vt:lpstr>Wednesday 3/29/17</vt:lpstr>
      <vt:lpstr>PowerPoint Presentation</vt:lpstr>
      <vt:lpstr>PowerPoint Presentation</vt:lpstr>
      <vt:lpstr>Thursday 3/30/17 Agenda </vt:lpstr>
      <vt:lpstr>PowerPoint Presentation</vt:lpstr>
      <vt:lpstr>Thursday 3/30/17</vt:lpstr>
      <vt:lpstr>Friday 3/31/17 Agenda </vt:lpstr>
      <vt:lpstr>Monday 4/10/17 Agenda </vt:lpstr>
      <vt:lpstr>Friday 3/31/17 Agenda </vt:lpstr>
      <vt:lpstr>Monday 4/10/17</vt:lpstr>
      <vt:lpstr>Monday 4/17/17 Agenda </vt:lpstr>
      <vt:lpstr>PowerPoint Presentation</vt:lpstr>
      <vt:lpstr>Anticipation Guide: Of Mice and Men</vt:lpstr>
      <vt:lpstr>Tuesday 4/18/17 Agenda </vt:lpstr>
      <vt:lpstr>PowerPoint Presentation</vt:lpstr>
      <vt:lpstr>Wednesday 4/19/17 Agenda </vt:lpstr>
      <vt:lpstr>PowerPoint Presentation</vt:lpstr>
      <vt:lpstr>Thursday 4/20/17 Agenda </vt:lpstr>
      <vt:lpstr>Friday 4/21/17 Agenda </vt:lpstr>
      <vt:lpstr>PowerPoint Presentation</vt:lpstr>
      <vt:lpstr>Monday 4/24/17 Agenda </vt:lpstr>
      <vt:lpstr>PowerPoint Presentation</vt:lpstr>
      <vt:lpstr>Tuesday 4/25/17 Agenda </vt:lpstr>
      <vt:lpstr>PowerPoint Presentation</vt:lpstr>
      <vt:lpstr>Symbiosis</vt:lpstr>
      <vt:lpstr>5 Types of Symbiotic Relationships</vt:lpstr>
      <vt:lpstr>Mutualism: A symbiotic relationship in which both (or all) organisms involved benefit.  </vt:lpstr>
      <vt:lpstr>Commensalism: A symbiotic relationship in which one partner benefits and the other is unaffected.  </vt:lpstr>
      <vt:lpstr>Amensalism: A symbiotic relationship in which one partner is harmed and the other is unaffected. (if you know of a clean, stable example of this, please let me know)    </vt:lpstr>
      <vt:lpstr>Parasitism: A symbiotic relationship in which one partner (the parasite) benefits and the other (the host) is harmed, though typically not killed directly by the action of the parasite.    </vt:lpstr>
      <vt:lpstr>Pathogen: A symbiotic relationship in which one partner (the pathogen) causes disease within the other (the host) and which can disable or kill the host.        </vt:lpstr>
      <vt:lpstr>Wednesday 4/26/17 Agenda </vt:lpstr>
      <vt:lpstr>PowerPoint Presentation</vt:lpstr>
      <vt:lpstr>Thursday 4/27/17 Agenda </vt:lpstr>
      <vt:lpstr>PowerPoint Presentation</vt:lpstr>
      <vt:lpstr>Essential Questions</vt:lpstr>
      <vt:lpstr>Do you agree with this statement? </vt:lpstr>
      <vt:lpstr>Friday 4/28/17 Agenda </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Arts 7  Daily Agenda</dc:title>
  <dc:creator>Peters, Caitlyn</dc:creator>
  <cp:lastModifiedBy>Mike Schmitt</cp:lastModifiedBy>
  <cp:revision>1089</cp:revision>
  <cp:lastPrinted>2018-04-15T00:35:40Z</cp:lastPrinted>
  <dcterms:modified xsi:type="dcterms:W3CDTF">2018-04-16T23:12:35Z</dcterms:modified>
</cp:coreProperties>
</file>