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9" r:id="rId1"/>
  </p:sldMasterIdLst>
  <p:notesMasterIdLst>
    <p:notesMasterId r:id="rId23"/>
  </p:notesMasterIdLst>
  <p:handoutMasterIdLst>
    <p:handoutMasterId r:id="rId24"/>
  </p:handoutMasterIdLst>
  <p:sldIdLst>
    <p:sldId id="256" r:id="rId2"/>
    <p:sldId id="780" r:id="rId3"/>
    <p:sldId id="851" r:id="rId4"/>
    <p:sldId id="854" r:id="rId5"/>
    <p:sldId id="853" r:id="rId6"/>
    <p:sldId id="855" r:id="rId7"/>
    <p:sldId id="856" r:id="rId8"/>
    <p:sldId id="857" r:id="rId9"/>
    <p:sldId id="858" r:id="rId10"/>
    <p:sldId id="860" r:id="rId11"/>
    <p:sldId id="861" r:id="rId12"/>
    <p:sldId id="862" r:id="rId13"/>
    <p:sldId id="859" r:id="rId14"/>
    <p:sldId id="863" r:id="rId15"/>
    <p:sldId id="864" r:id="rId16"/>
    <p:sldId id="865" r:id="rId17"/>
    <p:sldId id="867" r:id="rId18"/>
    <p:sldId id="869" r:id="rId19"/>
    <p:sldId id="871" r:id="rId20"/>
    <p:sldId id="870" r:id="rId21"/>
    <p:sldId id="852" r:id="rId22"/>
  </p:sldIdLst>
  <p:sldSz cx="9144000" cy="6858000" type="screen4x3"/>
  <p:notesSz cx="7010400" cy="9296400"/>
  <p:defaultTextStyle>
    <a:defPPr>
      <a:defRPr lang="en-US"/>
    </a:defPPr>
    <a:lvl1pPr algn="l" rtl="0" fontAlgn="base">
      <a:spcBef>
        <a:spcPct val="0"/>
      </a:spcBef>
      <a:spcAft>
        <a:spcPct val="0"/>
      </a:spcAft>
      <a:defRPr sz="1400" kern="1200">
        <a:solidFill>
          <a:srgbClr val="000000"/>
        </a:solidFill>
        <a:latin typeface="Arial" charset="0"/>
        <a:ea typeface="Arial" charset="0"/>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Arial" charset="0"/>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Arial" charset="0"/>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Arial" charset="0"/>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Arial" charset="0"/>
        <a:cs typeface="Arial" charset="0"/>
        <a:sym typeface="Arial" charset="0"/>
      </a:defRPr>
    </a:lvl5pPr>
    <a:lvl6pPr marL="2286000" algn="l" defTabSz="914400" rtl="0" eaLnBrk="1" latinLnBrk="0" hangingPunct="1">
      <a:defRPr sz="1400" kern="1200">
        <a:solidFill>
          <a:srgbClr val="000000"/>
        </a:solidFill>
        <a:latin typeface="Arial" charset="0"/>
        <a:ea typeface="Arial" charset="0"/>
        <a:cs typeface="Arial" charset="0"/>
        <a:sym typeface="Arial" charset="0"/>
      </a:defRPr>
    </a:lvl6pPr>
    <a:lvl7pPr marL="2743200" algn="l" defTabSz="914400" rtl="0" eaLnBrk="1" latinLnBrk="0" hangingPunct="1">
      <a:defRPr sz="1400" kern="1200">
        <a:solidFill>
          <a:srgbClr val="000000"/>
        </a:solidFill>
        <a:latin typeface="Arial" charset="0"/>
        <a:ea typeface="Arial" charset="0"/>
        <a:cs typeface="Arial" charset="0"/>
        <a:sym typeface="Arial" charset="0"/>
      </a:defRPr>
    </a:lvl7pPr>
    <a:lvl8pPr marL="3200400" algn="l" defTabSz="914400" rtl="0" eaLnBrk="1" latinLnBrk="0" hangingPunct="1">
      <a:defRPr sz="1400" kern="1200">
        <a:solidFill>
          <a:srgbClr val="000000"/>
        </a:solidFill>
        <a:latin typeface="Arial" charset="0"/>
        <a:ea typeface="Arial" charset="0"/>
        <a:cs typeface="Arial" charset="0"/>
        <a:sym typeface="Arial" charset="0"/>
      </a:defRPr>
    </a:lvl8pPr>
    <a:lvl9pPr marL="3657600" algn="l" defTabSz="914400" rtl="0" eaLnBrk="1" latinLnBrk="0" hangingPunct="1">
      <a:defRPr sz="1400" kern="1200">
        <a:solidFill>
          <a:srgbClr val="000000"/>
        </a:solidFill>
        <a:latin typeface="Arial" charset="0"/>
        <a:ea typeface="Arial" charset="0"/>
        <a:cs typeface="Arial" charset="0"/>
        <a:sym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6600"/>
    <a:srgbClr val="FF9F0B"/>
    <a:srgbClr val="E28700"/>
    <a:srgbClr val="C20E9B"/>
    <a:srgbClr val="E7E300"/>
    <a:srgbClr val="FFFC00"/>
    <a:srgbClr val="009A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0651C3A-4460-11DB-9652-00E08161165F}">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53" autoAdjust="0"/>
    <p:restoredTop sz="90268" autoAdjust="0"/>
  </p:normalViewPr>
  <p:slideViewPr>
    <p:cSldViewPr>
      <p:cViewPr>
        <p:scale>
          <a:sx n="90" d="100"/>
          <a:sy n="90" d="100"/>
        </p:scale>
        <p:origin x="-128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7952A45-BFBB-F44A-A8E5-7BDEA5E6B3EC}" type="datetimeFigureOut">
              <a:rPr lang="en-US" smtClean="0"/>
              <a:t>2/8/2018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86E3E24-EDC4-2942-8840-0ED5C2E6FCFB}" type="slidenum">
              <a:rPr lang="en-US" smtClean="0"/>
              <a:t>‹#›</a:t>
            </a:fld>
            <a:endParaRPr lang="en-US"/>
          </a:p>
        </p:txBody>
      </p:sp>
    </p:spTree>
    <p:extLst>
      <p:ext uri="{BB962C8B-B14F-4D97-AF65-F5344CB8AC3E}">
        <p14:creationId xmlns:p14="http://schemas.microsoft.com/office/powerpoint/2010/main" val="1141981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0962" name="Shape 2"/>
          <p:cNvSpPr txBox="1">
            <a:spLocks noGrp="1"/>
          </p:cNvSpPr>
          <p:nvPr>
            <p:ph type="hdr" idx="2"/>
          </p:nvPr>
        </p:nvSpPr>
        <p:spPr bwMode="auto">
          <a:xfrm>
            <a:off x="0" y="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62" tIns="93162" rIns="93162" bIns="93162" numCol="1" anchor="t" anchorCtr="0" compatLnSpc="1">
            <a:prstTxWarp prst="textNoShape">
              <a:avLst/>
            </a:prstTxWarp>
          </a:bodyPr>
          <a:lstStyle>
            <a:lvl1pPr>
              <a:defRPr>
                <a:ea typeface="+mn-ea"/>
              </a:defRPr>
            </a:lvl1pPr>
          </a:lstStyle>
          <a:p>
            <a:pPr>
              <a:defRPr/>
            </a:pPr>
            <a:endParaRPr lang="en-US" altLang="en-US"/>
          </a:p>
        </p:txBody>
      </p:sp>
      <p:sp>
        <p:nvSpPr>
          <p:cNvPr id="40963" name="Shape 3"/>
          <p:cNvSpPr txBox="1">
            <a:spLocks noGrp="1"/>
          </p:cNvSpPr>
          <p:nvPr>
            <p:ph type="dt" idx="10"/>
          </p:nvPr>
        </p:nvSpPr>
        <p:spPr bwMode="auto">
          <a:xfrm>
            <a:off x="3970938" y="0"/>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62" tIns="93162" rIns="93162" bIns="93162" numCol="1" anchor="t" anchorCtr="0" compatLnSpc="1">
            <a:prstTxWarp prst="textNoShape">
              <a:avLst/>
            </a:prstTxWarp>
          </a:bodyPr>
          <a:lstStyle>
            <a:lvl1pPr algn="r">
              <a:defRPr>
                <a:ea typeface="+mn-ea"/>
              </a:defRPr>
            </a:lvl1pPr>
          </a:lstStyle>
          <a:p>
            <a:pPr>
              <a:defRPr/>
            </a:pPr>
            <a:endParaRPr lang="en-US" altLang="en-US"/>
          </a:p>
        </p:txBody>
      </p:sp>
      <p:sp>
        <p:nvSpPr>
          <p:cNvPr id="198660" name="Shape 4"/>
          <p:cNvSpPr>
            <a:spLocks noGrp="1" noRot="1" noChangeAspect="1"/>
          </p:cNvSpPr>
          <p:nvPr>
            <p:ph type="sldImg" idx="3"/>
          </p:nvPr>
        </p:nvSpPr>
        <p:spPr bwMode="auto">
          <a:xfrm>
            <a:off x="1181100" y="696913"/>
            <a:ext cx="4648200" cy="3486150"/>
          </a:xfrm>
          <a:custGeom>
            <a:avLst/>
            <a:gdLst>
              <a:gd name="T0" fmla="*/ 0 w 120000"/>
              <a:gd name="T1" fmla="*/ 0 h 120000"/>
              <a:gd name="T2" fmla="*/ 4572000 w 120000"/>
              <a:gd name="T3" fmla="*/ 0 h 120000"/>
              <a:gd name="T4" fmla="*/ 4572000 w 120000"/>
              <a:gd name="T5" fmla="*/ 3429000 h 120000"/>
              <a:gd name="T6" fmla="*/ 0 w 120000"/>
              <a:gd name="T7" fmla="*/ 3429000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12700" cap="rnd">
            <a:solidFill>
              <a:srgbClr val="00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 name="Shape 5"/>
          <p:cNvSpPr txBox="1">
            <a:spLocks noGrp="1"/>
          </p:cNvSpPr>
          <p:nvPr>
            <p:ph type="body" idx="1"/>
          </p:nvPr>
        </p:nvSpPr>
        <p:spPr>
          <a:xfrm>
            <a:off x="701040" y="4415790"/>
            <a:ext cx="5608320" cy="4183380"/>
          </a:xfrm>
          <a:prstGeom prst="rect">
            <a:avLst/>
          </a:prstGeom>
          <a:noFill/>
          <a:ln>
            <a:noFill/>
          </a:ln>
        </p:spPr>
        <p:txBody>
          <a:bodyPr lIns="93162" tIns="93162" rIns="93162" bIns="9316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pPr lvl="0"/>
            <a:endParaRPr noProof="0"/>
          </a:p>
        </p:txBody>
      </p:sp>
      <p:sp>
        <p:nvSpPr>
          <p:cNvPr id="40966" name="Shape 6"/>
          <p:cNvSpPr txBox="1">
            <a:spLocks noGrp="1"/>
          </p:cNvSpPr>
          <p:nvPr>
            <p:ph type="ftr" idx="11"/>
          </p:nvPr>
        </p:nvSpPr>
        <p:spPr bwMode="auto">
          <a:xfrm>
            <a:off x="0"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62" tIns="93162" rIns="93162" bIns="93162" numCol="1" anchor="b" anchorCtr="0" compatLnSpc="1">
            <a:prstTxWarp prst="textNoShape">
              <a:avLst/>
            </a:prstTxWarp>
          </a:bodyPr>
          <a:lstStyle>
            <a:lvl1pPr>
              <a:defRPr>
                <a:ea typeface="+mn-ea"/>
              </a:defRPr>
            </a:lvl1pPr>
          </a:lstStyle>
          <a:p>
            <a:pPr>
              <a:defRPr/>
            </a:pPr>
            <a:endParaRPr lang="en-US" altLang="en-US"/>
          </a:p>
        </p:txBody>
      </p:sp>
      <p:sp>
        <p:nvSpPr>
          <p:cNvPr id="40967" name="Shape 7"/>
          <p:cNvSpPr txBox="1">
            <a:spLocks noGrp="1"/>
          </p:cNvSpPr>
          <p:nvPr>
            <p:ph type="sldNum" idx="12"/>
          </p:nvPr>
        </p:nvSpPr>
        <p:spPr bwMode="auto">
          <a:xfrm>
            <a:off x="3970938" y="8829967"/>
            <a:ext cx="30378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62" tIns="93162" rIns="93162" bIns="93162" numCol="1" anchor="b" anchorCtr="0" compatLnSpc="1">
            <a:prstTxWarp prst="textNoShape">
              <a:avLst/>
            </a:prstTxWarp>
          </a:bodyPr>
          <a:lstStyle>
            <a:lvl1pPr algn="r">
              <a:defRPr>
                <a:ea typeface="+mn-ea"/>
              </a:defRPr>
            </a:lvl1pPr>
          </a:lstStyle>
          <a:p>
            <a:pPr>
              <a:defRPr/>
            </a:pPr>
            <a:endParaRPr lang="en-US" altLang="en-US"/>
          </a:p>
        </p:txBody>
      </p:sp>
    </p:spTree>
    <p:extLst>
      <p:ext uri="{BB962C8B-B14F-4D97-AF65-F5344CB8AC3E}">
        <p14:creationId xmlns:p14="http://schemas.microsoft.com/office/powerpoint/2010/main" val="3111446936"/>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9682" name="Shape 54"/>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199683" name="Shape 55"/>
          <p:cNvSpPr>
            <a:spLocks noGrp="1" noRot="1" noChangeAspect="1" noTextEdit="1"/>
          </p:cNvSpPr>
          <p:nvPr>
            <p:ph type="sldImg" idx="2"/>
          </p:nvPr>
        </p:nvSpPr>
        <p:spPr>
          <a:ln w="9525" cap="flat">
            <a:round/>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3052452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2852495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285249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a:p>
        </p:txBody>
      </p:sp>
      <p:sp>
        <p:nvSpPr>
          <p:cNvPr id="2867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54423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a:p>
        </p:txBody>
      </p:sp>
      <p:sp>
        <p:nvSpPr>
          <p:cNvPr id="2867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917809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7746"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a:p>
        </p:txBody>
      </p:sp>
      <p:sp>
        <p:nvSpPr>
          <p:cNvPr id="287747"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366285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2307299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1941423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1941423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3543253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2" name="Shape 6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numCol="1" compatLnSpc="1">
            <a:prstTxWarp prst="textNoShape">
              <a:avLst/>
            </a:prstTxWarp>
          </a:bodyPr>
          <a:lstStyle/>
          <a:p>
            <a:pPr eaLnBrk="1" hangingPunct="1">
              <a:spcBef>
                <a:spcPct val="0"/>
              </a:spcBef>
            </a:pPr>
            <a:endParaRPr lang="en-US" altLang="en-US" dirty="0"/>
          </a:p>
        </p:txBody>
      </p:sp>
      <p:sp>
        <p:nvSpPr>
          <p:cNvPr id="209923" name="Shape 61"/>
          <p:cNvSpPr>
            <a:spLocks noGrp="1" noRot="1" noChangeAspect="1" noTextEdit="1"/>
          </p:cNvSpPr>
          <p:nvPr>
            <p:ph type="sldImg" idx="2"/>
          </p:nvPr>
        </p:nvSpPr>
        <p:spPr>
          <a:ln w="9525" cap="flat">
            <a:round/>
            <a:headEnd/>
            <a:tailEnd/>
          </a:ln>
        </p:spPr>
      </p:sp>
    </p:spTree>
    <p:extLst>
      <p:ext uri="{BB962C8B-B14F-4D97-AF65-F5344CB8AC3E}">
        <p14:creationId xmlns:p14="http://schemas.microsoft.com/office/powerpoint/2010/main" val="262689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4"/>
        <p:cNvGrpSpPr/>
        <p:nvPr/>
      </p:nvGrpSpPr>
      <p:grpSpPr>
        <a:xfrm>
          <a:off x="0" y="0"/>
          <a:ext cx="0" cy="0"/>
          <a:chOff x="0" y="0"/>
          <a:chExt cx="0" cy="0"/>
        </a:xfrm>
      </p:grpSpPr>
      <p:sp>
        <p:nvSpPr>
          <p:cNvPr id="15" name="Shape 15"/>
          <p:cNvSpPr txBox="1">
            <a:spLocks noGrp="1"/>
          </p:cNvSpPr>
          <p:nvPr>
            <p:ph type="title"/>
          </p:nvPr>
        </p:nvSpPr>
        <p:spPr>
          <a:xfrm rot="5400000">
            <a:off x="4732337" y="2171700"/>
            <a:ext cx="5851525" cy="2057400"/>
          </a:xfrm>
          <a:prstGeom prst="rect">
            <a:avLst/>
          </a:prstGeom>
          <a:noFill/>
          <a:ln>
            <a:noFill/>
          </a:ln>
        </p:spPr>
        <p:txBody>
          <a:bodyPr/>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16" name="Shape 16"/>
          <p:cNvSpPr txBox="1">
            <a:spLocks noGrp="1"/>
          </p:cNvSpPr>
          <p:nvPr>
            <p:ph type="body" idx="1"/>
          </p:nvPr>
        </p:nvSpPr>
        <p:spPr>
          <a:xfrm rot="5400000">
            <a:off x="541337" y="190500"/>
            <a:ext cx="5851525" cy="6019799"/>
          </a:xfrm>
          <a:prstGeom prst="rect">
            <a:avLst/>
          </a:prstGeom>
          <a:noFill/>
          <a:ln>
            <a:noFill/>
          </a:ln>
        </p:spPr>
        <p:txBody>
          <a:bodyPr/>
          <a:lstStyle>
            <a:lvl1pPr marL="342900" indent="-139700" algn="l" rtl="0">
              <a:spcBef>
                <a:spcPts val="640"/>
              </a:spcBef>
              <a:spcAft>
                <a:spcPts val="0"/>
              </a:spcAft>
              <a:buClr>
                <a:schemeClr val="dk1"/>
              </a:buClr>
              <a:buFont typeface="Calibri"/>
              <a:buChar char="•"/>
              <a:defRPr/>
            </a:lvl1pPr>
            <a:lvl2pPr marL="742950" indent="-107950" algn="l" rtl="0">
              <a:spcBef>
                <a:spcPts val="560"/>
              </a:spcBef>
              <a:spcAft>
                <a:spcPts val="0"/>
              </a:spcAft>
              <a:buClr>
                <a:schemeClr val="dk1"/>
              </a:buClr>
              <a:buFont typeface="Calibri"/>
              <a:buChar char="–"/>
              <a:defRPr/>
            </a:lvl2pPr>
            <a:lvl3pPr marL="1143000" indent="-76200" algn="l" rtl="0">
              <a:spcBef>
                <a:spcPts val="480"/>
              </a:spcBef>
              <a:spcAft>
                <a:spcPts val="0"/>
              </a:spcAft>
              <a:buClr>
                <a:schemeClr val="dk1"/>
              </a:buClr>
              <a:buFont typeface="Calibri"/>
              <a:buChar char="•"/>
              <a:defRPr/>
            </a:lvl3pPr>
            <a:lvl4pPr marL="1600200" indent="-101600" algn="l" rtl="0">
              <a:spcBef>
                <a:spcPts val="400"/>
              </a:spcBef>
              <a:spcAft>
                <a:spcPts val="0"/>
              </a:spcAft>
              <a:buClr>
                <a:schemeClr val="dk1"/>
              </a:buClr>
              <a:buFont typeface="Calibri"/>
              <a:buChar char="–"/>
              <a:defRPr/>
            </a:lvl4pPr>
            <a:lvl5pPr marL="2057400" indent="-101600" algn="l" rtl="0">
              <a:spcBef>
                <a:spcPts val="400"/>
              </a:spcBef>
              <a:spcAft>
                <a:spcPts val="0"/>
              </a:spcAft>
              <a:buClr>
                <a:schemeClr val="dk1"/>
              </a:buClr>
              <a:buFont typeface="Calibri"/>
              <a:buChar char="»"/>
              <a:defRPr/>
            </a:lvl5pPr>
            <a:lvl6pPr marL="2514600" indent="-101600" algn="l" rtl="0">
              <a:spcBef>
                <a:spcPts val="400"/>
              </a:spcBef>
              <a:spcAft>
                <a:spcPts val="0"/>
              </a:spcAft>
              <a:buClr>
                <a:schemeClr val="dk1"/>
              </a:buClr>
              <a:buFont typeface="Calibri"/>
              <a:buChar char="»"/>
              <a:defRPr/>
            </a:lvl6pPr>
            <a:lvl7pPr marL="2971800" indent="-101600" algn="l" rtl="0">
              <a:spcBef>
                <a:spcPts val="400"/>
              </a:spcBef>
              <a:spcAft>
                <a:spcPts val="0"/>
              </a:spcAft>
              <a:buClr>
                <a:schemeClr val="dk1"/>
              </a:buClr>
              <a:buFont typeface="Calibri"/>
              <a:buChar char="»"/>
              <a:defRPr/>
            </a:lvl7pPr>
            <a:lvl8pPr marL="3429000" indent="-101600" algn="l" rtl="0">
              <a:spcBef>
                <a:spcPts val="400"/>
              </a:spcBef>
              <a:spcAft>
                <a:spcPts val="0"/>
              </a:spcAft>
              <a:buClr>
                <a:schemeClr val="dk1"/>
              </a:buClr>
              <a:buFont typeface="Calibri"/>
              <a:buChar char="»"/>
              <a:defRPr/>
            </a:lvl8pPr>
            <a:lvl9pPr marL="3886200" indent="-101600" algn="l" rtl="0">
              <a:spcBef>
                <a:spcPts val="400"/>
              </a:spcBef>
              <a:spcAft>
                <a:spcPts val="0"/>
              </a:spcAft>
              <a:buClr>
                <a:schemeClr val="dk1"/>
              </a:buClr>
              <a:buFont typeface="Calibri"/>
              <a:buChar char="»"/>
              <a:defRPr/>
            </a:lvl9pPr>
          </a:lstStyle>
          <a:p>
            <a:endParaRPr/>
          </a:p>
        </p:txBody>
      </p:sp>
    </p:spTree>
    <p:extLst>
      <p:ext uri="{BB962C8B-B14F-4D97-AF65-F5344CB8AC3E}">
        <p14:creationId xmlns:p14="http://schemas.microsoft.com/office/powerpoint/2010/main" val="88513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73050"/>
            <a:ext cx="3008313" cy="1162049"/>
          </a:xfrm>
          <a:prstGeom prst="rect">
            <a:avLst/>
          </a:prstGeom>
          <a:noFill/>
          <a:ln>
            <a:noFill/>
          </a:ln>
        </p:spPr>
        <p:txBody>
          <a:bodyPr anchor="b"/>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 name="Shape 26"/>
          <p:cNvSpPr txBox="1">
            <a:spLocks noGrp="1"/>
          </p:cNvSpPr>
          <p:nvPr>
            <p:ph type="body" idx="1"/>
          </p:nvPr>
        </p:nvSpPr>
        <p:spPr>
          <a:xfrm>
            <a:off x="3575050" y="273050"/>
            <a:ext cx="5111750" cy="5853112"/>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2"/>
          </p:nvPr>
        </p:nvSpPr>
        <p:spPr>
          <a:xfrm>
            <a:off x="457200" y="1435100"/>
            <a:ext cx="3008313" cy="4691063"/>
          </a:xfrm>
          <a:prstGeom prst="rect">
            <a:avLst/>
          </a:prstGeom>
          <a:noFill/>
          <a:ln>
            <a:noFill/>
          </a:ln>
        </p:spPr>
        <p:txBody>
          <a:bodyPr/>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extLst>
      <p:ext uri="{BB962C8B-B14F-4D97-AF65-F5344CB8AC3E}">
        <p14:creationId xmlns:p14="http://schemas.microsoft.com/office/powerpoint/2010/main" val="92513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8"/>
        <p:cNvGrpSpPr/>
        <p:nvPr/>
      </p:nvGrpSpPr>
      <p:grpSpPr>
        <a:xfrm>
          <a:off x="0" y="0"/>
          <a:ext cx="0" cy="0"/>
          <a:chOff x="0" y="0"/>
          <a:chExt cx="0" cy="0"/>
        </a:xfrm>
      </p:grpSpPr>
    </p:spTree>
    <p:extLst>
      <p:ext uri="{BB962C8B-B14F-4D97-AF65-F5344CB8AC3E}">
        <p14:creationId xmlns:p14="http://schemas.microsoft.com/office/powerpoint/2010/main" val="1027417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000"/>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body" idx="1"/>
          </p:nvPr>
        </p:nvSpPr>
        <p:spPr>
          <a:xfrm>
            <a:off x="457200" y="1535112"/>
            <a:ext cx="4040187" cy="639762"/>
          </a:xfrm>
          <a:prstGeom prst="rect">
            <a:avLst/>
          </a:prstGeom>
          <a:noFill/>
          <a:ln>
            <a:noFill/>
          </a:ln>
        </p:spPr>
        <p:txBody>
          <a:bodyPr anchor="b"/>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4" name="Shape 34"/>
          <p:cNvSpPr txBox="1">
            <a:spLocks noGrp="1"/>
          </p:cNvSpPr>
          <p:nvPr>
            <p:ph type="body" idx="2"/>
          </p:nvPr>
        </p:nvSpPr>
        <p:spPr>
          <a:xfrm>
            <a:off x="457200" y="2174875"/>
            <a:ext cx="4040187" cy="3951287"/>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3"/>
          </p:nvPr>
        </p:nvSpPr>
        <p:spPr>
          <a:xfrm>
            <a:off x="4645025" y="1535112"/>
            <a:ext cx="4041774" cy="639762"/>
          </a:xfrm>
          <a:prstGeom prst="rect">
            <a:avLst/>
          </a:prstGeom>
          <a:noFill/>
          <a:ln>
            <a:noFill/>
          </a:ln>
        </p:spPr>
        <p:txBody>
          <a:bodyPr anchor="b"/>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36" name="Shape 36"/>
          <p:cNvSpPr txBox="1">
            <a:spLocks noGrp="1"/>
          </p:cNvSpPr>
          <p:nvPr>
            <p:ph type="body" idx="4"/>
          </p:nvPr>
        </p:nvSpPr>
        <p:spPr>
          <a:xfrm>
            <a:off x="4645025" y="2174875"/>
            <a:ext cx="4041774" cy="3951287"/>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2036123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8229600" cy="1143000"/>
          </a:xfrm>
          <a:prstGeom prst="rect">
            <a:avLst/>
          </a:prstGeom>
          <a:noFill/>
          <a:ln>
            <a:noFill/>
          </a:ln>
        </p:spPr>
        <p:txBody>
          <a:bodyPr/>
          <a:lstStyle>
            <a:lvl1pPr algn="ctr" rtl="0">
              <a:spcBef>
                <a:spcPts val="0"/>
              </a:spcBef>
              <a:spcAft>
                <a:spcPts val="0"/>
              </a:spcAft>
              <a:defRPr/>
            </a:lvl1pPr>
            <a:lvl2pPr algn="ctr" rtl="0">
              <a:spcBef>
                <a:spcPts val="0"/>
              </a:spcBef>
              <a:spcAft>
                <a:spcPts val="0"/>
              </a:spcAft>
              <a:defRPr/>
            </a:lvl2pPr>
            <a:lvl3pPr algn="ctr" rtl="0">
              <a:spcBef>
                <a:spcPts val="0"/>
              </a:spcBef>
              <a:spcAft>
                <a:spcPts val="0"/>
              </a:spcAft>
              <a:defRPr/>
            </a:lvl3pPr>
            <a:lvl4pPr algn="ctr" rtl="0">
              <a:spcBef>
                <a:spcPts val="0"/>
              </a:spcBef>
              <a:spcAft>
                <a:spcPts val="0"/>
              </a:spcAft>
              <a:defRPr/>
            </a:lvl4pPr>
            <a:lvl5pPr algn="ctr" rtl="0">
              <a:spcBef>
                <a:spcPts val="0"/>
              </a:spcBef>
              <a:spcAft>
                <a:spcPts val="0"/>
              </a:spcAft>
              <a:defRPr/>
            </a:lvl5pPr>
            <a:lvl6pPr marL="457200" algn="ctr" rtl="0">
              <a:spcBef>
                <a:spcPts val="0"/>
              </a:spcBef>
              <a:spcAft>
                <a:spcPts val="0"/>
              </a:spcAft>
              <a:defRPr/>
            </a:lvl6pPr>
            <a:lvl7pPr marL="914400" algn="ctr" rtl="0">
              <a:spcBef>
                <a:spcPts val="0"/>
              </a:spcBef>
              <a:spcAft>
                <a:spcPts val="0"/>
              </a:spcAft>
              <a:defRPr/>
            </a:lvl7pPr>
            <a:lvl8pPr marL="1371600" algn="ctr" rtl="0">
              <a:spcBef>
                <a:spcPts val="0"/>
              </a:spcBef>
              <a:spcAft>
                <a:spcPts val="0"/>
              </a:spcAft>
              <a:defRPr/>
            </a:lvl8pPr>
            <a:lvl9pPr marL="1828800" algn="ctr" rtl="0">
              <a:spcBef>
                <a:spcPts val="0"/>
              </a:spcBef>
              <a:spcAft>
                <a:spcPts val="0"/>
              </a:spcAft>
              <a:defRPr/>
            </a:lvl9pPr>
          </a:lstStyle>
          <a:p>
            <a:endParaRPr/>
          </a:p>
        </p:txBody>
      </p:sp>
      <p:sp>
        <p:nvSpPr>
          <p:cNvPr id="39" name="Shape 39"/>
          <p:cNvSpPr txBox="1">
            <a:spLocks noGrp="1"/>
          </p:cNvSpPr>
          <p:nvPr>
            <p:ph type="body" idx="1"/>
          </p:nvPr>
        </p:nvSpPr>
        <p:spPr>
          <a:xfrm>
            <a:off x="457200" y="1600200"/>
            <a:ext cx="4038599" cy="4525963"/>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body" idx="2"/>
          </p:nvPr>
        </p:nvSpPr>
        <p:spPr>
          <a:xfrm>
            <a:off x="4648200" y="1600200"/>
            <a:ext cx="4038599" cy="4525963"/>
          </a:xfrm>
          <a:prstGeom prst="rect">
            <a:avLst/>
          </a:prstGeom>
          <a:noFill/>
          <a:ln>
            <a:noFill/>
          </a:ln>
        </p:spPr>
        <p:txBody>
          <a:bodyPr/>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extLst>
      <p:ext uri="{BB962C8B-B14F-4D97-AF65-F5344CB8AC3E}">
        <p14:creationId xmlns:p14="http://schemas.microsoft.com/office/powerpoint/2010/main" val="97218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722312" y="4406900"/>
            <a:ext cx="7772400" cy="1362075"/>
          </a:xfrm>
          <a:prstGeom prst="rect">
            <a:avLst/>
          </a:prstGeom>
          <a:noFill/>
          <a:ln>
            <a:noFill/>
          </a:ln>
        </p:spPr>
        <p:txBody>
          <a:bodyPr anchor="t"/>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1"/>
          </p:nvPr>
        </p:nvSpPr>
        <p:spPr>
          <a:xfrm>
            <a:off x="722312" y="2906713"/>
            <a:ext cx="7772400" cy="1500187"/>
          </a:xfrm>
          <a:prstGeom prst="rect">
            <a:avLst/>
          </a:prstGeom>
          <a:noFill/>
          <a:ln>
            <a:noFill/>
          </a:ln>
        </p:spPr>
        <p:txBody>
          <a:bodyPr anchor="b"/>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extLst>
      <p:ext uri="{BB962C8B-B14F-4D97-AF65-F5344CB8AC3E}">
        <p14:creationId xmlns:p14="http://schemas.microsoft.com/office/powerpoint/2010/main" val="1482431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a:defRPr>
                <a:ea typeface="Arial" charset="0"/>
              </a:defRPr>
            </a:lvl1pPr>
          </a:lstStyle>
          <a:p>
            <a:fld id="{2AE0698B-CAF6-E947-AC13-264BB5F4734F}" type="slidenum">
              <a:rPr lang="en-US" altLang="en-US"/>
              <a:pPr/>
              <a:t>‹#›</a:t>
            </a:fld>
            <a:endParaRPr lang="en-US" altLang="en-US"/>
          </a:p>
        </p:txBody>
      </p:sp>
    </p:spTree>
    <p:extLst>
      <p:ext uri="{BB962C8B-B14F-4D97-AF65-F5344CB8AC3E}">
        <p14:creationId xmlns:p14="http://schemas.microsoft.com/office/powerpoint/2010/main" val="12466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9"/>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91425" rIns="91425" bIns="91425" numCol="1" anchor="ctr" anchorCtr="0" compatLnSpc="1">
            <a:prstTxWarp prst="textNoShape">
              <a:avLst/>
            </a:prstTxWarp>
          </a:bodyPr>
          <a:lstStyle/>
          <a:p>
            <a:pPr lvl="0"/>
            <a:endParaRPr lang="en-US" altLang="en-US">
              <a:sym typeface="Arial" charset="0"/>
            </a:endParaRPr>
          </a:p>
        </p:txBody>
      </p:sp>
      <p:sp>
        <p:nvSpPr>
          <p:cNvPr id="1027" name="Shape 10"/>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25" tIns="91425" rIns="91425" bIns="91425" numCol="1" anchor="t" anchorCtr="0" compatLnSpc="1">
            <a:prstTxWarp prst="textNoShape">
              <a:avLst/>
            </a:prstTxWarp>
          </a:bodyPr>
          <a:lstStyle/>
          <a:p>
            <a:pPr lvl="0"/>
            <a:endParaRPr lang="en-US" altLang="en-US">
              <a:sym typeface="Arial" charset="0"/>
            </a:endParaRPr>
          </a:p>
        </p:txBody>
      </p:sp>
      <p:sp>
        <p:nvSpPr>
          <p:cNvPr id="1028" name="Shape 11"/>
          <p:cNvSpPr txBox="1">
            <a:spLocks noGrp="1"/>
          </p:cNvSpPr>
          <p:nvPr>
            <p:ph type="dt" idx="10"/>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defRPr>
                <a:ea typeface="+mn-ea"/>
              </a:defRPr>
            </a:lvl1pPr>
          </a:lstStyle>
          <a:p>
            <a:pPr>
              <a:defRPr/>
            </a:pPr>
            <a:endParaRPr lang="en-US" altLang="en-US"/>
          </a:p>
        </p:txBody>
      </p:sp>
      <p:sp>
        <p:nvSpPr>
          <p:cNvPr id="1029" name="Shape 12"/>
          <p:cNvSpPr txBox="1">
            <a:spLocks noGrp="1"/>
          </p:cNvSpPr>
          <p:nvPr>
            <p:ph type="ftr" idx="11"/>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defRPr>
                <a:ea typeface="+mn-ea"/>
              </a:defRPr>
            </a:lvl1pPr>
          </a:lstStyle>
          <a:p>
            <a:pPr>
              <a:defRPr/>
            </a:pPr>
            <a:endParaRPr lang="en-US" altLang="en-US"/>
          </a:p>
        </p:txBody>
      </p:sp>
      <p:sp>
        <p:nvSpPr>
          <p:cNvPr id="1030" name="Shape 13"/>
          <p:cNvSpPr txBox="1">
            <a:spLocks noGrp="1"/>
          </p:cNvSpPr>
          <p:nvPr>
            <p:ph type="sldNum" idx="12"/>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lvl1pPr algn="r">
              <a:defRPr>
                <a:ea typeface="+mn-ea"/>
              </a:defRPr>
            </a:lvl1pPr>
          </a:lstStyle>
          <a:p>
            <a:pPr>
              <a:defRPr/>
            </a:pPr>
            <a:endParaRPr lang="en-US" altLang="en-US"/>
          </a:p>
        </p:txBody>
      </p:sp>
    </p:spTree>
  </p:cSld>
  <p:clrMap bg1="lt1" tx1="dk1" bg2="dk2" tx2="lt2" accent1="accent1" accent2="accent2" accent3="accent3" accent4="accent4" accent5="accent5" accent6="accent6" hlink="hlink" folHlink="folHlink"/>
  <p:sldLayoutIdLst>
    <p:sldLayoutId id="2147483715" r:id="rId1"/>
    <p:sldLayoutId id="2147483718" r:id="rId2"/>
    <p:sldLayoutId id="2147483719" r:id="rId3"/>
    <p:sldLayoutId id="2147483720" r:id="rId4"/>
    <p:sldLayoutId id="2147483721" r:id="rId5"/>
    <p:sldLayoutId id="2147483722" r:id="rId6"/>
    <p:sldLayoutId id="2147483723" r:id="rId7"/>
  </p:sldLayoutIdLst>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rtl val="0"/>
        </a:defRPr>
      </a:lvl1pPr>
      <a:lvl2pPr algn="l" rtl="0" eaLnBrk="0" fontAlgn="base" hangingPunct="0">
        <a:spcBef>
          <a:spcPct val="0"/>
        </a:spcBef>
        <a:spcAft>
          <a:spcPct val="0"/>
        </a:spcAft>
        <a:defRPr sz="1400">
          <a:solidFill>
            <a:srgbClr val="000000"/>
          </a:solidFill>
          <a:latin typeface="Arial"/>
          <a:ea typeface="Arial"/>
          <a:cs typeface="Arial"/>
          <a:sym typeface="Arial" charset="0"/>
          <a:rtl val="0"/>
        </a:defRPr>
      </a:lvl2pPr>
      <a:lvl3pPr algn="l" rtl="0" eaLnBrk="0" fontAlgn="base" hangingPunct="0">
        <a:spcBef>
          <a:spcPct val="0"/>
        </a:spcBef>
        <a:spcAft>
          <a:spcPct val="0"/>
        </a:spcAft>
        <a:defRPr sz="1400">
          <a:solidFill>
            <a:srgbClr val="000000"/>
          </a:solidFill>
          <a:latin typeface="Arial" charset="0"/>
          <a:ea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ea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ea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rtl val="0"/>
        </a:defRPr>
      </a:lvl1pPr>
      <a:lvl2pPr algn="l" rtl="0" eaLnBrk="0" fontAlgn="base" hangingPunct="0">
        <a:spcBef>
          <a:spcPct val="0"/>
        </a:spcBef>
        <a:spcAft>
          <a:spcPct val="0"/>
        </a:spcAft>
        <a:defRPr sz="1400">
          <a:solidFill>
            <a:srgbClr val="000000"/>
          </a:solidFill>
          <a:latin typeface="Arial"/>
          <a:ea typeface="Arial"/>
          <a:cs typeface="Arial"/>
          <a:sym typeface="Arial" charset="0"/>
          <a:rtl val="0"/>
        </a:defRPr>
      </a:lvl2pPr>
      <a:lvl3pPr algn="l" rtl="0" eaLnBrk="0" fontAlgn="base" hangingPunct="0">
        <a:spcBef>
          <a:spcPct val="0"/>
        </a:spcBef>
        <a:spcAft>
          <a:spcPct val="0"/>
        </a:spcAft>
        <a:defRPr sz="1400">
          <a:solidFill>
            <a:srgbClr val="000000"/>
          </a:solidFill>
          <a:latin typeface="Arial"/>
          <a:ea typeface="Arial"/>
          <a:cs typeface="Arial"/>
          <a:sym typeface="Arial" charset="0"/>
          <a:rtl val="0"/>
        </a:defRPr>
      </a:lvl3pPr>
      <a:lvl4pPr algn="l" rtl="0" eaLnBrk="0" fontAlgn="base" hangingPunct="0">
        <a:spcBef>
          <a:spcPct val="0"/>
        </a:spcBef>
        <a:spcAft>
          <a:spcPct val="0"/>
        </a:spcAft>
        <a:defRPr sz="1400">
          <a:solidFill>
            <a:srgbClr val="000000"/>
          </a:solidFill>
          <a:latin typeface="Arial"/>
          <a:ea typeface="Arial"/>
          <a:cs typeface="Arial"/>
          <a:sym typeface="Arial" charset="0"/>
          <a:rtl val="0"/>
        </a:defRPr>
      </a:lvl4pPr>
      <a:lvl5pPr algn="l" rtl="0" eaLnBrk="0" fontAlgn="base" hangingPunct="0">
        <a:spcBef>
          <a:spcPct val="0"/>
        </a:spcBef>
        <a:spcAft>
          <a:spcPct val="0"/>
        </a:spcAft>
        <a:defRPr sz="1400">
          <a:solidFill>
            <a:srgbClr val="000000"/>
          </a:solidFill>
          <a:latin typeface="Arial"/>
          <a:ea typeface="Arial"/>
          <a:cs typeface="Arial"/>
          <a:sym typeface="Arial" charset="0"/>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eXvBjCO19QY"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goo.gl/forms/MABgHKQQJsKtRhh03"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magic.piktochart.com/output/20233534-new-piktochart"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media.freep.com/pitbulls/index.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hape 51"/>
          <p:cNvSpPr txBox="1">
            <a:spLocks noGrp="1"/>
          </p:cNvSpPr>
          <p:nvPr>
            <p:ph type="ctrTitle" idx="4294967295"/>
          </p:nvPr>
        </p:nvSpPr>
        <p:spPr>
          <a:xfrm>
            <a:off x="914400" y="1600200"/>
            <a:ext cx="7772400" cy="1828800"/>
          </a:xfrm>
        </p:spPr>
        <p:txBody>
          <a:bodyPr tIns="45700" bIns="45700" anchor="b" anchorCtr="1"/>
          <a:lstStyle/>
          <a:p>
            <a:pPr algn="ctr" eaLnBrk="1" hangingPunct="1">
              <a:buClr>
                <a:srgbClr val="000000"/>
              </a:buClr>
              <a:buSzPct val="25000"/>
              <a:buFont typeface="Calibri" charset="0"/>
              <a:buNone/>
            </a:pPr>
            <a:r>
              <a:rPr lang="en-US" altLang="en-US" sz="5700">
                <a:latin typeface="Calibri" charset="0"/>
                <a:ea typeface="Arial" charset="0"/>
                <a:cs typeface="Arial" charset="0"/>
                <a:sym typeface="Calibri" charset="0"/>
              </a:rPr>
              <a:t>Language Arts 5 &amp; 6</a:t>
            </a:r>
            <a:br>
              <a:rPr lang="en-US" altLang="en-US" sz="5700">
                <a:latin typeface="Calibri" charset="0"/>
                <a:ea typeface="Arial" charset="0"/>
                <a:cs typeface="Arial" charset="0"/>
                <a:sym typeface="Calibri" charset="0"/>
              </a:rPr>
            </a:br>
            <a:r>
              <a:rPr lang="en-US" altLang="en-US" sz="5700">
                <a:latin typeface="Calibri" charset="0"/>
                <a:ea typeface="Arial" charset="0"/>
                <a:cs typeface="Arial" charset="0"/>
                <a:sym typeface="Calibri" charset="0"/>
              </a:rPr>
              <a:t> Daily Agenda</a:t>
            </a:r>
          </a:p>
        </p:txBody>
      </p:sp>
      <p:sp>
        <p:nvSpPr>
          <p:cNvPr id="24579" name="Shape 52"/>
          <p:cNvSpPr txBox="1">
            <a:spLocks noGrp="1"/>
          </p:cNvSpPr>
          <p:nvPr>
            <p:ph type="subTitle" idx="4294967295"/>
          </p:nvPr>
        </p:nvSpPr>
        <p:spPr>
          <a:xfrm>
            <a:off x="2057400" y="3733800"/>
            <a:ext cx="6045200" cy="1752600"/>
          </a:xfrm>
        </p:spPr>
        <p:txBody>
          <a:bodyPr tIns="45700" bIns="45700"/>
          <a:lstStyle/>
          <a:p>
            <a:pPr algn="ctr" eaLnBrk="1" hangingPunct="1">
              <a:buClr>
                <a:srgbClr val="000000"/>
              </a:buClr>
              <a:buSzPct val="25000"/>
              <a:buFont typeface="Calibri" charset="0"/>
              <a:buNone/>
            </a:pPr>
            <a:r>
              <a:rPr lang="en-US" altLang="en-US" sz="3200">
                <a:latin typeface="Calibri" charset="0"/>
                <a:ea typeface="Arial" charset="0"/>
                <a:cs typeface="Arial" charset="0"/>
                <a:sym typeface="Calibri" charset="0"/>
              </a:rPr>
              <a:t>Mr. Schmitt</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554038"/>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Bell Work: </a:t>
            </a:r>
            <a:r>
              <a:rPr lang="en-US" sz="1600" b="1" dirty="0">
                <a:solidFill>
                  <a:schemeClr val="bg1">
                    <a:lumMod val="50000"/>
                  </a:schemeClr>
                </a:solidFill>
                <a:latin typeface="+mn-lt"/>
                <a:ea typeface="Calibri"/>
                <a:cs typeface="Calibri"/>
                <a:sym typeface="Calibri"/>
              </a:rPr>
              <a:t>WOTD – implicit (adjective)</a:t>
            </a: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600" b="1" dirty="0">
                <a:latin typeface="+mn-lt"/>
                <a:ea typeface="Calibri"/>
                <a:cs typeface="Calibri"/>
                <a:sym typeface="Calibri"/>
              </a:rPr>
              <a:t>In class activities: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Bell Work = </a:t>
            </a:r>
            <a:r>
              <a:rPr lang="en-US" sz="1600" b="1" dirty="0">
                <a:solidFill>
                  <a:schemeClr val="bg1">
                    <a:lumMod val="50000"/>
                  </a:schemeClr>
                </a:solidFill>
                <a:latin typeface="+mn-lt"/>
                <a:ea typeface="Calibri"/>
                <a:cs typeface="Calibri"/>
                <a:sym typeface="Calibri"/>
              </a:rPr>
              <a:t>WOTD, implicit (adjective)</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bg1">
                    <a:lumMod val="50000"/>
                  </a:schemeClr>
                </a:solidFill>
                <a:latin typeface="+mn-lt"/>
                <a:ea typeface="Calibri"/>
                <a:cs typeface="Calibri"/>
                <a:sym typeface="Calibri"/>
              </a:rPr>
              <a:t>Starter Pack Assignment = Go over directions and expectations (due tonight on Google Classroom).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Finish annotations from Banning Pit bulls in Detroit, article: </a:t>
            </a:r>
            <a:r>
              <a:rPr lang="en-US" sz="1600" dirty="0">
                <a:solidFill>
                  <a:srgbClr val="00B050"/>
                </a:solidFill>
                <a:latin typeface="+mn-lt"/>
                <a:ea typeface="Calibri"/>
                <a:cs typeface="Calibri"/>
                <a:sym typeface="Calibri"/>
              </a:rPr>
              <a:t>On your own, finish writing the annotations (techniques, goals, and mini summaries). **15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Discuss and Review SOAPS and what needs to be filled out: </a:t>
            </a:r>
            <a:r>
              <a:rPr lang="en-US" sz="1600" dirty="0">
                <a:solidFill>
                  <a:srgbClr val="7030A0"/>
                </a:solidFill>
                <a:latin typeface="+mn-lt"/>
                <a:ea typeface="Calibri"/>
                <a:cs typeface="Calibri"/>
                <a:sym typeface="Calibri"/>
              </a:rPr>
              <a:t>We will quickly review what needs to be written as far as evidence and your explanation. 15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Write two SAT style questions + include the answers for both questions: </a:t>
            </a:r>
            <a:r>
              <a:rPr lang="en-US" sz="1600" dirty="0">
                <a:solidFill>
                  <a:schemeClr val="tx1"/>
                </a:solidFill>
                <a:latin typeface="+mn-lt"/>
                <a:ea typeface="Calibri"/>
                <a:cs typeface="Calibri"/>
                <a:sym typeface="Calibri"/>
              </a:rPr>
              <a:t>Have a partner answer them and see if they can get them right. **15 minutes</a:t>
            </a: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dirty="0">
                <a:solidFill>
                  <a:schemeClr val="tx1"/>
                </a:solidFill>
                <a:latin typeface="+mn-lt"/>
                <a:ea typeface="Calibri"/>
                <a:cs typeface="Calibri"/>
                <a:sym typeface="Calibri"/>
              </a:rPr>
              <a:t>Homework: </a:t>
            </a:r>
            <a:r>
              <a:rPr lang="en-US" sz="1600" dirty="0">
                <a:solidFill>
                  <a:schemeClr val="tx1"/>
                </a:solidFill>
                <a:latin typeface="+mn-lt"/>
                <a:ea typeface="Calibri"/>
                <a:cs typeface="Calibri"/>
                <a:sym typeface="Calibri"/>
              </a:rPr>
              <a:t>Annotations, 2 SAT Questions w/ answers, plus Rhetorical Analysis intro. Paragraph = due Monday. </a:t>
            </a:r>
            <a:r>
              <a:rPr lang="en-US" sz="1600" dirty="0">
                <a:solidFill>
                  <a:schemeClr val="tx1"/>
                </a:solidFill>
                <a:latin typeface="+mn-lt"/>
                <a:ea typeface="Calibri"/>
                <a:cs typeface="Calibri"/>
                <a:sym typeface="Wingdings" panose="05000000000000000000" pitchFamily="2" charset="2"/>
              </a:rPr>
              <a:t> </a:t>
            </a:r>
            <a:endParaRPr lang="en-US" sz="1600"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dirty="0">
                <a:solidFill>
                  <a:schemeClr val="tx1"/>
                </a:solidFill>
                <a:latin typeface="+mn-lt"/>
                <a:ea typeface="Calibri"/>
                <a:cs typeface="Calibri"/>
                <a:sym typeface="Calibri"/>
              </a:rPr>
              <a:t>Learning Targets: </a:t>
            </a:r>
            <a:endParaRPr lang="en-US" sz="16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600" dirty="0">
                <a:latin typeface="+mn-lt"/>
              </a:rPr>
              <a:t>I can analyze an article in order to identify techniques he or she used to build the argument.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600" dirty="0">
                <a:latin typeface="+mn-lt"/>
                <a:ea typeface="Calibri"/>
                <a:cs typeface="Calibri"/>
                <a:sym typeface="Calibri"/>
              </a:rPr>
              <a:t>I can use the following sentence stem in order to discuss the techniques and goals for author Rochelle Riley’s article from 2015: Author Rochelle Riley helped build her argument by </a:t>
            </a:r>
            <a:r>
              <a:rPr lang="en-US" sz="1600" u="sng" dirty="0">
                <a:latin typeface="+mn-lt"/>
                <a:ea typeface="Calibri"/>
                <a:cs typeface="Calibri"/>
                <a:sym typeface="Calibri"/>
              </a:rPr>
              <a:t>(insert technique #1</a:t>
            </a:r>
            <a:r>
              <a:rPr lang="en-US" sz="1600" dirty="0">
                <a:latin typeface="+mn-lt"/>
                <a:ea typeface="Calibri"/>
                <a:cs typeface="Calibri"/>
                <a:sym typeface="Calibri"/>
              </a:rPr>
              <a:t>)  in order to  </a:t>
            </a:r>
            <a:r>
              <a:rPr lang="en-US" sz="1600" u="sng" dirty="0">
                <a:latin typeface="+mn-lt"/>
                <a:ea typeface="Calibri"/>
                <a:cs typeface="Calibri"/>
                <a:sym typeface="Calibri"/>
              </a:rPr>
              <a:t>(insert goal #1). </a:t>
            </a:r>
            <a:endParaRPr lang="en-US" sz="1600" b="1" u="sng"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chemeClr val="tx1"/>
              </a:solidFill>
              <a:latin typeface="+mn-lt"/>
              <a:ea typeface="Calibri"/>
              <a:cs typeface="Calibri"/>
              <a:sym typeface="Calibri"/>
            </a:endParaRPr>
          </a:p>
        </p:txBody>
      </p:sp>
      <p:sp>
        <p:nvSpPr>
          <p:cNvPr id="2" name="Rectangle 1"/>
          <p:cNvSpPr/>
          <p:nvPr/>
        </p:nvSpPr>
        <p:spPr>
          <a:xfrm>
            <a:off x="2438667" y="0"/>
            <a:ext cx="4266681" cy="584775"/>
          </a:xfrm>
          <a:prstGeom prst="rect">
            <a:avLst/>
          </a:prstGeom>
        </p:spPr>
        <p:txBody>
          <a:bodyPr wrap="none">
            <a:spAutoFit/>
          </a:bodyPr>
          <a:lstStyle/>
          <a:p>
            <a:pPr algn="ctr"/>
            <a:r>
              <a:rPr lang="en-US" sz="3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Friday 2/2/18 Agenda</a:t>
            </a:r>
          </a:p>
        </p:txBody>
      </p:sp>
    </p:spTree>
    <p:extLst>
      <p:ext uri="{BB962C8B-B14F-4D97-AF65-F5344CB8AC3E}">
        <p14:creationId xmlns:p14="http://schemas.microsoft.com/office/powerpoint/2010/main" val="2145147652"/>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706438"/>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Bell Work: </a:t>
            </a:r>
            <a:r>
              <a:rPr lang="en-US" sz="1600" b="1" dirty="0">
                <a:solidFill>
                  <a:schemeClr val="bg1">
                    <a:lumMod val="50000"/>
                  </a:schemeClr>
                </a:solidFill>
                <a:latin typeface="+mn-lt"/>
                <a:ea typeface="Calibri"/>
                <a:cs typeface="Calibri"/>
                <a:sym typeface="Calibri"/>
              </a:rPr>
              <a:t>WOTD – implicit (adjective)</a:t>
            </a: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600" b="1" u="sng" dirty="0">
                <a:latin typeface="+mn-lt"/>
                <a:ea typeface="Calibri"/>
                <a:cs typeface="Calibri"/>
                <a:sym typeface="Calibri"/>
              </a:rPr>
              <a:t>In class activities </a:t>
            </a:r>
          </a:p>
          <a:p>
            <a:pPr eaLnBrk="1" fontAlgn="auto" hangingPunct="1">
              <a:lnSpc>
                <a:spcPct val="80000"/>
              </a:lnSpc>
              <a:spcBef>
                <a:spcPts val="0"/>
              </a:spcBef>
              <a:spcAft>
                <a:spcPts val="0"/>
              </a:spcAft>
              <a:buClr>
                <a:srgbClr val="000000"/>
              </a:buClr>
              <a:buSzPct val="100000"/>
              <a:defRPr/>
            </a:pPr>
            <a:endParaRPr lang="en-US" sz="1600" b="1" u="sng" dirty="0">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Bell Work = </a:t>
            </a:r>
            <a:r>
              <a:rPr lang="en-US" sz="1600" b="1" dirty="0">
                <a:solidFill>
                  <a:schemeClr val="bg1">
                    <a:lumMod val="50000"/>
                  </a:schemeClr>
                </a:solidFill>
                <a:latin typeface="+mn-lt"/>
                <a:ea typeface="Calibri"/>
                <a:cs typeface="Calibri"/>
                <a:sym typeface="Calibri"/>
              </a:rPr>
              <a:t>WOTD, implicit (adjective)</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Rhetorical Analysis Essay Training: </a:t>
            </a:r>
            <a:r>
              <a:rPr lang="en-US" sz="1600" dirty="0">
                <a:solidFill>
                  <a:srgbClr val="00B050"/>
                </a:solidFill>
                <a:latin typeface="+mn-lt"/>
                <a:ea typeface="Calibri"/>
                <a:cs typeface="Calibri"/>
                <a:sym typeface="Calibri"/>
              </a:rPr>
              <a:t>We will take a look at a sample which received a 4 (highest score) and name key parts. Next, we will review the rubric and discuss steps that need to be taken in order to achieve the highest score possible. **25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Crafting the body paragraph: </a:t>
            </a:r>
            <a:r>
              <a:rPr lang="en-US" sz="1600" dirty="0">
                <a:solidFill>
                  <a:srgbClr val="7030A0"/>
                </a:solidFill>
                <a:latin typeface="+mn-lt"/>
                <a:ea typeface="Calibri"/>
                <a:cs typeface="Calibri"/>
                <a:sym typeface="Calibri"/>
              </a:rPr>
              <a:t>After we have finished analyzing the example and reviewing the rubric, you will craft your own body paragraph using the article on pit bulls. **15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Partner Assess SAT style questions: </a:t>
            </a:r>
            <a:r>
              <a:rPr lang="en-US" sz="1600" dirty="0">
                <a:solidFill>
                  <a:srgbClr val="0070C0"/>
                </a:solidFill>
                <a:latin typeface="+mn-lt"/>
                <a:ea typeface="Calibri"/>
                <a:cs typeface="Calibri"/>
                <a:sym typeface="Calibri"/>
              </a:rPr>
              <a:t>Swap with a person from your table and have your partner answer them and see if they can get them right using the article.  **10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Exit Ticket: </a:t>
            </a:r>
            <a:r>
              <a:rPr lang="en-US" sz="1600" dirty="0">
                <a:solidFill>
                  <a:srgbClr val="FF6600"/>
                </a:solidFill>
                <a:latin typeface="+mn-lt"/>
                <a:ea typeface="Calibri"/>
                <a:cs typeface="Calibri"/>
                <a:sym typeface="Calibri"/>
              </a:rPr>
              <a:t>Turn in everything to your hour’s folder (1=blue, 3 = red, 5=yellow and 6=green) for AOTW (Annotations, SOAPs Analysis, 2 SAT style questions w/ correct answers identified, and intro. and body paragraph for Rhetorical Analysis. </a:t>
            </a:r>
          </a:p>
          <a:p>
            <a:pPr eaLnBrk="1" fontAlgn="auto" hangingPunct="1">
              <a:spcBef>
                <a:spcPts val="0"/>
              </a:spcBef>
              <a:spcAft>
                <a:spcPts val="0"/>
              </a:spcAft>
              <a:buClr>
                <a:srgbClr val="000000"/>
              </a:buClr>
              <a:buSzPct val="100000"/>
              <a:defRPr/>
            </a:pPr>
            <a:endParaRPr lang="en-US" sz="16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u="sng" dirty="0">
                <a:solidFill>
                  <a:schemeClr val="tx1"/>
                </a:solidFill>
                <a:latin typeface="+mn-lt"/>
                <a:ea typeface="Calibri"/>
                <a:cs typeface="Calibri"/>
                <a:sym typeface="Calibri"/>
              </a:rPr>
              <a:t>Learning Targets</a:t>
            </a:r>
          </a:p>
          <a:p>
            <a:pPr eaLnBrk="1" fontAlgn="auto" hangingPunct="1">
              <a:spcBef>
                <a:spcPts val="0"/>
              </a:spcBef>
              <a:spcAft>
                <a:spcPts val="0"/>
              </a:spcAft>
              <a:buClr>
                <a:srgbClr val="000000"/>
              </a:buClr>
              <a:buSzPct val="100000"/>
              <a:defRPr/>
            </a:pPr>
            <a:r>
              <a:rPr lang="en-US" sz="1600" b="1" dirty="0">
                <a:solidFill>
                  <a:schemeClr val="tx1"/>
                </a:solidFill>
                <a:latin typeface="+mn-lt"/>
                <a:ea typeface="Calibri"/>
                <a:cs typeface="Calibri"/>
                <a:sym typeface="Calibri"/>
              </a:rPr>
              <a:t> </a:t>
            </a:r>
            <a:endParaRPr lang="en-US" sz="16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600" dirty="0">
                <a:latin typeface="+mn-lt"/>
              </a:rPr>
              <a:t>I can analyze an article and find examples of the main technique the author used to build his/her argument in order to craft the body paragraph for the Rhetorical Analysis Essay.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600" dirty="0">
                <a:latin typeface="+mn-lt"/>
                <a:ea typeface="Calibri"/>
                <a:cs typeface="Calibri"/>
                <a:sym typeface="Calibri"/>
              </a:rPr>
              <a:t>I can use an exemplar of a body paragraph for the Rhetorical Analysis Essay in order to emulate the format while crafting my own writing.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chemeClr val="tx1"/>
              </a:solidFill>
              <a:latin typeface="+mn-lt"/>
              <a:ea typeface="Calibri"/>
              <a:cs typeface="Calibri"/>
              <a:sym typeface="Calibri"/>
            </a:endParaRPr>
          </a:p>
        </p:txBody>
      </p:sp>
      <p:sp>
        <p:nvSpPr>
          <p:cNvPr id="2" name="Rectangle 1"/>
          <p:cNvSpPr/>
          <p:nvPr/>
        </p:nvSpPr>
        <p:spPr>
          <a:xfrm>
            <a:off x="2000374" y="0"/>
            <a:ext cx="5143267" cy="646331"/>
          </a:xfrm>
          <a:prstGeom prst="rect">
            <a:avLst/>
          </a:prstGeom>
        </p:spPr>
        <p:txBody>
          <a:bodyPr wrap="none">
            <a:spAutoFit/>
          </a:bodyPr>
          <a:lstStyle/>
          <a:p>
            <a:pPr algn="ctr"/>
            <a:r>
              <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Monday 2/5/18 Agenda</a:t>
            </a:r>
          </a:p>
        </p:txBody>
      </p:sp>
    </p:spTree>
    <p:extLst>
      <p:ext uri="{BB962C8B-B14F-4D97-AF65-F5344CB8AC3E}">
        <p14:creationId xmlns:p14="http://schemas.microsoft.com/office/powerpoint/2010/main" val="3265942358"/>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706438"/>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Bell Work: </a:t>
            </a:r>
            <a:r>
              <a:rPr lang="en-US" sz="1600" b="1" dirty="0">
                <a:solidFill>
                  <a:schemeClr val="bg1">
                    <a:lumMod val="50000"/>
                  </a:schemeClr>
                </a:solidFill>
                <a:latin typeface="+mn-lt"/>
                <a:ea typeface="Calibri"/>
                <a:cs typeface="Calibri"/>
                <a:sym typeface="Calibri"/>
              </a:rPr>
              <a:t>WOTD – implicit (adjective)</a:t>
            </a: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600" b="1" u="sng" dirty="0">
                <a:latin typeface="+mn-lt"/>
                <a:ea typeface="Calibri"/>
                <a:cs typeface="Calibri"/>
                <a:sym typeface="Calibri"/>
              </a:rPr>
              <a:t>In class activities </a:t>
            </a:r>
          </a:p>
          <a:p>
            <a:pPr eaLnBrk="1" fontAlgn="auto" hangingPunct="1">
              <a:lnSpc>
                <a:spcPct val="80000"/>
              </a:lnSpc>
              <a:spcBef>
                <a:spcPts val="0"/>
              </a:spcBef>
              <a:spcAft>
                <a:spcPts val="0"/>
              </a:spcAft>
              <a:buClr>
                <a:srgbClr val="000000"/>
              </a:buClr>
              <a:buSzPct val="100000"/>
              <a:defRPr/>
            </a:pPr>
            <a:endParaRPr lang="en-US" sz="1600" b="1" u="sng" dirty="0">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Bell Work = </a:t>
            </a:r>
            <a:r>
              <a:rPr lang="en-US" sz="1600" b="1" dirty="0">
                <a:solidFill>
                  <a:schemeClr val="bg1">
                    <a:lumMod val="50000"/>
                  </a:schemeClr>
                </a:solidFill>
                <a:latin typeface="+mn-lt"/>
                <a:ea typeface="Calibri"/>
                <a:cs typeface="Calibri"/>
                <a:sym typeface="Calibri"/>
              </a:rPr>
              <a:t>WOTD, implicit (adjective)</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Rhetorical Analysis Essay Training: </a:t>
            </a:r>
            <a:r>
              <a:rPr lang="en-US" sz="1600" dirty="0">
                <a:solidFill>
                  <a:srgbClr val="00B050"/>
                </a:solidFill>
                <a:latin typeface="+mn-lt"/>
                <a:ea typeface="Calibri"/>
                <a:cs typeface="Calibri"/>
                <a:sym typeface="Calibri"/>
              </a:rPr>
              <a:t>We will take a look at a sample which received a 4 (highest score) and name key parts. Next, we will review the rubric and discuss steps that need to be taken in order to achieve the highest score possible. **25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Crafting the body paragraph: </a:t>
            </a:r>
            <a:r>
              <a:rPr lang="en-US" sz="1600" dirty="0">
                <a:solidFill>
                  <a:srgbClr val="7030A0"/>
                </a:solidFill>
                <a:latin typeface="+mn-lt"/>
                <a:ea typeface="Calibri"/>
                <a:cs typeface="Calibri"/>
                <a:sym typeface="Calibri"/>
              </a:rPr>
              <a:t>After we have finished analyzing the example and reviewing the rubric, you will craft your own body paragraph using the article on pit bulls. **15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Partner Assess SAT style questions: </a:t>
            </a:r>
            <a:r>
              <a:rPr lang="en-US" sz="1600" dirty="0">
                <a:solidFill>
                  <a:srgbClr val="0070C0"/>
                </a:solidFill>
                <a:latin typeface="+mn-lt"/>
                <a:ea typeface="Calibri"/>
                <a:cs typeface="Calibri"/>
                <a:sym typeface="Calibri"/>
              </a:rPr>
              <a:t>Swap with a person from your table and have your partner answer them and see if they can get them right using the article.  **10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Exit Ticket: </a:t>
            </a:r>
            <a:r>
              <a:rPr lang="en-US" sz="1600" dirty="0">
                <a:solidFill>
                  <a:srgbClr val="FF6600"/>
                </a:solidFill>
                <a:latin typeface="+mn-lt"/>
                <a:ea typeface="Calibri"/>
                <a:cs typeface="Calibri"/>
                <a:sym typeface="Calibri"/>
              </a:rPr>
              <a:t>Turn in everything to your hour’s folder (1=blue, 3 = red, 5=yellow and 6=green) for AOTW (Annotations, SOAPs Analysis, 2 SAT style questions w/ correct answers identified, and intro. and body paragraph for Rhetorical Analysis. </a:t>
            </a:r>
          </a:p>
          <a:p>
            <a:pPr eaLnBrk="1" fontAlgn="auto" hangingPunct="1">
              <a:spcBef>
                <a:spcPts val="0"/>
              </a:spcBef>
              <a:spcAft>
                <a:spcPts val="0"/>
              </a:spcAft>
              <a:buClr>
                <a:srgbClr val="000000"/>
              </a:buClr>
              <a:buSzPct val="100000"/>
              <a:defRPr/>
            </a:pPr>
            <a:endParaRPr lang="en-US" sz="16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u="sng" dirty="0">
                <a:solidFill>
                  <a:schemeClr val="tx1"/>
                </a:solidFill>
                <a:latin typeface="+mn-lt"/>
                <a:ea typeface="Calibri"/>
                <a:cs typeface="Calibri"/>
                <a:sym typeface="Calibri"/>
              </a:rPr>
              <a:t>Learning Targets</a:t>
            </a:r>
          </a:p>
          <a:p>
            <a:pPr eaLnBrk="1" fontAlgn="auto" hangingPunct="1">
              <a:spcBef>
                <a:spcPts val="0"/>
              </a:spcBef>
              <a:spcAft>
                <a:spcPts val="0"/>
              </a:spcAft>
              <a:buClr>
                <a:srgbClr val="000000"/>
              </a:buClr>
              <a:buSzPct val="100000"/>
              <a:defRPr/>
            </a:pPr>
            <a:r>
              <a:rPr lang="en-US" sz="1600" b="1" dirty="0">
                <a:solidFill>
                  <a:schemeClr val="tx1"/>
                </a:solidFill>
                <a:latin typeface="+mn-lt"/>
                <a:ea typeface="Calibri"/>
                <a:cs typeface="Calibri"/>
                <a:sym typeface="Calibri"/>
              </a:rPr>
              <a:t> </a:t>
            </a:r>
            <a:endParaRPr lang="en-US" sz="16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600" dirty="0">
                <a:latin typeface="+mn-lt"/>
              </a:rPr>
              <a:t>I can analyze an article and find examples of the main technique the author used to build his/her argument in order to craft the body paragraph for the Rhetorical Analysis Essay.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600" dirty="0">
                <a:latin typeface="+mn-lt"/>
                <a:ea typeface="Calibri"/>
                <a:cs typeface="Calibri"/>
                <a:sym typeface="Calibri"/>
              </a:rPr>
              <a:t>I can use an exemplar of a body paragraph for the Rhetorical Analysis Essay in order to emulate the format while crafting my own writing.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chemeClr val="tx1"/>
              </a:solidFill>
              <a:latin typeface="+mn-lt"/>
              <a:ea typeface="Calibri"/>
              <a:cs typeface="Calibri"/>
              <a:sym typeface="Calibri"/>
            </a:endParaRPr>
          </a:p>
        </p:txBody>
      </p:sp>
      <p:sp>
        <p:nvSpPr>
          <p:cNvPr id="2" name="Rectangle 1"/>
          <p:cNvSpPr/>
          <p:nvPr/>
        </p:nvSpPr>
        <p:spPr>
          <a:xfrm>
            <a:off x="2000374" y="0"/>
            <a:ext cx="5143267" cy="646331"/>
          </a:xfrm>
          <a:prstGeom prst="rect">
            <a:avLst/>
          </a:prstGeom>
        </p:spPr>
        <p:txBody>
          <a:bodyPr wrap="none">
            <a:spAutoFit/>
          </a:bodyPr>
          <a:lstStyle/>
          <a:p>
            <a:pPr algn="ctr"/>
            <a:r>
              <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Monday 2/5/18 Agenda</a:t>
            </a:r>
          </a:p>
        </p:txBody>
      </p:sp>
    </p:spTree>
    <p:extLst>
      <p:ext uri="{BB962C8B-B14F-4D97-AF65-F5344CB8AC3E}">
        <p14:creationId xmlns:p14="http://schemas.microsoft.com/office/powerpoint/2010/main" val="1781219839"/>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0B1956D8-071D-4843-9941-CC5BDA1F9F62}"/>
              </a:ext>
            </a:extLst>
          </p:cNvPr>
          <p:cNvSpPr>
            <a:spLocks noGrp="1" noChangeArrowheads="1"/>
          </p:cNvSpPr>
          <p:nvPr>
            <p:ph type="body" idx="1"/>
          </p:nvPr>
        </p:nvSpPr>
        <p:spPr>
          <a:xfrm>
            <a:off x="0" y="1143000"/>
            <a:ext cx="9144000" cy="6324600"/>
          </a:xfrm>
        </p:spPr>
        <p:txBody>
          <a:bodyPr/>
          <a:lstStyle/>
          <a:p>
            <a:pPr eaLnBrk="1" hangingPunct="1">
              <a:lnSpc>
                <a:spcPct val="80000"/>
              </a:lnSpc>
            </a:pPr>
            <a:r>
              <a:rPr lang="en-US" altLang="en-US" sz="2000" b="1" dirty="0"/>
              <a:t>Word:</a:t>
            </a:r>
            <a:r>
              <a:rPr lang="en-US" altLang="en-US" sz="2000" dirty="0"/>
              <a:t> implicit</a:t>
            </a:r>
          </a:p>
          <a:p>
            <a:pPr eaLnBrk="1" hangingPunct="1">
              <a:lnSpc>
                <a:spcPct val="80000"/>
              </a:lnSpc>
            </a:pPr>
            <a:endParaRPr lang="en-US" altLang="en-US" sz="2000" b="1" dirty="0"/>
          </a:p>
          <a:p>
            <a:pPr eaLnBrk="1" hangingPunct="1">
              <a:lnSpc>
                <a:spcPct val="80000"/>
              </a:lnSpc>
            </a:pPr>
            <a:r>
              <a:rPr lang="en-US" altLang="en-US" sz="2000" b="1" dirty="0"/>
              <a:t>Part of speech:</a:t>
            </a:r>
            <a:r>
              <a:rPr lang="en-US" altLang="en-US" sz="2000" dirty="0"/>
              <a:t> adjective</a:t>
            </a:r>
          </a:p>
          <a:p>
            <a:pPr eaLnBrk="1" hangingPunct="1">
              <a:lnSpc>
                <a:spcPct val="80000"/>
              </a:lnSpc>
            </a:pPr>
            <a:endParaRPr lang="en-US" altLang="en-US" sz="2000" b="1" dirty="0"/>
          </a:p>
          <a:p>
            <a:pPr eaLnBrk="1" hangingPunct="1">
              <a:lnSpc>
                <a:spcPct val="80000"/>
              </a:lnSpc>
            </a:pPr>
            <a:r>
              <a:rPr lang="en-US" altLang="en-US" sz="2000" b="1" dirty="0"/>
              <a:t>Pronunciation: </a:t>
            </a:r>
            <a:r>
              <a:rPr lang="en-US" altLang="en-US" sz="2000" dirty="0" err="1"/>
              <a:t>im</a:t>
            </a:r>
            <a:r>
              <a:rPr lang="en-US" altLang="en-US" sz="2000" dirty="0"/>
              <a:t>-</a:t>
            </a:r>
            <a:r>
              <a:rPr lang="en-US" altLang="en-US" sz="2000" b="1" dirty="0" err="1"/>
              <a:t>plis</a:t>
            </a:r>
            <a:r>
              <a:rPr lang="en-US" altLang="en-US" sz="2000" dirty="0"/>
              <a:t>-it </a:t>
            </a:r>
          </a:p>
          <a:p>
            <a:pPr eaLnBrk="1" hangingPunct="1">
              <a:lnSpc>
                <a:spcPct val="80000"/>
              </a:lnSpc>
            </a:pPr>
            <a:endParaRPr lang="en-US" altLang="en-US" sz="2000" dirty="0"/>
          </a:p>
          <a:p>
            <a:pPr eaLnBrk="1" hangingPunct="1">
              <a:lnSpc>
                <a:spcPct val="80000"/>
              </a:lnSpc>
            </a:pPr>
            <a:r>
              <a:rPr lang="en-US" altLang="en-US" sz="2000" b="1" dirty="0"/>
              <a:t>Origins: </a:t>
            </a:r>
            <a:r>
              <a:rPr lang="en-US" altLang="en-US" sz="2000" dirty="0"/>
              <a:t>Latin: “</a:t>
            </a:r>
            <a:r>
              <a:rPr lang="en-US" altLang="en-US" sz="2000" dirty="0" err="1"/>
              <a:t>Implicitus</a:t>
            </a:r>
            <a:r>
              <a:rPr lang="en-US" altLang="en-US" sz="2000" dirty="0"/>
              <a:t>” (Involved; obscure)</a:t>
            </a:r>
          </a:p>
          <a:p>
            <a:pPr eaLnBrk="1" hangingPunct="1">
              <a:lnSpc>
                <a:spcPct val="80000"/>
              </a:lnSpc>
            </a:pPr>
            <a:endParaRPr lang="en-US" altLang="en-US" sz="2000" b="1" dirty="0"/>
          </a:p>
          <a:p>
            <a:pPr eaLnBrk="1" hangingPunct="1">
              <a:lnSpc>
                <a:spcPct val="80000"/>
              </a:lnSpc>
            </a:pPr>
            <a:r>
              <a:rPr lang="en-US" altLang="en-US" sz="2000" b="1" dirty="0"/>
              <a:t>Related Forms: </a:t>
            </a:r>
            <a:r>
              <a:rPr lang="en-US" altLang="en-US" sz="2000" dirty="0"/>
              <a:t>implicitly (adverb) </a:t>
            </a:r>
          </a:p>
          <a:p>
            <a:pPr eaLnBrk="1" hangingPunct="1">
              <a:lnSpc>
                <a:spcPct val="80000"/>
              </a:lnSpc>
            </a:pPr>
            <a:endParaRPr lang="en-US" altLang="en-US" sz="2000" b="1" dirty="0"/>
          </a:p>
          <a:p>
            <a:pPr eaLnBrk="1" hangingPunct="1">
              <a:lnSpc>
                <a:spcPct val="80000"/>
              </a:lnSpc>
            </a:pPr>
            <a:r>
              <a:rPr lang="en-US" altLang="en-US" sz="2000" b="1" dirty="0"/>
              <a:t>Synonyms: </a:t>
            </a:r>
          </a:p>
          <a:p>
            <a:pPr eaLnBrk="1" hangingPunct="1">
              <a:lnSpc>
                <a:spcPct val="80000"/>
              </a:lnSpc>
            </a:pPr>
            <a:endParaRPr lang="en-US" altLang="en-US" sz="2000" b="1" dirty="0"/>
          </a:p>
          <a:p>
            <a:pPr eaLnBrk="1" hangingPunct="1">
              <a:lnSpc>
                <a:spcPct val="80000"/>
              </a:lnSpc>
            </a:pPr>
            <a:r>
              <a:rPr lang="en-US" altLang="en-US" sz="2000" b="1" dirty="0"/>
              <a:t>Sentence: </a:t>
            </a:r>
            <a:r>
              <a:rPr lang="en-US" altLang="en-US" sz="2000" dirty="0"/>
              <a:t>While they never wrote it down or spoke of it, the Joker and Bane had an </a:t>
            </a:r>
            <a:r>
              <a:rPr lang="en-US" altLang="en-US" sz="2000" b="1" u="sng" dirty="0"/>
              <a:t>implicit</a:t>
            </a:r>
            <a:r>
              <a:rPr lang="en-US" altLang="en-US" sz="2000" dirty="0"/>
              <a:t> agreement that whoever kidnapped their victim got to deliver the killing blow when the time was right.</a:t>
            </a:r>
            <a:endParaRPr lang="en-US" altLang="en-US" sz="2000" b="1" dirty="0"/>
          </a:p>
          <a:p>
            <a:pPr eaLnBrk="1" hangingPunct="1">
              <a:lnSpc>
                <a:spcPct val="80000"/>
              </a:lnSpc>
            </a:pPr>
            <a:endParaRPr lang="en-US" altLang="en-US" sz="2000" b="1" dirty="0"/>
          </a:p>
          <a:p>
            <a:pPr eaLnBrk="1" hangingPunct="1">
              <a:lnSpc>
                <a:spcPct val="80000"/>
              </a:lnSpc>
            </a:pPr>
            <a:r>
              <a:rPr lang="en-US" altLang="en-US" sz="2000" b="1" dirty="0"/>
              <a:t>Predicted Definition: I believe this word means… (include 3 guesses)</a:t>
            </a:r>
          </a:p>
          <a:p>
            <a:pPr eaLnBrk="1" hangingPunct="1">
              <a:lnSpc>
                <a:spcPct val="80000"/>
              </a:lnSpc>
            </a:pPr>
            <a:endParaRPr lang="en-US" altLang="en-US" sz="2000" b="1" dirty="0"/>
          </a:p>
          <a:p>
            <a:pPr eaLnBrk="1" hangingPunct="1">
              <a:lnSpc>
                <a:spcPct val="80000"/>
              </a:lnSpc>
            </a:pPr>
            <a:r>
              <a:rPr lang="en-US" altLang="en-US" sz="2000" b="1" dirty="0"/>
              <a:t>Definition: </a:t>
            </a:r>
          </a:p>
        </p:txBody>
      </p:sp>
      <p:sp>
        <p:nvSpPr>
          <p:cNvPr id="2" name="TextBox 1">
            <a:extLst>
              <a:ext uri="{FF2B5EF4-FFF2-40B4-BE49-F238E27FC236}">
                <a16:creationId xmlns:a16="http://schemas.microsoft.com/office/drawing/2014/main" xmlns="" id="{366D81DC-229C-5743-8595-06EB18436638}"/>
              </a:ext>
            </a:extLst>
          </p:cNvPr>
          <p:cNvSpPr txBox="1"/>
          <p:nvPr/>
        </p:nvSpPr>
        <p:spPr>
          <a:xfrm>
            <a:off x="1371600" y="5587425"/>
            <a:ext cx="6934200" cy="584775"/>
          </a:xfrm>
          <a:prstGeom prst="rect">
            <a:avLst/>
          </a:prstGeom>
          <a:noFill/>
        </p:spPr>
        <p:txBody>
          <a:bodyPr wrap="square" rtlCol="0">
            <a:spAutoFit/>
          </a:bodyPr>
          <a:lstStyle/>
          <a:p>
            <a:pPr eaLnBrk="1" hangingPunct="1">
              <a:lnSpc>
                <a:spcPct val="80000"/>
              </a:lnSpc>
              <a:buFontTx/>
              <a:buNone/>
            </a:pPr>
            <a:r>
              <a:rPr lang="en-US" altLang="en-US" sz="2000" dirty="0"/>
              <a:t>Implied, rather than directly stated; hinted at; understood without being spoken or written.</a:t>
            </a:r>
          </a:p>
        </p:txBody>
      </p:sp>
      <p:sp>
        <p:nvSpPr>
          <p:cNvPr id="3" name="TextBox 2">
            <a:extLst>
              <a:ext uri="{FF2B5EF4-FFF2-40B4-BE49-F238E27FC236}">
                <a16:creationId xmlns:a16="http://schemas.microsoft.com/office/drawing/2014/main" xmlns="" id="{8635E5CE-AEF2-E448-A41E-D0E4C20E0009}"/>
              </a:ext>
            </a:extLst>
          </p:cNvPr>
          <p:cNvSpPr txBox="1"/>
          <p:nvPr/>
        </p:nvSpPr>
        <p:spPr>
          <a:xfrm>
            <a:off x="1447800" y="3562290"/>
            <a:ext cx="6096000" cy="400110"/>
          </a:xfrm>
          <a:prstGeom prst="rect">
            <a:avLst/>
          </a:prstGeom>
          <a:noFill/>
        </p:spPr>
        <p:txBody>
          <a:bodyPr wrap="square" rtlCol="0">
            <a:spAutoFit/>
          </a:bodyPr>
          <a:lstStyle/>
          <a:p>
            <a:r>
              <a:rPr lang="en-US" sz="2000" dirty="0"/>
              <a:t>absolute, constant, unspoken, implied</a:t>
            </a:r>
          </a:p>
        </p:txBody>
      </p:sp>
      <p:sp>
        <p:nvSpPr>
          <p:cNvPr id="4" name="Rectangle 3">
            <a:extLst>
              <a:ext uri="{FF2B5EF4-FFF2-40B4-BE49-F238E27FC236}">
                <a16:creationId xmlns:a16="http://schemas.microsoft.com/office/drawing/2014/main" xmlns="" id="{E4AB4394-0F08-0D4C-AED2-EEED20B9BB52}"/>
              </a:ext>
            </a:extLst>
          </p:cNvPr>
          <p:cNvSpPr/>
          <p:nvPr/>
        </p:nvSpPr>
        <p:spPr>
          <a:xfrm>
            <a:off x="2743200" y="152400"/>
            <a:ext cx="3005951" cy="646331"/>
          </a:xfrm>
          <a:prstGeom prst="rect">
            <a:avLst/>
          </a:prstGeom>
        </p:spPr>
        <p:txBody>
          <a:bodyPr wrap="none">
            <a:spAutoFit/>
          </a:bodyPr>
          <a:lstStyle/>
          <a:p>
            <a:pPr algn="ctr"/>
            <a:r>
              <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WOTD 2/5/18</a:t>
            </a:r>
          </a:p>
        </p:txBody>
      </p:sp>
    </p:spTree>
    <p:extLst>
      <p:ext uri="{BB962C8B-B14F-4D97-AF65-F5344CB8AC3E}">
        <p14:creationId xmlns:p14="http://schemas.microsoft.com/office/powerpoint/2010/main" val="35507787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533400"/>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Bell Work: </a:t>
            </a:r>
            <a:r>
              <a:rPr lang="en-US" sz="1600" b="1" dirty="0">
                <a:solidFill>
                  <a:schemeClr val="bg1">
                    <a:lumMod val="50000"/>
                  </a:schemeClr>
                </a:solidFill>
                <a:latin typeface="+mn-lt"/>
                <a:ea typeface="Calibri"/>
                <a:cs typeface="Calibri"/>
                <a:sym typeface="Calibri"/>
              </a:rPr>
              <a:t>Pick up your </a:t>
            </a:r>
            <a:r>
              <a:rPr lang="en-US" sz="1600" b="1" dirty="0" err="1">
                <a:solidFill>
                  <a:schemeClr val="bg1">
                    <a:lumMod val="50000"/>
                  </a:schemeClr>
                </a:solidFill>
                <a:latin typeface="+mn-lt"/>
                <a:ea typeface="Calibri"/>
                <a:cs typeface="Calibri"/>
                <a:sym typeface="Calibri"/>
              </a:rPr>
              <a:t>chromebook</a:t>
            </a:r>
            <a:r>
              <a:rPr lang="en-US" sz="1600" b="1" dirty="0">
                <a:solidFill>
                  <a:schemeClr val="bg1">
                    <a:lumMod val="50000"/>
                  </a:schemeClr>
                </a:solidFill>
                <a:latin typeface="+mn-lt"/>
                <a:ea typeface="Calibri"/>
                <a:cs typeface="Calibri"/>
                <a:sym typeface="Calibri"/>
              </a:rPr>
              <a:t> and sign in to Khan Academy. You will be taking one of the practice reading quizzes. Reminder, you must do at least 3 and upload a screenshot or picture of your “review page” by 2/11/18 in order to give proof you attempted the first challenge. </a:t>
            </a: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600" b="1" u="sng" dirty="0">
                <a:latin typeface="+mn-lt"/>
                <a:ea typeface="Calibri"/>
                <a:cs typeface="Calibri"/>
                <a:sym typeface="Calibri"/>
              </a:rPr>
              <a:t>In class activities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Bell Work = </a:t>
            </a:r>
            <a:r>
              <a:rPr lang="en-US" sz="1600" b="1" dirty="0">
                <a:solidFill>
                  <a:schemeClr val="bg1">
                    <a:lumMod val="50000"/>
                  </a:schemeClr>
                </a:solidFill>
                <a:latin typeface="+mn-lt"/>
                <a:ea typeface="Calibri"/>
                <a:cs typeface="Calibri"/>
                <a:sym typeface="Calibri"/>
              </a:rPr>
              <a:t>SAT Practice Reading Quiz (13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Rhetorical Analysis Essay Training: </a:t>
            </a:r>
            <a:r>
              <a:rPr lang="en-US" sz="1600" dirty="0">
                <a:solidFill>
                  <a:srgbClr val="00B050"/>
                </a:solidFill>
                <a:latin typeface="+mn-lt"/>
                <a:ea typeface="Calibri"/>
                <a:cs typeface="Calibri"/>
                <a:sym typeface="Calibri"/>
              </a:rPr>
              <a:t>We will take a look at a sample which received a 4 (highest score) and name key parts (like we did yesterday). **10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Crafting the body paragraph: </a:t>
            </a:r>
            <a:r>
              <a:rPr lang="en-US" sz="1600" dirty="0">
                <a:solidFill>
                  <a:srgbClr val="7030A0"/>
                </a:solidFill>
                <a:latin typeface="+mn-lt"/>
                <a:ea typeface="Calibri"/>
                <a:cs typeface="Calibri"/>
                <a:sym typeface="Calibri"/>
              </a:rPr>
              <a:t>After we have finished analyzing the example you will use the example given to you today in order to serve as a model for you to write a new body paragraph. If you were not here, yesterday, you will need to write one paragraph at home for homework.  **10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600" b="1" dirty="0">
                <a:solidFill>
                  <a:schemeClr val="tx1"/>
                </a:solidFill>
                <a:latin typeface="+mn-lt"/>
                <a:ea typeface="Calibri"/>
                <a:cs typeface="Calibri"/>
                <a:sym typeface="Calibri"/>
              </a:rPr>
              <a:t>Trade and grade (provide feedback): </a:t>
            </a:r>
            <a:r>
              <a:rPr lang="en-US" sz="1600" dirty="0">
                <a:solidFill>
                  <a:srgbClr val="E28700"/>
                </a:solidFill>
                <a:latin typeface="+mn-lt"/>
                <a:ea typeface="Calibri"/>
                <a:cs typeface="Calibri"/>
                <a:sym typeface="Calibri"/>
              </a:rPr>
              <a:t>Switch with a partner at your table and then give one another feedback on his/her paragraph. 1) Include one area that was written well. 2) Write at least two suggestions on how to improve this paragraph. </a:t>
            </a:r>
          </a:p>
          <a:p>
            <a:pPr eaLnBrk="1" fontAlgn="auto" hangingPunct="1">
              <a:spcBef>
                <a:spcPts val="0"/>
              </a:spcBef>
              <a:spcAft>
                <a:spcPts val="0"/>
              </a:spcAft>
              <a:buClr>
                <a:srgbClr val="000000"/>
              </a:buClr>
              <a:buSzPct val="100000"/>
              <a:defRPr/>
            </a:pPr>
            <a:endParaRPr lang="en-US" sz="16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u="sng" dirty="0">
                <a:solidFill>
                  <a:schemeClr val="tx1"/>
                </a:solidFill>
                <a:latin typeface="+mn-lt"/>
                <a:ea typeface="Calibri"/>
                <a:cs typeface="Calibri"/>
                <a:sym typeface="Calibri"/>
              </a:rPr>
              <a:t>Learning Targets</a:t>
            </a:r>
          </a:p>
          <a:p>
            <a:pPr eaLnBrk="1" fontAlgn="auto" hangingPunct="1">
              <a:spcBef>
                <a:spcPts val="0"/>
              </a:spcBef>
              <a:spcAft>
                <a:spcPts val="0"/>
              </a:spcAft>
              <a:buClr>
                <a:srgbClr val="000000"/>
              </a:buClr>
              <a:buSzPct val="100000"/>
              <a:defRPr/>
            </a:pPr>
            <a:r>
              <a:rPr lang="en-US" sz="1600" b="1" dirty="0">
                <a:solidFill>
                  <a:schemeClr val="tx1"/>
                </a:solidFill>
                <a:latin typeface="+mn-lt"/>
                <a:ea typeface="Calibri"/>
                <a:cs typeface="Calibri"/>
                <a:sym typeface="Calibri"/>
              </a:rPr>
              <a:t> </a:t>
            </a:r>
            <a:endParaRPr lang="en-US" sz="16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600" dirty="0">
                <a:latin typeface="+mn-lt"/>
              </a:rPr>
              <a:t>I can analyze an article and find examples of the main technique the author used to build his/her argument in order to craft the body paragraph for the Rhetorical Analysis Essay.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6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600" dirty="0">
                <a:latin typeface="+mn-lt"/>
                <a:ea typeface="Calibri"/>
                <a:cs typeface="Calibri"/>
                <a:sym typeface="Calibri"/>
              </a:rPr>
              <a:t>I can use an exemplar of a body paragraph for the Rhetorical Analysis Essay in order to emulate the format while crafting my own writing. </a:t>
            </a:r>
            <a:endParaRPr lang="en-US" sz="16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chemeClr val="tx1"/>
              </a:solidFill>
              <a:latin typeface="+mn-lt"/>
              <a:ea typeface="Calibri"/>
              <a:cs typeface="Calibri"/>
              <a:sym typeface="Calibri"/>
            </a:endParaRPr>
          </a:p>
        </p:txBody>
      </p:sp>
      <p:sp>
        <p:nvSpPr>
          <p:cNvPr id="2" name="Rectangle 1"/>
          <p:cNvSpPr/>
          <p:nvPr/>
        </p:nvSpPr>
        <p:spPr>
          <a:xfrm>
            <a:off x="2374707" y="0"/>
            <a:ext cx="4394600" cy="553998"/>
          </a:xfrm>
          <a:prstGeom prst="rect">
            <a:avLst/>
          </a:prstGeom>
        </p:spPr>
        <p:txBody>
          <a:bodyPr wrap="none">
            <a:spAutoFit/>
          </a:bodyPr>
          <a:lstStyle/>
          <a:p>
            <a:pPr algn="ctr"/>
            <a:r>
              <a:rPr lang="en-US" sz="3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Tuesday 2/6/18 Agenda</a:t>
            </a:r>
          </a:p>
        </p:txBody>
      </p:sp>
    </p:spTree>
    <p:extLst>
      <p:ext uri="{BB962C8B-B14F-4D97-AF65-F5344CB8AC3E}">
        <p14:creationId xmlns:p14="http://schemas.microsoft.com/office/powerpoint/2010/main" val="3635050998"/>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6C1120B-D9C2-4E44-A046-26FF1D200648}"/>
              </a:ext>
            </a:extLst>
          </p:cNvPr>
          <p:cNvSpPr/>
          <p:nvPr/>
        </p:nvSpPr>
        <p:spPr>
          <a:xfrm>
            <a:off x="838200" y="609600"/>
            <a:ext cx="7239000" cy="3785652"/>
          </a:xfrm>
          <a:prstGeom prst="rect">
            <a:avLst/>
          </a:prstGeom>
        </p:spPr>
        <p:txBody>
          <a:bodyPr wrap="square">
            <a:spAutoFit/>
          </a:bodyPr>
          <a:lstStyle/>
          <a:p>
            <a:pPr eaLnBrk="1" fontAlgn="auto" hangingPunct="1">
              <a:spcBef>
                <a:spcPts val="0"/>
              </a:spcBef>
              <a:spcAft>
                <a:spcPts val="0"/>
              </a:spcAft>
              <a:buClr>
                <a:srgbClr val="000000"/>
              </a:buClr>
              <a:buSzPct val="100000"/>
              <a:defRPr/>
            </a:pPr>
            <a:r>
              <a:rPr lang="en-US" sz="2400" b="1" dirty="0">
                <a:solidFill>
                  <a:schemeClr val="tx1"/>
                </a:solidFill>
                <a:ea typeface="Calibri"/>
                <a:cs typeface="Calibri"/>
                <a:sym typeface="Calibri"/>
              </a:rPr>
              <a:t>Steps to get to Khan Academy Practice</a:t>
            </a:r>
          </a:p>
          <a:p>
            <a:pPr marL="342900" indent="-342900" eaLnBrk="1" fontAlgn="auto" hangingPunct="1">
              <a:spcBef>
                <a:spcPts val="0"/>
              </a:spcBef>
              <a:spcAft>
                <a:spcPts val="0"/>
              </a:spcAft>
              <a:buClr>
                <a:srgbClr val="000000"/>
              </a:buClr>
              <a:buSzPct val="100000"/>
              <a:buFontTx/>
              <a:buAutoNum type="arabicParenR"/>
              <a:defRPr/>
            </a:pPr>
            <a:endParaRPr lang="en-US" sz="2400" dirty="0">
              <a:solidFill>
                <a:srgbClr val="00B050"/>
              </a:solidFill>
              <a:ea typeface="Calibri"/>
              <a:cs typeface="Calibri"/>
              <a:sym typeface="Calibri"/>
            </a:endParaRPr>
          </a:p>
          <a:p>
            <a:pPr marL="342900" indent="-342900" eaLnBrk="1" fontAlgn="auto" hangingPunct="1">
              <a:spcBef>
                <a:spcPts val="0"/>
              </a:spcBef>
              <a:spcAft>
                <a:spcPts val="0"/>
              </a:spcAft>
              <a:buClr>
                <a:srgbClr val="000000"/>
              </a:buClr>
              <a:buSzPct val="100000"/>
              <a:buFontTx/>
              <a:buAutoNum type="arabicParenR"/>
              <a:defRPr/>
            </a:pPr>
            <a:r>
              <a:rPr lang="en-US" sz="2400" dirty="0">
                <a:solidFill>
                  <a:srgbClr val="00B050"/>
                </a:solidFill>
                <a:ea typeface="Calibri"/>
                <a:cs typeface="Calibri"/>
                <a:sym typeface="Calibri"/>
              </a:rPr>
              <a:t>Go to </a:t>
            </a:r>
            <a:r>
              <a:rPr lang="en-US" sz="2400" dirty="0" err="1">
                <a:solidFill>
                  <a:srgbClr val="00B050"/>
                </a:solidFill>
                <a:ea typeface="Calibri"/>
                <a:cs typeface="Calibri"/>
                <a:sym typeface="Calibri"/>
              </a:rPr>
              <a:t>khanacademy.org</a:t>
            </a:r>
            <a:endParaRPr lang="en-US" sz="2400" dirty="0">
              <a:solidFill>
                <a:srgbClr val="00B050"/>
              </a:solidFill>
              <a:ea typeface="Calibri"/>
              <a:cs typeface="Calibri"/>
              <a:sym typeface="Calibri"/>
            </a:endParaRPr>
          </a:p>
          <a:p>
            <a:pPr marL="342900" indent="-342900" eaLnBrk="1" fontAlgn="auto" hangingPunct="1">
              <a:spcBef>
                <a:spcPts val="0"/>
              </a:spcBef>
              <a:spcAft>
                <a:spcPts val="0"/>
              </a:spcAft>
              <a:buClr>
                <a:srgbClr val="000000"/>
              </a:buClr>
              <a:buSzPct val="100000"/>
              <a:buFontTx/>
              <a:buAutoNum type="arabicParenR"/>
              <a:defRPr/>
            </a:pPr>
            <a:r>
              <a:rPr lang="en-US" sz="2400" dirty="0">
                <a:solidFill>
                  <a:srgbClr val="00B050"/>
                </a:solidFill>
                <a:ea typeface="Calibri"/>
                <a:cs typeface="Calibri"/>
                <a:sym typeface="Calibri"/>
              </a:rPr>
              <a:t>Click “Sign in with Google”</a:t>
            </a:r>
          </a:p>
          <a:p>
            <a:pPr marL="342900" indent="-342900" eaLnBrk="1" fontAlgn="auto" hangingPunct="1">
              <a:spcBef>
                <a:spcPts val="0"/>
              </a:spcBef>
              <a:spcAft>
                <a:spcPts val="0"/>
              </a:spcAft>
              <a:buClr>
                <a:srgbClr val="000000"/>
              </a:buClr>
              <a:buSzPct val="100000"/>
              <a:buFontTx/>
              <a:buAutoNum type="arabicParenR"/>
              <a:defRPr/>
            </a:pPr>
            <a:r>
              <a:rPr lang="en-US" sz="2400" dirty="0">
                <a:solidFill>
                  <a:srgbClr val="00B050"/>
                </a:solidFill>
                <a:ea typeface="Calibri"/>
                <a:cs typeface="Calibri"/>
                <a:sym typeface="Calibri"/>
              </a:rPr>
              <a:t>Click “Subjects” (top left), “Test Prep” (on the right), “SAT” is underneath “Test Prep.” </a:t>
            </a:r>
          </a:p>
          <a:p>
            <a:pPr marL="342900" indent="-342900" eaLnBrk="1" fontAlgn="auto" hangingPunct="1">
              <a:spcBef>
                <a:spcPts val="0"/>
              </a:spcBef>
              <a:spcAft>
                <a:spcPts val="0"/>
              </a:spcAft>
              <a:buClr>
                <a:srgbClr val="000000"/>
              </a:buClr>
              <a:buSzPct val="100000"/>
              <a:buFontTx/>
              <a:buAutoNum type="arabicParenR"/>
              <a:defRPr/>
            </a:pPr>
            <a:r>
              <a:rPr lang="en-US" sz="2400" dirty="0">
                <a:solidFill>
                  <a:srgbClr val="00B050"/>
                </a:solidFill>
                <a:ea typeface="Calibri"/>
                <a:cs typeface="Calibri"/>
                <a:sym typeface="Calibri"/>
              </a:rPr>
              <a:t>Click “Practice,” then switch from “Math” to “Reading and Writing”</a:t>
            </a:r>
          </a:p>
          <a:p>
            <a:pPr marL="342900" indent="-342900" eaLnBrk="1" fontAlgn="auto" hangingPunct="1">
              <a:spcBef>
                <a:spcPts val="0"/>
              </a:spcBef>
              <a:spcAft>
                <a:spcPts val="0"/>
              </a:spcAft>
              <a:buClr>
                <a:srgbClr val="000000"/>
              </a:buClr>
              <a:buSzPct val="100000"/>
              <a:buFontTx/>
              <a:buAutoNum type="arabicParenR"/>
              <a:defRPr/>
            </a:pPr>
            <a:r>
              <a:rPr lang="en-US" sz="2400" dirty="0">
                <a:solidFill>
                  <a:srgbClr val="00B050"/>
                </a:solidFill>
                <a:ea typeface="Calibri"/>
                <a:cs typeface="Calibri"/>
                <a:sym typeface="Calibri"/>
              </a:rPr>
              <a:t>Scroll down and click ”Practice” next to one of the Reading quizzes (i.e. Reading: Social Studies)</a:t>
            </a:r>
          </a:p>
        </p:txBody>
      </p:sp>
    </p:spTree>
    <p:extLst>
      <p:ext uri="{BB962C8B-B14F-4D97-AF65-F5344CB8AC3E}">
        <p14:creationId xmlns:p14="http://schemas.microsoft.com/office/powerpoint/2010/main" val="3462688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533400"/>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500" b="1" dirty="0">
                <a:latin typeface="+mn-lt"/>
                <a:ea typeface="Calibri"/>
                <a:cs typeface="Calibri"/>
                <a:sym typeface="Calibri"/>
              </a:rPr>
              <a:t>Bell Work: </a:t>
            </a:r>
            <a:r>
              <a:rPr lang="en-US" sz="1500" b="1" dirty="0">
                <a:solidFill>
                  <a:schemeClr val="bg1">
                    <a:lumMod val="50000"/>
                  </a:schemeClr>
                </a:solidFill>
                <a:latin typeface="+mn-lt"/>
                <a:ea typeface="Calibri"/>
                <a:cs typeface="Calibri"/>
                <a:sym typeface="Calibri"/>
              </a:rPr>
              <a:t>WOTD, immutable (adj.) &amp; desecrate (verb)</a:t>
            </a:r>
            <a:endParaRPr lang="en-US" sz="15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sz="15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500" b="1" u="sng" dirty="0">
                <a:latin typeface="+mn-lt"/>
                <a:ea typeface="Calibri"/>
                <a:cs typeface="Calibri"/>
                <a:sym typeface="Calibri"/>
              </a:rPr>
              <a:t>In class activities </a:t>
            </a:r>
          </a:p>
          <a:p>
            <a:pPr eaLnBrk="1" fontAlgn="auto" hangingPunct="1">
              <a:lnSpc>
                <a:spcPct val="80000"/>
              </a:lnSpc>
              <a:spcBef>
                <a:spcPts val="0"/>
              </a:spcBef>
              <a:spcAft>
                <a:spcPts val="0"/>
              </a:spcAft>
              <a:buClr>
                <a:srgbClr val="000000"/>
              </a:buClr>
              <a:buSzPct val="100000"/>
              <a:defRPr/>
            </a:pPr>
            <a:endParaRPr lang="en-US" sz="1500" b="1" u="sng" dirty="0">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500" b="1" dirty="0">
                <a:solidFill>
                  <a:schemeClr val="tx1"/>
                </a:solidFill>
                <a:latin typeface="+mn-lt"/>
                <a:ea typeface="Calibri"/>
                <a:cs typeface="Calibri"/>
                <a:sym typeface="Calibri"/>
              </a:rPr>
              <a:t>Bell Work: </a:t>
            </a:r>
            <a:r>
              <a:rPr lang="en-US" sz="1500" b="1" dirty="0">
                <a:solidFill>
                  <a:srgbClr val="FF6600"/>
                </a:solidFill>
                <a:latin typeface="+mn-lt"/>
                <a:ea typeface="Calibri"/>
                <a:cs typeface="Calibri"/>
                <a:sym typeface="Calibri"/>
              </a:rPr>
              <a:t>WOTD, immutable (adj.) &amp; desecrate (verb)</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500" b="1" dirty="0">
                <a:solidFill>
                  <a:schemeClr val="tx1"/>
                </a:solidFill>
                <a:latin typeface="+mn-lt"/>
                <a:ea typeface="Calibri"/>
                <a:cs typeface="Calibri"/>
                <a:sym typeface="Calibri"/>
              </a:rPr>
              <a:t>Book Pass Activity: </a:t>
            </a:r>
            <a:r>
              <a:rPr lang="en-US" sz="1500" dirty="0">
                <a:solidFill>
                  <a:srgbClr val="7030A0"/>
                </a:solidFill>
                <a:latin typeface="+mn-lt"/>
                <a:ea typeface="Calibri"/>
                <a:cs typeface="Calibri"/>
                <a:sym typeface="Calibri"/>
              </a:rPr>
              <a:t>You will need to review three books. </a:t>
            </a:r>
            <a:r>
              <a:rPr lang="en-US" sz="1500" b="1" dirty="0">
                <a:solidFill>
                  <a:schemeClr val="tx1"/>
                </a:solidFill>
                <a:latin typeface="+mn-lt"/>
                <a:ea typeface="Calibri"/>
                <a:cs typeface="Calibri"/>
                <a:sym typeface="Calibri"/>
              </a:rPr>
              <a:t>**Note: </a:t>
            </a:r>
            <a:r>
              <a:rPr lang="en-US" sz="1500" dirty="0">
                <a:solidFill>
                  <a:srgbClr val="7030A0"/>
                </a:solidFill>
                <a:latin typeface="+mn-lt"/>
                <a:ea typeface="Calibri"/>
                <a:cs typeface="Calibri"/>
                <a:sym typeface="Calibri"/>
              </a:rPr>
              <a:t>You will not be able to check out a book from my library until tomorrow (or you can come after 6</a:t>
            </a:r>
            <a:r>
              <a:rPr lang="en-US" sz="1500" baseline="30000" dirty="0">
                <a:solidFill>
                  <a:srgbClr val="7030A0"/>
                </a:solidFill>
                <a:latin typeface="+mn-lt"/>
                <a:ea typeface="Calibri"/>
                <a:cs typeface="Calibri"/>
                <a:sym typeface="Calibri"/>
              </a:rPr>
              <a:t>th</a:t>
            </a:r>
            <a:r>
              <a:rPr lang="en-US" sz="1500" dirty="0">
                <a:solidFill>
                  <a:srgbClr val="7030A0"/>
                </a:solidFill>
                <a:latin typeface="+mn-lt"/>
                <a:ea typeface="Calibri"/>
                <a:cs typeface="Calibri"/>
                <a:sym typeface="Calibri"/>
              </a:rPr>
              <a:t> hour, today). You must have a book to read in class for SSR by 2/12/18. Even if you will be bringing in a book from home or purchasing one to read on a device, you will need to review 3 books from my class library.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500" b="1" dirty="0">
                <a:solidFill>
                  <a:schemeClr val="tx1"/>
                </a:solidFill>
                <a:latin typeface="+mn-lt"/>
                <a:ea typeface="Calibri"/>
                <a:cs typeface="Calibri"/>
                <a:sym typeface="Calibri"/>
              </a:rPr>
              <a:t>Khan Academy Challenge: </a:t>
            </a:r>
            <a:r>
              <a:rPr lang="en-US" sz="1500" dirty="0">
                <a:solidFill>
                  <a:srgbClr val="00B050"/>
                </a:solidFill>
                <a:latin typeface="+mn-lt"/>
                <a:ea typeface="Calibri"/>
                <a:cs typeface="Calibri"/>
                <a:sym typeface="Calibri"/>
              </a:rPr>
              <a:t>If you are finished with the book pass, you can grab a </a:t>
            </a:r>
            <a:r>
              <a:rPr lang="en-US" sz="1500" dirty="0" err="1">
                <a:solidFill>
                  <a:srgbClr val="00B050"/>
                </a:solidFill>
                <a:latin typeface="+mn-lt"/>
                <a:ea typeface="Calibri"/>
                <a:cs typeface="Calibri"/>
                <a:sym typeface="Calibri"/>
              </a:rPr>
              <a:t>chromebook</a:t>
            </a:r>
            <a:r>
              <a:rPr lang="en-US" sz="1500" dirty="0">
                <a:solidFill>
                  <a:srgbClr val="00B050"/>
                </a:solidFill>
                <a:latin typeface="+mn-lt"/>
                <a:ea typeface="Calibri"/>
                <a:cs typeface="Calibri"/>
                <a:sym typeface="Calibri"/>
              </a:rPr>
              <a:t> and work on Khan Academy for the remainder of the hour. Reminder, you need to submit proof you took 3 of the Reading Quizzes between now and 2/11/18 and upload the screenshot of your Review page to Google Classroom. </a:t>
            </a:r>
          </a:p>
          <a:p>
            <a:pPr eaLnBrk="1" fontAlgn="auto" hangingPunct="1">
              <a:spcBef>
                <a:spcPts val="0"/>
              </a:spcBef>
              <a:spcAft>
                <a:spcPts val="0"/>
              </a:spcAft>
              <a:buClr>
                <a:srgbClr val="000000"/>
              </a:buClr>
              <a:buSzPct val="100000"/>
              <a:defRPr/>
            </a:pPr>
            <a:endParaRPr lang="en-US" sz="15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500" b="1" u="sng" dirty="0">
                <a:solidFill>
                  <a:schemeClr val="tx1"/>
                </a:solidFill>
                <a:latin typeface="+mn-lt"/>
                <a:ea typeface="Calibri"/>
                <a:cs typeface="Calibri"/>
                <a:sym typeface="Calibri"/>
              </a:rPr>
              <a:t>Learning Targets</a:t>
            </a:r>
          </a:p>
          <a:p>
            <a:pPr eaLnBrk="1" fontAlgn="auto" hangingPunct="1">
              <a:spcBef>
                <a:spcPts val="0"/>
              </a:spcBef>
              <a:spcAft>
                <a:spcPts val="0"/>
              </a:spcAft>
              <a:buClr>
                <a:srgbClr val="000000"/>
              </a:buClr>
              <a:buSzPct val="100000"/>
              <a:defRPr/>
            </a:pPr>
            <a:r>
              <a:rPr lang="en-US" sz="1500" b="1" dirty="0">
                <a:solidFill>
                  <a:schemeClr val="tx1"/>
                </a:solidFill>
                <a:latin typeface="+mn-lt"/>
                <a:ea typeface="Calibri"/>
                <a:cs typeface="Calibri"/>
                <a:sym typeface="Calibri"/>
              </a:rPr>
              <a:t> </a:t>
            </a:r>
            <a:endParaRPr lang="en-US" sz="15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5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500" dirty="0">
                <a:latin typeface="+mn-lt"/>
              </a:rPr>
              <a:t>I can continue find a book (text) which peaks my interest in order to then continue to practice various literary skills (i.e. summarize, make inferences, track theme development, identify author’s craft and assess the various techniques being used, make meaning of words in context, etc.)</a:t>
            </a:r>
            <a:endParaRPr lang="en-US" sz="15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5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5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500" dirty="0">
                <a:latin typeface="+mn-lt"/>
                <a:ea typeface="Calibri"/>
                <a:cs typeface="Calibri"/>
                <a:sym typeface="Calibri"/>
              </a:rPr>
              <a:t>I can determine whether a book is fiction or non-fiction based on various observations and reading specific sections (front cover, back cover, on-line reviews, </a:t>
            </a:r>
            <a:r>
              <a:rPr lang="en-US" sz="1500" dirty="0" err="1">
                <a:latin typeface="+mn-lt"/>
                <a:ea typeface="Calibri"/>
                <a:cs typeface="Calibri"/>
                <a:sym typeface="Calibri"/>
              </a:rPr>
              <a:t>etc</a:t>
            </a:r>
            <a:r>
              <a:rPr lang="en-US" sz="1500" dirty="0">
                <a:latin typeface="+mn-lt"/>
                <a:ea typeface="Calibri"/>
                <a:cs typeface="Calibri"/>
                <a:sym typeface="Calibri"/>
              </a:rPr>
              <a:t>). I can also determine if the books fits my own tastes and interests. </a:t>
            </a: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chemeClr val="tx1"/>
              </a:solidFill>
              <a:latin typeface="+mn-lt"/>
              <a:ea typeface="Calibri"/>
              <a:cs typeface="Calibri"/>
              <a:sym typeface="Calibri"/>
            </a:endParaRPr>
          </a:p>
        </p:txBody>
      </p:sp>
      <p:sp>
        <p:nvSpPr>
          <p:cNvPr id="2" name="Rectangle 1"/>
          <p:cNvSpPr/>
          <p:nvPr/>
        </p:nvSpPr>
        <p:spPr>
          <a:xfrm>
            <a:off x="2075364" y="0"/>
            <a:ext cx="4993291" cy="553998"/>
          </a:xfrm>
          <a:prstGeom prst="rect">
            <a:avLst/>
          </a:prstGeom>
        </p:spPr>
        <p:txBody>
          <a:bodyPr wrap="none">
            <a:spAutoFit/>
          </a:bodyPr>
          <a:lstStyle/>
          <a:p>
            <a:pPr algn="ctr"/>
            <a:r>
              <a:rPr lang="en-US" sz="3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Wednesday 2/7/18 Agenda</a:t>
            </a:r>
          </a:p>
        </p:txBody>
      </p:sp>
    </p:spTree>
    <p:extLst>
      <p:ext uri="{BB962C8B-B14F-4D97-AF65-F5344CB8AC3E}">
        <p14:creationId xmlns:p14="http://schemas.microsoft.com/office/powerpoint/2010/main" val="253926067"/>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0B1956D8-071D-4843-9941-CC5BDA1F9F62}"/>
              </a:ext>
            </a:extLst>
          </p:cNvPr>
          <p:cNvSpPr>
            <a:spLocks noGrp="1" noChangeArrowheads="1"/>
          </p:cNvSpPr>
          <p:nvPr>
            <p:ph type="body" idx="1"/>
          </p:nvPr>
        </p:nvSpPr>
        <p:spPr>
          <a:xfrm>
            <a:off x="0" y="1143000"/>
            <a:ext cx="9144000" cy="6324600"/>
          </a:xfrm>
        </p:spPr>
        <p:txBody>
          <a:bodyPr/>
          <a:lstStyle/>
          <a:p>
            <a:pPr eaLnBrk="1" hangingPunct="1">
              <a:lnSpc>
                <a:spcPct val="80000"/>
              </a:lnSpc>
            </a:pPr>
            <a:r>
              <a:rPr lang="en-US" altLang="en-US" sz="2000" b="1" dirty="0"/>
              <a:t>Word:</a:t>
            </a:r>
            <a:r>
              <a:rPr lang="en-US" altLang="en-US" sz="2000" dirty="0"/>
              <a:t> immutable</a:t>
            </a:r>
          </a:p>
          <a:p>
            <a:pPr eaLnBrk="1" hangingPunct="1">
              <a:lnSpc>
                <a:spcPct val="80000"/>
              </a:lnSpc>
            </a:pPr>
            <a:endParaRPr lang="en-US" altLang="en-US" sz="2000" b="1" dirty="0"/>
          </a:p>
          <a:p>
            <a:pPr eaLnBrk="1" hangingPunct="1">
              <a:lnSpc>
                <a:spcPct val="80000"/>
              </a:lnSpc>
            </a:pPr>
            <a:r>
              <a:rPr lang="en-US" altLang="en-US" sz="2000" b="1" dirty="0"/>
              <a:t>Part of speech:</a:t>
            </a:r>
            <a:r>
              <a:rPr lang="en-US" altLang="en-US" sz="2000" dirty="0"/>
              <a:t> adjective</a:t>
            </a:r>
          </a:p>
          <a:p>
            <a:pPr eaLnBrk="1" hangingPunct="1">
              <a:lnSpc>
                <a:spcPct val="80000"/>
              </a:lnSpc>
            </a:pPr>
            <a:endParaRPr lang="en-US" altLang="en-US" sz="2000" b="1" dirty="0"/>
          </a:p>
          <a:p>
            <a:pPr eaLnBrk="1" hangingPunct="1">
              <a:lnSpc>
                <a:spcPct val="80000"/>
              </a:lnSpc>
            </a:pPr>
            <a:r>
              <a:rPr lang="en-US" altLang="en-US" sz="2000" b="1" dirty="0"/>
              <a:t>Pronunciation: </a:t>
            </a:r>
            <a:r>
              <a:rPr lang="en-US" altLang="en-US" sz="2000" dirty="0" err="1"/>
              <a:t>ih-myoo-tuh-buhl</a:t>
            </a:r>
            <a:endParaRPr lang="en-US" altLang="en-US" sz="2000" dirty="0"/>
          </a:p>
          <a:p>
            <a:pPr eaLnBrk="1" hangingPunct="1">
              <a:lnSpc>
                <a:spcPct val="80000"/>
              </a:lnSpc>
            </a:pPr>
            <a:endParaRPr lang="en-US" altLang="en-US" sz="2000" dirty="0"/>
          </a:p>
          <a:p>
            <a:pPr eaLnBrk="1" hangingPunct="1">
              <a:lnSpc>
                <a:spcPct val="80000"/>
              </a:lnSpc>
            </a:pPr>
            <a:r>
              <a:rPr lang="en-US" altLang="en-US" sz="2000" b="1" dirty="0"/>
              <a:t>Origins: </a:t>
            </a:r>
            <a:r>
              <a:rPr lang="en-US" altLang="en-US" sz="2000" dirty="0"/>
              <a:t>Latin: “</a:t>
            </a:r>
            <a:r>
              <a:rPr lang="en-US" altLang="en-US" sz="2000" dirty="0" err="1"/>
              <a:t>im</a:t>
            </a:r>
            <a:r>
              <a:rPr lang="en-US" altLang="en-US" sz="2000" dirty="0"/>
              <a:t>” (not) + ”</a:t>
            </a:r>
            <a:r>
              <a:rPr lang="en-US" altLang="en-US" sz="2000" dirty="0" err="1"/>
              <a:t>mutabilis</a:t>
            </a:r>
            <a:r>
              <a:rPr lang="en-US" altLang="en-US" sz="2000" dirty="0"/>
              <a:t>” (changeable)</a:t>
            </a:r>
          </a:p>
          <a:p>
            <a:pPr eaLnBrk="1" hangingPunct="1">
              <a:lnSpc>
                <a:spcPct val="80000"/>
              </a:lnSpc>
            </a:pPr>
            <a:endParaRPr lang="en-US" altLang="en-US" sz="2000" b="1" dirty="0"/>
          </a:p>
          <a:p>
            <a:pPr eaLnBrk="1" hangingPunct="1">
              <a:lnSpc>
                <a:spcPct val="80000"/>
              </a:lnSpc>
            </a:pPr>
            <a:r>
              <a:rPr lang="en-US" altLang="en-US" sz="2000" b="1" dirty="0"/>
              <a:t>Related Forms: </a:t>
            </a:r>
            <a:r>
              <a:rPr lang="en-US" altLang="en-US" sz="2000" dirty="0"/>
              <a:t>immutably (adverb)</a:t>
            </a:r>
          </a:p>
          <a:p>
            <a:pPr eaLnBrk="1" hangingPunct="1">
              <a:lnSpc>
                <a:spcPct val="80000"/>
              </a:lnSpc>
            </a:pPr>
            <a:endParaRPr lang="en-US" altLang="en-US" sz="2000" b="1" dirty="0"/>
          </a:p>
          <a:p>
            <a:pPr eaLnBrk="1" hangingPunct="1">
              <a:lnSpc>
                <a:spcPct val="80000"/>
              </a:lnSpc>
            </a:pPr>
            <a:r>
              <a:rPr lang="en-US" altLang="en-US" sz="2000" b="1" dirty="0"/>
              <a:t>Synonyms: </a:t>
            </a:r>
          </a:p>
          <a:p>
            <a:pPr eaLnBrk="1" hangingPunct="1">
              <a:lnSpc>
                <a:spcPct val="80000"/>
              </a:lnSpc>
            </a:pPr>
            <a:endParaRPr lang="en-US" altLang="en-US" sz="2000" b="1" dirty="0"/>
          </a:p>
          <a:p>
            <a:pPr eaLnBrk="1" hangingPunct="1">
              <a:lnSpc>
                <a:spcPct val="80000"/>
              </a:lnSpc>
            </a:pPr>
            <a:r>
              <a:rPr lang="en-US" altLang="en-US" sz="2000" b="1" dirty="0"/>
              <a:t>Sentence:</a:t>
            </a:r>
            <a:r>
              <a:rPr lang="en-US" altLang="en-US" sz="2000" dirty="0"/>
              <a:t> No matter how much Batman’s surgeons worked to reattach his limbs, the </a:t>
            </a:r>
            <a:r>
              <a:rPr lang="en-US" altLang="en-US" sz="2000" b="1" u="sng" dirty="0"/>
              <a:t>immutable</a:t>
            </a:r>
            <a:r>
              <a:rPr lang="en-US" altLang="en-US" sz="2000" dirty="0"/>
              <a:t> fact was that Bane had turned him into a quadriplegic.</a:t>
            </a:r>
            <a:endParaRPr lang="en-US" altLang="en-US" sz="2000" b="1" dirty="0"/>
          </a:p>
          <a:p>
            <a:pPr eaLnBrk="1" hangingPunct="1">
              <a:lnSpc>
                <a:spcPct val="80000"/>
              </a:lnSpc>
            </a:pPr>
            <a:endParaRPr lang="en-US" altLang="en-US" sz="2000" b="1" dirty="0"/>
          </a:p>
          <a:p>
            <a:pPr eaLnBrk="1" hangingPunct="1">
              <a:lnSpc>
                <a:spcPct val="80000"/>
              </a:lnSpc>
            </a:pPr>
            <a:r>
              <a:rPr lang="en-US" altLang="en-US" sz="2000" b="1" dirty="0"/>
              <a:t>Predicted Definition: I believe this word means… (include 3 guesses)</a:t>
            </a:r>
          </a:p>
          <a:p>
            <a:pPr eaLnBrk="1" hangingPunct="1">
              <a:lnSpc>
                <a:spcPct val="80000"/>
              </a:lnSpc>
            </a:pPr>
            <a:endParaRPr lang="en-US" altLang="en-US" sz="2000" b="1" dirty="0"/>
          </a:p>
          <a:p>
            <a:pPr eaLnBrk="1" hangingPunct="1">
              <a:lnSpc>
                <a:spcPct val="80000"/>
              </a:lnSpc>
            </a:pPr>
            <a:r>
              <a:rPr lang="en-US" altLang="en-US" sz="2000" b="1" dirty="0"/>
              <a:t>Definition: </a:t>
            </a:r>
          </a:p>
        </p:txBody>
      </p:sp>
      <p:sp>
        <p:nvSpPr>
          <p:cNvPr id="2" name="TextBox 1">
            <a:extLst>
              <a:ext uri="{FF2B5EF4-FFF2-40B4-BE49-F238E27FC236}">
                <a16:creationId xmlns:a16="http://schemas.microsoft.com/office/drawing/2014/main" xmlns="" id="{366D81DC-229C-5743-8595-06EB18436638}"/>
              </a:ext>
            </a:extLst>
          </p:cNvPr>
          <p:cNvSpPr txBox="1"/>
          <p:nvPr/>
        </p:nvSpPr>
        <p:spPr>
          <a:xfrm>
            <a:off x="1295400" y="5334000"/>
            <a:ext cx="6934200" cy="338554"/>
          </a:xfrm>
          <a:prstGeom prst="rect">
            <a:avLst/>
          </a:prstGeom>
          <a:noFill/>
        </p:spPr>
        <p:txBody>
          <a:bodyPr wrap="square" rtlCol="0">
            <a:spAutoFit/>
          </a:bodyPr>
          <a:lstStyle/>
          <a:p>
            <a:pPr eaLnBrk="1" hangingPunct="1">
              <a:lnSpc>
                <a:spcPct val="80000"/>
              </a:lnSpc>
              <a:buFontTx/>
              <a:buNone/>
            </a:pPr>
            <a:r>
              <a:rPr lang="en-US" altLang="en-US" sz="2000" dirty="0"/>
              <a:t>Not mutable, unchangeable, changeless</a:t>
            </a:r>
          </a:p>
        </p:txBody>
      </p:sp>
      <p:sp>
        <p:nvSpPr>
          <p:cNvPr id="3" name="TextBox 2">
            <a:extLst>
              <a:ext uri="{FF2B5EF4-FFF2-40B4-BE49-F238E27FC236}">
                <a16:creationId xmlns:a16="http://schemas.microsoft.com/office/drawing/2014/main" xmlns="" id="{8635E5CE-AEF2-E448-A41E-D0E4C20E0009}"/>
              </a:ext>
            </a:extLst>
          </p:cNvPr>
          <p:cNvSpPr txBox="1"/>
          <p:nvPr/>
        </p:nvSpPr>
        <p:spPr>
          <a:xfrm>
            <a:off x="1447800" y="3562290"/>
            <a:ext cx="6096000" cy="400110"/>
          </a:xfrm>
          <a:prstGeom prst="rect">
            <a:avLst/>
          </a:prstGeom>
          <a:noFill/>
        </p:spPr>
        <p:txBody>
          <a:bodyPr wrap="square" rtlCol="0">
            <a:spAutoFit/>
          </a:bodyPr>
          <a:lstStyle/>
          <a:p>
            <a:r>
              <a:rPr lang="en-US" sz="2000" dirty="0"/>
              <a:t>Constant, fixed, stable, permanent</a:t>
            </a:r>
          </a:p>
        </p:txBody>
      </p:sp>
      <p:sp>
        <p:nvSpPr>
          <p:cNvPr id="4" name="Rectangle 3">
            <a:extLst>
              <a:ext uri="{FF2B5EF4-FFF2-40B4-BE49-F238E27FC236}">
                <a16:creationId xmlns:a16="http://schemas.microsoft.com/office/drawing/2014/main" xmlns="" id="{E4AB4394-0F08-0D4C-AED2-EEED20B9BB52}"/>
              </a:ext>
            </a:extLst>
          </p:cNvPr>
          <p:cNvSpPr/>
          <p:nvPr/>
        </p:nvSpPr>
        <p:spPr>
          <a:xfrm>
            <a:off x="2743200" y="152400"/>
            <a:ext cx="3005951" cy="646331"/>
          </a:xfrm>
          <a:prstGeom prst="rect">
            <a:avLst/>
          </a:prstGeom>
        </p:spPr>
        <p:txBody>
          <a:bodyPr wrap="none">
            <a:spAutoFit/>
          </a:bodyPr>
          <a:lstStyle/>
          <a:p>
            <a:pPr algn="ctr"/>
            <a:r>
              <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WOTD 2/7/18</a:t>
            </a:r>
          </a:p>
        </p:txBody>
      </p:sp>
    </p:spTree>
    <p:extLst>
      <p:ext uri="{BB962C8B-B14F-4D97-AF65-F5344CB8AC3E}">
        <p14:creationId xmlns:p14="http://schemas.microsoft.com/office/powerpoint/2010/main" val="420947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0B1956D8-071D-4843-9941-CC5BDA1F9F62}"/>
              </a:ext>
            </a:extLst>
          </p:cNvPr>
          <p:cNvSpPr>
            <a:spLocks noGrp="1" noChangeArrowheads="1"/>
          </p:cNvSpPr>
          <p:nvPr>
            <p:ph type="body" idx="1"/>
          </p:nvPr>
        </p:nvSpPr>
        <p:spPr>
          <a:xfrm>
            <a:off x="0" y="1143000"/>
            <a:ext cx="9144000" cy="6324600"/>
          </a:xfrm>
        </p:spPr>
        <p:txBody>
          <a:bodyPr/>
          <a:lstStyle/>
          <a:p>
            <a:pPr eaLnBrk="1" hangingPunct="1">
              <a:lnSpc>
                <a:spcPct val="80000"/>
              </a:lnSpc>
            </a:pPr>
            <a:r>
              <a:rPr lang="en-US" altLang="en-US" sz="2000" b="1" dirty="0"/>
              <a:t>Word:</a:t>
            </a:r>
            <a:r>
              <a:rPr lang="en-US" altLang="en-US" sz="2000" dirty="0"/>
              <a:t> desecrate </a:t>
            </a:r>
          </a:p>
          <a:p>
            <a:pPr eaLnBrk="1" hangingPunct="1">
              <a:lnSpc>
                <a:spcPct val="80000"/>
              </a:lnSpc>
            </a:pPr>
            <a:endParaRPr lang="en-US" altLang="en-US" sz="2000" b="1" dirty="0"/>
          </a:p>
          <a:p>
            <a:pPr eaLnBrk="1" hangingPunct="1">
              <a:lnSpc>
                <a:spcPct val="80000"/>
              </a:lnSpc>
            </a:pPr>
            <a:r>
              <a:rPr lang="en-US" altLang="en-US" sz="2000" b="1" dirty="0"/>
              <a:t>Part of speech:</a:t>
            </a:r>
            <a:r>
              <a:rPr lang="en-US" altLang="en-US" sz="2000" dirty="0"/>
              <a:t> verb</a:t>
            </a:r>
          </a:p>
          <a:p>
            <a:pPr eaLnBrk="1" hangingPunct="1">
              <a:lnSpc>
                <a:spcPct val="80000"/>
              </a:lnSpc>
            </a:pPr>
            <a:endParaRPr lang="en-US" altLang="en-US" sz="2000" b="1" dirty="0"/>
          </a:p>
          <a:p>
            <a:pPr eaLnBrk="1" hangingPunct="1">
              <a:lnSpc>
                <a:spcPct val="80000"/>
              </a:lnSpc>
            </a:pPr>
            <a:r>
              <a:rPr lang="en-US" altLang="en-US" sz="2000" b="1" dirty="0"/>
              <a:t>Pronunciation: </a:t>
            </a:r>
            <a:r>
              <a:rPr lang="en-US" altLang="en-US" sz="2000" dirty="0"/>
              <a:t>des-</a:t>
            </a:r>
            <a:r>
              <a:rPr lang="en-US" altLang="en-US" sz="2000" dirty="0" err="1"/>
              <a:t>i</a:t>
            </a:r>
            <a:r>
              <a:rPr lang="en-US" altLang="en-US" sz="2000" dirty="0"/>
              <a:t>-</a:t>
            </a:r>
            <a:r>
              <a:rPr lang="en-US" altLang="en-US" sz="2000" dirty="0" err="1"/>
              <a:t>kreyt</a:t>
            </a:r>
            <a:endParaRPr lang="en-US" altLang="en-US" sz="2000" dirty="0"/>
          </a:p>
          <a:p>
            <a:pPr eaLnBrk="1" hangingPunct="1">
              <a:lnSpc>
                <a:spcPct val="80000"/>
              </a:lnSpc>
            </a:pPr>
            <a:endParaRPr lang="en-US" altLang="en-US" sz="2000" dirty="0"/>
          </a:p>
          <a:p>
            <a:pPr eaLnBrk="1" hangingPunct="1">
              <a:lnSpc>
                <a:spcPct val="80000"/>
              </a:lnSpc>
            </a:pPr>
            <a:r>
              <a:rPr lang="en-US" altLang="en-US" sz="2000" b="1" dirty="0"/>
              <a:t>Origins: </a:t>
            </a:r>
            <a:r>
              <a:rPr lang="en-US" altLang="en-US" sz="2000" dirty="0"/>
              <a:t>Latin: “de” (do the opposite of) + “</a:t>
            </a:r>
            <a:r>
              <a:rPr lang="en-US" altLang="en-US" sz="2000" dirty="0" err="1"/>
              <a:t>sacer</a:t>
            </a:r>
            <a:r>
              <a:rPr lang="en-US" altLang="en-US" sz="2000" dirty="0"/>
              <a:t>” (holy)</a:t>
            </a:r>
          </a:p>
          <a:p>
            <a:pPr eaLnBrk="1" hangingPunct="1">
              <a:lnSpc>
                <a:spcPct val="80000"/>
              </a:lnSpc>
            </a:pPr>
            <a:endParaRPr lang="en-US" altLang="en-US" sz="2000" b="1" dirty="0"/>
          </a:p>
          <a:p>
            <a:pPr eaLnBrk="1" hangingPunct="1">
              <a:lnSpc>
                <a:spcPct val="80000"/>
              </a:lnSpc>
            </a:pPr>
            <a:r>
              <a:rPr lang="en-US" altLang="en-US" sz="2000" b="1" dirty="0"/>
              <a:t>Related Forms: </a:t>
            </a:r>
            <a:r>
              <a:rPr lang="en-US" altLang="en-US" sz="2000" dirty="0"/>
              <a:t>desecration (noun)</a:t>
            </a:r>
          </a:p>
          <a:p>
            <a:pPr eaLnBrk="1" hangingPunct="1">
              <a:lnSpc>
                <a:spcPct val="80000"/>
              </a:lnSpc>
            </a:pPr>
            <a:endParaRPr lang="en-US" altLang="en-US" sz="2000" b="1" dirty="0"/>
          </a:p>
          <a:p>
            <a:pPr eaLnBrk="1" hangingPunct="1">
              <a:lnSpc>
                <a:spcPct val="80000"/>
              </a:lnSpc>
            </a:pPr>
            <a:r>
              <a:rPr lang="en-US" altLang="en-US" sz="2000" b="1" dirty="0"/>
              <a:t>Synonyms: </a:t>
            </a:r>
          </a:p>
          <a:p>
            <a:pPr eaLnBrk="1" hangingPunct="1">
              <a:lnSpc>
                <a:spcPct val="80000"/>
              </a:lnSpc>
            </a:pPr>
            <a:endParaRPr lang="en-US" altLang="en-US" sz="2000" b="1" dirty="0"/>
          </a:p>
          <a:p>
            <a:pPr eaLnBrk="1" hangingPunct="1">
              <a:lnSpc>
                <a:spcPct val="80000"/>
              </a:lnSpc>
            </a:pPr>
            <a:r>
              <a:rPr lang="en-US" altLang="en-US" sz="2000" b="1" dirty="0"/>
              <a:t>Sentence: </a:t>
            </a:r>
            <a:r>
              <a:rPr lang="en-US" altLang="en-US" sz="2000" dirty="0"/>
              <a:t>The Joker was a violent sociopath with hardly any morals, but even he refused to </a:t>
            </a:r>
            <a:r>
              <a:rPr lang="en-US" altLang="en-US" sz="2000" b="1" u="sng" dirty="0"/>
              <a:t>desecrate</a:t>
            </a:r>
            <a:r>
              <a:rPr lang="en-US" altLang="en-US" sz="2000" dirty="0"/>
              <a:t> any mosques, churches, or synagogues by dumping the bodies of his victims inside these holy buildings.</a:t>
            </a:r>
            <a:endParaRPr lang="en-US" altLang="en-US" sz="2000" b="1" dirty="0"/>
          </a:p>
          <a:p>
            <a:pPr eaLnBrk="1" hangingPunct="1">
              <a:lnSpc>
                <a:spcPct val="80000"/>
              </a:lnSpc>
            </a:pPr>
            <a:endParaRPr lang="en-US" altLang="en-US" sz="2000" b="1" dirty="0"/>
          </a:p>
          <a:p>
            <a:pPr eaLnBrk="1" hangingPunct="1">
              <a:lnSpc>
                <a:spcPct val="80000"/>
              </a:lnSpc>
            </a:pPr>
            <a:r>
              <a:rPr lang="en-US" altLang="en-US" sz="2000" b="1" dirty="0"/>
              <a:t>Predicted Definition: I believe this word means… (include 3 guesses)</a:t>
            </a:r>
          </a:p>
          <a:p>
            <a:pPr eaLnBrk="1" hangingPunct="1">
              <a:lnSpc>
                <a:spcPct val="80000"/>
              </a:lnSpc>
            </a:pPr>
            <a:endParaRPr lang="en-US" altLang="en-US" sz="2000" b="1" dirty="0"/>
          </a:p>
          <a:p>
            <a:pPr eaLnBrk="1" hangingPunct="1">
              <a:lnSpc>
                <a:spcPct val="80000"/>
              </a:lnSpc>
            </a:pPr>
            <a:r>
              <a:rPr lang="en-US" altLang="en-US" sz="2000" b="1" dirty="0"/>
              <a:t>Definition: </a:t>
            </a:r>
          </a:p>
        </p:txBody>
      </p:sp>
      <p:sp>
        <p:nvSpPr>
          <p:cNvPr id="2" name="TextBox 1">
            <a:extLst>
              <a:ext uri="{FF2B5EF4-FFF2-40B4-BE49-F238E27FC236}">
                <a16:creationId xmlns:a16="http://schemas.microsoft.com/office/drawing/2014/main" xmlns="" id="{366D81DC-229C-5743-8595-06EB18436638}"/>
              </a:ext>
            </a:extLst>
          </p:cNvPr>
          <p:cNvSpPr txBox="1"/>
          <p:nvPr/>
        </p:nvSpPr>
        <p:spPr>
          <a:xfrm>
            <a:off x="1295400" y="5605046"/>
            <a:ext cx="6934200" cy="1077218"/>
          </a:xfrm>
          <a:prstGeom prst="rect">
            <a:avLst/>
          </a:prstGeom>
          <a:noFill/>
        </p:spPr>
        <p:txBody>
          <a:bodyPr wrap="square" rtlCol="0">
            <a:spAutoFit/>
          </a:bodyPr>
          <a:lstStyle/>
          <a:p>
            <a:pPr eaLnBrk="1" hangingPunct="1">
              <a:lnSpc>
                <a:spcPct val="80000"/>
              </a:lnSpc>
              <a:buFontTx/>
              <a:buNone/>
            </a:pPr>
            <a:r>
              <a:rPr lang="en-US" altLang="en-US" sz="2000" dirty="0"/>
              <a:t>to violate or outrage the sacred character of (an object or place) by destructive, blasphemous, or sacrilegious action; to disrespect, defile, deface, or dishonor something holy or sacred.</a:t>
            </a:r>
          </a:p>
        </p:txBody>
      </p:sp>
      <p:sp>
        <p:nvSpPr>
          <p:cNvPr id="3" name="TextBox 2">
            <a:extLst>
              <a:ext uri="{FF2B5EF4-FFF2-40B4-BE49-F238E27FC236}">
                <a16:creationId xmlns:a16="http://schemas.microsoft.com/office/drawing/2014/main" xmlns="" id="{8635E5CE-AEF2-E448-A41E-D0E4C20E0009}"/>
              </a:ext>
            </a:extLst>
          </p:cNvPr>
          <p:cNvSpPr txBox="1"/>
          <p:nvPr/>
        </p:nvSpPr>
        <p:spPr>
          <a:xfrm>
            <a:off x="1447800" y="3562290"/>
            <a:ext cx="6096000" cy="400110"/>
          </a:xfrm>
          <a:prstGeom prst="rect">
            <a:avLst/>
          </a:prstGeom>
          <a:noFill/>
        </p:spPr>
        <p:txBody>
          <a:bodyPr wrap="square" rtlCol="0">
            <a:spAutoFit/>
          </a:bodyPr>
          <a:lstStyle/>
          <a:p>
            <a:r>
              <a:rPr lang="en-US" sz="2000" dirty="0"/>
              <a:t>defile, dishonor, mess up, violate</a:t>
            </a:r>
          </a:p>
        </p:txBody>
      </p:sp>
      <p:sp>
        <p:nvSpPr>
          <p:cNvPr id="4" name="Rectangle 3">
            <a:extLst>
              <a:ext uri="{FF2B5EF4-FFF2-40B4-BE49-F238E27FC236}">
                <a16:creationId xmlns:a16="http://schemas.microsoft.com/office/drawing/2014/main" xmlns="" id="{E4AB4394-0F08-0D4C-AED2-EEED20B9BB52}"/>
              </a:ext>
            </a:extLst>
          </p:cNvPr>
          <p:cNvSpPr/>
          <p:nvPr/>
        </p:nvSpPr>
        <p:spPr>
          <a:xfrm>
            <a:off x="2743200" y="152400"/>
            <a:ext cx="3005951" cy="646331"/>
          </a:xfrm>
          <a:prstGeom prst="rect">
            <a:avLst/>
          </a:prstGeom>
        </p:spPr>
        <p:txBody>
          <a:bodyPr wrap="none">
            <a:spAutoFit/>
          </a:bodyPr>
          <a:lstStyle/>
          <a:p>
            <a:pPr algn="ctr"/>
            <a:r>
              <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WOTD 2/7/18</a:t>
            </a:r>
          </a:p>
        </p:txBody>
      </p:sp>
    </p:spTree>
    <p:extLst>
      <p:ext uri="{BB962C8B-B14F-4D97-AF65-F5344CB8AC3E}">
        <p14:creationId xmlns:p14="http://schemas.microsoft.com/office/powerpoint/2010/main" val="22627697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457200"/>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b="1" dirty="0">
                <a:latin typeface="+mn-lt"/>
                <a:ea typeface="Calibri"/>
                <a:cs typeface="Calibri"/>
                <a:sym typeface="Calibri"/>
              </a:rPr>
              <a:t>Bell Work: </a:t>
            </a:r>
            <a:r>
              <a:rPr lang="en-US" b="1" dirty="0">
                <a:solidFill>
                  <a:schemeClr val="bg1">
                    <a:lumMod val="50000"/>
                  </a:schemeClr>
                </a:solidFill>
                <a:latin typeface="+mn-lt"/>
                <a:ea typeface="Calibri"/>
                <a:cs typeface="Calibri"/>
                <a:sym typeface="Calibri"/>
              </a:rPr>
              <a:t>WOTD, subservient (adjective)</a:t>
            </a:r>
            <a:endParaRPr lang="en-US"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b="1" u="sng" dirty="0">
                <a:latin typeface="+mn-lt"/>
                <a:ea typeface="Calibri"/>
                <a:cs typeface="Calibri"/>
                <a:sym typeface="Calibri"/>
              </a:rPr>
              <a:t>In class activities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b="1" dirty="0">
                <a:solidFill>
                  <a:schemeClr val="tx1"/>
                </a:solidFill>
                <a:latin typeface="+mn-lt"/>
                <a:ea typeface="Calibri"/>
                <a:cs typeface="Calibri"/>
                <a:sym typeface="Calibri"/>
              </a:rPr>
              <a:t>Bell Work: </a:t>
            </a:r>
            <a:r>
              <a:rPr lang="en-US" b="1" dirty="0">
                <a:solidFill>
                  <a:srgbClr val="FF6600"/>
                </a:solidFill>
                <a:latin typeface="+mn-lt"/>
                <a:ea typeface="Calibri"/>
                <a:cs typeface="Calibri"/>
                <a:sym typeface="Calibri"/>
              </a:rPr>
              <a:t>WOTD, subservient (adjective)</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b="1" dirty="0">
                <a:solidFill>
                  <a:schemeClr val="tx1"/>
                </a:solidFill>
                <a:latin typeface="+mn-lt"/>
                <a:ea typeface="Calibri"/>
                <a:cs typeface="Calibri"/>
                <a:sym typeface="Calibri"/>
              </a:rPr>
              <a:t>Rhetorical Analysis Practice: We </a:t>
            </a:r>
            <a:r>
              <a:rPr lang="en-US" dirty="0">
                <a:solidFill>
                  <a:srgbClr val="7030A0"/>
                </a:solidFill>
                <a:latin typeface="+mn-lt"/>
                <a:ea typeface="Calibri"/>
                <a:cs typeface="Calibri"/>
                <a:sym typeface="Calibri"/>
              </a:rPr>
              <a:t>will be using Tupac Shakur’s hit song, “Changes” in order to analyze and eventually craft an intro. and body paragraph for the rhetorical analysis essay. We will first listen to the song while follow along with the lyrics in front of you. Then, you and your partner will fill out the first table (15 minutes). Then, we will play the video in order for you and your partner to identify three visual techniques that are used to support Tupac’s argument. </a:t>
            </a:r>
            <a:r>
              <a:rPr lang="en-US" u="sng" dirty="0">
                <a:hlinkClick r:id="rId3"/>
              </a:rPr>
              <a:t>https://www.youtube.com/watch?v=eXvBjCO19QY</a:t>
            </a:r>
            <a:endParaRPr lang="en-US" dirty="0">
              <a:solidFill>
                <a:srgbClr val="7030A0"/>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b="1" dirty="0">
                <a:solidFill>
                  <a:schemeClr val="tx1"/>
                </a:solidFill>
                <a:latin typeface="+mn-lt"/>
                <a:ea typeface="Calibri"/>
                <a:cs typeface="Calibri"/>
                <a:sym typeface="Calibri"/>
              </a:rPr>
              <a:t>Exit Ticket: </a:t>
            </a:r>
            <a:r>
              <a:rPr lang="en-US" dirty="0">
                <a:solidFill>
                  <a:srgbClr val="7030A0"/>
                </a:solidFill>
                <a:latin typeface="+mn-lt"/>
                <a:ea typeface="Calibri"/>
                <a:cs typeface="Calibri"/>
                <a:sym typeface="Calibri"/>
              </a:rPr>
              <a:t>On your own, using the frame provided, you will need to write the intro. paragraph and body paragraph of the rhetorical analysis essay for this text (song).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b="1" dirty="0">
                <a:solidFill>
                  <a:schemeClr val="tx1"/>
                </a:solidFill>
                <a:latin typeface="+mn-lt"/>
                <a:ea typeface="Calibri"/>
                <a:cs typeface="Calibri"/>
                <a:sym typeface="Calibri"/>
              </a:rPr>
              <a:t>Reminders: </a:t>
            </a:r>
            <a:r>
              <a:rPr lang="en-US" dirty="0">
                <a:solidFill>
                  <a:srgbClr val="FF0000"/>
                </a:solidFill>
                <a:latin typeface="+mn-lt"/>
                <a:ea typeface="Calibri"/>
                <a:cs typeface="Calibri"/>
                <a:sym typeface="Calibri"/>
              </a:rPr>
              <a:t>You must have an approved book to read in class for SSR by 2/12/18. You will be allowed to bringing  an approved book from home, or an approved book you purchased on a device.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b="1" dirty="0">
                <a:solidFill>
                  <a:schemeClr val="tx1"/>
                </a:solidFill>
                <a:latin typeface="+mn-lt"/>
                <a:ea typeface="Calibri"/>
                <a:cs typeface="Calibri"/>
                <a:sym typeface="Calibri"/>
              </a:rPr>
              <a:t>Khan Academy Challenge: </a:t>
            </a:r>
            <a:r>
              <a:rPr lang="en-US" dirty="0">
                <a:solidFill>
                  <a:srgbClr val="00B050"/>
                </a:solidFill>
                <a:latin typeface="+mn-lt"/>
                <a:ea typeface="Calibri"/>
                <a:cs typeface="Calibri"/>
                <a:sym typeface="Calibri"/>
              </a:rPr>
              <a:t>Reminder, you need to submit proof you took 3 of the Reading Quizzes between now and 2/11/18 and upload the screenshot of your Review page to Google Classroom. In order to receive 40/40 summative points, you must show proof of scoring 8/11 or better on 3 consecutive (in a row) quizzes.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b="1" dirty="0">
                <a:solidFill>
                  <a:schemeClr val="tx1"/>
                </a:solidFill>
                <a:latin typeface="+mn-lt"/>
                <a:ea typeface="Calibri"/>
                <a:cs typeface="Calibri"/>
                <a:sym typeface="Calibri"/>
              </a:rPr>
              <a:t>Homework: </a:t>
            </a:r>
            <a:r>
              <a:rPr lang="en-US" dirty="0">
                <a:solidFill>
                  <a:schemeClr val="bg2">
                    <a:lumMod val="60000"/>
                    <a:lumOff val="40000"/>
                  </a:schemeClr>
                </a:solidFill>
                <a:latin typeface="+mn-lt"/>
                <a:ea typeface="Calibri"/>
                <a:cs typeface="Calibri"/>
                <a:sym typeface="Calibri"/>
              </a:rPr>
              <a:t>Study for your vocabulary quiz, tomorrow. There are six words (18 questions = total). </a:t>
            </a:r>
          </a:p>
          <a:p>
            <a:pPr eaLnBrk="1" fontAlgn="auto" hangingPunct="1">
              <a:spcBef>
                <a:spcPts val="0"/>
              </a:spcBef>
              <a:spcAft>
                <a:spcPts val="0"/>
              </a:spcAft>
              <a:buClr>
                <a:srgbClr val="000000"/>
              </a:buClr>
              <a:buSzPct val="100000"/>
              <a:defRPr/>
            </a:pPr>
            <a:endParaRPr lang="en-US"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b="1" u="sng" dirty="0">
                <a:solidFill>
                  <a:schemeClr val="tx1"/>
                </a:solidFill>
                <a:latin typeface="+mn-lt"/>
                <a:ea typeface="Calibri"/>
                <a:cs typeface="Calibri"/>
                <a:sym typeface="Calibri"/>
              </a:rPr>
              <a:t>Learning Targets</a:t>
            </a:r>
          </a:p>
          <a:p>
            <a:pPr eaLnBrk="1" fontAlgn="auto" hangingPunct="1">
              <a:spcBef>
                <a:spcPts val="0"/>
              </a:spcBef>
              <a:spcAft>
                <a:spcPts val="0"/>
              </a:spcAft>
              <a:buClr>
                <a:srgbClr val="000000"/>
              </a:buClr>
              <a:buSzPct val="100000"/>
              <a:defRPr/>
            </a:pPr>
            <a:r>
              <a:rPr lang="en-US" b="1" dirty="0">
                <a:solidFill>
                  <a:schemeClr val="tx1"/>
                </a:solidFill>
                <a:latin typeface="+mn-lt"/>
                <a:ea typeface="Calibri"/>
                <a:cs typeface="Calibri"/>
                <a:sym typeface="Calibri"/>
              </a:rPr>
              <a:t> </a:t>
            </a:r>
            <a:endParaRPr lang="en-US"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dirty="0">
                <a:latin typeface="+mn-lt"/>
              </a:rPr>
              <a:t>I can continue find a book (text) which peaks my interest in order to then continue to practice various literary skills (i.e. summarize, make inferences, track theme development, identify author’s craft and assess the various techniques being used, make meaning of words in context, etc.)</a:t>
            </a:r>
            <a:endParaRPr lang="en-US"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dirty="0">
                <a:latin typeface="+mn-lt"/>
                <a:ea typeface="Calibri"/>
                <a:cs typeface="Calibri"/>
                <a:sym typeface="Calibri"/>
              </a:rPr>
              <a:t>I can determine whether a book is fiction or non-fiction based on various observations and reading specific sections (front cover, back cover, on-line reviews, </a:t>
            </a:r>
            <a:r>
              <a:rPr lang="en-US" dirty="0" err="1">
                <a:latin typeface="+mn-lt"/>
                <a:ea typeface="Calibri"/>
                <a:cs typeface="Calibri"/>
                <a:sym typeface="Calibri"/>
              </a:rPr>
              <a:t>etc</a:t>
            </a:r>
            <a:r>
              <a:rPr lang="en-US" dirty="0">
                <a:latin typeface="+mn-lt"/>
                <a:ea typeface="Calibri"/>
                <a:cs typeface="Calibri"/>
                <a:sym typeface="Calibri"/>
              </a:rPr>
              <a:t>). I can also determine if the books fits my own tastes and interests. </a:t>
            </a:r>
          </a:p>
          <a:p>
            <a:pPr eaLnBrk="1" fontAlgn="auto" hangingPunct="1">
              <a:spcBef>
                <a:spcPts val="0"/>
              </a:spcBef>
              <a:spcAft>
                <a:spcPts val="0"/>
              </a:spcAft>
              <a:buClr>
                <a:srgbClr val="000000"/>
              </a:buClr>
              <a:buSzPct val="100000"/>
              <a:defRPr/>
            </a:pPr>
            <a:endParaRPr lang="en-US" sz="16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600" dirty="0">
              <a:solidFill>
                <a:schemeClr val="tx1"/>
              </a:solidFill>
              <a:latin typeface="+mn-lt"/>
              <a:ea typeface="Calibri"/>
              <a:cs typeface="Calibri"/>
              <a:sym typeface="Calibri"/>
            </a:endParaRPr>
          </a:p>
        </p:txBody>
      </p:sp>
      <p:sp>
        <p:nvSpPr>
          <p:cNvPr id="2" name="Rectangle 1"/>
          <p:cNvSpPr/>
          <p:nvPr/>
        </p:nvSpPr>
        <p:spPr>
          <a:xfrm>
            <a:off x="2274683" y="0"/>
            <a:ext cx="4594656" cy="553998"/>
          </a:xfrm>
          <a:prstGeom prst="rect">
            <a:avLst/>
          </a:prstGeom>
        </p:spPr>
        <p:txBody>
          <a:bodyPr wrap="none">
            <a:spAutoFit/>
          </a:bodyPr>
          <a:lstStyle/>
          <a:p>
            <a:pPr algn="ctr"/>
            <a:r>
              <a:rPr lang="en-US" sz="3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Thursday 2/8/18 Agenda</a:t>
            </a:r>
          </a:p>
        </p:txBody>
      </p:sp>
    </p:spTree>
    <p:extLst>
      <p:ext uri="{BB962C8B-B14F-4D97-AF65-F5344CB8AC3E}">
        <p14:creationId xmlns:p14="http://schemas.microsoft.com/office/powerpoint/2010/main" val="4247273189"/>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304800" y="1947208"/>
            <a:ext cx="8458200" cy="1938992"/>
          </a:xfrm>
          <a:prstGeom prst="rect">
            <a:avLst/>
          </a:prstGeom>
          <a:noFill/>
        </p:spPr>
        <p:txBody>
          <a:bodyPr wrap="square" rtlCol="0">
            <a:spAutoFit/>
          </a:bodyPr>
          <a:lstStyle/>
          <a:p>
            <a:pPr algn="ctr"/>
            <a:r>
              <a:rPr lang="en-US" sz="6000" b="1" dirty="0">
                <a:solidFill>
                  <a:schemeClr val="bg1"/>
                </a:solidFill>
              </a:rPr>
              <a:t>Start of Semester 2 for 2017-18 school year</a:t>
            </a:r>
          </a:p>
        </p:txBody>
      </p:sp>
    </p:spTree>
    <p:extLst>
      <p:ext uri="{BB962C8B-B14F-4D97-AF65-F5344CB8AC3E}">
        <p14:creationId xmlns:p14="http://schemas.microsoft.com/office/powerpoint/2010/main" val="1264062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0" y="0"/>
            <a:ext cx="9144000" cy="6858000"/>
          </a:xfrm>
        </p:spPr>
        <p:txBody>
          <a:bodyPr/>
          <a:lstStyle/>
          <a:p>
            <a:pPr eaLnBrk="1" hangingPunct="1">
              <a:lnSpc>
                <a:spcPct val="80000"/>
              </a:lnSpc>
            </a:pPr>
            <a:endParaRPr lang="en-US" altLang="en-US" sz="2000" b="1" dirty="0"/>
          </a:p>
          <a:p>
            <a:pPr eaLnBrk="1" hangingPunct="1">
              <a:lnSpc>
                <a:spcPct val="80000"/>
              </a:lnSpc>
            </a:pPr>
            <a:r>
              <a:rPr lang="en-US" altLang="en-US" sz="2000" b="1" dirty="0"/>
              <a:t>Word:</a:t>
            </a:r>
            <a:r>
              <a:rPr lang="en-US" altLang="en-US" sz="2000" dirty="0"/>
              <a:t> subservient</a:t>
            </a:r>
          </a:p>
          <a:p>
            <a:pPr eaLnBrk="1" hangingPunct="1">
              <a:lnSpc>
                <a:spcPct val="80000"/>
              </a:lnSpc>
            </a:pPr>
            <a:endParaRPr lang="en-US" altLang="en-US" sz="2000" b="1" dirty="0"/>
          </a:p>
          <a:p>
            <a:pPr eaLnBrk="1" hangingPunct="1">
              <a:lnSpc>
                <a:spcPct val="80000"/>
              </a:lnSpc>
            </a:pPr>
            <a:r>
              <a:rPr lang="en-US" altLang="en-US" sz="2000" b="1" dirty="0"/>
              <a:t>Part of speech:</a:t>
            </a:r>
            <a:r>
              <a:rPr lang="en-US" altLang="en-US" sz="2000" dirty="0"/>
              <a:t> </a:t>
            </a:r>
            <a:r>
              <a:rPr lang="en-US" altLang="en-US" sz="2000" dirty="0" err="1"/>
              <a:t>adj</a:t>
            </a:r>
            <a:endParaRPr lang="en-US" altLang="en-US" sz="2000" dirty="0"/>
          </a:p>
          <a:p>
            <a:pPr eaLnBrk="1" hangingPunct="1">
              <a:lnSpc>
                <a:spcPct val="80000"/>
              </a:lnSpc>
            </a:pPr>
            <a:endParaRPr lang="en-US" altLang="en-US" sz="2000" b="1" dirty="0"/>
          </a:p>
          <a:p>
            <a:pPr eaLnBrk="1" hangingPunct="1">
              <a:lnSpc>
                <a:spcPct val="80000"/>
              </a:lnSpc>
            </a:pPr>
            <a:r>
              <a:rPr lang="en-US" altLang="en-US" sz="2000" b="1" dirty="0"/>
              <a:t>Pronunciation:</a:t>
            </a:r>
            <a:r>
              <a:rPr lang="en-US" altLang="en-US" sz="2000" dirty="0"/>
              <a:t> </a:t>
            </a:r>
            <a:r>
              <a:rPr lang="en-US" altLang="en-US" sz="2000" i="1" dirty="0" err="1">
                <a:solidFill>
                  <a:srgbClr val="000000"/>
                </a:solidFill>
              </a:rPr>
              <a:t>suh</a:t>
            </a:r>
            <a:r>
              <a:rPr lang="en-US" altLang="en-US" sz="2000" dirty="0">
                <a:solidFill>
                  <a:srgbClr val="000000"/>
                </a:solidFill>
              </a:rPr>
              <a:t>  b-</a:t>
            </a:r>
            <a:r>
              <a:rPr lang="en-US" altLang="en-US" sz="2000" b="1" dirty="0">
                <a:solidFill>
                  <a:srgbClr val="000000"/>
                </a:solidFill>
              </a:rPr>
              <a:t>sur</a:t>
            </a:r>
            <a:r>
              <a:rPr lang="en-US" altLang="en-US" sz="2000" dirty="0">
                <a:solidFill>
                  <a:srgbClr val="000000"/>
                </a:solidFill>
              </a:rPr>
              <a:t>-</a:t>
            </a:r>
            <a:r>
              <a:rPr lang="en-US" altLang="en-US" sz="2000" dirty="0" err="1">
                <a:solidFill>
                  <a:srgbClr val="000000"/>
                </a:solidFill>
              </a:rPr>
              <a:t>vee</a:t>
            </a:r>
            <a:r>
              <a:rPr lang="en-US" altLang="en-US" sz="2000" dirty="0">
                <a:solidFill>
                  <a:srgbClr val="000000"/>
                </a:solidFill>
              </a:rPr>
              <a:t>-</a:t>
            </a:r>
            <a:r>
              <a:rPr lang="en-US" altLang="en-US" sz="2000" i="1" dirty="0">
                <a:solidFill>
                  <a:srgbClr val="000000"/>
                </a:solidFill>
              </a:rPr>
              <a:t>uh</a:t>
            </a:r>
            <a:r>
              <a:rPr lang="en-US" altLang="en-US" sz="2000" dirty="0">
                <a:solidFill>
                  <a:srgbClr val="000000"/>
                </a:solidFill>
              </a:rPr>
              <a:t>  </a:t>
            </a:r>
            <a:r>
              <a:rPr lang="en-US" altLang="en-US" sz="2000" dirty="0" err="1">
                <a:solidFill>
                  <a:srgbClr val="000000"/>
                </a:solidFill>
              </a:rPr>
              <a:t>nt</a:t>
            </a:r>
            <a:r>
              <a:rPr lang="en-US" altLang="en-US" sz="2000" dirty="0"/>
              <a:t> </a:t>
            </a:r>
          </a:p>
          <a:p>
            <a:pPr eaLnBrk="1" hangingPunct="1">
              <a:lnSpc>
                <a:spcPct val="80000"/>
              </a:lnSpc>
            </a:pPr>
            <a:endParaRPr lang="en-US" altLang="en-US" sz="2000" dirty="0"/>
          </a:p>
          <a:p>
            <a:pPr eaLnBrk="1" hangingPunct="1">
              <a:lnSpc>
                <a:spcPct val="80000"/>
              </a:lnSpc>
            </a:pPr>
            <a:r>
              <a:rPr lang="en-US" altLang="en-US" sz="2000" b="1" dirty="0"/>
              <a:t>Origins:</a:t>
            </a:r>
          </a:p>
          <a:p>
            <a:pPr eaLnBrk="1" hangingPunct="1">
              <a:lnSpc>
                <a:spcPct val="80000"/>
              </a:lnSpc>
            </a:pPr>
            <a:endParaRPr lang="en-US" altLang="en-US" sz="2000" b="1" dirty="0"/>
          </a:p>
          <a:p>
            <a:pPr eaLnBrk="1" hangingPunct="1">
              <a:lnSpc>
                <a:spcPct val="80000"/>
              </a:lnSpc>
            </a:pPr>
            <a:r>
              <a:rPr lang="en-US" altLang="en-US" sz="2000" b="1" dirty="0"/>
              <a:t>Related Forms: </a:t>
            </a:r>
            <a:r>
              <a:rPr lang="en-US" altLang="en-US" sz="2000" dirty="0"/>
              <a:t>subservience (noun); subserviently (adverb)</a:t>
            </a:r>
          </a:p>
          <a:p>
            <a:pPr eaLnBrk="1" hangingPunct="1">
              <a:lnSpc>
                <a:spcPct val="80000"/>
              </a:lnSpc>
            </a:pPr>
            <a:endParaRPr lang="en-US" altLang="en-US" sz="2000" b="1" dirty="0"/>
          </a:p>
          <a:p>
            <a:pPr eaLnBrk="1" hangingPunct="1">
              <a:lnSpc>
                <a:spcPct val="80000"/>
              </a:lnSpc>
            </a:pPr>
            <a:r>
              <a:rPr lang="en-US" altLang="en-US" sz="2000" b="1" dirty="0"/>
              <a:t>Synonyms: </a:t>
            </a:r>
          </a:p>
          <a:p>
            <a:pPr eaLnBrk="1" hangingPunct="1">
              <a:lnSpc>
                <a:spcPct val="80000"/>
              </a:lnSpc>
              <a:buFontTx/>
              <a:buNone/>
            </a:pPr>
            <a:r>
              <a:rPr lang="en-US" altLang="en-US" sz="2000" dirty="0"/>
              <a:t>	</a:t>
            </a:r>
            <a:endParaRPr lang="en-US" altLang="en-US" sz="2000" b="1" dirty="0"/>
          </a:p>
          <a:p>
            <a:pPr eaLnBrk="1" hangingPunct="1">
              <a:lnSpc>
                <a:spcPct val="80000"/>
              </a:lnSpc>
            </a:pPr>
            <a:r>
              <a:rPr lang="en-US" altLang="en-US" sz="2000" b="1" dirty="0"/>
              <a:t>Sentence:</a:t>
            </a:r>
            <a:r>
              <a:rPr lang="en-US" altLang="en-US" sz="2000" dirty="0"/>
              <a:t> Alfred was the perfect assistant for Batman because he was so </a:t>
            </a:r>
            <a:r>
              <a:rPr lang="en-US" altLang="en-US" sz="2000" b="1" u="sng" dirty="0"/>
              <a:t>subservient</a:t>
            </a:r>
            <a:r>
              <a:rPr lang="en-US" altLang="en-US" sz="2000" dirty="0"/>
              <a:t>, running immediately to do what Batman told him and saying, “yes, sir!” with a smile and a bow.</a:t>
            </a:r>
            <a:endParaRPr lang="en-US" altLang="en-US" sz="2000" b="1" dirty="0"/>
          </a:p>
          <a:p>
            <a:pPr eaLnBrk="1" hangingPunct="1">
              <a:lnSpc>
                <a:spcPct val="80000"/>
              </a:lnSpc>
              <a:buFontTx/>
              <a:buNone/>
            </a:pPr>
            <a:endParaRPr lang="en-US" altLang="en-US" sz="2000" b="1" dirty="0"/>
          </a:p>
          <a:p>
            <a:pPr eaLnBrk="1" hangingPunct="1">
              <a:lnSpc>
                <a:spcPct val="80000"/>
              </a:lnSpc>
            </a:pPr>
            <a:r>
              <a:rPr lang="en-US" altLang="en-US" sz="2000" b="1" dirty="0"/>
              <a:t>Predicted Definition:</a:t>
            </a:r>
          </a:p>
          <a:p>
            <a:pPr eaLnBrk="1" hangingPunct="1">
              <a:lnSpc>
                <a:spcPct val="80000"/>
              </a:lnSpc>
            </a:pPr>
            <a:endParaRPr lang="en-US" altLang="en-US" sz="2000" b="1" dirty="0"/>
          </a:p>
          <a:p>
            <a:pPr eaLnBrk="1" hangingPunct="1">
              <a:lnSpc>
                <a:spcPct val="80000"/>
              </a:lnSpc>
            </a:pPr>
            <a:r>
              <a:rPr lang="en-US" altLang="en-US" sz="2000" b="1" dirty="0"/>
              <a:t>Definition:</a:t>
            </a:r>
            <a:r>
              <a:rPr lang="en-US" altLang="en-US" sz="2000" dirty="0"/>
              <a:t> </a:t>
            </a:r>
          </a:p>
          <a:p>
            <a:pPr eaLnBrk="1" hangingPunct="1">
              <a:lnSpc>
                <a:spcPct val="80000"/>
              </a:lnSpc>
            </a:pPr>
            <a:endParaRPr lang="en-US" altLang="en-US" sz="2000" b="1" dirty="0"/>
          </a:p>
        </p:txBody>
      </p:sp>
      <p:sp>
        <p:nvSpPr>
          <p:cNvPr id="2" name="TextBox 1"/>
          <p:cNvSpPr txBox="1"/>
          <p:nvPr/>
        </p:nvSpPr>
        <p:spPr>
          <a:xfrm>
            <a:off x="1524000" y="4749225"/>
            <a:ext cx="7086600" cy="584775"/>
          </a:xfrm>
          <a:prstGeom prst="rect">
            <a:avLst/>
          </a:prstGeom>
          <a:noFill/>
        </p:spPr>
        <p:txBody>
          <a:bodyPr wrap="square" rtlCol="0">
            <a:spAutoFit/>
          </a:bodyPr>
          <a:lstStyle/>
          <a:p>
            <a:pPr eaLnBrk="1" hangingPunct="1">
              <a:lnSpc>
                <a:spcPct val="80000"/>
              </a:lnSpc>
              <a:buFontTx/>
              <a:buNone/>
            </a:pPr>
            <a:r>
              <a:rPr lang="en-US" altLang="en-US" sz="2000" dirty="0"/>
              <a:t>1. </a:t>
            </a:r>
            <a:r>
              <a:rPr lang="en-US" altLang="en-US" sz="2000" dirty="0">
                <a:solidFill>
                  <a:srgbClr val="333333"/>
                </a:solidFill>
              </a:rPr>
              <a:t>serving</a:t>
            </a:r>
            <a:r>
              <a:rPr lang="en-US" altLang="en-US" sz="2000" dirty="0"/>
              <a:t> </a:t>
            </a:r>
            <a:r>
              <a:rPr lang="en-US" altLang="en-US" sz="2000" dirty="0">
                <a:solidFill>
                  <a:srgbClr val="333333"/>
                </a:solidFill>
              </a:rPr>
              <a:t>or</a:t>
            </a:r>
            <a:r>
              <a:rPr lang="en-US" altLang="en-US" sz="2000" dirty="0"/>
              <a:t> </a:t>
            </a:r>
            <a:r>
              <a:rPr lang="en-US" altLang="en-US" sz="2000" dirty="0">
                <a:solidFill>
                  <a:srgbClr val="333333"/>
                </a:solidFill>
              </a:rPr>
              <a:t>acting</a:t>
            </a:r>
            <a:r>
              <a:rPr lang="en-US" altLang="en-US" sz="2000" dirty="0"/>
              <a:t> </a:t>
            </a:r>
            <a:r>
              <a:rPr lang="en-US" altLang="en-US" sz="2000" dirty="0">
                <a:solidFill>
                  <a:srgbClr val="333333"/>
                </a:solidFill>
              </a:rPr>
              <a:t>in</a:t>
            </a:r>
            <a:r>
              <a:rPr lang="en-US" altLang="en-US" sz="2000" dirty="0"/>
              <a:t> </a:t>
            </a:r>
            <a:r>
              <a:rPr lang="en-US" altLang="en-US" sz="2000" dirty="0">
                <a:solidFill>
                  <a:srgbClr val="333333"/>
                </a:solidFill>
              </a:rPr>
              <a:t>a</a:t>
            </a:r>
            <a:r>
              <a:rPr lang="en-US" altLang="en-US" sz="2000" dirty="0"/>
              <a:t> </a:t>
            </a:r>
            <a:r>
              <a:rPr lang="en-US" altLang="en-US" sz="2000" dirty="0">
                <a:solidFill>
                  <a:srgbClr val="333333"/>
                </a:solidFill>
              </a:rPr>
              <a:t>subordinate</a:t>
            </a:r>
            <a:r>
              <a:rPr lang="en-US" altLang="en-US" sz="2000" dirty="0"/>
              <a:t> </a:t>
            </a:r>
            <a:r>
              <a:rPr lang="en-US" altLang="en-US" sz="2000" dirty="0">
                <a:solidFill>
                  <a:srgbClr val="333333"/>
                </a:solidFill>
              </a:rPr>
              <a:t>capacity;</a:t>
            </a:r>
            <a:r>
              <a:rPr lang="en-US" altLang="en-US" sz="2000" dirty="0"/>
              <a:t> </a:t>
            </a:r>
            <a:r>
              <a:rPr lang="en-US" altLang="en-US" sz="2000" dirty="0">
                <a:solidFill>
                  <a:srgbClr val="333333"/>
                </a:solidFill>
              </a:rPr>
              <a:t>subordinate.</a:t>
            </a:r>
          </a:p>
          <a:p>
            <a:pPr eaLnBrk="1" hangingPunct="1">
              <a:lnSpc>
                <a:spcPct val="80000"/>
              </a:lnSpc>
              <a:buFontTx/>
              <a:buNone/>
            </a:pPr>
            <a:r>
              <a:rPr lang="en-US" altLang="en-US" sz="2000" dirty="0"/>
              <a:t>2. servile; excessively submissive; obsequious</a:t>
            </a:r>
            <a:r>
              <a:rPr lang="en-US" altLang="en-US" sz="2000" dirty="0">
                <a:solidFill>
                  <a:srgbClr val="333333"/>
                </a:solidFill>
              </a:rPr>
              <a:t> </a:t>
            </a:r>
            <a:endParaRPr lang="en-US" altLang="en-US" sz="2000" dirty="0"/>
          </a:p>
        </p:txBody>
      </p:sp>
      <p:sp>
        <p:nvSpPr>
          <p:cNvPr id="3" name="TextBox 2"/>
          <p:cNvSpPr txBox="1"/>
          <p:nvPr/>
        </p:nvSpPr>
        <p:spPr>
          <a:xfrm>
            <a:off x="1143000" y="1795046"/>
            <a:ext cx="5715000" cy="338554"/>
          </a:xfrm>
          <a:prstGeom prst="rect">
            <a:avLst/>
          </a:prstGeom>
          <a:noFill/>
        </p:spPr>
        <p:txBody>
          <a:bodyPr wrap="square" rtlCol="0">
            <a:spAutoFit/>
          </a:bodyPr>
          <a:lstStyle/>
          <a:p>
            <a:pPr eaLnBrk="1" hangingPunct="1">
              <a:lnSpc>
                <a:spcPct val="80000"/>
              </a:lnSpc>
            </a:pPr>
            <a:r>
              <a:rPr lang="en-US" altLang="en-US" sz="2000" dirty="0"/>
              <a:t>Latin: “sub” (under) + “</a:t>
            </a:r>
            <a:r>
              <a:rPr lang="en-US" altLang="en-US" sz="2000" dirty="0" err="1"/>
              <a:t>servire</a:t>
            </a:r>
            <a:r>
              <a:rPr lang="en-US" altLang="en-US" sz="2000" dirty="0"/>
              <a:t>” (to serve)</a:t>
            </a:r>
          </a:p>
        </p:txBody>
      </p:sp>
    </p:spTree>
    <p:extLst>
      <p:ext uri="{BB962C8B-B14F-4D97-AF65-F5344CB8AC3E}">
        <p14:creationId xmlns:p14="http://schemas.microsoft.com/office/powerpoint/2010/main" val="504860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304800" y="1066800"/>
            <a:ext cx="8458200" cy="4524315"/>
          </a:xfrm>
          <a:prstGeom prst="rect">
            <a:avLst/>
          </a:prstGeom>
          <a:noFill/>
        </p:spPr>
        <p:txBody>
          <a:bodyPr wrap="square" rtlCol="0">
            <a:spAutoFit/>
          </a:bodyPr>
          <a:lstStyle/>
          <a:p>
            <a:r>
              <a:rPr lang="en-US" sz="3200" b="1" dirty="0">
                <a:solidFill>
                  <a:schemeClr val="bg1"/>
                </a:solidFill>
              </a:rPr>
              <a:t>This presentation is up to date at this point for the 2017-18 school year. The agenda will be updated on a daily/weekly basis. </a:t>
            </a:r>
          </a:p>
          <a:p>
            <a:endParaRPr lang="en-US" sz="3200" b="1" dirty="0">
              <a:solidFill>
                <a:schemeClr val="bg1"/>
              </a:solidFill>
            </a:endParaRPr>
          </a:p>
          <a:p>
            <a:endParaRPr lang="en-US" sz="3200" b="1" dirty="0">
              <a:solidFill>
                <a:schemeClr val="bg1"/>
              </a:solidFill>
            </a:endParaRPr>
          </a:p>
          <a:p>
            <a:endParaRPr lang="en-US" sz="3200" b="1" dirty="0">
              <a:solidFill>
                <a:schemeClr val="bg1"/>
              </a:solidFill>
            </a:endParaRPr>
          </a:p>
          <a:p>
            <a:r>
              <a:rPr lang="en-US" sz="3200" b="1" dirty="0">
                <a:solidFill>
                  <a:schemeClr val="bg1"/>
                </a:solidFill>
              </a:rPr>
              <a:t>The following slides are plans from the 2016-17 school year. </a:t>
            </a:r>
          </a:p>
        </p:txBody>
      </p:sp>
    </p:spTree>
    <p:extLst>
      <p:ext uri="{BB962C8B-B14F-4D97-AF65-F5344CB8AC3E}">
        <p14:creationId xmlns:p14="http://schemas.microsoft.com/office/powerpoint/2010/main" val="1596624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hape 57"/>
          <p:cNvSpPr txBox="1">
            <a:spLocks noGrp="1"/>
          </p:cNvSpPr>
          <p:nvPr>
            <p:ph type="title" idx="4294967295"/>
          </p:nvPr>
        </p:nvSpPr>
        <p:spPr>
          <a:xfrm>
            <a:off x="685800" y="49213"/>
            <a:ext cx="7772400" cy="560387"/>
          </a:xfrm>
        </p:spPr>
        <p:txBody>
          <a:bodyPr tIns="45700" bIns="45700" anchorCtr="1"/>
          <a:lstStyle/>
          <a:p>
            <a:pPr algn="ctr"/>
            <a:r>
              <a:rPr lang="en-US" sz="3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Monday Jan. 29, 2018 Agenda</a:t>
            </a:r>
          </a:p>
        </p:txBody>
      </p:sp>
      <p:sp>
        <p:nvSpPr>
          <p:cNvPr id="58" name="Shape 58"/>
          <p:cNvSpPr txBox="1">
            <a:spLocks noGrp="1"/>
          </p:cNvSpPr>
          <p:nvPr>
            <p:ph type="body" idx="4294967295"/>
          </p:nvPr>
        </p:nvSpPr>
        <p:spPr>
          <a:xfrm>
            <a:off x="266700" y="762000"/>
            <a:ext cx="8610600" cy="5334000"/>
          </a:xfrm>
          <a:extLst/>
        </p:spPr>
        <p:txBody>
          <a:bodyPr tIns="45700" bIns="45700">
            <a:noAutofit/>
          </a:bodyPr>
          <a:lstStyle/>
          <a:p>
            <a:pPr eaLnBrk="1" fontAlgn="auto" hangingPunct="1">
              <a:lnSpc>
                <a:spcPct val="80000"/>
              </a:lnSpc>
              <a:spcBef>
                <a:spcPts val="0"/>
              </a:spcBef>
              <a:spcAft>
                <a:spcPts val="0"/>
              </a:spcAft>
              <a:buClr>
                <a:srgbClr val="000000"/>
              </a:buClr>
              <a:buSzPct val="100000"/>
              <a:defRPr/>
            </a:pPr>
            <a:r>
              <a:rPr lang="en-US" sz="1800" b="1" dirty="0">
                <a:latin typeface="Calibri"/>
                <a:ea typeface="Calibri"/>
                <a:cs typeface="Calibri"/>
                <a:sym typeface="Calibri"/>
              </a:rPr>
              <a:t>Bell Work:</a:t>
            </a:r>
            <a:r>
              <a:rPr lang="en-US" sz="1800" dirty="0">
                <a:latin typeface="Calibri"/>
                <a:ea typeface="Calibri"/>
                <a:cs typeface="Calibri"/>
                <a:sym typeface="Calibri"/>
              </a:rPr>
              <a:t> </a:t>
            </a:r>
          </a:p>
          <a:p>
            <a:pPr marL="342900" indent="-342900" eaLnBrk="1" fontAlgn="auto" hangingPunct="1">
              <a:lnSpc>
                <a:spcPct val="80000"/>
              </a:lnSpc>
              <a:spcBef>
                <a:spcPts val="0"/>
              </a:spcBef>
              <a:spcAft>
                <a:spcPts val="0"/>
              </a:spcAft>
              <a:buClr>
                <a:srgbClr val="000000"/>
              </a:buClr>
              <a:buSzPct val="100000"/>
              <a:buFont typeface="LucidaGrande"/>
              <a:buChar char="⇢"/>
              <a:defRPr/>
            </a:pPr>
            <a:r>
              <a:rPr lang="en-US" sz="1800" dirty="0">
                <a:latin typeface="Calibri"/>
                <a:ea typeface="Calibri"/>
                <a:cs typeface="Calibri"/>
                <a:sym typeface="Calibri"/>
              </a:rPr>
              <a:t>You have assigned seats. The bottom of the board is the front of the room. </a:t>
            </a:r>
            <a:r>
              <a:rPr lang="en-US" sz="1800" b="1" dirty="0">
                <a:solidFill>
                  <a:srgbClr val="00B050"/>
                </a:solidFill>
                <a:latin typeface="Calibri"/>
                <a:ea typeface="Calibri"/>
                <a:cs typeface="Calibri"/>
                <a:sym typeface="Calibri"/>
              </a:rPr>
              <a:t>Seating most likely will change.  </a:t>
            </a:r>
          </a:p>
          <a:p>
            <a:pPr eaLnBrk="1" fontAlgn="auto" hangingPunct="1">
              <a:lnSpc>
                <a:spcPct val="80000"/>
              </a:lnSpc>
              <a:spcBef>
                <a:spcPts val="400"/>
              </a:spcBef>
              <a:spcAft>
                <a:spcPts val="0"/>
              </a:spcAft>
              <a:buClr>
                <a:srgbClr val="000000"/>
              </a:buClr>
              <a:buSzPct val="100000"/>
              <a:defRPr/>
            </a:pPr>
            <a:r>
              <a:rPr lang="en-US" sz="1800" b="1" dirty="0">
                <a:latin typeface="Calibri"/>
                <a:ea typeface="Calibri"/>
                <a:cs typeface="Calibri"/>
                <a:sym typeface="Calibri"/>
              </a:rPr>
              <a:t>In class activities: </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1800" dirty="0">
                <a:latin typeface="Calibri"/>
                <a:ea typeface="Calibri"/>
                <a:cs typeface="Calibri"/>
                <a:sym typeface="Calibri"/>
              </a:rPr>
              <a:t>Take Attendance</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1800" dirty="0">
                <a:latin typeface="Calibri"/>
                <a:ea typeface="Calibri"/>
                <a:cs typeface="Calibri"/>
                <a:sym typeface="Calibri"/>
              </a:rPr>
              <a:t>Building Announcements</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1800" dirty="0">
                <a:latin typeface="Calibri"/>
                <a:ea typeface="Calibri"/>
                <a:cs typeface="Calibri"/>
                <a:sym typeface="Calibri"/>
              </a:rPr>
              <a:t>Introduce Remind and sign up for new Remind class</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1800" dirty="0">
                <a:latin typeface="Calibri"/>
                <a:ea typeface="Calibri"/>
                <a:cs typeface="Calibri"/>
                <a:sym typeface="Calibri"/>
              </a:rPr>
              <a:t>Sign up for new Google Classroom pages</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1800" dirty="0">
                <a:latin typeface="Calibri"/>
                <a:ea typeface="Calibri"/>
                <a:cs typeface="Calibri"/>
                <a:sym typeface="Calibri"/>
              </a:rPr>
              <a:t>Subscribe to my blog</a:t>
            </a:r>
          </a:p>
          <a:p>
            <a:pPr eaLnBrk="1" fontAlgn="auto" hangingPunct="1">
              <a:lnSpc>
                <a:spcPct val="80000"/>
              </a:lnSpc>
              <a:spcBef>
                <a:spcPts val="400"/>
              </a:spcBef>
              <a:spcAft>
                <a:spcPts val="0"/>
              </a:spcAft>
              <a:buClr>
                <a:srgbClr val="000000"/>
              </a:buClr>
              <a:buSzPct val="100000"/>
              <a:defRPr/>
            </a:pPr>
            <a:r>
              <a:rPr lang="en-US" sz="1800" dirty="0">
                <a:latin typeface="Calibri"/>
                <a:ea typeface="Calibri"/>
                <a:cs typeface="Calibri"/>
                <a:sym typeface="Calibri"/>
              </a:rPr>
              <a:t>**If there is time, fill out notecard about you</a:t>
            </a:r>
          </a:p>
          <a:p>
            <a:pPr marL="285750" lvl="1" indent="-285750" eaLnBrk="1" fontAlgn="auto" hangingPunct="1">
              <a:lnSpc>
                <a:spcPct val="80000"/>
              </a:lnSpc>
              <a:spcBef>
                <a:spcPts val="400"/>
              </a:spcBef>
              <a:spcAft>
                <a:spcPts val="0"/>
              </a:spcAft>
              <a:buClr>
                <a:srgbClr val="000000"/>
              </a:buClr>
              <a:buSzPct val="100000"/>
              <a:buFont typeface="Courier New" panose="02070309020205020404" pitchFamily="49" charset="0"/>
              <a:buChar char="o"/>
              <a:defRPr/>
            </a:pPr>
            <a:r>
              <a:rPr lang="en-US" sz="1800" dirty="0">
                <a:latin typeface="Calibri"/>
                <a:ea typeface="Calibri"/>
                <a:cs typeface="Calibri"/>
                <a:sym typeface="Calibri"/>
              </a:rPr>
              <a:t>First name, Last Name, Grade, Birthday, 3 interesting/fun facts about you, and a symbol to represent you.</a:t>
            </a:r>
          </a:p>
          <a:p>
            <a:pPr marL="285750" lvl="1" indent="-285750" eaLnBrk="1" fontAlgn="auto" hangingPunct="1">
              <a:lnSpc>
                <a:spcPct val="80000"/>
              </a:lnSpc>
              <a:spcBef>
                <a:spcPts val="400"/>
              </a:spcBef>
              <a:spcAft>
                <a:spcPts val="0"/>
              </a:spcAft>
              <a:buClr>
                <a:srgbClr val="000000"/>
              </a:buClr>
              <a:buSzPct val="100000"/>
              <a:buFont typeface="Courier New" panose="02070309020205020404" pitchFamily="49" charset="0"/>
              <a:buChar char="o"/>
              <a:defRPr/>
            </a:pPr>
            <a:r>
              <a:rPr lang="en-US" sz="1800" dirty="0">
                <a:latin typeface="Calibri"/>
                <a:ea typeface="Calibri"/>
                <a:cs typeface="Calibri"/>
                <a:sym typeface="Calibri"/>
              </a:rPr>
              <a:t>Assign partners and assign Starter Pack Assignment (due Friday)</a:t>
            </a:r>
          </a:p>
          <a:p>
            <a:pPr eaLnBrk="1" fontAlgn="auto" hangingPunct="1">
              <a:lnSpc>
                <a:spcPct val="80000"/>
              </a:lnSpc>
              <a:spcBef>
                <a:spcPts val="400"/>
              </a:spcBef>
              <a:spcAft>
                <a:spcPts val="0"/>
              </a:spcAft>
              <a:buClr>
                <a:srgbClr val="000000"/>
              </a:buClr>
              <a:buSzPct val="100000"/>
              <a:defRPr/>
            </a:pPr>
            <a:r>
              <a:rPr lang="en-US" sz="1800" b="1" dirty="0">
                <a:latin typeface="Calibri"/>
                <a:ea typeface="Calibri"/>
                <a:cs typeface="Calibri"/>
                <a:sym typeface="Calibri"/>
              </a:rPr>
              <a:t>Homework: </a:t>
            </a:r>
          </a:p>
          <a:p>
            <a:pPr marL="285750" indent="-285750" eaLnBrk="1" fontAlgn="auto" hangingPunct="1">
              <a:lnSpc>
                <a:spcPct val="80000"/>
              </a:lnSpc>
              <a:spcBef>
                <a:spcPts val="400"/>
              </a:spcBef>
              <a:spcAft>
                <a:spcPts val="0"/>
              </a:spcAft>
              <a:buClr>
                <a:srgbClr val="000000"/>
              </a:buClr>
              <a:buSzPct val="100000"/>
              <a:buFont typeface="Wingdings" pitchFamily="2" charset="2"/>
              <a:buChar char="Ø"/>
              <a:defRPr/>
            </a:pPr>
            <a:r>
              <a:rPr lang="en-US" sz="1800" dirty="0">
                <a:latin typeface="Calibri"/>
                <a:ea typeface="Calibri"/>
                <a:cs typeface="Calibri"/>
                <a:sym typeface="Calibri"/>
              </a:rPr>
              <a:t>Sign up for Remind </a:t>
            </a:r>
          </a:p>
          <a:p>
            <a:pPr marL="285750" indent="-285750" eaLnBrk="1" fontAlgn="auto" hangingPunct="1">
              <a:lnSpc>
                <a:spcPct val="80000"/>
              </a:lnSpc>
              <a:spcBef>
                <a:spcPts val="400"/>
              </a:spcBef>
              <a:spcAft>
                <a:spcPts val="0"/>
              </a:spcAft>
              <a:buClr>
                <a:srgbClr val="000000"/>
              </a:buClr>
              <a:buSzPct val="100000"/>
              <a:buFont typeface="Wingdings" pitchFamily="2" charset="2"/>
              <a:buChar char="Ø"/>
              <a:defRPr/>
            </a:pPr>
            <a:r>
              <a:rPr lang="en-US" sz="1800" dirty="0">
                <a:latin typeface="Calibri"/>
                <a:ea typeface="Calibri"/>
                <a:cs typeface="Calibri"/>
                <a:sym typeface="Calibri"/>
              </a:rPr>
              <a:t>Save my blog and my email to your contacts: </a:t>
            </a:r>
          </a:p>
          <a:p>
            <a:pPr marL="800100" lvl="8" indent="-342900">
              <a:lnSpc>
                <a:spcPct val="80000"/>
              </a:lnSpc>
              <a:spcBef>
                <a:spcPts val="400"/>
              </a:spcBef>
              <a:buClr>
                <a:srgbClr val="000000"/>
              </a:buClr>
              <a:buSzPct val="100000"/>
              <a:buFont typeface="Courier New" charset="0"/>
              <a:buChar char="o"/>
              <a:defRPr/>
            </a:pPr>
            <a:r>
              <a:rPr lang="en-US" sz="1800" dirty="0">
                <a:latin typeface="Calibri"/>
                <a:ea typeface="Calibri"/>
                <a:cs typeface="Calibri"/>
                <a:sym typeface="Calibri"/>
              </a:rPr>
              <a:t>Blog = </a:t>
            </a:r>
            <a:r>
              <a:rPr lang="en-US" sz="1800" u="sng" dirty="0" err="1">
                <a:solidFill>
                  <a:schemeClr val="bg2">
                    <a:lumMod val="60000"/>
                    <a:lumOff val="40000"/>
                  </a:schemeClr>
                </a:solidFill>
                <a:latin typeface="Calibri"/>
                <a:ea typeface="Calibri"/>
                <a:cs typeface="Calibri"/>
                <a:sym typeface="Calibri"/>
              </a:rPr>
              <a:t>iblog.dearbornschools.org</a:t>
            </a:r>
            <a:r>
              <a:rPr lang="en-US" sz="1800" u="sng" dirty="0">
                <a:solidFill>
                  <a:schemeClr val="bg2">
                    <a:lumMod val="60000"/>
                    <a:lumOff val="40000"/>
                  </a:schemeClr>
                </a:solidFill>
                <a:latin typeface="Calibri"/>
                <a:ea typeface="Calibri"/>
                <a:cs typeface="Calibri"/>
                <a:sym typeface="Calibri"/>
              </a:rPr>
              <a:t>/</a:t>
            </a:r>
            <a:r>
              <a:rPr lang="en-US" sz="1800" u="sng" dirty="0" err="1">
                <a:solidFill>
                  <a:schemeClr val="bg2">
                    <a:lumMod val="60000"/>
                    <a:lumOff val="40000"/>
                  </a:schemeClr>
                </a:solidFill>
                <a:latin typeface="Calibri"/>
                <a:ea typeface="Calibri"/>
                <a:cs typeface="Calibri"/>
                <a:sym typeface="Calibri"/>
              </a:rPr>
              <a:t>schmitthappens</a:t>
            </a:r>
            <a:r>
              <a:rPr lang="en-US" sz="1800" u="sng" dirty="0">
                <a:solidFill>
                  <a:schemeClr val="bg2">
                    <a:lumMod val="60000"/>
                    <a:lumOff val="40000"/>
                  </a:schemeClr>
                </a:solidFill>
                <a:latin typeface="Calibri"/>
                <a:ea typeface="Calibri"/>
                <a:cs typeface="Calibri"/>
                <a:sym typeface="Calibri"/>
              </a:rPr>
              <a:t>  </a:t>
            </a:r>
          </a:p>
          <a:p>
            <a:pPr marL="800100" lvl="8" indent="-342900">
              <a:lnSpc>
                <a:spcPct val="80000"/>
              </a:lnSpc>
              <a:spcBef>
                <a:spcPts val="400"/>
              </a:spcBef>
              <a:buClr>
                <a:srgbClr val="000000"/>
              </a:buClr>
              <a:buSzPct val="100000"/>
              <a:buFont typeface="Courier New" charset="0"/>
              <a:buChar char="o"/>
              <a:defRPr/>
            </a:pPr>
            <a:r>
              <a:rPr lang="en-US" sz="1800" dirty="0">
                <a:latin typeface="Calibri"/>
                <a:ea typeface="Calibri"/>
                <a:cs typeface="Calibri"/>
                <a:sym typeface="Calibri"/>
              </a:rPr>
              <a:t>Email = </a:t>
            </a:r>
            <a:r>
              <a:rPr lang="en-US" sz="1800" u="sng" dirty="0">
                <a:solidFill>
                  <a:schemeClr val="bg2">
                    <a:lumMod val="60000"/>
                    <a:lumOff val="40000"/>
                  </a:schemeClr>
                </a:solidFill>
                <a:latin typeface="Calibri"/>
                <a:ea typeface="Calibri"/>
                <a:cs typeface="Calibri"/>
                <a:sym typeface="Calibri"/>
              </a:rPr>
              <a:t>schmitm1@dearbornschools.org</a:t>
            </a:r>
            <a:endParaRPr lang="en-US" sz="18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800" b="1" dirty="0">
                <a:solidFill>
                  <a:schemeClr val="tx1"/>
                </a:solidFill>
                <a:latin typeface="Calibri" charset="0"/>
                <a:ea typeface="Calibri" charset="0"/>
                <a:cs typeface="Calibri" charset="0"/>
                <a:sym typeface="Calibri"/>
              </a:rPr>
              <a:t>Learning Targets: </a:t>
            </a:r>
          </a:p>
          <a:p>
            <a:pPr marL="342900" indent="-342900" eaLnBrk="1" fontAlgn="auto" hangingPunct="1">
              <a:spcBef>
                <a:spcPts val="0"/>
              </a:spcBef>
              <a:spcAft>
                <a:spcPts val="0"/>
              </a:spcAft>
              <a:buClr>
                <a:srgbClr val="000000"/>
              </a:buClr>
              <a:buSzPct val="100000"/>
              <a:buFont typeface="Wingdings" pitchFamily="2" charset="2"/>
              <a:buChar char="Ø"/>
              <a:defRPr/>
            </a:pPr>
            <a:r>
              <a:rPr lang="en-US" sz="1800" dirty="0">
                <a:latin typeface="Calibri"/>
                <a:ea typeface="Calibri"/>
                <a:cs typeface="Calibri"/>
                <a:sym typeface="Calibri"/>
              </a:rPr>
              <a:t>I can follow directions the first time they are given. </a:t>
            </a:r>
          </a:p>
          <a:p>
            <a:pPr marL="342900" indent="-342900" eaLnBrk="1" fontAlgn="auto" hangingPunct="1">
              <a:spcBef>
                <a:spcPts val="0"/>
              </a:spcBef>
              <a:spcAft>
                <a:spcPts val="0"/>
              </a:spcAft>
              <a:buClr>
                <a:srgbClr val="000000"/>
              </a:buClr>
              <a:buSzPct val="100000"/>
              <a:buFont typeface="Wingdings" pitchFamily="2" charset="2"/>
              <a:buChar char="Ø"/>
              <a:defRPr/>
            </a:pPr>
            <a:r>
              <a:rPr lang="en-US" sz="1800" dirty="0">
                <a:latin typeface="Calibri"/>
                <a:ea typeface="Calibri"/>
                <a:cs typeface="Calibri"/>
                <a:sym typeface="Calibri"/>
              </a:rPr>
              <a:t>I can recognize and comply with classroom policies. </a:t>
            </a:r>
          </a:p>
          <a:p>
            <a:pPr eaLnBrk="1" fontAlgn="auto" hangingPunct="1">
              <a:lnSpc>
                <a:spcPct val="150000"/>
              </a:lnSpc>
              <a:spcBef>
                <a:spcPts val="0"/>
              </a:spcBef>
              <a:spcAft>
                <a:spcPts val="0"/>
              </a:spcAft>
              <a:buClr>
                <a:srgbClr val="000000"/>
              </a:buClr>
              <a:buSzPct val="100000"/>
              <a:defRPr/>
            </a:pPr>
            <a:endParaRPr lang="en-US" sz="1500" b="1" dirty="0">
              <a:solidFill>
                <a:schemeClr val="tx1"/>
              </a:solidFill>
              <a:latin typeface="+mn-lt"/>
              <a:ea typeface="Calibri"/>
              <a:cs typeface="Calibri"/>
              <a:sym typeface="Calibri"/>
            </a:endParaRPr>
          </a:p>
        </p:txBody>
      </p:sp>
    </p:spTree>
    <p:extLst>
      <p:ext uri="{BB962C8B-B14F-4D97-AF65-F5344CB8AC3E}">
        <p14:creationId xmlns:p14="http://schemas.microsoft.com/office/powerpoint/2010/main" val="1778507117"/>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hape 57"/>
          <p:cNvSpPr txBox="1">
            <a:spLocks noGrp="1"/>
          </p:cNvSpPr>
          <p:nvPr>
            <p:ph type="title" idx="4294967295"/>
          </p:nvPr>
        </p:nvSpPr>
        <p:spPr>
          <a:xfrm>
            <a:off x="685800" y="49213"/>
            <a:ext cx="7772400" cy="560387"/>
          </a:xfrm>
        </p:spPr>
        <p:txBody>
          <a:bodyPr tIns="45700" bIns="45700" anchorCtr="1"/>
          <a:lstStyle/>
          <a:p>
            <a:pPr algn="ctr"/>
            <a:r>
              <a:rPr lang="en-US" sz="3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Starter Pack Assignment</a:t>
            </a:r>
          </a:p>
        </p:txBody>
      </p:sp>
      <p:sp>
        <p:nvSpPr>
          <p:cNvPr id="58" name="Shape 58"/>
          <p:cNvSpPr txBox="1">
            <a:spLocks noGrp="1"/>
          </p:cNvSpPr>
          <p:nvPr>
            <p:ph type="body" idx="4294967295"/>
          </p:nvPr>
        </p:nvSpPr>
        <p:spPr>
          <a:xfrm>
            <a:off x="266700" y="762000"/>
            <a:ext cx="8610600" cy="5334000"/>
          </a:xfrm>
          <a:extLst/>
        </p:spPr>
        <p:txBody>
          <a:bodyPr tIns="45700" bIns="45700">
            <a:noAutofit/>
          </a:bodyPr>
          <a:lstStyle/>
          <a:p>
            <a:pPr eaLnBrk="1" fontAlgn="auto" hangingPunct="1">
              <a:lnSpc>
                <a:spcPct val="150000"/>
              </a:lnSpc>
              <a:spcBef>
                <a:spcPts val="0"/>
              </a:spcBef>
              <a:spcAft>
                <a:spcPts val="0"/>
              </a:spcAft>
              <a:buClr>
                <a:srgbClr val="000000"/>
              </a:buClr>
              <a:buSzPct val="100000"/>
              <a:defRPr/>
            </a:pPr>
            <a:r>
              <a:rPr lang="en-US" sz="2000" b="1" dirty="0">
                <a:solidFill>
                  <a:schemeClr val="tx1"/>
                </a:solidFill>
                <a:latin typeface="+mn-lt"/>
                <a:ea typeface="Calibri"/>
                <a:cs typeface="Calibri"/>
                <a:sym typeface="Calibri"/>
              </a:rPr>
              <a:t>Requirements:</a:t>
            </a:r>
          </a:p>
          <a:p>
            <a:pPr marL="285750" indent="-285750" eaLnBrk="1" fontAlgn="auto" hangingPunct="1">
              <a:lnSpc>
                <a:spcPct val="150000"/>
              </a:lnSpc>
              <a:spcBef>
                <a:spcPts val="0"/>
              </a:spcBef>
              <a:spcAft>
                <a:spcPts val="0"/>
              </a:spcAft>
              <a:buClr>
                <a:srgbClr val="000000"/>
              </a:buClr>
              <a:buSzPct val="100000"/>
              <a:buFont typeface="Wingdings" pitchFamily="2" charset="2"/>
              <a:buChar char="ü"/>
              <a:defRPr/>
            </a:pPr>
            <a:r>
              <a:rPr lang="en-US" sz="1600" dirty="0">
                <a:solidFill>
                  <a:schemeClr val="tx1"/>
                </a:solidFill>
                <a:latin typeface="+mn-lt"/>
                <a:ea typeface="Calibri"/>
                <a:cs typeface="Calibri"/>
                <a:sym typeface="Calibri"/>
              </a:rPr>
              <a:t>A minimum of four items to represent your partner</a:t>
            </a:r>
          </a:p>
          <a:p>
            <a:pPr marL="285750" indent="-285750" eaLnBrk="1" fontAlgn="auto" hangingPunct="1">
              <a:lnSpc>
                <a:spcPct val="150000"/>
              </a:lnSpc>
              <a:spcBef>
                <a:spcPts val="0"/>
              </a:spcBef>
              <a:spcAft>
                <a:spcPts val="0"/>
              </a:spcAft>
              <a:buClr>
                <a:srgbClr val="000000"/>
              </a:buClr>
              <a:buSzPct val="100000"/>
              <a:buFont typeface="Wingdings" pitchFamily="2" charset="2"/>
              <a:buChar char="ü"/>
              <a:defRPr/>
            </a:pPr>
            <a:r>
              <a:rPr lang="en-US" sz="1600" dirty="0">
                <a:solidFill>
                  <a:schemeClr val="tx1"/>
                </a:solidFill>
                <a:latin typeface="+mn-lt"/>
                <a:ea typeface="Calibri"/>
                <a:cs typeface="Calibri"/>
                <a:sym typeface="Calibri"/>
              </a:rPr>
              <a:t>2-4 complete and detailed sentences to explain how each item represents your partner</a:t>
            </a:r>
          </a:p>
          <a:p>
            <a:pPr marL="285750" indent="-285750" eaLnBrk="1" fontAlgn="auto" hangingPunct="1">
              <a:lnSpc>
                <a:spcPct val="150000"/>
              </a:lnSpc>
              <a:spcBef>
                <a:spcPts val="0"/>
              </a:spcBef>
              <a:spcAft>
                <a:spcPts val="0"/>
              </a:spcAft>
              <a:buClr>
                <a:srgbClr val="000000"/>
              </a:buClr>
              <a:buSzPct val="100000"/>
              <a:buFont typeface="Wingdings" pitchFamily="2" charset="2"/>
              <a:buChar char="ü"/>
              <a:defRPr/>
            </a:pPr>
            <a:r>
              <a:rPr lang="en-US" sz="1600" dirty="0">
                <a:solidFill>
                  <a:schemeClr val="tx1"/>
                </a:solidFill>
                <a:latin typeface="+mn-lt"/>
                <a:ea typeface="Calibri"/>
                <a:cs typeface="Calibri"/>
                <a:sym typeface="Calibri"/>
              </a:rPr>
              <a:t>The final product can be presented using a presentation program/app or drawn out</a:t>
            </a:r>
          </a:p>
          <a:p>
            <a:pPr marL="285750" indent="-285750" eaLnBrk="1" fontAlgn="auto" hangingPunct="1">
              <a:lnSpc>
                <a:spcPct val="150000"/>
              </a:lnSpc>
              <a:spcBef>
                <a:spcPts val="0"/>
              </a:spcBef>
              <a:spcAft>
                <a:spcPts val="0"/>
              </a:spcAft>
              <a:buClr>
                <a:srgbClr val="000000"/>
              </a:buClr>
              <a:buSzPct val="100000"/>
              <a:buFont typeface="Wingdings" pitchFamily="2" charset="2"/>
              <a:buChar char="ü"/>
              <a:defRPr/>
            </a:pPr>
            <a:r>
              <a:rPr lang="en-US" sz="1600" dirty="0">
                <a:solidFill>
                  <a:schemeClr val="tx1"/>
                </a:solidFill>
                <a:latin typeface="+mn-lt"/>
                <a:ea typeface="Calibri"/>
                <a:cs typeface="Calibri"/>
                <a:sym typeface="Calibri"/>
              </a:rPr>
              <a:t>Final product must be uploaded to Google Classroom by Thursday evening</a:t>
            </a:r>
          </a:p>
          <a:p>
            <a:pPr eaLnBrk="1" fontAlgn="auto" hangingPunct="1">
              <a:lnSpc>
                <a:spcPct val="150000"/>
              </a:lnSpc>
              <a:spcBef>
                <a:spcPts val="0"/>
              </a:spcBef>
              <a:spcAft>
                <a:spcPts val="0"/>
              </a:spcAft>
              <a:buClr>
                <a:srgbClr val="000000"/>
              </a:buClr>
              <a:buSzPct val="100000"/>
              <a:defRPr/>
            </a:pPr>
            <a:endParaRPr lang="en-US" sz="1500" b="1" dirty="0">
              <a:solidFill>
                <a:schemeClr val="tx1"/>
              </a:solidFill>
              <a:latin typeface="+mn-lt"/>
              <a:ea typeface="Calibri"/>
              <a:cs typeface="Calibri"/>
              <a:sym typeface="Calibri"/>
            </a:endParaRPr>
          </a:p>
          <a:p>
            <a:pPr eaLnBrk="1" fontAlgn="auto" hangingPunct="1">
              <a:lnSpc>
                <a:spcPct val="150000"/>
              </a:lnSpc>
              <a:spcBef>
                <a:spcPts val="0"/>
              </a:spcBef>
              <a:spcAft>
                <a:spcPts val="0"/>
              </a:spcAft>
              <a:buClr>
                <a:srgbClr val="000000"/>
              </a:buClr>
              <a:buSzPct val="100000"/>
              <a:defRPr/>
            </a:pPr>
            <a:endParaRPr lang="en-US" sz="1500" b="1" dirty="0">
              <a:solidFill>
                <a:schemeClr val="tx1"/>
              </a:solidFill>
              <a:latin typeface="+mn-lt"/>
              <a:ea typeface="Calibri"/>
              <a:cs typeface="Calibri"/>
              <a:sym typeface="Calibri"/>
            </a:endParaRPr>
          </a:p>
          <a:p>
            <a:pPr eaLnBrk="1" fontAlgn="auto" hangingPunct="1">
              <a:lnSpc>
                <a:spcPct val="150000"/>
              </a:lnSpc>
              <a:spcBef>
                <a:spcPts val="0"/>
              </a:spcBef>
              <a:spcAft>
                <a:spcPts val="0"/>
              </a:spcAft>
              <a:buClr>
                <a:srgbClr val="000000"/>
              </a:buClr>
              <a:buSzPct val="100000"/>
              <a:defRPr/>
            </a:pPr>
            <a:endParaRPr lang="en-US" sz="1500" b="1" dirty="0">
              <a:solidFill>
                <a:schemeClr val="tx1"/>
              </a:solidFill>
              <a:latin typeface="+mn-lt"/>
              <a:ea typeface="Calibri"/>
              <a:cs typeface="Calibri"/>
              <a:sym typeface="Calibri"/>
            </a:endParaRPr>
          </a:p>
        </p:txBody>
      </p:sp>
      <p:pic>
        <p:nvPicPr>
          <p:cNvPr id="3" name="Picture 2">
            <a:extLst>
              <a:ext uri="{FF2B5EF4-FFF2-40B4-BE49-F238E27FC236}">
                <a16:creationId xmlns:a16="http://schemas.microsoft.com/office/drawing/2014/main" xmlns="" id="{29BABD92-9FCB-0043-BD81-F977B9234760}"/>
              </a:ext>
            </a:extLst>
          </p:cNvPr>
          <p:cNvPicPr>
            <a:picLocks noChangeAspect="1"/>
          </p:cNvPicPr>
          <p:nvPr/>
        </p:nvPicPr>
        <p:blipFill rotWithShape="1">
          <a:blip r:embed="rId3"/>
          <a:srcRect l="4314"/>
          <a:stretch/>
        </p:blipFill>
        <p:spPr>
          <a:xfrm>
            <a:off x="2209800" y="2819400"/>
            <a:ext cx="4724400" cy="3826239"/>
          </a:xfrm>
          <a:prstGeom prst="rect">
            <a:avLst/>
          </a:prstGeom>
        </p:spPr>
      </p:pic>
    </p:spTree>
    <p:extLst>
      <p:ext uri="{BB962C8B-B14F-4D97-AF65-F5344CB8AC3E}">
        <p14:creationId xmlns:p14="http://schemas.microsoft.com/office/powerpoint/2010/main" val="1565940195"/>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hape 57"/>
          <p:cNvSpPr txBox="1">
            <a:spLocks noGrp="1"/>
          </p:cNvSpPr>
          <p:nvPr>
            <p:ph type="title" idx="4294967295"/>
          </p:nvPr>
        </p:nvSpPr>
        <p:spPr>
          <a:xfrm>
            <a:off x="685800" y="49213"/>
            <a:ext cx="7772400" cy="560387"/>
          </a:xfrm>
        </p:spPr>
        <p:txBody>
          <a:bodyPr tIns="45700" bIns="45700" anchorCtr="1"/>
          <a:lstStyle/>
          <a:p>
            <a:pPr algn="ctr" eaLnBrk="1" hangingPunct="1">
              <a:buClr>
                <a:srgbClr val="000000"/>
              </a:buClr>
              <a:buSzPct val="25000"/>
              <a:buFont typeface="Calibri" charset="0"/>
              <a:buNone/>
            </a:pPr>
            <a:r>
              <a:rPr lang="en-US"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Tuesday 1/30/18 Agenda</a:t>
            </a:r>
            <a:endParaRPr lang="en-US" altLang="en-US" sz="4400" dirty="0">
              <a:solidFill>
                <a:schemeClr val="tx1"/>
              </a:solidFill>
              <a:latin typeface="Calibri" charset="0"/>
              <a:ea typeface="Arial" charset="0"/>
              <a:cs typeface="Arial" charset="0"/>
              <a:sym typeface="Calibri" charset="0"/>
            </a:endParaRPr>
          </a:p>
        </p:txBody>
      </p:sp>
      <p:sp>
        <p:nvSpPr>
          <p:cNvPr id="58" name="Shape 58"/>
          <p:cNvSpPr txBox="1">
            <a:spLocks noGrp="1"/>
          </p:cNvSpPr>
          <p:nvPr>
            <p:ph type="body" idx="4294967295"/>
          </p:nvPr>
        </p:nvSpPr>
        <p:spPr>
          <a:xfrm>
            <a:off x="266700" y="762000"/>
            <a:ext cx="8610600" cy="5334000"/>
          </a:xfrm>
          <a:extLst/>
        </p:spPr>
        <p:txBody>
          <a:bodyPr tIns="45700" bIns="45700">
            <a:noAutofit/>
          </a:bodyPr>
          <a:lstStyle/>
          <a:p>
            <a:pPr eaLnBrk="1" fontAlgn="auto" hangingPunct="1">
              <a:lnSpc>
                <a:spcPct val="80000"/>
              </a:lnSpc>
              <a:spcBef>
                <a:spcPts val="0"/>
              </a:spcBef>
              <a:spcAft>
                <a:spcPts val="0"/>
              </a:spcAft>
              <a:buClr>
                <a:srgbClr val="000000"/>
              </a:buClr>
              <a:buSzPct val="100000"/>
              <a:defRPr/>
            </a:pPr>
            <a:r>
              <a:rPr lang="en-US" sz="2000" b="1" dirty="0">
                <a:latin typeface="Calibri"/>
                <a:ea typeface="Calibri"/>
                <a:cs typeface="Calibri"/>
                <a:sym typeface="Calibri"/>
              </a:rPr>
              <a:t>Bell Work:</a:t>
            </a:r>
            <a:r>
              <a:rPr lang="en-US" sz="2000" dirty="0">
                <a:latin typeface="Calibri"/>
                <a:ea typeface="Calibri"/>
                <a:cs typeface="Calibri"/>
                <a:sym typeface="Calibri"/>
              </a:rPr>
              <a:t> </a:t>
            </a:r>
          </a:p>
          <a:p>
            <a:pPr marL="342900" indent="-342900" eaLnBrk="1" fontAlgn="auto" hangingPunct="1">
              <a:lnSpc>
                <a:spcPct val="80000"/>
              </a:lnSpc>
              <a:spcBef>
                <a:spcPts val="0"/>
              </a:spcBef>
              <a:spcAft>
                <a:spcPts val="0"/>
              </a:spcAft>
              <a:buClr>
                <a:srgbClr val="000000"/>
              </a:buClr>
              <a:buSzPct val="100000"/>
              <a:buFont typeface="LucidaGrande"/>
              <a:buChar char="⇢"/>
              <a:defRPr/>
            </a:pPr>
            <a:r>
              <a:rPr lang="en-US" sz="2000" dirty="0">
                <a:latin typeface="Calibri"/>
                <a:ea typeface="Calibri"/>
                <a:cs typeface="Calibri"/>
                <a:sym typeface="Calibri"/>
              </a:rPr>
              <a:t>Pass out syllabus</a:t>
            </a:r>
          </a:p>
          <a:p>
            <a:pPr eaLnBrk="1" fontAlgn="auto" hangingPunct="1">
              <a:lnSpc>
                <a:spcPct val="80000"/>
              </a:lnSpc>
              <a:spcBef>
                <a:spcPts val="400"/>
              </a:spcBef>
              <a:spcAft>
                <a:spcPts val="0"/>
              </a:spcAft>
              <a:buClr>
                <a:srgbClr val="000000"/>
              </a:buClr>
              <a:buSzPct val="100000"/>
              <a:defRPr/>
            </a:pPr>
            <a:r>
              <a:rPr lang="en-US" sz="2000" b="1" dirty="0">
                <a:latin typeface="Calibri"/>
                <a:ea typeface="Calibri"/>
                <a:cs typeface="Calibri"/>
                <a:sym typeface="Calibri"/>
              </a:rPr>
              <a:t>In class activities: </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Go over syllabus (nice to know vs. need to know)</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Day Two Procedures Form </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Complete Student Identities (Google Form)</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Go over results from last year’s SAT survey</a:t>
            </a:r>
          </a:p>
          <a:p>
            <a:pPr eaLnBrk="1" fontAlgn="auto" hangingPunct="1">
              <a:lnSpc>
                <a:spcPct val="80000"/>
              </a:lnSpc>
              <a:spcBef>
                <a:spcPts val="400"/>
              </a:spcBef>
              <a:spcAft>
                <a:spcPts val="0"/>
              </a:spcAft>
              <a:buClr>
                <a:srgbClr val="000000"/>
              </a:buClr>
              <a:buSzPct val="100000"/>
              <a:defRPr/>
            </a:pPr>
            <a:r>
              <a:rPr lang="en-US" sz="2000" dirty="0">
                <a:latin typeface="Calibri"/>
                <a:ea typeface="Calibri"/>
                <a:cs typeface="Calibri"/>
                <a:sym typeface="Calibri"/>
                <a:hlinkClick r:id="rId3"/>
              </a:rPr>
              <a:t>https://goo.gl/forms/MABgHKQQJsKtRhh03</a:t>
            </a:r>
            <a:endParaRPr lang="en-US" sz="2000" dirty="0">
              <a:latin typeface="Calibri"/>
              <a:ea typeface="Calibri"/>
              <a:cs typeface="Calibri"/>
              <a:sym typeface="Calibri"/>
            </a:endParaRP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Introduce Khan Challenge (due before the SAT in April)</a:t>
            </a:r>
          </a:p>
          <a:p>
            <a:pPr eaLnBrk="1" fontAlgn="auto" hangingPunct="1">
              <a:lnSpc>
                <a:spcPct val="80000"/>
              </a:lnSpc>
              <a:spcBef>
                <a:spcPts val="400"/>
              </a:spcBef>
              <a:spcAft>
                <a:spcPts val="0"/>
              </a:spcAft>
              <a:buClr>
                <a:srgbClr val="000000"/>
              </a:buClr>
              <a:buSzPct val="100000"/>
              <a:defRPr/>
            </a:pPr>
            <a:r>
              <a:rPr lang="en-US" sz="2000" dirty="0">
                <a:latin typeface="Calibri" charset="0"/>
                <a:ea typeface="Calibri" charset="0"/>
                <a:cs typeface="Calibri" charset="0"/>
                <a:sym typeface="Calibri"/>
                <a:hlinkClick r:id="rId4"/>
              </a:rPr>
              <a:t>https://magic.piktochart.com/output/20233534-new-piktochart </a:t>
            </a:r>
            <a:endParaRPr lang="en-US" sz="2000" dirty="0">
              <a:latin typeface="Calibri"/>
              <a:ea typeface="Calibri"/>
              <a:cs typeface="Calibri"/>
              <a:sym typeface="Calibri"/>
            </a:endParaRPr>
          </a:p>
          <a:p>
            <a:pPr eaLnBrk="1" fontAlgn="auto" hangingPunct="1">
              <a:lnSpc>
                <a:spcPct val="80000"/>
              </a:lnSpc>
              <a:spcBef>
                <a:spcPts val="400"/>
              </a:spcBef>
              <a:spcAft>
                <a:spcPts val="0"/>
              </a:spcAft>
              <a:buClr>
                <a:srgbClr val="000000"/>
              </a:buClr>
              <a:buSzPct val="100000"/>
              <a:defRPr/>
            </a:pPr>
            <a:r>
              <a:rPr lang="en-US" sz="2000" b="1" dirty="0">
                <a:latin typeface="Calibri"/>
                <a:ea typeface="Calibri"/>
                <a:cs typeface="Calibri"/>
                <a:sym typeface="Calibri"/>
              </a:rPr>
              <a:t>Homework: </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Complete the Student Identities (Google Form) = 40 Formative pts. </a:t>
            </a:r>
          </a:p>
          <a:p>
            <a:pPr marL="342900" indent="-342900" eaLnBrk="1" fontAlgn="auto" hangingPunct="1">
              <a:lnSpc>
                <a:spcPct val="80000"/>
              </a:lnSpc>
              <a:spcBef>
                <a:spcPts val="400"/>
              </a:spcBef>
              <a:spcAft>
                <a:spcPts val="0"/>
              </a:spcAft>
              <a:buClr>
                <a:srgbClr val="000000"/>
              </a:buClr>
              <a:buSzPct val="100000"/>
              <a:buFont typeface="LucidaGrande"/>
              <a:buChar char="⇢"/>
              <a:defRPr/>
            </a:pPr>
            <a:r>
              <a:rPr lang="en-US" sz="2000" dirty="0">
                <a:latin typeface="Calibri"/>
                <a:ea typeface="Calibri"/>
                <a:cs typeface="Calibri"/>
                <a:sym typeface="Calibri"/>
              </a:rPr>
              <a:t>Save my blog and my email to your contacts: </a:t>
            </a:r>
          </a:p>
          <a:p>
            <a:pPr marL="800100" lvl="8" indent="-342900">
              <a:lnSpc>
                <a:spcPct val="80000"/>
              </a:lnSpc>
              <a:spcBef>
                <a:spcPts val="400"/>
              </a:spcBef>
              <a:buClr>
                <a:srgbClr val="000000"/>
              </a:buClr>
              <a:buSzPct val="100000"/>
              <a:buFont typeface="Courier New" charset="0"/>
              <a:buChar char="o"/>
              <a:defRPr/>
            </a:pPr>
            <a:r>
              <a:rPr lang="en-US" sz="2000" dirty="0">
                <a:latin typeface="Calibri"/>
                <a:ea typeface="Calibri"/>
                <a:cs typeface="Calibri"/>
                <a:sym typeface="Calibri"/>
              </a:rPr>
              <a:t>Blog = </a:t>
            </a:r>
            <a:r>
              <a:rPr lang="en-US" sz="2000" u="sng" dirty="0" err="1">
                <a:solidFill>
                  <a:schemeClr val="bg2">
                    <a:lumMod val="60000"/>
                    <a:lumOff val="40000"/>
                  </a:schemeClr>
                </a:solidFill>
                <a:latin typeface="Calibri"/>
                <a:ea typeface="Calibri"/>
                <a:cs typeface="Calibri"/>
                <a:sym typeface="Calibri"/>
              </a:rPr>
              <a:t>iblog.dearbornschools.org</a:t>
            </a:r>
            <a:r>
              <a:rPr lang="en-US" sz="2000" u="sng" dirty="0">
                <a:solidFill>
                  <a:schemeClr val="bg2">
                    <a:lumMod val="60000"/>
                    <a:lumOff val="40000"/>
                  </a:schemeClr>
                </a:solidFill>
                <a:latin typeface="Calibri"/>
                <a:ea typeface="Calibri"/>
                <a:cs typeface="Calibri"/>
                <a:sym typeface="Calibri"/>
              </a:rPr>
              <a:t>/</a:t>
            </a:r>
            <a:r>
              <a:rPr lang="en-US" sz="2000" u="sng" dirty="0" err="1">
                <a:solidFill>
                  <a:schemeClr val="bg2">
                    <a:lumMod val="60000"/>
                    <a:lumOff val="40000"/>
                  </a:schemeClr>
                </a:solidFill>
                <a:latin typeface="Calibri"/>
                <a:ea typeface="Calibri"/>
                <a:cs typeface="Calibri"/>
                <a:sym typeface="Calibri"/>
              </a:rPr>
              <a:t>schmitthappens</a:t>
            </a:r>
            <a:r>
              <a:rPr lang="en-US" sz="2000" u="sng" dirty="0">
                <a:solidFill>
                  <a:schemeClr val="bg2">
                    <a:lumMod val="60000"/>
                    <a:lumOff val="40000"/>
                  </a:schemeClr>
                </a:solidFill>
                <a:latin typeface="Calibri"/>
                <a:ea typeface="Calibri"/>
                <a:cs typeface="Calibri"/>
                <a:sym typeface="Calibri"/>
              </a:rPr>
              <a:t>  </a:t>
            </a:r>
          </a:p>
          <a:p>
            <a:pPr marL="800100" lvl="8" indent="-342900">
              <a:lnSpc>
                <a:spcPct val="80000"/>
              </a:lnSpc>
              <a:spcBef>
                <a:spcPts val="400"/>
              </a:spcBef>
              <a:buClr>
                <a:srgbClr val="000000"/>
              </a:buClr>
              <a:buSzPct val="100000"/>
              <a:buFont typeface="Courier New" charset="0"/>
              <a:buChar char="o"/>
              <a:defRPr/>
            </a:pPr>
            <a:r>
              <a:rPr lang="en-US" sz="2000" dirty="0">
                <a:latin typeface="Calibri"/>
                <a:ea typeface="Calibri"/>
                <a:cs typeface="Calibri"/>
                <a:sym typeface="Calibri"/>
              </a:rPr>
              <a:t>Email = </a:t>
            </a:r>
            <a:r>
              <a:rPr lang="en-US" sz="2000" u="sng" dirty="0">
                <a:solidFill>
                  <a:schemeClr val="bg2">
                    <a:lumMod val="60000"/>
                    <a:lumOff val="40000"/>
                  </a:schemeClr>
                </a:solidFill>
                <a:latin typeface="Calibri"/>
                <a:ea typeface="Calibri"/>
                <a:cs typeface="Calibri"/>
                <a:sym typeface="Calibri"/>
              </a:rPr>
              <a:t>schmitm1@dearbornschools.org</a:t>
            </a:r>
            <a:endParaRPr lang="en-US" sz="15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2000" b="1" dirty="0">
                <a:solidFill>
                  <a:schemeClr val="tx1"/>
                </a:solidFill>
                <a:latin typeface="Calibri" charset="0"/>
                <a:ea typeface="Calibri" charset="0"/>
                <a:cs typeface="Calibri" charset="0"/>
                <a:sym typeface="Calibri"/>
              </a:rPr>
              <a:t>Learning Targets: </a:t>
            </a:r>
          </a:p>
          <a:p>
            <a:pPr marL="342900" indent="-342900" eaLnBrk="1" fontAlgn="auto" hangingPunct="1">
              <a:spcBef>
                <a:spcPts val="0"/>
              </a:spcBef>
              <a:spcAft>
                <a:spcPts val="0"/>
              </a:spcAft>
              <a:buClr>
                <a:srgbClr val="000000"/>
              </a:buClr>
              <a:buSzPct val="100000"/>
              <a:buFont typeface="LucidaGrande"/>
              <a:buChar char="⇢"/>
              <a:defRPr/>
            </a:pPr>
            <a:r>
              <a:rPr lang="en-US" sz="2000" dirty="0">
                <a:latin typeface="Calibri"/>
                <a:ea typeface="Calibri"/>
                <a:cs typeface="Calibri"/>
                <a:sym typeface="Calibri"/>
              </a:rPr>
              <a:t>I can follow directions the first time they are given. </a:t>
            </a:r>
          </a:p>
          <a:p>
            <a:pPr marL="342900" indent="-342900" eaLnBrk="1" fontAlgn="auto" hangingPunct="1">
              <a:spcBef>
                <a:spcPts val="0"/>
              </a:spcBef>
              <a:spcAft>
                <a:spcPts val="0"/>
              </a:spcAft>
              <a:buClr>
                <a:srgbClr val="000000"/>
              </a:buClr>
              <a:buSzPct val="100000"/>
              <a:buFont typeface="LucidaGrande"/>
              <a:buChar char="⇢"/>
              <a:defRPr/>
            </a:pPr>
            <a:r>
              <a:rPr lang="en-US" sz="2000" dirty="0">
                <a:latin typeface="Calibri"/>
                <a:ea typeface="Calibri"/>
                <a:cs typeface="Calibri"/>
                <a:sym typeface="Calibri"/>
              </a:rPr>
              <a:t>I can recognize and comply with classroom policies. </a:t>
            </a:r>
          </a:p>
          <a:p>
            <a:pPr eaLnBrk="1" fontAlgn="auto" hangingPunct="1">
              <a:lnSpc>
                <a:spcPct val="150000"/>
              </a:lnSpc>
              <a:spcBef>
                <a:spcPts val="0"/>
              </a:spcBef>
              <a:spcAft>
                <a:spcPts val="0"/>
              </a:spcAft>
              <a:buClr>
                <a:srgbClr val="000000"/>
              </a:buClr>
              <a:buSzPct val="100000"/>
              <a:defRPr/>
            </a:pPr>
            <a:endParaRPr lang="en-US" sz="1500" b="1" dirty="0">
              <a:solidFill>
                <a:schemeClr val="tx1"/>
              </a:solidFill>
              <a:latin typeface="+mn-lt"/>
              <a:ea typeface="Calibri"/>
              <a:cs typeface="Calibri"/>
              <a:sym typeface="Calibri"/>
            </a:endParaRPr>
          </a:p>
        </p:txBody>
      </p:sp>
    </p:spTree>
    <p:extLst>
      <p:ext uri="{BB962C8B-B14F-4D97-AF65-F5344CB8AC3E}">
        <p14:creationId xmlns:p14="http://schemas.microsoft.com/office/powerpoint/2010/main" val="4241853576"/>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554038"/>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800" b="1" dirty="0">
                <a:latin typeface="+mn-lt"/>
                <a:ea typeface="Calibri"/>
                <a:cs typeface="Calibri"/>
                <a:sym typeface="Calibri"/>
              </a:rPr>
              <a:t>Bell Work: </a:t>
            </a:r>
            <a:r>
              <a:rPr lang="en-US" sz="1800" b="1" dirty="0">
                <a:solidFill>
                  <a:schemeClr val="bg1">
                    <a:lumMod val="50000"/>
                  </a:schemeClr>
                </a:solidFill>
                <a:latin typeface="+mn-lt"/>
                <a:ea typeface="Calibri"/>
                <a:cs typeface="Calibri"/>
                <a:sym typeface="Calibri"/>
              </a:rPr>
              <a:t>WOTD – infer (verb)</a:t>
            </a:r>
          </a:p>
          <a:p>
            <a:pPr eaLnBrk="1" fontAlgn="auto" hangingPunct="1">
              <a:lnSpc>
                <a:spcPct val="80000"/>
              </a:lnSpc>
              <a:spcBef>
                <a:spcPts val="0"/>
              </a:spcBef>
              <a:spcAft>
                <a:spcPts val="0"/>
              </a:spcAft>
              <a:buClr>
                <a:srgbClr val="000000"/>
              </a:buClr>
              <a:buSzPct val="100000"/>
              <a:defRPr/>
            </a:pPr>
            <a:endParaRPr lang="en-US" sz="18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800" b="1" dirty="0">
                <a:latin typeface="+mn-lt"/>
                <a:ea typeface="Calibri"/>
                <a:cs typeface="Calibri"/>
                <a:sym typeface="Calibri"/>
              </a:rPr>
              <a:t>In class activities: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800" b="1" dirty="0">
                <a:solidFill>
                  <a:schemeClr val="tx1"/>
                </a:solidFill>
                <a:latin typeface="+mn-lt"/>
                <a:ea typeface="Calibri"/>
                <a:cs typeface="Calibri"/>
                <a:sym typeface="Calibri"/>
              </a:rPr>
              <a:t>Bell Work = </a:t>
            </a:r>
            <a:r>
              <a:rPr lang="en-US" sz="1800" b="1" dirty="0">
                <a:solidFill>
                  <a:schemeClr val="bg1">
                    <a:lumMod val="50000"/>
                  </a:schemeClr>
                </a:solidFill>
                <a:latin typeface="+mn-lt"/>
                <a:ea typeface="Calibri"/>
                <a:cs typeface="Calibri"/>
                <a:sym typeface="Calibri"/>
              </a:rPr>
              <a:t>WOTD, infer (verb)</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800" b="1" dirty="0">
                <a:solidFill>
                  <a:schemeClr val="tx1"/>
                </a:solidFill>
                <a:latin typeface="+mn-lt"/>
                <a:ea typeface="Calibri"/>
                <a:cs typeface="Calibri"/>
                <a:sym typeface="Calibri"/>
              </a:rPr>
              <a:t>Review and discuss expectations for annotations: </a:t>
            </a:r>
            <a:r>
              <a:rPr lang="en-US" sz="1800" dirty="0">
                <a:solidFill>
                  <a:srgbClr val="00B050"/>
                </a:solidFill>
                <a:latin typeface="+mn-lt"/>
                <a:ea typeface="Calibri"/>
                <a:cs typeface="Calibri"/>
                <a:sym typeface="Calibri"/>
              </a:rPr>
              <a:t>With your table, you will be given a set of four annotations. Based on the rubric you will be provided, you will need to score each example. We will share results with the class. **20-25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800" b="1" dirty="0">
                <a:solidFill>
                  <a:schemeClr val="tx1"/>
                </a:solidFill>
                <a:latin typeface="+mn-lt"/>
                <a:ea typeface="Calibri"/>
                <a:cs typeface="Calibri"/>
                <a:sym typeface="Calibri"/>
              </a:rPr>
              <a:t>AOTW #1: </a:t>
            </a:r>
            <a:r>
              <a:rPr lang="en-US" sz="1800" dirty="0">
                <a:solidFill>
                  <a:srgbClr val="7030A0"/>
                </a:solidFill>
                <a:latin typeface="+mn-lt"/>
                <a:ea typeface="Calibri"/>
                <a:cs typeface="Calibri"/>
                <a:sym typeface="Calibri"/>
              </a:rPr>
              <a:t>At the end of the hour, you will be given AOTW #1 on how Detroit should implement a ban on pit bulls. Your job is to start the annotations before you leave. **25-30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800" b="1" dirty="0">
                <a:solidFill>
                  <a:schemeClr val="tx1"/>
                </a:solidFill>
                <a:latin typeface="+mn-lt"/>
                <a:ea typeface="Calibri"/>
                <a:cs typeface="Calibri"/>
                <a:sym typeface="Calibri"/>
              </a:rPr>
              <a:t>Debrief: </a:t>
            </a:r>
            <a:r>
              <a:rPr lang="en-US" sz="1800" dirty="0">
                <a:solidFill>
                  <a:srgbClr val="0070C0"/>
                </a:solidFill>
                <a:latin typeface="+mn-lt"/>
                <a:ea typeface="Calibri"/>
                <a:cs typeface="Calibri"/>
                <a:sym typeface="Calibri"/>
              </a:rPr>
              <a:t>As a class, the last 8 minutes of class, we will discuss techniques the author used to build her argument and her purpose for using each technique (goal for using each technique). **8 minutes</a:t>
            </a:r>
          </a:p>
          <a:p>
            <a:pPr eaLnBrk="1" fontAlgn="auto" hangingPunct="1">
              <a:spcBef>
                <a:spcPts val="0"/>
              </a:spcBef>
              <a:spcAft>
                <a:spcPts val="0"/>
              </a:spcAft>
              <a:buClr>
                <a:srgbClr val="000000"/>
              </a:buClr>
              <a:buSzPct val="100000"/>
              <a:defRPr/>
            </a:pPr>
            <a:endParaRPr lang="en-US" sz="18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800" b="1" dirty="0">
                <a:solidFill>
                  <a:schemeClr val="tx1"/>
                </a:solidFill>
                <a:latin typeface="+mn-lt"/>
                <a:ea typeface="Calibri"/>
                <a:cs typeface="Calibri"/>
                <a:sym typeface="Calibri"/>
              </a:rPr>
              <a:t>Learning Targets: </a:t>
            </a:r>
            <a:endParaRPr lang="en-US" sz="18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8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800" dirty="0">
                <a:latin typeface="+mn-lt"/>
              </a:rPr>
              <a:t>I can analyze an article in order to identify techniques he or she used to build the argument. </a:t>
            </a:r>
            <a:endParaRPr lang="en-US" sz="18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8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8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800" dirty="0">
                <a:latin typeface="+mn-lt"/>
                <a:ea typeface="Calibri"/>
                <a:cs typeface="Calibri"/>
                <a:sym typeface="Calibri"/>
              </a:rPr>
              <a:t>I can use the following sentence stem in order to discuss the techniques and goals for author Rochelle Riley’s article from 2015: Author Rochelle Riley helped build her argument by </a:t>
            </a:r>
            <a:r>
              <a:rPr lang="en-US" sz="1800" u="sng" dirty="0">
                <a:latin typeface="+mn-lt"/>
                <a:ea typeface="Calibri"/>
                <a:cs typeface="Calibri"/>
                <a:sym typeface="Calibri"/>
              </a:rPr>
              <a:t>(insert technique #1</a:t>
            </a:r>
            <a:r>
              <a:rPr lang="en-US" sz="1800" dirty="0">
                <a:latin typeface="+mn-lt"/>
                <a:ea typeface="Calibri"/>
                <a:cs typeface="Calibri"/>
                <a:sym typeface="Calibri"/>
              </a:rPr>
              <a:t>)  in order to  </a:t>
            </a:r>
            <a:r>
              <a:rPr lang="en-US" sz="1800" u="sng" dirty="0">
                <a:latin typeface="+mn-lt"/>
                <a:ea typeface="Calibri"/>
                <a:cs typeface="Calibri"/>
                <a:sym typeface="Calibri"/>
              </a:rPr>
              <a:t>(insert goal #1). </a:t>
            </a:r>
            <a:endParaRPr lang="en-US" sz="1800" b="1" u="sng"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3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300"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3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3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300" dirty="0">
              <a:solidFill>
                <a:schemeClr val="tx1"/>
              </a:solidFill>
              <a:latin typeface="+mn-lt"/>
              <a:ea typeface="Calibri"/>
              <a:cs typeface="Calibri"/>
              <a:sym typeface="Calibri"/>
            </a:endParaRPr>
          </a:p>
        </p:txBody>
      </p:sp>
      <p:sp>
        <p:nvSpPr>
          <p:cNvPr id="2" name="Rectangle 1"/>
          <p:cNvSpPr/>
          <p:nvPr/>
        </p:nvSpPr>
        <p:spPr>
          <a:xfrm>
            <a:off x="1805190" y="0"/>
            <a:ext cx="5533631" cy="584775"/>
          </a:xfrm>
          <a:prstGeom prst="rect">
            <a:avLst/>
          </a:prstGeom>
        </p:spPr>
        <p:txBody>
          <a:bodyPr wrap="none">
            <a:spAutoFit/>
          </a:bodyPr>
          <a:lstStyle/>
          <a:p>
            <a:pPr algn="ctr"/>
            <a:r>
              <a:rPr lang="en-US" sz="3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Wednesday 1/31/18 Agenda</a:t>
            </a:r>
          </a:p>
        </p:txBody>
      </p:sp>
    </p:spTree>
    <p:extLst>
      <p:ext uri="{BB962C8B-B14F-4D97-AF65-F5344CB8AC3E}">
        <p14:creationId xmlns:p14="http://schemas.microsoft.com/office/powerpoint/2010/main" val="3333610966"/>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0B1956D8-071D-4843-9941-CC5BDA1F9F62}"/>
              </a:ext>
            </a:extLst>
          </p:cNvPr>
          <p:cNvSpPr>
            <a:spLocks noGrp="1" noChangeArrowheads="1"/>
          </p:cNvSpPr>
          <p:nvPr>
            <p:ph type="body" idx="1"/>
          </p:nvPr>
        </p:nvSpPr>
        <p:spPr>
          <a:xfrm>
            <a:off x="0" y="0"/>
            <a:ext cx="9144000" cy="6858000"/>
          </a:xfrm>
        </p:spPr>
        <p:txBody>
          <a:bodyPr/>
          <a:lstStyle/>
          <a:p>
            <a:pPr eaLnBrk="1" hangingPunct="1">
              <a:lnSpc>
                <a:spcPct val="80000"/>
              </a:lnSpc>
            </a:pPr>
            <a:r>
              <a:rPr lang="en-US" altLang="en-US" sz="2000" b="1" dirty="0"/>
              <a:t>Word:</a:t>
            </a:r>
            <a:r>
              <a:rPr lang="en-US" altLang="en-US" sz="2000" dirty="0"/>
              <a:t> infer</a:t>
            </a:r>
          </a:p>
          <a:p>
            <a:pPr eaLnBrk="1" hangingPunct="1">
              <a:lnSpc>
                <a:spcPct val="80000"/>
              </a:lnSpc>
            </a:pPr>
            <a:endParaRPr lang="en-US" altLang="en-US" sz="2000" b="1" dirty="0"/>
          </a:p>
          <a:p>
            <a:pPr eaLnBrk="1" hangingPunct="1">
              <a:lnSpc>
                <a:spcPct val="80000"/>
              </a:lnSpc>
            </a:pPr>
            <a:r>
              <a:rPr lang="en-US" altLang="en-US" sz="2000" b="1" dirty="0"/>
              <a:t>Part of speech:</a:t>
            </a:r>
            <a:r>
              <a:rPr lang="en-US" altLang="en-US" sz="2000" dirty="0"/>
              <a:t> verb</a:t>
            </a:r>
          </a:p>
          <a:p>
            <a:pPr eaLnBrk="1" hangingPunct="1">
              <a:lnSpc>
                <a:spcPct val="80000"/>
              </a:lnSpc>
            </a:pPr>
            <a:endParaRPr lang="en-US" altLang="en-US" sz="2000" b="1" dirty="0"/>
          </a:p>
          <a:p>
            <a:pPr eaLnBrk="1" hangingPunct="1">
              <a:lnSpc>
                <a:spcPct val="80000"/>
              </a:lnSpc>
            </a:pPr>
            <a:r>
              <a:rPr lang="en-US" altLang="en-US" sz="2000" b="1" dirty="0"/>
              <a:t>Pronunciation:</a:t>
            </a:r>
            <a:r>
              <a:rPr lang="en-US" altLang="en-US" sz="2000" dirty="0"/>
              <a:t> in-</a:t>
            </a:r>
            <a:r>
              <a:rPr lang="en-US" altLang="en-US" sz="2000" b="1" dirty="0"/>
              <a:t>fur</a:t>
            </a:r>
            <a:endParaRPr lang="en-US" altLang="en-US" sz="2000" dirty="0"/>
          </a:p>
          <a:p>
            <a:pPr eaLnBrk="1" hangingPunct="1">
              <a:lnSpc>
                <a:spcPct val="80000"/>
              </a:lnSpc>
            </a:pPr>
            <a:endParaRPr lang="en-US" altLang="en-US" sz="2000" dirty="0"/>
          </a:p>
          <a:p>
            <a:pPr eaLnBrk="1" hangingPunct="1">
              <a:lnSpc>
                <a:spcPct val="80000"/>
              </a:lnSpc>
            </a:pPr>
            <a:r>
              <a:rPr lang="en-US" altLang="en-US" sz="2000" b="1" dirty="0"/>
              <a:t>Origins:</a:t>
            </a:r>
            <a:r>
              <a:rPr lang="en-US" altLang="en-US" sz="2000" dirty="0"/>
              <a:t> --Latin: “in” + “</a:t>
            </a:r>
            <a:r>
              <a:rPr lang="en-US" altLang="en-US" sz="2000" dirty="0" err="1"/>
              <a:t>ferre</a:t>
            </a:r>
            <a:r>
              <a:rPr lang="en-US" altLang="en-US" sz="2000" dirty="0"/>
              <a:t>” (to bring, carry)</a:t>
            </a:r>
          </a:p>
          <a:p>
            <a:pPr eaLnBrk="1" hangingPunct="1">
              <a:lnSpc>
                <a:spcPct val="80000"/>
              </a:lnSpc>
              <a:buFontTx/>
              <a:buNone/>
            </a:pPr>
            <a:endParaRPr lang="en-US" altLang="en-US" sz="2000" b="1" dirty="0"/>
          </a:p>
          <a:p>
            <a:pPr eaLnBrk="1" hangingPunct="1">
              <a:lnSpc>
                <a:spcPct val="80000"/>
              </a:lnSpc>
            </a:pPr>
            <a:r>
              <a:rPr lang="en-US" altLang="en-US" sz="2000" b="1" dirty="0"/>
              <a:t>Related Forms: </a:t>
            </a:r>
            <a:r>
              <a:rPr lang="en-US" altLang="en-US" sz="2000" dirty="0"/>
              <a:t>inference (noun), </a:t>
            </a:r>
            <a:r>
              <a:rPr lang="en-US" altLang="en-US" sz="2000" dirty="0" err="1"/>
              <a:t>misinfer</a:t>
            </a:r>
            <a:r>
              <a:rPr lang="en-US" altLang="en-US" sz="2000" dirty="0"/>
              <a:t> (verb)</a:t>
            </a:r>
          </a:p>
          <a:p>
            <a:pPr eaLnBrk="1" hangingPunct="1">
              <a:lnSpc>
                <a:spcPct val="80000"/>
              </a:lnSpc>
            </a:pPr>
            <a:endParaRPr lang="en-US" altLang="en-US" sz="2000" b="1" dirty="0"/>
          </a:p>
          <a:p>
            <a:pPr eaLnBrk="1" hangingPunct="1">
              <a:lnSpc>
                <a:spcPct val="80000"/>
              </a:lnSpc>
            </a:pPr>
            <a:r>
              <a:rPr lang="en-US" altLang="en-US" sz="2000" b="1" dirty="0"/>
              <a:t>Synonyms: </a:t>
            </a:r>
          </a:p>
          <a:p>
            <a:pPr eaLnBrk="1" hangingPunct="1">
              <a:lnSpc>
                <a:spcPct val="80000"/>
              </a:lnSpc>
            </a:pPr>
            <a:endParaRPr lang="en-US" altLang="en-US" sz="2000" b="1" dirty="0"/>
          </a:p>
          <a:p>
            <a:pPr eaLnBrk="1" hangingPunct="1">
              <a:lnSpc>
                <a:spcPct val="80000"/>
              </a:lnSpc>
            </a:pPr>
            <a:r>
              <a:rPr lang="en-US" altLang="en-US" sz="2000" b="1" dirty="0"/>
              <a:t>Sentence:</a:t>
            </a:r>
            <a:r>
              <a:rPr lang="en-US" altLang="en-US" sz="2000" dirty="0"/>
              <a:t> Based on the collection of knives on the walls, the decomposing skeletons rotting in alcoves, and the blood stains on the ceiling, it was easy for the Joker’s latest victim to </a:t>
            </a:r>
            <a:r>
              <a:rPr lang="en-US" altLang="en-US" sz="2000" b="1" u="sng" dirty="0"/>
              <a:t>infer</a:t>
            </a:r>
            <a:r>
              <a:rPr lang="en-US" altLang="en-US" sz="2000" dirty="0"/>
              <a:t> that he was going to die in that basement</a:t>
            </a:r>
            <a:endParaRPr lang="en-US" altLang="en-US" sz="2000" b="1" dirty="0"/>
          </a:p>
          <a:p>
            <a:pPr eaLnBrk="1" hangingPunct="1">
              <a:lnSpc>
                <a:spcPct val="80000"/>
              </a:lnSpc>
              <a:buFontTx/>
              <a:buNone/>
            </a:pPr>
            <a:endParaRPr lang="en-US" altLang="en-US" sz="2000" b="1" dirty="0"/>
          </a:p>
          <a:p>
            <a:pPr eaLnBrk="1" hangingPunct="1">
              <a:lnSpc>
                <a:spcPct val="80000"/>
              </a:lnSpc>
            </a:pPr>
            <a:r>
              <a:rPr lang="en-US" altLang="en-US" sz="2000" b="1" dirty="0"/>
              <a:t>Predicted Definition: I believe this word means… (include 3 guesses)</a:t>
            </a:r>
          </a:p>
          <a:p>
            <a:pPr eaLnBrk="1" hangingPunct="1">
              <a:lnSpc>
                <a:spcPct val="80000"/>
              </a:lnSpc>
            </a:pPr>
            <a:endParaRPr lang="en-US" altLang="en-US" sz="2000" b="1" dirty="0"/>
          </a:p>
          <a:p>
            <a:pPr eaLnBrk="1" hangingPunct="1">
              <a:lnSpc>
                <a:spcPct val="80000"/>
              </a:lnSpc>
            </a:pPr>
            <a:r>
              <a:rPr lang="en-US" altLang="en-US" sz="2000" b="1" dirty="0"/>
              <a:t>Definition: </a:t>
            </a:r>
          </a:p>
        </p:txBody>
      </p:sp>
      <p:sp>
        <p:nvSpPr>
          <p:cNvPr id="2" name="TextBox 1">
            <a:extLst>
              <a:ext uri="{FF2B5EF4-FFF2-40B4-BE49-F238E27FC236}">
                <a16:creationId xmlns:a16="http://schemas.microsoft.com/office/drawing/2014/main" xmlns="" id="{366D81DC-229C-5743-8595-06EB18436638}"/>
              </a:ext>
            </a:extLst>
          </p:cNvPr>
          <p:cNvSpPr txBox="1"/>
          <p:nvPr/>
        </p:nvSpPr>
        <p:spPr>
          <a:xfrm>
            <a:off x="1371600" y="4419600"/>
            <a:ext cx="6934200" cy="584775"/>
          </a:xfrm>
          <a:prstGeom prst="rect">
            <a:avLst/>
          </a:prstGeom>
          <a:noFill/>
        </p:spPr>
        <p:txBody>
          <a:bodyPr wrap="square" rtlCol="0">
            <a:spAutoFit/>
          </a:bodyPr>
          <a:lstStyle/>
          <a:p>
            <a:pPr eaLnBrk="1" hangingPunct="1">
              <a:lnSpc>
                <a:spcPct val="80000"/>
              </a:lnSpc>
            </a:pPr>
            <a:r>
              <a:rPr lang="en-US" altLang="en-US" sz="2000" dirty="0">
                <a:solidFill>
                  <a:srgbClr val="333333"/>
                </a:solidFill>
              </a:rPr>
              <a:t>to</a:t>
            </a:r>
            <a:r>
              <a:rPr lang="en-US" altLang="en-US" sz="2000" dirty="0"/>
              <a:t> </a:t>
            </a:r>
            <a:r>
              <a:rPr lang="en-US" altLang="en-US" sz="2000" dirty="0">
                <a:solidFill>
                  <a:srgbClr val="333333"/>
                </a:solidFill>
              </a:rPr>
              <a:t>derive</a:t>
            </a:r>
            <a:r>
              <a:rPr lang="en-US" altLang="en-US" sz="2000" dirty="0"/>
              <a:t> </a:t>
            </a:r>
            <a:r>
              <a:rPr lang="en-US" altLang="en-US" sz="2000" dirty="0">
                <a:solidFill>
                  <a:srgbClr val="333333"/>
                </a:solidFill>
              </a:rPr>
              <a:t>by</a:t>
            </a:r>
            <a:r>
              <a:rPr lang="en-US" altLang="en-US" sz="2000" dirty="0"/>
              <a:t> </a:t>
            </a:r>
            <a:r>
              <a:rPr lang="en-US" altLang="en-US" sz="2000" dirty="0">
                <a:solidFill>
                  <a:srgbClr val="333333"/>
                </a:solidFill>
              </a:rPr>
              <a:t>reasoning;</a:t>
            </a:r>
            <a:r>
              <a:rPr lang="en-US" altLang="en-US" sz="2000" dirty="0"/>
              <a:t> </a:t>
            </a:r>
            <a:r>
              <a:rPr lang="en-US" altLang="en-US" sz="2000" dirty="0">
                <a:solidFill>
                  <a:srgbClr val="333333"/>
                </a:solidFill>
              </a:rPr>
              <a:t>conclude</a:t>
            </a:r>
            <a:r>
              <a:rPr lang="en-US" altLang="en-US" sz="2000" dirty="0"/>
              <a:t> or judge from premises or evidence; </a:t>
            </a:r>
            <a:r>
              <a:rPr lang="en-US" altLang="en-US" sz="2000" dirty="0">
                <a:solidFill>
                  <a:srgbClr val="333333"/>
                </a:solidFill>
              </a:rPr>
              <a:t>to</a:t>
            </a:r>
            <a:r>
              <a:rPr lang="en-US" altLang="en-US" sz="2000" dirty="0"/>
              <a:t> </a:t>
            </a:r>
            <a:r>
              <a:rPr lang="en-US" altLang="en-US" sz="2000" dirty="0">
                <a:solidFill>
                  <a:srgbClr val="333333"/>
                </a:solidFill>
              </a:rPr>
              <a:t>guess;</a:t>
            </a:r>
            <a:r>
              <a:rPr lang="en-US" altLang="en-US" sz="2000" dirty="0"/>
              <a:t> </a:t>
            </a:r>
            <a:r>
              <a:rPr lang="en-US" altLang="en-US" sz="2000" dirty="0">
                <a:solidFill>
                  <a:srgbClr val="333333"/>
                </a:solidFill>
              </a:rPr>
              <a:t>speculate;</a:t>
            </a:r>
            <a:r>
              <a:rPr lang="en-US" altLang="en-US" sz="2000" dirty="0"/>
              <a:t> </a:t>
            </a:r>
            <a:r>
              <a:rPr lang="en-US" altLang="en-US" sz="2000" dirty="0">
                <a:solidFill>
                  <a:srgbClr val="333333"/>
                </a:solidFill>
              </a:rPr>
              <a:t>surmise.</a:t>
            </a:r>
            <a:r>
              <a:rPr lang="en-US" altLang="en-US" sz="2000" dirty="0"/>
              <a:t> </a:t>
            </a:r>
          </a:p>
        </p:txBody>
      </p:sp>
      <p:sp>
        <p:nvSpPr>
          <p:cNvPr id="3" name="TextBox 2">
            <a:extLst>
              <a:ext uri="{FF2B5EF4-FFF2-40B4-BE49-F238E27FC236}">
                <a16:creationId xmlns:a16="http://schemas.microsoft.com/office/drawing/2014/main" xmlns="" id="{8635E5CE-AEF2-E448-A41E-D0E4C20E0009}"/>
              </a:ext>
            </a:extLst>
          </p:cNvPr>
          <p:cNvSpPr txBox="1"/>
          <p:nvPr/>
        </p:nvSpPr>
        <p:spPr>
          <a:xfrm>
            <a:off x="1447800" y="2438400"/>
            <a:ext cx="6096000" cy="400110"/>
          </a:xfrm>
          <a:prstGeom prst="rect">
            <a:avLst/>
          </a:prstGeom>
          <a:noFill/>
        </p:spPr>
        <p:txBody>
          <a:bodyPr wrap="square" rtlCol="0">
            <a:spAutoFit/>
          </a:bodyPr>
          <a:lstStyle/>
          <a:p>
            <a:r>
              <a:rPr lang="en-US" sz="2000" dirty="0"/>
              <a:t>conclude, reason, interpret</a:t>
            </a:r>
          </a:p>
        </p:txBody>
      </p:sp>
    </p:spTree>
    <p:extLst>
      <p:ext uri="{BB962C8B-B14F-4D97-AF65-F5344CB8AC3E}">
        <p14:creationId xmlns:p14="http://schemas.microsoft.com/office/powerpoint/2010/main" val="38173492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txBox="1">
            <a:spLocks noGrp="1"/>
          </p:cNvSpPr>
          <p:nvPr>
            <p:ph type="body" idx="4294967295"/>
          </p:nvPr>
        </p:nvSpPr>
        <p:spPr>
          <a:xfrm>
            <a:off x="152400" y="554038"/>
            <a:ext cx="8839200" cy="5389562"/>
          </a:xfrm>
        </p:spPr>
        <p:txBody>
          <a:bodyPr tIns="45700" bIns="45700">
            <a:noAutofit/>
          </a:bodyPr>
          <a:lstStyle/>
          <a:p>
            <a:pPr eaLnBrk="1" fontAlgn="auto" hangingPunct="1">
              <a:spcBef>
                <a:spcPts val="0"/>
              </a:spcBef>
              <a:spcAft>
                <a:spcPts val="0"/>
              </a:spcAft>
              <a:buClr>
                <a:srgbClr val="000000"/>
              </a:buClr>
              <a:buSzPct val="100000"/>
              <a:defRPr/>
            </a:pPr>
            <a:r>
              <a:rPr lang="en-US" sz="1700" b="1" dirty="0">
                <a:latin typeface="+mn-lt"/>
                <a:ea typeface="Calibri"/>
                <a:cs typeface="Calibri"/>
                <a:sym typeface="Calibri"/>
              </a:rPr>
              <a:t>Bell Work: </a:t>
            </a:r>
            <a:r>
              <a:rPr lang="en-US" sz="1700" b="1" dirty="0">
                <a:solidFill>
                  <a:schemeClr val="bg1">
                    <a:lumMod val="50000"/>
                  </a:schemeClr>
                </a:solidFill>
                <a:latin typeface="+mn-lt"/>
                <a:ea typeface="Calibri"/>
                <a:cs typeface="Calibri"/>
                <a:sym typeface="Calibri"/>
              </a:rPr>
              <a:t>WOTD – autonomy (noun)</a:t>
            </a:r>
            <a:endParaRPr lang="en-US" sz="17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endParaRPr lang="en-US" sz="1700" b="1" dirty="0">
              <a:latin typeface="+mn-lt"/>
              <a:ea typeface="Calibri"/>
              <a:cs typeface="Calibri"/>
              <a:sym typeface="Calibri"/>
            </a:endParaRPr>
          </a:p>
          <a:p>
            <a:pPr eaLnBrk="1" fontAlgn="auto" hangingPunct="1">
              <a:lnSpc>
                <a:spcPct val="80000"/>
              </a:lnSpc>
              <a:spcBef>
                <a:spcPts val="0"/>
              </a:spcBef>
              <a:spcAft>
                <a:spcPts val="0"/>
              </a:spcAft>
              <a:buClr>
                <a:srgbClr val="000000"/>
              </a:buClr>
              <a:buSzPct val="100000"/>
              <a:defRPr/>
            </a:pPr>
            <a:r>
              <a:rPr lang="en-US" sz="1700" b="1" dirty="0">
                <a:latin typeface="+mn-lt"/>
                <a:ea typeface="Calibri"/>
                <a:cs typeface="Calibri"/>
                <a:sym typeface="Calibri"/>
              </a:rPr>
              <a:t>In class activities: </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700" b="1" dirty="0">
                <a:solidFill>
                  <a:schemeClr val="tx1"/>
                </a:solidFill>
                <a:latin typeface="+mn-lt"/>
                <a:ea typeface="Calibri"/>
                <a:cs typeface="Calibri"/>
                <a:sym typeface="Calibri"/>
              </a:rPr>
              <a:t>Bell Work = </a:t>
            </a:r>
            <a:r>
              <a:rPr lang="en-US" sz="1700" b="1" dirty="0">
                <a:solidFill>
                  <a:schemeClr val="bg1">
                    <a:lumMod val="50000"/>
                  </a:schemeClr>
                </a:solidFill>
                <a:latin typeface="+mn-lt"/>
                <a:ea typeface="Calibri"/>
                <a:cs typeface="Calibri"/>
                <a:sym typeface="Calibri"/>
              </a:rPr>
              <a:t>WOTD, autonomy (noun)</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700" b="1" dirty="0">
                <a:solidFill>
                  <a:schemeClr val="tx1"/>
                </a:solidFill>
                <a:latin typeface="+mn-lt"/>
                <a:ea typeface="Calibri"/>
                <a:cs typeface="Calibri"/>
                <a:sym typeface="Calibri"/>
              </a:rPr>
              <a:t>Video Clip on Pit bulls: </a:t>
            </a:r>
            <a:r>
              <a:rPr lang="en-US" sz="1700" b="1" dirty="0">
                <a:solidFill>
                  <a:schemeClr val="bg1">
                    <a:lumMod val="50000"/>
                  </a:schemeClr>
                </a:solidFill>
                <a:latin typeface="+mn-lt"/>
                <a:ea typeface="Calibri"/>
                <a:cs typeface="Calibri"/>
                <a:sym typeface="Calibri"/>
                <a:hlinkClick r:id="rId3"/>
              </a:rPr>
              <a:t>http://media.freep.com/pitbulls/index.html</a:t>
            </a:r>
            <a:endParaRPr lang="en-US" sz="1700" b="1" dirty="0">
              <a:solidFill>
                <a:schemeClr val="bg1">
                  <a:lumMod val="50000"/>
                </a:schemeClr>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700" b="1" dirty="0">
                <a:solidFill>
                  <a:schemeClr val="tx1"/>
                </a:solidFill>
                <a:latin typeface="+mn-lt"/>
                <a:ea typeface="Calibri"/>
                <a:cs typeface="Calibri"/>
                <a:sym typeface="Calibri"/>
              </a:rPr>
              <a:t>Finish annotations from Banning Pit bulls in Detroit, article: </a:t>
            </a:r>
            <a:r>
              <a:rPr lang="en-US" sz="1700" dirty="0">
                <a:solidFill>
                  <a:srgbClr val="00B050"/>
                </a:solidFill>
                <a:latin typeface="+mn-lt"/>
                <a:ea typeface="Calibri"/>
                <a:cs typeface="Calibri"/>
                <a:sym typeface="Calibri"/>
              </a:rPr>
              <a:t>On your own, finish writing the annotations (techniques, goals, and mini summaries). **20-25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700" b="1" dirty="0">
                <a:solidFill>
                  <a:schemeClr val="tx1"/>
                </a:solidFill>
                <a:latin typeface="+mn-lt"/>
                <a:ea typeface="Calibri"/>
                <a:cs typeface="Calibri"/>
                <a:sym typeface="Calibri"/>
              </a:rPr>
              <a:t>Discuss and Review SOAPS and what needs to be filled out: </a:t>
            </a:r>
            <a:r>
              <a:rPr lang="en-US" sz="1700" dirty="0">
                <a:solidFill>
                  <a:srgbClr val="7030A0"/>
                </a:solidFill>
                <a:latin typeface="+mn-lt"/>
                <a:ea typeface="Calibri"/>
                <a:cs typeface="Calibri"/>
                <a:sym typeface="Calibri"/>
              </a:rPr>
              <a:t>We will quickly review what needs to be written as far as evidence and your explanation. 10 minutes</a:t>
            </a:r>
          </a:p>
          <a:p>
            <a:pPr indent="-182880" eaLnBrk="1" fontAlgn="auto" hangingPunct="1">
              <a:spcBef>
                <a:spcPts val="0"/>
              </a:spcBef>
              <a:spcAft>
                <a:spcPts val="0"/>
              </a:spcAft>
              <a:buClr>
                <a:srgbClr val="000000"/>
              </a:buClr>
              <a:buSzPct val="100000"/>
              <a:buFont typeface="Arial" panose="020B0604020202020204" pitchFamily="34" charset="0"/>
              <a:buChar char="•"/>
              <a:defRPr/>
            </a:pPr>
            <a:r>
              <a:rPr lang="en-US" sz="1700" b="1" dirty="0">
                <a:solidFill>
                  <a:schemeClr val="tx1"/>
                </a:solidFill>
                <a:latin typeface="+mn-lt"/>
                <a:ea typeface="Calibri"/>
                <a:cs typeface="Calibri"/>
                <a:sym typeface="Calibri"/>
              </a:rPr>
              <a:t>Rhetorical Analysis Intro. Paragraph: </a:t>
            </a:r>
            <a:r>
              <a:rPr lang="en-US" sz="1700" dirty="0">
                <a:solidFill>
                  <a:srgbClr val="0070C0"/>
                </a:solidFill>
                <a:latin typeface="+mn-lt"/>
                <a:ea typeface="Calibri"/>
                <a:cs typeface="Calibri"/>
                <a:sym typeface="Calibri"/>
              </a:rPr>
              <a:t>Using the sentence stems and outline I provided you in your packet, you will need to write out the intro. paragraph to the Rhetorical Analysis essay (as if you were going to write the essay). **10 minutes</a:t>
            </a:r>
          </a:p>
          <a:p>
            <a:pPr eaLnBrk="1" fontAlgn="auto" hangingPunct="1">
              <a:spcBef>
                <a:spcPts val="0"/>
              </a:spcBef>
              <a:spcAft>
                <a:spcPts val="0"/>
              </a:spcAft>
              <a:buClr>
                <a:srgbClr val="000000"/>
              </a:buClr>
              <a:buSzPct val="100000"/>
              <a:defRPr/>
            </a:pPr>
            <a:r>
              <a:rPr lang="en-US" sz="1700" b="1" dirty="0">
                <a:solidFill>
                  <a:schemeClr val="tx1"/>
                </a:solidFill>
                <a:latin typeface="+mn-lt"/>
                <a:ea typeface="Calibri"/>
                <a:cs typeface="Calibri"/>
                <a:sym typeface="Calibri"/>
              </a:rPr>
              <a:t>Exit Ticket: </a:t>
            </a:r>
            <a:r>
              <a:rPr lang="en-US" sz="1700" dirty="0">
                <a:solidFill>
                  <a:srgbClr val="FF0000"/>
                </a:solidFill>
                <a:latin typeface="+mn-lt"/>
                <a:ea typeface="Calibri"/>
                <a:cs typeface="Calibri"/>
                <a:sym typeface="Calibri"/>
              </a:rPr>
              <a:t>You will need to show me your intro. paragraph and have me sign off on it before you leave. </a:t>
            </a:r>
          </a:p>
          <a:p>
            <a:pPr eaLnBrk="1" fontAlgn="auto" hangingPunct="1">
              <a:spcBef>
                <a:spcPts val="0"/>
              </a:spcBef>
              <a:spcAft>
                <a:spcPts val="0"/>
              </a:spcAft>
              <a:buClr>
                <a:srgbClr val="000000"/>
              </a:buClr>
              <a:buSzPct val="100000"/>
              <a:defRPr/>
            </a:pPr>
            <a:endParaRPr lang="en-US" sz="1700" b="1" dirty="0">
              <a:solidFill>
                <a:schemeClr val="tx1"/>
              </a:solidFill>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700" b="1" dirty="0">
                <a:solidFill>
                  <a:schemeClr val="tx1"/>
                </a:solidFill>
                <a:latin typeface="+mn-lt"/>
                <a:ea typeface="Calibri"/>
                <a:cs typeface="Calibri"/>
                <a:sym typeface="Calibri"/>
              </a:rPr>
              <a:t>Learning Targets: </a:t>
            </a:r>
            <a:endParaRPr lang="en-US" sz="1700" b="1" dirty="0">
              <a:solidFill>
                <a:srgbClr val="00B050"/>
              </a:solidFill>
              <a:latin typeface="+mn-lt"/>
              <a:ea typeface="Calibri"/>
              <a:cs typeface="Calibri"/>
              <a:sym typeface="Calibri"/>
            </a:endParaRPr>
          </a:p>
          <a:p>
            <a:pPr lvl="2" eaLnBrk="1" fontAlgn="auto" hangingPunct="1">
              <a:spcBef>
                <a:spcPts val="0"/>
              </a:spcBef>
              <a:spcAft>
                <a:spcPts val="0"/>
              </a:spcAft>
              <a:buClr>
                <a:srgbClr val="000000"/>
              </a:buClr>
              <a:buSzPct val="100000"/>
              <a:defRPr/>
            </a:pPr>
            <a:r>
              <a:rPr lang="en-US" sz="1700" b="1" dirty="0">
                <a:latin typeface="+mn-lt"/>
                <a:ea typeface="Calibri"/>
                <a:cs typeface="Calibri"/>
                <a:sym typeface="Calibri"/>
              </a:rPr>
              <a:t>Content Learning Target</a:t>
            </a:r>
          </a:p>
          <a:p>
            <a:pPr marL="285750" lvl="2" indent="-285750" eaLnBrk="1" fontAlgn="auto" hangingPunct="1">
              <a:spcBef>
                <a:spcPts val="0"/>
              </a:spcBef>
              <a:spcAft>
                <a:spcPts val="0"/>
              </a:spcAft>
              <a:buClr>
                <a:srgbClr val="000000"/>
              </a:buClr>
              <a:buSzPct val="100000"/>
              <a:buFont typeface="Arial" charset="0"/>
              <a:buChar char="•"/>
              <a:defRPr/>
            </a:pPr>
            <a:r>
              <a:rPr lang="en-US" sz="1700" dirty="0">
                <a:latin typeface="+mn-lt"/>
              </a:rPr>
              <a:t>I can analyze an article in order to identify techniques he or she used to build the argument. </a:t>
            </a:r>
            <a:endParaRPr lang="en-US" sz="17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700" b="1" dirty="0">
              <a:latin typeface="+mn-lt"/>
              <a:ea typeface="Calibri"/>
              <a:cs typeface="Calibri"/>
              <a:sym typeface="Calibri"/>
            </a:endParaRPr>
          </a:p>
          <a:p>
            <a:pPr eaLnBrk="1" fontAlgn="auto" hangingPunct="1">
              <a:spcBef>
                <a:spcPts val="0"/>
              </a:spcBef>
              <a:spcAft>
                <a:spcPts val="0"/>
              </a:spcAft>
              <a:buClr>
                <a:srgbClr val="000000"/>
              </a:buClr>
              <a:buSzPct val="100000"/>
              <a:defRPr/>
            </a:pPr>
            <a:r>
              <a:rPr lang="en-US" sz="1700" b="1" dirty="0">
                <a:latin typeface="+mn-lt"/>
                <a:ea typeface="Calibri"/>
                <a:cs typeface="Calibri"/>
                <a:sym typeface="Calibri"/>
              </a:rPr>
              <a:t>Language Learning Target</a:t>
            </a:r>
          </a:p>
          <a:p>
            <a:pPr marL="285750" indent="-285750" eaLnBrk="1" fontAlgn="auto" hangingPunct="1">
              <a:spcBef>
                <a:spcPts val="0"/>
              </a:spcBef>
              <a:spcAft>
                <a:spcPts val="0"/>
              </a:spcAft>
              <a:buClr>
                <a:srgbClr val="000000"/>
              </a:buClr>
              <a:buSzPct val="100000"/>
              <a:buFont typeface="Arial" charset="0"/>
              <a:buChar char="•"/>
              <a:defRPr/>
            </a:pPr>
            <a:r>
              <a:rPr lang="en-US" sz="1700" dirty="0">
                <a:latin typeface="+mn-lt"/>
                <a:ea typeface="Calibri"/>
                <a:cs typeface="Calibri"/>
                <a:sym typeface="Calibri"/>
              </a:rPr>
              <a:t>I can use the following sentence stem in order to discuss the techniques and goals for author Rochelle Riley’s article from 2015: Author Rochelle Riley helped build her argument by </a:t>
            </a:r>
            <a:r>
              <a:rPr lang="en-US" sz="1700" u="sng" dirty="0">
                <a:latin typeface="+mn-lt"/>
                <a:ea typeface="Calibri"/>
                <a:cs typeface="Calibri"/>
                <a:sym typeface="Calibri"/>
              </a:rPr>
              <a:t>(insert technique #1</a:t>
            </a:r>
            <a:r>
              <a:rPr lang="en-US" sz="1700" dirty="0">
                <a:latin typeface="+mn-lt"/>
                <a:ea typeface="Calibri"/>
                <a:cs typeface="Calibri"/>
                <a:sym typeface="Calibri"/>
              </a:rPr>
              <a:t>)  in order to  </a:t>
            </a:r>
            <a:r>
              <a:rPr lang="en-US" sz="1700" u="sng" dirty="0">
                <a:latin typeface="+mn-lt"/>
                <a:ea typeface="Calibri"/>
                <a:cs typeface="Calibri"/>
                <a:sym typeface="Calibri"/>
              </a:rPr>
              <a:t>(insert goal #1). </a:t>
            </a:r>
            <a:endParaRPr lang="en-US" sz="1700" b="1" u="sng"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300" b="1"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300" dirty="0">
              <a:latin typeface="+mn-lt"/>
              <a:ea typeface="Calibri"/>
              <a:cs typeface="Calibri"/>
              <a:sym typeface="Calibri"/>
            </a:endParaRPr>
          </a:p>
          <a:p>
            <a:pPr eaLnBrk="1" fontAlgn="auto" hangingPunct="1">
              <a:spcBef>
                <a:spcPts val="0"/>
              </a:spcBef>
              <a:spcAft>
                <a:spcPts val="0"/>
              </a:spcAft>
              <a:buClr>
                <a:srgbClr val="000000"/>
              </a:buClr>
              <a:buSzPct val="100000"/>
              <a:defRPr/>
            </a:pPr>
            <a:endParaRPr lang="en-US" sz="1300" dirty="0">
              <a:solidFill>
                <a:schemeClr val="tx1"/>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300" dirty="0">
              <a:solidFill>
                <a:srgbClr val="009A46"/>
              </a:solidFill>
              <a:latin typeface="+mn-lt"/>
              <a:ea typeface="Calibri"/>
              <a:cs typeface="Calibri"/>
              <a:sym typeface="Calibri"/>
            </a:endParaRPr>
          </a:p>
          <a:p>
            <a:pPr indent="-182880" eaLnBrk="1" fontAlgn="auto" hangingPunct="1">
              <a:spcBef>
                <a:spcPts val="0"/>
              </a:spcBef>
              <a:spcAft>
                <a:spcPts val="0"/>
              </a:spcAft>
              <a:buClr>
                <a:srgbClr val="000000"/>
              </a:buClr>
              <a:buSzPct val="100000"/>
              <a:buFont typeface="Arial" panose="020B0604020202020204" pitchFamily="34" charset="0"/>
              <a:buChar char="•"/>
              <a:defRPr/>
            </a:pPr>
            <a:endParaRPr lang="en-US" sz="1300" dirty="0">
              <a:solidFill>
                <a:schemeClr val="tx1"/>
              </a:solidFill>
              <a:latin typeface="+mn-lt"/>
              <a:ea typeface="Calibri"/>
              <a:cs typeface="Calibri"/>
              <a:sym typeface="Calibri"/>
            </a:endParaRPr>
          </a:p>
        </p:txBody>
      </p:sp>
      <p:sp>
        <p:nvSpPr>
          <p:cNvPr id="2" name="Rectangle 1"/>
          <p:cNvSpPr/>
          <p:nvPr/>
        </p:nvSpPr>
        <p:spPr>
          <a:xfrm>
            <a:off x="2017878" y="0"/>
            <a:ext cx="5108258" cy="584775"/>
          </a:xfrm>
          <a:prstGeom prst="rect">
            <a:avLst/>
          </a:prstGeom>
        </p:spPr>
        <p:txBody>
          <a:bodyPr wrap="none">
            <a:spAutoFit/>
          </a:bodyPr>
          <a:lstStyle/>
          <a:p>
            <a:pPr algn="ctr"/>
            <a:r>
              <a:rPr lang="en-US" sz="3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Thursday 1/31/18 Agenda</a:t>
            </a:r>
          </a:p>
        </p:txBody>
      </p:sp>
    </p:spTree>
    <p:extLst>
      <p:ext uri="{BB962C8B-B14F-4D97-AF65-F5344CB8AC3E}">
        <p14:creationId xmlns:p14="http://schemas.microsoft.com/office/powerpoint/2010/main" val="2785971839"/>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xmlns="" id="{0B1956D8-071D-4843-9941-CC5BDA1F9F62}"/>
              </a:ext>
            </a:extLst>
          </p:cNvPr>
          <p:cNvSpPr>
            <a:spLocks noGrp="1" noChangeArrowheads="1"/>
          </p:cNvSpPr>
          <p:nvPr>
            <p:ph type="body" idx="1"/>
          </p:nvPr>
        </p:nvSpPr>
        <p:spPr>
          <a:xfrm>
            <a:off x="0" y="0"/>
            <a:ext cx="9144000" cy="6858000"/>
          </a:xfrm>
        </p:spPr>
        <p:txBody>
          <a:bodyPr/>
          <a:lstStyle/>
          <a:p>
            <a:pPr eaLnBrk="1" hangingPunct="1">
              <a:lnSpc>
                <a:spcPct val="80000"/>
              </a:lnSpc>
            </a:pPr>
            <a:r>
              <a:rPr lang="en-US" altLang="en-US" sz="2000" b="1" dirty="0"/>
              <a:t>Word:</a:t>
            </a:r>
            <a:r>
              <a:rPr lang="en-US" altLang="en-US" sz="2000" dirty="0"/>
              <a:t> autonomy</a:t>
            </a:r>
          </a:p>
          <a:p>
            <a:pPr eaLnBrk="1" hangingPunct="1">
              <a:lnSpc>
                <a:spcPct val="80000"/>
              </a:lnSpc>
            </a:pPr>
            <a:endParaRPr lang="en-US" altLang="en-US" sz="2000" b="1" dirty="0"/>
          </a:p>
          <a:p>
            <a:pPr eaLnBrk="1" hangingPunct="1">
              <a:lnSpc>
                <a:spcPct val="80000"/>
              </a:lnSpc>
            </a:pPr>
            <a:r>
              <a:rPr lang="en-US" altLang="en-US" sz="2000" b="1" dirty="0"/>
              <a:t>Part of speech:</a:t>
            </a:r>
            <a:r>
              <a:rPr lang="en-US" altLang="en-US" sz="2000" dirty="0"/>
              <a:t> noun</a:t>
            </a:r>
          </a:p>
          <a:p>
            <a:pPr eaLnBrk="1" hangingPunct="1">
              <a:lnSpc>
                <a:spcPct val="80000"/>
              </a:lnSpc>
            </a:pPr>
            <a:endParaRPr lang="en-US" altLang="en-US" sz="2000" b="1" dirty="0"/>
          </a:p>
          <a:p>
            <a:pPr eaLnBrk="1" hangingPunct="1">
              <a:lnSpc>
                <a:spcPct val="80000"/>
              </a:lnSpc>
            </a:pPr>
            <a:r>
              <a:rPr lang="en-US" altLang="en-US" sz="2000" b="1" dirty="0"/>
              <a:t>Pronunciation:</a:t>
            </a:r>
            <a:r>
              <a:rPr lang="en-US" altLang="en-US" sz="2000" dirty="0"/>
              <a:t> aw-ton-uh-</a:t>
            </a:r>
            <a:r>
              <a:rPr lang="en-US" altLang="en-US" sz="2000" dirty="0" err="1"/>
              <a:t>mee</a:t>
            </a:r>
            <a:endParaRPr lang="en-US" altLang="en-US" sz="2000" dirty="0"/>
          </a:p>
          <a:p>
            <a:pPr eaLnBrk="1" hangingPunct="1">
              <a:lnSpc>
                <a:spcPct val="80000"/>
              </a:lnSpc>
            </a:pPr>
            <a:endParaRPr lang="en-US" altLang="en-US" sz="2000" dirty="0"/>
          </a:p>
          <a:p>
            <a:pPr eaLnBrk="1" hangingPunct="1">
              <a:lnSpc>
                <a:spcPct val="80000"/>
              </a:lnSpc>
            </a:pPr>
            <a:r>
              <a:rPr lang="en-US" altLang="en-US" sz="2000" b="1" dirty="0"/>
              <a:t>Origins:</a:t>
            </a:r>
            <a:r>
              <a:rPr lang="en-US" altLang="en-US" sz="2000" dirty="0"/>
              <a:t> Greek = “</a:t>
            </a:r>
            <a:r>
              <a:rPr lang="en-US" altLang="en-US" sz="2000" dirty="0" err="1"/>
              <a:t>autonomia</a:t>
            </a:r>
            <a:r>
              <a:rPr lang="en-US" altLang="en-US" sz="2000" dirty="0"/>
              <a:t>” (independence)</a:t>
            </a:r>
          </a:p>
          <a:p>
            <a:pPr eaLnBrk="1" hangingPunct="1">
              <a:lnSpc>
                <a:spcPct val="80000"/>
              </a:lnSpc>
              <a:buFontTx/>
              <a:buNone/>
            </a:pPr>
            <a:endParaRPr lang="en-US" altLang="en-US" sz="2000" b="1" dirty="0"/>
          </a:p>
          <a:p>
            <a:pPr eaLnBrk="1" hangingPunct="1">
              <a:lnSpc>
                <a:spcPct val="80000"/>
              </a:lnSpc>
            </a:pPr>
            <a:r>
              <a:rPr lang="en-US" altLang="en-US" sz="2000" b="1" dirty="0"/>
              <a:t>Related Forms: </a:t>
            </a:r>
            <a:r>
              <a:rPr lang="en-US" altLang="en-US" sz="2000" dirty="0"/>
              <a:t>autonomous (adjective) </a:t>
            </a:r>
          </a:p>
          <a:p>
            <a:pPr eaLnBrk="1" hangingPunct="1">
              <a:lnSpc>
                <a:spcPct val="80000"/>
              </a:lnSpc>
            </a:pPr>
            <a:endParaRPr lang="en-US" altLang="en-US" sz="2000" b="1" dirty="0"/>
          </a:p>
          <a:p>
            <a:pPr eaLnBrk="1" hangingPunct="1">
              <a:lnSpc>
                <a:spcPct val="80000"/>
              </a:lnSpc>
            </a:pPr>
            <a:r>
              <a:rPr lang="en-US" altLang="en-US" sz="2000" b="1" dirty="0"/>
              <a:t>Synonyms: </a:t>
            </a:r>
          </a:p>
          <a:p>
            <a:pPr eaLnBrk="1" hangingPunct="1">
              <a:lnSpc>
                <a:spcPct val="80000"/>
              </a:lnSpc>
            </a:pPr>
            <a:endParaRPr lang="en-US" altLang="en-US" sz="2000" b="1" dirty="0"/>
          </a:p>
          <a:p>
            <a:pPr eaLnBrk="1" hangingPunct="1">
              <a:lnSpc>
                <a:spcPct val="80000"/>
              </a:lnSpc>
            </a:pPr>
            <a:r>
              <a:rPr lang="en-US" altLang="en-US" sz="2000" b="1" dirty="0"/>
              <a:t>Sentence:</a:t>
            </a:r>
            <a:r>
              <a:rPr lang="en-US" altLang="en-US" sz="2000" dirty="0"/>
              <a:t> As children age, they want more </a:t>
            </a:r>
            <a:r>
              <a:rPr lang="en-US" altLang="en-US" sz="2000" b="1" u="sng" dirty="0"/>
              <a:t>autonomy</a:t>
            </a:r>
            <a:r>
              <a:rPr lang="en-US" altLang="en-US" sz="2000" dirty="0"/>
              <a:t>, so frequently they rebel against their parents’ rules, which, unfortunately for them, just proves to their parents that they deserve less </a:t>
            </a:r>
            <a:r>
              <a:rPr lang="en-US" altLang="en-US" sz="2000" b="1" u="sng" dirty="0"/>
              <a:t>autonomy</a:t>
            </a:r>
            <a:r>
              <a:rPr lang="en-US" altLang="en-US" sz="2000" dirty="0"/>
              <a:t> and not more.</a:t>
            </a:r>
            <a:endParaRPr lang="en-US" altLang="en-US" sz="2000" b="1" dirty="0"/>
          </a:p>
          <a:p>
            <a:pPr eaLnBrk="1" hangingPunct="1">
              <a:lnSpc>
                <a:spcPct val="80000"/>
              </a:lnSpc>
              <a:buFontTx/>
              <a:buNone/>
            </a:pPr>
            <a:endParaRPr lang="en-US" altLang="en-US" sz="2000" b="1" dirty="0"/>
          </a:p>
          <a:p>
            <a:pPr eaLnBrk="1" hangingPunct="1">
              <a:lnSpc>
                <a:spcPct val="80000"/>
              </a:lnSpc>
            </a:pPr>
            <a:r>
              <a:rPr lang="en-US" altLang="en-US" sz="2000" b="1" dirty="0"/>
              <a:t>Predicted Definition: I believe this word means… (include 3 guesses)</a:t>
            </a:r>
          </a:p>
          <a:p>
            <a:pPr eaLnBrk="1" hangingPunct="1">
              <a:lnSpc>
                <a:spcPct val="80000"/>
              </a:lnSpc>
            </a:pPr>
            <a:endParaRPr lang="en-US" altLang="en-US" sz="2000" b="1" dirty="0"/>
          </a:p>
          <a:p>
            <a:pPr eaLnBrk="1" hangingPunct="1">
              <a:lnSpc>
                <a:spcPct val="80000"/>
              </a:lnSpc>
            </a:pPr>
            <a:r>
              <a:rPr lang="en-US" altLang="en-US" sz="2000" b="1" dirty="0"/>
              <a:t>Definition: </a:t>
            </a:r>
          </a:p>
        </p:txBody>
      </p:sp>
      <p:sp>
        <p:nvSpPr>
          <p:cNvPr id="2" name="TextBox 1">
            <a:extLst>
              <a:ext uri="{FF2B5EF4-FFF2-40B4-BE49-F238E27FC236}">
                <a16:creationId xmlns:a16="http://schemas.microsoft.com/office/drawing/2014/main" xmlns="" id="{366D81DC-229C-5743-8595-06EB18436638}"/>
              </a:ext>
            </a:extLst>
          </p:cNvPr>
          <p:cNvSpPr txBox="1"/>
          <p:nvPr/>
        </p:nvSpPr>
        <p:spPr>
          <a:xfrm>
            <a:off x="1371600" y="4419600"/>
            <a:ext cx="6934200" cy="830997"/>
          </a:xfrm>
          <a:prstGeom prst="rect">
            <a:avLst/>
          </a:prstGeom>
          <a:noFill/>
        </p:spPr>
        <p:txBody>
          <a:bodyPr wrap="square" rtlCol="0">
            <a:spAutoFit/>
          </a:bodyPr>
          <a:lstStyle/>
          <a:p>
            <a:pPr eaLnBrk="1" hangingPunct="1">
              <a:lnSpc>
                <a:spcPct val="80000"/>
              </a:lnSpc>
              <a:buFontTx/>
              <a:buNone/>
            </a:pPr>
            <a:r>
              <a:rPr lang="en-US" altLang="en-US" sz="2000" dirty="0"/>
              <a:t>independence or freedom; the right or state of self-government, especially when limited; freedom to determine one's own actions, behavior, etc.</a:t>
            </a:r>
          </a:p>
        </p:txBody>
      </p:sp>
      <p:sp>
        <p:nvSpPr>
          <p:cNvPr id="3" name="TextBox 2">
            <a:extLst>
              <a:ext uri="{FF2B5EF4-FFF2-40B4-BE49-F238E27FC236}">
                <a16:creationId xmlns:a16="http://schemas.microsoft.com/office/drawing/2014/main" xmlns="" id="{8635E5CE-AEF2-E448-A41E-D0E4C20E0009}"/>
              </a:ext>
            </a:extLst>
          </p:cNvPr>
          <p:cNvSpPr txBox="1"/>
          <p:nvPr/>
        </p:nvSpPr>
        <p:spPr>
          <a:xfrm>
            <a:off x="1447800" y="2438400"/>
            <a:ext cx="6096000" cy="400110"/>
          </a:xfrm>
          <a:prstGeom prst="rect">
            <a:avLst/>
          </a:prstGeom>
          <a:noFill/>
        </p:spPr>
        <p:txBody>
          <a:bodyPr wrap="square" rtlCol="0">
            <a:spAutoFit/>
          </a:bodyPr>
          <a:lstStyle/>
          <a:p>
            <a:r>
              <a:rPr lang="en-US" sz="2000" dirty="0"/>
              <a:t>Self-government, self-rule, freedom, liberty</a:t>
            </a:r>
          </a:p>
        </p:txBody>
      </p:sp>
    </p:spTree>
    <p:extLst>
      <p:ext uri="{BB962C8B-B14F-4D97-AF65-F5344CB8AC3E}">
        <p14:creationId xmlns:p14="http://schemas.microsoft.com/office/powerpoint/2010/main" val="15848986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2017-18_LA 5+6 Agenda_Schmitt" id="{4ED00C81-3F21-4440-BA21-D65F98B3CC5C}" vid="{33361ED6-F2CD-9B4E-8BE6-6FCDB2D1E6B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139184</TotalTime>
  <Words>3296</Words>
  <Application>Microsoft Office PowerPoint</Application>
  <PresentationFormat>On-screen Show (4:3)</PresentationFormat>
  <Paragraphs>333</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1_Office Theme</vt:lpstr>
      <vt:lpstr>Language Arts 5 &amp; 6  Daily Agenda</vt:lpstr>
      <vt:lpstr>PowerPoint Presentation</vt:lpstr>
      <vt:lpstr>Monday Jan. 29, 2018 Agenda</vt:lpstr>
      <vt:lpstr>Starter Pack Assignment</vt:lpstr>
      <vt:lpstr>Tuesday 1/30/18 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Arts 7  Daily Agenda</dc:title>
  <dc:creator>Peters, Caitlyn</dc:creator>
  <cp:lastModifiedBy>Windows User</cp:lastModifiedBy>
  <cp:revision>944</cp:revision>
  <cp:lastPrinted>2017-11-06T15:15:56Z</cp:lastPrinted>
  <dcterms:modified xsi:type="dcterms:W3CDTF">2018-02-08T14:01:25Z</dcterms:modified>
</cp:coreProperties>
</file>