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2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1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3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9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4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1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2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0156-55F2-421C-9D6E-3041E10A2AD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8FA79-3F05-48DD-8A90-E111708D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1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9F0B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Word: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adamant</a:t>
            </a:r>
          </a:p>
          <a:p>
            <a:pPr eaLnBrk="1" hangingPunct="1">
              <a:buFontTx/>
              <a:buNone/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Part of speech: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adjective</a:t>
            </a:r>
          </a:p>
          <a:p>
            <a:pPr eaLnBrk="1" hangingPunct="1">
              <a:buFontTx/>
              <a:buNone/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Pronunciation: ad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-</a:t>
            </a:r>
            <a:r>
              <a:rPr lang="en-US" altLang="en-US" sz="1800" i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uh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-</a:t>
            </a:r>
            <a:r>
              <a:rPr lang="en-US" altLang="en-US" sz="1800" i="1" dirty="0" err="1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muh</a:t>
            </a:r>
            <a:r>
              <a:rPr lang="en-US" altLang="en-US" sz="1800" dirty="0" err="1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nt</a:t>
            </a:r>
            <a:endParaRPr lang="en-US" altLang="en-US" sz="1800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Origins:</a:t>
            </a:r>
          </a:p>
          <a:p>
            <a:pPr eaLnBrk="1" hangingPunct="1"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Related Forms: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adamantly (adverb)</a:t>
            </a:r>
          </a:p>
          <a:p>
            <a:pPr eaLnBrk="1" hangingPunct="1"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Sentence: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The teacher was </a:t>
            </a:r>
            <a:r>
              <a:rPr lang="en-US" altLang="en-US" sz="1800" b="1" u="sng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adamant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in his decision that the test would be on Monday, despite his students’ week-long complaints about all of their plans for homecoming weekend.</a:t>
            </a:r>
          </a:p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Predicted Definition: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800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1800" b="1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Definition:</a:t>
            </a: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	1 -- Completely unmoving in attitude or opinion in spite of disagreement from others;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Kristen ITC" panose="03050502040202030202" pitchFamily="66" charset="0"/>
                <a:cs typeface="Times New Roman" pitchFamily="18" charset="0"/>
              </a:rPr>
              <a:t>	2 – Too hard to cut, break, or pierce</a:t>
            </a:r>
          </a:p>
          <a:p>
            <a:pPr eaLnBrk="1" hangingPunct="1">
              <a:buFontTx/>
              <a:buNone/>
              <a:defRPr/>
            </a:pPr>
            <a:endParaRPr lang="en-US" altLang="en-US" sz="1800" b="1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sz="1800" dirty="0" smtClean="0">
              <a:solidFill>
                <a:srgbClr val="000000"/>
              </a:solidFill>
              <a:latin typeface="Kristen ITC" panose="03050502040202030202" pitchFamily="66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1676400"/>
            <a:ext cx="777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Latin “adamant” – hard metal, diamond (Greek “a-” (not, without) + “daman” (to tame or conquer))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23383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Irrevocable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speech: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Adjective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Origins: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Forms: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irrevocably (adverb); irrevocability (noun); irrevocableness (noun); to revoke (verb)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matter how much he may have wanted to take it back, John Proctor’s affair with Abigail Williams was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irrevocable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Predicted Definition: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43000" y="1447800"/>
            <a:ext cx="6052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Latin: </a:t>
            </a:r>
            <a:r>
              <a:rPr lang="en-US" alt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(not) +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(again) + </a:t>
            </a:r>
            <a:r>
              <a:rPr lang="en-US" alt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vocare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 call) +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(capable of)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52550" y="4200525"/>
            <a:ext cx="868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 to be revoked or recalled; unable to be repealed or annulled; unalterable: 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 irrevocable decree.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16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speech: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Pronunciation: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-j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Origins: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Forms: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stringently (adverb)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she moved back home after having lived in an apartment of her own during her freshman year of college,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Umkulthoum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 the restrictions of a 9 pm curfew and having to call her parents every time she drove somewhere to be too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stringent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she moved out again immediately.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Predicted Definition: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43000" y="1450976"/>
            <a:ext cx="37048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Latin: from “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stringere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(to draw tight)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71600" y="4419600"/>
            <a:ext cx="4339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rigorously binding or exacting; strict; severe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08608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conducive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speech: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Pronunciation: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n-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doo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Origins: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Forms: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(verb) (not necessarily “conduct” (noun))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Neither my older brother’s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stereo thumping at full blast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 my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arguing loudly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next room were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conducive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my efforts to study for the SAT.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Predicted Definition: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b="1" dirty="0">
              <a:latin typeface="Kristen IT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Kristen ITC" charset="0"/>
              </a:rPr>
              <a:t>	</a:t>
            </a:r>
            <a:endParaRPr lang="en-US" altLang="en-US" sz="2000" b="1" dirty="0">
              <a:latin typeface="Kristen ITC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19200" y="1487487"/>
            <a:ext cx="4322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Latin: con (together; with) +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ducere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 lead)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50217" y="3962400"/>
            <a:ext cx="657458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tending to produce; conducing; contributive; helpful; favorable (usually followed by “to”)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11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9F0B"/>
          </a:solidFill>
        </p:spPr>
        <p:txBody>
          <a:bodyPr/>
          <a:lstStyle/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Word: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perceptive</a:t>
            </a:r>
          </a:p>
          <a:p>
            <a:pPr eaLnBrk="1" hangingPunct="1">
              <a:buFontTx/>
              <a:buNone/>
            </a:pP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Part of speech: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adjective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Pronunciation: 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per-</a:t>
            </a:r>
            <a:r>
              <a:rPr lang="en-US" altLang="en-US" sz="1800" b="1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sep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tiv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Origins: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Related Forms: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Perceptively (adverb); perceptiveness (noun); </a:t>
            </a:r>
            <a:r>
              <a:rPr lang="en-US" altLang="en-US" sz="1800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im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/perceptible (adjective)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Sentence: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The </a:t>
            </a:r>
            <a:r>
              <a:rPr lang="en-US" altLang="en-US" sz="1800" b="1" u="sng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perceptive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sniper noticed the tiny movement of the leaves in a tree two miles away, but he could tell by how far the branch was bent that it wasn’t his target in the tree.</a:t>
            </a:r>
          </a:p>
          <a:p>
            <a:pPr eaLnBrk="1" hangingPunct="1"/>
            <a:endParaRPr lang="en-US" altLang="en-US" sz="1800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Predicted Definition: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Definition: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</a:t>
            </a:r>
            <a:endParaRPr lang="en-US" altLang="en-US" sz="1800" dirty="0">
              <a:solidFill>
                <a:srgbClr val="333333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	1 – having or showing strong insight, understanding, or intuition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	2 – having the power or faculty of perceiving.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	3 – of, pertaining to, or showing perception. </a:t>
            </a:r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1716087"/>
            <a:ext cx="845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Latin: “percept,” meaning something seen</a:t>
            </a:r>
            <a:endParaRPr lang="en-US" altLang="en-US" sz="1800" b="1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71559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Word: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prerogative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Part of speech: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noun</a:t>
            </a:r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Pronunciation: </a:t>
            </a:r>
            <a:r>
              <a:rPr lang="en-US" altLang="en-US" sz="1800" dirty="0" err="1">
                <a:latin typeface="Kristen ITC" charset="0"/>
                <a:ea typeface="Times New Roman" charset="0"/>
                <a:cs typeface="Times New Roman" charset="0"/>
              </a:rPr>
              <a:t>puh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rog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i="1" dirty="0">
                <a:latin typeface="Kristen ITC" charset="0"/>
                <a:ea typeface="Times New Roman" charset="0"/>
                <a:cs typeface="Times New Roman" charset="0"/>
              </a:rPr>
              <a:t>uh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dirty="0" err="1">
                <a:latin typeface="Kristen ITC" charset="0"/>
                <a:ea typeface="Times New Roman" charset="0"/>
                <a:cs typeface="Times New Roman" charset="0"/>
              </a:rPr>
              <a:t>tiv</a:t>
            </a:r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Origins: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Related Forms: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none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Sentence: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While </a:t>
            </a:r>
            <a:r>
              <a:rPr lang="en-US" altLang="en-US" sz="1800" u="sng" dirty="0">
                <a:latin typeface="Kristen ITC" charset="0"/>
                <a:ea typeface="Times New Roman" charset="0"/>
                <a:cs typeface="Times New Roman" charset="0"/>
              </a:rPr>
              <a:t>the president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doesn’t have the ability to formally declare war against another country, it is his or her prerogative to order bombing attacks </a:t>
            </a:r>
            <a:r>
              <a:rPr lang="en-US" altLang="en-US" sz="1800" u="sng" dirty="0">
                <a:latin typeface="Kristen ITC" charset="0"/>
                <a:ea typeface="Times New Roman" charset="0"/>
                <a:cs typeface="Times New Roman" charset="0"/>
              </a:rPr>
              <a:t>without congressional approval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Predicted Definition: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latin typeface="Kristen ITC" charset="0"/>
                <a:ea typeface="Times New Roman" charset="0"/>
                <a:cs typeface="Times New Roman" charset="0"/>
              </a:rPr>
              <a:t>Definition:</a:t>
            </a: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</a:t>
            </a:r>
          </a:p>
          <a:p>
            <a:pPr eaLnBrk="1" hangingPunct="1"/>
            <a:endParaRPr lang="en-US" altLang="en-US" sz="1800" b="1" dirty="0">
              <a:latin typeface="Kristen ITC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90600" y="1752600"/>
            <a:ext cx="891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Kristen ITC" charset="0"/>
              </a:rPr>
              <a:t>Latin: “Pre” (before; in advance of) + “</a:t>
            </a:r>
            <a:r>
              <a:rPr lang="en-US" altLang="en-US" sz="1800" dirty="0" err="1">
                <a:latin typeface="Kristen ITC" charset="0"/>
              </a:rPr>
              <a:t>roga</a:t>
            </a:r>
            <a:r>
              <a:rPr lang="en-US" altLang="en-US" sz="1800" dirty="0">
                <a:latin typeface="Kristen ITC" charset="0"/>
              </a:rPr>
              <a:t>(re)” (to ask)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4648200"/>
            <a:ext cx="906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Kristen ITC" charset="0"/>
                <a:ea typeface="Times New Roman" charset="0"/>
                <a:cs typeface="Times New Roman" charset="0"/>
              </a:rPr>
              <a:t>      1 – an exclusive right, privilege, etc., allowed to someone because of their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	rank, office, or title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      2 – a right, privilege, etc., limited to a specific person or to persons of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  <a:ea typeface="Times New Roman" charset="0"/>
                <a:cs typeface="Times New Roman" charset="0"/>
              </a:rPr>
              <a:t>	particular category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46665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Word: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annotation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	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Part of speech: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noun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Pronunciation: 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an-</a:t>
            </a:r>
            <a:r>
              <a:rPr lang="en-US" altLang="en-US" sz="1800" i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uh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b="1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tey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-</a:t>
            </a:r>
            <a:r>
              <a:rPr lang="en-US" altLang="en-US" sz="1800" i="1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shuh</a:t>
            </a:r>
            <a:r>
              <a:rPr lang="en-US" altLang="en-US" sz="1800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n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Origins: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Related Forms: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annotate (verb); notation (noun); notate (verb)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Sentence: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Thanks to the annotations </a:t>
            </a:r>
            <a:r>
              <a:rPr lang="en-US" altLang="en-US" sz="1800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Umkulthoum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 wrote in the margins of her copy of </a:t>
            </a:r>
            <a:r>
              <a:rPr lang="en-US" altLang="en-US" sz="1800" u="sng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The Prince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, she remembered all of the explanations her professor had given the class about what the text meant.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Predicted Definition: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Definition:</a:t>
            </a:r>
          </a:p>
          <a:p>
            <a:pPr eaLnBrk="1" hangingPunct="1"/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1752600"/>
            <a:ext cx="952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Latin: “</a:t>
            </a:r>
            <a:r>
              <a:rPr lang="en-US" altLang="en-US" sz="1800" dirty="0" err="1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notare</a:t>
            </a:r>
            <a:r>
              <a:rPr lang="en-US" altLang="en-US" sz="1800" dirty="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” (to note, to mark)</a:t>
            </a:r>
            <a:endParaRPr lang="en-US" altLang="en-US" sz="1800" b="1" dirty="0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4419600"/>
            <a:ext cx="84582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charset="0"/>
                <a:ea typeface="Times New Roman" charset="0"/>
                <a:cs typeface="Times New Roman" charset="0"/>
              </a:rPr>
              <a:t>	     a note or comment added to explain part of a text or literary work</a:t>
            </a:r>
            <a:endParaRPr lang="en-US" altLang="en-US" sz="1800" b="1">
              <a:solidFill>
                <a:srgbClr val="000000"/>
              </a:solidFill>
              <a:latin typeface="Kristen ITC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66094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Word: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 heinous</a:t>
            </a: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Part of speech: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 adjective</a:t>
            </a:r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Pronunciation: hey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-</a:t>
            </a:r>
            <a:r>
              <a:rPr lang="en-US" altLang="en-US" sz="1800" i="1" smtClean="0">
                <a:latin typeface="Kristen ITC" pitchFamily="66" charset="0"/>
                <a:cs typeface="Times New Roman" pitchFamily="18" charset="0"/>
              </a:rPr>
              <a:t>nuh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s (The “h” sound is important!)</a:t>
            </a:r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Origins:</a:t>
            </a: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Related Forms: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 heinously (adverb); heinousness (noun)</a:t>
            </a:r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Sentence:</a:t>
            </a:r>
            <a:r>
              <a:rPr lang="en-US" altLang="en-US" sz="1800" smtClean="0">
                <a:latin typeface="Kristen ITC" pitchFamily="66" charset="0"/>
                <a:cs typeface="Times New Roman" pitchFamily="18" charset="0"/>
              </a:rPr>
              <a:t> Jacobi’s crime was so heinous, even the serial killers in the federal penitentiary hated him for his raping and cannibalizing of three kindergarten classes.</a:t>
            </a:r>
          </a:p>
          <a:p>
            <a:pPr eaLnBrk="1" hangingPunct="1"/>
            <a:endParaRPr lang="en-US" altLang="en-US" sz="1800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Predicted Definition: </a:t>
            </a:r>
          </a:p>
          <a:p>
            <a:pPr eaLnBrk="1" hangingPunct="1"/>
            <a:endParaRPr lang="en-US" altLang="en-US" sz="1800" b="1" smtClean="0"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latin typeface="Kristen ITC" pitchFamily="66" charset="0"/>
                <a:cs typeface="Times New Roman" pitchFamily="18" charset="0"/>
              </a:rPr>
              <a:t>Definition:</a:t>
            </a:r>
            <a:endParaRPr lang="en-US" altLang="en-US" sz="1800" smtClean="0">
              <a:latin typeface="Kristen ITC" pitchFamily="66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71600" y="1992313"/>
            <a:ext cx="876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Kristen ITC" pitchFamily="66" charset="0"/>
                <a:cs typeface="Times New Roman" pitchFamily="18" charset="0"/>
              </a:rPr>
              <a:t>Germanic; from “haïr,” meaning “to hate”</a:t>
            </a:r>
            <a:endParaRPr lang="en-US" altLang="en-US" sz="1800" b="1">
              <a:latin typeface="Kristen ITC" pitchFamily="66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5476875"/>
            <a:ext cx="8077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Kristen ITC" pitchFamily="66" charset="0"/>
                <a:cs typeface="Times New Roman" pitchFamily="18" charset="0"/>
              </a:rPr>
              <a:t>hateful; evil; awful; atrocious; odious; abominable; totally reprehensible; </a:t>
            </a:r>
            <a:endParaRPr lang="en-US" altLang="en-US" sz="1800" b="1">
              <a:latin typeface="Kristen ITC" pitchFamily="66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918227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Word:</a:t>
            </a: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 intrinsic</a:t>
            </a:r>
          </a:p>
          <a:p>
            <a:pPr eaLnBrk="1" hangingPunct="1"/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Part of speech:</a:t>
            </a: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 adjective</a:t>
            </a:r>
            <a:endParaRPr lang="it-IT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endParaRPr lang="it-IT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it-IT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Pronunciation: </a:t>
            </a:r>
            <a:r>
              <a:rPr lang="it-IT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in-</a:t>
            </a:r>
            <a:r>
              <a:rPr lang="it-IT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trin</a:t>
            </a:r>
            <a:r>
              <a:rPr lang="it-IT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-sik, -zik</a:t>
            </a:r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Origins:</a:t>
            </a:r>
          </a:p>
          <a:p>
            <a:pPr eaLnBrk="1" hangingPunct="1"/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Related Forms:</a:t>
            </a: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 intrinsically (adverb)</a:t>
            </a:r>
          </a:p>
          <a:p>
            <a:pPr eaLnBrk="1" hangingPunct="1"/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Sentence:</a:t>
            </a: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 Not only did the gold ring with 7 half-carat diamonds have intrinsic value because of the gems and precious metal, it also was meaningful to Umkulthoum because it had belonged to her great-grandmother.</a:t>
            </a:r>
          </a:p>
          <a:p>
            <a:pPr eaLnBrk="1" hangingPunct="1"/>
            <a:endParaRPr lang="en-US" altLang="en-US" sz="1800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Predicted Definition:</a:t>
            </a:r>
          </a:p>
          <a:p>
            <a:pPr eaLnBrk="1" hangingPunct="1"/>
            <a:endParaRPr lang="en-US" altLang="en-US" sz="1800" b="1" smtClean="0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b="1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Definition:</a:t>
            </a: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	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50963" y="1981200"/>
            <a:ext cx="6269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Latin: “int(e)” (“inside or within”) + “sequi” (“to follow”)</a:t>
            </a:r>
            <a:endParaRPr lang="en-US" altLang="en-US" sz="1800" b="1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5781675"/>
            <a:ext cx="6238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1 – belonging to something by its very nature; inherent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Kristen ITC" pitchFamily="66" charset="0"/>
                <a:cs typeface="Times New Roman" pitchFamily="18" charset="0"/>
              </a:rPr>
              <a:t>2 – naturally part of something</a:t>
            </a:r>
            <a:endParaRPr lang="en-US" altLang="en-US" sz="1800" b="1">
              <a:solidFill>
                <a:srgbClr val="000000"/>
              </a:solidFill>
              <a:latin typeface="Kristen ITC" pitchFamily="66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79369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Word:</a:t>
            </a:r>
            <a:r>
              <a:rPr lang="en-US" altLang="en-US" sz="1800">
                <a:latin typeface="Kristen ITC" charset="0"/>
              </a:rPr>
              <a:t> Transgress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Part of speech:</a:t>
            </a:r>
            <a:r>
              <a:rPr lang="en-US" altLang="en-US" sz="1800">
                <a:latin typeface="Kristen ITC" charset="0"/>
              </a:rPr>
              <a:t> Verb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Pronunciation: </a:t>
            </a:r>
            <a:r>
              <a:rPr lang="en-US" altLang="en-US" sz="1800">
                <a:latin typeface="Kristen ITC" charset="0"/>
              </a:rPr>
              <a:t>trans-</a:t>
            </a:r>
            <a:r>
              <a:rPr lang="en-US" altLang="en-US" sz="1800" b="1">
                <a:latin typeface="Kristen ITC" charset="0"/>
              </a:rPr>
              <a:t>gres</a:t>
            </a:r>
            <a:r>
              <a:rPr lang="en-US" altLang="en-US" sz="1800">
                <a:latin typeface="Kristen ITC" charset="0"/>
              </a:rPr>
              <a:t>, tranz-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Origins: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Related Forms:</a:t>
            </a:r>
            <a:r>
              <a:rPr lang="en-US" altLang="en-US" sz="1800">
                <a:latin typeface="Kristen ITC" charset="0"/>
              </a:rPr>
              <a:t> transgression (noun); transgressive (adjective); transgressively (adverb); transgressor (noun)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Sentence:</a:t>
            </a:r>
            <a:r>
              <a:rPr lang="en-US" altLang="en-US" sz="1800">
                <a:latin typeface="Kristen ITC" charset="0"/>
              </a:rPr>
              <a:t> Now that you know you are not allowed to wear hats, if you choose to </a:t>
            </a:r>
            <a:r>
              <a:rPr lang="en-US" altLang="en-US" sz="1800" b="1">
                <a:latin typeface="Kristen ITC" charset="0"/>
              </a:rPr>
              <a:t>transgress</a:t>
            </a:r>
            <a:r>
              <a:rPr lang="en-US" altLang="en-US" sz="1800">
                <a:latin typeface="Kristen ITC" charset="0"/>
              </a:rPr>
              <a:t> the rule, your consequence will be to have your hat taken away.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Predicted Definition: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b="1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b="1">
                <a:latin typeface="Kristen ITC" charset="0"/>
              </a:rPr>
              <a:t>Definition:</a:t>
            </a:r>
            <a:r>
              <a:rPr lang="en-US" altLang="en-US" sz="1800">
                <a:latin typeface="Kristen ITC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Kristen ITC" charset="0"/>
              </a:rPr>
              <a:t>	</a:t>
            </a:r>
            <a:endParaRPr lang="en-US" altLang="en-US" sz="1800" b="1">
              <a:latin typeface="Kristen ITC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6800" y="1469232"/>
            <a:ext cx="6553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Latin: trans (“across”) + </a:t>
            </a:r>
            <a:r>
              <a:rPr lang="en-US" altLang="en-US" sz="1800" dirty="0" err="1">
                <a:latin typeface="Kristen ITC" charset="0"/>
              </a:rPr>
              <a:t>gress</a:t>
            </a:r>
            <a:r>
              <a:rPr lang="en-US" altLang="en-US" sz="1800" dirty="0">
                <a:latin typeface="Kristen ITC" charset="0"/>
              </a:rPr>
              <a:t> (“to go”)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4419599"/>
            <a:ext cx="88392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1. to violate a law, command, moral code, etc.; offend; sin.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2. to pass over or go beyond (a limit, boundary, etc.): to transgress bounds of prudence.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3. to go beyond the limits imposed by (a law, command, etc.); violate; infringe: to transgress the will of God.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447855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Word:</a:t>
            </a:r>
            <a:r>
              <a:rPr lang="en-US" altLang="en-US" sz="1700" dirty="0">
                <a:latin typeface="Kristen ITC" charset="0"/>
              </a:rPr>
              <a:t> Mitigate 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Part of speech:</a:t>
            </a:r>
            <a:r>
              <a:rPr lang="en-US" altLang="en-US" sz="1700" dirty="0">
                <a:latin typeface="Kristen ITC" charset="0"/>
              </a:rPr>
              <a:t> Verb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Pronunciation:</a:t>
            </a:r>
            <a:r>
              <a:rPr lang="en-US" altLang="en-US" sz="1700" dirty="0">
                <a:latin typeface="Kristen ITC" charset="0"/>
              </a:rPr>
              <a:t> </a:t>
            </a:r>
            <a:r>
              <a:rPr lang="en-US" altLang="en-US" sz="1700" b="1" dirty="0" err="1">
                <a:latin typeface="Kristen ITC" charset="0"/>
              </a:rPr>
              <a:t>mit</a:t>
            </a:r>
            <a:r>
              <a:rPr lang="en-US" altLang="en-US" sz="1700" dirty="0" err="1">
                <a:latin typeface="Kristen ITC" charset="0"/>
              </a:rPr>
              <a:t>-i-geyt</a:t>
            </a:r>
            <a:r>
              <a:rPr lang="en-US" altLang="en-US" sz="1700" dirty="0">
                <a:latin typeface="Kristen ITC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Origins: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700" b="1" dirty="0" smtClean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 smtClean="0">
                <a:latin typeface="Kristen ITC" charset="0"/>
              </a:rPr>
              <a:t>Related </a:t>
            </a:r>
            <a:r>
              <a:rPr lang="en-US" altLang="en-US" sz="1700" b="1" dirty="0">
                <a:latin typeface="Kristen ITC" charset="0"/>
              </a:rPr>
              <a:t>Forms:</a:t>
            </a:r>
            <a:r>
              <a:rPr lang="en-US" altLang="en-US" sz="1700" dirty="0">
                <a:latin typeface="Kristen ITC" charset="0"/>
              </a:rPr>
              <a:t> mitigation (noun); </a:t>
            </a:r>
            <a:r>
              <a:rPr lang="en-US" altLang="en-US" sz="1700" dirty="0" err="1">
                <a:latin typeface="Kristen ITC" charset="0"/>
              </a:rPr>
              <a:t>mitigator</a:t>
            </a:r>
            <a:r>
              <a:rPr lang="en-US" altLang="en-US" sz="1700" dirty="0">
                <a:latin typeface="Kristen ITC" charset="0"/>
              </a:rPr>
              <a:t> (noun); </a:t>
            </a:r>
            <a:r>
              <a:rPr lang="en-US" altLang="en-US" sz="1700" dirty="0" err="1">
                <a:latin typeface="Kristen ITC" charset="0"/>
              </a:rPr>
              <a:t>mitigable</a:t>
            </a:r>
            <a:r>
              <a:rPr lang="en-US" altLang="en-US" sz="1700" dirty="0">
                <a:latin typeface="Kristen ITC" charset="0"/>
              </a:rPr>
              <a:t> (adjective)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Sentence: </a:t>
            </a:r>
            <a:r>
              <a:rPr lang="en-US" altLang="en-US" sz="1700" dirty="0">
                <a:latin typeface="Kristen ITC" charset="0"/>
              </a:rPr>
              <a:t>She </a:t>
            </a:r>
            <a:r>
              <a:rPr lang="en-US" altLang="en-US" sz="1700" u="sng" dirty="0">
                <a:latin typeface="Kristen ITC" charset="0"/>
              </a:rPr>
              <a:t>couldn’t eliminate</a:t>
            </a:r>
            <a:r>
              <a:rPr lang="en-US" altLang="en-US" sz="1700" dirty="0">
                <a:latin typeface="Kristen ITC" charset="0"/>
              </a:rPr>
              <a:t> the sound of the girl’s screams, </a:t>
            </a:r>
            <a:r>
              <a:rPr lang="en-US" altLang="en-US" sz="1700" u="sng" dirty="0">
                <a:latin typeface="Kristen ITC" charset="0"/>
              </a:rPr>
              <a:t>but</a:t>
            </a:r>
            <a:r>
              <a:rPr lang="en-US" altLang="en-US" sz="1700" dirty="0">
                <a:latin typeface="Kristen ITC" charset="0"/>
              </a:rPr>
              <a:t> </a:t>
            </a:r>
            <a:r>
              <a:rPr lang="en-US" altLang="en-US" sz="1700" dirty="0" err="1">
                <a:latin typeface="Kristen ITC" charset="0"/>
              </a:rPr>
              <a:t>Umkulthoum</a:t>
            </a:r>
            <a:r>
              <a:rPr lang="en-US" altLang="en-US" sz="1700" dirty="0">
                <a:latin typeface="Kristen ITC" charset="0"/>
              </a:rPr>
              <a:t> </a:t>
            </a:r>
            <a:r>
              <a:rPr lang="en-US" altLang="en-US" sz="1700" u="sng" dirty="0">
                <a:latin typeface="Kristen ITC" charset="0"/>
              </a:rPr>
              <a:t>was able </a:t>
            </a:r>
            <a:r>
              <a:rPr lang="en-US" altLang="en-US" sz="1700" dirty="0">
                <a:latin typeface="Kristen ITC" charset="0"/>
              </a:rPr>
              <a:t>to </a:t>
            </a:r>
            <a:r>
              <a:rPr lang="en-US" altLang="en-US" sz="1700" b="1" dirty="0">
                <a:latin typeface="Kristen ITC" charset="0"/>
                <a:ea typeface="Times New Roman" charset="0"/>
                <a:cs typeface="Times New Roman" charset="0"/>
              </a:rPr>
              <a:t>mitigate</a:t>
            </a:r>
            <a:r>
              <a:rPr lang="en-US" altLang="en-US" sz="1700" dirty="0">
                <a:latin typeface="Kristen ITC" charset="0"/>
              </a:rPr>
              <a:t> them </a:t>
            </a:r>
            <a:r>
              <a:rPr lang="en-US" altLang="en-US" sz="1700" u="sng" dirty="0">
                <a:latin typeface="Kristen ITC" charset="0"/>
              </a:rPr>
              <a:t>by putting in her ear buds and turning up the music</a:t>
            </a:r>
            <a:r>
              <a:rPr lang="en-US" altLang="en-US" sz="1700" dirty="0">
                <a:latin typeface="Kristen ITC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Predicted Definition: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 dirty="0">
              <a:latin typeface="Kristen IT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>
                <a:latin typeface="Kristen ITC" charset="0"/>
              </a:rPr>
              <a:t>Definition:</a:t>
            </a:r>
            <a:r>
              <a:rPr lang="en-US" altLang="en-US" sz="1700" dirty="0">
                <a:latin typeface="Kristen ITC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700" dirty="0">
                <a:latin typeface="Kristen ITC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700" b="1" dirty="0">
              <a:latin typeface="Kristen ITC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43000" y="1449386"/>
            <a:ext cx="6629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Latin: “</a:t>
            </a:r>
            <a:r>
              <a:rPr lang="en-US" altLang="en-US" sz="1800" dirty="0" err="1">
                <a:latin typeface="Kristen ITC" charset="0"/>
              </a:rPr>
              <a:t>Mit</a:t>
            </a:r>
            <a:r>
              <a:rPr lang="en-US" altLang="en-US" sz="1800" dirty="0">
                <a:latin typeface="Kristen ITC" charset="0"/>
              </a:rPr>
              <a:t>” (mild, soft, gentle) + “</a:t>
            </a:r>
            <a:r>
              <a:rPr lang="en-US" altLang="en-US" sz="1800" dirty="0" err="1">
                <a:latin typeface="Kristen ITC" charset="0"/>
              </a:rPr>
              <a:t>agere</a:t>
            </a:r>
            <a:r>
              <a:rPr lang="en-US" altLang="en-US" sz="1800" dirty="0">
                <a:latin typeface="Kristen ITC" charset="0"/>
              </a:rPr>
              <a:t>” (to do, to make, to cause to do)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57325" y="3886200"/>
            <a:ext cx="6477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1. to lessen in force or intensity, as wrath, grief, harshness, or pain; moderate.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2. to make less severe: to mitigate a punishment.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3. to make (a person, one's state of mind, disposition, etc.) milder or more gentle; mollify; appease.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4. to become milder; lessen in severity.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180809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1800" b="1">
                <a:latin typeface="Kristen ITC" charset="0"/>
              </a:rPr>
              <a:t>Word:</a:t>
            </a:r>
            <a:r>
              <a:rPr lang="en-US" altLang="en-US" sz="1800">
                <a:latin typeface="Kristen ITC" charset="0"/>
              </a:rPr>
              <a:t> Provocative</a:t>
            </a:r>
          </a:p>
          <a:p>
            <a:pPr eaLnBrk="1" hangingPunct="1"/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Part of speech:</a:t>
            </a:r>
            <a:r>
              <a:rPr lang="en-US" altLang="en-US" sz="1800">
                <a:latin typeface="Kristen ITC" charset="0"/>
              </a:rPr>
              <a:t> Adjective</a:t>
            </a:r>
          </a:p>
          <a:p>
            <a:pPr eaLnBrk="1" hangingPunct="1"/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Pronunciation:</a:t>
            </a:r>
            <a:r>
              <a:rPr lang="en-US" altLang="en-US" sz="1800">
                <a:latin typeface="Kristen ITC" charset="0"/>
              </a:rPr>
              <a:t> </a:t>
            </a:r>
            <a:r>
              <a:rPr lang="en-US" altLang="en-US" sz="1800">
                <a:solidFill>
                  <a:srgbClr val="333333"/>
                </a:solidFill>
                <a:latin typeface="Kristen ITC" charset="0"/>
              </a:rPr>
              <a:t>pr</a:t>
            </a:r>
            <a:r>
              <a:rPr lang="en-US" altLang="en-US" sz="1800" i="1">
                <a:solidFill>
                  <a:srgbClr val="333333"/>
                </a:solidFill>
                <a:latin typeface="Kristen ITC" charset="0"/>
              </a:rPr>
              <a:t>uh</a:t>
            </a:r>
            <a:r>
              <a:rPr lang="en-US" altLang="en-US" sz="1800">
                <a:solidFill>
                  <a:srgbClr val="333333"/>
                </a:solidFill>
                <a:latin typeface="Kristen ITC" charset="0"/>
              </a:rPr>
              <a:t>-</a:t>
            </a:r>
            <a:r>
              <a:rPr lang="en-US" altLang="en-US" sz="1800" b="1">
                <a:solidFill>
                  <a:srgbClr val="333333"/>
                </a:solidFill>
                <a:latin typeface="Kristen ITC" charset="0"/>
              </a:rPr>
              <a:t>vok</a:t>
            </a:r>
            <a:r>
              <a:rPr lang="en-US" altLang="en-US" sz="1800">
                <a:solidFill>
                  <a:srgbClr val="333333"/>
                </a:solidFill>
                <a:latin typeface="Kristen ITC" charset="0"/>
              </a:rPr>
              <a:t>-</a:t>
            </a:r>
            <a:r>
              <a:rPr lang="en-US" altLang="en-US" sz="1800" i="1">
                <a:solidFill>
                  <a:srgbClr val="333333"/>
                </a:solidFill>
                <a:latin typeface="Kristen ITC" charset="0"/>
              </a:rPr>
              <a:t>uh</a:t>
            </a:r>
            <a:r>
              <a:rPr lang="en-US" altLang="en-US" sz="1800">
                <a:solidFill>
                  <a:srgbClr val="333333"/>
                </a:solidFill>
                <a:latin typeface="Kristen ITC" charset="0"/>
              </a:rPr>
              <a:t>-tiv</a:t>
            </a:r>
            <a:r>
              <a:rPr lang="en-US" altLang="en-US" sz="1800">
                <a:latin typeface="Kristen ITC" charset="0"/>
              </a:rPr>
              <a:t> </a:t>
            </a:r>
          </a:p>
          <a:p>
            <a:pPr eaLnBrk="1" hangingPunct="1"/>
            <a:endParaRPr lang="en-US" altLang="en-US" sz="1800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Origins:</a:t>
            </a:r>
          </a:p>
          <a:p>
            <a:pPr eaLnBrk="1" hangingPunct="1"/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Related Forms: </a:t>
            </a:r>
            <a:r>
              <a:rPr lang="en-US" altLang="en-US" sz="1800">
                <a:latin typeface="Kristen ITC" charset="0"/>
              </a:rPr>
              <a:t>provocatively (adverb); provocativeness (noun); provocation (noun); provoke (verb)</a:t>
            </a:r>
          </a:p>
          <a:p>
            <a:pPr eaLnBrk="1" hangingPunct="1"/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Predicted Definition:</a:t>
            </a:r>
          </a:p>
          <a:p>
            <a:pPr eaLnBrk="1" hangingPunct="1"/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Sentence:</a:t>
            </a:r>
            <a:r>
              <a:rPr lang="en-US" altLang="en-US" sz="1800">
                <a:latin typeface="Kristen ITC" charset="0"/>
              </a:rPr>
              <a:t> Hoping to get her rival suspended for starting a fight, Umkulthoum used </a:t>
            </a:r>
            <a:r>
              <a:rPr lang="en-US" altLang="en-US" sz="1800" b="1">
                <a:latin typeface="Kristen ITC" charset="0"/>
              </a:rPr>
              <a:t>provocative</a:t>
            </a:r>
            <a:r>
              <a:rPr lang="en-US" altLang="en-US" sz="1800">
                <a:latin typeface="Kristen ITC" charset="0"/>
              </a:rPr>
              <a:t> language to say that Cindy-Lou’s mother was a harlot.</a:t>
            </a:r>
            <a:endParaRPr lang="en-US" altLang="en-US" sz="1800" b="1">
              <a:latin typeface="Kristen ITC" charset="0"/>
            </a:endParaRPr>
          </a:p>
          <a:p>
            <a:pPr eaLnBrk="1" hangingPunct="1">
              <a:buFontTx/>
              <a:buNone/>
            </a:pPr>
            <a:endParaRPr lang="en-US" altLang="en-US" sz="1800" b="1">
              <a:latin typeface="Kristen ITC" charset="0"/>
            </a:endParaRPr>
          </a:p>
          <a:p>
            <a:pPr eaLnBrk="1" hangingPunct="1"/>
            <a:r>
              <a:rPr lang="en-US" altLang="en-US" sz="1800" b="1">
                <a:latin typeface="Kristen ITC" charset="0"/>
              </a:rPr>
              <a:t>Definition:</a:t>
            </a:r>
            <a:r>
              <a:rPr lang="en-US" altLang="en-US" sz="1800">
                <a:latin typeface="Kristen ITC" charset="0"/>
              </a:rPr>
              <a:t>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6800" y="1752600"/>
            <a:ext cx="5492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Kristen ITC" charset="0"/>
              </a:rPr>
              <a:t>Latin: “pro” (in favor of) + “</a:t>
            </a:r>
            <a:r>
              <a:rPr lang="en-US" altLang="en-US" sz="1800" dirty="0" err="1">
                <a:latin typeface="Kristen ITC" charset="0"/>
              </a:rPr>
              <a:t>vocare</a:t>
            </a:r>
            <a:r>
              <a:rPr lang="en-US" altLang="en-US" sz="1800" dirty="0">
                <a:latin typeface="Kristen ITC" charset="0"/>
              </a:rPr>
              <a:t>” (to call out)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4495800"/>
            <a:ext cx="73755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Kristen ITC" charset="0"/>
              </a:rPr>
              <a:t>Tending or serving to </a:t>
            </a:r>
            <a:r>
              <a:rPr lang="en-US" altLang="en-US" sz="1600" u="sng" dirty="0">
                <a:latin typeface="Kristen ITC" charset="0"/>
              </a:rPr>
              <a:t>provoke</a:t>
            </a:r>
            <a:r>
              <a:rPr lang="en-US" altLang="en-US" sz="1600" dirty="0">
                <a:latin typeface="Kristen ITC" charset="0"/>
              </a:rPr>
              <a:t>; inciting, stimulating, irritating, or vexing.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384171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903</Words>
  <Application>Microsoft Office PowerPoint</Application>
  <PresentationFormat>On-screen Show (4:3)</PresentationFormat>
  <Paragraphs>227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2017-10-19T19:22:56Z</dcterms:created>
  <dcterms:modified xsi:type="dcterms:W3CDTF">2017-10-19T19:25:09Z</dcterms:modified>
</cp:coreProperties>
</file>