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 id="2147483680" r:id="rId2"/>
  </p:sldMasterIdLst>
  <p:notesMasterIdLst>
    <p:notesMasterId r:id="rId366"/>
  </p:notesMasterIdLst>
  <p:handoutMasterIdLst>
    <p:handoutMasterId r:id="rId367"/>
  </p:handoutMasterIdLst>
  <p:sldIdLst>
    <p:sldId id="256" r:id="rId3"/>
    <p:sldId id="257" r:id="rId4"/>
    <p:sldId id="311" r:id="rId5"/>
    <p:sldId id="312" r:id="rId6"/>
    <p:sldId id="313" r:id="rId7"/>
    <p:sldId id="314" r:id="rId8"/>
    <p:sldId id="315" r:id="rId9"/>
    <p:sldId id="316" r:id="rId10"/>
    <p:sldId id="317" r:id="rId11"/>
    <p:sldId id="666" r:id="rId12"/>
    <p:sldId id="318" r:id="rId13"/>
    <p:sldId id="319" r:id="rId14"/>
    <p:sldId id="320" r:id="rId15"/>
    <p:sldId id="321" r:id="rId16"/>
    <p:sldId id="667" r:id="rId17"/>
    <p:sldId id="668" r:id="rId18"/>
    <p:sldId id="323" r:id="rId19"/>
    <p:sldId id="669" r:id="rId20"/>
    <p:sldId id="670" r:id="rId21"/>
    <p:sldId id="671" r:id="rId22"/>
    <p:sldId id="672" r:id="rId23"/>
    <p:sldId id="673" r:id="rId24"/>
    <p:sldId id="674" r:id="rId25"/>
    <p:sldId id="675" r:id="rId26"/>
    <p:sldId id="677" r:id="rId27"/>
    <p:sldId id="676" r:id="rId28"/>
    <p:sldId id="678" r:id="rId29"/>
    <p:sldId id="679" r:id="rId30"/>
    <p:sldId id="680" r:id="rId31"/>
    <p:sldId id="681" r:id="rId32"/>
    <p:sldId id="683" r:id="rId33"/>
    <p:sldId id="684" r:id="rId34"/>
    <p:sldId id="685" r:id="rId35"/>
    <p:sldId id="682" r:id="rId36"/>
    <p:sldId id="686" r:id="rId37"/>
    <p:sldId id="687" r:id="rId38"/>
    <p:sldId id="324" r:id="rId39"/>
    <p:sldId id="325" r:id="rId40"/>
    <p:sldId id="326" r:id="rId41"/>
    <p:sldId id="328" r:id="rId42"/>
    <p:sldId id="327" r:id="rId43"/>
    <p:sldId id="333" r:id="rId44"/>
    <p:sldId id="330" r:id="rId45"/>
    <p:sldId id="331" r:id="rId46"/>
    <p:sldId id="329" r:id="rId47"/>
    <p:sldId id="332" r:id="rId48"/>
    <p:sldId id="334" r:id="rId49"/>
    <p:sldId id="335" r:id="rId50"/>
    <p:sldId id="336" r:id="rId51"/>
    <p:sldId id="338" r:id="rId52"/>
    <p:sldId id="337" r:id="rId53"/>
    <p:sldId id="340" r:id="rId54"/>
    <p:sldId id="339" r:id="rId55"/>
    <p:sldId id="342" r:id="rId56"/>
    <p:sldId id="343" r:id="rId57"/>
    <p:sldId id="341" r:id="rId58"/>
    <p:sldId id="344" r:id="rId59"/>
    <p:sldId id="345" r:id="rId60"/>
    <p:sldId id="346" r:id="rId61"/>
    <p:sldId id="347" r:id="rId62"/>
    <p:sldId id="348" r:id="rId63"/>
    <p:sldId id="349" r:id="rId64"/>
    <p:sldId id="350" r:id="rId65"/>
    <p:sldId id="351" r:id="rId66"/>
    <p:sldId id="353" r:id="rId67"/>
    <p:sldId id="352" r:id="rId68"/>
    <p:sldId id="354" r:id="rId69"/>
    <p:sldId id="356" r:id="rId70"/>
    <p:sldId id="355" r:id="rId71"/>
    <p:sldId id="357" r:id="rId72"/>
    <p:sldId id="358" r:id="rId73"/>
    <p:sldId id="359" r:id="rId74"/>
    <p:sldId id="361" r:id="rId75"/>
    <p:sldId id="360" r:id="rId76"/>
    <p:sldId id="362" r:id="rId77"/>
    <p:sldId id="363" r:id="rId78"/>
    <p:sldId id="364" r:id="rId79"/>
    <p:sldId id="366" r:id="rId80"/>
    <p:sldId id="365" r:id="rId81"/>
    <p:sldId id="368" r:id="rId82"/>
    <p:sldId id="367" r:id="rId83"/>
    <p:sldId id="370" r:id="rId84"/>
    <p:sldId id="369" r:id="rId85"/>
    <p:sldId id="371" r:id="rId86"/>
    <p:sldId id="372" r:id="rId87"/>
    <p:sldId id="373" r:id="rId88"/>
    <p:sldId id="374" r:id="rId89"/>
    <p:sldId id="375" r:id="rId90"/>
    <p:sldId id="376" r:id="rId91"/>
    <p:sldId id="377" r:id="rId92"/>
    <p:sldId id="378" r:id="rId93"/>
    <p:sldId id="379" r:id="rId94"/>
    <p:sldId id="380" r:id="rId95"/>
    <p:sldId id="381" r:id="rId96"/>
    <p:sldId id="383" r:id="rId97"/>
    <p:sldId id="382" r:id="rId98"/>
    <p:sldId id="385" r:id="rId99"/>
    <p:sldId id="384" r:id="rId100"/>
    <p:sldId id="387" r:id="rId101"/>
    <p:sldId id="386" r:id="rId102"/>
    <p:sldId id="388" r:id="rId103"/>
    <p:sldId id="389" r:id="rId104"/>
    <p:sldId id="391" r:id="rId105"/>
    <p:sldId id="390" r:id="rId106"/>
    <p:sldId id="393" r:id="rId107"/>
    <p:sldId id="392" r:id="rId108"/>
    <p:sldId id="395" r:id="rId109"/>
    <p:sldId id="394" r:id="rId110"/>
    <p:sldId id="396" r:id="rId111"/>
    <p:sldId id="397" r:id="rId112"/>
    <p:sldId id="398" r:id="rId113"/>
    <p:sldId id="399" r:id="rId114"/>
    <p:sldId id="401" r:id="rId115"/>
    <p:sldId id="400" r:id="rId116"/>
    <p:sldId id="402" r:id="rId117"/>
    <p:sldId id="403" r:id="rId118"/>
    <p:sldId id="404" r:id="rId119"/>
    <p:sldId id="405" r:id="rId120"/>
    <p:sldId id="406" r:id="rId121"/>
    <p:sldId id="408" r:id="rId122"/>
    <p:sldId id="407" r:id="rId123"/>
    <p:sldId id="409" r:id="rId124"/>
    <p:sldId id="411" r:id="rId125"/>
    <p:sldId id="410" r:id="rId126"/>
    <p:sldId id="412" r:id="rId127"/>
    <p:sldId id="413" r:id="rId128"/>
    <p:sldId id="414" r:id="rId129"/>
    <p:sldId id="415" r:id="rId130"/>
    <p:sldId id="423" r:id="rId131"/>
    <p:sldId id="422" r:id="rId132"/>
    <p:sldId id="416" r:id="rId133"/>
    <p:sldId id="417" r:id="rId134"/>
    <p:sldId id="420" r:id="rId135"/>
    <p:sldId id="418" r:id="rId136"/>
    <p:sldId id="419" r:id="rId137"/>
    <p:sldId id="421" r:id="rId138"/>
    <p:sldId id="424" r:id="rId139"/>
    <p:sldId id="426" r:id="rId140"/>
    <p:sldId id="425" r:id="rId141"/>
    <p:sldId id="428" r:id="rId142"/>
    <p:sldId id="430" r:id="rId143"/>
    <p:sldId id="427" r:id="rId144"/>
    <p:sldId id="429" r:id="rId145"/>
    <p:sldId id="431" r:id="rId146"/>
    <p:sldId id="433" r:id="rId147"/>
    <p:sldId id="432" r:id="rId148"/>
    <p:sldId id="434" r:id="rId149"/>
    <p:sldId id="435" r:id="rId150"/>
    <p:sldId id="436" r:id="rId151"/>
    <p:sldId id="437" r:id="rId152"/>
    <p:sldId id="438" r:id="rId153"/>
    <p:sldId id="439" r:id="rId154"/>
    <p:sldId id="441" r:id="rId155"/>
    <p:sldId id="440" r:id="rId156"/>
    <p:sldId id="442" r:id="rId157"/>
    <p:sldId id="443" r:id="rId158"/>
    <p:sldId id="444" r:id="rId159"/>
    <p:sldId id="445" r:id="rId160"/>
    <p:sldId id="446" r:id="rId161"/>
    <p:sldId id="447" r:id="rId162"/>
    <p:sldId id="448" r:id="rId163"/>
    <p:sldId id="449" r:id="rId164"/>
    <p:sldId id="450" r:id="rId165"/>
    <p:sldId id="451" r:id="rId166"/>
    <p:sldId id="452" r:id="rId167"/>
    <p:sldId id="453" r:id="rId168"/>
    <p:sldId id="455" r:id="rId169"/>
    <p:sldId id="454" r:id="rId170"/>
    <p:sldId id="456" r:id="rId171"/>
    <p:sldId id="457" r:id="rId172"/>
    <p:sldId id="458" r:id="rId173"/>
    <p:sldId id="459" r:id="rId174"/>
    <p:sldId id="460" r:id="rId175"/>
    <p:sldId id="461" r:id="rId176"/>
    <p:sldId id="462" r:id="rId177"/>
    <p:sldId id="463" r:id="rId178"/>
    <p:sldId id="465" r:id="rId179"/>
    <p:sldId id="476" r:id="rId180"/>
    <p:sldId id="477" r:id="rId181"/>
    <p:sldId id="478" r:id="rId182"/>
    <p:sldId id="479" r:id="rId183"/>
    <p:sldId id="480" r:id="rId184"/>
    <p:sldId id="481" r:id="rId185"/>
    <p:sldId id="482" r:id="rId186"/>
    <p:sldId id="483" r:id="rId187"/>
    <p:sldId id="484" r:id="rId188"/>
    <p:sldId id="485" r:id="rId189"/>
    <p:sldId id="486" r:id="rId190"/>
    <p:sldId id="487" r:id="rId191"/>
    <p:sldId id="488" r:id="rId192"/>
    <p:sldId id="489" r:id="rId193"/>
    <p:sldId id="490" r:id="rId194"/>
    <p:sldId id="491" r:id="rId195"/>
    <p:sldId id="492" r:id="rId196"/>
    <p:sldId id="493" r:id="rId197"/>
    <p:sldId id="494" r:id="rId198"/>
    <p:sldId id="496" r:id="rId199"/>
    <p:sldId id="495" r:id="rId200"/>
    <p:sldId id="497" r:id="rId201"/>
    <p:sldId id="499" r:id="rId202"/>
    <p:sldId id="503" r:id="rId203"/>
    <p:sldId id="500" r:id="rId204"/>
    <p:sldId id="498" r:id="rId205"/>
    <p:sldId id="501" r:id="rId206"/>
    <p:sldId id="502" r:id="rId207"/>
    <p:sldId id="504" r:id="rId208"/>
    <p:sldId id="505" r:id="rId209"/>
    <p:sldId id="506" r:id="rId210"/>
    <p:sldId id="507" r:id="rId211"/>
    <p:sldId id="508" r:id="rId212"/>
    <p:sldId id="509" r:id="rId213"/>
    <p:sldId id="512" r:id="rId214"/>
    <p:sldId id="513" r:id="rId215"/>
    <p:sldId id="510" r:id="rId216"/>
    <p:sldId id="511" r:id="rId217"/>
    <p:sldId id="515" r:id="rId218"/>
    <p:sldId id="514" r:id="rId219"/>
    <p:sldId id="516" r:id="rId220"/>
    <p:sldId id="517" r:id="rId221"/>
    <p:sldId id="518" r:id="rId222"/>
    <p:sldId id="519" r:id="rId223"/>
    <p:sldId id="531" r:id="rId224"/>
    <p:sldId id="520" r:id="rId225"/>
    <p:sldId id="521" r:id="rId226"/>
    <p:sldId id="529" r:id="rId227"/>
    <p:sldId id="530" r:id="rId228"/>
    <p:sldId id="522" r:id="rId229"/>
    <p:sldId id="523" r:id="rId230"/>
    <p:sldId id="532" r:id="rId231"/>
    <p:sldId id="533" r:id="rId232"/>
    <p:sldId id="524" r:id="rId233"/>
    <p:sldId id="526" r:id="rId234"/>
    <p:sldId id="525" r:id="rId235"/>
    <p:sldId id="527" r:id="rId236"/>
    <p:sldId id="536" r:id="rId237"/>
    <p:sldId id="534" r:id="rId238"/>
    <p:sldId id="535" r:id="rId239"/>
    <p:sldId id="528" r:id="rId240"/>
    <p:sldId id="538" r:id="rId241"/>
    <p:sldId id="537" r:id="rId242"/>
    <p:sldId id="539" r:id="rId243"/>
    <p:sldId id="540" r:id="rId244"/>
    <p:sldId id="541" r:id="rId245"/>
    <p:sldId id="542" r:id="rId246"/>
    <p:sldId id="543" r:id="rId247"/>
    <p:sldId id="544" r:id="rId248"/>
    <p:sldId id="553" r:id="rId249"/>
    <p:sldId id="554" r:id="rId250"/>
    <p:sldId id="555" r:id="rId251"/>
    <p:sldId id="558" r:id="rId252"/>
    <p:sldId id="559" r:id="rId253"/>
    <p:sldId id="556" r:id="rId254"/>
    <p:sldId id="557" r:id="rId255"/>
    <p:sldId id="545" r:id="rId256"/>
    <p:sldId id="546" r:id="rId257"/>
    <p:sldId id="548" r:id="rId258"/>
    <p:sldId id="550" r:id="rId259"/>
    <p:sldId id="549" r:id="rId260"/>
    <p:sldId id="547" r:id="rId261"/>
    <p:sldId id="551" r:id="rId262"/>
    <p:sldId id="552" r:id="rId263"/>
    <p:sldId id="561" r:id="rId264"/>
    <p:sldId id="560" r:id="rId265"/>
    <p:sldId id="562" r:id="rId266"/>
    <p:sldId id="563" r:id="rId267"/>
    <p:sldId id="564" r:id="rId268"/>
    <p:sldId id="565" r:id="rId269"/>
    <p:sldId id="566" r:id="rId270"/>
    <p:sldId id="569" r:id="rId271"/>
    <p:sldId id="568" r:id="rId272"/>
    <p:sldId id="570" r:id="rId273"/>
    <p:sldId id="567" r:id="rId274"/>
    <p:sldId id="578" r:id="rId275"/>
    <p:sldId id="571" r:id="rId276"/>
    <p:sldId id="575" r:id="rId277"/>
    <p:sldId id="572" r:id="rId278"/>
    <p:sldId id="576" r:id="rId279"/>
    <p:sldId id="580" r:id="rId280"/>
    <p:sldId id="574" r:id="rId281"/>
    <p:sldId id="581" r:id="rId282"/>
    <p:sldId id="579" r:id="rId283"/>
    <p:sldId id="577" r:id="rId284"/>
    <p:sldId id="585" r:id="rId285"/>
    <p:sldId id="582" r:id="rId286"/>
    <p:sldId id="586" r:id="rId287"/>
    <p:sldId id="587" r:id="rId288"/>
    <p:sldId id="588" r:id="rId289"/>
    <p:sldId id="589" r:id="rId290"/>
    <p:sldId id="590" r:id="rId291"/>
    <p:sldId id="591" r:id="rId292"/>
    <p:sldId id="592" r:id="rId293"/>
    <p:sldId id="593" r:id="rId294"/>
    <p:sldId id="583" r:id="rId295"/>
    <p:sldId id="594" r:id="rId296"/>
    <p:sldId id="584" r:id="rId297"/>
    <p:sldId id="595" r:id="rId298"/>
    <p:sldId id="596" r:id="rId299"/>
    <p:sldId id="597" r:id="rId300"/>
    <p:sldId id="598" r:id="rId301"/>
    <p:sldId id="599" r:id="rId302"/>
    <p:sldId id="604" r:id="rId303"/>
    <p:sldId id="600" r:id="rId304"/>
    <p:sldId id="605" r:id="rId305"/>
    <p:sldId id="606" r:id="rId306"/>
    <p:sldId id="602" r:id="rId307"/>
    <p:sldId id="607" r:id="rId308"/>
    <p:sldId id="601" r:id="rId309"/>
    <p:sldId id="608" r:id="rId310"/>
    <p:sldId id="609" r:id="rId311"/>
    <p:sldId id="610" r:id="rId312"/>
    <p:sldId id="612" r:id="rId313"/>
    <p:sldId id="611" r:id="rId314"/>
    <p:sldId id="614" r:id="rId315"/>
    <p:sldId id="613" r:id="rId316"/>
    <p:sldId id="617" r:id="rId317"/>
    <p:sldId id="615" r:id="rId318"/>
    <p:sldId id="618" r:id="rId319"/>
    <p:sldId id="616" r:id="rId320"/>
    <p:sldId id="619" r:id="rId321"/>
    <p:sldId id="625" r:id="rId322"/>
    <p:sldId id="622" r:id="rId323"/>
    <p:sldId id="624" r:id="rId324"/>
    <p:sldId id="623" r:id="rId325"/>
    <p:sldId id="661" r:id="rId326"/>
    <p:sldId id="626" r:id="rId327"/>
    <p:sldId id="629" r:id="rId328"/>
    <p:sldId id="632" r:id="rId329"/>
    <p:sldId id="627" r:id="rId330"/>
    <p:sldId id="630" r:id="rId331"/>
    <p:sldId id="628" r:id="rId332"/>
    <p:sldId id="633" r:id="rId333"/>
    <p:sldId id="650" r:id="rId334"/>
    <p:sldId id="620" r:id="rId335"/>
    <p:sldId id="634" r:id="rId336"/>
    <p:sldId id="651" r:id="rId337"/>
    <p:sldId id="635" r:id="rId338"/>
    <p:sldId id="652" r:id="rId339"/>
    <p:sldId id="636" r:id="rId340"/>
    <p:sldId id="653" r:id="rId341"/>
    <p:sldId id="637" r:id="rId342"/>
    <p:sldId id="654" r:id="rId343"/>
    <p:sldId id="638" r:id="rId344"/>
    <p:sldId id="655" r:id="rId345"/>
    <p:sldId id="639" r:id="rId346"/>
    <p:sldId id="656" r:id="rId347"/>
    <p:sldId id="640" r:id="rId348"/>
    <p:sldId id="641" r:id="rId349"/>
    <p:sldId id="657" r:id="rId350"/>
    <p:sldId id="642" r:id="rId351"/>
    <p:sldId id="658" r:id="rId352"/>
    <p:sldId id="643" r:id="rId353"/>
    <p:sldId id="659" r:id="rId354"/>
    <p:sldId id="621" r:id="rId355"/>
    <p:sldId id="644" r:id="rId356"/>
    <p:sldId id="660" r:id="rId357"/>
    <p:sldId id="645" r:id="rId358"/>
    <p:sldId id="646" r:id="rId359"/>
    <p:sldId id="647" r:id="rId360"/>
    <p:sldId id="648" r:id="rId361"/>
    <p:sldId id="649" r:id="rId362"/>
    <p:sldId id="663" r:id="rId363"/>
    <p:sldId id="665" r:id="rId364"/>
    <p:sldId id="664" r:id="rId365"/>
  </p:sldIdLst>
  <p:sldSz cx="9144000" cy="6858000" type="screen4x3"/>
  <p:notesSz cx="7010400" cy="9296400"/>
  <p:defaultTextStyle>
    <a:defPPr>
      <a:defRPr lang="en-US"/>
    </a:defPPr>
    <a:lvl1pPr algn="l" rtl="0" fontAlgn="base">
      <a:spcBef>
        <a:spcPct val="0"/>
      </a:spcBef>
      <a:spcAft>
        <a:spcPct val="0"/>
      </a:spcAft>
      <a:defRPr sz="1400" kern="1200">
        <a:solidFill>
          <a:srgbClr val="000000"/>
        </a:solidFill>
        <a:latin typeface="Arial" charset="0"/>
        <a:ea typeface="Arial"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Arial"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Arial"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Arial"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Arial" charset="0"/>
        <a:cs typeface="Arial" charset="0"/>
        <a:sym typeface="Arial" charset="0"/>
      </a:defRPr>
    </a:lvl5pPr>
    <a:lvl6pPr marL="2286000" algn="l" defTabSz="914400" rtl="0" eaLnBrk="1" latinLnBrk="0" hangingPunct="1">
      <a:defRPr sz="1400" kern="1200">
        <a:solidFill>
          <a:srgbClr val="000000"/>
        </a:solidFill>
        <a:latin typeface="Arial" charset="0"/>
        <a:ea typeface="Arial" charset="0"/>
        <a:cs typeface="Arial" charset="0"/>
        <a:sym typeface="Arial" charset="0"/>
      </a:defRPr>
    </a:lvl6pPr>
    <a:lvl7pPr marL="2743200" algn="l" defTabSz="914400" rtl="0" eaLnBrk="1" latinLnBrk="0" hangingPunct="1">
      <a:defRPr sz="1400" kern="1200">
        <a:solidFill>
          <a:srgbClr val="000000"/>
        </a:solidFill>
        <a:latin typeface="Arial" charset="0"/>
        <a:ea typeface="Arial" charset="0"/>
        <a:cs typeface="Arial" charset="0"/>
        <a:sym typeface="Arial" charset="0"/>
      </a:defRPr>
    </a:lvl7pPr>
    <a:lvl8pPr marL="3200400" algn="l" defTabSz="914400" rtl="0" eaLnBrk="1" latinLnBrk="0" hangingPunct="1">
      <a:defRPr sz="1400" kern="1200">
        <a:solidFill>
          <a:srgbClr val="000000"/>
        </a:solidFill>
        <a:latin typeface="Arial" charset="0"/>
        <a:ea typeface="Arial" charset="0"/>
        <a:cs typeface="Arial" charset="0"/>
        <a:sym typeface="Arial" charset="0"/>
      </a:defRPr>
    </a:lvl8pPr>
    <a:lvl9pPr marL="3657600" algn="l" defTabSz="914400" rtl="0" eaLnBrk="1" latinLnBrk="0" hangingPunct="1">
      <a:defRPr sz="1400" kern="1200">
        <a:solidFill>
          <a:srgbClr val="000000"/>
        </a:solidFill>
        <a:latin typeface="Arial" charset="0"/>
        <a:ea typeface="Arial" charset="0"/>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9A46"/>
    <a:srgbClr val="FF9F0B"/>
    <a:srgbClr val="C20E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04"/>
    <p:restoredTop sz="90268" autoAdjust="0"/>
  </p:normalViewPr>
  <p:slideViewPr>
    <p:cSldViewPr>
      <p:cViewPr>
        <p:scale>
          <a:sx n="100" d="100"/>
          <a:sy n="100" d="100"/>
        </p:scale>
        <p:origin x="18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345" Type="http://schemas.openxmlformats.org/officeDocument/2006/relationships/slide" Target="slides/slide343.xml"/><Relationship Id="rId346" Type="http://schemas.openxmlformats.org/officeDocument/2006/relationships/slide" Target="slides/slide344.xml"/><Relationship Id="rId347" Type="http://schemas.openxmlformats.org/officeDocument/2006/relationships/slide" Target="slides/slide345.xml"/><Relationship Id="rId348" Type="http://schemas.openxmlformats.org/officeDocument/2006/relationships/slide" Target="slides/slide346.xml"/><Relationship Id="rId349" Type="http://schemas.openxmlformats.org/officeDocument/2006/relationships/slide" Target="slides/slide34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260" Type="http://schemas.openxmlformats.org/officeDocument/2006/relationships/slide" Target="slides/slide258.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61" Type="http://schemas.openxmlformats.org/officeDocument/2006/relationships/slide" Target="slides/slide259.xml"/><Relationship Id="rId262" Type="http://schemas.openxmlformats.org/officeDocument/2006/relationships/slide" Target="slides/slide260.xml"/><Relationship Id="rId263" Type="http://schemas.openxmlformats.org/officeDocument/2006/relationships/slide" Target="slides/slide261.xml"/><Relationship Id="rId264" Type="http://schemas.openxmlformats.org/officeDocument/2006/relationships/slide" Target="slides/slide262.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65" Type="http://schemas.openxmlformats.org/officeDocument/2006/relationships/slide" Target="slides/slide263.xml"/><Relationship Id="rId266" Type="http://schemas.openxmlformats.org/officeDocument/2006/relationships/slide" Target="slides/slide264.xml"/><Relationship Id="rId267" Type="http://schemas.openxmlformats.org/officeDocument/2006/relationships/slide" Target="slides/slide265.xml"/><Relationship Id="rId268" Type="http://schemas.openxmlformats.org/officeDocument/2006/relationships/slide" Target="slides/slide266.xml"/><Relationship Id="rId269" Type="http://schemas.openxmlformats.org/officeDocument/2006/relationships/slide" Target="slides/slide267.xml"/><Relationship Id="rId350" Type="http://schemas.openxmlformats.org/officeDocument/2006/relationships/slide" Target="slides/slide348.xml"/><Relationship Id="rId351" Type="http://schemas.openxmlformats.org/officeDocument/2006/relationships/slide" Target="slides/slide349.xml"/><Relationship Id="rId352" Type="http://schemas.openxmlformats.org/officeDocument/2006/relationships/slide" Target="slides/slide350.xml"/><Relationship Id="rId353" Type="http://schemas.openxmlformats.org/officeDocument/2006/relationships/slide" Target="slides/slide351.xml"/><Relationship Id="rId354" Type="http://schemas.openxmlformats.org/officeDocument/2006/relationships/slide" Target="slides/slide352.xml"/><Relationship Id="rId355" Type="http://schemas.openxmlformats.org/officeDocument/2006/relationships/slide" Target="slides/slide353.xml"/><Relationship Id="rId356" Type="http://schemas.openxmlformats.org/officeDocument/2006/relationships/slide" Target="slides/slide354.xml"/><Relationship Id="rId357" Type="http://schemas.openxmlformats.org/officeDocument/2006/relationships/slide" Target="slides/slide355.xml"/><Relationship Id="rId358" Type="http://schemas.openxmlformats.org/officeDocument/2006/relationships/slide" Target="slides/slide35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59" Type="http://schemas.openxmlformats.org/officeDocument/2006/relationships/slide" Target="slides/slide35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270" Type="http://schemas.openxmlformats.org/officeDocument/2006/relationships/slide" Target="slides/slide26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271" Type="http://schemas.openxmlformats.org/officeDocument/2006/relationships/slide" Target="slides/slide269.xml"/><Relationship Id="rId272" Type="http://schemas.openxmlformats.org/officeDocument/2006/relationships/slide" Target="slides/slide270.xml"/><Relationship Id="rId273" Type="http://schemas.openxmlformats.org/officeDocument/2006/relationships/slide" Target="slides/slide271.xml"/><Relationship Id="rId274" Type="http://schemas.openxmlformats.org/officeDocument/2006/relationships/slide" Target="slides/slide272.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275" Type="http://schemas.openxmlformats.org/officeDocument/2006/relationships/slide" Target="slides/slide273.xml"/><Relationship Id="rId276" Type="http://schemas.openxmlformats.org/officeDocument/2006/relationships/slide" Target="slides/slide274.xml"/><Relationship Id="rId277" Type="http://schemas.openxmlformats.org/officeDocument/2006/relationships/slide" Target="slides/slide275.xml"/><Relationship Id="rId278" Type="http://schemas.openxmlformats.org/officeDocument/2006/relationships/slide" Target="slides/slide276.xml"/><Relationship Id="rId279" Type="http://schemas.openxmlformats.org/officeDocument/2006/relationships/slide" Target="slides/slide277.xml"/><Relationship Id="rId300" Type="http://schemas.openxmlformats.org/officeDocument/2006/relationships/slide" Target="slides/slide298.xml"/><Relationship Id="rId301" Type="http://schemas.openxmlformats.org/officeDocument/2006/relationships/slide" Target="slides/slide299.xml"/><Relationship Id="rId302" Type="http://schemas.openxmlformats.org/officeDocument/2006/relationships/slide" Target="slides/slide300.xml"/><Relationship Id="rId303" Type="http://schemas.openxmlformats.org/officeDocument/2006/relationships/slide" Target="slides/slide301.xml"/><Relationship Id="rId304" Type="http://schemas.openxmlformats.org/officeDocument/2006/relationships/slide" Target="slides/slide302.xml"/><Relationship Id="rId305" Type="http://schemas.openxmlformats.org/officeDocument/2006/relationships/slide" Target="slides/slide303.xml"/><Relationship Id="rId306" Type="http://schemas.openxmlformats.org/officeDocument/2006/relationships/slide" Target="slides/slide304.xml"/><Relationship Id="rId307" Type="http://schemas.openxmlformats.org/officeDocument/2006/relationships/slide" Target="slides/slide305.xml"/><Relationship Id="rId308" Type="http://schemas.openxmlformats.org/officeDocument/2006/relationships/slide" Target="slides/slide306.xml"/><Relationship Id="rId309" Type="http://schemas.openxmlformats.org/officeDocument/2006/relationships/slide" Target="slides/slide307.xml"/><Relationship Id="rId360" Type="http://schemas.openxmlformats.org/officeDocument/2006/relationships/slide" Target="slides/slide358.xml"/><Relationship Id="rId361" Type="http://schemas.openxmlformats.org/officeDocument/2006/relationships/slide" Target="slides/slide359.xml"/><Relationship Id="rId362" Type="http://schemas.openxmlformats.org/officeDocument/2006/relationships/slide" Target="slides/slide360.xml"/><Relationship Id="rId363" Type="http://schemas.openxmlformats.org/officeDocument/2006/relationships/slide" Target="slides/slide361.xml"/><Relationship Id="rId364" Type="http://schemas.openxmlformats.org/officeDocument/2006/relationships/slide" Target="slides/slide362.xml"/><Relationship Id="rId365" Type="http://schemas.openxmlformats.org/officeDocument/2006/relationships/slide" Target="slides/slide363.xml"/><Relationship Id="rId366" Type="http://schemas.openxmlformats.org/officeDocument/2006/relationships/notesMaster" Target="notesMasters/notesMaster1.xml"/><Relationship Id="rId367" Type="http://schemas.openxmlformats.org/officeDocument/2006/relationships/handoutMaster" Target="handoutMasters/handoutMaster1.xml"/><Relationship Id="rId368" Type="http://schemas.openxmlformats.org/officeDocument/2006/relationships/presProps" Target="presProps.xml"/><Relationship Id="rId369" Type="http://schemas.openxmlformats.org/officeDocument/2006/relationships/viewProps" Target="viewProps.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80" Type="http://schemas.openxmlformats.org/officeDocument/2006/relationships/slide" Target="slides/slide278.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81" Type="http://schemas.openxmlformats.org/officeDocument/2006/relationships/slide" Target="slides/slide279.xml"/><Relationship Id="rId282" Type="http://schemas.openxmlformats.org/officeDocument/2006/relationships/slide" Target="slides/slide280.xml"/><Relationship Id="rId283" Type="http://schemas.openxmlformats.org/officeDocument/2006/relationships/slide" Target="slides/slide281.xml"/><Relationship Id="rId284" Type="http://schemas.openxmlformats.org/officeDocument/2006/relationships/slide" Target="slides/slide282.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285" Type="http://schemas.openxmlformats.org/officeDocument/2006/relationships/slide" Target="slides/slide283.xml"/><Relationship Id="rId286" Type="http://schemas.openxmlformats.org/officeDocument/2006/relationships/slide" Target="slides/slide284.xml"/><Relationship Id="rId287" Type="http://schemas.openxmlformats.org/officeDocument/2006/relationships/slide" Target="slides/slide285.xml"/><Relationship Id="rId288" Type="http://schemas.openxmlformats.org/officeDocument/2006/relationships/slide" Target="slides/slide286.xml"/><Relationship Id="rId289" Type="http://schemas.openxmlformats.org/officeDocument/2006/relationships/slide" Target="slides/slide287.xml"/><Relationship Id="rId310" Type="http://schemas.openxmlformats.org/officeDocument/2006/relationships/slide" Target="slides/slide308.xml"/><Relationship Id="rId311" Type="http://schemas.openxmlformats.org/officeDocument/2006/relationships/slide" Target="slides/slide309.xml"/><Relationship Id="rId312" Type="http://schemas.openxmlformats.org/officeDocument/2006/relationships/slide" Target="slides/slide310.xml"/><Relationship Id="rId313" Type="http://schemas.openxmlformats.org/officeDocument/2006/relationships/slide" Target="slides/slide311.xml"/><Relationship Id="rId314" Type="http://schemas.openxmlformats.org/officeDocument/2006/relationships/slide" Target="slides/slide312.xml"/><Relationship Id="rId315" Type="http://schemas.openxmlformats.org/officeDocument/2006/relationships/slide" Target="slides/slide313.xml"/><Relationship Id="rId316" Type="http://schemas.openxmlformats.org/officeDocument/2006/relationships/slide" Target="slides/slide314.xml"/><Relationship Id="rId317" Type="http://schemas.openxmlformats.org/officeDocument/2006/relationships/slide" Target="slides/slide315.xml"/><Relationship Id="rId318" Type="http://schemas.openxmlformats.org/officeDocument/2006/relationships/slide" Target="slides/slide316.xml"/><Relationship Id="rId319" Type="http://schemas.openxmlformats.org/officeDocument/2006/relationships/slide" Target="slides/slide317.xml"/><Relationship Id="rId370" Type="http://schemas.openxmlformats.org/officeDocument/2006/relationships/theme" Target="theme/theme1.xml"/><Relationship Id="rId371" Type="http://schemas.openxmlformats.org/officeDocument/2006/relationships/tableStyles" Target="tableStyles.xml"/><Relationship Id="rId290" Type="http://schemas.openxmlformats.org/officeDocument/2006/relationships/slide" Target="slides/slide288.xml"/><Relationship Id="rId291" Type="http://schemas.openxmlformats.org/officeDocument/2006/relationships/slide" Target="slides/slide289.xml"/><Relationship Id="rId292" Type="http://schemas.openxmlformats.org/officeDocument/2006/relationships/slide" Target="slides/slide290.xml"/><Relationship Id="rId293" Type="http://schemas.openxmlformats.org/officeDocument/2006/relationships/slide" Target="slides/slide291.xml"/><Relationship Id="rId294" Type="http://schemas.openxmlformats.org/officeDocument/2006/relationships/slide" Target="slides/slide292.xml"/><Relationship Id="rId295" Type="http://schemas.openxmlformats.org/officeDocument/2006/relationships/slide" Target="slides/slide293.xml"/><Relationship Id="rId296" Type="http://schemas.openxmlformats.org/officeDocument/2006/relationships/slide" Target="slides/slide294.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297" Type="http://schemas.openxmlformats.org/officeDocument/2006/relationships/slide" Target="slides/slide295.xml"/><Relationship Id="rId298" Type="http://schemas.openxmlformats.org/officeDocument/2006/relationships/slide" Target="slides/slide296.xml"/><Relationship Id="rId299" Type="http://schemas.openxmlformats.org/officeDocument/2006/relationships/slide" Target="slides/slide29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320" Type="http://schemas.openxmlformats.org/officeDocument/2006/relationships/slide" Target="slides/slide318.xml"/><Relationship Id="rId321" Type="http://schemas.openxmlformats.org/officeDocument/2006/relationships/slide" Target="slides/slide319.xml"/><Relationship Id="rId322" Type="http://schemas.openxmlformats.org/officeDocument/2006/relationships/slide" Target="slides/slide320.xml"/><Relationship Id="rId323" Type="http://schemas.openxmlformats.org/officeDocument/2006/relationships/slide" Target="slides/slide321.xml"/><Relationship Id="rId324" Type="http://schemas.openxmlformats.org/officeDocument/2006/relationships/slide" Target="slides/slide322.xml"/><Relationship Id="rId325" Type="http://schemas.openxmlformats.org/officeDocument/2006/relationships/slide" Target="slides/slide323.xml"/><Relationship Id="rId326" Type="http://schemas.openxmlformats.org/officeDocument/2006/relationships/slide" Target="slides/slide324.xml"/><Relationship Id="rId327" Type="http://schemas.openxmlformats.org/officeDocument/2006/relationships/slide" Target="slides/slide325.xml"/><Relationship Id="rId328" Type="http://schemas.openxmlformats.org/officeDocument/2006/relationships/slide" Target="slides/slide326.xml"/><Relationship Id="rId329" Type="http://schemas.openxmlformats.org/officeDocument/2006/relationships/slide" Target="slides/slide32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240" Type="http://schemas.openxmlformats.org/officeDocument/2006/relationships/slide" Target="slides/slide238.xml"/><Relationship Id="rId241" Type="http://schemas.openxmlformats.org/officeDocument/2006/relationships/slide" Target="slides/slide239.xml"/><Relationship Id="rId242" Type="http://schemas.openxmlformats.org/officeDocument/2006/relationships/slide" Target="slides/slide240.xml"/><Relationship Id="rId243" Type="http://schemas.openxmlformats.org/officeDocument/2006/relationships/slide" Target="slides/slide241.xml"/><Relationship Id="rId244" Type="http://schemas.openxmlformats.org/officeDocument/2006/relationships/slide" Target="slides/slide242.xml"/><Relationship Id="rId245" Type="http://schemas.openxmlformats.org/officeDocument/2006/relationships/slide" Target="slides/slide243.xml"/><Relationship Id="rId246" Type="http://schemas.openxmlformats.org/officeDocument/2006/relationships/slide" Target="slides/slide244.xml"/><Relationship Id="rId247" Type="http://schemas.openxmlformats.org/officeDocument/2006/relationships/slide" Target="slides/slide245.xml"/><Relationship Id="rId248" Type="http://schemas.openxmlformats.org/officeDocument/2006/relationships/slide" Target="slides/slide246.xml"/><Relationship Id="rId249" Type="http://schemas.openxmlformats.org/officeDocument/2006/relationships/slide" Target="slides/slide247.xml"/><Relationship Id="rId330" Type="http://schemas.openxmlformats.org/officeDocument/2006/relationships/slide" Target="slides/slide328.xml"/><Relationship Id="rId331" Type="http://schemas.openxmlformats.org/officeDocument/2006/relationships/slide" Target="slides/slide329.xml"/><Relationship Id="rId332" Type="http://schemas.openxmlformats.org/officeDocument/2006/relationships/slide" Target="slides/slide330.xml"/><Relationship Id="rId333" Type="http://schemas.openxmlformats.org/officeDocument/2006/relationships/slide" Target="slides/slide331.xml"/><Relationship Id="rId334" Type="http://schemas.openxmlformats.org/officeDocument/2006/relationships/slide" Target="slides/slide332.xml"/><Relationship Id="rId335" Type="http://schemas.openxmlformats.org/officeDocument/2006/relationships/slide" Target="slides/slide333.xml"/><Relationship Id="rId336" Type="http://schemas.openxmlformats.org/officeDocument/2006/relationships/slide" Target="slides/slide334.xml"/><Relationship Id="rId337" Type="http://schemas.openxmlformats.org/officeDocument/2006/relationships/slide" Target="slides/slide335.xml"/><Relationship Id="rId338" Type="http://schemas.openxmlformats.org/officeDocument/2006/relationships/slide" Target="slides/slide336.xml"/><Relationship Id="rId339" Type="http://schemas.openxmlformats.org/officeDocument/2006/relationships/slide" Target="slides/slide33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250" Type="http://schemas.openxmlformats.org/officeDocument/2006/relationships/slide" Target="slides/slide248.xml"/><Relationship Id="rId251" Type="http://schemas.openxmlformats.org/officeDocument/2006/relationships/slide" Target="slides/slide249.xml"/><Relationship Id="rId252" Type="http://schemas.openxmlformats.org/officeDocument/2006/relationships/slide" Target="slides/slide250.xml"/><Relationship Id="rId253" Type="http://schemas.openxmlformats.org/officeDocument/2006/relationships/slide" Target="slides/slide251.xml"/><Relationship Id="rId254" Type="http://schemas.openxmlformats.org/officeDocument/2006/relationships/slide" Target="slides/slide252.xml"/><Relationship Id="rId255" Type="http://schemas.openxmlformats.org/officeDocument/2006/relationships/slide" Target="slides/slide253.xml"/><Relationship Id="rId256" Type="http://schemas.openxmlformats.org/officeDocument/2006/relationships/slide" Target="slides/slide254.xml"/><Relationship Id="rId257" Type="http://schemas.openxmlformats.org/officeDocument/2006/relationships/slide" Target="slides/slide255.xml"/><Relationship Id="rId258" Type="http://schemas.openxmlformats.org/officeDocument/2006/relationships/slide" Target="slides/slide256.xml"/><Relationship Id="rId259" Type="http://schemas.openxmlformats.org/officeDocument/2006/relationships/slide" Target="slides/slide257.xml"/><Relationship Id="rId340" Type="http://schemas.openxmlformats.org/officeDocument/2006/relationships/slide" Target="slides/slide338.xml"/><Relationship Id="rId341" Type="http://schemas.openxmlformats.org/officeDocument/2006/relationships/slide" Target="slides/slide339.xml"/><Relationship Id="rId342" Type="http://schemas.openxmlformats.org/officeDocument/2006/relationships/slide" Target="slides/slide340.xml"/><Relationship Id="rId343" Type="http://schemas.openxmlformats.org/officeDocument/2006/relationships/slide" Target="slides/slide341.xml"/><Relationship Id="rId344" Type="http://schemas.openxmlformats.org/officeDocument/2006/relationships/slide" Target="slides/slide342.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7952A45-BFBB-F44A-A8E5-7BDEA5E6B3EC}" type="datetimeFigureOut">
              <a:rPr lang="en-US" smtClean="0"/>
              <a:t>10/8/17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6E3E24-EDC4-2942-8840-0ED5C2E6FCFB}" type="slidenum">
              <a:rPr lang="en-US" smtClean="0"/>
              <a:t>‹#›</a:t>
            </a:fld>
            <a:endParaRPr lang="en-US"/>
          </a:p>
        </p:txBody>
      </p:sp>
    </p:spTree>
    <p:extLst>
      <p:ext uri="{BB962C8B-B14F-4D97-AF65-F5344CB8AC3E}">
        <p14:creationId xmlns:p14="http://schemas.microsoft.com/office/powerpoint/2010/main" val="1141981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62" name="Shape 2"/>
          <p:cNvSpPr txBox="1">
            <a:spLocks noGrp="1"/>
          </p:cNvSpPr>
          <p:nvPr>
            <p:ph type="hdr" idx="2"/>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2" tIns="93162" rIns="93162" bIns="93162" numCol="1" anchor="t" anchorCtr="0" compatLnSpc="1">
            <a:prstTxWarp prst="textNoShape">
              <a:avLst/>
            </a:prstTxWarp>
          </a:bodyPr>
          <a:lstStyle>
            <a:lvl1pPr>
              <a:defRPr>
                <a:ea typeface="+mn-ea"/>
              </a:defRPr>
            </a:lvl1pPr>
          </a:lstStyle>
          <a:p>
            <a:pPr>
              <a:defRPr/>
            </a:pPr>
            <a:endParaRPr lang="en-US" altLang="en-US"/>
          </a:p>
        </p:txBody>
      </p:sp>
      <p:sp>
        <p:nvSpPr>
          <p:cNvPr id="40963" name="Shape 3"/>
          <p:cNvSpPr txBox="1">
            <a:spLocks noGrp="1"/>
          </p:cNvSpPr>
          <p:nvPr>
            <p:ph type="dt" idx="10"/>
          </p:nvPr>
        </p:nvSpPr>
        <p:spPr bwMode="auto">
          <a:xfrm>
            <a:off x="3970938"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2" tIns="93162" rIns="93162" bIns="93162" numCol="1" anchor="t" anchorCtr="0" compatLnSpc="1">
            <a:prstTxWarp prst="textNoShape">
              <a:avLst/>
            </a:prstTxWarp>
          </a:bodyPr>
          <a:lstStyle>
            <a:lvl1pPr algn="r">
              <a:defRPr>
                <a:ea typeface="+mn-ea"/>
              </a:defRPr>
            </a:lvl1pPr>
          </a:lstStyle>
          <a:p>
            <a:pPr>
              <a:defRPr/>
            </a:pPr>
            <a:endParaRPr lang="en-US" altLang="en-US"/>
          </a:p>
        </p:txBody>
      </p:sp>
      <p:sp>
        <p:nvSpPr>
          <p:cNvPr id="198660" name="Shape 4"/>
          <p:cNvSpPr>
            <a:spLocks noGrp="1" noRot="1" noChangeAspect="1"/>
          </p:cNvSpPr>
          <p:nvPr>
            <p:ph type="sldImg" idx="3"/>
          </p:nvPr>
        </p:nvSpPr>
        <p:spPr bwMode="auto">
          <a:xfrm>
            <a:off x="1181100" y="696913"/>
            <a:ext cx="4648200" cy="348615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rnd">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 name="Shape 5"/>
          <p:cNvSpPr txBox="1">
            <a:spLocks noGrp="1"/>
          </p:cNvSpPr>
          <p:nvPr>
            <p:ph type="body" idx="1"/>
          </p:nvPr>
        </p:nvSpPr>
        <p:spPr>
          <a:xfrm>
            <a:off x="701040" y="4415790"/>
            <a:ext cx="5608320" cy="4183380"/>
          </a:xfrm>
          <a:prstGeom prst="rect">
            <a:avLst/>
          </a:prstGeom>
          <a:noFill/>
          <a:ln>
            <a:noFill/>
          </a:ln>
        </p:spPr>
        <p:txBody>
          <a:bodyPr lIns="93162" tIns="93162" rIns="93162" bIns="93162"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endParaRPr noProof="0"/>
          </a:p>
        </p:txBody>
      </p:sp>
      <p:sp>
        <p:nvSpPr>
          <p:cNvPr id="40966" name="Shape 6"/>
          <p:cNvSpPr txBox="1">
            <a:spLocks noGrp="1"/>
          </p:cNvSpPr>
          <p:nvPr>
            <p:ph type="ftr" idx="11"/>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2" tIns="93162" rIns="93162" bIns="93162" numCol="1" anchor="b" anchorCtr="0" compatLnSpc="1">
            <a:prstTxWarp prst="textNoShape">
              <a:avLst/>
            </a:prstTxWarp>
          </a:bodyPr>
          <a:lstStyle>
            <a:lvl1pPr>
              <a:defRPr>
                <a:ea typeface="+mn-ea"/>
              </a:defRPr>
            </a:lvl1pPr>
          </a:lstStyle>
          <a:p>
            <a:pPr>
              <a:defRPr/>
            </a:pPr>
            <a:endParaRPr lang="en-US" altLang="en-US"/>
          </a:p>
        </p:txBody>
      </p:sp>
      <p:sp>
        <p:nvSpPr>
          <p:cNvPr id="40967" name="Shape 7"/>
          <p:cNvSpPr txBox="1">
            <a:spLocks noGrp="1"/>
          </p:cNvSpPr>
          <p:nvPr>
            <p:ph type="sldNum" idx="12"/>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2" tIns="93162" rIns="93162" bIns="93162" numCol="1" anchor="b" anchorCtr="0" compatLnSpc="1">
            <a:prstTxWarp prst="textNoShape">
              <a:avLst/>
            </a:prstTxWarp>
          </a:bodyPr>
          <a:lstStyle>
            <a:lvl1pPr algn="r">
              <a:defRPr>
                <a:ea typeface="+mn-ea"/>
              </a:defRPr>
            </a:lvl1pPr>
          </a:lstStyle>
          <a:p>
            <a:pPr>
              <a:defRPr/>
            </a:pPr>
            <a:endParaRPr lang="en-US" altLang="en-US"/>
          </a:p>
        </p:txBody>
      </p:sp>
    </p:spTree>
    <p:extLst>
      <p:ext uri="{BB962C8B-B14F-4D97-AF65-F5344CB8AC3E}">
        <p14:creationId xmlns:p14="http://schemas.microsoft.com/office/powerpoint/2010/main" val="311144693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3.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6.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9.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3.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6.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8.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0.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6.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8.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0.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6.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4.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6.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7.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8.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9.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0.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2" name="Shape 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199683" name="Shape 55"/>
          <p:cNvSpPr>
            <a:spLocks noGrp="1" noRot="1" noChangeAspect="1" noTextEdit="1"/>
          </p:cNvSpPr>
          <p:nvPr>
            <p:ph type="sldImg" idx="2"/>
          </p:nvPr>
        </p:nvSpPr>
        <p:spPr>
          <a:ln w="9525" cap="flat">
            <a:round/>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78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78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05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05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16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26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26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36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36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46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46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56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56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67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77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77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87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87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97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97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78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7875"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881380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08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08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18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18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28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28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38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38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49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49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59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59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69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8841134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21353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78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7875"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2594500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241946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3847621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9539287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9539287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953928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06133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06133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708527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3512588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9048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66825876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0303430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73783053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7350445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3723185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6099805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08194650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44403137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2303832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474385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11171755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297891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4938201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4938201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1090700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2115372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05510410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7881330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7061460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8603412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7601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11171755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8603412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0407530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0407530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980541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8984316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8984316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4390072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6156929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2000067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08468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11171755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4740161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3157694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3912026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912399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2005873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2739981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2000067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7621356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7621356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76213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3224157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7621356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4350952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4893560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3577020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11153498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13071032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08803075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08803075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31449194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10769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3224157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1076913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1076913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1076913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79294019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2577988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2577988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9434378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8400442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28680778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006752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1629083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1076913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354737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228719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4374046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6012926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49597620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61891914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91977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9440601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7375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07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07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8585905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611982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10769134"/>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5088782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6119644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437462234"/>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11279021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08418874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917253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9172533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91725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3435429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91725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446235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34354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696125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411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126530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52740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32843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00560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17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17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15620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64479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09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19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19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29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29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40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40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50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60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60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0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70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81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81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27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27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91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91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01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01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11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11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22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221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323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323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425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425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8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528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63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63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73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73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83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83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37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37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93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93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04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04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14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14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24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24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34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34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44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55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65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65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75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75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85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85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37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3779"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249367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96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96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06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06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16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16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26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37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37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47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47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57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67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67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78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781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883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883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48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985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985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088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088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19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19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29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29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39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39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49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49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60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70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70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80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80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90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90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58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00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00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11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11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21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21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31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31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41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41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52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52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62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72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72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82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82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93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93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68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68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03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03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13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13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23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23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34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341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443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443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545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545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8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648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75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75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85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85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95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9555" name="Shape 61"/>
          <p:cNvSpPr>
            <a:spLocks noGrp="1" noRot="1" noChangeAspect="1" noTextEdit="1"/>
          </p:cNvSpPr>
          <p:nvPr>
            <p:ph type="sldImg" idx="2"/>
          </p:nvPr>
        </p:nvSpPr>
        <p:spPr>
          <a:ln w="9525" cap="flat">
            <a:round/>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88513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2130425"/>
            <a:ext cx="7772400" cy="1470024"/>
          </a:xfrm>
          <a:prstGeom prst="rect">
            <a:avLst/>
          </a:prstGeom>
          <a:noFill/>
          <a:ln>
            <a:noFill/>
          </a:ln>
        </p:spPr>
        <p:txBody>
          <a:bodyPr/>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9" name="Shape 49"/>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spcAft>
                <a:spcPts val="0"/>
              </a:spcAft>
              <a:buClr>
                <a:schemeClr val="dk1"/>
              </a:buClr>
              <a:buFont typeface="Calibri"/>
              <a:buNone/>
              <a:defRPr/>
            </a:lvl1pPr>
            <a:lvl2pPr marL="457200" marR="0" indent="0" algn="ctr" rtl="0">
              <a:spcBef>
                <a:spcPts val="560"/>
              </a:spcBef>
              <a:spcAft>
                <a:spcPts val="0"/>
              </a:spcAft>
              <a:buClr>
                <a:schemeClr val="dk1"/>
              </a:buClr>
              <a:buFont typeface="Calibri"/>
              <a:buNone/>
              <a:defRPr/>
            </a:lvl2pPr>
            <a:lvl3pPr marL="914400" marR="0" indent="0" algn="ctr" rtl="0">
              <a:spcBef>
                <a:spcPts val="480"/>
              </a:spcBef>
              <a:spcAft>
                <a:spcPts val="0"/>
              </a:spcAft>
              <a:buClr>
                <a:schemeClr val="dk1"/>
              </a:buClr>
              <a:buFont typeface="Calibri"/>
              <a:buNone/>
              <a:defRPr/>
            </a:lvl3pPr>
            <a:lvl4pPr marL="1371600" marR="0" indent="0" algn="ctr" rtl="0">
              <a:spcBef>
                <a:spcPts val="400"/>
              </a:spcBef>
              <a:spcAft>
                <a:spcPts val="0"/>
              </a:spcAft>
              <a:buClr>
                <a:schemeClr val="dk1"/>
              </a:buClr>
              <a:buFont typeface="Calibri"/>
              <a:buNone/>
              <a:defRPr/>
            </a:lvl4pPr>
            <a:lvl5pPr marL="1828800" marR="0" indent="0" algn="ctr" rtl="0">
              <a:spcBef>
                <a:spcPts val="400"/>
              </a:spcBef>
              <a:spcAft>
                <a:spcPts val="0"/>
              </a:spcAft>
              <a:buClr>
                <a:schemeClr val="dk1"/>
              </a:buClr>
              <a:buFont typeface="Calibri"/>
              <a:buNone/>
              <a:defRPr/>
            </a:lvl5pPr>
            <a:lvl6pPr marL="2286000" marR="0" indent="0" algn="ctr" rtl="0">
              <a:spcBef>
                <a:spcPts val="400"/>
              </a:spcBef>
              <a:spcAft>
                <a:spcPts val="0"/>
              </a:spcAft>
              <a:buClr>
                <a:schemeClr val="dk1"/>
              </a:buClr>
              <a:buFont typeface="Calibri"/>
              <a:buNone/>
              <a:defRPr/>
            </a:lvl6pPr>
            <a:lvl7pPr marL="2743200" marR="0" indent="0" algn="ctr" rtl="0">
              <a:spcBef>
                <a:spcPts val="400"/>
              </a:spcBef>
              <a:spcAft>
                <a:spcPts val="0"/>
              </a:spcAft>
              <a:buClr>
                <a:schemeClr val="dk1"/>
              </a:buClr>
              <a:buFont typeface="Calibri"/>
              <a:buNone/>
              <a:defRPr/>
            </a:lvl7pPr>
            <a:lvl8pPr marL="3200400" marR="0" indent="0" algn="ctr" rtl="0">
              <a:spcBef>
                <a:spcPts val="400"/>
              </a:spcBef>
              <a:spcAft>
                <a:spcPts val="0"/>
              </a:spcAft>
              <a:buClr>
                <a:schemeClr val="dk1"/>
              </a:buClr>
              <a:buFont typeface="Calibri"/>
              <a:buNone/>
              <a:defRPr/>
            </a:lvl8pPr>
            <a:lvl9pPr marL="3657600" marR="0" indent="0" algn="ctr" rtl="0">
              <a:spcBef>
                <a:spcPts val="400"/>
              </a:spcBef>
              <a:spcAft>
                <a:spcPts val="0"/>
              </a:spcAft>
              <a:buClr>
                <a:schemeClr val="dk1"/>
              </a:buClr>
              <a:buFont typeface="Calibri"/>
              <a:buNone/>
              <a:defRPr/>
            </a:lvl9pPr>
          </a:lstStyle>
          <a:p>
            <a:endParaRPr/>
          </a:p>
        </p:txBody>
      </p:sp>
    </p:spTree>
    <p:extLst>
      <p:ext uri="{BB962C8B-B14F-4D97-AF65-F5344CB8AC3E}">
        <p14:creationId xmlns:p14="http://schemas.microsoft.com/office/powerpoint/2010/main" val="140361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5909EA65-6FA7-8F47-802A-2065BCF404CC}" type="slidenum">
              <a:rPr lang="en-US" altLang="en-US"/>
              <a:pPr/>
              <a:t>‹#›</a:t>
            </a:fld>
            <a:endParaRPr lang="en-US" altLang="en-US"/>
          </a:p>
        </p:txBody>
      </p:sp>
    </p:spTree>
    <p:extLst>
      <p:ext uri="{BB962C8B-B14F-4D97-AF65-F5344CB8AC3E}">
        <p14:creationId xmlns:p14="http://schemas.microsoft.com/office/powerpoint/2010/main" val="382987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A0792A15-2A28-B649-BE46-309F3C2CCA24}" type="slidenum">
              <a:rPr lang="en-US" altLang="en-US"/>
              <a:pPr/>
              <a:t>‹#›</a:t>
            </a:fld>
            <a:endParaRPr lang="en-US" altLang="en-US"/>
          </a:p>
        </p:txBody>
      </p:sp>
    </p:spTree>
    <p:extLst>
      <p:ext uri="{BB962C8B-B14F-4D97-AF65-F5344CB8AC3E}">
        <p14:creationId xmlns:p14="http://schemas.microsoft.com/office/powerpoint/2010/main" val="86791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8D6B6B7C-7380-E947-8CA0-241BA2681ADB}" type="slidenum">
              <a:rPr lang="en-US" altLang="en-US"/>
              <a:pPr/>
              <a:t>‹#›</a:t>
            </a:fld>
            <a:endParaRPr lang="en-US" altLang="en-US"/>
          </a:p>
        </p:txBody>
      </p:sp>
    </p:spTree>
    <p:extLst>
      <p:ext uri="{BB962C8B-B14F-4D97-AF65-F5344CB8AC3E}">
        <p14:creationId xmlns:p14="http://schemas.microsoft.com/office/powerpoint/2010/main" val="1394441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702ACC29-BBE6-9F43-B294-4496CB86D8F2}" type="slidenum">
              <a:rPr lang="en-US" altLang="en-US"/>
              <a:pPr/>
              <a:t>‹#›</a:t>
            </a:fld>
            <a:endParaRPr lang="en-US" altLang="en-US"/>
          </a:p>
        </p:txBody>
      </p:sp>
    </p:spTree>
    <p:extLst>
      <p:ext uri="{BB962C8B-B14F-4D97-AF65-F5344CB8AC3E}">
        <p14:creationId xmlns:p14="http://schemas.microsoft.com/office/powerpoint/2010/main" val="89573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fld id="{B8CD5385-1302-2344-AA0A-E61DBBAE6618}" type="slidenum">
              <a:rPr lang="en-US" altLang="en-US"/>
              <a:pPr/>
              <a:t>‹#›</a:t>
            </a:fld>
            <a:endParaRPr lang="en-US" altLang="en-US"/>
          </a:p>
        </p:txBody>
      </p:sp>
    </p:spTree>
    <p:extLst>
      <p:ext uri="{BB962C8B-B14F-4D97-AF65-F5344CB8AC3E}">
        <p14:creationId xmlns:p14="http://schemas.microsoft.com/office/powerpoint/2010/main" val="81309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fld id="{DE682553-DCB4-074B-BE0F-8F002083AAB0}" type="slidenum">
              <a:rPr lang="en-US" altLang="en-US"/>
              <a:pPr/>
              <a:t>‹#›</a:t>
            </a:fld>
            <a:endParaRPr lang="en-US" altLang="en-US"/>
          </a:p>
        </p:txBody>
      </p:sp>
    </p:spTree>
    <p:extLst>
      <p:ext uri="{BB962C8B-B14F-4D97-AF65-F5344CB8AC3E}">
        <p14:creationId xmlns:p14="http://schemas.microsoft.com/office/powerpoint/2010/main" val="1188159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fld id="{5E16504C-A7FE-3F41-8078-B46AD1959577}" type="slidenum">
              <a:rPr lang="en-US" altLang="en-US"/>
              <a:pPr/>
              <a:t>‹#›</a:t>
            </a:fld>
            <a:endParaRPr lang="en-US" altLang="en-US"/>
          </a:p>
        </p:txBody>
      </p:sp>
    </p:spTree>
    <p:extLst>
      <p:ext uri="{BB962C8B-B14F-4D97-AF65-F5344CB8AC3E}">
        <p14:creationId xmlns:p14="http://schemas.microsoft.com/office/powerpoint/2010/main" val="2090539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E03607C6-63F8-0A4C-A81C-1AEE1CBE4D1B}" type="slidenum">
              <a:rPr lang="en-US" altLang="en-US"/>
              <a:pPr/>
              <a:t>‹#›</a:t>
            </a:fld>
            <a:endParaRPr lang="en-US" altLang="en-US"/>
          </a:p>
        </p:txBody>
      </p:sp>
    </p:spTree>
    <p:extLst>
      <p:ext uri="{BB962C8B-B14F-4D97-AF65-F5344CB8AC3E}">
        <p14:creationId xmlns:p14="http://schemas.microsoft.com/office/powerpoint/2010/main" val="721629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9210094A-5700-3E4F-93E9-DEA1521AE373}" type="slidenum">
              <a:rPr lang="en-US" altLang="en-US"/>
              <a:pPr/>
              <a:t>‹#›</a:t>
            </a:fld>
            <a:endParaRPr lang="en-US" altLang="en-US"/>
          </a:p>
        </p:txBody>
      </p:sp>
    </p:spTree>
    <p:extLst>
      <p:ext uri="{BB962C8B-B14F-4D97-AF65-F5344CB8AC3E}">
        <p14:creationId xmlns:p14="http://schemas.microsoft.com/office/powerpoint/2010/main" val="158992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2309018" y="-251619"/>
            <a:ext cx="4525961" cy="8229600"/>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78946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1CB0986F-04A3-C742-AA38-7B661165305C}" type="slidenum">
              <a:rPr lang="en-US" altLang="en-US"/>
              <a:pPr/>
              <a:t>‹#›</a:t>
            </a:fld>
            <a:endParaRPr lang="en-US" altLang="en-US"/>
          </a:p>
        </p:txBody>
      </p:sp>
    </p:spTree>
    <p:extLst>
      <p:ext uri="{BB962C8B-B14F-4D97-AF65-F5344CB8AC3E}">
        <p14:creationId xmlns:p14="http://schemas.microsoft.com/office/powerpoint/2010/main" val="773682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62B50BB5-D9B1-B646-ABCF-D11F9715A333}" type="slidenum">
              <a:rPr lang="en-US" altLang="en-US"/>
              <a:pPr/>
              <a:t>‹#›</a:t>
            </a:fld>
            <a:endParaRPr lang="en-US" altLang="en-US"/>
          </a:p>
        </p:txBody>
      </p:sp>
    </p:spTree>
    <p:extLst>
      <p:ext uri="{BB962C8B-B14F-4D97-AF65-F5344CB8AC3E}">
        <p14:creationId xmlns:p14="http://schemas.microsoft.com/office/powerpoint/2010/main" val="27641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a:spLocks noGrp="1"/>
          </p:cNvSpPr>
          <p:nvPr>
            <p:ph type="pic" idx="2"/>
          </p:nvPr>
        </p:nvSpPr>
        <p:spPr>
          <a:xfrm>
            <a:off x="1792288" y="612775"/>
            <a:ext cx="5486399" cy="4114800"/>
          </a:xfrm>
          <a:prstGeom prst="rect">
            <a:avLst/>
          </a:prstGeom>
          <a:noFill/>
          <a:ln>
            <a:noFill/>
          </a:ln>
        </p:spPr>
      </p:sp>
      <p:sp>
        <p:nvSpPr>
          <p:cNvPr id="23" name="Shape 23"/>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131394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3050"/>
            <a:ext cx="3008313"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92513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102741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03612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97218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148243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ea typeface="Arial" charset="0"/>
              </a:defRPr>
            </a:lvl1pPr>
          </a:lstStyle>
          <a:p>
            <a:fld id="{2AE0698B-CAF6-E947-AC13-264BB5F4734F}" type="slidenum">
              <a:rPr lang="en-US" altLang="en-US"/>
              <a:pPr/>
              <a:t>‹#›</a:t>
            </a:fld>
            <a:endParaRPr lang="en-US" altLang="en-US"/>
          </a:p>
        </p:txBody>
      </p:sp>
    </p:spTree>
    <p:extLst>
      <p:ext uri="{BB962C8B-B14F-4D97-AF65-F5344CB8AC3E}">
        <p14:creationId xmlns:p14="http://schemas.microsoft.com/office/powerpoint/2010/main" val="124662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ctr" anchorCtr="0" compatLnSpc="1">
            <a:prstTxWarp prst="textNoShape">
              <a:avLst/>
            </a:prstTxWarp>
          </a:bodyPr>
          <a:lstStyle/>
          <a:p>
            <a:pPr lvl="0"/>
            <a:endParaRPr lang="en-US" altLang="en-US">
              <a:sym typeface="Arial" charset="0"/>
            </a:endParaRPr>
          </a:p>
        </p:txBody>
      </p:sp>
      <p:sp>
        <p:nvSpPr>
          <p:cNvPr id="1027"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t" anchorCtr="0" compatLnSpc="1">
            <a:prstTxWarp prst="textNoShape">
              <a:avLst/>
            </a:prstTxWarp>
          </a:bodyPr>
          <a:lstStyle/>
          <a:p>
            <a:pPr lvl="0"/>
            <a:endParaRPr lang="en-US" altLang="en-US">
              <a:sym typeface="Arial" charset="0"/>
            </a:endParaRPr>
          </a:p>
        </p:txBody>
      </p:sp>
      <p:sp>
        <p:nvSpPr>
          <p:cNvPr id="1028" name="Shape 1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ea typeface="+mn-ea"/>
              </a:defRPr>
            </a:lvl1pPr>
          </a:lstStyle>
          <a:p>
            <a:pPr>
              <a:defRPr/>
            </a:pPr>
            <a:endParaRPr lang="en-US" altLang="en-US"/>
          </a:p>
        </p:txBody>
      </p:sp>
      <p:sp>
        <p:nvSpPr>
          <p:cNvPr id="1029" name="Shape 12"/>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ea typeface="+mn-ea"/>
              </a:defRPr>
            </a:lvl1pPr>
          </a:lstStyle>
          <a:p>
            <a:pPr>
              <a:defRPr/>
            </a:pPr>
            <a:endParaRPr lang="en-US" altLang="en-US"/>
          </a:p>
        </p:txBody>
      </p:sp>
      <p:sp>
        <p:nvSpPr>
          <p:cNvPr id="1030" name="Shape 13"/>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a:defRPr>
                <a:ea typeface="+mn-ea"/>
              </a:defRPr>
            </a:lvl1pPr>
          </a:lstStyle>
          <a:p>
            <a:pPr>
              <a:defRPr/>
            </a:pPr>
            <a:endParaRPr lang="en-US" altLang="en-US"/>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fld id="{FE6BAF5E-47EC-BC45-9BF3-F3F680F0836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prezi.com/ymhfprb-_wyk/?utm_campaign=share&amp;utm_medium=copy" TargetMode="External"/><Relationship Id="rId4" Type="http://schemas.openxmlformats.org/officeDocument/2006/relationships/hyperlink" Target="https://play.kahoot.it/#/k/4a5161bd-6c05-4233-9377-6f40276cc0b6" TargetMode="External"/><Relationship Id="rId5" Type="http://schemas.openxmlformats.org/officeDocument/2006/relationships/hyperlink" Target="mailto:schmitm1@dearbornschools.org" TargetMode="External"/><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 Id="rId3" Type="http://schemas.openxmlformats.org/officeDocument/2006/relationships/hyperlink" Target="https://www.youtube.com/watch?v=P1pBoDR-AFY"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 Id="rId3" Type="http://schemas.openxmlformats.org/officeDocument/2006/relationships/hyperlink" Target="mailto:schmitm1@dearbornschools.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3" Type="http://schemas.openxmlformats.org/officeDocument/2006/relationships/hyperlink" Target="https://owl.english.purdue.edu/owl/resource/747/12/" TargetMode="External"/><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9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wl.english.purdue.edu/owl/resource/747/02/" TargetMode="Externa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iblog.dearbornschools.org/kubicek/reading/open-ebooks/"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Relationship Id="rId3" Type="http://schemas.openxmlformats.org/officeDocument/2006/relationships/hyperlink" Target="https://www.youtube.com/watch?v=P8pjd1QEA0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0.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3.xml"/><Relationship Id="rId3" Type="http://schemas.openxmlformats.org/officeDocument/2006/relationships/hyperlink" Target="https://www.theatlantic.com/video/index/404305/angola-prison-documentary/" TargetMode="Externa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8.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9.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8.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9.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prezi.com/view/oDH8H7oVlJHbIXkurV6t/" TargetMode="Externa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5.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prezi.com/view/oDH8H7oVlJHbIXkurV6t/" TargetMode="Externa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8.xml"/><Relationship Id="rId3" Type="http://schemas.openxmlformats.org/officeDocument/2006/relationships/hyperlink" Target="https://magic.piktochart.com/output/20233534-new-piktochart" TargetMode="Externa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9.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0.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5.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6.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8.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9.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1.xml"/><Relationship Id="rId3" Type="http://schemas.openxmlformats.org/officeDocument/2006/relationships/hyperlink" Target="http://bit.ly/2nTckXu"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4.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5.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www.teachingchannel.org/videos/bring-socratic-seminars-to-the-classroom" TargetMode="Externa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8.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9.xml"/><Relationship Id="rId3" Type="http://schemas.openxmlformats.org/officeDocument/2006/relationships/image" Target="../media/image13.tiff"/></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0.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1.xml"/><Relationship Id="rId3" Type="http://schemas.openxmlformats.org/officeDocument/2006/relationships/image" Target="../media/image14.tiff"/></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2.xml"/><Relationship Id="rId3" Type="http://schemas.openxmlformats.org/officeDocument/2006/relationships/image" Target="../media/image15.tiff"/></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3.xml"/><Relationship Id="rId3" Type="http://schemas.openxmlformats.org/officeDocument/2006/relationships/image" Target="../media/image16.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4.xml"/><Relationship Id="rId3" Type="http://schemas.openxmlformats.org/officeDocument/2006/relationships/image" Target="../media/image17.tiff"/></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5.xml"/><Relationship Id="rId3" Type="http://schemas.openxmlformats.org/officeDocument/2006/relationships/image" Target="../media/image18.tiff"/></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8.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9.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0.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5.xml"/><Relationship Id="rId3" Type="http://schemas.openxmlformats.org/officeDocument/2006/relationships/hyperlink" Target="mailto:schmitm1@dearbornschools.org)" TargetMode="Externa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6.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7.xml"/><Relationship Id="rId3" Type="http://schemas.openxmlformats.org/officeDocument/2006/relationships/hyperlink" Target="https://www.youtube.com/watch?v=Qqa9RxxlBdw" TargetMode="Externa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8.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9.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0.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2.xml"/><Relationship Id="rId3"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4.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5.xml"/><Relationship Id="rId3" Type="http://schemas.openxmlformats.org/officeDocument/2006/relationships/image" Target="../media/image20.JPG"/></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6.xml"/><Relationship Id="rId3" Type="http://schemas.openxmlformats.org/officeDocument/2006/relationships/hyperlink" Target="https://webcamera.io/" TargetMode="Externa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8.xml"/><Relationship Id="rId3" Type="http://schemas.openxmlformats.org/officeDocument/2006/relationships/hyperlink" Target="https://webcamera.io/" TargetMode="Externa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0.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1.xml"/><Relationship Id="rId3" Type="http://schemas.openxmlformats.org/officeDocument/2006/relationships/hyperlink" Target="https://webcamera.io/" TargetMode="Externa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3.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4.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6.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7.xml"/><Relationship Id="rId3" Type="http://schemas.openxmlformats.org/officeDocument/2006/relationships/hyperlink" Target="https://webcamera.io/" TargetMode="Externa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8.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9.xml"/><Relationship Id="rId3" Type="http://schemas.openxmlformats.org/officeDocument/2006/relationships/hyperlink" Target="https://webcamera.io/"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0.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1.xml"/><Relationship Id="rId3" Type="http://schemas.openxmlformats.org/officeDocument/2006/relationships/image" Target="../media/image21.png"/></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2.xml"/><Relationship Id="rId3" Type="http://schemas.openxmlformats.org/officeDocument/2006/relationships/hyperlink" Target="https://webcamera.io/" TargetMode="Externa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3.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4.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5.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60.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5.xml"/><Relationship Id="rId2" Type="http://schemas.openxmlformats.org/officeDocument/2006/relationships/notesSlide" Target="../notesSlides/notesSlide20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8.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9.xml"/></Relationships>
</file>

<file path=ppt/slides/_rels/slide36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5.xml"/><Relationship Id="rId2" Type="http://schemas.openxmlformats.org/officeDocument/2006/relationships/notesSlide" Target="../notesSlides/notesSlide2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hyperlink" Target="https://www.youtube.com/watch?v=h1Lfd1aB9YI"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hyperlink" Target="https://www.youtube.com/watch?v=h1Lfd1aB9YI"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hyperlink" Target="mailto:student#@dearbornschools.or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hyperlink" Target="https://www.teachingchannel.org/videos/bring-socratic-seminars-to-the-classro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m.youtube.com/watch?v=Om1lmhaBngA"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goo.gl/forms/7XX4nkHcIpSGxC9M2"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51"/>
          <p:cNvSpPr txBox="1">
            <a:spLocks noGrp="1"/>
          </p:cNvSpPr>
          <p:nvPr>
            <p:ph type="ctrTitle" idx="4294967295"/>
          </p:nvPr>
        </p:nvSpPr>
        <p:spPr>
          <a:xfrm>
            <a:off x="914400" y="1600200"/>
            <a:ext cx="7772400" cy="1828800"/>
          </a:xfrm>
        </p:spPr>
        <p:txBody>
          <a:bodyPr tIns="45700" bIns="45700" anchor="b" anchorCtr="1"/>
          <a:lstStyle/>
          <a:p>
            <a:pPr algn="ctr" eaLnBrk="1" hangingPunct="1">
              <a:buClr>
                <a:srgbClr val="000000"/>
              </a:buClr>
              <a:buSzPct val="25000"/>
              <a:buFont typeface="Calibri" charset="0"/>
              <a:buNone/>
            </a:pPr>
            <a:r>
              <a:rPr lang="en-US" altLang="en-US" sz="5700">
                <a:latin typeface="Calibri" charset="0"/>
                <a:ea typeface="Arial" charset="0"/>
                <a:cs typeface="Arial" charset="0"/>
                <a:sym typeface="Calibri" charset="0"/>
              </a:rPr>
              <a:t>Language Arts 5 &amp; 6</a:t>
            </a:r>
            <a:br>
              <a:rPr lang="en-US" altLang="en-US" sz="5700">
                <a:latin typeface="Calibri" charset="0"/>
                <a:ea typeface="Arial" charset="0"/>
                <a:cs typeface="Arial" charset="0"/>
                <a:sym typeface="Calibri" charset="0"/>
              </a:rPr>
            </a:br>
            <a:r>
              <a:rPr lang="en-US" altLang="en-US" sz="5700">
                <a:latin typeface="Calibri" charset="0"/>
                <a:ea typeface="Arial" charset="0"/>
                <a:cs typeface="Arial" charset="0"/>
                <a:sym typeface="Calibri" charset="0"/>
              </a:rPr>
              <a:t> Daily Agenda</a:t>
            </a:r>
          </a:p>
        </p:txBody>
      </p:sp>
      <p:sp>
        <p:nvSpPr>
          <p:cNvPr id="24579" name="Shape 52"/>
          <p:cNvSpPr txBox="1">
            <a:spLocks noGrp="1"/>
          </p:cNvSpPr>
          <p:nvPr>
            <p:ph type="subTitle" idx="4294967295"/>
          </p:nvPr>
        </p:nvSpPr>
        <p:spPr>
          <a:xfrm>
            <a:off x="2057400" y="3733800"/>
            <a:ext cx="6045200" cy="1752600"/>
          </a:xfrm>
        </p:spPr>
        <p:txBody>
          <a:bodyPr tIns="45700" bIns="45700"/>
          <a:lstStyle/>
          <a:p>
            <a:pPr algn="ctr" eaLnBrk="1" hangingPunct="1">
              <a:buClr>
                <a:srgbClr val="000000"/>
              </a:buClr>
              <a:buSzPct val="25000"/>
              <a:buFont typeface="Calibri" charset="0"/>
              <a:buNone/>
            </a:pPr>
            <a:r>
              <a:rPr lang="en-US" altLang="en-US" sz="3200">
                <a:latin typeface="Calibri" charset="0"/>
                <a:ea typeface="Arial" charset="0"/>
                <a:cs typeface="Arial" charset="0"/>
                <a:sym typeface="Calibri" charset="0"/>
              </a:rPr>
              <a:t>Mr. Schmitt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57"/>
          <p:cNvSpPr txBox="1">
            <a:spLocks noGrp="1"/>
          </p:cNvSpPr>
          <p:nvPr>
            <p:ph type="title" idx="4294967295"/>
          </p:nvPr>
        </p:nvSpPr>
        <p:spPr>
          <a:xfrm>
            <a:off x="609600" y="1254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9/8/17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630138"/>
            <a:ext cx="8839200" cy="5465862"/>
          </a:xfrm>
          <a:extLst/>
        </p:spPr>
        <p:txBody>
          <a:bodyPr tIns="45700" bIns="45700">
            <a:normAutofit fontScale="47500" lnSpcReduction="20000"/>
          </a:bodyPr>
          <a:lstStyle/>
          <a:p>
            <a:pPr lvl="0"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b="1" dirty="0" smtClean="0">
                <a:latin typeface="+mn-lt"/>
                <a:ea typeface="Calibri"/>
                <a:cs typeface="Calibri"/>
                <a:sym typeface="Calibri"/>
              </a:rPr>
              <a:t>: </a:t>
            </a:r>
            <a:r>
              <a:rPr lang="en-US" sz="3200" dirty="0"/>
              <a:t>Pick something out of your pocket, backpack, or purse and share it with your table. Explain why the item is important to you</a:t>
            </a:r>
            <a:r>
              <a:rPr lang="en-US" sz="3200" dirty="0" smtClean="0"/>
              <a:t>.</a:t>
            </a: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en-US" sz="2900" dirty="0" smtClean="0">
                <a:latin typeface="+mn-lt"/>
                <a:ea typeface="Calibri"/>
                <a:cs typeface="Calibri"/>
                <a:sym typeface="Calibri"/>
              </a:rPr>
              <a:t>Finish ”Sign up for everything” assignment</a:t>
            </a: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en-US" sz="2900" dirty="0" smtClean="0">
                <a:latin typeface="+mn-lt"/>
                <a:ea typeface="Calibri"/>
                <a:cs typeface="Calibri"/>
                <a:sym typeface="Calibri"/>
              </a:rPr>
              <a:t>Meet </a:t>
            </a:r>
            <a:r>
              <a:rPr lang="en-US" sz="2900" dirty="0">
                <a:latin typeface="+mn-lt"/>
                <a:ea typeface="Calibri"/>
                <a:cs typeface="Calibri"/>
                <a:sym typeface="Calibri"/>
              </a:rPr>
              <a:t>Mr. Schmitt presentation + </a:t>
            </a:r>
            <a:r>
              <a:rPr lang="en-US" sz="2900" dirty="0" err="1">
                <a:latin typeface="+mn-lt"/>
                <a:ea typeface="Calibri"/>
                <a:cs typeface="Calibri"/>
                <a:sym typeface="Calibri"/>
              </a:rPr>
              <a:t>Kahoot</a:t>
            </a:r>
            <a:r>
              <a:rPr lang="en-US" sz="2900" dirty="0">
                <a:latin typeface="+mn-lt"/>
                <a:ea typeface="Calibri"/>
                <a:cs typeface="Calibri"/>
                <a:sym typeface="Calibri"/>
              </a:rPr>
              <a:t> </a:t>
            </a:r>
            <a:r>
              <a:rPr lang="en-US" sz="2900" dirty="0" smtClean="0">
                <a:latin typeface="+mn-lt"/>
                <a:ea typeface="Calibri"/>
                <a:cs typeface="Calibri"/>
                <a:sym typeface="Calibri"/>
              </a:rPr>
              <a:t>Quiz (if there is time)</a:t>
            </a:r>
            <a:endParaRPr lang="en-US" sz="2900" dirty="0">
              <a:latin typeface="+mn-lt"/>
              <a:ea typeface="Calibri"/>
              <a:cs typeface="Calibri"/>
              <a:sym typeface="Calibri"/>
            </a:endParaRP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en-US" sz="2900" dirty="0">
                <a:latin typeface="+mn-lt"/>
                <a:ea typeface="Calibri"/>
                <a:cs typeface="Calibri"/>
                <a:sym typeface="Calibri"/>
                <a:hlinkClick r:id="rId3"/>
              </a:rPr>
              <a:t>http://prezi.com/ymhfprb-_wyk/?</a:t>
            </a:r>
            <a:r>
              <a:rPr lang="en-US" sz="2900" dirty="0" smtClean="0">
                <a:latin typeface="+mn-lt"/>
                <a:ea typeface="Calibri"/>
                <a:cs typeface="Calibri"/>
                <a:sym typeface="Calibri"/>
                <a:hlinkClick r:id="rId3"/>
              </a:rPr>
              <a:t>utm_campaign=share&amp;utm_medium=copy</a:t>
            </a:r>
            <a:endParaRPr lang="en-US" sz="2900" dirty="0" smtClean="0">
              <a:latin typeface="+mn-lt"/>
              <a:ea typeface="Calibri"/>
              <a:cs typeface="Calibri"/>
              <a:sym typeface="Calibri"/>
            </a:endParaRP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mr-IN" sz="2900" dirty="0">
                <a:latin typeface="+mn-lt"/>
                <a:ea typeface="Calibri"/>
                <a:cs typeface="Calibri"/>
                <a:sym typeface="Calibri"/>
                <a:hlinkClick r:id="rId4"/>
              </a:rPr>
              <a:t>https://play.kahoot.it/#/</a:t>
            </a:r>
            <a:r>
              <a:rPr lang="mr-IN" sz="2900" dirty="0" smtClean="0">
                <a:latin typeface="+mn-lt"/>
                <a:ea typeface="Calibri"/>
                <a:cs typeface="Calibri"/>
                <a:sym typeface="Calibri"/>
                <a:hlinkClick r:id="rId4"/>
              </a:rPr>
              <a:t>k/4a5161bd-6c05-4233-9377-6f40276cc0b6</a:t>
            </a:r>
            <a:endParaRPr lang="en-US" sz="2900" dirty="0" smtClean="0">
              <a:latin typeface="+mn-lt"/>
              <a:ea typeface="Calibri"/>
              <a:cs typeface="Calibri"/>
              <a:sym typeface="Calibri"/>
            </a:endParaRP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en-US" sz="2900" dirty="0" smtClean="0">
                <a:latin typeface="+mn-lt"/>
                <a:ea typeface="Calibri"/>
                <a:cs typeface="Calibri"/>
                <a:sym typeface="Calibri"/>
              </a:rPr>
              <a:t>Book Pass / start previewing books from Mr. Schmitt’s library</a:t>
            </a: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en-US" sz="2900" dirty="0" smtClean="0">
                <a:latin typeface="+mn-lt"/>
                <a:ea typeface="Calibri"/>
                <a:cs typeface="Calibri"/>
                <a:sym typeface="Calibri"/>
              </a:rPr>
              <a:t>Take one Khan Academy reading quiz</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en-US" sz="2900" dirty="0">
                <a:latin typeface="+mn-lt"/>
                <a:ea typeface="Calibri"/>
                <a:cs typeface="Calibri"/>
                <a:sym typeface="Calibri"/>
              </a:rPr>
              <a:t>Finish the “Sign up for everything” assignment</a:t>
            </a: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en-US" sz="2900" dirty="0">
                <a:latin typeface="+mn-lt"/>
                <a:ea typeface="Calibri"/>
                <a:cs typeface="Calibri"/>
                <a:sym typeface="Calibri"/>
              </a:rPr>
              <a:t>Complete the survey on Google Forms (must be submitted before your class on Monday 9/11/17</a:t>
            </a:r>
            <a:r>
              <a:rPr lang="en-US" sz="2900" dirty="0" smtClean="0">
                <a:latin typeface="+mn-lt"/>
                <a:ea typeface="Calibri"/>
                <a:cs typeface="Calibri"/>
                <a:sym typeface="Calibri"/>
              </a:rPr>
              <a:t>)</a:t>
            </a: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en-US" sz="2900" dirty="0" smtClean="0">
                <a:latin typeface="+mn-lt"/>
                <a:ea typeface="Calibri"/>
                <a:cs typeface="Calibri"/>
                <a:sym typeface="Calibri"/>
              </a:rPr>
              <a:t>Reminder: Materials are due Tuesday 9/12/17. You will receive a formative grade for having all of your materials checked in. </a:t>
            </a:r>
            <a:endParaRPr lang="en-US" sz="2900" dirty="0">
              <a:latin typeface="+mn-lt"/>
              <a:ea typeface="Calibri"/>
              <a:cs typeface="Calibri"/>
              <a:sym typeface="Calibri"/>
            </a:endParaRP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en-US" sz="2900" dirty="0">
                <a:latin typeface="+mn-lt"/>
                <a:ea typeface="Calibri"/>
                <a:cs typeface="Calibri"/>
                <a:sym typeface="Calibri"/>
              </a:rPr>
              <a:t>Save my blog and my email and Remind number to your contacts: </a:t>
            </a:r>
          </a:p>
          <a:p>
            <a:pPr marL="800100" lvl="8" indent="-342900">
              <a:lnSpc>
                <a:spcPct val="120000"/>
              </a:lnSpc>
              <a:buClr>
                <a:srgbClr val="000000"/>
              </a:buClr>
              <a:buSzPct val="100000"/>
              <a:buFont typeface="Courier New" charset="0"/>
              <a:buChar char="o"/>
              <a:defRPr/>
            </a:pPr>
            <a:r>
              <a:rPr lang="en-US" sz="2900" dirty="0">
                <a:latin typeface="+mn-lt"/>
                <a:ea typeface="Calibri"/>
                <a:cs typeface="Calibri"/>
                <a:sym typeface="Calibri"/>
              </a:rPr>
              <a:t>Blog = </a:t>
            </a:r>
            <a:r>
              <a:rPr lang="en-US" sz="2900" u="sng" dirty="0" err="1">
                <a:solidFill>
                  <a:schemeClr val="bg2">
                    <a:lumMod val="60000"/>
                    <a:lumOff val="40000"/>
                  </a:schemeClr>
                </a:solidFill>
                <a:latin typeface="+mn-lt"/>
                <a:ea typeface="Calibri"/>
                <a:cs typeface="Calibri"/>
                <a:sym typeface="Calibri"/>
              </a:rPr>
              <a:t>iblog.dearbornschools.org</a:t>
            </a:r>
            <a:r>
              <a:rPr lang="en-US" sz="2900" u="sng" dirty="0">
                <a:solidFill>
                  <a:schemeClr val="bg2">
                    <a:lumMod val="60000"/>
                    <a:lumOff val="40000"/>
                  </a:schemeClr>
                </a:solidFill>
                <a:latin typeface="+mn-lt"/>
                <a:ea typeface="Calibri"/>
                <a:cs typeface="Calibri"/>
                <a:sym typeface="Calibri"/>
              </a:rPr>
              <a:t>/</a:t>
            </a:r>
            <a:r>
              <a:rPr lang="en-US" sz="2900" u="sng" dirty="0" err="1">
                <a:solidFill>
                  <a:schemeClr val="bg2">
                    <a:lumMod val="60000"/>
                    <a:lumOff val="40000"/>
                  </a:schemeClr>
                </a:solidFill>
                <a:latin typeface="+mn-lt"/>
                <a:ea typeface="Calibri"/>
                <a:cs typeface="Calibri"/>
                <a:sym typeface="Calibri"/>
              </a:rPr>
              <a:t>schmitthappens</a:t>
            </a:r>
            <a:r>
              <a:rPr lang="en-US" sz="2900" u="sng" dirty="0">
                <a:solidFill>
                  <a:schemeClr val="bg2">
                    <a:lumMod val="60000"/>
                    <a:lumOff val="40000"/>
                  </a:schemeClr>
                </a:solidFill>
                <a:latin typeface="+mn-lt"/>
                <a:ea typeface="Calibri"/>
                <a:cs typeface="Calibri"/>
                <a:sym typeface="Calibri"/>
              </a:rPr>
              <a:t>  </a:t>
            </a:r>
          </a:p>
          <a:p>
            <a:pPr marL="800100" lvl="8" indent="-342900">
              <a:lnSpc>
                <a:spcPct val="120000"/>
              </a:lnSpc>
              <a:buClr>
                <a:srgbClr val="000000"/>
              </a:buClr>
              <a:buSzPct val="100000"/>
              <a:buFont typeface="Courier New" charset="0"/>
              <a:buChar char="o"/>
              <a:defRPr/>
            </a:pPr>
            <a:r>
              <a:rPr lang="en-US" sz="2900" dirty="0">
                <a:latin typeface="+mn-lt"/>
                <a:ea typeface="Calibri"/>
                <a:cs typeface="Calibri"/>
                <a:sym typeface="Calibri"/>
              </a:rPr>
              <a:t>Email = </a:t>
            </a:r>
            <a:r>
              <a:rPr lang="en-US" sz="2900" u="sng" dirty="0">
                <a:solidFill>
                  <a:schemeClr val="bg2">
                    <a:lumMod val="60000"/>
                    <a:lumOff val="40000"/>
                  </a:schemeClr>
                </a:solidFill>
                <a:latin typeface="+mn-lt"/>
                <a:ea typeface="Calibri"/>
                <a:cs typeface="Calibri"/>
                <a:sym typeface="Calibri"/>
                <a:hlinkClick r:id="rId5"/>
              </a:rPr>
              <a:t>schmitm1@dearbornschools.org</a:t>
            </a:r>
            <a:endParaRPr lang="en-US" sz="2900" u="sng" dirty="0">
              <a:solidFill>
                <a:schemeClr val="bg2">
                  <a:lumMod val="60000"/>
                  <a:lumOff val="40000"/>
                </a:schemeClr>
              </a:solidFill>
              <a:latin typeface="+mn-lt"/>
              <a:ea typeface="Calibri"/>
              <a:cs typeface="Calibri"/>
              <a:sym typeface="Calibri"/>
            </a:endParaRPr>
          </a:p>
          <a:p>
            <a:pPr fontAlgn="auto">
              <a:lnSpc>
                <a:spcPct val="80000"/>
              </a:lnSpc>
              <a:spcBef>
                <a:spcPts val="400"/>
              </a:spcBef>
              <a:spcAft>
                <a:spcPts val="0"/>
              </a:spcAft>
              <a:buClr>
                <a:srgbClr val="000000"/>
              </a:buClr>
              <a:buSzPct val="100000"/>
              <a:defRPr/>
            </a:pPr>
            <a:endParaRPr lang="en-US" sz="2900" b="1" dirty="0" smtClean="0">
              <a:latin typeface="+mn-lt"/>
              <a:ea typeface="Calibri"/>
              <a:cs typeface="Calibri"/>
              <a:sym typeface="Calibri"/>
            </a:endParaRPr>
          </a:p>
          <a:p>
            <a:pPr fontAlgn="auto">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Daily </a:t>
            </a:r>
            <a:r>
              <a:rPr lang="en-US" sz="2900" b="1" dirty="0">
                <a:latin typeface="+mn-lt"/>
                <a:ea typeface="Calibri"/>
                <a:cs typeface="Calibri"/>
                <a:sym typeface="Calibri"/>
              </a:rPr>
              <a:t>Learning Targets</a:t>
            </a:r>
          </a:p>
          <a:p>
            <a:pPr marL="742950" lvl="1" indent="-285750" fontAlgn="auto">
              <a:lnSpc>
                <a:spcPct val="80000"/>
              </a:lnSpc>
              <a:spcBef>
                <a:spcPts val="400"/>
              </a:spcBef>
              <a:spcAft>
                <a:spcPts val="0"/>
              </a:spcAft>
              <a:buClr>
                <a:srgbClr val="000000"/>
              </a:buClr>
              <a:buSzPct val="100000"/>
              <a:buFont typeface="Calibri"/>
              <a:buChar char="–"/>
              <a:defRPr/>
            </a:pPr>
            <a:r>
              <a:rPr lang="en-US" sz="2900" dirty="0">
                <a:latin typeface="+mn-lt"/>
                <a:ea typeface="Calibri"/>
                <a:cs typeface="Calibri"/>
                <a:sym typeface="Calibri"/>
              </a:rPr>
              <a:t>I can follow directions the first time they are given. </a:t>
            </a:r>
          </a:p>
          <a:p>
            <a:pPr marL="742950" lvl="1" indent="-285750" fontAlgn="auto">
              <a:lnSpc>
                <a:spcPct val="80000"/>
              </a:lnSpc>
              <a:spcBef>
                <a:spcPts val="400"/>
              </a:spcBef>
              <a:spcAft>
                <a:spcPts val="0"/>
              </a:spcAft>
              <a:buClr>
                <a:srgbClr val="000000"/>
              </a:buClr>
              <a:buSzPct val="100000"/>
              <a:buFont typeface="Calibri"/>
              <a:buChar char="–"/>
              <a:defRPr/>
            </a:pPr>
            <a:r>
              <a:rPr lang="en-US" sz="2900" dirty="0">
                <a:latin typeface="+mn-lt"/>
                <a:ea typeface="Calibri"/>
                <a:cs typeface="Calibri"/>
                <a:sym typeface="Calibri"/>
              </a:rPr>
              <a:t>I can recognize and comply with classroom policies. </a:t>
            </a:r>
            <a:endParaRPr lang="en-US" sz="2900" dirty="0" smtClean="0">
              <a:latin typeface="+mn-lt"/>
              <a:ea typeface="Calibri"/>
              <a:cs typeface="Calibri"/>
              <a:sym typeface="Calibri"/>
            </a:endParaRPr>
          </a:p>
          <a:p>
            <a:pPr marL="742950" lvl="1" indent="-285750" fontAlgn="auto">
              <a:lnSpc>
                <a:spcPct val="120000"/>
              </a:lnSpc>
              <a:spcBef>
                <a:spcPts val="0"/>
              </a:spcBef>
              <a:spcAft>
                <a:spcPts val="0"/>
              </a:spcAft>
              <a:buClr>
                <a:srgbClr val="000000"/>
              </a:buClr>
              <a:buSzPct val="100000"/>
              <a:buFont typeface="Calibri"/>
              <a:buChar char="–"/>
              <a:defRPr/>
            </a:pPr>
            <a:r>
              <a:rPr lang="en-US" sz="2900" dirty="0" smtClean="0">
                <a:latin typeface="+mn-lt"/>
                <a:ea typeface="Calibri"/>
                <a:cs typeface="Calibri"/>
                <a:sym typeface="Calibri"/>
              </a:rPr>
              <a:t>I can help Mr. Schmitt establish norms and procedures in order to build a positive and productive learning environment. </a:t>
            </a:r>
            <a:endParaRPr lang="en-US" sz="3200" dirty="0" smtClean="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1082764669"/>
      </p:ext>
    </p:extLst>
  </p:cSld>
  <p:clrMapOvr>
    <a:masterClrMapping/>
  </p:clrMapOvr>
  <p:transition spd="slow">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11/18/16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indignant</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dirty="0" smtClean="0"/>
              <a:t>in-</a:t>
            </a:r>
            <a:r>
              <a:rPr lang="en-US" sz="2000" b="1" dirty="0" smtClean="0"/>
              <a:t>dig</a:t>
            </a:r>
            <a:r>
              <a:rPr lang="en-US" sz="2000" dirty="0" smtClean="0"/>
              <a:t>-</a:t>
            </a:r>
            <a:r>
              <a:rPr lang="en-US" sz="2000" dirty="0" err="1" smtClean="0"/>
              <a:t>n</a:t>
            </a:r>
            <a:r>
              <a:rPr lang="en-US" sz="2000" i="1" dirty="0" err="1" smtClean="0"/>
              <a:t>uh</a:t>
            </a:r>
            <a:r>
              <a:rPr lang="en-US" sz="2000" dirty="0" err="1" smtClean="0"/>
              <a:t>nt</a:t>
            </a:r>
            <a:r>
              <a:rPr lang="en-US" sz="2000" dirty="0"/>
              <a:t>]</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indignantly (adverb)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err="1" smtClean="0"/>
              <a:t>Heba</a:t>
            </a:r>
            <a:r>
              <a:rPr lang="en-US" sz="2000" dirty="0" smtClean="0"/>
              <a:t> was </a:t>
            </a:r>
            <a:r>
              <a:rPr lang="en-US" sz="2000" b="1" u="sng" dirty="0"/>
              <a:t>indignant</a:t>
            </a:r>
            <a:r>
              <a:rPr lang="en-US" sz="2000" dirty="0"/>
              <a:t> about the way she had been treated by the rude </a:t>
            </a:r>
            <a:r>
              <a:rPr lang="en-US" sz="2000" dirty="0" smtClean="0"/>
              <a:t>store owner. </a:t>
            </a:r>
            <a:endParaRPr lang="en-US" altLang="en-US" sz="2000" b="1" dirty="0" smtClean="0">
              <a:latin typeface="+mn-lt"/>
            </a:endParaRPr>
          </a:p>
          <a:p>
            <a:pPr>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feeling or showing anger or annoyance at what is perceived as unfair treatment.</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mad, resentful, disgruntled, angered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11/21/16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blasphemy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blasphemy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a:latin typeface="+mn-lt"/>
                <a:ea typeface="Calibri"/>
                <a:cs typeface="Calibri"/>
                <a:sym typeface="Calibri"/>
                <a:hlinkClick r:id="rId3"/>
              </a:rPr>
              <a:t>https://</a:t>
            </a:r>
            <a:r>
              <a:rPr lang="en-US" sz="1600" dirty="0" smtClean="0">
                <a:latin typeface="+mn-lt"/>
                <a:ea typeface="Calibri"/>
                <a:cs typeface="Calibri"/>
                <a:sym typeface="Calibri"/>
                <a:hlinkClick r:id="rId3"/>
              </a:rPr>
              <a:t>www.youtube.com/watch?v=P1pBoDR-AFY</a:t>
            </a:r>
            <a:r>
              <a:rPr lang="en-US" sz="1600" dirty="0" smtClean="0">
                <a:latin typeface="+mn-lt"/>
                <a:ea typeface="Calibri"/>
                <a:cs typeface="Calibri"/>
                <a:sym typeface="Calibri"/>
              </a:rPr>
              <a:t> (HB2 Law background)</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Lesson on writing body paragraphs for SAT Essay (using AOTW #6 on HB2 law).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Character Sketch assignment (Hours 3, 5 , 6)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t> I can analyze a peer's rhetorical analysis using by reading, interpreting and debating the language and standards of a rubric.</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a:t>
            </a:r>
            <a:r>
              <a:rPr lang="en-US" sz="1600" b="1" dirty="0" smtClean="0">
                <a:solidFill>
                  <a:srgbClr val="009A46"/>
                </a:solidFill>
                <a:ea typeface="Calibri"/>
                <a:cs typeface="Calibri"/>
                <a:sym typeface="Calibri"/>
              </a:rPr>
              <a:t>**Tomorrow, you will write down which one you want me to grade. </a:t>
            </a:r>
          </a:p>
        </p:txBody>
      </p:sp>
    </p:spTree>
  </p:cSld>
  <p:clrMapOvr>
    <a:masterClrMapping/>
  </p:clrMapOvr>
  <p:transition spd="slow">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11/21/16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blasphemy</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b="1" dirty="0" err="1"/>
              <a:t>blas</a:t>
            </a:r>
            <a:r>
              <a:rPr lang="en-US" sz="2000" dirty="0" err="1"/>
              <a:t>-f</a:t>
            </a:r>
            <a:r>
              <a:rPr lang="en-US" sz="2000" i="1" dirty="0" err="1"/>
              <a:t>uh</a:t>
            </a:r>
            <a:r>
              <a:rPr lang="en-US" sz="2000" dirty="0" err="1"/>
              <a:t>-mee</a:t>
            </a:r>
            <a:r>
              <a:rPr lang="en-US" sz="2000" dirty="0"/>
              <a:t>]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blasphemous (adjective)</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When </a:t>
            </a:r>
            <a:r>
              <a:rPr lang="en-US" sz="2000" dirty="0" smtClean="0"/>
              <a:t>Jake </a:t>
            </a:r>
            <a:r>
              <a:rPr lang="en-US" sz="2000" dirty="0"/>
              <a:t>made a joke in church, his mother accused him of </a:t>
            </a:r>
            <a:r>
              <a:rPr lang="en-US" sz="2000" b="1" u="sng" dirty="0"/>
              <a:t>blasphemy</a:t>
            </a:r>
            <a:r>
              <a:rPr lang="en-US" sz="2000" dirty="0"/>
              <a:t>.</a:t>
            </a:r>
            <a:endParaRPr lang="en-US" altLang="en-US" sz="2000" b="1" dirty="0" smtClean="0">
              <a:latin typeface="+mn-lt"/>
            </a:endParaRPr>
          </a:p>
          <a:p>
            <a:pPr>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the act or offense of speaking sacrilegiously about God or sacred things; profane talk.</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profanity, swearing, cursing, sacrilege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11/22/16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vile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vile (adjective)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Grade one more body paragraph sample using the rubric from yesterday and compare to actual score given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Watch ACT 3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 answer movie questions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Character Sketch assignment (Hours 3, 5 , 6)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t> I can analyze a peer's rhetorical analysis using by reading, interpreting and debating the language and standards of a rubric.</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a:t>
            </a:r>
            <a:r>
              <a:rPr lang="en-US" sz="1600" b="1" dirty="0" smtClean="0">
                <a:solidFill>
                  <a:srgbClr val="009A46"/>
                </a:solidFill>
                <a:ea typeface="Calibri"/>
                <a:cs typeface="Calibri"/>
                <a:sym typeface="Calibri"/>
              </a:rPr>
              <a:t>I will have you write down which one you want me to grade, before you leave. </a:t>
            </a:r>
          </a:p>
        </p:txBody>
      </p:sp>
    </p:spTree>
  </p:cSld>
  <p:clrMapOvr>
    <a:masterClrMapping/>
  </p:clrMapOvr>
  <p:transition spd="slow">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11/22/16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vile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dirty="0" err="1"/>
              <a:t>vahyl</a:t>
            </a:r>
            <a:r>
              <a:rPr lang="en-US" sz="2000" dirty="0"/>
              <a:t>]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vileness (adverb)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The </a:t>
            </a:r>
            <a:r>
              <a:rPr lang="en-US" sz="2000" b="1" u="sng" dirty="0"/>
              <a:t>vile</a:t>
            </a:r>
            <a:r>
              <a:rPr lang="en-US" sz="2000" b="1" dirty="0"/>
              <a:t> </a:t>
            </a:r>
            <a:r>
              <a:rPr lang="en-US" sz="2000" dirty="0"/>
              <a:t>man fed the dog rat poison.</a:t>
            </a:r>
            <a:endParaRPr lang="en-US" altLang="en-US" sz="2000" b="1" dirty="0" smtClean="0">
              <a:latin typeface="+mn-lt"/>
            </a:endParaRPr>
          </a:p>
          <a:p>
            <a:pPr>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4673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Extremely unpleasant</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foul, nasty, horrid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11/28/16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500" dirty="0" smtClean="0">
                <a:latin typeface="+mn-lt"/>
                <a:ea typeface="Calibri"/>
                <a:cs typeface="Calibri"/>
                <a:sym typeface="Calibri"/>
              </a:rPr>
              <a:t>WOTD = prodigious (</a:t>
            </a:r>
            <a:r>
              <a:rPr lang="en-US" sz="1500" dirty="0" err="1" smtClean="0">
                <a:latin typeface="+mn-lt"/>
                <a:ea typeface="Calibri"/>
                <a:cs typeface="Calibri"/>
                <a:sym typeface="Calibri"/>
              </a:rPr>
              <a:t>adj</a:t>
            </a:r>
            <a:r>
              <a:rPr lang="en-US" sz="1500" dirty="0" smtClean="0">
                <a:latin typeface="+mn-lt"/>
                <a:ea typeface="Calibri"/>
                <a:cs typeface="Calibri"/>
                <a:sym typeface="Calibri"/>
              </a:rPr>
              <a:t>)</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WOTD = prodigious (</a:t>
            </a:r>
            <a:r>
              <a:rPr lang="en-US" sz="1500" dirty="0" err="1" smtClean="0">
                <a:latin typeface="+mn-lt"/>
                <a:ea typeface="Calibri"/>
                <a:cs typeface="Calibri"/>
                <a:sym typeface="Calibri"/>
              </a:rPr>
              <a:t>adj</a:t>
            </a:r>
            <a:r>
              <a:rPr lang="en-US" sz="1500" dirty="0" smtClean="0">
                <a:latin typeface="+mn-lt"/>
                <a:ea typeface="Calibri"/>
                <a:cs typeface="Calibri"/>
                <a:sym typeface="Calibri"/>
              </a:rPr>
              <a:t>)</a:t>
            </a:r>
          </a:p>
          <a:p>
            <a:pPr eaLnBrk="1" fontAlgn="auto" hangingPunct="1">
              <a:lnSpc>
                <a:spcPct val="150000"/>
              </a:lnSpc>
              <a:spcBef>
                <a:spcPts val="0"/>
              </a:spcBef>
              <a:spcAft>
                <a:spcPts val="0"/>
              </a:spcAft>
              <a:buClr>
                <a:srgbClr val="000000"/>
              </a:buClr>
              <a:buSzPct val="100000"/>
              <a:defRPr/>
            </a:pPr>
            <a:r>
              <a:rPr lang="en-US" sz="1500" dirty="0" smtClean="0">
                <a:latin typeface="+mn-lt"/>
                <a:ea typeface="Calibri"/>
                <a:cs typeface="Calibri"/>
                <a:sym typeface="Calibri"/>
              </a:rPr>
              <a:t>**Instead of a quiz, you will complete a partner assessment for WOTD on Wed. I will send you the word list, tonight.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Finish watching ACT 3 and ACT 4 from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 answer movie questions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With your reading groups, you will be assigned a set of pages to read. **We will finish this tomorrow, in class. As a group, you will need to write a 25-35 word summary and fill out the graphic organizer for ACT 4 (for your assigned section). You will include your notes for the graphic organizer with your summary. **This will be posted on a poster.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t> I can analyze a peer's rhetorical analysis using by reading, interpreting and debating the language and standards of a rubric.</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cite strong and thorough textual evidence that supports my inferences and analysis. </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t>I </a:t>
            </a:r>
            <a:r>
              <a:rPr lang="en-US" sz="1500" dirty="0"/>
              <a:t>can analyze and evaluate the effectiveness of the structure an author uses in his argument</a:t>
            </a:r>
            <a:r>
              <a:rPr lang="en-US" sz="1500" dirty="0" smtClean="0"/>
              <a:t>.</a:t>
            </a:r>
            <a:endParaRPr lang="en-US" sz="15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r>
              <a:rPr lang="en-US" sz="1500" b="1" dirty="0" smtClean="0">
                <a:solidFill>
                  <a:srgbClr val="009A46"/>
                </a:solidFill>
                <a:ea typeface="Calibri"/>
                <a:cs typeface="Calibri"/>
                <a:sym typeface="Calibri"/>
              </a:rPr>
              <a:t>Write SSR Weekly Responses if you haven’t written 3</a:t>
            </a:r>
            <a:r>
              <a:rPr lang="en-US" sz="1500" b="1" dirty="0">
                <a:solidFill>
                  <a:srgbClr val="009A46"/>
                </a:solidFill>
                <a:ea typeface="Calibri"/>
                <a:cs typeface="Calibri"/>
                <a:sym typeface="Calibri"/>
              </a:rPr>
              <a:t> </a:t>
            </a:r>
            <a:r>
              <a:rPr lang="en-US" sz="1500" b="1" dirty="0" smtClean="0">
                <a:solidFill>
                  <a:srgbClr val="009A46"/>
                </a:solidFill>
                <a:ea typeface="Calibri"/>
                <a:cs typeface="Calibri"/>
                <a:sym typeface="Calibri"/>
              </a:rPr>
              <a:t>(must be submitted by Wednesday).  I will have you write down which one you want me to grade, before you leave. </a:t>
            </a:r>
          </a:p>
        </p:txBody>
      </p:sp>
    </p:spTree>
  </p:cSld>
  <p:clrMapOvr>
    <a:masterClrMapping/>
  </p:clrMapOvr>
  <p:transition spd="slow">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11/28/16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prodigious</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dirty="0" err="1"/>
              <a:t>pr</a:t>
            </a:r>
            <a:r>
              <a:rPr lang="en-US" sz="2000" i="1" dirty="0" err="1"/>
              <a:t>uh</a:t>
            </a:r>
            <a:r>
              <a:rPr lang="en-US" sz="2000" dirty="0"/>
              <a:t>-</a:t>
            </a:r>
            <a:r>
              <a:rPr lang="en-US" sz="2000" b="1" dirty="0" err="1"/>
              <a:t>dij</a:t>
            </a:r>
            <a:r>
              <a:rPr lang="en-US" sz="2000" dirty="0"/>
              <a:t>-</a:t>
            </a:r>
            <a:r>
              <a:rPr lang="en-US" sz="2000" i="1" dirty="0"/>
              <a:t>uh</a:t>
            </a:r>
            <a:r>
              <a:rPr lang="en-US" sz="2000" dirty="0"/>
              <a:t> s]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prodigiously (adverb),</a:t>
            </a:r>
            <a:r>
              <a:rPr lang="en-US" altLang="en-US" sz="2000" b="1" dirty="0" smtClean="0">
                <a:latin typeface="+mn-lt"/>
              </a:rPr>
              <a:t> </a:t>
            </a:r>
            <a:r>
              <a:rPr lang="en-US" altLang="en-US" sz="2000" dirty="0" smtClean="0">
                <a:latin typeface="+mn-lt"/>
              </a:rPr>
              <a:t>prodigiousness (noun)</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After overindulging in a </a:t>
            </a:r>
            <a:r>
              <a:rPr lang="en-US" sz="2000" b="1" u="sng" dirty="0"/>
              <a:t>prodigious </a:t>
            </a:r>
            <a:r>
              <a:rPr lang="en-US" sz="2000" dirty="0" smtClean="0"/>
              <a:t>meal</a:t>
            </a:r>
            <a:r>
              <a:rPr lang="en-US" sz="2000" dirty="0"/>
              <a:t> </a:t>
            </a:r>
            <a:r>
              <a:rPr lang="en-US" sz="2000" dirty="0" smtClean="0"/>
              <a:t>on Thanksgiving, Mr. Schmitt </a:t>
            </a:r>
            <a:r>
              <a:rPr lang="en-US" sz="2000" dirty="0"/>
              <a:t>really needed a nap.</a:t>
            </a:r>
            <a:endParaRPr lang="en-US" altLang="en-US" sz="2000" b="1" dirty="0" smtClean="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695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remarkably or impressively great in extent, size, or degree</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Immense, massive, enormous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11/29/16 Agenda</a:t>
            </a:r>
          </a:p>
        </p:txBody>
      </p:sp>
      <p:sp>
        <p:nvSpPr>
          <p:cNvPr id="58" name="Shape 58"/>
          <p:cNvSpPr txBox="1">
            <a:spLocks noGrp="1"/>
          </p:cNvSpPr>
          <p:nvPr>
            <p:ph type="body" idx="4294967295"/>
          </p:nvPr>
        </p:nvSpPr>
        <p:spPr>
          <a:xfrm>
            <a:off x="228600" y="533400"/>
            <a:ext cx="8610600" cy="53340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Khan Academy Reading Quiz Practice</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Grab a </a:t>
            </a:r>
            <a:r>
              <a:rPr lang="en-US" sz="1500" dirty="0" err="1" smtClean="0">
                <a:latin typeface="+mn-lt"/>
                <a:ea typeface="Calibri"/>
                <a:cs typeface="Calibri"/>
                <a:sym typeface="Calibri"/>
              </a:rPr>
              <a:t>chromebook</a:t>
            </a:r>
            <a:r>
              <a:rPr lang="en-US" sz="1500" dirty="0" smtClean="0">
                <a:latin typeface="+mn-lt"/>
                <a:ea typeface="Calibri"/>
                <a:cs typeface="Calibri"/>
                <a:sym typeface="Calibri"/>
              </a:rPr>
              <a:t> or use a desktop to take a Khan Academy Reading Quiz (Social Science). You need to record your score on your score sheet (should be in your Google Drive, but is also on Google </a:t>
            </a:r>
            <a:r>
              <a:rPr lang="en-US" sz="1500" dirty="0" err="1" smtClean="0">
                <a:latin typeface="+mn-lt"/>
                <a:ea typeface="Calibri"/>
                <a:cs typeface="Calibri"/>
                <a:sym typeface="Calibri"/>
              </a:rPr>
              <a:t>Classsroom</a:t>
            </a:r>
            <a:r>
              <a:rPr lang="en-US" sz="1500" dirty="0" smtClean="0">
                <a:latin typeface="+mn-lt"/>
                <a:ea typeface="Calibri"/>
                <a:cs typeface="Calibri"/>
                <a:sym typeface="Calibri"/>
              </a:rPr>
              <a:t>). </a:t>
            </a:r>
          </a:p>
          <a:p>
            <a:pPr eaLnBrk="1" fontAlgn="auto" hangingPunct="1">
              <a:lnSpc>
                <a:spcPct val="150000"/>
              </a:lnSpc>
              <a:spcBef>
                <a:spcPts val="0"/>
              </a:spcBef>
              <a:spcAft>
                <a:spcPts val="0"/>
              </a:spcAft>
              <a:buClr>
                <a:srgbClr val="000000"/>
              </a:buClr>
              <a:buSzPct val="100000"/>
              <a:defRPr/>
            </a:pPr>
            <a:r>
              <a:rPr lang="en-US" sz="1500" dirty="0" smtClean="0">
                <a:latin typeface="+mn-lt"/>
                <a:ea typeface="Calibri"/>
                <a:cs typeface="Calibri"/>
                <a:sym typeface="Calibri"/>
              </a:rPr>
              <a:t>**Instead of a quiz, you will complete a partner assessment for WOTD, tomorrow. </a:t>
            </a:r>
          </a:p>
          <a:p>
            <a:pPr marL="285750" indent="-285750" eaLnBrk="1" fontAlgn="auto" hangingPunct="1">
              <a:lnSpc>
                <a:spcPct val="150000"/>
              </a:lnSpc>
              <a:spcBef>
                <a:spcPts val="0"/>
              </a:spcBef>
              <a:spcAft>
                <a:spcPts val="0"/>
              </a:spcAft>
              <a:buClr>
                <a:srgbClr val="000000"/>
              </a:buClr>
              <a:buSzPct val="100000"/>
              <a:buFont typeface="Arial" charset="0"/>
              <a:buChar char="•"/>
              <a:defRPr/>
            </a:pPr>
            <a:r>
              <a:rPr lang="en-US" sz="1500" dirty="0" smtClean="0">
                <a:latin typeface="+mn-lt"/>
                <a:ea typeface="Calibri"/>
                <a:cs typeface="Calibri"/>
                <a:sym typeface="Calibri"/>
              </a:rPr>
              <a:t>Read section and complete 4 square on poster for ACT 4 w/ reading groups (to be written on poster). **Make sure each group records the summaries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Tomorrow = Introduce and begin working on Final Assessment for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(after you finish your partner assessment for WOTD).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t> I can analyze a peer's rhetorical analysis using by reading, interpreting and debating the language and standards of a rubric.</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cite strong and thorough textual evidence that supports my inferences and analysis. </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t>I </a:t>
            </a:r>
            <a:r>
              <a:rPr lang="en-US" sz="1500" dirty="0"/>
              <a:t>can analyze and evaluate the effectiveness of the structure an author uses in his argument</a:t>
            </a:r>
            <a:r>
              <a:rPr lang="en-US" sz="1500" dirty="0" smtClean="0"/>
              <a:t>.</a:t>
            </a:r>
            <a:endParaRPr lang="en-US" sz="15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Homework: </a:t>
            </a:r>
            <a:r>
              <a:rPr lang="en-US" b="1" dirty="0" smtClean="0">
                <a:solidFill>
                  <a:srgbClr val="009A46"/>
                </a:solidFill>
                <a:ea typeface="Calibri"/>
                <a:cs typeface="Calibri"/>
                <a:sym typeface="Calibri"/>
              </a:rPr>
              <a:t>Write SSR Weekly Responses if you haven’t written 3</a:t>
            </a:r>
            <a:r>
              <a:rPr lang="en-US" b="1" dirty="0">
                <a:solidFill>
                  <a:srgbClr val="009A46"/>
                </a:solidFill>
                <a:ea typeface="Calibri"/>
                <a:cs typeface="Calibri"/>
                <a:sym typeface="Calibri"/>
              </a:rPr>
              <a:t> </a:t>
            </a:r>
            <a:r>
              <a:rPr lang="en-US" b="1" dirty="0" smtClean="0">
                <a:solidFill>
                  <a:srgbClr val="009A46"/>
                </a:solidFill>
                <a:ea typeface="Calibri"/>
                <a:cs typeface="Calibri"/>
                <a:sym typeface="Calibri"/>
              </a:rPr>
              <a:t>(must be submitted by Wednesday).  I will have you write down which one you want me to grade, before you leave</a:t>
            </a:r>
            <a:r>
              <a:rPr lang="en-US" sz="1500" b="1" dirty="0" smtClean="0">
                <a:solidFill>
                  <a:srgbClr val="009A46"/>
                </a:solidFill>
                <a:ea typeface="Calibri"/>
                <a:cs typeface="Calibri"/>
                <a:sym typeface="Calibri"/>
              </a:rPr>
              <a:t>. </a:t>
            </a:r>
          </a:p>
        </p:txBody>
      </p:sp>
    </p:spTree>
  </p:cSld>
  <p:clrMapOvr>
    <a:masterClrMapping/>
  </p:clrMapOvr>
  <p:transition spd="slow">
    <p:cu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11/29/16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pardon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verb or 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b="1" dirty="0" err="1"/>
              <a:t>pahr</a:t>
            </a:r>
            <a:r>
              <a:rPr lang="en-US" sz="2000" dirty="0" err="1"/>
              <a:t>-dn</a:t>
            </a:r>
            <a:r>
              <a:rPr lang="en-US" sz="2000" dirty="0"/>
              <a:t>]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pardonable (</a:t>
            </a:r>
            <a:r>
              <a:rPr lang="en-US" altLang="en-US" sz="2000" dirty="0" err="1" smtClean="0">
                <a:latin typeface="+mn-lt"/>
              </a:rPr>
              <a:t>adj</a:t>
            </a:r>
            <a:r>
              <a:rPr lang="en-US" altLang="en-US" sz="2000" dirty="0" smtClean="0">
                <a:latin typeface="+mn-lt"/>
              </a:rPr>
              <a:t>), pardonably (adverb)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altLang="en-US" sz="2000" dirty="0" smtClean="0"/>
              <a:t>After serving ten years of a life sentence, the governor </a:t>
            </a:r>
            <a:r>
              <a:rPr lang="en-US" altLang="en-US" sz="2000" b="1" u="sng" dirty="0" smtClean="0"/>
              <a:t>pardoned</a:t>
            </a:r>
            <a:r>
              <a:rPr lang="en-US" altLang="en-US" sz="2000" dirty="0" smtClean="0"/>
              <a:t> the convicted serial killer for her good behavior in prison. </a:t>
            </a:r>
            <a:endParaRPr lang="en-US" altLang="en-US" sz="2000" b="1" dirty="0" smtClean="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695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the act of excusing a mistake or offense</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forgive, absolve, excuse, overlook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11/30/16 Agenda</a:t>
            </a:r>
          </a:p>
        </p:txBody>
      </p:sp>
      <p:sp>
        <p:nvSpPr>
          <p:cNvPr id="58" name="Shape 58"/>
          <p:cNvSpPr txBox="1">
            <a:spLocks noGrp="1"/>
          </p:cNvSpPr>
          <p:nvPr>
            <p:ph type="body" idx="4294967295"/>
          </p:nvPr>
        </p:nvSpPr>
        <p:spPr>
          <a:xfrm>
            <a:off x="228600" y="533400"/>
            <a:ext cx="8610600" cy="53340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Partner Assessment (pick your partner NOT partners. </a:t>
            </a:r>
            <a:r>
              <a:rPr lang="en-US" sz="1600" b="1" dirty="0" smtClean="0">
                <a:latin typeface="+mn-lt"/>
                <a:ea typeface="Calibri"/>
                <a:cs typeface="Calibri"/>
                <a:sym typeface="Calibri"/>
              </a:rPr>
              <a:t>Partners = 2</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WOTD Partner Assessment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Preparation for Final Assessment for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PowerPoint, Group Poster, &amp; Exit Ticket (after you finish your partner assessment for WOTD). </a:t>
            </a:r>
          </a:p>
          <a:p>
            <a:pPr lvl="4" eaLnBrk="1" fontAlgn="auto" hangingPunct="1">
              <a:lnSpc>
                <a:spcPct val="150000"/>
              </a:lnSpc>
              <a:spcBef>
                <a:spcPts val="0"/>
              </a:spcBef>
              <a:spcAft>
                <a:spcPts val="0"/>
              </a:spcAft>
              <a:buClr>
                <a:srgbClr val="000000"/>
              </a:buClr>
              <a:buSzPct val="100000"/>
              <a:defRPr/>
            </a:pPr>
            <a:endParaRPr lang="en-US" sz="1600" b="1" dirty="0" smtClean="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t> I can </a:t>
            </a:r>
            <a:r>
              <a:rPr lang="en-US" sz="1500" dirty="0" smtClean="0"/>
              <a:t>organize my thoughts about diabolical opposition and community responsibility to analyze the two major themes in </a:t>
            </a:r>
            <a:r>
              <a:rPr lang="en-US" sz="1500" i="1" dirty="0" smtClean="0"/>
              <a:t>The Crucible</a:t>
            </a:r>
            <a:r>
              <a:rPr lang="en-US" sz="1500" dirty="0" smtClean="0"/>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use </a:t>
            </a:r>
            <a:r>
              <a:rPr lang="en-US" sz="1600" dirty="0"/>
              <a:t>precise language, vocabulary, figurative </a:t>
            </a:r>
            <a:r>
              <a:rPr lang="en-US" sz="1600" dirty="0" smtClean="0"/>
              <a:t>language to communicate a point and support my reasoning.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t>I can se </a:t>
            </a:r>
            <a:r>
              <a:rPr lang="en-US" sz="1600" dirty="0"/>
              <a:t>formal style and objective tone while following standard conventions</a:t>
            </a:r>
            <a:endParaRPr lang="en-US" sz="1500" dirty="0" smtClean="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endParaRPr lang="en-US" b="1" dirty="0" smtClean="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Homework: </a:t>
            </a:r>
            <a:r>
              <a:rPr lang="en-US" b="1" dirty="0" smtClean="0">
                <a:solidFill>
                  <a:srgbClr val="009A46"/>
                </a:solidFill>
                <a:ea typeface="Calibri"/>
                <a:cs typeface="Calibri"/>
                <a:sym typeface="Calibri"/>
              </a:rPr>
              <a:t>Write SSR Weekly Responses if you haven’t written 3</a:t>
            </a:r>
            <a:r>
              <a:rPr lang="en-US" b="1" dirty="0">
                <a:solidFill>
                  <a:srgbClr val="009A46"/>
                </a:solidFill>
                <a:ea typeface="Calibri"/>
                <a:cs typeface="Calibri"/>
                <a:sym typeface="Calibri"/>
              </a:rPr>
              <a:t> </a:t>
            </a:r>
            <a:r>
              <a:rPr lang="en-US" b="1" dirty="0" smtClean="0">
                <a:solidFill>
                  <a:srgbClr val="009A46"/>
                </a:solidFill>
                <a:ea typeface="Calibri"/>
                <a:cs typeface="Calibri"/>
                <a:sym typeface="Calibri"/>
              </a:rPr>
              <a:t>(must be submitted by Friday).  I will have you write down which one you want me to grade, before you leave</a:t>
            </a:r>
            <a:r>
              <a:rPr lang="en-US" sz="1500" b="1" dirty="0" smtClean="0">
                <a:solidFill>
                  <a:srgbClr val="009A46"/>
                </a:solidFill>
                <a:ea typeface="Calibri"/>
                <a:cs typeface="Calibri"/>
                <a:sym typeface="Calibri"/>
              </a:rPr>
              <a:t>. **If you redo the Character Sketch, must be turned back in to me by Friday.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9/8/16 Agenda</a:t>
            </a:r>
          </a:p>
        </p:txBody>
      </p:sp>
      <p:sp>
        <p:nvSpPr>
          <p:cNvPr id="4" name="TextBox 3"/>
          <p:cNvSpPr txBox="1"/>
          <p:nvPr/>
        </p:nvSpPr>
        <p:spPr>
          <a:xfrm>
            <a:off x="625475" y="1219200"/>
            <a:ext cx="8382000" cy="811213"/>
          </a:xfrm>
          <a:prstGeom prst="rect">
            <a:avLst/>
          </a:prstGeom>
          <a:noFill/>
        </p:spPr>
        <p:txBody>
          <a:bodyPr>
            <a:spAutoFit/>
          </a:bodyPr>
          <a:lstStyle/>
          <a:p>
            <a:pPr fontAlgn="auto">
              <a:lnSpc>
                <a:spcPct val="80000"/>
              </a:lnSpc>
              <a:spcBef>
                <a:spcPts val="400"/>
              </a:spcBef>
              <a:spcAft>
                <a:spcPts val="0"/>
              </a:spcAft>
              <a:buClr>
                <a:srgbClr val="000000"/>
              </a:buClr>
              <a:buSzPct val="100000"/>
              <a:defRPr/>
            </a:pPr>
            <a:r>
              <a:rPr lang="en-US" sz="1800" b="1" dirty="0">
                <a:latin typeface="Calibri"/>
                <a:ea typeface="Calibri"/>
                <a:cs typeface="Calibri"/>
                <a:sym typeface="Calibri"/>
              </a:rPr>
              <a:t>Daily Learning Targets</a:t>
            </a:r>
          </a:p>
          <a:p>
            <a:pPr marL="742950" lvl="1" indent="-285750" fontAlgn="auto">
              <a:lnSpc>
                <a:spcPct val="80000"/>
              </a:lnSpc>
              <a:spcBef>
                <a:spcPts val="400"/>
              </a:spcBef>
              <a:spcAft>
                <a:spcPts val="0"/>
              </a:spcAft>
              <a:buClr>
                <a:srgbClr val="000000"/>
              </a:buClr>
              <a:buSzPct val="100000"/>
              <a:buFont typeface="Calibri"/>
              <a:buChar char="–"/>
              <a:defRPr/>
            </a:pPr>
            <a:r>
              <a:rPr lang="en-US" sz="1600" dirty="0">
                <a:latin typeface="+mn-lt"/>
                <a:ea typeface="Calibri"/>
                <a:cs typeface="Calibri"/>
                <a:sym typeface="Calibri"/>
              </a:rPr>
              <a:t>I can follow directions the first time they are given. </a:t>
            </a:r>
          </a:p>
          <a:p>
            <a:pPr marL="742950" lvl="1" indent="-285750" fontAlgn="auto">
              <a:lnSpc>
                <a:spcPct val="80000"/>
              </a:lnSpc>
              <a:spcBef>
                <a:spcPts val="400"/>
              </a:spcBef>
              <a:spcAft>
                <a:spcPts val="0"/>
              </a:spcAft>
              <a:buClr>
                <a:srgbClr val="000000"/>
              </a:buClr>
              <a:buSzPct val="100000"/>
              <a:buFont typeface="Calibri"/>
              <a:buChar char="–"/>
              <a:defRPr/>
            </a:pPr>
            <a:r>
              <a:rPr lang="en-US" sz="1600" dirty="0">
                <a:latin typeface="+mn-lt"/>
                <a:ea typeface="Calibri"/>
                <a:cs typeface="Calibri"/>
                <a:sym typeface="Calibri"/>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12/1/16 Agenda</a:t>
            </a:r>
          </a:p>
        </p:txBody>
      </p:sp>
      <p:sp>
        <p:nvSpPr>
          <p:cNvPr id="58" name="Shape 58"/>
          <p:cNvSpPr txBox="1">
            <a:spLocks noGrp="1"/>
          </p:cNvSpPr>
          <p:nvPr>
            <p:ph type="body" idx="4294967295"/>
          </p:nvPr>
        </p:nvSpPr>
        <p:spPr>
          <a:xfrm>
            <a:off x="228600" y="6096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Where you write Bell Work, draw a t-chart to with your table group, discuss two groups/communities that diabolically oppose one another. The groups can be from something you have read (i.e. think </a:t>
            </a:r>
            <a:r>
              <a:rPr lang="en-US" sz="1600" i="1" dirty="0" smtClean="0">
                <a:latin typeface="+mn-lt"/>
                <a:ea typeface="Calibri"/>
                <a:cs typeface="Calibri"/>
                <a:sym typeface="Calibri"/>
              </a:rPr>
              <a:t>Romeo and Juliet, The Outsiders</a:t>
            </a:r>
            <a:r>
              <a:rPr lang="en-US" sz="1600" dirty="0" smtClean="0">
                <a:latin typeface="+mn-lt"/>
                <a:ea typeface="Calibri"/>
                <a:cs typeface="Calibri"/>
                <a:sym typeface="Calibri"/>
              </a:rPr>
              <a:t>), history, or current events. Use the following traits to show similarities and differences between the two groups: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Demographics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Enemies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Aspirations/Goals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Fears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Ideals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Morals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Values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Ideas</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Preparation for Final Assessment for </a:t>
            </a:r>
            <a:r>
              <a:rPr lang="en-US" i="1" dirty="0" smtClean="0">
                <a:latin typeface="+mn-lt"/>
                <a:ea typeface="Calibri"/>
                <a:cs typeface="Calibri"/>
                <a:sym typeface="Calibri"/>
              </a:rPr>
              <a:t>The Crucible </a:t>
            </a:r>
            <a:r>
              <a:rPr lang="en-US" dirty="0" smtClean="0">
                <a:latin typeface="+mn-lt"/>
                <a:ea typeface="Calibri"/>
                <a:cs typeface="Calibri"/>
                <a:sym typeface="Calibri"/>
              </a:rPr>
              <a:t>PowerPoint, Group Poster, &amp; Exit Ticket (35 mins)</a:t>
            </a:r>
            <a:endParaRPr lang="en-US" dirty="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With your reading groups, go back and fill out the 4 square for ACT 4 on Google Classroom. </a:t>
            </a:r>
          </a:p>
          <a:p>
            <a:pPr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t> I can </a:t>
            </a:r>
            <a:r>
              <a:rPr lang="en-US" dirty="0" smtClean="0"/>
              <a:t>organize my thoughts about diabolical opposition and community responsibility to analyze the two major themes in </a:t>
            </a:r>
            <a:r>
              <a:rPr lang="en-US" i="1" dirty="0" smtClean="0"/>
              <a:t>The Crucible</a:t>
            </a:r>
            <a:r>
              <a:rPr lang="en-US" dirty="0" smtClean="0"/>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smtClean="0"/>
              <a:t>I can use </a:t>
            </a:r>
            <a:r>
              <a:rPr lang="en-US" dirty="0"/>
              <a:t>precise language, vocabulary, figurative </a:t>
            </a:r>
            <a:r>
              <a:rPr lang="en-US" dirty="0" smtClean="0"/>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a:t>
            </a:r>
            <a:r>
              <a:rPr lang="en-US" b="1" dirty="0" smtClean="0">
                <a:ea typeface="Calibri"/>
                <a:cs typeface="Calibri"/>
                <a:sym typeface="Calibri"/>
              </a:rPr>
              <a:t> </a:t>
            </a:r>
            <a:r>
              <a:rPr lang="en-US" b="1" dirty="0" smtClean="0">
                <a:solidFill>
                  <a:srgbClr val="009A46"/>
                </a:solidFill>
                <a:ea typeface="Calibri"/>
                <a:cs typeface="Calibri"/>
                <a:sym typeface="Calibri"/>
              </a:rPr>
              <a:t>**If you redo the Character Sketch and the Quiz for ACT 2, both must be turned back in to me by Friday </a:t>
            </a:r>
          </a:p>
        </p:txBody>
      </p:sp>
    </p:spTree>
  </p:cSld>
  <p:clrMapOvr>
    <a:masterClrMapping/>
  </p:clrMapOvr>
  <p:transition spd="slow">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12/2/16 Agenda</a:t>
            </a:r>
          </a:p>
        </p:txBody>
      </p:sp>
      <p:sp>
        <p:nvSpPr>
          <p:cNvPr id="58" name="Shape 58"/>
          <p:cNvSpPr txBox="1">
            <a:spLocks noGrp="1"/>
          </p:cNvSpPr>
          <p:nvPr>
            <p:ph type="body" idx="4294967295"/>
          </p:nvPr>
        </p:nvSpPr>
        <p:spPr>
          <a:xfrm>
            <a:off x="228600" y="6096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bg1"/>
                </a:solidFill>
                <a:latin typeface="+mn-lt"/>
                <a:ea typeface="Calibri"/>
                <a:cs typeface="Calibri"/>
                <a:sym typeface="Calibri"/>
              </a:rPr>
              <a:t>Bell Work:</a:t>
            </a:r>
            <a:r>
              <a:rPr lang="en-US" sz="1600" dirty="0">
                <a:solidFill>
                  <a:schemeClr val="bg1"/>
                </a:solidFill>
                <a:latin typeface="+mn-lt"/>
                <a:ea typeface="Calibri"/>
                <a:cs typeface="Calibri"/>
                <a:sym typeface="Calibri"/>
              </a:rPr>
              <a:t> </a:t>
            </a:r>
            <a:r>
              <a:rPr lang="en-US" sz="1600" dirty="0" smtClean="0">
                <a:solidFill>
                  <a:schemeClr val="bg1"/>
                </a:solidFill>
                <a:latin typeface="+mn-lt"/>
                <a:ea typeface="Calibri"/>
                <a:cs typeface="Calibri"/>
                <a:sym typeface="Calibri"/>
              </a:rPr>
              <a:t>Introduce Final Assessment for </a:t>
            </a:r>
            <a:r>
              <a:rPr lang="en-US" sz="1600" i="1" dirty="0" smtClean="0">
                <a:solidFill>
                  <a:schemeClr val="bg1"/>
                </a:solidFill>
                <a:latin typeface="+mn-lt"/>
                <a:ea typeface="Calibri"/>
                <a:cs typeface="Calibri"/>
                <a:sym typeface="Calibri"/>
              </a:rPr>
              <a:t>The Crucible </a:t>
            </a:r>
            <a:r>
              <a:rPr lang="en-US" sz="1600" dirty="0" smtClean="0">
                <a:solidFill>
                  <a:schemeClr val="bg1"/>
                </a:solidFill>
                <a:latin typeface="+mn-lt"/>
                <a:ea typeface="Calibri"/>
                <a:cs typeface="Calibri"/>
                <a:sym typeface="Calibri"/>
              </a:rPr>
              <a:t>and assign groups</a:t>
            </a:r>
            <a:endParaRPr lang="en-US" sz="1500" dirty="0" smtClean="0">
              <a:solidFill>
                <a:schemeClr val="bg1"/>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solidFill>
                  <a:schemeClr val="bg1"/>
                </a:solidFill>
                <a:latin typeface="+mn-lt"/>
                <a:ea typeface="Calibri"/>
                <a:cs typeface="Calibri"/>
                <a:sym typeface="Calibri"/>
              </a:rPr>
              <a:t>In </a:t>
            </a:r>
            <a:r>
              <a:rPr lang="en-US" sz="1600" b="1" dirty="0">
                <a:solidFill>
                  <a:schemeClr val="bg1"/>
                </a:solidFill>
                <a:latin typeface="+mn-lt"/>
                <a:ea typeface="Calibri"/>
                <a:cs typeface="Calibri"/>
                <a:sym typeface="Calibri"/>
              </a:rPr>
              <a:t>class activities: </a:t>
            </a:r>
            <a:endParaRPr lang="en-US" sz="1600" b="1" dirty="0" smtClean="0">
              <a:solidFill>
                <a:schemeClr val="bg1"/>
              </a:solidFill>
              <a:latin typeface="+mn-lt"/>
              <a:ea typeface="Calibri"/>
              <a:cs typeface="Calibri"/>
              <a:sym typeface="Calibri"/>
            </a:endParaRPr>
          </a:p>
          <a:p>
            <a:pPr marL="285750" indent="-285750" eaLnBrk="1" fontAlgn="auto" hangingPunct="1">
              <a:lnSpc>
                <a:spcPct val="170000"/>
              </a:lnSpc>
              <a:spcBef>
                <a:spcPts val="0"/>
              </a:spcBef>
              <a:spcAft>
                <a:spcPts val="0"/>
              </a:spcAft>
              <a:buClr>
                <a:srgbClr val="000000"/>
              </a:buClr>
              <a:buSzPct val="100000"/>
              <a:buFont typeface="Arial" charset="0"/>
              <a:buChar char="•"/>
              <a:defRPr/>
            </a:pPr>
            <a:r>
              <a:rPr lang="en-US" sz="1600" dirty="0">
                <a:solidFill>
                  <a:schemeClr val="bg1"/>
                </a:solidFill>
                <a:ea typeface="Calibri"/>
                <a:cs typeface="Calibri"/>
                <a:sym typeface="Calibri"/>
              </a:rPr>
              <a:t>Pass back graded assignments and progress </a:t>
            </a:r>
            <a:r>
              <a:rPr lang="en-US" sz="1600" dirty="0" smtClean="0">
                <a:solidFill>
                  <a:schemeClr val="bg1"/>
                </a:solidFill>
                <a:ea typeface="Calibri"/>
                <a:cs typeface="Calibri"/>
                <a:sym typeface="Calibri"/>
              </a:rPr>
              <a:t>reports</a:t>
            </a:r>
            <a:endParaRPr lang="en-US" sz="1600" b="1" dirty="0">
              <a:solidFill>
                <a:schemeClr val="bg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solidFill>
                  <a:schemeClr val="bg1"/>
                </a:solidFill>
                <a:latin typeface="+mn-lt"/>
                <a:ea typeface="Calibri"/>
                <a:cs typeface="Calibri"/>
                <a:sym typeface="Calibri"/>
              </a:rPr>
              <a:t>Begin working on your presentation for the Final Assessment for The Crucible OR redo your Character Sketch OR redo ACT 2 Quiz OR any other missing assignment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solidFill>
                  <a:schemeClr val="bg1"/>
                </a:solidFill>
                <a:latin typeface="+mn-lt"/>
                <a:ea typeface="Calibri"/>
                <a:cs typeface="Calibri"/>
                <a:sym typeface="Calibri"/>
              </a:rPr>
              <a:t>EVERYTHING MUST BE TURNED IN TO ME BY THE END OF THE HOUR!!!! </a:t>
            </a:r>
            <a:r>
              <a:rPr lang="en-US" b="1" dirty="0" smtClean="0">
                <a:solidFill>
                  <a:schemeClr val="bg1"/>
                </a:solidFill>
                <a:latin typeface="+mn-lt"/>
                <a:ea typeface="Calibri"/>
                <a:cs typeface="Calibri"/>
                <a:sym typeface="Wingdings"/>
              </a:rPr>
              <a:t> </a:t>
            </a:r>
            <a:endParaRPr lang="en-US" b="1" dirty="0">
              <a:solidFill>
                <a:schemeClr val="bg1"/>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solidFill>
                  <a:schemeClr val="bg1"/>
                </a:solidFill>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solidFill>
                  <a:schemeClr val="bg1"/>
                </a:solidFill>
              </a:rPr>
              <a:t> I can </a:t>
            </a:r>
            <a:r>
              <a:rPr lang="en-US" dirty="0" smtClean="0">
                <a:solidFill>
                  <a:schemeClr val="bg1"/>
                </a:solidFill>
              </a:rPr>
              <a:t>organize my thoughts about diabolical opposition and community responsibility to analyze the two major themes in </a:t>
            </a:r>
            <a:r>
              <a:rPr lang="en-US" i="1" dirty="0" smtClean="0">
                <a:solidFill>
                  <a:schemeClr val="bg1"/>
                </a:solidFill>
              </a:rPr>
              <a:t>The Crucible</a:t>
            </a:r>
            <a:r>
              <a:rPr lang="en-US" dirty="0" smtClean="0">
                <a:solidFill>
                  <a:schemeClr val="bg1"/>
                </a:solidFill>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smtClean="0">
                <a:solidFill>
                  <a:schemeClr val="bg1"/>
                </a:solidFill>
              </a:rPr>
              <a:t>I can use </a:t>
            </a:r>
            <a:r>
              <a:rPr lang="en-US" dirty="0">
                <a:solidFill>
                  <a:schemeClr val="bg1"/>
                </a:solidFill>
              </a:rPr>
              <a:t>precise language, vocabulary, figurative </a:t>
            </a:r>
            <a:r>
              <a:rPr lang="en-US" dirty="0" smtClean="0">
                <a:solidFill>
                  <a:schemeClr val="bg1"/>
                </a:solidFill>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bg1"/>
                </a:solidFill>
                <a:ea typeface="Calibri"/>
                <a:cs typeface="Calibri"/>
                <a:sym typeface="Calibri"/>
              </a:rPr>
              <a:t>Homework: </a:t>
            </a:r>
            <a:r>
              <a:rPr lang="en-US" sz="1600" dirty="0" smtClean="0">
                <a:solidFill>
                  <a:schemeClr val="bg1"/>
                </a:solidFill>
                <a:ea typeface="Calibri"/>
                <a:cs typeface="Calibri"/>
                <a:sym typeface="Calibri"/>
              </a:rPr>
              <a:t>Work on your final assessment for </a:t>
            </a:r>
            <a:r>
              <a:rPr lang="en-US" sz="1600" i="1" dirty="0" smtClean="0">
                <a:solidFill>
                  <a:schemeClr val="bg1"/>
                </a:solidFill>
                <a:ea typeface="Calibri"/>
                <a:cs typeface="Calibri"/>
                <a:sym typeface="Calibri"/>
              </a:rPr>
              <a:t>The Crucible</a:t>
            </a:r>
            <a:r>
              <a:rPr lang="en-US" sz="1600" dirty="0" smtClean="0">
                <a:solidFill>
                  <a:schemeClr val="bg1"/>
                </a:solidFill>
                <a:ea typeface="Calibri"/>
                <a:cs typeface="Calibri"/>
                <a:sym typeface="Calibri"/>
              </a:rPr>
              <a:t>.</a:t>
            </a:r>
            <a:endParaRPr lang="en-US" dirty="0" smtClean="0">
              <a:solidFill>
                <a:schemeClr val="bg1"/>
              </a:solidFill>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12/5/16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solidFill>
                  <a:schemeClr val="accent3"/>
                </a:solidFill>
                <a:latin typeface="+mn-lt"/>
                <a:ea typeface="Calibri"/>
                <a:cs typeface="Calibri"/>
                <a:sym typeface="Calibri"/>
              </a:rPr>
              <a:t>Bell Work:</a:t>
            </a:r>
            <a:r>
              <a:rPr lang="en-US" sz="1800" dirty="0">
                <a:solidFill>
                  <a:schemeClr val="accent3"/>
                </a:solidFill>
                <a:latin typeface="+mn-lt"/>
                <a:ea typeface="Calibri"/>
                <a:cs typeface="Calibri"/>
                <a:sym typeface="Calibri"/>
              </a:rPr>
              <a:t> </a:t>
            </a:r>
            <a:r>
              <a:rPr lang="en-US" sz="1800" dirty="0" smtClean="0">
                <a:solidFill>
                  <a:schemeClr val="accent3"/>
                </a:solidFill>
                <a:latin typeface="+mn-lt"/>
                <a:ea typeface="Calibri"/>
                <a:cs typeface="Calibri"/>
                <a:sym typeface="Calibri"/>
              </a:rPr>
              <a:t>New seating chart</a:t>
            </a:r>
          </a:p>
          <a:p>
            <a:pPr eaLnBrk="1" fontAlgn="auto" hangingPunct="1">
              <a:spcBef>
                <a:spcPts val="0"/>
              </a:spcBef>
              <a:spcAft>
                <a:spcPts val="0"/>
              </a:spcAft>
              <a:buClr>
                <a:srgbClr val="000000"/>
              </a:buClr>
              <a:buSzPct val="100000"/>
              <a:defRPr/>
            </a:pPr>
            <a:endParaRPr lang="en-US" sz="1800" b="1" dirty="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smtClean="0">
                <a:solidFill>
                  <a:schemeClr val="accent3"/>
                </a:solidFill>
                <a:latin typeface="+mn-lt"/>
                <a:ea typeface="Calibri"/>
                <a:cs typeface="Calibri"/>
                <a:sym typeface="Calibri"/>
              </a:rPr>
              <a:t>In </a:t>
            </a:r>
            <a:r>
              <a:rPr lang="en-US" sz="1800" b="1" dirty="0">
                <a:solidFill>
                  <a:schemeClr val="accent3"/>
                </a:solidFill>
                <a:latin typeface="+mn-lt"/>
                <a:ea typeface="Calibri"/>
                <a:cs typeface="Calibri"/>
                <a:sym typeface="Calibri"/>
              </a:rPr>
              <a:t>class activities: </a:t>
            </a:r>
            <a:endParaRPr lang="en-US" sz="1800" b="1" dirty="0" smtClean="0">
              <a:solidFill>
                <a:schemeClr val="accent3"/>
              </a:solidFill>
              <a:latin typeface="+mn-lt"/>
              <a:ea typeface="Calibri"/>
              <a:cs typeface="Calibri"/>
              <a:sym typeface="Calibri"/>
            </a:endParaRPr>
          </a:p>
          <a:p>
            <a:pPr marL="285750" indent="-285750" eaLnBrk="1" fontAlgn="auto" hangingPunct="1">
              <a:lnSpc>
                <a:spcPct val="170000"/>
              </a:lnSpc>
              <a:spcBef>
                <a:spcPts val="0"/>
              </a:spcBef>
              <a:spcAft>
                <a:spcPts val="0"/>
              </a:spcAft>
              <a:buClr>
                <a:srgbClr val="000000"/>
              </a:buClr>
              <a:buSzPct val="100000"/>
              <a:buFont typeface="Arial" charset="0"/>
              <a:buChar char="•"/>
              <a:defRPr/>
            </a:pPr>
            <a:r>
              <a:rPr lang="en-US" sz="1800" dirty="0" smtClean="0">
                <a:solidFill>
                  <a:schemeClr val="accent3"/>
                </a:solidFill>
                <a:ea typeface="Calibri"/>
                <a:cs typeface="Calibri"/>
                <a:sym typeface="Calibri"/>
              </a:rPr>
              <a:t>Bell Work = WOTD, persecution (noun)</a:t>
            </a:r>
            <a:endParaRPr lang="en-US" sz="1800" b="1"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latin typeface="+mn-lt"/>
                <a:ea typeface="Calibri"/>
                <a:cs typeface="Calibri"/>
                <a:sym typeface="Calibri"/>
              </a:rPr>
              <a:t>Book Pass and rate books for Literature Circles (30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Make sure your group is signed up for the final assessment on </a:t>
            </a:r>
            <a:r>
              <a:rPr lang="en-US" sz="1800" i="1" dirty="0">
                <a:solidFill>
                  <a:schemeClr val="accent3"/>
                </a:solidFill>
                <a:ea typeface="Calibri"/>
                <a:cs typeface="Calibri"/>
                <a:sym typeface="Calibri"/>
              </a:rPr>
              <a:t>The Crucible </a:t>
            </a:r>
          </a:p>
          <a:p>
            <a:pPr eaLnBrk="1" fontAlgn="auto" hangingPunct="1">
              <a:lnSpc>
                <a:spcPct val="150000"/>
              </a:lnSpc>
              <a:spcBef>
                <a:spcPts val="0"/>
              </a:spcBef>
              <a:spcAft>
                <a:spcPts val="0"/>
              </a:spcAft>
              <a:buClr>
                <a:srgbClr val="000000"/>
              </a:buClr>
              <a:buSzPct val="100000"/>
              <a:defRPr/>
            </a:pPr>
            <a:r>
              <a:rPr lang="en-US" sz="1800" dirty="0">
                <a:solidFill>
                  <a:schemeClr val="accent3"/>
                </a:solidFill>
                <a:ea typeface="Calibri"/>
                <a:cs typeface="Calibri"/>
                <a:sym typeface="Calibri"/>
              </a:rPr>
              <a:t>(I texted you the link). Begin working on your presentation (25 mins). </a:t>
            </a:r>
            <a:endParaRPr lang="en-US" sz="18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latin typeface="+mn-lt"/>
                <a:ea typeface="Calibri"/>
                <a:cs typeface="Calibri"/>
                <a:sym typeface="Calibri"/>
              </a:rPr>
              <a:t>Exit Ticket for Final Assessment on The Crucible (5 mins)</a:t>
            </a:r>
          </a:p>
          <a:p>
            <a:pPr eaLnBrk="1" fontAlgn="auto" hangingPunct="1">
              <a:lnSpc>
                <a:spcPct val="150000"/>
              </a:lnSpc>
              <a:spcBef>
                <a:spcPts val="0"/>
              </a:spcBef>
              <a:spcAft>
                <a:spcPts val="0"/>
              </a:spcAft>
              <a:buClr>
                <a:srgbClr val="000000"/>
              </a:buClr>
              <a:buSzPct val="100000"/>
              <a:defRPr/>
            </a:pPr>
            <a:r>
              <a:rPr lang="en-US" sz="1800" b="1" dirty="0" smtClean="0">
                <a:solidFill>
                  <a:schemeClr val="accent3"/>
                </a:solidFill>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800" dirty="0">
                <a:solidFill>
                  <a:schemeClr val="accent3"/>
                </a:solidFill>
              </a:rPr>
              <a:t> I can </a:t>
            </a:r>
            <a:r>
              <a:rPr lang="en-US" sz="1800" dirty="0" smtClean="0">
                <a:solidFill>
                  <a:schemeClr val="accent3"/>
                </a:solidFill>
              </a:rPr>
              <a:t>organize my thoughts about diabolical opposition and community responsibility to analyze the two major themes in </a:t>
            </a:r>
            <a:r>
              <a:rPr lang="en-US" sz="1800" i="1" dirty="0" smtClean="0">
                <a:solidFill>
                  <a:schemeClr val="accent3"/>
                </a:solidFill>
              </a:rPr>
              <a:t>The Crucible</a:t>
            </a:r>
            <a:r>
              <a:rPr lang="en-US" sz="1800" dirty="0" smtClean="0">
                <a:solidFill>
                  <a:schemeClr val="accent3"/>
                </a:solidFill>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800" dirty="0" smtClean="0">
                <a:solidFill>
                  <a:schemeClr val="accent3"/>
                </a:solidFill>
              </a:rPr>
              <a:t>I can use </a:t>
            </a:r>
            <a:r>
              <a:rPr lang="en-US" sz="1800" dirty="0">
                <a:solidFill>
                  <a:schemeClr val="accent3"/>
                </a:solidFill>
              </a:rPr>
              <a:t>precise language, vocabulary, figurative </a:t>
            </a:r>
            <a:r>
              <a:rPr lang="en-US" sz="1800" dirty="0" smtClean="0">
                <a:solidFill>
                  <a:schemeClr val="accent3"/>
                </a:solidFill>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800" b="1" dirty="0" smtClean="0">
                <a:solidFill>
                  <a:schemeClr val="accent3"/>
                </a:solidFill>
                <a:ea typeface="Calibri"/>
                <a:cs typeface="Calibri"/>
                <a:sym typeface="Calibri"/>
              </a:rPr>
              <a:t>Homework: </a:t>
            </a:r>
            <a:r>
              <a:rPr lang="en-US" sz="1800" dirty="0" smtClean="0">
                <a:solidFill>
                  <a:schemeClr val="accent3"/>
                </a:solidFill>
                <a:ea typeface="Calibri"/>
                <a:cs typeface="Calibri"/>
                <a:sym typeface="Calibri"/>
              </a:rPr>
              <a:t>Work on your final assessment for </a:t>
            </a:r>
            <a:r>
              <a:rPr lang="en-US" sz="1800" i="1" dirty="0" smtClean="0">
                <a:solidFill>
                  <a:schemeClr val="accent3"/>
                </a:solidFill>
                <a:ea typeface="Calibri"/>
                <a:cs typeface="Calibri"/>
                <a:sym typeface="Calibri"/>
              </a:rPr>
              <a:t>The Crucible</a:t>
            </a:r>
            <a:r>
              <a:rPr lang="en-US" sz="1800" dirty="0" smtClean="0">
                <a:solidFill>
                  <a:schemeClr val="accent3"/>
                </a:solidFill>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solidFill>
                  <a:schemeClr val="bg1"/>
                </a:solidFill>
                <a:latin typeface="Kristen ITC" charset="0"/>
              </a:rPr>
              <a:t>12/5/16</a:t>
            </a:r>
            <a:endParaRPr lang="en-US" altLang="en-US" sz="28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persecution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altLang="en-US" sz="2000" b="1" dirty="0">
                <a:solidFill>
                  <a:schemeClr val="bg1"/>
                </a:solidFill>
                <a:latin typeface="+mn-lt"/>
              </a:rPr>
              <a:t>[</a:t>
            </a:r>
            <a:r>
              <a:rPr lang="en-US" altLang="en-US" sz="2000" b="1" dirty="0" err="1">
                <a:solidFill>
                  <a:schemeClr val="bg1"/>
                </a:solidFill>
                <a:latin typeface="+mn-lt"/>
              </a:rPr>
              <a:t>pur-si-kyoo-shuh</a:t>
            </a:r>
            <a:r>
              <a:rPr lang="en-US" altLang="en-US" sz="2000" b="1" dirty="0">
                <a:solidFill>
                  <a:schemeClr val="bg1"/>
                </a:solidFill>
                <a:latin typeface="+mn-lt"/>
              </a:rPr>
              <a:t> n] </a:t>
            </a:r>
            <a:endParaRPr lang="en-US" altLang="en-US" sz="2000" b="1" dirty="0" smtClean="0">
              <a:solidFill>
                <a:schemeClr val="bg1"/>
              </a:solidFill>
              <a:latin typeface="+mn-lt"/>
            </a:endParaRPr>
          </a:p>
          <a:p>
            <a:pPr eaLnBrk="1" hangingPunct="1">
              <a:lnSpc>
                <a:spcPct val="80000"/>
              </a:lnSpc>
              <a:defRPr/>
            </a:pPr>
            <a:endParaRPr lang="en-US" altLang="en-US" sz="2000"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smtClean="0">
                <a:solidFill>
                  <a:schemeClr val="bg1"/>
                </a:solidFill>
                <a:latin typeface="+mn-lt"/>
              </a:rPr>
              <a:t>persecute (verb), persecutor (noun), persecutory (</a:t>
            </a:r>
            <a:r>
              <a:rPr lang="en-US" altLang="en-US" sz="2000" dirty="0" err="1" smtClean="0">
                <a:solidFill>
                  <a:schemeClr val="bg1"/>
                </a:solidFill>
                <a:latin typeface="+mn-lt"/>
              </a:rPr>
              <a:t>adj</a:t>
            </a:r>
            <a:r>
              <a:rPr lang="en-US" altLang="en-US" sz="2000"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a:t>
            </a:r>
            <a:r>
              <a:rPr lang="en-US" altLang="en-US" sz="2000" b="1" dirty="0">
                <a:solidFill>
                  <a:schemeClr val="bg1"/>
                </a:solidFill>
                <a:latin typeface="+mn-lt"/>
              </a:rPr>
              <a:t>: </a:t>
            </a:r>
            <a:r>
              <a:rPr lang="en-US" altLang="en-US" sz="2000" dirty="0">
                <a:solidFill>
                  <a:schemeClr val="bg1"/>
                </a:solidFill>
                <a:latin typeface="+mn-lt"/>
              </a:rPr>
              <a:t>The national hate crime laws were initially enacted to prevent the </a:t>
            </a:r>
            <a:r>
              <a:rPr lang="en-US" altLang="en-US" sz="2000" b="1" u="sng" dirty="0">
                <a:solidFill>
                  <a:schemeClr val="bg1"/>
                </a:solidFill>
                <a:latin typeface="+mn-lt"/>
              </a:rPr>
              <a:t>persecution</a:t>
            </a:r>
            <a:r>
              <a:rPr lang="en-US" altLang="en-US" sz="2000" dirty="0">
                <a:solidFill>
                  <a:schemeClr val="bg1"/>
                </a:solidFill>
                <a:latin typeface="+mn-lt"/>
              </a:rPr>
              <a:t> of minorities.</a:t>
            </a:r>
            <a:endParaRPr lang="en-US" altLang="en-US" sz="2000" dirty="0" smtClean="0">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6959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hostility and ill-treatment, especially because of race or political or religious beliefs.</a:t>
            </a: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oppression, abuse, discrimination, mistreatment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12/6/16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Khan Academy Quiz (12 mins)</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Grab your </a:t>
            </a:r>
            <a:r>
              <a:rPr lang="en-US" sz="1600" dirty="0" err="1" smtClean="0">
                <a:solidFill>
                  <a:schemeClr val="accent3"/>
                </a:solidFill>
                <a:latin typeface="+mn-lt"/>
                <a:ea typeface="Calibri"/>
                <a:cs typeface="Calibri"/>
                <a:sym typeface="Calibri"/>
              </a:rPr>
              <a:t>chromebook</a:t>
            </a:r>
            <a:r>
              <a:rPr lang="en-US" sz="1600" dirty="0" smtClean="0">
                <a:solidFill>
                  <a:schemeClr val="accent3"/>
                </a:solidFill>
                <a:latin typeface="+mn-lt"/>
                <a:ea typeface="Calibri"/>
                <a:cs typeface="Calibri"/>
                <a:sym typeface="Calibri"/>
              </a:rPr>
              <a:t> or sign on to a desktop</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Go to khanacademy.com</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Click “Sign in with Google”</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Click Subjects (top left), Test Prep (on the right), “SAT” is underneath “Test </a:t>
            </a:r>
            <a:r>
              <a:rPr lang="en-US" sz="1600" dirty="0">
                <a:solidFill>
                  <a:schemeClr val="accent3"/>
                </a:solidFill>
                <a:latin typeface="+mn-lt"/>
                <a:ea typeface="Calibri"/>
                <a:cs typeface="Calibri"/>
                <a:sym typeface="Calibri"/>
              </a:rPr>
              <a:t>P</a:t>
            </a:r>
            <a:r>
              <a:rPr lang="en-US" sz="1600" dirty="0" smtClean="0">
                <a:solidFill>
                  <a:schemeClr val="accent3"/>
                </a:solidFill>
                <a:latin typeface="+mn-lt"/>
                <a:ea typeface="Calibri"/>
                <a:cs typeface="Calibri"/>
                <a:sym typeface="Calibri"/>
              </a:rPr>
              <a:t>rep.” </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Click Practice, then switch from “Math” to “Reading and Writing”</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Scroll down and click ”Practice” next to ”Reading: Science”</a:t>
            </a:r>
          </a:p>
          <a:p>
            <a:pPr eaLnBrk="1" fontAlgn="auto" hangingPunct="1">
              <a:lnSpc>
                <a:spcPct val="17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7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ea typeface="Calibri"/>
                <a:cs typeface="Calibri"/>
                <a:sym typeface="Calibri"/>
              </a:rPr>
              <a:t>Khan Academy = Reading: Science Practice (15 mins)</a:t>
            </a:r>
            <a:endParaRPr lang="en-US" sz="1600" b="1"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Day = Final Assessment Presentations for </a:t>
            </a:r>
            <a:r>
              <a:rPr lang="en-US" sz="1600" i="1" dirty="0" smtClean="0">
                <a:solidFill>
                  <a:schemeClr val="accent3"/>
                </a:solidFill>
                <a:latin typeface="+mn-lt"/>
                <a:ea typeface="Calibri"/>
                <a:cs typeface="Calibri"/>
                <a:sym typeface="Calibri"/>
              </a:rPr>
              <a:t>The Crucible (45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Make sure your group is signed up for the final assessment on The Crucible (I texted you the link). </a:t>
            </a: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use </a:t>
            </a:r>
            <a:r>
              <a:rPr lang="en-US" sz="1600" dirty="0">
                <a:solidFill>
                  <a:schemeClr val="accent3"/>
                </a:solidFill>
                <a:latin typeface="+mn-lt"/>
              </a:rPr>
              <a:t>precise language, vocabulary, figurative </a:t>
            </a:r>
            <a:r>
              <a:rPr lang="en-US" sz="1600" dirty="0" smtClean="0">
                <a:solidFill>
                  <a:schemeClr val="accent3"/>
                </a:solidFill>
                <a:latin typeface="+mn-lt"/>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r>
              <a:rPr lang="en-US" sz="1600" dirty="0" smtClean="0">
                <a:solidFill>
                  <a:schemeClr val="accent3"/>
                </a:solidFill>
                <a:latin typeface="+mn-lt"/>
                <a:ea typeface="Calibri"/>
                <a:cs typeface="Calibri"/>
                <a:sym typeface="Calibri"/>
              </a:rPr>
              <a:t>Work on your final assessment for </a:t>
            </a:r>
            <a:r>
              <a:rPr lang="en-US" sz="1600" i="1" dirty="0" smtClean="0">
                <a:solidFill>
                  <a:schemeClr val="accent3"/>
                </a:solidFill>
                <a:latin typeface="+mn-lt"/>
                <a:ea typeface="Calibri"/>
                <a:cs typeface="Calibri"/>
                <a:sym typeface="Calibri"/>
              </a:rPr>
              <a:t>The Crucible</a:t>
            </a:r>
            <a:r>
              <a:rPr lang="en-US" sz="1600" dirty="0" smtClean="0">
                <a:solidFill>
                  <a:schemeClr val="accent3"/>
                </a:solidFill>
                <a:latin typeface="+mn-lt"/>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12/7/16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WOTD</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Work-abjure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Assign literature circle books</a:t>
            </a:r>
            <a:endParaRPr lang="en-US" sz="1600" i="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Schmitt models how to fill out form, then groups </a:t>
            </a:r>
            <a:r>
              <a:rPr lang="en-US" sz="1600" dirty="0">
                <a:solidFill>
                  <a:schemeClr val="accent3"/>
                </a:solidFill>
                <a:latin typeface="+mn-lt"/>
                <a:ea typeface="Calibri"/>
                <a:cs typeface="Calibri"/>
                <a:sym typeface="Calibri"/>
              </a:rPr>
              <a:t>p</a:t>
            </a:r>
            <a:r>
              <a:rPr lang="en-US" sz="1600" dirty="0" smtClean="0">
                <a:solidFill>
                  <a:schemeClr val="accent3"/>
                </a:solidFill>
                <a:latin typeface="+mn-lt"/>
                <a:ea typeface="Calibri"/>
                <a:cs typeface="Calibri"/>
                <a:sym typeface="Calibri"/>
              </a:rPr>
              <a:t>lan literature circles reading plan through Jan. 13</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Begin reading for lit. circle session, tomorrow. </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use </a:t>
            </a:r>
            <a:r>
              <a:rPr lang="en-US" sz="1600" dirty="0">
                <a:solidFill>
                  <a:schemeClr val="accent3"/>
                </a:solidFill>
                <a:latin typeface="+mn-lt"/>
              </a:rPr>
              <a:t>precise language, vocabulary, figurative </a:t>
            </a:r>
            <a:r>
              <a:rPr lang="en-US" sz="1600" dirty="0" smtClean="0">
                <a:solidFill>
                  <a:schemeClr val="accent3"/>
                </a:solidFill>
                <a:latin typeface="+mn-lt"/>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r>
              <a:rPr lang="en-US" sz="1600" dirty="0" smtClean="0">
                <a:solidFill>
                  <a:schemeClr val="accent3"/>
                </a:solidFill>
                <a:latin typeface="+mn-lt"/>
                <a:ea typeface="Calibri"/>
                <a:cs typeface="Calibri"/>
                <a:sym typeface="Calibri"/>
              </a:rPr>
              <a:t>Take care of your planned assigned sections for lit. circles</a:t>
            </a:r>
          </a:p>
        </p:txBody>
      </p:sp>
    </p:spTree>
  </p:cSld>
  <p:clrMapOvr>
    <a:masterClrMapping/>
  </p:clrMapOvr>
  <p:transition spd="slow">
    <p:cu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12/7/16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abjure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accent3"/>
                </a:solidFill>
              </a:rPr>
              <a:t>[ab-</a:t>
            </a:r>
            <a:r>
              <a:rPr lang="en-US" sz="2000" b="1" dirty="0" err="1">
                <a:solidFill>
                  <a:schemeClr val="accent3"/>
                </a:solidFill>
              </a:rPr>
              <a:t>j</a:t>
            </a:r>
            <a:r>
              <a:rPr lang="en-US" sz="2000" b="1" i="1" dirty="0" err="1">
                <a:solidFill>
                  <a:schemeClr val="accent3"/>
                </a:solidFill>
              </a:rPr>
              <a:t>oo</a:t>
            </a:r>
            <a:r>
              <a:rPr lang="en-US" sz="2000" b="1" dirty="0">
                <a:solidFill>
                  <a:schemeClr val="accent3"/>
                </a:solidFill>
              </a:rPr>
              <a:t> </a:t>
            </a:r>
            <a:r>
              <a:rPr lang="en-US" sz="2000" b="1" dirty="0" smtClean="0">
                <a:solidFill>
                  <a:schemeClr val="accent3"/>
                </a:solidFill>
              </a:rPr>
              <a:t>r</a:t>
            </a:r>
            <a:r>
              <a:rPr lang="en-US" sz="2000" dirty="0">
                <a:solidFill>
                  <a:schemeClr val="accent3"/>
                </a:solidFill>
              </a:rPr>
              <a:t>]</a:t>
            </a:r>
            <a:endParaRPr lang="en-US" altLang="en-US" sz="2000" b="1" dirty="0" smtClean="0">
              <a:solidFill>
                <a:schemeClr val="accent3"/>
              </a:solidFill>
              <a:latin typeface="+mn-lt"/>
            </a:endParaRPr>
          </a:p>
          <a:p>
            <a:pPr eaLnBrk="1" hangingPunct="1">
              <a:lnSpc>
                <a:spcPct val="80000"/>
              </a:lnSpc>
              <a:defRPr/>
            </a:pPr>
            <a:endParaRPr lang="en-US" altLang="en-US" sz="2000"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accent3"/>
                </a:solidFill>
              </a:rPr>
              <a:t>She </a:t>
            </a:r>
            <a:r>
              <a:rPr lang="en-US" sz="2000" dirty="0">
                <a:solidFill>
                  <a:schemeClr val="accent3"/>
                </a:solidFill>
              </a:rPr>
              <a:t>tried to </a:t>
            </a:r>
            <a:r>
              <a:rPr lang="en-US" sz="2000" i="1" u="sng" dirty="0">
                <a:solidFill>
                  <a:schemeClr val="accent3"/>
                </a:solidFill>
              </a:rPr>
              <a:t>abjure</a:t>
            </a:r>
            <a:r>
              <a:rPr lang="en-US" sz="2000" dirty="0">
                <a:solidFill>
                  <a:schemeClr val="accent3"/>
                </a:solidFill>
              </a:rPr>
              <a:t> her feeling of panic by reminding herself that ghosts were not real.</a:t>
            </a:r>
            <a:endParaRPr lang="en-US" altLang="en-US" sz="2000" b="1" dirty="0" smtClean="0">
              <a:solidFill>
                <a:schemeClr val="accent3"/>
              </a:solidFill>
              <a:latin typeface="+mn-lt"/>
            </a:endParaRP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8483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sz="2000" dirty="0">
                <a:solidFill>
                  <a:schemeClr val="accent3"/>
                </a:solidFill>
                <a:ea typeface="+mn-ea"/>
              </a:rPr>
              <a:t>to renounce, avoid, or shun.</a:t>
            </a:r>
            <a:endParaRPr lang="en-US" altLang="en-US" sz="2000" dirty="0">
              <a:solidFill>
                <a:schemeClr val="accent3"/>
              </a:solidFill>
              <a:ea typeface="+mn-ea"/>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reject, deny, abandon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12/8/16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WOTD</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Work-acclimation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Assign literature circle books</a:t>
            </a:r>
            <a:endParaRPr lang="en-US" sz="1600" i="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Watch and score some examples of literature circles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Conduct first literature circle session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on final presentation for </a:t>
            </a:r>
            <a:r>
              <a:rPr lang="en-US" sz="1600" i="1" dirty="0" smtClean="0">
                <a:solidFill>
                  <a:schemeClr val="accent3"/>
                </a:solidFill>
                <a:latin typeface="+mn-lt"/>
                <a:ea typeface="Calibri"/>
                <a:cs typeface="Calibri"/>
                <a:sym typeface="Calibri"/>
              </a:rPr>
              <a:t>The Crucible</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help develop routines which will allow my group and the class to be successful when discussing a shared literary text.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identify and complete my role in order to complete the task at hand.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r>
              <a:rPr lang="en-US" sz="1600" dirty="0" smtClean="0">
                <a:solidFill>
                  <a:schemeClr val="accent3"/>
                </a:solidFill>
                <a:latin typeface="+mn-lt"/>
                <a:ea typeface="Calibri"/>
                <a:cs typeface="Calibri"/>
                <a:sym typeface="Calibri"/>
              </a:rPr>
              <a:t>Take care of your planned assigned sections for lit. circles</a:t>
            </a:r>
          </a:p>
        </p:txBody>
      </p:sp>
    </p:spTree>
  </p:cSld>
  <p:clrMapOvr>
    <a:masterClrMapping/>
  </p:clrMapOvr>
  <p:transition spd="slow">
    <p:cu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12/8/16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acclimate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accent3"/>
                </a:solidFill>
              </a:rPr>
              <a:t>[</a:t>
            </a:r>
            <a:r>
              <a:rPr lang="en-US" sz="2000" b="1" dirty="0" err="1">
                <a:solidFill>
                  <a:schemeClr val="bg1"/>
                </a:solidFill>
              </a:rPr>
              <a:t>ak</a:t>
            </a:r>
            <a:r>
              <a:rPr lang="en-US" sz="2000" dirty="0" err="1">
                <a:solidFill>
                  <a:schemeClr val="bg1"/>
                </a:solidFill>
              </a:rPr>
              <a:t>-l</a:t>
            </a:r>
            <a:r>
              <a:rPr lang="en-US" sz="2000" i="1" dirty="0" err="1">
                <a:solidFill>
                  <a:schemeClr val="bg1"/>
                </a:solidFill>
              </a:rPr>
              <a:t>uh</a:t>
            </a:r>
            <a:r>
              <a:rPr lang="en-US" sz="2000" dirty="0" err="1">
                <a:solidFill>
                  <a:schemeClr val="bg1"/>
                </a:solidFill>
              </a:rPr>
              <a:t>-meyt</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acclimation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rgbClr val="FFFFFF"/>
                </a:solidFill>
                <a:latin typeface="Trebuchet MS"/>
              </a:rPr>
              <a:t>It </a:t>
            </a:r>
            <a:r>
              <a:rPr lang="en-US" sz="2000" dirty="0">
                <a:solidFill>
                  <a:srgbClr val="FFFFFF"/>
                </a:solidFill>
                <a:latin typeface="Trebuchet MS"/>
              </a:rPr>
              <a:t>can be difficult to </a:t>
            </a:r>
            <a:r>
              <a:rPr lang="en-US" sz="2000" i="1" u="sng" dirty="0">
                <a:solidFill>
                  <a:srgbClr val="FFFFFF"/>
                </a:solidFill>
                <a:latin typeface="Trebuchet MS"/>
              </a:rPr>
              <a:t>acclimate</a:t>
            </a:r>
            <a:r>
              <a:rPr lang="en-US" sz="2000" dirty="0">
                <a:solidFill>
                  <a:srgbClr val="FFFFFF"/>
                </a:solidFill>
                <a:latin typeface="Trebuchet MS"/>
              </a:rPr>
              <a:t> to a new school after you move.</a:t>
            </a:r>
            <a:endParaRPr lang="en-US" altLang="en-US" sz="2000" b="1" dirty="0" smtClean="0">
              <a:solidFill>
                <a:schemeClr val="bg1"/>
              </a:solidFill>
              <a:latin typeface="+mn-lt"/>
            </a:endParaRP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87488" y="55435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to adapt to a new environment</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change, conform, familiarize, readjust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Friday 12/9/16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Conduct and record Literature Circle Discussion #1 (20 minutes =  deadline)</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Lit. Circles Session # 1. Record and email/share with me. Email = </a:t>
            </a:r>
            <a:r>
              <a:rPr lang="en-US" sz="1600" dirty="0" smtClean="0">
                <a:solidFill>
                  <a:schemeClr val="accent3"/>
                </a:solidFill>
                <a:latin typeface="+mn-lt"/>
                <a:ea typeface="Calibri"/>
                <a:cs typeface="Calibri"/>
                <a:sym typeface="Calibri"/>
                <a:hlinkClick r:id="rId3"/>
              </a:rPr>
              <a:t>schmitm1@dearbornschools.org</a:t>
            </a:r>
            <a:endParaRPr lang="en-US" sz="16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Complete Exit Ticket (individually) for the session (Google Classroom and texted to you on Remind)</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on Final Presentation for The Crucible. </a:t>
            </a:r>
            <a:r>
              <a:rPr lang="en-US" sz="1600" b="1" dirty="0" smtClean="0">
                <a:solidFill>
                  <a:schemeClr val="accent3"/>
                </a:solidFill>
                <a:latin typeface="+mn-lt"/>
                <a:ea typeface="Calibri"/>
                <a:cs typeface="Calibri"/>
                <a:sym typeface="Calibri"/>
              </a:rPr>
              <a:t>**Due Monday 12/19/16</a:t>
            </a:r>
            <a:endParaRPr lang="en-US" sz="1600" b="1" i="1"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help develop routines which will allow my group and the class to be successful when discussing a shared literary text.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identify and complete my role in order to complete the task at hand.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endParaRPr lang="en-US" sz="16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600" dirty="0" smtClean="0">
                <a:solidFill>
                  <a:schemeClr val="accent3"/>
                </a:solidFill>
                <a:latin typeface="+mn-lt"/>
                <a:ea typeface="Calibri"/>
                <a:cs typeface="Calibri"/>
                <a:sym typeface="Calibri"/>
              </a:rPr>
              <a:t>Work on Final Presentations for The Crucible</a:t>
            </a: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600" dirty="0" smtClean="0">
                <a:solidFill>
                  <a:schemeClr val="accent3"/>
                </a:solidFill>
                <a:latin typeface="+mn-lt"/>
                <a:ea typeface="Calibri"/>
                <a:cs typeface="Calibri"/>
                <a:sym typeface="Calibri"/>
              </a:rPr>
              <a:t>Make sure to complete your reading and your role for Lit. Circles Session # 2 on Monday!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solidFill>
                  <a:srgbClr val="FF0000"/>
                </a:solidFill>
                <a:latin typeface="Calibri" charset="0"/>
                <a:ea typeface="Arial" charset="0"/>
                <a:cs typeface="Arial" charset="0"/>
                <a:sym typeface="Calibri" charset="0"/>
              </a:rPr>
              <a:t>9</a:t>
            </a:r>
            <a:r>
              <a:rPr lang="en-US" altLang="en-US" sz="4400" dirty="0" smtClean="0">
                <a:solidFill>
                  <a:schemeClr val="bg2"/>
                </a:solidFill>
                <a:latin typeface="Calibri" charset="0"/>
                <a:ea typeface="Arial" charset="0"/>
                <a:cs typeface="Arial" charset="0"/>
                <a:sym typeface="Calibri" charset="0"/>
              </a:rPr>
              <a:t>/</a:t>
            </a:r>
            <a:r>
              <a:rPr lang="en-US" altLang="en-US" sz="4400" dirty="0" smtClean="0">
                <a:solidFill>
                  <a:srgbClr val="FF0000"/>
                </a:solidFill>
                <a:latin typeface="Calibri" charset="0"/>
                <a:ea typeface="Arial" charset="0"/>
                <a:cs typeface="Arial" charset="0"/>
                <a:sym typeface="Calibri" charset="0"/>
              </a:rPr>
              <a:t>11</a:t>
            </a:r>
            <a:r>
              <a:rPr lang="en-US" altLang="en-US" sz="4400" dirty="0" smtClean="0">
                <a:solidFill>
                  <a:schemeClr val="bg2"/>
                </a:solidFill>
                <a:latin typeface="Calibri" charset="0"/>
                <a:ea typeface="Arial" charset="0"/>
                <a:cs typeface="Arial" charset="0"/>
                <a:sym typeface="Calibri" charset="0"/>
              </a:rPr>
              <a:t>/</a:t>
            </a:r>
            <a:r>
              <a:rPr lang="en-US" altLang="en-US" sz="4400" dirty="0" smtClean="0">
                <a:solidFill>
                  <a:srgbClr val="FF0000"/>
                </a:solidFill>
                <a:latin typeface="Calibri" charset="0"/>
                <a:ea typeface="Arial" charset="0"/>
                <a:cs typeface="Arial" charset="0"/>
                <a:sym typeface="Calibri" charset="0"/>
              </a:rPr>
              <a:t>17</a:t>
            </a:r>
            <a:r>
              <a:rPr lang="en-US" altLang="en-US" sz="4400" dirty="0" smtClean="0">
                <a:latin typeface="Calibri" charset="0"/>
                <a:ea typeface="Arial" charset="0"/>
                <a:cs typeface="Arial" charset="0"/>
                <a:sym typeface="Calibri" charset="0"/>
              </a:rPr>
              <a:t> </a:t>
            </a:r>
            <a:r>
              <a:rPr lang="en-US" altLang="en-US" sz="4400" dirty="0">
                <a:solidFill>
                  <a:schemeClr val="bg2"/>
                </a:solidFill>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934938"/>
            <a:ext cx="5867400" cy="5770662"/>
          </a:xfrm>
          <a:extLst/>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Announcements + pass out answer documents. </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a:ea typeface="Calibri"/>
                <a:cs typeface="Calibri"/>
                <a:sym typeface="Calibri"/>
              </a:rPr>
              <a:t>PSAT Reading </a:t>
            </a:r>
            <a:r>
              <a:rPr lang="en-US" sz="5600" dirty="0" smtClean="0">
                <a:ea typeface="Calibri"/>
                <a:cs typeface="Calibri"/>
                <a:sym typeface="Calibri"/>
              </a:rPr>
              <a:t>Pretest: When finished, </a:t>
            </a:r>
            <a:r>
              <a:rPr lang="en-US" sz="5600" dirty="0">
                <a:ea typeface="Calibri"/>
                <a:cs typeface="Calibri"/>
                <a:sym typeface="Calibri"/>
              </a:rPr>
              <a:t>bring me your test so I can score it! </a:t>
            </a:r>
            <a:r>
              <a:rPr lang="en-US" sz="5600" dirty="0">
                <a:ea typeface="Calibri"/>
                <a:cs typeface="Calibri"/>
                <a:sym typeface="Wingdings" panose="05000000000000000000" pitchFamily="2" charset="2"/>
              </a:rPr>
              <a:t> </a:t>
            </a:r>
            <a:endParaRPr lang="en-US" sz="5600" dirty="0" smtClean="0">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ea typeface="Calibri"/>
                <a:cs typeface="Calibri"/>
                <a:sym typeface="Wingdings" panose="05000000000000000000" pitchFamily="2" charset="2"/>
              </a:rPr>
              <a:t>Model Talk to the text (annotations) for Article of the Week #1</a:t>
            </a:r>
            <a:endParaRPr lang="en-US" sz="5600" dirty="0">
              <a:ea typeface="Calibri"/>
              <a:cs typeface="Calibri"/>
              <a:sym typeface="Wingdings" panose="05000000000000000000" pitchFamily="2" charset="2"/>
            </a:endParaRPr>
          </a:p>
          <a:p>
            <a:pPr eaLnBrk="1" fontAlgn="auto" hangingPunct="1">
              <a:lnSpc>
                <a:spcPct val="170000"/>
              </a:lnSpc>
              <a:spcBef>
                <a:spcPts val="0"/>
              </a:spcBef>
              <a:spcAft>
                <a:spcPts val="0"/>
              </a:spcAft>
              <a:buClr>
                <a:srgbClr val="000000"/>
              </a:buClr>
              <a:buSzPct val="100000"/>
              <a:defRPr/>
            </a:pPr>
            <a:r>
              <a:rPr lang="en-US" sz="5600" b="1" dirty="0" smtClean="0">
                <a:solidFill>
                  <a:schemeClr val="bg2"/>
                </a:solidFill>
                <a:latin typeface="+mn-lt"/>
                <a:ea typeface="Calibri"/>
                <a:cs typeface="Calibri"/>
                <a:sym typeface="Calibri"/>
              </a:rPr>
              <a:t>**If you finish everything, we will be conducting a book pass in order to help you select an SSR book to be read by Sunday 10/15/17. </a:t>
            </a:r>
          </a:p>
          <a:p>
            <a:pPr eaLnBrk="1" fontAlgn="auto" hangingPunct="1">
              <a:lnSpc>
                <a:spcPct val="170000"/>
              </a:lnSpc>
              <a:spcBef>
                <a:spcPts val="0"/>
              </a:spcBef>
              <a:spcAft>
                <a:spcPts val="0"/>
              </a:spcAft>
              <a:buClr>
                <a:srgbClr val="000000"/>
              </a:buClr>
              <a:buSzPct val="100000"/>
              <a:defRPr/>
            </a:pPr>
            <a:r>
              <a:rPr lang="en-US" sz="5600" b="1" dirty="0" smtClean="0">
                <a:solidFill>
                  <a:schemeClr val="tx1"/>
                </a:solidFill>
                <a:latin typeface="+mn-lt"/>
                <a:ea typeface="Calibri"/>
                <a:cs typeface="Calibri"/>
                <a:sym typeface="Calibri"/>
              </a:rPr>
              <a:t>Learning Targets:</a:t>
            </a:r>
          </a:p>
          <a:p>
            <a:pPr eaLnBrk="1" fontAlgn="auto" hangingPunct="1">
              <a:lnSpc>
                <a:spcPct val="170000"/>
              </a:lnSpc>
              <a:spcBef>
                <a:spcPts val="0"/>
              </a:spcBef>
              <a:spcAft>
                <a:spcPts val="0"/>
              </a:spcAft>
              <a:buClr>
                <a:srgbClr val="000000"/>
              </a:buClr>
              <a:buSzPct val="100000"/>
              <a:defRPr/>
            </a:pPr>
            <a:r>
              <a:rPr lang="en-US" sz="5600" dirty="0" smtClean="0">
                <a:solidFill>
                  <a:schemeClr val="tx1"/>
                </a:solidFill>
                <a:latin typeface="+mn-lt"/>
                <a:ea typeface="Calibri"/>
                <a:cs typeface="Calibri"/>
                <a:sym typeface="Wingdings"/>
              </a:rPr>
              <a:t></a:t>
            </a:r>
            <a:r>
              <a:rPr lang="en-US" sz="5600" dirty="0" smtClean="0">
                <a:solidFill>
                  <a:schemeClr val="tx1"/>
                </a:solidFill>
                <a:latin typeface="+mn-lt"/>
                <a:ea typeface="Calibri"/>
                <a:cs typeface="Calibri"/>
                <a:sym typeface="Calibri"/>
              </a:rPr>
              <a:t>I </a:t>
            </a:r>
            <a:r>
              <a:rPr lang="en-US" sz="5600" dirty="0">
                <a:solidFill>
                  <a:schemeClr val="tx1"/>
                </a:solidFill>
                <a:latin typeface="+mn-lt"/>
                <a:ea typeface="Calibri"/>
                <a:cs typeface="Calibri"/>
                <a:sym typeface="Calibri"/>
              </a:rPr>
              <a:t>can </a:t>
            </a:r>
            <a:r>
              <a:rPr lang="en-US" sz="5600" dirty="0" smtClean="0">
                <a:solidFill>
                  <a:schemeClr val="tx1"/>
                </a:solidFill>
                <a:latin typeface="+mn-lt"/>
                <a:ea typeface="Calibri"/>
                <a:cs typeface="Calibri"/>
                <a:sym typeface="Calibri"/>
              </a:rPr>
              <a:t>cite </a:t>
            </a:r>
            <a:r>
              <a:rPr lang="en-US" sz="5600" dirty="0">
                <a:solidFill>
                  <a:schemeClr val="tx1"/>
                </a:solidFill>
                <a:latin typeface="+mn-lt"/>
                <a:ea typeface="Calibri"/>
                <a:cs typeface="Calibri"/>
                <a:sym typeface="Calibri"/>
              </a:rPr>
              <a:t>strong and thorough textual evidence </a:t>
            </a:r>
            <a:r>
              <a:rPr lang="en-US" sz="5600" dirty="0" smtClean="0">
                <a:solidFill>
                  <a:schemeClr val="tx1"/>
                </a:solidFill>
                <a:latin typeface="+mn-lt"/>
                <a:ea typeface="Calibri"/>
                <a:cs typeface="Calibri"/>
                <a:sym typeface="Calibri"/>
              </a:rPr>
              <a:t>to support my </a:t>
            </a:r>
            <a:r>
              <a:rPr lang="en-US" sz="5600" dirty="0">
                <a:solidFill>
                  <a:schemeClr val="tx1"/>
                </a:solidFill>
                <a:latin typeface="+mn-lt"/>
                <a:ea typeface="Calibri"/>
                <a:cs typeface="Calibri"/>
                <a:sym typeface="Calibri"/>
              </a:rPr>
              <a:t>analysis of what the text says </a:t>
            </a:r>
            <a:r>
              <a:rPr lang="en-US" sz="5600" dirty="0" smtClean="0">
                <a:solidFill>
                  <a:schemeClr val="tx1"/>
                </a:solidFill>
                <a:latin typeface="+mn-lt"/>
                <a:ea typeface="Calibri"/>
                <a:cs typeface="Calibri"/>
                <a:sym typeface="Calibri"/>
              </a:rPr>
              <a:t>explicitly and to draw inferences. </a:t>
            </a:r>
          </a:p>
          <a:p>
            <a:pPr eaLnBrk="1" fontAlgn="auto" hangingPunct="1">
              <a:lnSpc>
                <a:spcPct val="170000"/>
              </a:lnSpc>
              <a:spcBef>
                <a:spcPts val="0"/>
              </a:spcBef>
              <a:spcAft>
                <a:spcPts val="0"/>
              </a:spcAft>
              <a:buClr>
                <a:srgbClr val="000000"/>
              </a:buClr>
              <a:buSzPct val="100000"/>
              <a:defRPr/>
            </a:pPr>
            <a:r>
              <a:rPr lang="en-US" sz="5600" dirty="0" smtClean="0">
                <a:solidFill>
                  <a:schemeClr val="tx1"/>
                </a:solidFill>
                <a:latin typeface="+mn-lt"/>
                <a:ea typeface="Calibri"/>
                <a:cs typeface="Calibri"/>
                <a:sym typeface="Wingdings"/>
              </a:rPr>
              <a:t></a:t>
            </a:r>
            <a:r>
              <a:rPr lang="en-US" sz="5600" dirty="0" smtClean="0">
                <a:solidFill>
                  <a:schemeClr val="tx1"/>
                </a:solidFill>
                <a:latin typeface="+mn-lt"/>
                <a:ea typeface="Calibri"/>
                <a:cs typeface="Calibri"/>
                <a:sym typeface="Calibri"/>
              </a:rPr>
              <a:t>I </a:t>
            </a:r>
            <a:r>
              <a:rPr lang="en-US" sz="5600" dirty="0">
                <a:solidFill>
                  <a:schemeClr val="tx1"/>
                </a:solidFill>
                <a:latin typeface="+mn-lt"/>
                <a:ea typeface="Calibri"/>
                <a:cs typeface="Calibri"/>
                <a:sym typeface="Calibri"/>
              </a:rPr>
              <a:t>can </a:t>
            </a:r>
            <a:r>
              <a:rPr lang="en-US" sz="5600" dirty="0" smtClean="0">
                <a:solidFill>
                  <a:schemeClr val="tx1"/>
                </a:solidFill>
                <a:latin typeface="+mn-lt"/>
                <a:ea typeface="Calibri"/>
                <a:cs typeface="Calibri"/>
                <a:sym typeface="Calibri"/>
              </a:rPr>
              <a:t>determine </a:t>
            </a:r>
            <a:r>
              <a:rPr lang="en-US" sz="5600" dirty="0">
                <a:solidFill>
                  <a:schemeClr val="tx1"/>
                </a:solidFill>
                <a:latin typeface="+mn-lt"/>
                <a:ea typeface="Calibri"/>
                <a:cs typeface="Calibri"/>
                <a:sym typeface="Calibri"/>
              </a:rPr>
              <a:t>two or more themes or central ideas of a text and analyze their development over the course of the </a:t>
            </a:r>
            <a:r>
              <a:rPr lang="en-US" sz="5600" dirty="0" smtClean="0">
                <a:solidFill>
                  <a:schemeClr val="tx1"/>
                </a:solidFill>
                <a:latin typeface="+mn-lt"/>
                <a:ea typeface="Calibri"/>
                <a:cs typeface="Calibri"/>
                <a:sym typeface="Calibri"/>
              </a:rPr>
              <a:t>text. </a:t>
            </a:r>
            <a:endParaRPr lang="en-US" sz="56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Materials and extra credit due tomorrow (beginning of the hour)</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If you completed summer reading work, it is due on Friday @ the end of class.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a:ea typeface="Calibri"/>
                <a:cs typeface="Calibri"/>
                <a:sym typeface="Calibri"/>
              </a:rPr>
              <a:t>Save my blog and my email to your contacts: </a:t>
            </a:r>
            <a:endParaRPr lang="en-US" sz="5600" dirty="0" smtClean="0">
              <a:latin typeface="+mn-lt"/>
              <a:ea typeface="Calibri"/>
              <a:cs typeface="Calibri"/>
              <a:sym typeface="Calibri"/>
            </a:endParaRP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Blog = </a:t>
            </a:r>
            <a:r>
              <a:rPr lang="en-US" sz="5600" u="sng" dirty="0" err="1" smtClean="0">
                <a:solidFill>
                  <a:schemeClr val="bg2">
                    <a:lumMod val="60000"/>
                    <a:lumOff val="40000"/>
                  </a:schemeClr>
                </a:solidFill>
                <a:latin typeface="+mn-lt"/>
                <a:ea typeface="Calibri"/>
                <a:cs typeface="Calibri"/>
                <a:sym typeface="Calibri"/>
              </a:rPr>
              <a:t>iblog.dearbornschools.org</a:t>
            </a:r>
            <a:r>
              <a:rPr lang="en-US" sz="5600" u="sng" dirty="0" smtClean="0">
                <a:solidFill>
                  <a:schemeClr val="bg2">
                    <a:lumMod val="60000"/>
                    <a:lumOff val="40000"/>
                  </a:schemeClr>
                </a:solidFill>
                <a:latin typeface="+mn-lt"/>
                <a:ea typeface="Calibri"/>
                <a:cs typeface="Calibri"/>
                <a:sym typeface="Calibri"/>
              </a:rPr>
              <a:t>/</a:t>
            </a:r>
            <a:r>
              <a:rPr lang="en-US" sz="5600" u="sng" dirty="0" err="1" smtClean="0">
                <a:solidFill>
                  <a:schemeClr val="bg2">
                    <a:lumMod val="60000"/>
                    <a:lumOff val="40000"/>
                  </a:schemeClr>
                </a:solidFill>
                <a:latin typeface="+mn-lt"/>
                <a:ea typeface="Calibri"/>
                <a:cs typeface="Calibri"/>
                <a:sym typeface="Calibri"/>
              </a:rPr>
              <a:t>schmitthappens</a:t>
            </a:r>
            <a:r>
              <a:rPr lang="en-US" sz="56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Email = </a:t>
            </a:r>
            <a:r>
              <a:rPr lang="en-US" sz="5600" u="sng" dirty="0" smtClean="0">
                <a:solidFill>
                  <a:schemeClr val="bg2">
                    <a:lumMod val="60000"/>
                    <a:lumOff val="40000"/>
                  </a:schemeClr>
                </a:solidFill>
                <a:latin typeface="+mn-lt"/>
                <a:ea typeface="Calibri"/>
                <a:cs typeface="Calibri"/>
                <a:sym typeface="Calibri"/>
              </a:rPr>
              <a:t>schmitm1@dearbornschools.org</a:t>
            </a:r>
            <a:endParaRPr lang="en-US" sz="56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260032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12/14/16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elicit</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accent3"/>
                </a:solidFill>
              </a:rPr>
              <a:t>[</a:t>
            </a:r>
            <a:r>
              <a:rPr lang="en-US" sz="2000" dirty="0" err="1">
                <a:solidFill>
                  <a:schemeClr val="accent3"/>
                </a:solidFill>
              </a:rPr>
              <a:t>ih</a:t>
            </a:r>
            <a:r>
              <a:rPr lang="en-US" sz="2000" dirty="0">
                <a:solidFill>
                  <a:schemeClr val="accent3"/>
                </a:solidFill>
              </a:rPr>
              <a:t>-</a:t>
            </a:r>
            <a:r>
              <a:rPr lang="en-US" sz="2000" b="1" dirty="0" err="1">
                <a:solidFill>
                  <a:schemeClr val="accent3"/>
                </a:solidFill>
              </a:rPr>
              <a:t>lis</a:t>
            </a:r>
            <a:r>
              <a:rPr lang="en-US" sz="2000" dirty="0">
                <a:solidFill>
                  <a:schemeClr val="accent3"/>
                </a:solidFill>
              </a:rPr>
              <a:t>-it] </a:t>
            </a:r>
            <a:endParaRPr lang="en-US" altLang="en-US" sz="2000" dirty="0">
              <a:solidFill>
                <a:schemeClr val="accent3"/>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elicitor (noun), elicitation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accent3"/>
                </a:solidFill>
              </a:rPr>
              <a:t>My attempt to </a:t>
            </a:r>
            <a:r>
              <a:rPr lang="en-US" sz="2000" i="1" u="sng" dirty="0">
                <a:solidFill>
                  <a:schemeClr val="accent3"/>
                </a:solidFill>
              </a:rPr>
              <a:t>elicit</a:t>
            </a:r>
            <a:r>
              <a:rPr lang="en-US" sz="2000" dirty="0">
                <a:solidFill>
                  <a:schemeClr val="accent3"/>
                </a:solidFill>
              </a:rPr>
              <a:t> information from Mr</a:t>
            </a:r>
            <a:r>
              <a:rPr lang="en-US" sz="2000" dirty="0" smtClean="0">
                <a:solidFill>
                  <a:schemeClr val="accent3"/>
                </a:solidFill>
              </a:rPr>
              <a:t>. Brown </a:t>
            </a:r>
            <a:r>
              <a:rPr lang="en-US" sz="2000" dirty="0">
                <a:solidFill>
                  <a:schemeClr val="accent3"/>
                </a:solidFill>
              </a:rPr>
              <a:t>about the test was met with stone-faced silence</a:t>
            </a:r>
            <a:r>
              <a:rPr lang="en-US" sz="2000" dirty="0" smtClean="0">
                <a:solidFill>
                  <a:schemeClr val="accent3"/>
                </a:solidFill>
              </a:rPr>
              <a:t>.</a:t>
            </a:r>
            <a:endParaRPr lang="en-US" altLang="en-US" sz="2000" b="1" dirty="0" smtClean="0">
              <a:solidFill>
                <a:schemeClr val="accent3"/>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sz="2000" dirty="0">
                <a:solidFill>
                  <a:schemeClr val="accent3"/>
                </a:solidFill>
                <a:ea typeface="+mn-ea"/>
              </a:rPr>
              <a:t>evoke or draw out (a response, answer, or fact) from someone in reaction to one's own actions or </a:t>
            </a:r>
            <a:r>
              <a:rPr lang="en-US" sz="2000" dirty="0" smtClean="0">
                <a:solidFill>
                  <a:schemeClr val="accent3"/>
                </a:solidFill>
                <a:ea typeface="+mn-ea"/>
              </a:rPr>
              <a:t>questions</a:t>
            </a:r>
            <a:endParaRPr lang="en-US" altLang="en-US" sz="2000" dirty="0">
              <a:solidFill>
                <a:schemeClr val="accent3"/>
              </a:solidFill>
              <a:ea typeface="+mn-ea"/>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obtain, extract, prompt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12/15/16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inference (noun)</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inference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Introduce new roles and schedule for Literature Circles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Complete newly assigned role for today (with your lit. circle).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Record Session #3 for lit. circles and collect responses to assigned questions (6 total) by the end of the hour. Role Sheets can be turned in, tomorrow. </a:t>
            </a:r>
            <a:endParaRPr lang="en-US" sz="1500"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Tomorrow = pass out new </a:t>
            </a:r>
            <a:r>
              <a:rPr lang="en-US" sz="1500" dirty="0">
                <a:solidFill>
                  <a:schemeClr val="accent3"/>
                </a:solidFill>
                <a:latin typeface="+mn-lt"/>
                <a:ea typeface="Calibri"/>
                <a:cs typeface="Calibri"/>
                <a:sym typeface="Calibri"/>
              </a:rPr>
              <a:t>r</a:t>
            </a:r>
            <a:r>
              <a:rPr lang="en-US" sz="1500" dirty="0" smtClean="0">
                <a:solidFill>
                  <a:schemeClr val="accent3"/>
                </a:solidFill>
                <a:latin typeface="+mn-lt"/>
                <a:ea typeface="Calibri"/>
                <a:cs typeface="Calibri"/>
                <a:sym typeface="Calibri"/>
              </a:rPr>
              <a:t>ubric for Final Presentations for </a:t>
            </a:r>
            <a:r>
              <a:rPr lang="en-US" sz="1500" i="1" dirty="0" smtClean="0">
                <a:solidFill>
                  <a:schemeClr val="accent3"/>
                </a:solidFill>
                <a:latin typeface="+mn-lt"/>
                <a:ea typeface="Calibri"/>
                <a:cs typeface="Calibri"/>
                <a:sym typeface="Calibri"/>
              </a:rPr>
              <a:t>The Crucible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i="1" dirty="0" smtClean="0">
                <a:solidFill>
                  <a:schemeClr val="accent3"/>
                </a:solidFill>
                <a:latin typeface="+mn-lt"/>
                <a:ea typeface="Calibri"/>
                <a:cs typeface="Calibri"/>
                <a:sym typeface="Calibri"/>
              </a:rPr>
              <a:t>Tomorrow = Workshop for Final Presentations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Work on Final Presentation for </a:t>
            </a:r>
            <a:r>
              <a:rPr lang="en-US" sz="1500" i="1" dirty="0" smtClean="0">
                <a:solidFill>
                  <a:schemeClr val="accent3"/>
                </a:solidFill>
                <a:latin typeface="+mn-lt"/>
                <a:ea typeface="Calibri"/>
                <a:cs typeface="Calibri"/>
                <a:sym typeface="Calibri"/>
              </a:rPr>
              <a:t>The Crucible</a:t>
            </a:r>
            <a:r>
              <a:rPr lang="en-US" sz="1500" dirty="0" smtClean="0">
                <a:solidFill>
                  <a:schemeClr val="accent3"/>
                </a:solidFill>
                <a:latin typeface="+mn-lt"/>
                <a:ea typeface="Calibri"/>
                <a:cs typeface="Calibri"/>
                <a:sym typeface="Calibri"/>
              </a:rPr>
              <a:t>. </a:t>
            </a:r>
            <a:r>
              <a:rPr lang="en-US" sz="1500" b="1" dirty="0" smtClean="0">
                <a:solidFill>
                  <a:schemeClr val="accent3"/>
                </a:solidFill>
                <a:latin typeface="+mn-lt"/>
                <a:ea typeface="Calibri"/>
                <a:cs typeface="Calibri"/>
                <a:sym typeface="Calibri"/>
              </a:rPr>
              <a:t>**Due Friday 12/23/16 at 8 p.m. on Google Classroom. </a:t>
            </a:r>
            <a:r>
              <a:rPr lang="en-US" sz="1500" b="1" dirty="0" smtClean="0">
                <a:solidFill>
                  <a:schemeClr val="accent3"/>
                </a:solidFill>
                <a:latin typeface="+mn-lt"/>
                <a:ea typeface="Calibri"/>
                <a:cs typeface="Calibri"/>
                <a:sym typeface="Wingdings" panose="05000000000000000000" pitchFamily="2" charset="2"/>
              </a:rPr>
              <a:t> </a:t>
            </a:r>
            <a:endParaRPr lang="en-US" sz="1500" b="1" i="1"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solidFill>
                  <a:schemeClr val="accent3"/>
                </a:solidFill>
                <a:latin typeface="+mn-lt"/>
              </a:rPr>
              <a:t> I can </a:t>
            </a:r>
            <a:r>
              <a:rPr lang="en-US" sz="1500" dirty="0" smtClean="0">
                <a:solidFill>
                  <a:schemeClr val="accent3"/>
                </a:solidFill>
                <a:latin typeface="+mn-lt"/>
              </a:rPr>
              <a:t>organize my thoughts about diabolical opposition and community responsibility to analyze the two major themes in </a:t>
            </a:r>
            <a:r>
              <a:rPr lang="en-US" sz="1500" i="1" dirty="0" smtClean="0">
                <a:solidFill>
                  <a:schemeClr val="accent3"/>
                </a:solidFill>
                <a:latin typeface="+mn-lt"/>
              </a:rPr>
              <a:t>The Crucible</a:t>
            </a:r>
            <a:r>
              <a:rPr lang="en-US" sz="15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can help develop routines which will allow my group and the class to be successful when discussing a shared literary text. </a:t>
            </a:r>
          </a:p>
          <a:p>
            <a:pPr lvl="4"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Homework: </a:t>
            </a:r>
            <a:endParaRPr lang="en-US" sz="15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500" dirty="0" smtClean="0">
                <a:solidFill>
                  <a:schemeClr val="accent3"/>
                </a:solidFill>
                <a:latin typeface="+mn-lt"/>
                <a:ea typeface="Calibri"/>
                <a:cs typeface="Calibri"/>
                <a:sym typeface="Calibri"/>
              </a:rPr>
              <a:t>Work on Final Presentations for The Crucible</a:t>
            </a:r>
          </a:p>
        </p:txBody>
      </p:sp>
    </p:spTree>
  </p:cSld>
  <p:clrMapOvr>
    <a:masterClrMapping/>
  </p:clrMapOvr>
  <p:transition spd="slow">
    <p:cu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12/15/16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inference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b="1" dirty="0">
                <a:solidFill>
                  <a:schemeClr val="bg1"/>
                </a:solidFill>
              </a:rPr>
              <a:t>in</a:t>
            </a:r>
            <a:r>
              <a:rPr lang="en-US" sz="2000" dirty="0">
                <a:solidFill>
                  <a:schemeClr val="bg1"/>
                </a:solidFill>
              </a:rPr>
              <a:t>-</a:t>
            </a:r>
            <a:r>
              <a:rPr lang="en-US" sz="2000" dirty="0" err="1">
                <a:solidFill>
                  <a:schemeClr val="bg1"/>
                </a:solidFill>
              </a:rPr>
              <a:t>fer</a:t>
            </a:r>
            <a:r>
              <a:rPr lang="en-US" sz="2000" dirty="0">
                <a:solidFill>
                  <a:schemeClr val="bg1"/>
                </a:solidFill>
              </a:rPr>
              <a:t>-</a:t>
            </a:r>
            <a:r>
              <a:rPr lang="en-US" sz="2000" i="1" dirty="0">
                <a:solidFill>
                  <a:schemeClr val="bg1"/>
                </a:solidFill>
              </a:rPr>
              <a:t>uh</a:t>
            </a:r>
            <a:r>
              <a:rPr lang="en-US" sz="2000" dirty="0">
                <a:solidFill>
                  <a:schemeClr val="bg1"/>
                </a:solidFill>
              </a:rPr>
              <a:t> </a:t>
            </a:r>
            <a:r>
              <a:rPr lang="en-US" sz="2000" dirty="0" smtClean="0">
                <a:solidFill>
                  <a:schemeClr val="bg1"/>
                </a:solidFill>
              </a:rPr>
              <a:t>ns]</a:t>
            </a:r>
            <a:r>
              <a:rPr lang="en-US" sz="2000" dirty="0">
                <a:solidFill>
                  <a:schemeClr val="bg1"/>
                </a:solidFill>
              </a:rPr>
              <a:t>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infer (verb)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From the data collected, scientists were able to make the </a:t>
            </a:r>
            <a:r>
              <a:rPr lang="en-US" sz="2000" b="1" u="sng" dirty="0">
                <a:solidFill>
                  <a:schemeClr val="bg1"/>
                </a:solidFill>
              </a:rPr>
              <a:t>inference </a:t>
            </a:r>
            <a:r>
              <a:rPr lang="en-US" sz="2000" dirty="0">
                <a:solidFill>
                  <a:schemeClr val="bg1"/>
                </a:solidFill>
              </a:rPr>
              <a:t>that the water was polluted to the extent it was unsafe to drink.</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an educated guess made through observation</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conclusion, assumption, guess, interpretation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 Monday 12/19/16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rhetoric (noun)</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rhetoric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Read Lit. Circle books for 10 minutes and answer assigned questions or complete role sheet  (15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Record Session #4 for Lit. </a:t>
            </a:r>
            <a:r>
              <a:rPr lang="en-US" sz="1500" dirty="0">
                <a:solidFill>
                  <a:schemeClr val="accent3"/>
                </a:solidFill>
                <a:latin typeface="+mn-lt"/>
                <a:ea typeface="Calibri"/>
                <a:cs typeface="Calibri"/>
                <a:sym typeface="Calibri"/>
              </a:rPr>
              <a:t>C</a:t>
            </a:r>
            <a:r>
              <a:rPr lang="en-US" sz="1500" dirty="0" smtClean="0">
                <a:solidFill>
                  <a:schemeClr val="accent3"/>
                </a:solidFill>
                <a:latin typeface="+mn-lt"/>
                <a:ea typeface="Calibri"/>
                <a:cs typeface="Calibri"/>
                <a:sym typeface="Calibri"/>
              </a:rPr>
              <a:t>ircles and collect responses to assigned questions (8 total), role sheets, and reflections by the end of the hour</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to your group’s folder. </a:t>
            </a:r>
            <a:r>
              <a:rPr lang="en-US" sz="1500" b="1" dirty="0" smtClean="0">
                <a:solidFill>
                  <a:schemeClr val="accent3"/>
                </a:solidFill>
                <a:latin typeface="+mn-lt"/>
                <a:ea typeface="Calibri"/>
                <a:cs typeface="Calibri"/>
                <a:sym typeface="Calibri"/>
              </a:rPr>
              <a:t>**You must fill out the reflection sheet! </a:t>
            </a:r>
            <a:r>
              <a:rPr lang="en-US" sz="1500" b="1" dirty="0" smtClean="0">
                <a:solidFill>
                  <a:schemeClr val="accent3"/>
                </a:solidFill>
                <a:latin typeface="+mn-lt"/>
                <a:ea typeface="Calibri"/>
                <a:cs typeface="Calibri"/>
                <a:sym typeface="Wingdings"/>
              </a:rPr>
              <a:t> </a:t>
            </a:r>
            <a:endParaRPr lang="en-US" sz="1500" b="1"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Work on Final Presentation for </a:t>
            </a:r>
            <a:r>
              <a:rPr lang="en-US" sz="1500" i="1" dirty="0" smtClean="0">
                <a:solidFill>
                  <a:schemeClr val="accent3"/>
                </a:solidFill>
                <a:latin typeface="+mn-lt"/>
                <a:ea typeface="Calibri"/>
                <a:cs typeface="Calibri"/>
                <a:sym typeface="Calibri"/>
              </a:rPr>
              <a:t>The Crucible</a:t>
            </a:r>
            <a:r>
              <a:rPr lang="en-US" sz="1500" dirty="0" smtClean="0">
                <a:solidFill>
                  <a:schemeClr val="accent3"/>
                </a:solidFill>
                <a:latin typeface="+mn-lt"/>
                <a:ea typeface="Calibri"/>
                <a:cs typeface="Calibri"/>
                <a:sym typeface="Calibri"/>
              </a:rPr>
              <a:t>. </a:t>
            </a:r>
            <a:r>
              <a:rPr lang="en-US" sz="1500" b="1" dirty="0" smtClean="0">
                <a:solidFill>
                  <a:schemeClr val="accent3"/>
                </a:solidFill>
                <a:latin typeface="+mn-lt"/>
                <a:ea typeface="Calibri"/>
                <a:cs typeface="Calibri"/>
                <a:sym typeface="Calibri"/>
              </a:rPr>
              <a:t>**Due Friday 12/23/16 at 8 p.m. on Google Classroom. </a:t>
            </a:r>
            <a:r>
              <a:rPr lang="en-US" sz="1500" b="1" dirty="0" smtClean="0">
                <a:solidFill>
                  <a:schemeClr val="accent3"/>
                </a:solidFill>
                <a:latin typeface="+mn-lt"/>
                <a:ea typeface="Calibri"/>
                <a:cs typeface="Calibri"/>
                <a:sym typeface="Wingdings" panose="05000000000000000000" pitchFamily="2" charset="2"/>
              </a:rPr>
              <a:t> </a:t>
            </a:r>
            <a:endParaRPr lang="en-US" sz="1500" b="1" i="1"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effectively collaborate with my small group in order to meet expectations for the Literature Circles Unit.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reasoning. </a:t>
            </a:r>
            <a:endParaRPr lang="en-US" sz="1500" dirty="0" smtClean="0">
              <a:solidFill>
                <a:schemeClr val="accent3"/>
              </a:solidFill>
              <a:latin typeface="+mn-lt"/>
            </a:endParaRPr>
          </a:p>
          <a:p>
            <a:pPr lvl="4"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Homework: </a:t>
            </a:r>
            <a:endParaRPr lang="en-US" sz="15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500" dirty="0" smtClean="0">
                <a:solidFill>
                  <a:schemeClr val="accent3"/>
                </a:solidFill>
                <a:latin typeface="+mn-lt"/>
                <a:ea typeface="Calibri"/>
                <a:cs typeface="Calibri"/>
                <a:sym typeface="Calibri"/>
              </a:rPr>
              <a:t>Work on Final Presentations for The Crucible</a:t>
            </a:r>
          </a:p>
        </p:txBody>
      </p:sp>
    </p:spTree>
  </p:cSld>
  <p:clrMapOvr>
    <a:masterClrMapping/>
  </p:clrMapOvr>
  <p:transition spd="slow">
    <p:cu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12/19/16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rhetoric</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b="1" dirty="0">
                <a:solidFill>
                  <a:schemeClr val="bg1"/>
                </a:solidFill>
              </a:rPr>
              <a:t>ret</a:t>
            </a:r>
            <a:r>
              <a:rPr lang="en-US" sz="2000" dirty="0">
                <a:solidFill>
                  <a:schemeClr val="bg1"/>
                </a:solidFill>
              </a:rPr>
              <a:t>-</a:t>
            </a:r>
            <a:r>
              <a:rPr lang="en-US" sz="2000" dirty="0" err="1">
                <a:solidFill>
                  <a:schemeClr val="bg1"/>
                </a:solidFill>
              </a:rPr>
              <a:t>er</a:t>
            </a:r>
            <a:r>
              <a:rPr lang="en-US" sz="2000" dirty="0">
                <a:solidFill>
                  <a:schemeClr val="bg1"/>
                </a:solidFill>
              </a:rPr>
              <a:t>-</a:t>
            </a:r>
            <a:r>
              <a:rPr lang="en-US" sz="2000" dirty="0" err="1">
                <a:solidFill>
                  <a:schemeClr val="bg1"/>
                </a:solidFill>
              </a:rPr>
              <a:t>ik</a:t>
            </a:r>
            <a:r>
              <a:rPr lang="en-US" sz="2000" dirty="0">
                <a:solidFill>
                  <a:schemeClr val="bg1"/>
                </a:solidFill>
              </a:rPr>
              <a:t>]</a:t>
            </a:r>
            <a:r>
              <a:rPr lang="en-US" sz="2000" dirty="0"/>
              <a:t>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rhetorical (adjective)</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Although the cult leader filled his followers’ heads with crazy </a:t>
            </a:r>
            <a:r>
              <a:rPr lang="en-US" sz="2000" u="sng" dirty="0">
                <a:solidFill>
                  <a:schemeClr val="bg1"/>
                </a:solidFill>
              </a:rPr>
              <a:t>rhetoric</a:t>
            </a:r>
            <a:r>
              <a:rPr lang="en-US" sz="2000" dirty="0">
                <a:solidFill>
                  <a:schemeClr val="bg1"/>
                </a:solidFill>
              </a:rPr>
              <a:t>, he did not want any of his people to die.</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the art of effective or persuasive speaking or writing, especially the use of figures of speech and other compositional techniques</a:t>
            </a:r>
            <a:r>
              <a:rPr lang="en-US" altLang="x-none" sz="2000">
                <a:solidFill>
                  <a:schemeClr val="tx1"/>
                </a:solidFill>
              </a:rPr>
              <a:t>.</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discourse, rant, eloquence, address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 Tuesday 12/20/16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objective (</a:t>
            </a:r>
            <a:r>
              <a:rPr lang="en-US" sz="1500" dirty="0" err="1" smtClean="0">
                <a:solidFill>
                  <a:schemeClr val="accent3"/>
                </a:solidFill>
                <a:latin typeface="+mn-lt"/>
                <a:ea typeface="Calibri"/>
                <a:cs typeface="Calibri"/>
                <a:sym typeface="Calibri"/>
              </a:rPr>
              <a:t>adj</a:t>
            </a:r>
            <a:r>
              <a:rPr lang="en-US" sz="1500" dirty="0" smtClean="0">
                <a:solidFill>
                  <a:schemeClr val="accent3"/>
                </a:solidFill>
                <a:latin typeface="+mn-lt"/>
                <a:ea typeface="Calibri"/>
                <a:cs typeface="Calibri"/>
                <a:sym typeface="Calibri"/>
              </a:rPr>
              <a:t>)</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objective (</a:t>
            </a:r>
            <a:r>
              <a:rPr lang="en-US" sz="1500" dirty="0" err="1" smtClean="0">
                <a:solidFill>
                  <a:schemeClr val="accent3"/>
                </a:solidFill>
                <a:latin typeface="+mn-lt"/>
                <a:ea typeface="Calibri"/>
                <a:cs typeface="Calibri"/>
                <a:sym typeface="Calibri"/>
              </a:rPr>
              <a:t>adj</a:t>
            </a:r>
            <a:r>
              <a:rPr lang="en-US" sz="1500" dirty="0" smtClean="0">
                <a:solidFill>
                  <a:schemeClr val="accent3"/>
                </a:solidFill>
                <a:latin typeface="+mn-lt"/>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Quick mini lesson on MLA format (</a:t>
            </a:r>
            <a:r>
              <a:rPr lang="en-US" sz="1500" dirty="0" err="1" smtClean="0">
                <a:solidFill>
                  <a:schemeClr val="accent3"/>
                </a:solidFill>
                <a:latin typeface="+mn-lt"/>
                <a:ea typeface="Calibri"/>
                <a:cs typeface="Calibri"/>
                <a:sym typeface="Calibri"/>
              </a:rPr>
              <a:t>citationmachine.net</a:t>
            </a:r>
            <a:r>
              <a:rPr lang="en-US" sz="1500" dirty="0" smtClean="0">
                <a:solidFill>
                  <a:schemeClr val="accent3"/>
                </a:solidFill>
                <a:latin typeface="+mn-lt"/>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Work on Final Presentation for </a:t>
            </a:r>
            <a:r>
              <a:rPr lang="en-US" sz="1500" i="1" dirty="0" smtClean="0">
                <a:solidFill>
                  <a:schemeClr val="accent3"/>
                </a:solidFill>
                <a:latin typeface="+mn-lt"/>
                <a:ea typeface="Calibri"/>
                <a:cs typeface="Calibri"/>
                <a:sym typeface="Calibri"/>
              </a:rPr>
              <a:t>The Crucible</a:t>
            </a:r>
            <a:r>
              <a:rPr lang="en-US" sz="1500" dirty="0" smtClean="0">
                <a:solidFill>
                  <a:schemeClr val="accent3"/>
                </a:solidFill>
                <a:latin typeface="+mn-lt"/>
                <a:ea typeface="Calibri"/>
                <a:cs typeface="Calibri"/>
                <a:sym typeface="Calibri"/>
              </a:rPr>
              <a:t>. </a:t>
            </a:r>
            <a:r>
              <a:rPr lang="en-US" sz="1500" b="1" dirty="0" smtClean="0">
                <a:solidFill>
                  <a:schemeClr val="accent3"/>
                </a:solidFill>
                <a:latin typeface="+mn-lt"/>
                <a:ea typeface="Calibri"/>
                <a:cs typeface="Calibri"/>
                <a:sym typeface="Calibri"/>
              </a:rPr>
              <a:t>**Due Friday 12/23/16 at 8 p.m. on Google Classroom. </a:t>
            </a:r>
            <a:r>
              <a:rPr lang="en-US" sz="1500" b="1" dirty="0" smtClean="0">
                <a:solidFill>
                  <a:schemeClr val="accent3"/>
                </a:solidFill>
                <a:latin typeface="+mn-lt"/>
                <a:ea typeface="Calibri"/>
                <a:cs typeface="Calibri"/>
                <a:sym typeface="Wingdings" panose="05000000000000000000" pitchFamily="2" charset="2"/>
              </a:rPr>
              <a:t>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chemeClr val="accent3"/>
                </a:solidFill>
                <a:latin typeface="+mn-lt"/>
                <a:ea typeface="Calibri"/>
                <a:cs typeface="Calibri"/>
                <a:sym typeface="Wingdings" panose="05000000000000000000" pitchFamily="2" charset="2"/>
              </a:rPr>
              <a:t>Exit Ticket (1 per group): </a:t>
            </a:r>
            <a:r>
              <a:rPr lang="en-US" sz="1500" dirty="0" smtClean="0">
                <a:solidFill>
                  <a:schemeClr val="accent3"/>
                </a:solidFill>
                <a:latin typeface="+mn-lt"/>
                <a:ea typeface="Calibri"/>
                <a:cs typeface="Calibri"/>
                <a:sym typeface="Wingdings" panose="05000000000000000000" pitchFamily="2" charset="2"/>
              </a:rPr>
              <a:t>With your group, write down three goals to ensure your presentation will be completed and turned in on time. </a:t>
            </a:r>
            <a:endParaRPr lang="en-US" sz="1500"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effectively collaborate with my small group in order to meet expectations for the Literature Circles Unit.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reasoning. </a:t>
            </a:r>
            <a:endParaRPr lang="en-US" sz="1500" dirty="0" smtClean="0">
              <a:solidFill>
                <a:schemeClr val="accent3"/>
              </a:solidFill>
              <a:latin typeface="+mn-lt"/>
            </a:endParaRPr>
          </a:p>
          <a:p>
            <a:pPr lvl="4"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Homework: </a:t>
            </a:r>
            <a:endParaRPr lang="en-US" sz="15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500" dirty="0" smtClean="0">
                <a:solidFill>
                  <a:schemeClr val="accent3"/>
                </a:solidFill>
                <a:latin typeface="+mn-lt"/>
                <a:ea typeface="Calibri"/>
                <a:cs typeface="Calibri"/>
                <a:sym typeface="Calibri"/>
              </a:rPr>
              <a:t>Work on Final Presentations for The Crucible</a:t>
            </a:r>
          </a:p>
        </p:txBody>
      </p:sp>
    </p:spTree>
  </p:cSld>
  <p:clrMapOvr>
    <a:masterClrMapping/>
  </p:clrMapOvr>
  <p:transition spd="slow">
    <p:cu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12/20/16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objective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adjective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a:solidFill>
                  <a:schemeClr val="bg1"/>
                </a:solidFill>
              </a:rPr>
              <a:t>uh</a:t>
            </a:r>
            <a:r>
              <a:rPr lang="en-US" sz="2000" dirty="0">
                <a:solidFill>
                  <a:schemeClr val="bg1"/>
                </a:solidFill>
              </a:rPr>
              <a:t> b-</a:t>
            </a:r>
            <a:r>
              <a:rPr lang="en-US" sz="2000" b="1" dirty="0" err="1">
                <a:solidFill>
                  <a:schemeClr val="bg1"/>
                </a:solidFill>
              </a:rPr>
              <a:t>jek</a:t>
            </a:r>
            <a:r>
              <a:rPr lang="en-US" sz="2000" dirty="0">
                <a:solidFill>
                  <a:schemeClr val="bg1"/>
                </a:solidFill>
              </a:rPr>
              <a:t>-</a:t>
            </a:r>
            <a:r>
              <a:rPr lang="en-US" sz="2000" dirty="0" err="1">
                <a:solidFill>
                  <a:schemeClr val="bg1"/>
                </a:solidFill>
              </a:rPr>
              <a:t>tiv</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objectively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Mr. Schmitt provided the police officer with an </a:t>
            </a:r>
            <a:r>
              <a:rPr lang="en-US" sz="2000" b="1" u="sng" dirty="0" smtClean="0">
                <a:solidFill>
                  <a:schemeClr val="bg1"/>
                </a:solidFill>
              </a:rPr>
              <a:t>objective</a:t>
            </a:r>
            <a:r>
              <a:rPr lang="en-US" sz="2000" dirty="0" smtClean="0">
                <a:solidFill>
                  <a:schemeClr val="bg1"/>
                </a:solidFill>
              </a:rPr>
              <a:t> report of the altercation he witnessed outside of the school. </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(of a person or their judgment) not influenced by personal feelings or opinions in considering and representing facts.</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Impartial, unbiased, neutral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171700" y="6096000"/>
            <a:ext cx="5067300" cy="304800"/>
          </a:xfrm>
        </p:spPr>
        <p:txBody>
          <a:bodyPr tIns="45700" bIns="45700">
            <a:noAutofit/>
          </a:bodyPr>
          <a:lstStyle/>
          <a:p>
            <a:pPr eaLnBrk="1" fontAlgn="auto" hangingPunct="1">
              <a:spcBef>
                <a:spcPts val="0"/>
              </a:spcBef>
              <a:spcAft>
                <a:spcPts val="0"/>
              </a:spcAft>
              <a:buClr>
                <a:srgbClr val="000000"/>
              </a:buClr>
              <a:buSzPct val="100000"/>
              <a:defRPr/>
            </a:pPr>
            <a:r>
              <a:rPr lang="en-US" sz="1500" dirty="0">
                <a:solidFill>
                  <a:schemeClr val="accent3"/>
                </a:solidFill>
                <a:latin typeface="+mn-lt"/>
                <a:ea typeface="Calibri"/>
                <a:cs typeface="Calibri"/>
                <a:sym typeface="Calibri"/>
                <a:hlinkClick r:id="rId3"/>
              </a:rPr>
              <a:t>https://</a:t>
            </a:r>
            <a:r>
              <a:rPr lang="en-US" sz="1500" dirty="0" smtClean="0">
                <a:solidFill>
                  <a:schemeClr val="accent3"/>
                </a:solidFill>
                <a:latin typeface="+mn-lt"/>
                <a:ea typeface="Calibri"/>
                <a:cs typeface="Calibri"/>
                <a:sym typeface="Calibri"/>
                <a:hlinkClick r:id="rId3"/>
              </a:rPr>
              <a:t>owl.english.purdue.edu/owl/resource/747/12</a:t>
            </a:r>
          </a:p>
          <a:p>
            <a:pPr eaLnBrk="1" fontAlgn="auto" hangingPunct="1">
              <a:spcBef>
                <a:spcPts val="0"/>
              </a:spcBef>
              <a:spcAft>
                <a:spcPts val="0"/>
              </a:spcAft>
              <a:buClr>
                <a:srgbClr val="000000"/>
              </a:buClr>
              <a:buSzPct val="100000"/>
              <a:defRPr/>
            </a:pPr>
            <a:r>
              <a:rPr lang="en-US" sz="1500" dirty="0">
                <a:solidFill>
                  <a:schemeClr val="accent3"/>
                </a:solidFill>
                <a:latin typeface="+mn-lt"/>
                <a:ea typeface="Calibri"/>
                <a:cs typeface="Calibri"/>
                <a:sym typeface="Calibri"/>
                <a:hlinkClick r:id="rId3"/>
              </a:rPr>
              <a:t>http://www.citationmachine.net/mla/cite-a-book/</a:t>
            </a:r>
            <a:endParaRPr lang="en-US" sz="1500" dirty="0" smtClean="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500" dirty="0" smtClean="0">
              <a:solidFill>
                <a:schemeClr val="accent3"/>
              </a:solidFill>
              <a:latin typeface="+mn-lt"/>
              <a:ea typeface="Calibri"/>
              <a:cs typeface="Calibri"/>
              <a:sym typeface="Calibri"/>
            </a:endParaRPr>
          </a:p>
        </p:txBody>
      </p:sp>
      <p:pic>
        <p:nvPicPr>
          <p:cNvPr id="1320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90600"/>
            <a:ext cx="6477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Box 2"/>
          <p:cNvSpPr txBox="1">
            <a:spLocks noChangeArrowheads="1"/>
          </p:cNvSpPr>
          <p:nvPr/>
        </p:nvSpPr>
        <p:spPr bwMode="auto">
          <a:xfrm>
            <a:off x="1752600" y="188913"/>
            <a:ext cx="617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400" b="1">
                <a:solidFill>
                  <a:schemeClr val="bg1"/>
                </a:solidFill>
              </a:rPr>
              <a:t>Sample Works Cited Page in MLA Format</a:t>
            </a:r>
          </a:p>
        </p:txBody>
      </p:sp>
    </p:spTree>
  </p:cSld>
  <p:clrMapOvr>
    <a:masterClrMapping/>
  </p:clrMapOvr>
  <p:transition spd="slow">
    <p:cu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txBox="1">
            <a:spLocks noGrp="1"/>
          </p:cNvSpPr>
          <p:nvPr>
            <p:ph type="title"/>
          </p:nvPr>
        </p:nvSpPr>
        <p:spPr>
          <a:xfrm>
            <a:off x="457200" y="152400"/>
            <a:ext cx="8229600" cy="1143000"/>
          </a:xfrm>
        </p:spPr>
        <p:txBody>
          <a:bodyPr/>
          <a:lstStyle/>
          <a:p>
            <a:pPr>
              <a:spcBef>
                <a:spcPct val="0"/>
              </a:spcBef>
              <a:spcAft>
                <a:spcPct val="0"/>
              </a:spcAft>
            </a:pPr>
            <a:r>
              <a:rPr lang="en-US" altLang="x-none" sz="3200" b="1">
                <a:solidFill>
                  <a:schemeClr val="bg1"/>
                </a:solidFill>
                <a:latin typeface="Arial" charset="0"/>
                <a:ea typeface="Arial" charset="0"/>
                <a:cs typeface="Arial" charset="0"/>
              </a:rPr>
              <a:t>In-text citation basic rules and examples</a:t>
            </a:r>
          </a:p>
        </p:txBody>
      </p:sp>
      <p:sp>
        <p:nvSpPr>
          <p:cNvPr id="133123" name="Text Placeholder 3"/>
          <p:cNvSpPr txBox="1">
            <a:spLocks noGrp="1"/>
          </p:cNvSpPr>
          <p:nvPr>
            <p:ph type="body" idx="1"/>
          </p:nvPr>
        </p:nvSpPr>
        <p:spPr>
          <a:xfrm>
            <a:off x="457200" y="1417638"/>
            <a:ext cx="8229600" cy="4983162"/>
          </a:xfrm>
        </p:spPr>
        <p:txBody>
          <a:bodyPr/>
          <a:lstStyle/>
          <a:p>
            <a:pPr marL="203200" indent="0">
              <a:spcBef>
                <a:spcPts val="638"/>
              </a:spcBef>
              <a:spcAft>
                <a:spcPct val="0"/>
              </a:spcAft>
              <a:buClr>
                <a:srgbClr val="000000"/>
              </a:buClr>
              <a:buFont typeface="Calibri" charset="0"/>
              <a:buNone/>
            </a:pPr>
            <a:r>
              <a:rPr lang="en-US" altLang="x-none" sz="1600">
                <a:solidFill>
                  <a:schemeClr val="bg1"/>
                </a:solidFill>
                <a:latin typeface="Arial" charset="0"/>
                <a:ea typeface="Arial" charset="0"/>
                <a:cs typeface="Arial" charset="0"/>
              </a:rPr>
              <a:t>MLA format follows the author-page method of in-text citation. This means that the author's last name and the page number(s) from which the quotation or paraphrase is taken must appear in the text, and a complete reference should appear on your Works Cited page. The author's name may appear either in the sentence itself or in parentheses following the quotation or paraphrase, but the page number(s) should always appear in the parentheses, not in the text of your sentence. </a:t>
            </a:r>
          </a:p>
          <a:p>
            <a:pPr marL="203200" indent="0">
              <a:spcBef>
                <a:spcPts val="638"/>
              </a:spcBef>
              <a:spcAft>
                <a:spcPct val="0"/>
              </a:spcAft>
              <a:buClr>
                <a:srgbClr val="000000"/>
              </a:buClr>
              <a:buFont typeface="Calibri" charset="0"/>
              <a:buNone/>
            </a:pPr>
            <a:endParaRPr lang="en-US" altLang="x-none" sz="1600">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b="1">
                <a:solidFill>
                  <a:schemeClr val="bg1"/>
                </a:solidFill>
                <a:latin typeface="Arial" charset="0"/>
                <a:ea typeface="Arial" charset="0"/>
                <a:cs typeface="Arial" charset="0"/>
              </a:rPr>
              <a:t>Short Quote Example (author mentioned): </a:t>
            </a:r>
          </a:p>
          <a:p>
            <a:pPr marL="203200" indent="0">
              <a:spcBef>
                <a:spcPts val="638"/>
              </a:spcBef>
              <a:spcAft>
                <a:spcPct val="0"/>
              </a:spcAft>
              <a:buClr>
                <a:srgbClr val="000000"/>
              </a:buClr>
              <a:buFont typeface="Calibri" charset="0"/>
              <a:buNone/>
            </a:pPr>
            <a:r>
              <a:rPr lang="en-US" altLang="x-none" sz="1600">
                <a:solidFill>
                  <a:schemeClr val="bg1"/>
                </a:solidFill>
                <a:latin typeface="Arial" charset="0"/>
                <a:ea typeface="Arial" charset="0"/>
                <a:cs typeface="Arial" charset="0"/>
              </a:rPr>
              <a:t>Wordsworth stated that Romantic poetry was marked by a "spontaneous overflow of powerful feelings" (263). </a:t>
            </a: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*Only include page number when the author’s name is stated</a:t>
            </a:r>
            <a:r>
              <a:rPr lang="en-US" altLang="x-none" sz="1600">
                <a:solidFill>
                  <a:schemeClr val="bg1"/>
                </a:solidFill>
                <a:latin typeface="Arial" charset="0"/>
                <a:ea typeface="Arial" charset="0"/>
                <a:cs typeface="Arial" charset="0"/>
              </a:rPr>
              <a:t/>
            </a:r>
            <a:br>
              <a:rPr lang="en-US" altLang="x-none" sz="1600">
                <a:solidFill>
                  <a:schemeClr val="bg1"/>
                </a:solidFill>
                <a:latin typeface="Arial" charset="0"/>
                <a:ea typeface="Arial" charset="0"/>
                <a:cs typeface="Arial" charset="0"/>
              </a:rPr>
            </a:br>
            <a:r>
              <a:rPr lang="en-US" altLang="x-none" sz="1600" b="1">
                <a:solidFill>
                  <a:schemeClr val="bg1"/>
                </a:solidFill>
                <a:latin typeface="Arial" charset="0"/>
                <a:ea typeface="Arial" charset="0"/>
                <a:cs typeface="Arial" charset="0"/>
              </a:rPr>
              <a:t/>
            </a:r>
            <a:br>
              <a:rPr lang="en-US" altLang="x-none" sz="1600" b="1">
                <a:solidFill>
                  <a:schemeClr val="bg1"/>
                </a:solidFill>
                <a:latin typeface="Arial" charset="0"/>
                <a:ea typeface="Arial" charset="0"/>
                <a:cs typeface="Arial" charset="0"/>
              </a:rPr>
            </a:br>
            <a:r>
              <a:rPr lang="en-US" altLang="x-none" sz="1600" b="1">
                <a:solidFill>
                  <a:schemeClr val="bg1"/>
                </a:solidFill>
                <a:latin typeface="Arial" charset="0"/>
                <a:ea typeface="Arial" charset="0"/>
                <a:cs typeface="Arial" charset="0"/>
              </a:rPr>
              <a:t>Short Quote Example (author note mentioned):</a:t>
            </a:r>
          </a:p>
          <a:p>
            <a:pPr marL="203200" indent="0">
              <a:spcBef>
                <a:spcPts val="638"/>
              </a:spcBef>
              <a:spcAft>
                <a:spcPct val="0"/>
              </a:spcAft>
              <a:buClr>
                <a:srgbClr val="000000"/>
              </a:buClr>
              <a:buFont typeface="Calibri" charset="0"/>
              <a:buNone/>
            </a:pPr>
            <a:r>
              <a:rPr lang="en-US" altLang="x-none" sz="1600">
                <a:solidFill>
                  <a:schemeClr val="bg1"/>
                </a:solidFill>
                <a:latin typeface="Arial" charset="0"/>
                <a:ea typeface="Arial" charset="0"/>
                <a:cs typeface="Arial" charset="0"/>
              </a:rPr>
              <a:t>Romantic poetry is characterized by the "spontaneous overflow of powerful feelings" (Wordsworth 263).</a:t>
            </a: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*Include author’s last name with page number if the author’s name is not stated</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hlinkClick r:id="rId2"/>
              </a:rPr>
              <a:t>https://owl.english.purdue.edu/owl/resource/747/02/</a:t>
            </a: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txBox="1">
            <a:spLocks noGrp="1"/>
          </p:cNvSpPr>
          <p:nvPr>
            <p:ph type="title"/>
          </p:nvPr>
        </p:nvSpPr>
        <p:spPr>
          <a:xfrm>
            <a:off x="457200" y="152400"/>
            <a:ext cx="8229600" cy="1143000"/>
          </a:xfrm>
        </p:spPr>
        <p:txBody>
          <a:bodyPr/>
          <a:lstStyle/>
          <a:p>
            <a:pPr>
              <a:spcBef>
                <a:spcPct val="0"/>
              </a:spcBef>
              <a:spcAft>
                <a:spcPct val="0"/>
              </a:spcAft>
            </a:pPr>
            <a:r>
              <a:rPr lang="en-US" altLang="x-none" sz="3200" b="1">
                <a:solidFill>
                  <a:schemeClr val="bg1"/>
                </a:solidFill>
                <a:latin typeface="Arial" charset="0"/>
                <a:ea typeface="Arial" charset="0"/>
                <a:cs typeface="Arial" charset="0"/>
              </a:rPr>
              <a:t>In-text citation basic rules and examples</a:t>
            </a:r>
            <a:br>
              <a:rPr lang="en-US" altLang="x-none" sz="3200" b="1">
                <a:solidFill>
                  <a:schemeClr val="bg1"/>
                </a:solidFill>
                <a:latin typeface="Arial" charset="0"/>
                <a:ea typeface="Arial" charset="0"/>
                <a:cs typeface="Arial" charset="0"/>
              </a:rPr>
            </a:br>
            <a:r>
              <a:rPr lang="en-US" altLang="x-none" sz="3200" b="1">
                <a:solidFill>
                  <a:schemeClr val="bg1"/>
                </a:solidFill>
                <a:latin typeface="Arial" charset="0"/>
                <a:ea typeface="Arial" charset="0"/>
                <a:cs typeface="Arial" charset="0"/>
              </a:rPr>
              <a:t>Cont.</a:t>
            </a:r>
          </a:p>
        </p:txBody>
      </p:sp>
      <p:sp>
        <p:nvSpPr>
          <p:cNvPr id="134147" name="Text Placeholder 3"/>
          <p:cNvSpPr txBox="1">
            <a:spLocks noGrp="1"/>
          </p:cNvSpPr>
          <p:nvPr>
            <p:ph type="body" idx="1"/>
          </p:nvPr>
        </p:nvSpPr>
        <p:spPr>
          <a:xfrm>
            <a:off x="457200" y="1417638"/>
            <a:ext cx="8229600" cy="4983162"/>
          </a:xfrm>
        </p:spPr>
        <p:txBody>
          <a:bodyPr/>
          <a:lstStyle/>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For quotations that are more than four lines of prose or three lines of verse, place quotations in a free-standing block of text and omit quotation marks. Start the quotation on a new line, with the entire quote indented ½ inch from the left margin; maintain double-spacing. Only indent the first line of the quotation by an additional quarter inch if you are citing multiple paragraphs. Your parenthetical citation should come after the closing punctuation mark. When quoting verse, maintain original line breaks. (You should maintain double-spacing throughout your essay.)</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b="1">
                <a:solidFill>
                  <a:schemeClr val="bg1"/>
                </a:solidFill>
                <a:latin typeface="Arial" charset="0"/>
                <a:ea typeface="Arial" charset="0"/>
                <a:cs typeface="Arial" charset="0"/>
              </a:rPr>
              <a:t>Long Quote Example:</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Nelly Dean treats Heathcliff poorly and dehumanizes him throughout her narration:</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9/12/17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6000" b="1" dirty="0">
                <a:latin typeface="+mn-lt"/>
                <a:ea typeface="Calibri"/>
                <a:cs typeface="Calibri"/>
                <a:sym typeface="Calibri"/>
              </a:rPr>
              <a:t>Bell Work:</a:t>
            </a:r>
            <a:r>
              <a:rPr lang="en-US" sz="6000" dirty="0">
                <a:latin typeface="+mn-lt"/>
                <a:ea typeface="Calibri"/>
                <a:cs typeface="Calibri"/>
                <a:sym typeface="Calibri"/>
              </a:rPr>
              <a:t> </a:t>
            </a:r>
            <a:r>
              <a:rPr lang="en-US" sz="6000" dirty="0" smtClean="0">
                <a:latin typeface="+mn-lt"/>
                <a:ea typeface="Calibri"/>
                <a:cs typeface="Calibri"/>
                <a:sym typeface="Calibri"/>
              </a:rPr>
              <a:t>Prefix, suffix, root chart (1-5)</a:t>
            </a:r>
          </a:p>
          <a:p>
            <a:pPr eaLnBrk="1" fontAlgn="auto" hangingPunct="1">
              <a:lnSpc>
                <a:spcPct val="80000"/>
              </a:lnSpc>
              <a:spcBef>
                <a:spcPts val="0"/>
              </a:spcBef>
              <a:spcAft>
                <a:spcPts val="0"/>
              </a:spcAft>
              <a:buClr>
                <a:srgbClr val="000000"/>
              </a:buClr>
              <a:buSzPct val="100000"/>
              <a:defRPr/>
            </a:pPr>
            <a:endParaRPr lang="en-US" sz="60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6000" b="1" dirty="0" smtClean="0">
                <a:latin typeface="+mn-lt"/>
                <a:ea typeface="Calibri"/>
                <a:cs typeface="Calibri"/>
                <a:sym typeface="Calibri"/>
              </a:rPr>
              <a:t>In </a:t>
            </a:r>
            <a:r>
              <a:rPr lang="en-US" sz="6000" b="1" dirty="0">
                <a:latin typeface="+mn-lt"/>
                <a:ea typeface="Calibri"/>
                <a:cs typeface="Calibri"/>
                <a:sym typeface="Calibri"/>
              </a:rPr>
              <a:t>class activities: </a:t>
            </a:r>
          </a:p>
          <a:p>
            <a:pPr marL="742950" lvl="1" indent="-285750" eaLnBrk="1" fontAlgn="auto" hangingPunct="1">
              <a:lnSpc>
                <a:spcPct val="120000"/>
              </a:lnSpc>
              <a:spcBef>
                <a:spcPts val="400"/>
              </a:spcBef>
              <a:spcAft>
                <a:spcPts val="0"/>
              </a:spcAft>
              <a:buClr>
                <a:srgbClr val="000000"/>
              </a:buClr>
              <a:buSzPct val="100000"/>
              <a:buFont typeface="Calibri"/>
              <a:buChar char="–"/>
              <a:defRPr/>
            </a:pPr>
            <a:r>
              <a:rPr lang="en-US" sz="6000" dirty="0" smtClean="0">
                <a:latin typeface="+mn-lt"/>
                <a:ea typeface="Calibri"/>
                <a:cs typeface="Calibri"/>
                <a:sym typeface="Calibri"/>
              </a:rPr>
              <a:t>Book Pass: You must review four books before the end of the hour. Also, you will need to have your book approved by me before Monday of next week. **You will also need to bring your book to class on Friday. </a:t>
            </a:r>
          </a:p>
          <a:p>
            <a:pPr marL="742950" lvl="1" indent="-285750" eaLnBrk="1" fontAlgn="auto" hangingPunct="1">
              <a:lnSpc>
                <a:spcPct val="120000"/>
              </a:lnSpc>
              <a:spcBef>
                <a:spcPts val="400"/>
              </a:spcBef>
              <a:spcAft>
                <a:spcPts val="0"/>
              </a:spcAft>
              <a:buClr>
                <a:srgbClr val="000000"/>
              </a:buClr>
              <a:buSzPct val="100000"/>
              <a:buFont typeface="Calibri"/>
              <a:buChar char="–"/>
              <a:defRPr/>
            </a:pPr>
            <a:r>
              <a:rPr lang="en-US" sz="6000" dirty="0" smtClean="0">
                <a:latin typeface="+mn-lt"/>
                <a:ea typeface="Calibri"/>
                <a:cs typeface="Calibri"/>
                <a:sym typeface="Calibri"/>
              </a:rPr>
              <a:t>Free </a:t>
            </a:r>
            <a:r>
              <a:rPr lang="en-US" sz="6000" dirty="0" err="1" smtClean="0">
                <a:latin typeface="+mn-lt"/>
                <a:ea typeface="Calibri"/>
                <a:cs typeface="Calibri"/>
                <a:sym typeface="Calibri"/>
              </a:rPr>
              <a:t>ebooks</a:t>
            </a:r>
            <a:r>
              <a:rPr lang="en-US" sz="6000" dirty="0" smtClean="0">
                <a:latin typeface="+mn-lt"/>
                <a:ea typeface="Calibri"/>
                <a:cs typeface="Calibri"/>
                <a:sym typeface="Calibri"/>
              </a:rPr>
              <a:t>: Follow the link from Mrs. </a:t>
            </a:r>
            <a:r>
              <a:rPr lang="en-US" sz="6000" dirty="0" err="1" smtClean="0">
                <a:latin typeface="+mn-lt"/>
                <a:ea typeface="Calibri"/>
                <a:cs typeface="Calibri"/>
                <a:sym typeface="Calibri"/>
              </a:rPr>
              <a:t>Kubicek’s</a:t>
            </a:r>
            <a:r>
              <a:rPr lang="en-US" sz="6000" dirty="0" smtClean="0">
                <a:latin typeface="+mn-lt"/>
                <a:ea typeface="Calibri"/>
                <a:cs typeface="Calibri"/>
                <a:sym typeface="Calibri"/>
              </a:rPr>
              <a:t> blog in order to read and follow the directions. </a:t>
            </a:r>
            <a:r>
              <a:rPr lang="en-US" sz="6000" dirty="0">
                <a:latin typeface="+mn-lt"/>
                <a:ea typeface="Calibri"/>
                <a:cs typeface="Calibri"/>
                <a:sym typeface="Wingdings"/>
              </a:rPr>
              <a:t>  </a:t>
            </a:r>
            <a:r>
              <a:rPr lang="en-US" sz="6000" dirty="0">
                <a:latin typeface="+mn-lt"/>
                <a:ea typeface="Calibri"/>
                <a:cs typeface="Calibri"/>
                <a:sym typeface="Wingdings"/>
                <a:hlinkClick r:id="rId3"/>
              </a:rPr>
              <a:t>http://iblog.dearbornschools.org/kubicek/reading/open-ebooks</a:t>
            </a:r>
            <a:r>
              <a:rPr lang="en-US" sz="6000" dirty="0" smtClean="0">
                <a:latin typeface="+mn-lt"/>
                <a:ea typeface="Calibri"/>
                <a:cs typeface="Calibri"/>
                <a:sym typeface="Wingdings"/>
                <a:hlinkClick r:id="rId3"/>
              </a:rPr>
              <a:t>/</a:t>
            </a:r>
            <a:endParaRPr lang="en-US" sz="6000" dirty="0" smtClean="0">
              <a:latin typeface="+mn-lt"/>
              <a:ea typeface="Calibri"/>
              <a:cs typeface="Calibri"/>
              <a:sym typeface="Calibri"/>
            </a:endParaRPr>
          </a:p>
          <a:p>
            <a:pPr marL="742950" lvl="1" indent="-285750" eaLnBrk="1" fontAlgn="auto" hangingPunct="1">
              <a:lnSpc>
                <a:spcPct val="120000"/>
              </a:lnSpc>
              <a:spcBef>
                <a:spcPts val="400"/>
              </a:spcBef>
              <a:spcAft>
                <a:spcPts val="0"/>
              </a:spcAft>
              <a:buClr>
                <a:srgbClr val="000000"/>
              </a:buClr>
              <a:buSzPct val="100000"/>
              <a:buFont typeface="Calibri"/>
              <a:buChar char="–"/>
              <a:defRPr/>
            </a:pPr>
            <a:r>
              <a:rPr lang="en-US" sz="6000" dirty="0" smtClean="0">
                <a:latin typeface="+mn-lt"/>
                <a:ea typeface="Calibri"/>
                <a:cs typeface="Calibri"/>
                <a:sym typeface="Calibri"/>
              </a:rPr>
              <a:t>While you are conducting the book pass, I will check in your materials (binders w/ tabs, etc.)</a:t>
            </a:r>
          </a:p>
          <a:p>
            <a:pPr marL="742950" lvl="1" indent="-285750" eaLnBrk="1" fontAlgn="auto" hangingPunct="1">
              <a:lnSpc>
                <a:spcPct val="120000"/>
              </a:lnSpc>
              <a:spcBef>
                <a:spcPts val="400"/>
              </a:spcBef>
              <a:spcAft>
                <a:spcPts val="0"/>
              </a:spcAft>
              <a:buClr>
                <a:srgbClr val="000000"/>
              </a:buClr>
              <a:buSzPct val="100000"/>
              <a:buFont typeface="Calibri"/>
              <a:buChar char="–"/>
              <a:defRPr/>
            </a:pPr>
            <a:r>
              <a:rPr lang="en-US" sz="6000" dirty="0" smtClean="0">
                <a:latin typeface="+mn-lt"/>
                <a:ea typeface="Calibri"/>
                <a:cs typeface="Calibri"/>
                <a:sym typeface="Calibri"/>
              </a:rPr>
              <a:t>If you finish the Book Pass, I will explain the directions for annotating AOTW #1 (Article of the Week). I would like you to start your annotations and finish them for homework. Tomorrow I will need to borrow some work from several students in order to discuss how annotations will be graded. </a:t>
            </a:r>
          </a:p>
          <a:p>
            <a:pPr marL="742950" lvl="1" indent="-285750" eaLnBrk="1" fontAlgn="auto" hangingPunct="1">
              <a:lnSpc>
                <a:spcPct val="120000"/>
              </a:lnSpc>
              <a:spcBef>
                <a:spcPts val="400"/>
              </a:spcBef>
              <a:spcAft>
                <a:spcPts val="0"/>
              </a:spcAft>
              <a:buClr>
                <a:srgbClr val="000000"/>
              </a:buClr>
              <a:buSzPct val="100000"/>
              <a:buFont typeface="Calibri"/>
              <a:buChar char="–"/>
              <a:defRPr/>
            </a:pPr>
            <a:r>
              <a:rPr lang="en-US" sz="6000" dirty="0" smtClean="0">
                <a:latin typeface="+mn-lt"/>
                <a:ea typeface="Calibri"/>
                <a:cs typeface="Calibri"/>
                <a:sym typeface="Calibri"/>
              </a:rPr>
              <a:t>Introduce AOTW #1 and start weekly AOTW process</a:t>
            </a:r>
            <a:endParaRPr lang="en-US" sz="60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smtClean="0">
                <a:solidFill>
                  <a:schemeClr val="tx1"/>
                </a:solidFill>
                <a:ea typeface="Calibri"/>
                <a:cs typeface="Calibri"/>
                <a:sym typeface="Calibri"/>
              </a:rPr>
              <a:t>Learning </a:t>
            </a:r>
            <a:r>
              <a:rPr lang="en-US" sz="6000" b="1" dirty="0">
                <a:solidFill>
                  <a:schemeClr val="tx1"/>
                </a:solidFill>
                <a:ea typeface="Calibri"/>
                <a:cs typeface="Calibri"/>
                <a:sym typeface="Calibri"/>
              </a:rPr>
              <a:t>Targets:</a:t>
            </a:r>
          </a:p>
          <a:p>
            <a:pPr eaLnBrk="1" fontAlgn="auto" hangingPunct="1">
              <a:lnSpc>
                <a:spcPct val="170000"/>
              </a:lnSpc>
              <a:spcBef>
                <a:spcPts val="0"/>
              </a:spcBef>
              <a:spcAft>
                <a:spcPts val="0"/>
              </a:spcAft>
              <a:buClr>
                <a:srgbClr val="000000"/>
              </a:buClr>
              <a:buSzPct val="100000"/>
              <a:defRPr/>
            </a:pPr>
            <a:r>
              <a:rPr lang="en-US" sz="6000" dirty="0">
                <a:solidFill>
                  <a:schemeClr val="tx1"/>
                </a:solidFill>
                <a:ea typeface="Calibri"/>
                <a:cs typeface="Calibri"/>
                <a:sym typeface="Wingdings"/>
              </a:rPr>
              <a:t></a:t>
            </a:r>
            <a:r>
              <a:rPr lang="en-US" sz="6000" dirty="0">
                <a:solidFill>
                  <a:schemeClr val="tx1"/>
                </a:solidFill>
                <a:ea typeface="Calibri"/>
                <a:cs typeface="Calibri"/>
                <a:sym typeface="Calibri"/>
              </a:rPr>
              <a:t>I can cite strong and thorough textual evidence to support my analysis of what the text says explicitly and to draw inferences. </a:t>
            </a:r>
          </a:p>
          <a:p>
            <a:pPr eaLnBrk="1" fontAlgn="auto" hangingPunct="1">
              <a:lnSpc>
                <a:spcPct val="170000"/>
              </a:lnSpc>
              <a:spcBef>
                <a:spcPts val="0"/>
              </a:spcBef>
              <a:spcAft>
                <a:spcPts val="0"/>
              </a:spcAft>
              <a:buClr>
                <a:srgbClr val="000000"/>
              </a:buClr>
              <a:buSzPct val="100000"/>
              <a:defRPr/>
            </a:pPr>
            <a:r>
              <a:rPr lang="en-US" sz="6000" dirty="0">
                <a:solidFill>
                  <a:schemeClr val="tx1"/>
                </a:solidFill>
                <a:ea typeface="Calibri"/>
                <a:cs typeface="Calibri"/>
                <a:sym typeface="Wingdings"/>
              </a:rPr>
              <a:t></a:t>
            </a:r>
            <a:r>
              <a:rPr lang="en-US" sz="6000" dirty="0">
                <a:solidFill>
                  <a:schemeClr val="tx1"/>
                </a:solidFill>
                <a:ea typeface="Calibri"/>
                <a:cs typeface="Calibri"/>
                <a:sym typeface="Calibri"/>
              </a:rPr>
              <a:t>I can determine two or more themes or central ideas of a text and analyze their development over the course of the text. </a:t>
            </a:r>
            <a:endParaRPr lang="en-US" sz="6000" dirty="0" smtClean="0">
              <a:solidFill>
                <a:schemeClr val="tx1"/>
              </a:solidFill>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Homework: </a:t>
            </a:r>
            <a:r>
              <a:rPr lang="en-US" sz="6000" dirty="0">
                <a:ea typeface="Calibri"/>
                <a:cs typeface="Calibri"/>
                <a:sym typeface="Calibri"/>
              </a:rPr>
              <a:t>Annotations for AOTW #1</a:t>
            </a:r>
          </a:p>
          <a:p>
            <a:pPr eaLnBrk="1" fontAlgn="auto" hangingPunct="1">
              <a:lnSpc>
                <a:spcPct val="170000"/>
              </a:lnSpc>
              <a:spcBef>
                <a:spcPts val="0"/>
              </a:spcBef>
              <a:spcAft>
                <a:spcPts val="0"/>
              </a:spcAft>
              <a:buClr>
                <a:srgbClr val="000000"/>
              </a:buClr>
              <a:buSzPct val="100000"/>
              <a:defRPr/>
            </a:pPr>
            <a:endParaRPr lang="en-US" sz="6400" dirty="0">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solidFill>
                <a:srgbClr val="00B050"/>
              </a:solidFill>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txBox="1">
            <a:spLocks noGrp="1"/>
          </p:cNvSpPr>
          <p:nvPr>
            <p:ph type="title"/>
          </p:nvPr>
        </p:nvSpPr>
        <p:spPr>
          <a:xfrm>
            <a:off x="457200" y="152400"/>
            <a:ext cx="8229600" cy="1143000"/>
          </a:xfrm>
        </p:spPr>
        <p:txBody>
          <a:bodyPr/>
          <a:lstStyle/>
          <a:p>
            <a:pPr>
              <a:spcBef>
                <a:spcPct val="0"/>
              </a:spcBef>
              <a:spcAft>
                <a:spcPct val="0"/>
              </a:spcAft>
            </a:pPr>
            <a:r>
              <a:rPr lang="en-US" altLang="x-none" sz="3200" b="1">
                <a:solidFill>
                  <a:schemeClr val="bg1"/>
                </a:solidFill>
                <a:latin typeface="Arial" charset="0"/>
                <a:ea typeface="Arial" charset="0"/>
                <a:cs typeface="Arial" charset="0"/>
              </a:rPr>
              <a:t>Use this article to write a in-text citation for a short quote and for a long quote.  </a:t>
            </a:r>
          </a:p>
        </p:txBody>
      </p:sp>
      <p:pic>
        <p:nvPicPr>
          <p:cNvPr id="1351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9248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Wednesday 12/21/16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synthesize (verb)</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 </a:t>
            </a:r>
            <a:r>
              <a:rPr lang="mr-IN" sz="1600" dirty="0" smtClean="0">
                <a:solidFill>
                  <a:schemeClr val="accent3"/>
                </a:solidFill>
                <a:latin typeface="+mn-lt"/>
                <a:ea typeface="Calibri"/>
                <a:cs typeface="Calibri"/>
                <a:sym typeface="Calibri"/>
              </a:rPr>
              <a:t>–</a:t>
            </a:r>
            <a:r>
              <a:rPr lang="en-US" sz="1600" dirty="0" smtClean="0">
                <a:solidFill>
                  <a:schemeClr val="accent3"/>
                </a:solidFill>
                <a:latin typeface="+mn-lt"/>
                <a:ea typeface="Calibri"/>
                <a:cs typeface="Calibri"/>
                <a:sym typeface="Calibri"/>
              </a:rPr>
              <a:t> synthesize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Define and discuss the phrase “constructive criticism” and establish norms when providing feedback. Quickly review rubric for grading small group discussions.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As a class, watch and grade two literature circle sessions using the rubric</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chemeClr val="accent3"/>
                </a:solidFill>
                <a:latin typeface="+mn-lt"/>
                <a:ea typeface="Calibri"/>
                <a:cs typeface="Calibri"/>
                <a:sym typeface="Wingdings" panose="05000000000000000000" pitchFamily="2" charset="2"/>
              </a:rPr>
              <a:t>Exit Ticket: </a:t>
            </a:r>
            <a:r>
              <a:rPr lang="en-US" sz="1600" dirty="0" smtClean="0">
                <a:solidFill>
                  <a:schemeClr val="accent3"/>
                </a:solidFill>
                <a:latin typeface="+mn-lt"/>
                <a:ea typeface="Calibri"/>
                <a:cs typeface="Calibri"/>
                <a:sym typeface="Wingdings" panose="05000000000000000000" pitchFamily="2" charset="2"/>
              </a:rPr>
              <a:t>Write down two individual goals and two group goals in order to improve our next Literature Circles session (tomorrow = Session #5)</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Wingdings" panose="05000000000000000000" pitchFamily="2" charset="2"/>
              </a:rPr>
              <a:t>If there is time, start reading for tomorrow’s session and record answers to assigned questions or complete role sheet. </a:t>
            </a:r>
            <a:endParaRPr lang="en-US" sz="1600"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a:t>
            </a:r>
            <a:r>
              <a:rPr lang="en-US" sz="1600" dirty="0">
                <a:solidFill>
                  <a:schemeClr val="accent3"/>
                </a:solidFill>
                <a:latin typeface="+mn-lt"/>
              </a:rPr>
              <a:t>can make claims and support them using observations, textual evidence, and specific </a:t>
            </a:r>
            <a:r>
              <a:rPr lang="en-US" sz="1600" dirty="0">
                <a:solidFill>
                  <a:schemeClr val="bg1"/>
                </a:solidFill>
                <a:latin typeface="+mn-lt"/>
              </a:rPr>
              <a:t>reasoning. </a:t>
            </a:r>
            <a:endParaRPr lang="en-US" sz="16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can </a:t>
            </a:r>
            <a:r>
              <a:rPr lang="en-US" sz="1600" dirty="0" smtClean="0">
                <a:solidFill>
                  <a:schemeClr val="bg1"/>
                </a:solidFill>
              </a:rPr>
              <a:t>work </a:t>
            </a:r>
            <a:r>
              <a:rPr lang="en-US" sz="1600" dirty="0">
                <a:solidFill>
                  <a:schemeClr val="bg1"/>
                </a:solidFill>
              </a:rPr>
              <a:t>with peers to promote civil, democratic discussions and decision-making, set clear goals and deadlines, and establish individual roles as needed</a:t>
            </a:r>
            <a:r>
              <a:rPr lang="en-US" sz="1600" dirty="0" smtClean="0">
                <a:solidFill>
                  <a:schemeClr val="bg1"/>
                </a:solidFill>
              </a:rPr>
              <a: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a:t>
            </a:r>
            <a:r>
              <a:rPr lang="en-US" sz="1600" dirty="0">
                <a:solidFill>
                  <a:schemeClr val="bg1"/>
                </a:solidFill>
                <a:latin typeface="+mn-lt"/>
              </a:rPr>
              <a:t>can reflect on my own role in conducting a successful Literature Circle session and set goals for an upcoming assessment. </a:t>
            </a:r>
            <a:endParaRPr lang="en-US" sz="1600" dirty="0" smtClean="0">
              <a:solidFill>
                <a:schemeClr val="bg1"/>
              </a:solidFill>
              <a:latin typeface="+mn-lt"/>
            </a:endParaRPr>
          </a:p>
        </p:txBody>
      </p:sp>
    </p:spTree>
  </p:cSld>
  <p:clrMapOvr>
    <a:masterClrMapping/>
  </p:clrMapOvr>
  <p:transition spd="slow">
    <p:cu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12/21/16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synthesize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b="1" dirty="0">
                <a:solidFill>
                  <a:schemeClr val="bg1"/>
                </a:solidFill>
              </a:rPr>
              <a:t>sin</a:t>
            </a:r>
            <a:r>
              <a:rPr lang="en-US" sz="2000" dirty="0">
                <a:solidFill>
                  <a:schemeClr val="bg1"/>
                </a:solidFill>
              </a:rPr>
              <a:t>-</a:t>
            </a:r>
            <a:r>
              <a:rPr lang="en-US" sz="2000" dirty="0" err="1">
                <a:solidFill>
                  <a:schemeClr val="bg1"/>
                </a:solidFill>
              </a:rPr>
              <a:t>th</a:t>
            </a:r>
            <a:r>
              <a:rPr lang="en-US" sz="2000" i="1" dirty="0" err="1">
                <a:solidFill>
                  <a:schemeClr val="bg1"/>
                </a:solidFill>
              </a:rPr>
              <a:t>uh</a:t>
            </a:r>
            <a:r>
              <a:rPr lang="en-US" sz="2000" dirty="0">
                <a:solidFill>
                  <a:schemeClr val="bg1"/>
                </a:solidFill>
              </a:rPr>
              <a:t>-</a:t>
            </a:r>
            <a:r>
              <a:rPr lang="en-US" sz="2000" dirty="0" err="1">
                <a:solidFill>
                  <a:schemeClr val="bg1"/>
                </a:solidFill>
              </a:rPr>
              <a:t>sahyz</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synthesization</a:t>
            </a:r>
            <a:r>
              <a:rPr lang="en-US" altLang="en-US" sz="2000"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Without vitamins and minerals, our bodies cannot </a:t>
            </a:r>
            <a:r>
              <a:rPr lang="en-US" sz="2000" b="1" u="sng" dirty="0">
                <a:solidFill>
                  <a:schemeClr val="bg1"/>
                </a:solidFill>
              </a:rPr>
              <a:t>synthesize</a:t>
            </a:r>
            <a:r>
              <a:rPr lang="en-US" sz="2000" dirty="0">
                <a:solidFill>
                  <a:schemeClr val="bg1"/>
                </a:solidFill>
              </a:rPr>
              <a:t> new cells, build new tissues and produce the energy we need.</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8483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combine (a number of things) into a coherent whole.</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blend, integrate, combine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txBox="1">
            <a:spLocks noGrp="1"/>
          </p:cNvSpPr>
          <p:nvPr>
            <p:ph type="title"/>
          </p:nvPr>
        </p:nvSpPr>
        <p:spPr/>
        <p:txBody>
          <a:bodyPr/>
          <a:lstStyle/>
          <a:p>
            <a:r>
              <a:rPr lang="en-US" altLang="x-none" sz="2800" b="1">
                <a:solidFill>
                  <a:schemeClr val="bg1"/>
                </a:solidFill>
                <a:latin typeface="Arial" charset="0"/>
                <a:ea typeface="Arial" charset="0"/>
                <a:cs typeface="Arial" charset="0"/>
              </a:rPr>
              <a:t>Before we can provide constructive criticism, let’s break down (analyze) what this looks like in our classroom. </a:t>
            </a:r>
          </a:p>
        </p:txBody>
      </p:sp>
      <p:sp>
        <p:nvSpPr>
          <p:cNvPr id="138243" name="TextBox 3"/>
          <p:cNvSpPr txBox="1">
            <a:spLocks noChangeArrowheads="1"/>
          </p:cNvSpPr>
          <p:nvPr/>
        </p:nvSpPr>
        <p:spPr bwMode="auto">
          <a:xfrm>
            <a:off x="190500" y="2286000"/>
            <a:ext cx="8763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1800" b="1">
                <a:solidFill>
                  <a:schemeClr val="bg1"/>
                </a:solidFill>
              </a:rPr>
              <a:t>What does the word constructive mean? </a:t>
            </a:r>
          </a:p>
          <a:p>
            <a:pPr eaLnBrk="1" hangingPunct="1"/>
            <a:r>
              <a:rPr lang="en-US" altLang="x-none" sz="1800" b="1">
                <a:solidFill>
                  <a:schemeClr val="bg1"/>
                </a:solidFill>
              </a:rPr>
              <a:t>Think</a:t>
            </a:r>
            <a:r>
              <a:rPr lang="mr-IN" altLang="x-none" sz="1800" b="1">
                <a:solidFill>
                  <a:schemeClr val="bg1"/>
                </a:solidFill>
              </a:rPr>
              <a:t>…</a:t>
            </a:r>
            <a:endParaRPr lang="en-US" altLang="x-none" sz="1800" b="1">
              <a:solidFill>
                <a:schemeClr val="bg1"/>
              </a:solidFill>
            </a:endParaRPr>
          </a:p>
          <a:p>
            <a:pPr eaLnBrk="1" hangingPunct="1"/>
            <a:r>
              <a:rPr lang="en-US" altLang="x-none" sz="1800" b="1">
                <a:solidFill>
                  <a:schemeClr val="bg1"/>
                </a:solidFill>
              </a:rPr>
              <a:t>*What do you do when you construct something or when you are constructing something?</a:t>
            </a:r>
          </a:p>
          <a:p>
            <a:pPr eaLnBrk="1" hangingPunct="1"/>
            <a:endParaRPr lang="en-US" altLang="x-none" sz="1800" b="1">
              <a:solidFill>
                <a:schemeClr val="bg1"/>
              </a:solidFill>
            </a:endParaRPr>
          </a:p>
          <a:p>
            <a:pPr eaLnBrk="1" hangingPunct="1"/>
            <a:r>
              <a:rPr lang="en-US" altLang="x-none" sz="1800" b="1">
                <a:solidFill>
                  <a:schemeClr val="bg1"/>
                </a:solidFill>
              </a:rPr>
              <a:t>What does the word criticism mean?</a:t>
            </a:r>
          </a:p>
          <a:p>
            <a:pPr eaLnBrk="1" hangingPunct="1"/>
            <a:r>
              <a:rPr lang="en-US" altLang="x-none" sz="1800" b="1">
                <a:solidFill>
                  <a:schemeClr val="bg1"/>
                </a:solidFill>
              </a:rPr>
              <a:t>Think</a:t>
            </a:r>
            <a:r>
              <a:rPr lang="mr-IN" altLang="x-none" sz="1800" b="1">
                <a:solidFill>
                  <a:schemeClr val="bg1"/>
                </a:solidFill>
              </a:rPr>
              <a:t>…</a:t>
            </a:r>
            <a:endParaRPr lang="en-US" altLang="x-none" sz="1800" b="1">
              <a:solidFill>
                <a:schemeClr val="bg1"/>
              </a:solidFill>
            </a:endParaRPr>
          </a:p>
          <a:p>
            <a:pPr eaLnBrk="1" hangingPunct="1"/>
            <a:r>
              <a:rPr lang="en-US" altLang="x-none" sz="1800" b="1">
                <a:solidFill>
                  <a:schemeClr val="bg1"/>
                </a:solidFill>
              </a:rPr>
              <a:t>What does it mean to be critical of someone or something?</a:t>
            </a:r>
          </a:p>
          <a:p>
            <a:pPr eaLnBrk="1" hangingPunct="1"/>
            <a:endParaRPr lang="en-US" altLang="x-none" sz="1800" b="1">
              <a:solidFill>
                <a:schemeClr val="bg1"/>
              </a:solidFill>
            </a:endParaRPr>
          </a:p>
          <a:p>
            <a:pPr eaLnBrk="1" hangingPunct="1"/>
            <a:r>
              <a:rPr lang="en-US" altLang="x-none" sz="1800" b="1">
                <a:solidFill>
                  <a:schemeClr val="bg1"/>
                </a:solidFill>
              </a:rPr>
              <a:t>Discuss both terms and your definition of “constructive criticism” with your table and we will share in 2 minutes. </a:t>
            </a:r>
          </a:p>
          <a:p>
            <a:pPr eaLnBrk="1" hangingPunct="1"/>
            <a:endParaRPr lang="en-US" altLang="x-none" sz="1800" b="1">
              <a:solidFill>
                <a:schemeClr val="bg1"/>
              </a:solidFill>
            </a:endParaRPr>
          </a:p>
          <a:p>
            <a:pPr eaLnBrk="1" hangingPunct="1"/>
            <a:r>
              <a:rPr lang="en-US" altLang="x-none" sz="1800" b="1">
                <a:solidFill>
                  <a:schemeClr val="bg1"/>
                </a:solidFill>
              </a:rPr>
              <a:t>Next, with your table, discuss what constructive criticism should sound like and look like in our classroom. We will share out in 3 minutes.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txBox="1">
            <a:spLocks noGrp="1"/>
          </p:cNvSpPr>
          <p:nvPr>
            <p:ph type="title"/>
          </p:nvPr>
        </p:nvSpPr>
        <p:spPr/>
        <p:txBody>
          <a:bodyPr/>
          <a:lstStyle/>
          <a:p>
            <a:pPr algn="ctr"/>
            <a:r>
              <a:rPr lang="en-US" altLang="x-none" sz="2800" b="1">
                <a:solidFill>
                  <a:schemeClr val="bg1"/>
                </a:solidFill>
                <a:latin typeface="Arial" charset="0"/>
                <a:ea typeface="Arial" charset="0"/>
                <a:cs typeface="Arial" charset="0"/>
              </a:rPr>
              <a:t>Evaluating the Literature Circles process</a:t>
            </a:r>
            <a:r>
              <a:rPr lang="mr-IN" altLang="x-none" sz="2800" b="1">
                <a:solidFill>
                  <a:schemeClr val="bg1"/>
                </a:solidFill>
                <a:latin typeface="Arial" charset="0"/>
                <a:ea typeface="Arial" charset="0"/>
                <a:cs typeface="Arial" charset="0"/>
              </a:rPr>
              <a:t>…</a:t>
            </a:r>
            <a:endParaRPr lang="en-US" altLang="x-none" sz="2800" b="1">
              <a:solidFill>
                <a:schemeClr val="bg1"/>
              </a:solidFill>
              <a:latin typeface="Arial" charset="0"/>
              <a:ea typeface="Arial" charset="0"/>
              <a:cs typeface="Arial" charset="0"/>
            </a:endParaRPr>
          </a:p>
        </p:txBody>
      </p:sp>
      <p:sp>
        <p:nvSpPr>
          <p:cNvPr id="139267" name="TextBox 3"/>
          <p:cNvSpPr txBox="1">
            <a:spLocks noChangeArrowheads="1"/>
          </p:cNvSpPr>
          <p:nvPr/>
        </p:nvSpPr>
        <p:spPr bwMode="auto">
          <a:xfrm>
            <a:off x="228600" y="1417638"/>
            <a:ext cx="87630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1800" b="1">
                <a:solidFill>
                  <a:schemeClr val="bg1"/>
                </a:solidFill>
              </a:rPr>
              <a:t>Step One: Record your observations in the space below the rubric. </a:t>
            </a:r>
          </a:p>
          <a:p>
            <a:pPr eaLnBrk="1" hangingPunct="1"/>
            <a:endParaRPr lang="en-US" altLang="x-none" sz="1600">
              <a:solidFill>
                <a:schemeClr val="bg1"/>
              </a:solidFill>
            </a:endParaRPr>
          </a:p>
          <a:p>
            <a:pPr eaLnBrk="1" hangingPunct="1"/>
            <a:r>
              <a:rPr lang="en-US" altLang="x-none" sz="1600">
                <a:solidFill>
                  <a:schemeClr val="bg1"/>
                </a:solidFill>
              </a:rPr>
              <a:t>Start with the positives</a:t>
            </a:r>
            <a:r>
              <a:rPr lang="mr-IN" altLang="x-none" sz="1600">
                <a:solidFill>
                  <a:schemeClr val="bg1"/>
                </a:solidFill>
              </a:rPr>
              <a:t>…</a:t>
            </a:r>
            <a:endParaRPr lang="en-US" altLang="x-none" sz="1600">
              <a:solidFill>
                <a:schemeClr val="bg1"/>
              </a:solidFill>
            </a:endParaRPr>
          </a:p>
          <a:p>
            <a:pPr eaLnBrk="1" hangingPunct="1"/>
            <a:r>
              <a:rPr lang="en-US" altLang="x-none" sz="1600">
                <a:solidFill>
                  <a:schemeClr val="bg1"/>
                </a:solidFill>
              </a:rPr>
              <a:t>What are two things this group does well?</a:t>
            </a:r>
          </a:p>
          <a:p>
            <a:pPr eaLnBrk="1" hangingPunct="1"/>
            <a:endParaRPr lang="en-US" altLang="x-none" sz="1800">
              <a:solidFill>
                <a:schemeClr val="bg1"/>
              </a:solidFill>
            </a:endParaRPr>
          </a:p>
          <a:p>
            <a:pPr eaLnBrk="1" hangingPunct="1"/>
            <a:r>
              <a:rPr lang="en-US" altLang="x-none" sz="1600">
                <a:solidFill>
                  <a:schemeClr val="bg1"/>
                </a:solidFill>
              </a:rPr>
              <a:t>Move on to areas of improvement</a:t>
            </a:r>
            <a:r>
              <a:rPr lang="mr-IN" altLang="x-none" sz="1600">
                <a:solidFill>
                  <a:schemeClr val="bg1"/>
                </a:solidFill>
              </a:rPr>
              <a:t>…</a:t>
            </a:r>
            <a:endParaRPr lang="en-US" altLang="x-none" sz="1600">
              <a:solidFill>
                <a:schemeClr val="bg1"/>
              </a:solidFill>
            </a:endParaRPr>
          </a:p>
          <a:p>
            <a:pPr eaLnBrk="1" hangingPunct="1"/>
            <a:r>
              <a:rPr lang="en-US" altLang="x-none" sz="1600">
                <a:solidFill>
                  <a:schemeClr val="bg1"/>
                </a:solidFill>
              </a:rPr>
              <a:t>What are two ways this group could improve?</a:t>
            </a:r>
          </a:p>
          <a:p>
            <a:pPr eaLnBrk="1" hangingPunct="1"/>
            <a:endParaRPr lang="en-US" altLang="x-none" sz="1800">
              <a:solidFill>
                <a:schemeClr val="bg1"/>
              </a:solidFill>
            </a:endParaRPr>
          </a:p>
          <a:p>
            <a:pPr eaLnBrk="1" hangingPunct="1"/>
            <a:r>
              <a:rPr lang="en-US" altLang="x-none" sz="1800" b="1">
                <a:solidFill>
                  <a:schemeClr val="bg1"/>
                </a:solidFill>
              </a:rPr>
              <a:t>Step Two: Evaluate the group as a whole by providing a score for each section</a:t>
            </a:r>
          </a:p>
          <a:p>
            <a:pPr eaLnBrk="1" hangingPunct="1"/>
            <a:endParaRPr lang="en-US" altLang="x-none" sz="1800">
              <a:solidFill>
                <a:schemeClr val="bg1"/>
              </a:solidFill>
            </a:endParaRPr>
          </a:p>
          <a:p>
            <a:pPr eaLnBrk="1" hangingPunct="1"/>
            <a:r>
              <a:rPr lang="en-US" altLang="x-none" sz="1600">
                <a:solidFill>
                  <a:schemeClr val="bg1"/>
                </a:solidFill>
              </a:rPr>
              <a:t>Refer back to your observations and the notes you made while watching</a:t>
            </a:r>
          </a:p>
          <a:p>
            <a:pPr eaLnBrk="1" hangingPunct="1"/>
            <a:endParaRPr lang="en-US" altLang="x-none" sz="1800">
              <a:solidFill>
                <a:schemeClr val="bg1"/>
              </a:solidFill>
            </a:endParaRPr>
          </a:p>
          <a:p>
            <a:pPr eaLnBrk="1" hangingPunct="1"/>
            <a:r>
              <a:rPr lang="en-US" altLang="x-none" sz="1800" b="1">
                <a:solidFill>
                  <a:schemeClr val="bg1"/>
                </a:solidFill>
              </a:rPr>
              <a:t>Step Three: Support your position</a:t>
            </a:r>
          </a:p>
          <a:p>
            <a:pPr eaLnBrk="1" hangingPunct="1"/>
            <a:endParaRPr lang="en-US" altLang="x-none" sz="1800">
              <a:solidFill>
                <a:schemeClr val="bg1"/>
              </a:solidFill>
            </a:endParaRPr>
          </a:p>
          <a:p>
            <a:pPr eaLnBrk="1" hangingPunct="1"/>
            <a:r>
              <a:rPr lang="en-US" altLang="x-none" sz="1600">
                <a:solidFill>
                  <a:schemeClr val="bg1"/>
                </a:solidFill>
              </a:rPr>
              <a:t>Discuss with your table the score you provided for this session and why you gave specific scores for each section.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txBox="1">
            <a:spLocks noGrp="1"/>
          </p:cNvSpPr>
          <p:nvPr>
            <p:ph type="title"/>
          </p:nvPr>
        </p:nvSpPr>
        <p:spPr>
          <a:xfrm>
            <a:off x="685800" y="5105400"/>
            <a:ext cx="8229600" cy="1143000"/>
          </a:xfrm>
        </p:spPr>
        <p:txBody>
          <a:bodyPr/>
          <a:lstStyle/>
          <a:p>
            <a:r>
              <a:rPr lang="en-US" altLang="x-none" sz="2000">
                <a:solidFill>
                  <a:schemeClr val="bg1"/>
                </a:solidFill>
                <a:latin typeface="Arial" charset="0"/>
                <a:ea typeface="Arial" charset="0"/>
                <a:cs typeface="Arial" charset="0"/>
              </a:rPr>
              <a:t>Remember, your job is to provide constructive criticism/feedback in order to then be able to improve all of our discussions. </a:t>
            </a:r>
          </a:p>
        </p:txBody>
      </p:sp>
      <p:sp>
        <p:nvSpPr>
          <p:cNvPr id="140291" name="Content Placeholder 2"/>
          <p:cNvSpPr txBox="1">
            <a:spLocks noGrp="1"/>
          </p:cNvSpPr>
          <p:nvPr>
            <p:ph idx="1"/>
          </p:nvPr>
        </p:nvSpPr>
        <p:spPr/>
        <p:txBody>
          <a:bodyPr/>
          <a:lstStyle/>
          <a:p>
            <a:endParaRPr lang="x-none" altLang="x-none">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txBox="1">
            <a:spLocks noGrp="1"/>
          </p:cNvSpPr>
          <p:nvPr>
            <p:ph type="title"/>
          </p:nvPr>
        </p:nvSpPr>
        <p:spPr>
          <a:xfrm>
            <a:off x="685800" y="5257800"/>
            <a:ext cx="8229600" cy="1143000"/>
          </a:xfrm>
        </p:spPr>
        <p:txBody>
          <a:bodyPr/>
          <a:lstStyle/>
          <a:p>
            <a:r>
              <a:rPr lang="en-US" altLang="x-none" sz="2000">
                <a:solidFill>
                  <a:schemeClr val="bg1"/>
                </a:solidFill>
                <a:latin typeface="Arial" charset="0"/>
                <a:ea typeface="Arial" charset="0"/>
                <a:cs typeface="Arial" charset="0"/>
              </a:rPr>
              <a:t>Remember, your job is to provide constructive criticism/feedback in order to then be able to improve all of our discussions. </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12/22/16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connotation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dirty="0" err="1">
                <a:solidFill>
                  <a:schemeClr val="bg1"/>
                </a:solidFill>
              </a:rPr>
              <a:t>kon</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b="1" dirty="0" err="1">
                <a:solidFill>
                  <a:schemeClr val="bg1"/>
                </a:solidFill>
              </a:rPr>
              <a:t>tey</a:t>
            </a:r>
            <a:r>
              <a:rPr lang="en-US" sz="2000" dirty="0">
                <a:solidFill>
                  <a:schemeClr val="bg1"/>
                </a:solidFill>
              </a:rPr>
              <a:t>-</a:t>
            </a:r>
            <a:r>
              <a:rPr lang="en-US" sz="2000" dirty="0" err="1">
                <a:solidFill>
                  <a:schemeClr val="bg1"/>
                </a:solidFill>
              </a:rPr>
              <a:t>sh</a:t>
            </a:r>
            <a:r>
              <a:rPr lang="en-US" sz="2000" i="1" dirty="0" err="1">
                <a:solidFill>
                  <a:schemeClr val="bg1"/>
                </a:solidFill>
              </a:rPr>
              <a:t>uh</a:t>
            </a:r>
            <a:r>
              <a:rPr lang="en-US" sz="2000" dirty="0">
                <a:solidFill>
                  <a:schemeClr val="bg1"/>
                </a:solidFill>
              </a:rPr>
              <a:t> n]</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connotative (</a:t>
            </a:r>
            <a:r>
              <a:rPr lang="en-US" altLang="en-US" sz="2000" dirty="0" err="1" smtClean="0">
                <a:solidFill>
                  <a:schemeClr val="bg1"/>
                </a:solidFill>
                <a:latin typeface="+mn-lt"/>
              </a:rPr>
              <a:t>adj</a:t>
            </a:r>
            <a:r>
              <a:rPr lang="en-US" altLang="en-US" sz="2000" dirty="0" smtClean="0">
                <a:solidFill>
                  <a:schemeClr val="bg1"/>
                </a:solidFill>
                <a:latin typeface="+mn-lt"/>
              </a:rPr>
              <a:t>)</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Even though skinny technically means the same thing as slender, it has a </a:t>
            </a:r>
            <a:r>
              <a:rPr lang="en-US" sz="2000" b="1" u="sng" dirty="0">
                <a:solidFill>
                  <a:schemeClr val="bg1"/>
                </a:solidFill>
              </a:rPr>
              <a:t>connotation</a:t>
            </a:r>
            <a:r>
              <a:rPr lang="en-US" sz="2000" dirty="0">
                <a:solidFill>
                  <a:schemeClr val="bg1"/>
                </a:solidFill>
              </a:rPr>
              <a:t> that is less favorable.</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8483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something suggested or implied by a word or thing, rather than </a:t>
            </a:r>
          </a:p>
          <a:p>
            <a:pPr eaLnBrk="1" hangingPunct="1"/>
            <a:r>
              <a:rPr lang="en-US" altLang="x-none" sz="2000">
                <a:solidFill>
                  <a:schemeClr val="bg1"/>
                </a:solidFill>
              </a:rPr>
              <a:t>being explicitly named or described.</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undertone, implication, hint, suggestion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1/9/17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allusion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a:solidFill>
                  <a:schemeClr val="bg1"/>
                </a:solidFill>
              </a:rPr>
              <a:t>uh</a:t>
            </a:r>
            <a:r>
              <a:rPr lang="en-US" sz="2000" dirty="0">
                <a:solidFill>
                  <a:schemeClr val="bg1"/>
                </a:solidFill>
              </a:rPr>
              <a:t>-</a:t>
            </a:r>
            <a:r>
              <a:rPr lang="en-US" sz="2000" b="1" dirty="0">
                <a:solidFill>
                  <a:schemeClr val="bg1"/>
                </a:solidFill>
              </a:rPr>
              <a:t>loo</a:t>
            </a:r>
            <a:r>
              <a:rPr lang="en-US" sz="2000" dirty="0">
                <a:solidFill>
                  <a:schemeClr val="bg1"/>
                </a:solidFill>
              </a:rPr>
              <a:t>-</a:t>
            </a:r>
            <a:r>
              <a:rPr lang="en-US" sz="2000" dirty="0" err="1">
                <a:solidFill>
                  <a:schemeClr val="bg1"/>
                </a:solidFill>
              </a:rPr>
              <a:t>zh</a:t>
            </a:r>
            <a:r>
              <a:rPr lang="en-US" sz="2000" i="1" dirty="0" err="1">
                <a:solidFill>
                  <a:schemeClr val="bg1"/>
                </a:solidFill>
              </a:rPr>
              <a:t>uh</a:t>
            </a:r>
            <a:r>
              <a:rPr lang="en-US" sz="2000" dirty="0">
                <a:solidFill>
                  <a:schemeClr val="bg1"/>
                </a:solidFill>
              </a:rPr>
              <a:t> n</a:t>
            </a:r>
            <a:r>
              <a:rPr lang="en-US" sz="2000" dirty="0" smtClean="0">
                <a:solidFill>
                  <a:schemeClr val="bg1"/>
                </a:solidFill>
              </a:rPr>
              <a:t>]</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allude (verb), </a:t>
            </a:r>
            <a:r>
              <a:rPr lang="en-US" altLang="en-US" sz="2000" dirty="0" err="1" smtClean="0">
                <a:solidFill>
                  <a:schemeClr val="bg1"/>
                </a:solidFill>
                <a:latin typeface="+mn-lt"/>
              </a:rPr>
              <a:t>preallude</a:t>
            </a:r>
            <a:r>
              <a:rPr lang="en-US" altLang="en-US" sz="2000" dirty="0" smtClean="0">
                <a:solidFill>
                  <a:schemeClr val="bg1"/>
                </a:solidFill>
                <a:latin typeface="+mn-lt"/>
              </a:rPr>
              <a:t> (verb)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2000" dirty="0" smtClean="0">
                <a:solidFill>
                  <a:schemeClr val="bg1"/>
                </a:solidFill>
                <a:latin typeface="+mn-lt"/>
              </a:rPr>
              <a:t>In his play</a:t>
            </a:r>
            <a:r>
              <a:rPr lang="en-US" altLang="en-US" sz="2000" b="1" dirty="0" smtClean="0">
                <a:solidFill>
                  <a:schemeClr val="bg1"/>
                </a:solidFill>
                <a:latin typeface="+mn-lt"/>
              </a:rPr>
              <a:t>, </a:t>
            </a:r>
            <a:r>
              <a:rPr lang="en-US" sz="2000" i="1" dirty="0" smtClean="0">
                <a:solidFill>
                  <a:schemeClr val="bg1"/>
                </a:solidFill>
              </a:rPr>
              <a:t>The Crucible, </a:t>
            </a:r>
            <a:r>
              <a:rPr lang="en-US" sz="2000" dirty="0" smtClean="0">
                <a:solidFill>
                  <a:schemeClr val="bg1"/>
                </a:solidFill>
              </a:rPr>
              <a:t>Arthur Miller provides several </a:t>
            </a:r>
            <a:r>
              <a:rPr lang="en-US" sz="2000" b="1" u="sng" dirty="0" smtClean="0">
                <a:solidFill>
                  <a:schemeClr val="bg1"/>
                </a:solidFill>
              </a:rPr>
              <a:t>allusions</a:t>
            </a:r>
            <a:r>
              <a:rPr lang="en-US" sz="2000" dirty="0" smtClean="0">
                <a:solidFill>
                  <a:schemeClr val="bg1"/>
                </a:solidFill>
              </a:rPr>
              <a:t> to Christianity and the Bible.</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8483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an expression designed to call something to mind without mentioning it explicitly; an indirect or passing reference.</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mention, reference, comment, hint, suggestion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Monday 1/9/17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allusion (noun)</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 </a:t>
            </a:r>
            <a:r>
              <a:rPr lang="mr-IN" sz="1600" dirty="0" smtClean="0">
                <a:solidFill>
                  <a:schemeClr val="accent3"/>
                </a:solidFill>
                <a:latin typeface="+mn-lt"/>
                <a:ea typeface="Calibri"/>
                <a:cs typeface="Calibri"/>
                <a:sym typeface="Calibri"/>
              </a:rPr>
              <a:t>–</a:t>
            </a:r>
            <a:r>
              <a:rPr lang="en-US" sz="1600" dirty="0" smtClean="0">
                <a:solidFill>
                  <a:schemeClr val="accent3"/>
                </a:solidFill>
                <a:latin typeface="+mn-lt"/>
                <a:ea typeface="Calibri"/>
                <a:cs typeface="Calibri"/>
                <a:sym typeface="Calibri"/>
              </a:rPr>
              <a:t> allusion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Set goal for today’s Lit. Circle Session (this is our 6</a:t>
            </a:r>
            <a:r>
              <a:rPr lang="en-US" sz="1600" baseline="30000" dirty="0" smtClean="0">
                <a:solidFill>
                  <a:schemeClr val="accent3"/>
                </a:solidFill>
                <a:latin typeface="+mn-lt"/>
                <a:ea typeface="Calibri"/>
                <a:cs typeface="Calibri"/>
                <a:sym typeface="Calibri"/>
              </a:rPr>
              <a:t>th</a:t>
            </a:r>
            <a:r>
              <a:rPr lang="en-US" sz="1600" dirty="0" smtClean="0">
                <a:solidFill>
                  <a:schemeClr val="accent3"/>
                </a:solidFill>
                <a:latin typeface="+mn-lt"/>
                <a:ea typeface="Calibri"/>
                <a:cs typeface="Calibri"/>
                <a:sym typeface="Calibri"/>
              </a:rPr>
              <a:t>  session) **Write one collective goal as a group</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SSR for 10 minutes and fill out role sheet and/or answer assigned questions (20 minutes)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After recording your discussion and sending it to me, make sure to turn in your role sheets and answers to your questions to your group’s folder. Discussion should be no shorter than 10 minutes. Use </a:t>
            </a:r>
            <a:r>
              <a:rPr lang="en-US" sz="1600" dirty="0" err="1" smtClean="0">
                <a:solidFill>
                  <a:schemeClr val="accent3"/>
                </a:solidFill>
                <a:latin typeface="+mn-lt"/>
                <a:ea typeface="Calibri"/>
                <a:cs typeface="Calibri"/>
                <a:sym typeface="Calibri"/>
              </a:rPr>
              <a:t>webcamera.io</a:t>
            </a:r>
            <a:r>
              <a:rPr lang="en-US" sz="1600" dirty="0" smtClean="0">
                <a:solidFill>
                  <a:schemeClr val="accent3"/>
                </a:solidFill>
                <a:latin typeface="+mn-lt"/>
                <a:ea typeface="Calibri"/>
                <a:cs typeface="Calibri"/>
                <a:sym typeface="Calibri"/>
              </a:rPr>
              <a:t> to record. Then you can save it to your Google Drive and share it with me. Remember, it takes roughly 5 minutes to process the video.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If your group finishes, then you can work on your presentations.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**Turn in extra credit meme, drawing, 2 pictures of you (due tomorrow) at the door</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a:t>
            </a:r>
            <a:r>
              <a:rPr lang="en-US" sz="1600" dirty="0">
                <a:solidFill>
                  <a:schemeClr val="accent3"/>
                </a:solidFill>
                <a:latin typeface="+mn-lt"/>
              </a:rPr>
              <a:t>can make claims and support them using observations, textual evidence, and specific </a:t>
            </a:r>
            <a:r>
              <a:rPr lang="en-US" sz="1600" dirty="0">
                <a:solidFill>
                  <a:schemeClr val="bg1"/>
                </a:solidFill>
                <a:latin typeface="+mn-lt"/>
              </a:rPr>
              <a:t>reasoning. </a:t>
            </a:r>
            <a:endParaRPr lang="en-US" sz="16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can </a:t>
            </a:r>
            <a:r>
              <a:rPr lang="en-US" sz="1600" dirty="0" smtClean="0">
                <a:solidFill>
                  <a:schemeClr val="bg1"/>
                </a:solidFill>
              </a:rPr>
              <a:t>work </a:t>
            </a:r>
            <a:r>
              <a:rPr lang="en-US" sz="1600" dirty="0">
                <a:solidFill>
                  <a:schemeClr val="bg1"/>
                </a:solidFill>
              </a:rPr>
              <a:t>with peers to promote civil, democratic discussions and decision-making, set clear goals and deadlines, and establish individual roles as needed</a:t>
            </a:r>
            <a:r>
              <a:rPr lang="en-US" sz="16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9/13/17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775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 (6-10)</a:t>
            </a: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 Prefix, suffix, root (6-10)</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AOTW #1 Process: Review how to properly annotate. You will be allowed to redo your annotations based on our discussion. Begin writing 3 SAT style questions using sentence stems. </a:t>
            </a: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Annotations and 3 SAT style questions due tomorrow at the beginning of the hour. **Must include answers for each question</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1/11/17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hyperbole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dirty="0" err="1" smtClean="0">
                <a:solidFill>
                  <a:schemeClr val="bg1"/>
                </a:solidFill>
              </a:rPr>
              <a:t>hahy</a:t>
            </a:r>
            <a:r>
              <a:rPr lang="en-US" sz="2000" dirty="0" smtClean="0">
                <a:solidFill>
                  <a:schemeClr val="bg1"/>
                </a:solidFill>
              </a:rPr>
              <a:t>-</a:t>
            </a:r>
            <a:r>
              <a:rPr lang="en-US" sz="2000" dirty="0" err="1" smtClean="0">
                <a:solidFill>
                  <a:schemeClr val="bg1"/>
                </a:solidFill>
              </a:rPr>
              <a:t>pur</a:t>
            </a:r>
            <a:r>
              <a:rPr lang="en-US" sz="2000" dirty="0" smtClean="0">
                <a:solidFill>
                  <a:schemeClr val="bg1"/>
                </a:solidFill>
              </a:rPr>
              <a:t>-</a:t>
            </a:r>
            <a:r>
              <a:rPr lang="en-US" sz="2000" dirty="0" err="1" smtClean="0">
                <a:solidFill>
                  <a:schemeClr val="bg1"/>
                </a:solidFill>
              </a:rPr>
              <a:t>buh</a:t>
            </a:r>
            <a:r>
              <a:rPr lang="en-US" sz="2000" dirty="0" smtClean="0">
                <a:solidFill>
                  <a:schemeClr val="bg1"/>
                </a:solidFill>
              </a:rPr>
              <a:t>-lee]</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a:t>
            </a:r>
            <a:r>
              <a:rPr lang="en-US" altLang="en-US" sz="2000" b="1" dirty="0" smtClean="0">
                <a:solidFill>
                  <a:schemeClr val="bg1"/>
                </a:solidFill>
                <a:latin typeface="+mn-lt"/>
              </a:rPr>
              <a:t>: </a:t>
            </a:r>
            <a:r>
              <a:rPr lang="en-US" altLang="en-US" sz="2000" dirty="0" smtClean="0">
                <a:solidFill>
                  <a:schemeClr val="bg1"/>
                </a:solidFill>
                <a:latin typeface="+mn-lt"/>
              </a:rPr>
              <a:t>Although </a:t>
            </a:r>
            <a:r>
              <a:rPr lang="en-US" altLang="en-US" sz="2000" dirty="0">
                <a:solidFill>
                  <a:schemeClr val="bg1"/>
                </a:solidFill>
                <a:latin typeface="+mn-lt"/>
              </a:rPr>
              <a:t>what </a:t>
            </a:r>
            <a:r>
              <a:rPr lang="en-US" altLang="en-US" sz="2000" dirty="0" smtClean="0">
                <a:solidFill>
                  <a:schemeClr val="bg1"/>
                </a:solidFill>
                <a:latin typeface="+mn-lt"/>
              </a:rPr>
              <a:t>Mr. Schmitt said </a:t>
            </a:r>
            <a:r>
              <a:rPr lang="en-US" altLang="en-US" sz="2000" dirty="0">
                <a:solidFill>
                  <a:schemeClr val="bg1"/>
                </a:solidFill>
                <a:latin typeface="+mn-lt"/>
              </a:rPr>
              <a:t>may sound like a </a:t>
            </a:r>
            <a:r>
              <a:rPr lang="en-US" altLang="en-US" sz="2000" u="sng" dirty="0">
                <a:solidFill>
                  <a:schemeClr val="bg1"/>
                </a:solidFill>
                <a:latin typeface="+mn-lt"/>
              </a:rPr>
              <a:t>hyperbole</a:t>
            </a:r>
            <a:r>
              <a:rPr lang="en-US" altLang="en-US" sz="2000" dirty="0">
                <a:solidFill>
                  <a:schemeClr val="bg1"/>
                </a:solidFill>
                <a:latin typeface="+mn-lt"/>
              </a:rPr>
              <a:t>, it really is the </a:t>
            </a:r>
            <a:r>
              <a:rPr lang="en-US" altLang="en-US" sz="2000" dirty="0" smtClean="0">
                <a:solidFill>
                  <a:schemeClr val="bg1"/>
                </a:solidFill>
                <a:latin typeface="+mn-lt"/>
              </a:rPr>
              <a:t>truth. He was on the evening news for rescuing several families from a burning building on his way home from school. </a:t>
            </a:r>
            <a:endParaRPr lang="en-US" altLang="en-US" sz="2000" dirty="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61722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exaggerated statements or claims not meant to be taken literally.</a:t>
            </a: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overstatement, embellishment, overkill, rhetoric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Wednesday 1/11/17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hyperbole (noun)</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 </a:t>
            </a:r>
            <a:r>
              <a:rPr lang="mr-IN" sz="1600" dirty="0" smtClean="0">
                <a:solidFill>
                  <a:schemeClr val="accent3"/>
                </a:solidFill>
                <a:latin typeface="+mn-lt"/>
                <a:ea typeface="Calibri"/>
                <a:cs typeface="Calibri"/>
                <a:sym typeface="Calibri"/>
              </a:rPr>
              <a:t>–</a:t>
            </a:r>
            <a:r>
              <a:rPr lang="en-US" sz="1600" dirty="0" smtClean="0">
                <a:solidFill>
                  <a:schemeClr val="accent3"/>
                </a:solidFill>
                <a:latin typeface="+mn-lt"/>
                <a:ea typeface="Calibri"/>
                <a:cs typeface="Calibri"/>
                <a:sym typeface="Calibri"/>
              </a:rPr>
              <a:t> hyperbole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Vocab Quiz = Friday 1/20/17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SSR using your Lit. Circle books (20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Answer one of your assigned questions or start to fill out your role sheet for tomorrow’s final discussion (5-7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on redoing your presentation on Community Responsibility or Diabolical Opposition (due Tuesday 1/17/17)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**Turn in extra credit meme, drawing, 2 pictures of you, or letter written to the donors which helped by books for Lit. Circles (due Friday) at the door at the end of the hour. </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a:t>
            </a:r>
            <a:r>
              <a:rPr lang="en-US" sz="1600" dirty="0">
                <a:solidFill>
                  <a:schemeClr val="accent3"/>
                </a:solidFill>
                <a:latin typeface="+mn-lt"/>
              </a:rPr>
              <a:t>can make claims and support them using observations, textual evidence, and specific </a:t>
            </a:r>
            <a:r>
              <a:rPr lang="en-US" sz="1600" dirty="0">
                <a:solidFill>
                  <a:schemeClr val="bg1"/>
                </a:solidFill>
                <a:latin typeface="+mn-lt"/>
              </a:rPr>
              <a:t>reasoning. </a:t>
            </a:r>
            <a:endParaRPr lang="en-US" sz="16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can </a:t>
            </a:r>
            <a:r>
              <a:rPr lang="en-US" sz="1600" dirty="0" smtClean="0">
                <a:solidFill>
                  <a:schemeClr val="bg1"/>
                </a:solidFill>
              </a:rPr>
              <a:t>work </a:t>
            </a:r>
            <a:r>
              <a:rPr lang="en-US" sz="1600" dirty="0">
                <a:solidFill>
                  <a:schemeClr val="bg1"/>
                </a:solidFill>
              </a:rPr>
              <a:t>with peers to promote civil, democratic discussions and decision-making, set clear goals and deadlines, and establish individual roles as needed</a:t>
            </a:r>
            <a:r>
              <a:rPr lang="en-US" sz="16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1/12/17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ambiguous (adjective)</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ambiguous (adjective)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Vocab Quiz = Friday 1/20/17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Record Lit. Circle Session # 7. Use </a:t>
            </a:r>
            <a:r>
              <a:rPr lang="en-US" sz="1500" b="1" u="sng" dirty="0" smtClean="0">
                <a:solidFill>
                  <a:schemeClr val="bg1"/>
                </a:solidFill>
                <a:latin typeface="+mn-lt"/>
                <a:ea typeface="Calibri"/>
                <a:cs typeface="Calibri"/>
                <a:sym typeface="Calibri"/>
              </a:rPr>
              <a:t>webcamera.io</a:t>
            </a:r>
            <a:r>
              <a:rPr lang="en-US" sz="1500" dirty="0" smtClean="0">
                <a:solidFill>
                  <a:schemeClr val="accent3"/>
                </a:solidFill>
                <a:latin typeface="+mn-lt"/>
                <a:ea typeface="Calibri"/>
                <a:cs typeface="Calibri"/>
                <a:sym typeface="Calibri"/>
              </a:rPr>
              <a:t> to create a video recording.  When you are finished recording, fill out the Reflection Sheet in order to evaluate your group’s performance and your individual performance. **Make sure all of your individual work is turned in to your group’s folder (make sure to include all dates and your name is on each assignment). I’d recommend using a staple or paper clip to keep all of it together. </a:t>
            </a:r>
            <a:r>
              <a:rPr lang="en-US" sz="1500" dirty="0" smtClean="0">
                <a:solidFill>
                  <a:schemeClr val="accent3"/>
                </a:solidFill>
                <a:latin typeface="+mn-lt"/>
                <a:ea typeface="Calibri"/>
                <a:cs typeface="Calibri"/>
                <a:sym typeface="Wingdings" panose="05000000000000000000" pitchFamily="2" charset="2"/>
              </a:rPr>
              <a:t> </a:t>
            </a:r>
            <a:endParaRPr lang="en-US" sz="15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When you are done with Literature Circles, </a:t>
            </a:r>
            <a:r>
              <a:rPr lang="en-US" sz="1500" dirty="0">
                <a:solidFill>
                  <a:schemeClr val="accent3"/>
                </a:solidFill>
                <a:latin typeface="+mn-lt"/>
                <a:ea typeface="Calibri"/>
                <a:cs typeface="Calibri"/>
                <a:sym typeface="Calibri"/>
              </a:rPr>
              <a:t>w</a:t>
            </a:r>
            <a:r>
              <a:rPr lang="en-US" sz="1500" dirty="0" smtClean="0">
                <a:solidFill>
                  <a:schemeClr val="accent3"/>
                </a:solidFill>
                <a:latin typeface="+mn-lt"/>
                <a:ea typeface="Calibri"/>
                <a:cs typeface="Calibri"/>
                <a:sym typeface="Calibri"/>
              </a:rPr>
              <a:t>ork on redoing your presentation on Community Responsibility or Diabolical Opposition (due Tuesday 1/17/17)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**Turn in extra credit meme, drawing, 2 pictures of you, or letter written to the donors which helped by books for Lit. Circles (due Friday) at the door at the end of the hour. </a:t>
            </a: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1/12/17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ambiguous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adjective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[am-big-</a:t>
            </a:r>
            <a:r>
              <a:rPr lang="en-US" sz="2000" dirty="0" err="1" smtClean="0">
                <a:solidFill>
                  <a:schemeClr val="bg1"/>
                </a:solidFill>
              </a:rPr>
              <a:t>yoo</a:t>
            </a:r>
            <a:r>
              <a:rPr lang="en-US" sz="2000" dirty="0" smtClean="0">
                <a:solidFill>
                  <a:schemeClr val="bg1"/>
                </a:solidFill>
              </a:rPr>
              <a:t>-</a:t>
            </a:r>
            <a:r>
              <a:rPr lang="en-US" sz="2000" dirty="0" err="1" smtClean="0">
                <a:solidFill>
                  <a:schemeClr val="bg1"/>
                </a:solidFill>
              </a:rPr>
              <a:t>uhs</a:t>
            </a:r>
            <a:r>
              <a:rPr lang="en-US" sz="2000" dirty="0" smtClean="0">
                <a:solidFill>
                  <a:schemeClr val="bg1"/>
                </a:solidFill>
              </a:rPr>
              <a:t>]</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ambiguously (adverb), ambiguousness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 </a:t>
            </a:r>
            <a:r>
              <a:rPr lang="en-US" altLang="en-US" sz="2000" dirty="0" smtClean="0">
                <a:solidFill>
                  <a:schemeClr val="bg1"/>
                </a:solidFill>
                <a:latin typeface="+mn-lt"/>
              </a:rPr>
              <a:t>Mr. Schmitt constantly encourages his students to be less </a:t>
            </a:r>
            <a:r>
              <a:rPr lang="en-US" altLang="en-US" sz="2000" u="sng" dirty="0" smtClean="0">
                <a:solidFill>
                  <a:schemeClr val="bg1"/>
                </a:solidFill>
                <a:latin typeface="+mn-lt"/>
              </a:rPr>
              <a:t>ambiguous</a:t>
            </a:r>
            <a:r>
              <a:rPr lang="en-US" altLang="en-US" sz="2000" dirty="0" smtClean="0">
                <a:solidFill>
                  <a:schemeClr val="bg1"/>
                </a:solidFill>
                <a:latin typeface="+mn-lt"/>
              </a:rPr>
              <a:t> with word choice when writing. Therefore, he asks students to be </a:t>
            </a:r>
            <a:r>
              <a:rPr lang="en-US" altLang="en-US" sz="2000" dirty="0">
                <a:solidFill>
                  <a:schemeClr val="bg1"/>
                </a:solidFill>
                <a:latin typeface="+mn-lt"/>
              </a:rPr>
              <a:t>more clear and </a:t>
            </a:r>
            <a:r>
              <a:rPr lang="en-US" altLang="en-US" sz="2000" dirty="0" smtClean="0">
                <a:solidFill>
                  <a:schemeClr val="bg1"/>
                </a:solidFill>
                <a:latin typeface="+mn-lt"/>
              </a:rPr>
              <a:t>specific when making an argument.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6126163"/>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(of language) open to more than one interpretation; having a double meaning.</a:t>
            </a: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imprecise, vague, unclear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1/13/17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credible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adjective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dirty="0" err="1">
                <a:solidFill>
                  <a:schemeClr val="bg1"/>
                </a:solidFill>
              </a:rPr>
              <a:t>kred</a:t>
            </a:r>
            <a:r>
              <a:rPr lang="en-US" sz="2000" dirty="0">
                <a:solidFill>
                  <a:schemeClr val="bg1"/>
                </a:solidFill>
              </a:rPr>
              <a:t>-uh-</a:t>
            </a:r>
            <a:r>
              <a:rPr lang="en-US" sz="2000" dirty="0" err="1">
                <a:solidFill>
                  <a:schemeClr val="bg1"/>
                </a:solidFill>
              </a:rPr>
              <a:t>buh</a:t>
            </a:r>
            <a:r>
              <a:rPr lang="en-US" sz="2000" dirty="0">
                <a:solidFill>
                  <a:schemeClr val="bg1"/>
                </a:solidFill>
              </a:rPr>
              <a:t> l]</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credibility (noun), credibly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2000" dirty="0" smtClean="0">
                <a:solidFill>
                  <a:schemeClr val="bg1"/>
                </a:solidFill>
                <a:latin typeface="+mn-lt"/>
              </a:rPr>
              <a:t>After his initial hiring four years ago, Mr. Schmitt and his journalism students have put in tremendous efforts to build a </a:t>
            </a:r>
            <a:r>
              <a:rPr lang="en-US" altLang="en-US" sz="2000" b="1" u="sng" dirty="0" smtClean="0">
                <a:solidFill>
                  <a:schemeClr val="bg1"/>
                </a:solidFill>
                <a:latin typeface="+mn-lt"/>
              </a:rPr>
              <a:t>credible</a:t>
            </a:r>
            <a:r>
              <a:rPr lang="en-US" altLang="en-US" sz="2000" b="1" dirty="0" smtClean="0">
                <a:solidFill>
                  <a:schemeClr val="bg1"/>
                </a:solidFill>
                <a:latin typeface="+mn-lt"/>
              </a:rPr>
              <a:t> </a:t>
            </a:r>
            <a:r>
              <a:rPr lang="en-US" altLang="en-US" sz="2000" dirty="0" smtClean="0">
                <a:solidFill>
                  <a:schemeClr val="bg1"/>
                </a:solidFill>
                <a:latin typeface="+mn-lt"/>
              </a:rPr>
              <a:t>newspaper publication. </a:t>
            </a:r>
            <a:r>
              <a:rPr lang="en-US" altLang="en-US" sz="2000" i="1" dirty="0" smtClean="0">
                <a:solidFill>
                  <a:schemeClr val="bg1"/>
                </a:solidFill>
                <a:latin typeface="+mn-lt"/>
              </a:rPr>
              <a:t>The Pioneer Press’s </a:t>
            </a:r>
            <a:r>
              <a:rPr lang="en-US" altLang="en-US" sz="2000" dirty="0" smtClean="0">
                <a:solidFill>
                  <a:schemeClr val="bg1"/>
                </a:solidFill>
                <a:latin typeface="+mn-lt"/>
              </a:rPr>
              <a:t>goal is to provide timely, factual, and accurate information to DHS and its surrounding community.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17638" y="6373813"/>
            <a:ext cx="74676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able to be believed; convincing.</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believable, respectable, trustworthy, valid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Tuesday 1/17/17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paradigm (noun)</a:t>
            </a:r>
          </a:p>
          <a:p>
            <a:pPr eaLnBrk="1" fontAlgn="auto" hangingPunct="1">
              <a:spcBef>
                <a:spcPts val="0"/>
              </a:spcBef>
              <a:spcAft>
                <a:spcPts val="0"/>
              </a:spcAft>
              <a:buClr>
                <a:srgbClr val="000000"/>
              </a:buClr>
              <a:buSzPct val="100000"/>
              <a:defRPr/>
            </a:pPr>
            <a:r>
              <a:rPr lang="en-US" sz="1500" b="1" dirty="0">
                <a:solidFill>
                  <a:schemeClr val="accent3"/>
                </a:solidFill>
                <a:ea typeface="Calibri"/>
                <a:cs typeface="Calibri"/>
                <a:sym typeface="Calibri"/>
              </a:rPr>
              <a:t>In class activities: </a:t>
            </a:r>
            <a:endParaRPr lang="en-US" sz="15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Bell Work </a:t>
            </a:r>
            <a:r>
              <a:rPr lang="mr-IN" sz="1500" dirty="0">
                <a:solidFill>
                  <a:schemeClr val="accent3"/>
                </a:solidFill>
                <a:ea typeface="Calibri"/>
                <a:cs typeface="Calibri"/>
                <a:sym typeface="Calibri"/>
              </a:rPr>
              <a:t>–</a:t>
            </a:r>
            <a:r>
              <a:rPr lang="en-US" sz="1500" dirty="0">
                <a:solidFill>
                  <a:schemeClr val="accent3"/>
                </a:solidFill>
                <a:ea typeface="Calibri"/>
                <a:cs typeface="Calibri"/>
                <a:sym typeface="Calibri"/>
              </a:rPr>
              <a:t> paradigm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Work on Conflict Assessment (due tomorrow at the end of the hour)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If you finish with the assessment for Lit. Circles, work on finishing up your redo of your presentations on Community Responsibility or Diabolical Opposition (due tonight by 9:30 p.m.)</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**If you are done with everything, you can work on and turn in extra credit meme, drawing, 2 pictures of you, or letter written to the donors which helped by books for Lit. Circles (due by the end of the school day). </a:t>
            </a:r>
            <a:endParaRPr lang="en-US" sz="1500" dirty="0" smtClean="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1/17/17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paradigm</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b="1" dirty="0">
                <a:solidFill>
                  <a:schemeClr val="bg1"/>
                </a:solidFill>
              </a:rPr>
              <a:t>par</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dahym</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Handsome, intelligent, and </a:t>
            </a:r>
            <a:r>
              <a:rPr lang="en-US" sz="2000" dirty="0" smtClean="0">
                <a:solidFill>
                  <a:schemeClr val="bg1"/>
                </a:solidFill>
              </a:rPr>
              <a:t>kind. Mr. Schmitt is </a:t>
            </a:r>
            <a:r>
              <a:rPr lang="en-US" sz="2000" dirty="0">
                <a:solidFill>
                  <a:schemeClr val="bg1"/>
                </a:solidFill>
              </a:rPr>
              <a:t>the </a:t>
            </a:r>
            <a:r>
              <a:rPr lang="en-US" sz="2000" b="1" u="sng" dirty="0">
                <a:solidFill>
                  <a:schemeClr val="bg1"/>
                </a:solidFill>
              </a:rPr>
              <a:t>paradigm</a:t>
            </a:r>
            <a:r>
              <a:rPr lang="en-US" sz="2000" dirty="0">
                <a:solidFill>
                  <a:schemeClr val="bg1"/>
                </a:solidFill>
              </a:rPr>
              <a:t> of the perfect man</a:t>
            </a:r>
            <a:r>
              <a:rPr lang="en-US" sz="2000" dirty="0" smtClean="0">
                <a:solidFill>
                  <a:schemeClr val="bg1"/>
                </a:solidFill>
              </a:rPr>
              <a:t>.</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912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typical example or pattern of something; a model.</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exemplar, original, sample, standard, prototype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US" altLang="x-none"/>
              <a:t>Theme</a:t>
            </a:r>
          </a:p>
        </p:txBody>
      </p:sp>
      <p:sp>
        <p:nvSpPr>
          <p:cNvPr id="3" name="Content Placeholder 2"/>
          <p:cNvSpPr>
            <a:spLocks noGrp="1"/>
          </p:cNvSpPr>
          <p:nvPr>
            <p:ph idx="1"/>
          </p:nvPr>
        </p:nvSpPr>
        <p:spPr>
          <a:xfrm>
            <a:off x="457200" y="1600200"/>
            <a:ext cx="8229600" cy="1752600"/>
          </a:xfrm>
        </p:spPr>
        <p:txBody>
          <a:bodyPr/>
          <a:lstStyle/>
          <a:p>
            <a:pPr marL="0" indent="0">
              <a:buFontTx/>
              <a:buNone/>
              <a:defRPr/>
            </a:pPr>
            <a:r>
              <a:rPr lang="en-US" sz="2800" dirty="0"/>
              <a:t>Theme is defined as a main idea or an underlying meaning of a literary work that may be stated directly or indirectly</a:t>
            </a:r>
            <a:r>
              <a:rPr lang="en-US" sz="2800" dirty="0" smtClean="0"/>
              <a:t>. It is an opinion expressed on a subject. There are major themes and minor themes.</a:t>
            </a:r>
          </a:p>
          <a:p>
            <a:pPr marL="0" indent="0">
              <a:buFontTx/>
              <a:buNone/>
              <a:defRPr/>
            </a:pPr>
            <a:r>
              <a:rPr lang="en-US" dirty="0" smtClean="0"/>
              <a:t> </a:t>
            </a:r>
          </a:p>
          <a:p>
            <a:pPr marL="0" indent="0">
              <a:buFontTx/>
              <a:buNone/>
              <a:defRPr/>
            </a:pPr>
            <a:endParaRPr lang="en-US" dirty="0" smtClean="0"/>
          </a:p>
          <a:p>
            <a:pPr marL="0" indent="0">
              <a:buFontTx/>
              <a:buNone/>
              <a:defRPr/>
            </a:pPr>
            <a:endParaRPr lang="en-US" dirty="0"/>
          </a:p>
          <a:p>
            <a:pPr>
              <a:defRPr/>
            </a:pPr>
            <a:endParaRPr lang="en-US" dirty="0"/>
          </a:p>
        </p:txBody>
      </p:sp>
      <p:sp>
        <p:nvSpPr>
          <p:cNvPr id="152580" name="TextBox 3"/>
          <p:cNvSpPr txBox="1">
            <a:spLocks noChangeArrowheads="1"/>
          </p:cNvSpPr>
          <p:nvPr/>
        </p:nvSpPr>
        <p:spPr bwMode="auto">
          <a:xfrm>
            <a:off x="457200" y="3962400"/>
            <a:ext cx="78486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500" b="1"/>
              <a:t>Major theme </a:t>
            </a:r>
            <a:r>
              <a:rPr lang="en-US" altLang="x-none" sz="2500"/>
              <a:t>is an idea that a writer repeats in his work, making it the most significant idea in a literary work. </a:t>
            </a:r>
          </a:p>
          <a:p>
            <a:pPr eaLnBrk="1" hangingPunct="1"/>
            <a:endParaRPr lang="en-US" altLang="x-none" sz="2500" b="1"/>
          </a:p>
          <a:p>
            <a:pPr eaLnBrk="1" hangingPunct="1"/>
            <a:r>
              <a:rPr lang="en-US" altLang="x-none" sz="2500" b="1"/>
              <a:t>Minor theme</a:t>
            </a:r>
            <a:r>
              <a:rPr lang="en-US" altLang="x-none" sz="2500"/>
              <a:t>, on the other hand, refers to an idea that appears in a work briefly and gives way to another minor theme. </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57200" y="0"/>
            <a:ext cx="8229600" cy="1143000"/>
          </a:xfrm>
        </p:spPr>
        <p:txBody>
          <a:bodyPr/>
          <a:lstStyle/>
          <a:p>
            <a:r>
              <a:rPr lang="en-US" altLang="x-none" sz="3600"/>
              <a:t>Example of Intolerance in </a:t>
            </a:r>
            <a:r>
              <a:rPr lang="en-US" altLang="x-none" sz="3600" i="1"/>
              <a:t>The Crucible</a:t>
            </a:r>
          </a:p>
        </p:txBody>
      </p:sp>
      <p:sp>
        <p:nvSpPr>
          <p:cNvPr id="153603" name="Content Placeholder 2"/>
          <p:cNvSpPr>
            <a:spLocks noGrp="1"/>
          </p:cNvSpPr>
          <p:nvPr>
            <p:ph idx="1"/>
          </p:nvPr>
        </p:nvSpPr>
        <p:spPr>
          <a:xfrm>
            <a:off x="304800" y="960438"/>
            <a:ext cx="8610600" cy="4830762"/>
          </a:xfrm>
        </p:spPr>
        <p:txBody>
          <a:bodyPr/>
          <a:lstStyle/>
          <a:p>
            <a:pPr marL="0" indent="0">
              <a:spcBef>
                <a:spcPct val="0"/>
              </a:spcBef>
              <a:buFontTx/>
              <a:buNone/>
            </a:pPr>
            <a:r>
              <a:rPr lang="en-US" altLang="x-none" sz="1600" b="1"/>
              <a:t>Abigail:</a:t>
            </a:r>
            <a:r>
              <a:rPr lang="en-US" altLang="x-none" sz="1600"/>
              <a:t> Sometimes I wake and find myself standing in the open doorway and not a</a:t>
            </a:r>
          </a:p>
          <a:p>
            <a:pPr marL="0" indent="0">
              <a:spcBef>
                <a:spcPct val="0"/>
              </a:spcBef>
              <a:buFontTx/>
              <a:buNone/>
            </a:pPr>
            <a:r>
              <a:rPr lang="en-US" altLang="x-none" sz="1600"/>
              <a:t>stitch on my body! I always hear her laughing in my sleep. I hear her singing her</a:t>
            </a:r>
          </a:p>
          <a:p>
            <a:pPr marL="0" indent="0">
              <a:spcBef>
                <a:spcPct val="0"/>
              </a:spcBef>
              <a:buFontTx/>
              <a:buNone/>
            </a:pPr>
            <a:r>
              <a:rPr lang="en-US" altLang="x-none" sz="1600"/>
              <a:t>Barbados songs and tempting me with -</a:t>
            </a:r>
          </a:p>
          <a:p>
            <a:pPr marL="0" indent="0">
              <a:spcBef>
                <a:spcPct val="0"/>
              </a:spcBef>
              <a:buFontTx/>
              <a:buNone/>
            </a:pPr>
            <a:endParaRPr lang="en-US" altLang="x-none" sz="1600"/>
          </a:p>
          <a:p>
            <a:pPr marL="0" indent="0">
              <a:spcBef>
                <a:spcPct val="0"/>
              </a:spcBef>
              <a:buFontTx/>
              <a:buNone/>
            </a:pPr>
            <a:r>
              <a:rPr lang="en-US" altLang="x-none" sz="1600" b="1"/>
              <a:t>Tituba</a:t>
            </a:r>
            <a:r>
              <a:rPr lang="en-US" altLang="x-none" sz="1600"/>
              <a:t>: Mister Reverend, I never -</a:t>
            </a:r>
          </a:p>
          <a:p>
            <a:pPr marL="0" indent="0">
              <a:spcBef>
                <a:spcPct val="0"/>
              </a:spcBef>
              <a:buFontTx/>
              <a:buNone/>
            </a:pPr>
            <a:endParaRPr lang="en-US" altLang="x-none" sz="1600"/>
          </a:p>
          <a:p>
            <a:pPr marL="0" indent="0">
              <a:spcBef>
                <a:spcPct val="0"/>
              </a:spcBef>
              <a:buFontTx/>
              <a:buNone/>
            </a:pPr>
            <a:r>
              <a:rPr lang="en-US" altLang="x-none" sz="1600" b="1"/>
              <a:t>Hale, resolved now: </a:t>
            </a:r>
            <a:r>
              <a:rPr lang="en-US" altLang="x-none" sz="1600"/>
              <a:t>Tituba, I want you to wake this child.</a:t>
            </a:r>
          </a:p>
          <a:p>
            <a:pPr marL="0" indent="0">
              <a:spcBef>
                <a:spcPct val="0"/>
              </a:spcBef>
              <a:buFontTx/>
              <a:buNone/>
            </a:pPr>
            <a:endParaRPr lang="en-US" altLang="x-none" sz="1600"/>
          </a:p>
          <a:p>
            <a:pPr marL="0" indent="0">
              <a:spcBef>
                <a:spcPct val="0"/>
              </a:spcBef>
              <a:buFontTx/>
              <a:buNone/>
            </a:pPr>
            <a:r>
              <a:rPr lang="en-US" altLang="x-none" sz="1600" b="1"/>
              <a:t>Tituba: </a:t>
            </a:r>
            <a:r>
              <a:rPr lang="en-US" altLang="x-none" sz="1600"/>
              <a:t>I have no power on this child, sir.</a:t>
            </a:r>
          </a:p>
          <a:p>
            <a:pPr marL="0" indent="0">
              <a:spcBef>
                <a:spcPct val="0"/>
              </a:spcBef>
              <a:buFontTx/>
              <a:buNone/>
            </a:pPr>
            <a:endParaRPr lang="en-US" altLang="x-none" sz="1600"/>
          </a:p>
          <a:p>
            <a:pPr marL="0" indent="0">
              <a:spcBef>
                <a:spcPct val="0"/>
              </a:spcBef>
              <a:buFontTx/>
              <a:buNone/>
            </a:pPr>
            <a:r>
              <a:rPr lang="en-US" altLang="x-none" sz="1600" b="1"/>
              <a:t>Hale</a:t>
            </a:r>
            <a:r>
              <a:rPr lang="en-US" altLang="x-none" sz="1600"/>
              <a:t>: You most certainly do, and you will free her from it now! When did you compact</a:t>
            </a:r>
          </a:p>
          <a:p>
            <a:pPr marL="0" indent="0">
              <a:spcBef>
                <a:spcPct val="0"/>
              </a:spcBef>
              <a:buFontTx/>
              <a:buNone/>
            </a:pPr>
            <a:r>
              <a:rPr lang="en-US" altLang="x-none" sz="1600"/>
              <a:t>with the Devil?</a:t>
            </a:r>
          </a:p>
          <a:p>
            <a:pPr marL="0" indent="0">
              <a:spcBef>
                <a:spcPct val="0"/>
              </a:spcBef>
              <a:buFontTx/>
              <a:buNone/>
            </a:pPr>
            <a:endParaRPr lang="en-US" altLang="x-none" sz="1600"/>
          </a:p>
          <a:p>
            <a:pPr marL="0" indent="0">
              <a:spcBef>
                <a:spcPct val="0"/>
              </a:spcBef>
              <a:buFontTx/>
              <a:buNone/>
            </a:pPr>
            <a:r>
              <a:rPr lang="en-US" altLang="x-none" sz="1600" b="1"/>
              <a:t>Tituba: </a:t>
            </a:r>
            <a:r>
              <a:rPr lang="en-US" altLang="x-none" sz="1600"/>
              <a:t>I don’t compact with no Devil!</a:t>
            </a:r>
          </a:p>
          <a:p>
            <a:pPr marL="0" indent="0">
              <a:spcBef>
                <a:spcPct val="0"/>
              </a:spcBef>
              <a:buFontTx/>
              <a:buNone/>
            </a:pPr>
            <a:endParaRPr lang="en-US" altLang="x-none" sz="1600"/>
          </a:p>
          <a:p>
            <a:pPr marL="0" indent="0">
              <a:spcBef>
                <a:spcPct val="0"/>
              </a:spcBef>
              <a:buFontTx/>
              <a:buNone/>
            </a:pPr>
            <a:r>
              <a:rPr lang="en-US" altLang="x-none" sz="1600" b="1"/>
              <a:t>Parris: </a:t>
            </a:r>
            <a:r>
              <a:rPr lang="en-US" altLang="x-none" sz="1600"/>
              <a:t>You will confess yourself or I will take you out and whip you to your death,</a:t>
            </a:r>
          </a:p>
          <a:p>
            <a:pPr marL="0" indent="0">
              <a:spcBef>
                <a:spcPct val="0"/>
              </a:spcBef>
              <a:buFontTx/>
              <a:buNone/>
            </a:pPr>
            <a:r>
              <a:rPr lang="en-US" altLang="x-none" sz="1600"/>
              <a:t>Tituba!</a:t>
            </a:r>
          </a:p>
          <a:p>
            <a:pPr marL="0" indent="0">
              <a:spcBef>
                <a:spcPct val="0"/>
              </a:spcBef>
              <a:buFontTx/>
              <a:buNone/>
            </a:pPr>
            <a:endParaRPr lang="en-US" altLang="x-none" sz="1600"/>
          </a:p>
          <a:p>
            <a:pPr marL="0" indent="0">
              <a:spcBef>
                <a:spcPct val="0"/>
              </a:spcBef>
              <a:buFontTx/>
              <a:buNone/>
            </a:pPr>
            <a:r>
              <a:rPr lang="en-US" altLang="x-none" sz="1600" b="1"/>
              <a:t>Putnam: </a:t>
            </a:r>
            <a:r>
              <a:rPr lang="en-US" altLang="x-none" sz="1600"/>
              <a:t>This woman must be hanged! She must be taken and hanged!</a:t>
            </a:r>
          </a:p>
          <a:p>
            <a:pPr marL="0" indent="0">
              <a:spcBef>
                <a:spcPct val="0"/>
              </a:spcBef>
              <a:buFontTx/>
              <a:buNone/>
            </a:pPr>
            <a:endParaRPr lang="en-US" altLang="x-none" sz="1600"/>
          </a:p>
          <a:p>
            <a:pPr marL="0" indent="0">
              <a:spcBef>
                <a:spcPct val="0"/>
              </a:spcBef>
              <a:buFontTx/>
              <a:buNone/>
            </a:pPr>
            <a:r>
              <a:rPr lang="en-US" altLang="x-none" sz="1600" b="1"/>
              <a:t>Tituba, terrified, falls to her knees</a:t>
            </a:r>
            <a:r>
              <a:rPr lang="en-US" altLang="x-none" sz="1600"/>
              <a:t>: No, no, don’t hang Tituba! I tell him I don’t desire</a:t>
            </a:r>
          </a:p>
          <a:p>
            <a:pPr marL="0" indent="0">
              <a:spcBef>
                <a:spcPct val="0"/>
              </a:spcBef>
              <a:buFontTx/>
              <a:buNone/>
            </a:pPr>
            <a:r>
              <a:rPr lang="en-US" altLang="x-none" sz="1600"/>
              <a:t>to work for him, sir.</a:t>
            </a:r>
          </a:p>
          <a:p>
            <a:pPr marL="0" indent="0" algn="r">
              <a:spcBef>
                <a:spcPct val="0"/>
              </a:spcBef>
              <a:buFontTx/>
              <a:buNone/>
            </a:pPr>
            <a:r>
              <a:rPr lang="en-US" altLang="x-none" sz="1600"/>
              <a:t>(Miller, 44)</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57200" y="0"/>
            <a:ext cx="8229600" cy="1143000"/>
          </a:xfrm>
        </p:spPr>
        <p:txBody>
          <a:bodyPr/>
          <a:lstStyle/>
          <a:p>
            <a:r>
              <a:rPr lang="en-US" altLang="x-none" sz="3600"/>
              <a:t>5 Types of Conflict in Literature</a:t>
            </a:r>
            <a:endParaRPr lang="en-US" altLang="x-none" sz="3600" i="1"/>
          </a:p>
        </p:txBody>
      </p:sp>
      <p:sp>
        <p:nvSpPr>
          <p:cNvPr id="154627" name="Content Placeholder 2"/>
          <p:cNvSpPr>
            <a:spLocks noGrp="1"/>
          </p:cNvSpPr>
          <p:nvPr>
            <p:ph idx="1"/>
          </p:nvPr>
        </p:nvSpPr>
        <p:spPr>
          <a:xfrm>
            <a:off x="304800" y="960438"/>
            <a:ext cx="8610600" cy="4830762"/>
          </a:xfrm>
        </p:spPr>
        <p:txBody>
          <a:bodyPr/>
          <a:lstStyle/>
          <a:p>
            <a:pPr marL="0" indent="0">
              <a:spcBef>
                <a:spcPct val="0"/>
              </a:spcBef>
              <a:buFontTx/>
              <a:buNone/>
            </a:pPr>
            <a:r>
              <a:rPr lang="en-US" altLang="x-none" sz="2000" b="1"/>
              <a:t>Man vs. Self</a:t>
            </a:r>
          </a:p>
          <a:p>
            <a:pPr marL="0" indent="0">
              <a:spcBef>
                <a:spcPct val="0"/>
              </a:spcBef>
              <a:buFontTx/>
              <a:buNone/>
            </a:pPr>
            <a:r>
              <a:rPr lang="en-US" altLang="x-none" sz="2000"/>
              <a:t>These are internal battles that characters wage within themselves.</a:t>
            </a:r>
          </a:p>
          <a:p>
            <a:pPr marL="0" indent="0">
              <a:spcBef>
                <a:spcPct val="0"/>
              </a:spcBef>
              <a:buFontTx/>
              <a:buNone/>
            </a:pPr>
            <a:endParaRPr lang="en-US" altLang="x-none" sz="2000" b="1"/>
          </a:p>
          <a:p>
            <a:pPr marL="0" indent="0">
              <a:spcBef>
                <a:spcPct val="0"/>
              </a:spcBef>
              <a:buFontTx/>
              <a:buNone/>
            </a:pPr>
            <a:r>
              <a:rPr lang="en-US" altLang="x-none" sz="2000" b="1"/>
              <a:t>Man vs. Society</a:t>
            </a:r>
          </a:p>
          <a:p>
            <a:pPr marL="0" indent="0">
              <a:spcBef>
                <a:spcPct val="0"/>
              </a:spcBef>
              <a:buFontTx/>
              <a:buNone/>
            </a:pPr>
            <a:r>
              <a:rPr lang="en-US" altLang="x-none" sz="2000"/>
              <a:t>These are conflicts where your characters’ firm beliefs are against norms that the entire society as a whole endorses.</a:t>
            </a:r>
          </a:p>
          <a:p>
            <a:pPr marL="0" indent="0">
              <a:spcBef>
                <a:spcPct val="0"/>
              </a:spcBef>
              <a:buFontTx/>
              <a:buNone/>
            </a:pPr>
            <a:endParaRPr lang="en-US" altLang="x-none" sz="2000" b="1"/>
          </a:p>
          <a:p>
            <a:pPr marL="0" indent="0">
              <a:spcBef>
                <a:spcPct val="0"/>
              </a:spcBef>
              <a:buFontTx/>
              <a:buNone/>
            </a:pPr>
            <a:r>
              <a:rPr lang="en-US" altLang="x-none" sz="2000" b="1"/>
              <a:t>Man vs. Man</a:t>
            </a:r>
          </a:p>
          <a:p>
            <a:pPr marL="0" indent="0">
              <a:spcBef>
                <a:spcPct val="0"/>
              </a:spcBef>
              <a:buFontTx/>
              <a:buNone/>
            </a:pPr>
            <a:r>
              <a:rPr lang="en-US" altLang="x-none" sz="2000"/>
              <a:t>These sort of conflicts are the most common. Your characters will be opposed by or will oppose the actions, reactions, motivations of another character or characters. </a:t>
            </a:r>
          </a:p>
          <a:p>
            <a:pPr marL="0" indent="0">
              <a:spcBef>
                <a:spcPct val="0"/>
              </a:spcBef>
              <a:buFontTx/>
              <a:buNone/>
            </a:pPr>
            <a:endParaRPr lang="en-US" altLang="x-none" sz="2000" b="1"/>
          </a:p>
          <a:p>
            <a:pPr marL="0" indent="0">
              <a:spcBef>
                <a:spcPct val="0"/>
              </a:spcBef>
              <a:buFontTx/>
              <a:buNone/>
            </a:pPr>
            <a:r>
              <a:rPr lang="en-US" altLang="x-none" sz="2000" b="1"/>
              <a:t>Man vs. Nature</a:t>
            </a:r>
          </a:p>
          <a:p>
            <a:pPr marL="0" indent="0">
              <a:spcBef>
                <a:spcPct val="0"/>
              </a:spcBef>
              <a:buFontTx/>
              <a:buNone/>
            </a:pPr>
            <a:r>
              <a:rPr lang="en-US" altLang="x-none" sz="2000"/>
              <a:t>Nature serves as the obstacle for characters.</a:t>
            </a:r>
          </a:p>
          <a:p>
            <a:pPr marL="0" indent="0">
              <a:spcBef>
                <a:spcPct val="0"/>
              </a:spcBef>
              <a:buFontTx/>
              <a:buNone/>
            </a:pPr>
            <a:endParaRPr lang="en-US" altLang="x-none" sz="2000" b="1"/>
          </a:p>
          <a:p>
            <a:pPr marL="0" indent="0">
              <a:spcBef>
                <a:spcPct val="0"/>
              </a:spcBef>
              <a:buFontTx/>
              <a:buNone/>
            </a:pPr>
            <a:r>
              <a:rPr lang="en-US" altLang="x-none" sz="2000" b="1"/>
              <a:t>Man vs. Supernatural</a:t>
            </a:r>
          </a:p>
          <a:p>
            <a:pPr marL="0" indent="0">
              <a:spcBef>
                <a:spcPct val="0"/>
              </a:spcBef>
              <a:buFontTx/>
              <a:buNone/>
            </a:pPr>
            <a:r>
              <a:rPr lang="en-US" altLang="x-none" sz="2000"/>
              <a:t>Supernatural elements are typically those that defy the laws of nature and are beyond scientific understanding.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9/14/17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700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 (11-15)</a:t>
            </a: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 Prefix, suffix, root (11-15)</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AOTW #1 Process: Have members of your table answer your 3 questions and revise questions if needed. Discuss how to write reflections and write reflections in class (everything for AOTW #1 will be collected, tomorrow). Requirements = annotations, 3 sat style questions w/ answers, two reflection paragraphs (5-7 sentences). Your questions and reflections can be typed or handwritten. </a:t>
            </a:r>
            <a:endParaRPr lang="en-US" sz="29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Annotations, 3 SAT style questions with answers, and two reflection paragraphs are due tomorrow at the beginning of the hour. </a:t>
            </a: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1166755597"/>
      </p:ext>
    </p:extLst>
  </p:cSld>
  <p:clrMapOvr>
    <a:masterClrMapping/>
  </p:clrMapOvr>
  <p:transition spd="slow">
    <p:cu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1/18/17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perseverance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dirty="0" err="1">
                <a:solidFill>
                  <a:schemeClr val="bg1"/>
                </a:solidFill>
              </a:rPr>
              <a:t>pur</a:t>
            </a:r>
            <a:r>
              <a:rPr lang="en-US" sz="2000" dirty="0">
                <a:solidFill>
                  <a:schemeClr val="bg1"/>
                </a:solidFill>
              </a:rPr>
              <a:t>-</a:t>
            </a:r>
            <a:r>
              <a:rPr lang="en-US" sz="2000" dirty="0" err="1">
                <a:solidFill>
                  <a:schemeClr val="bg1"/>
                </a:solidFill>
              </a:rPr>
              <a:t>s</a:t>
            </a:r>
            <a:r>
              <a:rPr lang="en-US" sz="2000" i="1" dirty="0" err="1">
                <a:solidFill>
                  <a:schemeClr val="bg1"/>
                </a:solidFill>
              </a:rPr>
              <a:t>uh</a:t>
            </a:r>
            <a:r>
              <a:rPr lang="en-US" sz="2000" dirty="0">
                <a:solidFill>
                  <a:schemeClr val="bg1"/>
                </a:solidFill>
              </a:rPr>
              <a:t>-</a:t>
            </a:r>
            <a:r>
              <a:rPr lang="en-US" sz="2000" b="1" dirty="0">
                <a:solidFill>
                  <a:schemeClr val="bg1"/>
                </a:solidFill>
              </a:rPr>
              <a:t>veer</a:t>
            </a:r>
            <a:r>
              <a:rPr lang="en-US" sz="2000" dirty="0">
                <a:solidFill>
                  <a:schemeClr val="bg1"/>
                </a:solidFill>
              </a:rPr>
              <a:t>-</a:t>
            </a:r>
            <a:r>
              <a:rPr lang="en-US" sz="2000" i="1" dirty="0">
                <a:solidFill>
                  <a:schemeClr val="bg1"/>
                </a:solidFill>
              </a:rPr>
              <a:t>uh</a:t>
            </a:r>
            <a:r>
              <a:rPr lang="en-US" sz="2000" dirty="0">
                <a:solidFill>
                  <a:schemeClr val="bg1"/>
                </a:solidFill>
              </a:rPr>
              <a:t> ns</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The </a:t>
            </a:r>
            <a:r>
              <a:rPr lang="en-US" sz="2000" dirty="0">
                <a:solidFill>
                  <a:schemeClr val="bg1"/>
                </a:solidFill>
              </a:rPr>
              <a:t>disabled young man’s </a:t>
            </a:r>
            <a:r>
              <a:rPr lang="en-US" sz="2000" b="1" u="sng" dirty="0">
                <a:solidFill>
                  <a:schemeClr val="bg1"/>
                </a:solidFill>
              </a:rPr>
              <a:t>perseverance</a:t>
            </a:r>
            <a:r>
              <a:rPr lang="en-US" sz="2000" dirty="0">
                <a:solidFill>
                  <a:schemeClr val="bg1"/>
                </a:solidFill>
              </a:rPr>
              <a:t> allowed him to complete the marathon.</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912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steadfastness in doing something despite difficulty or delay in achieving success.</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Persistence, determination, purposefulness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1/18/17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conundrum</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dirty="0" err="1">
                <a:solidFill>
                  <a:schemeClr val="bg1"/>
                </a:solidFill>
              </a:rPr>
              <a:t>k</a:t>
            </a:r>
            <a:r>
              <a:rPr lang="en-US" sz="2000" i="1" dirty="0" err="1">
                <a:solidFill>
                  <a:schemeClr val="bg1"/>
                </a:solidFill>
              </a:rPr>
              <a:t>uh</a:t>
            </a:r>
            <a:r>
              <a:rPr lang="en-US" sz="2000" dirty="0" err="1">
                <a:solidFill>
                  <a:schemeClr val="bg1"/>
                </a:solidFill>
              </a:rPr>
              <a:t>-</a:t>
            </a:r>
            <a:r>
              <a:rPr lang="en-US" sz="2000" b="1" dirty="0" err="1">
                <a:solidFill>
                  <a:schemeClr val="bg1"/>
                </a:solidFill>
              </a:rPr>
              <a:t>nuhn</a:t>
            </a:r>
            <a:r>
              <a:rPr lang="en-US" sz="2000" dirty="0" err="1">
                <a:solidFill>
                  <a:schemeClr val="bg1"/>
                </a:solidFill>
              </a:rPr>
              <a:t>-dr</a:t>
            </a:r>
            <a:r>
              <a:rPr lang="en-US" sz="2000" i="1" dirty="0" err="1">
                <a:solidFill>
                  <a:schemeClr val="bg1"/>
                </a:solidFill>
              </a:rPr>
              <a:t>uh</a:t>
            </a:r>
            <a:r>
              <a:rPr lang="en-US" sz="2000" dirty="0">
                <a:solidFill>
                  <a:schemeClr val="bg1"/>
                </a:solidFill>
              </a:rPr>
              <a:t> m</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Trying </a:t>
            </a:r>
            <a:r>
              <a:rPr lang="en-US" sz="2000" dirty="0">
                <a:solidFill>
                  <a:schemeClr val="bg1"/>
                </a:solidFill>
              </a:rPr>
              <a:t>to solve this </a:t>
            </a:r>
            <a:r>
              <a:rPr lang="en-US" sz="2000" u="sng" dirty="0">
                <a:solidFill>
                  <a:schemeClr val="bg1"/>
                </a:solidFill>
              </a:rPr>
              <a:t>conundrum</a:t>
            </a:r>
            <a:r>
              <a:rPr lang="en-US" sz="2000" dirty="0">
                <a:solidFill>
                  <a:schemeClr val="bg1"/>
                </a:solidFill>
              </a:rPr>
              <a:t> is really making my head hurt</a:t>
            </a:r>
            <a:r>
              <a:rPr lang="en-US" sz="2000" dirty="0" smtClean="0">
                <a:solidFill>
                  <a:schemeClr val="bg1"/>
                </a:solidFill>
              </a:rPr>
              <a:t>.</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4864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confusing and difficult problem or question.</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problem, riddle, dilemma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Wednesday 1/18/17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perseverance (noun) and conundrum (noun)</a:t>
            </a:r>
          </a:p>
          <a:p>
            <a:pPr eaLnBrk="1" fontAlgn="auto" hangingPunct="1">
              <a:spcBef>
                <a:spcPts val="0"/>
              </a:spcBef>
              <a:spcAft>
                <a:spcPts val="0"/>
              </a:spcAft>
              <a:buClr>
                <a:srgbClr val="000000"/>
              </a:buClr>
              <a:buSzPct val="100000"/>
              <a:defRPr/>
            </a:pPr>
            <a:r>
              <a:rPr lang="en-US" sz="1500" b="1" dirty="0">
                <a:solidFill>
                  <a:schemeClr val="accent3"/>
                </a:solidFill>
                <a:ea typeface="Calibri"/>
                <a:cs typeface="Calibri"/>
                <a:sym typeface="Calibri"/>
              </a:rPr>
              <a:t>In class activities: </a:t>
            </a:r>
            <a:endParaRPr lang="en-US" sz="15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Bell Work </a:t>
            </a:r>
            <a:r>
              <a:rPr lang="mr-IN" sz="1500" dirty="0">
                <a:solidFill>
                  <a:schemeClr val="accent3"/>
                </a:solidFill>
                <a:ea typeface="Calibri"/>
                <a:cs typeface="Calibri"/>
                <a:sym typeface="Calibri"/>
              </a:rPr>
              <a:t>–</a:t>
            </a:r>
            <a:r>
              <a:rPr lang="en-US" sz="1500" dirty="0">
                <a:solidFill>
                  <a:schemeClr val="accent3"/>
                </a:solidFill>
                <a:ea typeface="Calibri"/>
                <a:cs typeface="Calibri"/>
                <a:sym typeface="Calibri"/>
              </a:rPr>
              <a:t> </a:t>
            </a:r>
            <a:r>
              <a:rPr lang="en-US" sz="1500" dirty="0" smtClean="0">
                <a:solidFill>
                  <a:schemeClr val="accent3"/>
                </a:solidFill>
                <a:ea typeface="Calibri"/>
                <a:cs typeface="Calibri"/>
                <a:sym typeface="Calibri"/>
              </a:rPr>
              <a:t>perseverance (noun) and conundrum (noun)</a:t>
            </a:r>
            <a:endParaRPr lang="en-US" sz="15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Work on Conflict Assessment (due </a:t>
            </a:r>
            <a:r>
              <a:rPr lang="en-US" sz="1500" dirty="0" smtClean="0">
                <a:solidFill>
                  <a:schemeClr val="accent3"/>
                </a:solidFill>
                <a:ea typeface="Calibri"/>
                <a:cs typeface="Calibri"/>
                <a:sym typeface="Calibri"/>
              </a:rPr>
              <a:t>today </a:t>
            </a:r>
            <a:r>
              <a:rPr lang="en-US" sz="1500" dirty="0">
                <a:solidFill>
                  <a:schemeClr val="accent3"/>
                </a:solidFill>
                <a:ea typeface="Calibri"/>
                <a:cs typeface="Calibri"/>
                <a:sym typeface="Calibri"/>
              </a:rPr>
              <a:t>at the end of the hour</a:t>
            </a:r>
            <a:r>
              <a:rPr lang="en-US" sz="1500" dirty="0" smtClean="0">
                <a:solidFill>
                  <a:schemeClr val="accent3"/>
                </a:solidFill>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ea typeface="Calibri"/>
                <a:cs typeface="Calibri"/>
                <a:sym typeface="Calibri"/>
              </a:rPr>
              <a:t>If you are done, you can take a Khan Academy practice test and record your score. </a:t>
            </a:r>
            <a:endParaRPr lang="en-US" sz="15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ea typeface="Calibri"/>
                <a:cs typeface="Calibri"/>
                <a:sym typeface="Calibri"/>
              </a:rPr>
              <a:t>**</a:t>
            </a:r>
            <a:r>
              <a:rPr lang="en-US" sz="1500" dirty="0">
                <a:solidFill>
                  <a:schemeClr val="accent3"/>
                </a:solidFill>
                <a:ea typeface="Calibri"/>
                <a:cs typeface="Calibri"/>
                <a:sym typeface="Calibri"/>
              </a:rPr>
              <a:t>If you are done with everything, you can work on and turn in extra credit meme, drawing, 2 pictures of you, or letter written to the donors which helped by books for Lit. Circles (due by the end of the school day). </a:t>
            </a:r>
            <a:endParaRPr lang="en-US" sz="1500" dirty="0" smtClean="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1/19/17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solidFill>
                  <a:schemeClr val="accent3"/>
                </a:solidFill>
                <a:latin typeface="+mn-lt"/>
                <a:ea typeface="Calibri"/>
                <a:cs typeface="Calibri"/>
                <a:sym typeface="Calibri"/>
              </a:rPr>
              <a:t>Bell Work:</a:t>
            </a:r>
            <a:r>
              <a:rPr lang="en-US" sz="1800" dirty="0">
                <a:solidFill>
                  <a:schemeClr val="accent3"/>
                </a:solidFill>
                <a:latin typeface="+mn-lt"/>
                <a:ea typeface="Calibri"/>
                <a:cs typeface="Calibri"/>
                <a:sym typeface="Calibri"/>
              </a:rPr>
              <a:t> </a:t>
            </a:r>
            <a:r>
              <a:rPr lang="en-US" sz="1800" dirty="0" smtClean="0">
                <a:solidFill>
                  <a:schemeClr val="accent3"/>
                </a:solidFill>
                <a:latin typeface="+mn-lt"/>
                <a:ea typeface="Calibri"/>
                <a:cs typeface="Calibri"/>
                <a:sym typeface="Calibri"/>
              </a:rPr>
              <a:t>anomaly (noun)</a:t>
            </a:r>
          </a:p>
          <a:p>
            <a:pPr eaLnBrk="1" fontAlgn="auto" hangingPunct="1">
              <a:spcBef>
                <a:spcPts val="0"/>
              </a:spcBef>
              <a:spcAft>
                <a:spcPts val="0"/>
              </a:spcAft>
              <a:buClr>
                <a:srgbClr val="000000"/>
              </a:buClr>
              <a:buSzPct val="100000"/>
              <a:defRPr/>
            </a:pPr>
            <a:r>
              <a:rPr lang="en-US" sz="1800" b="1" dirty="0">
                <a:solidFill>
                  <a:schemeClr val="accent3"/>
                </a:solidFill>
                <a:ea typeface="Calibri"/>
                <a:cs typeface="Calibri"/>
                <a:sym typeface="Calibri"/>
              </a:rPr>
              <a:t>In class activities: </a:t>
            </a:r>
            <a:endParaRPr lang="en-US" sz="18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Bell Work </a:t>
            </a:r>
            <a:r>
              <a:rPr lang="mr-IN" sz="1800" dirty="0">
                <a:solidFill>
                  <a:schemeClr val="accent3"/>
                </a:solidFill>
                <a:ea typeface="Calibri"/>
                <a:cs typeface="Calibri"/>
                <a:sym typeface="Calibri"/>
              </a:rPr>
              <a:t>–</a:t>
            </a:r>
            <a:r>
              <a:rPr lang="en-US" sz="1800" dirty="0">
                <a:solidFill>
                  <a:schemeClr val="accent3"/>
                </a:solidFill>
                <a:ea typeface="Calibri"/>
                <a:cs typeface="Calibri"/>
                <a:sym typeface="Calibri"/>
              </a:rPr>
              <a:t> </a:t>
            </a:r>
            <a:r>
              <a:rPr lang="en-US" sz="1800" dirty="0" smtClean="0">
                <a:solidFill>
                  <a:schemeClr val="accent3"/>
                </a:solidFill>
                <a:ea typeface="Calibri"/>
                <a:cs typeface="Calibri"/>
                <a:sym typeface="Calibri"/>
              </a:rPr>
              <a:t>anomaly (noun)</a:t>
            </a:r>
            <a:endParaRPr lang="en-US" sz="18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Turn in Conflict Assessment Packet, tomorrow. If you have it completed, today, I will collect it. I decided to give you an extra day since you will not have time in class. </a:t>
            </a:r>
            <a:r>
              <a:rPr lang="en-US" sz="1800" dirty="0" smtClean="0">
                <a:solidFill>
                  <a:schemeClr val="accent3"/>
                </a:solidFill>
                <a:ea typeface="Calibri"/>
                <a:cs typeface="Calibri"/>
                <a:sym typeface="Wingdings" panose="05000000000000000000" pitchFamily="2" charset="2"/>
              </a:rPr>
              <a:t> </a:t>
            </a:r>
            <a:endParaRPr lang="en-US" sz="1800" dirty="0" smtClean="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Begin and finish Midterm Pre SAT Assessment (tomorrow we will go over your scores and discuss the study guide). </a:t>
            </a:r>
            <a:endParaRPr lang="en-US" sz="1800" dirty="0">
              <a:solidFill>
                <a:schemeClr val="accent3"/>
              </a:solidFill>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1/19/17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anomaly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a:solidFill>
                  <a:schemeClr val="bg1"/>
                </a:solidFill>
              </a:rPr>
              <a:t>uh</a:t>
            </a:r>
            <a:r>
              <a:rPr lang="en-US" sz="2000" dirty="0">
                <a:solidFill>
                  <a:schemeClr val="bg1"/>
                </a:solidFill>
              </a:rPr>
              <a:t>-</a:t>
            </a:r>
            <a:r>
              <a:rPr lang="en-US" sz="2000" b="1" dirty="0">
                <a:solidFill>
                  <a:schemeClr val="bg1"/>
                </a:solidFill>
              </a:rPr>
              <a:t>nom</a:t>
            </a:r>
            <a:r>
              <a:rPr lang="en-US" sz="2000" dirty="0">
                <a:solidFill>
                  <a:schemeClr val="bg1"/>
                </a:solidFill>
              </a:rPr>
              <a:t>-</a:t>
            </a:r>
            <a:r>
              <a:rPr lang="en-US" sz="2000" i="1" dirty="0">
                <a:solidFill>
                  <a:schemeClr val="bg1"/>
                </a:solidFill>
              </a:rPr>
              <a:t>uh</a:t>
            </a:r>
            <a:r>
              <a:rPr lang="en-US" sz="2000" dirty="0">
                <a:solidFill>
                  <a:schemeClr val="bg1"/>
                </a:solidFill>
              </a:rPr>
              <a:t>-lee</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Since the student has a history of acing classes, his parents considered his failing grade in Economics to be an unwelcomed </a:t>
            </a:r>
            <a:r>
              <a:rPr lang="en-US" sz="2000" b="1" u="sng" dirty="0" smtClean="0">
                <a:solidFill>
                  <a:schemeClr val="bg1"/>
                </a:solidFill>
              </a:rPr>
              <a:t>anomaly.</a:t>
            </a:r>
            <a:r>
              <a:rPr lang="en-US" sz="2000" dirty="0" smtClean="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something that deviates from what is standard, normal, or expected.</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abnormality, exception, peculiarity, irregularity, rarity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txBox="1">
            <a:spLocks noGrp="1"/>
          </p:cNvSpPr>
          <p:nvPr>
            <p:ph type="title"/>
          </p:nvPr>
        </p:nvSpPr>
        <p:spPr>
          <a:xfrm>
            <a:off x="381000" y="2133600"/>
            <a:ext cx="8534400" cy="1143000"/>
          </a:xfrm>
        </p:spPr>
        <p:txBody>
          <a:bodyPr/>
          <a:lstStyle/>
          <a:p>
            <a:r>
              <a:rPr lang="en-US" altLang="x-none" sz="7200" b="1">
                <a:solidFill>
                  <a:srgbClr val="FF0000"/>
                </a:solidFill>
                <a:latin typeface="Arial" charset="0"/>
                <a:ea typeface="Arial" charset="0"/>
                <a:cs typeface="Arial" charset="0"/>
              </a:rPr>
              <a:t>5 minute warning!</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2"/>
          <p:cNvSpPr txBox="1">
            <a:spLocks noGrp="1"/>
          </p:cNvSpPr>
          <p:nvPr>
            <p:ph idx="1"/>
          </p:nvPr>
        </p:nvSpPr>
        <p:spPr>
          <a:xfrm>
            <a:off x="457200" y="1066800"/>
            <a:ext cx="8229600" cy="4525963"/>
          </a:xfrm>
        </p:spPr>
        <p:txBody>
          <a:bodyPr/>
          <a:lstStyle/>
          <a:p>
            <a:r>
              <a:rPr lang="en-US" altLang="x-none" sz="2800">
                <a:latin typeface="Arial" charset="0"/>
                <a:ea typeface="Arial" charset="0"/>
                <a:cs typeface="Arial" charset="0"/>
              </a:rPr>
              <a:t>When you are done, you will bring your test and the answer doc to my desk. I will scan your answer sheet on the spot and show you your score. When you finish, please work on your Conflict packet from the past two days. It is due tomorrow at the start of the hour. If you talk, you receive a “0” for this assessment. Don’t say I didn’t warn you that </a:t>
            </a:r>
            <a:r>
              <a:rPr lang="en-US" altLang="x-none" sz="4800" b="1">
                <a:solidFill>
                  <a:srgbClr val="FF0000"/>
                </a:solidFill>
                <a:latin typeface="Arial" charset="0"/>
                <a:ea typeface="Arial" charset="0"/>
                <a:cs typeface="Arial" charset="0"/>
              </a:rPr>
              <a:t>Schmitt happens…</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Friday 1/20/17 Agenda</a:t>
            </a: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solidFill>
                  <a:schemeClr val="accent3"/>
                </a:solidFill>
                <a:latin typeface="+mn-lt"/>
                <a:ea typeface="Calibri"/>
                <a:cs typeface="Calibri"/>
                <a:sym typeface="Calibri"/>
              </a:rPr>
              <a:t>Bell Work:</a:t>
            </a:r>
            <a:r>
              <a:rPr lang="en-US" sz="1800" dirty="0">
                <a:solidFill>
                  <a:schemeClr val="accent3"/>
                </a:solidFill>
                <a:latin typeface="+mn-lt"/>
                <a:ea typeface="Calibri"/>
                <a:cs typeface="Calibri"/>
                <a:sym typeface="Calibri"/>
              </a:rPr>
              <a:t> </a:t>
            </a:r>
            <a:r>
              <a:rPr lang="en-US" sz="1800" dirty="0" smtClean="0">
                <a:solidFill>
                  <a:schemeClr val="accent3"/>
                </a:solidFill>
                <a:latin typeface="+mn-lt"/>
                <a:ea typeface="Calibri"/>
                <a:cs typeface="Calibri"/>
                <a:sym typeface="Calibri"/>
              </a:rPr>
              <a:t>Study for 10 minutes for your WOTD Quiz (vocabulary). </a:t>
            </a:r>
          </a:p>
          <a:p>
            <a:pPr eaLnBrk="1" fontAlgn="auto" hangingPunct="1">
              <a:spcBef>
                <a:spcPts val="0"/>
              </a:spcBef>
              <a:spcAft>
                <a:spcPts val="0"/>
              </a:spcAft>
              <a:buClr>
                <a:srgbClr val="000000"/>
              </a:buClr>
              <a:buSzPct val="100000"/>
              <a:defRPr/>
            </a:pPr>
            <a:r>
              <a:rPr lang="en-US" sz="1800" b="1" dirty="0">
                <a:solidFill>
                  <a:schemeClr val="accent3"/>
                </a:solidFill>
                <a:ea typeface="Calibri"/>
                <a:cs typeface="Calibri"/>
                <a:sym typeface="Calibri"/>
              </a:rPr>
              <a:t>In class activities: </a:t>
            </a:r>
            <a:endParaRPr lang="en-US" sz="18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Bell Work </a:t>
            </a:r>
            <a:r>
              <a:rPr lang="mr-IN" sz="1800" dirty="0">
                <a:solidFill>
                  <a:schemeClr val="accent3"/>
                </a:solidFill>
                <a:ea typeface="Calibri"/>
                <a:cs typeface="Calibri"/>
                <a:sym typeface="Calibri"/>
              </a:rPr>
              <a:t>–</a:t>
            </a:r>
            <a:r>
              <a:rPr lang="en-US" sz="1800" dirty="0">
                <a:solidFill>
                  <a:schemeClr val="accent3"/>
                </a:solidFill>
                <a:ea typeface="Calibri"/>
                <a:cs typeface="Calibri"/>
                <a:sym typeface="Calibri"/>
              </a:rPr>
              <a:t> </a:t>
            </a:r>
            <a:r>
              <a:rPr lang="en-US" sz="1800" dirty="0" smtClean="0">
                <a:solidFill>
                  <a:schemeClr val="accent3"/>
                </a:solidFill>
                <a:ea typeface="Calibri"/>
                <a:cs typeface="Calibri"/>
                <a:sym typeface="Calibri"/>
              </a:rPr>
              <a:t>Study for the first 10 minutes with a partner at your table. </a:t>
            </a:r>
            <a:endParaRPr lang="en-US" sz="18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Turn in Conflict Assessment Packet, to the “Turned in folder” in the back of the room for your hour.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F</a:t>
            </a:r>
            <a:r>
              <a:rPr lang="en-US" sz="1800" dirty="0" smtClean="0">
                <a:solidFill>
                  <a:schemeClr val="accent3"/>
                </a:solidFill>
                <a:ea typeface="Calibri"/>
                <a:cs typeface="Calibri"/>
                <a:sym typeface="Calibri"/>
              </a:rPr>
              <a:t>inish Midterm Pre SAT Assessment (Monday we will go over your scores and discuss the study guide).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If you are done with everything, I will give you a copy of the study guide and you will need to work on Article of the Week (due Tuesday) on Google Classroom. You need to annotate (talk to the text) for craft and evidence, write five questions and answer them from the SAT stems, write your introductory analysis paragraph. **Use the </a:t>
            </a:r>
            <a:r>
              <a:rPr lang="en-US" sz="1800" dirty="0" err="1" smtClean="0">
                <a:solidFill>
                  <a:schemeClr val="accent3"/>
                </a:solidFill>
                <a:ea typeface="Calibri"/>
                <a:cs typeface="Calibri"/>
                <a:sym typeface="Calibri"/>
              </a:rPr>
              <a:t>chromebooks</a:t>
            </a:r>
            <a:r>
              <a:rPr lang="en-US" sz="1800" dirty="0" smtClean="0">
                <a:solidFill>
                  <a:schemeClr val="accent3"/>
                </a:solidFill>
                <a:ea typeface="Calibri"/>
                <a:cs typeface="Calibri"/>
                <a:sym typeface="Calibri"/>
              </a:rPr>
              <a:t> and desktops to complete. </a:t>
            </a:r>
            <a:r>
              <a:rPr lang="en-US" sz="1800" dirty="0" smtClean="0">
                <a:solidFill>
                  <a:schemeClr val="accent3"/>
                </a:solidFill>
                <a:ea typeface="Calibri"/>
                <a:cs typeface="Calibri"/>
                <a:sym typeface="Wingdings" panose="05000000000000000000" pitchFamily="2" charset="2"/>
              </a:rPr>
              <a:t> </a:t>
            </a:r>
            <a:endParaRPr lang="en-US" sz="1800" dirty="0">
              <a:solidFill>
                <a:schemeClr val="accent3"/>
              </a:solidFill>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Monday 1/23/17 Agenda</a:t>
            </a:r>
          </a:p>
        </p:txBody>
      </p:sp>
      <p:sp>
        <p:nvSpPr>
          <p:cNvPr id="58" name="Shape 58"/>
          <p:cNvSpPr txBox="1">
            <a:spLocks noGrp="1"/>
          </p:cNvSpPr>
          <p:nvPr>
            <p:ph type="body" idx="4294967295"/>
          </p:nvPr>
        </p:nvSpPr>
        <p:spPr>
          <a:xfrm>
            <a:off x="266700" y="9144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Khan Academy-Reading Literature Practice Test. Record score when finished. </a:t>
            </a:r>
          </a:p>
          <a:p>
            <a:pPr eaLnBrk="1" fontAlgn="auto" hangingPunct="1">
              <a:spcBef>
                <a:spcPts val="0"/>
              </a:spcBef>
              <a:spcAft>
                <a:spcPts val="0"/>
              </a:spcAft>
              <a:buClr>
                <a:srgbClr val="000000"/>
              </a:buClr>
              <a:buSzPct val="100000"/>
              <a:defRPr/>
            </a:pPr>
            <a:r>
              <a:rPr lang="en-US" sz="1600" b="1" dirty="0">
                <a:solidFill>
                  <a:schemeClr val="accent3"/>
                </a:solidFill>
                <a:ea typeface="Calibri"/>
                <a:cs typeface="Calibri"/>
                <a:sym typeface="Calibri"/>
              </a:rPr>
              <a:t>In class activities: </a:t>
            </a:r>
            <a:endParaRPr lang="en-US" sz="16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a:solidFill>
                  <a:schemeClr val="accent3"/>
                </a:solidFill>
                <a:ea typeface="Calibri"/>
                <a:cs typeface="Calibri"/>
                <a:sym typeface="Calibri"/>
              </a:rPr>
              <a:t>Bell Work </a:t>
            </a:r>
            <a:r>
              <a:rPr lang="mr-IN" sz="1600" dirty="0">
                <a:solidFill>
                  <a:schemeClr val="accent3"/>
                </a:solidFill>
                <a:ea typeface="Calibri"/>
                <a:cs typeface="Calibri"/>
                <a:sym typeface="Calibri"/>
              </a:rPr>
              <a:t>–</a:t>
            </a:r>
            <a:r>
              <a:rPr lang="en-US" sz="1600" dirty="0">
                <a:solidFill>
                  <a:schemeClr val="accent3"/>
                </a:solidFill>
                <a:ea typeface="Calibri"/>
                <a:cs typeface="Calibri"/>
                <a:sym typeface="Calibri"/>
              </a:rPr>
              <a:t> </a:t>
            </a:r>
            <a:r>
              <a:rPr lang="en-US" sz="1600" dirty="0" smtClean="0">
                <a:solidFill>
                  <a:schemeClr val="accent3"/>
                </a:solidFill>
                <a:ea typeface="Calibri"/>
                <a:cs typeface="Calibri"/>
                <a:sym typeface="Calibri"/>
              </a:rPr>
              <a:t>Use a </a:t>
            </a:r>
            <a:r>
              <a:rPr lang="en-US" sz="1600" dirty="0" err="1" smtClean="0">
                <a:solidFill>
                  <a:schemeClr val="accent3"/>
                </a:solidFill>
                <a:ea typeface="Calibri"/>
                <a:cs typeface="Calibri"/>
                <a:sym typeface="Calibri"/>
              </a:rPr>
              <a:t>chromebook</a:t>
            </a:r>
            <a:r>
              <a:rPr lang="en-US" sz="1600" dirty="0" smtClean="0">
                <a:solidFill>
                  <a:schemeClr val="accent3"/>
                </a:solidFill>
                <a:ea typeface="Calibri"/>
                <a:cs typeface="Calibri"/>
                <a:sym typeface="Calibri"/>
              </a:rPr>
              <a:t> or desktop to sign in to Khan Academy. We will take the Reading Literature Practice Test. Record your score when you are finished. </a:t>
            </a:r>
            <a:endParaRPr lang="en-US" sz="16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Pass back results sheets for Midterm PSAT. Fill out and turn in the My Learning Plan form.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Pass out study guide and review any questions.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Work on Article of the Week. It is on Google Classroom. You need to annotate (talk to the text) for craft and evidence, write three questions and answer them from the SAT stems, write your introductory analysis paragraph. **Due tomorrow at the end of the hour. </a:t>
            </a:r>
            <a:r>
              <a:rPr lang="en-US" sz="1600" dirty="0" smtClean="0">
                <a:solidFill>
                  <a:schemeClr val="accent3"/>
                </a:solidFill>
                <a:ea typeface="Calibri"/>
                <a:cs typeface="Calibri"/>
                <a:sym typeface="Wingdings" panose="05000000000000000000" pitchFamily="2" charset="2"/>
              </a:rPr>
              <a:t> </a:t>
            </a:r>
            <a:endParaRPr lang="en-US" sz="1600" dirty="0" smtClean="0">
              <a:solidFill>
                <a:schemeClr val="accent3"/>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Tuesday 1/24/17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Take out your study guide and take down notes from the quick presentation. </a:t>
            </a:r>
          </a:p>
          <a:p>
            <a:pPr eaLnBrk="1" fontAlgn="auto" hangingPunct="1">
              <a:spcBef>
                <a:spcPts val="0"/>
              </a:spcBef>
              <a:spcAft>
                <a:spcPts val="0"/>
              </a:spcAft>
              <a:buClr>
                <a:srgbClr val="000000"/>
              </a:buClr>
              <a:buSzPct val="100000"/>
              <a:defRPr/>
            </a:pPr>
            <a:r>
              <a:rPr lang="en-US" sz="1600" b="1" dirty="0">
                <a:solidFill>
                  <a:schemeClr val="accent3"/>
                </a:solidFill>
                <a:ea typeface="Calibri"/>
                <a:cs typeface="Calibri"/>
                <a:sym typeface="Calibri"/>
              </a:rPr>
              <a:t>In class activities: </a:t>
            </a:r>
            <a:endParaRPr lang="en-US" sz="16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a:solidFill>
                  <a:schemeClr val="accent3"/>
                </a:solidFill>
                <a:ea typeface="Calibri"/>
                <a:cs typeface="Calibri"/>
                <a:sym typeface="Calibri"/>
              </a:rPr>
              <a:t>Bell Work </a:t>
            </a:r>
            <a:r>
              <a:rPr lang="mr-IN" sz="1600" dirty="0" smtClean="0">
                <a:solidFill>
                  <a:schemeClr val="accent3"/>
                </a:solidFill>
                <a:ea typeface="Calibri"/>
                <a:cs typeface="Calibri"/>
                <a:sym typeface="Calibri"/>
              </a:rPr>
              <a:t>–</a:t>
            </a:r>
            <a:r>
              <a:rPr lang="en-US" sz="1600" dirty="0" smtClean="0">
                <a:solidFill>
                  <a:schemeClr val="accent3"/>
                </a:solidFill>
                <a:ea typeface="Calibri"/>
                <a:cs typeface="Calibri"/>
                <a:sym typeface="Calibri"/>
              </a:rPr>
              <a:t>Notes on mood, tone, and allegory for the Final Exam (there is a handout for you to take notes).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bg1"/>
                </a:solidFill>
                <a:ea typeface="Calibri"/>
                <a:cs typeface="Calibri"/>
                <a:sym typeface="Calibri"/>
              </a:rPr>
              <a:t>Work on Article of the Week</a:t>
            </a:r>
            <a:r>
              <a:rPr lang="en-US" sz="1600" dirty="0" smtClean="0">
                <a:solidFill>
                  <a:srgbClr val="7030A0"/>
                </a:solidFill>
                <a:ea typeface="Calibri"/>
                <a:cs typeface="Calibri"/>
                <a:sym typeface="Calibri"/>
              </a:rPr>
              <a:t>. </a:t>
            </a:r>
            <a:r>
              <a:rPr lang="en-US" sz="1600" dirty="0" smtClean="0">
                <a:solidFill>
                  <a:schemeClr val="accent3"/>
                </a:solidFill>
                <a:ea typeface="Calibri"/>
                <a:cs typeface="Calibri"/>
                <a:sym typeface="Calibri"/>
              </a:rPr>
              <a:t>It is on Google Classroom. </a:t>
            </a:r>
            <a:r>
              <a:rPr lang="en-US" sz="1600" dirty="0" smtClean="0">
                <a:solidFill>
                  <a:schemeClr val="bg1"/>
                </a:solidFill>
                <a:ea typeface="Calibri"/>
                <a:cs typeface="Calibri"/>
                <a:sym typeface="Calibri"/>
              </a:rPr>
              <a:t>You need to annotate (talk to the text) for craft and evidence, write three questions and answer them from the SAT stems, write your introductory analysis paragraph</a:t>
            </a:r>
            <a:r>
              <a:rPr lang="en-US" sz="1600" dirty="0" smtClean="0">
                <a:solidFill>
                  <a:srgbClr val="C20E9B"/>
                </a:solidFill>
                <a:ea typeface="Calibri"/>
                <a:cs typeface="Calibri"/>
                <a:sym typeface="Calibri"/>
              </a:rPr>
              <a:t>. </a:t>
            </a:r>
            <a:r>
              <a:rPr lang="en-US" sz="1600" b="1" dirty="0" smtClean="0">
                <a:solidFill>
                  <a:schemeClr val="accent3"/>
                </a:solidFill>
                <a:ea typeface="Calibri"/>
                <a:cs typeface="Calibri"/>
                <a:sym typeface="Calibri"/>
              </a:rPr>
              <a:t>**Due today at the end of the hour. </a:t>
            </a:r>
            <a:r>
              <a:rPr lang="en-US" sz="1600" b="1" dirty="0" smtClean="0">
                <a:solidFill>
                  <a:schemeClr val="accent3"/>
                </a:solidFill>
                <a:ea typeface="Calibri"/>
                <a:cs typeface="Calibri"/>
                <a:sym typeface="Wingdings" panose="05000000000000000000" pitchFamily="2" charset="2"/>
              </a:rPr>
              <a:t> </a:t>
            </a:r>
            <a:endParaRPr lang="en-US" sz="1600" b="1" dirty="0">
              <a:solidFill>
                <a:schemeClr val="accent3"/>
              </a:solidFill>
              <a:ea typeface="Calibri"/>
              <a:cs typeface="Calibri"/>
              <a:sym typeface="Wingdings" panose="05000000000000000000" pitchFamily="2" charset="2"/>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 If time, Watch </a:t>
            </a:r>
            <a:r>
              <a:rPr lang="en-US" sz="1600" dirty="0">
                <a:solidFill>
                  <a:schemeClr val="accent3"/>
                </a:solidFill>
                <a:ea typeface="Calibri"/>
                <a:cs typeface="Calibri"/>
                <a:sym typeface="Calibri"/>
              </a:rPr>
              <a:t>Last Week Tonight clip on Student Debt and for profit schools. Write a one paragraph analysis of the segment. Identify his claim, discuss techniques he uses to support his claim (craft) and the evidence he </a:t>
            </a:r>
            <a:r>
              <a:rPr lang="en-US" sz="1600" dirty="0" smtClean="0">
                <a:solidFill>
                  <a:schemeClr val="accent3"/>
                </a:solidFill>
                <a:ea typeface="Calibri"/>
                <a:cs typeface="Calibri"/>
                <a:sym typeface="Calibri"/>
              </a:rPr>
              <a:t>uses. **Analyze for mood and tone. </a:t>
            </a:r>
            <a:r>
              <a:rPr lang="en-US" sz="1600" dirty="0" smtClean="0">
                <a:solidFill>
                  <a:schemeClr val="accent3"/>
                </a:solidFill>
                <a:ea typeface="Calibri"/>
                <a:cs typeface="Calibri"/>
                <a:sym typeface="Calibri"/>
                <a:hlinkClick r:id="rId3"/>
              </a:rPr>
              <a:t>https</a:t>
            </a:r>
            <a:r>
              <a:rPr lang="en-US" sz="1600" dirty="0">
                <a:solidFill>
                  <a:schemeClr val="accent3"/>
                </a:solidFill>
                <a:ea typeface="Calibri"/>
                <a:cs typeface="Calibri"/>
                <a:sym typeface="Calibri"/>
                <a:hlinkClick r:id="rId3"/>
              </a:rPr>
              <a:t>://</a:t>
            </a:r>
            <a:r>
              <a:rPr lang="en-US" sz="1600" dirty="0" smtClean="0">
                <a:solidFill>
                  <a:schemeClr val="accent3"/>
                </a:solidFill>
                <a:ea typeface="Calibri"/>
                <a:cs typeface="Calibri"/>
                <a:sym typeface="Calibri"/>
                <a:hlinkClick r:id="rId3"/>
              </a:rPr>
              <a:t>www.youtube.com/watch?v=P8pjd1QEA0c</a:t>
            </a:r>
            <a:endParaRPr lang="en-US" sz="1600" dirty="0" smtClean="0">
              <a:solidFill>
                <a:schemeClr val="accent3"/>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9/15/17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700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 (11-15)</a:t>
            </a: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 Study for your prefix, suffix, root quiz (10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Prefix, suffix, root Quiz (1-15). **You will have 25-30 minutes to take and complete the quiz. When you are finished, turn in your quiz and read your SSR book.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You will have one log you will need to complete for your SSR book. I will show you an example and you will need to show it to me on Monday.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Before you leave, make sure to turn in AOTW #1 to your hour’s assigned folder. </a:t>
            </a:r>
            <a:r>
              <a:rPr lang="en-US" sz="2900" dirty="0" smtClean="0">
                <a:latin typeface="+mn-lt"/>
                <a:ea typeface="Calibri"/>
                <a:cs typeface="Calibri"/>
                <a:sym typeface="Wingdings"/>
              </a:rPr>
              <a:t> </a:t>
            </a:r>
            <a:endParaRPr lang="en-US" sz="29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dirty="0" smtClean="0">
                <a:solidFill>
                  <a:schemeClr val="tx1"/>
                </a:solidFill>
                <a:latin typeface="+mn-lt"/>
                <a:ea typeface="Calibri"/>
                <a:cs typeface="Calibri"/>
                <a:sym typeface="Calibri"/>
              </a:rPr>
              <a:t>Read SSR book for at least 15 minutes and complete log for one session. </a:t>
            </a:r>
            <a:endParaRPr lang="en-US" sz="5600" dirty="0">
              <a:solidFill>
                <a:schemeClr val="tx1"/>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dirty="0">
              <a:solidFill>
                <a:schemeClr val="tx1"/>
              </a:solidFill>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726976493"/>
      </p:ext>
    </p:extLst>
  </p:cSld>
  <p:clrMapOvr>
    <a:masterClrMapping/>
  </p:clrMapOvr>
  <p:transition spd="slow">
    <p:cut/>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Friday 1/27/17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a:defRPr/>
            </a:pPr>
            <a:r>
              <a:rPr lang="en-US" sz="1800" b="1" dirty="0">
                <a:solidFill>
                  <a:schemeClr val="tx1"/>
                </a:solidFill>
              </a:rPr>
              <a:t>Final Exam </a:t>
            </a:r>
            <a:r>
              <a:rPr lang="en-US" sz="1800" b="1" dirty="0" smtClean="0">
                <a:solidFill>
                  <a:schemeClr val="tx1"/>
                </a:solidFill>
              </a:rPr>
              <a:t>Directions</a:t>
            </a:r>
          </a:p>
          <a:p>
            <a:pPr>
              <a:defRPr/>
            </a:pPr>
            <a:endParaRPr lang="en-US" sz="1600" dirty="0">
              <a:solidFill>
                <a:schemeClr val="tx1"/>
              </a:solidFill>
            </a:endParaRPr>
          </a:p>
          <a:p>
            <a:pPr marL="285750" indent="-285750">
              <a:buFont typeface="Arial" charset="0"/>
              <a:buChar char="•"/>
              <a:defRPr/>
            </a:pPr>
            <a:r>
              <a:rPr lang="en-US" sz="1600" dirty="0">
                <a:solidFill>
                  <a:schemeClr val="tx1"/>
                </a:solidFill>
              </a:rPr>
              <a:t>At the start of class,  you will be required to turn in your cell phone with me. You will be able to retrieve it once everyone has completed the exam. </a:t>
            </a:r>
          </a:p>
          <a:p>
            <a:pPr marL="285750" indent="-285750">
              <a:buFont typeface="Arial" charset="0"/>
              <a:buChar char="•"/>
              <a:defRPr/>
            </a:pPr>
            <a:r>
              <a:rPr lang="en-US" sz="1600" dirty="0" smtClean="0">
                <a:solidFill>
                  <a:schemeClr val="tx1"/>
                </a:solidFill>
              </a:rPr>
              <a:t>You </a:t>
            </a:r>
            <a:r>
              <a:rPr lang="en-US" sz="1600" dirty="0">
                <a:solidFill>
                  <a:schemeClr val="tx1"/>
                </a:solidFill>
              </a:rPr>
              <a:t>will have the entire hour to complete the exam. </a:t>
            </a:r>
          </a:p>
          <a:p>
            <a:pPr marL="285750" indent="-285750">
              <a:buFont typeface="Arial" charset="0"/>
              <a:buChar char="•"/>
              <a:defRPr/>
            </a:pPr>
            <a:r>
              <a:rPr lang="en-US" sz="1600" dirty="0">
                <a:solidFill>
                  <a:schemeClr val="tx1"/>
                </a:solidFill>
              </a:rPr>
              <a:t>When you are finished, please bring your score sheet to the back table to have it scored.</a:t>
            </a:r>
          </a:p>
          <a:p>
            <a:pPr marL="285750" indent="-285750">
              <a:buFont typeface="Arial" charset="0"/>
              <a:buChar char="•"/>
              <a:defRPr/>
            </a:pPr>
            <a:r>
              <a:rPr lang="en-US" sz="1600" dirty="0">
                <a:solidFill>
                  <a:schemeClr val="tx1"/>
                </a:solidFill>
              </a:rPr>
              <a:t>After submitting your exam,  grab your assigned </a:t>
            </a:r>
            <a:r>
              <a:rPr lang="en-US" sz="1600" dirty="0" err="1">
                <a:solidFill>
                  <a:schemeClr val="tx1"/>
                </a:solidFill>
              </a:rPr>
              <a:t>chromebook</a:t>
            </a:r>
            <a:r>
              <a:rPr lang="en-US" sz="1600" dirty="0">
                <a:solidFill>
                  <a:schemeClr val="tx1"/>
                </a:solidFill>
              </a:rPr>
              <a:t> and fill out the survey I posted to Google Classroom. </a:t>
            </a:r>
            <a:r>
              <a:rPr lang="en-US" sz="1600" b="1" dirty="0">
                <a:solidFill>
                  <a:schemeClr val="tx1"/>
                </a:solidFill>
              </a:rPr>
              <a:t>The survey is worth 30 summative points. In order to receive full credit, you must complete the survey in its entirety and write in complete sentences. You will also not receive credit for writing ridiculous responses (i.e. “I love you, Mr. Schmitt and this class! xoxo” OR “I hate this Schmitt and I’m never ******g coming back!!!!!) </a:t>
            </a:r>
            <a:r>
              <a:rPr lang="en-US" sz="1600" b="1" dirty="0" smtClean="0">
                <a:solidFill>
                  <a:schemeClr val="tx1"/>
                </a:solidFill>
              </a:rPr>
              <a:t>**If </a:t>
            </a:r>
            <a:r>
              <a:rPr lang="en-US" sz="1600" b="1" dirty="0">
                <a:solidFill>
                  <a:schemeClr val="tx1"/>
                </a:solidFill>
              </a:rPr>
              <a:t>you provide me with feedback, it needs to be specific and honest, otherwise it is no longer valuable to me. </a:t>
            </a:r>
          </a:p>
          <a:p>
            <a:pPr marL="285750" indent="-285750">
              <a:buFont typeface="Arial" charset="0"/>
              <a:buChar char="•"/>
              <a:defRPr/>
            </a:pPr>
            <a:r>
              <a:rPr lang="en-US" sz="1600" dirty="0">
                <a:solidFill>
                  <a:schemeClr val="tx1"/>
                </a:solidFill>
              </a:rPr>
              <a:t>If I do not have you next semester, it has been my pleasure to </a:t>
            </a:r>
            <a:r>
              <a:rPr lang="en-US" sz="1600" dirty="0" smtClean="0">
                <a:solidFill>
                  <a:schemeClr val="tx1"/>
                </a:solidFill>
              </a:rPr>
              <a:t>have worked with you</a:t>
            </a:r>
            <a:r>
              <a:rPr lang="en-US" sz="1600" dirty="0">
                <a:solidFill>
                  <a:schemeClr val="tx1"/>
                </a:solidFill>
              </a:rPr>
              <a:t>. I wish you all nothing but the </a:t>
            </a:r>
            <a:r>
              <a:rPr lang="en-US" sz="1600" dirty="0" smtClean="0">
                <a:solidFill>
                  <a:schemeClr val="tx1"/>
                </a:solidFill>
              </a:rPr>
              <a:t>best! </a:t>
            </a:r>
            <a:r>
              <a:rPr lang="en-US" sz="1600" dirty="0" smtClean="0">
                <a:solidFill>
                  <a:schemeClr val="tx1"/>
                </a:solidFill>
                <a:sym typeface="Wingdings"/>
              </a:rPr>
              <a:t> </a:t>
            </a:r>
            <a:r>
              <a:rPr lang="en-US" sz="1600" dirty="0" smtClean="0">
                <a:solidFill>
                  <a:schemeClr val="tx1"/>
                </a:solidFill>
              </a:rPr>
              <a:t> </a:t>
            </a:r>
            <a:r>
              <a:rPr lang="en-US" sz="1600" dirty="0">
                <a:solidFill>
                  <a:schemeClr val="tx1"/>
                </a:solidFill>
              </a:rPr>
              <a:t>#</a:t>
            </a:r>
            <a:r>
              <a:rPr lang="en-US" sz="1600" dirty="0" err="1" smtClean="0">
                <a:solidFill>
                  <a:schemeClr val="tx1"/>
                </a:solidFill>
              </a:rPr>
              <a:t>schmitthappened</a:t>
            </a:r>
            <a:endParaRPr lang="en-US" sz="1600" b="1" dirty="0" smtClean="0">
              <a:solidFill>
                <a:schemeClr val="tx1"/>
              </a:solidFill>
            </a:endParaRPr>
          </a:p>
          <a:p>
            <a:pPr>
              <a:defRPr/>
            </a:pPr>
            <a:r>
              <a:rPr lang="en-US" sz="1600" b="1" dirty="0" smtClean="0">
                <a:solidFill>
                  <a:schemeClr val="tx1"/>
                </a:solidFill>
              </a:rPr>
              <a:t>Typos on the Exam</a:t>
            </a:r>
            <a:endParaRPr lang="en-US" sz="1600" b="1" dirty="0">
              <a:solidFill>
                <a:schemeClr val="tx1"/>
              </a:solidFill>
            </a:endParaRPr>
          </a:p>
          <a:p>
            <a:pPr marL="285750" indent="-285750">
              <a:buFont typeface="Arial" charset="0"/>
              <a:buChar char="•"/>
              <a:defRPr/>
            </a:pPr>
            <a:r>
              <a:rPr lang="en-US" sz="1600" dirty="0">
                <a:solidFill>
                  <a:srgbClr val="FF0000"/>
                </a:solidFill>
              </a:rPr>
              <a:t>04. Choice D should read, "Show how human behavior progressed through time</a:t>
            </a:r>
            <a:r>
              <a:rPr lang="en-US" sz="1600" dirty="0" smtClean="0">
                <a:solidFill>
                  <a:srgbClr val="FF0000"/>
                </a:solidFill>
              </a:rPr>
              <a:t>."</a:t>
            </a:r>
            <a:endParaRPr lang="en-US" sz="1600" dirty="0">
              <a:solidFill>
                <a:srgbClr val="FF0000"/>
              </a:solidFill>
            </a:endParaRPr>
          </a:p>
          <a:p>
            <a:pPr marL="285750" indent="-285750">
              <a:buFont typeface="Arial" charset="0"/>
              <a:buChar char="•"/>
              <a:defRPr/>
            </a:pPr>
            <a:r>
              <a:rPr lang="en-US" sz="1600" dirty="0">
                <a:solidFill>
                  <a:srgbClr val="FF0000"/>
                </a:solidFill>
              </a:rPr>
              <a:t>10. Choice A reads "People and ..."  should be "People will act</a:t>
            </a:r>
            <a:r>
              <a:rPr lang="en-US" sz="1600" dirty="0" smtClean="0">
                <a:solidFill>
                  <a:srgbClr val="FF0000"/>
                </a:solidFill>
              </a:rPr>
              <a:t>...."</a:t>
            </a:r>
            <a:endParaRPr lang="en-US" sz="1600" dirty="0">
              <a:solidFill>
                <a:srgbClr val="FF0000"/>
              </a:solidFill>
            </a:endParaRPr>
          </a:p>
          <a:p>
            <a:pPr marL="285750" indent="-285750">
              <a:buFont typeface="Arial" charset="0"/>
              <a:buChar char="•"/>
              <a:defRPr/>
            </a:pPr>
            <a:r>
              <a:rPr lang="en-US" sz="1600" dirty="0">
                <a:solidFill>
                  <a:srgbClr val="FF0000"/>
                </a:solidFill>
              </a:rPr>
              <a:t>29. Choice A should read "Extend the metaphor from the previous paragraph</a:t>
            </a:r>
            <a:r>
              <a:rPr lang="en-US" sz="1600" dirty="0" smtClean="0">
                <a:solidFill>
                  <a:srgbClr val="FF0000"/>
                </a:solidFill>
              </a:rPr>
              <a:t>"</a:t>
            </a:r>
          </a:p>
          <a:p>
            <a:pPr marL="285750" indent="-285750">
              <a:buFont typeface="Arial" charset="0"/>
              <a:buChar char="•"/>
              <a:defRPr/>
            </a:pPr>
            <a:r>
              <a:rPr lang="en-US" sz="1700" b="1" dirty="0" smtClean="0">
                <a:solidFill>
                  <a:srgbClr val="FF0000"/>
                </a:solidFill>
              </a:rPr>
              <a:t>Exam starts at 9:00 a.m. and ends at 10:30 a.m.</a:t>
            </a:r>
            <a:endParaRPr lang="en-US" sz="1500" b="1" dirty="0" smtClean="0">
              <a:solidFill>
                <a:srgbClr val="FF0000"/>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tx1"/>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tx1"/>
                </a:solidFill>
                <a:latin typeface="+mn-lt"/>
              </a:rPr>
              <a:t>I </a:t>
            </a:r>
            <a:r>
              <a:rPr lang="en-US" sz="1500" dirty="0">
                <a:solidFill>
                  <a:schemeClr val="tx1"/>
                </a:solidFill>
                <a:latin typeface="+mn-lt"/>
              </a:rPr>
              <a:t>can make claims and support them using observations, textual evidence, and specific reasoning. </a:t>
            </a:r>
            <a:endParaRPr lang="en-US" sz="1500" dirty="0" smtClean="0">
              <a:solidFill>
                <a:schemeClr val="tx1"/>
              </a:solidFill>
              <a:latin typeface="+mn-lt"/>
            </a:endParaRPr>
          </a:p>
        </p:txBody>
      </p:sp>
    </p:spTree>
  </p:cSld>
  <p:clrMapOvr>
    <a:masterClrMapping/>
  </p:clrMapOvr>
  <p:transition spd="slow">
    <p:cut/>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Monday 1/30/17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endParaRPr lang="en-US" sz="2000" dirty="0" smtClean="0">
              <a:latin typeface="Calibri"/>
              <a:ea typeface="Calibri"/>
              <a:cs typeface="Calibri"/>
              <a:sym typeface="Calibri"/>
            </a:endParaRPr>
          </a:p>
          <a:p>
            <a:pPr marL="342900" indent="-342900" eaLnBrk="1" fontAlgn="auto" hangingPunct="1">
              <a:lnSpc>
                <a:spcPct val="80000"/>
              </a:lnSpc>
              <a:spcBef>
                <a:spcPts val="0"/>
              </a:spcBef>
              <a:spcAft>
                <a:spcPts val="0"/>
              </a:spcAft>
              <a:buClr>
                <a:srgbClr val="000000"/>
              </a:buClr>
              <a:buSzPct val="100000"/>
              <a:buFont typeface="STIXGeneral-Regular" charset="0"/>
              <a:buChar char="⏤"/>
              <a:defRPr/>
            </a:pPr>
            <a:r>
              <a:rPr lang="en-US" sz="2000" dirty="0" smtClean="0">
                <a:latin typeface="Calibri"/>
                <a:ea typeface="Calibri"/>
                <a:cs typeface="Calibri"/>
                <a:sym typeface="Calibri"/>
              </a:rPr>
              <a:t>You have assigned seats. The bottom of the board is the front</a:t>
            </a:r>
            <a:r>
              <a:rPr lang="en-US" sz="2000" dirty="0">
                <a:latin typeface="Calibri"/>
                <a:ea typeface="Calibri"/>
                <a:cs typeface="Calibri"/>
                <a:sym typeface="Calibri"/>
              </a:rPr>
              <a:t> </a:t>
            </a:r>
            <a:r>
              <a:rPr lang="en-US" sz="2000" dirty="0" smtClean="0">
                <a:latin typeface="Calibri"/>
                <a:ea typeface="Calibri"/>
                <a:cs typeface="Calibri"/>
                <a:sym typeface="Calibri"/>
              </a:rPr>
              <a:t>of the room. Seating most likely will change.  </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endParaRPr lang="en-US" sz="20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Take Attendance</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Building Announcements</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Introduce </a:t>
            </a:r>
            <a:r>
              <a:rPr lang="en-US" sz="2000" dirty="0">
                <a:latin typeface="Calibri"/>
                <a:ea typeface="Calibri"/>
                <a:cs typeface="Calibri"/>
                <a:sym typeface="Calibri"/>
              </a:rPr>
              <a:t>Remind </a:t>
            </a:r>
            <a:endParaRPr lang="en-US" sz="2000"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Ice </a:t>
            </a:r>
            <a:r>
              <a:rPr lang="en-US" sz="2000" dirty="0">
                <a:latin typeface="Calibri"/>
                <a:ea typeface="Calibri"/>
                <a:cs typeface="Calibri"/>
                <a:sym typeface="Calibri"/>
              </a:rPr>
              <a:t>Breaker: </a:t>
            </a:r>
            <a:r>
              <a:rPr lang="en-US" sz="2000" dirty="0" smtClean="0">
                <a:latin typeface="Calibri"/>
                <a:ea typeface="Calibri"/>
                <a:cs typeface="Calibri"/>
                <a:sym typeface="Calibri"/>
              </a:rPr>
              <a:t>Random Tasks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Save </a:t>
            </a:r>
            <a:r>
              <a:rPr lang="en-US" sz="20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15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Learning Targets: </a:t>
            </a:r>
            <a:endParaRPr lang="en-US" sz="20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endParaRPr lang="en-US" sz="2000" dirty="0" smtClean="0">
              <a:latin typeface="Calibri"/>
              <a:ea typeface="Calibri"/>
              <a:cs typeface="Calibri"/>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recognize and comply with classroom policies. </a:t>
            </a:r>
          </a:p>
          <a:p>
            <a:pPr eaLnBrk="1" fontAlgn="auto" hangingPunct="1">
              <a:lnSpc>
                <a:spcPct val="150000"/>
              </a:lnSpc>
              <a:spcBef>
                <a:spcPts val="0"/>
              </a:spcBef>
              <a:spcAft>
                <a:spcPts val="0"/>
              </a:spcAft>
              <a:buClr>
                <a:srgbClr val="000000"/>
              </a:buClr>
              <a:buSzPct val="100000"/>
              <a:defRPr/>
            </a:pPr>
            <a:endParaRPr lang="en-US" sz="1500" b="1"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Tuesday 1/31/17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endParaRPr lang="en-US" sz="2000" dirty="0" smtClean="0">
              <a:latin typeface="Calibri"/>
              <a:ea typeface="Calibri"/>
              <a:cs typeface="Calibri"/>
              <a:sym typeface="Calibri"/>
            </a:endParaRPr>
          </a:p>
          <a:p>
            <a:pPr marL="342900" indent="-342900" eaLnBrk="1" fontAlgn="auto" hangingPunct="1">
              <a:lnSpc>
                <a:spcPct val="80000"/>
              </a:lnSpc>
              <a:spcBef>
                <a:spcPts val="0"/>
              </a:spcBef>
              <a:spcAft>
                <a:spcPts val="0"/>
              </a:spcAft>
              <a:buClr>
                <a:srgbClr val="000000"/>
              </a:buClr>
              <a:buSzPct val="100000"/>
              <a:buFont typeface="STIXGeneral-Regular" charset="0"/>
              <a:buChar char="⏤"/>
              <a:defRPr/>
            </a:pPr>
            <a:r>
              <a:rPr lang="en-US" sz="2000" dirty="0" smtClean="0">
                <a:latin typeface="Calibri"/>
                <a:ea typeface="Calibri"/>
                <a:cs typeface="Calibri"/>
                <a:sym typeface="Calibri"/>
              </a:rPr>
              <a:t>Pass out syllabus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endParaRPr lang="en-US" sz="20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Go over syllabus (nice to know vs. need to know)</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Day Two Procedures Form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Complete Student Identities (Google Form)</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Complete the Student Identities (Google Form) = 40 Formative pts.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Save </a:t>
            </a:r>
            <a:r>
              <a:rPr lang="en-US" sz="20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15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Learning Targets: </a:t>
            </a:r>
            <a:endParaRPr lang="en-US" sz="20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endParaRPr lang="en-US" sz="2000" dirty="0" smtClean="0">
              <a:latin typeface="Calibri"/>
              <a:ea typeface="Calibri"/>
              <a:cs typeface="Calibri"/>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recognize and comply with classroom policies. </a:t>
            </a:r>
          </a:p>
          <a:p>
            <a:pPr eaLnBrk="1" fontAlgn="auto" hangingPunct="1">
              <a:lnSpc>
                <a:spcPct val="150000"/>
              </a:lnSpc>
              <a:spcBef>
                <a:spcPts val="0"/>
              </a:spcBef>
              <a:spcAft>
                <a:spcPts val="0"/>
              </a:spcAft>
              <a:buClr>
                <a:srgbClr val="000000"/>
              </a:buClr>
              <a:buSzPct val="100000"/>
              <a:defRPr/>
            </a:pPr>
            <a:endParaRPr lang="en-US" sz="1500" b="1"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Wednesday 2/1/17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r>
              <a:rPr lang="en-US" sz="20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2000" dirty="0">
                <a:latin typeface="Calibri"/>
                <a:ea typeface="Calibri"/>
                <a:cs typeface="Calibri"/>
                <a:sym typeface="Calibri"/>
              </a:rPr>
              <a:t>c</a:t>
            </a:r>
            <a:r>
              <a:rPr lang="en-US" sz="2000" dirty="0" smtClean="0">
                <a:latin typeface="Calibri"/>
                <a:ea typeface="Calibri"/>
                <a:cs typeface="Calibri"/>
                <a:sym typeface="Calibri"/>
              </a:rPr>
              <a:t>hronological (adjective)</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endParaRPr lang="en-US" sz="20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Presentation &amp; Notes on Ethos, Pathos, Logos (to provide analysis)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Analysis of John Oliver’s video on Standardized Testing</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Partner Assignment to find 2 examples of each (use </a:t>
            </a:r>
            <a:r>
              <a:rPr lang="en-US" sz="2000" dirty="0" err="1" smtClean="0">
                <a:latin typeface="Calibri"/>
                <a:ea typeface="Calibri"/>
                <a:cs typeface="Calibri"/>
                <a:sym typeface="Calibri"/>
              </a:rPr>
              <a:t>chromebooks</a:t>
            </a:r>
            <a:r>
              <a:rPr lang="en-US" sz="2000" dirty="0" smtClean="0">
                <a:latin typeface="Calibri"/>
                <a:ea typeface="Calibri"/>
                <a:cs typeface="Calibri"/>
                <a:sym typeface="Calibri"/>
              </a:rPr>
              <a:t>/desktops)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Save </a:t>
            </a:r>
            <a:r>
              <a:rPr lang="en-US" sz="20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15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Learning Targets: </a:t>
            </a:r>
            <a:endParaRPr lang="en-US" sz="20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Determine </a:t>
            </a:r>
            <a:r>
              <a:rPr lang="en-US" sz="16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6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2/1/17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chronological</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err="1">
                <a:solidFill>
                  <a:schemeClr val="bg1"/>
                </a:solidFill>
              </a:rPr>
              <a:t>k</a:t>
            </a:r>
            <a:r>
              <a:rPr lang="en-US" sz="2000" dirty="0" err="1" smtClean="0">
                <a:solidFill>
                  <a:schemeClr val="bg1"/>
                </a:solidFill>
              </a:rPr>
              <a:t>ron</a:t>
            </a:r>
            <a:r>
              <a:rPr lang="en-US" sz="2000" dirty="0" smtClean="0">
                <a:solidFill>
                  <a:schemeClr val="bg1"/>
                </a:solidFill>
              </a:rPr>
              <a:t>-l-</a:t>
            </a:r>
            <a:r>
              <a:rPr lang="en-US" sz="2000" b="1" dirty="0" err="1" smtClean="0">
                <a:solidFill>
                  <a:schemeClr val="bg1"/>
                </a:solidFill>
              </a:rPr>
              <a:t>oj</a:t>
            </a:r>
            <a:r>
              <a:rPr lang="en-US" sz="2000" dirty="0" smtClean="0">
                <a:solidFill>
                  <a:schemeClr val="bg1"/>
                </a:solidFill>
              </a:rPr>
              <a:t>-</a:t>
            </a:r>
            <a:r>
              <a:rPr lang="en-US" sz="2000" dirty="0" err="1" smtClean="0">
                <a:solidFill>
                  <a:schemeClr val="bg1"/>
                </a:solidFill>
              </a:rPr>
              <a:t>i-k</a:t>
            </a:r>
            <a:r>
              <a:rPr lang="en-US" sz="2000" i="1" dirty="0" err="1" smtClean="0">
                <a:solidFill>
                  <a:schemeClr val="bg1"/>
                </a:solidFill>
              </a:rPr>
              <a:t>uh</a:t>
            </a:r>
            <a:r>
              <a:rPr lang="en-US" sz="2000" dirty="0">
                <a:solidFill>
                  <a:schemeClr val="bg1"/>
                </a:solidFill>
              </a:rPr>
              <a:t> l</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err="1" smtClean="0">
                <a:solidFill>
                  <a:schemeClr val="bg1"/>
                </a:solidFill>
                <a:latin typeface="+mn-lt"/>
              </a:rPr>
              <a:t>nonsequential</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chronologically</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Caleb’s documentary on Mr. Schmitt’s rise to become one of the greatest teachers of all time was not filmed in </a:t>
            </a:r>
            <a:r>
              <a:rPr lang="en-US" sz="2000" u="sng" dirty="0" smtClean="0">
                <a:solidFill>
                  <a:schemeClr val="bg1"/>
                </a:solidFill>
              </a:rPr>
              <a:t>chronological </a:t>
            </a:r>
            <a:r>
              <a:rPr lang="en-US" sz="2000" dirty="0" smtClean="0">
                <a:solidFill>
                  <a:schemeClr val="bg1"/>
                </a:solidFill>
              </a:rPr>
              <a:t>order.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989638"/>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(of a record of events) starting with the earliest and following the order in which they occurred.</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sequential, consecutive, historical, dated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Thursday 2/2/17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hubris (noun)</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Check in homework for ethos, pathos, logos.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With your groups at your table, use your examples from your homework to share the claim (from one group member). Next, come up with the best example of ethos, pathos, logos, being used to build an argument to share with the class.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Share 2-3 examples with the entire class.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AOTW #1 = Jawad </a:t>
            </a:r>
            <a:r>
              <a:rPr lang="en-US" sz="1800" dirty="0" err="1" smtClean="0">
                <a:latin typeface="Calibri"/>
                <a:ea typeface="Calibri"/>
                <a:cs typeface="Calibri"/>
                <a:sym typeface="Calibri"/>
              </a:rPr>
              <a:t>Ayoub</a:t>
            </a:r>
            <a:r>
              <a:rPr lang="en-US" sz="1800" dirty="0" smtClean="0">
                <a:latin typeface="Calibri"/>
                <a:ea typeface="Calibri"/>
                <a:cs typeface="Calibri"/>
                <a:sym typeface="Calibri"/>
              </a:rPr>
              <a:t> from </a:t>
            </a:r>
            <a:r>
              <a:rPr lang="en-US" sz="1800" i="1" dirty="0" smtClean="0">
                <a:latin typeface="Calibri"/>
                <a:ea typeface="Calibri"/>
                <a:cs typeface="Calibri"/>
                <a:sym typeface="Calibri"/>
              </a:rPr>
              <a:t>The Pioneer Press</a:t>
            </a:r>
            <a:r>
              <a:rPr lang="en-US" sz="1800" dirty="0" smtClean="0">
                <a:latin typeface="Calibri"/>
                <a:ea typeface="Calibri"/>
                <a:cs typeface="Calibri"/>
                <a:sym typeface="Calibri"/>
              </a:rPr>
              <a:t>.  **Exit ticket = Annotations + find one example of each of the three appeals and support your analysis of which technique is being used.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Save </a:t>
            </a:r>
            <a:r>
              <a:rPr lang="en-US" sz="18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Blog = </a:t>
            </a:r>
            <a:r>
              <a:rPr lang="en-US" sz="1800" u="sng" dirty="0" err="1">
                <a:solidFill>
                  <a:schemeClr val="bg2">
                    <a:lumMod val="60000"/>
                    <a:lumOff val="40000"/>
                  </a:schemeClr>
                </a:solidFill>
                <a:latin typeface="Calibri"/>
                <a:ea typeface="Calibri"/>
                <a:cs typeface="Calibri"/>
                <a:sym typeface="Calibri"/>
              </a:rPr>
              <a:t>iblog.dearbornschools.org</a:t>
            </a:r>
            <a:r>
              <a:rPr lang="en-US" sz="1800" u="sng" dirty="0">
                <a:solidFill>
                  <a:schemeClr val="bg2">
                    <a:lumMod val="60000"/>
                    <a:lumOff val="40000"/>
                  </a:schemeClr>
                </a:solidFill>
                <a:latin typeface="Calibri"/>
                <a:ea typeface="Calibri"/>
                <a:cs typeface="Calibri"/>
                <a:sym typeface="Calibri"/>
              </a:rPr>
              <a:t>/</a:t>
            </a:r>
            <a:r>
              <a:rPr lang="en-US" sz="1800" u="sng" dirty="0" err="1">
                <a:solidFill>
                  <a:schemeClr val="bg2">
                    <a:lumMod val="60000"/>
                    <a:lumOff val="40000"/>
                  </a:schemeClr>
                </a:solidFill>
                <a:latin typeface="Calibri"/>
                <a:ea typeface="Calibri"/>
                <a:cs typeface="Calibri"/>
                <a:sym typeface="Calibri"/>
              </a:rPr>
              <a:t>schmitthappens</a:t>
            </a:r>
            <a:r>
              <a:rPr lang="en-US" sz="18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Email = </a:t>
            </a:r>
            <a:r>
              <a:rPr lang="en-US" sz="1800" u="sng" dirty="0" smtClean="0">
                <a:solidFill>
                  <a:schemeClr val="bg2">
                    <a:lumMod val="60000"/>
                    <a:lumOff val="40000"/>
                  </a:schemeClr>
                </a:solidFill>
                <a:latin typeface="Calibri"/>
                <a:ea typeface="Calibri"/>
                <a:cs typeface="Calibri"/>
                <a:sym typeface="Calibri"/>
              </a:rPr>
              <a:t>schmitm1@dearbornschools.org</a:t>
            </a:r>
            <a:endParaRPr lang="en-US" sz="18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2/2/17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hubris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altLang="en-US" sz="2000" b="1" dirty="0">
                <a:solidFill>
                  <a:schemeClr val="bg1"/>
                </a:solidFill>
                <a:latin typeface="+mn-lt"/>
              </a:rPr>
              <a:t>[</a:t>
            </a:r>
            <a:r>
              <a:rPr lang="en-US" sz="2000" b="1" dirty="0" err="1" smtClean="0">
                <a:solidFill>
                  <a:schemeClr val="bg1"/>
                </a:solidFill>
              </a:rPr>
              <a:t>hyoo</a:t>
            </a:r>
            <a:r>
              <a:rPr lang="en-US" sz="2000" dirty="0" smtClean="0">
                <a:solidFill>
                  <a:schemeClr val="bg1"/>
                </a:solidFill>
              </a:rPr>
              <a:t>-bris]</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humility, modesty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hubristic, </a:t>
            </a:r>
            <a:r>
              <a:rPr lang="en-US" altLang="en-US" sz="2000" dirty="0" err="1" smtClean="0">
                <a:solidFill>
                  <a:schemeClr val="bg1"/>
                </a:solidFill>
                <a:latin typeface="+mn-lt"/>
              </a:rPr>
              <a:t>nonhubristic</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2000" dirty="0" smtClean="0">
                <a:solidFill>
                  <a:schemeClr val="bg1"/>
                </a:solidFill>
              </a:rPr>
              <a:t>Ali</a:t>
            </a:r>
            <a:r>
              <a:rPr lang="en-US" sz="2000" dirty="0" smtClean="0">
                <a:solidFill>
                  <a:schemeClr val="bg1"/>
                </a:solidFill>
              </a:rPr>
              <a:t> had </a:t>
            </a:r>
            <a:r>
              <a:rPr lang="en-US" sz="2000" dirty="0">
                <a:solidFill>
                  <a:schemeClr val="bg1"/>
                </a:solidFill>
              </a:rPr>
              <a:t>so much </a:t>
            </a:r>
            <a:r>
              <a:rPr lang="en-US" sz="2000" b="1" u="sng" dirty="0">
                <a:solidFill>
                  <a:schemeClr val="bg1"/>
                </a:solidFill>
              </a:rPr>
              <a:t>hubris</a:t>
            </a:r>
            <a:r>
              <a:rPr lang="en-US" sz="2000" dirty="0">
                <a:solidFill>
                  <a:schemeClr val="bg1"/>
                </a:solidFill>
              </a:rPr>
              <a:t> he believed the </a:t>
            </a:r>
            <a:r>
              <a:rPr lang="en-US" sz="2000" dirty="0" smtClean="0">
                <a:solidFill>
                  <a:schemeClr val="bg1"/>
                </a:solidFill>
              </a:rPr>
              <a:t>female population at Dearborn High School would never realize he is a womanizer.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989638"/>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excessive pride or self-confidence.</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Vanity, cockiness, conceitedness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Friday 2/3/17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a:latin typeface="Calibri"/>
                <a:ea typeface="Calibri"/>
                <a:cs typeface="Calibri"/>
                <a:sym typeface="Calibri"/>
              </a:rPr>
              <a:t>r</a:t>
            </a:r>
            <a:r>
              <a:rPr lang="en-US" sz="1800" dirty="0" smtClean="0">
                <a:latin typeface="Calibri"/>
                <a:ea typeface="Calibri"/>
                <a:cs typeface="Calibri"/>
                <a:sym typeface="Calibri"/>
              </a:rPr>
              <a:t>eciprocal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Finish annotations for AOTW#1 by addressing techniques and goals / purpose. Then, write three SAT Questions (make sure to include the answers) using the questions stems. Finally, use the outline (will be given to you) to write your claim and introductory paragraph for if you were to write the entire rhetorical analysis essay.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Extra credit for supplies is due on Monday (5 summative points)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If you finish everything with AOTW, read the new edition of our school’s newspaper, The Pioneer Press. If you write a one page, double spaced, 12pt font review of one article, I will give you 3 summative pts. Extra credit (due Monday).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Save </a:t>
            </a:r>
            <a:r>
              <a:rPr lang="en-US" sz="18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Blog = </a:t>
            </a:r>
            <a:r>
              <a:rPr lang="en-US" sz="1800" u="sng" dirty="0" err="1">
                <a:solidFill>
                  <a:schemeClr val="bg2">
                    <a:lumMod val="60000"/>
                    <a:lumOff val="40000"/>
                  </a:schemeClr>
                </a:solidFill>
                <a:latin typeface="Calibri"/>
                <a:ea typeface="Calibri"/>
                <a:cs typeface="Calibri"/>
                <a:sym typeface="Calibri"/>
              </a:rPr>
              <a:t>iblog.dearbornschools.org</a:t>
            </a:r>
            <a:r>
              <a:rPr lang="en-US" sz="1800" u="sng" dirty="0">
                <a:solidFill>
                  <a:schemeClr val="bg2">
                    <a:lumMod val="60000"/>
                    <a:lumOff val="40000"/>
                  </a:schemeClr>
                </a:solidFill>
                <a:latin typeface="Calibri"/>
                <a:ea typeface="Calibri"/>
                <a:cs typeface="Calibri"/>
                <a:sym typeface="Calibri"/>
              </a:rPr>
              <a:t>/</a:t>
            </a:r>
            <a:r>
              <a:rPr lang="en-US" sz="1800" u="sng" dirty="0" err="1">
                <a:solidFill>
                  <a:schemeClr val="bg2">
                    <a:lumMod val="60000"/>
                    <a:lumOff val="40000"/>
                  </a:schemeClr>
                </a:solidFill>
                <a:latin typeface="Calibri"/>
                <a:ea typeface="Calibri"/>
                <a:cs typeface="Calibri"/>
                <a:sym typeface="Calibri"/>
              </a:rPr>
              <a:t>schmitthappens</a:t>
            </a:r>
            <a:r>
              <a:rPr lang="en-US" sz="18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Email = </a:t>
            </a:r>
            <a:r>
              <a:rPr lang="en-US" sz="1800" u="sng" dirty="0" smtClean="0">
                <a:solidFill>
                  <a:schemeClr val="bg2">
                    <a:lumMod val="60000"/>
                    <a:lumOff val="40000"/>
                  </a:schemeClr>
                </a:solidFill>
                <a:latin typeface="Calibri"/>
                <a:ea typeface="Calibri"/>
                <a:cs typeface="Calibri"/>
                <a:sym typeface="Calibri"/>
              </a:rPr>
              <a:t>schmitm1@dearbornschools.org</a:t>
            </a:r>
            <a:endParaRPr lang="en-US" sz="18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2/3/17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reciprocal</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err="1" smtClean="0">
                <a:solidFill>
                  <a:schemeClr val="bg1"/>
                </a:solidFill>
              </a:rPr>
              <a:t>ri</a:t>
            </a:r>
            <a:r>
              <a:rPr lang="en-US" sz="2000" dirty="0" smtClean="0">
                <a:solidFill>
                  <a:schemeClr val="bg1"/>
                </a:solidFill>
              </a:rPr>
              <a:t>-</a:t>
            </a:r>
            <a:r>
              <a:rPr lang="en-US" sz="2000" b="1" dirty="0" smtClean="0">
                <a:solidFill>
                  <a:schemeClr val="bg1"/>
                </a:solidFill>
              </a:rPr>
              <a:t>sip</a:t>
            </a:r>
            <a:r>
              <a:rPr lang="en-US" sz="2000" dirty="0" smtClean="0">
                <a:solidFill>
                  <a:schemeClr val="bg1"/>
                </a:solidFill>
              </a:rPr>
              <a:t>-</a:t>
            </a:r>
            <a:r>
              <a:rPr lang="en-US" sz="2000" dirty="0" err="1" smtClean="0">
                <a:solidFill>
                  <a:schemeClr val="bg1"/>
                </a:solidFill>
              </a:rPr>
              <a:t>r</a:t>
            </a:r>
            <a:r>
              <a:rPr lang="en-US" sz="2000" i="1" dirty="0" err="1" smtClean="0">
                <a:solidFill>
                  <a:schemeClr val="bg1"/>
                </a:solidFill>
              </a:rPr>
              <a:t>uh</a:t>
            </a:r>
            <a:r>
              <a:rPr lang="en-US" sz="2000" dirty="0" smtClean="0">
                <a:solidFill>
                  <a:schemeClr val="bg1"/>
                </a:solidFill>
              </a:rPr>
              <a:t>-</a:t>
            </a:r>
            <a:r>
              <a:rPr lang="en-US" sz="2000" dirty="0" err="1" smtClean="0">
                <a:solidFill>
                  <a:schemeClr val="bg1"/>
                </a:solidFill>
              </a:rPr>
              <a:t>k</a:t>
            </a:r>
            <a:r>
              <a:rPr lang="en-US" sz="2000" i="1" dirty="0" err="1" smtClean="0">
                <a:solidFill>
                  <a:schemeClr val="bg1"/>
                </a:solidFill>
              </a:rPr>
              <a:t>uh</a:t>
            </a:r>
            <a:r>
              <a:rPr lang="en-US" sz="2000" dirty="0">
                <a:solidFill>
                  <a:schemeClr val="bg1"/>
                </a:solidFill>
              </a:rPr>
              <a:t> l</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different, unequal, independent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reciprocality</a:t>
            </a:r>
            <a:r>
              <a:rPr lang="en-US" altLang="en-US" sz="2000" dirty="0" smtClean="0">
                <a:solidFill>
                  <a:schemeClr val="bg1"/>
                </a:solidFill>
                <a:latin typeface="+mn-lt"/>
              </a:rPr>
              <a:t>, nonreciprocal</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Even </a:t>
            </a:r>
            <a:r>
              <a:rPr lang="en-US" sz="2000" dirty="0">
                <a:solidFill>
                  <a:schemeClr val="bg1"/>
                </a:solidFill>
              </a:rPr>
              <a:t>though </a:t>
            </a:r>
            <a:r>
              <a:rPr lang="en-US" sz="2000" dirty="0" smtClean="0">
                <a:solidFill>
                  <a:schemeClr val="bg1"/>
                </a:solidFill>
              </a:rPr>
              <a:t>the two students </a:t>
            </a:r>
            <a:r>
              <a:rPr lang="en-US" sz="2000" dirty="0">
                <a:solidFill>
                  <a:schemeClr val="bg1"/>
                </a:solidFill>
              </a:rPr>
              <a:t>were at opposite sides of the room, the </a:t>
            </a:r>
            <a:r>
              <a:rPr lang="en-US" sz="2000" b="1" u="sng" dirty="0" smtClean="0">
                <a:solidFill>
                  <a:schemeClr val="bg1"/>
                </a:solidFill>
              </a:rPr>
              <a:t>reciprocal</a:t>
            </a:r>
            <a:r>
              <a:rPr lang="en-US" sz="2000" b="1" dirty="0" smtClean="0">
                <a:solidFill>
                  <a:schemeClr val="bg1"/>
                </a:solidFill>
              </a:rPr>
              <a:t> </a:t>
            </a:r>
            <a:r>
              <a:rPr lang="en-US" sz="2000" dirty="0" smtClean="0">
                <a:solidFill>
                  <a:schemeClr val="bg1"/>
                </a:solidFill>
              </a:rPr>
              <a:t>attraction </a:t>
            </a:r>
            <a:r>
              <a:rPr lang="en-US" sz="2000" dirty="0">
                <a:solidFill>
                  <a:schemeClr val="bg1"/>
                </a:solidFill>
              </a:rPr>
              <a:t>between the two was obvious</a:t>
            </a:r>
            <a:r>
              <a:rPr lang="en-US" sz="2000" dirty="0" smtClean="0">
                <a:solidFill>
                  <a:schemeClr val="bg1"/>
                </a:solidFill>
              </a:rPr>
              <a:t>.</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r>
              <a:rPr lang="en-US" sz="2000" dirty="0">
                <a:solidFill>
                  <a:schemeClr val="bg1"/>
                </a:solidFill>
              </a:rPr>
              <a:t>given or felt by each toward the other; </a:t>
            </a:r>
            <a:r>
              <a:rPr lang="en-US" sz="2000" dirty="0" smtClean="0">
                <a:solidFill>
                  <a:schemeClr val="bg1"/>
                </a:solidFill>
              </a:rPr>
              <a:t>mutual</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mutual, equivalent, coordinate, interchangeable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Monday 2/6/17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inherent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inherent (adjective)</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Watch and take notes from John Oliver’s segment titled “Prisons.” **Write down techniques he uses to build his argument and why (purpose) he uses them.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Assign numbers for table groups and then construct an Interactive Structured paragraph as a class by rotating (follow </a:t>
            </a:r>
            <a:r>
              <a:rPr lang="en-US" sz="1800" dirty="0" err="1" smtClean="0">
                <a:latin typeface="Calibri"/>
                <a:ea typeface="Calibri"/>
                <a:cs typeface="Calibri"/>
                <a:sym typeface="Calibri"/>
              </a:rPr>
              <a:t>powerpoint</a:t>
            </a:r>
            <a:r>
              <a:rPr lang="en-US" sz="1800" dirty="0" smtClean="0">
                <a:latin typeface="Calibri"/>
                <a:ea typeface="Calibri"/>
                <a:cs typeface="Calibri"/>
                <a:sym typeface="Calibri"/>
              </a:rPr>
              <a:t>).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Khan Academy: Reading Literature (show how to record score) **New spreadsheet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Extra credit for supplies is due today (5 summative points)</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9/18/17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93503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200" b="1" dirty="0">
                <a:latin typeface="+mn-lt"/>
                <a:ea typeface="Calibri"/>
                <a:cs typeface="Calibri"/>
                <a:sym typeface="Calibri"/>
              </a:rPr>
              <a:t>Bell Work:</a:t>
            </a:r>
            <a:r>
              <a:rPr lang="en-US" sz="1200" dirty="0">
                <a:latin typeface="+mn-lt"/>
                <a:ea typeface="Calibri"/>
                <a:cs typeface="Calibri"/>
                <a:sym typeface="Calibri"/>
              </a:rPr>
              <a:t> </a:t>
            </a:r>
            <a:r>
              <a:rPr lang="en-US" sz="1200" dirty="0" smtClean="0">
                <a:latin typeface="+mn-lt"/>
                <a:ea typeface="Calibri"/>
                <a:cs typeface="Calibri"/>
                <a:sym typeface="Calibri"/>
              </a:rPr>
              <a:t>Prefix/Suffix/Root List #16-20 </a:t>
            </a:r>
            <a:r>
              <a:rPr lang="en-US" sz="1200" b="1" dirty="0" smtClean="0">
                <a:solidFill>
                  <a:srgbClr val="00B050"/>
                </a:solidFill>
                <a:latin typeface="+mn-lt"/>
                <a:ea typeface="Calibri"/>
                <a:cs typeface="Calibri"/>
                <a:sym typeface="Calibri"/>
              </a:rPr>
              <a:t>**We have 20 this week. </a:t>
            </a:r>
            <a:r>
              <a:rPr lang="en-US" sz="1200" b="1" dirty="0" smtClean="0">
                <a:solidFill>
                  <a:srgbClr val="00B050"/>
                </a:solidFill>
                <a:latin typeface="+mn-lt"/>
                <a:ea typeface="Calibri"/>
                <a:cs typeface="Calibri"/>
                <a:sym typeface="Wingdings"/>
              </a:rPr>
              <a:t> </a:t>
            </a:r>
            <a:endParaRPr lang="en-US" sz="1200" b="1" dirty="0" smtClean="0">
              <a:solidFill>
                <a:srgbClr val="00B050"/>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200" b="1" dirty="0" smtClean="0">
                <a:latin typeface="+mn-lt"/>
                <a:ea typeface="Calibri"/>
                <a:cs typeface="Calibri"/>
                <a:sym typeface="Calibri"/>
              </a:rPr>
              <a:t>In </a:t>
            </a:r>
            <a:r>
              <a:rPr lang="en-US" sz="12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 PSR List #16-20</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Write two reflection paragraphs for AOTW #1 on DACA (annotations, 3 SAT questions, 2 reflections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Khan Academy Practice Reading Quiz = Reading Literature (record score on chart)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Exit Ticket = Fill out Khan Academy score chart (uploaded to Google Classroom) </a:t>
            </a:r>
          </a:p>
          <a:p>
            <a:pPr eaLnBrk="1" fontAlgn="auto" hangingPunct="1">
              <a:lnSpc>
                <a:spcPct val="170000"/>
              </a:lnSpc>
              <a:spcBef>
                <a:spcPts val="0"/>
              </a:spcBef>
              <a:spcAft>
                <a:spcPts val="0"/>
              </a:spcAft>
              <a:buClr>
                <a:srgbClr val="000000"/>
              </a:buClr>
              <a:buSzPct val="100000"/>
              <a:defRPr/>
            </a:pPr>
            <a:r>
              <a:rPr lang="en-US" sz="12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Argumentative Writing</a:t>
            </a:r>
            <a:endParaRPr lang="en-US" sz="12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2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2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purpose for writing a text</a:t>
            </a:r>
            <a:r>
              <a:rPr lang="en-US" sz="1200" dirty="0" smtClean="0">
                <a:ea typeface="Calibri"/>
                <a:cs typeface="Calibri"/>
                <a:sym typeface="Calibri"/>
              </a:rPr>
              <a:t>.</a:t>
            </a:r>
            <a:endParaRPr lang="en-US" sz="12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200" b="1" dirty="0" smtClean="0">
                <a:latin typeface="+mn-lt"/>
                <a:ea typeface="Calibri"/>
                <a:cs typeface="Calibri"/>
                <a:sym typeface="Calibri"/>
              </a:rPr>
              <a:t>Homework</a:t>
            </a:r>
            <a:r>
              <a:rPr lang="en-US" sz="12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b="1" dirty="0" smtClean="0">
                <a:solidFill>
                  <a:srgbClr val="00B050"/>
                </a:solidFill>
                <a:latin typeface="+mn-lt"/>
                <a:ea typeface="Calibri"/>
                <a:cs typeface="Calibri"/>
                <a:sym typeface="Calibri"/>
              </a:rPr>
              <a:t>Finish AOTW #1 on DACA (annotations, 3 SAT questions + answers, 2 reflection paragraphs)</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b="1" dirty="0" smtClean="0">
                <a:solidFill>
                  <a:srgbClr val="00B050"/>
                </a:solidFill>
                <a:latin typeface="+mn-lt"/>
                <a:ea typeface="Calibri"/>
                <a:cs typeface="Calibri"/>
                <a:sym typeface="Calibri"/>
              </a:rPr>
              <a:t>Start reading your SSR book (must be read by 10/22/17)</a:t>
            </a:r>
            <a:endParaRPr lang="en-US" sz="1200" b="1"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2/6/17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inherent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in-</a:t>
            </a:r>
            <a:r>
              <a:rPr lang="en-US" sz="2000" b="1" dirty="0" err="1">
                <a:solidFill>
                  <a:schemeClr val="bg1"/>
                </a:solidFill>
              </a:rPr>
              <a:t>heer</a:t>
            </a:r>
            <a:r>
              <a:rPr lang="en-US" sz="2000" dirty="0">
                <a:solidFill>
                  <a:schemeClr val="bg1"/>
                </a:solidFill>
              </a:rPr>
              <a:t>-</a:t>
            </a:r>
            <a:r>
              <a:rPr lang="en-US" sz="2000" i="1" dirty="0">
                <a:solidFill>
                  <a:schemeClr val="bg1"/>
                </a:solidFill>
              </a:rPr>
              <a:t>uh</a:t>
            </a:r>
            <a:r>
              <a:rPr lang="en-US" sz="2000" dirty="0">
                <a:solidFill>
                  <a:schemeClr val="bg1"/>
                </a:solidFill>
              </a:rPr>
              <a:t> </a:t>
            </a:r>
            <a:r>
              <a:rPr lang="en-US" sz="2000" dirty="0" err="1">
                <a:solidFill>
                  <a:schemeClr val="bg1"/>
                </a:solidFill>
              </a:rPr>
              <a:t>nt</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unimportant, extra, learned, minor</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inherently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Most mothers have an </a:t>
            </a:r>
            <a:r>
              <a:rPr lang="en-US" sz="2000" b="1" u="sng" dirty="0">
                <a:solidFill>
                  <a:schemeClr val="bg1"/>
                </a:solidFill>
              </a:rPr>
              <a:t>inherent</a:t>
            </a:r>
            <a:r>
              <a:rPr lang="en-US" sz="2000" dirty="0">
                <a:solidFill>
                  <a:schemeClr val="bg1"/>
                </a:solidFill>
              </a:rPr>
              <a:t> need to protect their children.</a:t>
            </a:r>
            <a:endParaRPr lang="en-US" altLang="en-US" sz="2000" b="1" dirty="0" smtClean="0">
              <a:solidFill>
                <a:schemeClr val="bg1"/>
              </a:solidFill>
              <a:latin typeface="+mn-lt"/>
            </a:endParaRP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r>
              <a:rPr lang="en-US" sz="1800" dirty="0">
                <a:solidFill>
                  <a:schemeClr val="bg1"/>
                </a:solidFill>
              </a:rPr>
              <a:t>existing in something as a permanent, essential, or characteristic attribute.</a:t>
            </a: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Natural, fundamental, basic, essential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Tuesday 2/7/17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nuance (noun)</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nuance (noun)</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Read and annotate sample article for SAT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Review Rubric (discuss 3 scores given for each essay)</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Score essays 1-6 (rotate) and justify w/ groups of 4.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2/7/17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nuance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b="1" dirty="0" err="1" smtClean="0">
                <a:solidFill>
                  <a:schemeClr val="bg1"/>
                </a:solidFill>
              </a:rPr>
              <a:t>noo</a:t>
            </a:r>
            <a:r>
              <a:rPr lang="en-US" sz="2000" dirty="0" err="1" smtClean="0">
                <a:solidFill>
                  <a:schemeClr val="bg1"/>
                </a:solidFill>
              </a:rPr>
              <a:t>-ahns</a:t>
            </a:r>
            <a:r>
              <a:rPr lang="en-US" sz="2000" dirty="0" smtClean="0">
                <a:solidFill>
                  <a:schemeClr val="bg1"/>
                </a:solidFill>
              </a:rPr>
              <a:t>] </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measurement, reality, truth</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nuanced (adjective)</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Facial expressions can have many </a:t>
            </a:r>
            <a:r>
              <a:rPr lang="en-US" sz="2000" b="1" u="sng" dirty="0">
                <a:solidFill>
                  <a:schemeClr val="bg1"/>
                </a:solidFill>
              </a:rPr>
              <a:t>nuances</a:t>
            </a:r>
            <a:r>
              <a:rPr lang="en-US" sz="2000" dirty="0">
                <a:solidFill>
                  <a:schemeClr val="bg1"/>
                </a:solidFill>
              </a:rPr>
              <a:t>, with even a slightly raised eyebrow speaking </a:t>
            </a:r>
            <a:r>
              <a:rPr lang="en-US" sz="2000" dirty="0" smtClean="0">
                <a:solidFill>
                  <a:schemeClr val="bg1"/>
                </a:solidFill>
              </a:rPr>
              <a:t>volumes. </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distinction, degree, subtlety, refinement, hint </a:t>
            </a:r>
          </a:p>
        </p:txBody>
      </p:sp>
      <p:sp>
        <p:nvSpPr>
          <p:cNvPr id="2" name="TextBox 1"/>
          <p:cNvSpPr txBox="1">
            <a:spLocks noChangeArrowheads="1"/>
          </p:cNvSpPr>
          <p:nvPr/>
        </p:nvSpPr>
        <p:spPr bwMode="auto">
          <a:xfrm>
            <a:off x="1371600" y="5791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subtle difference in or shade of meaning, expression, or sound.</a:t>
            </a:r>
            <a:endParaRPr lang="en-US" altLang="x-none"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Wednesday 2/8/17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Reprehensible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**At the beginning of the hour, grab a </a:t>
            </a:r>
            <a:r>
              <a:rPr lang="en-US" sz="1800" b="1" dirty="0" err="1" smtClean="0">
                <a:latin typeface="Calibri"/>
                <a:ea typeface="Calibri"/>
                <a:cs typeface="Calibri"/>
                <a:sym typeface="Calibri"/>
              </a:rPr>
              <a:t>chromebook</a:t>
            </a:r>
            <a:r>
              <a:rPr lang="en-US" sz="1800" b="1" dirty="0" smtClean="0">
                <a:latin typeface="Calibri"/>
                <a:ea typeface="Calibri"/>
                <a:cs typeface="Calibri"/>
                <a:sym typeface="Calibri"/>
              </a:rPr>
              <a:t> and go to Google Classroom. Everything you need will be on there. </a:t>
            </a:r>
            <a:r>
              <a:rPr lang="en-US" sz="1800" b="1" dirty="0" smtClean="0">
                <a:latin typeface="Calibri"/>
                <a:ea typeface="Calibri"/>
                <a:cs typeface="Calibri"/>
                <a:sym typeface="Wingdings"/>
              </a:rPr>
              <a:t> </a:t>
            </a:r>
            <a:endParaRPr lang="en-US" sz="18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reprehensible (adjective)</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Form groups of 3 for Socratic Seminar = tomorrow</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Watch video on Angola prison reform and take notes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hlinkClick r:id="rId3"/>
              </a:rPr>
              <a:t>https</a:t>
            </a:r>
            <a:r>
              <a:rPr lang="en-US" sz="1800" dirty="0">
                <a:latin typeface="Calibri"/>
                <a:ea typeface="Calibri"/>
                <a:cs typeface="Calibri"/>
                <a:sym typeface="Calibri"/>
                <a:hlinkClick r:id="rId3"/>
              </a:rPr>
              <a:t>://www.theatlantic.com/video/index/404305/angola-prison-documentary</a:t>
            </a:r>
            <a:r>
              <a:rPr lang="en-US" sz="1800" dirty="0" smtClean="0">
                <a:latin typeface="Calibri"/>
                <a:ea typeface="Calibri"/>
                <a:cs typeface="Calibri"/>
                <a:sym typeface="Calibri"/>
                <a:hlinkClick r:id="rId3"/>
              </a:rPr>
              <a:t>/</a:t>
            </a:r>
            <a:endParaRPr lang="en-US" sz="1800"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Read and talk to the text for article on prison systems in Norway (comment using Google Docs)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Fill out the note taker handout on Google Classroom to prep for tomorrow’s Socratic Seminar.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Grab AOTW from folders and use it to write possible questions for tomorrow's session.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2/8/17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reprehensible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rep-</a:t>
            </a:r>
            <a:r>
              <a:rPr lang="en-US" sz="2000" dirty="0" err="1" smtClean="0">
                <a:solidFill>
                  <a:schemeClr val="bg1"/>
                </a:solidFill>
              </a:rPr>
              <a:t>ri</a:t>
            </a:r>
            <a:r>
              <a:rPr lang="en-US" sz="2000" dirty="0" smtClean="0">
                <a:solidFill>
                  <a:schemeClr val="bg1"/>
                </a:solidFill>
              </a:rPr>
              <a:t>-</a:t>
            </a:r>
            <a:r>
              <a:rPr lang="en-US" sz="2000" b="1" dirty="0" smtClean="0">
                <a:solidFill>
                  <a:schemeClr val="bg1"/>
                </a:solidFill>
              </a:rPr>
              <a:t>hen</a:t>
            </a:r>
            <a:r>
              <a:rPr lang="en-US" sz="2000" dirty="0" smtClean="0">
                <a:solidFill>
                  <a:schemeClr val="bg1"/>
                </a:solidFill>
              </a:rPr>
              <a:t>-</a:t>
            </a:r>
            <a:r>
              <a:rPr lang="en-US" sz="2000" dirty="0" err="1" smtClean="0">
                <a:solidFill>
                  <a:schemeClr val="bg1"/>
                </a:solidFill>
              </a:rPr>
              <a:t>s</a:t>
            </a:r>
            <a:r>
              <a:rPr lang="en-US" sz="2000" i="1" dirty="0" err="1" smtClean="0">
                <a:solidFill>
                  <a:schemeClr val="bg1"/>
                </a:solidFill>
              </a:rPr>
              <a:t>uh</a:t>
            </a:r>
            <a:r>
              <a:rPr lang="en-US" sz="2000" dirty="0" smtClean="0">
                <a:solidFill>
                  <a:schemeClr val="bg1"/>
                </a:solidFill>
              </a:rPr>
              <a:t>-</a:t>
            </a:r>
            <a:r>
              <a:rPr lang="en-US" sz="2000" dirty="0" err="1" smtClean="0">
                <a:solidFill>
                  <a:schemeClr val="bg1"/>
                </a:solidFill>
              </a:rPr>
              <a:t>b</a:t>
            </a:r>
            <a:r>
              <a:rPr lang="en-US" sz="2000" i="1" dirty="0" err="1" smtClean="0">
                <a:solidFill>
                  <a:schemeClr val="bg1"/>
                </a:solidFill>
              </a:rPr>
              <a:t>uh</a:t>
            </a:r>
            <a:r>
              <a:rPr lang="en-US" sz="2000" dirty="0">
                <a:solidFill>
                  <a:schemeClr val="bg1"/>
                </a:solidFill>
              </a:rPr>
              <a:t> l</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creditable, kind, respectable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reprehensibly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While George saved an old woman from death, his </a:t>
            </a:r>
            <a:r>
              <a:rPr lang="en-US" sz="2000" u="sng" dirty="0">
                <a:solidFill>
                  <a:schemeClr val="bg1"/>
                </a:solidFill>
              </a:rPr>
              <a:t>reprehensible</a:t>
            </a:r>
            <a:r>
              <a:rPr lang="en-US" sz="2000" dirty="0">
                <a:solidFill>
                  <a:schemeClr val="bg1"/>
                </a:solidFill>
              </a:rPr>
              <a:t> past overshadowed his heroism.</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disgraceful, shameful, unforgiveable </a:t>
            </a:r>
          </a:p>
        </p:txBody>
      </p:sp>
      <p:sp>
        <p:nvSpPr>
          <p:cNvPr id="2" name="TextBox 1"/>
          <p:cNvSpPr txBox="1">
            <a:spLocks noChangeArrowheads="1"/>
          </p:cNvSpPr>
          <p:nvPr/>
        </p:nvSpPr>
        <p:spPr bwMode="auto">
          <a:xfrm>
            <a:off x="1371600" y="592455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subtle difference in or shade of meaning, expression, or sound.</a:t>
            </a:r>
            <a:endParaRPr lang="en-US" altLang="x-none"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Thursday 2/9/17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Tentative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tentative (adjective)</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Get with groups (2-3 people) and prep for Socratic Seminar (10-15 mins).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Conduct Round 1 (15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Half time (5-10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Conduct Round 2 (15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Write Reflections and turn in assignments for the week (10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2/9/17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tentative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altLang="en-US" sz="2000" b="1" dirty="0">
                <a:solidFill>
                  <a:schemeClr val="bg1"/>
                </a:solidFill>
                <a:latin typeface="+mn-lt"/>
              </a:rPr>
              <a:t>[</a:t>
            </a:r>
            <a:r>
              <a:rPr lang="en-US" sz="2000" b="1" dirty="0" smtClean="0">
                <a:solidFill>
                  <a:schemeClr val="bg1"/>
                </a:solidFill>
              </a:rPr>
              <a:t>ten</a:t>
            </a:r>
            <a:r>
              <a:rPr lang="en-US" sz="2000" dirty="0" smtClean="0">
                <a:solidFill>
                  <a:schemeClr val="bg1"/>
                </a:solidFill>
              </a:rPr>
              <a:t>-</a:t>
            </a:r>
            <a:r>
              <a:rPr lang="en-US" sz="2000" dirty="0" err="1" smtClean="0">
                <a:solidFill>
                  <a:schemeClr val="bg1"/>
                </a:solidFill>
              </a:rPr>
              <a:t>t</a:t>
            </a:r>
            <a:r>
              <a:rPr lang="en-US" sz="2000" i="1" dirty="0" err="1" smtClean="0">
                <a:solidFill>
                  <a:schemeClr val="bg1"/>
                </a:solidFill>
              </a:rPr>
              <a:t>uh</a:t>
            </a:r>
            <a:r>
              <a:rPr lang="en-US" sz="2000" dirty="0" smtClean="0">
                <a:solidFill>
                  <a:schemeClr val="bg1"/>
                </a:solidFill>
              </a:rPr>
              <a:t>-</a:t>
            </a:r>
            <a:r>
              <a:rPr lang="en-US" sz="2000" dirty="0" err="1" smtClean="0">
                <a:solidFill>
                  <a:schemeClr val="bg1"/>
                </a:solidFill>
              </a:rPr>
              <a:t>tiv</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certain, conclusive, final, determined</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tentatively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 Mr. Schmitt set a </a:t>
            </a:r>
            <a:r>
              <a:rPr lang="en-US" sz="2000" b="1" u="sng" dirty="0" smtClean="0">
                <a:solidFill>
                  <a:schemeClr val="bg1"/>
                </a:solidFill>
              </a:rPr>
              <a:t>tentative</a:t>
            </a:r>
            <a:r>
              <a:rPr lang="en-US" sz="2000" dirty="0" smtClean="0">
                <a:solidFill>
                  <a:schemeClr val="bg1"/>
                </a:solidFill>
              </a:rPr>
              <a:t> schedule for his classes to follow on the days he was absent due to being significantly ill. </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rgbClr val="FFFFFF"/>
                </a:solidFill>
              </a:rPr>
              <a:t>Temporary, probationary, undecided </a:t>
            </a:r>
          </a:p>
        </p:txBody>
      </p:sp>
      <p:sp>
        <p:nvSpPr>
          <p:cNvPr id="2" name="TextBox 1"/>
          <p:cNvSpPr txBox="1">
            <a:spLocks noChangeArrowheads="1"/>
          </p:cNvSpPr>
          <p:nvPr/>
        </p:nvSpPr>
        <p:spPr bwMode="auto">
          <a:xfrm>
            <a:off x="1449388" y="600075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rgbClr val="FFFFFF"/>
                </a:solidFill>
              </a:rPr>
              <a:t>not certain or fixed; provisional.</a:t>
            </a:r>
            <a:endParaRPr lang="en-US" altLang="x-none"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Monday 2/13/17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Khan Academy. You will take the Reading: Literature Quiz. After, you will need to go to Google Classroom to record your score. Once everyone is finished, we will finish conducting Socratic Seminar. </a:t>
            </a:r>
          </a:p>
          <a:p>
            <a:pPr eaLnBrk="1" fontAlgn="auto" hangingPunct="1">
              <a:lnSpc>
                <a:spcPct val="80000"/>
              </a:lnSpc>
              <a:spcBef>
                <a:spcPts val="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eaLnBrk="1" fontAlgn="auto" hangingPunct="1">
              <a:lnSpc>
                <a:spcPct val="80000"/>
              </a:lnSpc>
              <a:spcBef>
                <a:spcPts val="400"/>
              </a:spcBef>
              <a:spcAft>
                <a:spcPts val="0"/>
              </a:spcAft>
              <a:buClr>
                <a:srgbClr val="000000"/>
              </a:buClr>
              <a:buSzPct val="100000"/>
              <a:defRPr/>
            </a:pPr>
            <a:r>
              <a:rPr lang="en-US" sz="1800" dirty="0">
                <a:latin typeface="Calibri"/>
                <a:ea typeface="Calibri"/>
                <a:cs typeface="Calibri"/>
                <a:sym typeface="Calibri"/>
              </a:rPr>
              <a:t>Khan Academy: Reading Literature + Record score (20 mins</a:t>
            </a:r>
            <a:r>
              <a:rPr lang="en-US" sz="1800" dirty="0" smtClean="0">
                <a:latin typeface="Calibri"/>
                <a:ea typeface="Calibri"/>
                <a:cs typeface="Calibri"/>
                <a:sym typeface="Calibri"/>
              </a:rPr>
              <a:t>)</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When you are done, go to google classroom and pull up the spread sheet to record your score. It’s the most recent post.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Finish Socratic Seminar (20-25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Write Reflections and turn in assignments for the week (10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2"/>
          <p:cNvSpPr txBox="1">
            <a:spLocks noGrp="1"/>
          </p:cNvSpPr>
          <p:nvPr>
            <p:ph idx="1"/>
          </p:nvPr>
        </p:nvSpPr>
        <p:spPr/>
        <p:txBody>
          <a:bodyPr/>
          <a:lstStyle/>
          <a:p>
            <a:r>
              <a:rPr lang="en-US" altLang="x-none" sz="4000" b="1">
                <a:latin typeface="Arial" charset="0"/>
                <a:ea typeface="Arial" charset="0"/>
                <a:cs typeface="Arial" charset="0"/>
              </a:rPr>
              <a:t>Should we change the prison system in the U.S.? Why or why not? How should we change it? What are some possible solutions? </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a:solidFill>
                  <a:schemeClr val="tx1"/>
                </a:solidFill>
                <a:latin typeface="Calibri" charset="0"/>
                <a:ea typeface="Arial" charset="0"/>
                <a:cs typeface="Arial" charset="0"/>
                <a:sym typeface="Calibri" charset="0"/>
              </a:rPr>
              <a:t>Tuesday 2/14/17 Agenda </a:t>
            </a:r>
            <a:r>
              <a:rPr lang="en-US" altLang="en-US" sz="3200" b="1">
                <a:solidFill>
                  <a:srgbClr val="FF0000"/>
                </a:solidFill>
                <a:latin typeface="Calibri" charset="0"/>
                <a:ea typeface="Arial" charset="0"/>
                <a:cs typeface="Arial" charset="0"/>
                <a:sym typeface="Calibri" charset="0"/>
              </a:rPr>
              <a:t>2</a:t>
            </a:r>
            <a:r>
              <a:rPr lang="en-US" altLang="en-US" sz="3200" b="1" baseline="30000">
                <a:solidFill>
                  <a:srgbClr val="FF0000"/>
                </a:solidFill>
                <a:latin typeface="Calibri" charset="0"/>
                <a:ea typeface="Arial" charset="0"/>
                <a:cs typeface="Arial" charset="0"/>
                <a:sym typeface="Calibri" charset="0"/>
              </a:rPr>
              <a:t>nd</a:t>
            </a:r>
            <a:r>
              <a:rPr lang="en-US" altLang="en-US" sz="3200" b="1">
                <a:solidFill>
                  <a:srgbClr val="FF0000"/>
                </a:solidFill>
                <a:latin typeface="Calibri" charset="0"/>
                <a:ea typeface="Arial" charset="0"/>
                <a:cs typeface="Arial" charset="0"/>
                <a:sym typeface="Calibri" charset="0"/>
              </a:rPr>
              <a:t> hour, only</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Please grab your newly assigned </a:t>
            </a:r>
            <a:r>
              <a:rPr lang="en-US" sz="1800" dirty="0" err="1" smtClean="0">
                <a:latin typeface="Calibri"/>
                <a:ea typeface="Calibri"/>
                <a:cs typeface="Calibri"/>
                <a:sym typeface="Calibri"/>
              </a:rPr>
              <a:t>chromebook</a:t>
            </a:r>
            <a:r>
              <a:rPr lang="en-US" sz="1800" dirty="0" smtClean="0">
                <a:latin typeface="Calibri"/>
                <a:ea typeface="Calibri"/>
                <a:cs typeface="Calibri"/>
                <a:sym typeface="Calibri"/>
              </a:rPr>
              <a:t> and sign into Khan Academy</a:t>
            </a:r>
            <a:r>
              <a:rPr lang="en-US" sz="1800" dirty="0">
                <a:latin typeface="Calibri"/>
                <a:ea typeface="Calibri"/>
                <a:cs typeface="Calibri"/>
                <a:sym typeface="Calibri"/>
              </a:rPr>
              <a:t> </a:t>
            </a:r>
            <a:r>
              <a:rPr lang="en-US" sz="1800" dirty="0" smtClean="0">
                <a:latin typeface="Calibri"/>
                <a:ea typeface="Calibri"/>
                <a:cs typeface="Calibri"/>
                <a:sym typeface="Calibri"/>
              </a:rPr>
              <a:t>using your school account “sign in with Google” or with your own personal account if you have one created through a different email.  You will take the Reading: Literature Quiz. After, you will need to go to Google Classroom to record your score. I created a new, personal spreadsheet for you to keep track of your progress this semester. </a:t>
            </a:r>
          </a:p>
          <a:p>
            <a:pPr eaLnBrk="1" fontAlgn="auto" hangingPunct="1">
              <a:lnSpc>
                <a:spcPct val="80000"/>
              </a:lnSpc>
              <a:spcBef>
                <a:spcPts val="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Khan Academy-Reading Literature Quiz (timed for 13 minutes) + Record score (20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In the spirit of Valentine’s Day, when finished, where you normally record Bell Work, write down 3 things you love and provide an explanation for each item/subject/object. You will then share one response with your table. </a:t>
            </a:r>
            <a:r>
              <a:rPr lang="en-US" sz="1800" dirty="0" smtClean="0">
                <a:solidFill>
                  <a:srgbClr val="FF0000"/>
                </a:solidFill>
                <a:latin typeface="Calibri"/>
                <a:ea typeface="Calibri"/>
                <a:cs typeface="Calibri"/>
                <a:sym typeface="Calibri"/>
              </a:rPr>
              <a:t>The person wearing the most red will share out with the class</a:t>
            </a:r>
            <a:r>
              <a:rPr lang="en-US" sz="1800" dirty="0" smtClean="0">
                <a:latin typeface="Calibri"/>
                <a:ea typeface="Calibri"/>
                <a:cs typeface="Calibri"/>
                <a:sym typeface="Calibri"/>
              </a:rPr>
              <a:t>. (15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Book Pass (you must review at least 4 books)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Exit Ticket: </a:t>
            </a:r>
            <a:r>
              <a:rPr lang="en-US" sz="1800" dirty="0">
                <a:latin typeface="Calibri"/>
                <a:ea typeface="Calibri"/>
                <a:cs typeface="Calibri"/>
                <a:sym typeface="Calibri"/>
              </a:rPr>
              <a:t>Turn in your Book Pass Form on your way out the door. You must have an SSR Book by Friday. We will discuss options for checking out books on Wednesday. </a:t>
            </a:r>
            <a:endParaRPr lang="en-US" sz="1800" dirty="0" smtClean="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a:t>
            </a:r>
            <a:r>
              <a:rPr lang="en-US" sz="1600" dirty="0"/>
              <a:t>can apply knowledge of language to understand how language functions in different contexts, to make effective choices for meaning or style, and to comprehend more fully when reading or listening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ea typeface="Calibri"/>
                <a:cs typeface="Calibri"/>
                <a:sym typeface="Calibri"/>
              </a:rPr>
              <a:t>I can write an argument and support it using valid reasoning and support. </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endParaRPr lang="en-US" sz="16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9/19/17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93503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200" b="1" dirty="0">
                <a:latin typeface="+mn-lt"/>
                <a:ea typeface="Calibri"/>
                <a:cs typeface="Calibri"/>
                <a:sym typeface="Calibri"/>
              </a:rPr>
              <a:t>Bell Work:</a:t>
            </a:r>
            <a:r>
              <a:rPr lang="en-US" sz="1200" dirty="0">
                <a:latin typeface="+mn-lt"/>
                <a:ea typeface="Calibri"/>
                <a:cs typeface="Calibri"/>
                <a:sym typeface="Calibri"/>
              </a:rPr>
              <a:t> </a:t>
            </a:r>
            <a:r>
              <a:rPr lang="en-US" sz="1200" dirty="0" smtClean="0">
                <a:latin typeface="+mn-lt"/>
                <a:ea typeface="Calibri"/>
                <a:cs typeface="Calibri"/>
                <a:sym typeface="Calibri"/>
              </a:rPr>
              <a:t>Prefix/Suffix/Root List #21-24. Each table will be assigned a prefix/suffix/root to add to our wall. On your notecard, you must include: the prefix, suffix, or root, the definition, an example of a word that contains the prefix, suffix or root, an image to represent the definition, and use a word containing the “PSR” in a sentence. </a:t>
            </a: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200" b="1" dirty="0" smtClean="0">
                <a:latin typeface="+mn-lt"/>
                <a:ea typeface="Calibri"/>
                <a:cs typeface="Calibri"/>
                <a:sym typeface="Calibri"/>
              </a:rPr>
              <a:t>In </a:t>
            </a:r>
            <a:r>
              <a:rPr lang="en-US" sz="12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Presentation by Mr. </a:t>
            </a:r>
            <a:r>
              <a:rPr lang="en-US" sz="1200" dirty="0" err="1" smtClean="0">
                <a:latin typeface="+mn-lt"/>
                <a:ea typeface="Calibri"/>
                <a:cs typeface="Calibri"/>
                <a:sym typeface="Calibri"/>
              </a:rPr>
              <a:t>Salamey</a:t>
            </a:r>
            <a:r>
              <a:rPr lang="en-US" sz="1200" dirty="0" smtClean="0">
                <a:latin typeface="+mn-lt"/>
                <a:ea typeface="Calibri"/>
                <a:cs typeface="Calibri"/>
                <a:sym typeface="Calibri"/>
              </a:rPr>
              <a:t>, new assistant principal at DHS for the 10</a:t>
            </a:r>
            <a:r>
              <a:rPr lang="en-US" sz="1200" baseline="30000" dirty="0" smtClean="0">
                <a:latin typeface="+mn-lt"/>
                <a:ea typeface="Calibri"/>
                <a:cs typeface="Calibri"/>
                <a:sym typeface="Calibri"/>
              </a:rPr>
              <a:t>th</a:t>
            </a:r>
            <a:r>
              <a:rPr lang="en-US" sz="1200" dirty="0" smtClean="0">
                <a:latin typeface="+mn-lt"/>
                <a:ea typeface="Calibri"/>
                <a:cs typeface="Calibri"/>
                <a:sym typeface="Calibri"/>
              </a:rPr>
              <a:t> and 11</a:t>
            </a:r>
            <a:r>
              <a:rPr lang="en-US" sz="1200" baseline="30000" dirty="0" smtClean="0">
                <a:latin typeface="+mn-lt"/>
                <a:ea typeface="Calibri"/>
                <a:cs typeface="Calibri"/>
                <a:sym typeface="Calibri"/>
              </a:rPr>
              <a:t>th</a:t>
            </a:r>
            <a:r>
              <a:rPr lang="en-US" sz="1200" dirty="0" smtClean="0">
                <a:latin typeface="+mn-lt"/>
                <a:ea typeface="Calibri"/>
                <a:cs typeface="Calibri"/>
                <a:sym typeface="Calibri"/>
              </a:rPr>
              <a:t> grade (10-20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 PSR List #21-24 (help create PSR wall for the class)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SSR + sketch to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Turn in AOTW #1 on DACA (annotations, 3 SAT questions, 2 reflections) **Staple everything together</a:t>
            </a:r>
          </a:p>
          <a:p>
            <a:pPr eaLnBrk="1" fontAlgn="auto" hangingPunct="1">
              <a:lnSpc>
                <a:spcPct val="170000"/>
              </a:lnSpc>
              <a:spcBef>
                <a:spcPts val="0"/>
              </a:spcBef>
              <a:spcAft>
                <a:spcPts val="0"/>
              </a:spcAft>
              <a:buClr>
                <a:srgbClr val="000000"/>
              </a:buClr>
              <a:buSzPct val="100000"/>
              <a:defRPr/>
            </a:pPr>
            <a:r>
              <a:rPr lang="en-US" sz="12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Argumentative Writing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The Crucible</a:t>
            </a:r>
          </a:p>
          <a:p>
            <a:pPr eaLnBrk="1" fontAlgn="auto" hangingPunct="1">
              <a:lnSpc>
                <a:spcPct val="170000"/>
              </a:lnSpc>
              <a:spcBef>
                <a:spcPts val="0"/>
              </a:spcBef>
              <a:spcAft>
                <a:spcPts val="0"/>
              </a:spcAft>
              <a:buClr>
                <a:srgbClr val="000000"/>
              </a:buClr>
              <a:buSzPct val="100000"/>
              <a:defRPr/>
            </a:pPr>
            <a:r>
              <a:rPr lang="en-US" sz="1200" b="1" dirty="0" smtClean="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purpose for writing a text</a:t>
            </a:r>
            <a:r>
              <a:rPr lang="en-US" sz="1200" dirty="0" smtClean="0">
                <a:ea typeface="Calibri"/>
                <a:cs typeface="Calibri"/>
                <a:sym typeface="Calibri"/>
              </a:rPr>
              <a:t>.</a:t>
            </a:r>
            <a:endParaRPr lang="en-US" sz="12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200" b="1" dirty="0" smtClean="0">
                <a:latin typeface="+mn-lt"/>
                <a:ea typeface="Calibri"/>
                <a:cs typeface="Calibri"/>
                <a:sym typeface="Calibri"/>
              </a:rPr>
              <a:t>Homework</a:t>
            </a:r>
            <a:r>
              <a:rPr lang="en-US" sz="1200" b="1" dirty="0">
                <a:latin typeface="+mn-lt"/>
                <a:ea typeface="Calibri"/>
                <a:cs typeface="Calibri"/>
                <a:sym typeface="Calibri"/>
              </a:rPr>
              <a:t>: </a:t>
            </a:r>
            <a:r>
              <a:rPr lang="en-US" sz="1200" b="1" dirty="0" smtClean="0">
                <a:latin typeface="+mn-lt"/>
                <a:ea typeface="Calibri"/>
                <a:cs typeface="Calibri"/>
                <a:sym typeface="Calibri"/>
              </a:rPr>
              <a:t>Continue reading your SSR book. </a:t>
            </a:r>
            <a:r>
              <a:rPr lang="en-US" sz="1200" b="1" dirty="0" smtClean="0">
                <a:solidFill>
                  <a:srgbClr val="00B050"/>
                </a:solidFill>
                <a:latin typeface="+mn-lt"/>
                <a:ea typeface="Calibri"/>
                <a:cs typeface="Calibri"/>
                <a:sym typeface="Calibri"/>
              </a:rPr>
              <a:t>**Must be read by 10/22/17</a:t>
            </a:r>
            <a:endParaRPr lang="en-US" sz="1200" b="1"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955182900"/>
      </p:ext>
    </p:extLst>
  </p:cSld>
  <p:clrMapOvr>
    <a:masterClrMapping/>
  </p:clrMapOvr>
  <p:transition spd="slow">
    <p:cut/>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a:solidFill>
                  <a:schemeClr val="tx1"/>
                </a:solidFill>
                <a:latin typeface="Calibri" charset="0"/>
                <a:ea typeface="Arial" charset="0"/>
                <a:cs typeface="Arial" charset="0"/>
                <a:sym typeface="Calibri" charset="0"/>
              </a:rPr>
              <a:t>Tuesday 2/14/17 Agenda </a:t>
            </a:r>
            <a:r>
              <a:rPr lang="en-US" altLang="en-US" sz="3200" b="1">
                <a:solidFill>
                  <a:srgbClr val="FF0000"/>
                </a:solidFill>
                <a:latin typeface="Calibri" charset="0"/>
                <a:ea typeface="Arial" charset="0"/>
                <a:cs typeface="Arial" charset="0"/>
                <a:sym typeface="Calibri" charset="0"/>
              </a:rPr>
              <a:t>Hours 3,5,6</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 nullify (verb) + Notes on Subject Verb Agreement</a:t>
            </a:r>
          </a:p>
          <a:p>
            <a:pPr eaLnBrk="1" fontAlgn="auto" hangingPunct="1">
              <a:lnSpc>
                <a:spcPct val="80000"/>
              </a:lnSpc>
              <a:spcBef>
                <a:spcPts val="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nullify (verb) + Notes on SVA (20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In the spirit of Valentine’s Day, when finished, where you normally record Bell Work, write down 3 things you love and provide an explanation for each item/subject/object. You will then share one response with your table. </a:t>
            </a:r>
            <a:r>
              <a:rPr lang="en-US" sz="1800" dirty="0" smtClean="0">
                <a:solidFill>
                  <a:srgbClr val="FF0000"/>
                </a:solidFill>
                <a:latin typeface="Calibri"/>
                <a:ea typeface="Calibri"/>
                <a:cs typeface="Calibri"/>
                <a:sym typeface="Calibri"/>
              </a:rPr>
              <a:t>The person wearing the most red will share out with the class</a:t>
            </a:r>
            <a:r>
              <a:rPr lang="en-US" sz="1800" dirty="0" smtClean="0">
                <a:latin typeface="Calibri"/>
                <a:ea typeface="Calibri"/>
                <a:cs typeface="Calibri"/>
                <a:sym typeface="Calibri"/>
              </a:rPr>
              <a:t>. (15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Book Pass (you must review at least 4 books) (25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Exit Ticket: Turn in your Book Pass Form on your way out the door. You must have an SSR Book by Friday. We will discuss options for checking out books on Wednesday. </a:t>
            </a:r>
            <a:endParaRPr lang="en-US" sz="1800" dirty="0" smtClean="0">
              <a:latin typeface="Calibri"/>
              <a:ea typeface="Calibri"/>
              <a:cs typeface="Calibri"/>
              <a:sym typeface="Wingdings"/>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apply </a:t>
            </a:r>
            <a:r>
              <a:rPr lang="en-US" sz="1600" dirty="0"/>
              <a:t>knowledge of language to understand how language functions in different contexts, to make effective choices for meaning or style, and to comprehend more fully when reading or </a:t>
            </a:r>
            <a:r>
              <a:rPr lang="en-US" sz="1600" dirty="0" smtClean="0"/>
              <a:t>listening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p:txBody>
      </p:sp>
    </p:spTree>
  </p:cSld>
  <p:clrMapOvr>
    <a:masterClrMapping/>
  </p:clrMapOvr>
  <p:transition spd="slow">
    <p:cut/>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Hours 3,5,6 = Tuesday  2/14/17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nullify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b="1" dirty="0" err="1" smtClean="0">
                <a:solidFill>
                  <a:schemeClr val="bg1"/>
                </a:solidFill>
              </a:rPr>
              <a:t>nuhl</a:t>
            </a:r>
            <a:r>
              <a:rPr lang="en-US" sz="2000" dirty="0" smtClean="0">
                <a:solidFill>
                  <a:schemeClr val="bg1"/>
                </a:solidFill>
              </a:rPr>
              <a:t>-</a:t>
            </a:r>
            <a:r>
              <a:rPr lang="en-US" sz="2000" i="1" dirty="0" smtClean="0">
                <a:solidFill>
                  <a:schemeClr val="bg1"/>
                </a:solidFill>
              </a:rPr>
              <a:t>uh</a:t>
            </a:r>
            <a:r>
              <a:rPr lang="en-US" sz="2000" dirty="0" smtClean="0">
                <a:solidFill>
                  <a:schemeClr val="bg1"/>
                </a:solidFill>
              </a:rPr>
              <a:t>-</a:t>
            </a:r>
            <a:r>
              <a:rPr lang="en-US" sz="2000" dirty="0" err="1" smtClean="0">
                <a:solidFill>
                  <a:schemeClr val="bg1"/>
                </a:solidFill>
              </a:rPr>
              <a:t>fahy</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allow, permit, legalize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nullified (verb), nullifying (verb)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The </a:t>
            </a:r>
            <a:r>
              <a:rPr lang="en-US" sz="2000" dirty="0">
                <a:solidFill>
                  <a:schemeClr val="bg1"/>
                </a:solidFill>
              </a:rPr>
              <a:t>prisoner could only hope the </a:t>
            </a:r>
            <a:r>
              <a:rPr lang="en-US" sz="2000" dirty="0" smtClean="0">
                <a:solidFill>
                  <a:schemeClr val="bg1"/>
                </a:solidFill>
              </a:rPr>
              <a:t>court would </a:t>
            </a:r>
            <a:r>
              <a:rPr lang="en-US" sz="2000" b="1" u="sng" dirty="0">
                <a:solidFill>
                  <a:schemeClr val="bg1"/>
                </a:solidFill>
              </a:rPr>
              <a:t>nullify</a:t>
            </a:r>
            <a:r>
              <a:rPr lang="en-US" sz="2000" dirty="0">
                <a:solidFill>
                  <a:schemeClr val="bg1"/>
                </a:solidFill>
              </a:rPr>
              <a:t> his guilty verdict and release him back into society.</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rgbClr val="FFFFFF"/>
                </a:solidFill>
              </a:rPr>
              <a:t>revoke, cancel, veto </a:t>
            </a:r>
          </a:p>
        </p:txBody>
      </p:sp>
      <p:sp>
        <p:nvSpPr>
          <p:cNvPr id="2" name="TextBox 1"/>
          <p:cNvSpPr txBox="1">
            <a:spLocks noChangeArrowheads="1"/>
          </p:cNvSpPr>
          <p:nvPr/>
        </p:nvSpPr>
        <p:spPr bwMode="auto">
          <a:xfrm>
            <a:off x="1449388" y="5791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dirty="0">
                <a:solidFill>
                  <a:schemeClr val="bg1"/>
                </a:solidFill>
              </a:rPr>
              <a:t>make legally null and void; invalidate.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ubtitle 2"/>
          <p:cNvSpPr txBox="1">
            <a:spLocks noGrp="1"/>
          </p:cNvSpPr>
          <p:nvPr>
            <p:ph type="subTitle" idx="1"/>
          </p:nvPr>
        </p:nvSpPr>
        <p:spPr>
          <a:xfrm>
            <a:off x="1371600" y="3886200"/>
            <a:ext cx="6400800" cy="1752600"/>
          </a:xfrm>
        </p:spPr>
        <p:txBody>
          <a:bodyPr/>
          <a:lstStyle/>
          <a:p>
            <a:pPr eaLnBrk="1" hangingPunct="1">
              <a:spcBef>
                <a:spcPts val="638"/>
              </a:spcBef>
              <a:spcAft>
                <a:spcPct val="0"/>
              </a:spcAft>
              <a:buClr>
                <a:srgbClr val="000000"/>
              </a:buClr>
              <a:buFont typeface="Calibri" charset="0"/>
              <a:buNone/>
            </a:pPr>
            <a:r>
              <a:rPr lang="en-US" altLang="x-none" b="1">
                <a:latin typeface="Arial" charset="0"/>
                <a:ea typeface="Arial" charset="0"/>
                <a:cs typeface="Arial" charset="0"/>
              </a:rPr>
              <a:t>Presentation Created by Mr. Schmitt</a:t>
            </a:r>
          </a:p>
        </p:txBody>
      </p:sp>
      <p:sp>
        <p:nvSpPr>
          <p:cNvPr id="188419" name="Title 1"/>
          <p:cNvSpPr txBox="1">
            <a:spLocks noGrp="1"/>
          </p:cNvSpPr>
          <p:nvPr>
            <p:ph type="ctrTitle"/>
          </p:nvPr>
        </p:nvSpPr>
        <p:spPr>
          <a:xfrm>
            <a:off x="457200" y="1506538"/>
            <a:ext cx="8229600" cy="1470025"/>
          </a:xfrm>
        </p:spPr>
        <p:txBody>
          <a:bodyPr/>
          <a:lstStyle/>
          <a:p>
            <a:pPr eaLnBrk="1" hangingPunct="1">
              <a:spcBef>
                <a:spcPct val="0"/>
              </a:spcBef>
              <a:spcAft>
                <a:spcPct val="0"/>
              </a:spcAft>
            </a:pPr>
            <a:r>
              <a:rPr lang="x-none" altLang="x-none" sz="5400" b="1">
                <a:latin typeface="Arial" charset="0"/>
                <a:ea typeface="Arial" charset="0"/>
                <a:cs typeface="Arial" charset="0"/>
              </a:rPr>
              <a:t>Subject-Verb Agreement</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txBox="1">
            <a:spLocks noGrp="1"/>
          </p:cNvSpPr>
          <p:nvPr>
            <p:ph type="title"/>
          </p:nvPr>
        </p:nvSpPr>
        <p:spPr/>
        <p:txBody>
          <a:bodyPr/>
          <a:lstStyle/>
          <a:p>
            <a:pPr algn="ctr" eaLnBrk="1" hangingPunct="1"/>
            <a:r>
              <a:rPr lang="en-US" altLang="x-none" sz="4800" b="1">
                <a:latin typeface="Arial" charset="0"/>
                <a:ea typeface="Arial" charset="0"/>
                <a:cs typeface="Arial" charset="0"/>
              </a:rPr>
              <a:t>Basic Explanation</a:t>
            </a:r>
          </a:p>
        </p:txBody>
      </p:sp>
      <p:sp>
        <p:nvSpPr>
          <p:cNvPr id="189443" name="Content Placeholder 2"/>
          <p:cNvSpPr txBox="1">
            <a:spLocks noGrp="1"/>
          </p:cNvSpPr>
          <p:nvPr>
            <p:ph sz="quarter" idx="1"/>
          </p:nvPr>
        </p:nvSpPr>
        <p:spPr/>
        <p:txBody>
          <a:bodyPr/>
          <a:lstStyle/>
          <a:p>
            <a:pPr eaLnBrk="1" hangingPunct="1">
              <a:buFont typeface="Wingdings 2" charset="2"/>
              <a:buNone/>
            </a:pPr>
            <a:r>
              <a:rPr lang="en-US" altLang="x-none" sz="4000" b="1">
                <a:latin typeface="Arial" charset="0"/>
                <a:ea typeface="Arial" charset="0"/>
                <a:cs typeface="Arial" charset="0"/>
              </a:rPr>
              <a:t>Subject-Verb Agreement </a:t>
            </a:r>
            <a:r>
              <a:rPr lang="en-US" altLang="x-none" sz="4000">
                <a:latin typeface="Arial" charset="0"/>
                <a:ea typeface="Arial" charset="0"/>
                <a:cs typeface="Arial" charset="0"/>
              </a:rPr>
              <a:t>is when the subject of the sentence, also known as the noun (person, place, thing), corresponds with the verb (action) in the sentence. </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txBox="1">
            <a:spLocks noGrp="1"/>
          </p:cNvSpPr>
          <p:nvPr>
            <p:ph type="title"/>
          </p:nvPr>
        </p:nvSpPr>
        <p:spPr>
          <a:xfrm>
            <a:off x="685800" y="533400"/>
            <a:ext cx="8229600" cy="1143000"/>
          </a:xfrm>
        </p:spPr>
        <p:txBody>
          <a:bodyPr/>
          <a:lstStyle/>
          <a:p>
            <a:pPr algn="ctr" eaLnBrk="1" hangingPunct="1"/>
            <a:r>
              <a:rPr lang="en-US" altLang="x-none" sz="4400" b="1">
                <a:latin typeface="Arial" charset="0"/>
                <a:ea typeface="Arial" charset="0"/>
                <a:cs typeface="Arial" charset="0"/>
              </a:rPr>
              <a:t>Singular vs. Plural Verbs</a:t>
            </a:r>
          </a:p>
        </p:txBody>
      </p:sp>
      <p:sp>
        <p:nvSpPr>
          <p:cNvPr id="190467" name="Content Placeholder 2"/>
          <p:cNvSpPr txBox="1">
            <a:spLocks noGrp="1"/>
          </p:cNvSpPr>
          <p:nvPr>
            <p:ph sz="quarter" idx="1"/>
          </p:nvPr>
        </p:nvSpPr>
        <p:spPr>
          <a:xfrm>
            <a:off x="381000" y="1676400"/>
            <a:ext cx="8534400" cy="4572000"/>
          </a:xfrm>
        </p:spPr>
        <p:txBody>
          <a:bodyPr/>
          <a:lstStyle/>
          <a:p>
            <a:pPr eaLnBrk="1" hangingPunct="1">
              <a:buFont typeface="Wingdings 2" charset="2"/>
              <a:buNone/>
            </a:pPr>
            <a:r>
              <a:rPr lang="en-US" altLang="x-none" sz="2800">
                <a:latin typeface="Arial" charset="0"/>
                <a:ea typeface="Arial" charset="0"/>
                <a:cs typeface="Arial" charset="0"/>
              </a:rPr>
              <a:t>Verbs do not form their plurals by adding an “s” as nouns do. In order to determine which verb is singular and which one is plural, think of which verb you would use with </a:t>
            </a:r>
            <a:r>
              <a:rPr lang="en-US" altLang="x-none" sz="2800" i="1">
                <a:latin typeface="Arial" charset="0"/>
                <a:ea typeface="Arial" charset="0"/>
                <a:cs typeface="Arial" charset="0"/>
              </a:rPr>
              <a:t>he</a:t>
            </a:r>
            <a:r>
              <a:rPr lang="en-US" altLang="x-none" sz="2800">
                <a:latin typeface="Arial" charset="0"/>
                <a:ea typeface="Arial" charset="0"/>
                <a:cs typeface="Arial" charset="0"/>
              </a:rPr>
              <a:t> or </a:t>
            </a:r>
            <a:r>
              <a:rPr lang="en-US" altLang="x-none" sz="2800" i="1">
                <a:latin typeface="Arial" charset="0"/>
                <a:ea typeface="Arial" charset="0"/>
                <a:cs typeface="Arial" charset="0"/>
              </a:rPr>
              <a:t>she </a:t>
            </a:r>
            <a:r>
              <a:rPr lang="en-US" altLang="x-none" sz="2800">
                <a:latin typeface="Arial" charset="0"/>
                <a:ea typeface="Arial" charset="0"/>
                <a:cs typeface="Arial" charset="0"/>
              </a:rPr>
              <a:t>(singular) and which verb you would use with </a:t>
            </a:r>
            <a:r>
              <a:rPr lang="en-US" altLang="x-none" sz="2800" i="1">
                <a:latin typeface="Arial" charset="0"/>
                <a:ea typeface="Arial" charset="0"/>
                <a:cs typeface="Arial" charset="0"/>
              </a:rPr>
              <a:t>they </a:t>
            </a:r>
            <a:r>
              <a:rPr lang="en-US" altLang="x-none" sz="2800">
                <a:latin typeface="Arial" charset="0"/>
                <a:ea typeface="Arial" charset="0"/>
                <a:cs typeface="Arial" charset="0"/>
              </a:rPr>
              <a:t>(plural).</a:t>
            </a:r>
          </a:p>
          <a:p>
            <a:pPr eaLnBrk="1" hangingPunct="1">
              <a:buFont typeface="Wingdings 2" charset="2"/>
              <a:buNone/>
            </a:pPr>
            <a:r>
              <a:rPr lang="en-US" altLang="x-none" sz="2800">
                <a:latin typeface="Arial" charset="0"/>
                <a:ea typeface="Arial" charset="0"/>
                <a:cs typeface="Arial" charset="0"/>
              </a:rPr>
              <a:t>	</a:t>
            </a:r>
          </a:p>
          <a:p>
            <a:pPr eaLnBrk="1" hangingPunct="1">
              <a:buFont typeface="Wingdings 2" charset="2"/>
              <a:buNone/>
            </a:pPr>
            <a:r>
              <a:rPr lang="en-US" altLang="x-none" sz="2800" b="1">
                <a:latin typeface="Arial" charset="0"/>
                <a:ea typeface="Arial" charset="0"/>
                <a:cs typeface="Arial" charset="0"/>
              </a:rPr>
              <a:t>Singular: </a:t>
            </a:r>
            <a:r>
              <a:rPr lang="en-US" altLang="x-none" sz="2800">
                <a:latin typeface="Arial" charset="0"/>
                <a:ea typeface="Arial" charset="0"/>
                <a:cs typeface="Arial" charset="0"/>
              </a:rPr>
              <a:t>He walks,______ jumps , ______.</a:t>
            </a:r>
          </a:p>
          <a:p>
            <a:pPr eaLnBrk="1" hangingPunct="1">
              <a:buFont typeface="Wingdings 2" charset="2"/>
              <a:buNone/>
            </a:pPr>
            <a:endParaRPr lang="en-US" altLang="x-none" sz="2800" b="1">
              <a:latin typeface="Arial" charset="0"/>
              <a:ea typeface="Arial" charset="0"/>
              <a:cs typeface="Arial" charset="0"/>
            </a:endParaRPr>
          </a:p>
          <a:p>
            <a:pPr eaLnBrk="1" hangingPunct="1">
              <a:buFont typeface="Wingdings 2" charset="2"/>
              <a:buNone/>
            </a:pPr>
            <a:r>
              <a:rPr lang="en-US" altLang="x-none" sz="2800" b="1">
                <a:latin typeface="Arial" charset="0"/>
                <a:ea typeface="Arial" charset="0"/>
                <a:cs typeface="Arial" charset="0"/>
              </a:rPr>
              <a:t>Plural: </a:t>
            </a:r>
            <a:r>
              <a:rPr lang="en-US" altLang="x-none" sz="2800">
                <a:latin typeface="Arial" charset="0"/>
                <a:ea typeface="Arial" charset="0"/>
                <a:cs typeface="Arial" charset="0"/>
              </a:rPr>
              <a:t>They walk, ________ swim, ____________.</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txBox="1">
            <a:spLocks noGrp="1"/>
          </p:cNvSpPr>
          <p:nvPr>
            <p:ph type="title"/>
          </p:nvPr>
        </p:nvSpPr>
        <p:spPr/>
        <p:txBody>
          <a:bodyPr/>
          <a:lstStyle/>
          <a:p>
            <a:pPr eaLnBrk="1" hangingPunct="1"/>
            <a:r>
              <a:rPr lang="en-US" altLang="x-none" sz="6000">
                <a:latin typeface="Arial" charset="0"/>
                <a:ea typeface="Arial" charset="0"/>
                <a:cs typeface="Arial" charset="0"/>
              </a:rPr>
              <a:t>Rule # 1</a:t>
            </a:r>
          </a:p>
        </p:txBody>
      </p:sp>
      <p:sp>
        <p:nvSpPr>
          <p:cNvPr id="191491" name="Content Placeholder 2"/>
          <p:cNvSpPr txBox="1">
            <a:spLocks noGrp="1"/>
          </p:cNvSpPr>
          <p:nvPr>
            <p:ph sz="quarter" idx="1"/>
          </p:nvPr>
        </p:nvSpPr>
        <p:spPr/>
        <p:txBody>
          <a:bodyPr/>
          <a:lstStyle/>
          <a:p>
            <a:pPr eaLnBrk="1" hangingPunct="1">
              <a:buFont typeface="Wingdings 2" charset="2"/>
              <a:buNone/>
            </a:pPr>
            <a:r>
              <a:rPr lang="en-US" altLang="x-none" sz="4400">
                <a:latin typeface="Arial" charset="0"/>
                <a:ea typeface="Arial" charset="0"/>
                <a:cs typeface="Arial" charset="0"/>
              </a:rPr>
              <a:t>If the subject is </a:t>
            </a:r>
            <a:r>
              <a:rPr lang="en-US" altLang="x-none" sz="4400" b="1" u="sng">
                <a:latin typeface="Arial" charset="0"/>
                <a:ea typeface="Arial" charset="0"/>
                <a:cs typeface="Arial" charset="0"/>
              </a:rPr>
              <a:t>singular</a:t>
            </a:r>
            <a:r>
              <a:rPr lang="en-US" altLang="x-none" sz="4400">
                <a:latin typeface="Arial" charset="0"/>
                <a:ea typeface="Arial" charset="0"/>
                <a:cs typeface="Arial" charset="0"/>
              </a:rPr>
              <a:t> then the verb is </a:t>
            </a:r>
            <a:r>
              <a:rPr lang="en-US" altLang="x-none" sz="4400" b="1" u="sng">
                <a:latin typeface="Arial" charset="0"/>
                <a:ea typeface="Arial" charset="0"/>
                <a:cs typeface="Arial" charset="0"/>
              </a:rPr>
              <a:t>singular</a:t>
            </a:r>
            <a:r>
              <a:rPr lang="en-US" altLang="x-none" sz="4400">
                <a:latin typeface="Arial" charset="0"/>
                <a:ea typeface="Arial" charset="0"/>
                <a:cs typeface="Arial" charset="0"/>
              </a:rPr>
              <a:t>. If the subject is </a:t>
            </a:r>
            <a:r>
              <a:rPr lang="en-US" altLang="x-none" sz="4400" b="1" u="sng">
                <a:latin typeface="Arial" charset="0"/>
                <a:ea typeface="Arial" charset="0"/>
                <a:cs typeface="Arial" charset="0"/>
              </a:rPr>
              <a:t>plural</a:t>
            </a:r>
            <a:r>
              <a:rPr lang="en-US" altLang="x-none" sz="4400" b="1">
                <a:latin typeface="Arial" charset="0"/>
                <a:ea typeface="Arial" charset="0"/>
                <a:cs typeface="Arial" charset="0"/>
              </a:rPr>
              <a:t> </a:t>
            </a:r>
            <a:r>
              <a:rPr lang="en-US" altLang="x-none" sz="4400">
                <a:latin typeface="Arial" charset="0"/>
                <a:ea typeface="Arial" charset="0"/>
                <a:cs typeface="Arial" charset="0"/>
              </a:rPr>
              <a:t>then the verb is </a:t>
            </a:r>
            <a:r>
              <a:rPr lang="en-US" altLang="x-none" sz="4400" b="1" u="sng">
                <a:latin typeface="Arial" charset="0"/>
                <a:ea typeface="Arial" charset="0"/>
                <a:cs typeface="Arial" charset="0"/>
              </a:rPr>
              <a:t>plural</a:t>
            </a:r>
            <a:r>
              <a:rPr lang="en-US" altLang="x-none" sz="4400">
                <a:latin typeface="Arial" charset="0"/>
                <a:ea typeface="Arial" charset="0"/>
                <a:cs typeface="Arial" charset="0"/>
              </a:rPr>
              <a:t>. </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txBox="1">
            <a:spLocks noGrp="1"/>
          </p:cNvSpPr>
          <p:nvPr>
            <p:ph type="title"/>
          </p:nvPr>
        </p:nvSpPr>
        <p:spPr/>
        <p:txBody>
          <a:bodyPr/>
          <a:lstStyle/>
          <a:p>
            <a:pPr eaLnBrk="1" hangingPunct="1"/>
            <a:r>
              <a:rPr lang="en-US" altLang="x-none" sz="6000">
                <a:latin typeface="Arial" charset="0"/>
                <a:ea typeface="Arial" charset="0"/>
                <a:cs typeface="Arial" charset="0"/>
              </a:rPr>
              <a:t>Examples</a:t>
            </a:r>
          </a:p>
        </p:txBody>
      </p:sp>
      <p:sp>
        <p:nvSpPr>
          <p:cNvPr id="192515" name="Content Placeholder 2"/>
          <p:cNvSpPr txBox="1">
            <a:spLocks noGrp="1"/>
          </p:cNvSpPr>
          <p:nvPr>
            <p:ph sz="quarter" idx="1"/>
          </p:nvPr>
        </p:nvSpPr>
        <p:spPr/>
        <p:txBody>
          <a:bodyPr/>
          <a:lstStyle/>
          <a:p>
            <a:pPr marL="457200" indent="-457200" eaLnBrk="1" hangingPunct="1">
              <a:buFontTx/>
              <a:buChar char="•"/>
            </a:pPr>
            <a:r>
              <a:rPr lang="en-US" altLang="x-none" sz="3200" b="1">
                <a:latin typeface="Arial" charset="0"/>
                <a:ea typeface="Arial" charset="0"/>
                <a:cs typeface="Arial" charset="0"/>
              </a:rPr>
              <a:t>Mike (singular)</a:t>
            </a:r>
            <a:r>
              <a:rPr lang="en-US" altLang="x-none" sz="3200">
                <a:latin typeface="Arial" charset="0"/>
                <a:ea typeface="Arial" charset="0"/>
                <a:cs typeface="Arial" charset="0"/>
              </a:rPr>
              <a:t> </a:t>
            </a:r>
            <a:r>
              <a:rPr lang="en-US" altLang="x-none" sz="3200" u="sng">
                <a:latin typeface="Arial" charset="0"/>
                <a:ea typeface="Arial" charset="0"/>
                <a:cs typeface="Arial" charset="0"/>
              </a:rPr>
              <a:t>is</a:t>
            </a:r>
            <a:r>
              <a:rPr lang="en-US" altLang="x-none" sz="3200">
                <a:latin typeface="Arial" charset="0"/>
                <a:ea typeface="Arial" charset="0"/>
                <a:cs typeface="Arial" charset="0"/>
              </a:rPr>
              <a:t> the captain of the baseball team. </a:t>
            </a:r>
          </a:p>
          <a:p>
            <a:pPr marL="457200" indent="-457200" eaLnBrk="1" hangingPunct="1">
              <a:buFontTx/>
              <a:buChar char="•"/>
            </a:pPr>
            <a:r>
              <a:rPr lang="en-US" altLang="x-none" sz="3200" b="1">
                <a:latin typeface="Arial" charset="0"/>
                <a:ea typeface="Arial" charset="0"/>
                <a:cs typeface="Arial" charset="0"/>
              </a:rPr>
              <a:t>They (plural)</a:t>
            </a:r>
            <a:r>
              <a:rPr lang="en-US" altLang="x-none" sz="3200">
                <a:latin typeface="Arial" charset="0"/>
                <a:ea typeface="Arial" charset="0"/>
                <a:cs typeface="Arial" charset="0"/>
              </a:rPr>
              <a:t> </a:t>
            </a:r>
            <a:r>
              <a:rPr lang="en-US" altLang="x-none" sz="3200" u="sng">
                <a:latin typeface="Arial" charset="0"/>
                <a:ea typeface="Arial" charset="0"/>
                <a:cs typeface="Arial" charset="0"/>
              </a:rPr>
              <a:t>are</a:t>
            </a:r>
            <a:r>
              <a:rPr lang="en-US" altLang="x-none" sz="3200">
                <a:latin typeface="Arial" charset="0"/>
                <a:ea typeface="Arial" charset="0"/>
                <a:cs typeface="Arial" charset="0"/>
              </a:rPr>
              <a:t> going for a walk. </a:t>
            </a:r>
          </a:p>
          <a:p>
            <a:pPr marL="457200" indent="-457200" eaLnBrk="1" hangingPunct="1">
              <a:buFontTx/>
              <a:buChar char="•"/>
            </a:pPr>
            <a:r>
              <a:rPr lang="en-US" altLang="x-none" sz="3200" b="1">
                <a:latin typeface="Arial" charset="0"/>
                <a:ea typeface="Arial" charset="0"/>
                <a:cs typeface="Arial" charset="0"/>
              </a:rPr>
              <a:t>The dog (singular) ______ </a:t>
            </a:r>
            <a:r>
              <a:rPr lang="en-US" altLang="x-none" sz="3200">
                <a:latin typeface="Arial" charset="0"/>
                <a:ea typeface="Arial" charset="0"/>
                <a:cs typeface="Arial" charset="0"/>
              </a:rPr>
              <a:t>happy to go on a walk. </a:t>
            </a:r>
          </a:p>
          <a:p>
            <a:pPr marL="457200" indent="-457200" eaLnBrk="1" hangingPunct="1">
              <a:buFontTx/>
              <a:buChar char="•"/>
            </a:pPr>
            <a:r>
              <a:rPr lang="en-US" altLang="x-none" sz="3200" b="1">
                <a:latin typeface="Arial" charset="0"/>
                <a:ea typeface="Arial" charset="0"/>
                <a:cs typeface="Arial" charset="0"/>
              </a:rPr>
              <a:t>The students (plural) ______ </a:t>
            </a:r>
            <a:r>
              <a:rPr lang="en-US" altLang="x-none" sz="3200">
                <a:latin typeface="Arial" charset="0"/>
                <a:ea typeface="Arial" charset="0"/>
                <a:cs typeface="Arial" charset="0"/>
              </a:rPr>
              <a:t>going to the football game. </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txBox="1">
            <a:spLocks noGrp="1"/>
          </p:cNvSpPr>
          <p:nvPr>
            <p:ph type="title"/>
          </p:nvPr>
        </p:nvSpPr>
        <p:spPr/>
        <p:txBody>
          <a:bodyPr/>
          <a:lstStyle/>
          <a:p>
            <a:pPr eaLnBrk="1" hangingPunct="1"/>
            <a:r>
              <a:rPr lang="en-US" altLang="x-none" sz="6000">
                <a:latin typeface="Arial" charset="0"/>
                <a:ea typeface="Arial" charset="0"/>
                <a:cs typeface="Arial" charset="0"/>
              </a:rPr>
              <a:t>Rule # 2</a:t>
            </a:r>
          </a:p>
        </p:txBody>
      </p:sp>
      <p:sp>
        <p:nvSpPr>
          <p:cNvPr id="193539" name="Content Placeholder 2"/>
          <p:cNvSpPr txBox="1">
            <a:spLocks noGrp="1"/>
          </p:cNvSpPr>
          <p:nvPr>
            <p:ph sz="quarter" idx="1"/>
          </p:nvPr>
        </p:nvSpPr>
        <p:spPr/>
        <p:txBody>
          <a:bodyPr/>
          <a:lstStyle/>
          <a:p>
            <a:pPr eaLnBrk="1" hangingPunct="1">
              <a:buFont typeface="Wingdings 2" charset="2"/>
              <a:buNone/>
            </a:pPr>
            <a:r>
              <a:rPr lang="en-US" altLang="x-none" sz="4400" b="1">
                <a:latin typeface="Arial" charset="0"/>
                <a:ea typeface="Arial" charset="0"/>
                <a:cs typeface="Arial" charset="0"/>
              </a:rPr>
              <a:t>Use a </a:t>
            </a:r>
            <a:r>
              <a:rPr lang="en-US" altLang="x-none" sz="4400" b="1" u="sng">
                <a:latin typeface="Arial" charset="0"/>
                <a:ea typeface="Arial" charset="0"/>
                <a:cs typeface="Arial" charset="0"/>
              </a:rPr>
              <a:t>singular</a:t>
            </a:r>
            <a:r>
              <a:rPr lang="en-US" altLang="x-none" sz="4400" b="1">
                <a:latin typeface="Arial" charset="0"/>
                <a:ea typeface="Arial" charset="0"/>
                <a:cs typeface="Arial" charset="0"/>
              </a:rPr>
              <a:t> verb after: </a:t>
            </a:r>
            <a:r>
              <a:rPr lang="en-US" altLang="x-none" sz="4400">
                <a:latin typeface="Arial" charset="0"/>
                <a:ea typeface="Arial" charset="0"/>
                <a:cs typeface="Arial" charset="0"/>
              </a:rPr>
              <a:t>each, neither, everyone, everybody, nobody, and someone. </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txBox="1">
            <a:spLocks noGrp="1"/>
          </p:cNvSpPr>
          <p:nvPr>
            <p:ph type="title"/>
          </p:nvPr>
        </p:nvSpPr>
        <p:spPr/>
        <p:txBody>
          <a:bodyPr/>
          <a:lstStyle/>
          <a:p>
            <a:pPr eaLnBrk="1" hangingPunct="1"/>
            <a:r>
              <a:rPr lang="en-US" altLang="x-none" sz="6000">
                <a:latin typeface="Arial" charset="0"/>
                <a:ea typeface="Arial" charset="0"/>
                <a:cs typeface="Arial" charset="0"/>
              </a:rPr>
              <a:t>Examples</a:t>
            </a:r>
          </a:p>
        </p:txBody>
      </p:sp>
      <p:sp>
        <p:nvSpPr>
          <p:cNvPr id="194563" name="Content Placeholder 2"/>
          <p:cNvSpPr txBox="1">
            <a:spLocks noGrp="1"/>
          </p:cNvSpPr>
          <p:nvPr>
            <p:ph sz="quarter" idx="1"/>
          </p:nvPr>
        </p:nvSpPr>
        <p:spPr/>
        <p:txBody>
          <a:bodyPr/>
          <a:lstStyle/>
          <a:p>
            <a:pPr eaLnBrk="1" hangingPunct="1"/>
            <a:r>
              <a:rPr lang="en-US" altLang="x-none" sz="4400" b="1">
                <a:latin typeface="Arial" charset="0"/>
                <a:ea typeface="Arial" charset="0"/>
                <a:cs typeface="Arial" charset="0"/>
              </a:rPr>
              <a:t>Everybody</a:t>
            </a:r>
            <a:r>
              <a:rPr lang="en-US" altLang="x-none" sz="4400">
                <a:latin typeface="Arial" charset="0"/>
                <a:ea typeface="Arial" charset="0"/>
                <a:cs typeface="Arial" charset="0"/>
              </a:rPr>
              <a:t> </a:t>
            </a:r>
            <a:r>
              <a:rPr lang="en-US" altLang="x-none" sz="4400" u="sng">
                <a:latin typeface="Arial" charset="0"/>
                <a:ea typeface="Arial" charset="0"/>
                <a:cs typeface="Arial" charset="0"/>
              </a:rPr>
              <a:t>ran</a:t>
            </a:r>
            <a:r>
              <a:rPr lang="en-US" altLang="x-none" sz="4400">
                <a:latin typeface="Arial" charset="0"/>
                <a:ea typeface="Arial" charset="0"/>
                <a:cs typeface="Arial" charset="0"/>
              </a:rPr>
              <a:t> to the ticket booth.</a:t>
            </a:r>
          </a:p>
          <a:p>
            <a:pPr eaLnBrk="1" hangingPunct="1"/>
            <a:endParaRPr lang="en-US" altLang="x-none" sz="4400">
              <a:latin typeface="Arial" charset="0"/>
              <a:ea typeface="Arial" charset="0"/>
              <a:cs typeface="Arial" charset="0"/>
            </a:endParaRPr>
          </a:p>
          <a:p>
            <a:pPr eaLnBrk="1" hangingPunct="1"/>
            <a:r>
              <a:rPr lang="en-US" altLang="x-none" sz="4400" b="1">
                <a:latin typeface="Arial" charset="0"/>
                <a:ea typeface="Arial" charset="0"/>
                <a:cs typeface="Arial" charset="0"/>
              </a:rPr>
              <a:t>Each</a:t>
            </a:r>
            <a:r>
              <a:rPr lang="en-US" altLang="x-none" sz="4400">
                <a:latin typeface="Arial" charset="0"/>
                <a:ea typeface="Arial" charset="0"/>
                <a:cs typeface="Arial" charset="0"/>
              </a:rPr>
              <a:t> of the cars </a:t>
            </a:r>
            <a:r>
              <a:rPr lang="en-US" altLang="x-none" sz="4400" u="sng">
                <a:latin typeface="Arial" charset="0"/>
                <a:ea typeface="Arial" charset="0"/>
                <a:cs typeface="Arial" charset="0"/>
              </a:rPr>
              <a:t>includes</a:t>
            </a:r>
            <a:r>
              <a:rPr lang="en-US" altLang="x-none" sz="4400">
                <a:latin typeface="Arial" charset="0"/>
                <a:ea typeface="Arial" charset="0"/>
                <a:cs typeface="Arial" charset="0"/>
              </a:rPr>
              <a:t> a radio and mp3 player. </a:t>
            </a:r>
            <a:endParaRPr lang="en-US" altLang="x-none" sz="4400" u="sng">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txBox="1">
            <a:spLocks noGrp="1"/>
          </p:cNvSpPr>
          <p:nvPr>
            <p:ph type="title"/>
          </p:nvPr>
        </p:nvSpPr>
        <p:spPr/>
        <p:txBody>
          <a:bodyPr/>
          <a:lstStyle/>
          <a:p>
            <a:pPr eaLnBrk="1" hangingPunct="1"/>
            <a:r>
              <a:rPr lang="en-US" altLang="x-none" sz="6000">
                <a:latin typeface="Arial" charset="0"/>
                <a:ea typeface="Arial" charset="0"/>
                <a:cs typeface="Arial" charset="0"/>
              </a:rPr>
              <a:t>Rule # 3</a:t>
            </a:r>
          </a:p>
        </p:txBody>
      </p:sp>
      <p:sp>
        <p:nvSpPr>
          <p:cNvPr id="195587" name="Content Placeholder 2"/>
          <p:cNvSpPr txBox="1">
            <a:spLocks noGrp="1"/>
          </p:cNvSpPr>
          <p:nvPr>
            <p:ph sz="quarter" idx="1"/>
          </p:nvPr>
        </p:nvSpPr>
        <p:spPr/>
        <p:txBody>
          <a:bodyPr/>
          <a:lstStyle/>
          <a:p>
            <a:pPr eaLnBrk="1" hangingPunct="1">
              <a:buFont typeface="Wingdings 2" charset="2"/>
              <a:buNone/>
            </a:pPr>
            <a:r>
              <a:rPr lang="en-US" altLang="x-none" sz="4400">
                <a:latin typeface="Arial" charset="0"/>
                <a:ea typeface="Arial" charset="0"/>
                <a:cs typeface="Arial" charset="0"/>
              </a:rPr>
              <a:t>When using as well as, except, in addition to, no less than, and with, the subject </a:t>
            </a:r>
            <a:r>
              <a:rPr lang="en-US" altLang="x-none" sz="4400" b="1" u="sng">
                <a:latin typeface="Arial" charset="0"/>
                <a:ea typeface="Arial" charset="0"/>
                <a:cs typeface="Arial" charset="0"/>
              </a:rPr>
              <a:t>before</a:t>
            </a:r>
            <a:r>
              <a:rPr lang="en-US" altLang="x-none" sz="4400">
                <a:latin typeface="Arial" charset="0"/>
                <a:ea typeface="Arial" charset="0"/>
                <a:cs typeface="Arial" charset="0"/>
              </a:rPr>
              <a:t> these phrases determines the number.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9/19/17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93503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800" b="1" dirty="0" smtClean="0">
                <a:solidFill>
                  <a:schemeClr val="tx1"/>
                </a:solidFill>
                <a:latin typeface="+mn-lt"/>
                <a:ea typeface="Calibri"/>
                <a:cs typeface="Calibri"/>
                <a:sym typeface="Calibri"/>
              </a:rPr>
              <a:t>Directions: On a half sheet of paper, include the following items. </a:t>
            </a:r>
          </a:p>
          <a:p>
            <a:pPr marL="171450" indent="-17145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800" b="1" dirty="0" smtClean="0">
                <a:solidFill>
                  <a:srgbClr val="00B050"/>
                </a:solidFill>
                <a:latin typeface="+mn-lt"/>
                <a:ea typeface="Calibri"/>
                <a:cs typeface="Calibri"/>
                <a:sym typeface="Calibri"/>
              </a:rPr>
              <a:t>Prefix/suffix/root</a:t>
            </a:r>
          </a:p>
          <a:p>
            <a:pPr marL="171450" indent="-17145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800" b="1" dirty="0" smtClean="0">
                <a:solidFill>
                  <a:srgbClr val="00B050"/>
                </a:solidFill>
                <a:latin typeface="+mn-lt"/>
                <a:ea typeface="Calibri"/>
                <a:cs typeface="Calibri"/>
                <a:sym typeface="Calibri"/>
              </a:rPr>
              <a:t>Definition</a:t>
            </a:r>
          </a:p>
          <a:p>
            <a:pPr marL="171450" indent="-17145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800" b="1" dirty="0" smtClean="0">
                <a:solidFill>
                  <a:srgbClr val="00B050"/>
                </a:solidFill>
                <a:latin typeface="+mn-lt"/>
                <a:ea typeface="Calibri"/>
                <a:cs typeface="Calibri"/>
                <a:sym typeface="Calibri"/>
              </a:rPr>
              <a:t>Your own example of a word using the “PSR”</a:t>
            </a:r>
          </a:p>
          <a:p>
            <a:pPr marL="171450" indent="-17145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800" b="1" dirty="0" smtClean="0">
                <a:solidFill>
                  <a:srgbClr val="00B050"/>
                </a:solidFill>
                <a:latin typeface="+mn-lt"/>
                <a:ea typeface="Calibri"/>
                <a:cs typeface="Calibri"/>
                <a:sym typeface="Calibri"/>
              </a:rPr>
              <a:t>A complete sentence using the word you came up with for the example</a:t>
            </a:r>
          </a:p>
          <a:p>
            <a:pPr marL="171450" indent="-17145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800" b="1" dirty="0" smtClean="0">
                <a:solidFill>
                  <a:srgbClr val="00B050"/>
                </a:solidFill>
                <a:latin typeface="+mn-lt"/>
                <a:ea typeface="Calibri"/>
                <a:cs typeface="Calibri"/>
                <a:sym typeface="Calibri"/>
              </a:rPr>
              <a:t>An image to represent the definition</a:t>
            </a:r>
          </a:p>
          <a:p>
            <a:pPr eaLnBrk="1" fontAlgn="auto" hangingPunct="1">
              <a:lnSpc>
                <a:spcPct val="170000"/>
              </a:lnSpc>
              <a:spcBef>
                <a:spcPts val="0"/>
              </a:spcBef>
              <a:spcAft>
                <a:spcPts val="0"/>
              </a:spcAft>
              <a:buClr>
                <a:srgbClr val="000000"/>
              </a:buClr>
              <a:buSzPct val="100000"/>
              <a:defRPr/>
            </a:pPr>
            <a:endParaRPr lang="en-US" sz="1200" b="1"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4009309992"/>
      </p:ext>
    </p:extLst>
  </p:cSld>
  <p:clrMapOvr>
    <a:masterClrMapping/>
  </p:clrMapOvr>
  <p:transition spd="slow">
    <p:cut/>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txBox="1">
            <a:spLocks noGrp="1"/>
          </p:cNvSpPr>
          <p:nvPr>
            <p:ph type="title"/>
          </p:nvPr>
        </p:nvSpPr>
        <p:spPr/>
        <p:txBody>
          <a:bodyPr/>
          <a:lstStyle/>
          <a:p>
            <a:r>
              <a:rPr lang="en-US" altLang="x-none" sz="6000">
                <a:latin typeface="Arial" charset="0"/>
                <a:ea typeface="Arial" charset="0"/>
                <a:cs typeface="Arial" charset="0"/>
              </a:rPr>
              <a:t>Examples</a:t>
            </a:r>
          </a:p>
        </p:txBody>
      </p:sp>
      <p:sp>
        <p:nvSpPr>
          <p:cNvPr id="14339" name="Content Placeholder 2"/>
          <p:cNvSpPr>
            <a:spLocks noGrp="1"/>
          </p:cNvSpPr>
          <p:nvPr>
            <p:ph sz="quarter" idx="1"/>
          </p:nvPr>
        </p:nvSpPr>
        <p:spPr/>
        <p:txBody>
          <a:bodyPr/>
          <a:lstStyle/>
          <a:p>
            <a:pPr marL="571500" indent="-571500" eaLnBrk="1" hangingPunct="1">
              <a:buFont typeface="Arial" charset="0"/>
              <a:buChar char="•"/>
              <a:defRPr/>
            </a:pPr>
            <a:r>
              <a:rPr lang="en-US" altLang="x-none" sz="4400" b="1" dirty="0"/>
              <a:t>AT&amp;T (singular),</a:t>
            </a:r>
            <a:r>
              <a:rPr lang="en-US" altLang="x-none" sz="4400" dirty="0"/>
              <a:t> in addition to, Verizon </a:t>
            </a:r>
            <a:r>
              <a:rPr lang="en-US" altLang="x-none" sz="4400" u="sng" dirty="0"/>
              <a:t>is</a:t>
            </a:r>
            <a:r>
              <a:rPr lang="en-US" altLang="x-none" sz="4400" dirty="0"/>
              <a:t> releasing a new smart phone. </a:t>
            </a:r>
          </a:p>
          <a:p>
            <a:pPr marL="571500" indent="-571500" eaLnBrk="1" hangingPunct="1">
              <a:buFont typeface="Arial" charset="0"/>
              <a:buChar char="•"/>
              <a:defRPr/>
            </a:pPr>
            <a:r>
              <a:rPr lang="en-US" altLang="x-none" sz="4400" dirty="0"/>
              <a:t>The</a:t>
            </a:r>
            <a:r>
              <a:rPr lang="en-US" altLang="x-none" sz="4400" b="1" dirty="0"/>
              <a:t> iPods (plural), </a:t>
            </a:r>
            <a:r>
              <a:rPr lang="en-US" altLang="x-none" sz="4400" dirty="0"/>
              <a:t>in addition to other mp3 devices, </a:t>
            </a:r>
            <a:r>
              <a:rPr lang="en-US" altLang="x-none" sz="4400" u="sng" dirty="0"/>
              <a:t>include</a:t>
            </a:r>
            <a:r>
              <a:rPr lang="en-US" altLang="x-none" sz="4400" dirty="0"/>
              <a:t> internal video cameras and headphones. </a:t>
            </a:r>
          </a:p>
          <a:p>
            <a:pPr>
              <a:defRPr/>
            </a:pPr>
            <a:endParaRPr lang="en-US" altLang="x-none"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txBox="1">
            <a:spLocks noGrp="1"/>
          </p:cNvSpPr>
          <p:nvPr>
            <p:ph type="title"/>
          </p:nvPr>
        </p:nvSpPr>
        <p:spPr/>
        <p:txBody>
          <a:bodyPr/>
          <a:lstStyle/>
          <a:p>
            <a:r>
              <a:rPr lang="en-US" altLang="x-none" sz="6000">
                <a:latin typeface="Arial" charset="0"/>
                <a:ea typeface="Arial" charset="0"/>
                <a:cs typeface="Arial" charset="0"/>
              </a:rPr>
              <a:t>Let’s Practice!</a:t>
            </a:r>
          </a:p>
        </p:txBody>
      </p:sp>
      <p:sp>
        <p:nvSpPr>
          <p:cNvPr id="15363" name="Content Placeholder 2"/>
          <p:cNvSpPr>
            <a:spLocks noGrp="1"/>
          </p:cNvSpPr>
          <p:nvPr>
            <p:ph sz="quarter" idx="1"/>
          </p:nvPr>
        </p:nvSpPr>
        <p:spPr>
          <a:xfrm>
            <a:off x="304800" y="1447800"/>
            <a:ext cx="8382000" cy="4572000"/>
          </a:xfrm>
        </p:spPr>
        <p:txBody>
          <a:bodyPr/>
          <a:lstStyle/>
          <a:p>
            <a:pPr marL="457200" indent="-457200">
              <a:buFont typeface="Arial" charset="0"/>
              <a:buChar char="•"/>
              <a:defRPr/>
            </a:pPr>
            <a:r>
              <a:rPr lang="en-US" altLang="x-none" sz="2800" dirty="0"/>
              <a:t>The boys on the swim team </a:t>
            </a:r>
            <a:r>
              <a:rPr lang="en-US" altLang="x-none" sz="2800" u="sng" dirty="0"/>
              <a:t>is/are</a:t>
            </a:r>
            <a:r>
              <a:rPr lang="en-US" altLang="x-none" sz="2800" dirty="0"/>
              <a:t> going to the assembly. </a:t>
            </a:r>
          </a:p>
          <a:p>
            <a:pPr marL="457200" indent="-457200">
              <a:buFont typeface="Arial" charset="0"/>
              <a:buChar char="•"/>
              <a:defRPr/>
            </a:pPr>
            <a:r>
              <a:rPr lang="en-US" altLang="x-none" sz="2800" dirty="0"/>
              <a:t>In the summer, John </a:t>
            </a:r>
            <a:r>
              <a:rPr lang="en-US" altLang="x-none" sz="2800" u="sng" dirty="0"/>
              <a:t>plays/play </a:t>
            </a:r>
            <a:r>
              <a:rPr lang="en-US" altLang="x-none" sz="2800" dirty="0"/>
              <a:t>basketball three times a week.</a:t>
            </a:r>
          </a:p>
          <a:p>
            <a:pPr marL="457200" indent="-457200">
              <a:buFont typeface="Arial" charset="0"/>
              <a:buChar char="•"/>
              <a:defRPr/>
            </a:pPr>
            <a:r>
              <a:rPr lang="en-US" altLang="x-none" sz="2800" dirty="0"/>
              <a:t>Each of the members </a:t>
            </a:r>
            <a:r>
              <a:rPr lang="en-US" altLang="x-none" sz="2800" u="sng" dirty="0"/>
              <a:t>plan/plans</a:t>
            </a:r>
            <a:r>
              <a:rPr lang="en-US" altLang="x-none" sz="2800" dirty="0"/>
              <a:t> to vote on Monday. </a:t>
            </a:r>
          </a:p>
          <a:p>
            <a:pPr marL="457200" indent="-457200">
              <a:buFont typeface="Arial" charset="0"/>
              <a:buChar char="•"/>
              <a:defRPr/>
            </a:pPr>
            <a:r>
              <a:rPr lang="en-US" altLang="x-none" sz="2800" dirty="0"/>
              <a:t>Before every game, the girls varsity basketball team </a:t>
            </a:r>
            <a:r>
              <a:rPr lang="en-US" altLang="x-none" sz="2800" u="sng" dirty="0"/>
              <a:t>watch/ watches</a:t>
            </a:r>
            <a:r>
              <a:rPr lang="en-US" altLang="x-none" sz="2800" dirty="0"/>
              <a:t> film on the opponents. </a:t>
            </a:r>
            <a:endParaRPr lang="en-US" altLang="x-none" sz="2800" dirty="0" smtClean="0"/>
          </a:p>
          <a:p>
            <a:pPr marL="457200" indent="-457200">
              <a:buFont typeface="Arial" charset="0"/>
              <a:buChar char="•"/>
              <a:defRPr/>
            </a:pPr>
            <a:r>
              <a:rPr lang="en-US" sz="2800" dirty="0"/>
              <a:t>The</a:t>
            </a:r>
            <a:r>
              <a:rPr lang="en-US" sz="2800" b="1" dirty="0"/>
              <a:t> </a:t>
            </a:r>
            <a:r>
              <a:rPr lang="en-US" sz="2800" dirty="0"/>
              <a:t>principal, in addition to the rest of the staff, </a:t>
            </a:r>
            <a:r>
              <a:rPr lang="en-US" sz="2800" u="sng" dirty="0"/>
              <a:t>make / makes </a:t>
            </a:r>
            <a:r>
              <a:rPr lang="en-US" sz="2800" dirty="0"/>
              <a:t>decisions regarding school policies.  </a:t>
            </a:r>
          </a:p>
          <a:p>
            <a:pPr>
              <a:defRPr/>
            </a:pPr>
            <a:endParaRPr lang="en-US" altLang="x-none" sz="2800" dirty="0"/>
          </a:p>
          <a:p>
            <a:pPr eaLnBrk="1" hangingPunct="1">
              <a:defRPr/>
            </a:pPr>
            <a:endParaRPr lang="en-US" altLang="x-none" sz="2800" dirty="0"/>
          </a:p>
          <a:p>
            <a:pPr>
              <a:defRPr/>
            </a:pPr>
            <a:endParaRPr lang="en-US" altLang="x-none"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2/15/17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 materialize (verb)</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materialize (verb)</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AOTW 2: Rhetorical Analysis practice (cold read).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Step 1 = annotate for author’s techniques and for what purpose. “in order to”</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Mini lesson=Essay writing planning</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Exit Ticket: You must have one introductory paragraph and one body paragraph written in class in order to score and revise it on Friday. </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If you finish everything, you can write a letter to thank the donors for helping buy books for our literature circles last semester (due Friday). Please write out the letter or type it up. </a:t>
            </a:r>
          </a:p>
          <a:p>
            <a:pPr eaLnBrk="1" fontAlgn="auto" hangingPunct="1">
              <a:lnSpc>
                <a:spcPct val="80000"/>
              </a:lnSpc>
              <a:spcBef>
                <a:spcPts val="400"/>
              </a:spcBef>
              <a:spcAft>
                <a:spcPts val="0"/>
              </a:spcAft>
              <a:buClr>
                <a:srgbClr val="000000"/>
              </a:buClr>
              <a:buSzPct val="100000"/>
              <a:defRPr/>
            </a:pPr>
            <a:r>
              <a:rPr lang="en-US" sz="1800" b="1" dirty="0" smtClean="0">
                <a:solidFill>
                  <a:srgbClr val="FF0000"/>
                </a:solidFill>
                <a:latin typeface="Calibri"/>
                <a:ea typeface="Calibri"/>
                <a:cs typeface="Calibri"/>
                <a:sym typeface="Calibri"/>
              </a:rPr>
              <a:t>Class Announcements: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Tomorrow, the counselors will be working with you to discuss scholarship, college, and the SATS.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Friday, you must have an SSR Book. We will discuss options for checking out books on at the end of the hour. </a:t>
            </a:r>
            <a:endParaRPr lang="en-US" sz="1800" b="1" dirty="0" smtClean="0">
              <a:latin typeface="Calibri"/>
              <a:ea typeface="Calibri"/>
              <a:cs typeface="Calibri"/>
              <a:sym typeface="Wingdings"/>
            </a:endParaRP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661053211"/>
      </p:ext>
    </p:extLst>
  </p:cSld>
  <p:clrMapOvr>
    <a:masterClrMapping/>
  </p:clrMapOvr>
  <p:transition spd="slow">
    <p:cut/>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2/15/17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materialize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m</a:t>
            </a:r>
            <a:r>
              <a:rPr lang="en-US" sz="2000" i="1" dirty="0" err="1" smtClean="0">
                <a:solidFill>
                  <a:schemeClr val="bg1"/>
                </a:solidFill>
              </a:rPr>
              <a:t>uh</a:t>
            </a:r>
            <a:r>
              <a:rPr lang="en-US" sz="2000" dirty="0" smtClean="0">
                <a:solidFill>
                  <a:schemeClr val="bg1"/>
                </a:solidFill>
              </a:rPr>
              <a:t>-</a:t>
            </a:r>
            <a:r>
              <a:rPr lang="en-US" sz="2000" b="1" dirty="0" err="1" smtClean="0">
                <a:solidFill>
                  <a:schemeClr val="bg1"/>
                </a:solidFill>
              </a:rPr>
              <a:t>teer</a:t>
            </a:r>
            <a:r>
              <a:rPr lang="en-US" sz="2000" dirty="0" smtClean="0">
                <a:solidFill>
                  <a:schemeClr val="bg1"/>
                </a:solidFill>
              </a:rPr>
              <a:t>-</a:t>
            </a:r>
            <a:r>
              <a:rPr lang="en-US" sz="2000" dirty="0" err="1" smtClean="0">
                <a:solidFill>
                  <a:schemeClr val="bg1"/>
                </a:solidFill>
              </a:rPr>
              <a:t>ee</a:t>
            </a:r>
            <a:r>
              <a:rPr lang="en-US" sz="2000" dirty="0" smtClean="0">
                <a:solidFill>
                  <a:schemeClr val="bg1"/>
                </a:solidFill>
              </a:rPr>
              <a:t>-</a:t>
            </a:r>
            <a:r>
              <a:rPr lang="en-US" sz="2000" i="1" dirty="0" smtClean="0">
                <a:solidFill>
                  <a:schemeClr val="bg1"/>
                </a:solidFill>
              </a:rPr>
              <a:t>uh</a:t>
            </a:r>
            <a:r>
              <a:rPr lang="en-US" sz="2000" dirty="0" smtClean="0">
                <a:solidFill>
                  <a:schemeClr val="bg1"/>
                </a:solidFill>
              </a:rPr>
              <a:t>-</a:t>
            </a:r>
            <a:r>
              <a:rPr lang="en-US" sz="2000" dirty="0" err="1" smtClean="0">
                <a:solidFill>
                  <a:schemeClr val="bg1"/>
                </a:solidFill>
              </a:rPr>
              <a:t>lahyz</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disappear, hide, leave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materialization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If you want to make your dreams </a:t>
            </a:r>
            <a:r>
              <a:rPr lang="en-US" sz="2000" b="1" u="sng" dirty="0">
                <a:solidFill>
                  <a:schemeClr val="bg1"/>
                </a:solidFill>
              </a:rPr>
              <a:t>materialize</a:t>
            </a:r>
            <a:r>
              <a:rPr lang="en-US" sz="2000" dirty="0">
                <a:solidFill>
                  <a:schemeClr val="bg1"/>
                </a:solidFill>
              </a:rPr>
              <a:t>, you must take steps to make them real.</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a</a:t>
            </a:r>
            <a:r>
              <a:rPr lang="en-US" altLang="en-US" sz="2000" dirty="0" smtClean="0">
                <a:solidFill>
                  <a:srgbClr val="FFFFFF"/>
                </a:solidFill>
              </a:rPr>
              <a:t>ppear, occur, develop, happen, transpire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c</a:t>
            </a:r>
            <a:r>
              <a:rPr lang="en-US" sz="2000" dirty="0" smtClean="0">
                <a:solidFill>
                  <a:schemeClr val="bg1"/>
                </a:solidFill>
              </a:rPr>
              <a:t>ome into being; or to become real or visible</a:t>
            </a:r>
            <a:endParaRPr lang="en-US" altLang="x-none" sz="2000" dirty="0">
              <a:solidFill>
                <a:schemeClr val="bg1"/>
              </a:solidFill>
            </a:endParaRPr>
          </a:p>
        </p:txBody>
      </p:sp>
    </p:spTree>
    <p:extLst>
      <p:ext uri="{BB962C8B-B14F-4D97-AF65-F5344CB8AC3E}">
        <p14:creationId xmlns:p14="http://schemas.microsoft.com/office/powerpoint/2010/main" val="1511548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2/17/17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 credulous (adjective)</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credulous (adjective)</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Review Rubric and score + peer edit classmate’s rhetorical analysis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Fill out the SSR Book Commitment form and start reading SSR book (20 mins)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If you finish everything, you can write a letter to thank the donors for helping buy books for our literature circles last semester (due today). Please write out the letter or type it up. </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759654408"/>
      </p:ext>
    </p:extLst>
  </p:cSld>
  <p:clrMapOvr>
    <a:masterClrMapping/>
  </p:clrMapOvr>
  <p:transition spd="slow">
    <p:cut/>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2/17/17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credulous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krej</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l</a:t>
            </a:r>
            <a:r>
              <a:rPr lang="en-US" sz="2000" i="1" dirty="0" err="1">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skeptical, suspicious, untrusting</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credulously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Some of Mr. Schmitt’s </a:t>
            </a:r>
            <a:r>
              <a:rPr lang="en-US" sz="2000" b="1" u="sng" dirty="0" smtClean="0">
                <a:solidFill>
                  <a:schemeClr val="bg1"/>
                </a:solidFill>
              </a:rPr>
              <a:t>credulous</a:t>
            </a:r>
            <a:r>
              <a:rPr lang="en-US" sz="2000" dirty="0" smtClean="0">
                <a:solidFill>
                  <a:schemeClr val="bg1"/>
                </a:solidFill>
              </a:rPr>
              <a:t> students believe every word that comes out of his mouth.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Gullible, naïve, impressionable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having or showing too great a readiness to believe things.</a:t>
            </a:r>
            <a:endParaRPr lang="en-US" altLang="x-none" sz="2000" dirty="0">
              <a:solidFill>
                <a:schemeClr val="bg1"/>
              </a:solidFill>
            </a:endParaRPr>
          </a:p>
        </p:txBody>
      </p:sp>
    </p:spTree>
    <p:extLst>
      <p:ext uri="{BB962C8B-B14F-4D97-AF65-F5344CB8AC3E}">
        <p14:creationId xmlns:p14="http://schemas.microsoft.com/office/powerpoint/2010/main" val="726916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2/27/17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Attendance then head to auditorium</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Counselors Assembly</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You need to have your SSR book in class, everyday, starting tomorrow.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Fill out the SSR Book Commitment form and start reading SSR book (20 mins)</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660921617"/>
      </p:ext>
    </p:extLst>
  </p:cSld>
  <p:clrMapOvr>
    <a:masterClrMapping/>
  </p:clrMapOvr>
  <p:transition spd="slow">
    <p:cut/>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2/28/17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blight (verb)</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WOTD + Subject-Verb Agreement Rules</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Start reading and annotating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article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Homework: </a:t>
            </a:r>
            <a:r>
              <a:rPr lang="en-US" sz="1800" dirty="0" smtClean="0">
                <a:latin typeface="Calibri"/>
                <a:ea typeface="Calibri"/>
                <a:cs typeface="Calibri"/>
                <a:sym typeface="Calibri"/>
              </a:rPr>
              <a:t>Answer all of the questions on the back of the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article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Introduce SSR Weekly Response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SSR for 10 mins (if there is time)</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600265911"/>
      </p:ext>
    </p:extLst>
  </p:cSld>
  <p:clrMapOvr>
    <a:masterClrMapping/>
  </p:clrMapOvr>
  <p:transition spd="slow">
    <p:cut/>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2/28/17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blight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smtClean="0">
                <a:solidFill>
                  <a:schemeClr val="bg1"/>
                </a:solidFill>
              </a:rPr>
              <a:t>blie-ht</a:t>
            </a:r>
            <a:r>
              <a:rPr lang="en-US" sz="2000" b="1" dirty="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aid, fix, improve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blight (noun), </a:t>
            </a:r>
            <a:r>
              <a:rPr lang="en-US" altLang="en-US" sz="2000" dirty="0" err="1" smtClean="0">
                <a:solidFill>
                  <a:schemeClr val="bg1"/>
                </a:solidFill>
                <a:latin typeface="+mn-lt"/>
              </a:rPr>
              <a:t>blightingly</a:t>
            </a:r>
            <a:r>
              <a:rPr lang="en-US" altLang="en-US" sz="2000" dirty="0" smtClean="0">
                <a:solidFill>
                  <a:schemeClr val="bg1"/>
                </a:solidFill>
                <a:latin typeface="+mn-lt"/>
              </a:rPr>
              <a:t>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There is some disagreement as to whether graffiti artists work to </a:t>
            </a:r>
            <a:r>
              <a:rPr lang="en-US" sz="2000" b="1" u="sng" dirty="0">
                <a:solidFill>
                  <a:schemeClr val="bg1"/>
                </a:solidFill>
              </a:rPr>
              <a:t>blight</a:t>
            </a:r>
            <a:r>
              <a:rPr lang="en-US" sz="2000" dirty="0">
                <a:solidFill>
                  <a:schemeClr val="bg1"/>
                </a:solidFill>
              </a:rPr>
              <a:t> areas of the city or enrich it with a unique art style.</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t</a:t>
            </a:r>
            <a:r>
              <a:rPr lang="en-US" altLang="en-US" sz="2000" dirty="0" smtClean="0">
                <a:solidFill>
                  <a:srgbClr val="FFFFFF"/>
                </a:solidFill>
              </a:rPr>
              <a:t>aint, nullify, damage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To spoil</a:t>
            </a:r>
            <a:r>
              <a:rPr lang="en-US" sz="2000" dirty="0">
                <a:solidFill>
                  <a:schemeClr val="bg1"/>
                </a:solidFill>
              </a:rPr>
              <a:t>, harm, or destroy.</a:t>
            </a:r>
            <a:endParaRPr lang="en-US" altLang="x-none" sz="2000" dirty="0">
              <a:solidFill>
                <a:schemeClr val="bg1"/>
              </a:solidFill>
            </a:endParaRPr>
          </a:p>
        </p:txBody>
      </p:sp>
    </p:spTree>
    <p:extLst>
      <p:ext uri="{BB962C8B-B14F-4D97-AF65-F5344CB8AC3E}">
        <p14:creationId xmlns:p14="http://schemas.microsoft.com/office/powerpoint/2010/main" val="1972937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2400" b="1" dirty="0" smtClean="0"/>
              <a:t>Tuesday 2/28/17</a:t>
            </a:r>
            <a:br>
              <a:rPr lang="en-US" sz="2400" b="1" dirty="0" smtClean="0"/>
            </a:br>
            <a:r>
              <a:rPr lang="en-US" sz="2400" b="1" dirty="0" smtClean="0"/>
              <a:t>Daily Grammar Practice: Subject Verb Agreement</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4416461"/>
              </p:ext>
            </p:extLst>
          </p:nvPr>
        </p:nvGraphicFramePr>
        <p:xfrm>
          <a:off x="457200" y="1219200"/>
          <a:ext cx="7848600" cy="5072173"/>
        </p:xfrm>
        <a:graphic>
          <a:graphicData uri="http://schemas.openxmlformats.org/drawingml/2006/table">
            <a:tbl>
              <a:tblPr firstRow="1" bandRow="1">
                <a:tableStyleId>{ED083AE6-46FA-4A59-8FB0-9F97EB10719F}</a:tableStyleId>
              </a:tblPr>
              <a:tblGrid>
                <a:gridCol w="3924300"/>
                <a:gridCol w="3924300"/>
              </a:tblGrid>
              <a:tr h="345486">
                <a:tc>
                  <a:txBody>
                    <a:bodyPr/>
                    <a:lstStyle/>
                    <a:p>
                      <a:pPr algn="ctr"/>
                      <a:r>
                        <a:rPr lang="en-US" sz="1800" dirty="0" smtClean="0"/>
                        <a:t>Rule</a:t>
                      </a:r>
                      <a:endParaRPr lang="en-US" sz="1800" b="1" dirty="0"/>
                    </a:p>
                  </a:txBody>
                  <a:tcPr/>
                </a:tc>
                <a:tc>
                  <a:txBody>
                    <a:bodyPr/>
                    <a:lstStyle/>
                    <a:p>
                      <a:pPr algn="ctr"/>
                      <a:r>
                        <a:rPr lang="en-US" sz="1800" dirty="0" smtClean="0"/>
                        <a:t>Schmitt’s Example</a:t>
                      </a:r>
                      <a:endParaRPr lang="en-US" sz="1800" b="1" dirty="0"/>
                    </a:p>
                  </a:txBody>
                  <a:tcPr/>
                </a:tc>
              </a:tr>
              <a:tr h="913177">
                <a:tc>
                  <a:txBody>
                    <a:bodyPr/>
                    <a:lstStyle/>
                    <a:p>
                      <a:r>
                        <a:rPr lang="en-US" sz="1600" b="1" i="0" u="none" strike="noStrike" cap="none" baseline="0" dirty="0" smtClean="0">
                          <a:solidFill>
                            <a:schemeClr val="tx1"/>
                          </a:solidFill>
                          <a:effectLst/>
                          <a:latin typeface="+mn-lt"/>
                          <a:ea typeface="+mn-ea"/>
                          <a:cs typeface="+mn-cs"/>
                          <a:sym typeface="Arial"/>
                          <a:rtl val="0"/>
                        </a:rPr>
                        <a:t>If the subject is singular then the verb is singular. If the subject is plural then the verb is plural. </a:t>
                      </a:r>
                      <a:endParaRPr lang="en-US" sz="1600" dirty="0"/>
                    </a:p>
                  </a:txBody>
                  <a:tcPr/>
                </a:tc>
                <a:tc>
                  <a:txBody>
                    <a:bodyPr/>
                    <a:lstStyle/>
                    <a:p>
                      <a:r>
                        <a:rPr lang="en-US" sz="1600" b="1" i="0" u="none" strike="noStrike" cap="none" baseline="0" dirty="0" smtClean="0">
                          <a:solidFill>
                            <a:schemeClr val="tx1"/>
                          </a:solidFill>
                          <a:effectLst/>
                          <a:latin typeface="+mn-lt"/>
                          <a:ea typeface="+mn-ea"/>
                          <a:cs typeface="+mn-cs"/>
                          <a:sym typeface="Arial"/>
                          <a:rtl val="0"/>
                        </a:rPr>
                        <a:t>He</a:t>
                      </a:r>
                      <a:r>
                        <a:rPr lang="en-US" sz="1600" b="0" i="0" u="none" strike="noStrike" cap="none" baseline="0" dirty="0" smtClean="0">
                          <a:solidFill>
                            <a:schemeClr val="tx1"/>
                          </a:solidFill>
                          <a:effectLst/>
                          <a:latin typeface="+mn-lt"/>
                          <a:ea typeface="+mn-ea"/>
                          <a:cs typeface="+mn-cs"/>
                          <a:sym typeface="Arial"/>
                          <a:rtl val="0"/>
                        </a:rPr>
                        <a:t> </a:t>
                      </a:r>
                      <a:r>
                        <a:rPr lang="en-US" sz="1600" b="0" i="0" u="sng" strike="noStrike" cap="none" baseline="0" dirty="0" smtClean="0">
                          <a:solidFill>
                            <a:schemeClr val="tx1"/>
                          </a:solidFill>
                          <a:effectLst/>
                          <a:latin typeface="+mn-lt"/>
                          <a:ea typeface="+mn-ea"/>
                          <a:cs typeface="+mn-cs"/>
                          <a:sym typeface="Arial"/>
                          <a:rtl val="0"/>
                        </a:rPr>
                        <a:t>walks</a:t>
                      </a:r>
                      <a:r>
                        <a:rPr lang="en-US" sz="1600" b="0" i="0" u="none" strike="noStrike" cap="none" baseline="0" dirty="0" smtClean="0">
                          <a:solidFill>
                            <a:schemeClr val="tx1"/>
                          </a:solidFill>
                          <a:effectLst/>
                          <a:latin typeface="+mn-lt"/>
                          <a:ea typeface="+mn-ea"/>
                          <a:cs typeface="+mn-cs"/>
                          <a:sym typeface="Arial"/>
                          <a:rtl val="0"/>
                        </a:rPr>
                        <a:t>, </a:t>
                      </a:r>
                      <a:r>
                        <a:rPr lang="en-US" sz="1600" b="1" i="0" u="none" strike="noStrike" cap="none" baseline="0" dirty="0" smtClean="0">
                          <a:solidFill>
                            <a:schemeClr val="tx1"/>
                          </a:solidFill>
                          <a:effectLst/>
                          <a:latin typeface="+mn-lt"/>
                          <a:ea typeface="+mn-ea"/>
                          <a:cs typeface="+mn-cs"/>
                          <a:sym typeface="Arial"/>
                          <a:rtl val="0"/>
                        </a:rPr>
                        <a:t>They</a:t>
                      </a:r>
                      <a:r>
                        <a:rPr lang="en-US" sz="1600" b="0" i="0" u="none" strike="noStrike" cap="none" baseline="0" dirty="0" smtClean="0">
                          <a:solidFill>
                            <a:schemeClr val="tx1"/>
                          </a:solidFill>
                          <a:effectLst/>
                          <a:latin typeface="+mn-lt"/>
                          <a:ea typeface="+mn-ea"/>
                          <a:cs typeface="+mn-cs"/>
                          <a:sym typeface="Arial"/>
                          <a:rtl val="0"/>
                        </a:rPr>
                        <a:t> </a:t>
                      </a:r>
                      <a:r>
                        <a:rPr lang="en-US" sz="1600" b="0" i="0" u="sng" strike="noStrike" cap="none" baseline="0" dirty="0" smtClean="0">
                          <a:solidFill>
                            <a:schemeClr val="tx1"/>
                          </a:solidFill>
                          <a:effectLst/>
                          <a:latin typeface="+mn-lt"/>
                          <a:ea typeface="+mn-ea"/>
                          <a:cs typeface="+mn-cs"/>
                          <a:sym typeface="Arial"/>
                          <a:rtl val="0"/>
                        </a:rPr>
                        <a:t>walk</a:t>
                      </a:r>
                      <a:r>
                        <a:rPr lang="en-US" sz="1600" dirty="0" smtClean="0">
                          <a:effectLst/>
                        </a:rPr>
                        <a:t> </a:t>
                      </a:r>
                      <a:endParaRPr lang="en-US" sz="1600" dirty="0"/>
                    </a:p>
                  </a:txBody>
                  <a:tcPr/>
                </a:tc>
              </a:tr>
              <a:tr h="1531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cap="none" baseline="0" dirty="0" smtClean="0">
                          <a:effectLst/>
                          <a:sym typeface="Arial"/>
                          <a:rtl val="0"/>
                        </a:rPr>
                        <a:t>If you use either-or, look at the subject closest to the verb.  If the subject closest to the verb is singular, use a plural verb; likewise, if the subject is plural, use a singular  verb.</a:t>
                      </a:r>
                      <a:r>
                        <a:rPr lang="en-US" sz="1600" dirty="0" smtClean="0">
                          <a:effectLst/>
                        </a:rPr>
                        <a:t> </a:t>
                      </a:r>
                      <a:endParaRPr lang="en-US" sz="1600" dirty="0" smtClean="0"/>
                    </a:p>
                    <a:p>
                      <a:endParaRPr lang="en-US" sz="1600" dirty="0"/>
                    </a:p>
                  </a:txBody>
                  <a:tcPr/>
                </a:tc>
                <a:tc>
                  <a:txBody>
                    <a:bodyPr/>
                    <a:lstStyle/>
                    <a:p>
                      <a:r>
                        <a:rPr lang="en-US" sz="1600" u="none" strike="noStrike" cap="none" baseline="0" dirty="0" smtClean="0">
                          <a:effectLst/>
                          <a:sym typeface="Arial"/>
                          <a:rtl val="0"/>
                        </a:rPr>
                        <a:t>Either the teacher or the </a:t>
                      </a:r>
                      <a:r>
                        <a:rPr lang="en-US" sz="1600" b="1" u="none" strike="noStrike" cap="none" baseline="0" dirty="0" smtClean="0">
                          <a:effectLst/>
                          <a:sym typeface="Arial"/>
                          <a:rtl val="0"/>
                        </a:rPr>
                        <a:t>students</a:t>
                      </a:r>
                      <a:r>
                        <a:rPr lang="en-US" sz="1600" u="none" strike="noStrike" cap="none" baseline="0" dirty="0" smtClean="0">
                          <a:effectLst/>
                          <a:sym typeface="Arial"/>
                          <a:rtl val="0"/>
                        </a:rPr>
                        <a:t> </a:t>
                      </a:r>
                      <a:r>
                        <a:rPr lang="en-US" sz="1600" u="sng" strike="noStrike" cap="none" baseline="0" dirty="0" smtClean="0">
                          <a:effectLst/>
                          <a:sym typeface="Arial"/>
                          <a:rtl val="0"/>
                        </a:rPr>
                        <a:t>write </a:t>
                      </a:r>
                      <a:r>
                        <a:rPr lang="en-US" sz="1600" u="none" strike="noStrike" cap="none" baseline="0" dirty="0" smtClean="0">
                          <a:effectLst/>
                          <a:sym typeface="Arial"/>
                          <a:rtl val="0"/>
                        </a:rPr>
                        <a:t>on the whiteboard.</a:t>
                      </a:r>
                      <a:r>
                        <a:rPr lang="en-US" sz="1600" dirty="0" smtClean="0">
                          <a:effectLst/>
                        </a:rPr>
                        <a:t> </a:t>
                      </a:r>
                      <a:endParaRPr lang="en-US" sz="1600" dirty="0"/>
                    </a:p>
                  </a:txBody>
                  <a:tcPr/>
                </a:tc>
              </a:tr>
              <a:tr h="1119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Use a singular verb after each, neither, everyone, everybody, nobody, and someone. </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Everybody</a:t>
                      </a:r>
                      <a:r>
                        <a:rPr lang="en-US" sz="1600" b="0" i="0" u="none" strike="noStrike" cap="none" baseline="0" dirty="0" smtClean="0">
                          <a:solidFill>
                            <a:schemeClr val="tx1"/>
                          </a:solidFill>
                          <a:effectLst/>
                          <a:latin typeface="+mn-lt"/>
                          <a:ea typeface="+mn-ea"/>
                          <a:cs typeface="+mn-cs"/>
                          <a:sym typeface="Arial"/>
                          <a:rtl val="0"/>
                        </a:rPr>
                        <a:t> </a:t>
                      </a:r>
                      <a:r>
                        <a:rPr lang="en-US" sz="1600" b="0" i="0" u="sng" strike="noStrike" cap="none" baseline="0" dirty="0" smtClean="0">
                          <a:solidFill>
                            <a:schemeClr val="tx1"/>
                          </a:solidFill>
                          <a:effectLst/>
                          <a:latin typeface="+mn-lt"/>
                          <a:ea typeface="+mn-ea"/>
                          <a:cs typeface="+mn-cs"/>
                          <a:sym typeface="Arial"/>
                          <a:rtl val="0"/>
                        </a:rPr>
                        <a:t>is</a:t>
                      </a:r>
                      <a:r>
                        <a:rPr lang="en-US" sz="1600" b="0" i="0" u="none" strike="noStrike" cap="none" baseline="0" dirty="0" smtClean="0">
                          <a:solidFill>
                            <a:schemeClr val="tx1"/>
                          </a:solidFill>
                          <a:effectLst/>
                          <a:latin typeface="+mn-lt"/>
                          <a:ea typeface="+mn-ea"/>
                          <a:cs typeface="+mn-cs"/>
                          <a:sym typeface="Arial"/>
                          <a:rtl val="0"/>
                        </a:rPr>
                        <a:t> going to the movies tonight. </a:t>
                      </a:r>
                      <a:endParaRPr lang="en-US" sz="1600" dirty="0" smtClean="0"/>
                    </a:p>
                    <a:p>
                      <a:endParaRPr lang="en-US" sz="1600" dirty="0"/>
                    </a:p>
                  </a:txBody>
                  <a:tcPr/>
                </a:tc>
              </a:tr>
              <a:tr h="1119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The following words almost always use the plural form of verbs: all, both, few, many, several.  </a:t>
                      </a:r>
                      <a:endParaRPr lang="en-US" sz="1600" dirty="0" smtClean="0">
                        <a:effectLst/>
                      </a:endParaRP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All</a:t>
                      </a:r>
                      <a:r>
                        <a:rPr lang="en-US" sz="1600" dirty="0" smtClean="0"/>
                        <a:t> of them</a:t>
                      </a:r>
                      <a:r>
                        <a:rPr lang="en-US" sz="1600" u="none" dirty="0" smtClean="0"/>
                        <a:t> </a:t>
                      </a:r>
                      <a:r>
                        <a:rPr lang="en-US" sz="1600" u="sng" dirty="0" smtClean="0"/>
                        <a:t>are</a:t>
                      </a:r>
                      <a:r>
                        <a:rPr lang="en-US" sz="1600" u="none" dirty="0" smtClean="0"/>
                        <a:t> </a:t>
                      </a:r>
                      <a:r>
                        <a:rPr lang="en-US" sz="1600" dirty="0" smtClean="0"/>
                        <a:t>on the table. </a:t>
                      </a:r>
                    </a:p>
                    <a:p>
                      <a:endParaRPr lang="en-US" sz="1600" dirty="0"/>
                    </a:p>
                  </a:txBody>
                  <a:tcPr/>
                </a:tc>
              </a:tr>
            </a:tbl>
          </a:graphicData>
        </a:graphic>
      </p:graphicFrame>
    </p:spTree>
    <p:extLst>
      <p:ext uri="{BB962C8B-B14F-4D97-AF65-F5344CB8AC3E}">
        <p14:creationId xmlns:p14="http://schemas.microsoft.com/office/powerpoint/2010/main" val="430227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9/5/17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934939"/>
            <a:ext cx="8839200" cy="3408462"/>
          </a:xfrm>
          <a:extLst/>
        </p:spPr>
        <p:txBody>
          <a:bodyPr tIns="45700" bIns="45700">
            <a:normAutofit fontScale="92500" lnSpcReduction="10000"/>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Take </a:t>
            </a:r>
            <a:r>
              <a:rPr lang="en-US" sz="2000" dirty="0" smtClean="0">
                <a:latin typeface="Calibri"/>
                <a:ea typeface="Calibri"/>
                <a:cs typeface="Calibri"/>
                <a:sym typeface="Calibri"/>
              </a:rPr>
              <a:t>Attendance</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Building Announcements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Introduce </a:t>
            </a:r>
            <a:r>
              <a:rPr lang="en-US" sz="2000" dirty="0" smtClean="0">
                <a:latin typeface="Calibri"/>
                <a:ea typeface="Calibri"/>
                <a:cs typeface="Calibri"/>
                <a:sym typeface="Calibri"/>
              </a:rPr>
              <a:t>Remind </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Ice Breaker: </a:t>
            </a:r>
            <a:r>
              <a:rPr lang="en-US" sz="2000" dirty="0" smtClean="0">
                <a:latin typeface="Calibri"/>
                <a:ea typeface="Calibri"/>
                <a:cs typeface="Calibri"/>
                <a:sym typeface="Calibri"/>
              </a:rPr>
              <a:t>Speed Dating (if there is time)</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Who is this so called Mr. Schmitt?</a:t>
            </a:r>
            <a:endParaRPr lang="en-US" sz="2000" dirty="0">
              <a:latin typeface="Calibri"/>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25604" name="TextBox 3"/>
          <p:cNvSpPr txBox="1">
            <a:spLocks noChangeArrowheads="1"/>
          </p:cNvSpPr>
          <p:nvPr/>
        </p:nvSpPr>
        <p:spPr bwMode="auto">
          <a:xfrm>
            <a:off x="176213" y="4343400"/>
            <a:ext cx="838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80000"/>
              </a:lnSpc>
              <a:spcBef>
                <a:spcPts val="400"/>
              </a:spcBef>
              <a:buClr>
                <a:srgbClr val="000000"/>
              </a:buClr>
              <a:buSzPct val="100000"/>
            </a:pPr>
            <a:r>
              <a:rPr lang="en-US" altLang="x-none" sz="2000" b="1" dirty="0">
                <a:latin typeface="Calibri" charset="0"/>
                <a:ea typeface="Calibri" charset="0"/>
                <a:cs typeface="Calibri" charset="0"/>
                <a:sym typeface="Calibri" charset="0"/>
              </a:rPr>
              <a:t>Daily Learning Targets</a:t>
            </a:r>
          </a:p>
          <a:p>
            <a:pPr lvl="1" eaLnBrk="1" hangingPunct="1">
              <a:lnSpc>
                <a:spcPct val="80000"/>
              </a:lnSpc>
              <a:spcBef>
                <a:spcPts val="400"/>
              </a:spcBef>
              <a:buClr>
                <a:srgbClr val="000000"/>
              </a:buClr>
              <a:buSzPct val="100000"/>
              <a:buFont typeface="Calibri" charset="0"/>
              <a:buChar char="–"/>
            </a:pPr>
            <a:r>
              <a:rPr lang="en-US" altLang="x-none" sz="2000" dirty="0">
                <a:latin typeface="Calibri" charset="0"/>
                <a:ea typeface="Calibri" charset="0"/>
                <a:cs typeface="Calibri" charset="0"/>
                <a:sym typeface="Calibri" charset="0"/>
              </a:rPr>
              <a:t>I can follow directions the first time they are given. </a:t>
            </a:r>
          </a:p>
          <a:p>
            <a:pPr lvl="1" eaLnBrk="1" hangingPunct="1">
              <a:lnSpc>
                <a:spcPct val="80000"/>
              </a:lnSpc>
              <a:spcBef>
                <a:spcPts val="400"/>
              </a:spcBef>
              <a:buClr>
                <a:srgbClr val="000000"/>
              </a:buClr>
              <a:buSzPct val="100000"/>
              <a:buFont typeface="Calibri" charset="0"/>
              <a:buChar char="–"/>
            </a:pPr>
            <a:r>
              <a:rPr lang="en-US" altLang="x-none" sz="2000" dirty="0">
                <a:latin typeface="Calibri" charset="0"/>
                <a:ea typeface="Calibri" charset="0"/>
                <a:cs typeface="Calibri" charset="0"/>
                <a:sym typeface="Calibri" charset="0"/>
              </a:rPr>
              <a:t>I can recognize and comply with classroom policies</a:t>
            </a:r>
            <a:r>
              <a:rPr lang="en-US" altLang="x-none" sz="2000" dirty="0" smtClean="0">
                <a:latin typeface="Calibri" charset="0"/>
                <a:ea typeface="Calibri" charset="0"/>
                <a:cs typeface="Calibri" charset="0"/>
                <a:sym typeface="Calibri" charset="0"/>
              </a:rPr>
              <a:t>.</a:t>
            </a:r>
          </a:p>
          <a:p>
            <a:pPr lvl="1" eaLnBrk="1" hangingPunct="1">
              <a:lnSpc>
                <a:spcPct val="80000"/>
              </a:lnSpc>
              <a:spcBef>
                <a:spcPts val="400"/>
              </a:spcBef>
              <a:buClr>
                <a:srgbClr val="000000"/>
              </a:buClr>
              <a:buSzPct val="100000"/>
              <a:buFont typeface="Calibri" charset="0"/>
              <a:buChar char="–"/>
            </a:pPr>
            <a:r>
              <a:rPr lang="en-US" altLang="x-none" sz="2000" dirty="0" smtClean="0">
                <a:latin typeface="Calibri" charset="0"/>
                <a:ea typeface="Calibri" charset="0"/>
                <a:cs typeface="Calibri" charset="0"/>
                <a:sym typeface="Calibri" charset="0"/>
              </a:rPr>
              <a:t>I can help Mr. Schmitt create a positive learning environment by establishing norms with my peers.  </a:t>
            </a:r>
            <a:endParaRPr lang="en-US" altLang="x-none" sz="2000" dirty="0">
              <a:latin typeface="Calibri" charset="0"/>
              <a:ea typeface="Calibri" charset="0"/>
              <a:cs typeface="Calibri" charset="0"/>
              <a:sym typeface="Calibri" charset="0"/>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Wednesday 9/20/17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935038"/>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200" b="1" dirty="0">
                <a:latin typeface="+mn-lt"/>
                <a:ea typeface="Calibri"/>
                <a:cs typeface="Calibri"/>
                <a:sym typeface="Calibri"/>
              </a:rPr>
              <a:t>Bell Work:</a:t>
            </a:r>
            <a:r>
              <a:rPr lang="en-US" sz="1200" dirty="0">
                <a:latin typeface="+mn-lt"/>
                <a:ea typeface="Calibri"/>
                <a:cs typeface="Calibri"/>
                <a:sym typeface="Calibri"/>
              </a:rPr>
              <a:t> </a:t>
            </a:r>
            <a:r>
              <a:rPr lang="en-US" sz="1200" dirty="0" smtClean="0">
                <a:latin typeface="+mn-lt"/>
                <a:ea typeface="Calibri"/>
                <a:cs typeface="Calibri"/>
                <a:sym typeface="Calibri"/>
              </a:rPr>
              <a:t>Grab your assigned </a:t>
            </a:r>
            <a:r>
              <a:rPr lang="en-US" sz="1200" dirty="0" err="1" smtClean="0">
                <a:latin typeface="+mn-lt"/>
                <a:ea typeface="Calibri"/>
                <a:cs typeface="Calibri"/>
                <a:sym typeface="Calibri"/>
              </a:rPr>
              <a:t>chromebook</a:t>
            </a:r>
            <a:r>
              <a:rPr lang="en-US" sz="1200" dirty="0" smtClean="0">
                <a:latin typeface="+mn-lt"/>
                <a:ea typeface="Calibri"/>
                <a:cs typeface="Calibri"/>
                <a:sym typeface="Calibri"/>
              </a:rPr>
              <a:t> and sign into Khan Academy. I will show you how to get to the quizzes I will have you take throughout the semester. Today, we are taking the practice Reading Literature quiz.  </a:t>
            </a: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200" b="1" dirty="0" smtClean="0">
                <a:latin typeface="+mn-lt"/>
                <a:ea typeface="Calibri"/>
                <a:cs typeface="Calibri"/>
                <a:sym typeface="Calibri"/>
              </a:rPr>
              <a:t>In </a:t>
            </a:r>
            <a:r>
              <a:rPr lang="en-US" sz="12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 Khan Academy + record score on spreadsheet on Google Classroom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I am sending you the rest of the list of PSRs for today and tomorrow.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SSR + sketch to stretch log + introduce SSR weekly response (show examples)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Turn in AOTW #1 on DACA (annotations, 3 SAT questions, 2 reflections) </a:t>
            </a:r>
            <a:r>
              <a:rPr lang="en-US" sz="1200" b="1" dirty="0" smtClean="0">
                <a:solidFill>
                  <a:srgbClr val="009A46"/>
                </a:solidFill>
                <a:latin typeface="+mn-lt"/>
                <a:ea typeface="Calibri"/>
                <a:cs typeface="Calibri"/>
                <a:sym typeface="Calibri"/>
              </a:rPr>
              <a:t>**Staple everything together (do this at the end of the hour) **Order = Annotations, 3 SAT style questions (make sure to identify the answer), 2 reflection paragraphs, peer editing sheet</a:t>
            </a:r>
          </a:p>
          <a:p>
            <a:pPr eaLnBrk="1" fontAlgn="auto" hangingPunct="1">
              <a:lnSpc>
                <a:spcPct val="170000"/>
              </a:lnSpc>
              <a:spcBef>
                <a:spcPts val="0"/>
              </a:spcBef>
              <a:spcAft>
                <a:spcPts val="0"/>
              </a:spcAft>
              <a:buClr>
                <a:srgbClr val="000000"/>
              </a:buClr>
              <a:buSzPct val="100000"/>
              <a:defRPr/>
            </a:pPr>
            <a:r>
              <a:rPr lang="en-US" sz="12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Argumentative Writing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The Crucible</a:t>
            </a:r>
          </a:p>
          <a:p>
            <a:pPr eaLnBrk="1" fontAlgn="auto" hangingPunct="1">
              <a:lnSpc>
                <a:spcPct val="170000"/>
              </a:lnSpc>
              <a:spcBef>
                <a:spcPts val="0"/>
              </a:spcBef>
              <a:spcAft>
                <a:spcPts val="0"/>
              </a:spcAft>
              <a:buClr>
                <a:srgbClr val="000000"/>
              </a:buClr>
              <a:buSzPct val="100000"/>
              <a:defRPr/>
            </a:pPr>
            <a:r>
              <a:rPr lang="en-US" sz="12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cite strong and thorough textual evidence that supports my inferences and analysis. </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where a text leaves matters uncertain.</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point of view in a text.</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purpose for writing a text</a:t>
            </a:r>
            <a:r>
              <a:rPr lang="en-US" sz="1200" dirty="0" smtClean="0">
                <a:ea typeface="Calibri"/>
                <a:cs typeface="Calibri"/>
                <a:sym typeface="Calibri"/>
              </a:rPr>
              <a:t>.</a:t>
            </a:r>
            <a:endParaRPr lang="en-US" sz="12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2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200" b="1" dirty="0" smtClean="0">
                <a:latin typeface="+mn-lt"/>
                <a:ea typeface="Calibri"/>
                <a:cs typeface="Calibri"/>
                <a:sym typeface="Calibri"/>
              </a:rPr>
              <a:t>Homework</a:t>
            </a:r>
            <a:r>
              <a:rPr lang="en-US" sz="1200" b="1" dirty="0">
                <a:latin typeface="+mn-lt"/>
                <a:ea typeface="Calibri"/>
                <a:cs typeface="Calibri"/>
                <a:sym typeface="Calibri"/>
              </a:rPr>
              <a:t>: </a:t>
            </a:r>
            <a:r>
              <a:rPr lang="en-US" sz="1200" b="1" dirty="0" smtClean="0">
                <a:solidFill>
                  <a:srgbClr val="009A46"/>
                </a:solidFill>
                <a:latin typeface="+mn-lt"/>
                <a:ea typeface="Calibri"/>
                <a:cs typeface="Calibri"/>
                <a:sym typeface="Calibri"/>
              </a:rPr>
              <a:t>Annotations for AOTW #2 on minimum wage</a:t>
            </a:r>
            <a:endParaRPr lang="en-US" sz="1200" b="1" dirty="0">
              <a:solidFill>
                <a:srgbClr val="009A46"/>
              </a:solidFill>
              <a:latin typeface="+mn-lt"/>
              <a:ea typeface="Calibri"/>
              <a:cs typeface="Calibri"/>
              <a:sym typeface="Calibri"/>
            </a:endParaRPr>
          </a:p>
        </p:txBody>
      </p:sp>
    </p:spTree>
    <p:extLst>
      <p:ext uri="{BB962C8B-B14F-4D97-AF65-F5344CB8AC3E}">
        <p14:creationId xmlns:p14="http://schemas.microsoft.com/office/powerpoint/2010/main" val="4255792384"/>
      </p:ext>
    </p:extLst>
  </p:cSld>
  <p:clrMapOvr>
    <a:masterClrMapping/>
  </p:clrMapOvr>
  <p:transition spd="slow">
    <p:cut/>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Practice the rules</a:t>
            </a:r>
            <a:endParaRPr lang="en-US" sz="3200" b="1" dirty="0"/>
          </a:p>
        </p:txBody>
      </p:sp>
      <p:sp>
        <p:nvSpPr>
          <p:cNvPr id="6" name="TextBox 5"/>
          <p:cNvSpPr txBox="1"/>
          <p:nvPr/>
        </p:nvSpPr>
        <p:spPr>
          <a:xfrm>
            <a:off x="457200" y="1143000"/>
            <a:ext cx="8382000" cy="4247317"/>
          </a:xfrm>
          <a:prstGeom prst="rect">
            <a:avLst/>
          </a:prstGeom>
          <a:noFill/>
        </p:spPr>
        <p:txBody>
          <a:bodyPr wrap="square" rtlCol="0">
            <a:spAutoFit/>
          </a:bodyPr>
          <a:lstStyle/>
          <a:p>
            <a:r>
              <a:rPr lang="en-US" sz="1800" b="1" dirty="0"/>
              <a:t>Directions:</a:t>
            </a:r>
            <a:r>
              <a:rPr lang="en-US" sz="1800" dirty="0"/>
              <a:t> In the following sentences: circle the subjects and then write (S) for “singular” and (P) for “plural.” Underline the correct use of the verb and write (S) for “singular” and (P) “plural</a:t>
            </a:r>
            <a:r>
              <a:rPr lang="en-US" sz="1800" dirty="0" smtClean="0"/>
              <a:t>.”</a:t>
            </a:r>
          </a:p>
          <a:p>
            <a:r>
              <a:rPr lang="en-US" sz="1800" dirty="0" smtClean="0"/>
              <a:t>   </a:t>
            </a:r>
          </a:p>
          <a:p>
            <a:r>
              <a:rPr lang="en-US" sz="1800" b="1" dirty="0" smtClean="0"/>
              <a:t>         </a:t>
            </a:r>
            <a:r>
              <a:rPr lang="en-US" sz="1800" b="1" dirty="0" smtClean="0">
                <a:solidFill>
                  <a:srgbClr val="7030A0"/>
                </a:solidFill>
              </a:rPr>
              <a:t>P                                 P</a:t>
            </a:r>
          </a:p>
          <a:p>
            <a:r>
              <a:rPr lang="en-US" sz="1800" dirty="0" smtClean="0"/>
              <a:t>1. Details </a:t>
            </a:r>
            <a:r>
              <a:rPr lang="en-US" sz="1800" dirty="0"/>
              <a:t>(</a:t>
            </a:r>
            <a:r>
              <a:rPr lang="en-US" sz="1800" dirty="0" smtClean="0"/>
              <a:t>convinces / convince</a:t>
            </a:r>
            <a:r>
              <a:rPr lang="en-US" sz="1800" dirty="0"/>
              <a:t>) our minds to buy what our hearts desire</a:t>
            </a:r>
            <a:r>
              <a:rPr lang="en-US" sz="1800" dirty="0" smtClean="0"/>
              <a:t>. </a:t>
            </a:r>
          </a:p>
          <a:p>
            <a:r>
              <a:rPr lang="en-US" sz="1800" dirty="0" smtClean="0"/>
              <a:t>                   </a:t>
            </a:r>
          </a:p>
          <a:p>
            <a:r>
              <a:rPr lang="en-US" sz="1800" b="1" dirty="0">
                <a:solidFill>
                  <a:srgbClr val="00B0F0"/>
                </a:solidFill>
              </a:rPr>
              <a:t> </a:t>
            </a:r>
            <a:r>
              <a:rPr lang="en-US" sz="1800" b="1" dirty="0" smtClean="0">
                <a:solidFill>
                  <a:srgbClr val="00B0F0"/>
                </a:solidFill>
              </a:rPr>
              <a:t>                      S           S</a:t>
            </a:r>
          </a:p>
          <a:p>
            <a:r>
              <a:rPr lang="en-US" sz="1800" dirty="0" smtClean="0"/>
              <a:t>2. Either Ali or I (are / am) leading today’s discussion. </a:t>
            </a:r>
            <a:endParaRPr lang="en-US" sz="1800" dirty="0"/>
          </a:p>
          <a:p>
            <a:r>
              <a:rPr lang="en-US" sz="1800" dirty="0" smtClean="0"/>
              <a:t>    </a:t>
            </a:r>
          </a:p>
          <a:p>
            <a:r>
              <a:rPr lang="en-US" sz="1800" b="1" dirty="0" smtClean="0">
                <a:solidFill>
                  <a:srgbClr val="00B0F0"/>
                </a:solidFill>
              </a:rPr>
              <a:t>    S              S</a:t>
            </a:r>
          </a:p>
          <a:p>
            <a:r>
              <a:rPr lang="en-US" sz="1800" dirty="0" smtClean="0"/>
              <a:t>3. Nobody (listens / listen) to Nickelback on a regular basis. </a:t>
            </a:r>
          </a:p>
          <a:p>
            <a:endParaRPr lang="en-US" sz="1800" dirty="0" smtClean="0"/>
          </a:p>
          <a:p>
            <a:r>
              <a:rPr lang="en-US" sz="1800" b="1" dirty="0" smtClean="0">
                <a:solidFill>
                  <a:srgbClr val="7030A0"/>
                </a:solidFill>
              </a:rPr>
              <a:t>                 P      P</a:t>
            </a:r>
          </a:p>
          <a:p>
            <a:r>
              <a:rPr lang="en-US" sz="1800" dirty="0" smtClean="0"/>
              <a:t>4. Only a few (are / is) attending the concert this evening. </a:t>
            </a:r>
            <a:endParaRPr lang="en-US" sz="1800" dirty="0"/>
          </a:p>
        </p:txBody>
      </p:sp>
      <p:sp>
        <p:nvSpPr>
          <p:cNvPr id="8" name="TextBox 7"/>
          <p:cNvSpPr txBox="1"/>
          <p:nvPr/>
        </p:nvSpPr>
        <p:spPr>
          <a:xfrm>
            <a:off x="152400" y="6030079"/>
            <a:ext cx="8686800" cy="677108"/>
          </a:xfrm>
          <a:prstGeom prst="rect">
            <a:avLst/>
          </a:prstGeom>
          <a:noFill/>
        </p:spPr>
        <p:txBody>
          <a:bodyPr wrap="square" rtlCol="0">
            <a:spAutoFit/>
          </a:bodyPr>
          <a:lstStyle/>
          <a:p>
            <a:r>
              <a:rPr lang="en-US" sz="2400" b="1" dirty="0" smtClean="0">
                <a:solidFill>
                  <a:schemeClr val="accent1"/>
                </a:solidFill>
              </a:rPr>
              <a:t>**There will be subject verb agreement on Friday’s quiz. </a:t>
            </a:r>
            <a:r>
              <a:rPr lang="en-US" sz="2400" b="1" dirty="0" smtClean="0">
                <a:solidFill>
                  <a:schemeClr val="accent1"/>
                </a:solidFill>
                <a:sym typeface="Wingdings"/>
              </a:rPr>
              <a:t> </a:t>
            </a:r>
          </a:p>
          <a:p>
            <a:endParaRPr lang="en-US" dirty="0"/>
          </a:p>
        </p:txBody>
      </p:sp>
    </p:spTree>
    <p:extLst>
      <p:ext uri="{BB962C8B-B14F-4D97-AF65-F5344CB8AC3E}">
        <p14:creationId xmlns:p14="http://schemas.microsoft.com/office/powerpoint/2010/main" val="9629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anim calcmode="lin" valueType="num">
                                      <p:cBhvr additive="base">
                                        <p:cTn id="2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3/1/17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abrogate (verb) </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Subject Verb Agreement  Practice: With a partner at your table, cut out the rules and examples. Match the rule to the example. Then on a separate sheet of paper, write your group’s own example for each rule.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WOTD = abrogate (verb)</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SSR (15 mins) + introduce weekly response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Homework: </a:t>
            </a:r>
            <a:r>
              <a:rPr lang="en-US" sz="1800" dirty="0" smtClean="0">
                <a:latin typeface="Calibri"/>
                <a:ea typeface="Calibri"/>
                <a:cs typeface="Calibri"/>
                <a:sym typeface="Calibri"/>
              </a:rPr>
              <a:t>Finish answering questions 3-5 for homework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Tomorrow = You must fill out your schedule for next year and bring it with you to go down and meet with the counselors. Tomorrow you will need to write 3 SAT multiple choice questions from the article. You can also study for your WOTD + Grammar Quiz which is on Friday. </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mn-lt"/>
                <a:ea typeface="Calibri"/>
                <a:cs typeface="Calibri"/>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use </a:t>
            </a:r>
            <a:r>
              <a:rPr lang="en-US" sz="1600" dirty="0">
                <a:solidFill>
                  <a:schemeClr val="tx1"/>
                </a:solidFill>
                <a:latin typeface="+mn-lt"/>
                <a:ea typeface="Calibri"/>
                <a:cs typeface="Calibri"/>
                <a:sym typeface="Calibri"/>
              </a:rPr>
              <a:t>context (e.g., the overall meaning of a sentence, paragraph, or text; a word's position or function in a sentence) as a clue to the meaning of a word or phrase.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identify </a:t>
            </a:r>
            <a:r>
              <a:rPr lang="en-US" sz="1600" dirty="0">
                <a:solidFill>
                  <a:schemeClr val="tx1"/>
                </a:solidFill>
                <a:latin typeface="+mn-lt"/>
                <a:ea typeface="Calibri"/>
                <a:cs typeface="Calibri"/>
                <a:sym typeface="Calibri"/>
              </a:rPr>
              <a:t>and correctly use patterns of word changes that indicate different meanings or parts of speech (e.g., conceive, conception, conceivable).</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1379474555"/>
      </p:ext>
    </p:extLst>
  </p:cSld>
  <p:clrMapOvr>
    <a:masterClrMapping/>
  </p:clrMapOvr>
  <p:transition spd="slow">
    <p:cut/>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3/1/17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abrogate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a:solidFill>
                  <a:schemeClr val="bg1"/>
                </a:solidFill>
              </a:rPr>
              <a:t>ab</a:t>
            </a:r>
            <a:r>
              <a:rPr lang="en-US" sz="2000" dirty="0">
                <a:solidFill>
                  <a:schemeClr val="bg1"/>
                </a:solidFill>
              </a:rPr>
              <a:t>-</a:t>
            </a:r>
            <a:r>
              <a:rPr lang="en-US" sz="2000" dirty="0" err="1">
                <a:solidFill>
                  <a:schemeClr val="bg1"/>
                </a:solidFill>
              </a:rPr>
              <a:t>r</a:t>
            </a:r>
            <a:r>
              <a:rPr lang="en-US" sz="2000" i="1" dirty="0" err="1">
                <a:solidFill>
                  <a:schemeClr val="bg1"/>
                </a:solidFill>
              </a:rPr>
              <a:t>uh</a:t>
            </a:r>
            <a:r>
              <a:rPr lang="en-US" sz="2000" dirty="0">
                <a:solidFill>
                  <a:schemeClr val="bg1"/>
                </a:solidFill>
              </a:rPr>
              <a:t>-</a:t>
            </a:r>
            <a:r>
              <a:rPr lang="en-US" sz="2000" dirty="0" err="1">
                <a:solidFill>
                  <a:schemeClr val="bg1"/>
                </a:solidFill>
              </a:rPr>
              <a:t>geyt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approve, permit, validate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abrogation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While </a:t>
            </a:r>
            <a:r>
              <a:rPr lang="en-US" sz="2000" dirty="0">
                <a:solidFill>
                  <a:schemeClr val="bg1"/>
                </a:solidFill>
              </a:rPr>
              <a:t>the United States abolished slavery back in 1865, some countries have yet to</a:t>
            </a:r>
            <a:r>
              <a:rPr lang="en-US" sz="2000" b="1" u="sng" dirty="0">
                <a:solidFill>
                  <a:schemeClr val="bg1"/>
                </a:solidFill>
              </a:rPr>
              <a:t> </a:t>
            </a:r>
            <a:r>
              <a:rPr lang="en-US" sz="2000" b="1" u="sng" dirty="0" smtClean="0">
                <a:solidFill>
                  <a:schemeClr val="bg1"/>
                </a:solidFill>
              </a:rPr>
              <a:t>abrogate </a:t>
            </a:r>
            <a:r>
              <a:rPr lang="en-US" sz="2000" dirty="0" smtClean="0">
                <a:solidFill>
                  <a:schemeClr val="bg1"/>
                </a:solidFill>
              </a:rPr>
              <a:t>it.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Revoke, overturn, void, cancel</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repeal or do away with (a law, right, or formal agreement).</a:t>
            </a:r>
            <a:endParaRPr lang="en-US" altLang="x-none" sz="2000" dirty="0">
              <a:solidFill>
                <a:schemeClr val="bg1"/>
              </a:solidFill>
            </a:endParaRPr>
          </a:p>
        </p:txBody>
      </p:sp>
    </p:spTree>
    <p:extLst>
      <p:ext uri="{BB962C8B-B14F-4D97-AF65-F5344CB8AC3E}">
        <p14:creationId xmlns:p14="http://schemas.microsoft.com/office/powerpoint/2010/main" val="19363836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lgn="ctr"/>
            <a:r>
              <a:rPr lang="en-US" sz="2000" b="1" dirty="0" smtClean="0"/>
              <a:t>Wednesday 3/1/17</a:t>
            </a:r>
            <a:br>
              <a:rPr lang="en-US" sz="2000" b="1" dirty="0" smtClean="0"/>
            </a:br>
            <a:r>
              <a:rPr lang="en-US" sz="2000" b="1" dirty="0" smtClean="0"/>
              <a:t>Daily Grammar Practice: Subject Verb Agreement</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1994211"/>
              </p:ext>
            </p:extLst>
          </p:nvPr>
        </p:nvGraphicFramePr>
        <p:xfrm>
          <a:off x="304800" y="1055794"/>
          <a:ext cx="8382000" cy="5402156"/>
        </p:xfrm>
        <a:graphic>
          <a:graphicData uri="http://schemas.openxmlformats.org/drawingml/2006/table">
            <a:tbl>
              <a:tblPr firstRow="1" bandRow="1">
                <a:tableStyleId>{ED083AE6-46FA-4A59-8FB0-9F97EB10719F}</a:tableStyleId>
              </a:tblPr>
              <a:tblGrid>
                <a:gridCol w="4191000"/>
                <a:gridCol w="4191000"/>
              </a:tblGrid>
              <a:tr h="278553">
                <a:tc>
                  <a:txBody>
                    <a:bodyPr/>
                    <a:lstStyle/>
                    <a:p>
                      <a:pPr algn="ctr"/>
                      <a:r>
                        <a:rPr lang="en-US" sz="1800" dirty="0" smtClean="0"/>
                        <a:t>Rule</a:t>
                      </a:r>
                      <a:endParaRPr lang="en-US" sz="1800" b="1" dirty="0"/>
                    </a:p>
                  </a:txBody>
                  <a:tcPr/>
                </a:tc>
                <a:tc>
                  <a:txBody>
                    <a:bodyPr/>
                    <a:lstStyle/>
                    <a:p>
                      <a:pPr algn="ctr"/>
                      <a:r>
                        <a:rPr lang="en-US" sz="1800" dirty="0" smtClean="0"/>
                        <a:t>Schmitt’s Example</a:t>
                      </a:r>
                      <a:endParaRPr lang="en-US" sz="1800" b="1" dirty="0"/>
                    </a:p>
                  </a:txBody>
                  <a:tcPr/>
                </a:tc>
              </a:tr>
              <a:tr h="2228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The word none is treated in various ways. Sometimes it uses a singular verb, and at other times, it uses a plural verb. When none means no one or not one, use </a:t>
                      </a:r>
                      <a:r>
                        <a:rPr lang="en-US" sz="1600" b="1" i="0" u="sng" strike="noStrike" cap="none" baseline="0" dirty="0" smtClean="0">
                          <a:solidFill>
                            <a:schemeClr val="tx1"/>
                          </a:solidFill>
                          <a:effectLst/>
                          <a:latin typeface="+mn-lt"/>
                          <a:ea typeface="+mn-ea"/>
                          <a:cs typeface="+mn-cs"/>
                          <a:sym typeface="Arial"/>
                          <a:rtl val="0"/>
                        </a:rPr>
                        <a:t>the singular form of the verb</a:t>
                      </a:r>
                      <a:r>
                        <a:rPr lang="en-US" sz="1600" b="1" i="0" u="none" strike="noStrike" cap="none" baseline="0" dirty="0" smtClean="0">
                          <a:solidFill>
                            <a:schemeClr val="tx1"/>
                          </a:solidFill>
                          <a:effectLst/>
                          <a:latin typeface="+mn-lt"/>
                          <a:ea typeface="+mn-ea"/>
                          <a:cs typeface="+mn-cs"/>
                          <a:sym typeface="Arial"/>
                          <a:rtl val="0"/>
                        </a:rPr>
                        <a:t>. When none means or suggests more than one thing or person, use </a:t>
                      </a:r>
                      <a:r>
                        <a:rPr lang="en-US" sz="1600" b="1" i="0" u="sng" strike="noStrike" cap="none" baseline="0" dirty="0" smtClean="0">
                          <a:solidFill>
                            <a:schemeClr val="tx1"/>
                          </a:solidFill>
                          <a:effectLst/>
                          <a:latin typeface="+mn-lt"/>
                          <a:ea typeface="+mn-ea"/>
                          <a:cs typeface="+mn-cs"/>
                          <a:sym typeface="Arial"/>
                          <a:rtl val="0"/>
                        </a:rPr>
                        <a:t>the plural form of the verb</a:t>
                      </a:r>
                      <a:endParaRPr lang="en-US" sz="1600" dirty="0" smtClean="0">
                        <a:effectLst/>
                      </a:endParaRPr>
                    </a:p>
                  </a:txBody>
                  <a:tcPr/>
                </a:tc>
                <a:tc>
                  <a:txBody>
                    <a:bodyPr/>
                    <a:lstStyle/>
                    <a:p>
                      <a:r>
                        <a:rPr lang="en-US" sz="1600" b="1" i="0" u="none" strike="noStrike" cap="none" baseline="0" dirty="0" smtClean="0">
                          <a:solidFill>
                            <a:schemeClr val="tx1"/>
                          </a:solidFill>
                          <a:effectLst/>
                          <a:latin typeface="+mn-lt"/>
                          <a:ea typeface="+mn-ea"/>
                          <a:cs typeface="+mn-cs"/>
                          <a:sym typeface="Arial"/>
                          <a:rtl val="0"/>
                        </a:rPr>
                        <a:t>None</a:t>
                      </a:r>
                      <a:r>
                        <a:rPr lang="en-US" sz="1600" b="0" i="0" u="none" strike="noStrike" cap="none" baseline="0" dirty="0" smtClean="0">
                          <a:solidFill>
                            <a:schemeClr val="tx1"/>
                          </a:solidFill>
                          <a:effectLst/>
                          <a:latin typeface="+mn-lt"/>
                          <a:ea typeface="+mn-ea"/>
                          <a:cs typeface="+mn-cs"/>
                          <a:sym typeface="Arial"/>
                          <a:rtl val="0"/>
                        </a:rPr>
                        <a:t> of them</a:t>
                      </a:r>
                      <a:r>
                        <a:rPr lang="en-US" sz="1600" b="0" i="0" u="sng" strike="noStrike" cap="none" baseline="0" dirty="0" smtClean="0">
                          <a:solidFill>
                            <a:schemeClr val="tx1"/>
                          </a:solidFill>
                          <a:effectLst/>
                          <a:latin typeface="+mn-lt"/>
                          <a:ea typeface="+mn-ea"/>
                          <a:cs typeface="+mn-cs"/>
                          <a:sym typeface="Arial"/>
                          <a:rtl val="0"/>
                        </a:rPr>
                        <a:t> is</a:t>
                      </a:r>
                      <a:r>
                        <a:rPr lang="en-US" sz="1600" b="0" i="0" u="none" strike="noStrike" cap="none" baseline="0" dirty="0" smtClean="0">
                          <a:solidFill>
                            <a:schemeClr val="tx1"/>
                          </a:solidFill>
                          <a:effectLst/>
                          <a:latin typeface="+mn-lt"/>
                          <a:ea typeface="+mn-ea"/>
                          <a:cs typeface="+mn-cs"/>
                          <a:sym typeface="Arial"/>
                          <a:rtl val="0"/>
                        </a:rPr>
                        <a:t> alive.</a:t>
                      </a:r>
                      <a:endParaRPr lang="en-US" sz="1600" dirty="0" smtClean="0">
                        <a:effectLst/>
                      </a:endParaRPr>
                    </a:p>
                    <a:p>
                      <a:endParaRPr lang="en-US" sz="1600" b="1" i="0" u="none" strike="noStrike" cap="none" baseline="0" dirty="0" smtClean="0">
                        <a:solidFill>
                          <a:schemeClr val="tx1"/>
                        </a:solidFill>
                        <a:effectLst/>
                        <a:latin typeface="+mn-lt"/>
                        <a:ea typeface="+mn-ea"/>
                        <a:cs typeface="+mn-cs"/>
                        <a:sym typeface="Arial"/>
                        <a:rtl val="0"/>
                      </a:endParaRPr>
                    </a:p>
                    <a:p>
                      <a:r>
                        <a:rPr lang="en-US" sz="1600" b="1" i="0" u="none" strike="noStrike" cap="none" baseline="0" dirty="0" smtClean="0">
                          <a:solidFill>
                            <a:schemeClr val="tx1"/>
                          </a:solidFill>
                          <a:effectLst/>
                          <a:latin typeface="+mn-lt"/>
                          <a:ea typeface="+mn-ea"/>
                          <a:cs typeface="+mn-cs"/>
                          <a:sym typeface="Arial"/>
                          <a:rtl val="0"/>
                        </a:rPr>
                        <a:t>None</a:t>
                      </a:r>
                      <a:r>
                        <a:rPr lang="en-US" sz="1600" b="0" i="0" u="sng" strike="noStrike" cap="none" baseline="0" dirty="0" smtClean="0">
                          <a:solidFill>
                            <a:schemeClr val="tx1"/>
                          </a:solidFill>
                          <a:effectLst/>
                          <a:latin typeface="+mn-lt"/>
                          <a:ea typeface="+mn-ea"/>
                          <a:cs typeface="+mn-cs"/>
                          <a:sym typeface="Arial"/>
                          <a:rtl val="0"/>
                        </a:rPr>
                        <a:t> are</a:t>
                      </a:r>
                      <a:r>
                        <a:rPr lang="en-US" sz="1600" b="0" i="0" u="none" strike="noStrike" cap="none" baseline="0" dirty="0" smtClean="0">
                          <a:solidFill>
                            <a:schemeClr val="tx1"/>
                          </a:solidFill>
                          <a:effectLst/>
                          <a:latin typeface="+mn-lt"/>
                          <a:ea typeface="+mn-ea"/>
                          <a:cs typeface="+mn-cs"/>
                          <a:sym typeface="Arial"/>
                          <a:rtl val="0"/>
                        </a:rPr>
                        <a:t> worthless because they continue help when needed. </a:t>
                      </a:r>
                      <a:endParaRPr lang="en-US" sz="1600" dirty="0" smtClean="0">
                        <a:effectLst/>
                      </a:endParaRPr>
                    </a:p>
                    <a:p>
                      <a:endParaRPr lang="en-US" sz="1600" dirty="0"/>
                    </a:p>
                  </a:txBody>
                  <a:tcPr/>
                </a:tc>
              </a:tr>
              <a:tr h="1253490">
                <a:tc>
                  <a:txBody>
                    <a:bodyPr/>
                    <a:lstStyle/>
                    <a:p>
                      <a:r>
                        <a:rPr lang="en-US" sz="1600" b="1" i="0" u="none" strike="noStrike" cap="none" baseline="0" dirty="0" smtClean="0">
                          <a:solidFill>
                            <a:schemeClr val="tx1"/>
                          </a:solidFill>
                          <a:effectLst/>
                          <a:latin typeface="+mn-lt"/>
                          <a:ea typeface="+mn-ea"/>
                          <a:cs typeface="+mn-cs"/>
                          <a:sym typeface="Arial"/>
                          <a:rtl val="0"/>
                        </a:rPr>
                        <a:t>Here and there cannot be subjects. Therefore, if a sentence begins with here or there, look for the subject and write the correct form of the verb.</a:t>
                      </a:r>
                      <a:r>
                        <a:rPr lang="en-US" sz="1600" dirty="0" smtClean="0">
                          <a:effectLst/>
                        </a:rPr>
                        <a:t> </a:t>
                      </a:r>
                      <a:endParaRPr lang="en-US" sz="1600" dirty="0"/>
                    </a:p>
                  </a:txBody>
                  <a:tcPr/>
                </a:tc>
                <a:tc>
                  <a:txBody>
                    <a:bodyPr/>
                    <a:lstStyle/>
                    <a:p>
                      <a:r>
                        <a:rPr lang="en-US" sz="1600" dirty="0" smtClean="0"/>
                        <a:t>There </a:t>
                      </a:r>
                      <a:r>
                        <a:rPr lang="en-US" sz="1600" u="sng" dirty="0" smtClean="0"/>
                        <a:t>are</a:t>
                      </a:r>
                      <a:r>
                        <a:rPr lang="en-US" sz="1600" dirty="0" smtClean="0"/>
                        <a:t> </a:t>
                      </a:r>
                      <a:r>
                        <a:rPr lang="en-US" sz="1600" b="1" dirty="0" smtClean="0"/>
                        <a:t>books</a:t>
                      </a:r>
                      <a:r>
                        <a:rPr lang="en-US" sz="1600" dirty="0" smtClean="0"/>
                        <a:t> on the floor.</a:t>
                      </a:r>
                      <a:endParaRPr lang="en-US" sz="1600" dirty="0"/>
                    </a:p>
                  </a:txBody>
                  <a:tcPr/>
                </a:tc>
              </a:tr>
              <a:tr h="1253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When the word number is preceded with the word a, use a plural verb. When the word number is preceded with the word the, use a singular verb.</a:t>
                      </a:r>
                      <a:r>
                        <a:rPr lang="en-US" sz="1600" dirty="0" smtClean="0">
                          <a:effectLst/>
                        </a:rPr>
                        <a:t> </a:t>
                      </a:r>
                    </a:p>
                    <a:p>
                      <a:endParaRPr lang="en-US" sz="1600" dirty="0"/>
                    </a:p>
                  </a:txBody>
                  <a:tcPr/>
                </a:tc>
                <a:tc>
                  <a:txBody>
                    <a:bodyPr/>
                    <a:lstStyle/>
                    <a:p>
                      <a:r>
                        <a:rPr lang="en-US" sz="1600" b="1" i="0" u="none" strike="noStrike" cap="none" baseline="0" dirty="0" smtClean="0">
                          <a:solidFill>
                            <a:schemeClr val="tx1"/>
                          </a:solidFill>
                          <a:effectLst/>
                          <a:latin typeface="+mn-lt"/>
                          <a:ea typeface="+mn-ea"/>
                          <a:cs typeface="+mn-cs"/>
                          <a:sym typeface="Arial"/>
                          <a:rtl val="0"/>
                        </a:rPr>
                        <a:t>A number</a:t>
                      </a:r>
                      <a:r>
                        <a:rPr lang="en-US" sz="1600" b="0" i="0" u="none" strike="noStrike" cap="none" baseline="0" dirty="0" smtClean="0">
                          <a:solidFill>
                            <a:schemeClr val="tx1"/>
                          </a:solidFill>
                          <a:effectLst/>
                          <a:latin typeface="+mn-lt"/>
                          <a:ea typeface="+mn-ea"/>
                          <a:cs typeface="+mn-cs"/>
                          <a:sym typeface="Arial"/>
                          <a:rtl val="0"/>
                        </a:rPr>
                        <a:t> of people</a:t>
                      </a:r>
                      <a:r>
                        <a:rPr lang="en-US" sz="1600" b="0" i="0" u="sng" strike="noStrike" cap="none" baseline="0" dirty="0" smtClean="0">
                          <a:solidFill>
                            <a:schemeClr val="tx1"/>
                          </a:solidFill>
                          <a:effectLst/>
                          <a:latin typeface="+mn-lt"/>
                          <a:ea typeface="+mn-ea"/>
                          <a:cs typeface="+mn-cs"/>
                          <a:sym typeface="Arial"/>
                          <a:rtl val="0"/>
                        </a:rPr>
                        <a:t> are</a:t>
                      </a:r>
                      <a:r>
                        <a:rPr lang="en-US" sz="1600" b="0" i="0" u="none" strike="noStrike" cap="none" baseline="0" dirty="0" smtClean="0">
                          <a:solidFill>
                            <a:schemeClr val="tx1"/>
                          </a:solidFill>
                          <a:effectLst/>
                          <a:latin typeface="+mn-lt"/>
                          <a:ea typeface="+mn-ea"/>
                          <a:cs typeface="+mn-cs"/>
                          <a:sym typeface="Arial"/>
                          <a:rtl val="0"/>
                        </a:rPr>
                        <a:t> waiting for you to finish.</a:t>
                      </a:r>
                    </a:p>
                    <a:p>
                      <a:r>
                        <a:rPr lang="en-US" sz="1600" b="0" i="0" u="none" strike="noStrike" cap="none" baseline="0" dirty="0" smtClean="0">
                          <a:solidFill>
                            <a:schemeClr val="tx1"/>
                          </a:solidFill>
                          <a:effectLst/>
                          <a:latin typeface="+mn-lt"/>
                          <a:ea typeface="+mn-ea"/>
                          <a:cs typeface="+mn-cs"/>
                          <a:sym typeface="Arial"/>
                          <a:rtl val="0"/>
                        </a:rPr>
                        <a:t> </a:t>
                      </a:r>
                    </a:p>
                    <a:p>
                      <a:r>
                        <a:rPr lang="en-US" sz="1600" b="1" i="0" u="none" strike="noStrike" cap="none" baseline="0" dirty="0" smtClean="0">
                          <a:solidFill>
                            <a:schemeClr val="tx1"/>
                          </a:solidFill>
                          <a:effectLst/>
                          <a:latin typeface="+mn-lt"/>
                          <a:ea typeface="+mn-ea"/>
                          <a:cs typeface="+mn-cs"/>
                          <a:sym typeface="Arial"/>
                          <a:rtl val="0"/>
                        </a:rPr>
                        <a:t>The number</a:t>
                      </a:r>
                      <a:r>
                        <a:rPr lang="en-US" sz="1600" b="0" i="0" u="none" strike="noStrike" cap="none" baseline="0" dirty="0" smtClean="0">
                          <a:solidFill>
                            <a:schemeClr val="tx1"/>
                          </a:solidFill>
                          <a:effectLst/>
                          <a:latin typeface="+mn-lt"/>
                          <a:ea typeface="+mn-ea"/>
                          <a:cs typeface="+mn-cs"/>
                          <a:sym typeface="Arial"/>
                          <a:rtl val="0"/>
                        </a:rPr>
                        <a:t> of trucks </a:t>
                      </a:r>
                      <a:r>
                        <a:rPr lang="en-US" sz="1600" b="0" i="0" u="sng" strike="noStrike" cap="none" baseline="0" dirty="0" smtClean="0">
                          <a:solidFill>
                            <a:schemeClr val="tx1"/>
                          </a:solidFill>
                          <a:effectLst/>
                          <a:latin typeface="+mn-lt"/>
                          <a:ea typeface="+mn-ea"/>
                          <a:cs typeface="+mn-cs"/>
                          <a:sym typeface="Arial"/>
                          <a:rtl val="0"/>
                        </a:rPr>
                        <a:t>appears</a:t>
                      </a:r>
                      <a:r>
                        <a:rPr lang="en-US" sz="1600" b="0" i="0" u="none" strike="noStrike" cap="none" baseline="0" dirty="0" smtClean="0">
                          <a:solidFill>
                            <a:schemeClr val="tx1"/>
                          </a:solidFill>
                          <a:effectLst/>
                          <a:latin typeface="+mn-lt"/>
                          <a:ea typeface="+mn-ea"/>
                          <a:cs typeface="+mn-cs"/>
                          <a:sym typeface="Arial"/>
                          <a:rtl val="0"/>
                        </a:rPr>
                        <a:t> to be too many</a:t>
                      </a:r>
                      <a:r>
                        <a:rPr lang="en-US" sz="1600" dirty="0" smtClean="0">
                          <a:effectLst/>
                        </a:rPr>
                        <a:t> </a:t>
                      </a:r>
                      <a:endParaRPr lang="en-US" sz="1600" dirty="0" smtClean="0"/>
                    </a:p>
                    <a:p>
                      <a:endParaRPr lang="en-US" sz="1600" dirty="0"/>
                    </a:p>
                  </a:txBody>
                  <a:tcPr/>
                </a:tc>
              </a:tr>
            </a:tbl>
          </a:graphicData>
        </a:graphic>
      </p:graphicFrame>
    </p:spTree>
    <p:extLst>
      <p:ext uri="{BB962C8B-B14F-4D97-AF65-F5344CB8AC3E}">
        <p14:creationId xmlns:p14="http://schemas.microsoft.com/office/powerpoint/2010/main" val="182206200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Practice</a:t>
            </a:r>
            <a:endParaRPr lang="en-US" sz="4400" b="1" dirty="0"/>
          </a:p>
        </p:txBody>
      </p:sp>
      <p:sp>
        <p:nvSpPr>
          <p:cNvPr id="3" name="Content Placeholder 2"/>
          <p:cNvSpPr>
            <a:spLocks noGrp="1"/>
          </p:cNvSpPr>
          <p:nvPr>
            <p:ph idx="1"/>
          </p:nvPr>
        </p:nvSpPr>
        <p:spPr>
          <a:xfrm>
            <a:off x="304800" y="1646237"/>
            <a:ext cx="8610600" cy="4906963"/>
          </a:xfrm>
        </p:spPr>
        <p:txBody>
          <a:bodyPr/>
          <a:lstStyle/>
          <a:p>
            <a:pPr fontAlgn="t"/>
            <a:r>
              <a:rPr lang="en-US" sz="1800" b="1" dirty="0"/>
              <a:t>Directions:</a:t>
            </a:r>
            <a:r>
              <a:rPr lang="en-US" sz="1800" dirty="0"/>
              <a:t> In the following sentences: circle the subjects and then write (S) for “singular” and (P) for “plural.” Underline the correct use of the verb and write (S) for “singular” and (P) “plural</a:t>
            </a:r>
            <a:r>
              <a:rPr lang="en-US" sz="1800" dirty="0" smtClean="0"/>
              <a:t>.”</a:t>
            </a:r>
          </a:p>
          <a:p>
            <a:pPr fontAlgn="t"/>
            <a:endParaRPr lang="en-US" sz="1650" dirty="0" smtClean="0"/>
          </a:p>
          <a:p>
            <a:pPr marL="342900" indent="-342900" fontAlgn="t">
              <a:buFont typeface="+mj-lt"/>
              <a:buAutoNum type="arabicPeriod"/>
            </a:pPr>
            <a:r>
              <a:rPr lang="en-US" sz="1650" dirty="0" smtClean="0"/>
              <a:t>None </a:t>
            </a:r>
            <a:r>
              <a:rPr lang="en-US" sz="1650" dirty="0"/>
              <a:t>of them (</a:t>
            </a:r>
            <a:r>
              <a:rPr lang="en-US" sz="1650" dirty="0" smtClean="0"/>
              <a:t>is / are</a:t>
            </a:r>
            <a:r>
              <a:rPr lang="en-US" sz="1650" dirty="0"/>
              <a:t>) worth your time.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None </a:t>
            </a:r>
            <a:r>
              <a:rPr lang="en-US" sz="1650" dirty="0"/>
              <a:t>of the printers (</a:t>
            </a:r>
            <a:r>
              <a:rPr lang="en-US" sz="1650" dirty="0" smtClean="0"/>
              <a:t>is / are</a:t>
            </a:r>
            <a:r>
              <a:rPr lang="en-US" sz="1650" dirty="0"/>
              <a:t>) working.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There </a:t>
            </a:r>
            <a:r>
              <a:rPr lang="en-US" sz="1650" dirty="0"/>
              <a:t>(</a:t>
            </a:r>
            <a:r>
              <a:rPr lang="en-US" sz="1650" dirty="0" smtClean="0"/>
              <a:t>is / are</a:t>
            </a:r>
            <a:r>
              <a:rPr lang="en-US" sz="1650" dirty="0"/>
              <a:t>) a cell phone ringing on my desk.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A </a:t>
            </a:r>
            <a:r>
              <a:rPr lang="en-US" sz="1650" dirty="0"/>
              <a:t>number of people (</a:t>
            </a:r>
            <a:r>
              <a:rPr lang="en-US" sz="1650" dirty="0" smtClean="0"/>
              <a:t>is / are</a:t>
            </a:r>
            <a:r>
              <a:rPr lang="en-US" sz="1650" dirty="0"/>
              <a:t>) angry at Mr. Schmitt for assigning too many assignments.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The </a:t>
            </a:r>
            <a:r>
              <a:rPr lang="en-US" sz="1650" dirty="0"/>
              <a:t>number of students in the hallway (</a:t>
            </a:r>
            <a:r>
              <a:rPr lang="en-US" sz="1650" dirty="0" smtClean="0"/>
              <a:t>continue / continues</a:t>
            </a:r>
            <a:r>
              <a:rPr lang="en-US" sz="1650" dirty="0"/>
              <a:t>) to grow. </a:t>
            </a:r>
          </a:p>
          <a:p>
            <a:pPr fontAlgn="t"/>
            <a:endParaRPr lang="en-US" sz="1650" dirty="0" smtClean="0"/>
          </a:p>
          <a:p>
            <a:pPr fontAlgn="t"/>
            <a:endParaRPr lang="en-US" sz="1650" dirty="0"/>
          </a:p>
          <a:p>
            <a:pPr fontAlgn="t"/>
            <a:r>
              <a:rPr lang="en-US" sz="2800" b="1" dirty="0" smtClean="0">
                <a:solidFill>
                  <a:schemeClr val="accent1"/>
                </a:solidFill>
              </a:rPr>
              <a:t>**Reminder, this will be on your quiz, so please include this where you record Bell </a:t>
            </a:r>
            <a:r>
              <a:rPr lang="en-US" sz="2800" b="1" dirty="0">
                <a:solidFill>
                  <a:schemeClr val="accent1"/>
                </a:solidFill>
              </a:rPr>
              <a:t>W</a:t>
            </a:r>
            <a:r>
              <a:rPr lang="en-US" sz="2800" b="1" dirty="0" smtClean="0">
                <a:solidFill>
                  <a:schemeClr val="accent1"/>
                </a:solidFill>
              </a:rPr>
              <a:t>ork. </a:t>
            </a:r>
            <a:endParaRPr lang="en-US" sz="2800" b="1" dirty="0">
              <a:solidFill>
                <a:schemeClr val="accent1"/>
              </a:solidFill>
            </a:endParaRPr>
          </a:p>
          <a:p>
            <a:pPr marL="342900" indent="-342900">
              <a:buFont typeface="+mj-lt"/>
              <a:buAutoNum type="arabicPeriod"/>
            </a:pPr>
            <a:endParaRPr lang="en-US" dirty="0"/>
          </a:p>
        </p:txBody>
      </p:sp>
    </p:spTree>
    <p:extLst>
      <p:ext uri="{BB962C8B-B14F-4D97-AF65-F5344CB8AC3E}">
        <p14:creationId xmlns:p14="http://schemas.microsoft.com/office/powerpoint/2010/main" val="59071143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Word List for Quiz on 3/3/17</a:t>
            </a:r>
            <a:endParaRPr lang="en-US" sz="4400" b="1" dirty="0"/>
          </a:p>
        </p:txBody>
      </p:sp>
      <p:sp>
        <p:nvSpPr>
          <p:cNvPr id="3" name="Content Placeholder 2"/>
          <p:cNvSpPr>
            <a:spLocks noGrp="1"/>
          </p:cNvSpPr>
          <p:nvPr>
            <p:ph idx="1"/>
          </p:nvPr>
        </p:nvSpPr>
        <p:spPr>
          <a:xfrm>
            <a:off x="457200" y="1426782"/>
            <a:ext cx="8458200" cy="4525963"/>
          </a:xfrm>
        </p:spPr>
        <p:txBody>
          <a:bodyPr/>
          <a:lstStyle/>
          <a:p>
            <a:r>
              <a:rPr lang="en-US" sz="1600" b="1" dirty="0" smtClean="0"/>
              <a:t>Nullify (verb)</a:t>
            </a:r>
            <a:r>
              <a:rPr lang="en-US" sz="1600" dirty="0" smtClean="0"/>
              <a:t>	</a:t>
            </a:r>
            <a:r>
              <a:rPr lang="en-US" altLang="x-none" sz="1600" dirty="0" smtClean="0">
                <a:solidFill>
                  <a:schemeClr val="tx1"/>
                </a:solidFill>
              </a:rPr>
              <a:t> 	To make </a:t>
            </a:r>
            <a:r>
              <a:rPr lang="en-US" altLang="x-none" sz="1600" dirty="0">
                <a:solidFill>
                  <a:schemeClr val="tx1"/>
                </a:solidFill>
              </a:rPr>
              <a:t>legally null and void; </a:t>
            </a:r>
            <a:r>
              <a:rPr lang="en-US" altLang="x-none" sz="1600" dirty="0" smtClean="0">
                <a:solidFill>
                  <a:schemeClr val="tx1"/>
                </a:solidFill>
              </a:rPr>
              <a:t>invalidate. </a:t>
            </a:r>
            <a:r>
              <a:rPr lang="en-US" sz="1600" dirty="0" smtClean="0">
                <a:solidFill>
                  <a:schemeClr val="tx1"/>
                </a:solidFill>
              </a:rPr>
              <a:t>	</a:t>
            </a:r>
          </a:p>
          <a:p>
            <a:endParaRPr lang="en-US" sz="1600" dirty="0" smtClean="0"/>
          </a:p>
          <a:p>
            <a:r>
              <a:rPr lang="en-US" sz="1600" b="1" dirty="0" smtClean="0"/>
              <a:t>Materialize (verb) </a:t>
            </a:r>
            <a:r>
              <a:rPr lang="en-US" sz="1600" dirty="0" smtClean="0"/>
              <a:t>		To come into being; or to become real or visible. </a:t>
            </a:r>
          </a:p>
          <a:p>
            <a:endParaRPr lang="en-US" sz="1600" dirty="0" smtClean="0"/>
          </a:p>
          <a:p>
            <a:r>
              <a:rPr lang="en-US" sz="1600" b="1" dirty="0" smtClean="0"/>
              <a:t>Credulous (adj.)	</a:t>
            </a:r>
            <a:r>
              <a:rPr lang="en-US" sz="1600" dirty="0" smtClean="0"/>
              <a:t>	Having too great a readiness to believe in things. </a:t>
            </a:r>
          </a:p>
          <a:p>
            <a:endParaRPr lang="en-US" sz="1600" dirty="0" smtClean="0"/>
          </a:p>
          <a:p>
            <a:r>
              <a:rPr lang="en-US" sz="1600" b="1" dirty="0" smtClean="0"/>
              <a:t>Blight (verb)</a:t>
            </a:r>
            <a:r>
              <a:rPr lang="en-US" sz="1600" dirty="0" smtClean="0"/>
              <a:t>		To spoil, harm, or destroy. </a:t>
            </a:r>
          </a:p>
          <a:p>
            <a:endParaRPr lang="en-US" sz="1600" dirty="0" smtClean="0"/>
          </a:p>
          <a:p>
            <a:r>
              <a:rPr lang="en-US" sz="1600" b="1" dirty="0" smtClean="0"/>
              <a:t>Abrogate (verb)</a:t>
            </a:r>
            <a:r>
              <a:rPr lang="en-US" sz="1600" dirty="0" smtClean="0"/>
              <a:t>		To repeal or do away with (a law, right, or formal agreement. </a:t>
            </a:r>
          </a:p>
          <a:p>
            <a:endParaRPr lang="en-US" dirty="0"/>
          </a:p>
          <a:p>
            <a:endParaRPr lang="en-US" dirty="0" smtClean="0"/>
          </a:p>
          <a:p>
            <a:endParaRPr lang="en-US" sz="2400" b="1" dirty="0" smtClean="0">
              <a:solidFill>
                <a:schemeClr val="accent1"/>
              </a:solidFill>
            </a:endParaRPr>
          </a:p>
          <a:p>
            <a:r>
              <a:rPr lang="en-US" sz="2000" b="1" dirty="0" smtClean="0">
                <a:solidFill>
                  <a:schemeClr val="accent1"/>
                </a:solidFill>
              </a:rPr>
              <a:t>**Make </a:t>
            </a:r>
            <a:r>
              <a:rPr lang="en-US" sz="2000" b="1" dirty="0">
                <a:solidFill>
                  <a:schemeClr val="accent1"/>
                </a:solidFill>
              </a:rPr>
              <a:t>sure you know synonyms, antonyms, and how to use the word in a sentence. </a:t>
            </a:r>
            <a:r>
              <a:rPr lang="en-US" sz="2000" b="1" dirty="0">
                <a:solidFill>
                  <a:schemeClr val="accent1"/>
                </a:solidFill>
                <a:sym typeface="Wingdings"/>
              </a:rPr>
              <a:t> </a:t>
            </a:r>
            <a:endParaRPr lang="en-US" sz="2000" b="1" dirty="0">
              <a:solidFill>
                <a:schemeClr val="accent1"/>
              </a:solidFill>
            </a:endParaRPr>
          </a:p>
          <a:p>
            <a:endParaRPr lang="en-US" sz="2000" b="1" dirty="0" smtClean="0">
              <a:solidFill>
                <a:schemeClr val="accent1"/>
              </a:solidFill>
            </a:endParaRPr>
          </a:p>
          <a:p>
            <a:r>
              <a:rPr lang="en-US" sz="2000" b="1" dirty="0" smtClean="0">
                <a:solidFill>
                  <a:schemeClr val="accent1"/>
                </a:solidFill>
              </a:rPr>
              <a:t>**There will also be subject verb agreement on the quiz. </a:t>
            </a:r>
          </a:p>
          <a:p>
            <a:endParaRPr lang="en-US" dirty="0"/>
          </a:p>
        </p:txBody>
      </p:sp>
    </p:spTree>
    <p:extLst>
      <p:ext uri="{BB962C8B-B14F-4D97-AF65-F5344CB8AC3E}">
        <p14:creationId xmlns:p14="http://schemas.microsoft.com/office/powerpoint/2010/main" val="186820448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3/2/17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Take attendance and make sure everyone has their schedule in order to meet with the counselors. </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Finish and turn in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text (annotations + 5 questions) at the end of the hour.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Read your SSR book and work on your weekly response </a:t>
            </a:r>
            <a:r>
              <a:rPr lang="en-US" sz="1800" b="1" dirty="0" smtClean="0">
                <a:latin typeface="Calibri"/>
                <a:ea typeface="Calibri"/>
                <a:cs typeface="Calibri"/>
                <a:sym typeface="Calibri"/>
              </a:rPr>
              <a:t>(due Sunday on Google Classroom or Monday at the start of the hour if handwritten)</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Study for your quiz tomorrow on WOTD and grammar (subject-verb agreement).</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mn-lt"/>
                <a:ea typeface="Calibri"/>
                <a:cs typeface="Calibri"/>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use </a:t>
            </a:r>
            <a:r>
              <a:rPr lang="en-US" sz="1600" dirty="0">
                <a:solidFill>
                  <a:schemeClr val="tx1"/>
                </a:solidFill>
                <a:latin typeface="+mn-lt"/>
                <a:ea typeface="Calibri"/>
                <a:cs typeface="Calibri"/>
                <a:sym typeface="Calibri"/>
              </a:rPr>
              <a:t>context (e.g., the overall meaning of a sentence, paragraph, or text; a word's position or function in a sentence) as a clue to the meaning of a word or phrase.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identify </a:t>
            </a:r>
            <a:r>
              <a:rPr lang="en-US" sz="1600" dirty="0">
                <a:solidFill>
                  <a:schemeClr val="tx1"/>
                </a:solidFill>
                <a:latin typeface="+mn-lt"/>
                <a:ea typeface="Calibri"/>
                <a:cs typeface="Calibri"/>
                <a:sym typeface="Calibri"/>
              </a:rPr>
              <a:t>and correctly use patterns of word changes that indicate different meanings or parts of speech (e.g., conceive, conception, conceivable).</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2960101399"/>
      </p:ext>
    </p:extLst>
  </p:cSld>
  <p:clrMapOvr>
    <a:masterClrMapping/>
  </p:clrMapOvr>
  <p:transition spd="slow">
    <p:cut/>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3/3/17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Partner up and wait for directions before starting the quiz </a:t>
            </a:r>
            <a:r>
              <a:rPr lang="en-US" sz="1800" b="1" dirty="0" smtClean="0">
                <a:latin typeface="Calibri"/>
                <a:ea typeface="Calibri"/>
                <a:cs typeface="Calibri"/>
                <a:sym typeface="Calibri"/>
              </a:rPr>
              <a:t>(partners = 2). </a:t>
            </a:r>
          </a:p>
          <a:p>
            <a:pPr eaLnBrk="1" fontAlgn="auto" hangingPunct="1">
              <a:lnSpc>
                <a:spcPct val="80000"/>
              </a:lnSpc>
              <a:spcBef>
                <a:spcPts val="0"/>
              </a:spcBef>
              <a:spcAft>
                <a:spcPts val="0"/>
              </a:spcAft>
              <a:buClr>
                <a:srgbClr val="000000"/>
              </a:buClr>
              <a:buSzPct val="100000"/>
              <a:defRPr/>
            </a:pPr>
            <a:r>
              <a:rPr lang="en-US" sz="1800" b="1" dirty="0" smtClean="0">
                <a:solidFill>
                  <a:srgbClr val="C20E9B"/>
                </a:solidFill>
                <a:latin typeface="Calibri"/>
                <a:ea typeface="Calibri"/>
                <a:cs typeface="Calibri"/>
                <a:sym typeface="Calibri"/>
              </a:rPr>
              <a:t>In </a:t>
            </a:r>
            <a:r>
              <a:rPr lang="en-US" sz="1800" b="1" dirty="0">
                <a:solidFill>
                  <a:srgbClr val="C20E9B"/>
                </a:solidFill>
                <a:latin typeface="Calibri"/>
                <a:ea typeface="Calibri"/>
                <a:cs typeface="Calibri"/>
                <a:sym typeface="Calibri"/>
              </a:rPr>
              <a:t>class activities</a:t>
            </a:r>
            <a:r>
              <a:rPr lang="en-US" sz="1800" b="1" dirty="0" smtClean="0">
                <a:solidFill>
                  <a:srgbClr val="C20E9B"/>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Finish and turn in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text (annotations + 5 questions) to your class’s designated “turned in” folder </a:t>
            </a:r>
            <a:r>
              <a:rPr lang="en-US" sz="1800" b="1" dirty="0" smtClean="0">
                <a:solidFill>
                  <a:srgbClr val="7030A0"/>
                </a:solidFill>
                <a:latin typeface="Calibri"/>
                <a:ea typeface="Calibri"/>
                <a:cs typeface="Calibri"/>
                <a:sym typeface="Calibri"/>
              </a:rPr>
              <a:t>(2</a:t>
            </a:r>
            <a:r>
              <a:rPr lang="en-US" sz="1800" b="1" baseline="30000" dirty="0" smtClean="0">
                <a:solidFill>
                  <a:srgbClr val="7030A0"/>
                </a:solidFill>
                <a:latin typeface="Calibri"/>
                <a:ea typeface="Calibri"/>
                <a:cs typeface="Calibri"/>
                <a:sym typeface="Calibri"/>
              </a:rPr>
              <a:t>nd</a:t>
            </a:r>
            <a:r>
              <a:rPr lang="en-US" sz="1800" b="1" dirty="0" smtClean="0">
                <a:solidFill>
                  <a:srgbClr val="7030A0"/>
                </a:solidFill>
                <a:latin typeface="Calibri"/>
                <a:ea typeface="Calibri"/>
                <a:cs typeface="Calibri"/>
                <a:sym typeface="Calibri"/>
              </a:rPr>
              <a:t> hour = blue, 3</a:t>
            </a:r>
            <a:r>
              <a:rPr lang="en-US" sz="1800" b="1" baseline="30000" dirty="0" smtClean="0">
                <a:solidFill>
                  <a:srgbClr val="7030A0"/>
                </a:solidFill>
                <a:latin typeface="Calibri"/>
                <a:ea typeface="Calibri"/>
                <a:cs typeface="Calibri"/>
                <a:sym typeface="Calibri"/>
              </a:rPr>
              <a:t>rd</a:t>
            </a:r>
            <a:r>
              <a:rPr lang="en-US" sz="1800" b="1" dirty="0" smtClean="0">
                <a:solidFill>
                  <a:srgbClr val="7030A0"/>
                </a:solidFill>
                <a:latin typeface="Calibri"/>
                <a:ea typeface="Calibri"/>
                <a:cs typeface="Calibri"/>
                <a:sym typeface="Calibri"/>
              </a:rPr>
              <a:t> hour = yellow, 5</a:t>
            </a:r>
            <a:r>
              <a:rPr lang="en-US" sz="1800" b="1" baseline="30000" dirty="0" smtClean="0">
                <a:solidFill>
                  <a:srgbClr val="7030A0"/>
                </a:solidFill>
                <a:latin typeface="Calibri"/>
                <a:ea typeface="Calibri"/>
                <a:cs typeface="Calibri"/>
                <a:sym typeface="Calibri"/>
              </a:rPr>
              <a:t>th</a:t>
            </a:r>
            <a:r>
              <a:rPr lang="en-US" sz="1800" b="1" dirty="0" smtClean="0">
                <a:solidFill>
                  <a:srgbClr val="7030A0"/>
                </a:solidFill>
                <a:latin typeface="Calibri"/>
                <a:ea typeface="Calibri"/>
                <a:cs typeface="Calibri"/>
                <a:sym typeface="Calibri"/>
              </a:rPr>
              <a:t> hour = red, 6</a:t>
            </a:r>
            <a:r>
              <a:rPr lang="en-US" sz="1800" b="1" baseline="30000" dirty="0" smtClean="0">
                <a:solidFill>
                  <a:srgbClr val="7030A0"/>
                </a:solidFill>
                <a:latin typeface="Calibri"/>
                <a:ea typeface="Calibri"/>
                <a:cs typeface="Calibri"/>
                <a:sym typeface="Calibri"/>
              </a:rPr>
              <a:t>th</a:t>
            </a:r>
            <a:r>
              <a:rPr lang="en-US" sz="1800" b="1" dirty="0" smtClean="0">
                <a:solidFill>
                  <a:srgbClr val="7030A0"/>
                </a:solidFill>
                <a:latin typeface="Calibri"/>
                <a:ea typeface="Calibri"/>
                <a:cs typeface="Calibri"/>
                <a:sym typeface="Calibri"/>
              </a:rPr>
              <a:t> hour= green)</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Read your SSR book and work on your weekly response </a:t>
            </a:r>
            <a:r>
              <a:rPr lang="en-US" sz="1800" b="1" dirty="0" smtClean="0">
                <a:solidFill>
                  <a:srgbClr val="FF0000"/>
                </a:solidFill>
                <a:latin typeface="Calibri"/>
                <a:ea typeface="Calibri"/>
                <a:cs typeface="Calibri"/>
                <a:sym typeface="Calibri"/>
              </a:rPr>
              <a:t>(due Sunday on Google Classroom or Monday at the start of the hour if handwritten)</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solidFill>
                  <a:srgbClr val="0070C0"/>
                </a:solidFill>
                <a:latin typeface="Calibri"/>
                <a:ea typeface="Calibri"/>
                <a:cs typeface="Calibri"/>
                <a:sym typeface="Calibri"/>
              </a:rPr>
              <a:t>At the end of the hour, I will introduce the Khan Challenge which </a:t>
            </a:r>
            <a:r>
              <a:rPr lang="en-US" sz="1800" b="1" dirty="0" err="1" smtClean="0">
                <a:solidFill>
                  <a:srgbClr val="0070C0"/>
                </a:solidFill>
                <a:latin typeface="Calibri"/>
                <a:ea typeface="Calibri"/>
                <a:cs typeface="Calibri"/>
                <a:sym typeface="Calibri"/>
              </a:rPr>
              <a:t>Palise</a:t>
            </a:r>
            <a:r>
              <a:rPr lang="en-US" sz="1800" b="1" dirty="0" smtClean="0">
                <a:solidFill>
                  <a:srgbClr val="0070C0"/>
                </a:solidFill>
                <a:latin typeface="Calibri"/>
                <a:ea typeface="Calibri"/>
                <a:cs typeface="Calibri"/>
                <a:sym typeface="Calibri"/>
              </a:rPr>
              <a:t> and </a:t>
            </a:r>
            <a:r>
              <a:rPr lang="en-US" sz="1800" b="1" dirty="0" err="1" smtClean="0">
                <a:solidFill>
                  <a:srgbClr val="0070C0"/>
                </a:solidFill>
                <a:latin typeface="Calibri"/>
                <a:ea typeface="Calibri"/>
                <a:cs typeface="Calibri"/>
                <a:sym typeface="Calibri"/>
              </a:rPr>
              <a:t>Kubicek’s</a:t>
            </a:r>
            <a:r>
              <a:rPr lang="en-US" sz="1800" b="1" dirty="0" smtClean="0">
                <a:solidFill>
                  <a:srgbClr val="0070C0"/>
                </a:solidFill>
                <a:latin typeface="Calibri"/>
                <a:ea typeface="Calibri"/>
                <a:cs typeface="Calibri"/>
                <a:sym typeface="Calibri"/>
              </a:rPr>
              <a:t> classes are also participating in. It will run until 4/7/17. </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mn-lt"/>
                <a:ea typeface="Calibri"/>
                <a:cs typeface="Calibri"/>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use </a:t>
            </a:r>
            <a:r>
              <a:rPr lang="en-US" sz="1600" dirty="0">
                <a:solidFill>
                  <a:schemeClr val="tx1"/>
                </a:solidFill>
                <a:latin typeface="+mn-lt"/>
                <a:ea typeface="Calibri"/>
                <a:cs typeface="Calibri"/>
                <a:sym typeface="Calibri"/>
              </a:rPr>
              <a:t>context (e.g., the overall meaning of a sentence, paragraph, or text; a word's position or function in a sentence) as a clue to the meaning of a word or phrase.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identify </a:t>
            </a:r>
            <a:r>
              <a:rPr lang="en-US" sz="1600" dirty="0">
                <a:solidFill>
                  <a:schemeClr val="tx1"/>
                </a:solidFill>
                <a:latin typeface="+mn-lt"/>
                <a:ea typeface="Calibri"/>
                <a:cs typeface="Calibri"/>
                <a:sym typeface="Calibri"/>
              </a:rPr>
              <a:t>and correctly use patterns of word changes that indicate different meanings or parts of speech (e.g., conceive, conception, conceivable).</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2916589595"/>
      </p:ext>
    </p:extLst>
  </p:cSld>
  <p:clrMapOvr>
    <a:masterClrMapping/>
  </p:clrMapOvr>
  <p:transition spd="slow">
    <p:cut/>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3/6/17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600" b="1" dirty="0">
                <a:latin typeface="Calibri" charset="0"/>
                <a:ea typeface="Calibri" charset="0"/>
                <a:cs typeface="Calibri" charset="0"/>
                <a:sym typeface="Calibri"/>
              </a:rPr>
              <a:t>Bell Work:</a:t>
            </a:r>
            <a:r>
              <a:rPr lang="en-US" sz="1600" dirty="0">
                <a:latin typeface="Calibri" charset="0"/>
                <a:ea typeface="Calibri" charset="0"/>
                <a:cs typeface="Calibri" charset="0"/>
                <a:sym typeface="Calibri"/>
              </a:rPr>
              <a:t> </a:t>
            </a:r>
            <a:r>
              <a:rPr lang="en-US" sz="1600" dirty="0" smtClean="0">
                <a:latin typeface="Calibri" charset="0"/>
                <a:ea typeface="Calibri" charset="0"/>
                <a:cs typeface="Calibri" charset="0"/>
                <a:sym typeface="Calibri"/>
              </a:rPr>
              <a:t>WOTD + semi colon rules. </a:t>
            </a:r>
            <a:endParaRPr lang="en-US" sz="1600" b="1"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600" b="1" dirty="0" smtClean="0">
                <a:solidFill>
                  <a:srgbClr val="C20E9B"/>
                </a:solidFill>
                <a:latin typeface="Calibri" charset="0"/>
                <a:ea typeface="Calibri" charset="0"/>
                <a:cs typeface="Calibri" charset="0"/>
                <a:sym typeface="Calibri"/>
              </a:rPr>
              <a:t>In </a:t>
            </a:r>
            <a:r>
              <a:rPr lang="en-US" sz="1600" b="1" dirty="0">
                <a:solidFill>
                  <a:srgbClr val="C20E9B"/>
                </a:solidFill>
                <a:latin typeface="Calibri" charset="0"/>
                <a:ea typeface="Calibri" charset="0"/>
                <a:cs typeface="Calibri" charset="0"/>
                <a:sym typeface="Calibri"/>
              </a:rPr>
              <a:t>class activities</a:t>
            </a:r>
            <a:r>
              <a:rPr lang="en-US" sz="16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dirty="0" smtClean="0">
                <a:latin typeface="Calibri" charset="0"/>
                <a:ea typeface="Calibri" charset="0"/>
                <a:cs typeface="Calibri" charset="0"/>
                <a:sym typeface="Calibri"/>
              </a:rPr>
              <a:t>After bell work, I will have a student come around and collect your SSR weekly response (if it was handwritten). </a:t>
            </a:r>
            <a:endParaRPr lang="en-US" sz="16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dirty="0" smtClean="0">
                <a:latin typeface="Calibri" charset="0"/>
                <a:ea typeface="Calibri" charset="0"/>
                <a:cs typeface="Calibri" charset="0"/>
                <a:sym typeface="Calibri"/>
              </a:rPr>
              <a:t>SAT Rhetorical Analysis Practice: Please grab your assigned Chromebook and sign into Khan Academy. Make sure you click “sign in with Google” or type in your log  in if you used a different email address. </a:t>
            </a:r>
            <a:r>
              <a:rPr lang="en-US" sz="1600" b="1" dirty="0" smtClean="0">
                <a:latin typeface="Calibri" charset="0"/>
                <a:ea typeface="Calibri" charset="0"/>
                <a:cs typeface="Calibri" charset="0"/>
                <a:sym typeface="Calibri"/>
              </a:rPr>
              <a:t>Once signed in, follow these steps:</a:t>
            </a:r>
          </a:p>
          <a:p>
            <a:pPr eaLnBrk="1" fontAlgn="auto" hangingPunct="1">
              <a:lnSpc>
                <a:spcPct val="80000"/>
              </a:lnSpc>
              <a:spcBef>
                <a:spcPts val="400"/>
              </a:spcBef>
              <a:spcAft>
                <a:spcPts val="0"/>
              </a:spcAft>
              <a:buClr>
                <a:srgbClr val="000000"/>
              </a:buClr>
              <a:buSzPct val="100000"/>
              <a:defRPr/>
            </a:pPr>
            <a:r>
              <a:rPr lang="en-US" sz="1600" b="1" dirty="0" smtClean="0">
                <a:solidFill>
                  <a:srgbClr val="FF0000"/>
                </a:solidFill>
                <a:latin typeface="Calibri" charset="0"/>
                <a:ea typeface="Calibri" charset="0"/>
                <a:cs typeface="Calibri" charset="0"/>
                <a:sym typeface="Calibri"/>
              </a:rPr>
              <a:t>	⇢Click “Subjects” in the top left hand corner. </a:t>
            </a:r>
          </a:p>
          <a:p>
            <a:pPr eaLnBrk="1" fontAlgn="auto" hangingPunct="1">
              <a:lnSpc>
                <a:spcPct val="80000"/>
              </a:lnSpc>
              <a:spcBef>
                <a:spcPts val="400"/>
              </a:spcBef>
              <a:spcAft>
                <a:spcPts val="0"/>
              </a:spcAft>
              <a:buClr>
                <a:srgbClr val="000000"/>
              </a:buClr>
              <a:buSzPct val="100000"/>
              <a:defRPr/>
            </a:pPr>
            <a:r>
              <a:rPr lang="en-US" sz="1600" b="1" dirty="0" smtClean="0">
                <a:solidFill>
                  <a:srgbClr val="FF0000"/>
                </a:solidFill>
                <a:latin typeface="Calibri" charset="0"/>
                <a:ea typeface="Calibri" charset="0"/>
                <a:cs typeface="Calibri" charset="0"/>
                <a:sym typeface="Calibri"/>
              </a:rPr>
              <a:t>	⇢On the write side under “Test Prep” click “SAT”</a:t>
            </a:r>
          </a:p>
          <a:p>
            <a:pPr eaLnBrk="1" fontAlgn="auto" hangingPunct="1">
              <a:lnSpc>
                <a:spcPct val="80000"/>
              </a:lnSpc>
              <a:spcBef>
                <a:spcPts val="400"/>
              </a:spcBef>
              <a:spcAft>
                <a:spcPts val="0"/>
              </a:spcAft>
              <a:buClr>
                <a:srgbClr val="000000"/>
              </a:buClr>
              <a:buSzPct val="100000"/>
              <a:defRPr/>
            </a:pPr>
            <a:r>
              <a:rPr lang="en-US" sz="1600" b="1" dirty="0" smtClean="0">
                <a:solidFill>
                  <a:srgbClr val="FF0000"/>
                </a:solidFill>
                <a:latin typeface="Calibri" charset="0"/>
                <a:ea typeface="Calibri" charset="0"/>
                <a:cs typeface="Calibri" charset="0"/>
                <a:sym typeface="Calibri"/>
              </a:rPr>
              <a:t>	⇢Towards the top, in the middle of the bar, click “Practice”</a:t>
            </a:r>
          </a:p>
          <a:p>
            <a:pPr eaLnBrk="1" fontAlgn="auto" hangingPunct="1">
              <a:lnSpc>
                <a:spcPct val="80000"/>
              </a:lnSpc>
              <a:spcBef>
                <a:spcPts val="400"/>
              </a:spcBef>
              <a:spcAft>
                <a:spcPts val="0"/>
              </a:spcAft>
              <a:buClr>
                <a:srgbClr val="000000"/>
              </a:buClr>
              <a:buSzPct val="100000"/>
              <a:defRPr/>
            </a:pPr>
            <a:r>
              <a:rPr lang="en-US" sz="1600" b="1" dirty="0" smtClean="0">
                <a:solidFill>
                  <a:srgbClr val="FF0000"/>
                </a:solidFill>
                <a:latin typeface="Calibri" charset="0"/>
                <a:ea typeface="Calibri" charset="0"/>
                <a:cs typeface="Calibri" charset="0"/>
                <a:sym typeface="Calibri"/>
              </a:rPr>
              <a:t>	⇢Towards the top, on the right, click “Essay.” Scroll down to the essay titled “The 	  	Digital Parent Trap” and click “practice.”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smtClean="0">
                <a:solidFill>
                  <a:srgbClr val="0070C0"/>
                </a:solidFill>
                <a:latin typeface="Calibri" charset="0"/>
                <a:ea typeface="Calibri" charset="0"/>
                <a:cs typeface="Calibri" charset="0"/>
                <a:sym typeface="Calibri"/>
              </a:rPr>
              <a:t>You will have 50 minutes to read and write the rhetorical analysis essay. I will set a timer. I will give you 10 minutes to read and annotate the text. Then, you will have the remaining 40 minutes to draft a quick outline and start writing the analysis. I will let you know when there is 5 minutes left so that you can review your essay and submit it.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smtClean="0">
                <a:solidFill>
                  <a:srgbClr val="7030A0"/>
                </a:solidFill>
                <a:latin typeface="Calibri" charset="0"/>
                <a:ea typeface="Calibri" charset="0"/>
                <a:cs typeface="Calibri" charset="0"/>
                <a:sym typeface="Calibri"/>
              </a:rPr>
              <a:t>If you finish early, you will have an exit ticket (reflection) you will need to fill it out. Please keep it with you and you will turn it in, tomorrow.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974351483"/>
      </p:ext>
    </p:extLst>
  </p:cSld>
  <p:clrMapOvr>
    <a:masterClrMapping/>
  </p:clrMapOvr>
  <p:transition spd="slow">
    <p:cut/>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3/6/17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debunk</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dih-</a:t>
            </a:r>
            <a:r>
              <a:rPr lang="en-US" sz="2000" b="1" dirty="0" err="1" smtClean="0">
                <a:solidFill>
                  <a:schemeClr val="bg1"/>
                </a:solidFill>
              </a:rPr>
              <a:t>buhngk</a:t>
            </a:r>
            <a:r>
              <a:rPr lang="en-US" sz="2000" b="1"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prove, uphold, praise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debunker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Your </a:t>
            </a:r>
            <a:r>
              <a:rPr lang="en-US" sz="2000" dirty="0">
                <a:solidFill>
                  <a:schemeClr val="bg1"/>
                </a:solidFill>
              </a:rPr>
              <a:t>first year of college is sure to </a:t>
            </a:r>
            <a:r>
              <a:rPr lang="en-US" sz="2000" b="1" dirty="0">
                <a:solidFill>
                  <a:schemeClr val="bg1"/>
                </a:solidFill>
              </a:rPr>
              <a:t>debunk </a:t>
            </a:r>
            <a:r>
              <a:rPr lang="en-US" sz="2000" dirty="0">
                <a:solidFill>
                  <a:schemeClr val="bg1"/>
                </a:solidFill>
              </a:rPr>
              <a:t>your belief that studying is unnecessary.</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contradict, discredit, invalidate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expose the falseness or hollowness of (a myth, idea, or belief).</a:t>
            </a:r>
            <a:endParaRPr lang="en-US" altLang="x-none" sz="2000" dirty="0">
              <a:solidFill>
                <a:schemeClr val="bg1"/>
              </a:solidFill>
            </a:endParaRPr>
          </a:p>
        </p:txBody>
      </p:sp>
    </p:spTree>
    <p:extLst>
      <p:ext uri="{BB962C8B-B14F-4D97-AF65-F5344CB8AC3E}">
        <p14:creationId xmlns:p14="http://schemas.microsoft.com/office/powerpoint/2010/main" val="11703927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Thursday 9/21/17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935038"/>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200" b="1" dirty="0">
                <a:latin typeface="+mn-lt"/>
                <a:ea typeface="Calibri"/>
                <a:cs typeface="Calibri"/>
                <a:sym typeface="Calibri"/>
              </a:rPr>
              <a:t>Bell Work:</a:t>
            </a:r>
            <a:r>
              <a:rPr lang="en-US" sz="1200" dirty="0">
                <a:latin typeface="+mn-lt"/>
                <a:ea typeface="Calibri"/>
                <a:cs typeface="Calibri"/>
                <a:sym typeface="Calibri"/>
              </a:rPr>
              <a:t> </a:t>
            </a:r>
            <a:r>
              <a:rPr lang="en-US" sz="1200" dirty="0" smtClean="0">
                <a:latin typeface="+mn-lt"/>
                <a:ea typeface="Calibri"/>
                <a:cs typeface="Calibri"/>
                <a:sym typeface="Calibri"/>
              </a:rPr>
              <a:t>Prefix/Suffix/Root list #15-20</a:t>
            </a: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200" b="1" dirty="0" smtClean="0">
                <a:latin typeface="+mn-lt"/>
                <a:ea typeface="Calibri"/>
                <a:cs typeface="Calibri"/>
                <a:sym typeface="Calibri"/>
              </a:rPr>
              <a:t>In </a:t>
            </a:r>
            <a:r>
              <a:rPr lang="en-US" sz="12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 Write down examples of the 5 remaining prefixes, suffixes, and roots for tomorrow’s quiz.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I already sent you the entire list, yesterday.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SSR + sketch to stretch log + introduce SSR weekly response (show examples)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Discuss Annotations for AOTW #2 on Minimum Wage</a:t>
            </a:r>
            <a:endParaRPr lang="en-US" sz="1200" b="1" dirty="0" smtClean="0">
              <a:solidFill>
                <a:srgbClr val="009A46"/>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2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Argumentative Writing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The Crucible</a:t>
            </a:r>
          </a:p>
          <a:p>
            <a:pPr eaLnBrk="1" fontAlgn="auto" hangingPunct="1">
              <a:lnSpc>
                <a:spcPct val="170000"/>
              </a:lnSpc>
              <a:spcBef>
                <a:spcPts val="0"/>
              </a:spcBef>
              <a:spcAft>
                <a:spcPts val="0"/>
              </a:spcAft>
              <a:buClr>
                <a:srgbClr val="000000"/>
              </a:buClr>
              <a:buSzPct val="100000"/>
              <a:defRPr/>
            </a:pPr>
            <a:r>
              <a:rPr lang="en-US" sz="12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cite strong and thorough textual evidence that supports my inferences and analysis. </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where a text leaves matters uncertain.</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point of view in a text.</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purpose for writing a text</a:t>
            </a:r>
            <a:r>
              <a:rPr lang="en-US" sz="1200" dirty="0" smtClean="0">
                <a:ea typeface="Calibri"/>
                <a:cs typeface="Calibri"/>
                <a:sym typeface="Calibri"/>
              </a:rPr>
              <a:t>.</a:t>
            </a:r>
            <a:endParaRPr lang="en-US" sz="12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2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200" b="1" dirty="0" smtClean="0">
                <a:latin typeface="+mn-lt"/>
                <a:ea typeface="Calibri"/>
                <a:cs typeface="Calibri"/>
                <a:sym typeface="Calibri"/>
              </a:rPr>
              <a:t>Homework</a:t>
            </a:r>
            <a:r>
              <a:rPr lang="en-US" sz="1200" b="1" dirty="0">
                <a:latin typeface="+mn-lt"/>
                <a:ea typeface="Calibri"/>
                <a:cs typeface="Calibri"/>
                <a:sym typeface="Calibri"/>
              </a:rPr>
              <a:t>: </a:t>
            </a:r>
            <a:r>
              <a:rPr lang="en-US" sz="1200" b="1" dirty="0" smtClean="0">
                <a:solidFill>
                  <a:srgbClr val="009A46"/>
                </a:solidFill>
                <a:latin typeface="+mn-lt"/>
                <a:ea typeface="Calibri"/>
                <a:cs typeface="Calibri"/>
                <a:sym typeface="Calibri"/>
              </a:rPr>
              <a:t>Study for tomorrow’s quiz on Prefixes/Suffixes/Roots + write 3 SAT questions for AOTW #2</a:t>
            </a:r>
            <a:endParaRPr lang="en-US" sz="1200" b="1" dirty="0">
              <a:solidFill>
                <a:srgbClr val="009A46"/>
              </a:solidFill>
              <a:latin typeface="+mn-lt"/>
              <a:ea typeface="Calibri"/>
              <a:cs typeface="Calibri"/>
              <a:sym typeface="Calibri"/>
            </a:endParaRPr>
          </a:p>
        </p:txBody>
      </p:sp>
    </p:spTree>
    <p:extLst>
      <p:ext uri="{BB962C8B-B14F-4D97-AF65-F5344CB8AC3E}">
        <p14:creationId xmlns:p14="http://schemas.microsoft.com/office/powerpoint/2010/main" val="1189787141"/>
      </p:ext>
    </p:extLst>
  </p:cSld>
  <p:clrMapOvr>
    <a:masterClrMapping/>
  </p:clrMapOvr>
  <p:transition spd="slow">
    <p:cut/>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1143000"/>
          </a:xfrm>
        </p:spPr>
        <p:txBody>
          <a:bodyPr/>
          <a:lstStyle/>
          <a:p>
            <a:pPr algn="ctr"/>
            <a:r>
              <a:rPr lang="en-US" sz="3200" b="1" dirty="0" smtClean="0"/>
              <a:t>Monday 3/6/17</a:t>
            </a:r>
            <a:endParaRPr lang="en-US" sz="3200" b="1" dirty="0"/>
          </a:p>
        </p:txBody>
      </p:sp>
      <p:sp>
        <p:nvSpPr>
          <p:cNvPr id="3" name="Content Placeholder 2"/>
          <p:cNvSpPr>
            <a:spLocks noGrp="1"/>
          </p:cNvSpPr>
          <p:nvPr>
            <p:ph idx="1"/>
          </p:nvPr>
        </p:nvSpPr>
        <p:spPr>
          <a:xfrm>
            <a:off x="466344" y="1371600"/>
            <a:ext cx="8229600" cy="5059363"/>
          </a:xfrm>
        </p:spPr>
        <p:txBody>
          <a:bodyPr/>
          <a:lstStyle/>
          <a:p>
            <a:pPr algn="ctr"/>
            <a:r>
              <a:rPr lang="en-US" sz="2800" b="1" dirty="0"/>
              <a:t>Semicolon</a:t>
            </a:r>
            <a:r>
              <a:rPr lang="en-US" sz="2000" dirty="0"/>
              <a:t/>
            </a:r>
            <a:br>
              <a:rPr lang="en-US" sz="2000" dirty="0"/>
            </a:br>
            <a:r>
              <a:rPr lang="en-US" sz="2000" dirty="0"/>
              <a:t>The semicolon separates different elements within a </a:t>
            </a:r>
            <a:r>
              <a:rPr lang="en-US" sz="2000" dirty="0" smtClean="0"/>
              <a:t>sentence. </a:t>
            </a:r>
          </a:p>
          <a:p>
            <a:pPr algn="ctr"/>
            <a:endParaRPr lang="en-US" sz="2000" dirty="0"/>
          </a:p>
          <a:p>
            <a:r>
              <a:rPr lang="en-US" sz="2000" dirty="0" smtClean="0"/>
              <a:t>On your own, rewrite the sentence so that it is grammatically correct. You will either input or remove a semicolon. We will then discuss your responses and the official rules that are associated. </a:t>
            </a:r>
          </a:p>
          <a:p>
            <a:endParaRPr lang="en-US" sz="2000" dirty="0"/>
          </a:p>
          <a:p>
            <a:pPr marL="342900" indent="-342900">
              <a:buAutoNum type="arabicPeriod"/>
            </a:pPr>
            <a:r>
              <a:rPr lang="en-US" sz="2000" dirty="0" smtClean="0"/>
              <a:t>The professor tried to debunk the student’s </a:t>
            </a:r>
            <a:r>
              <a:rPr lang="en-US" sz="2000" dirty="0" err="1" smtClean="0"/>
              <a:t>asanine</a:t>
            </a:r>
            <a:r>
              <a:rPr lang="en-US" sz="2000" dirty="0" smtClean="0"/>
              <a:t> theory the student blamed the professor for being narrow-minded. </a:t>
            </a:r>
          </a:p>
          <a:p>
            <a:pPr marL="342900" indent="-342900">
              <a:buAutoNum type="arabicPeriod"/>
            </a:pPr>
            <a:endParaRPr lang="en-US" sz="2000" dirty="0"/>
          </a:p>
          <a:p>
            <a:pPr marL="342900" indent="-342900">
              <a:buAutoNum type="arabicPeriod"/>
            </a:pPr>
            <a:endParaRPr lang="en-US" sz="2000" dirty="0" smtClean="0"/>
          </a:p>
          <a:p>
            <a:pPr marL="342900" indent="-342900">
              <a:buAutoNum type="arabicPeriod"/>
            </a:pPr>
            <a:r>
              <a:rPr lang="en-US" sz="2000" dirty="0" smtClean="0"/>
              <a:t>Current President of the United States, Donald Trump, tried to debunk Barack Obama’s healthcare plan as a result, many citizens criticized President Trump’s actions. </a:t>
            </a:r>
            <a:endParaRPr lang="en-US" sz="2000" dirty="0"/>
          </a:p>
        </p:txBody>
      </p:sp>
    </p:spTree>
    <p:extLst>
      <p:ext uri="{BB962C8B-B14F-4D97-AF65-F5344CB8AC3E}">
        <p14:creationId xmlns:p14="http://schemas.microsoft.com/office/powerpoint/2010/main" val="207453300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990600"/>
          </a:xfrm>
        </p:spPr>
        <p:txBody>
          <a:bodyPr/>
          <a:lstStyle/>
          <a:p>
            <a:pPr algn="ctr"/>
            <a:r>
              <a:rPr lang="en-US" sz="3200" b="1" dirty="0" smtClean="0"/>
              <a:t>Monday 3/6/17</a:t>
            </a:r>
            <a:endParaRPr lang="en-US" sz="3200" b="1" dirty="0"/>
          </a:p>
        </p:txBody>
      </p:sp>
      <p:sp>
        <p:nvSpPr>
          <p:cNvPr id="3" name="Content Placeholder 2"/>
          <p:cNvSpPr>
            <a:spLocks noGrp="1"/>
          </p:cNvSpPr>
          <p:nvPr>
            <p:ph idx="1"/>
          </p:nvPr>
        </p:nvSpPr>
        <p:spPr>
          <a:xfrm>
            <a:off x="466344" y="1219200"/>
            <a:ext cx="8229600" cy="5059363"/>
          </a:xfrm>
        </p:spPr>
        <p:txBody>
          <a:bodyPr/>
          <a:lstStyle/>
          <a:p>
            <a:pPr algn="ctr"/>
            <a:r>
              <a:rPr lang="en-US" sz="2800" b="1" dirty="0"/>
              <a:t>Semicolon</a:t>
            </a:r>
            <a:r>
              <a:rPr lang="en-US" sz="2000" dirty="0"/>
              <a:t/>
            </a:r>
            <a:br>
              <a:rPr lang="en-US" sz="2000" dirty="0"/>
            </a:br>
            <a:r>
              <a:rPr lang="en-US" sz="2000" dirty="0"/>
              <a:t>The semicolon separates different elements within a </a:t>
            </a:r>
            <a:r>
              <a:rPr lang="en-US" sz="2000" dirty="0" smtClean="0"/>
              <a:t>sentence. </a:t>
            </a:r>
          </a:p>
          <a:p>
            <a:pPr algn="ctr"/>
            <a:endParaRPr lang="en-US" sz="2000" dirty="0"/>
          </a:p>
          <a:p>
            <a:r>
              <a:rPr lang="en-US" sz="2000" dirty="0" smtClean="0"/>
              <a:t>On your own, rewrite the sentence so that it is grammatically correct. You will either input or remove a semicolon. We will then discuss your responses and the official rules that are associated. </a:t>
            </a:r>
          </a:p>
          <a:p>
            <a:endParaRPr lang="en-US" sz="2000" dirty="0"/>
          </a:p>
          <a:p>
            <a:r>
              <a:rPr lang="en-US" sz="2000" dirty="0" smtClean="0"/>
              <a:t>1. The </a:t>
            </a:r>
            <a:r>
              <a:rPr lang="en-US" sz="2000" dirty="0"/>
              <a:t>professor tried to debunk the student’s </a:t>
            </a:r>
            <a:r>
              <a:rPr lang="en-US" sz="2000" dirty="0" err="1"/>
              <a:t>asanine</a:t>
            </a:r>
            <a:r>
              <a:rPr lang="en-US" sz="2000" dirty="0"/>
              <a:t> theory the student blamed the professor for being narrow-minded. </a:t>
            </a:r>
            <a:endParaRPr lang="en-US" sz="2000" dirty="0" smtClean="0"/>
          </a:p>
          <a:p>
            <a:r>
              <a:rPr lang="en-US" sz="2000" b="1" dirty="0" smtClean="0"/>
              <a:t>Rule: Use a semicolon to link </a:t>
            </a:r>
            <a:r>
              <a:rPr lang="en-US" sz="2000" b="1" dirty="0"/>
              <a:t>two independent </a:t>
            </a:r>
            <a:r>
              <a:rPr lang="en-US" sz="2000" b="1" dirty="0" smtClean="0"/>
              <a:t>clauses with closely </a:t>
            </a:r>
            <a:r>
              <a:rPr lang="en-US" sz="2000" b="1" dirty="0"/>
              <a:t>related </a:t>
            </a:r>
            <a:r>
              <a:rPr lang="en-US" sz="2000" b="1" dirty="0" smtClean="0"/>
              <a:t>ideas. </a:t>
            </a:r>
          </a:p>
          <a:p>
            <a:endParaRPr lang="en-US" sz="2000" b="1" dirty="0" smtClean="0"/>
          </a:p>
          <a:p>
            <a:r>
              <a:rPr lang="en-US" sz="2000" b="1" dirty="0" smtClean="0"/>
              <a:t>2. </a:t>
            </a:r>
            <a:r>
              <a:rPr lang="en-US" sz="2000" dirty="0" smtClean="0"/>
              <a:t>Current President of the United States, Donald Trump, tried to debunk Barack Obama’s healthcare plan as a result, many citizens criticized President Trump’s actions. </a:t>
            </a:r>
          </a:p>
          <a:p>
            <a:r>
              <a:rPr lang="en-US" sz="2000" b="1" dirty="0" smtClean="0"/>
              <a:t>Rule: Use a semicolon to link </a:t>
            </a:r>
            <a:r>
              <a:rPr lang="en-US" sz="2000" b="1" dirty="0"/>
              <a:t>clauses connected by conjunctive adverbs or transitional phrases to connect closely related ideas</a:t>
            </a:r>
          </a:p>
        </p:txBody>
      </p:sp>
    </p:spTree>
    <p:extLst>
      <p:ext uri="{BB962C8B-B14F-4D97-AF65-F5344CB8AC3E}">
        <p14:creationId xmlns:p14="http://schemas.microsoft.com/office/powerpoint/2010/main" val="46127061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3/7/17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 semi colon rules. </a:t>
            </a:r>
            <a:endParaRPr lang="en-US" sz="1700" b="1"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After bell work, we will finish writing the Rhetorical Analysis for “The Digital Parent Trap” on Khan Academy. You will have 15 minutes to submit your essay. After, you will fill out a reflection sheet which will be collected and graded. We will also discuss some of the areas of the reflection in small groups and as a whole class. </a:t>
            </a:r>
            <a:endParaRPr lang="en-US" sz="17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SAT Rhetorical Analysis Practice: Please grab your assigned Chromebook and sign into </a:t>
            </a:r>
            <a:r>
              <a:rPr lang="en-US" sz="1700" b="1" dirty="0" smtClean="0">
                <a:latin typeface="Calibri" charset="0"/>
                <a:ea typeface="Calibri" charset="0"/>
                <a:cs typeface="Calibri" charset="0"/>
                <a:sym typeface="Calibri"/>
              </a:rPr>
              <a:t>Khan Academy.</a:t>
            </a:r>
            <a:r>
              <a:rPr lang="en-US" sz="1700" dirty="0" smtClean="0">
                <a:latin typeface="Calibri" charset="0"/>
                <a:ea typeface="Calibri" charset="0"/>
                <a:cs typeface="Calibri" charset="0"/>
                <a:sym typeface="Calibri"/>
              </a:rPr>
              <a:t> Make sure you click “sign in with Google” or type in your log  in if you used a different email address. </a:t>
            </a:r>
            <a:r>
              <a:rPr lang="en-US" sz="1700" b="1" dirty="0" smtClean="0">
                <a:latin typeface="Calibri" charset="0"/>
                <a:ea typeface="Calibri" charset="0"/>
                <a:cs typeface="Calibri" charset="0"/>
                <a:sym typeface="Calibri"/>
              </a:rPr>
              <a:t>Once signed in, follow these steps:</a:t>
            </a:r>
          </a:p>
          <a:p>
            <a:pPr eaLnBrk="1" fontAlgn="auto" hangingPunct="1">
              <a:lnSpc>
                <a:spcPct val="80000"/>
              </a:lnSpc>
              <a:spcBef>
                <a:spcPts val="400"/>
              </a:spcBef>
              <a:spcAft>
                <a:spcPts val="0"/>
              </a:spcAft>
              <a:buClr>
                <a:srgbClr val="000000"/>
              </a:buClr>
              <a:buSzPct val="100000"/>
              <a:defRPr/>
            </a:pPr>
            <a:r>
              <a:rPr lang="en-US" sz="1700" b="1" dirty="0" smtClean="0">
                <a:solidFill>
                  <a:srgbClr val="FF0000"/>
                </a:solidFill>
                <a:latin typeface="Calibri" charset="0"/>
                <a:ea typeface="Calibri" charset="0"/>
                <a:cs typeface="Calibri" charset="0"/>
                <a:sym typeface="Calibri"/>
              </a:rPr>
              <a:t>	⇢Click “Subjects” in the top left hand corner. </a:t>
            </a:r>
          </a:p>
          <a:p>
            <a:pPr eaLnBrk="1" fontAlgn="auto" hangingPunct="1">
              <a:lnSpc>
                <a:spcPct val="80000"/>
              </a:lnSpc>
              <a:spcBef>
                <a:spcPts val="400"/>
              </a:spcBef>
              <a:spcAft>
                <a:spcPts val="0"/>
              </a:spcAft>
              <a:buClr>
                <a:srgbClr val="000000"/>
              </a:buClr>
              <a:buSzPct val="100000"/>
              <a:defRPr/>
            </a:pPr>
            <a:r>
              <a:rPr lang="en-US" sz="1700" b="1" dirty="0" smtClean="0">
                <a:solidFill>
                  <a:srgbClr val="FF0000"/>
                </a:solidFill>
                <a:latin typeface="Calibri" charset="0"/>
                <a:ea typeface="Calibri" charset="0"/>
                <a:cs typeface="Calibri" charset="0"/>
                <a:sym typeface="Calibri"/>
              </a:rPr>
              <a:t>	⇢On the write side under “Test Prep” click “SAT”</a:t>
            </a:r>
          </a:p>
          <a:p>
            <a:pPr eaLnBrk="1" fontAlgn="auto" hangingPunct="1">
              <a:lnSpc>
                <a:spcPct val="80000"/>
              </a:lnSpc>
              <a:spcBef>
                <a:spcPts val="400"/>
              </a:spcBef>
              <a:spcAft>
                <a:spcPts val="0"/>
              </a:spcAft>
              <a:buClr>
                <a:srgbClr val="000000"/>
              </a:buClr>
              <a:buSzPct val="100000"/>
              <a:defRPr/>
            </a:pPr>
            <a:r>
              <a:rPr lang="en-US" sz="1700" b="1" dirty="0" smtClean="0">
                <a:solidFill>
                  <a:srgbClr val="FF0000"/>
                </a:solidFill>
                <a:latin typeface="Calibri" charset="0"/>
                <a:ea typeface="Calibri" charset="0"/>
                <a:cs typeface="Calibri" charset="0"/>
                <a:sym typeface="Calibri"/>
              </a:rPr>
              <a:t>	⇢Towards the top, in the middle of the bar, click “Practice”</a:t>
            </a:r>
          </a:p>
          <a:p>
            <a:pPr eaLnBrk="1" fontAlgn="auto" hangingPunct="1">
              <a:lnSpc>
                <a:spcPct val="80000"/>
              </a:lnSpc>
              <a:spcBef>
                <a:spcPts val="400"/>
              </a:spcBef>
              <a:spcAft>
                <a:spcPts val="0"/>
              </a:spcAft>
              <a:buClr>
                <a:srgbClr val="000000"/>
              </a:buClr>
              <a:buSzPct val="100000"/>
              <a:defRPr/>
            </a:pPr>
            <a:r>
              <a:rPr lang="en-US" sz="1700" b="1" dirty="0" smtClean="0">
                <a:solidFill>
                  <a:srgbClr val="FF0000"/>
                </a:solidFill>
                <a:latin typeface="Calibri" charset="0"/>
                <a:ea typeface="Calibri" charset="0"/>
                <a:cs typeface="Calibri" charset="0"/>
                <a:sym typeface="Calibri"/>
              </a:rPr>
              <a:t>	⇢Towards the top, on the right, click “Essay.” Scroll down to the essay titled “The 	  	Digital Parent Trap” and click “practice.”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If you finish early, there is a reflection form to fill out. It will be collected and graded. We will also discuss your responses in small group and with the entire class.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0070C0"/>
                </a:solidFill>
                <a:latin typeface="Calibri" charset="0"/>
                <a:ea typeface="Calibri" charset="0"/>
                <a:cs typeface="Calibri" charset="0"/>
                <a:sym typeface="Calibri"/>
              </a:rPr>
              <a:t>If there is time, we will start annotating and reading “Letter from a Birmingham Jail.”</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612383981"/>
      </p:ext>
    </p:extLst>
  </p:cSld>
  <p:clrMapOvr>
    <a:masterClrMapping/>
  </p:clrMapOvr>
  <p:transition spd="slow">
    <p:cut/>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3/7/17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laud</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lawd</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lauder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accent3"/>
                </a:solidFill>
              </a:rPr>
              <a:t>The critic will </a:t>
            </a:r>
            <a:r>
              <a:rPr lang="en-US" sz="2000" b="1" u="sng" dirty="0">
                <a:solidFill>
                  <a:schemeClr val="accent3"/>
                </a:solidFill>
              </a:rPr>
              <a:t>laud</a:t>
            </a:r>
            <a:r>
              <a:rPr lang="en-US" sz="2000" dirty="0">
                <a:solidFill>
                  <a:schemeClr val="accent3"/>
                </a:solidFill>
              </a:rPr>
              <a:t> the popular movie as one of the best of its </a:t>
            </a:r>
            <a:r>
              <a:rPr lang="en-US" sz="2000" dirty="0" smtClean="0">
                <a:solidFill>
                  <a:schemeClr val="accent3"/>
                </a:solidFill>
              </a:rPr>
              <a:t>time.</a:t>
            </a:r>
            <a:endParaRPr lang="en-US" altLang="en-US" sz="2000" b="1" dirty="0" smtClean="0">
              <a:solidFill>
                <a:schemeClr val="accent3"/>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c</a:t>
            </a:r>
            <a:r>
              <a:rPr lang="en-US" altLang="en-US" sz="2000" dirty="0" smtClean="0">
                <a:solidFill>
                  <a:srgbClr val="FFFFFF"/>
                </a:solidFill>
              </a:rPr>
              <a:t>ompliment, honor, flatter</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accent3"/>
                </a:solidFill>
              </a:rPr>
              <a:t>praise (a person or their achievements) highly, especially in a public context.</a:t>
            </a:r>
            <a:endParaRPr lang="en-US" altLang="x-none" sz="2000" dirty="0">
              <a:solidFill>
                <a:schemeClr val="accent3"/>
              </a:solidFill>
            </a:endParaRPr>
          </a:p>
        </p:txBody>
      </p:sp>
      <p:sp>
        <p:nvSpPr>
          <p:cNvPr id="4" name="TextBox 3"/>
          <p:cNvSpPr txBox="1"/>
          <p:nvPr/>
        </p:nvSpPr>
        <p:spPr>
          <a:xfrm>
            <a:off x="1600200" y="3486090"/>
            <a:ext cx="3581400" cy="400110"/>
          </a:xfrm>
          <a:prstGeom prst="rect">
            <a:avLst/>
          </a:prstGeom>
          <a:noFill/>
        </p:spPr>
        <p:txBody>
          <a:bodyPr wrap="square" rtlCol="0">
            <a:spAutoFit/>
          </a:bodyPr>
          <a:lstStyle/>
          <a:p>
            <a:r>
              <a:rPr lang="en-US" sz="2000" dirty="0" smtClean="0">
                <a:solidFill>
                  <a:schemeClr val="accent3"/>
                </a:solidFill>
              </a:rPr>
              <a:t>blame, condemn, despise</a:t>
            </a:r>
            <a:endParaRPr lang="en-US" sz="2000" dirty="0">
              <a:solidFill>
                <a:schemeClr val="accent3"/>
              </a:solidFill>
            </a:endParaRPr>
          </a:p>
        </p:txBody>
      </p:sp>
    </p:spTree>
    <p:extLst>
      <p:ext uri="{BB962C8B-B14F-4D97-AF65-F5344CB8AC3E}">
        <p14:creationId xmlns:p14="http://schemas.microsoft.com/office/powerpoint/2010/main" val="527586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1143000"/>
          </a:xfrm>
        </p:spPr>
        <p:txBody>
          <a:bodyPr/>
          <a:lstStyle/>
          <a:p>
            <a:pPr algn="ctr"/>
            <a:r>
              <a:rPr lang="en-US" sz="3200" b="1" dirty="0" smtClean="0"/>
              <a:t>Tuesday 3/7/17</a:t>
            </a:r>
            <a:endParaRPr lang="en-US" sz="3200" b="1" dirty="0"/>
          </a:p>
        </p:txBody>
      </p:sp>
      <p:sp>
        <p:nvSpPr>
          <p:cNvPr id="3" name="Content Placeholder 2"/>
          <p:cNvSpPr>
            <a:spLocks noGrp="1"/>
          </p:cNvSpPr>
          <p:nvPr>
            <p:ph idx="1"/>
          </p:nvPr>
        </p:nvSpPr>
        <p:spPr>
          <a:xfrm>
            <a:off x="466344" y="1371600"/>
            <a:ext cx="8229600" cy="5059363"/>
          </a:xfrm>
        </p:spPr>
        <p:txBody>
          <a:bodyPr/>
          <a:lstStyle/>
          <a:p>
            <a:r>
              <a:rPr lang="en-US" sz="2000" dirty="0"/>
              <a:t>With your table, rewrite the sentence so that it is grammatically correct. We are going to play a game. The winner at the end of next week will receive 2 summative points added to their quiz grade. We will keep track of scoring on a poster in the room. Each team will need to keep track of their responses each day. Teams that are chosen to answer and answer correctly will earn 2 pts. Those teams that are not called on, but still provide the correct answer will receive 1 </a:t>
            </a:r>
            <a:r>
              <a:rPr lang="en-US" sz="2000" dirty="0" err="1" smtClean="0"/>
              <a:t>pt</a:t>
            </a:r>
            <a:r>
              <a:rPr lang="en-US" sz="2000" dirty="0" smtClean="0"/>
              <a:t> (you will turn in bell work at the end of next week).  </a:t>
            </a:r>
            <a:r>
              <a:rPr lang="en-US" sz="2000" dirty="0"/>
              <a:t>You will either input or remove a semicolon. We will then discuss your responses and the official rules that are associated. </a:t>
            </a:r>
          </a:p>
          <a:p>
            <a:endParaRPr lang="en-US" sz="2000" dirty="0"/>
          </a:p>
          <a:p>
            <a:pPr marL="342900" indent="-342900">
              <a:buFontTx/>
              <a:buAutoNum type="arabicPeriod"/>
            </a:pPr>
            <a:r>
              <a:rPr lang="en-US" sz="2000" dirty="0"/>
              <a:t>Some people write with a word processor, typewriter, or a </a:t>
            </a:r>
            <a:r>
              <a:rPr lang="en-US" sz="2000" dirty="0" smtClean="0"/>
              <a:t>computer </a:t>
            </a:r>
            <a:r>
              <a:rPr lang="en-US" sz="2000" dirty="0"/>
              <a:t>but others, for different reasons, choose to write with a pen or pencil</a:t>
            </a:r>
            <a:r>
              <a:rPr lang="en-US" sz="2000" dirty="0" smtClean="0"/>
              <a:t>.</a:t>
            </a:r>
          </a:p>
          <a:p>
            <a:pPr marL="342900" indent="-342900">
              <a:buFontTx/>
              <a:buAutoNum type="arabicPeriod"/>
            </a:pPr>
            <a:endParaRPr lang="en-US" sz="2000" dirty="0"/>
          </a:p>
          <a:p>
            <a:pPr marL="342900" indent="-342900">
              <a:buFontTx/>
              <a:buAutoNum type="arabicPeriod"/>
            </a:pPr>
            <a:r>
              <a:rPr lang="en-US" sz="2000" dirty="0"/>
              <a:t>There are basically two ways to write: with a pen or pencil, which is inexpensive and easily </a:t>
            </a:r>
            <a:r>
              <a:rPr lang="en-US" sz="2000" dirty="0" smtClean="0"/>
              <a:t>accessible</a:t>
            </a:r>
            <a:r>
              <a:rPr lang="en-US" sz="2000" b="1" dirty="0" smtClean="0"/>
              <a:t> </a:t>
            </a:r>
            <a:r>
              <a:rPr lang="en-US" sz="2000" dirty="0"/>
              <a:t>or by computer and printer, which is more expensive but quick and neat.</a:t>
            </a:r>
          </a:p>
          <a:p>
            <a:pPr marL="342900" indent="-342900">
              <a:buAutoNum type="arabicPeriod"/>
            </a:pPr>
            <a:endParaRPr lang="en-US" sz="2000" dirty="0" smtClean="0"/>
          </a:p>
        </p:txBody>
      </p:sp>
    </p:spTree>
    <p:extLst>
      <p:ext uri="{BB962C8B-B14F-4D97-AF65-F5344CB8AC3E}">
        <p14:creationId xmlns:p14="http://schemas.microsoft.com/office/powerpoint/2010/main" val="341066532"/>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Tuesday 3/7/17</a:t>
            </a:r>
            <a:endParaRPr lang="en-US" sz="3200" b="1" dirty="0"/>
          </a:p>
        </p:txBody>
      </p:sp>
      <p:sp>
        <p:nvSpPr>
          <p:cNvPr id="3" name="Content Placeholder 2"/>
          <p:cNvSpPr>
            <a:spLocks noGrp="1"/>
          </p:cNvSpPr>
          <p:nvPr>
            <p:ph idx="1"/>
          </p:nvPr>
        </p:nvSpPr>
        <p:spPr>
          <a:xfrm>
            <a:off x="466344" y="762000"/>
            <a:ext cx="8229600" cy="4983163"/>
          </a:xfrm>
        </p:spPr>
        <p:txBody>
          <a:bodyPr/>
          <a:lstStyle/>
          <a:p>
            <a:endParaRPr lang="en-US" sz="2000" dirty="0"/>
          </a:p>
          <a:p>
            <a:pPr marL="342900" indent="-342900">
              <a:buFontTx/>
              <a:buAutoNum type="arabicPeriod"/>
            </a:pPr>
            <a:r>
              <a:rPr lang="en-US" sz="2000" dirty="0"/>
              <a:t>Some people write with a word processor, typewriter, or a </a:t>
            </a:r>
            <a:r>
              <a:rPr lang="en-US" sz="2000" dirty="0" smtClean="0"/>
              <a:t>computer</a:t>
            </a:r>
            <a:r>
              <a:rPr lang="en-US" sz="2000" dirty="0" smtClean="0">
                <a:solidFill>
                  <a:srgbClr val="FF0000"/>
                </a:solidFill>
              </a:rPr>
              <a:t>;</a:t>
            </a:r>
            <a:r>
              <a:rPr lang="en-US" sz="2000" dirty="0" smtClean="0"/>
              <a:t>  </a:t>
            </a:r>
            <a:r>
              <a:rPr lang="en-US" sz="2000" dirty="0"/>
              <a:t>but others, for different reasons, choose to write with a pen or pencil</a:t>
            </a:r>
            <a:r>
              <a:rPr lang="en-US" sz="2000" dirty="0" smtClean="0"/>
              <a:t>.</a:t>
            </a:r>
          </a:p>
          <a:p>
            <a:endParaRPr lang="en-US" sz="2000" b="1" dirty="0" smtClean="0">
              <a:solidFill>
                <a:srgbClr val="00B050"/>
              </a:solidFill>
            </a:endParaRPr>
          </a:p>
          <a:p>
            <a:r>
              <a:rPr lang="en-US" sz="2000" b="1" dirty="0" smtClean="0">
                <a:solidFill>
                  <a:srgbClr val="00B050"/>
                </a:solidFill>
              </a:rPr>
              <a:t>Rule = Use </a:t>
            </a:r>
            <a:r>
              <a:rPr lang="en-US" sz="2000" b="1" dirty="0">
                <a:solidFill>
                  <a:srgbClr val="00B050"/>
                </a:solidFill>
              </a:rPr>
              <a:t>a semicolon to separate coordinate clauses if the clauses themselves have </a:t>
            </a:r>
            <a:r>
              <a:rPr lang="en-US" sz="2000" b="1" dirty="0" smtClean="0">
                <a:solidFill>
                  <a:srgbClr val="00B050"/>
                </a:solidFill>
              </a:rPr>
              <a:t>commas.</a:t>
            </a:r>
          </a:p>
          <a:p>
            <a:endParaRPr lang="en-US" sz="2000" dirty="0"/>
          </a:p>
          <a:p>
            <a:r>
              <a:rPr lang="en-US" sz="2000" dirty="0" smtClean="0"/>
              <a:t>2. There </a:t>
            </a:r>
            <a:r>
              <a:rPr lang="en-US" sz="2000" dirty="0"/>
              <a:t>are basically two ways to write: with a pen or pencil, which is inexpensive and easily </a:t>
            </a:r>
            <a:r>
              <a:rPr lang="en-US" sz="2000" dirty="0" smtClean="0"/>
              <a:t>accessible</a:t>
            </a:r>
            <a:r>
              <a:rPr lang="en-US" sz="2000" dirty="0" smtClean="0">
                <a:solidFill>
                  <a:srgbClr val="FF0000"/>
                </a:solidFill>
              </a:rPr>
              <a:t>;</a:t>
            </a:r>
            <a:r>
              <a:rPr lang="en-US" sz="2000" b="1" dirty="0" smtClean="0"/>
              <a:t> </a:t>
            </a:r>
            <a:r>
              <a:rPr lang="en-US" sz="2000" dirty="0"/>
              <a:t>or by computer and printer, which is more expensive but quick and </a:t>
            </a:r>
            <a:r>
              <a:rPr lang="en-US" sz="2000" dirty="0" smtClean="0"/>
              <a:t>neat.</a:t>
            </a:r>
          </a:p>
          <a:p>
            <a:endParaRPr lang="en-US" sz="2000" dirty="0" smtClean="0">
              <a:solidFill>
                <a:srgbClr val="00B050"/>
              </a:solidFill>
            </a:endParaRPr>
          </a:p>
          <a:p>
            <a:r>
              <a:rPr lang="en-US" sz="2000" b="1" dirty="0" smtClean="0">
                <a:solidFill>
                  <a:srgbClr val="00B050"/>
                </a:solidFill>
              </a:rPr>
              <a:t>Rule = </a:t>
            </a:r>
            <a:r>
              <a:rPr lang="en-US" sz="2000" b="1" dirty="0">
                <a:solidFill>
                  <a:srgbClr val="00B050"/>
                </a:solidFill>
              </a:rPr>
              <a:t>Use a semicolon to separate items in a series when the items themselves contain internal punctuation.</a:t>
            </a: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74329820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3/8/17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 semicolon rules</a:t>
            </a:r>
            <a:endParaRPr lang="en-US" sz="1700" b="1"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After bell work, you will have 10 minutes to fill out the reflection form on writing the rhetorical analysis. If you finished it last night, I would like you go to back through the feedback that was provided, try to make corrections, and turn it back in to see if you receive a better score. We will have a whole class conversation about some of the successes you experienced and some of the challenges you had. We will also discuss what are some of your goals for the next time I have your practice writing this essay and what kind of instruction I can help provide you with over the next 3-4 weeks. </a:t>
            </a:r>
            <a:endParaRPr lang="en-US" sz="17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Begin reading and annotating “Letter from a Birmingham Jail”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FF0000"/>
                </a:solidFill>
                <a:latin typeface="Calibri" charset="0"/>
                <a:ea typeface="Calibri" charset="0"/>
                <a:cs typeface="Calibri" charset="0"/>
                <a:sym typeface="Calibri"/>
              </a:rPr>
              <a:t>If there is time, I will introduce the Khan Challenge that Mr. </a:t>
            </a:r>
            <a:r>
              <a:rPr lang="en-US" sz="1700" b="1" dirty="0" err="1" smtClean="0">
                <a:solidFill>
                  <a:srgbClr val="FF0000"/>
                </a:solidFill>
                <a:latin typeface="Calibri" charset="0"/>
                <a:ea typeface="Calibri" charset="0"/>
                <a:cs typeface="Calibri" charset="0"/>
                <a:sym typeface="Calibri"/>
              </a:rPr>
              <a:t>Palise</a:t>
            </a:r>
            <a:r>
              <a:rPr lang="en-US" sz="1700" b="1" dirty="0" smtClean="0">
                <a:solidFill>
                  <a:srgbClr val="FF0000"/>
                </a:solidFill>
                <a:latin typeface="Calibri" charset="0"/>
                <a:ea typeface="Calibri" charset="0"/>
                <a:cs typeface="Calibri" charset="0"/>
                <a:sym typeface="Calibri"/>
              </a:rPr>
              <a:t> and Ms. </a:t>
            </a:r>
            <a:r>
              <a:rPr lang="en-US" sz="1700" b="1" dirty="0" err="1" smtClean="0">
                <a:solidFill>
                  <a:srgbClr val="FF0000"/>
                </a:solidFill>
                <a:latin typeface="Calibri" charset="0"/>
                <a:ea typeface="Calibri" charset="0"/>
                <a:cs typeface="Calibri" charset="0"/>
                <a:sym typeface="Calibri"/>
              </a:rPr>
              <a:t>Kubicek</a:t>
            </a:r>
            <a:r>
              <a:rPr lang="en-US" sz="1700" b="1" dirty="0" smtClean="0">
                <a:solidFill>
                  <a:srgbClr val="FF0000"/>
                </a:solidFill>
                <a:latin typeface="Calibri" charset="0"/>
                <a:ea typeface="Calibri" charset="0"/>
                <a:cs typeface="Calibri" charset="0"/>
                <a:sym typeface="Calibri"/>
              </a:rPr>
              <a:t> both introduced to their classes.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412329792"/>
      </p:ext>
    </p:extLst>
  </p:cSld>
  <p:clrMapOvr>
    <a:masterClrMapping/>
  </p:clrMapOvr>
  <p:transition spd="slow">
    <p:cut/>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3/8/17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degradation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deg-r</a:t>
            </a:r>
            <a:r>
              <a:rPr lang="en-US" sz="2000" i="1" dirty="0" err="1">
                <a:solidFill>
                  <a:schemeClr val="bg1"/>
                </a:solidFill>
              </a:rPr>
              <a:t>uh</a:t>
            </a:r>
            <a:r>
              <a:rPr lang="en-US" sz="2000" dirty="0" err="1">
                <a:solidFill>
                  <a:schemeClr val="bg1"/>
                </a:solidFill>
              </a:rPr>
              <a:t>-</a:t>
            </a:r>
            <a:r>
              <a:rPr lang="en-US" sz="2000" b="1" dirty="0" err="1">
                <a:solidFill>
                  <a:schemeClr val="bg1"/>
                </a:solidFill>
              </a:rPr>
              <a:t>dey</a:t>
            </a:r>
            <a:r>
              <a:rPr lang="en-US" sz="2000" dirty="0" err="1">
                <a:solidFill>
                  <a:schemeClr val="bg1"/>
                </a:solidFill>
              </a:rPr>
              <a:t>-sh</a:t>
            </a:r>
            <a:r>
              <a:rPr lang="en-US" sz="2000" i="1" dirty="0" err="1">
                <a:solidFill>
                  <a:schemeClr val="bg1"/>
                </a:solidFill>
              </a:rPr>
              <a:t>uh</a:t>
            </a:r>
            <a:r>
              <a:rPr lang="en-US" sz="2000" dirty="0">
                <a:solidFill>
                  <a:schemeClr val="bg1"/>
                </a:solidFill>
              </a:rPr>
              <a:t> </a:t>
            </a:r>
            <a:r>
              <a:rPr lang="en-US" sz="2000" dirty="0" smtClean="0">
                <a:solidFill>
                  <a:schemeClr val="bg1"/>
                </a:solidFill>
              </a:rPr>
              <a:t>n]</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self-degradation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After the </a:t>
            </a:r>
            <a:r>
              <a:rPr lang="en-US" sz="2000" dirty="0" smtClean="0">
                <a:solidFill>
                  <a:schemeClr val="bg1"/>
                </a:solidFill>
              </a:rPr>
              <a:t>recent lotto winner blew all of </a:t>
            </a:r>
            <a:r>
              <a:rPr lang="en-US" sz="2000" dirty="0">
                <a:solidFill>
                  <a:schemeClr val="bg1"/>
                </a:solidFill>
              </a:rPr>
              <a:t>his fortune, he became homeless and lived a life of </a:t>
            </a:r>
            <a:r>
              <a:rPr lang="en-US" sz="2000" b="1" u="sng" dirty="0">
                <a:solidFill>
                  <a:schemeClr val="bg1"/>
                </a:solidFill>
              </a:rPr>
              <a:t>degradation</a:t>
            </a:r>
            <a:r>
              <a:rPr lang="en-US" sz="2000" dirty="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humiliation, shame, mortification, dishonor</a:t>
            </a:r>
            <a:endParaRPr lang="en-US" altLang="en-US" sz="2000" dirty="0">
              <a:solidFill>
                <a:srgbClr val="FFFFFF"/>
              </a:solidFill>
            </a:endParaRPr>
          </a:p>
        </p:txBody>
      </p:sp>
      <p:sp>
        <p:nvSpPr>
          <p:cNvPr id="2" name="TextBox 1"/>
          <p:cNvSpPr txBox="1">
            <a:spLocks noChangeArrowheads="1"/>
          </p:cNvSpPr>
          <p:nvPr/>
        </p:nvSpPr>
        <p:spPr bwMode="auto">
          <a:xfrm>
            <a:off x="1449388" y="5486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the condition or process of degrading or being degraded.</a:t>
            </a:r>
            <a:endParaRPr lang="en-US" altLang="x-none" sz="2000" dirty="0">
              <a:solidFill>
                <a:schemeClr val="bg1"/>
              </a:solidFill>
            </a:endParaRPr>
          </a:p>
        </p:txBody>
      </p:sp>
      <p:sp>
        <p:nvSpPr>
          <p:cNvPr id="4" name="TextBox 3"/>
          <p:cNvSpPr txBox="1"/>
          <p:nvPr/>
        </p:nvSpPr>
        <p:spPr>
          <a:xfrm>
            <a:off x="1600200" y="3486090"/>
            <a:ext cx="3581400" cy="400110"/>
          </a:xfrm>
          <a:prstGeom prst="rect">
            <a:avLst/>
          </a:prstGeom>
          <a:noFill/>
        </p:spPr>
        <p:txBody>
          <a:bodyPr wrap="square" rtlCol="0">
            <a:spAutoFit/>
          </a:bodyPr>
          <a:lstStyle/>
          <a:p>
            <a:r>
              <a:rPr lang="en-US" sz="2000" dirty="0" smtClean="0">
                <a:solidFill>
                  <a:schemeClr val="accent3"/>
                </a:solidFill>
              </a:rPr>
              <a:t>esteem, admiration, morality</a:t>
            </a:r>
            <a:endParaRPr lang="en-US" sz="2000" dirty="0">
              <a:solidFill>
                <a:schemeClr val="accent3"/>
              </a:solidFill>
            </a:endParaRPr>
          </a:p>
        </p:txBody>
      </p:sp>
    </p:spTree>
    <p:extLst>
      <p:ext uri="{BB962C8B-B14F-4D97-AF65-F5344CB8AC3E}">
        <p14:creationId xmlns:p14="http://schemas.microsoft.com/office/powerpoint/2010/main" val="16922523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Wednesday 3/8/17</a:t>
            </a:r>
            <a:endParaRPr lang="en-US" sz="3200" b="1" dirty="0"/>
          </a:p>
        </p:txBody>
      </p:sp>
      <p:sp>
        <p:nvSpPr>
          <p:cNvPr id="3" name="Content Placeholder 2"/>
          <p:cNvSpPr>
            <a:spLocks noGrp="1"/>
          </p:cNvSpPr>
          <p:nvPr>
            <p:ph idx="1"/>
          </p:nvPr>
        </p:nvSpPr>
        <p:spPr>
          <a:xfrm>
            <a:off x="466344" y="762000"/>
            <a:ext cx="8229600" cy="4983163"/>
          </a:xfrm>
        </p:spPr>
        <p:txBody>
          <a:bodyPr/>
          <a:lstStyle/>
          <a:p>
            <a:r>
              <a:rPr lang="en-US" sz="2000" b="1" dirty="0" smtClean="0"/>
              <a:t>Directions:</a:t>
            </a:r>
            <a:r>
              <a:rPr lang="en-US" sz="2000" dirty="0" smtClean="0"/>
              <a:t> With your group, have each member write down the example. Then, determine whether or not you need to include punctuation, remove punctuation or both. You also need to explain your answer. </a:t>
            </a:r>
          </a:p>
          <a:p>
            <a:endParaRPr lang="en-US" sz="2000" dirty="0"/>
          </a:p>
          <a:p>
            <a:r>
              <a:rPr lang="en-US" sz="2000" dirty="0"/>
              <a:t>1. Nelda’s hair looks better today than it did </a:t>
            </a:r>
            <a:r>
              <a:rPr lang="en-US" sz="2000" dirty="0" smtClean="0"/>
              <a:t>yesterday however; </a:t>
            </a:r>
            <a:r>
              <a:rPr lang="en-US" sz="2000" dirty="0"/>
              <a:t>it still needs work</a:t>
            </a:r>
            <a:r>
              <a:rPr lang="en-US" sz="2000" dirty="0" smtClean="0"/>
              <a:t>.</a:t>
            </a:r>
          </a:p>
          <a:p>
            <a:endParaRPr lang="en-US" sz="2000" dirty="0"/>
          </a:p>
          <a:p>
            <a:endParaRPr lang="en-US" sz="2000" dirty="0"/>
          </a:p>
          <a:p>
            <a:r>
              <a:rPr lang="en-US" sz="2000" dirty="0" smtClean="0"/>
              <a:t>2. </a:t>
            </a:r>
            <a:r>
              <a:rPr lang="en-US" sz="2000" dirty="0"/>
              <a:t>NASA wants to </a:t>
            </a:r>
            <a:r>
              <a:rPr lang="en-US" sz="2000" dirty="0" smtClean="0"/>
              <a:t>design; a </a:t>
            </a:r>
            <a:r>
              <a:rPr lang="en-US" sz="2000" dirty="0"/>
              <a:t>new space </a:t>
            </a:r>
            <a:r>
              <a:rPr lang="en-US" sz="2000" dirty="0" smtClean="0"/>
              <a:t>program, </a:t>
            </a:r>
            <a:r>
              <a:rPr lang="en-US" sz="2000" dirty="0"/>
              <a:t>they don’t have the funding.</a:t>
            </a:r>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94060030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Wednesday 3/8/17</a:t>
            </a:r>
            <a:endParaRPr lang="en-US" sz="3200" b="1" dirty="0"/>
          </a:p>
        </p:txBody>
      </p:sp>
      <p:sp>
        <p:nvSpPr>
          <p:cNvPr id="3" name="Content Placeholder 2"/>
          <p:cNvSpPr>
            <a:spLocks noGrp="1"/>
          </p:cNvSpPr>
          <p:nvPr>
            <p:ph idx="1"/>
          </p:nvPr>
        </p:nvSpPr>
        <p:spPr>
          <a:xfrm>
            <a:off x="466344" y="762000"/>
            <a:ext cx="8229600" cy="4983163"/>
          </a:xfrm>
        </p:spPr>
        <p:txBody>
          <a:bodyPr/>
          <a:lstStyle/>
          <a:p>
            <a:r>
              <a:rPr lang="en-US" sz="2000" b="1" dirty="0" smtClean="0"/>
              <a:t>Directions:</a:t>
            </a:r>
            <a:r>
              <a:rPr lang="en-US" sz="2000" dirty="0" smtClean="0"/>
              <a:t> With your group, have each member write down the example. Then, determine whether or not you need to include punctuation, remove punctuation or both. You also need to explain your answer. </a:t>
            </a:r>
          </a:p>
          <a:p>
            <a:endParaRPr lang="en-US" sz="2000" dirty="0"/>
          </a:p>
          <a:p>
            <a:r>
              <a:rPr lang="en-US" sz="2000" dirty="0"/>
              <a:t>1. Nelda’s hair looks better today than it did </a:t>
            </a:r>
            <a:r>
              <a:rPr lang="en-US" sz="2000" dirty="0" smtClean="0"/>
              <a:t>yesterday however; </a:t>
            </a:r>
            <a:r>
              <a:rPr lang="en-US" sz="2000" dirty="0"/>
              <a:t>it still needs work</a:t>
            </a:r>
            <a:r>
              <a:rPr lang="en-US" sz="2000" dirty="0" smtClean="0"/>
              <a:t>.</a:t>
            </a:r>
          </a:p>
          <a:p>
            <a:endParaRPr lang="en-US" sz="2000" b="1" dirty="0" smtClean="0">
              <a:solidFill>
                <a:srgbClr val="00B050"/>
              </a:solidFill>
            </a:endParaRPr>
          </a:p>
          <a:p>
            <a:r>
              <a:rPr lang="en-US" sz="2000" b="1" dirty="0" smtClean="0">
                <a:solidFill>
                  <a:srgbClr val="00B050"/>
                </a:solidFill>
              </a:rPr>
              <a:t>Rule</a:t>
            </a:r>
            <a:r>
              <a:rPr lang="en-US" sz="2000" b="1" dirty="0">
                <a:solidFill>
                  <a:srgbClr val="00B050"/>
                </a:solidFill>
              </a:rPr>
              <a:t>: Use a semicolon to link clauses connected by conjunctive adverbs or transitional phrases to connect closely related </a:t>
            </a:r>
            <a:r>
              <a:rPr lang="en-US" sz="2000" b="1" dirty="0" smtClean="0">
                <a:solidFill>
                  <a:srgbClr val="00B050"/>
                </a:solidFill>
              </a:rPr>
              <a:t>ideas. </a:t>
            </a:r>
            <a:endParaRPr lang="en-US" sz="2000" b="1" dirty="0">
              <a:solidFill>
                <a:srgbClr val="00B050"/>
              </a:solidFill>
            </a:endParaRPr>
          </a:p>
          <a:p>
            <a:endParaRPr lang="en-US" sz="2000" dirty="0"/>
          </a:p>
          <a:p>
            <a:r>
              <a:rPr lang="en-US" sz="2000" dirty="0" smtClean="0"/>
              <a:t>2. </a:t>
            </a:r>
            <a:r>
              <a:rPr lang="en-US" sz="2000" dirty="0"/>
              <a:t>NASA wants to </a:t>
            </a:r>
            <a:r>
              <a:rPr lang="en-US" sz="2000" dirty="0" smtClean="0"/>
              <a:t>design; a </a:t>
            </a:r>
            <a:r>
              <a:rPr lang="en-US" sz="2000" dirty="0"/>
              <a:t>new space </a:t>
            </a:r>
            <a:r>
              <a:rPr lang="en-US" sz="2000" dirty="0" smtClean="0"/>
              <a:t>program, </a:t>
            </a:r>
            <a:r>
              <a:rPr lang="en-US" sz="2000" dirty="0"/>
              <a:t>they don’t have the funding</a:t>
            </a:r>
            <a:r>
              <a:rPr lang="en-US" sz="2000" dirty="0" smtClean="0"/>
              <a:t>.</a:t>
            </a:r>
          </a:p>
          <a:p>
            <a:endParaRPr lang="en-US" sz="2000" dirty="0" smtClean="0">
              <a:solidFill>
                <a:srgbClr val="00B050"/>
              </a:solidFill>
            </a:endParaRPr>
          </a:p>
          <a:p>
            <a:r>
              <a:rPr lang="en-US" sz="2000" b="1" dirty="0">
                <a:solidFill>
                  <a:srgbClr val="00B050"/>
                </a:solidFill>
              </a:rPr>
              <a:t>Rule: Use a semicolon to link two independent clauses with closely related ideas. </a:t>
            </a: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899491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Friday 9/22/17 Agenda</a:t>
            </a:r>
            <a:endParaRPr lang="en-US" altLang="en-US" sz="4400" dirty="0">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152400" y="685800"/>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200" b="1" dirty="0">
                <a:latin typeface="+mn-lt"/>
                <a:ea typeface="Calibri"/>
                <a:cs typeface="Calibri"/>
                <a:sym typeface="Calibri"/>
              </a:rPr>
              <a:t>Bell Work:</a:t>
            </a:r>
            <a:r>
              <a:rPr lang="en-US" sz="1200" dirty="0">
                <a:latin typeface="+mn-lt"/>
                <a:ea typeface="Calibri"/>
                <a:cs typeface="Calibri"/>
                <a:sym typeface="Calibri"/>
              </a:rPr>
              <a:t> </a:t>
            </a:r>
            <a:r>
              <a:rPr lang="en-US" sz="1200" dirty="0" smtClean="0">
                <a:latin typeface="+mn-lt"/>
                <a:ea typeface="Calibri"/>
                <a:cs typeface="Calibri"/>
                <a:sym typeface="Calibri"/>
              </a:rPr>
              <a:t>Study for the PSR Quiz (10 mins.)</a:t>
            </a: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200" b="1" dirty="0" smtClean="0">
                <a:latin typeface="+mn-lt"/>
                <a:ea typeface="Calibri"/>
                <a:cs typeface="Calibri"/>
                <a:sym typeface="Calibri"/>
              </a:rPr>
              <a:t>In </a:t>
            </a:r>
            <a:r>
              <a:rPr lang="en-US" sz="12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 Study for PSR Quiz (10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PSR Quiz (You will have 25 minutes to complete this quiz).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After you finish, you will then have the “Cold Read” Quiz which looks like Article of the Week (you will have 20 minutes to complete this quiz).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AOTW #2 on Minimum Wage is due Monday (All 3 Steps: Annotations, 3 SAT style Questions, 2 Reflection paragraphs). </a:t>
            </a:r>
            <a:endParaRPr lang="en-US" sz="1200" b="1" dirty="0" smtClean="0">
              <a:solidFill>
                <a:srgbClr val="009A46"/>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2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Argumentative Writing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The Crucible</a:t>
            </a:r>
          </a:p>
          <a:p>
            <a:pPr eaLnBrk="1" fontAlgn="auto" hangingPunct="1">
              <a:lnSpc>
                <a:spcPct val="170000"/>
              </a:lnSpc>
              <a:spcBef>
                <a:spcPts val="0"/>
              </a:spcBef>
              <a:spcAft>
                <a:spcPts val="0"/>
              </a:spcAft>
              <a:buClr>
                <a:srgbClr val="000000"/>
              </a:buClr>
              <a:buSzPct val="100000"/>
              <a:defRPr/>
            </a:pPr>
            <a:r>
              <a:rPr lang="en-US" sz="12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cite strong and thorough textual evidence that supports my inferences and analysis. </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where a text leaves matters uncertain.</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point of view in a text.</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purpose for writing a text</a:t>
            </a:r>
            <a:r>
              <a:rPr lang="en-US" sz="1200" dirty="0" smtClean="0">
                <a:ea typeface="Calibri"/>
                <a:cs typeface="Calibri"/>
                <a:sym typeface="Calibri"/>
              </a:rPr>
              <a:t>.</a:t>
            </a:r>
            <a:endParaRPr lang="en-US" sz="12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8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200" b="1" dirty="0" smtClean="0">
                <a:latin typeface="+mn-lt"/>
                <a:ea typeface="Calibri"/>
                <a:cs typeface="Calibri"/>
                <a:sym typeface="Calibri"/>
              </a:rPr>
              <a:t>Homework:</a:t>
            </a:r>
            <a:r>
              <a:rPr lang="en-US" sz="1200" b="1" dirty="0" smtClean="0">
                <a:solidFill>
                  <a:srgbClr val="009A46"/>
                </a:solidFill>
                <a:latin typeface="+mn-lt"/>
                <a:ea typeface="Calibri"/>
                <a:cs typeface="Calibri"/>
                <a:sym typeface="Calibri"/>
              </a:rPr>
              <a:t> </a:t>
            </a:r>
          </a:p>
          <a:p>
            <a:pPr eaLnBrk="1" fontAlgn="auto" hangingPunct="1">
              <a:lnSpc>
                <a:spcPct val="80000"/>
              </a:lnSpc>
              <a:spcBef>
                <a:spcPts val="400"/>
              </a:spcBef>
              <a:spcAft>
                <a:spcPts val="0"/>
              </a:spcAft>
              <a:buClr>
                <a:srgbClr val="000000"/>
              </a:buClr>
              <a:buSzPct val="100000"/>
              <a:defRPr/>
            </a:pPr>
            <a:r>
              <a:rPr lang="en-US" sz="1200" b="1" dirty="0" smtClean="0">
                <a:solidFill>
                  <a:srgbClr val="009A46"/>
                </a:solidFill>
                <a:latin typeface="+mn-lt"/>
                <a:ea typeface="Calibri"/>
                <a:cs typeface="Calibri"/>
                <a:sym typeface="Calibri"/>
              </a:rPr>
              <a:t>AOTW #2 is due on Monday </a:t>
            </a:r>
          </a:p>
          <a:p>
            <a:pPr eaLnBrk="1" fontAlgn="auto" hangingPunct="1">
              <a:lnSpc>
                <a:spcPct val="80000"/>
              </a:lnSpc>
              <a:spcBef>
                <a:spcPts val="400"/>
              </a:spcBef>
              <a:spcAft>
                <a:spcPts val="0"/>
              </a:spcAft>
              <a:buClr>
                <a:srgbClr val="000000"/>
              </a:buClr>
              <a:buSzPct val="100000"/>
              <a:defRPr/>
            </a:pPr>
            <a:r>
              <a:rPr lang="en-US" sz="1200" b="1" dirty="0" smtClean="0">
                <a:solidFill>
                  <a:srgbClr val="009A46"/>
                </a:solidFill>
                <a:latin typeface="+mn-lt"/>
                <a:ea typeface="Calibri"/>
                <a:cs typeface="Calibri"/>
                <a:sym typeface="Calibri"/>
              </a:rPr>
              <a:t>(All 3 Steps stapled together: Annotations, 3 SAT style Questions, 2 Reflection Paragraphs). </a:t>
            </a:r>
          </a:p>
          <a:p>
            <a:pPr eaLnBrk="1" fontAlgn="auto" hangingPunct="1">
              <a:lnSpc>
                <a:spcPct val="80000"/>
              </a:lnSpc>
              <a:spcBef>
                <a:spcPts val="400"/>
              </a:spcBef>
              <a:spcAft>
                <a:spcPts val="0"/>
              </a:spcAft>
              <a:buClr>
                <a:srgbClr val="000000"/>
              </a:buClr>
              <a:buSzPct val="100000"/>
              <a:defRPr/>
            </a:pPr>
            <a:endParaRPr lang="en-US" sz="800" b="1" dirty="0">
              <a:solidFill>
                <a:srgbClr val="009A46"/>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800" b="1" dirty="0" smtClean="0">
                <a:solidFill>
                  <a:srgbClr val="FF9F0B"/>
                </a:solidFill>
                <a:latin typeface="+mn-lt"/>
                <a:ea typeface="Calibri"/>
                <a:cs typeface="Calibri"/>
                <a:sym typeface="Calibri"/>
              </a:rPr>
              <a:t>Enjoy your weekend! </a:t>
            </a:r>
            <a:r>
              <a:rPr lang="en-US" sz="1800" b="1" smtClean="0">
                <a:solidFill>
                  <a:srgbClr val="FF9F0B"/>
                </a:solidFill>
                <a:latin typeface="+mn-lt"/>
                <a:ea typeface="Calibri"/>
                <a:cs typeface="Calibri"/>
                <a:sym typeface="Calibri"/>
              </a:rPr>
              <a:t>&lt;3, </a:t>
            </a:r>
            <a:r>
              <a:rPr lang="en-US" sz="1800" b="1" dirty="0" smtClean="0">
                <a:solidFill>
                  <a:srgbClr val="FF9F0B"/>
                </a:solidFill>
                <a:latin typeface="+mn-lt"/>
                <a:ea typeface="Calibri"/>
                <a:cs typeface="Calibri"/>
                <a:sym typeface="Calibri"/>
              </a:rPr>
              <a:t>your favorite teacher at DHS…just </a:t>
            </a:r>
            <a:r>
              <a:rPr lang="en-US" sz="1800" b="1" dirty="0" err="1" smtClean="0">
                <a:solidFill>
                  <a:srgbClr val="FF9F0B"/>
                </a:solidFill>
                <a:latin typeface="+mn-lt"/>
                <a:ea typeface="Calibri"/>
                <a:cs typeface="Calibri"/>
                <a:sym typeface="Calibri"/>
              </a:rPr>
              <a:t>sayin</a:t>
            </a:r>
            <a:r>
              <a:rPr lang="en-US" sz="1800" b="1" dirty="0" smtClean="0">
                <a:solidFill>
                  <a:srgbClr val="FF9F0B"/>
                </a:solidFill>
                <a:latin typeface="+mn-lt"/>
                <a:ea typeface="Calibri"/>
                <a:cs typeface="Calibri"/>
                <a:sym typeface="Calibri"/>
              </a:rPr>
              <a:t>’</a:t>
            </a:r>
          </a:p>
        </p:txBody>
      </p:sp>
    </p:spTree>
    <p:extLst>
      <p:ext uri="{BB962C8B-B14F-4D97-AF65-F5344CB8AC3E}">
        <p14:creationId xmlns:p14="http://schemas.microsoft.com/office/powerpoint/2010/main" val="2680828364"/>
      </p:ext>
    </p:extLst>
  </p:cSld>
  <p:clrMapOvr>
    <a:masterClrMapping/>
  </p:clrMapOvr>
  <p:transition spd="slow">
    <p:cut/>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3/10/17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SSR: 20 mins </a:t>
            </a:r>
            <a:endParaRPr lang="en-US" sz="17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Begin reading, annotating and answering questions for “Letter from a Birmingham Jail”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501298298"/>
      </p:ext>
    </p:extLst>
  </p:cSld>
  <p:clrMapOvr>
    <a:masterClrMapping/>
  </p:clrMapOvr>
  <p:transition spd="slow">
    <p:cut/>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3/10/17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decorum</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dih</a:t>
            </a:r>
            <a:r>
              <a:rPr lang="en-US" sz="2000" dirty="0" smtClean="0">
                <a:solidFill>
                  <a:schemeClr val="bg1"/>
                </a:solidFill>
              </a:rPr>
              <a:t>-</a:t>
            </a:r>
            <a:r>
              <a:rPr lang="en-US" sz="2000" b="1" dirty="0" err="1" smtClean="0">
                <a:solidFill>
                  <a:schemeClr val="bg1"/>
                </a:solidFill>
              </a:rPr>
              <a:t>kawr</a:t>
            </a:r>
            <a:r>
              <a:rPr lang="en-US" sz="2000" dirty="0" smtClean="0">
                <a:solidFill>
                  <a:schemeClr val="bg1"/>
                </a:solidFill>
              </a:rPr>
              <a:t>-</a:t>
            </a:r>
            <a:r>
              <a:rPr lang="en-US" sz="2000" i="1" dirty="0" smtClean="0">
                <a:solidFill>
                  <a:schemeClr val="bg1"/>
                </a:solidFill>
              </a:rPr>
              <a:t>uh</a:t>
            </a:r>
            <a:r>
              <a:rPr lang="en-US" sz="2000" dirty="0">
                <a:solidFill>
                  <a:schemeClr val="bg1"/>
                </a:solidFill>
              </a:rPr>
              <a:t> </a:t>
            </a:r>
            <a:r>
              <a:rPr lang="en-US" sz="2000" dirty="0" smtClean="0">
                <a:solidFill>
                  <a:schemeClr val="bg1"/>
                </a:solidFill>
              </a:rPr>
              <a:t>m]</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1800" dirty="0" smtClean="0">
                <a:solidFill>
                  <a:schemeClr val="bg1"/>
                </a:solidFill>
              </a:rPr>
              <a:t>George’s inexplicable</a:t>
            </a:r>
            <a:r>
              <a:rPr lang="en-US" sz="1800" dirty="0" smtClean="0">
                <a:solidFill>
                  <a:schemeClr val="bg1"/>
                </a:solidFill>
              </a:rPr>
              <a:t> </a:t>
            </a:r>
            <a:r>
              <a:rPr lang="en-US" sz="1800" dirty="0">
                <a:solidFill>
                  <a:schemeClr val="bg1"/>
                </a:solidFill>
              </a:rPr>
              <a:t>behavior showed he was unfamiliar with </a:t>
            </a:r>
            <a:r>
              <a:rPr lang="en-US" sz="1800" b="1" u="sng" dirty="0">
                <a:solidFill>
                  <a:schemeClr val="bg1"/>
                </a:solidFill>
              </a:rPr>
              <a:t>decorum.</a:t>
            </a:r>
            <a:endParaRPr lang="en-US" altLang="en-US" sz="1800" b="1" u="sng"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d</a:t>
            </a:r>
            <a:r>
              <a:rPr lang="en-US" altLang="en-US" sz="2000" dirty="0" smtClean="0">
                <a:solidFill>
                  <a:srgbClr val="FFFFFF"/>
                </a:solidFill>
              </a:rPr>
              <a:t>ecency, politeness, respectability </a:t>
            </a:r>
            <a:endParaRPr lang="en-US" altLang="en-US" sz="2000" dirty="0">
              <a:solidFill>
                <a:srgbClr val="FFFFFF"/>
              </a:solidFill>
            </a:endParaRPr>
          </a:p>
        </p:txBody>
      </p:sp>
      <p:sp>
        <p:nvSpPr>
          <p:cNvPr id="2" name="TextBox 1"/>
          <p:cNvSpPr txBox="1">
            <a:spLocks noChangeArrowheads="1"/>
          </p:cNvSpPr>
          <p:nvPr/>
        </p:nvSpPr>
        <p:spPr bwMode="auto">
          <a:xfrm>
            <a:off x="1449388" y="54672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behavior in keeping with good taste and propriety.</a:t>
            </a:r>
            <a:endParaRPr lang="en-US" altLang="x-none" sz="2000" dirty="0">
              <a:solidFill>
                <a:schemeClr val="bg1"/>
              </a:solidFill>
            </a:endParaRPr>
          </a:p>
        </p:txBody>
      </p:sp>
      <p:sp>
        <p:nvSpPr>
          <p:cNvPr id="4" name="TextBox 3"/>
          <p:cNvSpPr txBox="1"/>
          <p:nvPr/>
        </p:nvSpPr>
        <p:spPr>
          <a:xfrm>
            <a:off x="1600200" y="3486090"/>
            <a:ext cx="4648200" cy="400110"/>
          </a:xfrm>
          <a:prstGeom prst="rect">
            <a:avLst/>
          </a:prstGeom>
          <a:noFill/>
        </p:spPr>
        <p:txBody>
          <a:bodyPr wrap="square" rtlCol="0">
            <a:spAutoFit/>
          </a:bodyPr>
          <a:lstStyle/>
          <a:p>
            <a:r>
              <a:rPr lang="en-US" sz="2000" dirty="0">
                <a:solidFill>
                  <a:schemeClr val="accent3"/>
                </a:solidFill>
              </a:rPr>
              <a:t>i</a:t>
            </a:r>
            <a:r>
              <a:rPr lang="en-US" sz="2000" dirty="0" smtClean="0">
                <a:solidFill>
                  <a:schemeClr val="accent3"/>
                </a:solidFill>
              </a:rPr>
              <a:t>mmorality, rudeness, indecency</a:t>
            </a:r>
            <a:endParaRPr lang="en-US" sz="2000" dirty="0">
              <a:solidFill>
                <a:schemeClr val="accent3"/>
              </a:solidFill>
            </a:endParaRPr>
          </a:p>
        </p:txBody>
      </p:sp>
    </p:spTree>
    <p:extLst>
      <p:ext uri="{BB962C8B-B14F-4D97-AF65-F5344CB8AC3E}">
        <p14:creationId xmlns:p14="http://schemas.microsoft.com/office/powerpoint/2010/main" val="1934461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3/13/17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+ 2 SAT Grammar questions (semicolons and colons)</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Assign groups of 3.  Each group will be responsible for writing </a:t>
            </a:r>
            <a:r>
              <a:rPr lang="en-US" sz="1700" b="1" dirty="0">
                <a:solidFill>
                  <a:srgbClr val="7030A0"/>
                </a:solidFill>
                <a:latin typeface="Calibri" charset="0"/>
                <a:ea typeface="Calibri" charset="0"/>
                <a:cs typeface="Calibri" charset="0"/>
                <a:sym typeface="Calibri"/>
              </a:rPr>
              <a:t>8</a:t>
            </a:r>
            <a:r>
              <a:rPr lang="en-US" sz="1700" b="1" dirty="0" smtClean="0">
                <a:solidFill>
                  <a:srgbClr val="7030A0"/>
                </a:solidFill>
                <a:latin typeface="Calibri" charset="0"/>
                <a:ea typeface="Calibri" charset="0"/>
                <a:cs typeface="Calibri" charset="0"/>
                <a:sym typeface="Calibri"/>
              </a:rPr>
              <a:t> multiple choice SAT questions using “Letter from a Birmingham Jail” using Google Forms. </a:t>
            </a:r>
          </a:p>
          <a:p>
            <a:pPr eaLnBrk="1" fontAlgn="auto" hangingPunct="1">
              <a:lnSpc>
                <a:spcPct val="80000"/>
              </a:lnSpc>
              <a:spcBef>
                <a:spcPts val="400"/>
              </a:spcBef>
              <a:spcAft>
                <a:spcPts val="0"/>
              </a:spcAft>
              <a:buClr>
                <a:srgbClr val="000000"/>
              </a:buClr>
              <a:buSzPct val="100000"/>
              <a:defRPr/>
            </a:pPr>
            <a:r>
              <a:rPr lang="en-US" sz="1700" b="1" dirty="0" smtClean="0">
                <a:solidFill>
                  <a:srgbClr val="7030A0"/>
                </a:solidFill>
                <a:latin typeface="Calibri" charset="0"/>
                <a:ea typeface="Calibri" charset="0"/>
                <a:cs typeface="Calibri" charset="0"/>
                <a:sym typeface="Calibri"/>
              </a:rPr>
              <a:t>	*3 questions from standard 9-10.1</a:t>
            </a:r>
          </a:p>
          <a:p>
            <a:pPr eaLnBrk="1" fontAlgn="auto" hangingPunct="1">
              <a:lnSpc>
                <a:spcPct val="80000"/>
              </a:lnSpc>
              <a:spcBef>
                <a:spcPts val="400"/>
              </a:spcBef>
              <a:spcAft>
                <a:spcPts val="0"/>
              </a:spcAft>
              <a:buClr>
                <a:srgbClr val="000000"/>
              </a:buClr>
              <a:buSzPct val="100000"/>
              <a:defRPr/>
            </a:pPr>
            <a:r>
              <a:rPr lang="en-US" sz="1700" b="1" dirty="0" smtClean="0">
                <a:solidFill>
                  <a:srgbClr val="7030A0"/>
                </a:solidFill>
                <a:latin typeface="Calibri" charset="0"/>
                <a:ea typeface="Calibri" charset="0"/>
                <a:cs typeface="Calibri" charset="0"/>
                <a:sym typeface="Calibri"/>
              </a:rPr>
              <a:t>	*2 questions from standard 9-10.2</a:t>
            </a:r>
          </a:p>
          <a:p>
            <a:pPr eaLnBrk="1" fontAlgn="auto" hangingPunct="1">
              <a:lnSpc>
                <a:spcPct val="80000"/>
              </a:lnSpc>
              <a:spcBef>
                <a:spcPts val="400"/>
              </a:spcBef>
              <a:spcAft>
                <a:spcPts val="0"/>
              </a:spcAft>
              <a:buClr>
                <a:srgbClr val="000000"/>
              </a:buClr>
              <a:buSzPct val="100000"/>
              <a:defRPr/>
            </a:pPr>
            <a:r>
              <a:rPr lang="en-US" sz="1700" b="1" dirty="0" smtClean="0">
                <a:solidFill>
                  <a:srgbClr val="7030A0"/>
                </a:solidFill>
                <a:latin typeface="Calibri" charset="0"/>
                <a:ea typeface="Calibri" charset="0"/>
                <a:cs typeface="Calibri" charset="0"/>
                <a:sym typeface="Calibri"/>
              </a:rPr>
              <a:t>	*1 questions from standard 9-10.4</a:t>
            </a:r>
          </a:p>
          <a:p>
            <a:pPr eaLnBrk="1" fontAlgn="auto" hangingPunct="1">
              <a:lnSpc>
                <a:spcPct val="80000"/>
              </a:lnSpc>
              <a:spcBef>
                <a:spcPts val="400"/>
              </a:spcBef>
              <a:spcAft>
                <a:spcPts val="0"/>
              </a:spcAft>
              <a:buClr>
                <a:srgbClr val="000000"/>
              </a:buClr>
              <a:buSzPct val="100000"/>
              <a:defRPr/>
            </a:pPr>
            <a:r>
              <a:rPr lang="en-US" sz="1700" b="1" dirty="0" smtClean="0">
                <a:solidFill>
                  <a:srgbClr val="7030A0"/>
                </a:solidFill>
                <a:latin typeface="Calibri" charset="0"/>
                <a:ea typeface="Calibri" charset="0"/>
                <a:cs typeface="Calibri" charset="0"/>
                <a:sym typeface="Calibri"/>
              </a:rPr>
              <a:t>	*1 questions from standard 9-10.5</a:t>
            </a:r>
          </a:p>
          <a:p>
            <a:pPr eaLnBrk="1" fontAlgn="auto" hangingPunct="1">
              <a:lnSpc>
                <a:spcPct val="80000"/>
              </a:lnSpc>
              <a:spcBef>
                <a:spcPts val="400"/>
              </a:spcBef>
              <a:spcAft>
                <a:spcPts val="0"/>
              </a:spcAft>
              <a:buClr>
                <a:srgbClr val="000000"/>
              </a:buClr>
              <a:buSzPct val="100000"/>
              <a:defRPr/>
            </a:pPr>
            <a:r>
              <a:rPr lang="en-US" sz="1700" b="1" dirty="0" smtClean="0">
                <a:solidFill>
                  <a:srgbClr val="7030A0"/>
                </a:solidFill>
                <a:latin typeface="Calibri" charset="0"/>
                <a:ea typeface="Calibri" charset="0"/>
                <a:cs typeface="Calibri" charset="0"/>
                <a:sym typeface="Calibri"/>
              </a:rPr>
              <a:t>	*1 question from standard 9-10.6</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Each group will also be responsible for typing the answer key and allowing respondents to see it, immediately. Next, each group will be responsible for taking </a:t>
            </a:r>
            <a:r>
              <a:rPr lang="en-US" sz="1700" b="1" u="sng" dirty="0" smtClean="0">
                <a:solidFill>
                  <a:srgbClr val="7030A0"/>
                </a:solidFill>
                <a:latin typeface="Calibri" charset="0"/>
                <a:ea typeface="Calibri" charset="0"/>
                <a:cs typeface="Calibri" charset="0"/>
                <a:sym typeface="Calibri"/>
              </a:rPr>
              <a:t>at least one other group’s quiz.</a:t>
            </a:r>
            <a:r>
              <a:rPr lang="en-US" sz="1700" b="1" dirty="0" smtClean="0">
                <a:solidFill>
                  <a:srgbClr val="7030A0"/>
                </a:solidFill>
                <a:latin typeface="Calibri" charset="0"/>
                <a:ea typeface="Calibri" charset="0"/>
                <a:cs typeface="Calibri" charset="0"/>
                <a:sym typeface="Calibri"/>
              </a:rPr>
              <a:t> Each group will then use the provided answer key to then self assess.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SSR</a:t>
            </a:r>
            <a:r>
              <a:rPr lang="en-US" sz="1700" dirty="0">
                <a:latin typeface="Calibri" charset="0"/>
                <a:ea typeface="Calibri" charset="0"/>
                <a:cs typeface="Calibri" charset="0"/>
                <a:sym typeface="Calibri"/>
              </a:rPr>
              <a:t>: 15 mins + one word argumentative </a:t>
            </a:r>
            <a:r>
              <a:rPr lang="en-US" sz="1700" dirty="0" smtClean="0">
                <a:latin typeface="Calibri" charset="0"/>
                <a:ea typeface="Calibri" charset="0"/>
                <a:cs typeface="Calibri" charset="0"/>
                <a:sym typeface="Calibri"/>
              </a:rPr>
              <a:t>response</a:t>
            </a:r>
            <a:endParaRPr lang="en-US" sz="1700" b="1" dirty="0" smtClean="0">
              <a:solidFill>
                <a:srgbClr val="7030A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429840691"/>
      </p:ext>
    </p:extLst>
  </p:cSld>
  <p:clrMapOvr>
    <a:masterClrMapping/>
  </p:clrMapOvr>
  <p:transition spd="slow">
    <p:cut/>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Hours 3,5,6 = Monday 3/13/17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+ 2 SAT Grammar questions (semicolons and colons)</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Assign groups and finish answering questions for “Letter from a Birmingham Jail” Each group will be assigned the following: one sentence summary for assigned paragraph, identify and support the author’s purpose w/ text evidence, identify the author’s message/theme w/ symbol to represent theme and support it w/ text evidence, provide the author’s answer to the essential question and support w/ text evidence, or write one rhetorical technique the author uses (include text evidence and explanation to describe the author’s goal/purpose for using technique).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SSR: 15 mins + one word argumentative </a:t>
            </a:r>
            <a:r>
              <a:rPr lang="en-US" sz="1700" dirty="0" smtClean="0">
                <a:latin typeface="Calibri" charset="0"/>
                <a:ea typeface="Calibri" charset="0"/>
                <a:cs typeface="Calibri" charset="0"/>
                <a:sym typeface="Calibri"/>
              </a:rPr>
              <a:t>response</a:t>
            </a:r>
            <a:endParaRPr lang="en-US" sz="17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chemeClr val="accent1"/>
                </a:solidFill>
                <a:latin typeface="Calibri" charset="0"/>
                <a:ea typeface="Calibri" charset="0"/>
                <a:cs typeface="Calibri" charset="0"/>
                <a:sym typeface="Calibri"/>
              </a:rPr>
              <a:t>Homework = 3 SAT questions w/ answers for ”Letter from a Birmingham Jail” **Assignment will be collected at the start of the hour, tomorrow.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361011280"/>
      </p:ext>
    </p:extLst>
  </p:cSld>
  <p:clrMapOvr>
    <a:masterClrMapping/>
  </p:clrMapOvr>
  <p:transition spd="slow">
    <p:cut/>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3/13/17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candor</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kan</a:t>
            </a:r>
            <a:r>
              <a:rPr lang="en-US" sz="2000" dirty="0">
                <a:solidFill>
                  <a:schemeClr val="bg1"/>
                </a:solidFill>
              </a:rPr>
              <a:t>-der]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r>
              <a:rPr lang="en-US" altLang="en-US" sz="2000" b="1" dirty="0" smtClean="0">
                <a:solidFill>
                  <a:schemeClr val="bg1"/>
                </a:solidFill>
                <a:latin typeface="+mn-lt"/>
              </a:rPr>
              <a:t>Sentence: </a:t>
            </a:r>
            <a:r>
              <a:rPr lang="en-US" sz="1800" dirty="0">
                <a:solidFill>
                  <a:schemeClr val="bg1"/>
                </a:solidFill>
              </a:rPr>
              <a:t>The politician’s</a:t>
            </a:r>
            <a:r>
              <a:rPr lang="en-US" sz="1800" b="1" dirty="0">
                <a:solidFill>
                  <a:schemeClr val="bg1"/>
                </a:solidFill>
              </a:rPr>
              <a:t> </a:t>
            </a:r>
            <a:r>
              <a:rPr lang="en-US" sz="1800" b="1" u="sng" dirty="0">
                <a:solidFill>
                  <a:schemeClr val="bg1"/>
                </a:solidFill>
              </a:rPr>
              <a:t>candor</a:t>
            </a:r>
            <a:r>
              <a:rPr lang="en-US" sz="1800" b="1" dirty="0">
                <a:solidFill>
                  <a:schemeClr val="bg1"/>
                </a:solidFill>
              </a:rPr>
              <a:t> </a:t>
            </a:r>
            <a:r>
              <a:rPr lang="en-US" sz="1800" dirty="0">
                <a:solidFill>
                  <a:schemeClr val="bg1"/>
                </a:solidFill>
              </a:rPr>
              <a:t>and </a:t>
            </a:r>
            <a:r>
              <a:rPr lang="en-US" sz="1800" dirty="0" smtClean="0">
                <a:solidFill>
                  <a:schemeClr val="bg1"/>
                </a:solidFill>
              </a:rPr>
              <a:t>outgoing personality made </a:t>
            </a:r>
            <a:r>
              <a:rPr lang="en-US" sz="1800" dirty="0">
                <a:solidFill>
                  <a:schemeClr val="bg1"/>
                </a:solidFill>
              </a:rPr>
              <a:t>him the favorite candidate in the election</a:t>
            </a:r>
            <a:r>
              <a:rPr lang="en-US" sz="1800" dirty="0" smtClean="0">
                <a:solidFill>
                  <a:schemeClr val="bg1"/>
                </a:solidFill>
              </a:rPr>
              <a:t>.</a:t>
            </a:r>
            <a:endParaRPr lang="en-US" altLang="en-US" sz="2000"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truthfulness, sincerity, directness</a:t>
            </a:r>
            <a:endParaRPr lang="en-US" altLang="en-US" sz="2000" dirty="0">
              <a:solidFill>
                <a:srgbClr val="FFFFFF"/>
              </a:solidFill>
            </a:endParaRPr>
          </a:p>
        </p:txBody>
      </p:sp>
      <p:sp>
        <p:nvSpPr>
          <p:cNvPr id="2" name="TextBox 1"/>
          <p:cNvSpPr txBox="1">
            <a:spLocks noChangeArrowheads="1"/>
          </p:cNvSpPr>
          <p:nvPr/>
        </p:nvSpPr>
        <p:spPr bwMode="auto">
          <a:xfrm>
            <a:off x="1449388" y="57720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the quality of being open and honest in expression; </a:t>
            </a:r>
            <a:r>
              <a:rPr lang="en-US" sz="2000" dirty="0" smtClean="0">
                <a:solidFill>
                  <a:schemeClr val="bg1"/>
                </a:solidFill>
              </a:rPr>
              <a:t>frankness.</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chemeClr val="accent3"/>
                </a:solidFill>
              </a:rPr>
              <a:t>deceit, unfairness, lying</a:t>
            </a:r>
            <a:endParaRPr lang="en-US" sz="2000" dirty="0">
              <a:solidFill>
                <a:schemeClr val="accent3"/>
              </a:solidFill>
            </a:endParaRPr>
          </a:p>
        </p:txBody>
      </p:sp>
    </p:spTree>
    <p:extLst>
      <p:ext uri="{BB962C8B-B14F-4D97-AF65-F5344CB8AC3E}">
        <p14:creationId xmlns:p14="http://schemas.microsoft.com/office/powerpoint/2010/main" val="15391648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Monday 3/13/17</a:t>
            </a: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smtClean="0">
                <a:solidFill>
                  <a:schemeClr val="tx1"/>
                </a:solidFill>
              </a:rPr>
              <a:t>Joanna </a:t>
            </a:r>
            <a:r>
              <a:rPr lang="en-US" sz="2400" dirty="0">
                <a:solidFill>
                  <a:schemeClr val="tx1"/>
                </a:solidFill>
              </a:rPr>
              <a:t>possessed the star qualities of </a:t>
            </a:r>
            <a:r>
              <a:rPr lang="en-US" sz="2400" dirty="0" smtClean="0">
                <a:solidFill>
                  <a:schemeClr val="tx1"/>
                </a:solidFill>
              </a:rPr>
              <a:t>a tennis</a:t>
            </a:r>
            <a:r>
              <a:rPr lang="en-US" sz="2400" dirty="0">
                <a:solidFill>
                  <a:schemeClr val="tx1"/>
                </a:solidFill>
              </a:rPr>
              <a:t> </a:t>
            </a:r>
            <a:r>
              <a:rPr lang="en-US" sz="2400" u="sng" dirty="0">
                <a:solidFill>
                  <a:schemeClr val="tx1"/>
                </a:solidFill>
              </a:rPr>
              <a:t>champion;</a:t>
            </a:r>
            <a:r>
              <a:rPr lang="en-US" sz="2400" dirty="0">
                <a:solidFill>
                  <a:schemeClr val="tx1"/>
                </a:solidFill>
              </a:rPr>
              <a:t> resilience, strength, and humility.</a:t>
            </a:r>
          </a:p>
          <a:p>
            <a:endParaRPr lang="en-US" sz="2400"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champion</a:t>
            </a:r>
            <a:r>
              <a:rPr lang="en-US" sz="2400" dirty="0"/>
              <a:t>:</a:t>
            </a:r>
          </a:p>
          <a:p>
            <a:r>
              <a:rPr lang="en-US" sz="2400" dirty="0" smtClean="0"/>
              <a:t>C</a:t>
            </a:r>
            <a:r>
              <a:rPr lang="en-US" sz="2400" dirty="0"/>
              <a:t> </a:t>
            </a:r>
            <a:r>
              <a:rPr lang="en-US" sz="2400" dirty="0" smtClean="0"/>
              <a:t>champion</a:t>
            </a:r>
            <a:r>
              <a:rPr lang="en-US" sz="2400" dirty="0"/>
              <a:t>,</a:t>
            </a:r>
          </a:p>
          <a:p>
            <a:r>
              <a:rPr lang="en-US" sz="2400" dirty="0" smtClean="0"/>
              <a:t>D</a:t>
            </a:r>
            <a:r>
              <a:rPr lang="en-US" sz="2400" dirty="0"/>
              <a:t> </a:t>
            </a:r>
            <a:r>
              <a:rPr lang="en-US" sz="2400" dirty="0" smtClean="0"/>
              <a:t>champion</a:t>
            </a:r>
          </a:p>
          <a:p>
            <a:endParaRPr lang="en-US" sz="2000" dirty="0"/>
          </a:p>
          <a:p>
            <a:r>
              <a:rPr lang="en-US" sz="2400" b="1" dirty="0" smtClean="0">
                <a:solidFill>
                  <a:srgbClr val="009A46"/>
                </a:solidFill>
              </a:rPr>
              <a:t>Answer: B</a:t>
            </a:r>
          </a:p>
          <a:p>
            <a:r>
              <a:rPr lang="en-US" sz="2400" b="1" dirty="0" smtClean="0">
                <a:solidFill>
                  <a:srgbClr val="009A46"/>
                </a:solidFill>
              </a:rPr>
              <a:t>Rule = Use a colon to separate a clause from a list that follows. </a:t>
            </a:r>
            <a:endParaRPr lang="en-US" sz="2400" b="1" dirty="0">
              <a:solidFill>
                <a:srgbClr val="009A46"/>
              </a:solidFill>
            </a:endParaRPr>
          </a:p>
          <a:p>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687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Monday 3/13/17</a:t>
            </a:r>
            <a:endParaRPr lang="en-US" sz="3200" b="1" dirty="0"/>
          </a:p>
        </p:txBody>
      </p:sp>
      <p:sp>
        <p:nvSpPr>
          <p:cNvPr id="3" name="Content Placeholder 2"/>
          <p:cNvSpPr>
            <a:spLocks noGrp="1"/>
          </p:cNvSpPr>
          <p:nvPr>
            <p:ph idx="1"/>
          </p:nvPr>
        </p:nvSpPr>
        <p:spPr>
          <a:xfrm>
            <a:off x="152400" y="762001"/>
            <a:ext cx="8839200" cy="46482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a:t>A recent study revealed a dramatic shift in human life expectancy between 1800 and </a:t>
            </a:r>
            <a:r>
              <a:rPr lang="en-US" sz="2400" u="sng" dirty="0"/>
              <a:t>1935,</a:t>
            </a:r>
            <a:r>
              <a:rPr lang="en-US" sz="2400" dirty="0"/>
              <a:t> women had begun to outlive men by almost ten years.</a:t>
            </a:r>
          </a:p>
          <a:p>
            <a:endParaRPr lang="en-US" sz="2400"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 1935</a:t>
            </a:r>
            <a:r>
              <a:rPr lang="en-US" sz="2400" dirty="0"/>
              <a:t>;</a:t>
            </a:r>
          </a:p>
          <a:p>
            <a:r>
              <a:rPr lang="en-US" sz="2400" dirty="0" smtClean="0"/>
              <a:t>C</a:t>
            </a:r>
            <a:r>
              <a:rPr lang="en-US" sz="2400" dirty="0"/>
              <a:t> </a:t>
            </a:r>
            <a:r>
              <a:rPr lang="en-US" sz="2400" dirty="0" smtClean="0"/>
              <a:t>1935</a:t>
            </a:r>
            <a:endParaRPr lang="en-US" sz="2400" dirty="0"/>
          </a:p>
          <a:p>
            <a:r>
              <a:rPr lang="en-US" sz="2400" dirty="0" smtClean="0"/>
              <a:t>D 1935</a:t>
            </a:r>
            <a:r>
              <a:rPr lang="en-US" sz="2400" dirty="0"/>
              <a:t>, by then</a:t>
            </a:r>
          </a:p>
          <a:p>
            <a:r>
              <a:rPr lang="en-US" sz="2000" dirty="0"/>
              <a:t/>
            </a:r>
            <a:br>
              <a:rPr lang="en-US" sz="2000" dirty="0"/>
            </a:br>
            <a:r>
              <a:rPr lang="en-US" sz="2400" b="1" dirty="0" smtClean="0">
                <a:solidFill>
                  <a:srgbClr val="009A46"/>
                </a:solidFill>
              </a:rPr>
              <a:t>Answer: B</a:t>
            </a:r>
          </a:p>
          <a:p>
            <a:r>
              <a:rPr lang="en-US" sz="2400" b="1" dirty="0" smtClean="0">
                <a:solidFill>
                  <a:srgbClr val="009A46"/>
                </a:solidFill>
              </a:rPr>
              <a:t>Rule = Use a semicolon to separate two independent clauses. </a:t>
            </a:r>
            <a:endParaRPr lang="en-US" sz="2400" b="1" dirty="0">
              <a:solidFill>
                <a:srgbClr val="009A46"/>
              </a:solidFill>
            </a:endParaRPr>
          </a:p>
          <a:p>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9458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3/14/17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Cold Read: AOTW “Should bystanders have the legal obligation to intervene in a rape?” (read and annotate for 10 minutes, create mini outline for 5 minutes, write essay for 30 minutes, review and revise for 5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Write 5 paragraph rhetorical response essay (in class for timed 50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Tomorrow, we will self assess, peer assess and review your essays.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integrate information into a text while maintaining flow of ideas and avoiding </a:t>
            </a:r>
            <a:r>
              <a:rPr lang="en-US" sz="1600" dirty="0" smtClean="0">
                <a:solidFill>
                  <a:schemeClr val="tx1"/>
                </a:solidFill>
                <a:latin typeface="Calibri" charset="0"/>
                <a:ea typeface="Calibri" charset="0"/>
                <a:cs typeface="Calibri" charset="0"/>
                <a:sym typeface="Calibri"/>
              </a:rPr>
              <a:t>plagiarism.</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write arguments to support claims of substantive topics or texts, using valid </a:t>
            </a:r>
            <a:r>
              <a:rPr lang="en-US" sz="1600" dirty="0" smtClean="0">
                <a:solidFill>
                  <a:schemeClr val="tx1"/>
                </a:solidFill>
                <a:latin typeface="Calibri" charset="0"/>
                <a:ea typeface="Calibri" charset="0"/>
                <a:cs typeface="Calibri" charset="0"/>
                <a:sym typeface="Calibri"/>
              </a:rPr>
              <a:t>reasoning</a:t>
            </a:r>
            <a:r>
              <a:rPr lang="en-US" sz="1600" dirty="0">
                <a:solidFill>
                  <a:schemeClr val="tx1"/>
                </a:solidFill>
                <a:latin typeface="Calibri" charset="0"/>
                <a:ea typeface="Calibri" charset="0"/>
                <a:cs typeface="Calibri" charset="0"/>
                <a:sym typeface="Calibri"/>
              </a:rPr>
              <a:t>, relevant, and sufficient </a:t>
            </a:r>
            <a:r>
              <a:rPr lang="en-US" sz="1600" dirty="0" smtClean="0">
                <a:solidFill>
                  <a:schemeClr val="tx1"/>
                </a:solidFill>
                <a:latin typeface="Calibri" charset="0"/>
                <a:ea typeface="Calibri" charset="0"/>
                <a:cs typeface="Calibri" charset="0"/>
                <a:sym typeface="Calibri"/>
              </a:rPr>
              <a:t>evidence. </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64318601"/>
      </p:ext>
    </p:extLst>
  </p:cSld>
  <p:clrMapOvr>
    <a:masterClrMapping/>
  </p:clrMapOvr>
  <p:transition spd="slow">
    <p:cut/>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3/14/17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trivial</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smtClean="0">
                <a:solidFill>
                  <a:schemeClr val="bg1"/>
                </a:solidFill>
              </a:rPr>
              <a:t>triv</a:t>
            </a:r>
            <a:r>
              <a:rPr lang="en-US" sz="2000" dirty="0" smtClean="0">
                <a:solidFill>
                  <a:schemeClr val="bg1"/>
                </a:solidFill>
              </a:rPr>
              <a:t>-</a:t>
            </a:r>
            <a:r>
              <a:rPr lang="en-US" sz="2000" dirty="0" err="1" smtClean="0">
                <a:solidFill>
                  <a:schemeClr val="bg1"/>
                </a:solidFill>
              </a:rPr>
              <a:t>ee</a:t>
            </a:r>
            <a:r>
              <a:rPr lang="en-US" sz="2000" dirty="0" smtClean="0">
                <a:solidFill>
                  <a:schemeClr val="bg1"/>
                </a:solidFill>
              </a:rPr>
              <a:t>-</a:t>
            </a:r>
            <a:r>
              <a:rPr lang="en-US" sz="2000" i="1" dirty="0" smtClean="0">
                <a:solidFill>
                  <a:schemeClr val="bg1"/>
                </a:solidFill>
              </a:rPr>
              <a:t>uh</a:t>
            </a:r>
            <a:r>
              <a:rPr lang="en-US" sz="2000" dirty="0">
                <a:solidFill>
                  <a:schemeClr val="bg1"/>
                </a:solidFill>
              </a:rPr>
              <a:t> l]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supertrivial</a:t>
            </a:r>
            <a:r>
              <a:rPr lang="en-US" altLang="en-US" sz="2000" dirty="0" smtClean="0">
                <a:solidFill>
                  <a:schemeClr val="bg1"/>
                </a:solidFill>
                <a:latin typeface="+mn-lt"/>
              </a:rPr>
              <a:t> (adjective), trivially (adverb)</a:t>
            </a:r>
          </a:p>
          <a:p>
            <a:pPr eaLnBrk="1" hangingPunct="1">
              <a:lnSpc>
                <a:spcPct val="80000"/>
              </a:lnSpc>
              <a:defRPr/>
            </a:pPr>
            <a:endParaRPr lang="en-US" altLang="en-US" sz="2000" b="1" dirty="0">
              <a:solidFill>
                <a:schemeClr val="bg1"/>
              </a:solidFill>
              <a:latin typeface="+mn-lt"/>
            </a:endParaRPr>
          </a:p>
          <a:p>
            <a:r>
              <a:rPr lang="en-US" altLang="en-US" sz="2000" b="1" dirty="0" smtClean="0">
                <a:solidFill>
                  <a:schemeClr val="bg1"/>
                </a:solidFill>
                <a:latin typeface="+mn-lt"/>
              </a:rPr>
              <a:t>Sentence: </a:t>
            </a:r>
            <a:r>
              <a:rPr lang="en-US" sz="1800" dirty="0">
                <a:solidFill>
                  <a:schemeClr val="bg1"/>
                </a:solidFill>
              </a:rPr>
              <a:t>It’s a complete waste of time and energy to continue to argue over such </a:t>
            </a:r>
            <a:r>
              <a:rPr lang="en-US" sz="1800" dirty="0" smtClean="0">
                <a:solidFill>
                  <a:schemeClr val="bg1"/>
                </a:solidFill>
              </a:rPr>
              <a:t> </a:t>
            </a:r>
            <a:r>
              <a:rPr lang="en-US" sz="1800" b="1" u="sng" dirty="0">
                <a:solidFill>
                  <a:schemeClr val="bg1"/>
                </a:solidFill>
              </a:rPr>
              <a:t>trivial</a:t>
            </a:r>
            <a:r>
              <a:rPr lang="en-US" sz="1800" dirty="0">
                <a:solidFill>
                  <a:schemeClr val="bg1"/>
                </a:solidFill>
              </a:rPr>
              <a:t> </a:t>
            </a:r>
            <a:r>
              <a:rPr lang="en-US" sz="1800" dirty="0" smtClean="0">
                <a:solidFill>
                  <a:schemeClr val="bg1"/>
                </a:solidFill>
              </a:rPr>
              <a:t>matters like social media posts.</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i</a:t>
            </a:r>
            <a:r>
              <a:rPr lang="en-US" altLang="en-US" sz="2000" dirty="0" smtClean="0">
                <a:solidFill>
                  <a:srgbClr val="FFFFFF"/>
                </a:solidFill>
              </a:rPr>
              <a:t>rrelevant, superficial, petty</a:t>
            </a:r>
            <a:endParaRPr lang="en-US" altLang="en-US" sz="2000" dirty="0">
              <a:solidFill>
                <a:srgbClr val="FFFFFF"/>
              </a:solidFill>
            </a:endParaRPr>
          </a:p>
        </p:txBody>
      </p:sp>
      <p:sp>
        <p:nvSpPr>
          <p:cNvPr id="2" name="TextBox 1"/>
          <p:cNvSpPr txBox="1">
            <a:spLocks noChangeArrowheads="1"/>
          </p:cNvSpPr>
          <p:nvPr/>
        </p:nvSpPr>
        <p:spPr bwMode="auto">
          <a:xfrm>
            <a:off x="1371600" y="57150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of little value or importance</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chemeClr val="accent3"/>
                </a:solidFill>
              </a:rPr>
              <a:t>necessary, meaningful, substantial</a:t>
            </a:r>
            <a:endParaRPr lang="en-US" sz="2000" dirty="0">
              <a:solidFill>
                <a:schemeClr val="accent3"/>
              </a:solidFill>
            </a:endParaRPr>
          </a:p>
        </p:txBody>
      </p:sp>
    </p:spTree>
    <p:extLst>
      <p:ext uri="{BB962C8B-B14F-4D97-AF65-F5344CB8AC3E}">
        <p14:creationId xmlns:p14="http://schemas.microsoft.com/office/powerpoint/2010/main" val="944109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Tuesday 3/14/17</a:t>
            </a: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000" dirty="0"/>
              <a:t>But by initiating and collaborating on projects such as the Apollo Moon missions, the space shuttle program, the Hubble </a:t>
            </a:r>
            <a:r>
              <a:rPr lang="en-US" sz="2000" dirty="0" smtClean="0"/>
              <a:t>Space </a:t>
            </a:r>
            <a:r>
              <a:rPr lang="en-US" sz="2000" u="sng" dirty="0"/>
              <a:t>Telescope, and </a:t>
            </a:r>
            <a:r>
              <a:rPr lang="en-US" sz="2000" dirty="0"/>
              <a:t>unmanned planetary exploration, NASA has continually challenged its scientists and engineers to do things that were previously thought </a:t>
            </a:r>
            <a:r>
              <a:rPr lang="en-US" sz="2000" dirty="0" smtClean="0"/>
              <a:t>impossible. </a:t>
            </a:r>
          </a:p>
          <a:p>
            <a:endParaRPr lang="en-US" sz="2400" i="1"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Telescope; and</a:t>
            </a:r>
            <a:endParaRPr lang="en-US" sz="2400" dirty="0"/>
          </a:p>
          <a:p>
            <a:r>
              <a:rPr lang="en-US" sz="2400" dirty="0" smtClean="0"/>
              <a:t>C</a:t>
            </a:r>
            <a:r>
              <a:rPr lang="en-US" sz="2400" dirty="0"/>
              <a:t> </a:t>
            </a:r>
            <a:r>
              <a:rPr lang="en-US" sz="2400" dirty="0" smtClean="0"/>
              <a:t>Telescope and</a:t>
            </a:r>
            <a:r>
              <a:rPr lang="en-US" sz="2400" dirty="0"/>
              <a:t>;</a:t>
            </a:r>
          </a:p>
          <a:p>
            <a:r>
              <a:rPr lang="en-US" sz="2400" dirty="0" smtClean="0"/>
              <a:t>D</a:t>
            </a:r>
            <a:r>
              <a:rPr lang="en-US" sz="2400" dirty="0"/>
              <a:t> </a:t>
            </a:r>
            <a:r>
              <a:rPr lang="en-US" sz="2400" dirty="0" smtClean="0"/>
              <a:t>Telescope and, </a:t>
            </a:r>
          </a:p>
          <a:p>
            <a:r>
              <a:rPr lang="en-US" sz="2400" b="1" dirty="0" smtClean="0">
                <a:solidFill>
                  <a:srgbClr val="009A46"/>
                </a:solidFill>
              </a:rPr>
              <a:t>Answer: A</a:t>
            </a:r>
          </a:p>
          <a:p>
            <a:r>
              <a:rPr lang="en-US" sz="2400" b="1" dirty="0" smtClean="0">
                <a:solidFill>
                  <a:srgbClr val="009A46"/>
                </a:solidFill>
              </a:rPr>
              <a:t>Rule = Use a comma when separating a list with a conjunction.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66547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Monday 9/25/17 Agenda</a:t>
            </a:r>
            <a:endParaRPr lang="en-US" altLang="en-US" sz="4400" dirty="0">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152400" y="685800"/>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200" b="1" dirty="0">
                <a:latin typeface="+mn-lt"/>
                <a:ea typeface="Calibri"/>
                <a:cs typeface="Calibri"/>
                <a:sym typeface="Calibri"/>
              </a:rPr>
              <a:t>Bell Work:</a:t>
            </a:r>
            <a:r>
              <a:rPr lang="en-US" sz="1200" dirty="0">
                <a:latin typeface="+mn-lt"/>
                <a:ea typeface="Calibri"/>
                <a:cs typeface="Calibri"/>
                <a:sym typeface="Calibri"/>
              </a:rPr>
              <a:t> </a:t>
            </a:r>
            <a:r>
              <a:rPr lang="en-US" sz="1200" smtClean="0">
                <a:latin typeface="+mn-lt"/>
                <a:ea typeface="Calibri"/>
                <a:cs typeface="Calibri"/>
                <a:sym typeface="Calibri"/>
              </a:rPr>
              <a:t>PSR 36-40</a:t>
            </a: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200" b="1" dirty="0" smtClean="0">
                <a:latin typeface="+mn-lt"/>
                <a:ea typeface="Calibri"/>
                <a:cs typeface="Calibri"/>
                <a:sym typeface="Calibri"/>
              </a:rPr>
              <a:t>In </a:t>
            </a:r>
            <a:r>
              <a:rPr lang="en-US" sz="12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 Fill out bubbles from Quizzes on Friday (1</a:t>
            </a:r>
            <a:r>
              <a:rPr lang="en-US" sz="1200" baseline="30000" dirty="0" smtClean="0">
                <a:latin typeface="+mn-lt"/>
                <a:ea typeface="Calibri"/>
                <a:cs typeface="Calibri"/>
                <a:sym typeface="Calibri"/>
              </a:rPr>
              <a:t>st</a:t>
            </a:r>
            <a:r>
              <a:rPr lang="en-US" sz="1200" dirty="0" smtClean="0">
                <a:latin typeface="+mn-lt"/>
                <a:ea typeface="Calibri"/>
                <a:cs typeface="Calibri"/>
                <a:sym typeface="Calibri"/>
              </a:rPr>
              <a:t> and 3</a:t>
            </a:r>
            <a:r>
              <a:rPr lang="en-US" sz="1200" baseline="30000" dirty="0" smtClean="0">
                <a:latin typeface="+mn-lt"/>
                <a:ea typeface="Calibri"/>
                <a:cs typeface="Calibri"/>
                <a:sym typeface="Calibri"/>
              </a:rPr>
              <a:t>rd</a:t>
            </a:r>
            <a:r>
              <a:rPr lang="en-US" sz="1200" dirty="0" smtClean="0">
                <a:latin typeface="+mn-lt"/>
                <a:ea typeface="Calibri"/>
                <a:cs typeface="Calibri"/>
                <a:sym typeface="Calibri"/>
              </a:rPr>
              <a:t> hour)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5th and 6</a:t>
            </a:r>
            <a:r>
              <a:rPr lang="en-US" sz="1200" baseline="30000" dirty="0" smtClean="0">
                <a:latin typeface="+mn-lt"/>
                <a:ea typeface="Calibri"/>
                <a:cs typeface="Calibri"/>
                <a:sym typeface="Calibri"/>
              </a:rPr>
              <a:t>th</a:t>
            </a:r>
            <a:r>
              <a:rPr lang="en-US" sz="1200" dirty="0" smtClean="0">
                <a:latin typeface="+mn-lt"/>
                <a:ea typeface="Calibri"/>
                <a:cs typeface="Calibri"/>
                <a:sym typeface="Calibri"/>
              </a:rPr>
              <a:t> Hour = Finish Cold Read Quiz (5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Using SOAPS to </a:t>
            </a:r>
            <a:r>
              <a:rPr lang="en-US" sz="1200" dirty="0">
                <a:latin typeface="+mn-lt"/>
                <a:ea typeface="Calibri"/>
                <a:cs typeface="Calibri"/>
                <a:sym typeface="Calibri"/>
              </a:rPr>
              <a:t>analyze text: </a:t>
            </a:r>
            <a:r>
              <a:rPr lang="en-US" sz="1200" dirty="0">
                <a:latin typeface="+mn-lt"/>
                <a:ea typeface="Calibri"/>
                <a:cs typeface="Calibri"/>
                <a:sym typeface="Calibri"/>
                <a:hlinkClick r:id="rId3"/>
              </a:rPr>
              <a:t>https://prezi.com/view/oDH8H7oVlJHbIXkurV6t</a:t>
            </a:r>
            <a:r>
              <a:rPr lang="en-US" sz="1200" dirty="0" smtClean="0">
                <a:latin typeface="+mn-lt"/>
                <a:ea typeface="Calibri"/>
                <a:cs typeface="Calibri"/>
                <a:sym typeface="Calibri"/>
                <a:hlinkClick r:id="rId3"/>
              </a:rPr>
              <a:t>/</a:t>
            </a:r>
            <a:endParaRPr lang="en-US" sz="12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End of the hour = Turn in AOTW #2 + Bell Work for PSRs 1-35</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Start working on AOTW #3 (Annotations)</a:t>
            </a:r>
          </a:p>
          <a:p>
            <a:pPr eaLnBrk="1" fontAlgn="auto" hangingPunct="1">
              <a:lnSpc>
                <a:spcPct val="170000"/>
              </a:lnSpc>
              <a:spcBef>
                <a:spcPts val="0"/>
              </a:spcBef>
              <a:spcAft>
                <a:spcPts val="0"/>
              </a:spcAft>
              <a:buClr>
                <a:srgbClr val="000000"/>
              </a:buClr>
              <a:buSzPct val="100000"/>
              <a:defRPr/>
            </a:pPr>
            <a:r>
              <a:rPr lang="en-US" sz="12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Argumentative Writing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The Crucible</a:t>
            </a:r>
          </a:p>
          <a:p>
            <a:pPr eaLnBrk="1" fontAlgn="auto" hangingPunct="1">
              <a:lnSpc>
                <a:spcPct val="170000"/>
              </a:lnSpc>
              <a:spcBef>
                <a:spcPts val="0"/>
              </a:spcBef>
              <a:spcAft>
                <a:spcPts val="0"/>
              </a:spcAft>
              <a:buClr>
                <a:srgbClr val="000000"/>
              </a:buClr>
              <a:buSzPct val="100000"/>
              <a:defRPr/>
            </a:pPr>
            <a:r>
              <a:rPr lang="en-US" sz="12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cite strong and thorough textual evidence that supports my inferences and analysis. </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where a text leaves matters uncertain.</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point of view in a text.</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purpose for writing a text</a:t>
            </a:r>
            <a:r>
              <a:rPr lang="en-US" sz="1200" dirty="0" smtClean="0">
                <a:ea typeface="Calibri"/>
                <a:cs typeface="Calibri"/>
                <a:sym typeface="Calibri"/>
              </a:rPr>
              <a:t>.</a:t>
            </a:r>
            <a:endParaRPr lang="en-US" sz="12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8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200" b="1" dirty="0" smtClean="0">
                <a:latin typeface="+mn-lt"/>
                <a:ea typeface="Calibri"/>
                <a:cs typeface="Calibri"/>
                <a:sym typeface="Calibri"/>
              </a:rPr>
              <a:t>Homework:</a:t>
            </a:r>
            <a:r>
              <a:rPr lang="en-US" sz="1200" b="1" dirty="0" smtClean="0">
                <a:solidFill>
                  <a:srgbClr val="009A46"/>
                </a:solidFill>
                <a:latin typeface="+mn-lt"/>
                <a:ea typeface="Calibri"/>
                <a:cs typeface="Calibri"/>
                <a:sym typeface="Calibri"/>
              </a:rPr>
              <a:t> </a:t>
            </a:r>
          </a:p>
          <a:p>
            <a:pPr eaLnBrk="1" fontAlgn="auto" hangingPunct="1">
              <a:lnSpc>
                <a:spcPct val="80000"/>
              </a:lnSpc>
              <a:spcBef>
                <a:spcPts val="400"/>
              </a:spcBef>
              <a:spcAft>
                <a:spcPts val="0"/>
              </a:spcAft>
              <a:buClr>
                <a:srgbClr val="000000"/>
              </a:buClr>
              <a:buSzPct val="100000"/>
              <a:defRPr/>
            </a:pPr>
            <a:r>
              <a:rPr lang="en-US" sz="1200" b="1" dirty="0" smtClean="0">
                <a:solidFill>
                  <a:srgbClr val="009A46"/>
                </a:solidFill>
                <a:latin typeface="+mn-lt"/>
                <a:ea typeface="Calibri"/>
                <a:cs typeface="Calibri"/>
                <a:sym typeface="Calibri"/>
              </a:rPr>
              <a:t>Annotations for AOTW #3</a:t>
            </a:r>
          </a:p>
        </p:txBody>
      </p:sp>
    </p:spTree>
    <p:extLst>
      <p:ext uri="{BB962C8B-B14F-4D97-AF65-F5344CB8AC3E}">
        <p14:creationId xmlns:p14="http://schemas.microsoft.com/office/powerpoint/2010/main" val="567343588"/>
      </p:ext>
    </p:extLst>
  </p:cSld>
  <p:clrMapOvr>
    <a:masterClrMapping/>
  </p:clrMapOvr>
  <p:transition spd="slow">
    <p:cut/>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1143000"/>
          </a:xfrm>
        </p:spPr>
        <p:txBody>
          <a:bodyPr/>
          <a:lstStyle/>
          <a:p>
            <a:pPr algn="ctr"/>
            <a:r>
              <a:rPr lang="en-US" sz="3200" b="1" dirty="0" smtClean="0"/>
              <a:t>Tuesday 3/14/17</a:t>
            </a:r>
            <a:endParaRPr lang="en-US" sz="3200" b="1" dirty="0"/>
          </a:p>
        </p:txBody>
      </p:sp>
      <p:sp>
        <p:nvSpPr>
          <p:cNvPr id="3" name="Content Placeholder 2"/>
          <p:cNvSpPr>
            <a:spLocks noGrp="1"/>
          </p:cNvSpPr>
          <p:nvPr>
            <p:ph idx="1"/>
          </p:nvPr>
        </p:nvSpPr>
        <p:spPr>
          <a:xfrm>
            <a:off x="304800" y="562356"/>
            <a:ext cx="8839200" cy="4847844"/>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000" dirty="0"/>
              <a:t>Critics of employer-provided professional development argue that </a:t>
            </a:r>
            <a:r>
              <a:rPr lang="en-US" sz="2000" dirty="0" smtClean="0"/>
              <a:t>employees might </a:t>
            </a:r>
            <a:r>
              <a:rPr lang="en-US" sz="2000" dirty="0"/>
              <a:t>consider a popular career path. If employees find themselves falling behind in the workplace, these </a:t>
            </a:r>
            <a:r>
              <a:rPr lang="en-US" sz="2000" u="sng" dirty="0"/>
              <a:t>critics </a:t>
            </a:r>
            <a:r>
              <a:rPr lang="en-US" sz="2000" u="sng" dirty="0" smtClean="0"/>
              <a:t>contend</a:t>
            </a:r>
            <a:r>
              <a:rPr lang="en-US" sz="2000" u="sng" dirty="0"/>
              <a:t>. Then</a:t>
            </a:r>
            <a:r>
              <a:rPr lang="en-US" sz="2000" dirty="0"/>
              <a:t> it is the duty of those employees to identify, and even pay for, appropriate resources to </a:t>
            </a:r>
            <a:r>
              <a:rPr lang="en-US" sz="2000" dirty="0" smtClean="0"/>
              <a:t>show </a:t>
            </a:r>
            <a:r>
              <a:rPr lang="en-US" sz="2000" dirty="0"/>
              <a:t>them how and why they are falling behind and what they should do about it.</a:t>
            </a:r>
            <a:endParaRPr lang="en-US" sz="2000" i="1" dirty="0" smtClean="0"/>
          </a:p>
          <a:p>
            <a:endParaRPr lang="en-US" i="1" dirty="0" smtClean="0"/>
          </a:p>
          <a:p>
            <a:r>
              <a:rPr lang="en-US" sz="2200" i="1" dirty="0" smtClean="0"/>
              <a:t>Please </a:t>
            </a:r>
            <a:r>
              <a:rPr lang="en-US" sz="2200" i="1" dirty="0"/>
              <a:t>choose from one of the following options.</a:t>
            </a:r>
          </a:p>
          <a:p>
            <a:r>
              <a:rPr lang="en-US" sz="2200" dirty="0" smtClean="0"/>
              <a:t>A NO </a:t>
            </a:r>
            <a:r>
              <a:rPr lang="en-US" sz="2200" dirty="0"/>
              <a:t>CHANGE</a:t>
            </a:r>
          </a:p>
          <a:p>
            <a:r>
              <a:rPr lang="en-US" sz="2200" dirty="0" smtClean="0"/>
              <a:t>B</a:t>
            </a:r>
            <a:r>
              <a:rPr lang="en-US" sz="2200" dirty="0"/>
              <a:t> </a:t>
            </a:r>
            <a:r>
              <a:rPr lang="en-US" sz="2200" dirty="0" smtClean="0"/>
              <a:t>contend; then</a:t>
            </a:r>
            <a:endParaRPr lang="en-US" sz="2200" dirty="0"/>
          </a:p>
          <a:p>
            <a:r>
              <a:rPr lang="en-US" sz="2200" dirty="0" smtClean="0"/>
              <a:t>C</a:t>
            </a:r>
            <a:r>
              <a:rPr lang="en-US" sz="2200" dirty="0"/>
              <a:t> </a:t>
            </a:r>
            <a:r>
              <a:rPr lang="en-US" sz="2200" dirty="0" smtClean="0"/>
              <a:t>contend then</a:t>
            </a:r>
            <a:endParaRPr lang="en-US" sz="2200" dirty="0"/>
          </a:p>
          <a:p>
            <a:r>
              <a:rPr lang="en-US" sz="2200" dirty="0" smtClean="0"/>
              <a:t>D</a:t>
            </a:r>
            <a:r>
              <a:rPr lang="en-US" sz="2200" dirty="0"/>
              <a:t> </a:t>
            </a:r>
            <a:r>
              <a:rPr lang="en-US" sz="2200" dirty="0" smtClean="0"/>
              <a:t>contend, then</a:t>
            </a:r>
          </a:p>
          <a:p>
            <a:endParaRPr lang="en-US" sz="2000" dirty="0" smtClean="0">
              <a:solidFill>
                <a:srgbClr val="00B050"/>
              </a:solidFill>
            </a:endParaRPr>
          </a:p>
          <a:p>
            <a:endParaRPr lang="en-US" sz="2000" dirty="0"/>
          </a:p>
          <a:p>
            <a:pPr marL="342900" indent="-342900">
              <a:buAutoNum type="arabicPeriod"/>
            </a:pPr>
            <a:endParaRPr lang="en-US" sz="2000" dirty="0" smtClean="0"/>
          </a:p>
        </p:txBody>
      </p:sp>
      <p:sp>
        <p:nvSpPr>
          <p:cNvPr id="4" name="TextBox 3"/>
          <p:cNvSpPr txBox="1"/>
          <p:nvPr/>
        </p:nvSpPr>
        <p:spPr>
          <a:xfrm>
            <a:off x="304800" y="5410200"/>
            <a:ext cx="8534400" cy="1231106"/>
          </a:xfrm>
          <a:prstGeom prst="rect">
            <a:avLst/>
          </a:prstGeom>
          <a:noFill/>
        </p:spPr>
        <p:txBody>
          <a:bodyPr wrap="square" rtlCol="0">
            <a:spAutoFit/>
          </a:bodyPr>
          <a:lstStyle/>
          <a:p>
            <a:r>
              <a:rPr lang="en-US" sz="2000" b="1" dirty="0">
                <a:solidFill>
                  <a:srgbClr val="009A46"/>
                </a:solidFill>
              </a:rPr>
              <a:t>Answer: D</a:t>
            </a:r>
          </a:p>
          <a:p>
            <a:r>
              <a:rPr lang="en-US" sz="2000" b="1" dirty="0">
                <a:solidFill>
                  <a:srgbClr val="009A46"/>
                </a:solidFill>
              </a:rPr>
              <a:t>Rule = </a:t>
            </a:r>
            <a:r>
              <a:rPr lang="en-US" sz="2000" dirty="0">
                <a:solidFill>
                  <a:srgbClr val="009A46"/>
                </a:solidFill>
              </a:rPr>
              <a:t>A comma is needed between the dependent and independent clauses in order to create one sentence. </a:t>
            </a:r>
          </a:p>
          <a:p>
            <a:endParaRPr lang="en-US" dirty="0"/>
          </a:p>
        </p:txBody>
      </p:sp>
    </p:spTree>
    <p:extLst>
      <p:ext uri="{BB962C8B-B14F-4D97-AF65-F5344CB8AC3E}">
        <p14:creationId xmlns:p14="http://schemas.microsoft.com/office/powerpoint/2010/main" val="194670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3/15/17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Finish writing rhetorical analysis (15 mins)</a:t>
            </a:r>
            <a:endParaRPr lang="en-US" sz="20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000" b="1" dirty="0" smtClean="0">
                <a:solidFill>
                  <a:srgbClr val="C20E9B"/>
                </a:solidFill>
                <a:latin typeface="Calibri" charset="0"/>
                <a:ea typeface="Calibri" charset="0"/>
                <a:cs typeface="Calibri" charset="0"/>
                <a:sym typeface="Calibri"/>
              </a:rPr>
              <a:t>In </a:t>
            </a:r>
            <a:r>
              <a:rPr lang="en-US" sz="2000" b="1" dirty="0">
                <a:solidFill>
                  <a:srgbClr val="C20E9B"/>
                </a:solidFill>
                <a:latin typeface="Calibri" charset="0"/>
                <a:ea typeface="Calibri" charset="0"/>
                <a:cs typeface="Calibri" charset="0"/>
                <a:sym typeface="Calibri"/>
              </a:rPr>
              <a:t>class activities</a:t>
            </a:r>
            <a:r>
              <a:rPr lang="en-US" sz="20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Use sample essay to model and grade as a class.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Self assess + Trade and grade analysis on AOTW #2 on Bystanders (you will only grade one essay before the end of the hour).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SSR for 15 mins + one word response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b="1" dirty="0" smtClean="0">
                <a:latin typeface="Calibri" charset="0"/>
                <a:ea typeface="Calibri" charset="0"/>
                <a:cs typeface="Calibri" charset="0"/>
                <a:sym typeface="Calibri"/>
              </a:rPr>
              <a:t>Homework: </a:t>
            </a:r>
            <a:r>
              <a:rPr lang="en-US" sz="2000" dirty="0" smtClean="0">
                <a:latin typeface="Calibri" charset="0"/>
                <a:ea typeface="Calibri" charset="0"/>
                <a:cs typeface="Calibri" charset="0"/>
                <a:sym typeface="Calibri"/>
              </a:rPr>
              <a:t>Make sure to send me your quiz for Letter from a Birmingham Jail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Learning Targets: </a:t>
            </a:r>
            <a:r>
              <a:rPr lang="en-US" sz="20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smtClean="0">
                <a:solidFill>
                  <a:schemeClr val="tx1"/>
                </a:solidFill>
                <a:latin typeface="Calibri" charset="0"/>
                <a:ea typeface="Calibri" charset="0"/>
                <a:cs typeface="Calibri" charset="0"/>
                <a:sym typeface="Calibri"/>
              </a:rPr>
              <a:t>I can </a:t>
            </a:r>
            <a:r>
              <a:rPr lang="en-US" sz="2000" dirty="0">
                <a:latin typeface="Calibri" charset="0"/>
                <a:ea typeface="Calibri" charset="0"/>
                <a:cs typeface="Calibri" charset="0"/>
              </a:rPr>
              <a:t>c</a:t>
            </a:r>
            <a:r>
              <a:rPr lang="en-US" sz="2000" dirty="0" smtClean="0">
                <a:latin typeface="Calibri" charset="0"/>
                <a:ea typeface="Calibri" charset="0"/>
                <a:cs typeface="Calibri" charset="0"/>
              </a:rPr>
              <a:t>ite </a:t>
            </a:r>
            <a:r>
              <a:rPr lang="en-US" sz="20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20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smtClean="0">
                <a:latin typeface="Calibri" charset="0"/>
                <a:ea typeface="Calibri" charset="0"/>
                <a:cs typeface="Calibri" charset="0"/>
              </a:rPr>
              <a:t>I can analyze </a:t>
            </a:r>
            <a:r>
              <a:rPr lang="en-US" sz="20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20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smtClean="0">
                <a:solidFill>
                  <a:schemeClr val="tx1"/>
                </a:solidFill>
                <a:latin typeface="Calibri" charset="0"/>
                <a:ea typeface="Calibri" charset="0"/>
                <a:cs typeface="Calibri" charset="0"/>
                <a:sym typeface="Calibri"/>
              </a:rPr>
              <a:t>I can use </a:t>
            </a:r>
            <a:r>
              <a:rPr lang="en-US" sz="20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2000" dirty="0" smtClean="0">
                <a:solidFill>
                  <a:schemeClr val="tx1"/>
                </a:solidFill>
                <a:latin typeface="Calibri" charset="0"/>
                <a:ea typeface="Calibri" charset="0"/>
                <a:cs typeface="Calibri" charset="0"/>
                <a:sym typeface="Calibri"/>
              </a:rPr>
              <a:t>.</a:t>
            </a:r>
            <a:endParaRPr lang="en-US" sz="20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870749771"/>
      </p:ext>
    </p:extLst>
  </p:cSld>
  <p:clrMapOvr>
    <a:masterClrMapping/>
  </p:clrMapOvr>
  <p:transition spd="slow">
    <p:cut/>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3/16/17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Bell Work: precedent and expedient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Finish grading rhetorical analysis for w/ partners and turn in essay w/ score from your partner.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Group read ”Civil Disobedience” (stopping after every paragraph to paraphrase every sentence, discuss, and annotate). We will do the first two paragraphs as a class.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Exit Ticket: Focus Question Response</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602996124"/>
      </p:ext>
    </p:extLst>
  </p:cSld>
  <p:clrMapOvr>
    <a:masterClrMapping/>
  </p:clrMapOvr>
  <p:transition spd="slow">
    <p:cut/>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3/16/17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precedent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pres</a:t>
            </a:r>
            <a:r>
              <a:rPr lang="en-US" sz="2000" dirty="0">
                <a:solidFill>
                  <a:schemeClr val="bg1"/>
                </a:solidFill>
              </a:rPr>
              <a:t>-</a:t>
            </a:r>
            <a:r>
              <a:rPr lang="en-US" sz="2000" dirty="0" err="1">
                <a:solidFill>
                  <a:schemeClr val="bg1"/>
                </a:solidFill>
              </a:rPr>
              <a:t>i</a:t>
            </a:r>
            <a:r>
              <a:rPr lang="en-US" sz="2000" dirty="0">
                <a:solidFill>
                  <a:schemeClr val="bg1"/>
                </a:solidFill>
              </a:rPr>
              <a:t>-d</a:t>
            </a:r>
            <a:r>
              <a:rPr lang="en-US" sz="2000" i="1" dirty="0">
                <a:solidFill>
                  <a:schemeClr val="bg1"/>
                </a:solidFill>
              </a:rPr>
              <a:t>uh</a:t>
            </a:r>
            <a:r>
              <a:rPr lang="en-US" sz="2000" dirty="0">
                <a:solidFill>
                  <a:schemeClr val="bg1"/>
                </a:solidFill>
              </a:rPr>
              <a:t> </a:t>
            </a:r>
            <a:r>
              <a:rPr lang="en-US" sz="2000" dirty="0" err="1" smtClean="0">
                <a:solidFill>
                  <a:schemeClr val="bg1"/>
                </a:solidFill>
              </a:rPr>
              <a:t>nt</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nonprecedent</a:t>
            </a:r>
            <a:r>
              <a:rPr lang="en-US" altLang="en-US" sz="2000"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r>
              <a:rPr lang="en-US" altLang="en-US" sz="2000" b="1" dirty="0" smtClean="0">
                <a:solidFill>
                  <a:schemeClr val="bg1"/>
                </a:solidFill>
                <a:latin typeface="+mn-lt"/>
              </a:rPr>
              <a:t>Sentence: </a:t>
            </a:r>
            <a:r>
              <a:rPr lang="en-US" sz="1800" dirty="0">
                <a:solidFill>
                  <a:schemeClr val="bg1"/>
                </a:solidFill>
              </a:rPr>
              <a:t>The judges had no </a:t>
            </a:r>
            <a:r>
              <a:rPr lang="en-US" sz="1800" b="1" u="sng" dirty="0">
                <a:solidFill>
                  <a:schemeClr val="bg1"/>
                </a:solidFill>
              </a:rPr>
              <a:t>precedent</a:t>
            </a:r>
            <a:r>
              <a:rPr lang="en-US" sz="1800" dirty="0">
                <a:solidFill>
                  <a:schemeClr val="bg1"/>
                </a:solidFill>
              </a:rPr>
              <a:t> to review before making their decision on the controversial </a:t>
            </a:r>
            <a:r>
              <a:rPr lang="en-US" sz="1800" dirty="0" smtClean="0">
                <a:solidFill>
                  <a:schemeClr val="bg1"/>
                </a:solidFill>
              </a:rPr>
              <a:t>case.</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model, authority, example</a:t>
            </a:r>
            <a:endParaRPr lang="en-US" altLang="en-US" sz="2000" dirty="0">
              <a:solidFill>
                <a:srgbClr val="FFFFFF"/>
              </a:solidFill>
            </a:endParaRPr>
          </a:p>
        </p:txBody>
      </p:sp>
      <p:sp>
        <p:nvSpPr>
          <p:cNvPr id="2" name="TextBox 1"/>
          <p:cNvSpPr txBox="1">
            <a:spLocks noChangeArrowheads="1"/>
          </p:cNvSpPr>
          <p:nvPr/>
        </p:nvSpPr>
        <p:spPr bwMode="auto">
          <a:xfrm>
            <a:off x="1371600" y="57150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an earlier event or action that is regarded as an example or guide to be considered in subsequent similar circumstances</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chemeClr val="accent3"/>
                </a:solidFill>
              </a:rPr>
              <a:t>N/A</a:t>
            </a:r>
            <a:endParaRPr lang="en-US" sz="2000" dirty="0">
              <a:solidFill>
                <a:schemeClr val="accent3"/>
              </a:solidFill>
            </a:endParaRPr>
          </a:p>
        </p:txBody>
      </p:sp>
    </p:spTree>
    <p:extLst>
      <p:ext uri="{BB962C8B-B14F-4D97-AF65-F5344CB8AC3E}">
        <p14:creationId xmlns:p14="http://schemas.microsoft.com/office/powerpoint/2010/main" val="12412727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3/16/17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expedient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ik</a:t>
            </a:r>
            <a:r>
              <a:rPr lang="en-US" sz="2000" dirty="0">
                <a:solidFill>
                  <a:schemeClr val="bg1"/>
                </a:solidFill>
              </a:rPr>
              <a:t>-</a:t>
            </a:r>
            <a:r>
              <a:rPr lang="en-US" sz="2000" b="1" dirty="0" err="1">
                <a:solidFill>
                  <a:schemeClr val="bg1"/>
                </a:solidFill>
              </a:rPr>
              <a:t>spee</a:t>
            </a:r>
            <a:r>
              <a:rPr lang="en-US" sz="2000" dirty="0">
                <a:solidFill>
                  <a:schemeClr val="bg1"/>
                </a:solidFill>
              </a:rPr>
              <a:t>-dee-</a:t>
            </a:r>
            <a:r>
              <a:rPr lang="en-US" sz="2000" i="1" dirty="0">
                <a:solidFill>
                  <a:schemeClr val="bg1"/>
                </a:solidFill>
              </a:rPr>
              <a:t>uh</a:t>
            </a:r>
            <a:r>
              <a:rPr lang="en-US" sz="2000" dirty="0">
                <a:solidFill>
                  <a:schemeClr val="bg1"/>
                </a:solidFill>
              </a:rPr>
              <a:t> </a:t>
            </a:r>
            <a:r>
              <a:rPr lang="en-US" sz="2000" dirty="0" err="1">
                <a:solidFill>
                  <a:schemeClr val="bg1"/>
                </a:solidFill>
              </a:rPr>
              <a:t>nt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expediently (adverb)</a:t>
            </a:r>
          </a:p>
          <a:p>
            <a:pPr eaLnBrk="1" hangingPunct="1">
              <a:lnSpc>
                <a:spcPct val="80000"/>
              </a:lnSpc>
              <a:defRPr/>
            </a:pPr>
            <a:endParaRPr lang="en-US" altLang="en-US" sz="2000" b="1" dirty="0">
              <a:solidFill>
                <a:schemeClr val="bg1"/>
              </a:solidFill>
              <a:latin typeface="+mn-lt"/>
            </a:endParaRPr>
          </a:p>
          <a:p>
            <a:r>
              <a:rPr lang="en-US" altLang="en-US" sz="2000" b="1" dirty="0" smtClean="0">
                <a:solidFill>
                  <a:schemeClr val="bg1"/>
                </a:solidFill>
                <a:latin typeface="+mn-lt"/>
              </a:rPr>
              <a:t>Sentence: </a:t>
            </a:r>
            <a:r>
              <a:rPr lang="en-US" sz="2000" dirty="0" smtClean="0">
                <a:solidFill>
                  <a:schemeClr val="bg1"/>
                </a:solidFill>
              </a:rPr>
              <a:t>The president planned a temporary </a:t>
            </a:r>
            <a:r>
              <a:rPr lang="en-US" sz="2000" b="1" u="sng" dirty="0" smtClean="0">
                <a:solidFill>
                  <a:schemeClr val="bg1"/>
                </a:solidFill>
              </a:rPr>
              <a:t>expedient</a:t>
            </a:r>
            <a:r>
              <a:rPr lang="en-US" sz="2000" dirty="0" smtClean="0">
                <a:solidFill>
                  <a:schemeClr val="bg1"/>
                </a:solidFill>
              </a:rPr>
              <a:t> to avoid having to implement a permanent vetting system for refugees trying to enter the U.S.</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resource, maneuver, device</a:t>
            </a:r>
            <a:endParaRPr lang="en-US" altLang="en-US" sz="2000" dirty="0">
              <a:solidFill>
                <a:srgbClr val="FFFFFF"/>
              </a:solidFill>
            </a:endParaRPr>
          </a:p>
        </p:txBody>
      </p:sp>
      <p:sp>
        <p:nvSpPr>
          <p:cNvPr id="2" name="TextBox 1"/>
          <p:cNvSpPr txBox="1">
            <a:spLocks noChangeArrowheads="1"/>
          </p:cNvSpPr>
          <p:nvPr/>
        </p:nvSpPr>
        <p:spPr bwMode="auto">
          <a:xfrm>
            <a:off x="1371600" y="57150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 means of attaining an end, especially one that is convenient but considered improper or immoral.</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chemeClr val="accent3"/>
                </a:solidFill>
              </a:rPr>
              <a:t>permanent</a:t>
            </a:r>
            <a:endParaRPr lang="en-US" sz="2000" dirty="0">
              <a:solidFill>
                <a:schemeClr val="accent3"/>
              </a:solidFill>
            </a:endParaRPr>
          </a:p>
        </p:txBody>
      </p:sp>
    </p:spTree>
    <p:extLst>
      <p:ext uri="{BB962C8B-B14F-4D97-AF65-F5344CB8AC3E}">
        <p14:creationId xmlns:p14="http://schemas.microsoft.com/office/powerpoint/2010/main" val="1501067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66700" y="990600"/>
            <a:ext cx="8610600" cy="5334000"/>
          </a:xfrm>
        </p:spPr>
        <p:txBody>
          <a:bodyPr tIns="45700" bIns="45700">
            <a:noAutofit/>
          </a:bodyPr>
          <a:lstStyle/>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smtClean="0"/>
              <a:t>What do you notice about the structure of this sentence? What</a:t>
            </a:r>
          </a:p>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smtClean="0"/>
              <a:t>kind of words and punctuation, specifically, does the author</a:t>
            </a:r>
          </a:p>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2400" dirty="0" smtClean="0"/>
              <a:t>use?</a:t>
            </a:r>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a:p>
            <a:r>
              <a:rPr lang="en-US" sz="2800" b="1" dirty="0" smtClean="0"/>
              <a:t>“Government </a:t>
            </a:r>
            <a:r>
              <a:rPr lang="en-US" sz="2800" b="1" dirty="0"/>
              <a:t>is at best but </a:t>
            </a:r>
            <a:r>
              <a:rPr lang="en-US" sz="2800" b="1" dirty="0" smtClean="0"/>
              <a:t>an expedient</a:t>
            </a:r>
            <a:r>
              <a:rPr lang="en-US" sz="2800" b="1" dirty="0"/>
              <a:t>; but most governments are usually, and all governments are sometimes, inexpedient</a:t>
            </a:r>
            <a:r>
              <a:rPr lang="en-US" sz="2800" b="1" dirty="0" smtClean="0"/>
              <a:t>.”</a:t>
            </a:r>
            <a:endParaRPr lang="en-US" sz="2800" b="1" dirty="0"/>
          </a:p>
          <a:p>
            <a:endParaRPr lang="en-US" sz="2000" dirty="0" smtClean="0"/>
          </a:p>
          <a:p>
            <a:endParaRPr lang="en-US" sz="2000" dirty="0"/>
          </a:p>
          <a:p>
            <a:r>
              <a:rPr lang="en-US" sz="2400" i="1" dirty="0" smtClean="0"/>
              <a:t>Talk with the people at your table for 3-4 minutes, then you will share responses with the class. </a:t>
            </a:r>
          </a:p>
          <a:p>
            <a:endParaRPr lang="en-US" sz="2000" dirty="0"/>
          </a:p>
          <a:p>
            <a:r>
              <a:rPr lang="en-US" sz="2000" b="1" dirty="0" smtClean="0">
                <a:solidFill>
                  <a:srgbClr val="009A46"/>
                </a:solidFill>
              </a:rPr>
              <a:t>**The student wearing the most green will be the “involuntary volunteer” from your group. </a:t>
            </a:r>
            <a:r>
              <a:rPr lang="en-US" sz="2000" dirty="0"/>
              <a:t/>
            </a:r>
            <a:br>
              <a:rPr lang="en-US" sz="2000" dirty="0"/>
            </a:br>
            <a:endParaRPr lang="en-US" sz="2000" dirty="0" smtClean="0"/>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000" dirty="0" smtClean="0"/>
          </a:p>
        </p:txBody>
      </p:sp>
    </p:spTree>
    <p:extLst>
      <p:ext uri="{BB962C8B-B14F-4D97-AF65-F5344CB8AC3E}">
        <p14:creationId xmlns:p14="http://schemas.microsoft.com/office/powerpoint/2010/main" val="1419128376"/>
      </p:ext>
    </p:extLst>
  </p:cSld>
  <p:clrMapOvr>
    <a:masterClrMapping/>
  </p:clrMapOvr>
  <p:transition spd="slow">
    <p:cut/>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6 Steps to Effectively Paraphrase</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marL="342900" indent="-342900">
              <a:buFont typeface="+mj-lt"/>
              <a:buAutoNum type="arabicPeriod"/>
            </a:pPr>
            <a:endParaRPr lang="en-US" sz="2000" dirty="0" smtClean="0"/>
          </a:p>
          <a:p>
            <a:pPr marL="342900" indent="-342900">
              <a:buFont typeface="+mj-lt"/>
              <a:buAutoNum type="arabicPeriod"/>
            </a:pPr>
            <a:r>
              <a:rPr lang="en-US" sz="2000" dirty="0" smtClean="0"/>
              <a:t>Reread </a:t>
            </a:r>
            <a:r>
              <a:rPr lang="en-US" sz="2000" dirty="0"/>
              <a:t>the original passage until you understand its full meaning.</a:t>
            </a:r>
          </a:p>
          <a:p>
            <a:pPr marL="342900" indent="-342900">
              <a:buFont typeface="+mj-lt"/>
              <a:buAutoNum type="arabicPeriod"/>
            </a:pPr>
            <a:r>
              <a:rPr lang="en-US" sz="2000" dirty="0"/>
              <a:t>Set the original aside, and write your paraphrase on a note card.</a:t>
            </a:r>
          </a:p>
          <a:p>
            <a:pPr marL="342900" indent="-342900">
              <a:buFont typeface="+mj-lt"/>
              <a:buAutoNum type="arabicPeriod"/>
            </a:pPr>
            <a:r>
              <a:rPr lang="en-US" sz="2000" dirty="0"/>
              <a:t>Jot down a few words below your paraphrase to remind you later how you envision using this material. At the top of the note card, write a key word or phrase to indicate the subject of your paraphrase.</a:t>
            </a:r>
          </a:p>
          <a:p>
            <a:pPr marL="342900" indent="-342900">
              <a:buFont typeface="+mj-lt"/>
              <a:buAutoNum type="arabicPeriod"/>
            </a:pPr>
            <a:r>
              <a:rPr lang="en-US" sz="2000" dirty="0"/>
              <a:t>Check your rendition with the original to make sure that your version accurately expresses all the essential information in a new form.</a:t>
            </a:r>
          </a:p>
          <a:p>
            <a:pPr marL="342900" indent="-342900">
              <a:buFont typeface="+mj-lt"/>
              <a:buAutoNum type="arabicPeriod"/>
            </a:pPr>
            <a:r>
              <a:rPr lang="en-US" sz="2000" dirty="0"/>
              <a:t>Use quotation marks to identify any unique term or phraseology you have borrowed exactly from the source.</a:t>
            </a:r>
          </a:p>
          <a:p>
            <a:pPr marL="342900" indent="-342900">
              <a:buFont typeface="+mj-lt"/>
              <a:buAutoNum type="arabicPeriod"/>
            </a:pPr>
            <a:r>
              <a:rPr lang="en-US" sz="2000" dirty="0"/>
              <a:t>Record the source (including the page) on your note card so that you can credit it easily if you decide to incorporate the material into your paper</a:t>
            </a:r>
            <a:r>
              <a:rPr lang="en-US" sz="2000" dirty="0" smtClean="0"/>
              <a:t>.</a:t>
            </a:r>
            <a:r>
              <a:rPr lang="en-US" sz="1600" dirty="0"/>
              <a:t/>
            </a:r>
            <a:br>
              <a:rPr lang="en-US" sz="1600" dirty="0"/>
            </a:b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382928334"/>
      </p:ext>
    </p:extLst>
  </p:cSld>
  <p:clrMapOvr>
    <a:masterClrMapping/>
  </p:clrMapOvr>
  <p:transition spd="slow">
    <p:cut/>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smtClean="0">
                <a:solidFill>
                  <a:schemeClr val="tx1"/>
                </a:solidFill>
                <a:latin typeface="Calibri" charset="0"/>
                <a:ea typeface="Arial" charset="0"/>
                <a:cs typeface="Arial" charset="0"/>
                <a:sym typeface="Calibri" charset="0"/>
              </a:rPr>
              <a:t>Paraphrasing 101</a:t>
            </a:r>
            <a:endParaRPr lang="en-US" altLang="en-US" sz="3200" b="1" dirty="0">
              <a:solidFill>
                <a:srgbClr val="FF0000"/>
              </a:solidFill>
              <a:latin typeface="Calibri" charset="0"/>
              <a:ea typeface="Arial" charset="0"/>
              <a:cs typeface="Arial" charset="0"/>
              <a:sym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5793787"/>
              </p:ext>
            </p:extLst>
          </p:nvPr>
        </p:nvGraphicFramePr>
        <p:xfrm>
          <a:off x="228599" y="1066800"/>
          <a:ext cx="8763000" cy="5364480"/>
        </p:xfrm>
        <a:graphic>
          <a:graphicData uri="http://schemas.openxmlformats.org/drawingml/2006/table">
            <a:tbl>
              <a:tblPr firstRow="1" bandRow="1"/>
              <a:tblGrid>
                <a:gridCol w="2590801"/>
                <a:gridCol w="1752600"/>
                <a:gridCol w="1928158"/>
                <a:gridCol w="2491441"/>
              </a:tblGrid>
              <a:tr h="0">
                <a:tc>
                  <a:txBody>
                    <a:bodyPr/>
                    <a:lstStyle/>
                    <a:p>
                      <a:r>
                        <a:rPr lang="en-US" sz="1600" b="1" dirty="0" smtClean="0"/>
                        <a:t>Original Passage</a:t>
                      </a:r>
                      <a:endParaRPr lang="en-US" sz="1600" b="1" dirty="0"/>
                    </a:p>
                  </a:txBody>
                  <a:tcPr>
                    <a:solidFill>
                      <a:schemeClr val="bg1">
                        <a:lumMod val="75000"/>
                      </a:schemeClr>
                    </a:solidFill>
                  </a:tcPr>
                </a:tc>
                <a:tc>
                  <a:txBody>
                    <a:bodyPr/>
                    <a:lstStyle/>
                    <a:p>
                      <a:r>
                        <a:rPr lang="en-US" sz="1600" b="1" dirty="0" smtClean="0"/>
                        <a:t>Difficult</a:t>
                      </a:r>
                      <a:r>
                        <a:rPr lang="en-US" sz="1600" b="1" baseline="0" dirty="0" smtClean="0"/>
                        <a:t> words</a:t>
                      </a:r>
                      <a:endParaRPr lang="en-US" sz="1600" b="1" dirty="0"/>
                    </a:p>
                  </a:txBody>
                  <a:tcPr>
                    <a:solidFill>
                      <a:schemeClr val="bg1">
                        <a:lumMod val="75000"/>
                      </a:schemeClr>
                    </a:solidFill>
                  </a:tcPr>
                </a:tc>
                <a:tc>
                  <a:txBody>
                    <a:bodyPr/>
                    <a:lstStyle/>
                    <a:p>
                      <a:r>
                        <a:rPr lang="en-US" sz="1600" b="1" dirty="0" smtClean="0"/>
                        <a:t>Key Ideas</a:t>
                      </a:r>
                      <a:endParaRPr lang="en-US" sz="1600" b="1" dirty="0"/>
                    </a:p>
                  </a:txBody>
                  <a:tcPr>
                    <a:solidFill>
                      <a:schemeClr val="bg1">
                        <a:lumMod val="75000"/>
                      </a:schemeClr>
                    </a:solidFill>
                  </a:tcPr>
                </a:tc>
                <a:tc>
                  <a:txBody>
                    <a:bodyPr/>
                    <a:lstStyle/>
                    <a:p>
                      <a:r>
                        <a:rPr lang="en-US" sz="1600" b="1" dirty="0" smtClean="0"/>
                        <a:t>Paraphrase</a:t>
                      </a:r>
                      <a:endParaRPr lang="en-US" sz="1600" b="1" dirty="0"/>
                    </a:p>
                  </a:txBody>
                  <a:tcPr>
                    <a:solidFill>
                      <a:schemeClr val="bg1">
                        <a:lumMod val="75000"/>
                      </a:schemeClr>
                    </a:solidFill>
                  </a:tcPr>
                </a:tc>
              </a:tr>
              <a:tr h="370840">
                <a:tc>
                  <a:txBody>
                    <a:bodyPr/>
                    <a:lstStyle/>
                    <a:p>
                      <a:r>
                        <a:rPr lang="en-US" sz="1800" dirty="0" smtClean="0">
                          <a:latin typeface="Calibri" charset="0"/>
                          <a:ea typeface="Calibri" charset="0"/>
                          <a:cs typeface="Calibri" charset="0"/>
                        </a:rPr>
                        <a:t>Students 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 Lester, James D. </a:t>
                      </a:r>
                      <a:r>
                        <a:rPr lang="en-US" sz="1800" u="sng" dirty="0" smtClean="0">
                          <a:latin typeface="Calibri" charset="0"/>
                          <a:ea typeface="Calibri" charset="0"/>
                          <a:cs typeface="Calibri" charset="0"/>
                        </a:rPr>
                        <a:t>Writing Research Papers</a:t>
                      </a:r>
                      <a:r>
                        <a:rPr lang="en-US" sz="1800" dirty="0" smtClean="0">
                          <a:latin typeface="Calibri" charset="0"/>
                          <a:ea typeface="Calibri" charset="0"/>
                          <a:cs typeface="Calibri" charset="0"/>
                        </a:rPr>
                        <a:t>. 2nd ed. (1976): 46-47.</a:t>
                      </a:r>
                      <a:endParaRPr lang="en-US" sz="1800" dirty="0">
                        <a:latin typeface="Calibri" charset="0"/>
                        <a:ea typeface="Calibri" charset="0"/>
                        <a:cs typeface="Calibri" charset="0"/>
                      </a:endParaRPr>
                    </a:p>
                  </a:txBody>
                  <a:tcPr/>
                </a:tc>
                <a:tc>
                  <a:txBody>
                    <a:bodyPr/>
                    <a:lstStyle/>
                    <a:p>
                      <a:r>
                        <a:rPr lang="en-US" sz="1800" baseline="0" dirty="0" smtClean="0"/>
                        <a:t>m</a:t>
                      </a:r>
                      <a:r>
                        <a:rPr lang="en-US" sz="1800" dirty="0" smtClean="0"/>
                        <a:t>anuscript (a written document)</a:t>
                      </a:r>
                    </a:p>
                    <a:p>
                      <a:endParaRPr lang="en-US" sz="1800" dirty="0" smtClean="0"/>
                    </a:p>
                    <a:p>
                      <a:r>
                        <a:rPr lang="en-US" sz="1800" dirty="0" smtClean="0"/>
                        <a:t>Transcribing (put thoughts speech or data into written or printed form. </a:t>
                      </a:r>
                      <a:endParaRPr lang="en-US" sz="1800" dirty="0"/>
                    </a:p>
                  </a:txBody>
                  <a:tcPr/>
                </a:tc>
                <a:tc>
                  <a:txBody>
                    <a:bodyPr/>
                    <a:lstStyle/>
                    <a:p>
                      <a:r>
                        <a:rPr lang="en-US" sz="1800" dirty="0" smtClean="0"/>
                        <a:t>Students tend</a:t>
                      </a:r>
                      <a:r>
                        <a:rPr lang="en-US" sz="1800" baseline="0" dirty="0" smtClean="0"/>
                        <a:t> to copy word for word while taking notes. As a result, students have the tendency to use too many quotations in a final essay. Students need to practice how to summarize and paraphrase as a way to avoid this problem. </a:t>
                      </a:r>
                      <a:endParaRPr lang="en-US" sz="1800" dirty="0"/>
                    </a:p>
                  </a:txBody>
                  <a:tcPr/>
                </a:tc>
                <a:tc>
                  <a:txBody>
                    <a:bodyPr/>
                    <a:lstStyle/>
                    <a:p>
                      <a:r>
                        <a:rPr lang="en-US" sz="1800" b="0" i="0" u="none" strike="noStrike" cap="none" baseline="0" dirty="0" smtClean="0">
                          <a:solidFill>
                            <a:schemeClr val="tx1"/>
                          </a:solidFill>
                          <a:effectLst/>
                          <a:latin typeface="+mn-lt"/>
                          <a:ea typeface="+mn-ea"/>
                          <a:cs typeface="+mn-cs"/>
                          <a:sym typeface="Arial"/>
                          <a:rtl val="0"/>
                        </a:rPr>
                        <a:t>In research papers students often quote excessively, failing to keep quoted material down to a desirable level. Since the problem usually originates during note taking, it is essential to minimize the material recorded verbatim (Lester 46-47).</a:t>
                      </a:r>
                      <a:endParaRPr lang="en-US" sz="1800" dirty="0"/>
                    </a:p>
                  </a:txBody>
                  <a:tcPr/>
                </a:tc>
              </a:tr>
            </a:tbl>
          </a:graphicData>
        </a:graphic>
      </p:graphicFrame>
    </p:spTree>
    <p:extLst>
      <p:ext uri="{BB962C8B-B14F-4D97-AF65-F5344CB8AC3E}">
        <p14:creationId xmlns:p14="http://schemas.microsoft.com/office/powerpoint/2010/main" val="724154922"/>
      </p:ext>
    </p:extLst>
  </p:cSld>
  <p:clrMapOvr>
    <a:masterClrMapping/>
  </p:clrMapOvr>
  <p:transition spd="slow">
    <p:cut/>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3/17/17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Study for 10 minutes for WOTD + Grammar Quiz</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WOTD and Grammar Quiz (Semicolons).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Finish reading, summarizing, paraphrasing, and analyzing “Civil Disobedience” **Turn this in at the end of the hour.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You will also turn in the rhetorical analysis you wrote on bystanders being encouraged to intervene when witnessing a crime.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Towards the end of the hour I will pass out Progress Reports and call students (alphabetically) to discuss grades.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Eat Cake. </a:t>
            </a:r>
            <a:r>
              <a:rPr lang="en-US" sz="1700" dirty="0" smtClean="0">
                <a:latin typeface="Calibri" charset="0"/>
                <a:ea typeface="Calibri" charset="0"/>
                <a:cs typeface="Calibri" charset="0"/>
                <a:sym typeface="Wingdings"/>
              </a:rPr>
              <a:t> </a:t>
            </a:r>
            <a:endParaRPr lang="en-US" sz="1700" dirty="0" smtClean="0">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804673562"/>
      </p:ext>
    </p:extLst>
  </p:cSld>
  <p:clrMapOvr>
    <a:masterClrMapping/>
  </p:clrMapOvr>
  <p:transition spd="slow">
    <p:cut/>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8708"/>
            <a:ext cx="7467600" cy="2308324"/>
          </a:xfrm>
          <a:prstGeom prst="rect">
            <a:avLst/>
          </a:prstGeom>
          <a:noFill/>
        </p:spPr>
        <p:txBody>
          <a:bodyPr wrap="square" rtlCol="0">
            <a:spAutoFit/>
          </a:bodyPr>
          <a:lstStyle/>
          <a:p>
            <a:r>
              <a:rPr lang="en-US" sz="1800" b="1" dirty="0" smtClean="0"/>
              <a:t>Section 1 from Civil Disobedience</a:t>
            </a:r>
          </a:p>
          <a:p>
            <a:endParaRPr lang="en-US" sz="1800" b="1" dirty="0" smtClean="0">
              <a:solidFill>
                <a:srgbClr val="009A46"/>
              </a:solidFill>
            </a:endParaRPr>
          </a:p>
          <a:p>
            <a:r>
              <a:rPr lang="en-US" sz="1800" b="1" dirty="0" smtClean="0">
                <a:solidFill>
                  <a:srgbClr val="009A46"/>
                </a:solidFill>
              </a:rPr>
              <a:t>I </a:t>
            </a:r>
            <a:r>
              <a:rPr lang="en-US" sz="1800" b="1" dirty="0">
                <a:solidFill>
                  <a:srgbClr val="009A46"/>
                </a:solidFill>
              </a:rPr>
              <a:t>heartily accept the motto, "That government is best which governs least"; and I should like </a:t>
            </a:r>
            <a:r>
              <a:rPr lang="en-US" sz="1800" b="1" dirty="0" smtClean="0">
                <a:solidFill>
                  <a:srgbClr val="009A46"/>
                </a:solidFill>
              </a:rPr>
              <a:t>to see </a:t>
            </a:r>
            <a:r>
              <a:rPr lang="en-US" sz="1800" b="1" dirty="0">
                <a:solidFill>
                  <a:srgbClr val="009A46"/>
                </a:solidFill>
              </a:rPr>
              <a:t>it acted up to more rapidly and systematically. Carried out, it finally amounts to this, </a:t>
            </a:r>
            <a:r>
              <a:rPr lang="en-US" sz="1800" b="1" dirty="0" smtClean="0">
                <a:solidFill>
                  <a:srgbClr val="009A46"/>
                </a:solidFill>
              </a:rPr>
              <a:t>which also </a:t>
            </a:r>
            <a:r>
              <a:rPr lang="en-US" sz="1800" b="1" dirty="0">
                <a:solidFill>
                  <a:srgbClr val="009A46"/>
                </a:solidFill>
              </a:rPr>
              <a:t>I believe— "That government is best which governs not at all"; and when men are </a:t>
            </a:r>
            <a:r>
              <a:rPr lang="en-US" sz="1800" b="1" dirty="0" smtClean="0">
                <a:solidFill>
                  <a:srgbClr val="009A46"/>
                </a:solidFill>
              </a:rPr>
              <a:t>prepared for </a:t>
            </a:r>
            <a:r>
              <a:rPr lang="en-US" sz="1800" b="1" dirty="0">
                <a:solidFill>
                  <a:srgbClr val="009A46"/>
                </a:solidFill>
              </a:rPr>
              <a:t>it, that will be the kind of government which they will have.</a:t>
            </a:r>
          </a:p>
        </p:txBody>
      </p:sp>
      <p:sp>
        <p:nvSpPr>
          <p:cNvPr id="3" name="TextBox 2"/>
          <p:cNvSpPr txBox="1"/>
          <p:nvPr/>
        </p:nvSpPr>
        <p:spPr>
          <a:xfrm>
            <a:off x="838200" y="495960"/>
            <a:ext cx="7620000" cy="523220"/>
          </a:xfrm>
          <a:prstGeom prst="rect">
            <a:avLst/>
          </a:prstGeom>
          <a:noFill/>
        </p:spPr>
        <p:txBody>
          <a:bodyPr wrap="square" rtlCol="0">
            <a:spAutoFit/>
          </a:bodyPr>
          <a:lstStyle/>
          <a:p>
            <a:r>
              <a:rPr lang="en-US" sz="2800" b="1" dirty="0" smtClean="0">
                <a:solidFill>
                  <a:srgbClr val="FF0000"/>
                </a:solidFill>
              </a:rPr>
              <a:t>**Did not use!!!!</a:t>
            </a:r>
            <a:endParaRPr lang="en-US" sz="2800" b="1" dirty="0">
              <a:solidFill>
                <a:srgbClr val="FF0000"/>
              </a:solidFill>
            </a:endParaRPr>
          </a:p>
        </p:txBody>
      </p:sp>
      <p:sp>
        <p:nvSpPr>
          <p:cNvPr id="4" name="TextBox 3"/>
          <p:cNvSpPr txBox="1"/>
          <p:nvPr/>
        </p:nvSpPr>
        <p:spPr>
          <a:xfrm>
            <a:off x="838200" y="3276600"/>
            <a:ext cx="7239000" cy="3416320"/>
          </a:xfrm>
          <a:prstGeom prst="rect">
            <a:avLst/>
          </a:prstGeom>
          <a:noFill/>
        </p:spPr>
        <p:txBody>
          <a:bodyPr wrap="square" rtlCol="0">
            <a:spAutoFit/>
          </a:bodyPr>
          <a:lstStyle/>
          <a:p>
            <a:r>
              <a:rPr lang="en-US" sz="1800" b="1" dirty="0" smtClean="0"/>
              <a:t>Paraphrase from Civil Disobedience</a:t>
            </a:r>
          </a:p>
          <a:p>
            <a:endParaRPr lang="en-US" sz="1800" b="1" dirty="0"/>
          </a:p>
          <a:p>
            <a:r>
              <a:rPr lang="en-US" sz="1800" b="1" dirty="0" smtClean="0">
                <a:solidFill>
                  <a:srgbClr val="0070C0"/>
                </a:solidFill>
              </a:rPr>
              <a:t>I truly believe the saying, ”That government is best which governs least” (hands off government is the ideal type of government); and I would prefer for this action to be implemented quickly and efficiently. If the previously mentioned statement is implemented, the result will be, which I also believe to be true, “That government is best which governs not at all” (the best kind of government is one that serves instead of making unnecessary mandates). If the citizens of this country are ready, we can start the process of creating a system that works for the people instead of against them.  </a:t>
            </a:r>
            <a:endParaRPr lang="en-US" sz="1800" b="1" dirty="0">
              <a:solidFill>
                <a:srgbClr val="0070C0"/>
              </a:solidFill>
            </a:endParaRPr>
          </a:p>
        </p:txBody>
      </p:sp>
    </p:spTree>
    <p:extLst>
      <p:ext uri="{BB962C8B-B14F-4D97-AF65-F5344CB8AC3E}">
        <p14:creationId xmlns:p14="http://schemas.microsoft.com/office/powerpoint/2010/main" val="1235801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Tuesday 9/26/17 Agenda</a:t>
            </a:r>
            <a:endParaRPr lang="en-US" altLang="en-US" sz="4400" dirty="0">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152400" y="685800"/>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200" b="1" dirty="0">
                <a:latin typeface="+mn-lt"/>
                <a:ea typeface="Calibri"/>
                <a:cs typeface="Calibri"/>
                <a:sym typeface="Calibri"/>
              </a:rPr>
              <a:t>Bell Work:</a:t>
            </a:r>
            <a:r>
              <a:rPr lang="en-US" sz="1200" dirty="0">
                <a:latin typeface="+mn-lt"/>
                <a:ea typeface="Calibri"/>
                <a:cs typeface="Calibri"/>
                <a:sym typeface="Calibri"/>
              </a:rPr>
              <a:t> </a:t>
            </a:r>
            <a:r>
              <a:rPr lang="en-US" sz="1200" dirty="0" smtClean="0">
                <a:latin typeface="+mn-lt"/>
                <a:ea typeface="Calibri"/>
                <a:cs typeface="Calibri"/>
                <a:sym typeface="Calibri"/>
              </a:rPr>
              <a:t>PSRs 36-45</a:t>
            </a: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200" b="1" dirty="0" smtClean="0">
                <a:latin typeface="+mn-lt"/>
                <a:ea typeface="Calibri"/>
                <a:cs typeface="Calibri"/>
                <a:sym typeface="Calibri"/>
              </a:rPr>
              <a:t>In </a:t>
            </a:r>
            <a:r>
              <a:rPr lang="en-US" sz="12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 Each table will be assigned one PSR to add to the wall. You need to include the following: the PSR, the definition, your own example of a word which contains the PSR, a sentence using the word you came up with, and and image to represent the definition of the PSR. You will have 10 minutes to complete this task until we move on. Everyone else at your table that is not writing should be writing down the rest of the PSRs for the day.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Using SOAPS to </a:t>
            </a:r>
            <a:r>
              <a:rPr lang="en-US" sz="1200" dirty="0">
                <a:latin typeface="+mn-lt"/>
                <a:ea typeface="Calibri"/>
                <a:cs typeface="Calibri"/>
                <a:sym typeface="Calibri"/>
              </a:rPr>
              <a:t>analyze text: </a:t>
            </a:r>
            <a:r>
              <a:rPr lang="en-US" sz="1200" dirty="0">
                <a:latin typeface="+mn-lt"/>
                <a:ea typeface="Calibri"/>
                <a:cs typeface="Calibri"/>
                <a:sym typeface="Calibri"/>
                <a:hlinkClick r:id="rId3"/>
              </a:rPr>
              <a:t>https://prezi.com/view/oDH8H7oVlJHbIXkurV6t</a:t>
            </a:r>
            <a:r>
              <a:rPr lang="en-US" sz="1200" dirty="0" smtClean="0">
                <a:latin typeface="+mn-lt"/>
                <a:ea typeface="Calibri"/>
                <a:cs typeface="Calibri"/>
                <a:sym typeface="Calibri"/>
                <a:hlinkClick r:id="rId3"/>
              </a:rPr>
              <a:t>/</a:t>
            </a:r>
            <a:r>
              <a:rPr lang="en-US" sz="1200" dirty="0" smtClean="0">
                <a:latin typeface="+mn-lt"/>
                <a:ea typeface="Calibri"/>
                <a:cs typeface="Calibri"/>
                <a:sym typeface="Calibri"/>
              </a:rPr>
              <a:t> **Finish watching 3 more of the ads with a partner. </a:t>
            </a:r>
            <a:r>
              <a:rPr lang="en-US" sz="1200" b="1" dirty="0" smtClean="0">
                <a:solidFill>
                  <a:srgbClr val="009A46"/>
                </a:solidFill>
                <a:latin typeface="+mn-lt"/>
                <a:ea typeface="Calibri"/>
                <a:cs typeface="Calibri"/>
                <a:sym typeface="Calibri"/>
              </a:rPr>
              <a:t>**Pick any 3.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Start working on AOTW #3 as a class. </a:t>
            </a:r>
            <a:r>
              <a:rPr lang="en-US" sz="1200" b="1" dirty="0" smtClean="0">
                <a:solidFill>
                  <a:srgbClr val="0070C0"/>
                </a:solidFill>
                <a:latin typeface="+mn-lt"/>
                <a:ea typeface="Calibri"/>
                <a:cs typeface="Calibri"/>
                <a:sym typeface="Calibri"/>
              </a:rPr>
              <a:t>Annotations are due tomorrow!!! :) </a:t>
            </a:r>
          </a:p>
          <a:p>
            <a:pPr eaLnBrk="1" fontAlgn="auto" hangingPunct="1">
              <a:lnSpc>
                <a:spcPct val="170000"/>
              </a:lnSpc>
              <a:spcBef>
                <a:spcPts val="0"/>
              </a:spcBef>
              <a:spcAft>
                <a:spcPts val="0"/>
              </a:spcAft>
              <a:buClr>
                <a:srgbClr val="000000"/>
              </a:buClr>
              <a:buSzPct val="100000"/>
              <a:defRPr/>
            </a:pPr>
            <a:r>
              <a:rPr lang="en-US" sz="12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Argumentative Writing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The Crucible</a:t>
            </a:r>
          </a:p>
          <a:p>
            <a:pPr eaLnBrk="1" fontAlgn="auto" hangingPunct="1">
              <a:lnSpc>
                <a:spcPct val="170000"/>
              </a:lnSpc>
              <a:spcBef>
                <a:spcPts val="0"/>
              </a:spcBef>
              <a:spcAft>
                <a:spcPts val="0"/>
              </a:spcAft>
              <a:buClr>
                <a:srgbClr val="000000"/>
              </a:buClr>
              <a:buSzPct val="100000"/>
              <a:defRPr/>
            </a:pPr>
            <a:r>
              <a:rPr lang="en-US" sz="12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cite strong and thorough textual evidence that supports my inferences and analysis. </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where a text leaves matters uncertain.</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point of view in a text.</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purpose for writing a text</a:t>
            </a:r>
            <a:r>
              <a:rPr lang="en-US" sz="1200" dirty="0" smtClean="0">
                <a:ea typeface="Calibri"/>
                <a:cs typeface="Calibri"/>
                <a:sym typeface="Calibri"/>
              </a:rPr>
              <a:t>.</a:t>
            </a:r>
            <a:endParaRPr lang="en-US" sz="12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8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200" b="1" dirty="0" smtClean="0">
                <a:latin typeface="+mn-lt"/>
                <a:ea typeface="Calibri"/>
                <a:cs typeface="Calibri"/>
                <a:sym typeface="Calibri"/>
              </a:rPr>
              <a:t>Homework:</a:t>
            </a:r>
            <a:r>
              <a:rPr lang="en-US" sz="1200" b="1" dirty="0" smtClean="0">
                <a:solidFill>
                  <a:srgbClr val="009A46"/>
                </a:solidFill>
                <a:latin typeface="+mn-lt"/>
                <a:ea typeface="Calibri"/>
                <a:cs typeface="Calibri"/>
                <a:sym typeface="Calibri"/>
              </a:rPr>
              <a:t> </a:t>
            </a:r>
          </a:p>
          <a:p>
            <a:pPr eaLnBrk="1" fontAlgn="auto" hangingPunct="1">
              <a:lnSpc>
                <a:spcPct val="80000"/>
              </a:lnSpc>
              <a:spcBef>
                <a:spcPts val="400"/>
              </a:spcBef>
              <a:spcAft>
                <a:spcPts val="0"/>
              </a:spcAft>
              <a:buClr>
                <a:srgbClr val="000000"/>
              </a:buClr>
              <a:buSzPct val="100000"/>
              <a:defRPr/>
            </a:pPr>
            <a:r>
              <a:rPr lang="en-US" sz="1200" b="1" dirty="0" smtClean="0">
                <a:solidFill>
                  <a:srgbClr val="009A46"/>
                </a:solidFill>
                <a:latin typeface="+mn-lt"/>
                <a:ea typeface="Calibri"/>
                <a:cs typeface="Calibri"/>
                <a:sym typeface="Calibri"/>
              </a:rPr>
              <a:t>Annotations for AOTW #3 (they will be checked in tomorrow for a quick formative grade)</a:t>
            </a:r>
          </a:p>
        </p:txBody>
      </p:sp>
    </p:spTree>
    <p:extLst>
      <p:ext uri="{BB962C8B-B14F-4D97-AF65-F5344CB8AC3E}">
        <p14:creationId xmlns:p14="http://schemas.microsoft.com/office/powerpoint/2010/main" val="2054511538"/>
      </p:ext>
    </p:extLst>
  </p:cSld>
  <p:clrMapOvr>
    <a:masterClrMapping/>
  </p:clrMapOvr>
  <p:transition spd="slow">
    <p:cut/>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3/20/17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800" b="1" dirty="0" smtClean="0">
                <a:solidFill>
                  <a:srgbClr val="0070C0"/>
                </a:solidFill>
                <a:latin typeface="Calibri" charset="0"/>
                <a:ea typeface="Calibri" charset="0"/>
                <a:cs typeface="Calibri" charset="0"/>
                <a:sym typeface="Calibri"/>
              </a:rPr>
              <a:t>Please take your assigned </a:t>
            </a:r>
            <a:r>
              <a:rPr lang="en-US" sz="1800" b="1" dirty="0" err="1" smtClean="0">
                <a:solidFill>
                  <a:srgbClr val="0070C0"/>
                </a:solidFill>
                <a:latin typeface="Calibri" charset="0"/>
                <a:ea typeface="Calibri" charset="0"/>
                <a:cs typeface="Calibri" charset="0"/>
                <a:sym typeface="Calibri"/>
              </a:rPr>
              <a:t>chromebook</a:t>
            </a:r>
            <a:r>
              <a:rPr lang="en-US" sz="1800" b="1" dirty="0" smtClean="0">
                <a:solidFill>
                  <a:srgbClr val="0070C0"/>
                </a:solidFill>
                <a:latin typeface="Calibri" charset="0"/>
                <a:ea typeface="Calibri" charset="0"/>
                <a:cs typeface="Calibri" charset="0"/>
                <a:sym typeface="Calibri"/>
              </a:rPr>
              <a:t> and sign into Khan Academy. </a:t>
            </a:r>
          </a:p>
          <a:p>
            <a:pPr eaLnBrk="1" fontAlgn="auto" hangingPunct="1">
              <a:lnSpc>
                <a:spcPct val="80000"/>
              </a:lnSpc>
              <a:spcBef>
                <a:spcPts val="0"/>
              </a:spcBef>
              <a:spcAft>
                <a:spcPts val="0"/>
              </a:spcAft>
              <a:buClr>
                <a:srgbClr val="000000"/>
              </a:buClr>
              <a:buSzPct val="100000"/>
              <a:defRPr/>
            </a:pPr>
            <a:r>
              <a:rPr lang="en-US" sz="1700" dirty="0" smtClean="0">
                <a:latin typeface="Calibri" charset="0"/>
                <a:ea typeface="Calibri" charset="0"/>
                <a:cs typeface="Calibri" charset="0"/>
                <a:sym typeface="Calibri"/>
              </a:rPr>
              <a:t>Introduce Khan Challenge + take Reading: History practice quiz and record score. </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a:latin typeface="Calibri" charset="0"/>
                <a:ea typeface="Calibri" charset="0"/>
                <a:cs typeface="Calibri" charset="0"/>
                <a:sym typeface="Calibri"/>
              </a:rPr>
              <a:t>Khan </a:t>
            </a:r>
            <a:r>
              <a:rPr lang="en-US" sz="1700" dirty="0" smtClean="0">
                <a:latin typeface="Calibri" charset="0"/>
                <a:ea typeface="Calibri" charset="0"/>
                <a:cs typeface="Calibri" charset="0"/>
                <a:sym typeface="Calibri"/>
              </a:rPr>
              <a:t>Challenge: </a:t>
            </a:r>
            <a:r>
              <a:rPr lang="en-US" sz="1700" dirty="0" smtClean="0">
                <a:latin typeface="Calibri" charset="0"/>
                <a:ea typeface="Calibri" charset="0"/>
                <a:cs typeface="Calibri" charset="0"/>
                <a:sym typeface="Calibri"/>
                <a:hlinkClick r:id="rId3"/>
              </a:rPr>
              <a:t>https</a:t>
            </a:r>
            <a:r>
              <a:rPr lang="en-US" sz="1700" dirty="0">
                <a:latin typeface="Calibri" charset="0"/>
                <a:ea typeface="Calibri" charset="0"/>
                <a:cs typeface="Calibri" charset="0"/>
                <a:sym typeface="Calibri"/>
                <a:hlinkClick r:id="rId3"/>
              </a:rPr>
              <a:t>://magic.piktochart.com/output/20233534-new-piktochart  </a:t>
            </a:r>
            <a:r>
              <a:rPr lang="en-US" sz="1700" dirty="0" smtClean="0">
                <a:latin typeface="Calibri" charset="0"/>
                <a:ea typeface="Calibri" charset="0"/>
                <a:cs typeface="Calibri" charset="0"/>
                <a:sym typeface="Calibri"/>
              </a:rPr>
              <a:t>+ take Reading: History quiz on Khan Academy and record score. **Timed for 13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Review how to paraphrase.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Assign groups for small group assignment on “Civil Disobedience” **3 students per group</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Finish summarizing, paraphrasing, and analyzing “Civil Disobedience” in groups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latin typeface="Calibri" charset="0"/>
                <a:ea typeface="Calibri" charset="0"/>
                <a:cs typeface="Calibri" charset="0"/>
                <a:sym typeface="Calibri"/>
              </a:rPr>
              <a:t>Homework =</a:t>
            </a:r>
            <a:r>
              <a:rPr lang="en-US" sz="1700" dirty="0" smtClean="0">
                <a:latin typeface="Calibri" charset="0"/>
                <a:ea typeface="Calibri" charset="0"/>
                <a:cs typeface="Calibri" charset="0"/>
                <a:sym typeface="Calibri"/>
              </a:rPr>
              <a:t> Focus Question and complete packet for “Civil Disobedience”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use key words, phrases, and context clues in order to solve roadblocks and to write a gist statement for the text. </a:t>
            </a:r>
          </a:p>
        </p:txBody>
      </p:sp>
    </p:spTree>
    <p:extLst>
      <p:ext uri="{BB962C8B-B14F-4D97-AF65-F5344CB8AC3E}">
        <p14:creationId xmlns:p14="http://schemas.microsoft.com/office/powerpoint/2010/main" val="725764869"/>
      </p:ext>
    </p:extLst>
  </p:cSld>
  <p:clrMapOvr>
    <a:masterClrMapping/>
  </p:clrMapOvr>
  <p:transition spd="slow">
    <p:cut/>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3/21/17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Get with your group from yesterday and complete the assignment for analyzing “Civil Disobedience” </a:t>
            </a:r>
            <a:r>
              <a:rPr lang="en-US" sz="2000" dirty="0" smtClean="0">
                <a:solidFill>
                  <a:srgbClr val="0070C0"/>
                </a:solidFill>
                <a:latin typeface="Calibri" charset="0"/>
                <a:ea typeface="Calibri" charset="0"/>
                <a:cs typeface="Calibri" charset="0"/>
                <a:sym typeface="Calibri"/>
              </a:rPr>
              <a:t>**15 minutes</a:t>
            </a:r>
            <a:endParaRPr lang="en-US" sz="2000" dirty="0">
              <a:solidFill>
                <a:srgbClr val="0070C0"/>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000" b="1" dirty="0" smtClean="0">
              <a:solidFill>
                <a:srgbClr val="C20E9B"/>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000" b="1" dirty="0" smtClean="0">
                <a:solidFill>
                  <a:srgbClr val="C20E9B"/>
                </a:solidFill>
                <a:latin typeface="Calibri" charset="0"/>
                <a:ea typeface="Calibri" charset="0"/>
                <a:cs typeface="Calibri" charset="0"/>
                <a:sym typeface="Calibri"/>
              </a:rPr>
              <a:t>In </a:t>
            </a:r>
            <a:r>
              <a:rPr lang="en-US" sz="2000" b="1" dirty="0">
                <a:solidFill>
                  <a:srgbClr val="C20E9B"/>
                </a:solidFill>
                <a:latin typeface="Calibri" charset="0"/>
                <a:ea typeface="Calibri" charset="0"/>
                <a:cs typeface="Calibri" charset="0"/>
                <a:sym typeface="Calibri"/>
              </a:rPr>
              <a:t>class activities</a:t>
            </a:r>
            <a:r>
              <a:rPr lang="en-US" sz="20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Finish Group Analysis for “Civil Disobedience” </a:t>
            </a:r>
            <a:r>
              <a:rPr lang="en-US" sz="2000" dirty="0" smtClean="0">
                <a:solidFill>
                  <a:srgbClr val="0070C0"/>
                </a:solidFill>
                <a:latin typeface="Calibri" charset="0"/>
                <a:ea typeface="Calibri" charset="0"/>
                <a:cs typeface="Calibri" charset="0"/>
                <a:sym typeface="Calibri"/>
              </a:rPr>
              <a:t>**15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Present work from Group Analysis for “Civil Disobedience” = 1 roadblock and gist statement, 1 rhetorical technique used and for what purpose. </a:t>
            </a:r>
            <a:r>
              <a:rPr lang="en-US" sz="2000" dirty="0" smtClean="0">
                <a:solidFill>
                  <a:srgbClr val="0070C0"/>
                </a:solidFill>
                <a:latin typeface="Calibri" charset="0"/>
                <a:ea typeface="Calibri" charset="0"/>
                <a:cs typeface="Calibri" charset="0"/>
                <a:sym typeface="Calibri"/>
              </a:rPr>
              <a:t>**5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Assign groups and prep for Socratic Seminar (Four texts = Mort </a:t>
            </a:r>
            <a:r>
              <a:rPr lang="en-US" sz="2000" dirty="0" err="1" smtClean="0">
                <a:latin typeface="Calibri" charset="0"/>
                <a:ea typeface="Calibri" charset="0"/>
                <a:cs typeface="Calibri" charset="0"/>
                <a:sym typeface="Calibri"/>
              </a:rPr>
              <a:t>Crim</a:t>
            </a:r>
            <a:r>
              <a:rPr lang="en-US" sz="2000" dirty="0" smtClean="0">
                <a:latin typeface="Calibri" charset="0"/>
                <a:ea typeface="Calibri" charset="0"/>
                <a:cs typeface="Calibri" charset="0"/>
                <a:sym typeface="Calibri"/>
              </a:rPr>
              <a:t>, Letter From Birmingham Jail, Civil Disobedience and article on Bystanders). Resources are posted on Google Classroom. You must complete the “Discussion Question Planning Form” as a group (share with each member of your group using Google Docs) </a:t>
            </a:r>
            <a:r>
              <a:rPr lang="en-US" sz="2000" dirty="0" smtClean="0">
                <a:solidFill>
                  <a:srgbClr val="0070C0"/>
                </a:solidFill>
                <a:latin typeface="Calibri" charset="0"/>
                <a:ea typeface="Calibri" charset="0"/>
                <a:cs typeface="Calibri" charset="0"/>
                <a:sym typeface="Calibri"/>
              </a:rPr>
              <a:t>**40 minutes</a:t>
            </a:r>
          </a:p>
          <a:p>
            <a:pPr eaLnBrk="1" fontAlgn="auto" hangingPunct="1">
              <a:lnSpc>
                <a:spcPct val="80000"/>
              </a:lnSpc>
              <a:spcBef>
                <a:spcPts val="400"/>
              </a:spcBef>
              <a:spcAft>
                <a:spcPts val="0"/>
              </a:spcAft>
              <a:buClr>
                <a:srgbClr val="000000"/>
              </a:buClr>
              <a:buSzPct val="100000"/>
              <a:defRPr/>
            </a:pPr>
            <a:endParaRPr lang="en-US" sz="20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285750" indent="-285750" eaLnBrk="1" fontAlgn="auto" hangingPunct="1">
              <a:lnSpc>
                <a:spcPct val="80000"/>
              </a:lnSpc>
              <a:spcBef>
                <a:spcPts val="400"/>
              </a:spcBef>
              <a:spcAft>
                <a:spcPts val="0"/>
              </a:spcAft>
              <a:buClr>
                <a:srgbClr val="000000"/>
              </a:buClr>
              <a:buSzPct val="100000"/>
              <a:buFont typeface="ArialUnicodeMS" charset="0"/>
              <a:buChar char="✫"/>
              <a:defRPr/>
            </a:pPr>
            <a:r>
              <a:rPr lang="en-US" sz="2000" dirty="0">
                <a:latin typeface="Calibri" charset="0"/>
                <a:ea typeface="Calibri" charset="0"/>
                <a:cs typeface="Calibri" charset="0"/>
              </a:rPr>
              <a:t>I can identify roadblocks (challenging sentences) in Henry Thoreau’s “Civil Disobedience” and use the following strategies to make meaning of the text: identifying key words and phrases and using context clues. </a:t>
            </a:r>
            <a:endParaRPr lang="en-US" sz="20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20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endParaRPr lang="en-US" sz="2000" dirty="0" smtClean="0">
              <a:latin typeface="Calibri" charset="0"/>
              <a:ea typeface="Calibri" charset="0"/>
              <a:cs typeface="Calibri" charset="0"/>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smtClean="0">
                <a:latin typeface="Calibri" charset="0"/>
                <a:ea typeface="Calibri" charset="0"/>
                <a:cs typeface="Calibri" charset="0"/>
              </a:rPr>
              <a:t>I can write a “rephrase statement” (translation) in order to make meaning of individual sentences and to be able to summarize larger sections of the text. </a:t>
            </a:r>
          </a:p>
        </p:txBody>
      </p:sp>
    </p:spTree>
    <p:extLst>
      <p:ext uri="{BB962C8B-B14F-4D97-AF65-F5344CB8AC3E}">
        <p14:creationId xmlns:p14="http://schemas.microsoft.com/office/powerpoint/2010/main" val="63335443"/>
      </p:ext>
    </p:extLst>
  </p:cSld>
  <p:clrMapOvr>
    <a:masterClrMapping/>
  </p:clrMapOvr>
  <p:transition spd="slow">
    <p:cut/>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3/22/17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SSR + response to one word theme **20 minutes</a:t>
            </a:r>
            <a:endParaRPr lang="en-US" sz="2000" dirty="0">
              <a:solidFill>
                <a:schemeClr val="bg2"/>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000" b="1" dirty="0" smtClean="0">
                <a:solidFill>
                  <a:srgbClr val="C20E9B"/>
                </a:solidFill>
                <a:latin typeface="Calibri" charset="0"/>
                <a:ea typeface="Calibri" charset="0"/>
                <a:cs typeface="Calibri" charset="0"/>
                <a:sym typeface="Calibri"/>
              </a:rPr>
              <a:t>In </a:t>
            </a:r>
            <a:r>
              <a:rPr lang="en-US" sz="2000" b="1" dirty="0">
                <a:solidFill>
                  <a:srgbClr val="C20E9B"/>
                </a:solidFill>
                <a:latin typeface="Calibri" charset="0"/>
                <a:ea typeface="Calibri" charset="0"/>
                <a:cs typeface="Calibri" charset="0"/>
                <a:sym typeface="Calibri"/>
              </a:rPr>
              <a:t>class activities</a:t>
            </a:r>
            <a:r>
              <a:rPr lang="en-US" sz="20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SSR for 20 minutes + response to one word theme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2000" dirty="0" smtClean="0">
                <a:latin typeface="Calibri" charset="0"/>
                <a:ea typeface="Calibri" charset="0"/>
                <a:cs typeface="Calibri" charset="0"/>
                <a:sym typeface="Calibri"/>
              </a:rPr>
              <a:t>Prep for Socratic Seminar using the Chromebooks in order to collect and organize plans for discussion. (Four texts = Mort </a:t>
            </a:r>
            <a:r>
              <a:rPr lang="en-US" sz="2000" dirty="0" err="1" smtClean="0">
                <a:latin typeface="Calibri" charset="0"/>
                <a:ea typeface="Calibri" charset="0"/>
                <a:cs typeface="Calibri" charset="0"/>
                <a:sym typeface="Calibri"/>
              </a:rPr>
              <a:t>Crim</a:t>
            </a:r>
            <a:r>
              <a:rPr lang="en-US" sz="2000" dirty="0" smtClean="0">
                <a:latin typeface="Calibri" charset="0"/>
                <a:ea typeface="Calibri" charset="0"/>
                <a:cs typeface="Calibri" charset="0"/>
                <a:sym typeface="Calibri"/>
              </a:rPr>
              <a:t>, Letter From Birmingham Jail, Civil Disobedience and article on Bystanders) </a:t>
            </a:r>
            <a:r>
              <a:rPr lang="en-US" sz="2000" dirty="0" smtClean="0">
                <a:solidFill>
                  <a:schemeClr val="bg2"/>
                </a:solidFill>
                <a:latin typeface="Calibri" charset="0"/>
                <a:ea typeface="Calibri" charset="0"/>
                <a:cs typeface="Calibri" charset="0"/>
                <a:sym typeface="Calibri"/>
              </a:rPr>
              <a:t>**40 minutes</a:t>
            </a:r>
          </a:p>
          <a:p>
            <a:pPr eaLnBrk="1" fontAlgn="auto" hangingPunct="1">
              <a:lnSpc>
                <a:spcPct val="80000"/>
              </a:lnSpc>
              <a:spcBef>
                <a:spcPts val="400"/>
              </a:spcBef>
              <a:spcAft>
                <a:spcPts val="0"/>
              </a:spcAft>
              <a:buClr>
                <a:srgbClr val="000000"/>
              </a:buClr>
              <a:buSzPct val="100000"/>
              <a:defRPr/>
            </a:pPr>
            <a:endParaRPr lang="en-US" sz="20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p>
          <a:p>
            <a:pPr eaLnBrk="1" fontAlgn="auto" hangingPunct="1">
              <a:lnSpc>
                <a:spcPct val="80000"/>
              </a:lnSpc>
              <a:spcBef>
                <a:spcPts val="400"/>
              </a:spcBef>
              <a:spcAft>
                <a:spcPts val="0"/>
              </a:spcAft>
              <a:buClr>
                <a:srgbClr val="000000"/>
              </a:buClr>
              <a:buSzPct val="100000"/>
              <a:defRPr/>
            </a:pPr>
            <a:endParaRPr lang="en-US" sz="20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present information, findings, and supporting evidence with a distinct perspective </a:t>
            </a:r>
            <a:r>
              <a:rPr lang="en-US" sz="2000" dirty="0" smtClean="0">
                <a:solidFill>
                  <a:schemeClr val="tx1"/>
                </a:solidFill>
                <a:latin typeface="Calibri" charset="0"/>
                <a:ea typeface="Calibri" charset="0"/>
                <a:cs typeface="Calibri" charset="0"/>
                <a:sym typeface="Calibri"/>
              </a:rPr>
              <a:t>showing </a:t>
            </a:r>
            <a:r>
              <a:rPr lang="en-US" sz="2000" dirty="0">
                <a:solidFill>
                  <a:schemeClr val="tx1"/>
                </a:solidFill>
                <a:latin typeface="Calibri" charset="0"/>
                <a:ea typeface="Calibri" charset="0"/>
                <a:cs typeface="Calibri" charset="0"/>
                <a:sym typeface="Calibri"/>
              </a:rPr>
              <a:t>alternate viewpoints in a way that listeners can follow the line of reasoning.</a:t>
            </a:r>
            <a:endParaRPr lang="en-US" sz="20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08604105"/>
      </p:ext>
    </p:extLst>
  </p:cSld>
  <p:clrMapOvr>
    <a:masterClrMapping/>
  </p:clrMapOvr>
  <p:transition spd="slow">
    <p:cut/>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3/23/17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858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900" b="1" dirty="0">
                <a:latin typeface="Calibri" charset="0"/>
                <a:ea typeface="Calibri" charset="0"/>
                <a:cs typeface="Calibri" charset="0"/>
                <a:sym typeface="Calibri"/>
              </a:rPr>
              <a:t>Bell Work:</a:t>
            </a:r>
            <a:r>
              <a:rPr lang="en-US" sz="1900" dirty="0">
                <a:latin typeface="Calibri" charset="0"/>
                <a:ea typeface="Calibri" charset="0"/>
                <a:cs typeface="Calibri" charset="0"/>
                <a:sym typeface="Calibri"/>
              </a:rPr>
              <a:t> </a:t>
            </a:r>
            <a:r>
              <a:rPr lang="en-US" sz="1900" dirty="0" smtClean="0">
                <a:latin typeface="Calibri" charset="0"/>
                <a:ea typeface="Calibri" charset="0"/>
                <a:cs typeface="Calibri" charset="0"/>
                <a:sym typeface="Calibri"/>
              </a:rPr>
              <a:t>SSR for 15 minutes **You might have a weekly response due over the weekend. </a:t>
            </a:r>
          </a:p>
          <a:p>
            <a:pPr eaLnBrk="1" fontAlgn="auto" hangingPunct="1">
              <a:lnSpc>
                <a:spcPct val="80000"/>
              </a:lnSpc>
              <a:spcBef>
                <a:spcPts val="0"/>
              </a:spcBef>
              <a:spcAft>
                <a:spcPts val="0"/>
              </a:spcAft>
              <a:buClr>
                <a:srgbClr val="000000"/>
              </a:buClr>
              <a:buSzPct val="100000"/>
              <a:defRPr/>
            </a:pPr>
            <a:r>
              <a:rPr lang="en-US" sz="1900" b="1" dirty="0" smtClean="0">
                <a:solidFill>
                  <a:srgbClr val="C20E9B"/>
                </a:solidFill>
                <a:latin typeface="Calibri" charset="0"/>
                <a:ea typeface="Calibri" charset="0"/>
                <a:cs typeface="Calibri" charset="0"/>
                <a:sym typeface="Calibri"/>
              </a:rPr>
              <a:t>In </a:t>
            </a:r>
            <a:r>
              <a:rPr lang="en-US" sz="1900" b="1" dirty="0">
                <a:solidFill>
                  <a:srgbClr val="C20E9B"/>
                </a:solidFill>
                <a:latin typeface="Calibri" charset="0"/>
                <a:ea typeface="Calibri" charset="0"/>
                <a:cs typeface="Calibri" charset="0"/>
                <a:sym typeface="Calibri"/>
              </a:rPr>
              <a:t>class activities</a:t>
            </a:r>
            <a:r>
              <a:rPr lang="en-US" sz="19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900" dirty="0" smtClean="0">
                <a:latin typeface="Calibri" charset="0"/>
                <a:ea typeface="Calibri" charset="0"/>
                <a:cs typeface="Calibri" charset="0"/>
                <a:sym typeface="Calibri"/>
              </a:rPr>
              <a:t>SSR for 15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900" b="1" dirty="0" smtClean="0">
                <a:solidFill>
                  <a:srgbClr val="7030A0"/>
                </a:solidFill>
                <a:latin typeface="Calibri" charset="0"/>
                <a:ea typeface="Calibri" charset="0"/>
                <a:cs typeface="Calibri" charset="0"/>
                <a:sym typeface="Calibri"/>
              </a:rPr>
              <a:t>With your groups, use the </a:t>
            </a:r>
            <a:r>
              <a:rPr lang="en-US" sz="1900" b="1" dirty="0" err="1" smtClean="0">
                <a:solidFill>
                  <a:srgbClr val="7030A0"/>
                </a:solidFill>
                <a:latin typeface="Calibri" charset="0"/>
                <a:ea typeface="Calibri" charset="0"/>
                <a:cs typeface="Calibri" charset="0"/>
                <a:sym typeface="Calibri"/>
              </a:rPr>
              <a:t>chromebooks</a:t>
            </a:r>
            <a:r>
              <a:rPr lang="en-US" sz="1900" b="1" dirty="0" smtClean="0">
                <a:solidFill>
                  <a:srgbClr val="7030A0"/>
                </a:solidFill>
                <a:latin typeface="Calibri" charset="0"/>
                <a:ea typeface="Calibri" charset="0"/>
                <a:cs typeface="Calibri" charset="0"/>
                <a:sym typeface="Calibri"/>
              </a:rPr>
              <a:t> to prep for Socratic Seminar in order to collect and organize plans for our discussion, tomorrow. </a:t>
            </a:r>
            <a:r>
              <a:rPr lang="en-US" sz="1900" dirty="0" smtClean="0">
                <a:latin typeface="Calibri" charset="0"/>
                <a:ea typeface="Calibri" charset="0"/>
                <a:cs typeface="Calibri" charset="0"/>
                <a:sym typeface="Calibri"/>
              </a:rPr>
              <a:t>All of the resources you need are on the Google Classroom page for your hour. If you need to find the class code for Google Classroom, they are all listed on my blog. </a:t>
            </a:r>
            <a:r>
              <a:rPr lang="en-US" sz="1900" dirty="0" err="1" smtClean="0">
                <a:latin typeface="Calibri" charset="0"/>
                <a:ea typeface="Calibri" charset="0"/>
                <a:cs typeface="Calibri" charset="0"/>
                <a:sym typeface="Calibri"/>
              </a:rPr>
              <a:t>Iblog.dearbornschools.org</a:t>
            </a:r>
            <a:r>
              <a:rPr lang="en-US" sz="1900" dirty="0" smtClean="0">
                <a:latin typeface="Calibri" charset="0"/>
                <a:ea typeface="Calibri" charset="0"/>
                <a:cs typeface="Calibri" charset="0"/>
                <a:sym typeface="Calibri"/>
              </a:rPr>
              <a:t>/</a:t>
            </a:r>
            <a:r>
              <a:rPr lang="en-US" sz="1900" dirty="0" err="1" smtClean="0">
                <a:latin typeface="Calibri" charset="0"/>
                <a:ea typeface="Calibri" charset="0"/>
                <a:cs typeface="Calibri" charset="0"/>
                <a:sym typeface="Calibri"/>
              </a:rPr>
              <a:t>schmitthappens</a:t>
            </a:r>
            <a:r>
              <a:rPr lang="en-US" sz="1900" dirty="0" smtClean="0">
                <a:latin typeface="Calibri" charset="0"/>
                <a:ea typeface="Calibri" charset="0"/>
                <a:cs typeface="Calibri" charset="0"/>
                <a:sym typeface="Calibri"/>
              </a:rPr>
              <a:t>. </a:t>
            </a:r>
            <a:r>
              <a:rPr lang="en-US" sz="1900" b="1" dirty="0" smtClean="0">
                <a:solidFill>
                  <a:schemeClr val="accent5">
                    <a:lumMod val="75000"/>
                  </a:schemeClr>
                </a:solidFill>
                <a:latin typeface="Calibri" charset="0"/>
                <a:ea typeface="Calibri" charset="0"/>
                <a:cs typeface="Calibri" charset="0"/>
                <a:sym typeface="Calibri"/>
              </a:rPr>
              <a:t>**Reminder, you must fill out the Discussion Question Planning form in order to assess the quality of the questions you are asking. Each group member is responsible for writing 10 questions of his or her own (2 members = 20 questions, 3 members = 30 questions.</a:t>
            </a:r>
            <a:r>
              <a:rPr lang="en-US" sz="1900" dirty="0" smtClean="0">
                <a:latin typeface="Calibri" charset="0"/>
                <a:ea typeface="Calibri" charset="0"/>
                <a:cs typeface="Calibri" charset="0"/>
                <a:sym typeface="Calibri"/>
              </a:rPr>
              <a:t> </a:t>
            </a:r>
            <a:r>
              <a:rPr lang="en-US" sz="1900" dirty="0" smtClean="0">
                <a:solidFill>
                  <a:schemeClr val="bg2"/>
                </a:solidFill>
                <a:latin typeface="Calibri" charset="0"/>
                <a:ea typeface="Calibri" charset="0"/>
                <a:cs typeface="Calibri" charset="0"/>
                <a:sym typeface="Calibri"/>
              </a:rPr>
              <a:t>**40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900" b="1" dirty="0" smtClean="0">
                <a:solidFill>
                  <a:schemeClr val="bg2"/>
                </a:solidFill>
                <a:latin typeface="Calibri" charset="0"/>
                <a:ea typeface="Calibri" charset="0"/>
                <a:cs typeface="Calibri" charset="0"/>
                <a:sym typeface="Calibri"/>
              </a:rPr>
              <a:t>If your group finishes early, work on the Khan Academy Challenges. In order to receive 100 Summative points, you must show proof of completion of all 5 challenges by Saturday 4/8/17. </a:t>
            </a:r>
            <a:endParaRPr lang="en-US" sz="19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9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9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endParaRPr lang="en-US" sz="19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9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ZapfDingbatsITC" charset="0"/>
              <a:buChar char="✫"/>
              <a:defRPr/>
            </a:pPr>
            <a:r>
              <a:rPr lang="en-US" sz="1900" dirty="0">
                <a:solidFill>
                  <a:schemeClr val="tx1"/>
                </a:solidFill>
                <a:latin typeface="Calibri" charset="0"/>
                <a:ea typeface="Calibri" charset="0"/>
                <a:cs typeface="Calibri" charset="0"/>
                <a:sym typeface="Calibri"/>
              </a:rPr>
              <a:t>I can present information, findings, and supporting evidence with a distinct perspective </a:t>
            </a:r>
            <a:r>
              <a:rPr lang="en-US" sz="1900" dirty="0" smtClean="0">
                <a:solidFill>
                  <a:schemeClr val="tx1"/>
                </a:solidFill>
                <a:latin typeface="Calibri" charset="0"/>
                <a:ea typeface="Calibri" charset="0"/>
                <a:cs typeface="Calibri" charset="0"/>
                <a:sym typeface="Calibri"/>
              </a:rPr>
              <a:t>showing </a:t>
            </a:r>
            <a:r>
              <a:rPr lang="en-US" sz="1900" dirty="0">
                <a:solidFill>
                  <a:schemeClr val="tx1"/>
                </a:solidFill>
                <a:latin typeface="Calibri" charset="0"/>
                <a:ea typeface="Calibri" charset="0"/>
                <a:cs typeface="Calibri" charset="0"/>
                <a:sym typeface="Calibri"/>
              </a:rPr>
              <a:t>alternate viewpoints in a way that listeners can follow the line of reasoning.</a:t>
            </a:r>
            <a:endParaRPr lang="en-US" sz="19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362751382"/>
      </p:ext>
    </p:extLst>
  </p:cSld>
  <p:clrMapOvr>
    <a:masterClrMapping/>
  </p:clrMapOvr>
  <p:transition spd="slow">
    <p:cut/>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3/24/17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Talk with your group about challenges (roadblocks) from previous Socratic Seminar sessions. In 5 minutes, each group will share one roadblock and one solution for addressing the problem. </a:t>
            </a: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1700" b="1" dirty="0" smtClean="0">
                <a:solidFill>
                  <a:srgbClr val="C20E9B"/>
                </a:solidFill>
                <a:latin typeface="Calibri" charset="0"/>
                <a:ea typeface="Calibri" charset="0"/>
                <a:cs typeface="Calibri" charset="0"/>
                <a:sym typeface="Calibri"/>
              </a:rPr>
              <a:t>Socratic Seminar</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5 minute discussion in groups to share roadblocks and solutions. Then, you will share out with the class. **3-5 minutes for sharing</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Next, we will conduct the first round for Socratic Seminar. You will be able to use the </a:t>
            </a:r>
            <a:r>
              <a:rPr lang="en-US" sz="1700" b="1" dirty="0" err="1" smtClean="0">
                <a:solidFill>
                  <a:srgbClr val="0070C0"/>
                </a:solidFill>
                <a:latin typeface="Calibri" charset="0"/>
                <a:ea typeface="Calibri" charset="0"/>
                <a:cs typeface="Calibri" charset="0"/>
                <a:sym typeface="Calibri"/>
              </a:rPr>
              <a:t>chromebooks</a:t>
            </a:r>
            <a:r>
              <a:rPr lang="en-US" sz="1700" b="1" dirty="0" smtClean="0">
                <a:solidFill>
                  <a:srgbClr val="0070C0"/>
                </a:solidFill>
                <a:latin typeface="Calibri" charset="0"/>
                <a:ea typeface="Calibri" charset="0"/>
                <a:cs typeface="Calibri" charset="0"/>
                <a:sym typeface="Calibri"/>
              </a:rPr>
              <a:t>. Please help organize the classroom to set up for the discussion. Also, please make sure to arrange your group members so that at least one representative is in the middle circle. You will then have 5 minutes to quickly discuss your group’s plan for the discussion.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Round 1 = 15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Halftime = 5 minutes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Debrief and refocus for Round 2 = 3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Round 2 = 15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Reflection writing = 8-10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Final Debrief (discuss positives, negatives, and ways to improve for  next session)</a:t>
            </a:r>
          </a:p>
          <a:p>
            <a:pPr eaLnBrk="1" fontAlgn="auto" hangingPunct="1">
              <a:lnSpc>
                <a:spcPct val="80000"/>
              </a:lnSpc>
              <a:spcBef>
                <a:spcPts val="400"/>
              </a:spcBef>
              <a:spcAft>
                <a:spcPts val="0"/>
              </a:spcAft>
              <a:buClr>
                <a:srgbClr val="000000"/>
              </a:buClr>
              <a:buSzPct val="100000"/>
              <a:defRPr/>
            </a:pPr>
            <a:r>
              <a:rPr lang="en-US" sz="1700" b="1" dirty="0" smtClean="0">
                <a:solidFill>
                  <a:srgbClr val="0070C0"/>
                </a:solidFill>
                <a:latin typeface="Calibri" charset="0"/>
                <a:ea typeface="Calibri" charset="0"/>
                <a:cs typeface="Calibri" charset="0"/>
                <a:sym typeface="Calibri"/>
              </a:rPr>
              <a:t>**You will turn in your reflections at the door. </a:t>
            </a:r>
          </a:p>
          <a:p>
            <a:pPr eaLnBrk="1" fontAlgn="auto" hangingPunct="1">
              <a:lnSpc>
                <a:spcPct val="80000"/>
              </a:lnSpc>
              <a:spcBef>
                <a:spcPts val="400"/>
              </a:spcBef>
              <a:spcAft>
                <a:spcPts val="0"/>
              </a:spcAft>
              <a:buClr>
                <a:srgbClr val="000000"/>
              </a:buClr>
              <a:buSzPct val="100000"/>
              <a:defRPr/>
            </a:pPr>
            <a:r>
              <a:rPr lang="en-US" sz="17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7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endParaRPr lang="en-US" sz="17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7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700" dirty="0">
                <a:solidFill>
                  <a:schemeClr val="tx1"/>
                </a:solidFill>
                <a:latin typeface="Calibri" charset="0"/>
                <a:ea typeface="Calibri" charset="0"/>
                <a:cs typeface="Calibri" charset="0"/>
                <a:sym typeface="Calibri"/>
              </a:rPr>
              <a:t>I can present information, findings, and supporting evidence with a distinct perspective </a:t>
            </a:r>
            <a:r>
              <a:rPr lang="en-US" sz="1700" dirty="0" smtClean="0">
                <a:solidFill>
                  <a:schemeClr val="tx1"/>
                </a:solidFill>
                <a:latin typeface="Calibri" charset="0"/>
                <a:ea typeface="Calibri" charset="0"/>
                <a:cs typeface="Calibri" charset="0"/>
                <a:sym typeface="Calibri"/>
              </a:rPr>
              <a:t>showing </a:t>
            </a:r>
            <a:r>
              <a:rPr lang="en-US" sz="1700" dirty="0">
                <a:solidFill>
                  <a:schemeClr val="tx1"/>
                </a:solidFill>
                <a:latin typeface="Calibri" charset="0"/>
                <a:ea typeface="Calibri" charset="0"/>
                <a:cs typeface="Calibri" charset="0"/>
                <a:sym typeface="Calibri"/>
              </a:rPr>
              <a:t>alternate viewpoints in a way that listeners can follow the line of reasoning.</a:t>
            </a:r>
            <a:endParaRPr lang="en-US" sz="17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828591984"/>
      </p:ext>
    </p:extLst>
  </p:cSld>
  <p:clrMapOvr>
    <a:masterClrMapping/>
  </p:clrMapOvr>
  <p:transition spd="slow">
    <p:cut/>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sz="4800" b="1" dirty="0" smtClean="0"/>
              <a:t>Our essential question:</a:t>
            </a:r>
            <a:endParaRPr lang="en-US" sz="4800" b="1" dirty="0"/>
          </a:p>
        </p:txBody>
      </p:sp>
      <p:sp>
        <p:nvSpPr>
          <p:cNvPr id="3" name="Subtitle 2"/>
          <p:cNvSpPr>
            <a:spLocks noGrp="1"/>
          </p:cNvSpPr>
          <p:nvPr>
            <p:ph type="subTitle" idx="1"/>
          </p:nvPr>
        </p:nvSpPr>
        <p:spPr>
          <a:xfrm>
            <a:off x="838200" y="1752600"/>
            <a:ext cx="7315200" cy="1752600"/>
          </a:xfrm>
        </p:spPr>
        <p:txBody>
          <a:bodyPr/>
          <a:lstStyle/>
          <a:p>
            <a:pPr algn="l"/>
            <a:r>
              <a:rPr lang="en-US" sz="4800" dirty="0" smtClean="0">
                <a:solidFill>
                  <a:srgbClr val="00B050"/>
                </a:solidFill>
              </a:rPr>
              <a:t>Is our ultimate obligation to ourselves or to society?</a:t>
            </a:r>
            <a:endParaRPr lang="en-US" sz="4800" dirty="0">
              <a:solidFill>
                <a:srgbClr val="00B050"/>
              </a:solidFill>
            </a:endParaRPr>
          </a:p>
        </p:txBody>
      </p:sp>
    </p:spTree>
    <p:extLst>
      <p:ext uri="{BB962C8B-B14F-4D97-AF65-F5344CB8AC3E}">
        <p14:creationId xmlns:p14="http://schemas.microsoft.com/office/powerpoint/2010/main" val="376800808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3/27/17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  1 SAT Grammar Questions (colons)</a:t>
            </a: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1700" b="1" dirty="0" smtClean="0">
                <a:solidFill>
                  <a:srgbClr val="C20E9B"/>
                </a:solidFill>
                <a:latin typeface="Calibri" charset="0"/>
                <a:ea typeface="Calibri" charset="0"/>
                <a:cs typeface="Calibri" charset="0"/>
                <a:sym typeface="Calibri"/>
              </a:rPr>
              <a:t>Bell Work: alacrity (noun) + 1 grammar question (colons)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Grab a </a:t>
            </a:r>
            <a:r>
              <a:rPr lang="en-US" sz="1700" b="1" dirty="0" err="1" smtClean="0">
                <a:solidFill>
                  <a:srgbClr val="0070C0"/>
                </a:solidFill>
                <a:latin typeface="Calibri" charset="0"/>
                <a:ea typeface="Calibri" charset="0"/>
                <a:cs typeface="Calibri" charset="0"/>
                <a:sym typeface="Calibri"/>
              </a:rPr>
              <a:t>chromebook</a:t>
            </a:r>
            <a:r>
              <a:rPr lang="en-US" sz="1700" b="1" dirty="0" smtClean="0">
                <a:solidFill>
                  <a:srgbClr val="0070C0"/>
                </a:solidFill>
                <a:latin typeface="Calibri" charset="0"/>
                <a:ea typeface="Calibri" charset="0"/>
                <a:cs typeface="Calibri" charset="0"/>
                <a:sym typeface="Calibri"/>
              </a:rPr>
              <a:t> and get in your groups for Socratic Seminar: Inner Circle = Students who did not have much time to discuss on Friday, Outer Circle = Teammates who spent most of the time in the inner circle on Friday. You will have 10 minutes to come up with your group’s responses to each of the questions that are posed on the promethean board for each text.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 Run two </a:t>
            </a:r>
            <a:r>
              <a:rPr lang="en-US" sz="1700" b="1" dirty="0">
                <a:solidFill>
                  <a:srgbClr val="0070C0"/>
                </a:solidFill>
                <a:latin typeface="Calibri" charset="0"/>
                <a:ea typeface="Calibri" charset="0"/>
                <a:cs typeface="Calibri" charset="0"/>
                <a:sym typeface="Calibri"/>
              </a:rPr>
              <a:t>r</a:t>
            </a:r>
            <a:r>
              <a:rPr lang="en-US" sz="1700" b="1" dirty="0" smtClean="0">
                <a:solidFill>
                  <a:srgbClr val="0070C0"/>
                </a:solidFill>
                <a:latin typeface="Calibri" charset="0"/>
                <a:ea typeface="Calibri" charset="0"/>
                <a:cs typeface="Calibri" charset="0"/>
                <a:sym typeface="Calibri"/>
              </a:rPr>
              <a:t>ound for 10 mins per round. **20 minutes = total</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Write Reflection 8-10 minutes.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Debrief: Groups share one area for improvement and one success. Which part of the process do we need to change for next time? **10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1700" b="1" dirty="0" smtClean="0">
                <a:solidFill>
                  <a:srgbClr val="0070C0"/>
                </a:solidFill>
                <a:latin typeface="Calibri" charset="0"/>
                <a:ea typeface="Calibri" charset="0"/>
                <a:cs typeface="Calibri" charset="0"/>
                <a:sym typeface="Calibri"/>
              </a:rPr>
              <a:t>Khan Academy (if there is time): Take one reading quiz, check answers, and record score. Reminder, Khan Challenge ends 4/8/16. You must complete all 5 challenges in order to receive 100 summative pts. **15 minutes</a:t>
            </a:r>
          </a:p>
          <a:p>
            <a:pPr eaLnBrk="1" fontAlgn="auto" hangingPunct="1">
              <a:lnSpc>
                <a:spcPct val="80000"/>
              </a:lnSpc>
              <a:spcBef>
                <a:spcPts val="400"/>
              </a:spcBef>
              <a:spcAft>
                <a:spcPts val="0"/>
              </a:spcAft>
              <a:buClr>
                <a:srgbClr val="000000"/>
              </a:buClr>
              <a:buSzPct val="100000"/>
              <a:defRPr/>
            </a:pPr>
            <a:r>
              <a:rPr lang="en-US" sz="17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7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endParaRPr lang="en-US" sz="17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7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700" dirty="0">
                <a:solidFill>
                  <a:schemeClr val="tx1"/>
                </a:solidFill>
                <a:latin typeface="Calibri" charset="0"/>
                <a:ea typeface="Calibri" charset="0"/>
                <a:cs typeface="Calibri" charset="0"/>
                <a:sym typeface="Calibri"/>
              </a:rPr>
              <a:t>I can present information, findings, and supporting evidence with a distinct perspective </a:t>
            </a:r>
            <a:r>
              <a:rPr lang="en-US" sz="1700" dirty="0" smtClean="0">
                <a:solidFill>
                  <a:schemeClr val="tx1"/>
                </a:solidFill>
                <a:latin typeface="Calibri" charset="0"/>
                <a:ea typeface="Calibri" charset="0"/>
                <a:cs typeface="Calibri" charset="0"/>
                <a:sym typeface="Calibri"/>
              </a:rPr>
              <a:t>showing </a:t>
            </a:r>
            <a:r>
              <a:rPr lang="en-US" sz="1700" dirty="0">
                <a:solidFill>
                  <a:schemeClr val="tx1"/>
                </a:solidFill>
                <a:latin typeface="Calibri" charset="0"/>
                <a:ea typeface="Calibri" charset="0"/>
                <a:cs typeface="Calibri" charset="0"/>
                <a:sym typeface="Calibri"/>
              </a:rPr>
              <a:t>alternate viewpoints in a way that listeners can follow the line of reasoning.</a:t>
            </a:r>
            <a:endParaRPr lang="en-US" sz="17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29306805"/>
      </p:ext>
    </p:extLst>
  </p:cSld>
  <p:clrMapOvr>
    <a:masterClrMapping/>
  </p:clrMapOvr>
  <p:transition spd="slow">
    <p:cut/>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b="1" dirty="0" smtClean="0"/>
              <a:t>Directions:</a:t>
            </a:r>
            <a:r>
              <a:rPr lang="en-US" dirty="0" smtClean="0"/>
              <a:t> Take 10 minutes to go through each question and come up individual responses for each member of your group. </a:t>
            </a:r>
            <a:endParaRPr lang="en-US" dirty="0"/>
          </a:p>
        </p:txBody>
      </p:sp>
      <p:sp>
        <p:nvSpPr>
          <p:cNvPr id="3" name="Content Placeholder 2"/>
          <p:cNvSpPr>
            <a:spLocks noGrp="1"/>
          </p:cNvSpPr>
          <p:nvPr>
            <p:ph idx="1"/>
          </p:nvPr>
        </p:nvSpPr>
        <p:spPr>
          <a:xfrm>
            <a:off x="457200" y="1524000"/>
            <a:ext cx="8229600" cy="4525963"/>
          </a:xfrm>
        </p:spPr>
        <p:txBody>
          <a:bodyPr/>
          <a:lstStyle/>
          <a:p>
            <a:r>
              <a:rPr lang="en-US" b="1" i="1" dirty="0"/>
              <a:t>Should Bystanders Have A Legal Obligation To Intervene In A Rape?</a:t>
            </a:r>
            <a:endParaRPr lang="en-US" i="1" dirty="0" smtClean="0"/>
          </a:p>
          <a:p>
            <a:pPr marL="285750" indent="-285750">
              <a:buFont typeface="Arial" panose="020B0604020202020204" pitchFamily="34" charset="0"/>
              <a:buChar char="•"/>
            </a:pPr>
            <a:r>
              <a:rPr lang="en-US" dirty="0" smtClean="0"/>
              <a:t>In </a:t>
            </a:r>
            <a:r>
              <a:rPr lang="en-US" dirty="0"/>
              <a:t>the last paragraph, Smith asks, “Should bystanders be prosecuted? Should we as a society be asking why it is that bystanders continue to be such a huge problem?” Do you agree with her responses to both of these questions? Why or why not? </a:t>
            </a:r>
            <a:r>
              <a:rPr lang="en-US" dirty="0" smtClean="0"/>
              <a:t>Explain. </a:t>
            </a:r>
          </a:p>
          <a:p>
            <a:endParaRPr lang="en-US" dirty="0"/>
          </a:p>
          <a:p>
            <a:r>
              <a:rPr lang="en-US" b="1" i="1" dirty="0" smtClean="0"/>
              <a:t>Civil Disobedience</a:t>
            </a:r>
          </a:p>
          <a:p>
            <a:pPr marL="285750" indent="-285750">
              <a:buFont typeface="Arial" panose="020B0604020202020204" pitchFamily="34" charset="0"/>
              <a:buChar char="•"/>
            </a:pPr>
            <a:r>
              <a:rPr lang="en-US" dirty="0"/>
              <a:t>Is civil disobedience an effective way to change something or achieve a goal? Why or why not? Explain.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paragraph 1 of </a:t>
            </a:r>
            <a:r>
              <a:rPr lang="en-US" i="1" dirty="0"/>
              <a:t>Civil Disobedience</a:t>
            </a:r>
            <a:r>
              <a:rPr lang="en-US" dirty="0"/>
              <a:t>, Thoreau writes, “That government is best which governs least” and “That government is best which governs not at all.” What does he mean by both of these statements? Do you agree or disagree? Explain your reasoning.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Would </a:t>
            </a:r>
            <a:r>
              <a:rPr lang="en-US" dirty="0"/>
              <a:t>MLK Jr. agree with </a:t>
            </a:r>
            <a:r>
              <a:rPr lang="en-US" dirty="0" smtClean="0"/>
              <a:t>the </a:t>
            </a:r>
            <a:r>
              <a:rPr lang="en-US" dirty="0"/>
              <a:t>two </a:t>
            </a:r>
            <a:r>
              <a:rPr lang="en-US" dirty="0" smtClean="0"/>
              <a:t>statements, above? </a:t>
            </a:r>
            <a:r>
              <a:rPr lang="en-US" dirty="0"/>
              <a:t>Why </a:t>
            </a:r>
            <a:r>
              <a:rPr lang="en-US" dirty="0" smtClean="0"/>
              <a:t>or </a:t>
            </a:r>
            <a:r>
              <a:rPr lang="en-US" dirty="0"/>
              <a:t>why not? Explain your reasoning. </a:t>
            </a:r>
            <a:endParaRPr lang="en-US" dirty="0" smtClean="0"/>
          </a:p>
          <a:p>
            <a:endParaRPr lang="en-US" b="1" dirty="0"/>
          </a:p>
          <a:p>
            <a:r>
              <a:rPr lang="en-US" b="1" i="1" dirty="0" smtClean="0"/>
              <a:t>Letter From a Birmingham Jail</a:t>
            </a:r>
          </a:p>
          <a:p>
            <a:pPr marL="285750" indent="-285750">
              <a:buFont typeface="Arial" panose="020B0604020202020204" pitchFamily="34" charset="0"/>
              <a:buChar char="•"/>
            </a:pPr>
            <a:r>
              <a:rPr lang="en-US" dirty="0"/>
              <a:t>In the second paragraph of </a:t>
            </a:r>
            <a:r>
              <a:rPr lang="en-US" i="1" dirty="0"/>
              <a:t>Letter From a Birmingham Jail </a:t>
            </a:r>
            <a:r>
              <a:rPr lang="en-US" dirty="0"/>
              <a:t>King states, “I guess it is easy for those who have never felt the stinging darts of </a:t>
            </a:r>
            <a:r>
              <a:rPr lang="en-US" dirty="0" smtClean="0"/>
              <a:t>segregation </a:t>
            </a:r>
            <a:r>
              <a:rPr lang="en-US" dirty="0"/>
              <a:t>to say wait.” What does this mean</a:t>
            </a:r>
            <a:r>
              <a:rPr lang="en-US" dirty="0" smtClean="0"/>
              <a:t>? Does this statement still apply to today’s society? Why or why not? </a:t>
            </a:r>
          </a:p>
          <a:p>
            <a:endParaRPr lang="en-US" b="1" i="1" dirty="0"/>
          </a:p>
          <a:p>
            <a:r>
              <a:rPr lang="en-US" b="1" i="1" dirty="0" smtClean="0"/>
              <a:t>Mort </a:t>
            </a:r>
            <a:r>
              <a:rPr lang="en-US" b="1" i="1" dirty="0" err="1" smtClean="0"/>
              <a:t>Crim</a:t>
            </a:r>
            <a:endParaRPr lang="en-US" b="1" i="1" dirty="0" smtClean="0"/>
          </a:p>
          <a:p>
            <a:pPr marL="285750" indent="-285750">
              <a:buFont typeface="Arial" panose="020B0604020202020204" pitchFamily="34" charset="0"/>
              <a:buChar char="•"/>
            </a:pPr>
            <a:r>
              <a:rPr lang="en-US" dirty="0" smtClean="0"/>
              <a:t>In </a:t>
            </a:r>
            <a:r>
              <a:rPr lang="en-US" dirty="0"/>
              <a:t>the third paragraph, </a:t>
            </a:r>
            <a:r>
              <a:rPr lang="en-US" dirty="0" err="1"/>
              <a:t>Crim</a:t>
            </a:r>
            <a:r>
              <a:rPr lang="en-US" dirty="0"/>
              <a:t> states, “Too many of us wake up to that reality too late.” What does this mean? Do you agree or disagree with this statement. Why? Explain your reasoning. </a:t>
            </a:r>
            <a:endParaRPr lang="en-US" b="1" i="1" dirty="0"/>
          </a:p>
        </p:txBody>
      </p:sp>
      <p:sp>
        <p:nvSpPr>
          <p:cNvPr id="4" name="TextBox 3"/>
          <p:cNvSpPr txBox="1"/>
          <p:nvPr/>
        </p:nvSpPr>
        <p:spPr>
          <a:xfrm>
            <a:off x="609600" y="152400"/>
            <a:ext cx="7924800" cy="646331"/>
          </a:xfrm>
          <a:prstGeom prst="rect">
            <a:avLst/>
          </a:prstGeom>
          <a:noFill/>
        </p:spPr>
        <p:txBody>
          <a:bodyPr wrap="square" rtlCol="0">
            <a:spAutoFit/>
          </a:bodyPr>
          <a:lstStyle/>
          <a:p>
            <a:pPr algn="ctr"/>
            <a:r>
              <a:rPr lang="en-US" sz="3600" b="1" dirty="0" smtClean="0"/>
              <a:t>Questions to spark conversation</a:t>
            </a:r>
            <a:endParaRPr lang="en-US" sz="3600" b="1" dirty="0"/>
          </a:p>
        </p:txBody>
      </p:sp>
    </p:spTree>
    <p:extLst>
      <p:ext uri="{BB962C8B-B14F-4D97-AF65-F5344CB8AC3E}">
        <p14:creationId xmlns:p14="http://schemas.microsoft.com/office/powerpoint/2010/main" val="1175190617"/>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i="1" dirty="0"/>
              <a:t>Should Bystanders Have A Legal Obligation To Intervene In A Rape?</a:t>
            </a:r>
            <a:r>
              <a:rPr lang="en-US" b="1" i="1" dirty="0"/>
              <a:t/>
            </a:r>
            <a:br>
              <a:rPr lang="en-US" b="1" i="1" dirty="0"/>
            </a:br>
            <a:endParaRPr lang="en-US" dirty="0"/>
          </a:p>
        </p:txBody>
      </p:sp>
      <p:sp>
        <p:nvSpPr>
          <p:cNvPr id="3" name="Content Placeholder 2"/>
          <p:cNvSpPr>
            <a:spLocks noGrp="1"/>
          </p:cNvSpPr>
          <p:nvPr>
            <p:ph idx="1"/>
          </p:nvPr>
        </p:nvSpPr>
        <p:spPr>
          <a:xfrm>
            <a:off x="457200" y="1493837"/>
            <a:ext cx="8229600" cy="4525963"/>
          </a:xfrm>
        </p:spPr>
        <p:txBody>
          <a:bodyPr/>
          <a:lstStyle/>
          <a:p>
            <a:r>
              <a:rPr lang="en-US" sz="3200" dirty="0" smtClean="0"/>
              <a:t>In </a:t>
            </a:r>
            <a:r>
              <a:rPr lang="en-US" sz="3200" dirty="0"/>
              <a:t>the last paragraph, Smith asks, “Should bystanders be prosecuted? Should we as a society be asking why it is that bystanders continue to be such a huge problem?” Do you agree with her responses to both of these questions? Why or why not? Explain. </a:t>
            </a:r>
          </a:p>
          <a:p>
            <a:endParaRPr lang="en-US" b="1" i="1" dirty="0"/>
          </a:p>
        </p:txBody>
      </p:sp>
    </p:spTree>
    <p:extLst>
      <p:ext uri="{BB962C8B-B14F-4D97-AF65-F5344CB8AC3E}">
        <p14:creationId xmlns:p14="http://schemas.microsoft.com/office/powerpoint/2010/main" val="194193190"/>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lgn="ctr"/>
            <a:r>
              <a:rPr lang="en-US" sz="4400" b="1" i="1" dirty="0" smtClean="0"/>
              <a:t>Civil Disobedience</a:t>
            </a:r>
            <a:r>
              <a:rPr lang="en-US" sz="4400" b="1" i="1" dirty="0"/>
              <a:t/>
            </a:r>
            <a:br>
              <a:rPr lang="en-US" sz="4400" b="1" i="1" dirty="0"/>
            </a:br>
            <a:endParaRPr lang="en-US" sz="4400" dirty="0"/>
          </a:p>
        </p:txBody>
      </p:sp>
      <p:sp>
        <p:nvSpPr>
          <p:cNvPr id="3" name="Content Placeholder 2"/>
          <p:cNvSpPr>
            <a:spLocks noGrp="1"/>
          </p:cNvSpPr>
          <p:nvPr>
            <p:ph idx="1"/>
          </p:nvPr>
        </p:nvSpPr>
        <p:spPr>
          <a:xfrm>
            <a:off x="457200" y="1189037"/>
            <a:ext cx="8229600" cy="4525963"/>
          </a:xfrm>
        </p:spPr>
        <p:txBody>
          <a:bodyPr/>
          <a:lstStyle/>
          <a:p>
            <a:r>
              <a:rPr lang="en-US" sz="4000" dirty="0" smtClean="0"/>
              <a:t>Is </a:t>
            </a:r>
            <a:r>
              <a:rPr lang="en-US" sz="4000" dirty="0"/>
              <a:t>civil disobedience an effective way to change something or achieve a goal? Why or why not? Explain. </a:t>
            </a:r>
          </a:p>
          <a:p>
            <a:endParaRPr lang="en-US" sz="2800" dirty="0"/>
          </a:p>
          <a:p>
            <a:endParaRPr lang="en-US" b="1" i="1" dirty="0"/>
          </a:p>
        </p:txBody>
      </p:sp>
    </p:spTree>
    <p:extLst>
      <p:ext uri="{BB962C8B-B14F-4D97-AF65-F5344CB8AC3E}">
        <p14:creationId xmlns:p14="http://schemas.microsoft.com/office/powerpoint/2010/main" val="3155485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Wednesday 9/27/17 Agenda</a:t>
            </a:r>
            <a:endParaRPr lang="en-US" altLang="en-US" sz="4400" dirty="0">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152400" y="685800"/>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200" b="1" dirty="0">
                <a:latin typeface="+mn-lt"/>
                <a:ea typeface="Calibri"/>
                <a:cs typeface="Calibri"/>
                <a:sym typeface="Calibri"/>
              </a:rPr>
              <a:t>Bell Work:</a:t>
            </a:r>
            <a:r>
              <a:rPr lang="en-US" sz="1200" dirty="0">
                <a:latin typeface="+mn-lt"/>
                <a:ea typeface="Calibri"/>
                <a:cs typeface="Calibri"/>
                <a:sym typeface="Calibri"/>
              </a:rPr>
              <a:t> </a:t>
            </a:r>
            <a:r>
              <a:rPr lang="en-US" sz="1200" dirty="0" smtClean="0">
                <a:latin typeface="+mn-lt"/>
                <a:ea typeface="Calibri"/>
                <a:cs typeface="Calibri"/>
                <a:sym typeface="Calibri"/>
              </a:rPr>
              <a:t>PSRs 46-55</a:t>
            </a: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200" b="1" dirty="0" smtClean="0">
                <a:latin typeface="+mn-lt"/>
                <a:ea typeface="Calibri"/>
                <a:cs typeface="Calibri"/>
                <a:sym typeface="Calibri"/>
              </a:rPr>
              <a:t>In </a:t>
            </a:r>
            <a:r>
              <a:rPr lang="en-US" sz="12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 Write down and discuss PSRS 46-55</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Pass back PSR Quiz 1 and 2 + Cold Read Quiz 1</a:t>
            </a:r>
            <a:endParaRPr lang="en-US" sz="1200" b="1" dirty="0" smtClean="0">
              <a:solidFill>
                <a:srgbClr val="009A46"/>
              </a:solidFill>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Start writing 3 SAT style questions in class. Grade each other's questions + revise if necessary. Start writing reflections if there is time. </a:t>
            </a:r>
            <a:endParaRPr lang="en-US" sz="1200" b="1" dirty="0" smtClean="0">
              <a:solidFill>
                <a:srgbClr val="0070C0"/>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2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Argumentative Writing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The Crucible</a:t>
            </a:r>
          </a:p>
          <a:p>
            <a:pPr eaLnBrk="1" fontAlgn="auto" hangingPunct="1">
              <a:lnSpc>
                <a:spcPct val="170000"/>
              </a:lnSpc>
              <a:spcBef>
                <a:spcPts val="0"/>
              </a:spcBef>
              <a:spcAft>
                <a:spcPts val="0"/>
              </a:spcAft>
              <a:buClr>
                <a:srgbClr val="000000"/>
              </a:buClr>
              <a:buSzPct val="100000"/>
              <a:defRPr/>
            </a:pPr>
            <a:r>
              <a:rPr lang="en-US" sz="12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cite strong and thorough textual evidence that supports my inferences and analysis. </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where a text leaves matters uncertain.</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point of view in a text.</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purpose for writing a text</a:t>
            </a:r>
            <a:r>
              <a:rPr lang="en-US" sz="1200" dirty="0" smtClean="0">
                <a:ea typeface="Calibri"/>
                <a:cs typeface="Calibri"/>
                <a:sym typeface="Calibri"/>
              </a:rPr>
              <a:t>.</a:t>
            </a:r>
            <a:endParaRPr lang="en-US" sz="12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8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200" b="1" dirty="0" smtClean="0">
                <a:latin typeface="+mn-lt"/>
                <a:ea typeface="Calibri"/>
                <a:cs typeface="Calibri"/>
                <a:sym typeface="Calibri"/>
              </a:rPr>
              <a:t>Homework:</a:t>
            </a:r>
            <a:r>
              <a:rPr lang="en-US" sz="1200" b="1" dirty="0" smtClean="0">
                <a:solidFill>
                  <a:srgbClr val="009A46"/>
                </a:solidFill>
                <a:latin typeface="+mn-lt"/>
                <a:ea typeface="Calibri"/>
                <a:cs typeface="Calibri"/>
                <a:sym typeface="Calibri"/>
              </a:rPr>
              <a:t> </a:t>
            </a:r>
          </a:p>
          <a:p>
            <a:pPr eaLnBrk="1" fontAlgn="auto" hangingPunct="1">
              <a:lnSpc>
                <a:spcPct val="80000"/>
              </a:lnSpc>
              <a:spcBef>
                <a:spcPts val="400"/>
              </a:spcBef>
              <a:spcAft>
                <a:spcPts val="0"/>
              </a:spcAft>
              <a:buClr>
                <a:srgbClr val="000000"/>
              </a:buClr>
              <a:buSzPct val="100000"/>
              <a:defRPr/>
            </a:pPr>
            <a:r>
              <a:rPr lang="en-US" sz="1200" b="1" dirty="0" smtClean="0">
                <a:solidFill>
                  <a:srgbClr val="009A46"/>
                </a:solidFill>
                <a:latin typeface="+mn-lt"/>
                <a:ea typeface="Calibri"/>
                <a:cs typeface="Calibri"/>
                <a:sym typeface="Calibri"/>
              </a:rPr>
              <a:t>3 SAT style questions + answers for each question (questions must be multiple choice with 4 options)</a:t>
            </a:r>
          </a:p>
        </p:txBody>
      </p:sp>
    </p:spTree>
    <p:extLst>
      <p:ext uri="{BB962C8B-B14F-4D97-AF65-F5344CB8AC3E}">
        <p14:creationId xmlns:p14="http://schemas.microsoft.com/office/powerpoint/2010/main" val="964829141"/>
      </p:ext>
    </p:extLst>
  </p:cSld>
  <p:clrMapOvr>
    <a:masterClrMapping/>
  </p:clrMapOvr>
  <p:transition spd="slow">
    <p:cut/>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4400" b="1" i="1" dirty="0" smtClean="0"/>
              <a:t>Civil Disobedience</a:t>
            </a:r>
            <a:r>
              <a:rPr lang="en-US" b="1" i="1" dirty="0"/>
              <a:t/>
            </a:r>
            <a:br>
              <a:rPr lang="en-US" b="1" i="1" dirty="0"/>
            </a:br>
            <a:endParaRPr lang="en-US" dirty="0"/>
          </a:p>
        </p:txBody>
      </p:sp>
      <p:sp>
        <p:nvSpPr>
          <p:cNvPr id="3" name="Content Placeholder 2"/>
          <p:cNvSpPr>
            <a:spLocks noGrp="1"/>
          </p:cNvSpPr>
          <p:nvPr>
            <p:ph idx="1"/>
          </p:nvPr>
        </p:nvSpPr>
        <p:spPr>
          <a:xfrm>
            <a:off x="457200" y="1189037"/>
            <a:ext cx="8534400" cy="4525963"/>
          </a:xfrm>
        </p:spPr>
        <p:txBody>
          <a:bodyPr/>
          <a:lstStyle/>
          <a:p>
            <a:r>
              <a:rPr lang="en-US" sz="4000" dirty="0" smtClean="0"/>
              <a:t>In </a:t>
            </a:r>
            <a:r>
              <a:rPr lang="en-US" sz="4000" dirty="0"/>
              <a:t>paragraph 1 of </a:t>
            </a:r>
            <a:r>
              <a:rPr lang="en-US" sz="4000" i="1" dirty="0"/>
              <a:t>Civil Disobedience</a:t>
            </a:r>
            <a:r>
              <a:rPr lang="en-US" sz="4000" dirty="0"/>
              <a:t>, Thoreau writes, “That government is best which governs least” and “That government is best which governs not at all.” What does he mean by both of these statements? Do you agree or disagree? Explain your reasoning. </a:t>
            </a:r>
            <a:endParaRPr lang="en-US" sz="4000" dirty="0" smtClean="0"/>
          </a:p>
          <a:p>
            <a:endParaRPr lang="en-US" sz="2800" dirty="0"/>
          </a:p>
          <a:p>
            <a:endParaRPr lang="en-US" b="1" i="1" dirty="0"/>
          </a:p>
        </p:txBody>
      </p:sp>
    </p:spTree>
    <p:extLst>
      <p:ext uri="{BB962C8B-B14F-4D97-AF65-F5344CB8AC3E}">
        <p14:creationId xmlns:p14="http://schemas.microsoft.com/office/powerpoint/2010/main" val="93058451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4000" b="1" i="1" dirty="0" smtClean="0"/>
              <a:t>Civil Disobedience</a:t>
            </a:r>
            <a:r>
              <a:rPr lang="en-US" b="1" i="1" dirty="0"/>
              <a:t/>
            </a:r>
            <a:br>
              <a:rPr lang="en-US" b="1" i="1" dirty="0"/>
            </a:br>
            <a:endParaRPr lang="en-US" dirty="0"/>
          </a:p>
        </p:txBody>
      </p:sp>
      <p:sp>
        <p:nvSpPr>
          <p:cNvPr id="3" name="Content Placeholder 2"/>
          <p:cNvSpPr>
            <a:spLocks noGrp="1"/>
          </p:cNvSpPr>
          <p:nvPr>
            <p:ph idx="1"/>
          </p:nvPr>
        </p:nvSpPr>
        <p:spPr>
          <a:xfrm>
            <a:off x="457200" y="960437"/>
            <a:ext cx="8229600" cy="4525963"/>
          </a:xfrm>
        </p:spPr>
        <p:txBody>
          <a:bodyPr/>
          <a:lstStyle/>
          <a:p>
            <a:r>
              <a:rPr lang="en-US" sz="3600" dirty="0" smtClean="0"/>
              <a:t>Would </a:t>
            </a:r>
            <a:r>
              <a:rPr lang="en-US" sz="3600" dirty="0"/>
              <a:t>MLK Jr. agree with the two </a:t>
            </a:r>
            <a:r>
              <a:rPr lang="en-US" sz="3600" dirty="0" smtClean="0"/>
              <a:t>statements listed, below?</a:t>
            </a:r>
          </a:p>
          <a:p>
            <a:endParaRPr lang="en-US" sz="3600" dirty="0" smtClean="0"/>
          </a:p>
          <a:p>
            <a:r>
              <a:rPr lang="en-US" sz="3600" dirty="0" smtClean="0"/>
              <a:t>“That </a:t>
            </a:r>
            <a:r>
              <a:rPr lang="en-US" sz="3600" dirty="0"/>
              <a:t>government is best which governs least” and “That government is best which governs not at all.”</a:t>
            </a:r>
            <a:r>
              <a:rPr lang="en-US" sz="3600" dirty="0" smtClean="0"/>
              <a:t> </a:t>
            </a:r>
          </a:p>
          <a:p>
            <a:endParaRPr lang="en-US" sz="3600" dirty="0"/>
          </a:p>
          <a:p>
            <a:r>
              <a:rPr lang="en-US" sz="3600" dirty="0" smtClean="0"/>
              <a:t>Why </a:t>
            </a:r>
            <a:r>
              <a:rPr lang="en-US" sz="3600" dirty="0"/>
              <a:t>or why not? Explain your reasoning. </a:t>
            </a:r>
          </a:p>
          <a:p>
            <a:endParaRPr lang="en-US" b="1" i="1" dirty="0"/>
          </a:p>
        </p:txBody>
      </p:sp>
    </p:spTree>
    <p:extLst>
      <p:ext uri="{BB962C8B-B14F-4D97-AF65-F5344CB8AC3E}">
        <p14:creationId xmlns:p14="http://schemas.microsoft.com/office/powerpoint/2010/main" val="470298877"/>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3600" b="1" i="1" dirty="0" smtClean="0"/>
              <a:t>Letter From A Birmingham Jail</a:t>
            </a:r>
            <a:r>
              <a:rPr lang="en-US" b="1" i="1" dirty="0"/>
              <a:t/>
            </a:r>
            <a:br>
              <a:rPr lang="en-US" b="1" i="1" dirty="0"/>
            </a:br>
            <a:endParaRPr lang="en-US" dirty="0"/>
          </a:p>
        </p:txBody>
      </p:sp>
      <p:sp>
        <p:nvSpPr>
          <p:cNvPr id="3" name="Content Placeholder 2"/>
          <p:cNvSpPr>
            <a:spLocks noGrp="1"/>
          </p:cNvSpPr>
          <p:nvPr>
            <p:ph idx="1"/>
          </p:nvPr>
        </p:nvSpPr>
        <p:spPr>
          <a:xfrm>
            <a:off x="457200" y="1189037"/>
            <a:ext cx="8229600" cy="4525963"/>
          </a:xfrm>
        </p:spPr>
        <p:txBody>
          <a:bodyPr/>
          <a:lstStyle/>
          <a:p>
            <a:r>
              <a:rPr lang="en-US" sz="3600" dirty="0"/>
              <a:t>In the second paragraph of </a:t>
            </a:r>
            <a:r>
              <a:rPr lang="en-US" sz="3600" i="1" dirty="0"/>
              <a:t>Letter From a Birmingham Jail </a:t>
            </a:r>
            <a:r>
              <a:rPr lang="en-US" sz="3600" dirty="0"/>
              <a:t>King states, “I guess it is easy for those who have never felt the stinging darts of segregation to say wait.” What does this mean? Does this statement still apply to today’s society? Why or why not</a:t>
            </a:r>
            <a:r>
              <a:rPr lang="en-US" sz="3600" dirty="0" smtClean="0"/>
              <a:t>? Explain your reasoning.  </a:t>
            </a:r>
            <a:endParaRPr lang="en-US" sz="3600" dirty="0"/>
          </a:p>
          <a:p>
            <a:endParaRPr lang="en-US" b="1" i="1" dirty="0"/>
          </a:p>
        </p:txBody>
      </p:sp>
    </p:spTree>
    <p:extLst>
      <p:ext uri="{BB962C8B-B14F-4D97-AF65-F5344CB8AC3E}">
        <p14:creationId xmlns:p14="http://schemas.microsoft.com/office/powerpoint/2010/main" val="640821719"/>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3600" b="1" i="1" dirty="0" smtClean="0"/>
              <a:t>Mort </a:t>
            </a:r>
            <a:r>
              <a:rPr lang="en-US" sz="3600" b="1" i="1" dirty="0" err="1" smtClean="0"/>
              <a:t>Crim</a:t>
            </a:r>
            <a:r>
              <a:rPr lang="en-US" b="1" i="1" dirty="0"/>
              <a:t/>
            </a:r>
            <a:br>
              <a:rPr lang="en-US" b="1" i="1" dirty="0"/>
            </a:br>
            <a:endParaRPr lang="en-US" dirty="0"/>
          </a:p>
        </p:txBody>
      </p:sp>
      <p:sp>
        <p:nvSpPr>
          <p:cNvPr id="3" name="Content Placeholder 2"/>
          <p:cNvSpPr>
            <a:spLocks noGrp="1"/>
          </p:cNvSpPr>
          <p:nvPr>
            <p:ph idx="1"/>
          </p:nvPr>
        </p:nvSpPr>
        <p:spPr>
          <a:xfrm>
            <a:off x="457200" y="1189037"/>
            <a:ext cx="8229600" cy="4525963"/>
          </a:xfrm>
        </p:spPr>
        <p:txBody>
          <a:bodyPr/>
          <a:lstStyle/>
          <a:p>
            <a:pPr marL="285750" indent="-285750">
              <a:buFont typeface="Arial" panose="020B0604020202020204" pitchFamily="34" charset="0"/>
              <a:buChar char="•"/>
            </a:pPr>
            <a:r>
              <a:rPr lang="en-US" sz="3600" dirty="0"/>
              <a:t>In the third </a:t>
            </a:r>
            <a:r>
              <a:rPr lang="en-US" sz="3600" dirty="0" smtClean="0"/>
              <a:t>paragraph, </a:t>
            </a:r>
            <a:r>
              <a:rPr lang="en-US" sz="3600" dirty="0" err="1" smtClean="0"/>
              <a:t>Crim</a:t>
            </a:r>
            <a:r>
              <a:rPr lang="en-US" sz="3600" dirty="0" smtClean="0"/>
              <a:t> </a:t>
            </a:r>
            <a:r>
              <a:rPr lang="en-US" sz="3600" dirty="0"/>
              <a:t>states, “Too many of us wake up to that reality too late.” What does this mean? Do you agree or disagree with this statement. Why? Explain your reasoning. </a:t>
            </a:r>
            <a:endParaRPr lang="en-US" sz="3600" b="1" i="1" dirty="0"/>
          </a:p>
          <a:p>
            <a:endParaRPr lang="en-US" b="1" i="1" dirty="0"/>
          </a:p>
        </p:txBody>
      </p:sp>
    </p:spTree>
    <p:extLst>
      <p:ext uri="{BB962C8B-B14F-4D97-AF65-F5344CB8AC3E}">
        <p14:creationId xmlns:p14="http://schemas.microsoft.com/office/powerpoint/2010/main" val="4203235464"/>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3/27/17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alacrity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b="1" dirty="0" err="1">
                <a:solidFill>
                  <a:schemeClr val="bg1"/>
                </a:solidFill>
              </a:rPr>
              <a:t>lak</a:t>
            </a:r>
            <a:r>
              <a:rPr lang="en-US" sz="2000" dirty="0">
                <a:solidFill>
                  <a:schemeClr val="bg1"/>
                </a:solidFill>
              </a:rPr>
              <a:t>-</a:t>
            </a:r>
            <a:r>
              <a:rPr lang="en-US" sz="2000" dirty="0" err="1">
                <a:solidFill>
                  <a:schemeClr val="bg1"/>
                </a:solidFill>
              </a:rPr>
              <a:t>ri</a:t>
            </a:r>
            <a:r>
              <a:rPr lang="en-US" sz="2000" dirty="0">
                <a:solidFill>
                  <a:schemeClr val="bg1"/>
                </a:solidFill>
              </a:rPr>
              <a:t>-tee]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alacritous (adjective)</a:t>
            </a:r>
            <a:endParaRPr lang="en-US" altLang="en-US" sz="2000" b="1" dirty="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smtClean="0">
                <a:solidFill>
                  <a:schemeClr val="bg1"/>
                </a:solidFill>
              </a:rPr>
              <a:t>Having </a:t>
            </a:r>
            <a:r>
              <a:rPr lang="en-US" sz="2000" dirty="0">
                <a:solidFill>
                  <a:schemeClr val="bg1"/>
                </a:solidFill>
              </a:rPr>
              <a:t>studied really hard last night, the student took the exam with </a:t>
            </a:r>
            <a:r>
              <a:rPr lang="en-US" sz="2000" u="sng" dirty="0">
                <a:solidFill>
                  <a:schemeClr val="bg1"/>
                </a:solidFill>
              </a:rPr>
              <a:t>alacrity.</a:t>
            </a:r>
            <a:endParaRPr lang="en-US" altLang="en-US" sz="1800" b="1" u="sng" dirty="0" smtClean="0">
              <a:solidFill>
                <a:schemeClr val="bg1"/>
              </a:solidFill>
              <a:latin typeface="+mn-lt"/>
            </a:endParaRPr>
          </a:p>
          <a:p>
            <a:pPr eaLnBrk="1" hangingPunct="1">
              <a:lnSpc>
                <a:spcPct val="80000"/>
              </a:lnSpc>
              <a:defRPr/>
            </a:pPr>
            <a:endParaRPr lang="en-US" altLang="en-US" sz="1800" b="1" dirty="0" smtClean="0">
              <a:solidFill>
                <a:schemeClr val="bg1"/>
              </a:solidFill>
              <a:latin typeface="+mn-lt"/>
            </a:endParaRPr>
          </a:p>
          <a:p>
            <a:pPr eaLnBrk="1" hangingPunct="1">
              <a:lnSpc>
                <a:spcPct val="80000"/>
              </a:lnSpc>
              <a:defRPr/>
            </a:pPr>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430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e</a:t>
            </a:r>
            <a:r>
              <a:rPr lang="en-US" altLang="en-US" sz="2000" dirty="0" smtClean="0">
                <a:solidFill>
                  <a:srgbClr val="FFFFFF"/>
                </a:solidFill>
              </a:rPr>
              <a:t>agerness, willingness, readiness</a:t>
            </a:r>
            <a:endParaRPr lang="en-US" altLang="en-US" sz="2000" dirty="0">
              <a:solidFill>
                <a:srgbClr val="FFFFFF"/>
              </a:solidFill>
            </a:endParaRPr>
          </a:p>
        </p:txBody>
      </p:sp>
      <p:sp>
        <p:nvSpPr>
          <p:cNvPr id="2" name="TextBox 1"/>
          <p:cNvSpPr txBox="1">
            <a:spLocks noChangeArrowheads="1"/>
          </p:cNvSpPr>
          <p:nvPr/>
        </p:nvSpPr>
        <p:spPr bwMode="auto">
          <a:xfrm>
            <a:off x="1371600" y="52578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cheerful readiness, promptness, or </a:t>
            </a:r>
            <a:r>
              <a:rPr lang="en-US" sz="2000" dirty="0" smtClean="0">
                <a:solidFill>
                  <a:schemeClr val="bg1"/>
                </a:solidFill>
              </a:rPr>
              <a:t>willingness</a:t>
            </a:r>
            <a:endParaRPr lang="en-US" altLang="x-none" sz="2000" dirty="0">
              <a:solidFill>
                <a:schemeClr val="bg1"/>
              </a:solidFill>
            </a:endParaRPr>
          </a:p>
        </p:txBody>
      </p:sp>
      <p:sp>
        <p:nvSpPr>
          <p:cNvPr id="4" name="TextBox 3"/>
          <p:cNvSpPr txBox="1"/>
          <p:nvPr/>
        </p:nvSpPr>
        <p:spPr>
          <a:xfrm>
            <a:off x="1447800" y="2953482"/>
            <a:ext cx="4648200" cy="400110"/>
          </a:xfrm>
          <a:prstGeom prst="rect">
            <a:avLst/>
          </a:prstGeom>
          <a:noFill/>
        </p:spPr>
        <p:txBody>
          <a:bodyPr wrap="square" rtlCol="0">
            <a:spAutoFit/>
          </a:bodyPr>
          <a:lstStyle/>
          <a:p>
            <a:r>
              <a:rPr lang="en-US" sz="2000" dirty="0" smtClean="0">
                <a:solidFill>
                  <a:schemeClr val="accent3"/>
                </a:solidFill>
              </a:rPr>
              <a:t>aversion, reluctance, unwillingness</a:t>
            </a:r>
            <a:endParaRPr lang="en-US" sz="2000" dirty="0">
              <a:solidFill>
                <a:schemeClr val="accent3"/>
              </a:solidFill>
            </a:endParaRPr>
          </a:p>
        </p:txBody>
      </p:sp>
    </p:spTree>
    <p:extLst>
      <p:ext uri="{BB962C8B-B14F-4D97-AF65-F5344CB8AC3E}">
        <p14:creationId xmlns:p14="http://schemas.microsoft.com/office/powerpoint/2010/main" val="2087788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Monday 3/27/17</a:t>
            </a: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a:t>As a monk, </a:t>
            </a:r>
            <a:r>
              <a:rPr lang="en-US" sz="2400" dirty="0" err="1"/>
              <a:t>Tenzen</a:t>
            </a:r>
            <a:r>
              <a:rPr lang="en-US" sz="2400" dirty="0"/>
              <a:t> had one mission in </a:t>
            </a:r>
            <a:r>
              <a:rPr lang="en-US" sz="2400" u="sng" dirty="0"/>
              <a:t>life, he wanted</a:t>
            </a:r>
            <a:r>
              <a:rPr lang="en-US" sz="2400" dirty="0"/>
              <a:t> to relieve people's suffering</a:t>
            </a:r>
            <a:r>
              <a:rPr lang="en-US" sz="2400" dirty="0" smtClean="0"/>
              <a:t>.</a:t>
            </a:r>
          </a:p>
          <a:p>
            <a:endParaRPr lang="en-US" sz="2400" i="1"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life:</a:t>
            </a:r>
            <a:endParaRPr lang="en-US" sz="2400" dirty="0"/>
          </a:p>
          <a:p>
            <a:r>
              <a:rPr lang="en-US" sz="2400" dirty="0" smtClean="0"/>
              <a:t>C</a:t>
            </a:r>
            <a:r>
              <a:rPr lang="en-US" sz="2400" dirty="0"/>
              <a:t> </a:t>
            </a:r>
            <a:r>
              <a:rPr lang="en-US" sz="2400" dirty="0" smtClean="0"/>
              <a:t>life;</a:t>
            </a:r>
            <a:endParaRPr lang="en-US" sz="2400" dirty="0"/>
          </a:p>
          <a:p>
            <a:r>
              <a:rPr lang="en-US" sz="2400" dirty="0" smtClean="0"/>
              <a:t>D</a:t>
            </a:r>
            <a:r>
              <a:rPr lang="en-US" sz="2400" dirty="0"/>
              <a:t> </a:t>
            </a:r>
            <a:r>
              <a:rPr lang="en-US" sz="2400" dirty="0" smtClean="0"/>
              <a:t>life, he wanted-</a:t>
            </a:r>
          </a:p>
          <a:p>
            <a:r>
              <a:rPr lang="en-US" sz="2400" b="1" dirty="0" smtClean="0">
                <a:solidFill>
                  <a:srgbClr val="009A46"/>
                </a:solidFill>
              </a:rPr>
              <a:t>Answer: B</a:t>
            </a:r>
          </a:p>
          <a:p>
            <a:r>
              <a:rPr lang="en-US" sz="2400" b="1" dirty="0" smtClean="0">
                <a:solidFill>
                  <a:srgbClr val="009A46"/>
                </a:solidFill>
              </a:rPr>
              <a:t>Rule = Use a colon to punctuate the break between two clauses.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65763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3/28/17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WOTD +  2 SAT Grammar Question (colons)</a:t>
            </a:r>
          </a:p>
          <a:p>
            <a:pPr eaLnBrk="1" fontAlgn="auto" hangingPunct="1">
              <a:lnSpc>
                <a:spcPct val="80000"/>
              </a:lnSpc>
              <a:spcBef>
                <a:spcPts val="0"/>
              </a:spcBef>
              <a:spcAft>
                <a:spcPts val="0"/>
              </a:spcAft>
              <a:buClr>
                <a:srgbClr val="000000"/>
              </a:buClr>
              <a:buSzPct val="100000"/>
              <a:defRPr/>
            </a:pPr>
            <a:r>
              <a:rPr lang="en-US" sz="2000" b="1" dirty="0" smtClean="0">
                <a:solidFill>
                  <a:srgbClr val="C20E9B"/>
                </a:solidFill>
                <a:latin typeface="Calibri" charset="0"/>
                <a:ea typeface="Calibri" charset="0"/>
                <a:cs typeface="Calibri" charset="0"/>
                <a:sym typeface="Calibri"/>
              </a:rPr>
              <a:t>In </a:t>
            </a:r>
            <a:r>
              <a:rPr lang="en-US" sz="2000" b="1" dirty="0">
                <a:solidFill>
                  <a:srgbClr val="C20E9B"/>
                </a:solidFill>
                <a:latin typeface="Calibri" charset="0"/>
                <a:ea typeface="Calibri" charset="0"/>
                <a:cs typeface="Calibri" charset="0"/>
                <a:sym typeface="Calibri"/>
              </a:rPr>
              <a:t>class activities</a:t>
            </a:r>
            <a:r>
              <a:rPr lang="en-US" sz="20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000" b="1" dirty="0" smtClean="0">
                <a:solidFill>
                  <a:srgbClr val="C20E9B"/>
                </a:solidFill>
                <a:latin typeface="Calibri" charset="0"/>
                <a:ea typeface="Calibri" charset="0"/>
                <a:cs typeface="Calibri" charset="0"/>
                <a:sym typeface="Calibri"/>
              </a:rPr>
              <a:t>Bell Work **10 minutes</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000" b="1" dirty="0" smtClean="0">
                <a:solidFill>
                  <a:srgbClr val="C20E9B"/>
                </a:solidFill>
                <a:latin typeface="Calibri" charset="0"/>
                <a:ea typeface="Calibri" charset="0"/>
                <a:cs typeface="Calibri" charset="0"/>
                <a:sym typeface="Calibri"/>
              </a:rPr>
              <a:t>Complete Reflection for Socratic Seminar, discuss and turn in. **10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000" b="1" dirty="0" smtClean="0">
                <a:solidFill>
                  <a:srgbClr val="0070C0"/>
                </a:solidFill>
                <a:latin typeface="Calibri" charset="0"/>
                <a:ea typeface="Calibri" charset="0"/>
                <a:cs typeface="Calibri" charset="0"/>
                <a:sym typeface="Calibri"/>
              </a:rPr>
              <a:t>AOTW on Sanctuary Cities: Annotations, write 3 SAT practice questions, write intro. paragraph and body paragraph for rhetorical analysis (due Wednesday at the end of the hour on Google Classroom). **Must turn it in on Google Classroom. </a:t>
            </a:r>
            <a:r>
              <a:rPr lang="en-US" sz="2000" b="1" dirty="0" smtClean="0">
                <a:solidFill>
                  <a:srgbClr val="0070C0"/>
                </a:solidFill>
                <a:latin typeface="Calibri" charset="0"/>
                <a:ea typeface="Calibri" charset="0"/>
                <a:cs typeface="Calibri" charset="0"/>
                <a:sym typeface="Wingdings" panose="05000000000000000000" pitchFamily="2" charset="2"/>
              </a:rPr>
              <a:t>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000" b="1" dirty="0">
                <a:solidFill>
                  <a:srgbClr val="0070C0"/>
                </a:solidFill>
                <a:latin typeface="Calibri" charset="0"/>
                <a:ea typeface="Calibri" charset="0"/>
                <a:cs typeface="Calibri" charset="0"/>
                <a:sym typeface="Calibri"/>
              </a:rPr>
              <a:t>Take one Khan Academy Reading Practice Quiz </a:t>
            </a:r>
            <a:r>
              <a:rPr lang="en-US" sz="2000" b="1" dirty="0" smtClean="0">
                <a:solidFill>
                  <a:srgbClr val="0070C0"/>
                </a:solidFill>
                <a:latin typeface="Calibri" charset="0"/>
                <a:ea typeface="Calibri" charset="0"/>
                <a:cs typeface="Calibri" charset="0"/>
                <a:sym typeface="Calibri"/>
              </a:rPr>
              <a:t> (if there is time)**</a:t>
            </a:r>
            <a:r>
              <a:rPr lang="en-US" sz="2000" b="1" dirty="0">
                <a:solidFill>
                  <a:srgbClr val="0070C0"/>
                </a:solidFill>
                <a:latin typeface="Calibri" charset="0"/>
                <a:ea typeface="Calibri" charset="0"/>
                <a:cs typeface="Calibri" charset="0"/>
                <a:sym typeface="Calibri"/>
              </a:rPr>
              <a:t>15 </a:t>
            </a:r>
            <a:r>
              <a:rPr lang="en-US" sz="2000" b="1" dirty="0" smtClean="0">
                <a:solidFill>
                  <a:srgbClr val="0070C0"/>
                </a:solidFill>
                <a:latin typeface="Calibri" charset="0"/>
                <a:ea typeface="Calibri" charset="0"/>
                <a:cs typeface="Calibri" charset="0"/>
                <a:sym typeface="Calibri"/>
              </a:rPr>
              <a:t>minutes</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work with my peers to have a civil, democratic discussion in order to answer the unit’s essential question: “Is our ultimate obligation to ourselves or to society?” </a:t>
            </a:r>
            <a:endParaRPr lang="en-US" sz="20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a:solidFill>
                  <a:schemeClr val="tx1"/>
                </a:solidFill>
                <a:latin typeface="Calibri" charset="0"/>
                <a:ea typeface="Calibri" charset="0"/>
                <a:cs typeface="Calibri" charset="0"/>
                <a:sym typeface="Calibri"/>
              </a:rPr>
              <a:t>I can present information, findings, and supporting evidence with a distinct perspective </a:t>
            </a:r>
            <a:r>
              <a:rPr lang="en-US" sz="2000" dirty="0" smtClean="0">
                <a:solidFill>
                  <a:schemeClr val="tx1"/>
                </a:solidFill>
                <a:latin typeface="Calibri" charset="0"/>
                <a:ea typeface="Calibri" charset="0"/>
                <a:cs typeface="Calibri" charset="0"/>
                <a:sym typeface="Calibri"/>
              </a:rPr>
              <a:t>showing </a:t>
            </a:r>
            <a:r>
              <a:rPr lang="en-US" sz="2000" dirty="0">
                <a:solidFill>
                  <a:schemeClr val="tx1"/>
                </a:solidFill>
                <a:latin typeface="Calibri" charset="0"/>
                <a:ea typeface="Calibri" charset="0"/>
                <a:cs typeface="Calibri" charset="0"/>
                <a:sym typeface="Calibri"/>
              </a:rPr>
              <a:t>alternate viewpoints in a way that listeners can follow the line of reasoning.</a:t>
            </a:r>
            <a:endParaRPr lang="en-US" sz="20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641663387"/>
      </p:ext>
    </p:extLst>
  </p:cSld>
  <p:clrMapOvr>
    <a:masterClrMapping/>
  </p:clrMapOvr>
  <p:transition spd="slow">
    <p:cut/>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3/28/17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postulate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b="1" dirty="0" err="1" smtClean="0">
                <a:solidFill>
                  <a:schemeClr val="bg1"/>
                </a:solidFill>
              </a:rPr>
              <a:t>pos</a:t>
            </a:r>
            <a:r>
              <a:rPr lang="en-US" sz="2000" dirty="0" err="1" smtClean="0">
                <a:solidFill>
                  <a:schemeClr val="bg1"/>
                </a:solidFill>
              </a:rPr>
              <a:t>-ch</a:t>
            </a:r>
            <a:r>
              <a:rPr lang="en-US" sz="2000" i="1" dirty="0" err="1" smtClean="0">
                <a:solidFill>
                  <a:schemeClr val="bg1"/>
                </a:solidFill>
              </a:rPr>
              <a:t>uh</a:t>
            </a:r>
            <a:r>
              <a:rPr lang="en-US" sz="2000" dirty="0" err="1" smtClean="0">
                <a:solidFill>
                  <a:schemeClr val="bg1"/>
                </a:solidFill>
              </a:rPr>
              <a:t>-leyt</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postulation (noun)</a:t>
            </a:r>
            <a:endParaRPr lang="en-US" altLang="en-US" sz="2000" b="1" dirty="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2000" dirty="0">
                <a:solidFill>
                  <a:schemeClr val="bg1"/>
                </a:solidFill>
              </a:rPr>
              <a:t>In an attempt to create controversy, some experts </a:t>
            </a:r>
            <a:r>
              <a:rPr lang="en-US" sz="2000" b="1" u="sng" dirty="0">
                <a:solidFill>
                  <a:schemeClr val="bg1"/>
                </a:solidFill>
              </a:rPr>
              <a:t>postulate </a:t>
            </a:r>
            <a:r>
              <a:rPr lang="en-US" sz="2000" dirty="0">
                <a:solidFill>
                  <a:schemeClr val="bg1"/>
                </a:solidFill>
              </a:rPr>
              <a:t>alternatives to historical beliefs that have been accepted for years.</a:t>
            </a:r>
            <a:endParaRPr lang="en-US" altLang="en-US" sz="2000" b="1" dirty="0" smtClean="0">
              <a:solidFill>
                <a:schemeClr val="bg1"/>
              </a:solidFill>
              <a:latin typeface="+mn-lt"/>
            </a:endParaRPr>
          </a:p>
          <a:p>
            <a:pPr eaLnBrk="1" hangingPunct="1">
              <a:lnSpc>
                <a:spcPct val="80000"/>
              </a:lnSpc>
              <a:defRPr/>
            </a:pPr>
            <a:endParaRPr lang="en-US" altLang="en-US" sz="1800" b="1" dirty="0" smtClean="0">
              <a:solidFill>
                <a:schemeClr val="bg1"/>
              </a:solidFill>
              <a:latin typeface="+mn-lt"/>
            </a:endParaRPr>
          </a:p>
          <a:p>
            <a:pPr eaLnBrk="1" hangingPunct="1">
              <a:lnSpc>
                <a:spcPct val="80000"/>
              </a:lnSpc>
              <a:defRPr/>
            </a:pPr>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430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assume, estimate, guess </a:t>
            </a:r>
            <a:endParaRPr lang="en-US" altLang="en-US" sz="2000" dirty="0">
              <a:solidFill>
                <a:srgbClr val="FFFFFF"/>
              </a:solidFill>
            </a:endParaRPr>
          </a:p>
        </p:txBody>
      </p:sp>
      <p:sp>
        <p:nvSpPr>
          <p:cNvPr id="2" name="TextBox 1"/>
          <p:cNvSpPr txBox="1">
            <a:spLocks noChangeArrowheads="1"/>
          </p:cNvSpPr>
          <p:nvPr/>
        </p:nvSpPr>
        <p:spPr bwMode="auto">
          <a:xfrm>
            <a:off x="1371600" y="52578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hypothesize; propose</a:t>
            </a:r>
            <a:endParaRPr lang="en-US" altLang="x-none" sz="2000" dirty="0">
              <a:solidFill>
                <a:schemeClr val="bg1"/>
              </a:solidFill>
            </a:endParaRPr>
          </a:p>
        </p:txBody>
      </p:sp>
      <p:sp>
        <p:nvSpPr>
          <p:cNvPr id="4" name="TextBox 3"/>
          <p:cNvSpPr txBox="1"/>
          <p:nvPr/>
        </p:nvSpPr>
        <p:spPr>
          <a:xfrm>
            <a:off x="1447800" y="2953482"/>
            <a:ext cx="4648200" cy="400110"/>
          </a:xfrm>
          <a:prstGeom prst="rect">
            <a:avLst/>
          </a:prstGeom>
          <a:noFill/>
        </p:spPr>
        <p:txBody>
          <a:bodyPr wrap="square" rtlCol="0">
            <a:spAutoFit/>
          </a:bodyPr>
          <a:lstStyle/>
          <a:p>
            <a:r>
              <a:rPr lang="en-US" sz="2000" dirty="0" smtClean="0">
                <a:solidFill>
                  <a:schemeClr val="accent3"/>
                </a:solidFill>
              </a:rPr>
              <a:t>calculate, measure, reject</a:t>
            </a:r>
            <a:endParaRPr lang="en-US" sz="2000" dirty="0">
              <a:solidFill>
                <a:schemeClr val="accent3"/>
              </a:solidFill>
            </a:endParaRPr>
          </a:p>
        </p:txBody>
      </p:sp>
    </p:spTree>
    <p:extLst>
      <p:ext uri="{BB962C8B-B14F-4D97-AF65-F5344CB8AC3E}">
        <p14:creationId xmlns:p14="http://schemas.microsoft.com/office/powerpoint/2010/main" val="21306959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Tuesday 3/28/17</a:t>
            </a: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a:t>Readers of Henry David Thoreau’s Transcendentalist </a:t>
            </a:r>
            <a:r>
              <a:rPr lang="en-US" sz="2400" u="sng" dirty="0"/>
              <a:t>work </a:t>
            </a:r>
            <a:r>
              <a:rPr lang="en-US" sz="2400" i="1" u="sng" dirty="0"/>
              <a:t>Walden</a:t>
            </a:r>
            <a:r>
              <a:rPr lang="en-US" sz="2400" u="sng" dirty="0"/>
              <a:t>, often remember the setting, vividly:</a:t>
            </a:r>
            <a:r>
              <a:rPr lang="en-US" sz="2400" dirty="0"/>
              <a:t> the small, weather-tight cottage; thick, lush woods; and small, pristine pond</a:t>
            </a:r>
            <a:r>
              <a:rPr lang="en-US" sz="2400" dirty="0" smtClean="0"/>
              <a:t>.</a:t>
            </a:r>
          </a:p>
          <a:p>
            <a:endParaRPr lang="en-US" sz="2400" i="1"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work, </a:t>
            </a:r>
            <a:r>
              <a:rPr lang="en-US" sz="2400" i="1" dirty="0" smtClean="0"/>
              <a:t>Walden</a:t>
            </a:r>
            <a:r>
              <a:rPr lang="en-US" sz="2400" dirty="0" smtClean="0"/>
              <a:t>, often remember the setting vividly;</a:t>
            </a:r>
            <a:endParaRPr lang="en-US" sz="2400" dirty="0"/>
          </a:p>
          <a:p>
            <a:r>
              <a:rPr lang="en-US" sz="2400" dirty="0" smtClean="0"/>
              <a:t>C</a:t>
            </a:r>
            <a:r>
              <a:rPr lang="en-US" sz="2400" dirty="0"/>
              <a:t> </a:t>
            </a:r>
            <a:r>
              <a:rPr lang="en-US" sz="2400" dirty="0" smtClean="0"/>
              <a:t>work, </a:t>
            </a:r>
            <a:r>
              <a:rPr lang="en-US" sz="2400" i="1" dirty="0" smtClean="0"/>
              <a:t>Walden</a:t>
            </a:r>
            <a:r>
              <a:rPr lang="en-US" sz="2400" dirty="0" smtClean="0"/>
              <a:t> often remember the setting vividly, </a:t>
            </a:r>
            <a:endParaRPr lang="en-US" sz="2400" dirty="0"/>
          </a:p>
          <a:p>
            <a:r>
              <a:rPr lang="en-US" sz="2400" dirty="0" smtClean="0"/>
              <a:t>D</a:t>
            </a:r>
            <a:r>
              <a:rPr lang="en-US" sz="2400" dirty="0"/>
              <a:t> </a:t>
            </a:r>
            <a:r>
              <a:rPr lang="en-US" sz="2400" dirty="0" smtClean="0"/>
              <a:t>work, </a:t>
            </a:r>
            <a:r>
              <a:rPr lang="en-US" sz="2400" i="1" dirty="0" smtClean="0"/>
              <a:t>Walden</a:t>
            </a:r>
            <a:r>
              <a:rPr lang="en-US" sz="2400" dirty="0" smtClean="0"/>
              <a:t>, often remember the setting vividly: </a:t>
            </a:r>
          </a:p>
          <a:p>
            <a:r>
              <a:rPr lang="en-US" sz="2400" b="1" dirty="0" smtClean="0">
                <a:solidFill>
                  <a:srgbClr val="009A46"/>
                </a:solidFill>
              </a:rPr>
              <a:t>Answer: D</a:t>
            </a:r>
          </a:p>
          <a:p>
            <a:r>
              <a:rPr lang="en-US" sz="2400" b="1" dirty="0" smtClean="0">
                <a:solidFill>
                  <a:srgbClr val="009A46"/>
                </a:solidFill>
              </a:rPr>
              <a:t>Rule = Use a colon to introduce a list and semicolons for a list that already contains commas.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75498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Tuesday 3/28/17</a:t>
            </a: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a:t>For individuals with less melanin in their skin, over-exposure to the sun can cause three </a:t>
            </a:r>
            <a:r>
              <a:rPr lang="en-US" sz="2400" u="sng" dirty="0"/>
              <a:t>things,</a:t>
            </a:r>
            <a:r>
              <a:rPr lang="en-US" sz="2400" dirty="0"/>
              <a:t> freckles, wrinkles, and melanoma</a:t>
            </a:r>
            <a:r>
              <a:rPr lang="en-US" sz="2400" dirty="0" smtClean="0"/>
              <a:t>.</a:t>
            </a:r>
          </a:p>
          <a:p>
            <a:endParaRPr lang="en-US" sz="2400" i="1"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thing;</a:t>
            </a:r>
            <a:endParaRPr lang="en-US" sz="2400" dirty="0"/>
          </a:p>
          <a:p>
            <a:r>
              <a:rPr lang="en-US" sz="2400" dirty="0" smtClean="0"/>
              <a:t>C</a:t>
            </a:r>
            <a:r>
              <a:rPr lang="en-US" sz="2400" dirty="0"/>
              <a:t> </a:t>
            </a:r>
            <a:r>
              <a:rPr lang="en-US" sz="2400" dirty="0" smtClean="0"/>
              <a:t>things:</a:t>
            </a:r>
            <a:endParaRPr lang="en-US" sz="2400" dirty="0"/>
          </a:p>
          <a:p>
            <a:r>
              <a:rPr lang="en-US" sz="2400" dirty="0" smtClean="0"/>
              <a:t>D</a:t>
            </a:r>
            <a:r>
              <a:rPr lang="en-US" sz="2400" dirty="0"/>
              <a:t> </a:t>
            </a:r>
            <a:r>
              <a:rPr lang="en-US" sz="2400" dirty="0" smtClean="0"/>
              <a:t>things</a:t>
            </a:r>
          </a:p>
          <a:p>
            <a:r>
              <a:rPr lang="en-US" sz="2400" b="1" dirty="0" smtClean="0">
                <a:solidFill>
                  <a:srgbClr val="009A46"/>
                </a:solidFill>
              </a:rPr>
              <a:t>Answer: </a:t>
            </a:r>
            <a:r>
              <a:rPr lang="en-US" sz="2400" b="1" dirty="0">
                <a:solidFill>
                  <a:srgbClr val="009A46"/>
                </a:solidFill>
              </a:rPr>
              <a:t>C</a:t>
            </a:r>
            <a:endParaRPr lang="en-US" sz="2400" b="1" dirty="0" smtClean="0">
              <a:solidFill>
                <a:srgbClr val="009A46"/>
              </a:solidFill>
            </a:endParaRPr>
          </a:p>
          <a:p>
            <a:r>
              <a:rPr lang="en-US" sz="2400" b="1" dirty="0" smtClean="0">
                <a:solidFill>
                  <a:srgbClr val="009A46"/>
                </a:solidFill>
              </a:rPr>
              <a:t>Rule = Use a colon to punctuate the break between an independent clause and a list.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85965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Wednesday 9/27/17 Agenda</a:t>
            </a:r>
            <a:endParaRPr lang="en-US" altLang="en-US" sz="4400" dirty="0">
              <a:latin typeface="Calibri" charset="0"/>
              <a:ea typeface="Arial" charset="0"/>
              <a:cs typeface="Arial" charset="0"/>
              <a:sym typeface="Calibri"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177580882"/>
              </p:ext>
            </p:extLst>
          </p:nvPr>
        </p:nvGraphicFramePr>
        <p:xfrm>
          <a:off x="990600" y="1143121"/>
          <a:ext cx="7634878" cy="4957335"/>
        </p:xfrm>
        <a:graphic>
          <a:graphicData uri="http://schemas.openxmlformats.org/drawingml/2006/table">
            <a:tbl>
              <a:tblPr firstRow="1" firstCol="1" bandRow="1"/>
              <a:tblGrid>
                <a:gridCol w="1270413"/>
                <a:gridCol w="1701387"/>
                <a:gridCol w="1143000"/>
                <a:gridCol w="1591823"/>
                <a:gridCol w="1928255"/>
              </a:tblGrid>
              <a:tr h="521137">
                <a:tc>
                  <a:txBody>
                    <a:bodyPr/>
                    <a:lstStyle/>
                    <a:p>
                      <a:pPr marL="0" marR="0" algn="ctr">
                        <a:lnSpc>
                          <a:spcPct val="115000"/>
                        </a:lnSpc>
                        <a:spcBef>
                          <a:spcPts val="0"/>
                        </a:spcBef>
                        <a:spcAft>
                          <a:spcPts val="0"/>
                        </a:spcAft>
                      </a:pPr>
                      <a:r>
                        <a:rPr lang="en-US" sz="1500" b="1" dirty="0" smtClean="0">
                          <a:effectLst/>
                          <a:latin typeface="Calibri" charset="0"/>
                          <a:ea typeface="Calibri" charset="0"/>
                          <a:cs typeface="Times New Roman" charset="0"/>
                        </a:rPr>
                        <a:t>Date</a:t>
                      </a:r>
                      <a:endParaRPr lang="en-US" sz="1500" b="1"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b="1" dirty="0">
                          <a:effectLst/>
                          <a:latin typeface="Calibri" charset="0"/>
                          <a:ea typeface="Calibri" charset="0"/>
                          <a:cs typeface="Times New Roman" charset="0"/>
                        </a:rPr>
                        <a:t>Prefix/suffix/root</a:t>
                      </a:r>
                      <a:endParaRPr lang="en-US" sz="1000"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b="1">
                          <a:effectLst/>
                          <a:latin typeface="Calibri" charset="0"/>
                          <a:ea typeface="Calibri" charset="0"/>
                          <a:cs typeface="Times New Roman" charset="0"/>
                        </a:rPr>
                        <a:t>Definition</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b="1">
                          <a:effectLst/>
                          <a:latin typeface="Calibri" charset="0"/>
                          <a:ea typeface="Calibri" charset="0"/>
                          <a:cs typeface="Times New Roman" charset="0"/>
                        </a:rPr>
                        <a:t>Example</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b="1" dirty="0">
                          <a:effectLst/>
                          <a:latin typeface="Calibri" charset="0"/>
                          <a:ea typeface="Calibri" charset="0"/>
                          <a:cs typeface="Times New Roman" charset="0"/>
                        </a:rPr>
                        <a:t>Sentence</a:t>
                      </a:r>
                      <a:endParaRPr lang="en-US" sz="1000"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1137">
                <a:tc>
                  <a:txBody>
                    <a:bodyPr/>
                    <a:lstStyle/>
                    <a:p>
                      <a:pPr marL="0" marR="0" algn="ctr">
                        <a:lnSpc>
                          <a:spcPct val="115000"/>
                        </a:lnSpc>
                        <a:spcBef>
                          <a:spcPts val="0"/>
                        </a:spcBef>
                        <a:spcAft>
                          <a:spcPts val="0"/>
                        </a:spcAft>
                      </a:pPr>
                      <a:r>
                        <a:rPr lang="en-US" sz="1500" b="1" dirty="0" smtClean="0">
                          <a:effectLst/>
                          <a:latin typeface="Calibri" charset="0"/>
                          <a:ea typeface="Calibri" charset="0"/>
                          <a:cs typeface="Times New Roman" charset="0"/>
                        </a:rPr>
                        <a:t>9/27</a:t>
                      </a:r>
                      <a:endParaRPr lang="en-US" sz="1500" b="1"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dirty="0">
                          <a:effectLst/>
                          <a:latin typeface="Calibri" charset="0"/>
                          <a:ea typeface="Calibri" charset="0"/>
                          <a:cs typeface="Times New Roman" charset="0"/>
                        </a:rPr>
                        <a:t>meter; </a:t>
                      </a:r>
                      <a:r>
                        <a:rPr lang="en-US" sz="1500" dirty="0" err="1">
                          <a:effectLst/>
                          <a:latin typeface="Calibri" charset="0"/>
                          <a:ea typeface="Calibri" charset="0"/>
                          <a:cs typeface="Times New Roman" charset="0"/>
                        </a:rPr>
                        <a:t>metry</a:t>
                      </a:r>
                      <a:endParaRPr lang="en-US" sz="1000"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measure</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thermometer, geometry</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 </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97697">
                <a:tc>
                  <a:txBody>
                    <a:bodyPr/>
                    <a:lstStyle/>
                    <a:p>
                      <a:pPr marL="0" marR="0" algn="ctr">
                        <a:lnSpc>
                          <a:spcPct val="115000"/>
                        </a:lnSpc>
                        <a:spcBef>
                          <a:spcPts val="0"/>
                        </a:spcBef>
                        <a:spcAft>
                          <a:spcPts val="0"/>
                        </a:spcAft>
                      </a:pPr>
                      <a:r>
                        <a:rPr lang="en-US" sz="1500" b="1" dirty="0" smtClean="0">
                          <a:effectLst/>
                          <a:latin typeface="Calibri" charset="0"/>
                          <a:ea typeface="Calibri" charset="0"/>
                          <a:cs typeface="Times New Roman" charset="0"/>
                        </a:rPr>
                        <a:t>9/27</a:t>
                      </a:r>
                      <a:endParaRPr lang="en-US" sz="1500" b="1"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micro-</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small</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microbiology</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 </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7697">
                <a:tc>
                  <a:txBody>
                    <a:bodyPr/>
                    <a:lstStyle/>
                    <a:p>
                      <a:pPr marL="0" marR="0" algn="ctr">
                        <a:lnSpc>
                          <a:spcPct val="115000"/>
                        </a:lnSpc>
                        <a:spcBef>
                          <a:spcPts val="0"/>
                        </a:spcBef>
                        <a:spcAft>
                          <a:spcPts val="0"/>
                        </a:spcAft>
                      </a:pPr>
                      <a:r>
                        <a:rPr lang="en-US" sz="1500" b="1" dirty="0" smtClean="0">
                          <a:effectLst/>
                          <a:latin typeface="Calibri" charset="0"/>
                          <a:ea typeface="Calibri" charset="0"/>
                          <a:cs typeface="Times New Roman" charset="0"/>
                        </a:rPr>
                        <a:t>9/27</a:t>
                      </a:r>
                      <a:endParaRPr lang="en-US" sz="1500" b="1"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mis-</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wrong</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misunderstand</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 </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65834">
                <a:tc>
                  <a:txBody>
                    <a:bodyPr/>
                    <a:lstStyle/>
                    <a:p>
                      <a:pPr marL="0" marR="0" algn="ctr">
                        <a:lnSpc>
                          <a:spcPct val="115000"/>
                        </a:lnSpc>
                        <a:spcBef>
                          <a:spcPts val="0"/>
                        </a:spcBef>
                        <a:spcAft>
                          <a:spcPts val="0"/>
                        </a:spcAft>
                      </a:pPr>
                      <a:r>
                        <a:rPr lang="en-US" sz="1500" b="1" dirty="0" smtClean="0">
                          <a:effectLst/>
                          <a:latin typeface="Calibri" charset="0"/>
                          <a:ea typeface="Calibri" charset="0"/>
                          <a:cs typeface="Times New Roman" charset="0"/>
                        </a:rPr>
                        <a:t>9/27</a:t>
                      </a:r>
                      <a:endParaRPr lang="en-US" sz="1500" b="1"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mono-</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one; alone</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monopoly</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 </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3350">
                <a:tc>
                  <a:txBody>
                    <a:bodyPr/>
                    <a:lstStyle/>
                    <a:p>
                      <a:pPr marL="0" marR="0" algn="ctr">
                        <a:lnSpc>
                          <a:spcPct val="115000"/>
                        </a:lnSpc>
                        <a:spcBef>
                          <a:spcPts val="0"/>
                        </a:spcBef>
                        <a:spcAft>
                          <a:spcPts val="0"/>
                        </a:spcAft>
                      </a:pPr>
                      <a:r>
                        <a:rPr lang="en-US" sz="1500" b="1" dirty="0" smtClean="0">
                          <a:effectLst/>
                          <a:latin typeface="Calibri" charset="0"/>
                          <a:ea typeface="Calibri" charset="0"/>
                          <a:cs typeface="Times New Roman" charset="0"/>
                        </a:rPr>
                        <a:t>9/27</a:t>
                      </a:r>
                      <a:endParaRPr lang="en-US" sz="1500" b="1"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mort</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death</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mortal</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 </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44592">
                <a:tc>
                  <a:txBody>
                    <a:bodyPr/>
                    <a:lstStyle/>
                    <a:p>
                      <a:pPr marL="0" marR="0" algn="ctr">
                        <a:lnSpc>
                          <a:spcPct val="115000"/>
                        </a:lnSpc>
                        <a:spcBef>
                          <a:spcPts val="0"/>
                        </a:spcBef>
                        <a:spcAft>
                          <a:spcPts val="0"/>
                        </a:spcAft>
                      </a:pPr>
                      <a:r>
                        <a:rPr lang="en-US" sz="1500" b="1" dirty="0" smtClean="0">
                          <a:effectLst/>
                          <a:latin typeface="Calibri" charset="0"/>
                          <a:ea typeface="Calibri" charset="0"/>
                          <a:cs typeface="Times New Roman" charset="0"/>
                        </a:rPr>
                        <a:t>9/28</a:t>
                      </a:r>
                      <a:endParaRPr lang="en-US" sz="1500" b="1"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dirty="0">
                          <a:effectLst/>
                          <a:latin typeface="Calibri" charset="0"/>
                          <a:ea typeface="Calibri" charset="0"/>
                          <a:cs typeface="Times New Roman" charset="0"/>
                        </a:rPr>
                        <a:t>-ness</a:t>
                      </a:r>
                      <a:endParaRPr lang="en-US" sz="1000"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the quality of</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happiness</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 </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4250">
                <a:tc>
                  <a:txBody>
                    <a:bodyPr/>
                    <a:lstStyle/>
                    <a:p>
                      <a:pPr marL="0" marR="0" algn="ctr">
                        <a:lnSpc>
                          <a:spcPct val="115000"/>
                        </a:lnSpc>
                        <a:spcBef>
                          <a:spcPts val="0"/>
                        </a:spcBef>
                        <a:spcAft>
                          <a:spcPts val="0"/>
                        </a:spcAft>
                      </a:pPr>
                      <a:r>
                        <a:rPr lang="en-US" sz="1500" b="1" dirty="0" smtClean="0">
                          <a:effectLst/>
                          <a:latin typeface="Calibri" charset="0"/>
                          <a:ea typeface="Calibri" charset="0"/>
                          <a:cs typeface="Times New Roman" charset="0"/>
                        </a:rPr>
                        <a:t>9/28</a:t>
                      </a:r>
                      <a:endParaRPr lang="en-US" sz="1500" b="1"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dirty="0">
                          <a:effectLst/>
                          <a:latin typeface="Calibri" charset="0"/>
                          <a:ea typeface="Calibri" charset="0"/>
                          <a:cs typeface="Times New Roman" charset="0"/>
                        </a:rPr>
                        <a:t>non-</a:t>
                      </a:r>
                      <a:endParaRPr lang="en-US" sz="1000"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not</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nonsense</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 </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4250">
                <a:tc>
                  <a:txBody>
                    <a:bodyPr/>
                    <a:lstStyle/>
                    <a:p>
                      <a:pPr marL="0" marR="0" algn="ctr">
                        <a:lnSpc>
                          <a:spcPct val="115000"/>
                        </a:lnSpc>
                        <a:spcBef>
                          <a:spcPts val="0"/>
                        </a:spcBef>
                        <a:spcAft>
                          <a:spcPts val="0"/>
                        </a:spcAft>
                      </a:pPr>
                      <a:r>
                        <a:rPr lang="en-US" sz="1500" b="1" dirty="0" smtClean="0">
                          <a:effectLst/>
                          <a:latin typeface="Calibri" charset="0"/>
                          <a:ea typeface="Calibri" charset="0"/>
                          <a:cs typeface="Times New Roman" charset="0"/>
                        </a:rPr>
                        <a:t>9/28</a:t>
                      </a:r>
                      <a:endParaRPr lang="en-US" sz="1500" b="1"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nym</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name</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synonym</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 </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766">
                <a:tc>
                  <a:txBody>
                    <a:bodyPr/>
                    <a:lstStyle/>
                    <a:p>
                      <a:pPr marL="0" marR="0" algn="ctr">
                        <a:lnSpc>
                          <a:spcPct val="115000"/>
                        </a:lnSpc>
                        <a:spcBef>
                          <a:spcPts val="0"/>
                        </a:spcBef>
                        <a:spcAft>
                          <a:spcPts val="0"/>
                        </a:spcAft>
                      </a:pPr>
                      <a:r>
                        <a:rPr lang="en-US" sz="1500" b="1" dirty="0" smtClean="0">
                          <a:effectLst/>
                          <a:latin typeface="Calibri" charset="0"/>
                          <a:ea typeface="Calibri" charset="0"/>
                          <a:cs typeface="Times New Roman" charset="0"/>
                        </a:rPr>
                        <a:t>9/28</a:t>
                      </a:r>
                      <a:endParaRPr lang="en-US" sz="1500" b="1"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omni</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everywhere, all</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omnipotent</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 </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4250">
                <a:tc>
                  <a:txBody>
                    <a:bodyPr/>
                    <a:lstStyle/>
                    <a:p>
                      <a:pPr marL="0" marR="0" algn="ctr">
                        <a:lnSpc>
                          <a:spcPct val="115000"/>
                        </a:lnSpc>
                        <a:spcBef>
                          <a:spcPts val="0"/>
                        </a:spcBef>
                        <a:spcAft>
                          <a:spcPts val="0"/>
                        </a:spcAft>
                      </a:pPr>
                      <a:r>
                        <a:rPr lang="en-US" sz="1500" b="1" dirty="0" smtClean="0">
                          <a:effectLst/>
                          <a:latin typeface="Calibri" charset="0"/>
                          <a:ea typeface="Calibri" charset="0"/>
                          <a:cs typeface="Times New Roman" charset="0"/>
                        </a:rPr>
                        <a:t>9/28</a:t>
                      </a:r>
                      <a:endParaRPr lang="en-US" sz="1500" b="1"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ortho</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straight, correct</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a:effectLst/>
                          <a:latin typeface="Calibri" charset="0"/>
                          <a:ea typeface="Calibri" charset="0"/>
                          <a:cs typeface="Times New Roman" charset="0"/>
                        </a:rPr>
                        <a:t>orthopedic</a:t>
                      </a:r>
                      <a:endParaRPr lang="en-US" sz="100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dirty="0">
                          <a:effectLst/>
                          <a:latin typeface="Calibri" charset="0"/>
                          <a:ea typeface="Calibri" charset="0"/>
                          <a:cs typeface="Times New Roman" charset="0"/>
                        </a:rPr>
                        <a:t> </a:t>
                      </a:r>
                      <a:endParaRPr lang="en-US" sz="1000" dirty="0">
                        <a:effectLst/>
                        <a:latin typeface="Calibri" charset="0"/>
                        <a:ea typeface="Calibri" charset="0"/>
                        <a:cs typeface="Times New Roman" charset="0"/>
                      </a:endParaRPr>
                    </a:p>
                  </a:txBody>
                  <a:tcPr marL="63726" marR="6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301268501"/>
      </p:ext>
    </p:extLst>
  </p:cSld>
  <p:clrMapOvr>
    <a:masterClrMapping/>
  </p:clrMapOvr>
  <p:transition spd="slow">
    <p:cut/>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3/29/17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1 SAT Grammar Question (colons)</a:t>
            </a:r>
          </a:p>
          <a:p>
            <a:pPr eaLnBrk="1" fontAlgn="auto" hangingPunct="1">
              <a:lnSpc>
                <a:spcPct val="80000"/>
              </a:lnSpc>
              <a:spcBef>
                <a:spcPts val="0"/>
              </a:spcBef>
              <a:spcAft>
                <a:spcPts val="0"/>
              </a:spcAft>
              <a:buClr>
                <a:srgbClr val="000000"/>
              </a:buClr>
              <a:buSzPct val="100000"/>
              <a:defRPr/>
            </a:pPr>
            <a:r>
              <a:rPr lang="en-US" sz="2400" b="1" dirty="0" smtClean="0">
                <a:solidFill>
                  <a:srgbClr val="C20E9B"/>
                </a:solidFill>
                <a:latin typeface="Calibri" charset="0"/>
                <a:ea typeface="Calibri" charset="0"/>
                <a:cs typeface="Calibri" charset="0"/>
                <a:sym typeface="Calibri"/>
              </a:rPr>
              <a:t>In </a:t>
            </a:r>
            <a:r>
              <a:rPr lang="en-US" sz="2400" b="1" dirty="0">
                <a:solidFill>
                  <a:srgbClr val="C20E9B"/>
                </a:solidFill>
                <a:latin typeface="Calibri" charset="0"/>
                <a:ea typeface="Calibri" charset="0"/>
                <a:cs typeface="Calibri" charset="0"/>
                <a:sym typeface="Calibri"/>
              </a:rPr>
              <a:t>class activities</a:t>
            </a:r>
            <a:r>
              <a:rPr lang="en-US" sz="24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400" b="1" dirty="0" smtClean="0">
                <a:solidFill>
                  <a:srgbClr val="C20E9B"/>
                </a:solidFill>
                <a:latin typeface="Calibri" charset="0"/>
                <a:ea typeface="Calibri" charset="0"/>
                <a:cs typeface="Calibri" charset="0"/>
                <a:sym typeface="Calibri"/>
              </a:rPr>
              <a:t>Bell Work **8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smtClean="0">
                <a:solidFill>
                  <a:srgbClr val="0070C0"/>
                </a:solidFill>
                <a:latin typeface="Calibri" charset="0"/>
                <a:ea typeface="Calibri" charset="0"/>
                <a:cs typeface="Calibri" charset="0"/>
                <a:sym typeface="Calibri"/>
              </a:rPr>
              <a:t> Take one Khan Academy Reading Practice Quiz **15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smtClean="0">
                <a:solidFill>
                  <a:srgbClr val="0070C0"/>
                </a:solidFill>
                <a:latin typeface="Calibri" charset="0"/>
                <a:ea typeface="Calibri" charset="0"/>
                <a:cs typeface="Calibri" charset="0"/>
                <a:sym typeface="Calibri"/>
              </a:rPr>
              <a:t> Reading beginning chapter of Of Mice and Men + analysis drawing</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t>
            </a:r>
            <a:r>
              <a:rPr lang="en-US" sz="2400" dirty="0" smtClean="0">
                <a:solidFill>
                  <a:schemeClr val="tx1"/>
                </a:solidFill>
                <a:latin typeface="Calibri" charset="0"/>
                <a:ea typeface="Calibri" charset="0"/>
                <a:cs typeface="Calibri" charset="0"/>
                <a:sym typeface="Calibri"/>
              </a:rPr>
              <a:t>analyze a text by paying close attention to the author’s choices regarding how to develop and relate elements in a story by creating a visual representation of the text. </a:t>
            </a:r>
            <a:endParaRPr lang="en-US" sz="24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smtClean="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smtClean="0">
                <a:solidFill>
                  <a:schemeClr val="tx1"/>
                </a:solidFill>
                <a:latin typeface="Calibri" charset="0"/>
                <a:ea typeface="Calibri" charset="0"/>
                <a:cs typeface="Calibri" charset="0"/>
                <a:sym typeface="Calibri"/>
              </a:rPr>
              <a:t>The line from the text which supports why I drew_____ is, “</a:t>
            </a:r>
            <a:r>
              <a:rPr lang="mr-IN" sz="2400" dirty="0" smtClean="0">
                <a:solidFill>
                  <a:schemeClr val="tx1"/>
                </a:solidFill>
                <a:latin typeface="Calibri" charset="0"/>
                <a:ea typeface="Calibri" charset="0"/>
                <a:cs typeface="Calibri" charset="0"/>
                <a:sym typeface="Calibri"/>
              </a:rPr>
              <a:t>…</a:t>
            </a:r>
            <a:r>
              <a:rPr lang="en-US" sz="2400"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smtClean="0">
                <a:solidFill>
                  <a:schemeClr val="tx1"/>
                </a:solidFill>
                <a:latin typeface="Calibri" charset="0"/>
                <a:ea typeface="Calibri" charset="0"/>
                <a:cs typeface="Calibri" charset="0"/>
                <a:sym typeface="Calibri"/>
              </a:rPr>
              <a:t>This portion of the text explains why I drew _____ because</a:t>
            </a:r>
            <a:r>
              <a:rPr lang="mr-IN" sz="2400" dirty="0" smtClean="0">
                <a:solidFill>
                  <a:schemeClr val="tx1"/>
                </a:solidFill>
                <a:latin typeface="Calibri" charset="0"/>
                <a:ea typeface="Calibri" charset="0"/>
                <a:cs typeface="Calibri" charset="0"/>
                <a:sym typeface="Calibri"/>
              </a:rPr>
              <a:t>…</a:t>
            </a:r>
            <a:endParaRPr lang="en-US" sz="2400" dirty="0" smtClean="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0054891"/>
      </p:ext>
    </p:extLst>
  </p:cSld>
  <p:clrMapOvr>
    <a:masterClrMapping/>
  </p:clrMapOvr>
  <p:transition spd="slow">
    <p:cut/>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3/29/17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ominous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a:solidFill>
                  <a:schemeClr val="bg1"/>
                </a:solidFill>
              </a:rPr>
              <a:t>[</a:t>
            </a:r>
            <a:r>
              <a:rPr lang="en-US" sz="2000" b="1" dirty="0">
                <a:solidFill>
                  <a:schemeClr val="bg1"/>
                </a:solidFill>
              </a:rPr>
              <a:t>om</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n</a:t>
            </a:r>
            <a:r>
              <a:rPr lang="en-US" sz="2000" i="1" dirty="0" err="1">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ominously (adverb)</a:t>
            </a:r>
            <a:endParaRPr lang="en-US" altLang="en-US" sz="2000" b="1" dirty="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smtClean="0">
                <a:solidFill>
                  <a:schemeClr val="bg1"/>
                </a:solidFill>
              </a:rPr>
              <a:t>The </a:t>
            </a:r>
            <a:r>
              <a:rPr lang="en-US" sz="2000" dirty="0">
                <a:solidFill>
                  <a:schemeClr val="bg1"/>
                </a:solidFill>
              </a:rPr>
              <a:t>warning sounds of an </a:t>
            </a:r>
            <a:r>
              <a:rPr lang="en-US" sz="2000" b="1" u="sng" dirty="0">
                <a:solidFill>
                  <a:schemeClr val="bg1"/>
                </a:solidFill>
              </a:rPr>
              <a:t>ominous</a:t>
            </a:r>
            <a:r>
              <a:rPr lang="en-US" sz="2000" dirty="0">
                <a:solidFill>
                  <a:schemeClr val="bg1"/>
                </a:solidFill>
              </a:rPr>
              <a:t> storm made </a:t>
            </a:r>
            <a:r>
              <a:rPr lang="en-US" sz="2000" dirty="0" smtClean="0">
                <a:solidFill>
                  <a:schemeClr val="bg1"/>
                </a:solidFill>
              </a:rPr>
              <a:t>the kids </a:t>
            </a:r>
            <a:r>
              <a:rPr lang="en-US" sz="2000" dirty="0">
                <a:solidFill>
                  <a:schemeClr val="bg1"/>
                </a:solidFill>
              </a:rPr>
              <a:t>run for cover.</a:t>
            </a:r>
            <a:endParaRPr lang="en-US" altLang="en-US" sz="1800" b="1" dirty="0" smtClean="0">
              <a:solidFill>
                <a:schemeClr val="bg1"/>
              </a:solidFill>
              <a:latin typeface="+mn-lt"/>
            </a:endParaRPr>
          </a:p>
          <a:p>
            <a:pPr eaLnBrk="1" hangingPunct="1">
              <a:lnSpc>
                <a:spcPct val="80000"/>
              </a:lnSpc>
              <a:defRPr/>
            </a:pPr>
            <a:endParaRPr lang="en-US" altLang="en-US" sz="1800" b="1" dirty="0" smtClean="0">
              <a:solidFill>
                <a:schemeClr val="bg1"/>
              </a:solidFill>
              <a:latin typeface="+mn-lt"/>
            </a:endParaRPr>
          </a:p>
          <a:p>
            <a:pPr eaLnBrk="1" hangingPunct="1">
              <a:lnSpc>
                <a:spcPct val="80000"/>
              </a:lnSpc>
              <a:defRPr/>
            </a:pPr>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430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fearful, hostile, unfriendly</a:t>
            </a:r>
            <a:endParaRPr lang="en-US" altLang="en-US" sz="2000" dirty="0">
              <a:solidFill>
                <a:srgbClr val="FFFFFF"/>
              </a:solidFill>
            </a:endParaRPr>
          </a:p>
        </p:txBody>
      </p:sp>
      <p:sp>
        <p:nvSpPr>
          <p:cNvPr id="2" name="TextBox 1"/>
          <p:cNvSpPr txBox="1">
            <a:spLocks noChangeArrowheads="1"/>
          </p:cNvSpPr>
          <p:nvPr/>
        </p:nvSpPr>
        <p:spPr bwMode="auto">
          <a:xfrm>
            <a:off x="1371600" y="53148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threatening</a:t>
            </a:r>
            <a:endParaRPr lang="en-US" altLang="x-none" sz="2000" dirty="0">
              <a:solidFill>
                <a:schemeClr val="bg1"/>
              </a:solidFill>
            </a:endParaRPr>
          </a:p>
        </p:txBody>
      </p:sp>
      <p:sp>
        <p:nvSpPr>
          <p:cNvPr id="4" name="TextBox 3"/>
          <p:cNvSpPr txBox="1"/>
          <p:nvPr/>
        </p:nvSpPr>
        <p:spPr>
          <a:xfrm>
            <a:off x="1447800" y="2953482"/>
            <a:ext cx="4648200" cy="400110"/>
          </a:xfrm>
          <a:prstGeom prst="rect">
            <a:avLst/>
          </a:prstGeom>
          <a:noFill/>
        </p:spPr>
        <p:txBody>
          <a:bodyPr wrap="square" rtlCol="0">
            <a:spAutoFit/>
          </a:bodyPr>
          <a:lstStyle/>
          <a:p>
            <a:r>
              <a:rPr lang="en-US" sz="2000" dirty="0" smtClean="0">
                <a:solidFill>
                  <a:schemeClr val="accent3"/>
                </a:solidFill>
              </a:rPr>
              <a:t>bright, cheerful, joyful</a:t>
            </a:r>
            <a:endParaRPr lang="en-US" sz="2000" dirty="0">
              <a:solidFill>
                <a:schemeClr val="accent3"/>
              </a:solidFill>
            </a:endParaRPr>
          </a:p>
        </p:txBody>
      </p:sp>
    </p:spTree>
    <p:extLst>
      <p:ext uri="{BB962C8B-B14F-4D97-AF65-F5344CB8AC3E}">
        <p14:creationId xmlns:p14="http://schemas.microsoft.com/office/powerpoint/2010/main" val="19777233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Wednesday 3/29/17</a:t>
            </a:r>
            <a:endParaRPr lang="en-US" sz="3200" b="1" dirty="0"/>
          </a:p>
        </p:txBody>
      </p:sp>
      <p:sp>
        <p:nvSpPr>
          <p:cNvPr id="3" name="Content Placeholder 2"/>
          <p:cNvSpPr>
            <a:spLocks noGrp="1"/>
          </p:cNvSpPr>
          <p:nvPr>
            <p:ph idx="1"/>
          </p:nvPr>
        </p:nvSpPr>
        <p:spPr>
          <a:xfrm>
            <a:off x="152400" y="762001"/>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a:t>The </a:t>
            </a:r>
            <a:r>
              <a:rPr lang="en-US" sz="2400" u="sng" dirty="0"/>
              <a:t>skydiver—in spite of his broken leg—set </a:t>
            </a:r>
            <a:r>
              <a:rPr lang="en-US" sz="2400" dirty="0"/>
              <a:t>a new record for endurance.</a:t>
            </a:r>
            <a:endParaRPr lang="en-US" sz="2400" dirty="0" smtClean="0"/>
          </a:p>
          <a:p>
            <a:endParaRPr lang="en-US" sz="2400" i="1"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skydiver, in spite of his broken leg---set </a:t>
            </a:r>
            <a:endParaRPr lang="en-US" sz="2400" dirty="0"/>
          </a:p>
          <a:p>
            <a:r>
              <a:rPr lang="en-US" sz="2400" dirty="0" smtClean="0"/>
              <a:t>C</a:t>
            </a:r>
            <a:r>
              <a:rPr lang="en-US" sz="2400" dirty="0"/>
              <a:t> </a:t>
            </a:r>
            <a:r>
              <a:rPr lang="en-US" sz="2400" dirty="0" smtClean="0"/>
              <a:t>skydiver---in spite of his broken leg, set</a:t>
            </a:r>
            <a:endParaRPr lang="en-US" sz="2400" dirty="0"/>
          </a:p>
          <a:p>
            <a:r>
              <a:rPr lang="en-US" sz="2400" dirty="0" smtClean="0"/>
              <a:t>D</a:t>
            </a:r>
            <a:r>
              <a:rPr lang="en-US" sz="2400" dirty="0"/>
              <a:t> </a:t>
            </a:r>
            <a:r>
              <a:rPr lang="en-US" sz="2400" dirty="0" smtClean="0"/>
              <a:t>skydiver, in spite of his broken leg; set</a:t>
            </a:r>
          </a:p>
          <a:p>
            <a:r>
              <a:rPr lang="en-US" sz="2400" b="1" dirty="0" smtClean="0">
                <a:solidFill>
                  <a:srgbClr val="009A46"/>
                </a:solidFill>
              </a:rPr>
              <a:t>Answer: </a:t>
            </a:r>
            <a:r>
              <a:rPr lang="en-US" sz="2400" b="1" dirty="0">
                <a:solidFill>
                  <a:srgbClr val="009A46"/>
                </a:solidFill>
              </a:rPr>
              <a:t>A</a:t>
            </a:r>
            <a:endParaRPr lang="en-US" sz="2400" b="1" dirty="0" smtClean="0">
              <a:solidFill>
                <a:srgbClr val="009A46"/>
              </a:solidFill>
            </a:endParaRPr>
          </a:p>
          <a:p>
            <a:r>
              <a:rPr lang="en-US" sz="2400" b="1" dirty="0" smtClean="0">
                <a:solidFill>
                  <a:srgbClr val="009A46"/>
                </a:solidFill>
              </a:rPr>
              <a:t>Rule = Use a dash to provide emphasis for any part of a sentence that can be separated from the rest of the sentence.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6574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28600" y="1447800"/>
            <a:ext cx="8610600" cy="4572000"/>
          </a:xfrm>
        </p:spPr>
        <p:txBody>
          <a:bodyPr tIns="45700" bIns="45700">
            <a:noAutofit/>
          </a:bodyPr>
          <a:lstStyle/>
          <a:p>
            <a:pPr marL="285750" indent="-285750">
              <a:buFont typeface="Arial" charset="0"/>
              <a:buChar char="•"/>
            </a:pPr>
            <a:r>
              <a:rPr lang="en-US" sz="2000" dirty="0" smtClean="0"/>
              <a:t>On your own, you </a:t>
            </a:r>
            <a:r>
              <a:rPr lang="en-US" sz="2000" dirty="0"/>
              <a:t>are creating a </a:t>
            </a:r>
            <a:r>
              <a:rPr lang="en-US" sz="2000" dirty="0" smtClean="0"/>
              <a:t>drawing of </a:t>
            </a:r>
            <a:r>
              <a:rPr lang="en-US" sz="2000" dirty="0"/>
              <a:t>the scene we </a:t>
            </a:r>
            <a:r>
              <a:rPr lang="en-US" sz="2000" dirty="0" smtClean="0"/>
              <a:t>are reading, today. Add elements to your drawing after each paragraph. </a:t>
            </a:r>
            <a:endParaRPr lang="en-US" sz="2000" dirty="0"/>
          </a:p>
          <a:p>
            <a:pPr marL="285750" indent="-285750">
              <a:buFont typeface="Arial" charset="0"/>
              <a:buChar char="•"/>
            </a:pPr>
            <a:endParaRPr lang="en-US" sz="2000" dirty="0" smtClean="0"/>
          </a:p>
          <a:p>
            <a:pPr marL="285750" indent="-285750">
              <a:buFont typeface="Arial" charset="0"/>
              <a:buChar char="•"/>
            </a:pPr>
            <a:r>
              <a:rPr lang="en-US" sz="2000" dirty="0" smtClean="0"/>
              <a:t>You </a:t>
            </a:r>
            <a:r>
              <a:rPr lang="en-US" sz="2000" dirty="0"/>
              <a:t>can only include evidence from the text in your creation. Do not add anything</a:t>
            </a:r>
            <a:r>
              <a:rPr lang="en-US" sz="2000" dirty="0" smtClean="0"/>
              <a:t>.</a:t>
            </a:r>
          </a:p>
          <a:p>
            <a:pPr marL="285750" indent="-285750">
              <a:buFont typeface="Arial" charset="0"/>
              <a:buChar char="•"/>
            </a:pPr>
            <a:endParaRPr lang="en-US" sz="2000" dirty="0"/>
          </a:p>
          <a:p>
            <a:pPr marL="285750" indent="-285750">
              <a:buFont typeface="Arial" charset="0"/>
              <a:buChar char="•"/>
            </a:pPr>
            <a:r>
              <a:rPr lang="en-US" sz="2000" dirty="0"/>
              <a:t>On the back of your drawing, connect your creation to the text. (Explain how the stuff in your creation is the stuff in the text</a:t>
            </a:r>
            <a:r>
              <a:rPr lang="en-US" sz="2000" dirty="0" smtClean="0"/>
              <a:t>.)</a:t>
            </a:r>
          </a:p>
          <a:p>
            <a:pPr marL="285750" indent="-285750">
              <a:buFont typeface="Arial" charset="0"/>
              <a:buChar char="•"/>
            </a:pPr>
            <a:endParaRPr lang="en-US" sz="2000" dirty="0"/>
          </a:p>
          <a:p>
            <a:pPr marL="285750" indent="-285750">
              <a:buFont typeface="Arial" charset="0"/>
              <a:buChar char="•"/>
            </a:pPr>
            <a:r>
              <a:rPr lang="en-US" sz="2000" dirty="0" smtClean="0"/>
              <a:t>Describe the relationship between George and Lennie. What kind of relationship is it? Does one person benefit from it more than the other? Provide textual evidence and explanations to support your reasoning. </a:t>
            </a:r>
            <a:endParaRPr lang="en-US" sz="2000" dirty="0"/>
          </a:p>
          <a:p>
            <a:pPr marL="285750" indent="-285750">
              <a:buFont typeface="Arial" charset="0"/>
              <a:buChar char="•"/>
            </a:pPr>
            <a:endParaRPr lang="en-US" sz="2000" dirty="0" smtClean="0"/>
          </a:p>
          <a:p>
            <a:pPr marL="285750" indent="-285750">
              <a:buFont typeface="Arial" charset="0"/>
              <a:buChar char="•"/>
            </a:pPr>
            <a:r>
              <a:rPr lang="en-US" sz="2000" dirty="0" smtClean="0"/>
              <a:t>Photograph </a:t>
            </a:r>
            <a:r>
              <a:rPr lang="en-US" sz="2000" dirty="0"/>
              <a:t>your </a:t>
            </a:r>
            <a:r>
              <a:rPr lang="en-US" sz="2000" dirty="0" smtClean="0"/>
              <a:t>creation </a:t>
            </a:r>
            <a:r>
              <a:rPr lang="en-US" sz="2000" dirty="0"/>
              <a:t>and submit it in Google </a:t>
            </a:r>
            <a:r>
              <a:rPr lang="en-US" sz="2000" dirty="0" smtClean="0"/>
              <a:t>Classroom. **I will also allow you to turn in a physical copy, instead of submitting it on-line. </a:t>
            </a:r>
            <a:r>
              <a:rPr lang="en-US" sz="2000" dirty="0"/>
              <a:t>(If you have the Google Classroom app on your phone, you can use your phone. If you don’t have it, you really should get it</a:t>
            </a:r>
            <a:r>
              <a:rPr lang="en-US" sz="2000" dirty="0" smtClean="0"/>
              <a:t>.)</a:t>
            </a:r>
          </a:p>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endParaRPr lang="en-US" sz="2000" dirty="0" smtClean="0"/>
          </a:p>
          <a:p>
            <a:pPr marL="285750" indent="-285750" eaLnBrk="1" fontAlgn="auto" hangingPunct="1">
              <a:lnSpc>
                <a:spcPct val="80000"/>
              </a:lnSpc>
              <a:spcBef>
                <a:spcPts val="0"/>
              </a:spcBef>
              <a:spcAft>
                <a:spcPts val="0"/>
              </a:spcAft>
              <a:buClr>
                <a:srgbClr val="000000"/>
              </a:buClr>
              <a:buSzPct val="100000"/>
              <a:buFont typeface="Arial" charset="0"/>
              <a:buChar char="•"/>
              <a:defRPr/>
            </a:pPr>
            <a:endParaRPr lang="en-US" sz="1700" dirty="0" smtClean="0">
              <a:latin typeface="Calibri" charset="0"/>
              <a:ea typeface="Calibri" charset="0"/>
              <a:cs typeface="Calibri" charset="0"/>
              <a:sym typeface="Calibri"/>
            </a:endParaRPr>
          </a:p>
        </p:txBody>
      </p:sp>
      <p:sp>
        <p:nvSpPr>
          <p:cNvPr id="2" name="TextBox 1"/>
          <p:cNvSpPr txBox="1"/>
          <p:nvPr/>
        </p:nvSpPr>
        <p:spPr>
          <a:xfrm>
            <a:off x="381000" y="76200"/>
            <a:ext cx="8305800" cy="1384995"/>
          </a:xfrm>
          <a:prstGeom prst="rect">
            <a:avLst/>
          </a:prstGeom>
          <a:noFill/>
        </p:spPr>
        <p:txBody>
          <a:bodyPr wrap="square" rtlCol="0">
            <a:spAutoFit/>
          </a:bodyPr>
          <a:lstStyle/>
          <a:p>
            <a:r>
              <a:rPr lang="en-US" sz="2800" b="1" dirty="0" smtClean="0"/>
              <a:t>Assignment to complete as we read the opening section of the novel, “Of Mice and Men” by John Steinbeck. </a:t>
            </a:r>
            <a:endParaRPr lang="en-US" sz="2800" b="1" dirty="0"/>
          </a:p>
        </p:txBody>
      </p:sp>
    </p:spTree>
    <p:extLst>
      <p:ext uri="{BB962C8B-B14F-4D97-AF65-F5344CB8AC3E}">
        <p14:creationId xmlns:p14="http://schemas.microsoft.com/office/powerpoint/2010/main" val="934626894"/>
      </p:ext>
    </p:extLst>
  </p:cSld>
  <p:clrMapOvr>
    <a:masterClrMapping/>
  </p:clrMapOvr>
  <p:transition spd="slow">
    <p:cut/>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3/30/17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1 SAT Grammar Question (dash)</a:t>
            </a:r>
          </a:p>
          <a:p>
            <a:pPr eaLnBrk="1" fontAlgn="auto" hangingPunct="1">
              <a:lnSpc>
                <a:spcPct val="80000"/>
              </a:lnSpc>
              <a:spcBef>
                <a:spcPts val="0"/>
              </a:spcBef>
              <a:spcAft>
                <a:spcPts val="0"/>
              </a:spcAft>
              <a:buClr>
                <a:srgbClr val="000000"/>
              </a:buClr>
              <a:buSzPct val="100000"/>
              <a:defRPr/>
            </a:pPr>
            <a:r>
              <a:rPr lang="en-US" sz="2400" b="1" dirty="0" smtClean="0">
                <a:solidFill>
                  <a:srgbClr val="C20E9B"/>
                </a:solidFill>
                <a:latin typeface="Calibri" charset="0"/>
                <a:ea typeface="Calibri" charset="0"/>
                <a:cs typeface="Calibri" charset="0"/>
                <a:sym typeface="Calibri"/>
              </a:rPr>
              <a:t>In </a:t>
            </a:r>
            <a:r>
              <a:rPr lang="en-US" sz="2400" b="1" dirty="0">
                <a:solidFill>
                  <a:srgbClr val="C20E9B"/>
                </a:solidFill>
                <a:latin typeface="Calibri" charset="0"/>
                <a:ea typeface="Calibri" charset="0"/>
                <a:cs typeface="Calibri" charset="0"/>
                <a:sym typeface="Calibri"/>
              </a:rPr>
              <a:t>class activities</a:t>
            </a:r>
            <a:r>
              <a:rPr lang="en-US" sz="24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Courier New" panose="02070309020205020404" pitchFamily="49" charset="0"/>
              <a:buChar char="o"/>
              <a:defRPr/>
            </a:pPr>
            <a:r>
              <a:rPr lang="en-US" sz="2400" b="1" dirty="0" smtClean="0">
                <a:solidFill>
                  <a:srgbClr val="C20E9B"/>
                </a:solidFill>
                <a:latin typeface="Calibri" charset="0"/>
                <a:ea typeface="Calibri" charset="0"/>
                <a:cs typeface="Calibri" charset="0"/>
                <a:sym typeface="Calibri"/>
              </a:rPr>
              <a:t>Bell Work **8 minutes</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smtClean="0">
                <a:solidFill>
                  <a:srgbClr val="0070C0"/>
                </a:solidFill>
                <a:latin typeface="Calibri" charset="0"/>
                <a:ea typeface="Calibri" charset="0"/>
                <a:cs typeface="Calibri" charset="0"/>
                <a:sym typeface="Calibri"/>
              </a:rPr>
              <a:t> Finish drawing assignment for Ch. 1 of “Of Mice and Men”</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a:solidFill>
                  <a:srgbClr val="0070C0"/>
                </a:solidFill>
                <a:latin typeface="Calibri" charset="0"/>
                <a:ea typeface="Calibri" charset="0"/>
                <a:cs typeface="Calibri" charset="0"/>
                <a:sym typeface="Calibri"/>
              </a:rPr>
              <a:t> </a:t>
            </a:r>
            <a:r>
              <a:rPr lang="en-US" sz="2400" b="1" dirty="0" smtClean="0">
                <a:solidFill>
                  <a:srgbClr val="0070C0"/>
                </a:solidFill>
                <a:latin typeface="Calibri" charset="0"/>
                <a:ea typeface="Calibri" charset="0"/>
                <a:cs typeface="Calibri" charset="0"/>
                <a:sym typeface="Calibri"/>
              </a:rPr>
              <a:t>Turn in Article of the Week (Annotations, 3 SAT Questions + answers, and 1 intro. paragraph and 1 body paragraph for the rhetorical analysis). </a:t>
            </a:r>
          </a:p>
          <a:p>
            <a:pPr marL="342900" indent="-342900" eaLnBrk="1" fontAlgn="auto" hangingPunct="1">
              <a:lnSpc>
                <a:spcPct val="80000"/>
              </a:lnSpc>
              <a:spcBef>
                <a:spcPts val="400"/>
              </a:spcBef>
              <a:spcAft>
                <a:spcPts val="0"/>
              </a:spcAft>
              <a:buClr>
                <a:srgbClr val="000000"/>
              </a:buClr>
              <a:buSzPct val="100000"/>
              <a:buFont typeface="Wingdings"/>
              <a:buChar char="&amp;"/>
              <a:defRPr/>
            </a:pPr>
            <a:r>
              <a:rPr lang="en-US" sz="2400" b="1" dirty="0" smtClean="0">
                <a:solidFill>
                  <a:srgbClr val="0070C0"/>
                </a:solidFill>
                <a:latin typeface="Calibri" charset="0"/>
                <a:ea typeface="Calibri" charset="0"/>
                <a:cs typeface="Calibri" charset="0"/>
                <a:sym typeface="Calibri"/>
              </a:rPr>
              <a:t> Work on completing the Khan Challenge **Due 4/8/17</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t>
            </a:r>
            <a:r>
              <a:rPr lang="en-US" sz="2400" dirty="0" smtClean="0">
                <a:solidFill>
                  <a:schemeClr val="tx1"/>
                </a:solidFill>
                <a:latin typeface="Calibri" charset="0"/>
                <a:ea typeface="Calibri" charset="0"/>
                <a:cs typeface="Calibri" charset="0"/>
                <a:sym typeface="Calibri"/>
              </a:rPr>
              <a:t>analyze a text by paying close attention to the author’s choices regarding how to develop and relate elements in a story by creating a visual representation of the text. </a:t>
            </a:r>
            <a:endParaRPr lang="en-US" sz="24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smtClean="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smtClean="0">
                <a:solidFill>
                  <a:schemeClr val="tx1"/>
                </a:solidFill>
                <a:latin typeface="Calibri" charset="0"/>
                <a:ea typeface="Calibri" charset="0"/>
                <a:cs typeface="Calibri" charset="0"/>
                <a:sym typeface="Calibri"/>
              </a:rPr>
              <a:t>The line from the text which supports why I drew_____ is, “</a:t>
            </a:r>
            <a:r>
              <a:rPr lang="mr-IN" sz="2400" dirty="0" smtClean="0">
                <a:solidFill>
                  <a:schemeClr val="tx1"/>
                </a:solidFill>
                <a:latin typeface="Calibri" charset="0"/>
                <a:ea typeface="Calibri" charset="0"/>
                <a:cs typeface="Calibri" charset="0"/>
                <a:sym typeface="Calibri"/>
              </a:rPr>
              <a:t>…</a:t>
            </a:r>
            <a:r>
              <a:rPr lang="en-US" sz="2400"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smtClean="0">
                <a:solidFill>
                  <a:schemeClr val="tx1"/>
                </a:solidFill>
                <a:latin typeface="Calibri" charset="0"/>
                <a:ea typeface="Calibri" charset="0"/>
                <a:cs typeface="Calibri" charset="0"/>
                <a:sym typeface="Calibri"/>
              </a:rPr>
              <a:t>This portion of the text explains why I drew _____ because</a:t>
            </a:r>
            <a:r>
              <a:rPr lang="mr-IN" sz="2400" dirty="0" smtClean="0">
                <a:solidFill>
                  <a:schemeClr val="tx1"/>
                </a:solidFill>
                <a:latin typeface="Calibri" charset="0"/>
                <a:ea typeface="Calibri" charset="0"/>
                <a:cs typeface="Calibri" charset="0"/>
                <a:sym typeface="Calibri"/>
              </a:rPr>
              <a:t>…</a:t>
            </a:r>
            <a:endParaRPr lang="en-US" sz="2400" dirty="0" smtClean="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82754533"/>
      </p:ext>
    </p:extLst>
  </p:cSld>
  <p:clrMapOvr>
    <a:masterClrMapping/>
  </p:clrMapOvr>
  <p:transition spd="slow">
    <p:cut/>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3/30/17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altruistic</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[al-</a:t>
            </a:r>
            <a:r>
              <a:rPr lang="en-US" sz="2000" dirty="0" err="1" smtClean="0">
                <a:solidFill>
                  <a:schemeClr val="bg1"/>
                </a:solidFill>
              </a:rPr>
              <a:t>troo</a:t>
            </a:r>
            <a:r>
              <a:rPr lang="en-US" sz="2000" dirty="0" smtClean="0">
                <a:solidFill>
                  <a:schemeClr val="bg1"/>
                </a:solidFill>
              </a:rPr>
              <a:t>-</a:t>
            </a:r>
            <a:r>
              <a:rPr lang="en-US" sz="2000" b="1" dirty="0" smtClean="0">
                <a:solidFill>
                  <a:schemeClr val="bg1"/>
                </a:solidFill>
              </a:rPr>
              <a:t>is</a:t>
            </a:r>
            <a:r>
              <a:rPr lang="en-US" sz="2000" dirty="0" smtClean="0">
                <a:solidFill>
                  <a:schemeClr val="bg1"/>
                </a:solidFill>
              </a:rPr>
              <a:t>-</a:t>
            </a:r>
            <a:r>
              <a:rPr lang="en-US" sz="2000" dirty="0" err="1" smtClean="0">
                <a:solidFill>
                  <a:schemeClr val="bg1"/>
                </a:solidFill>
              </a:rPr>
              <a:t>tik</a:t>
            </a:r>
            <a:r>
              <a:rPr lang="en-US" sz="2000" dirty="0">
                <a:solidFill>
                  <a:schemeClr val="bg1"/>
                </a:solidFill>
              </a:rPr>
              <a:t>]</a:t>
            </a:r>
          </a:p>
          <a:p>
            <a:endParaRPr lang="en-US" altLang="en-US" sz="2000" dirty="0" smtClean="0"/>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altruism (noun)</a:t>
            </a:r>
            <a:endParaRPr lang="en-US" altLang="en-US" sz="2000" b="1" dirty="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smtClean="0">
                <a:solidFill>
                  <a:schemeClr val="bg1"/>
                </a:solidFill>
              </a:rPr>
              <a:t>Dan Gilbert is </a:t>
            </a:r>
            <a:r>
              <a:rPr lang="en-US" sz="2000" dirty="0">
                <a:solidFill>
                  <a:schemeClr val="bg1"/>
                </a:solidFill>
              </a:rPr>
              <a:t>an</a:t>
            </a:r>
            <a:r>
              <a:rPr lang="en-US" sz="2000" b="1" u="sng" dirty="0">
                <a:solidFill>
                  <a:schemeClr val="bg1"/>
                </a:solidFill>
              </a:rPr>
              <a:t> altruistic </a:t>
            </a:r>
            <a:r>
              <a:rPr lang="en-US" sz="2000" dirty="0">
                <a:solidFill>
                  <a:schemeClr val="bg1"/>
                </a:solidFill>
              </a:rPr>
              <a:t>man who gives away millions of dollars every year to various charities.</a:t>
            </a: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c</a:t>
            </a:r>
            <a:r>
              <a:rPr lang="en-US" altLang="en-US" sz="2000" dirty="0" smtClean="0">
                <a:solidFill>
                  <a:srgbClr val="FFFFFF"/>
                </a:solidFill>
              </a:rPr>
              <a:t>haritable, selfless, kind</a:t>
            </a:r>
            <a:endParaRPr lang="en-US" altLang="en-US" sz="2000" dirty="0">
              <a:solidFill>
                <a:srgbClr val="FFFFFF"/>
              </a:solidFill>
            </a:endParaRPr>
          </a:p>
        </p:txBody>
      </p:sp>
      <p:sp>
        <p:nvSpPr>
          <p:cNvPr id="2" name="TextBox 1"/>
          <p:cNvSpPr txBox="1">
            <a:spLocks noChangeArrowheads="1"/>
          </p:cNvSpPr>
          <p:nvPr/>
        </p:nvSpPr>
        <p:spPr bwMode="auto">
          <a:xfrm>
            <a:off x="1371600" y="5845314"/>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showing a disinterested and selfless concern for the well-being of others; unselfish</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smtClean="0">
                <a:solidFill>
                  <a:schemeClr val="accent3"/>
                </a:solidFill>
              </a:rPr>
              <a:t>stingy, selfish, conceited</a:t>
            </a:r>
            <a:endParaRPr lang="en-US" sz="2000" dirty="0">
              <a:solidFill>
                <a:schemeClr val="accent3"/>
              </a:solidFill>
            </a:endParaRPr>
          </a:p>
        </p:txBody>
      </p:sp>
    </p:spTree>
    <p:extLst>
      <p:ext uri="{BB962C8B-B14F-4D97-AF65-F5344CB8AC3E}">
        <p14:creationId xmlns:p14="http://schemas.microsoft.com/office/powerpoint/2010/main" val="3726048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152400"/>
            <a:ext cx="8229600" cy="1143000"/>
          </a:xfrm>
        </p:spPr>
        <p:txBody>
          <a:bodyPr/>
          <a:lstStyle/>
          <a:p>
            <a:pPr algn="ctr"/>
            <a:r>
              <a:rPr lang="en-US" sz="3200" b="1" dirty="0" smtClean="0"/>
              <a:t>Thursday 3/30/17</a:t>
            </a:r>
            <a:endParaRPr lang="en-US" sz="3200" b="1" dirty="0"/>
          </a:p>
        </p:txBody>
      </p:sp>
      <p:sp>
        <p:nvSpPr>
          <p:cNvPr id="3" name="Content Placeholder 2"/>
          <p:cNvSpPr>
            <a:spLocks noGrp="1"/>
          </p:cNvSpPr>
          <p:nvPr>
            <p:ph idx="1"/>
          </p:nvPr>
        </p:nvSpPr>
        <p:spPr>
          <a:xfrm>
            <a:off x="152400" y="609600"/>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dirty="0" smtClean="0"/>
          </a:p>
          <a:p>
            <a:r>
              <a:rPr lang="en-US" sz="2400" dirty="0" smtClean="0"/>
              <a:t>Last </a:t>
            </a:r>
            <a:r>
              <a:rPr lang="en-US" sz="2400" dirty="0"/>
              <a:t>week, Theodore—who is an extremely conscientious </a:t>
            </a:r>
            <a:r>
              <a:rPr lang="en-US" sz="2400" u="sng" dirty="0"/>
              <a:t>student, won</a:t>
            </a:r>
            <a:r>
              <a:rPr lang="en-US" sz="2400" dirty="0"/>
              <a:t> a $10,000 scholarship; his parents are incredibly proud.</a:t>
            </a:r>
          </a:p>
          <a:p>
            <a:endParaRPr lang="en-US" dirty="0" smtClean="0"/>
          </a:p>
          <a:p>
            <a:r>
              <a:rPr lang="en-US" sz="2400" i="1" dirty="0" smtClean="0"/>
              <a:t>Please choose from one of the following options:</a:t>
            </a:r>
          </a:p>
          <a:p>
            <a:r>
              <a:rPr lang="en-US" sz="2400" dirty="0" smtClean="0"/>
              <a:t>A</a:t>
            </a:r>
            <a:r>
              <a:rPr lang="en-US" sz="2400" dirty="0"/>
              <a:t>. NO CHANGE</a:t>
            </a:r>
          </a:p>
          <a:p>
            <a:r>
              <a:rPr lang="en-US" sz="2400" dirty="0"/>
              <a:t>B. student—won</a:t>
            </a:r>
          </a:p>
          <a:p>
            <a:r>
              <a:rPr lang="en-US" sz="2400" dirty="0"/>
              <a:t>C. student won</a:t>
            </a:r>
          </a:p>
          <a:p>
            <a:r>
              <a:rPr lang="en-US" sz="2400" dirty="0"/>
              <a:t>D. student: won</a:t>
            </a:r>
          </a:p>
          <a:p>
            <a:endParaRPr lang="en-US" sz="2000" dirty="0" smtClean="0">
              <a:solidFill>
                <a:schemeClr val="tx1"/>
              </a:solidFill>
            </a:endParaRPr>
          </a:p>
          <a:p>
            <a:r>
              <a:rPr lang="en-US" sz="2400" b="1" dirty="0" smtClean="0">
                <a:solidFill>
                  <a:srgbClr val="009A46"/>
                </a:solidFill>
              </a:rPr>
              <a:t>Answer: </a:t>
            </a:r>
            <a:r>
              <a:rPr lang="en-US" sz="2400" b="1" dirty="0">
                <a:solidFill>
                  <a:srgbClr val="009A46"/>
                </a:solidFill>
              </a:rPr>
              <a:t>B</a:t>
            </a:r>
            <a:endParaRPr lang="en-US" sz="2400" b="1" dirty="0" smtClean="0">
              <a:solidFill>
                <a:srgbClr val="009A46"/>
              </a:solidFill>
            </a:endParaRPr>
          </a:p>
          <a:p>
            <a:r>
              <a:rPr lang="en-US" sz="2400" b="1" dirty="0" smtClean="0">
                <a:solidFill>
                  <a:srgbClr val="009A46"/>
                </a:solidFill>
              </a:rPr>
              <a:t>Rule = Use a dash to provide emphasis for any part of a sentence that can be separated from the rest of the sentence.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0059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3/31/17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Study for WOTD + Grammar Quiz (10 minutes)</a:t>
            </a:r>
          </a:p>
          <a:p>
            <a:pPr eaLnBrk="1" fontAlgn="auto" hangingPunct="1">
              <a:lnSpc>
                <a:spcPct val="80000"/>
              </a:lnSpc>
              <a:spcBef>
                <a:spcPts val="0"/>
              </a:spcBef>
              <a:spcAft>
                <a:spcPts val="0"/>
              </a:spcAft>
              <a:buClr>
                <a:srgbClr val="000000"/>
              </a:buClr>
              <a:buSzPct val="100000"/>
              <a:defRPr/>
            </a:pPr>
            <a:r>
              <a:rPr lang="en-US" sz="2400" b="1" dirty="0" smtClean="0">
                <a:solidFill>
                  <a:srgbClr val="C20E9B"/>
                </a:solidFill>
                <a:latin typeface="Calibri" charset="0"/>
                <a:ea typeface="Calibri" charset="0"/>
                <a:cs typeface="Calibri" charset="0"/>
                <a:sym typeface="Calibri"/>
              </a:rPr>
              <a:t>In </a:t>
            </a:r>
            <a:r>
              <a:rPr lang="en-US" sz="2400" b="1" dirty="0">
                <a:solidFill>
                  <a:srgbClr val="C20E9B"/>
                </a:solidFill>
                <a:latin typeface="Calibri" charset="0"/>
                <a:ea typeface="Calibri" charset="0"/>
                <a:cs typeface="Calibri" charset="0"/>
                <a:sym typeface="Calibri"/>
              </a:rPr>
              <a:t>class activities</a:t>
            </a:r>
            <a:r>
              <a:rPr lang="en-US" sz="24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C20E9B"/>
                </a:solidFill>
                <a:latin typeface="Calibri" charset="0"/>
                <a:ea typeface="Calibri" charset="0"/>
                <a:cs typeface="Calibri" charset="0"/>
                <a:sym typeface="Calibri"/>
              </a:rPr>
              <a:t>Bell Work = Study for WOTD + Grammar Quiz (10 minutes)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0070C0"/>
                </a:solidFill>
                <a:latin typeface="Calibri" charset="0"/>
                <a:ea typeface="Calibri" charset="0"/>
                <a:cs typeface="Calibri" charset="0"/>
                <a:sym typeface="Calibri"/>
              </a:rPr>
              <a:t>Turn in drawing assignment for Ch. 1 of “Of Mice and Men”</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400" b="1" dirty="0">
                <a:solidFill>
                  <a:srgbClr val="0070C0"/>
                </a:solidFill>
                <a:latin typeface="Calibri" charset="0"/>
                <a:ea typeface="Calibri" charset="0"/>
                <a:cs typeface="Calibri" charset="0"/>
                <a:sym typeface="Calibri"/>
              </a:rPr>
              <a:t> </a:t>
            </a:r>
            <a:r>
              <a:rPr lang="en-US" sz="2400" b="1" dirty="0" smtClean="0">
                <a:solidFill>
                  <a:srgbClr val="0070C0"/>
                </a:solidFill>
                <a:latin typeface="Calibri" charset="0"/>
                <a:ea typeface="Calibri" charset="0"/>
                <a:cs typeface="Calibri" charset="0"/>
                <a:sym typeface="Calibri"/>
              </a:rPr>
              <a:t>Turn in Article of the Week (Annotations, 3 SAT Questions + answers, and 1 intro. paragraph and 1 body paragraph for the rhetorical analysis). </a:t>
            </a:r>
          </a:p>
          <a:p>
            <a:pPr marL="342900" indent="-342900" eaLnBrk="1" fontAlgn="auto" hangingPunct="1">
              <a:lnSpc>
                <a:spcPct val="80000"/>
              </a:lnSpc>
              <a:spcBef>
                <a:spcPts val="400"/>
              </a:spcBef>
              <a:spcAft>
                <a:spcPts val="0"/>
              </a:spcAft>
              <a:buClr>
                <a:srgbClr val="000000"/>
              </a:buClr>
              <a:buSzPct val="100000"/>
              <a:buFont typeface="Courier New" charset="0"/>
              <a:buChar char="o"/>
              <a:defRPr/>
            </a:pPr>
            <a:r>
              <a:rPr lang="en-US" sz="2400" b="1" dirty="0" smtClean="0">
                <a:solidFill>
                  <a:srgbClr val="0070C0"/>
                </a:solidFill>
                <a:latin typeface="Calibri" charset="0"/>
                <a:ea typeface="Calibri" charset="0"/>
                <a:cs typeface="Calibri" charset="0"/>
                <a:sym typeface="Calibri"/>
              </a:rPr>
              <a:t> Work on completing the Khan Challenge **Due 4/8/17</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t>
            </a:r>
            <a:r>
              <a:rPr lang="en-US" sz="2400" dirty="0" smtClean="0">
                <a:solidFill>
                  <a:schemeClr val="tx1"/>
                </a:solidFill>
                <a:latin typeface="Calibri" charset="0"/>
                <a:ea typeface="Calibri" charset="0"/>
                <a:cs typeface="Calibri" charset="0"/>
                <a:sym typeface="Calibri"/>
              </a:rPr>
              <a:t>analyze a text by paying close attention to the author’s choices regarding how to develop and relate elements in a story by creating a visual representation of the text. </a:t>
            </a:r>
            <a:endParaRPr lang="en-US" sz="24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smtClean="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smtClean="0">
                <a:solidFill>
                  <a:schemeClr val="tx1"/>
                </a:solidFill>
                <a:latin typeface="Calibri" charset="0"/>
                <a:ea typeface="Calibri" charset="0"/>
                <a:cs typeface="Calibri" charset="0"/>
                <a:sym typeface="Calibri"/>
              </a:rPr>
              <a:t>The line from the text which supports why I drew_____ is, “</a:t>
            </a:r>
            <a:r>
              <a:rPr lang="mr-IN" sz="2400" dirty="0" smtClean="0">
                <a:solidFill>
                  <a:schemeClr val="tx1"/>
                </a:solidFill>
                <a:latin typeface="Calibri" charset="0"/>
                <a:ea typeface="Calibri" charset="0"/>
                <a:cs typeface="Calibri" charset="0"/>
                <a:sym typeface="Calibri"/>
              </a:rPr>
              <a:t>…</a:t>
            </a:r>
            <a:r>
              <a:rPr lang="en-US" sz="2400"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2400" dirty="0" smtClean="0">
                <a:solidFill>
                  <a:schemeClr val="tx1"/>
                </a:solidFill>
                <a:latin typeface="Calibri" charset="0"/>
                <a:ea typeface="Calibri" charset="0"/>
                <a:cs typeface="Calibri" charset="0"/>
                <a:sym typeface="Calibri"/>
              </a:rPr>
              <a:t>This portion of the text explains why I drew _____ because</a:t>
            </a:r>
            <a:r>
              <a:rPr lang="mr-IN" sz="2400" dirty="0" smtClean="0">
                <a:solidFill>
                  <a:schemeClr val="tx1"/>
                </a:solidFill>
                <a:latin typeface="Calibri" charset="0"/>
                <a:ea typeface="Calibri" charset="0"/>
                <a:cs typeface="Calibri" charset="0"/>
                <a:sym typeface="Calibri"/>
              </a:rPr>
              <a:t>…</a:t>
            </a:r>
            <a:endParaRPr lang="en-US" sz="2400" dirty="0" smtClean="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7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479689394"/>
      </p:ext>
    </p:extLst>
  </p:cSld>
  <p:clrMapOvr>
    <a:masterClrMapping/>
  </p:clrMapOvr>
  <p:transition spd="slow">
    <p:cut/>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000" b="1" dirty="0" smtClean="0">
                <a:solidFill>
                  <a:schemeClr val="tx1"/>
                </a:solidFill>
                <a:latin typeface="Calibri" charset="0"/>
                <a:ea typeface="Arial" charset="0"/>
                <a:cs typeface="Arial" charset="0"/>
                <a:sym typeface="Calibri" charset="0"/>
              </a:rPr>
              <a:t>Monday 4/10</a:t>
            </a:r>
            <a:r>
              <a:rPr lang="en-US" altLang="en-US" sz="4000" b="1" dirty="0">
                <a:solidFill>
                  <a:schemeClr val="tx1"/>
                </a:solidFill>
                <a:latin typeface="Calibri" charset="0"/>
                <a:ea typeface="Arial" charset="0"/>
                <a:cs typeface="Arial" charset="0"/>
                <a:sym typeface="Calibri" charset="0"/>
              </a:rPr>
              <a:t>/</a:t>
            </a:r>
            <a:r>
              <a:rPr lang="en-US" altLang="en-US" sz="4000" b="1" dirty="0" smtClean="0">
                <a:solidFill>
                  <a:schemeClr val="tx1"/>
                </a:solidFill>
                <a:latin typeface="Calibri" charset="0"/>
                <a:ea typeface="Arial" charset="0"/>
                <a:cs typeface="Arial" charset="0"/>
                <a:sym typeface="Calibri" charset="0"/>
              </a:rPr>
              <a:t>17 Agenda </a:t>
            </a:r>
            <a:endParaRPr lang="en-US" altLang="en-US" sz="40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3200" b="1" dirty="0">
                <a:latin typeface="Calibri" charset="0"/>
                <a:ea typeface="Calibri" charset="0"/>
                <a:cs typeface="Calibri" charset="0"/>
                <a:sym typeface="Calibri"/>
              </a:rPr>
              <a:t>Bell Work:</a:t>
            </a:r>
            <a:r>
              <a:rPr lang="en-US" sz="3200" dirty="0">
                <a:latin typeface="Calibri" charset="0"/>
                <a:ea typeface="Calibri" charset="0"/>
                <a:cs typeface="Calibri" charset="0"/>
                <a:sym typeface="Calibri"/>
              </a:rPr>
              <a:t> </a:t>
            </a:r>
            <a:r>
              <a:rPr lang="en-US" sz="3200" dirty="0" smtClean="0">
                <a:solidFill>
                  <a:srgbClr val="00B0F0"/>
                </a:solidFill>
                <a:latin typeface="Calibri" charset="0"/>
                <a:ea typeface="Calibri" charset="0"/>
                <a:cs typeface="Calibri" charset="0"/>
                <a:sym typeface="Calibri"/>
              </a:rPr>
              <a:t>Pass out Answer Sheets for SAT (tomorrow is the big day!) </a:t>
            </a:r>
            <a:r>
              <a:rPr lang="en-US" sz="3200" dirty="0" smtClean="0">
                <a:solidFill>
                  <a:srgbClr val="00B0F0"/>
                </a:solidFill>
                <a:latin typeface="Calibri" charset="0"/>
                <a:ea typeface="Calibri" charset="0"/>
                <a:cs typeface="Calibri" charset="0"/>
                <a:sym typeface="Wingdings" panose="05000000000000000000" pitchFamily="2" charset="2"/>
              </a:rPr>
              <a:t> </a:t>
            </a:r>
            <a:endParaRPr lang="en-US" sz="3200" dirty="0" smtClean="0">
              <a:solidFill>
                <a:srgbClr val="00B0F0"/>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3200" b="1" dirty="0" smtClean="0">
                <a:solidFill>
                  <a:schemeClr val="tx1"/>
                </a:solidFill>
                <a:latin typeface="Calibri" charset="0"/>
                <a:ea typeface="Calibri" charset="0"/>
                <a:cs typeface="Calibri" charset="0"/>
                <a:sym typeface="Calibri"/>
              </a:rPr>
              <a:t>In </a:t>
            </a:r>
            <a:r>
              <a:rPr lang="en-US" sz="3200" b="1" dirty="0">
                <a:solidFill>
                  <a:schemeClr val="tx1"/>
                </a:solidFill>
                <a:latin typeface="Calibri" charset="0"/>
                <a:ea typeface="Calibri" charset="0"/>
                <a:cs typeface="Calibri" charset="0"/>
                <a:sym typeface="Calibri"/>
              </a:rPr>
              <a:t>class activities</a:t>
            </a:r>
            <a:r>
              <a:rPr lang="en-US" sz="3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3200" b="1" dirty="0" smtClean="0">
                <a:solidFill>
                  <a:srgbClr val="C20E9B"/>
                </a:solidFill>
                <a:latin typeface="Calibri" charset="0"/>
                <a:ea typeface="Calibri" charset="0"/>
                <a:cs typeface="Calibri" charset="0"/>
                <a:sym typeface="Calibri"/>
              </a:rPr>
              <a:t>Bell Work = </a:t>
            </a:r>
            <a:r>
              <a:rPr lang="en-US" sz="3200" b="1" dirty="0" smtClean="0">
                <a:solidFill>
                  <a:schemeClr val="tx1"/>
                </a:solidFill>
                <a:latin typeface="Calibri" charset="0"/>
                <a:ea typeface="Calibri" charset="0"/>
                <a:cs typeface="Calibri" charset="0"/>
                <a:sym typeface="Calibri"/>
              </a:rPr>
              <a:t>Clear everything off of your desk except for a BLUE or BLACK PEN. </a:t>
            </a:r>
            <a:r>
              <a:rPr lang="en-US" sz="3200" b="1" dirty="0" smtClean="0">
                <a:solidFill>
                  <a:srgbClr val="C20E9B"/>
                </a:solidFill>
                <a:latin typeface="Calibri" charset="0"/>
                <a:ea typeface="Calibri" charset="0"/>
                <a:cs typeface="Calibri" charset="0"/>
                <a:sym typeface="Calibri"/>
              </a:rPr>
              <a:t>Pass out bubble sheets and Questionnaire Booklets (must be returned at the end of the hour).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3200" b="1" dirty="0" smtClean="0">
                <a:solidFill>
                  <a:srgbClr val="C20E9B"/>
                </a:solidFill>
                <a:latin typeface="Calibri" charset="0"/>
                <a:ea typeface="Calibri" charset="0"/>
                <a:cs typeface="Calibri" charset="0"/>
                <a:sym typeface="Calibri"/>
              </a:rPr>
              <a:t>Fill out bubbling information for SAT: </a:t>
            </a:r>
            <a:r>
              <a:rPr lang="en-US" sz="3200" b="1" dirty="0" smtClean="0">
                <a:solidFill>
                  <a:schemeClr val="tx1"/>
                </a:solidFill>
                <a:latin typeface="Calibri" charset="0"/>
                <a:ea typeface="Calibri" charset="0"/>
                <a:cs typeface="Calibri" charset="0"/>
                <a:sym typeface="Calibri"/>
              </a:rPr>
              <a:t>DO NOT FILL ANYTHING OUT UNTIL YOU ARE PROMPTED TO DO SO. </a:t>
            </a:r>
            <a:r>
              <a:rPr lang="en-US" sz="3200" b="1" dirty="0" smtClean="0">
                <a:solidFill>
                  <a:schemeClr val="tx1"/>
                </a:solidFill>
                <a:latin typeface="Calibri" charset="0"/>
                <a:ea typeface="Calibri" charset="0"/>
                <a:cs typeface="Calibri" charset="0"/>
                <a:sym typeface="Wingdings" panose="05000000000000000000" pitchFamily="2" charset="2"/>
              </a:rPr>
              <a:t> </a:t>
            </a:r>
            <a:endParaRPr lang="en-US" sz="3200" b="1" dirty="0" smtClean="0">
              <a:solidFill>
                <a:schemeClr val="tx1"/>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3200" b="1" dirty="0">
                <a:solidFill>
                  <a:srgbClr val="C20E9B"/>
                </a:solidFill>
                <a:latin typeface="Calibri" charset="0"/>
                <a:ea typeface="Calibri" charset="0"/>
                <a:cs typeface="Calibri" charset="0"/>
                <a:sym typeface="Calibri"/>
              </a:rPr>
              <a:t> </a:t>
            </a:r>
            <a:r>
              <a:rPr lang="en-US" sz="3200" b="1" dirty="0" smtClean="0">
                <a:solidFill>
                  <a:srgbClr val="C20E9B"/>
                </a:solidFill>
                <a:latin typeface="Calibri" charset="0"/>
                <a:ea typeface="Calibri" charset="0"/>
                <a:cs typeface="Calibri" charset="0"/>
                <a:sym typeface="Calibri"/>
              </a:rPr>
              <a:t>Work on Khan Challenge </a:t>
            </a:r>
            <a:r>
              <a:rPr lang="en-US" sz="3200" b="1" dirty="0" smtClean="0">
                <a:solidFill>
                  <a:schemeClr val="tx1"/>
                </a:solidFill>
                <a:latin typeface="Calibri" charset="0"/>
                <a:ea typeface="Calibri" charset="0"/>
                <a:cs typeface="Calibri" charset="0"/>
                <a:sym typeface="Calibri"/>
              </a:rPr>
              <a:t>**Deadline extended until Friday 4/14 @ 11:59 p.m.</a:t>
            </a:r>
            <a:endParaRPr lang="en-US" sz="1800" b="1"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1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100" dirty="0">
                <a:solidFill>
                  <a:schemeClr val="tx1"/>
                </a:solidFill>
                <a:latin typeface="Calibri" charset="0"/>
                <a:ea typeface="Calibri" charset="0"/>
                <a:cs typeface="Calibri" charset="0"/>
                <a:sym typeface="Calibri"/>
              </a:rPr>
              <a:t>I can </a:t>
            </a:r>
            <a:r>
              <a:rPr lang="en-US" sz="1100" dirty="0" smtClean="0">
                <a:solidFill>
                  <a:schemeClr val="tx1"/>
                </a:solidFill>
                <a:latin typeface="Calibri" charset="0"/>
                <a:ea typeface="Calibri" charset="0"/>
                <a:cs typeface="Calibri" charset="0"/>
                <a:sym typeface="Calibri"/>
              </a:rPr>
              <a:t>analyze a text by paying close attention to the author’s choices regarding how to develop and relate elements in a story by creating a visual representation of the text. </a:t>
            </a:r>
            <a:endParaRPr lang="en-US" sz="11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1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100" dirty="0" smtClean="0">
                <a:solidFill>
                  <a:schemeClr val="tx1"/>
                </a:solidFill>
                <a:latin typeface="Calibri" charset="0"/>
                <a:ea typeface="Calibri" charset="0"/>
                <a:cs typeface="Calibri" charset="0"/>
                <a:sym typeface="Calibri"/>
              </a:rPr>
              <a:t>I can provide justifications for each element in my drawing and explanations for how they connect to the text by using these sentence stems: </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1100" dirty="0" smtClean="0">
                <a:solidFill>
                  <a:schemeClr val="tx1"/>
                </a:solidFill>
                <a:latin typeface="Calibri" charset="0"/>
                <a:ea typeface="Calibri" charset="0"/>
                <a:cs typeface="Calibri" charset="0"/>
                <a:sym typeface="Calibri"/>
              </a:rPr>
              <a:t>The line from the text which supports why I drew_____ is, “</a:t>
            </a:r>
            <a:r>
              <a:rPr lang="mr-IN" sz="1100" dirty="0" smtClean="0">
                <a:solidFill>
                  <a:schemeClr val="tx1"/>
                </a:solidFill>
                <a:latin typeface="Calibri" charset="0"/>
                <a:ea typeface="Calibri" charset="0"/>
                <a:cs typeface="Calibri" charset="0"/>
                <a:sym typeface="Calibri"/>
              </a:rPr>
              <a:t>…</a:t>
            </a:r>
            <a:r>
              <a:rPr lang="en-US" sz="1100"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400"/>
              </a:spcBef>
              <a:spcAft>
                <a:spcPts val="0"/>
              </a:spcAft>
              <a:buClr>
                <a:srgbClr val="000000"/>
              </a:buClr>
              <a:buSzPct val="100000"/>
              <a:buFont typeface="Arial" charset="0"/>
              <a:buChar char="•"/>
              <a:defRPr/>
            </a:pPr>
            <a:r>
              <a:rPr lang="en-US" sz="1100" dirty="0" smtClean="0">
                <a:solidFill>
                  <a:schemeClr val="tx1"/>
                </a:solidFill>
                <a:latin typeface="Calibri" charset="0"/>
                <a:ea typeface="Calibri" charset="0"/>
                <a:cs typeface="Calibri" charset="0"/>
                <a:sym typeface="Calibri"/>
              </a:rPr>
              <a:t>This portion of the text explains why I drew _____ because</a:t>
            </a:r>
            <a:r>
              <a:rPr lang="mr-IN" sz="1100" dirty="0" smtClean="0">
                <a:solidFill>
                  <a:schemeClr val="tx1"/>
                </a:solidFill>
                <a:latin typeface="Calibri" charset="0"/>
                <a:ea typeface="Calibri" charset="0"/>
                <a:cs typeface="Calibri" charset="0"/>
                <a:sym typeface="Calibri"/>
              </a:rPr>
              <a:t>…</a:t>
            </a:r>
            <a:endParaRPr lang="en-US" sz="1100" dirty="0" smtClean="0">
              <a:solidFill>
                <a:schemeClr val="tx1"/>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endParaRPr lang="en-US" sz="11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1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89022398"/>
      </p:ext>
    </p:extLst>
  </p:cSld>
  <p:clrMapOvr>
    <a:masterClrMapping/>
  </p:clrMapOvr>
  <p:transition spd="slow">
    <p:cut/>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3/31/17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endParaRPr lang="en-US" sz="2400"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400" b="1" dirty="0" smtClean="0">
                <a:solidFill>
                  <a:srgbClr val="C20E9B"/>
                </a:solidFill>
                <a:latin typeface="Calibri" charset="0"/>
                <a:ea typeface="Calibri" charset="0"/>
                <a:cs typeface="Calibri" charset="0"/>
                <a:sym typeface="Calibri"/>
              </a:rPr>
              <a:t>In </a:t>
            </a:r>
            <a:r>
              <a:rPr lang="en-US" sz="2400" b="1" dirty="0">
                <a:solidFill>
                  <a:srgbClr val="C20E9B"/>
                </a:solidFill>
                <a:latin typeface="Calibri" charset="0"/>
                <a:ea typeface="Calibri" charset="0"/>
                <a:cs typeface="Calibri" charset="0"/>
                <a:sym typeface="Calibri"/>
              </a:rPr>
              <a:t>class activities</a:t>
            </a:r>
            <a:r>
              <a:rPr lang="en-US" sz="2400" b="1" dirty="0" smtClean="0">
                <a:solidFill>
                  <a:srgbClr val="C20E9B"/>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0070C0"/>
                </a:solidFill>
                <a:latin typeface="Calibri" charset="0"/>
                <a:ea typeface="Calibri" charset="0"/>
                <a:cs typeface="Calibri" charset="0"/>
                <a:sym typeface="Calibri"/>
              </a:rPr>
              <a:t>Bell Work = SSR for 15 minutes (sketch to stretch assignment).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0070C0"/>
                </a:solidFill>
                <a:latin typeface="Calibri" charset="0"/>
                <a:ea typeface="Calibri" charset="0"/>
                <a:cs typeface="Calibri" charset="0"/>
                <a:sym typeface="Calibri"/>
              </a:rPr>
              <a:t>Watch Shrek and analyze based on 5 different types of relationships. </a:t>
            </a:r>
          </a:p>
          <a:p>
            <a:pPr eaLnBrk="1" fontAlgn="auto" hangingPunct="1">
              <a:lnSpc>
                <a:spcPct val="80000"/>
              </a:lnSpc>
              <a:spcBef>
                <a:spcPts val="0"/>
              </a:spcBef>
              <a:spcAft>
                <a:spcPts val="0"/>
              </a:spcAft>
              <a:buClr>
                <a:srgbClr val="000000"/>
              </a:buClr>
              <a:buSzPct val="100000"/>
              <a:defRPr/>
            </a:pPr>
            <a:r>
              <a:rPr lang="en-US" sz="2400" b="1" dirty="0" smtClean="0">
                <a:solidFill>
                  <a:schemeClr val="tx1"/>
                </a:solidFill>
                <a:latin typeface="Calibri" charset="0"/>
                <a:ea typeface="Calibri" charset="0"/>
                <a:cs typeface="Calibri" charset="0"/>
                <a:sym typeface="Calibri"/>
              </a:rPr>
              <a:t>**Assignment = 20 formative points extra credit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400" dirty="0">
                <a:solidFill>
                  <a:schemeClr val="tx1"/>
                </a:solidFill>
                <a:latin typeface="Calibri" charset="0"/>
                <a:ea typeface="Calibri" charset="0"/>
                <a:cs typeface="Calibri" charset="0"/>
                <a:sym typeface="Calibri"/>
              </a:rPr>
              <a:t>I can </a:t>
            </a:r>
            <a:r>
              <a:rPr lang="en-US" sz="24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Language Objective: </a:t>
            </a:r>
          </a:p>
          <a:p>
            <a:pPr marL="285750" indent="-28575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400" dirty="0" smtClean="0">
                <a:solidFill>
                  <a:schemeClr val="tx1"/>
                </a:solidFill>
                <a:latin typeface="Calibri" charset="0"/>
                <a:ea typeface="Calibri" charset="0"/>
                <a:cs typeface="Calibri" charset="0"/>
                <a:sym typeface="Calibri"/>
              </a:rPr>
              <a:t>I can provide justifications for the pieces of evidence from the text I chose to identify.  </a:t>
            </a:r>
            <a:endParaRPr lang="en-US" sz="17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845371645"/>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Thursday 9/28/17 Agenda</a:t>
            </a:r>
            <a:endParaRPr lang="en-US" altLang="en-US" sz="4400" dirty="0">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152400" y="685800"/>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200" b="1" dirty="0">
                <a:latin typeface="+mn-lt"/>
                <a:ea typeface="Calibri"/>
                <a:cs typeface="Calibri"/>
                <a:sym typeface="Calibri"/>
              </a:rPr>
              <a:t>Bell Work:</a:t>
            </a:r>
            <a:r>
              <a:rPr lang="en-US" sz="1200" dirty="0">
                <a:latin typeface="+mn-lt"/>
                <a:ea typeface="Calibri"/>
                <a:cs typeface="Calibri"/>
                <a:sym typeface="Calibri"/>
              </a:rPr>
              <a:t> </a:t>
            </a:r>
            <a:r>
              <a:rPr lang="en-US" sz="1200" dirty="0" smtClean="0">
                <a:latin typeface="+mn-lt"/>
                <a:ea typeface="Calibri"/>
                <a:cs typeface="Calibri"/>
                <a:sym typeface="Calibri"/>
              </a:rPr>
              <a:t>Grab your </a:t>
            </a:r>
            <a:r>
              <a:rPr lang="en-US" sz="1200" dirty="0" err="1" smtClean="0">
                <a:latin typeface="+mn-lt"/>
                <a:ea typeface="Calibri"/>
                <a:cs typeface="Calibri"/>
                <a:sym typeface="Calibri"/>
              </a:rPr>
              <a:t>chromebook</a:t>
            </a:r>
            <a:r>
              <a:rPr lang="en-US" sz="1200" dirty="0" smtClean="0">
                <a:latin typeface="+mn-lt"/>
                <a:ea typeface="Calibri"/>
                <a:cs typeface="Calibri"/>
                <a:sym typeface="Calibri"/>
              </a:rPr>
              <a:t> and then sign into Khan Academy (wait for my directions). If you do not have a number, take one of the 5 extras to the right of the cart. </a:t>
            </a:r>
            <a:r>
              <a:rPr lang="en-US" sz="1200" dirty="0" smtClean="0">
                <a:latin typeface="+mn-lt"/>
                <a:ea typeface="Calibri"/>
                <a:cs typeface="Calibri"/>
                <a:sym typeface="Wingdings" panose="05000000000000000000" pitchFamily="2" charset="2"/>
              </a:rPr>
              <a:t> </a:t>
            </a: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200" b="1" dirty="0" smtClean="0">
                <a:latin typeface="+mn-lt"/>
                <a:ea typeface="Calibri"/>
                <a:cs typeface="Calibri"/>
                <a:sym typeface="Calibri"/>
              </a:rPr>
              <a:t>In </a:t>
            </a:r>
            <a:r>
              <a:rPr lang="en-US" sz="12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 Grab your assigned </a:t>
            </a:r>
            <a:r>
              <a:rPr lang="en-US" sz="1200" dirty="0" err="1" smtClean="0">
                <a:latin typeface="+mn-lt"/>
                <a:ea typeface="Calibri"/>
                <a:cs typeface="Calibri"/>
                <a:sym typeface="Calibri"/>
              </a:rPr>
              <a:t>chromebook</a:t>
            </a:r>
            <a:r>
              <a:rPr lang="en-US" sz="1200" dirty="0" smtClean="0">
                <a:latin typeface="+mn-lt"/>
                <a:ea typeface="Calibri"/>
                <a:cs typeface="Calibri"/>
                <a:sym typeface="Calibri"/>
              </a:rPr>
              <a:t> (wait for my directions).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While I confirm that you are signed up for College Board, you will need to be working on AOTW #3 (annotations, 3 SAT Questions + 2 Reflection paragraphs)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b="1" dirty="0" smtClean="0">
                <a:solidFill>
                  <a:srgbClr val="FF0000"/>
                </a:solidFill>
                <a:latin typeface="+mn-lt"/>
                <a:ea typeface="Calibri"/>
                <a:cs typeface="Calibri"/>
                <a:sym typeface="Calibri"/>
              </a:rPr>
              <a:t>If you are still working on the annotations, you will need to sit at the front two tables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b="1" dirty="0" smtClean="0">
                <a:solidFill>
                  <a:schemeClr val="bg2">
                    <a:lumMod val="60000"/>
                    <a:lumOff val="40000"/>
                  </a:schemeClr>
                </a:solidFill>
                <a:latin typeface="+mn-lt"/>
                <a:ea typeface="Calibri"/>
                <a:cs typeface="Calibri"/>
                <a:sym typeface="Calibri"/>
              </a:rPr>
              <a:t>If you are working on the 3 SAT questions, you will need to sit at the three middle tables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b="1" dirty="0" smtClean="0">
                <a:solidFill>
                  <a:srgbClr val="7030A0"/>
                </a:solidFill>
                <a:latin typeface="+mn-lt"/>
                <a:ea typeface="Calibri"/>
                <a:cs typeface="Calibri"/>
                <a:sym typeface="Calibri"/>
              </a:rPr>
              <a:t>If you are working on the 2 reflection paragraphs, you will need to sit at the two back tables</a:t>
            </a:r>
          </a:p>
          <a:p>
            <a:pPr eaLnBrk="1" fontAlgn="auto" hangingPunct="1">
              <a:lnSpc>
                <a:spcPct val="170000"/>
              </a:lnSpc>
              <a:spcBef>
                <a:spcPts val="0"/>
              </a:spcBef>
              <a:spcAft>
                <a:spcPts val="0"/>
              </a:spcAft>
              <a:buClr>
                <a:srgbClr val="000000"/>
              </a:buClr>
              <a:buSzPct val="100000"/>
              <a:defRPr/>
            </a:pPr>
            <a:r>
              <a:rPr lang="en-US" sz="12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cite strong and thorough textual evidence that supports my inferences and analysis. </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where a text leaves matters uncertain.</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point of view in a text.</a:t>
            </a:r>
          </a:p>
          <a:p>
            <a:pPr marL="228600" indent="-228600" eaLnBrk="1" fontAlgn="auto" hangingPunct="1">
              <a:spcBef>
                <a:spcPts val="0"/>
              </a:spcBef>
              <a:spcAft>
                <a:spcPts val="0"/>
              </a:spcAft>
              <a:buClr>
                <a:srgbClr val="000000"/>
              </a:buClr>
              <a:buSzPct val="100000"/>
              <a:buFont typeface="Arial" charset="0"/>
              <a:buChar char="•"/>
              <a:defRPr/>
            </a:pPr>
            <a:r>
              <a:rPr lang="en-US" sz="1200" dirty="0">
                <a:ea typeface="Calibri"/>
                <a:cs typeface="Calibri"/>
                <a:sym typeface="Calibri"/>
              </a:rPr>
              <a:t>I can determine the author’s purpose for writing a text</a:t>
            </a:r>
            <a:r>
              <a:rPr lang="en-US" sz="1200" dirty="0" smtClean="0">
                <a:ea typeface="Calibri"/>
                <a:cs typeface="Calibri"/>
                <a:sym typeface="Calibri"/>
              </a:rPr>
              <a:t>.</a:t>
            </a:r>
            <a:endParaRPr lang="en-US" sz="12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8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200" b="1" dirty="0" smtClean="0">
                <a:latin typeface="+mn-lt"/>
                <a:ea typeface="Calibri"/>
                <a:cs typeface="Calibri"/>
                <a:sym typeface="Calibri"/>
              </a:rPr>
              <a:t>Homework:</a:t>
            </a:r>
            <a:r>
              <a:rPr lang="en-US" sz="1200" b="1" dirty="0" smtClean="0">
                <a:solidFill>
                  <a:srgbClr val="009A46"/>
                </a:solidFill>
                <a:latin typeface="+mn-lt"/>
                <a:ea typeface="Calibri"/>
                <a:cs typeface="Calibri"/>
                <a:sym typeface="Calibri"/>
              </a:rPr>
              <a:t> </a:t>
            </a:r>
          </a:p>
          <a:p>
            <a:pPr eaLnBrk="1" fontAlgn="auto" hangingPunct="1">
              <a:lnSpc>
                <a:spcPct val="80000"/>
              </a:lnSpc>
              <a:spcBef>
                <a:spcPts val="400"/>
              </a:spcBef>
              <a:spcAft>
                <a:spcPts val="0"/>
              </a:spcAft>
              <a:buClr>
                <a:srgbClr val="000000"/>
              </a:buClr>
              <a:buSzPct val="100000"/>
              <a:defRPr/>
            </a:pPr>
            <a:r>
              <a:rPr lang="en-US" sz="1200" b="1" dirty="0" smtClean="0">
                <a:solidFill>
                  <a:srgbClr val="009A46"/>
                </a:solidFill>
                <a:latin typeface="+mn-lt"/>
                <a:ea typeface="Calibri"/>
                <a:cs typeface="Calibri"/>
                <a:sym typeface="Calibri"/>
              </a:rPr>
              <a:t>Article of the Week #3</a:t>
            </a:r>
          </a:p>
          <a:p>
            <a:pPr eaLnBrk="1" fontAlgn="auto" hangingPunct="1">
              <a:lnSpc>
                <a:spcPct val="80000"/>
              </a:lnSpc>
              <a:spcBef>
                <a:spcPts val="400"/>
              </a:spcBef>
              <a:spcAft>
                <a:spcPts val="0"/>
              </a:spcAft>
              <a:buClr>
                <a:srgbClr val="000000"/>
              </a:buClr>
              <a:buSzPct val="100000"/>
              <a:defRPr/>
            </a:pPr>
            <a:r>
              <a:rPr lang="en-US" sz="1200" b="1" dirty="0" smtClean="0">
                <a:solidFill>
                  <a:srgbClr val="009A46"/>
                </a:solidFill>
                <a:latin typeface="+mn-lt"/>
                <a:ea typeface="Calibri"/>
                <a:cs typeface="Calibri"/>
                <a:sym typeface="Calibri"/>
              </a:rPr>
              <a:t>**Article of the Week #3 will be graded next week, it is not officially due, but I’m giving you time in class to work on it. We are going to do Socratic Seminar next week where you will use all 3 articles. I will pass back AOTW #1 on Monday and then I will collect #2 and #3 after Socratic Seminar so then I can score them for a grade and give you feedback. </a:t>
            </a:r>
          </a:p>
        </p:txBody>
      </p:sp>
    </p:spTree>
    <p:extLst>
      <p:ext uri="{BB962C8B-B14F-4D97-AF65-F5344CB8AC3E}">
        <p14:creationId xmlns:p14="http://schemas.microsoft.com/office/powerpoint/2010/main" val="911592982"/>
      </p:ext>
    </p:extLst>
  </p:cSld>
  <p:clrMapOvr>
    <a:masterClrMapping/>
  </p:clrMapOvr>
  <p:transition spd="slow">
    <p:cut/>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152400"/>
            <a:ext cx="8229600" cy="1143000"/>
          </a:xfrm>
        </p:spPr>
        <p:txBody>
          <a:bodyPr/>
          <a:lstStyle/>
          <a:p>
            <a:pPr algn="ctr"/>
            <a:r>
              <a:rPr lang="en-US" sz="3200" b="1" dirty="0" smtClean="0"/>
              <a:t>Monday 4/10/17</a:t>
            </a:r>
            <a:endParaRPr lang="en-US" sz="3200" b="1" dirty="0"/>
          </a:p>
        </p:txBody>
      </p:sp>
      <p:sp>
        <p:nvSpPr>
          <p:cNvPr id="3" name="Content Placeholder 2"/>
          <p:cNvSpPr>
            <a:spLocks noGrp="1"/>
          </p:cNvSpPr>
          <p:nvPr>
            <p:ph idx="1"/>
          </p:nvPr>
        </p:nvSpPr>
        <p:spPr>
          <a:xfrm>
            <a:off x="152400" y="609600"/>
            <a:ext cx="8839200" cy="4495800"/>
          </a:xfrm>
        </p:spPr>
        <p:txBody>
          <a:bodyPr/>
          <a:lstStyle/>
          <a:p>
            <a:r>
              <a:rPr lang="en-US" sz="2000" b="1" dirty="0" smtClean="0"/>
              <a:t>Directions:</a:t>
            </a:r>
            <a:r>
              <a:rPr lang="en-US" sz="2000" dirty="0" smtClean="0"/>
              <a:t> With your group, have each member write down the example</a:t>
            </a:r>
            <a:r>
              <a:rPr lang="en-US" sz="2000" dirty="0"/>
              <a:t> </a:t>
            </a:r>
            <a:r>
              <a:rPr lang="en-US" sz="2000" dirty="0" smtClean="0"/>
              <a:t>and pick the correct answer. Your group receives 1 point for a correct answer and 1 point for being able to thoroughly explain their reasoning. Points will be totaled at the end of the week. </a:t>
            </a:r>
            <a:endParaRPr lang="en-US" sz="2000" dirty="0"/>
          </a:p>
          <a:p>
            <a:endParaRPr lang="en-US" dirty="0" smtClean="0"/>
          </a:p>
          <a:p>
            <a:r>
              <a:rPr lang="en-US" sz="2400" dirty="0"/>
              <a:t>Morocco has had four capitals, collectively called the “Imperial </a:t>
            </a:r>
            <a:r>
              <a:rPr lang="en-US" sz="2400" u="sng" dirty="0"/>
              <a:t>Cities,” Fes,</a:t>
            </a:r>
            <a:r>
              <a:rPr lang="en-US" sz="2400" dirty="0"/>
              <a:t> Marrakech, Meknes, and Rabat.</a:t>
            </a:r>
            <a:endParaRPr lang="en-US" dirty="0" smtClean="0"/>
          </a:p>
          <a:p>
            <a:endParaRPr lang="en-US" sz="2400" i="1" dirty="0" smtClean="0"/>
          </a:p>
          <a:p>
            <a:r>
              <a:rPr lang="en-US" sz="2400" i="1" dirty="0" smtClean="0"/>
              <a:t>Please choose from one of the following options:</a:t>
            </a:r>
          </a:p>
          <a:p>
            <a:r>
              <a:rPr lang="en-US" sz="2400" dirty="0" smtClean="0"/>
              <a:t>A</a:t>
            </a:r>
            <a:r>
              <a:rPr lang="en-US" sz="2400" dirty="0"/>
              <a:t>. NO CHANGE</a:t>
            </a:r>
          </a:p>
          <a:p>
            <a:r>
              <a:rPr lang="en-US" sz="2400" dirty="0"/>
              <a:t>B. </a:t>
            </a:r>
            <a:r>
              <a:rPr lang="en-US" sz="2400" dirty="0" smtClean="0"/>
              <a:t>Cities”; Fes</a:t>
            </a:r>
            <a:endParaRPr lang="en-US" sz="2400" dirty="0"/>
          </a:p>
          <a:p>
            <a:r>
              <a:rPr lang="en-US" sz="2400" dirty="0"/>
              <a:t>C. </a:t>
            </a:r>
            <a:r>
              <a:rPr lang="en-US" sz="2400" dirty="0" smtClean="0"/>
              <a:t>Cities”: Fes</a:t>
            </a:r>
            <a:endParaRPr lang="en-US" sz="2400" dirty="0"/>
          </a:p>
          <a:p>
            <a:r>
              <a:rPr lang="en-US" sz="2400" dirty="0"/>
              <a:t>D. </a:t>
            </a:r>
            <a:r>
              <a:rPr lang="en-US" sz="2400" dirty="0" smtClean="0"/>
              <a:t>“Cities” Fes</a:t>
            </a:r>
            <a:endParaRPr lang="en-US" sz="2400" dirty="0"/>
          </a:p>
          <a:p>
            <a:endParaRPr lang="en-US" sz="2000" dirty="0" smtClean="0">
              <a:solidFill>
                <a:schemeClr val="tx1"/>
              </a:solidFill>
            </a:endParaRPr>
          </a:p>
          <a:p>
            <a:r>
              <a:rPr lang="en-US" sz="2400" b="1" dirty="0" smtClean="0">
                <a:solidFill>
                  <a:srgbClr val="009A46"/>
                </a:solidFill>
              </a:rPr>
              <a:t>Answer: </a:t>
            </a:r>
            <a:r>
              <a:rPr lang="en-US" sz="2400" b="1" dirty="0">
                <a:solidFill>
                  <a:srgbClr val="009A46"/>
                </a:solidFill>
              </a:rPr>
              <a:t>C</a:t>
            </a:r>
            <a:endParaRPr lang="en-US" sz="2400" b="1" dirty="0" smtClean="0">
              <a:solidFill>
                <a:srgbClr val="009A46"/>
              </a:solidFill>
            </a:endParaRPr>
          </a:p>
          <a:p>
            <a:r>
              <a:rPr lang="en-US" sz="2400" b="1" dirty="0" smtClean="0">
                <a:solidFill>
                  <a:srgbClr val="009A46"/>
                </a:solidFill>
              </a:rPr>
              <a:t>Rule = Use a colon to introduce a list and to separate it from the first clause in the sentence. </a:t>
            </a:r>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27764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4/17/17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Sign in on a desktop and go on to Google Classroom, or use you phone and enter this link, </a:t>
            </a:r>
            <a:r>
              <a:rPr lang="en-US" sz="2400" dirty="0">
                <a:hlinkClick r:id="rId3"/>
              </a:rPr>
              <a:t>http://</a:t>
            </a:r>
            <a:r>
              <a:rPr lang="en-US" sz="2400" dirty="0" smtClean="0">
                <a:hlinkClick r:id="rId3"/>
              </a:rPr>
              <a:t>bit.ly/2nTckXu</a:t>
            </a:r>
            <a:r>
              <a:rPr lang="en-US" sz="2400" dirty="0" smtClean="0"/>
              <a:t>, </a:t>
            </a:r>
            <a:r>
              <a:rPr lang="en-US" sz="2200" dirty="0" smtClean="0">
                <a:latin typeface="Calibri" charset="0"/>
                <a:ea typeface="Calibri" charset="0"/>
                <a:cs typeface="Calibri" charset="0"/>
                <a:sym typeface="Calibri"/>
              </a:rPr>
              <a:t>to take a quick survey in order to gain your feedback on the SAT (25 formative points). </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SAT Feedback Survey</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WOTD = trepidation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Anticipation Guide for Of Mice and Men</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dirty="0">
                <a:solidFill>
                  <a:srgbClr val="0070C0"/>
                </a:solidFill>
                <a:latin typeface="Calibri" charset="0"/>
                <a:ea typeface="Calibri" charset="0"/>
                <a:cs typeface="Calibri" charset="0"/>
                <a:sym typeface="Calibri"/>
              </a:rPr>
              <a:t> </a:t>
            </a:r>
            <a:r>
              <a:rPr lang="en-US" sz="2200" dirty="0" smtClean="0">
                <a:solidFill>
                  <a:srgbClr val="0070C0"/>
                </a:solidFill>
                <a:latin typeface="Calibri" charset="0"/>
                <a:ea typeface="Calibri" charset="0"/>
                <a:cs typeface="Calibri" charset="0"/>
                <a:sym typeface="Calibri"/>
              </a:rPr>
              <a:t>Start watching movie and begin “Movie Questions” Assignment = due Wednesday at the end of the hour</a:t>
            </a:r>
            <a:r>
              <a:rPr lang="en-US" sz="2200" b="1" dirty="0" smtClean="0">
                <a:solidFill>
                  <a:srgbClr val="0070C0"/>
                </a:solidFill>
                <a:latin typeface="Calibri" charset="0"/>
                <a:ea typeface="Calibri" charset="0"/>
                <a:cs typeface="Calibri" charset="0"/>
                <a:sym typeface="Calibri"/>
              </a:rPr>
              <a:t>. </a:t>
            </a:r>
          </a:p>
          <a:p>
            <a:pPr marL="342900" indent="-342900" eaLnBrk="1" fontAlgn="auto" hangingPunct="1">
              <a:lnSpc>
                <a:spcPct val="80000"/>
              </a:lnSpc>
              <a:spcBef>
                <a:spcPts val="400"/>
              </a:spcBef>
              <a:spcAft>
                <a:spcPts val="0"/>
              </a:spcAft>
              <a:buClr>
                <a:srgbClr val="000000"/>
              </a:buClr>
              <a:buSzPct val="100000"/>
              <a:buFont typeface="Courier New" charset="0"/>
              <a:buChar char="o"/>
              <a:defRPr/>
            </a:pPr>
            <a:r>
              <a:rPr lang="en-US" sz="2200" b="1" dirty="0" smtClean="0">
                <a:solidFill>
                  <a:srgbClr val="0070C0"/>
                </a:solidFill>
                <a:latin typeface="Calibri" charset="0"/>
                <a:ea typeface="Calibri" charset="0"/>
                <a:cs typeface="Calibri" charset="0"/>
                <a:sym typeface="Calibri"/>
              </a:rPr>
              <a:t> Make sure to submit your screen shots for The Khan </a:t>
            </a:r>
            <a:r>
              <a:rPr lang="en-US" sz="2200" b="1" dirty="0">
                <a:solidFill>
                  <a:srgbClr val="0070C0"/>
                </a:solidFill>
                <a:latin typeface="Calibri" charset="0"/>
                <a:ea typeface="Calibri" charset="0"/>
                <a:cs typeface="Calibri" charset="0"/>
                <a:sym typeface="Calibri"/>
              </a:rPr>
              <a:t>Challenge  </a:t>
            </a:r>
            <a:r>
              <a:rPr lang="en-US" sz="2200" b="1" dirty="0" smtClean="0">
                <a:solidFill>
                  <a:srgbClr val="0070C0"/>
                </a:solidFill>
                <a:latin typeface="Calibri" charset="0"/>
                <a:ea typeface="Calibri" charset="0"/>
                <a:cs typeface="Calibri" charset="0"/>
                <a:sym typeface="Calibri"/>
              </a:rPr>
              <a:t>**They were due Saturday 4/15/17. If you do not resubmit them by Wednesday 4/19,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200" dirty="0" smtClean="0">
                <a:solidFill>
                  <a:schemeClr val="tx1"/>
                </a:solidFill>
                <a:latin typeface="Calibri" charset="0"/>
                <a:ea typeface="Calibri" charset="0"/>
                <a:cs typeface="Calibri" charset="0"/>
                <a:sym typeface="Calibri"/>
              </a:rPr>
              <a:t>I can </a:t>
            </a:r>
            <a:r>
              <a:rPr lang="en-US" sz="2200" dirty="0"/>
              <a:t>d</a:t>
            </a:r>
            <a:r>
              <a:rPr lang="en-US" sz="2200" dirty="0" smtClean="0"/>
              <a:t>etermine </a:t>
            </a:r>
            <a:r>
              <a:rPr lang="en-US" sz="2200" dirty="0"/>
              <a:t>two or more themes or central ideas of a text and analyze their development over the course of the text, including how they interact and build on one another to produce a complex account; provide an objective summary of the text.</a:t>
            </a:r>
            <a:endParaRPr lang="en-US" sz="22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smtClean="0">
              <a:solidFill>
                <a:srgbClr val="00B05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endParaRPr lang="en-US" sz="16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635591583"/>
      </p:ext>
    </p:extLst>
  </p:cSld>
  <p:clrMapOvr>
    <a:masterClrMapping/>
  </p:clrMapOvr>
  <p:transition spd="slow">
    <p:cut/>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4/17/17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trepidation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trep-i-</a:t>
            </a:r>
            <a:r>
              <a:rPr lang="en-US" sz="2000" b="1" dirty="0" err="1">
                <a:solidFill>
                  <a:schemeClr val="bg1"/>
                </a:solidFill>
              </a:rPr>
              <a:t>dey</a:t>
            </a:r>
            <a:r>
              <a:rPr lang="en-US" sz="2000" dirty="0" err="1">
                <a:solidFill>
                  <a:schemeClr val="bg1"/>
                </a:solidFill>
              </a:rPr>
              <a:t>-sh</a:t>
            </a:r>
            <a:r>
              <a:rPr lang="en-US" sz="2000" i="1" dirty="0" err="1">
                <a:solidFill>
                  <a:schemeClr val="bg1"/>
                </a:solidFill>
              </a:rPr>
              <a:t>uh</a:t>
            </a:r>
            <a:r>
              <a:rPr lang="en-US" sz="2000" dirty="0">
                <a:solidFill>
                  <a:schemeClr val="bg1"/>
                </a:solidFill>
              </a:rPr>
              <a:t> n]</a:t>
            </a:r>
            <a:endParaRPr lang="en-US" altLang="en-US" sz="2000" dirty="0" smtClean="0">
              <a:solidFill>
                <a:schemeClr val="bg1"/>
              </a:solidFill>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trepidatious</a:t>
            </a:r>
            <a:r>
              <a:rPr lang="en-US" altLang="en-US" sz="2000" dirty="0" smtClean="0">
                <a:solidFill>
                  <a:schemeClr val="bg1"/>
                </a:solidFill>
                <a:latin typeface="+mn-lt"/>
              </a:rPr>
              <a:t> (adjective)</a:t>
            </a:r>
            <a:endParaRPr lang="en-US" altLang="en-US" sz="2000" b="1" dirty="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a:solidFill>
                  <a:schemeClr val="bg1"/>
                </a:solidFill>
              </a:rPr>
              <a:t>Though </a:t>
            </a:r>
            <a:r>
              <a:rPr lang="en-US" sz="2000" dirty="0" smtClean="0">
                <a:solidFill>
                  <a:schemeClr val="bg1"/>
                </a:solidFill>
              </a:rPr>
              <a:t>Bruce Wayne </a:t>
            </a:r>
            <a:r>
              <a:rPr lang="en-US" sz="2000" dirty="0">
                <a:solidFill>
                  <a:schemeClr val="bg1"/>
                </a:solidFill>
              </a:rPr>
              <a:t>was filled with </a:t>
            </a:r>
            <a:r>
              <a:rPr lang="en-US" sz="2000" u="sng" dirty="0">
                <a:solidFill>
                  <a:schemeClr val="bg1"/>
                </a:solidFill>
              </a:rPr>
              <a:t>trepidation</a:t>
            </a:r>
            <a:r>
              <a:rPr lang="en-US" sz="2000" dirty="0">
                <a:solidFill>
                  <a:schemeClr val="bg1"/>
                </a:solidFill>
              </a:rPr>
              <a:t>, </a:t>
            </a:r>
            <a:r>
              <a:rPr lang="en-US" sz="2000" dirty="0" smtClean="0">
                <a:solidFill>
                  <a:schemeClr val="bg1"/>
                </a:solidFill>
              </a:rPr>
              <a:t>he </a:t>
            </a:r>
            <a:r>
              <a:rPr lang="en-US" sz="2000" dirty="0">
                <a:solidFill>
                  <a:schemeClr val="bg1"/>
                </a:solidFill>
              </a:rPr>
              <a:t>confronted </a:t>
            </a:r>
            <a:r>
              <a:rPr lang="en-US" sz="2000" dirty="0" smtClean="0">
                <a:solidFill>
                  <a:schemeClr val="bg1"/>
                </a:solidFill>
              </a:rPr>
              <a:t>his phobia of bats </a:t>
            </a:r>
            <a:r>
              <a:rPr lang="en-US" sz="2000" dirty="0">
                <a:solidFill>
                  <a:schemeClr val="bg1"/>
                </a:solidFill>
              </a:rPr>
              <a:t>face to face </a:t>
            </a:r>
            <a:r>
              <a:rPr lang="en-US" sz="2000" dirty="0" smtClean="0">
                <a:solidFill>
                  <a:schemeClr val="bg1"/>
                </a:solidFill>
              </a:rPr>
              <a:t>once he discovered the Bat Cave. </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a</a:t>
            </a:r>
            <a:r>
              <a:rPr lang="en-US" altLang="en-US" sz="2000" dirty="0" smtClean="0">
                <a:solidFill>
                  <a:srgbClr val="FFFFFF"/>
                </a:solidFill>
              </a:rPr>
              <a:t>nxiety, dread, panic, worry</a:t>
            </a:r>
            <a:endParaRPr lang="en-US" altLang="en-US" sz="2000" dirty="0">
              <a:solidFill>
                <a:srgbClr val="FFFFFF"/>
              </a:solidFill>
            </a:endParaRP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 feeling of fear or agitation about something that may happen.</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a</a:t>
            </a:r>
            <a:r>
              <a:rPr lang="en-US" sz="2000" dirty="0" smtClean="0">
                <a:solidFill>
                  <a:schemeClr val="accent3"/>
                </a:solidFill>
              </a:rPr>
              <a:t>ssurance, composure, ease, security</a:t>
            </a:r>
            <a:endParaRPr lang="en-US" sz="2000" dirty="0">
              <a:solidFill>
                <a:schemeClr val="accent3"/>
              </a:solidFill>
            </a:endParaRPr>
          </a:p>
        </p:txBody>
      </p:sp>
    </p:spTree>
    <p:extLst>
      <p:ext uri="{BB962C8B-B14F-4D97-AF65-F5344CB8AC3E}">
        <p14:creationId xmlns:p14="http://schemas.microsoft.com/office/powerpoint/2010/main" val="1439041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Anticipation Guide: Of Mice and Men</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838200"/>
            <a:ext cx="8610600" cy="5029200"/>
          </a:xfrm>
        </p:spPr>
        <p:txBody>
          <a:bodyPr tIns="45700" bIns="45700">
            <a:noAutofit/>
          </a:bodyPr>
          <a:lstStyle/>
          <a:p>
            <a:pPr eaLnBrk="1" fontAlgn="auto" hangingPunct="1">
              <a:lnSpc>
                <a:spcPct val="80000"/>
              </a:lnSpc>
              <a:spcBef>
                <a:spcPts val="400"/>
              </a:spcBef>
              <a:spcAft>
                <a:spcPts val="0"/>
              </a:spcAft>
              <a:buClr>
                <a:srgbClr val="000000"/>
              </a:buClr>
              <a:buSzPct val="100000"/>
              <a:defRPr/>
            </a:pPr>
            <a:r>
              <a:rPr lang="en-US" sz="2800" b="1" dirty="0" smtClean="0">
                <a:solidFill>
                  <a:schemeClr val="tx1"/>
                </a:solidFill>
                <a:latin typeface="Calibri" charset="0"/>
                <a:ea typeface="Calibri" charset="0"/>
                <a:cs typeface="Calibri" charset="0"/>
                <a:sym typeface="Calibri"/>
              </a:rPr>
              <a:t>Directions: </a:t>
            </a:r>
            <a:r>
              <a:rPr lang="en-US" sz="2800" dirty="0" smtClean="0">
                <a:solidFill>
                  <a:schemeClr val="tx1"/>
                </a:solidFill>
                <a:latin typeface="Calibri" charset="0"/>
                <a:ea typeface="Calibri" charset="0"/>
                <a:cs typeface="Calibri" charset="0"/>
                <a:sym typeface="Calibri"/>
              </a:rPr>
              <a:t>You will have 15 minutes to rate each statement. </a:t>
            </a:r>
            <a:r>
              <a:rPr lang="en-US" sz="2800" b="1" dirty="0" smtClean="0">
                <a:solidFill>
                  <a:srgbClr val="00B050"/>
                </a:solidFill>
                <a:latin typeface="Calibri" charset="0"/>
                <a:ea typeface="Calibri" charset="0"/>
                <a:cs typeface="Calibri" charset="0"/>
                <a:sym typeface="Calibri"/>
              </a:rPr>
              <a:t>You must write a minimum, two sentence response for 5 out of the 13 statements. </a:t>
            </a:r>
          </a:p>
          <a:p>
            <a:pPr eaLnBrk="1" fontAlgn="auto" hangingPunct="1">
              <a:lnSpc>
                <a:spcPct val="80000"/>
              </a:lnSpc>
              <a:spcBef>
                <a:spcPts val="400"/>
              </a:spcBef>
              <a:spcAft>
                <a:spcPts val="0"/>
              </a:spcAft>
              <a:buClr>
                <a:srgbClr val="000000"/>
              </a:buClr>
              <a:buSzPct val="100000"/>
              <a:defRPr/>
            </a:pPr>
            <a:endParaRPr lang="en-US" sz="28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800" b="1" dirty="0" smtClean="0">
                <a:solidFill>
                  <a:schemeClr val="tx1"/>
                </a:solidFill>
                <a:latin typeface="Calibri" charset="0"/>
                <a:ea typeface="Calibri" charset="0"/>
                <a:cs typeface="Calibri" charset="0"/>
                <a:sym typeface="Calibri"/>
              </a:rPr>
              <a:t>Small group discussion: </a:t>
            </a:r>
            <a:r>
              <a:rPr lang="en-US" sz="2800" dirty="0" smtClean="0">
                <a:solidFill>
                  <a:schemeClr val="tx1"/>
                </a:solidFill>
                <a:latin typeface="Calibri" charset="0"/>
                <a:ea typeface="Calibri" charset="0"/>
                <a:cs typeface="Calibri" charset="0"/>
                <a:sym typeface="Calibri"/>
              </a:rPr>
              <a:t>You will then share with your table the statement you feel the most strongly about. </a:t>
            </a:r>
          </a:p>
          <a:p>
            <a:pPr eaLnBrk="1" fontAlgn="auto" hangingPunct="1">
              <a:lnSpc>
                <a:spcPct val="80000"/>
              </a:lnSpc>
              <a:spcBef>
                <a:spcPts val="400"/>
              </a:spcBef>
              <a:spcAft>
                <a:spcPts val="0"/>
              </a:spcAft>
              <a:buClr>
                <a:srgbClr val="000000"/>
              </a:buClr>
              <a:buSzPct val="100000"/>
              <a:defRPr/>
            </a:pPr>
            <a:endParaRPr lang="en-US" sz="2800" dirty="0" smtClean="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800" b="1" dirty="0" smtClean="0">
                <a:solidFill>
                  <a:schemeClr val="tx1"/>
                </a:solidFill>
                <a:latin typeface="Calibri" charset="0"/>
                <a:ea typeface="Calibri" charset="0"/>
                <a:cs typeface="Calibri" charset="0"/>
                <a:sym typeface="Calibri"/>
              </a:rPr>
              <a:t>Whole class discussion: </a:t>
            </a:r>
            <a:r>
              <a:rPr lang="en-US" sz="2800" dirty="0" smtClean="0">
                <a:solidFill>
                  <a:schemeClr val="tx1"/>
                </a:solidFill>
                <a:latin typeface="Calibri" charset="0"/>
                <a:ea typeface="Calibri" charset="0"/>
                <a:cs typeface="Calibri" charset="0"/>
                <a:sym typeface="Calibri"/>
              </a:rPr>
              <a:t>The person from your table who ate the most candy over the weekend will share. </a:t>
            </a:r>
          </a:p>
          <a:p>
            <a:pPr eaLnBrk="1" fontAlgn="auto" hangingPunct="1">
              <a:lnSpc>
                <a:spcPct val="80000"/>
              </a:lnSpc>
              <a:spcBef>
                <a:spcPts val="400"/>
              </a:spcBef>
              <a:spcAft>
                <a:spcPts val="0"/>
              </a:spcAft>
              <a:buClr>
                <a:srgbClr val="000000"/>
              </a:buClr>
              <a:buSzPct val="100000"/>
              <a:defRPr/>
            </a:pP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26785374"/>
      </p:ext>
    </p:extLst>
  </p:cSld>
  <p:clrMapOvr>
    <a:masterClrMapping/>
  </p:clrMapOvr>
  <p:transition spd="slow">
    <p:cut/>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4/18/17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 precarious (adjective)</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WOTD, precarious (adjective)</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Of Mice and Men </a:t>
            </a:r>
            <a:r>
              <a:rPr lang="en-US" sz="2200" b="1" dirty="0" err="1" smtClean="0">
                <a:solidFill>
                  <a:srgbClr val="0070C0"/>
                </a:solidFill>
                <a:latin typeface="Calibri" charset="0"/>
                <a:ea typeface="Calibri" charset="0"/>
                <a:cs typeface="Calibri" charset="0"/>
                <a:sym typeface="Calibri"/>
              </a:rPr>
              <a:t>Webquest</a:t>
            </a:r>
            <a:r>
              <a:rPr lang="en-US" sz="2200" b="1" dirty="0">
                <a:solidFill>
                  <a:srgbClr val="0070C0"/>
                </a:solidFill>
                <a:latin typeface="Calibri" charset="0"/>
                <a:ea typeface="Calibri" charset="0"/>
                <a:cs typeface="Calibri" charset="0"/>
                <a:sym typeface="Calibri"/>
              </a:rPr>
              <a:t> </a:t>
            </a:r>
            <a:r>
              <a:rPr lang="en-US" sz="2200" b="1" dirty="0" smtClean="0">
                <a:solidFill>
                  <a:srgbClr val="0070C0"/>
                </a:solidFill>
                <a:latin typeface="Calibri" charset="0"/>
                <a:ea typeface="Calibri" charset="0"/>
                <a:cs typeface="Calibri" charset="0"/>
                <a:sym typeface="Calibri"/>
              </a:rPr>
              <a:t>= Individual assignment. Sign on and go to our Google Classroom page. Each question must be answered in complete sentences. The assignment is due Wednesday at the start of the hour.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Make sure to submit your screen shots for The Khan </a:t>
            </a:r>
            <a:r>
              <a:rPr lang="en-US" sz="2200" b="1" dirty="0">
                <a:solidFill>
                  <a:srgbClr val="0070C0"/>
                </a:solidFill>
                <a:latin typeface="Calibri" charset="0"/>
                <a:ea typeface="Calibri" charset="0"/>
                <a:cs typeface="Calibri" charset="0"/>
                <a:sym typeface="Calibri"/>
              </a:rPr>
              <a:t>Challenge  </a:t>
            </a:r>
            <a:r>
              <a:rPr lang="en-US" sz="2200" b="1" dirty="0" smtClean="0">
                <a:solidFill>
                  <a:srgbClr val="0070C0"/>
                </a:solidFill>
                <a:latin typeface="Calibri" charset="0"/>
                <a:ea typeface="Calibri" charset="0"/>
                <a:cs typeface="Calibri" charset="0"/>
                <a:sym typeface="Calibri"/>
              </a:rPr>
              <a:t>**They were due Saturday 4/15/17. If you do not resubmit them by tonight,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2200" dirty="0" smtClean="0"/>
              <a:t>I can conduct </a:t>
            </a:r>
            <a:r>
              <a:rPr lang="en-US" sz="2200" dirty="0"/>
              <a:t>short as well as more sustained research projects to answer a question (including a self-generated question) or solve a problem; narrow or broaden the inquiry when appropriate; synthesize multiple sources on the subject, demonstrating understanding of the subject under </a:t>
            </a:r>
            <a:r>
              <a:rPr lang="en-US" sz="2200" dirty="0" smtClean="0"/>
              <a:t>investigation.</a:t>
            </a: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a:t>
            </a:r>
            <a:r>
              <a:rPr lang="en-US" sz="2200" dirty="0" smtClean="0">
                <a:solidFill>
                  <a:schemeClr val="tx1"/>
                </a:solidFill>
                <a:latin typeface="Calibri" charset="0"/>
                <a:ea typeface="Calibri" charset="0"/>
                <a:cs typeface="Calibri" charset="0"/>
                <a:sym typeface="Calibri"/>
              </a:rPr>
              <a:t>can </a:t>
            </a:r>
            <a:r>
              <a:rPr lang="en-US" sz="2200" dirty="0"/>
              <a:t>d</a:t>
            </a:r>
            <a:r>
              <a:rPr lang="en-US" sz="2200" dirty="0" smtClean="0"/>
              <a:t>raw </a:t>
            </a:r>
            <a:r>
              <a:rPr lang="en-US" sz="2200" dirty="0"/>
              <a:t>evidence from literary or informational texts to support analysis, reflection, and research.</a:t>
            </a:r>
            <a:endParaRPr lang="en-US" sz="2200" dirty="0" smtClean="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716017340"/>
      </p:ext>
    </p:extLst>
  </p:cSld>
  <p:clrMapOvr>
    <a:masterClrMapping/>
  </p:clrMapOvr>
  <p:transition spd="slow">
    <p:cut/>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4/18/17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precarious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pri</a:t>
            </a:r>
            <a:r>
              <a:rPr lang="en-US" sz="2000" dirty="0">
                <a:solidFill>
                  <a:schemeClr val="bg1"/>
                </a:solidFill>
              </a:rPr>
              <a:t>-</a:t>
            </a:r>
            <a:r>
              <a:rPr lang="en-US" sz="2000" b="1" dirty="0" err="1">
                <a:solidFill>
                  <a:schemeClr val="bg1"/>
                </a:solidFill>
              </a:rPr>
              <a:t>kair</a:t>
            </a:r>
            <a:r>
              <a:rPr lang="en-US" sz="2000" dirty="0">
                <a:solidFill>
                  <a:schemeClr val="bg1"/>
                </a:solidFill>
              </a:rPr>
              <a:t>-</a:t>
            </a:r>
            <a:r>
              <a:rPr lang="en-US" sz="2000" dirty="0" err="1">
                <a:solidFill>
                  <a:schemeClr val="bg1"/>
                </a:solidFill>
              </a:rPr>
              <a:t>ee</a:t>
            </a:r>
            <a:r>
              <a:rPr lang="en-US" sz="2000" dirty="0">
                <a:solidFill>
                  <a:schemeClr val="bg1"/>
                </a:solidFill>
              </a:rPr>
              <a:t>-</a:t>
            </a:r>
            <a:r>
              <a:rPr lang="en-US" sz="2000" i="1" dirty="0">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precariously (adverb), precariousness (noun)</a:t>
            </a:r>
            <a:endParaRPr lang="en-US" altLang="en-US" sz="2000" b="1" dirty="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smtClean="0">
                <a:solidFill>
                  <a:schemeClr val="bg1"/>
                </a:solidFill>
              </a:rPr>
              <a:t>The U.S. </a:t>
            </a:r>
            <a:r>
              <a:rPr lang="en-US" sz="2000" dirty="0">
                <a:solidFill>
                  <a:schemeClr val="bg1"/>
                </a:solidFill>
              </a:rPr>
              <a:t>economy is looking</a:t>
            </a:r>
            <a:r>
              <a:rPr lang="en-US" sz="2000" b="1" dirty="0">
                <a:solidFill>
                  <a:schemeClr val="bg1"/>
                </a:solidFill>
              </a:rPr>
              <a:t> </a:t>
            </a:r>
            <a:r>
              <a:rPr lang="en-US" sz="2000" b="1" u="sng" dirty="0">
                <a:solidFill>
                  <a:schemeClr val="bg1"/>
                </a:solidFill>
              </a:rPr>
              <a:t>precarious</a:t>
            </a:r>
            <a:r>
              <a:rPr lang="en-US" sz="2000" b="1" dirty="0">
                <a:solidFill>
                  <a:schemeClr val="bg1"/>
                </a:solidFill>
              </a:rPr>
              <a:t> </a:t>
            </a:r>
            <a:r>
              <a:rPr lang="en-US" sz="2000" dirty="0">
                <a:solidFill>
                  <a:schemeClr val="bg1"/>
                </a:solidFill>
              </a:rPr>
              <a:t>as </a:t>
            </a:r>
            <a:r>
              <a:rPr lang="en-US" sz="2000" dirty="0" smtClean="0">
                <a:solidFill>
                  <a:schemeClr val="bg1"/>
                </a:solidFill>
              </a:rPr>
              <a:t>its currency, the almighty dollar, </a:t>
            </a:r>
            <a:r>
              <a:rPr lang="en-US" sz="2000" dirty="0">
                <a:solidFill>
                  <a:schemeClr val="bg1"/>
                </a:solidFill>
              </a:rPr>
              <a:t>becomes less valuable.</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i</a:t>
            </a:r>
            <a:r>
              <a:rPr lang="en-US" altLang="en-US" sz="2000" dirty="0" smtClean="0">
                <a:solidFill>
                  <a:srgbClr val="FFFFFF"/>
                </a:solidFill>
              </a:rPr>
              <a:t>nsecure, unpredictable, dangerous</a:t>
            </a:r>
            <a:endParaRPr lang="en-US" altLang="en-US" sz="2000" dirty="0">
              <a:solidFill>
                <a:srgbClr val="FFFFFF"/>
              </a:solidFill>
            </a:endParaRP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dependent on chance; </a:t>
            </a:r>
            <a:r>
              <a:rPr lang="en-US" sz="2000" dirty="0" smtClean="0">
                <a:solidFill>
                  <a:schemeClr val="bg1"/>
                </a:solidFill>
              </a:rPr>
              <a:t>uncertain.</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c</a:t>
            </a:r>
            <a:r>
              <a:rPr lang="en-US" sz="2000" dirty="0" smtClean="0">
                <a:solidFill>
                  <a:schemeClr val="accent3"/>
                </a:solidFill>
              </a:rPr>
              <a:t>ertain, definite, safe </a:t>
            </a:r>
            <a:endParaRPr lang="en-US" sz="2000" dirty="0">
              <a:solidFill>
                <a:schemeClr val="accent3"/>
              </a:solidFill>
            </a:endParaRPr>
          </a:p>
        </p:txBody>
      </p:sp>
    </p:spTree>
    <p:extLst>
      <p:ext uri="{BB962C8B-B14F-4D97-AF65-F5344CB8AC3E}">
        <p14:creationId xmlns:p14="http://schemas.microsoft.com/office/powerpoint/2010/main" val="638129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4/19/17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 deprecate (verb)</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WOTD, deprecate (verb)</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Finish watching Of Mice and Men and turn in movie questions (at the end of the hour).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SSR for 10 minutes (if there is time).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Make sure to submit your screen shots for The Khan </a:t>
            </a:r>
            <a:r>
              <a:rPr lang="en-US" sz="2200" b="1" dirty="0">
                <a:solidFill>
                  <a:srgbClr val="0070C0"/>
                </a:solidFill>
                <a:latin typeface="Calibri" charset="0"/>
                <a:ea typeface="Calibri" charset="0"/>
                <a:cs typeface="Calibri" charset="0"/>
                <a:sym typeface="Calibri"/>
              </a:rPr>
              <a:t>Challenge  </a:t>
            </a:r>
            <a:r>
              <a:rPr lang="en-US" sz="2200" b="1" dirty="0" smtClean="0">
                <a:solidFill>
                  <a:srgbClr val="0070C0"/>
                </a:solidFill>
                <a:latin typeface="Calibri" charset="0"/>
                <a:ea typeface="Calibri" charset="0"/>
                <a:cs typeface="Calibri" charset="0"/>
                <a:sym typeface="Calibri"/>
              </a:rPr>
              <a:t>**They were due Saturday 4/15/17. If you do not resubmit them by tonight,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t>determine two or more themes or central ideas of a text and analyze their development over the course of the text, including how they interact and build on one another to produce a complex account; provide an objective summary of the text</a:t>
            </a:r>
            <a:r>
              <a:rPr lang="en-US" sz="2200" dirty="0" smtClean="0"/>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09565451"/>
      </p:ext>
    </p:extLst>
  </p:cSld>
  <p:clrMapOvr>
    <a:masterClrMapping/>
  </p:clrMapOvr>
  <p:transition spd="slow">
    <p:cut/>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4/19/17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deprecate </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b="1" dirty="0">
                <a:solidFill>
                  <a:schemeClr val="bg1"/>
                </a:solidFill>
              </a:rPr>
              <a:t>dep</a:t>
            </a:r>
            <a:r>
              <a:rPr lang="en-US" sz="2000" dirty="0">
                <a:solidFill>
                  <a:schemeClr val="bg1"/>
                </a:solidFill>
              </a:rPr>
              <a:t>-</a:t>
            </a:r>
            <a:r>
              <a:rPr lang="en-US" sz="2000" dirty="0" err="1">
                <a:solidFill>
                  <a:schemeClr val="bg1"/>
                </a:solidFill>
              </a:rPr>
              <a:t>ri</a:t>
            </a:r>
            <a:r>
              <a:rPr lang="en-US" sz="2000" dirty="0">
                <a:solidFill>
                  <a:schemeClr val="bg1"/>
                </a:solidFill>
              </a:rPr>
              <a:t>-</a:t>
            </a:r>
            <a:r>
              <a:rPr lang="en-US" sz="2000" dirty="0" err="1">
                <a:solidFill>
                  <a:schemeClr val="bg1"/>
                </a:solidFill>
              </a:rPr>
              <a:t>keyt</a:t>
            </a:r>
            <a:r>
              <a:rPr lang="en-US" sz="2000" dirty="0">
                <a:solidFill>
                  <a:schemeClr val="bg1"/>
                </a:solidFill>
              </a:rPr>
              <a:t>]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deprecatingly (adverb)</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smtClean="0">
                <a:solidFill>
                  <a:schemeClr val="bg1"/>
                </a:solidFill>
              </a:rPr>
              <a:t>Mr. Schmitt is </a:t>
            </a:r>
            <a:r>
              <a:rPr lang="en-US" sz="2000" dirty="0">
                <a:solidFill>
                  <a:schemeClr val="bg1"/>
                </a:solidFill>
              </a:rPr>
              <a:t>a good </a:t>
            </a:r>
            <a:r>
              <a:rPr lang="en-US" sz="2000" dirty="0" smtClean="0">
                <a:solidFill>
                  <a:schemeClr val="bg1"/>
                </a:solidFill>
              </a:rPr>
              <a:t>teacher </a:t>
            </a:r>
            <a:r>
              <a:rPr lang="en-US" sz="2000" dirty="0">
                <a:solidFill>
                  <a:schemeClr val="bg1"/>
                </a:solidFill>
              </a:rPr>
              <a:t>because he does not </a:t>
            </a:r>
            <a:r>
              <a:rPr lang="en-US" sz="2000" b="1" u="sng" dirty="0">
                <a:solidFill>
                  <a:schemeClr val="bg1"/>
                </a:solidFill>
              </a:rPr>
              <a:t>deprecate</a:t>
            </a:r>
            <a:r>
              <a:rPr lang="en-US" sz="2000" dirty="0">
                <a:solidFill>
                  <a:schemeClr val="bg1"/>
                </a:solidFill>
              </a:rPr>
              <a:t> his </a:t>
            </a:r>
            <a:r>
              <a:rPr lang="en-US" sz="2000" dirty="0" smtClean="0">
                <a:solidFill>
                  <a:schemeClr val="bg1"/>
                </a:solidFill>
              </a:rPr>
              <a:t>students </a:t>
            </a:r>
            <a:r>
              <a:rPr lang="en-US" sz="2000" dirty="0">
                <a:solidFill>
                  <a:schemeClr val="bg1"/>
                </a:solidFill>
              </a:rPr>
              <a:t>even when they make mistakes.</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o</a:t>
            </a:r>
            <a:r>
              <a:rPr lang="en-US" altLang="en-US" sz="2000" dirty="0" smtClean="0">
                <a:solidFill>
                  <a:srgbClr val="FFFFFF"/>
                </a:solidFill>
              </a:rPr>
              <a:t>bject, disapprove, protest</a:t>
            </a:r>
            <a:endParaRPr lang="en-US" altLang="en-US" sz="2000" dirty="0">
              <a:solidFill>
                <a:srgbClr val="FFFFFF"/>
              </a:solidFill>
            </a:endParaRP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To criticize or denounce.</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a</a:t>
            </a:r>
            <a:r>
              <a:rPr lang="en-US" sz="2000" dirty="0" smtClean="0">
                <a:solidFill>
                  <a:schemeClr val="accent3"/>
                </a:solidFill>
              </a:rPr>
              <a:t>pprove, commend, endorse</a:t>
            </a:r>
            <a:endParaRPr lang="en-US" sz="2000" dirty="0">
              <a:solidFill>
                <a:schemeClr val="accent3"/>
              </a:solidFill>
            </a:endParaRPr>
          </a:p>
        </p:txBody>
      </p:sp>
    </p:spTree>
    <p:extLst>
      <p:ext uri="{BB962C8B-B14F-4D97-AF65-F5344CB8AC3E}">
        <p14:creationId xmlns:p14="http://schemas.microsoft.com/office/powerpoint/2010/main" val="989790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4/20/17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N/A</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class activities: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N/A)</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Finish watching Of Mice and Men and turn in movie questions (Friday).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SSR for 10 minutes (if there is time).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Make sure to submit your screen shots for The Khan </a:t>
            </a:r>
            <a:r>
              <a:rPr lang="en-US" sz="2200" b="1" dirty="0">
                <a:solidFill>
                  <a:srgbClr val="0070C0"/>
                </a:solidFill>
                <a:latin typeface="Calibri" charset="0"/>
                <a:ea typeface="Calibri" charset="0"/>
                <a:cs typeface="Calibri" charset="0"/>
                <a:sym typeface="Calibri"/>
              </a:rPr>
              <a:t>Challenge  </a:t>
            </a:r>
            <a:r>
              <a:rPr lang="en-US" sz="2200" b="1" dirty="0" smtClean="0">
                <a:solidFill>
                  <a:srgbClr val="0070C0"/>
                </a:solidFill>
                <a:latin typeface="Calibri" charset="0"/>
                <a:ea typeface="Calibri" charset="0"/>
                <a:cs typeface="Calibri" charset="0"/>
                <a:sym typeface="Calibri"/>
              </a:rPr>
              <a:t>**They were due Saturday 4/15/17. If you do not resubmit them by tonight,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t>determine two or more themes or central ideas of a text and analyze their development over the course of the text, including how they interact and build on one another to produce a complex account; provide an objective summary of the text</a:t>
            </a:r>
            <a:r>
              <a:rPr lang="en-US" sz="2200" dirty="0" smtClean="0"/>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487181133"/>
      </p:ext>
    </p:extLst>
  </p:cSld>
  <p:clrMapOvr>
    <a:masterClrMapping/>
  </p:clrMapOvr>
  <p:transition spd="slow">
    <p:cut/>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4/21/17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 pantomime (noun)</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WOTD, pantomime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Finish Watching OMAM and turn in Movie Questions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Read Ch. 1 from OMAM and complete Window Notes (due Tuesday at the start of the hour)</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Make sure to submit your screen shots for The Khan </a:t>
            </a:r>
            <a:r>
              <a:rPr lang="en-US" sz="2200" b="1" dirty="0">
                <a:solidFill>
                  <a:srgbClr val="0070C0"/>
                </a:solidFill>
                <a:latin typeface="Calibri" charset="0"/>
                <a:ea typeface="Calibri" charset="0"/>
                <a:cs typeface="Calibri" charset="0"/>
                <a:sym typeface="Calibri"/>
              </a:rPr>
              <a:t>Challenge  </a:t>
            </a:r>
            <a:r>
              <a:rPr lang="en-US" sz="2200" b="1" dirty="0" smtClean="0">
                <a:solidFill>
                  <a:srgbClr val="0070C0"/>
                </a:solidFill>
                <a:latin typeface="Calibri" charset="0"/>
                <a:ea typeface="Calibri" charset="0"/>
                <a:cs typeface="Calibri" charset="0"/>
                <a:sym typeface="Calibri"/>
              </a:rPr>
              <a:t>**They were due Saturday 4/15/17. If you do not resubmit them by tonight, you will receive a 0/100 summative for failing to make an attempt.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r>
              <a:rPr lang="en-US" sz="2200" dirty="0" smtClean="0">
                <a:latin typeface="Calibri" charset="0"/>
                <a:ea typeface="Calibri" charset="0"/>
                <a:cs typeface="Calibri" charset="0"/>
              </a:rPr>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6157587"/>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Monday 10/2/17 Agenda</a:t>
            </a:r>
            <a:endParaRPr lang="en-US" altLang="en-US" sz="4400" dirty="0">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152400" y="685800"/>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200" b="1" dirty="0">
                <a:latin typeface="+mn-lt"/>
                <a:ea typeface="Calibri"/>
                <a:cs typeface="Calibri"/>
                <a:sym typeface="Calibri"/>
              </a:rPr>
              <a:t>Bell Work:</a:t>
            </a:r>
            <a:r>
              <a:rPr lang="en-US" sz="1200" dirty="0">
                <a:latin typeface="+mn-lt"/>
                <a:ea typeface="Calibri"/>
                <a:cs typeface="Calibri"/>
                <a:sym typeface="Calibri"/>
              </a:rPr>
              <a:t> </a:t>
            </a:r>
            <a:r>
              <a:rPr lang="en-US" sz="1200" dirty="0" smtClean="0">
                <a:latin typeface="+mn-lt"/>
                <a:ea typeface="Calibri"/>
                <a:cs typeface="Calibri"/>
                <a:sym typeface="Calibri"/>
              </a:rPr>
              <a:t>With a partner, study your PSR List for the first 5 minutes of class. </a:t>
            </a: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200" b="1" dirty="0" smtClean="0">
                <a:latin typeface="+mn-lt"/>
                <a:ea typeface="Calibri"/>
                <a:cs typeface="Calibri"/>
                <a:sym typeface="Calibri"/>
              </a:rPr>
              <a:t>In </a:t>
            </a:r>
            <a:r>
              <a:rPr lang="en-US" sz="12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 Study for your PSR Quiz</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When you are finished with your quiz, please turn it in to the folder I have placed by the door for your hour. 		</a:t>
            </a:r>
            <a:r>
              <a:rPr lang="en-US" sz="1200" b="1" dirty="0" smtClean="0">
                <a:latin typeface="+mn-lt"/>
                <a:ea typeface="Calibri"/>
                <a:cs typeface="Calibri"/>
                <a:sym typeface="Calibri"/>
              </a:rPr>
              <a:t>**20 minutes = time limit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b="1" dirty="0" smtClean="0">
                <a:solidFill>
                  <a:srgbClr val="FF0000"/>
                </a:solidFill>
                <a:latin typeface="+mn-lt"/>
                <a:ea typeface="Calibri"/>
                <a:cs typeface="Calibri"/>
                <a:sym typeface="Calibri"/>
              </a:rPr>
              <a:t>Once everyone is finished, you will need to take out everything for AOTW 1-3 and we will prep for Socratic Seminar.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b="1" dirty="0">
                <a:solidFill>
                  <a:srgbClr val="FF0000"/>
                </a:solidFill>
                <a:latin typeface="+mn-lt"/>
                <a:ea typeface="Calibri"/>
                <a:cs typeface="Calibri"/>
                <a:sym typeface="Calibri"/>
                <a:hlinkClick r:id="rId3"/>
              </a:rPr>
              <a:t>https://</a:t>
            </a:r>
            <a:r>
              <a:rPr lang="en-US" sz="1200" b="1" dirty="0" smtClean="0">
                <a:solidFill>
                  <a:srgbClr val="FF0000"/>
                </a:solidFill>
                <a:latin typeface="+mn-lt"/>
                <a:ea typeface="Calibri"/>
                <a:cs typeface="Calibri"/>
                <a:sym typeface="Calibri"/>
                <a:hlinkClick r:id="rId3"/>
              </a:rPr>
              <a:t>www.teachingchannel.org/videos/bring-socratic-seminars-to-the-classroom</a:t>
            </a:r>
            <a:endParaRPr lang="en-US" sz="1200" b="1" dirty="0" smtClean="0">
              <a:solidFill>
                <a:srgbClr val="FF0000"/>
              </a:solidFill>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b="1" dirty="0" smtClean="0">
                <a:solidFill>
                  <a:schemeClr val="bg2">
                    <a:lumMod val="60000"/>
                    <a:lumOff val="40000"/>
                  </a:schemeClr>
                </a:solidFill>
                <a:latin typeface="+mn-lt"/>
                <a:ea typeface="Calibri"/>
                <a:cs typeface="Calibri"/>
                <a:sym typeface="Calibri"/>
              </a:rPr>
              <a:t>Tonight, start coming up with questions for the conversation. You will have half of the hour, tomorrow, to prep with your partners. </a:t>
            </a:r>
          </a:p>
          <a:p>
            <a:pPr eaLnBrk="1" fontAlgn="auto" hangingPunct="1">
              <a:lnSpc>
                <a:spcPct val="170000"/>
              </a:lnSpc>
              <a:spcBef>
                <a:spcPts val="0"/>
              </a:spcBef>
              <a:spcAft>
                <a:spcPts val="0"/>
              </a:spcAft>
              <a:buClr>
                <a:srgbClr val="000000"/>
              </a:buClr>
              <a:buSzPct val="100000"/>
              <a:defRPr/>
            </a:pPr>
            <a:r>
              <a:rPr lang="en-US" sz="12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a:t>
            </a:r>
            <a:r>
              <a:rPr lang="en-US" sz="1200" dirty="0"/>
              <a:t>i</a:t>
            </a:r>
            <a:r>
              <a:rPr lang="en-US" sz="1200" dirty="0" smtClean="0"/>
              <a:t>ntegrate </a:t>
            </a:r>
            <a:r>
              <a:rPr lang="en-US" sz="1200" dirty="0"/>
              <a:t>and evaluate multiple sources of information presented in different media or formats (e.g., visually, quantitatively) as well as in words in order to address a question or solve a problem.</a:t>
            </a:r>
            <a:endParaRPr lang="en-US" sz="1200" dirty="0" smtClean="0">
              <a:ea typeface="Calibri"/>
              <a:cs typeface="Calibri"/>
              <a:sym typeface="Calibri"/>
            </a:endParaRP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a:t>
            </a:r>
            <a:r>
              <a:rPr lang="en-US" sz="1200" dirty="0"/>
              <a:t>c</a:t>
            </a:r>
            <a:r>
              <a:rPr lang="en-US" sz="1200" dirty="0" smtClean="0"/>
              <a:t>ome </a:t>
            </a:r>
            <a:r>
              <a:rPr lang="en-US" sz="1200" dirty="0"/>
              <a:t>to discussions prepared, having read and researched material under study; explicitly draw on that preparation by referring to evidence from texts and other research on the topic or issue to stimulate a thoughtful, well-reasoned exchange of </a:t>
            </a:r>
            <a:r>
              <a:rPr lang="en-US" sz="1200" dirty="0" smtClean="0"/>
              <a:t>ideas.</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a:t>
            </a:r>
            <a:r>
              <a:rPr lang="en-US" sz="1200" dirty="0"/>
              <a:t>c</a:t>
            </a:r>
            <a:r>
              <a:rPr lang="en-US" sz="1200" dirty="0" smtClean="0"/>
              <a:t>ite </a:t>
            </a:r>
            <a:r>
              <a:rPr lang="en-US" sz="1200" dirty="0"/>
              <a:t>strong and thorough textual evidence to support analysis of what the text says explicitly as well as inferences drawn from the text, including determining where the text leaves matters </a:t>
            </a:r>
            <a:r>
              <a:rPr lang="en-US" sz="1200" dirty="0" smtClean="0"/>
              <a:t>uncertain.</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a:t>
            </a:r>
            <a:r>
              <a:rPr lang="en-US" sz="1200" dirty="0"/>
              <a:t>i</a:t>
            </a:r>
            <a:r>
              <a:rPr lang="en-US" sz="1200" dirty="0" smtClean="0"/>
              <a:t>nitiate </a:t>
            </a:r>
            <a:r>
              <a:rPr lang="en-US" sz="1200" dirty="0"/>
              <a:t>and participate effectively in a range of collaborative discussions (one-on-one, in groups, and teacher-led) with diverse partners on grades 11-12 topics, texts, and issues, building on others' ideas and expressing their own clearly and persuasively.</a:t>
            </a:r>
            <a:endParaRPr lang="en-US" sz="8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200" b="1" dirty="0" smtClean="0">
                <a:latin typeface="+mn-lt"/>
                <a:ea typeface="Calibri"/>
                <a:cs typeface="Calibri"/>
                <a:sym typeface="Calibri"/>
              </a:rPr>
              <a:t>Homework:</a:t>
            </a:r>
            <a:r>
              <a:rPr lang="en-US" sz="1200" b="1" dirty="0" smtClean="0">
                <a:solidFill>
                  <a:srgbClr val="009A46"/>
                </a:solidFill>
                <a:latin typeface="+mn-lt"/>
                <a:ea typeface="Calibri"/>
                <a:cs typeface="Calibri"/>
                <a:sym typeface="Calibri"/>
              </a:rPr>
              <a:t> </a:t>
            </a:r>
          </a:p>
          <a:p>
            <a:pPr eaLnBrk="1" fontAlgn="auto" hangingPunct="1">
              <a:lnSpc>
                <a:spcPct val="80000"/>
              </a:lnSpc>
              <a:spcBef>
                <a:spcPts val="400"/>
              </a:spcBef>
              <a:spcAft>
                <a:spcPts val="0"/>
              </a:spcAft>
              <a:buClr>
                <a:srgbClr val="000000"/>
              </a:buClr>
              <a:buSzPct val="100000"/>
              <a:defRPr/>
            </a:pPr>
            <a:r>
              <a:rPr lang="en-US" sz="1200" b="1" dirty="0" smtClean="0">
                <a:solidFill>
                  <a:srgbClr val="009A46"/>
                </a:solidFill>
                <a:latin typeface="+mn-lt"/>
                <a:ea typeface="Calibri"/>
                <a:cs typeface="Calibri"/>
                <a:sym typeface="Calibri"/>
              </a:rPr>
              <a:t>Prep for Socratic Seminar on Wednesday</a:t>
            </a:r>
          </a:p>
          <a:p>
            <a:pPr eaLnBrk="1" fontAlgn="auto" hangingPunct="1">
              <a:lnSpc>
                <a:spcPct val="80000"/>
              </a:lnSpc>
              <a:spcBef>
                <a:spcPts val="400"/>
              </a:spcBef>
              <a:spcAft>
                <a:spcPts val="0"/>
              </a:spcAft>
              <a:buClr>
                <a:srgbClr val="000000"/>
              </a:buClr>
              <a:buSzPct val="100000"/>
              <a:defRPr/>
            </a:pPr>
            <a:r>
              <a:rPr lang="en-US" sz="1200" b="1" dirty="0" smtClean="0">
                <a:solidFill>
                  <a:srgbClr val="009A46"/>
                </a:solidFill>
                <a:latin typeface="+mn-lt"/>
                <a:ea typeface="Calibri"/>
                <a:cs typeface="Calibri"/>
                <a:sym typeface="Calibri"/>
              </a:rPr>
              <a:t>SSR (there will be a weekly response due on Sunday of this week). </a:t>
            </a:r>
          </a:p>
        </p:txBody>
      </p:sp>
    </p:spTree>
    <p:extLst>
      <p:ext uri="{BB962C8B-B14F-4D97-AF65-F5344CB8AC3E}">
        <p14:creationId xmlns:p14="http://schemas.microsoft.com/office/powerpoint/2010/main" val="1820553527"/>
      </p:ext>
    </p:extLst>
  </p:cSld>
  <p:clrMapOvr>
    <a:masterClrMapping/>
  </p:clrMapOvr>
  <p:transition spd="slow">
    <p:cut/>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4/21/17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pantomime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b="1" dirty="0">
                <a:solidFill>
                  <a:schemeClr val="bg1"/>
                </a:solidFill>
              </a:rPr>
              <a:t>pan</a:t>
            </a:r>
            <a:r>
              <a:rPr lang="en-US" sz="2000" dirty="0">
                <a:solidFill>
                  <a:schemeClr val="bg1"/>
                </a:solidFill>
              </a:rPr>
              <a:t>-</a:t>
            </a:r>
            <a:r>
              <a:rPr lang="en-US" sz="2000" dirty="0" err="1">
                <a:solidFill>
                  <a:schemeClr val="bg1"/>
                </a:solidFill>
              </a:rPr>
              <a:t>t</a:t>
            </a:r>
            <a:r>
              <a:rPr lang="en-US" sz="2000" i="1" dirty="0" err="1">
                <a:solidFill>
                  <a:schemeClr val="bg1"/>
                </a:solidFill>
              </a:rPr>
              <a:t>uh</a:t>
            </a:r>
            <a:r>
              <a:rPr lang="en-US" sz="2000" dirty="0">
                <a:solidFill>
                  <a:schemeClr val="bg1"/>
                </a:solidFill>
              </a:rPr>
              <a:t>-</a:t>
            </a:r>
            <a:r>
              <a:rPr lang="en-US" sz="2000" dirty="0" err="1">
                <a:solidFill>
                  <a:schemeClr val="bg1"/>
                </a:solidFill>
              </a:rPr>
              <a:t>mahym</a:t>
            </a:r>
            <a:r>
              <a:rPr lang="en-US" sz="2000" dirty="0">
                <a:solidFill>
                  <a:schemeClr val="bg1"/>
                </a:solidFill>
              </a:rPr>
              <a:t>]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pantomimically</a:t>
            </a:r>
            <a:r>
              <a:rPr lang="en-US" altLang="en-US" sz="2000" dirty="0" smtClean="0">
                <a:solidFill>
                  <a:schemeClr val="bg1"/>
                </a:solidFill>
                <a:latin typeface="+mn-lt"/>
              </a:rPr>
              <a:t> (adverb)</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a:solidFill>
                  <a:schemeClr val="bg1"/>
                </a:solidFill>
              </a:rPr>
              <a:t>But Lennie made an </a:t>
            </a:r>
            <a:r>
              <a:rPr lang="en-US" sz="2000" dirty="0" smtClean="0">
                <a:solidFill>
                  <a:schemeClr val="bg1"/>
                </a:solidFill>
              </a:rPr>
              <a:t>elaborate </a:t>
            </a:r>
            <a:r>
              <a:rPr lang="en-US" sz="2000" b="1" u="sng" dirty="0" smtClean="0">
                <a:solidFill>
                  <a:schemeClr val="bg1"/>
                </a:solidFill>
              </a:rPr>
              <a:t>pantomime</a:t>
            </a:r>
            <a:r>
              <a:rPr lang="en-US" sz="2000" dirty="0">
                <a:solidFill>
                  <a:schemeClr val="bg1"/>
                </a:solidFill>
              </a:rPr>
              <a:t> </a:t>
            </a:r>
            <a:r>
              <a:rPr lang="en-US" sz="2000" dirty="0" smtClean="0">
                <a:solidFill>
                  <a:schemeClr val="bg1"/>
                </a:solidFill>
              </a:rPr>
              <a:t>of </a:t>
            </a:r>
            <a:r>
              <a:rPr lang="en-US" sz="2000" dirty="0">
                <a:solidFill>
                  <a:schemeClr val="bg1"/>
                </a:solidFill>
              </a:rPr>
              <a:t>innocence</a:t>
            </a:r>
            <a:r>
              <a:rPr lang="en-US" sz="2000" i="1" dirty="0">
                <a:solidFill>
                  <a:schemeClr val="bg1"/>
                </a:solidFill>
              </a:rPr>
              <a:t>.</a:t>
            </a:r>
            <a:endParaRPr lang="en-US" sz="2000" dirty="0">
              <a:solidFill>
                <a:schemeClr val="bg1"/>
              </a:solidFill>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i</a:t>
            </a:r>
            <a:r>
              <a:rPr lang="en-US" altLang="en-US" sz="2000" dirty="0" smtClean="0">
                <a:solidFill>
                  <a:srgbClr val="FFFFFF"/>
                </a:solidFill>
              </a:rPr>
              <a:t>mpersonation, mimicry, portraying</a:t>
            </a:r>
            <a:endParaRPr lang="en-US" altLang="en-US" sz="2000" dirty="0">
              <a:solidFill>
                <a:srgbClr val="FFFFFF"/>
              </a:solidFill>
            </a:endParaRPr>
          </a:p>
        </p:txBody>
      </p:sp>
      <p:sp>
        <p:nvSpPr>
          <p:cNvPr id="2" name="TextBox 1"/>
          <p:cNvSpPr txBox="1">
            <a:spLocks noChangeArrowheads="1"/>
          </p:cNvSpPr>
          <p:nvPr/>
        </p:nvSpPr>
        <p:spPr bwMode="auto">
          <a:xfrm>
            <a:off x="1371600" y="55626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 performance using gestures and movements without </a:t>
            </a:r>
            <a:r>
              <a:rPr lang="en-US" sz="2000" dirty="0" smtClean="0">
                <a:solidFill>
                  <a:schemeClr val="bg1"/>
                </a:solidFill>
              </a:rPr>
              <a:t>words. </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smtClean="0">
                <a:solidFill>
                  <a:schemeClr val="accent3"/>
                </a:solidFill>
              </a:rPr>
              <a:t>N/A</a:t>
            </a:r>
            <a:endParaRPr lang="en-US" sz="2000" dirty="0">
              <a:solidFill>
                <a:schemeClr val="accent3"/>
              </a:solidFill>
            </a:endParaRPr>
          </a:p>
        </p:txBody>
      </p:sp>
    </p:spTree>
    <p:extLst>
      <p:ext uri="{BB962C8B-B14F-4D97-AF65-F5344CB8AC3E}">
        <p14:creationId xmlns:p14="http://schemas.microsoft.com/office/powerpoint/2010/main" val="2527718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4/24/17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WOTD-onus (noun)</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Word of the Day, onus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TAKE EVERYTHING OFF OF YOUR DESK EXCEPT FOR A WRITING UTENSIL.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Reading Post Test (reading section for SAT): You will receive a summative grade. 3 extra credit points will be awarded to those students that show growth between first semester and now. </a:t>
            </a:r>
            <a:r>
              <a:rPr lang="en-US" sz="2200" b="1" dirty="0" smtClean="0">
                <a:solidFill>
                  <a:srgbClr val="0070C0"/>
                </a:solidFill>
                <a:latin typeface="Calibri" charset="0"/>
                <a:ea typeface="Calibri" charset="0"/>
                <a:cs typeface="Calibri" charset="0"/>
                <a:sym typeface="Wingdings"/>
              </a:rPr>
              <a:t> </a:t>
            </a:r>
            <a:endParaRPr lang="en-US" sz="2200" b="1" dirty="0" smtClean="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Finish reading Ch. 1 and Window Notes for OMAM</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Homework = Window Notes for Ch. 1 in OMAM</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r>
              <a:rPr lang="en-US" sz="2200" dirty="0" smtClean="0">
                <a:latin typeface="Calibri" charset="0"/>
                <a:ea typeface="Calibri" charset="0"/>
                <a:cs typeface="Calibri" charset="0"/>
              </a:rPr>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identify.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729990526"/>
      </p:ext>
    </p:extLst>
  </p:cSld>
  <p:clrMapOvr>
    <a:masterClrMapping/>
  </p:clrMapOvr>
  <p:transition spd="slow">
    <p:cut/>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4/24/17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onus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b="1" dirty="0">
                <a:solidFill>
                  <a:schemeClr val="bg1"/>
                </a:solidFill>
              </a:rPr>
              <a:t>oh</a:t>
            </a:r>
            <a:r>
              <a:rPr lang="en-US" sz="2000" dirty="0">
                <a:solidFill>
                  <a:schemeClr val="bg1"/>
                </a:solidFill>
              </a:rPr>
              <a:t>-</a:t>
            </a:r>
            <a:r>
              <a:rPr lang="en-US" sz="2000" dirty="0" err="1">
                <a:solidFill>
                  <a:schemeClr val="bg1"/>
                </a:solidFill>
              </a:rPr>
              <a:t>n</a:t>
            </a:r>
            <a:r>
              <a:rPr lang="en-US" sz="2000" i="1" dirty="0" err="1">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a:solidFill>
                  <a:schemeClr val="bg1"/>
                </a:solidFill>
              </a:rPr>
              <a:t>Being a leader is difficult because in this position one must bear the </a:t>
            </a:r>
            <a:r>
              <a:rPr lang="en-US" sz="2000" b="1" u="sng" dirty="0">
                <a:solidFill>
                  <a:schemeClr val="bg1"/>
                </a:solidFill>
              </a:rPr>
              <a:t>onus</a:t>
            </a:r>
            <a:r>
              <a:rPr lang="en-US" sz="2000" dirty="0">
                <a:solidFill>
                  <a:schemeClr val="bg1"/>
                </a:solidFill>
              </a:rPr>
              <a:t> of making decisions for a group of people.</a:t>
            </a: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duty, liability, obligation</a:t>
            </a:r>
            <a:endParaRPr lang="en-US" altLang="en-US" sz="2000" dirty="0">
              <a:solidFill>
                <a:srgbClr val="FFFFFF"/>
              </a:solidFill>
            </a:endParaRP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used to refer to something that is one's duty or </a:t>
            </a:r>
            <a:r>
              <a:rPr lang="en-US" sz="2000" dirty="0" smtClean="0">
                <a:solidFill>
                  <a:schemeClr val="bg1"/>
                </a:solidFill>
              </a:rPr>
              <a:t>responsibility.</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a:solidFill>
                  <a:schemeClr val="accent3"/>
                </a:solidFill>
              </a:rPr>
              <a:t>e</a:t>
            </a:r>
            <a:r>
              <a:rPr lang="en-US" sz="2000" dirty="0" smtClean="0">
                <a:solidFill>
                  <a:schemeClr val="accent3"/>
                </a:solidFill>
              </a:rPr>
              <a:t>xemption, irresponsibility, benefit </a:t>
            </a:r>
            <a:endParaRPr lang="en-US" sz="2000" dirty="0">
              <a:solidFill>
                <a:schemeClr val="accent3"/>
              </a:solidFill>
            </a:endParaRPr>
          </a:p>
        </p:txBody>
      </p:sp>
    </p:spTree>
    <p:extLst>
      <p:ext uri="{BB962C8B-B14F-4D97-AF65-F5344CB8AC3E}">
        <p14:creationId xmlns:p14="http://schemas.microsoft.com/office/powerpoint/2010/main" val="2001306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4/25/17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6172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WOTD-drone</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Word of the Day, drone (verb)</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Friendship Thinking Exercise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With a partner, argue which type of relationship George and Lennie have in Ch. 1 using definitions from Living in </a:t>
            </a:r>
            <a:r>
              <a:rPr lang="en-US" sz="2200" b="1" dirty="0" err="1" smtClean="0">
                <a:solidFill>
                  <a:srgbClr val="0070C0"/>
                </a:solidFill>
                <a:latin typeface="Calibri" charset="0"/>
                <a:ea typeface="Calibri" charset="0"/>
                <a:cs typeface="Calibri" charset="0"/>
                <a:sym typeface="Calibri"/>
              </a:rPr>
              <a:t>Sym</a:t>
            </a:r>
            <a:endParaRPr lang="en-US" sz="2200" b="1" dirty="0" smtClean="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Homework = Skip Ch. 2, but read Ch. 3</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a:t>
            </a:r>
            <a:r>
              <a:rPr lang="en-US" sz="2200" dirty="0" smtClean="0">
                <a:latin typeface="Calibri" charset="0"/>
                <a:ea typeface="Calibri" charset="0"/>
                <a:cs typeface="Calibri" charset="0"/>
              </a:rPr>
              <a:t>support </a:t>
            </a:r>
            <a:r>
              <a:rPr lang="en-US" sz="2200" dirty="0">
                <a:latin typeface="Calibri" charset="0"/>
                <a:ea typeface="Calibri" charset="0"/>
                <a:cs typeface="Calibri" charset="0"/>
              </a:rPr>
              <a:t>analysis of what the text says explicitly as well as inferences drawn from the text, including determining where the text leaves matters uncertain</a:t>
            </a:r>
            <a:r>
              <a:rPr lang="en-US" sz="2200" dirty="0" smtClean="0">
                <a:latin typeface="Calibri" charset="0"/>
                <a:ea typeface="Calibri" charset="0"/>
                <a:cs typeface="Calibri" charset="0"/>
              </a:rPr>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a:t>
            </a:r>
            <a:r>
              <a:rPr lang="en-US" sz="22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04630274"/>
      </p:ext>
    </p:extLst>
  </p:cSld>
  <p:clrMapOvr>
    <a:masterClrMapping/>
  </p:clrMapOvr>
  <p:transition spd="slow">
    <p:cut/>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4/25/17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drone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b="1" dirty="0" err="1" smtClean="0">
                <a:solidFill>
                  <a:schemeClr val="bg1"/>
                </a:solidFill>
              </a:rPr>
              <a:t>drohn</a:t>
            </a:r>
            <a:r>
              <a:rPr lang="en-US" sz="2000" b="1"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droner</a:t>
            </a:r>
            <a:r>
              <a:rPr lang="en-US" altLang="en-US" sz="2000" dirty="0">
                <a:solidFill>
                  <a:schemeClr val="bg1"/>
                </a:solidFill>
                <a:latin typeface="+mn-lt"/>
              </a:rPr>
              <a:t> </a:t>
            </a:r>
            <a:r>
              <a:rPr lang="en-US" altLang="en-US" sz="2000" dirty="0" smtClean="0">
                <a:solidFill>
                  <a:schemeClr val="bg1"/>
                </a:solidFill>
                <a:latin typeface="+mn-lt"/>
              </a:rPr>
              <a:t>(noun), droningly (adverb)</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p>
          <a:p>
            <a:r>
              <a:rPr lang="en-US" sz="2000" dirty="0">
                <a:solidFill>
                  <a:schemeClr val="bg1"/>
                </a:solidFill>
              </a:rPr>
              <a:t>As </a:t>
            </a:r>
            <a:r>
              <a:rPr lang="en-US" sz="2000" dirty="0" smtClean="0">
                <a:solidFill>
                  <a:schemeClr val="bg1"/>
                </a:solidFill>
              </a:rPr>
              <a:t>Ali was </a:t>
            </a:r>
            <a:r>
              <a:rPr lang="en-US" sz="2000" dirty="0">
                <a:solidFill>
                  <a:schemeClr val="bg1"/>
                </a:solidFill>
              </a:rPr>
              <a:t>daydreaming in class, the teacher’s voice continued to </a:t>
            </a:r>
            <a:r>
              <a:rPr lang="en-US" sz="2000" b="1" u="sng" dirty="0">
                <a:solidFill>
                  <a:schemeClr val="bg1"/>
                </a:solidFill>
              </a:rPr>
              <a:t>drone</a:t>
            </a:r>
            <a:r>
              <a:rPr lang="en-US" sz="2000" dirty="0">
                <a:solidFill>
                  <a:schemeClr val="bg1"/>
                </a:solidFill>
              </a:rPr>
              <a:t> on in the background.</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Purr, hum, buzz</a:t>
            </a:r>
            <a:endParaRPr lang="en-US" altLang="en-US" sz="2000" dirty="0">
              <a:solidFill>
                <a:srgbClr val="FFFFFF"/>
              </a:solidFill>
            </a:endParaRPr>
          </a:p>
        </p:txBody>
      </p:sp>
      <p:sp>
        <p:nvSpPr>
          <p:cNvPr id="2" name="TextBox 1"/>
          <p:cNvSpPr txBox="1">
            <a:spLocks noChangeArrowheads="1"/>
          </p:cNvSpPr>
          <p:nvPr/>
        </p:nvSpPr>
        <p:spPr bwMode="auto">
          <a:xfrm>
            <a:off x="1371600" y="5867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Talk in a monotonous voice. </a:t>
            </a:r>
            <a:endParaRPr lang="en-US" altLang="x-none" sz="2000" dirty="0">
              <a:solidFill>
                <a:schemeClr val="bg1"/>
              </a:solidFill>
            </a:endParaRPr>
          </a:p>
        </p:txBody>
      </p:sp>
      <p:sp>
        <p:nvSpPr>
          <p:cNvPr id="4" name="TextBox 3"/>
          <p:cNvSpPr txBox="1"/>
          <p:nvPr/>
        </p:nvSpPr>
        <p:spPr>
          <a:xfrm>
            <a:off x="1447800" y="3181290"/>
            <a:ext cx="4648200" cy="400110"/>
          </a:xfrm>
          <a:prstGeom prst="rect">
            <a:avLst/>
          </a:prstGeom>
          <a:noFill/>
        </p:spPr>
        <p:txBody>
          <a:bodyPr wrap="square" rtlCol="0">
            <a:spAutoFit/>
          </a:bodyPr>
          <a:lstStyle/>
          <a:p>
            <a:r>
              <a:rPr lang="en-US" sz="2000" dirty="0" smtClean="0">
                <a:solidFill>
                  <a:schemeClr val="accent3"/>
                </a:solidFill>
              </a:rPr>
              <a:t>Quiet, silent </a:t>
            </a:r>
            <a:endParaRPr lang="en-US" sz="2000" dirty="0">
              <a:solidFill>
                <a:schemeClr val="accent3"/>
              </a:solidFill>
            </a:endParaRPr>
          </a:p>
        </p:txBody>
      </p:sp>
    </p:spTree>
    <p:extLst>
      <p:ext uri="{BB962C8B-B14F-4D97-AF65-F5344CB8AC3E}">
        <p14:creationId xmlns:p14="http://schemas.microsoft.com/office/powerpoint/2010/main" val="1618759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Symbiosis</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304800" y="685800"/>
            <a:ext cx="8610600" cy="2438400"/>
          </a:xfrm>
        </p:spPr>
        <p:txBody>
          <a:bodyPr tIns="45700" bIns="45700">
            <a:noAutofit/>
          </a:bodyPr>
          <a:lstStyle/>
          <a:p>
            <a:r>
              <a:rPr lang="en-US" sz="2400" dirty="0" err="1" smtClean="0"/>
              <a:t>Sym</a:t>
            </a:r>
            <a:r>
              <a:rPr lang="en-US" sz="2400" dirty="0" smtClean="0"/>
              <a:t> = with or together</a:t>
            </a:r>
          </a:p>
          <a:p>
            <a:r>
              <a:rPr lang="en-US" sz="2400" dirty="0" err="1" smtClean="0"/>
              <a:t>biosis</a:t>
            </a:r>
            <a:r>
              <a:rPr lang="en-US" sz="2400" dirty="0" smtClean="0"/>
              <a:t> = way of living </a:t>
            </a:r>
          </a:p>
          <a:p>
            <a:endParaRPr lang="en-US" sz="2400" dirty="0" smtClean="0"/>
          </a:p>
          <a:p>
            <a:r>
              <a:rPr lang="en-US" sz="2400" dirty="0" smtClean="0"/>
              <a:t>Properly</a:t>
            </a:r>
            <a:r>
              <a:rPr lang="en-US" sz="2400" dirty="0"/>
              <a:t>, it is a neutral term, meaning "the living together in close association of two dissimilar organisms." It has the implication that the relationship is beneficial to the organisms involved, but that is properly a mutualistic relationship. Mutualism, commensalism, </a:t>
            </a:r>
            <a:r>
              <a:rPr lang="en-US" sz="2400" dirty="0" err="1" smtClean="0"/>
              <a:t>amensalism</a:t>
            </a:r>
            <a:r>
              <a:rPr lang="en-US" sz="2400" dirty="0" smtClean="0"/>
              <a:t>, parasitism, and pathogens </a:t>
            </a:r>
            <a:r>
              <a:rPr lang="en-US" sz="2400" dirty="0"/>
              <a:t>are all types of symbiotic relationships.</a:t>
            </a:r>
          </a:p>
          <a:p>
            <a:r>
              <a:rPr lang="en-US" sz="2400" dirty="0"/>
              <a:t/>
            </a:r>
            <a:br>
              <a:rPr lang="en-US" sz="2400" dirty="0"/>
            </a:br>
            <a:endParaRPr lang="en-US" sz="2200" b="1" dirty="0" smtClean="0">
              <a:solidFill>
                <a:srgbClr val="00B050"/>
              </a:solidFill>
              <a:latin typeface="Calibri" charset="0"/>
              <a:ea typeface="Calibri" charset="0"/>
              <a:cs typeface="Calibri" charset="0"/>
              <a:sym typeface="Calibri"/>
            </a:endParaRPr>
          </a:p>
        </p:txBody>
      </p:sp>
      <p:pic>
        <p:nvPicPr>
          <p:cNvPr id="2" name="Picture 1"/>
          <p:cNvPicPr>
            <a:picLocks noChangeAspect="1"/>
          </p:cNvPicPr>
          <p:nvPr/>
        </p:nvPicPr>
        <p:blipFill>
          <a:blip r:embed="rId3"/>
          <a:stretch>
            <a:fillRect/>
          </a:stretch>
        </p:blipFill>
        <p:spPr>
          <a:xfrm>
            <a:off x="2362200" y="4267200"/>
            <a:ext cx="3930650" cy="2345620"/>
          </a:xfrm>
          <a:prstGeom prst="rect">
            <a:avLst/>
          </a:prstGeom>
        </p:spPr>
      </p:pic>
    </p:spTree>
    <p:extLst>
      <p:ext uri="{BB962C8B-B14F-4D97-AF65-F5344CB8AC3E}">
        <p14:creationId xmlns:p14="http://schemas.microsoft.com/office/powerpoint/2010/main" val="1859792524"/>
      </p:ext>
    </p:extLst>
  </p:cSld>
  <p:clrMapOvr>
    <a:masterClrMapping/>
  </p:clrMapOvr>
  <p:transition spd="slow">
    <p:cut/>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5 Types of Symbiotic Relationships</a:t>
            </a:r>
            <a:endParaRPr lang="en-US" altLang="en-US" sz="3200" b="1" dirty="0">
              <a:solidFill>
                <a:srgbClr val="FF0000"/>
              </a:solidFill>
              <a:latin typeface="Calibri" charset="0"/>
              <a:ea typeface="Arial" charset="0"/>
              <a:cs typeface="Arial" charset="0"/>
              <a:sym typeface="Calibri" charset="0"/>
            </a:endParaRPr>
          </a:p>
        </p:txBody>
      </p:sp>
      <p:sp>
        <p:nvSpPr>
          <p:cNvPr id="5" name="TextBox 4"/>
          <p:cNvSpPr txBox="1"/>
          <p:nvPr/>
        </p:nvSpPr>
        <p:spPr>
          <a:xfrm>
            <a:off x="685800" y="762000"/>
            <a:ext cx="7772400" cy="5755422"/>
          </a:xfrm>
          <a:prstGeom prst="rect">
            <a:avLst/>
          </a:prstGeom>
          <a:noFill/>
        </p:spPr>
        <p:txBody>
          <a:bodyPr wrap="square" rtlCol="0">
            <a:spAutoFit/>
          </a:bodyPr>
          <a:lstStyle/>
          <a:p>
            <a:r>
              <a:rPr lang="en-US" sz="2000" b="1" dirty="0"/>
              <a:t>Mutualism:</a:t>
            </a:r>
            <a:r>
              <a:rPr lang="en-US" sz="2000" dirty="0"/>
              <a:t> A symbiotic relationship in which both (or all) organisms involved benefit. </a:t>
            </a:r>
          </a:p>
          <a:p>
            <a:endParaRPr lang="en-US" sz="2000" b="1" dirty="0" smtClean="0"/>
          </a:p>
          <a:p>
            <a:r>
              <a:rPr lang="en-US" sz="2000" b="1" dirty="0" smtClean="0"/>
              <a:t>Commensalism</a:t>
            </a:r>
            <a:r>
              <a:rPr lang="en-US" sz="2000" b="1" dirty="0"/>
              <a:t>:</a:t>
            </a:r>
            <a:r>
              <a:rPr lang="en-US" sz="2000" dirty="0"/>
              <a:t> A symbiotic relationship in which one partner benefits and the other is unaffected. </a:t>
            </a:r>
          </a:p>
          <a:p>
            <a:endParaRPr lang="en-US" sz="2000" b="1" dirty="0" smtClean="0"/>
          </a:p>
          <a:p>
            <a:r>
              <a:rPr lang="en-US" sz="2000" b="1" dirty="0" smtClean="0"/>
              <a:t>Amensalism</a:t>
            </a:r>
            <a:r>
              <a:rPr lang="en-US" sz="2000" b="1" dirty="0"/>
              <a:t>:</a:t>
            </a:r>
            <a:r>
              <a:rPr lang="en-US" sz="2000" dirty="0"/>
              <a:t> A symbiotic relationship in which one partner is harmed and the other is unaffected. (if you know of a clean, stable example of this, please let me know) </a:t>
            </a:r>
          </a:p>
          <a:p>
            <a:endParaRPr lang="en-US" sz="2000" b="1" dirty="0" smtClean="0"/>
          </a:p>
          <a:p>
            <a:r>
              <a:rPr lang="en-US" sz="2000" b="1" dirty="0" smtClean="0"/>
              <a:t>Parasitism</a:t>
            </a:r>
            <a:r>
              <a:rPr lang="en-US" sz="2000" b="1" dirty="0"/>
              <a:t>:</a:t>
            </a:r>
            <a:r>
              <a:rPr lang="en-US" sz="2000" dirty="0"/>
              <a:t> A symbiotic relationship in which one partner (the parasite) benefits and the other (the host) is harmed, though typically not killed directly by the action of the parasite.</a:t>
            </a:r>
          </a:p>
          <a:p>
            <a:endParaRPr lang="en-US" sz="2000" b="1" dirty="0" smtClean="0"/>
          </a:p>
          <a:p>
            <a:r>
              <a:rPr lang="en-US" sz="2000" b="1" dirty="0" smtClean="0"/>
              <a:t>Pathogen</a:t>
            </a:r>
            <a:r>
              <a:rPr lang="en-US" sz="2000" b="1" dirty="0"/>
              <a:t>:</a:t>
            </a:r>
            <a:r>
              <a:rPr lang="en-US" sz="2000" dirty="0"/>
              <a:t> A symbiotic relationship in which one partner (the pathogen) causes disease within the other (the host) and which can disable or kill the host. </a:t>
            </a:r>
          </a:p>
          <a:p>
            <a:r>
              <a:rPr lang="en-US" dirty="0"/>
              <a:t/>
            </a:r>
            <a:br>
              <a:rPr lang="en-US" dirty="0"/>
            </a:br>
            <a:endParaRPr lang="en-US" dirty="0"/>
          </a:p>
        </p:txBody>
      </p:sp>
    </p:spTree>
    <p:extLst>
      <p:ext uri="{BB962C8B-B14F-4D97-AF65-F5344CB8AC3E}">
        <p14:creationId xmlns:p14="http://schemas.microsoft.com/office/powerpoint/2010/main" val="827313413"/>
      </p:ext>
    </p:extLst>
  </p:cSld>
  <p:clrMapOvr>
    <a:masterClrMapping/>
  </p:clrMapOvr>
  <p:transition spd="slow">
    <p:cut/>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304800"/>
            <a:ext cx="7772400" cy="1371600"/>
          </a:xfrm>
        </p:spPr>
        <p:txBody>
          <a:bodyPr tIns="45700" bIns="45700" anchorCtr="1"/>
          <a:lstStyle/>
          <a:p>
            <a:pPr eaLnBrk="1" hangingPunct="1">
              <a:buClr>
                <a:srgbClr val="000000"/>
              </a:buClr>
              <a:buSzPct val="25000"/>
            </a:pPr>
            <a:r>
              <a:rPr lang="en-US" sz="2800" b="1" dirty="0"/>
              <a:t>Mutualism:</a:t>
            </a:r>
            <a:r>
              <a:rPr lang="en-US" sz="2800" dirty="0"/>
              <a:t> A symbiotic relationship in which both (or all) organisms involved benefit. </a:t>
            </a:r>
            <a:r>
              <a:rPr lang="en-US" sz="3200" dirty="0"/>
              <a:t/>
            </a:r>
            <a:br>
              <a:rPr lang="en-US" sz="3200" dirty="0"/>
            </a:br>
            <a:endParaRPr lang="en-US" altLang="en-US" sz="3200" b="1" dirty="0">
              <a:solidFill>
                <a:srgbClr val="FF0000"/>
              </a:solidFill>
              <a:latin typeface="Calibri" charset="0"/>
              <a:ea typeface="Arial" charset="0"/>
              <a:cs typeface="Arial" charset="0"/>
              <a:sym typeface="Calibri" charset="0"/>
            </a:endParaRPr>
          </a:p>
        </p:txBody>
      </p:sp>
      <p:sp>
        <p:nvSpPr>
          <p:cNvPr id="5" name="TextBox 4"/>
          <p:cNvSpPr txBox="1"/>
          <p:nvPr/>
        </p:nvSpPr>
        <p:spPr>
          <a:xfrm>
            <a:off x="665922" y="5411578"/>
            <a:ext cx="7772400" cy="1754326"/>
          </a:xfrm>
          <a:prstGeom prst="rect">
            <a:avLst/>
          </a:prstGeom>
          <a:noFill/>
        </p:spPr>
        <p:txBody>
          <a:bodyPr wrap="square" rtlCol="0">
            <a:spAutoFit/>
          </a:bodyPr>
          <a:lstStyle/>
          <a:p>
            <a:r>
              <a:rPr lang="en-US" sz="2000" b="1" dirty="0" smtClean="0"/>
              <a:t>Example </a:t>
            </a:r>
            <a:r>
              <a:rPr lang="en-US" sz="2000" b="1" dirty="0"/>
              <a:t>of </a:t>
            </a:r>
            <a:r>
              <a:rPr lang="en-US" sz="2000" b="1" dirty="0" smtClean="0"/>
              <a:t>Mutualism</a:t>
            </a:r>
            <a:r>
              <a:rPr lang="en-US" sz="2000" dirty="0"/>
              <a:t>:</a:t>
            </a:r>
            <a:r>
              <a:rPr lang="en-US" sz="2000" dirty="0" smtClean="0"/>
              <a:t> </a:t>
            </a:r>
            <a:r>
              <a:rPr lang="en-US" sz="2000" dirty="0" err="1"/>
              <a:t>Oxpeckers</a:t>
            </a:r>
            <a:r>
              <a:rPr lang="en-US" sz="2000" dirty="0"/>
              <a:t> and zebras or rhinos - In this relationship, the </a:t>
            </a:r>
            <a:r>
              <a:rPr lang="en-US" sz="2000" dirty="0" err="1"/>
              <a:t>oxpecker</a:t>
            </a:r>
            <a:r>
              <a:rPr lang="en-US" sz="2000" dirty="0"/>
              <a:t> (a bird) lives on the zebra or rhino, sustaining itself by eating all of the bugs and parasites on the animal.</a:t>
            </a:r>
          </a:p>
          <a:p>
            <a:r>
              <a:rPr lang="en-US" dirty="0"/>
              <a:t/>
            </a:r>
            <a:br>
              <a:rPr lang="en-US" dirty="0"/>
            </a:br>
            <a:endParaRPr lang="en-US" dirty="0"/>
          </a:p>
        </p:txBody>
      </p:sp>
      <p:pic>
        <p:nvPicPr>
          <p:cNvPr id="2" name="Picture 1"/>
          <p:cNvPicPr>
            <a:picLocks noChangeAspect="1"/>
          </p:cNvPicPr>
          <p:nvPr/>
        </p:nvPicPr>
        <p:blipFill>
          <a:blip r:embed="rId3"/>
          <a:stretch>
            <a:fillRect/>
          </a:stretch>
        </p:blipFill>
        <p:spPr>
          <a:xfrm>
            <a:off x="3085528" y="1371600"/>
            <a:ext cx="2781872" cy="3850341"/>
          </a:xfrm>
          <a:prstGeom prst="rect">
            <a:avLst/>
          </a:prstGeom>
        </p:spPr>
      </p:pic>
    </p:spTree>
    <p:extLst>
      <p:ext uri="{BB962C8B-B14F-4D97-AF65-F5344CB8AC3E}">
        <p14:creationId xmlns:p14="http://schemas.microsoft.com/office/powerpoint/2010/main" val="1536881352"/>
      </p:ext>
    </p:extLst>
  </p:cSld>
  <p:clrMapOvr>
    <a:masterClrMapping/>
  </p:clrMapOvr>
  <p:transition spd="slow">
    <p:cut/>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304800"/>
            <a:ext cx="7772400" cy="1371600"/>
          </a:xfrm>
        </p:spPr>
        <p:txBody>
          <a:bodyPr tIns="45700" bIns="45700" anchorCtr="1"/>
          <a:lstStyle/>
          <a:p>
            <a:r>
              <a:rPr lang="en-US" sz="2400" b="1" dirty="0"/>
              <a:t>Commensalism:</a:t>
            </a:r>
            <a:r>
              <a:rPr lang="en-US" sz="2400" dirty="0"/>
              <a:t> A symbiotic relationship in which one partner benefits and the other is unaffected. </a:t>
            </a:r>
            <a:br>
              <a:rPr lang="en-US" sz="2400" dirty="0"/>
            </a:br>
            <a:endParaRPr lang="en-US" sz="2400" b="1" dirty="0"/>
          </a:p>
        </p:txBody>
      </p:sp>
      <p:sp>
        <p:nvSpPr>
          <p:cNvPr id="5" name="TextBox 4"/>
          <p:cNvSpPr txBox="1"/>
          <p:nvPr/>
        </p:nvSpPr>
        <p:spPr>
          <a:xfrm>
            <a:off x="685800" y="4634422"/>
            <a:ext cx="7772400" cy="2246769"/>
          </a:xfrm>
          <a:prstGeom prst="rect">
            <a:avLst/>
          </a:prstGeom>
          <a:noFill/>
        </p:spPr>
        <p:txBody>
          <a:bodyPr wrap="square" rtlCol="0">
            <a:spAutoFit/>
          </a:bodyPr>
          <a:lstStyle/>
          <a:p>
            <a:r>
              <a:rPr lang="en-US" sz="1600" b="1" dirty="0" smtClean="0"/>
              <a:t>Example of Commensalism:</a:t>
            </a:r>
            <a:r>
              <a:rPr lang="en-US" sz="1600" dirty="0"/>
              <a:t> </a:t>
            </a:r>
            <a:r>
              <a:rPr lang="en-US" sz="1600" dirty="0" smtClean="0"/>
              <a:t>Barnacles </a:t>
            </a:r>
            <a:r>
              <a:rPr lang="en-US" sz="1600" dirty="0"/>
              <a:t>are normally sessile, or non-moving sea creatures. They rely on currents to bring food past them in order to eat. However, some barnacles have attached themselves to the sides of various sea life, such as whales, in order to have a more advantageous position in life. These barnacles benefit by receiving transportation all over the ocean, which exposes them to more currents and feeding opportunities than they would normally experience. The whale neither benefits nor is harmed by the barnacles.</a:t>
            </a:r>
            <a:r>
              <a:rPr lang="en-US" sz="1600" b="1" dirty="0" smtClean="0"/>
              <a:t>  </a:t>
            </a:r>
            <a:endParaRPr lang="en-US" sz="1600" dirty="0"/>
          </a:p>
          <a:p>
            <a:r>
              <a:rPr lang="en-US" dirty="0"/>
              <a:t/>
            </a:r>
            <a:br>
              <a:rPr lang="en-US" dirty="0"/>
            </a:br>
            <a:endParaRPr lang="en-US" dirty="0"/>
          </a:p>
        </p:txBody>
      </p:sp>
      <p:pic>
        <p:nvPicPr>
          <p:cNvPr id="3" name="Picture 2"/>
          <p:cNvPicPr>
            <a:picLocks noChangeAspect="1"/>
          </p:cNvPicPr>
          <p:nvPr/>
        </p:nvPicPr>
        <p:blipFill>
          <a:blip r:embed="rId3"/>
          <a:stretch>
            <a:fillRect/>
          </a:stretch>
        </p:blipFill>
        <p:spPr>
          <a:xfrm>
            <a:off x="2514600" y="1371600"/>
            <a:ext cx="4114800" cy="3086100"/>
          </a:xfrm>
          <a:prstGeom prst="rect">
            <a:avLst/>
          </a:prstGeom>
        </p:spPr>
      </p:pic>
    </p:spTree>
    <p:extLst>
      <p:ext uri="{BB962C8B-B14F-4D97-AF65-F5344CB8AC3E}">
        <p14:creationId xmlns:p14="http://schemas.microsoft.com/office/powerpoint/2010/main" val="1717362964"/>
      </p:ext>
    </p:extLst>
  </p:cSld>
  <p:clrMapOvr>
    <a:masterClrMapping/>
  </p:clrMapOvr>
  <p:transition spd="slow">
    <p:cut/>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718930" y="668114"/>
            <a:ext cx="7772400" cy="1053528"/>
          </a:xfrm>
        </p:spPr>
        <p:txBody>
          <a:bodyPr tIns="45700" bIns="45700" anchorCtr="1"/>
          <a:lstStyle/>
          <a:p>
            <a:r>
              <a:rPr lang="en-US" sz="2000" b="1" dirty="0"/>
              <a:t>Amensalism:</a:t>
            </a:r>
            <a:r>
              <a:rPr lang="en-US" sz="2000" dirty="0"/>
              <a:t> A symbiotic relationship in which one partner is harmed and the other is unaffected. (if you know of a clean, stable example of this, please let me know) </a:t>
            </a:r>
            <a:r>
              <a:rPr lang="en-US" sz="2400" dirty="0"/>
              <a:t/>
            </a:r>
            <a:br>
              <a:rPr lang="en-US" sz="2400" dirty="0"/>
            </a:br>
            <a:r>
              <a:rPr lang="en-US" sz="2400" b="1" dirty="0"/>
              <a:t/>
            </a:r>
            <a:br>
              <a:rPr lang="en-US" sz="2400" b="1" dirty="0"/>
            </a:br>
            <a:r>
              <a:rPr lang="en-US" sz="2400" dirty="0"/>
              <a:t/>
            </a:r>
            <a:br>
              <a:rPr lang="en-US" sz="2400" dirty="0"/>
            </a:br>
            <a:endParaRPr lang="en-US" sz="2400" b="1" dirty="0"/>
          </a:p>
        </p:txBody>
      </p:sp>
      <p:sp>
        <p:nvSpPr>
          <p:cNvPr id="5" name="TextBox 4"/>
          <p:cNvSpPr txBox="1"/>
          <p:nvPr/>
        </p:nvSpPr>
        <p:spPr>
          <a:xfrm>
            <a:off x="685800" y="4634422"/>
            <a:ext cx="7772400" cy="2277547"/>
          </a:xfrm>
          <a:prstGeom prst="rect">
            <a:avLst/>
          </a:prstGeom>
          <a:noFill/>
        </p:spPr>
        <p:txBody>
          <a:bodyPr wrap="square" rtlCol="0">
            <a:spAutoFit/>
          </a:bodyPr>
          <a:lstStyle/>
          <a:p>
            <a:r>
              <a:rPr lang="en-US" sz="1600" b="1" dirty="0" smtClean="0"/>
              <a:t>Example of Amensalism:</a:t>
            </a:r>
            <a:r>
              <a:rPr lang="en-US" sz="1600" dirty="0" smtClean="0"/>
              <a:t> </a:t>
            </a:r>
            <a:r>
              <a:rPr lang="en-US" dirty="0" smtClean="0"/>
              <a:t>One example of this </a:t>
            </a:r>
            <a:r>
              <a:rPr lang="en-US" dirty="0" err="1" smtClean="0"/>
              <a:t>relationsihp</a:t>
            </a:r>
            <a:r>
              <a:rPr lang="en-US" dirty="0" smtClean="0"/>
              <a:t> is when bread </a:t>
            </a:r>
            <a:r>
              <a:rPr lang="en-US" dirty="0"/>
              <a:t>mold </a:t>
            </a:r>
            <a:r>
              <a:rPr lang="en-US" i="1" dirty="0" err="1" smtClean="0"/>
              <a:t>Penicillium</a:t>
            </a:r>
            <a:r>
              <a:rPr lang="en-US" i="1" dirty="0" smtClean="0"/>
              <a:t>, </a:t>
            </a:r>
            <a:r>
              <a:rPr lang="en-US" dirty="0" smtClean="0"/>
              <a:t>forms on bread. </a:t>
            </a:r>
            <a:r>
              <a:rPr lang="en-US" dirty="0"/>
              <a:t>You probably do not like to think about it, but many types of bacteria and fungi are perfectly capable of growing on bread under the right conditions. The bread mold </a:t>
            </a:r>
            <a:r>
              <a:rPr lang="en-US" i="1" dirty="0" err="1"/>
              <a:t>Penicillium</a:t>
            </a:r>
            <a:r>
              <a:rPr lang="en-US" dirty="0"/>
              <a:t> commonly grows on any bread that has passed its shelf life. This mold is capable of producing penicillin, which destroys many of the forms of bacteria that would also like to grow on this bread. It is this understanding of the bacteria-killing </a:t>
            </a:r>
            <a:r>
              <a:rPr lang="en-US" dirty="0" smtClean="0"/>
              <a:t>properties of penicillin which lead to it use as an antibiotic. The </a:t>
            </a:r>
            <a:r>
              <a:rPr lang="en-US" i="1" dirty="0" err="1" smtClean="0"/>
              <a:t>Penicillium</a:t>
            </a:r>
            <a:r>
              <a:rPr lang="en-US" dirty="0" smtClean="0"/>
              <a:t> does not benefit from the death of the other bacteria. </a:t>
            </a:r>
            <a:endParaRPr lang="en-US" dirty="0"/>
          </a:p>
          <a:p>
            <a:r>
              <a:rPr lang="en-US" dirty="0"/>
              <a:t/>
            </a:r>
            <a:br>
              <a:rPr lang="en-US" dirty="0"/>
            </a:br>
            <a:endParaRPr lang="en-US" dirty="0"/>
          </a:p>
        </p:txBody>
      </p:sp>
      <p:pic>
        <p:nvPicPr>
          <p:cNvPr id="2" name="Picture 1"/>
          <p:cNvPicPr>
            <a:picLocks noChangeAspect="1"/>
          </p:cNvPicPr>
          <p:nvPr/>
        </p:nvPicPr>
        <p:blipFill>
          <a:blip r:embed="rId3"/>
          <a:stretch>
            <a:fillRect/>
          </a:stretch>
        </p:blipFill>
        <p:spPr>
          <a:xfrm>
            <a:off x="2819400" y="1524000"/>
            <a:ext cx="3136900" cy="2590800"/>
          </a:xfrm>
          <a:prstGeom prst="rect">
            <a:avLst/>
          </a:prstGeom>
        </p:spPr>
      </p:pic>
    </p:spTree>
    <p:extLst>
      <p:ext uri="{BB962C8B-B14F-4D97-AF65-F5344CB8AC3E}">
        <p14:creationId xmlns:p14="http://schemas.microsoft.com/office/powerpoint/2010/main" val="1015680171"/>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Tuesday 10/3/17 Agenda</a:t>
            </a:r>
            <a:endParaRPr lang="en-US" altLang="en-US" sz="4400" dirty="0">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152400" y="685800"/>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200" b="1" dirty="0">
                <a:latin typeface="+mn-lt"/>
                <a:ea typeface="Calibri"/>
                <a:cs typeface="Calibri"/>
                <a:sym typeface="Calibri"/>
              </a:rPr>
              <a:t>Bell Work:</a:t>
            </a:r>
            <a:r>
              <a:rPr lang="en-US" sz="1200" dirty="0">
                <a:latin typeface="+mn-lt"/>
                <a:ea typeface="Calibri"/>
                <a:cs typeface="Calibri"/>
                <a:sym typeface="Calibri"/>
              </a:rPr>
              <a:t> </a:t>
            </a:r>
            <a:r>
              <a:rPr lang="en-US" sz="1200" dirty="0" smtClean="0">
                <a:latin typeface="+mn-lt"/>
                <a:ea typeface="Calibri"/>
                <a:cs typeface="Calibri"/>
                <a:sym typeface="Calibri"/>
              </a:rPr>
              <a:t>PSR List 56-65</a:t>
            </a: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200" b="1" dirty="0" smtClean="0">
                <a:latin typeface="+mn-lt"/>
                <a:ea typeface="Calibri"/>
                <a:cs typeface="Calibri"/>
                <a:sym typeface="Calibri"/>
              </a:rPr>
              <a:t>In </a:t>
            </a:r>
            <a:r>
              <a:rPr lang="en-US" sz="12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Bell Work = Copy down PSR List 56-65 (each table assigned one). </a:t>
            </a:r>
            <a:r>
              <a:rPr lang="en-US" sz="1200" b="1" dirty="0" smtClean="0">
                <a:solidFill>
                  <a:srgbClr val="009A46"/>
                </a:solidFill>
                <a:latin typeface="+mn-lt"/>
                <a:ea typeface="Calibri"/>
                <a:cs typeface="Calibri"/>
                <a:sym typeface="Calibri"/>
              </a:rPr>
              <a:t>Must include the following: The prefix, suffix, or root, the definition, an example of your own, use the word in a sentence, and a symbol to represent the definition.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Prep for Socratic Seminar, tomorrow, with your group or partner. **All of your resources are on Google Classroom.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200" dirty="0" smtClean="0">
                <a:latin typeface="+mn-lt"/>
                <a:ea typeface="Calibri"/>
                <a:cs typeface="Calibri"/>
                <a:sym typeface="Calibri"/>
              </a:rPr>
              <a:t>End of the hour = SSR for 15 minutes plus write down one piece of text evidence to use in your weekly response (due Sunday at 11:55 p.m. on Google Classroom). 	</a:t>
            </a:r>
          </a:p>
          <a:p>
            <a:pPr eaLnBrk="1" fontAlgn="auto" hangingPunct="1">
              <a:lnSpc>
                <a:spcPct val="170000"/>
              </a:lnSpc>
              <a:spcBef>
                <a:spcPts val="0"/>
              </a:spcBef>
              <a:spcAft>
                <a:spcPts val="0"/>
              </a:spcAft>
              <a:buClr>
                <a:srgbClr val="000000"/>
              </a:buClr>
              <a:buSzPct val="100000"/>
              <a:defRPr/>
            </a:pPr>
            <a:r>
              <a:rPr lang="en-US" sz="12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a:t>
            </a:r>
            <a:r>
              <a:rPr lang="en-US" sz="1200" dirty="0"/>
              <a:t>i</a:t>
            </a:r>
            <a:r>
              <a:rPr lang="en-US" sz="1200" dirty="0" smtClean="0"/>
              <a:t>ntegrate </a:t>
            </a:r>
            <a:r>
              <a:rPr lang="en-US" sz="1200" dirty="0"/>
              <a:t>and evaluate multiple sources of information presented in different media or formats (e.g., visually, quantitatively) as well as in words in order to address a question or solve a problem.</a:t>
            </a:r>
            <a:endParaRPr lang="en-US" sz="1200" dirty="0" smtClean="0">
              <a:ea typeface="Calibri"/>
              <a:cs typeface="Calibri"/>
              <a:sym typeface="Calibri"/>
            </a:endParaRP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a:t>
            </a:r>
            <a:r>
              <a:rPr lang="en-US" sz="1200" dirty="0"/>
              <a:t>c</a:t>
            </a:r>
            <a:r>
              <a:rPr lang="en-US" sz="1200" dirty="0" smtClean="0"/>
              <a:t>ome </a:t>
            </a:r>
            <a:r>
              <a:rPr lang="en-US" sz="1200" dirty="0"/>
              <a:t>to discussions prepared, having read and researched material under study; explicitly draw on that preparation by referring to evidence from texts and other research on the topic or issue to stimulate a thoughtful, well-reasoned exchange of </a:t>
            </a:r>
            <a:r>
              <a:rPr lang="en-US" sz="1200" dirty="0" smtClean="0"/>
              <a:t>ideas.</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a:t>
            </a:r>
            <a:r>
              <a:rPr lang="en-US" sz="1200" dirty="0"/>
              <a:t>c</a:t>
            </a:r>
            <a:r>
              <a:rPr lang="en-US" sz="1200" dirty="0" smtClean="0"/>
              <a:t>ite </a:t>
            </a:r>
            <a:r>
              <a:rPr lang="en-US" sz="1200" dirty="0"/>
              <a:t>strong and thorough textual evidence to support analysis of what the text says explicitly as well as inferences drawn from the text, including determining where the text leaves matters </a:t>
            </a:r>
            <a:r>
              <a:rPr lang="en-US" sz="1200" dirty="0" smtClean="0"/>
              <a:t>uncertain.</a:t>
            </a:r>
          </a:p>
          <a:p>
            <a:pPr marL="228600" indent="-228600" eaLnBrk="1" fontAlgn="auto" hangingPunct="1">
              <a:spcBef>
                <a:spcPts val="0"/>
              </a:spcBef>
              <a:spcAft>
                <a:spcPts val="0"/>
              </a:spcAft>
              <a:buClr>
                <a:srgbClr val="000000"/>
              </a:buClr>
              <a:buSzPct val="100000"/>
              <a:buFont typeface="Arial" charset="0"/>
              <a:buChar char="•"/>
              <a:defRPr/>
            </a:pPr>
            <a:r>
              <a:rPr lang="en-US" sz="1200" dirty="0" smtClean="0">
                <a:ea typeface="Calibri"/>
                <a:cs typeface="Calibri"/>
                <a:sym typeface="Calibri"/>
              </a:rPr>
              <a:t>I </a:t>
            </a:r>
            <a:r>
              <a:rPr lang="en-US" sz="1200" dirty="0">
                <a:ea typeface="Calibri"/>
                <a:cs typeface="Calibri"/>
                <a:sym typeface="Calibri"/>
              </a:rPr>
              <a:t>can </a:t>
            </a:r>
            <a:r>
              <a:rPr lang="en-US" sz="1200" dirty="0"/>
              <a:t>i</a:t>
            </a:r>
            <a:r>
              <a:rPr lang="en-US" sz="1200" dirty="0" smtClean="0"/>
              <a:t>nitiate </a:t>
            </a:r>
            <a:r>
              <a:rPr lang="en-US" sz="1200" dirty="0"/>
              <a:t>and participate effectively in a range of collaborative discussions (one-on-one, in groups, and teacher-led) with diverse partners on grades 11-12 topics, texts, and issues, building on others' ideas and expressing their own clearly and persuasively.</a:t>
            </a:r>
            <a:endParaRPr lang="en-US" sz="8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200" b="1" dirty="0" smtClean="0">
                <a:latin typeface="+mn-lt"/>
                <a:ea typeface="Calibri"/>
                <a:cs typeface="Calibri"/>
                <a:sym typeface="Calibri"/>
              </a:rPr>
              <a:t>Homework:</a:t>
            </a:r>
            <a:r>
              <a:rPr lang="en-US" sz="1200" b="1" dirty="0" smtClean="0">
                <a:solidFill>
                  <a:srgbClr val="009A46"/>
                </a:solidFill>
                <a:latin typeface="+mn-lt"/>
                <a:ea typeface="Calibri"/>
                <a:cs typeface="Calibri"/>
                <a:sym typeface="Calibri"/>
              </a:rPr>
              <a:t> </a:t>
            </a:r>
          </a:p>
          <a:p>
            <a:pPr eaLnBrk="1" fontAlgn="auto" hangingPunct="1">
              <a:lnSpc>
                <a:spcPct val="80000"/>
              </a:lnSpc>
              <a:spcBef>
                <a:spcPts val="400"/>
              </a:spcBef>
              <a:spcAft>
                <a:spcPts val="0"/>
              </a:spcAft>
              <a:buClr>
                <a:srgbClr val="000000"/>
              </a:buClr>
              <a:buSzPct val="100000"/>
              <a:defRPr/>
            </a:pPr>
            <a:r>
              <a:rPr lang="en-US" sz="1200" b="1" dirty="0" smtClean="0">
                <a:solidFill>
                  <a:srgbClr val="009A46"/>
                </a:solidFill>
                <a:latin typeface="+mn-lt"/>
                <a:ea typeface="Calibri"/>
                <a:cs typeface="Calibri"/>
                <a:sym typeface="Calibri"/>
              </a:rPr>
              <a:t>Prep for Socratic Seminar on Wednesday</a:t>
            </a:r>
          </a:p>
          <a:p>
            <a:pPr eaLnBrk="1" fontAlgn="auto" hangingPunct="1">
              <a:lnSpc>
                <a:spcPct val="80000"/>
              </a:lnSpc>
              <a:spcBef>
                <a:spcPts val="400"/>
              </a:spcBef>
              <a:spcAft>
                <a:spcPts val="0"/>
              </a:spcAft>
              <a:buClr>
                <a:srgbClr val="000000"/>
              </a:buClr>
              <a:buSzPct val="100000"/>
              <a:defRPr/>
            </a:pPr>
            <a:r>
              <a:rPr lang="en-US" sz="1200" b="1" dirty="0" smtClean="0">
                <a:solidFill>
                  <a:srgbClr val="009A46"/>
                </a:solidFill>
                <a:latin typeface="+mn-lt"/>
                <a:ea typeface="Calibri"/>
                <a:cs typeface="Calibri"/>
                <a:sym typeface="Calibri"/>
              </a:rPr>
              <a:t>SSR (there will be a weekly response due on Sunday of this week). </a:t>
            </a:r>
          </a:p>
        </p:txBody>
      </p:sp>
    </p:spTree>
    <p:extLst>
      <p:ext uri="{BB962C8B-B14F-4D97-AF65-F5344CB8AC3E}">
        <p14:creationId xmlns:p14="http://schemas.microsoft.com/office/powerpoint/2010/main" val="670554090"/>
      </p:ext>
    </p:extLst>
  </p:cSld>
  <p:clrMapOvr>
    <a:masterClrMapping/>
  </p:clrMapOvr>
  <p:transition spd="slow">
    <p:cut/>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1004378"/>
            <a:ext cx="7772400" cy="1053528"/>
          </a:xfrm>
        </p:spPr>
        <p:txBody>
          <a:bodyPr tIns="45700" bIns="45700" anchorCtr="1"/>
          <a:lstStyle/>
          <a:p>
            <a:r>
              <a:rPr lang="en-US" sz="2000" b="1" dirty="0"/>
              <a:t>Parasitism:</a:t>
            </a:r>
            <a:r>
              <a:rPr lang="en-US" sz="2000" dirty="0"/>
              <a:t> A symbiotic relationship in which one partner (the parasite) benefits and the other (the host) is harmed, though typically not killed directly by the action of the parasite.</a:t>
            </a:r>
            <a:br>
              <a:rPr lang="en-US" sz="2000" dirty="0"/>
            </a:br>
            <a:r>
              <a:rPr lang="en-US" sz="2400" dirty="0"/>
              <a:t/>
            </a:r>
            <a:br>
              <a:rPr lang="en-US" sz="2400" dirty="0"/>
            </a:br>
            <a:r>
              <a:rPr lang="en-US" sz="2400" b="1" dirty="0"/>
              <a:t/>
            </a:r>
            <a:br>
              <a:rPr lang="en-US" sz="2400" b="1" dirty="0"/>
            </a:br>
            <a:r>
              <a:rPr lang="en-US" sz="2400" dirty="0"/>
              <a:t/>
            </a:r>
            <a:br>
              <a:rPr lang="en-US" sz="2400" dirty="0"/>
            </a:br>
            <a:endParaRPr lang="en-US" sz="2400" b="1" dirty="0"/>
          </a:p>
        </p:txBody>
      </p:sp>
      <p:sp>
        <p:nvSpPr>
          <p:cNvPr id="5" name="TextBox 4"/>
          <p:cNvSpPr txBox="1"/>
          <p:nvPr/>
        </p:nvSpPr>
        <p:spPr>
          <a:xfrm>
            <a:off x="695739" y="5296360"/>
            <a:ext cx="7772400" cy="1477328"/>
          </a:xfrm>
          <a:prstGeom prst="rect">
            <a:avLst/>
          </a:prstGeom>
          <a:noFill/>
        </p:spPr>
        <p:txBody>
          <a:bodyPr wrap="square" rtlCol="0">
            <a:spAutoFit/>
          </a:bodyPr>
          <a:lstStyle/>
          <a:p>
            <a:r>
              <a:rPr lang="en-US" sz="1800" b="1" dirty="0" smtClean="0"/>
              <a:t>Example of Parasitism:</a:t>
            </a:r>
            <a:r>
              <a:rPr lang="en-US" sz="1800" dirty="0" smtClean="0"/>
              <a:t> </a:t>
            </a:r>
            <a:r>
              <a:rPr lang="en-US" sz="1800" dirty="0"/>
              <a:t>Tapeworms are segmented flatworms that attach themselves to the insides of the intestines of animals such as cows, pigs, and humans. They get food by eating the host's partly digested food, depriving the host of nutrients.</a:t>
            </a:r>
            <a:br>
              <a:rPr lang="en-US" sz="1800" dirty="0"/>
            </a:br>
            <a:endParaRPr lang="en-US" sz="1800" dirty="0"/>
          </a:p>
        </p:txBody>
      </p:sp>
      <p:pic>
        <p:nvPicPr>
          <p:cNvPr id="3" name="Picture 2"/>
          <p:cNvPicPr>
            <a:picLocks noChangeAspect="1"/>
          </p:cNvPicPr>
          <p:nvPr/>
        </p:nvPicPr>
        <p:blipFill>
          <a:blip r:embed="rId3"/>
          <a:stretch>
            <a:fillRect/>
          </a:stretch>
        </p:blipFill>
        <p:spPr>
          <a:xfrm>
            <a:off x="1790700" y="1420635"/>
            <a:ext cx="5562600" cy="3895603"/>
          </a:xfrm>
          <a:prstGeom prst="rect">
            <a:avLst/>
          </a:prstGeom>
        </p:spPr>
      </p:pic>
    </p:spTree>
    <p:extLst>
      <p:ext uri="{BB962C8B-B14F-4D97-AF65-F5344CB8AC3E}">
        <p14:creationId xmlns:p14="http://schemas.microsoft.com/office/powerpoint/2010/main" val="316091338"/>
      </p:ext>
    </p:extLst>
  </p:cSld>
  <p:clrMapOvr>
    <a:masterClrMapping/>
  </p:clrMapOvr>
  <p:transition spd="slow">
    <p:cut/>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1433887"/>
            <a:ext cx="7772400" cy="1053528"/>
          </a:xfrm>
        </p:spPr>
        <p:txBody>
          <a:bodyPr tIns="45700" bIns="45700" anchorCtr="1"/>
          <a:lstStyle/>
          <a:p>
            <a:r>
              <a:rPr lang="en-US" sz="2000" b="1"/>
              <a:t>Pathogen:</a:t>
            </a:r>
            <a:r>
              <a:rPr lang="en-US" sz="2000"/>
              <a:t> A symbiotic relationship in which one partner (the pathogen) causes disease within the other (the host) and which can disable or kill the host. </a:t>
            </a:r>
            <a:br>
              <a:rPr lang="en-US" sz="2000"/>
            </a:br>
            <a:r>
              <a:rPr lang="en-US" sz="2000"/>
              <a:t/>
            </a:r>
            <a:br>
              <a:rPr lang="en-US" sz="2000"/>
            </a:br>
            <a:r>
              <a:rPr lang="en-US" sz="2000"/>
              <a:t/>
            </a:r>
            <a:br>
              <a:rPr lang="en-US" sz="2000"/>
            </a:br>
            <a:r>
              <a:rPr lang="en-US" sz="2000" dirty="0"/>
              <a:t/>
            </a:r>
            <a:br>
              <a:rPr lang="en-US" sz="2000" dirty="0"/>
            </a:br>
            <a:r>
              <a:rPr lang="en-US" sz="2400" dirty="0"/>
              <a:t/>
            </a:r>
            <a:br>
              <a:rPr lang="en-US" sz="2400" dirty="0"/>
            </a:br>
            <a:r>
              <a:rPr lang="en-US" sz="2400" b="1" dirty="0"/>
              <a:t/>
            </a:r>
            <a:br>
              <a:rPr lang="en-US" sz="2400" b="1" dirty="0"/>
            </a:br>
            <a:r>
              <a:rPr lang="en-US" sz="2400" dirty="0"/>
              <a:t/>
            </a:r>
            <a:br>
              <a:rPr lang="en-US" sz="2400" dirty="0"/>
            </a:br>
            <a:endParaRPr lang="en-US" sz="2400" b="1" dirty="0"/>
          </a:p>
        </p:txBody>
      </p:sp>
      <p:sp>
        <p:nvSpPr>
          <p:cNvPr id="5" name="TextBox 4"/>
          <p:cNvSpPr txBox="1"/>
          <p:nvPr/>
        </p:nvSpPr>
        <p:spPr>
          <a:xfrm>
            <a:off x="695739" y="5296360"/>
            <a:ext cx="7772400" cy="1354217"/>
          </a:xfrm>
          <a:prstGeom prst="rect">
            <a:avLst/>
          </a:prstGeom>
          <a:noFill/>
        </p:spPr>
        <p:txBody>
          <a:bodyPr wrap="square" rtlCol="0">
            <a:spAutoFit/>
          </a:bodyPr>
          <a:lstStyle/>
          <a:p>
            <a:r>
              <a:rPr lang="en-US" sz="1800" b="1" dirty="0" smtClean="0"/>
              <a:t>Example of Parasitism: </a:t>
            </a:r>
            <a:r>
              <a:rPr lang="en-US" sz="1600" dirty="0" smtClean="0"/>
              <a:t>Bacteria </a:t>
            </a:r>
            <a:r>
              <a:rPr lang="en-US" sz="1600" dirty="0"/>
              <a:t>which cause a disease in a compromised host which typically would not occur in a healthy (</a:t>
            </a:r>
            <a:r>
              <a:rPr lang="en-US" sz="1600" dirty="0" err="1"/>
              <a:t>noncompromised</a:t>
            </a:r>
            <a:r>
              <a:rPr lang="en-US" sz="1600" dirty="0"/>
              <a:t>) host are acting as opportunistic pathogens. A member of the normal flora can such as </a:t>
            </a:r>
            <a:r>
              <a:rPr lang="en-US" sz="1600" i="1" dirty="0"/>
              <a:t>Staphylococcus aureus</a:t>
            </a:r>
            <a:r>
              <a:rPr lang="en-US" sz="1600" dirty="0"/>
              <a:t> or </a:t>
            </a:r>
            <a:r>
              <a:rPr lang="en-US" sz="1600" i="1" dirty="0"/>
              <a:t>E. coli</a:t>
            </a:r>
            <a:r>
              <a:rPr lang="en-US" sz="1600" dirty="0"/>
              <a:t> can cause an opportunistic infection, but so can an environmental organism such as </a:t>
            </a:r>
            <a:r>
              <a:rPr lang="en-US" sz="1600" i="1" dirty="0"/>
              <a:t>Pseudomonas </a:t>
            </a:r>
            <a:r>
              <a:rPr lang="en-US" sz="1600" i="1" dirty="0" smtClean="0"/>
              <a:t>aeruginosa. </a:t>
            </a:r>
            <a:endParaRPr lang="en-US" sz="1600" dirty="0"/>
          </a:p>
        </p:txBody>
      </p:sp>
      <p:pic>
        <p:nvPicPr>
          <p:cNvPr id="2" name="Picture 1"/>
          <p:cNvPicPr>
            <a:picLocks noChangeAspect="1"/>
          </p:cNvPicPr>
          <p:nvPr/>
        </p:nvPicPr>
        <p:blipFill>
          <a:blip r:embed="rId3"/>
          <a:stretch>
            <a:fillRect/>
          </a:stretch>
        </p:blipFill>
        <p:spPr>
          <a:xfrm>
            <a:off x="2044700" y="1427261"/>
            <a:ext cx="5054600" cy="3708400"/>
          </a:xfrm>
          <a:prstGeom prst="rect">
            <a:avLst/>
          </a:prstGeom>
        </p:spPr>
      </p:pic>
    </p:spTree>
    <p:extLst>
      <p:ext uri="{BB962C8B-B14F-4D97-AF65-F5344CB8AC3E}">
        <p14:creationId xmlns:p14="http://schemas.microsoft.com/office/powerpoint/2010/main" val="122955118"/>
      </p:ext>
    </p:extLst>
  </p:cSld>
  <p:clrMapOvr>
    <a:masterClrMapping/>
  </p:clrMapOvr>
  <p:transition spd="slow">
    <p:cut/>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4/26/17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WOTD-imperious</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Word of the Day, imperious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Ch. 1 Quiz on </a:t>
            </a:r>
            <a:r>
              <a:rPr lang="en-US" sz="2200" b="1" i="1" dirty="0" smtClean="0">
                <a:solidFill>
                  <a:srgbClr val="0070C0"/>
                </a:solidFill>
                <a:latin typeface="Calibri" charset="0"/>
                <a:ea typeface="Calibri" charset="0"/>
                <a:cs typeface="Calibri" charset="0"/>
                <a:sym typeface="Calibri"/>
              </a:rPr>
              <a:t>Of Mice and Men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After the quiz, Partner Activity = Find examples of loneliness in Ch. 2 and Ch. 3 (due tomorrow at the end of the hour).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Homework = Find examples of loneliness in Ch. 2 and 3</a:t>
            </a:r>
          </a:p>
          <a:p>
            <a:pPr eaLnBrk="1" fontAlgn="auto" hangingPunct="1">
              <a:lnSpc>
                <a:spcPct val="80000"/>
              </a:lnSpc>
              <a:spcBef>
                <a:spcPts val="400"/>
              </a:spcBef>
              <a:spcAft>
                <a:spcPts val="0"/>
              </a:spcAft>
              <a:buClr>
                <a:srgbClr val="000000"/>
              </a:buClr>
              <a:buSzPct val="100000"/>
              <a:defRPr/>
            </a:pPr>
            <a:r>
              <a:rPr lang="en-US" sz="2200" b="1" dirty="0" smtClean="0">
                <a:solidFill>
                  <a:srgbClr val="FF0000"/>
                </a:solidFill>
                <a:latin typeface="Calibri" charset="0"/>
                <a:ea typeface="Calibri" charset="0"/>
                <a:cs typeface="Calibri" charset="0"/>
                <a:sym typeface="Calibri"/>
              </a:rPr>
              <a:t>**If you did not finish the assessment from Monday, you will have five minutes after the quiz to complete it (the SAT Reading section, 42 questions).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a:t>
            </a:r>
            <a:r>
              <a:rPr lang="en-US" sz="2200" dirty="0" smtClean="0">
                <a:latin typeface="Calibri" charset="0"/>
                <a:ea typeface="Calibri" charset="0"/>
                <a:cs typeface="Calibri" charset="0"/>
              </a:rPr>
              <a:t>support </a:t>
            </a:r>
            <a:r>
              <a:rPr lang="en-US" sz="2200" dirty="0">
                <a:latin typeface="Calibri" charset="0"/>
                <a:ea typeface="Calibri" charset="0"/>
                <a:cs typeface="Calibri" charset="0"/>
              </a:rPr>
              <a:t>analysis of what the text says explicitly as well as inferences drawn from the text, including determining where the text leaves matters uncertain</a:t>
            </a:r>
            <a:r>
              <a:rPr lang="en-US" sz="2200" dirty="0" smtClean="0">
                <a:latin typeface="Calibri" charset="0"/>
                <a:ea typeface="Calibri" charset="0"/>
                <a:cs typeface="Calibri" charset="0"/>
              </a:rPr>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a:t>
            </a:r>
            <a:r>
              <a:rPr lang="en-US" sz="22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4050821644"/>
      </p:ext>
    </p:extLst>
  </p:cSld>
  <p:clrMapOvr>
    <a:masterClrMapping/>
  </p:clrMapOvr>
  <p:transition spd="slow">
    <p:cut/>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4/26/17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imperious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altLang="en-US" sz="2000" dirty="0">
                <a:solidFill>
                  <a:schemeClr val="bg1"/>
                </a:solidFill>
              </a:rPr>
              <a:t>[</a:t>
            </a:r>
            <a:r>
              <a:rPr lang="en-US" sz="2000" dirty="0" err="1" smtClean="0">
                <a:solidFill>
                  <a:schemeClr val="bg1"/>
                </a:solidFill>
              </a:rPr>
              <a:t>im</a:t>
            </a:r>
            <a:r>
              <a:rPr lang="en-US" sz="2000" dirty="0" smtClean="0">
                <a:solidFill>
                  <a:schemeClr val="bg1"/>
                </a:solidFill>
              </a:rPr>
              <a:t>-</a:t>
            </a:r>
            <a:r>
              <a:rPr lang="en-US" sz="2000" b="1" dirty="0" smtClean="0">
                <a:solidFill>
                  <a:schemeClr val="bg1"/>
                </a:solidFill>
              </a:rPr>
              <a:t>peer</a:t>
            </a:r>
            <a:r>
              <a:rPr lang="en-US" sz="2000" dirty="0" smtClean="0">
                <a:solidFill>
                  <a:schemeClr val="bg1"/>
                </a:solidFill>
              </a:rPr>
              <a:t>-</a:t>
            </a:r>
            <a:r>
              <a:rPr lang="en-US" sz="2000" dirty="0" err="1" smtClean="0">
                <a:solidFill>
                  <a:schemeClr val="bg1"/>
                </a:solidFill>
              </a:rPr>
              <a:t>ee</a:t>
            </a:r>
            <a:r>
              <a:rPr lang="en-US" sz="2000" dirty="0" smtClean="0">
                <a:solidFill>
                  <a:schemeClr val="bg1"/>
                </a:solidFill>
              </a:rPr>
              <a:t>-</a:t>
            </a:r>
            <a:r>
              <a:rPr lang="en-US" sz="2000" i="1" dirty="0" smtClean="0">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imperiously (adverb), imperiousness (noun)</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2000" dirty="0">
                <a:solidFill>
                  <a:schemeClr val="bg1"/>
                </a:solidFill>
              </a:rPr>
              <a:t>The principal is an </a:t>
            </a:r>
            <a:r>
              <a:rPr lang="en-US" sz="2000" b="1" u="sng" dirty="0">
                <a:solidFill>
                  <a:schemeClr val="bg1"/>
                </a:solidFill>
              </a:rPr>
              <a:t>imperious </a:t>
            </a:r>
            <a:r>
              <a:rPr lang="en-US" sz="2000" dirty="0" smtClean="0">
                <a:solidFill>
                  <a:schemeClr val="bg1"/>
                </a:solidFill>
              </a:rPr>
              <a:t>man </a:t>
            </a:r>
            <a:r>
              <a:rPr lang="en-US" sz="2000" dirty="0">
                <a:solidFill>
                  <a:schemeClr val="bg1"/>
                </a:solidFill>
              </a:rPr>
              <a:t>who expects to be obeyed.</a:t>
            </a:r>
            <a:endParaRPr lang="en-US" altLang="en-US" sz="20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Authoritative, bossy, commanding</a:t>
            </a:r>
            <a:endParaRPr lang="en-US" altLang="en-US" sz="2000" dirty="0">
              <a:solidFill>
                <a:srgbClr val="FFFFFF"/>
              </a:solidFill>
            </a:endParaRPr>
          </a:p>
        </p:txBody>
      </p:sp>
      <p:sp>
        <p:nvSpPr>
          <p:cNvPr id="2" name="TextBox 1"/>
          <p:cNvSpPr txBox="1">
            <a:spLocks noChangeArrowheads="1"/>
          </p:cNvSpPr>
          <p:nvPr/>
        </p:nvSpPr>
        <p:spPr bwMode="auto">
          <a:xfrm>
            <a:off x="1331843"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domineering; expecting ones' orders to be followed</a:t>
            </a:r>
            <a:r>
              <a:rPr lang="en-US" sz="2000" dirty="0" smtClean="0">
                <a:solidFill>
                  <a:schemeClr val="bg1"/>
                </a:solidFill>
              </a:rPr>
              <a:t> </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Democratic, humble, obedient </a:t>
            </a:r>
            <a:endParaRPr lang="en-US" sz="2000" dirty="0">
              <a:solidFill>
                <a:schemeClr val="accent3"/>
              </a:solidFill>
            </a:endParaRPr>
          </a:p>
        </p:txBody>
      </p:sp>
    </p:spTree>
    <p:extLst>
      <p:ext uri="{BB962C8B-B14F-4D97-AF65-F5344CB8AC3E}">
        <p14:creationId xmlns:p14="http://schemas.microsoft.com/office/powerpoint/2010/main" val="4709412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4/27/17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WOTD-pugnacious</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Bell Work = Word of the Day, pugnacious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Discuss quote from Crooks in Ch. 4</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Finish Partner Activity: Finding examples of loneliness in Ch. 2 and 3. </a:t>
            </a:r>
            <a:endParaRPr lang="en-US" sz="2200" b="1" i="1" dirty="0" smtClean="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Read one article on social interaction (talk to the text). </a:t>
            </a:r>
          </a:p>
          <a:p>
            <a:pPr marL="342900" indent="-342900" eaLnBrk="1" fontAlgn="auto" hangingPunct="1">
              <a:lnSpc>
                <a:spcPct val="80000"/>
              </a:lnSpc>
              <a:spcBef>
                <a:spcPts val="400"/>
              </a:spcBef>
              <a:spcAft>
                <a:spcPts val="0"/>
              </a:spcAft>
              <a:buClr>
                <a:srgbClr val="000000"/>
              </a:buClr>
              <a:buSzPct val="100000"/>
              <a:buFont typeface="Wingdings" charset="2"/>
              <a:buChar char="q"/>
              <a:defRPr/>
            </a:pPr>
            <a:r>
              <a:rPr lang="en-US" sz="2200" b="1" dirty="0" smtClean="0">
                <a:solidFill>
                  <a:srgbClr val="0070C0"/>
                </a:solidFill>
                <a:latin typeface="Calibri" charset="0"/>
                <a:ea typeface="Calibri" charset="0"/>
                <a:cs typeface="Calibri" charset="0"/>
                <a:sym typeface="Calibri"/>
              </a:rPr>
              <a:t>Exit Ticket: Three paragraph response to prompt at the bottom of the article (use the article, your examples from OMAM Ch. 2 and 3, and your own life to support). </a:t>
            </a:r>
          </a:p>
          <a:p>
            <a:pPr eaLnBrk="1" fontAlgn="auto" hangingPunct="1">
              <a:lnSpc>
                <a:spcPct val="80000"/>
              </a:lnSpc>
              <a:spcBef>
                <a:spcPts val="400"/>
              </a:spcBef>
              <a:spcAft>
                <a:spcPts val="0"/>
              </a:spcAft>
              <a:buClr>
                <a:srgbClr val="000000"/>
              </a:buClr>
              <a:buSzPct val="100000"/>
              <a:defRPr/>
            </a:pPr>
            <a:r>
              <a:rPr lang="en-US" sz="2200" b="1" dirty="0" smtClean="0">
                <a:solidFill>
                  <a:srgbClr val="FF0000"/>
                </a:solidFill>
                <a:latin typeface="Calibri" charset="0"/>
                <a:ea typeface="Calibri" charset="0"/>
                <a:cs typeface="Calibri" charset="0"/>
                <a:sym typeface="Calibri"/>
              </a:rPr>
              <a:t>**If you did not finish the assessment from Monday, you will need to go to the support lab to finish it. If you never took it, you will need to go to the support lab to take it and complete it by the end of the hour (the SAT Reading section, 42 questions).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a:t>
            </a:r>
            <a:r>
              <a:rPr lang="en-US" sz="2200" dirty="0" smtClean="0">
                <a:latin typeface="Calibri" charset="0"/>
                <a:ea typeface="Calibri" charset="0"/>
                <a:cs typeface="Calibri" charset="0"/>
              </a:rPr>
              <a:t>support </a:t>
            </a:r>
            <a:r>
              <a:rPr lang="en-US" sz="2200" dirty="0">
                <a:latin typeface="Calibri" charset="0"/>
                <a:ea typeface="Calibri" charset="0"/>
                <a:cs typeface="Calibri" charset="0"/>
              </a:rPr>
              <a:t>analysis of what the text says explicitly as well as inferences drawn from the text, including determining where the text leaves matters uncertain</a:t>
            </a:r>
            <a:r>
              <a:rPr lang="en-US" sz="2200" dirty="0" smtClean="0">
                <a:latin typeface="Calibri" charset="0"/>
                <a:ea typeface="Calibri" charset="0"/>
                <a:cs typeface="Calibri" charset="0"/>
              </a:rPr>
              <a:t>.</a:t>
            </a:r>
            <a:endParaRPr lang="en-US" sz="22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a:t>
            </a:r>
            <a:r>
              <a:rPr lang="en-US" sz="22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511132909"/>
      </p:ext>
    </p:extLst>
  </p:cSld>
  <p:clrMapOvr>
    <a:masterClrMapping/>
  </p:clrMapOvr>
  <p:transition spd="slow">
    <p:cut/>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4/27/17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pugnacious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puhg-</a:t>
            </a:r>
            <a:r>
              <a:rPr lang="en-US" sz="2000" b="1" dirty="0" err="1">
                <a:solidFill>
                  <a:schemeClr val="bg1"/>
                </a:solidFill>
              </a:rPr>
              <a:t>ney</a:t>
            </a:r>
            <a:r>
              <a:rPr lang="en-US" sz="2000" dirty="0" err="1">
                <a:solidFill>
                  <a:schemeClr val="bg1"/>
                </a:solidFill>
              </a:rPr>
              <a:t>-sh</a:t>
            </a:r>
            <a:r>
              <a:rPr lang="en-US" sz="2000" i="1" dirty="0" err="1">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pugnaciously (adverb)</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1900" dirty="0" smtClean="0">
                <a:solidFill>
                  <a:schemeClr val="bg1"/>
                </a:solidFill>
                <a:latin typeface="+mn-lt"/>
              </a:rPr>
              <a:t>Curley is a </a:t>
            </a:r>
            <a:r>
              <a:rPr lang="en-US" sz="1900" b="1" u="sng" dirty="0" smtClean="0">
                <a:solidFill>
                  <a:schemeClr val="bg1"/>
                </a:solidFill>
                <a:latin typeface="+mn-lt"/>
              </a:rPr>
              <a:t>pugnacious</a:t>
            </a:r>
            <a:r>
              <a:rPr lang="en-US" sz="1900" dirty="0" smtClean="0">
                <a:solidFill>
                  <a:schemeClr val="bg1"/>
                </a:solidFill>
                <a:latin typeface="+mn-lt"/>
              </a:rPr>
              <a:t> man because he constantly defies authority. </a:t>
            </a:r>
            <a:endParaRPr lang="en-US" altLang="en-US" sz="19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Combative, aggressive, quarrelsome</a:t>
            </a:r>
            <a:endParaRPr lang="en-US" altLang="en-US" sz="2000" dirty="0">
              <a:solidFill>
                <a:srgbClr val="FFFFFF"/>
              </a:solidFill>
            </a:endParaRPr>
          </a:p>
        </p:txBody>
      </p:sp>
      <p:sp>
        <p:nvSpPr>
          <p:cNvPr id="2" name="TextBox 1"/>
          <p:cNvSpPr txBox="1">
            <a:spLocks noChangeArrowheads="1"/>
          </p:cNvSpPr>
          <p:nvPr/>
        </p:nvSpPr>
        <p:spPr bwMode="auto">
          <a:xfrm>
            <a:off x="1331843" y="57150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eager or quick to argue, quarrel, or fight.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easy-going, kind, nice</a:t>
            </a:r>
            <a:endParaRPr lang="en-US" sz="2000" dirty="0">
              <a:solidFill>
                <a:schemeClr val="accent3"/>
              </a:solidFill>
            </a:endParaRPr>
          </a:p>
        </p:txBody>
      </p:sp>
    </p:spTree>
    <p:extLst>
      <p:ext uri="{BB962C8B-B14F-4D97-AF65-F5344CB8AC3E}">
        <p14:creationId xmlns:p14="http://schemas.microsoft.com/office/powerpoint/2010/main" val="20146597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000" b="1" dirty="0" smtClean="0">
                <a:solidFill>
                  <a:schemeClr val="tx1"/>
                </a:solidFill>
                <a:latin typeface="Calibri" charset="0"/>
                <a:ea typeface="Arial" charset="0"/>
                <a:cs typeface="Arial" charset="0"/>
                <a:sym typeface="Calibri" charset="0"/>
              </a:rPr>
              <a:t>Essential Questions</a:t>
            </a:r>
            <a:endParaRPr lang="en-US" altLang="en-US" sz="4000" b="1" dirty="0">
              <a:solidFill>
                <a:schemeClr val="tx1"/>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1066800"/>
            <a:ext cx="8610600" cy="4343400"/>
          </a:xfrm>
        </p:spPr>
        <p:txBody>
          <a:bodyPr tIns="45700" bIns="45700">
            <a:noAutofit/>
          </a:bodyPr>
          <a:lstStyle/>
          <a:p>
            <a:pPr eaLnBrk="1" fontAlgn="auto" hangingPunct="1">
              <a:spcBef>
                <a:spcPts val="0"/>
              </a:spcBef>
              <a:spcAft>
                <a:spcPts val="0"/>
              </a:spcAft>
              <a:buClr>
                <a:srgbClr val="000000"/>
              </a:buClr>
              <a:buSzPct val="100000"/>
              <a:defRPr/>
            </a:pPr>
            <a:r>
              <a:rPr lang="en-US" sz="3200" b="1" dirty="0" smtClean="0">
                <a:solidFill>
                  <a:schemeClr val="tx1"/>
                </a:solidFill>
                <a:latin typeface="Calibri" charset="0"/>
                <a:ea typeface="Calibri" charset="0"/>
                <a:cs typeface="Calibri" charset="0"/>
                <a:sym typeface="Calibri"/>
              </a:rPr>
              <a:t>Are relationships and social interaction requirements  for being happy in life?</a:t>
            </a:r>
          </a:p>
          <a:p>
            <a:pPr eaLnBrk="1" fontAlgn="auto" hangingPunct="1">
              <a:spcBef>
                <a:spcPts val="0"/>
              </a:spcBef>
              <a:spcAft>
                <a:spcPts val="0"/>
              </a:spcAft>
              <a:buClr>
                <a:srgbClr val="000000"/>
              </a:buClr>
              <a:buSzPct val="100000"/>
              <a:defRPr/>
            </a:pPr>
            <a:endParaRPr lang="en-US" sz="3200" b="1" dirty="0">
              <a:solidFill>
                <a:schemeClr val="tx1"/>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3200" b="1" dirty="0" smtClean="0">
                <a:solidFill>
                  <a:schemeClr val="tx1"/>
                </a:solidFill>
                <a:latin typeface="Calibri" charset="0"/>
                <a:ea typeface="Calibri" charset="0"/>
                <a:cs typeface="Calibri" charset="0"/>
                <a:sym typeface="Calibri"/>
              </a:rPr>
              <a:t>Does Social Media lead to isolation?</a:t>
            </a:r>
          </a:p>
          <a:p>
            <a:pPr eaLnBrk="1" fontAlgn="auto" hangingPunct="1">
              <a:spcBef>
                <a:spcPts val="0"/>
              </a:spcBef>
              <a:spcAft>
                <a:spcPts val="0"/>
              </a:spcAft>
              <a:buClr>
                <a:srgbClr val="000000"/>
              </a:buClr>
              <a:buSzPct val="100000"/>
              <a:defRPr/>
            </a:pPr>
            <a:endParaRPr lang="en-US" sz="3200" b="1" dirty="0">
              <a:solidFill>
                <a:schemeClr val="tx1"/>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3200" b="1" dirty="0" smtClean="0">
                <a:solidFill>
                  <a:schemeClr val="tx1"/>
                </a:solidFill>
                <a:latin typeface="Calibri" charset="0"/>
                <a:ea typeface="Calibri" charset="0"/>
                <a:cs typeface="Calibri" charset="0"/>
                <a:sym typeface="Calibri"/>
              </a:rPr>
              <a:t>Is socialization an innate (natural, something we are born with) trait in humans?</a:t>
            </a: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42237730"/>
      </p:ext>
    </p:extLst>
  </p:cSld>
  <p:clrMapOvr>
    <a:masterClrMapping/>
  </p:clrMapOvr>
  <p:transition spd="slow">
    <p:cut/>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000" b="1" dirty="0" smtClean="0">
                <a:solidFill>
                  <a:schemeClr val="tx1"/>
                </a:solidFill>
                <a:latin typeface="Calibri" charset="0"/>
                <a:ea typeface="Arial" charset="0"/>
                <a:cs typeface="Arial" charset="0"/>
                <a:sym typeface="Calibri" charset="0"/>
              </a:rPr>
              <a:t>Do you agree with this statement? </a:t>
            </a:r>
            <a:endParaRPr lang="en-US" altLang="en-US" sz="4000" b="1" dirty="0">
              <a:solidFill>
                <a:schemeClr val="tx1"/>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1066800"/>
            <a:ext cx="8610600" cy="4343400"/>
          </a:xfrm>
        </p:spPr>
        <p:txBody>
          <a:bodyPr tIns="45700" bIns="45700">
            <a:noAutofit/>
          </a:bodyPr>
          <a:lstStyle/>
          <a:p>
            <a:pPr eaLnBrk="1" fontAlgn="auto" hangingPunct="1">
              <a:spcBef>
                <a:spcPts val="0"/>
              </a:spcBef>
              <a:spcAft>
                <a:spcPts val="0"/>
              </a:spcAft>
              <a:buClr>
                <a:srgbClr val="000000"/>
              </a:buClr>
              <a:buSzPct val="100000"/>
              <a:defRPr/>
            </a:pPr>
            <a:r>
              <a:rPr lang="en-US" sz="3600" b="1" dirty="0" smtClean="0">
                <a:solidFill>
                  <a:schemeClr val="tx1"/>
                </a:solidFill>
                <a:latin typeface="Calibri" charset="0"/>
                <a:ea typeface="Calibri" charset="0"/>
                <a:cs typeface="Calibri" charset="0"/>
                <a:sym typeface="Calibri"/>
              </a:rPr>
              <a:t>In Chapter 4, when talking to Lennie out in the barn, Crooks’ states, “I tell </a:t>
            </a:r>
            <a:r>
              <a:rPr lang="en-US" sz="3600" b="1" dirty="0" err="1" smtClean="0">
                <a:solidFill>
                  <a:schemeClr val="tx1"/>
                </a:solidFill>
                <a:latin typeface="Calibri" charset="0"/>
                <a:ea typeface="Calibri" charset="0"/>
                <a:cs typeface="Calibri" charset="0"/>
                <a:sym typeface="Calibri"/>
              </a:rPr>
              <a:t>ya</a:t>
            </a:r>
            <a:r>
              <a:rPr lang="en-US" sz="3600" b="1" dirty="0" smtClean="0">
                <a:solidFill>
                  <a:schemeClr val="tx1"/>
                </a:solidFill>
                <a:latin typeface="Calibri" charset="0"/>
                <a:ea typeface="Calibri" charset="0"/>
                <a:cs typeface="Calibri" charset="0"/>
                <a:sym typeface="Calibri"/>
              </a:rPr>
              <a:t> a guy gets too lonely an’ he gets sick.” </a:t>
            </a:r>
            <a:endParaRPr lang="en-US" sz="36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477091275"/>
      </p:ext>
    </p:extLst>
  </p:cSld>
  <p:clrMapOvr>
    <a:masterClrMapping/>
  </p:clrMapOvr>
  <p:transition spd="slow">
    <p:cut/>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4/28/17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Study for 10 minutes for your WOTD Quiz</a:t>
            </a:r>
          </a:p>
          <a:p>
            <a:pPr eaLnBrk="1" fontAlgn="auto" hangingPunct="1">
              <a:lnSpc>
                <a:spcPct val="80000"/>
              </a:lnSpc>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In </a:t>
            </a:r>
            <a:r>
              <a:rPr lang="en-US" sz="2000" b="1" dirty="0">
                <a:solidFill>
                  <a:schemeClr val="tx1"/>
                </a:solidFill>
                <a:latin typeface="Calibri" charset="0"/>
                <a:ea typeface="Calibri" charset="0"/>
                <a:cs typeface="Calibri" charset="0"/>
                <a:sym typeface="Calibri"/>
              </a:rPr>
              <a:t>class activities</a:t>
            </a:r>
            <a:r>
              <a:rPr lang="en-US" sz="20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Bell Work = Study for 10 minutes for the WOTD Quiz</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Begin reading Ch. 4 as a class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Assign new Reading Groups (selected by Mr. Schmitt)</a:t>
            </a:r>
            <a:endParaRPr lang="en-US" sz="2000" b="1" i="1" dirty="0" smtClean="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Homework = Catch up in the reading (through Ch. 4 in OMAM)</a:t>
            </a:r>
          </a:p>
          <a:p>
            <a:pPr eaLnBrk="1" fontAlgn="auto" hangingPunct="1">
              <a:lnSpc>
                <a:spcPct val="80000"/>
              </a:lnSpc>
              <a:spcBef>
                <a:spcPts val="400"/>
              </a:spcBef>
              <a:spcAft>
                <a:spcPts val="0"/>
              </a:spcAft>
              <a:buClr>
                <a:srgbClr val="000000"/>
              </a:buClr>
              <a:buSzPct val="100000"/>
              <a:defRPr/>
            </a:pPr>
            <a:r>
              <a:rPr lang="en-US" sz="2000" b="1" dirty="0" smtClean="0">
                <a:solidFill>
                  <a:srgbClr val="FF0000"/>
                </a:solidFill>
                <a:latin typeface="Calibri" charset="0"/>
                <a:ea typeface="Calibri" charset="0"/>
                <a:cs typeface="Calibri" charset="0"/>
                <a:sym typeface="Calibri"/>
              </a:rPr>
              <a:t>**If you did not finish the assessment from Monday, you will need to go to the support lab to finish it. If you never took it, you will need to go to the support lab to take it and complete it by the end of the hour (the SAT Reading section, 42 questions). </a:t>
            </a:r>
          </a:p>
          <a:p>
            <a:pPr eaLnBrk="1" fontAlgn="auto" hangingPunct="1">
              <a:lnSpc>
                <a:spcPct val="80000"/>
              </a:lnSpc>
              <a:spcBef>
                <a:spcPts val="400"/>
              </a:spcBef>
              <a:spcAft>
                <a:spcPts val="0"/>
              </a:spcAft>
              <a:buClr>
                <a:srgbClr val="000000"/>
              </a:buClr>
              <a:buSzPct val="100000"/>
              <a:defRPr/>
            </a:pPr>
            <a:r>
              <a:rPr lang="en-US" sz="2000" b="1" dirty="0" smtClean="0">
                <a:solidFill>
                  <a:srgbClr val="7030A0"/>
                </a:solidFill>
                <a:latin typeface="Calibri" charset="0"/>
                <a:ea typeface="Calibri" charset="0"/>
                <a:cs typeface="Calibri" charset="0"/>
                <a:sym typeface="Calibri"/>
              </a:rPr>
              <a:t>**If you attended the WDHS Film Festival, there is a drop box set up on Google Classroom to upload your two selfies and a one paragraph review on one of the films. You must turn this in by Sunday in order to receive 10 pts. extra credit.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smtClean="0">
                <a:solidFill>
                  <a:schemeClr val="tx1"/>
                </a:solidFill>
                <a:latin typeface="Calibri" charset="0"/>
                <a:ea typeface="Calibri" charset="0"/>
                <a:cs typeface="Calibri" charset="0"/>
                <a:sym typeface="Calibri"/>
              </a:rPr>
              <a:t>I </a:t>
            </a:r>
            <a:r>
              <a:rPr lang="en-US" sz="2000" dirty="0">
                <a:solidFill>
                  <a:schemeClr val="tx1"/>
                </a:solidFill>
                <a:latin typeface="Calibri" charset="0"/>
                <a:ea typeface="Calibri" charset="0"/>
                <a:cs typeface="Calibri" charset="0"/>
                <a:sym typeface="Calibri"/>
              </a:rPr>
              <a:t>can </a:t>
            </a:r>
            <a:r>
              <a:rPr lang="en-US" sz="2000" dirty="0">
                <a:latin typeface="Calibri" charset="0"/>
                <a:ea typeface="Calibri" charset="0"/>
                <a:cs typeface="Calibri" charset="0"/>
              </a:rPr>
              <a:t>cite strong and thorough textual evidence to </a:t>
            </a:r>
            <a:r>
              <a:rPr lang="en-US" sz="2000" dirty="0" smtClean="0">
                <a:latin typeface="Calibri" charset="0"/>
                <a:ea typeface="Calibri" charset="0"/>
                <a:cs typeface="Calibri" charset="0"/>
              </a:rPr>
              <a:t>support </a:t>
            </a:r>
            <a:r>
              <a:rPr lang="en-US" sz="2000" dirty="0">
                <a:latin typeface="Calibri" charset="0"/>
                <a:ea typeface="Calibri" charset="0"/>
                <a:cs typeface="Calibri" charset="0"/>
              </a:rPr>
              <a:t>analysis of what the text says explicitly as well as inferences drawn from the text, including determining where the text leaves matters uncertain</a:t>
            </a:r>
            <a:r>
              <a:rPr lang="en-US" sz="2000" dirty="0" smtClean="0">
                <a:latin typeface="Calibri" charset="0"/>
                <a:ea typeface="Calibri" charset="0"/>
                <a:cs typeface="Calibri" charset="0"/>
              </a:rPr>
              <a:t>.</a:t>
            </a:r>
            <a:endParaRPr lang="en-US" sz="20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provide justifications for the pieces of evidence from the text I chose </a:t>
            </a:r>
            <a:r>
              <a:rPr lang="en-US" sz="20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058537309"/>
      </p:ext>
    </p:extLst>
  </p:cSld>
  <p:clrMapOvr>
    <a:masterClrMapping/>
  </p:clrMapOvr>
  <p:transition spd="slow">
    <p:cut/>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a:t>
            </a:r>
            <a:r>
              <a:rPr lang="en-US" altLang="en-US" sz="3200" b="1" dirty="0">
                <a:solidFill>
                  <a:schemeClr val="tx1"/>
                </a:solidFill>
                <a:latin typeface="Calibri" charset="0"/>
                <a:ea typeface="Arial" charset="0"/>
                <a:cs typeface="Arial" charset="0"/>
                <a:sym typeface="Calibri" charset="0"/>
              </a:rPr>
              <a:t> </a:t>
            </a:r>
            <a:r>
              <a:rPr lang="en-US" altLang="en-US" sz="3200" b="1" dirty="0" smtClean="0">
                <a:solidFill>
                  <a:schemeClr val="tx1"/>
                </a:solidFill>
                <a:latin typeface="Calibri" charset="0"/>
                <a:ea typeface="Arial" charset="0"/>
                <a:cs typeface="Arial" charset="0"/>
                <a:sym typeface="Calibri" charset="0"/>
              </a:rPr>
              <a:t>5/1/17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In </a:t>
            </a:r>
            <a:r>
              <a:rPr lang="en-US" sz="2000" b="1" dirty="0">
                <a:solidFill>
                  <a:schemeClr val="tx1"/>
                </a:solidFill>
                <a:latin typeface="Calibri" charset="0"/>
                <a:ea typeface="Calibri" charset="0"/>
                <a:cs typeface="Calibri" charset="0"/>
                <a:sym typeface="Calibri"/>
              </a:rPr>
              <a:t>class activities</a:t>
            </a:r>
            <a:r>
              <a:rPr lang="en-US" sz="20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Bell Work = WOTD</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Finish Reading Ch. 4 in reading groups + answer questions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Exit Ticket = Each group must submit one copy of the questions and graphic organizer completed for Ch. 4</a:t>
            </a:r>
            <a:endParaRPr lang="en-US" sz="2000" b="1" i="1" dirty="0" smtClean="0">
              <a:solidFill>
                <a:srgbClr val="0070C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7030A0"/>
                </a:solidFill>
                <a:latin typeface="Calibri" charset="0"/>
                <a:ea typeface="Calibri" charset="0"/>
                <a:cs typeface="Calibri" charset="0"/>
                <a:sym typeface="Calibri"/>
              </a:rPr>
              <a:t>**If you attended the WDHS Film Festival, there is a drop box set up on Google Classroom to upload your two selfies and a one paragraph review on one of the films. You must turn this in by tonight (10pm) in order to receive 10 pts. extra credit.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smtClean="0">
                <a:solidFill>
                  <a:schemeClr val="tx1"/>
                </a:solidFill>
                <a:latin typeface="Calibri" charset="0"/>
                <a:ea typeface="Calibri" charset="0"/>
                <a:cs typeface="Calibri" charset="0"/>
                <a:sym typeface="Calibri"/>
              </a:rPr>
              <a:t>I </a:t>
            </a:r>
            <a:r>
              <a:rPr lang="en-US" sz="2000" dirty="0">
                <a:solidFill>
                  <a:schemeClr val="tx1"/>
                </a:solidFill>
                <a:latin typeface="Calibri" charset="0"/>
                <a:ea typeface="Calibri" charset="0"/>
                <a:cs typeface="Calibri" charset="0"/>
                <a:sym typeface="Calibri"/>
              </a:rPr>
              <a:t>can </a:t>
            </a:r>
            <a:r>
              <a:rPr lang="en-US" sz="2000" dirty="0">
                <a:latin typeface="Calibri" charset="0"/>
                <a:ea typeface="Calibri" charset="0"/>
                <a:cs typeface="Calibri" charset="0"/>
              </a:rPr>
              <a:t>cite strong and thorough textual evidence to </a:t>
            </a:r>
            <a:r>
              <a:rPr lang="en-US" sz="2000" dirty="0" smtClean="0">
                <a:latin typeface="Calibri" charset="0"/>
                <a:ea typeface="Calibri" charset="0"/>
                <a:cs typeface="Calibri" charset="0"/>
              </a:rPr>
              <a:t>support </a:t>
            </a:r>
            <a:r>
              <a:rPr lang="en-US" sz="2000" dirty="0">
                <a:latin typeface="Calibri" charset="0"/>
                <a:ea typeface="Calibri" charset="0"/>
                <a:cs typeface="Calibri" charset="0"/>
              </a:rPr>
              <a:t>analysis of what the text says explicitly as well as inferences drawn from the text, including determining where the text leaves matters uncertain</a:t>
            </a:r>
            <a:r>
              <a:rPr lang="en-US" sz="2000" dirty="0" smtClean="0">
                <a:latin typeface="Calibri" charset="0"/>
                <a:ea typeface="Calibri" charset="0"/>
                <a:cs typeface="Calibri" charset="0"/>
              </a:rPr>
              <a:t>.</a:t>
            </a:r>
            <a:endParaRPr lang="en-US" sz="20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provide justifications for the pieces of evidence from the text I chose </a:t>
            </a:r>
            <a:r>
              <a:rPr lang="en-US" sz="20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061444051"/>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noGrp="1"/>
          </p:cNvSpPr>
          <p:nvPr>
            <p:ph type="title"/>
          </p:nvPr>
        </p:nvSpPr>
        <p:spPr>
          <a:xfrm>
            <a:off x="1792288" y="4800600"/>
            <a:ext cx="5486400" cy="566738"/>
          </a:xfrm>
        </p:spPr>
        <p:txBody>
          <a:bodyPr/>
          <a:lstStyle/>
          <a:p>
            <a:pPr algn="ctr">
              <a:spcBef>
                <a:spcPct val="0"/>
              </a:spcBef>
            </a:pPr>
            <a:r>
              <a:rPr lang="en-US" altLang="x-none" sz="2000" b="1">
                <a:latin typeface="Arial" charset="0"/>
                <a:ea typeface="Arial" charset="0"/>
                <a:cs typeface="Arial" charset="0"/>
              </a:rPr>
              <a:t>Mr. Mike Schmitt</a:t>
            </a:r>
          </a:p>
        </p:txBody>
      </p:sp>
      <p:pic>
        <p:nvPicPr>
          <p:cNvPr id="26627" name="Picture Placeholder 4"/>
          <p:cNvPicPr>
            <a:picLocks noGrp="1" noChangeAspect="1"/>
          </p:cNvPicPr>
          <p:nvPr>
            <p:ph type="pic" idx="2"/>
          </p:nvPr>
        </p:nvPicPr>
        <p:blipFill>
          <a:blip r:embed="rId2">
            <a:extLst>
              <a:ext uri="{28A0092B-C50C-407E-A947-70E740481C1C}">
                <a14:useLocalDpi xmlns:a14="http://schemas.microsoft.com/office/drawing/2010/main" val="0"/>
              </a:ext>
            </a:extLst>
          </a:blip>
          <a:srcRect t="12500" b="12500"/>
          <a:stretch>
            <a:fillRect/>
          </a:stretch>
        </p:blipFill>
        <p:spPr>
          <a:xfrm>
            <a:off x="1792288" y="1143000"/>
            <a:ext cx="5486400" cy="3657600"/>
          </a:xfrm>
        </p:spPr>
      </p:pic>
      <p:sp>
        <p:nvSpPr>
          <p:cNvPr id="26628" name="Text Placeholder 3"/>
          <p:cNvSpPr txBox="1">
            <a:spLocks noGrp="1"/>
          </p:cNvSpPr>
          <p:nvPr>
            <p:ph type="body" idx="1"/>
          </p:nvPr>
        </p:nvSpPr>
        <p:spPr>
          <a:xfrm>
            <a:off x="1543050" y="5376863"/>
            <a:ext cx="5983288" cy="804862"/>
          </a:xfrm>
        </p:spPr>
        <p:txBody>
          <a:bodyPr/>
          <a:lstStyle/>
          <a:p>
            <a:pPr>
              <a:spcBef>
                <a:spcPct val="0"/>
              </a:spcBef>
              <a:buFont typeface="Calibri" charset="0"/>
              <a:buNone/>
            </a:pPr>
            <a:r>
              <a:rPr lang="en-US" altLang="x-none" sz="1600">
                <a:latin typeface="Arial" charset="0"/>
                <a:ea typeface="Arial" charset="0"/>
                <a:cs typeface="Arial" charset="0"/>
              </a:rPr>
              <a:t>He is a lawyer. He might agree to defend you if you ever catch a case in Massachusetts.  Sadly, he is not your teacher for LA 5. </a:t>
            </a:r>
            <a:endParaRPr lang="en-US" altLang="x-none" sz="2000" b="1">
              <a:latin typeface="Arial" charset="0"/>
              <a:ea typeface="Arial" charset="0"/>
              <a:cs typeface="Arial" charset="0"/>
            </a:endParaRPr>
          </a:p>
        </p:txBody>
      </p:sp>
      <p:sp>
        <p:nvSpPr>
          <p:cNvPr id="2" name="TextBox 1"/>
          <p:cNvSpPr txBox="1"/>
          <p:nvPr/>
        </p:nvSpPr>
        <p:spPr>
          <a:xfrm>
            <a:off x="2209800" y="304800"/>
            <a:ext cx="5068888" cy="553998"/>
          </a:xfrm>
          <a:prstGeom prst="rect">
            <a:avLst/>
          </a:prstGeom>
          <a:noFill/>
        </p:spPr>
        <p:txBody>
          <a:bodyPr wrap="square" rtlCol="0">
            <a:spAutoFit/>
          </a:bodyPr>
          <a:lstStyle/>
          <a:p>
            <a:pPr algn="ctr"/>
            <a:r>
              <a:rPr lang="en-US" sz="3000" b="1" dirty="0" smtClean="0"/>
              <a:t>I am not</a:t>
            </a:r>
            <a:r>
              <a:rPr lang="mr-IN" sz="3000" b="1" dirty="0" smtClean="0"/>
              <a:t>…</a:t>
            </a:r>
            <a:endParaRPr lang="en-US" sz="3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Tuesday10/3/17 Agenda</a:t>
            </a:r>
            <a:endParaRPr lang="en-US" altLang="en-US" sz="4400" dirty="0">
              <a:latin typeface="Calibri" charset="0"/>
              <a:ea typeface="Arial" charset="0"/>
              <a:cs typeface="Arial" charset="0"/>
              <a:sym typeface="Calibri"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00909681"/>
              </p:ext>
            </p:extLst>
          </p:nvPr>
        </p:nvGraphicFramePr>
        <p:xfrm>
          <a:off x="304800" y="914402"/>
          <a:ext cx="8534400" cy="5105398"/>
        </p:xfrm>
        <a:graphic>
          <a:graphicData uri="http://schemas.openxmlformats.org/drawingml/2006/table">
            <a:tbl>
              <a:tblPr firstRow="1" firstCol="1" bandRow="1"/>
              <a:tblGrid>
                <a:gridCol w="644106"/>
                <a:gridCol w="1433034"/>
                <a:gridCol w="2289659"/>
                <a:gridCol w="1348492"/>
                <a:gridCol w="2819109"/>
              </a:tblGrid>
              <a:tr h="1504160">
                <a:tc>
                  <a:txBody>
                    <a:bodyPr/>
                    <a:lstStyle/>
                    <a:p>
                      <a:pPr marL="0" marR="0">
                        <a:spcBef>
                          <a:spcPts val="0"/>
                        </a:spcBef>
                        <a:spcAft>
                          <a:spcPts val="0"/>
                        </a:spcAft>
                      </a:pPr>
                      <a:r>
                        <a:rPr lang="en-US" sz="1500" dirty="0">
                          <a:solidFill>
                            <a:srgbClr val="FFFFFF"/>
                          </a:solidFill>
                          <a:effectLst/>
                          <a:latin typeface="Calibri" charset="0"/>
                          <a:ea typeface="Calibri" charset="0"/>
                          <a:cs typeface="Times New Roman" charset="0"/>
                        </a:rPr>
                        <a:t>Date</a:t>
                      </a:r>
                      <a:endParaRPr lang="en-US" sz="15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marL="0" marR="0">
                        <a:spcBef>
                          <a:spcPts val="0"/>
                        </a:spcBef>
                        <a:spcAft>
                          <a:spcPts val="0"/>
                        </a:spcAft>
                      </a:pPr>
                      <a:r>
                        <a:rPr lang="en-US" sz="1500">
                          <a:solidFill>
                            <a:srgbClr val="FFFFFF"/>
                          </a:solidFill>
                          <a:effectLst/>
                          <a:latin typeface="Calibri" charset="0"/>
                          <a:ea typeface="Calibri" charset="0"/>
                          <a:cs typeface="Times New Roman" charset="0"/>
                        </a:rPr>
                        <a:t>P/S/R</a:t>
                      </a:r>
                      <a:endParaRPr lang="en-US" sz="150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marL="0" marR="0">
                        <a:spcBef>
                          <a:spcPts val="0"/>
                        </a:spcBef>
                        <a:spcAft>
                          <a:spcPts val="0"/>
                        </a:spcAft>
                      </a:pPr>
                      <a:r>
                        <a:rPr lang="en-US" sz="1500" dirty="0">
                          <a:solidFill>
                            <a:srgbClr val="FFFFFF"/>
                          </a:solidFill>
                          <a:effectLst/>
                          <a:latin typeface="Calibri" charset="0"/>
                          <a:ea typeface="Calibri" charset="0"/>
                          <a:cs typeface="Times New Roman" charset="0"/>
                        </a:rPr>
                        <a:t>Definition</a:t>
                      </a:r>
                      <a:endParaRPr lang="en-US" sz="15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marL="0" marR="0">
                        <a:spcBef>
                          <a:spcPts val="0"/>
                        </a:spcBef>
                        <a:spcAft>
                          <a:spcPts val="0"/>
                        </a:spcAft>
                      </a:pPr>
                      <a:r>
                        <a:rPr lang="en-US" sz="1500" dirty="0">
                          <a:solidFill>
                            <a:srgbClr val="FFFFFF"/>
                          </a:solidFill>
                          <a:effectLst/>
                          <a:latin typeface="Calibri" charset="0"/>
                          <a:ea typeface="Calibri" charset="0"/>
                          <a:cs typeface="Times New Roman" charset="0"/>
                        </a:rPr>
                        <a:t>Example (student must write additional example)</a:t>
                      </a:r>
                      <a:endParaRPr lang="en-US" sz="15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marL="0" marR="0">
                        <a:spcBef>
                          <a:spcPts val="0"/>
                        </a:spcBef>
                        <a:spcAft>
                          <a:spcPts val="0"/>
                        </a:spcAft>
                      </a:pPr>
                      <a:r>
                        <a:rPr lang="en-US" sz="1500" dirty="0">
                          <a:solidFill>
                            <a:srgbClr val="FFFFFF"/>
                          </a:solidFill>
                          <a:effectLst/>
                          <a:latin typeface="Calibri" charset="0"/>
                          <a:ea typeface="Calibri" charset="0"/>
                          <a:cs typeface="Times New Roman" charset="0"/>
                        </a:rPr>
                        <a:t>Sentence (student’s task)</a:t>
                      </a:r>
                      <a:endParaRPr lang="en-US" sz="15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r>
              <a:tr h="353193">
                <a:tc>
                  <a:txBody>
                    <a:bodyPr/>
                    <a:lstStyle/>
                    <a:p>
                      <a:pPr marL="0" marR="0">
                        <a:spcBef>
                          <a:spcPts val="0"/>
                        </a:spcBef>
                        <a:spcAft>
                          <a:spcPts val="0"/>
                        </a:spcAft>
                      </a:pPr>
                      <a:r>
                        <a:rPr lang="en-US" sz="1300" b="1" dirty="0">
                          <a:effectLst/>
                          <a:latin typeface="Calibri" charset="0"/>
                          <a:ea typeface="Calibri" charset="0"/>
                          <a:cs typeface="Times New Roman" charset="0"/>
                        </a:rPr>
                        <a:t>10/2</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err="1" smtClean="0">
                          <a:effectLst/>
                          <a:latin typeface="Calibri" charset="0"/>
                          <a:ea typeface="Calibri" charset="0"/>
                          <a:cs typeface="Times New Roman" charset="0"/>
                        </a:rPr>
                        <a:t>ped</a:t>
                      </a:r>
                      <a:r>
                        <a:rPr lang="en-US" sz="1300" dirty="0" smtClean="0">
                          <a:effectLst/>
                          <a:latin typeface="Calibri" charset="0"/>
                          <a:ea typeface="Calibri" charset="0"/>
                          <a:cs typeface="Times New Roman" charset="0"/>
                        </a:rPr>
                        <a:t>-, pod-</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foot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pedestrian</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98886">
                <a:tc>
                  <a:txBody>
                    <a:bodyPr/>
                    <a:lstStyle/>
                    <a:p>
                      <a:pPr marL="0" marR="0">
                        <a:spcBef>
                          <a:spcPts val="0"/>
                        </a:spcBef>
                        <a:spcAft>
                          <a:spcPts val="0"/>
                        </a:spcAft>
                      </a:pPr>
                      <a:r>
                        <a:rPr lang="en-US" sz="1300" b="1" dirty="0">
                          <a:effectLst/>
                          <a:latin typeface="Calibri" charset="0"/>
                          <a:ea typeface="Calibri" charset="0"/>
                          <a:cs typeface="Times New Roman" charset="0"/>
                        </a:rPr>
                        <a:t>10/2</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a:t>
                      </a:r>
                      <a:r>
                        <a:rPr lang="en-US" sz="1300" dirty="0" err="1" smtClean="0">
                          <a:effectLst/>
                          <a:latin typeface="Calibri" charset="0"/>
                          <a:ea typeface="Calibri" charset="0"/>
                          <a:cs typeface="Times New Roman" charset="0"/>
                        </a:rPr>
                        <a:t>phile</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having a strong affinity/love for</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bibliophile</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53193">
                <a:tc>
                  <a:txBody>
                    <a:bodyPr/>
                    <a:lstStyle/>
                    <a:p>
                      <a:pPr marL="0" marR="0">
                        <a:spcBef>
                          <a:spcPts val="0"/>
                        </a:spcBef>
                        <a:spcAft>
                          <a:spcPts val="0"/>
                        </a:spcAft>
                      </a:pPr>
                      <a:r>
                        <a:rPr lang="en-US" sz="1300" b="1">
                          <a:effectLst/>
                          <a:latin typeface="Calibri" charset="0"/>
                          <a:ea typeface="Calibri" charset="0"/>
                          <a:cs typeface="Times New Roman" charset="0"/>
                        </a:rPr>
                        <a:t>10/2</a:t>
                      </a:r>
                      <a:endParaRPr lang="en-US" sz="130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smtClean="0">
                          <a:effectLst/>
                          <a:latin typeface="Calibri" charset="0"/>
                          <a:ea typeface="Calibri" charset="0"/>
                          <a:cs typeface="Times New Roman" charset="0"/>
                        </a:rPr>
                        <a:t>phon</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sound</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phonograph</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2795">
                <a:tc>
                  <a:txBody>
                    <a:bodyPr/>
                    <a:lstStyle/>
                    <a:p>
                      <a:pPr marL="0" marR="0">
                        <a:spcBef>
                          <a:spcPts val="0"/>
                        </a:spcBef>
                        <a:spcAft>
                          <a:spcPts val="0"/>
                        </a:spcAft>
                      </a:pPr>
                      <a:r>
                        <a:rPr lang="en-US" sz="1300" b="1">
                          <a:effectLst/>
                          <a:latin typeface="Calibri" charset="0"/>
                          <a:ea typeface="Calibri" charset="0"/>
                          <a:cs typeface="Times New Roman" charset="0"/>
                        </a:rPr>
                        <a:t>10/2</a:t>
                      </a:r>
                      <a:endParaRPr lang="en-US" sz="130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pro-</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forward</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progress</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2795">
                <a:tc>
                  <a:txBody>
                    <a:bodyPr/>
                    <a:lstStyle/>
                    <a:p>
                      <a:pPr marL="0" marR="0">
                        <a:spcBef>
                          <a:spcPts val="0"/>
                        </a:spcBef>
                        <a:spcAft>
                          <a:spcPts val="0"/>
                        </a:spcAft>
                      </a:pPr>
                      <a:r>
                        <a:rPr lang="en-US" sz="1300" b="1">
                          <a:effectLst/>
                          <a:latin typeface="Calibri" charset="0"/>
                          <a:ea typeface="Calibri" charset="0"/>
                          <a:cs typeface="Times New Roman" charset="0"/>
                        </a:rPr>
                        <a:t>10/2</a:t>
                      </a:r>
                      <a:endParaRPr lang="en-US" sz="130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re-</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backward, back</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regress</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2795">
                <a:tc>
                  <a:txBody>
                    <a:bodyPr/>
                    <a:lstStyle/>
                    <a:p>
                      <a:pPr marL="0" marR="0">
                        <a:spcBef>
                          <a:spcPts val="0"/>
                        </a:spcBef>
                        <a:spcAft>
                          <a:spcPts val="0"/>
                        </a:spcAft>
                      </a:pPr>
                      <a:r>
                        <a:rPr lang="en-US" sz="1300" b="1">
                          <a:effectLst/>
                          <a:latin typeface="Calibri" charset="0"/>
                          <a:ea typeface="Calibri" charset="0"/>
                          <a:cs typeface="Times New Roman" charset="0"/>
                        </a:rPr>
                        <a:t>10/3</a:t>
                      </a:r>
                      <a:endParaRPr lang="en-US" sz="130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err="1" smtClean="0">
                          <a:effectLst/>
                          <a:latin typeface="Calibri" charset="0"/>
                          <a:ea typeface="Calibri" charset="0"/>
                          <a:cs typeface="Times New Roman" charset="0"/>
                        </a:rPr>
                        <a:t>scrib</a:t>
                      </a:r>
                      <a:r>
                        <a:rPr lang="en-US" sz="1300" dirty="0" smtClean="0">
                          <a:effectLst/>
                          <a:latin typeface="Calibri" charset="0"/>
                          <a:ea typeface="Calibri" charset="0"/>
                          <a:cs typeface="Times New Roman" charset="0"/>
                        </a:rPr>
                        <a:t>, script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write</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subscribe</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2795">
                <a:tc>
                  <a:txBody>
                    <a:bodyPr/>
                    <a:lstStyle/>
                    <a:p>
                      <a:pPr marL="0" marR="0">
                        <a:spcBef>
                          <a:spcPts val="0"/>
                        </a:spcBef>
                        <a:spcAft>
                          <a:spcPts val="0"/>
                        </a:spcAft>
                      </a:pPr>
                      <a:r>
                        <a:rPr lang="en-US" sz="1300" b="1">
                          <a:effectLst/>
                          <a:latin typeface="Calibri" charset="0"/>
                          <a:ea typeface="Calibri" charset="0"/>
                          <a:cs typeface="Times New Roman" charset="0"/>
                        </a:rPr>
                        <a:t>10/3</a:t>
                      </a:r>
                      <a:endParaRPr lang="en-US" sz="130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-ship</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the art or skill of</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friendship</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87546">
                <a:tc>
                  <a:txBody>
                    <a:bodyPr/>
                    <a:lstStyle/>
                    <a:p>
                      <a:pPr marL="0" marR="0">
                        <a:spcBef>
                          <a:spcPts val="0"/>
                        </a:spcBef>
                        <a:spcAft>
                          <a:spcPts val="0"/>
                        </a:spcAft>
                      </a:pPr>
                      <a:r>
                        <a:rPr lang="en-US" sz="1300" b="1">
                          <a:effectLst/>
                          <a:latin typeface="Calibri" charset="0"/>
                          <a:ea typeface="Calibri" charset="0"/>
                          <a:cs typeface="Times New Roman" charset="0"/>
                        </a:rPr>
                        <a:t>10/3</a:t>
                      </a:r>
                      <a:endParaRPr lang="en-US" sz="130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spec(t)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see</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specimen</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2795">
                <a:tc>
                  <a:txBody>
                    <a:bodyPr/>
                    <a:lstStyle/>
                    <a:p>
                      <a:pPr marL="0" marR="0">
                        <a:spcBef>
                          <a:spcPts val="0"/>
                        </a:spcBef>
                        <a:spcAft>
                          <a:spcPts val="0"/>
                        </a:spcAft>
                      </a:pPr>
                      <a:r>
                        <a:rPr lang="en-US" sz="1300" b="1">
                          <a:effectLst/>
                          <a:latin typeface="Calibri" charset="0"/>
                          <a:ea typeface="Calibri" charset="0"/>
                          <a:cs typeface="Times New Roman" charset="0"/>
                        </a:rPr>
                        <a:t>10/3</a:t>
                      </a:r>
                      <a:endParaRPr lang="en-US" sz="130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sub-</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under</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subscript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44445">
                <a:tc>
                  <a:txBody>
                    <a:bodyPr/>
                    <a:lstStyle/>
                    <a:p>
                      <a:pPr marL="0" marR="0">
                        <a:spcBef>
                          <a:spcPts val="0"/>
                        </a:spcBef>
                        <a:spcAft>
                          <a:spcPts val="0"/>
                        </a:spcAft>
                      </a:pPr>
                      <a:r>
                        <a:rPr lang="en-US" sz="1300" b="1">
                          <a:effectLst/>
                          <a:latin typeface="Calibri" charset="0"/>
                          <a:ea typeface="Calibri" charset="0"/>
                          <a:cs typeface="Times New Roman" charset="0"/>
                        </a:rPr>
                        <a:t>10/3</a:t>
                      </a:r>
                      <a:endParaRPr lang="en-US" sz="130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super</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greater, beyond</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supernatural</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000" dirty="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1792085719"/>
      </p:ext>
    </p:extLst>
  </p:cSld>
  <p:clrMapOvr>
    <a:masterClrMapping/>
  </p:clrMapOvr>
  <p:transition spd="slow">
    <p:cut/>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5/1/17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indignation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dirty="0">
                <a:solidFill>
                  <a:schemeClr val="bg1"/>
                </a:solidFill>
              </a:rPr>
              <a:t>in-dig-</a:t>
            </a:r>
            <a:r>
              <a:rPr lang="en-US" sz="2000" b="1" dirty="0" err="1">
                <a:solidFill>
                  <a:schemeClr val="bg1"/>
                </a:solidFill>
              </a:rPr>
              <a:t>ney</a:t>
            </a:r>
            <a:r>
              <a:rPr lang="en-US" sz="2000" dirty="0">
                <a:solidFill>
                  <a:schemeClr val="bg1"/>
                </a:solidFill>
              </a:rPr>
              <a:t>-</a:t>
            </a:r>
            <a:r>
              <a:rPr lang="en-US" sz="2000" dirty="0" err="1">
                <a:solidFill>
                  <a:schemeClr val="bg1"/>
                </a:solidFill>
              </a:rPr>
              <a:t>sh</a:t>
            </a:r>
            <a:r>
              <a:rPr lang="en-US" sz="2000" i="1" dirty="0" err="1">
                <a:solidFill>
                  <a:schemeClr val="bg1"/>
                </a:solidFill>
              </a:rPr>
              <a:t>uh</a:t>
            </a:r>
            <a:r>
              <a:rPr lang="en-US" sz="2000" dirty="0">
                <a:solidFill>
                  <a:schemeClr val="bg1"/>
                </a:solidFill>
              </a:rPr>
              <a:t> n]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self-indignation (noun)</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1900" dirty="0" smtClean="0">
                <a:solidFill>
                  <a:schemeClr val="bg1"/>
                </a:solidFill>
                <a:latin typeface="+mn-lt"/>
              </a:rPr>
              <a:t>Crooks flashed a look of </a:t>
            </a:r>
            <a:r>
              <a:rPr lang="en-US" sz="1900" b="1" u="sng" dirty="0" smtClean="0">
                <a:solidFill>
                  <a:schemeClr val="bg1"/>
                </a:solidFill>
                <a:latin typeface="+mn-lt"/>
              </a:rPr>
              <a:t>indignation</a:t>
            </a:r>
            <a:r>
              <a:rPr lang="en-US" sz="1900" dirty="0" smtClean="0">
                <a:solidFill>
                  <a:schemeClr val="bg1"/>
                </a:solidFill>
                <a:latin typeface="+mn-lt"/>
              </a:rPr>
              <a:t> towards Lennie after being asked why he was not allowed to live in the bunkhouse with the rest of the workers. </a:t>
            </a:r>
            <a:endParaRPr lang="en-US" altLang="en-US" sz="19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Displeasure, resentment, scorn</a:t>
            </a:r>
            <a:endParaRPr lang="en-US" altLang="en-US" sz="2000" dirty="0">
              <a:solidFill>
                <a:srgbClr val="FFFFFF"/>
              </a:solidFill>
            </a:endParaRPr>
          </a:p>
        </p:txBody>
      </p:sp>
      <p:sp>
        <p:nvSpPr>
          <p:cNvPr id="2" name="TextBox 1"/>
          <p:cNvSpPr txBox="1">
            <a:spLocks noChangeArrowheads="1"/>
          </p:cNvSpPr>
          <p:nvPr/>
        </p:nvSpPr>
        <p:spPr bwMode="auto">
          <a:xfrm>
            <a:off x="1331843" y="600069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anger </a:t>
            </a:r>
            <a:r>
              <a:rPr lang="en-US" sz="2000" dirty="0">
                <a:solidFill>
                  <a:schemeClr val="bg1"/>
                </a:solidFill>
              </a:rPr>
              <a:t>or annoyance provoked by what is perceived as unfair treatment.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Happiness, calm, pleasure</a:t>
            </a:r>
            <a:endParaRPr lang="en-US" sz="2000" dirty="0">
              <a:solidFill>
                <a:schemeClr val="accent3"/>
              </a:solidFill>
            </a:endParaRPr>
          </a:p>
        </p:txBody>
      </p:sp>
    </p:spTree>
    <p:extLst>
      <p:ext uri="{BB962C8B-B14F-4D97-AF65-F5344CB8AC3E}">
        <p14:creationId xmlns:p14="http://schemas.microsoft.com/office/powerpoint/2010/main" val="704745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5/2/17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apprehension (noun)</a:t>
            </a:r>
          </a:p>
          <a:p>
            <a:pPr eaLnBrk="1" fontAlgn="auto" hangingPunct="1">
              <a:lnSpc>
                <a:spcPct val="80000"/>
              </a:lnSpc>
              <a:spcBef>
                <a:spcPts val="0"/>
              </a:spcBef>
              <a:spcAft>
                <a:spcPts val="0"/>
              </a:spcAft>
              <a:buClr>
                <a:srgbClr val="000000"/>
              </a:buClr>
              <a:buSzPct val="100000"/>
              <a:defRPr/>
            </a:pPr>
            <a:r>
              <a:rPr lang="en-US" sz="2400" b="1" dirty="0" smtClean="0">
                <a:solidFill>
                  <a:schemeClr val="tx1"/>
                </a:solidFill>
                <a:latin typeface="Calibri" charset="0"/>
                <a:ea typeface="Calibri" charset="0"/>
                <a:cs typeface="Calibri" charset="0"/>
                <a:sym typeface="Calibri"/>
              </a:rPr>
              <a:t>In </a:t>
            </a:r>
            <a:r>
              <a:rPr lang="en-US" sz="2400" b="1" dirty="0">
                <a:solidFill>
                  <a:schemeClr val="tx1"/>
                </a:solidFill>
                <a:latin typeface="Calibri" charset="0"/>
                <a:ea typeface="Calibri" charset="0"/>
                <a:cs typeface="Calibri" charset="0"/>
                <a:sym typeface="Calibri"/>
              </a:rPr>
              <a:t>class activities</a:t>
            </a:r>
            <a:r>
              <a:rPr lang="en-US" sz="24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0070C0"/>
                </a:solidFill>
                <a:latin typeface="Calibri" charset="0"/>
                <a:ea typeface="Calibri" charset="0"/>
                <a:cs typeface="Calibri" charset="0"/>
                <a:sym typeface="Calibri"/>
              </a:rPr>
              <a:t>Bell Work = WOTD, apprehension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0070C0"/>
                </a:solidFill>
                <a:latin typeface="Calibri" charset="0"/>
                <a:ea typeface="Calibri" charset="0"/>
                <a:cs typeface="Calibri" charset="0"/>
                <a:sym typeface="Calibri"/>
              </a:rPr>
              <a:t>Read Ch. 5 in Reading Groups: Finish reading, complete emoji summary and big picture questions handout as a group. </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400" dirty="0" smtClean="0">
                <a:solidFill>
                  <a:schemeClr val="tx1"/>
                </a:solidFill>
                <a:latin typeface="Calibri" charset="0"/>
                <a:ea typeface="Calibri" charset="0"/>
                <a:cs typeface="Calibri" charset="0"/>
                <a:sym typeface="Calibri"/>
              </a:rPr>
              <a:t>I </a:t>
            </a:r>
            <a:r>
              <a:rPr lang="en-US" sz="2400" dirty="0">
                <a:solidFill>
                  <a:schemeClr val="tx1"/>
                </a:solidFill>
                <a:latin typeface="Calibri" charset="0"/>
                <a:ea typeface="Calibri" charset="0"/>
                <a:cs typeface="Calibri" charset="0"/>
                <a:sym typeface="Calibri"/>
              </a:rPr>
              <a:t>can </a:t>
            </a:r>
            <a:r>
              <a:rPr lang="en-US" sz="2400" dirty="0">
                <a:latin typeface="Calibri" charset="0"/>
                <a:ea typeface="Calibri" charset="0"/>
                <a:cs typeface="Calibri" charset="0"/>
              </a:rPr>
              <a:t>cite strong and thorough textual evidence to </a:t>
            </a:r>
            <a:r>
              <a:rPr lang="en-US" sz="2400" dirty="0" smtClean="0">
                <a:latin typeface="Calibri" charset="0"/>
                <a:ea typeface="Calibri" charset="0"/>
                <a:cs typeface="Calibri" charset="0"/>
              </a:rPr>
              <a:t>support </a:t>
            </a:r>
            <a:r>
              <a:rPr lang="en-US" sz="2400" dirty="0">
                <a:latin typeface="Calibri" charset="0"/>
                <a:ea typeface="Calibri" charset="0"/>
                <a:cs typeface="Calibri" charset="0"/>
              </a:rPr>
              <a:t>analysis of what the text says explicitly as well as inferences drawn from the text, including determining where the text leaves matters uncertain</a:t>
            </a:r>
            <a:r>
              <a:rPr lang="en-US" sz="2400" dirty="0" smtClean="0">
                <a:latin typeface="Calibri" charset="0"/>
                <a:ea typeface="Calibri" charset="0"/>
                <a:cs typeface="Calibri" charset="0"/>
              </a:rPr>
              <a:t>.</a:t>
            </a:r>
            <a:endParaRPr lang="en-US" sz="24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provide justifications for the pieces of evidence from the text I chose </a:t>
            </a:r>
            <a:r>
              <a:rPr lang="en-US" sz="24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8204272"/>
      </p:ext>
    </p:extLst>
  </p:cSld>
  <p:clrMapOvr>
    <a:masterClrMapping/>
  </p:clrMapOvr>
  <p:transition spd="slow">
    <p:cut/>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5/2/17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apprehension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a:solidFill>
                  <a:schemeClr val="bg1"/>
                </a:solidFill>
              </a:rPr>
              <a:t>[</a:t>
            </a:r>
            <a:r>
              <a:rPr lang="en-US" sz="2000" dirty="0" err="1">
                <a:solidFill>
                  <a:schemeClr val="bg1"/>
                </a:solidFill>
              </a:rPr>
              <a:t>ap</a:t>
            </a:r>
            <a:r>
              <a:rPr lang="en-US" sz="2000" dirty="0">
                <a:solidFill>
                  <a:schemeClr val="bg1"/>
                </a:solidFill>
              </a:rPr>
              <a:t>-</a:t>
            </a:r>
            <a:r>
              <a:rPr lang="en-US" sz="2000" dirty="0" err="1">
                <a:solidFill>
                  <a:schemeClr val="bg1"/>
                </a:solidFill>
              </a:rPr>
              <a:t>ri</a:t>
            </a:r>
            <a:r>
              <a:rPr lang="en-US" sz="2000" dirty="0">
                <a:solidFill>
                  <a:schemeClr val="bg1"/>
                </a:solidFill>
              </a:rPr>
              <a:t>-</a:t>
            </a:r>
            <a:r>
              <a:rPr lang="en-US" sz="2000" b="1" dirty="0">
                <a:solidFill>
                  <a:schemeClr val="bg1"/>
                </a:solidFill>
              </a:rPr>
              <a:t>hen</a:t>
            </a:r>
            <a:r>
              <a:rPr lang="en-US" sz="2000" dirty="0">
                <a:solidFill>
                  <a:schemeClr val="bg1"/>
                </a:solidFill>
              </a:rPr>
              <a:t>-</a:t>
            </a:r>
            <a:r>
              <a:rPr lang="en-US" sz="2000" dirty="0" err="1">
                <a:solidFill>
                  <a:schemeClr val="bg1"/>
                </a:solidFill>
              </a:rPr>
              <a:t>sh</a:t>
            </a:r>
            <a:r>
              <a:rPr lang="en-US" sz="2000" i="1" dirty="0" err="1">
                <a:solidFill>
                  <a:schemeClr val="bg1"/>
                </a:solidFill>
              </a:rPr>
              <a:t>uh</a:t>
            </a:r>
            <a:r>
              <a:rPr lang="en-US" sz="2000" dirty="0">
                <a:solidFill>
                  <a:schemeClr val="bg1"/>
                </a:solidFill>
              </a:rPr>
              <a:t> n]</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err="1" smtClean="0">
                <a:solidFill>
                  <a:schemeClr val="bg1"/>
                </a:solidFill>
                <a:latin typeface="+mn-lt"/>
              </a:rPr>
              <a:t>nonapprehension</a:t>
            </a:r>
            <a:r>
              <a:rPr lang="en-US" altLang="en-US" sz="2000" dirty="0" smtClean="0">
                <a:solidFill>
                  <a:schemeClr val="bg1"/>
                </a:solidFill>
                <a:latin typeface="+mn-lt"/>
              </a:rPr>
              <a:t> (noun)</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1900" dirty="0" smtClean="0">
                <a:solidFill>
                  <a:schemeClr val="bg1"/>
                </a:solidFill>
                <a:latin typeface="+mn-lt"/>
              </a:rPr>
              <a:t>Lennie froze in </a:t>
            </a:r>
            <a:r>
              <a:rPr lang="en-US" sz="1900" b="1" u="sng" dirty="0" smtClean="0">
                <a:solidFill>
                  <a:schemeClr val="bg1"/>
                </a:solidFill>
                <a:latin typeface="+mn-lt"/>
              </a:rPr>
              <a:t>apprehension</a:t>
            </a:r>
            <a:r>
              <a:rPr lang="en-US" sz="1900" dirty="0" smtClean="0">
                <a:solidFill>
                  <a:schemeClr val="bg1"/>
                </a:solidFill>
                <a:latin typeface="+mn-lt"/>
              </a:rPr>
              <a:t> after he noticed he had accidentally killed the puppy Slim had given him. </a:t>
            </a:r>
            <a:endParaRPr lang="en-US" altLang="en-US" sz="19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Anxiety, worry, nervousness</a:t>
            </a:r>
            <a:endParaRPr lang="en-US" altLang="en-US" sz="2000" dirty="0">
              <a:solidFill>
                <a:srgbClr val="FFFFFF"/>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anxiety or fear that something bad or unpleasant will happen</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Calm, trust, faith</a:t>
            </a:r>
            <a:endParaRPr lang="en-US" sz="2000" dirty="0">
              <a:solidFill>
                <a:schemeClr val="accent3"/>
              </a:solidFill>
            </a:endParaRPr>
          </a:p>
        </p:txBody>
      </p:sp>
    </p:spTree>
    <p:extLst>
      <p:ext uri="{BB962C8B-B14F-4D97-AF65-F5344CB8AC3E}">
        <p14:creationId xmlns:p14="http://schemas.microsoft.com/office/powerpoint/2010/main" val="344658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5/3/17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In </a:t>
            </a:r>
            <a:r>
              <a:rPr lang="en-US" sz="2000" b="1" dirty="0">
                <a:solidFill>
                  <a:schemeClr val="tx1"/>
                </a:solidFill>
                <a:latin typeface="Calibri" charset="0"/>
                <a:ea typeface="Calibri" charset="0"/>
                <a:cs typeface="Calibri" charset="0"/>
                <a:sym typeface="Calibri"/>
              </a:rPr>
              <a:t>class activities</a:t>
            </a:r>
            <a:r>
              <a:rPr lang="en-US" sz="20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Bell Work = WOTD</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Finish Reading Ch. 4 in reading groups + answer questions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Exit Ticket = Each group must submit one copy of the questions and graphic organizer completed for Ch. 4</a:t>
            </a:r>
            <a:endParaRPr lang="en-US" sz="2000" b="1" i="1" dirty="0" smtClean="0">
              <a:solidFill>
                <a:srgbClr val="0070C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7030A0"/>
                </a:solidFill>
                <a:latin typeface="Calibri" charset="0"/>
                <a:ea typeface="Calibri" charset="0"/>
                <a:cs typeface="Calibri" charset="0"/>
                <a:sym typeface="Calibri"/>
              </a:rPr>
              <a:t>**If you attended the WDHS Film Festival, there is a drop box set up on Google Classroom to upload your two selfies and a one paragraph review on one of the films. You must turn this in by tonight (10pm) in order to receive 10 pts. extra credit.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smtClean="0">
                <a:solidFill>
                  <a:schemeClr val="tx1"/>
                </a:solidFill>
                <a:latin typeface="Calibri" charset="0"/>
                <a:ea typeface="Calibri" charset="0"/>
                <a:cs typeface="Calibri" charset="0"/>
                <a:sym typeface="Calibri"/>
              </a:rPr>
              <a:t>I </a:t>
            </a:r>
            <a:r>
              <a:rPr lang="en-US" sz="2000" dirty="0">
                <a:solidFill>
                  <a:schemeClr val="tx1"/>
                </a:solidFill>
                <a:latin typeface="Calibri" charset="0"/>
                <a:ea typeface="Calibri" charset="0"/>
                <a:cs typeface="Calibri" charset="0"/>
                <a:sym typeface="Calibri"/>
              </a:rPr>
              <a:t>can </a:t>
            </a:r>
            <a:r>
              <a:rPr lang="en-US" sz="2000" dirty="0">
                <a:latin typeface="Calibri" charset="0"/>
                <a:ea typeface="Calibri" charset="0"/>
                <a:cs typeface="Calibri" charset="0"/>
              </a:rPr>
              <a:t>cite strong and thorough textual evidence to </a:t>
            </a:r>
            <a:r>
              <a:rPr lang="en-US" sz="2000" dirty="0" smtClean="0">
                <a:latin typeface="Calibri" charset="0"/>
                <a:ea typeface="Calibri" charset="0"/>
                <a:cs typeface="Calibri" charset="0"/>
              </a:rPr>
              <a:t>support </a:t>
            </a:r>
            <a:r>
              <a:rPr lang="en-US" sz="2000" dirty="0">
                <a:latin typeface="Calibri" charset="0"/>
                <a:ea typeface="Calibri" charset="0"/>
                <a:cs typeface="Calibri" charset="0"/>
              </a:rPr>
              <a:t>analysis of what the text says explicitly as well as inferences drawn from the text, including determining where the text leaves matters uncertain</a:t>
            </a:r>
            <a:r>
              <a:rPr lang="en-US" sz="2000" dirty="0" smtClean="0">
                <a:latin typeface="Calibri" charset="0"/>
                <a:ea typeface="Calibri" charset="0"/>
                <a:cs typeface="Calibri" charset="0"/>
              </a:rPr>
              <a:t>.</a:t>
            </a:r>
            <a:endParaRPr lang="en-US" sz="20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provide justifications for the pieces of evidence from the text I chose </a:t>
            </a:r>
            <a:r>
              <a:rPr lang="en-US" sz="20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06804982"/>
      </p:ext>
    </p:extLst>
  </p:cSld>
  <p:clrMapOvr>
    <a:masterClrMapping/>
  </p:clrMapOvr>
  <p:transition spd="slow">
    <p:cut/>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5/4/17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In </a:t>
            </a:r>
            <a:r>
              <a:rPr lang="en-US" sz="2000" b="1" dirty="0">
                <a:solidFill>
                  <a:schemeClr val="tx1"/>
                </a:solidFill>
                <a:latin typeface="Calibri" charset="0"/>
                <a:ea typeface="Calibri" charset="0"/>
                <a:cs typeface="Calibri" charset="0"/>
                <a:sym typeface="Calibri"/>
              </a:rPr>
              <a:t>class activities</a:t>
            </a:r>
            <a:r>
              <a:rPr lang="en-US" sz="20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Bell Work = WOTD</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Finish Reading Ch. 4 in reading groups + answer questions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Exit Ticket = Each group must submit one copy of the questions and graphic organizer completed for Ch. 4</a:t>
            </a:r>
            <a:endParaRPr lang="en-US" sz="2000" b="1" i="1" dirty="0" smtClean="0">
              <a:solidFill>
                <a:srgbClr val="0070C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000" b="1" dirty="0" smtClean="0">
                <a:solidFill>
                  <a:srgbClr val="7030A0"/>
                </a:solidFill>
                <a:latin typeface="Calibri" charset="0"/>
                <a:ea typeface="Calibri" charset="0"/>
                <a:cs typeface="Calibri" charset="0"/>
                <a:sym typeface="Calibri"/>
              </a:rPr>
              <a:t>**If you attended the WDHS Film Festival, there is a drop box set up on Google Classroom to upload your two selfies and a one paragraph review on one of the films. You must turn this in by tonight (10pm) in order to receive 10 pts. extra credit.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smtClean="0">
                <a:solidFill>
                  <a:schemeClr val="tx1"/>
                </a:solidFill>
                <a:latin typeface="Calibri" charset="0"/>
                <a:ea typeface="Calibri" charset="0"/>
                <a:cs typeface="Calibri" charset="0"/>
                <a:sym typeface="Calibri"/>
              </a:rPr>
              <a:t>I </a:t>
            </a:r>
            <a:r>
              <a:rPr lang="en-US" sz="2000" dirty="0">
                <a:solidFill>
                  <a:schemeClr val="tx1"/>
                </a:solidFill>
                <a:latin typeface="Calibri" charset="0"/>
                <a:ea typeface="Calibri" charset="0"/>
                <a:cs typeface="Calibri" charset="0"/>
                <a:sym typeface="Calibri"/>
              </a:rPr>
              <a:t>can </a:t>
            </a:r>
            <a:r>
              <a:rPr lang="en-US" sz="2000" dirty="0">
                <a:latin typeface="Calibri" charset="0"/>
                <a:ea typeface="Calibri" charset="0"/>
                <a:cs typeface="Calibri" charset="0"/>
              </a:rPr>
              <a:t>cite strong and thorough textual evidence to </a:t>
            </a:r>
            <a:r>
              <a:rPr lang="en-US" sz="2000" dirty="0" smtClean="0">
                <a:latin typeface="Calibri" charset="0"/>
                <a:ea typeface="Calibri" charset="0"/>
                <a:cs typeface="Calibri" charset="0"/>
              </a:rPr>
              <a:t>support </a:t>
            </a:r>
            <a:r>
              <a:rPr lang="en-US" sz="2000" dirty="0">
                <a:latin typeface="Calibri" charset="0"/>
                <a:ea typeface="Calibri" charset="0"/>
                <a:cs typeface="Calibri" charset="0"/>
              </a:rPr>
              <a:t>analysis of what the text says explicitly as well as inferences drawn from the text, including determining where the text leaves matters uncertain</a:t>
            </a:r>
            <a:r>
              <a:rPr lang="en-US" sz="2000" dirty="0" smtClean="0">
                <a:latin typeface="Calibri" charset="0"/>
                <a:ea typeface="Calibri" charset="0"/>
                <a:cs typeface="Calibri" charset="0"/>
              </a:rPr>
              <a:t>.</a:t>
            </a:r>
            <a:endParaRPr lang="en-US" sz="2000" b="1" dirty="0" smtClean="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provide justifications for the pieces of evidence from the text I chose </a:t>
            </a:r>
            <a:r>
              <a:rPr lang="en-US" sz="2000" dirty="0" smtClean="0">
                <a:solidFill>
                  <a:schemeClr val="tx1"/>
                </a:solidFill>
                <a:latin typeface="Calibri" charset="0"/>
                <a:ea typeface="Calibri" charset="0"/>
                <a:cs typeface="Calibri" charset="0"/>
                <a:sym typeface="Calibri"/>
              </a:rPr>
              <a:t>to support qualities and structure of relationships both from the text and the world. </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478448879"/>
      </p:ext>
    </p:extLst>
  </p:cSld>
  <p:clrMapOvr>
    <a:masterClrMapping/>
  </p:clrMapOvr>
  <p:transition spd="slow">
    <p:cut/>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5/4/17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gnawing</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naw</a:t>
            </a:r>
            <a:r>
              <a:rPr lang="en-US" sz="2000" dirty="0" err="1">
                <a:solidFill>
                  <a:schemeClr val="bg1"/>
                </a:solidFill>
              </a:rPr>
              <a:t>-ing</a:t>
            </a:r>
            <a:r>
              <a:rPr lang="en-US" sz="2000" dirty="0">
                <a:solidFill>
                  <a:schemeClr val="bg1"/>
                </a:solidFill>
              </a:rPr>
              <a:t>]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gnawingly (adverb)</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2000" dirty="0" smtClean="0">
                <a:solidFill>
                  <a:schemeClr val="bg1"/>
                </a:solidFill>
              </a:rPr>
              <a:t>The pain of having to get rid of his dog was constantly </a:t>
            </a:r>
            <a:r>
              <a:rPr lang="en-US" sz="2000" b="1" u="sng" dirty="0" smtClean="0">
                <a:solidFill>
                  <a:schemeClr val="bg1"/>
                </a:solidFill>
              </a:rPr>
              <a:t>gnawing</a:t>
            </a:r>
            <a:r>
              <a:rPr lang="en-US" sz="2000" dirty="0" smtClean="0">
                <a:solidFill>
                  <a:schemeClr val="bg1"/>
                </a:solidFill>
              </a:rPr>
              <a:t> at Candy. </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Nag, plague, torment</a:t>
            </a:r>
            <a:endParaRPr lang="en-US" altLang="en-US" sz="2000" dirty="0">
              <a:solidFill>
                <a:srgbClr val="FFFFFF"/>
              </a:solidFill>
            </a:endParaRPr>
          </a:p>
        </p:txBody>
      </p:sp>
      <p:sp>
        <p:nvSpPr>
          <p:cNvPr id="2" name="TextBox 1"/>
          <p:cNvSpPr txBox="1">
            <a:spLocks noChangeArrowheads="1"/>
          </p:cNvSpPr>
          <p:nvPr/>
        </p:nvSpPr>
        <p:spPr bwMode="auto">
          <a:xfrm>
            <a:off x="1331843" y="60198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Causing persistent </a:t>
            </a:r>
            <a:r>
              <a:rPr lang="en-US" sz="2000" dirty="0">
                <a:solidFill>
                  <a:schemeClr val="bg1"/>
                </a:solidFill>
              </a:rPr>
              <a:t>worrying or </a:t>
            </a:r>
            <a:r>
              <a:rPr lang="en-US" sz="2000" dirty="0" smtClean="0">
                <a:solidFill>
                  <a:schemeClr val="bg1"/>
                </a:solidFill>
              </a:rPr>
              <a:t>distress</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Aid, comfort, support</a:t>
            </a:r>
            <a:endParaRPr lang="en-US" sz="2000" dirty="0">
              <a:solidFill>
                <a:schemeClr val="accent3"/>
              </a:solidFill>
            </a:endParaRPr>
          </a:p>
        </p:txBody>
      </p:sp>
    </p:spTree>
    <p:extLst>
      <p:ext uri="{BB962C8B-B14F-4D97-AF65-F5344CB8AC3E}">
        <p14:creationId xmlns:p14="http://schemas.microsoft.com/office/powerpoint/2010/main" val="1319641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5/5/17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900" b="1" dirty="0">
                <a:latin typeface="Calibri" charset="0"/>
                <a:ea typeface="Calibri" charset="0"/>
                <a:cs typeface="Calibri" charset="0"/>
                <a:sym typeface="Calibri"/>
              </a:rPr>
              <a:t>Bell Work:</a:t>
            </a:r>
            <a:r>
              <a:rPr lang="en-US" sz="1900" dirty="0">
                <a:latin typeface="Calibri" charset="0"/>
                <a:ea typeface="Calibri" charset="0"/>
                <a:cs typeface="Calibri" charset="0"/>
                <a:sym typeface="Calibri"/>
              </a:rPr>
              <a:t> </a:t>
            </a:r>
            <a:r>
              <a:rPr lang="en-US" sz="1900" dirty="0" smtClean="0">
                <a:latin typeface="Calibri" charset="0"/>
                <a:ea typeface="Calibri" charset="0"/>
                <a:cs typeface="Calibri" charset="0"/>
                <a:sym typeface="Calibri"/>
              </a:rPr>
              <a:t>WOTD, fawning (adjective)</a:t>
            </a:r>
          </a:p>
          <a:p>
            <a:pPr eaLnBrk="1" fontAlgn="auto" hangingPunct="1">
              <a:lnSpc>
                <a:spcPct val="80000"/>
              </a:lnSpc>
              <a:spcBef>
                <a:spcPts val="0"/>
              </a:spcBef>
              <a:spcAft>
                <a:spcPts val="0"/>
              </a:spcAft>
              <a:buClr>
                <a:srgbClr val="000000"/>
              </a:buClr>
              <a:buSzPct val="100000"/>
              <a:defRPr/>
            </a:pPr>
            <a:r>
              <a:rPr lang="en-US" sz="1900" b="1" dirty="0" smtClean="0">
                <a:solidFill>
                  <a:schemeClr val="tx1"/>
                </a:solidFill>
                <a:latin typeface="Calibri" charset="0"/>
                <a:ea typeface="Calibri" charset="0"/>
                <a:cs typeface="Calibri" charset="0"/>
                <a:sym typeface="Calibri"/>
              </a:rPr>
              <a:t>In </a:t>
            </a:r>
            <a:r>
              <a:rPr lang="en-US" sz="1900" b="1" dirty="0">
                <a:solidFill>
                  <a:schemeClr val="tx1"/>
                </a:solidFill>
                <a:latin typeface="Calibri" charset="0"/>
                <a:ea typeface="Calibri" charset="0"/>
                <a:cs typeface="Calibri" charset="0"/>
                <a:sym typeface="Calibri"/>
              </a:rPr>
              <a:t>class activities</a:t>
            </a:r>
            <a:r>
              <a:rPr lang="en-US" sz="19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1900" b="1" dirty="0" smtClean="0">
                <a:solidFill>
                  <a:srgbClr val="0070C0"/>
                </a:solidFill>
                <a:latin typeface="Calibri" charset="0"/>
                <a:ea typeface="Calibri" charset="0"/>
                <a:cs typeface="Calibri" charset="0"/>
                <a:sym typeface="Calibri"/>
              </a:rPr>
              <a:t>Bell Work = WOTD, fawning (adjective)</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1900" b="1" dirty="0" smtClean="0">
                <a:solidFill>
                  <a:srgbClr val="0070C0"/>
                </a:solidFill>
                <a:latin typeface="Calibri" charset="0"/>
                <a:ea typeface="Calibri" charset="0"/>
                <a:cs typeface="Calibri" charset="0"/>
                <a:sym typeface="Calibri"/>
              </a:rPr>
              <a:t>Watch and discuss 5 minute video on solitary confinement and discuss as a class.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1900" b="1" dirty="0" smtClean="0">
                <a:solidFill>
                  <a:srgbClr val="0070C0"/>
                </a:solidFill>
                <a:latin typeface="Calibri" charset="0"/>
                <a:ea typeface="Calibri" charset="0"/>
                <a:cs typeface="Calibri" charset="0"/>
                <a:sym typeface="Calibri"/>
              </a:rPr>
              <a:t>With your partner, you will have most of the hour to add 5 questions (15 per student) and any additional notes to your Discussion Planning Sheet for Socratic Seminar (we will conduct it on Monday). I added a few more articles and videos on social media and loneliness and solitary confinement. Please take some time today to read article on solitary confinement and watch the videos. Please record your questions and notes on the Discussion Planning Sheet (on Google Classroom). Prior to the discussion, please make sure to share your planning sheet with me </a:t>
            </a:r>
          </a:p>
          <a:p>
            <a:pPr eaLnBrk="1" fontAlgn="auto" hangingPunct="1">
              <a:lnSpc>
                <a:spcPct val="80000"/>
              </a:lnSpc>
              <a:spcBef>
                <a:spcPts val="0"/>
              </a:spcBef>
              <a:spcAft>
                <a:spcPts val="0"/>
              </a:spcAft>
              <a:buClr>
                <a:srgbClr val="000000"/>
              </a:buClr>
              <a:buSzPct val="100000"/>
              <a:defRPr/>
            </a:pPr>
            <a:r>
              <a:rPr lang="en-US" sz="1900" b="1" dirty="0" smtClean="0">
                <a:solidFill>
                  <a:srgbClr val="0070C0"/>
                </a:solidFill>
                <a:latin typeface="Calibri" charset="0"/>
                <a:ea typeface="Calibri" charset="0"/>
                <a:cs typeface="Calibri" charset="0"/>
                <a:sym typeface="Calibri"/>
              </a:rPr>
              <a:t>      **(email = </a:t>
            </a:r>
            <a:r>
              <a:rPr lang="en-US" sz="1900" b="1" dirty="0" smtClean="0">
                <a:solidFill>
                  <a:srgbClr val="0070C0"/>
                </a:solidFill>
                <a:latin typeface="Calibri" charset="0"/>
                <a:ea typeface="Calibri" charset="0"/>
                <a:cs typeface="Calibri" charset="0"/>
                <a:sym typeface="Calibri"/>
                <a:hlinkClick r:id="rId3"/>
              </a:rPr>
              <a:t>schmitm1@dearbornschools.org)</a:t>
            </a:r>
            <a:endParaRPr lang="en-US" sz="1900" b="1" dirty="0" smtClean="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1900" b="1" dirty="0" smtClean="0">
                <a:solidFill>
                  <a:srgbClr val="7030A0"/>
                </a:solidFill>
                <a:latin typeface="Calibri" charset="0"/>
                <a:ea typeface="Calibri" charset="0"/>
                <a:cs typeface="Calibri" charset="0"/>
                <a:sym typeface="Calibri"/>
              </a:rPr>
              <a:t>I will also pass out your progress reports for MP2 (I still have to input some grades over the weekend). Please work on any missing assignments or turn in any late work to your hour’s assigned “Late Missing or Absent” folder. </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1800" dirty="0" smtClean="0">
                <a:solidFill>
                  <a:schemeClr val="tx1"/>
                </a:solidFill>
                <a:latin typeface="Calibri" charset="0"/>
                <a:ea typeface="Calibri" charset="0"/>
                <a:cs typeface="Calibri" charset="0"/>
                <a:sym typeface="Calibri"/>
              </a:rPr>
              <a:t>I can</a:t>
            </a:r>
            <a:r>
              <a:rPr lang="en-US" sz="1800" dirty="0" smtClean="0">
                <a:latin typeface="Calibri" charset="0"/>
                <a:ea typeface="Calibri" charset="0"/>
                <a:cs typeface="Calibri" charset="0"/>
              </a:rPr>
              <a:t> </a:t>
            </a:r>
            <a:r>
              <a:rPr lang="en-US" sz="1800" dirty="0">
                <a:latin typeface="Calibri" charset="0"/>
                <a:ea typeface="Calibri" charset="0"/>
                <a:cs typeface="Calibri" charset="0"/>
              </a:rPr>
              <a:t>p</a:t>
            </a:r>
            <a:r>
              <a:rPr lang="en-US" sz="1800" dirty="0" smtClean="0">
                <a:latin typeface="Calibri" charset="0"/>
                <a:ea typeface="Calibri" charset="0"/>
                <a:cs typeface="Calibri" charset="0"/>
              </a:rPr>
              <a:t>ropel </a:t>
            </a:r>
            <a:r>
              <a:rPr lang="en-US" sz="1800" dirty="0">
                <a:latin typeface="Calibri" charset="0"/>
                <a:ea typeface="Calibri" charset="0"/>
                <a:cs typeface="Calibri" charset="0"/>
              </a:rPr>
              <a:t>conversations by posing and responding to questions that probe reasoning and </a:t>
            </a:r>
            <a:r>
              <a:rPr lang="en-US" sz="1800" dirty="0" smtClean="0">
                <a:latin typeface="Calibri" charset="0"/>
                <a:ea typeface="Calibri" charset="0"/>
                <a:cs typeface="Calibri" charset="0"/>
              </a:rPr>
              <a:t>evidence about the topics of relationships and socialization. </a:t>
            </a:r>
          </a:p>
          <a:p>
            <a:pPr eaLnBrk="1" fontAlgn="auto" hangingPunct="1">
              <a:spcBef>
                <a:spcPts val="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1800" dirty="0" smtClean="0">
                <a:solidFill>
                  <a:schemeClr val="tx1"/>
                </a:solidFill>
                <a:latin typeface="Calibri" charset="0"/>
                <a:ea typeface="Calibri" charset="0"/>
                <a:cs typeface="Calibri" charset="0"/>
                <a:sym typeface="Calibri"/>
              </a:rPr>
              <a:t>I can use sentence stems to </a:t>
            </a:r>
            <a:r>
              <a:rPr lang="en-US" sz="1800" dirty="0" smtClean="0">
                <a:latin typeface="Calibri" charset="0"/>
                <a:ea typeface="Calibri" charset="0"/>
                <a:cs typeface="Calibri" charset="0"/>
              </a:rPr>
              <a:t>respond thoughtfully to diverse perspectives; synthesize comments, claims, and evidence made on all sides of an issue; resolve contradictions when possible; and determine what additional information or research is required to deepen the investigation or complete the task.</a:t>
            </a:r>
            <a:endParaRPr lang="en-US" sz="18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20069082"/>
      </p:ext>
    </p:extLst>
  </p:cSld>
  <p:clrMapOvr>
    <a:masterClrMapping/>
  </p:clrMapOvr>
  <p:transition spd="slow">
    <p:cut/>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5/5/17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fawning</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[fawn-</a:t>
            </a:r>
            <a:r>
              <a:rPr lang="en-US" sz="2000" dirty="0" err="1" smtClean="0">
                <a:solidFill>
                  <a:schemeClr val="bg1"/>
                </a:solidFill>
              </a:rPr>
              <a:t>ing</a:t>
            </a:r>
            <a:r>
              <a:rPr lang="en-US" sz="2000" dirty="0">
                <a:solidFill>
                  <a:schemeClr val="bg1"/>
                </a:solidFill>
              </a:rPr>
              <a:t>]</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fawner (noun), fawningly (adverb)</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2000" dirty="0">
                <a:solidFill>
                  <a:schemeClr val="bg1"/>
                </a:solidFill>
              </a:rPr>
              <a:t>Even the female reporters were smiling wildly and </a:t>
            </a:r>
            <a:r>
              <a:rPr lang="en-US" sz="2000" u="sng" dirty="0">
                <a:solidFill>
                  <a:schemeClr val="bg1"/>
                </a:solidFill>
              </a:rPr>
              <a:t>fawning</a:t>
            </a:r>
            <a:r>
              <a:rPr lang="en-US" sz="2000" dirty="0">
                <a:solidFill>
                  <a:schemeClr val="bg1"/>
                </a:solidFill>
              </a:rPr>
              <a:t> over the handsome actor.</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Groveling, bootlicking, brownnosing</a:t>
            </a:r>
            <a:endParaRPr lang="en-US" altLang="en-US" sz="2000" dirty="0">
              <a:solidFill>
                <a:srgbClr val="FFFFFF"/>
              </a:solidFill>
            </a:endParaRPr>
          </a:p>
        </p:txBody>
      </p:sp>
      <p:sp>
        <p:nvSpPr>
          <p:cNvPr id="2" name="TextBox 1"/>
          <p:cNvSpPr txBox="1">
            <a:spLocks noChangeArrowheads="1"/>
          </p:cNvSpPr>
          <p:nvPr/>
        </p:nvSpPr>
        <p:spPr bwMode="auto">
          <a:xfrm>
            <a:off x="1331843" y="60198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displaying exaggerated flattery or affection</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Disinterested, unfriendly, aloof</a:t>
            </a:r>
            <a:endParaRPr lang="en-US" sz="2000" dirty="0">
              <a:solidFill>
                <a:schemeClr val="accent3"/>
              </a:solidFill>
            </a:endParaRPr>
          </a:p>
        </p:txBody>
      </p:sp>
    </p:spTree>
    <p:extLst>
      <p:ext uri="{BB962C8B-B14F-4D97-AF65-F5344CB8AC3E}">
        <p14:creationId xmlns:p14="http://schemas.microsoft.com/office/powerpoint/2010/main" val="15208863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5/8/17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WOTD = deliberation (noun)</a:t>
            </a:r>
          </a:p>
          <a:p>
            <a:pPr eaLnBrk="1" fontAlgn="auto" hangingPunct="1">
              <a:lnSpc>
                <a:spcPct val="80000"/>
              </a:lnSpc>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In </a:t>
            </a:r>
            <a:r>
              <a:rPr lang="en-US" sz="2000" b="1" dirty="0">
                <a:solidFill>
                  <a:schemeClr val="tx1"/>
                </a:solidFill>
                <a:latin typeface="Calibri" charset="0"/>
                <a:ea typeface="Calibri" charset="0"/>
                <a:cs typeface="Calibri" charset="0"/>
                <a:sym typeface="Calibri"/>
              </a:rPr>
              <a:t>class activities</a:t>
            </a:r>
            <a:r>
              <a:rPr lang="en-US" sz="20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Bell Work = WOTD, deliberation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Discuss and review norms and procedures for Socratic Seminar (5 mins)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Watch and discuss video on Social Media, “Look up from anti-social Social Network” (7 mins.)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Conduct Socratic Seminar (30 mins.)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70C0"/>
                </a:solidFill>
                <a:latin typeface="Calibri" charset="0"/>
                <a:ea typeface="Calibri" charset="0"/>
                <a:cs typeface="Calibri" charset="0"/>
                <a:sym typeface="Calibri"/>
              </a:rPr>
              <a:t>Write Reflection and discuss strengths and areas for improvement (10 mins)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7030A0"/>
                </a:solidFill>
                <a:latin typeface="Calibri" charset="0"/>
                <a:ea typeface="Calibri" charset="0"/>
                <a:cs typeface="Calibri" charset="0"/>
                <a:sym typeface="Calibri"/>
              </a:rPr>
              <a:t>Make sure to share your Discussion Form with me prior to the start of Socratic Seminar. I will need to be able to see how you are helping your partner and how you are contributing to the conversation (even if you are on the outer circle).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smtClean="0">
                <a:solidFill>
                  <a:schemeClr val="tx1"/>
                </a:solidFill>
                <a:latin typeface="Calibri" charset="0"/>
                <a:ea typeface="Calibri" charset="0"/>
                <a:cs typeface="Calibri" charset="0"/>
                <a:sym typeface="Calibri"/>
              </a:rPr>
              <a:t>I </a:t>
            </a:r>
            <a:r>
              <a:rPr lang="en-US" sz="2000" dirty="0">
                <a:solidFill>
                  <a:schemeClr val="tx1"/>
                </a:solidFill>
                <a:latin typeface="Calibri" charset="0"/>
                <a:ea typeface="Calibri" charset="0"/>
                <a:cs typeface="Calibri" charset="0"/>
                <a:sym typeface="Calibri"/>
              </a:rPr>
              <a:t>can </a:t>
            </a:r>
            <a:r>
              <a:rPr lang="en-US" sz="2000" dirty="0" smtClean="0">
                <a:latin typeface="Calibri" charset="0"/>
                <a:ea typeface="Calibri" charset="0"/>
                <a:cs typeface="Calibri" charset="0"/>
              </a:rPr>
              <a:t>cite </a:t>
            </a:r>
            <a:r>
              <a:rPr lang="en-US" sz="2000" dirty="0">
                <a:latin typeface="Calibri" charset="0"/>
                <a:ea typeface="Calibri" charset="0"/>
                <a:cs typeface="Calibri" charset="0"/>
              </a:rPr>
              <a:t>p</a:t>
            </a:r>
            <a:r>
              <a:rPr lang="en-US" sz="2000" dirty="0" smtClean="0">
                <a:latin typeface="Calibri" charset="0"/>
                <a:ea typeface="Calibri" charset="0"/>
                <a:cs typeface="Calibri" charset="0"/>
              </a:rPr>
              <a:t>ropel </a:t>
            </a:r>
            <a:r>
              <a:rPr lang="en-US" sz="2000" dirty="0">
                <a:latin typeface="Calibri" charset="0"/>
                <a:ea typeface="Calibri" charset="0"/>
                <a:cs typeface="Calibri" charset="0"/>
              </a:rPr>
              <a:t>conversations by posing and responding to questions that probe reasoning and </a:t>
            </a:r>
            <a:r>
              <a:rPr lang="en-US" sz="2000" dirty="0" smtClean="0">
                <a:latin typeface="Calibri" charset="0"/>
                <a:ea typeface="Calibri" charset="0"/>
                <a:cs typeface="Calibri" charset="0"/>
              </a:rPr>
              <a:t>evidence about the topics of relationships and socialization. </a:t>
            </a:r>
          </a:p>
          <a:p>
            <a:pPr eaLnBrk="1" fontAlgn="auto" hangingPunct="1">
              <a:spcBef>
                <a:spcPts val="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smtClean="0">
                <a:solidFill>
                  <a:schemeClr val="tx1"/>
                </a:solidFill>
                <a:latin typeface="Calibri" charset="0"/>
                <a:ea typeface="Calibri" charset="0"/>
                <a:cs typeface="Calibri" charset="0"/>
                <a:sym typeface="Calibri"/>
              </a:rPr>
              <a:t>I can use sentence stems to </a:t>
            </a:r>
            <a:r>
              <a:rPr lang="en-US" sz="2000" dirty="0" smtClean="0">
                <a:latin typeface="Calibri" charset="0"/>
                <a:ea typeface="Calibri" charset="0"/>
                <a:cs typeface="Calibri" charset="0"/>
              </a:rPr>
              <a:t>respond thoughtfully to diverse perspectives; synthesize comments, claims, and evidence made on all sides of an issue; resolve contradictions when possible; and determine what additional information or research is required to deepen the investigation or complete the task.</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545736759"/>
      </p:ext>
    </p:extLst>
  </p:cSld>
  <p:clrMapOvr>
    <a:masterClrMapping/>
  </p:clrMapOvr>
  <p:transition spd="slow">
    <p:cut/>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5/8/17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deliberation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a:solidFill>
                  <a:schemeClr val="bg1"/>
                </a:solidFill>
              </a:rPr>
              <a:t>[</a:t>
            </a:r>
            <a:r>
              <a:rPr lang="en-US" sz="2000" dirty="0" err="1">
                <a:solidFill>
                  <a:schemeClr val="bg1"/>
                </a:solidFill>
              </a:rPr>
              <a:t>dih</a:t>
            </a:r>
            <a:r>
              <a:rPr lang="en-US" sz="2000" dirty="0">
                <a:solidFill>
                  <a:schemeClr val="bg1"/>
                </a:solidFill>
              </a:rPr>
              <a:t>-lib-</a:t>
            </a:r>
            <a:r>
              <a:rPr lang="en-US" sz="2000" i="1" dirty="0">
                <a:solidFill>
                  <a:schemeClr val="bg1"/>
                </a:solidFill>
              </a:rPr>
              <a:t>uh</a:t>
            </a:r>
            <a:r>
              <a:rPr lang="en-US" sz="2000" dirty="0">
                <a:solidFill>
                  <a:schemeClr val="bg1"/>
                </a:solidFill>
              </a:rPr>
              <a:t>-</a:t>
            </a:r>
            <a:r>
              <a:rPr lang="en-US" sz="2000" b="1" dirty="0" err="1">
                <a:solidFill>
                  <a:schemeClr val="bg1"/>
                </a:solidFill>
              </a:rPr>
              <a:t>rey</a:t>
            </a:r>
            <a:r>
              <a:rPr lang="en-US" sz="2000" dirty="0">
                <a:solidFill>
                  <a:schemeClr val="bg1"/>
                </a:solidFill>
              </a:rPr>
              <a:t>-</a:t>
            </a:r>
            <a:r>
              <a:rPr lang="en-US" sz="2000" dirty="0" err="1">
                <a:solidFill>
                  <a:schemeClr val="bg1"/>
                </a:solidFill>
              </a:rPr>
              <a:t>sh</a:t>
            </a:r>
            <a:r>
              <a:rPr lang="en-US" sz="2000" i="1" dirty="0" err="1">
                <a:solidFill>
                  <a:schemeClr val="bg1"/>
                </a:solidFill>
              </a:rPr>
              <a:t>uh</a:t>
            </a:r>
            <a:r>
              <a:rPr lang="en-US" sz="2000" dirty="0">
                <a:solidFill>
                  <a:schemeClr val="bg1"/>
                </a:solidFill>
              </a:rPr>
              <a:t> n]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deliberate (verb)</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altLang="en-US" sz="2000" dirty="0" smtClean="0">
                <a:solidFill>
                  <a:schemeClr val="bg1"/>
                </a:solidFill>
                <a:latin typeface="+mn-lt"/>
              </a:rPr>
              <a:t>In 1995, </a:t>
            </a:r>
            <a:r>
              <a:rPr lang="en-US" sz="1800" dirty="0" smtClean="0">
                <a:solidFill>
                  <a:schemeClr val="bg1"/>
                </a:solidFill>
              </a:rPr>
              <a:t>only after four hours </a:t>
            </a:r>
            <a:r>
              <a:rPr lang="en-US" sz="1800" dirty="0">
                <a:solidFill>
                  <a:schemeClr val="bg1"/>
                </a:solidFill>
              </a:rPr>
              <a:t>of </a:t>
            </a:r>
            <a:r>
              <a:rPr lang="en-US" sz="1800" b="1" u="sng" dirty="0">
                <a:solidFill>
                  <a:schemeClr val="bg1"/>
                </a:solidFill>
              </a:rPr>
              <a:t>deliberation</a:t>
            </a:r>
            <a:r>
              <a:rPr lang="en-US" sz="1800" dirty="0">
                <a:solidFill>
                  <a:schemeClr val="bg1"/>
                </a:solidFill>
              </a:rPr>
              <a:t>, the </a:t>
            </a:r>
            <a:r>
              <a:rPr lang="en-US" sz="1800" dirty="0" smtClean="0">
                <a:solidFill>
                  <a:schemeClr val="bg1"/>
                </a:solidFill>
              </a:rPr>
              <a:t>jury in the OJ Simpson case </a:t>
            </a:r>
            <a:r>
              <a:rPr lang="en-US" sz="1800" dirty="0">
                <a:solidFill>
                  <a:schemeClr val="bg1"/>
                </a:solidFill>
              </a:rPr>
              <a:t>came back with </a:t>
            </a:r>
            <a:r>
              <a:rPr lang="en-US" sz="1800" dirty="0" smtClean="0">
                <a:solidFill>
                  <a:schemeClr val="bg1"/>
                </a:solidFill>
              </a:rPr>
              <a:t>a “not guilty” </a:t>
            </a:r>
            <a:r>
              <a:rPr lang="en-US" sz="1800" dirty="0">
                <a:solidFill>
                  <a:schemeClr val="bg1"/>
                </a:solidFill>
              </a:rPr>
              <a:t>verdict.</a:t>
            </a:r>
            <a:endParaRPr lang="en-US" altLang="en-US" sz="1800"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Conference, debate, speculate</a:t>
            </a:r>
            <a:endParaRPr lang="en-US" altLang="en-US" sz="2000" dirty="0">
              <a:solidFill>
                <a:srgbClr val="FFFFFF"/>
              </a:solidFill>
            </a:endParaRPr>
          </a:p>
        </p:txBody>
      </p:sp>
      <p:sp>
        <p:nvSpPr>
          <p:cNvPr id="2" name="TextBox 1"/>
          <p:cNvSpPr txBox="1">
            <a:spLocks noChangeArrowheads="1"/>
          </p:cNvSpPr>
          <p:nvPr/>
        </p:nvSpPr>
        <p:spPr bwMode="auto">
          <a:xfrm>
            <a:off x="1331843" y="60198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dirty="0" smtClean="0">
                <a:solidFill>
                  <a:schemeClr val="bg1"/>
                </a:solidFill>
              </a:rPr>
              <a:t>The process of taking careful consideration in order to make a decision. </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Disregard, neglect, ignore</a:t>
            </a:r>
            <a:endParaRPr lang="en-US" sz="2000" dirty="0">
              <a:solidFill>
                <a:schemeClr val="accent3"/>
              </a:solidFill>
            </a:endParaRPr>
          </a:p>
        </p:txBody>
      </p:sp>
    </p:spTree>
    <p:extLst>
      <p:ext uri="{BB962C8B-B14F-4D97-AF65-F5344CB8AC3E}">
        <p14:creationId xmlns:p14="http://schemas.microsoft.com/office/powerpoint/2010/main" val="709628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Wednesday 10/4/17 Agenda</a:t>
            </a:r>
            <a:endParaRPr lang="en-US" altLang="en-US" sz="4400" dirty="0">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152400" y="685800"/>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100" b="1" dirty="0">
                <a:latin typeface="+mn-lt"/>
                <a:ea typeface="Calibri"/>
                <a:cs typeface="Calibri"/>
                <a:sym typeface="Calibri"/>
              </a:rPr>
              <a:t>Bell Work:</a:t>
            </a:r>
            <a:r>
              <a:rPr lang="en-US" sz="1100" dirty="0">
                <a:latin typeface="+mn-lt"/>
                <a:ea typeface="Calibri"/>
                <a:cs typeface="Calibri"/>
                <a:sym typeface="Calibri"/>
              </a:rPr>
              <a:t> </a:t>
            </a:r>
            <a:r>
              <a:rPr lang="en-US" sz="1100" dirty="0" smtClean="0">
                <a:latin typeface="+mn-lt"/>
                <a:ea typeface="Calibri"/>
                <a:cs typeface="Calibri"/>
                <a:sym typeface="Calibri"/>
              </a:rPr>
              <a:t>Please pick up your assigned </a:t>
            </a:r>
            <a:r>
              <a:rPr lang="en-US" sz="1100" dirty="0" err="1" smtClean="0">
                <a:latin typeface="+mn-lt"/>
                <a:ea typeface="Calibri"/>
                <a:cs typeface="Calibri"/>
                <a:sym typeface="Calibri"/>
              </a:rPr>
              <a:t>chromebook</a:t>
            </a:r>
            <a:r>
              <a:rPr lang="en-US" sz="1100" dirty="0" smtClean="0">
                <a:latin typeface="+mn-lt"/>
                <a:ea typeface="Calibri"/>
                <a:cs typeface="Calibri"/>
                <a:sym typeface="Calibri"/>
              </a:rPr>
              <a:t> and then help arrange the room for Socratic Seminar. Make sure one member of your team is seated in the inner circle and your partner(s) are sitting behind you. Once you are signed in, go to Google Classroom and there will be a link to the Reflection Survey (Exit Ticket). You could also visit the link, below. You will need to individually answer the first four questions revisit challenges we might face as a class, your personal goal for the discussion, and your goal for the entire class. You will complete the survey and submit it after the discussion has come to an end. Also, tonight, one member of your group will need to turn in your group’s spreadsheet on Google Classroom (before 11:59 p.m.)</a:t>
            </a:r>
            <a:endParaRPr lang="en-US" sz="11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1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100" b="1" dirty="0" smtClean="0">
                <a:latin typeface="+mn-lt"/>
                <a:ea typeface="Calibri"/>
                <a:cs typeface="Calibri"/>
                <a:sym typeface="Calibri"/>
              </a:rPr>
              <a:t>In </a:t>
            </a:r>
            <a:r>
              <a:rPr lang="en-US" sz="11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rgbClr val="009A46"/>
                </a:solidFill>
                <a:latin typeface="+mn-lt"/>
                <a:ea typeface="Calibri"/>
                <a:cs typeface="Calibri"/>
                <a:sym typeface="Calibri"/>
              </a:rPr>
              <a:t>Bell Work = Goal setting, review of challenges the class will face during the discussion and possible solutions to overcome the addressed challenges.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rgbClr val="009A46"/>
                </a:solidFill>
                <a:latin typeface="+mn-lt"/>
                <a:ea typeface="Calibri"/>
                <a:cs typeface="Calibri"/>
                <a:sym typeface="Calibri"/>
              </a:rPr>
              <a:t>Round 1: Each group member will want to have a physical or digital copy of each article in front of them and also have the discussion spreadsheet open with your group’s set of questions. **10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rgbClr val="009A46"/>
                </a:solidFill>
                <a:latin typeface="+mn-lt"/>
                <a:ea typeface="Calibri"/>
                <a:cs typeface="Calibri"/>
                <a:sym typeface="Calibri"/>
              </a:rPr>
              <a:t>Halftime: Discuss with your partners what went well and what did not. Then, switch positions with your partners (inside goes to outside, outside goes to inside). **5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rgbClr val="009A46"/>
                </a:solidFill>
                <a:latin typeface="+mn-lt"/>
                <a:ea typeface="Calibri"/>
                <a:cs typeface="Calibri"/>
                <a:sym typeface="Calibri"/>
              </a:rPr>
              <a:t>Round 2: Bring up new points and pose new questions that were not discussed in Round 1. **10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rgbClr val="009A46"/>
                </a:solidFill>
                <a:latin typeface="+mn-lt"/>
                <a:ea typeface="Calibri"/>
                <a:cs typeface="Calibri"/>
                <a:sym typeface="Calibri"/>
              </a:rPr>
              <a:t>Self Reflection: Individually, complete and submit the Reflection Survey. Make sure one of your group members turns in your group’s spreadsheet on Google Classroom before 11:59 p.m., tonight. **10 minutes + 5 minutes to debrief as a class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rgbClr val="0070C0"/>
                </a:solidFill>
                <a:latin typeface="+mn-lt"/>
                <a:ea typeface="Calibri"/>
                <a:cs typeface="Calibri"/>
                <a:sym typeface="Calibri"/>
              </a:rPr>
              <a:t>SSR for the remainder of the hour if time permits. </a:t>
            </a:r>
          </a:p>
          <a:p>
            <a:pPr eaLnBrk="1" fontAlgn="auto" hangingPunct="1">
              <a:lnSpc>
                <a:spcPct val="170000"/>
              </a:lnSpc>
              <a:spcBef>
                <a:spcPts val="0"/>
              </a:spcBef>
              <a:spcAft>
                <a:spcPts val="0"/>
              </a:spcAft>
              <a:buClr>
                <a:srgbClr val="000000"/>
              </a:buClr>
              <a:buSzPct val="100000"/>
              <a:defRPr/>
            </a:pPr>
            <a:r>
              <a:rPr lang="en-US" sz="11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100" dirty="0" smtClean="0">
                <a:ea typeface="Calibri"/>
                <a:cs typeface="Calibri"/>
                <a:sym typeface="Calibri"/>
              </a:rPr>
              <a:t>I </a:t>
            </a:r>
            <a:r>
              <a:rPr lang="en-US" sz="1100" dirty="0">
                <a:ea typeface="Calibri"/>
                <a:cs typeface="Calibri"/>
                <a:sym typeface="Calibri"/>
              </a:rPr>
              <a:t>can </a:t>
            </a:r>
            <a:r>
              <a:rPr lang="en-US" sz="1100" dirty="0"/>
              <a:t>i</a:t>
            </a:r>
            <a:r>
              <a:rPr lang="en-US" sz="1100" dirty="0" smtClean="0"/>
              <a:t>ntegrate </a:t>
            </a:r>
            <a:r>
              <a:rPr lang="en-US" sz="1100" dirty="0"/>
              <a:t>and evaluate multiple sources of information presented in different media or formats (e.g., visually, quantitatively) as well as in words in order to address a question or solve a problem.</a:t>
            </a:r>
            <a:endParaRPr lang="en-US" sz="1100" dirty="0" smtClean="0">
              <a:ea typeface="Calibri"/>
              <a:cs typeface="Calibri"/>
              <a:sym typeface="Calibri"/>
            </a:endParaRPr>
          </a:p>
          <a:p>
            <a:pPr marL="228600" indent="-228600" eaLnBrk="1" fontAlgn="auto" hangingPunct="1">
              <a:spcBef>
                <a:spcPts val="0"/>
              </a:spcBef>
              <a:spcAft>
                <a:spcPts val="0"/>
              </a:spcAft>
              <a:buClr>
                <a:srgbClr val="000000"/>
              </a:buClr>
              <a:buSzPct val="100000"/>
              <a:buFont typeface="Arial" charset="0"/>
              <a:buChar char="•"/>
              <a:defRPr/>
            </a:pPr>
            <a:r>
              <a:rPr lang="en-US" sz="1100" dirty="0" smtClean="0">
                <a:ea typeface="Calibri"/>
                <a:cs typeface="Calibri"/>
                <a:sym typeface="Calibri"/>
              </a:rPr>
              <a:t>I </a:t>
            </a:r>
            <a:r>
              <a:rPr lang="en-US" sz="1100" dirty="0">
                <a:ea typeface="Calibri"/>
                <a:cs typeface="Calibri"/>
                <a:sym typeface="Calibri"/>
              </a:rPr>
              <a:t>can </a:t>
            </a:r>
            <a:r>
              <a:rPr lang="en-US" sz="1100" dirty="0"/>
              <a:t>c</a:t>
            </a:r>
            <a:r>
              <a:rPr lang="en-US" sz="1100" dirty="0" smtClean="0"/>
              <a:t>ome </a:t>
            </a:r>
            <a:r>
              <a:rPr lang="en-US" sz="1100" dirty="0"/>
              <a:t>to discussions prepared, having read and researched material under study; explicitly draw on that preparation by referring to evidence from texts and other research on the topic or issue to stimulate a thoughtful, well-reasoned exchange of </a:t>
            </a:r>
            <a:r>
              <a:rPr lang="en-US" sz="1100" dirty="0" smtClean="0"/>
              <a:t>ideas.</a:t>
            </a:r>
          </a:p>
          <a:p>
            <a:pPr marL="228600" indent="-228600" eaLnBrk="1" fontAlgn="auto" hangingPunct="1">
              <a:spcBef>
                <a:spcPts val="0"/>
              </a:spcBef>
              <a:spcAft>
                <a:spcPts val="0"/>
              </a:spcAft>
              <a:buClr>
                <a:srgbClr val="000000"/>
              </a:buClr>
              <a:buSzPct val="100000"/>
              <a:buFont typeface="Arial" charset="0"/>
              <a:buChar char="•"/>
              <a:defRPr/>
            </a:pPr>
            <a:r>
              <a:rPr lang="en-US" sz="1100" dirty="0" smtClean="0">
                <a:ea typeface="Calibri"/>
                <a:cs typeface="Calibri"/>
                <a:sym typeface="Calibri"/>
              </a:rPr>
              <a:t>I </a:t>
            </a:r>
            <a:r>
              <a:rPr lang="en-US" sz="1100" dirty="0">
                <a:ea typeface="Calibri"/>
                <a:cs typeface="Calibri"/>
                <a:sym typeface="Calibri"/>
              </a:rPr>
              <a:t>can </a:t>
            </a:r>
            <a:r>
              <a:rPr lang="en-US" sz="1100" dirty="0"/>
              <a:t>c</a:t>
            </a:r>
            <a:r>
              <a:rPr lang="en-US" sz="1100" dirty="0" smtClean="0"/>
              <a:t>ite </a:t>
            </a:r>
            <a:r>
              <a:rPr lang="en-US" sz="1100" dirty="0"/>
              <a:t>strong and thorough textual evidence to support analysis of what the text says explicitly as well as inferences drawn from the text, including determining where the text leaves matters </a:t>
            </a:r>
            <a:r>
              <a:rPr lang="en-US" sz="1100" dirty="0" smtClean="0"/>
              <a:t>uncertain.</a:t>
            </a:r>
          </a:p>
          <a:p>
            <a:pPr marL="228600" indent="-228600" eaLnBrk="1" fontAlgn="auto" hangingPunct="1">
              <a:spcBef>
                <a:spcPts val="0"/>
              </a:spcBef>
              <a:spcAft>
                <a:spcPts val="0"/>
              </a:spcAft>
              <a:buClr>
                <a:srgbClr val="000000"/>
              </a:buClr>
              <a:buSzPct val="100000"/>
              <a:buFont typeface="Arial" charset="0"/>
              <a:buChar char="•"/>
              <a:defRPr/>
            </a:pPr>
            <a:r>
              <a:rPr lang="en-US" sz="1100" dirty="0" smtClean="0">
                <a:ea typeface="Calibri"/>
                <a:cs typeface="Calibri"/>
                <a:sym typeface="Calibri"/>
              </a:rPr>
              <a:t>I </a:t>
            </a:r>
            <a:r>
              <a:rPr lang="en-US" sz="1100" dirty="0">
                <a:ea typeface="Calibri"/>
                <a:cs typeface="Calibri"/>
                <a:sym typeface="Calibri"/>
              </a:rPr>
              <a:t>can </a:t>
            </a:r>
            <a:r>
              <a:rPr lang="en-US" sz="1100" dirty="0"/>
              <a:t>i</a:t>
            </a:r>
            <a:r>
              <a:rPr lang="en-US" sz="1100" dirty="0" smtClean="0"/>
              <a:t>nitiate </a:t>
            </a:r>
            <a:r>
              <a:rPr lang="en-US" sz="1100" dirty="0"/>
              <a:t>and participate effectively in a range of collaborative discussions (one-on-one, in groups, and teacher-led) with diverse partners on grades 11-12 topics, texts, and issues, building on others' ideas and expressing their own clearly and persuasively.</a:t>
            </a:r>
            <a:endParaRPr lang="en-US" sz="11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100" b="1" dirty="0" smtClean="0">
                <a:latin typeface="+mn-lt"/>
                <a:ea typeface="Calibri"/>
                <a:cs typeface="Calibri"/>
                <a:sym typeface="Calibri"/>
              </a:rPr>
              <a:t>Homework:</a:t>
            </a:r>
            <a:r>
              <a:rPr lang="en-US" sz="1100" b="1" dirty="0" smtClean="0">
                <a:solidFill>
                  <a:srgbClr val="009A46"/>
                </a:solidFill>
                <a:latin typeface="+mn-lt"/>
                <a:ea typeface="Calibri"/>
                <a:cs typeface="Calibri"/>
                <a:sym typeface="Calibri"/>
              </a:rPr>
              <a:t> SSR (there will be a weekly response due on Sunday of this week). </a:t>
            </a:r>
          </a:p>
        </p:txBody>
      </p:sp>
    </p:spTree>
    <p:extLst>
      <p:ext uri="{BB962C8B-B14F-4D97-AF65-F5344CB8AC3E}">
        <p14:creationId xmlns:p14="http://schemas.microsoft.com/office/powerpoint/2010/main" val="223329962"/>
      </p:ext>
    </p:extLst>
  </p:cSld>
  <p:clrMapOvr>
    <a:masterClrMapping/>
  </p:clrMapOvr>
  <p:transition spd="slow">
    <p:cut/>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Big Picture Questions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spcBef>
                <a:spcPts val="0"/>
              </a:spcBef>
              <a:spcAft>
                <a:spcPts val="0"/>
              </a:spcAft>
              <a:buClr>
                <a:srgbClr val="000000"/>
              </a:buClr>
              <a:buSzPct val="100000"/>
              <a:defRPr/>
            </a:pPr>
            <a:r>
              <a:rPr lang="en-US" sz="2100" b="1" dirty="0">
                <a:solidFill>
                  <a:schemeClr val="accent4"/>
                </a:solidFill>
                <a:latin typeface="Calibri" charset="0"/>
                <a:ea typeface="Calibri" charset="0"/>
                <a:cs typeface="Calibri" charset="0"/>
                <a:sym typeface="Calibri"/>
                <a:hlinkClick r:id="rId3"/>
              </a:rPr>
              <a:t>https://</a:t>
            </a:r>
            <a:r>
              <a:rPr lang="en-US" sz="2100" b="1" dirty="0" smtClean="0">
                <a:solidFill>
                  <a:schemeClr val="accent4"/>
                </a:solidFill>
                <a:latin typeface="Calibri" charset="0"/>
                <a:ea typeface="Calibri" charset="0"/>
                <a:cs typeface="Calibri" charset="0"/>
                <a:sym typeface="Calibri"/>
                <a:hlinkClick r:id="rId3"/>
              </a:rPr>
              <a:t>www.youtube.com/watch?v=Qqa9RxxlBdw</a:t>
            </a:r>
            <a:endParaRPr lang="en-US" sz="2100" b="1" dirty="0" smtClean="0">
              <a:solidFill>
                <a:schemeClr val="accent4"/>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100" b="1" dirty="0">
              <a:solidFill>
                <a:schemeClr val="accent4"/>
              </a:solidFill>
              <a:latin typeface="Calibri" charset="0"/>
              <a:ea typeface="Calibri" charset="0"/>
              <a:cs typeface="Calibri" charset="0"/>
              <a:sym typeface="Calibri"/>
            </a:endParaRP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Are </a:t>
            </a:r>
            <a:r>
              <a:rPr lang="en-US" sz="2100" b="1" dirty="0">
                <a:solidFill>
                  <a:schemeClr val="accent4"/>
                </a:solidFill>
                <a:latin typeface="Calibri" charset="0"/>
                <a:ea typeface="Calibri" charset="0"/>
                <a:cs typeface="Calibri" charset="0"/>
                <a:sym typeface="Calibri"/>
              </a:rPr>
              <a:t>all relationships equal</a:t>
            </a:r>
            <a:r>
              <a:rPr lang="en-US" sz="2100" b="1" dirty="0" smtClean="0">
                <a:solidFill>
                  <a:schemeClr val="accent4"/>
                </a:solidFill>
                <a:latin typeface="Calibri" charset="0"/>
                <a:ea typeface="Calibri" charset="0"/>
                <a:cs typeface="Calibri" charset="0"/>
                <a:sym typeface="Calibri"/>
              </a:rPr>
              <a:t>?</a:t>
            </a:r>
            <a:endParaRPr lang="en-US" sz="2100" b="1" dirty="0">
              <a:solidFill>
                <a:schemeClr val="accent4"/>
              </a:solidFill>
              <a:latin typeface="Calibri" charset="0"/>
              <a:ea typeface="Calibri" charset="0"/>
              <a:cs typeface="Calibri" charset="0"/>
              <a:sym typeface="Calibri"/>
            </a:endParaRP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Are your relationships on-line the same as they are in person? Why or why not?</a:t>
            </a: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What </a:t>
            </a:r>
            <a:r>
              <a:rPr lang="en-US" sz="2100" b="1" dirty="0">
                <a:solidFill>
                  <a:schemeClr val="accent4"/>
                </a:solidFill>
                <a:latin typeface="Calibri" charset="0"/>
                <a:ea typeface="Calibri" charset="0"/>
                <a:cs typeface="Calibri" charset="0"/>
                <a:sym typeface="Calibri"/>
              </a:rPr>
              <a:t>are the benefits to having </a:t>
            </a:r>
            <a:r>
              <a:rPr lang="en-US" sz="2100" b="1" dirty="0" smtClean="0">
                <a:solidFill>
                  <a:schemeClr val="accent4"/>
                </a:solidFill>
                <a:latin typeface="Calibri" charset="0"/>
                <a:ea typeface="Calibri" charset="0"/>
                <a:cs typeface="Calibri" charset="0"/>
                <a:sym typeface="Calibri"/>
              </a:rPr>
              <a:t>relationships?</a:t>
            </a: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Can </a:t>
            </a:r>
            <a:r>
              <a:rPr lang="en-US" sz="2100" b="1" dirty="0">
                <a:solidFill>
                  <a:schemeClr val="accent4"/>
                </a:solidFill>
                <a:latin typeface="Calibri" charset="0"/>
                <a:ea typeface="Calibri" charset="0"/>
                <a:cs typeface="Calibri" charset="0"/>
                <a:sym typeface="Calibri"/>
              </a:rPr>
              <a:t>loneliness make a person sick or drive him/her </a:t>
            </a:r>
            <a:r>
              <a:rPr lang="en-US" sz="2100" b="1" dirty="0" smtClean="0">
                <a:solidFill>
                  <a:schemeClr val="accent4"/>
                </a:solidFill>
                <a:latin typeface="Calibri" charset="0"/>
                <a:ea typeface="Calibri" charset="0"/>
                <a:cs typeface="Calibri" charset="0"/>
                <a:sym typeface="Calibri"/>
              </a:rPr>
              <a:t>crazy?</a:t>
            </a: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Are </a:t>
            </a:r>
            <a:r>
              <a:rPr lang="en-US" sz="2100" b="1" dirty="0">
                <a:solidFill>
                  <a:schemeClr val="accent4"/>
                </a:solidFill>
                <a:latin typeface="Calibri" charset="0"/>
                <a:ea typeface="Calibri" charset="0"/>
                <a:cs typeface="Calibri" charset="0"/>
                <a:sym typeface="Calibri"/>
              </a:rPr>
              <a:t>social connections essential in order to have a </a:t>
            </a:r>
            <a:r>
              <a:rPr lang="en-US" sz="2100" b="1" dirty="0" smtClean="0">
                <a:solidFill>
                  <a:schemeClr val="accent4"/>
                </a:solidFill>
                <a:latin typeface="Calibri" charset="0"/>
                <a:ea typeface="Calibri" charset="0"/>
                <a:cs typeface="Calibri" charset="0"/>
                <a:sym typeface="Calibri"/>
              </a:rPr>
              <a:t>successful </a:t>
            </a:r>
            <a:r>
              <a:rPr lang="en-US" sz="2100" b="1" dirty="0">
                <a:solidFill>
                  <a:schemeClr val="accent4"/>
                </a:solidFill>
                <a:latin typeface="Calibri" charset="0"/>
                <a:ea typeface="Calibri" charset="0"/>
                <a:cs typeface="Calibri" charset="0"/>
                <a:sym typeface="Calibri"/>
              </a:rPr>
              <a:t>and meaningful </a:t>
            </a:r>
            <a:r>
              <a:rPr lang="en-US" sz="2100" b="1" dirty="0" smtClean="0">
                <a:solidFill>
                  <a:schemeClr val="accent4"/>
                </a:solidFill>
                <a:latin typeface="Calibri" charset="0"/>
                <a:ea typeface="Calibri" charset="0"/>
                <a:cs typeface="Calibri" charset="0"/>
                <a:sym typeface="Calibri"/>
              </a:rPr>
              <a:t>life?</a:t>
            </a:r>
            <a:endParaRPr lang="en-US" sz="2100" b="1" dirty="0" smtClean="0">
              <a:solidFill>
                <a:srgbClr val="00B050"/>
              </a:solidFill>
              <a:latin typeface="Calibri" charset="0"/>
              <a:ea typeface="Calibri" charset="0"/>
              <a:cs typeface="Calibri" charset="0"/>
              <a:sym typeface="Calibri"/>
            </a:endParaRP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In his article, “UCLA neuroscientist’s….” </a:t>
            </a:r>
            <a:r>
              <a:rPr lang="en-US" sz="2100" b="1" dirty="0" err="1" smtClean="0">
                <a:solidFill>
                  <a:schemeClr val="accent4"/>
                </a:solidFill>
                <a:latin typeface="Calibri" charset="0"/>
                <a:ea typeface="Calibri" charset="0"/>
                <a:cs typeface="Calibri" charset="0"/>
                <a:sym typeface="Calibri"/>
              </a:rPr>
              <a:t>Wolpert</a:t>
            </a:r>
            <a:r>
              <a:rPr lang="en-US" sz="2100" b="1" dirty="0" smtClean="0">
                <a:solidFill>
                  <a:schemeClr val="accent4"/>
                </a:solidFill>
                <a:latin typeface="Calibri" charset="0"/>
                <a:ea typeface="Calibri" charset="0"/>
                <a:cs typeface="Calibri" charset="0"/>
                <a:sym typeface="Calibri"/>
              </a:rPr>
              <a:t> states “A growing body of research shows that the need to connect socially with others is as basic as our need for food, water, and shelter, writes UCLA professor Matthew Lieberman.” How would John Steinbeck react to this statement? Would he agree or disagree? </a:t>
            </a:r>
            <a:r>
              <a:rPr lang="en-US" sz="2100" b="1" smtClean="0">
                <a:solidFill>
                  <a:schemeClr val="accent4"/>
                </a:solidFill>
                <a:latin typeface="Calibri" charset="0"/>
                <a:ea typeface="Calibri" charset="0"/>
                <a:cs typeface="Calibri" charset="0"/>
                <a:sym typeface="Calibri"/>
              </a:rPr>
              <a:t>Why?</a:t>
            </a:r>
            <a:endParaRPr lang="en-US" sz="2100" b="1" dirty="0">
              <a:solidFill>
                <a:schemeClr val="accent4"/>
              </a:solidFill>
              <a:latin typeface="Calibri" charset="0"/>
              <a:ea typeface="Calibri" charset="0"/>
              <a:cs typeface="Calibri" charset="0"/>
              <a:sym typeface="Calibri"/>
            </a:endParaRPr>
          </a:p>
          <a:p>
            <a:pPr marL="457200" indent="-457200" eaLnBrk="1" fontAlgn="auto" hangingPunct="1">
              <a:spcBef>
                <a:spcPts val="0"/>
              </a:spcBef>
              <a:spcAft>
                <a:spcPts val="0"/>
              </a:spcAft>
              <a:buClr>
                <a:srgbClr val="000000"/>
              </a:buClr>
              <a:buSzPct val="100000"/>
              <a:buFont typeface="Arial" panose="020B0604020202020204" pitchFamily="34" charset="0"/>
              <a:buChar char="•"/>
              <a:defRPr/>
            </a:pPr>
            <a:r>
              <a:rPr lang="en-US" sz="2100" b="1" dirty="0" smtClean="0">
                <a:solidFill>
                  <a:schemeClr val="accent4"/>
                </a:solidFill>
                <a:latin typeface="Calibri" charset="0"/>
                <a:ea typeface="Calibri" charset="0"/>
                <a:cs typeface="Calibri" charset="0"/>
                <a:sym typeface="Calibri"/>
              </a:rPr>
              <a:t>Are George and Lennie still lonely even though they have each other?</a:t>
            </a:r>
            <a:r>
              <a:rPr lang="en-US" sz="2100" b="1" dirty="0">
                <a:solidFill>
                  <a:srgbClr val="00B050"/>
                </a:solidFill>
                <a:latin typeface="Calibri" charset="0"/>
                <a:ea typeface="Calibri" charset="0"/>
                <a:cs typeface="Calibri" charset="0"/>
                <a:sym typeface="Calibri"/>
              </a:rPr>
              <a:t>	</a:t>
            </a:r>
            <a:endParaRPr lang="en-US" sz="21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000279251"/>
      </p:ext>
    </p:extLst>
  </p:cSld>
  <p:clrMapOvr>
    <a:masterClrMapping/>
  </p:clrMapOvr>
  <p:transition spd="slow">
    <p:cut/>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5/9/17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 privy (adjective)</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privy (adjective)</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Turn in Socratic Seminar Reflection (from yesterday’s session)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With reading groups, complete Anticipation Guide</a:t>
            </a:r>
            <a:r>
              <a:rPr lang="en-US" sz="2200" b="1" dirty="0">
                <a:solidFill>
                  <a:srgbClr val="FF0000"/>
                </a:solidFill>
                <a:latin typeface="Calibri" charset="0"/>
                <a:ea typeface="Calibri" charset="0"/>
                <a:cs typeface="Calibri" charset="0"/>
                <a:sym typeface="Calibri"/>
              </a:rPr>
              <a:t> </a:t>
            </a:r>
            <a:r>
              <a:rPr lang="en-US" sz="2200" b="1" dirty="0" smtClean="0">
                <a:solidFill>
                  <a:srgbClr val="FF0000"/>
                </a:solidFill>
                <a:latin typeface="Calibri" charset="0"/>
                <a:ea typeface="Calibri" charset="0"/>
                <a:cs typeface="Calibri" charset="0"/>
                <a:sym typeface="Calibri"/>
              </a:rPr>
              <a:t>for </a:t>
            </a:r>
            <a:r>
              <a:rPr lang="en-US" sz="2200" b="1" i="1" dirty="0" smtClean="0">
                <a:solidFill>
                  <a:srgbClr val="FF0000"/>
                </a:solidFill>
                <a:latin typeface="Calibri" charset="0"/>
                <a:ea typeface="Calibri" charset="0"/>
                <a:cs typeface="Calibri" charset="0"/>
                <a:sym typeface="Calibri"/>
              </a:rPr>
              <a:t>The Great Gatsby.  </a:t>
            </a:r>
            <a:r>
              <a:rPr lang="en-US" sz="2200" b="1" dirty="0" smtClean="0">
                <a:solidFill>
                  <a:srgbClr val="FF0000"/>
                </a:solidFill>
                <a:latin typeface="Calibri" charset="0"/>
                <a:ea typeface="Calibri" charset="0"/>
                <a:cs typeface="Calibri" charset="0"/>
                <a:sym typeface="Calibri"/>
              </a:rPr>
              <a:t>**First set of statements = individual, second set = group (40 minutes)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Pass out calendars and assign roles for discussion days (to be recorded like we did for Literature Circles)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Begin reading Ch. 1 in </a:t>
            </a:r>
            <a:r>
              <a:rPr lang="en-US" sz="2200" b="1" i="1" dirty="0" smtClean="0">
                <a:solidFill>
                  <a:srgbClr val="FF0000"/>
                </a:solidFill>
                <a:latin typeface="Calibri" charset="0"/>
                <a:ea typeface="Calibri" charset="0"/>
                <a:cs typeface="Calibri" charset="0"/>
                <a:sym typeface="Calibri"/>
              </a:rPr>
              <a:t>The Great Gatsby </a:t>
            </a:r>
            <a:r>
              <a:rPr lang="en-US" sz="2200" b="1" dirty="0" smtClean="0">
                <a:solidFill>
                  <a:srgbClr val="FF0000"/>
                </a:solidFill>
                <a:latin typeface="Calibri" charset="0"/>
                <a:ea typeface="Calibri" charset="0"/>
                <a:cs typeface="Calibri" charset="0"/>
                <a:sym typeface="Calibri"/>
              </a:rPr>
              <a:t>and complete Window Notes and assigned role.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Homework = Continue reading Ch. 1. Tomorrow you will finish Ch. 1 in class and prepare for Wednesday’s recorded conversation. </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90063805"/>
      </p:ext>
    </p:extLst>
  </p:cSld>
  <p:clrMapOvr>
    <a:masterClrMapping/>
  </p:clrMapOvr>
  <p:transition spd="slow">
    <p:cut/>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5/9/17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privy</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a:solidFill>
                  <a:schemeClr val="bg1"/>
                </a:solidFill>
              </a:rPr>
              <a:t>[</a:t>
            </a:r>
            <a:r>
              <a:rPr lang="en-US" sz="2000" b="1" dirty="0" err="1">
                <a:solidFill>
                  <a:schemeClr val="bg1"/>
                </a:solidFill>
              </a:rPr>
              <a:t>priv</a:t>
            </a:r>
            <a:r>
              <a:rPr lang="en-US" sz="2000" dirty="0" err="1">
                <a:solidFill>
                  <a:schemeClr val="bg1"/>
                </a:solidFill>
              </a:rPr>
              <a:t>-ee</a:t>
            </a:r>
            <a:r>
              <a:rPr lang="en-US" sz="2000" dirty="0">
                <a:solidFill>
                  <a:schemeClr val="bg1"/>
                </a:solidFill>
              </a:rPr>
              <a:t>]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privy (noun)</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sz="2000" dirty="0">
                <a:solidFill>
                  <a:schemeClr val="bg1"/>
                </a:solidFill>
                <a:latin typeface="+mn-lt"/>
              </a:rPr>
              <a:t>The psychologist is </a:t>
            </a:r>
            <a:r>
              <a:rPr lang="en-US" sz="2000" b="1" u="sng" dirty="0">
                <a:solidFill>
                  <a:schemeClr val="bg1"/>
                </a:solidFill>
                <a:latin typeface="+mn-lt"/>
              </a:rPr>
              <a:t>privy</a:t>
            </a:r>
            <a:r>
              <a:rPr lang="en-US" sz="2000" dirty="0">
                <a:solidFill>
                  <a:schemeClr val="bg1"/>
                </a:solidFill>
                <a:latin typeface="+mn-lt"/>
              </a:rPr>
              <a:t> to his patient’s thoughts and emotions.</a:t>
            </a:r>
            <a:endParaRPr lang="en-US" altLang="en-US" sz="20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c</a:t>
            </a:r>
            <a:r>
              <a:rPr lang="en-US" altLang="en-US" sz="2000" dirty="0" smtClean="0">
                <a:solidFill>
                  <a:srgbClr val="FFFFFF"/>
                </a:solidFill>
              </a:rPr>
              <a:t>overt, hidden, personal</a:t>
            </a:r>
            <a:endParaRPr lang="en-US" altLang="en-US" sz="2000" dirty="0">
              <a:solidFill>
                <a:srgbClr val="FFFFFF"/>
              </a:solidFill>
            </a:endParaRPr>
          </a:p>
        </p:txBody>
      </p:sp>
      <p:sp>
        <p:nvSpPr>
          <p:cNvPr id="2" name="TextBox 1"/>
          <p:cNvSpPr txBox="1">
            <a:spLocks noChangeArrowheads="1"/>
          </p:cNvSpPr>
          <p:nvPr/>
        </p:nvSpPr>
        <p:spPr bwMode="auto">
          <a:xfrm>
            <a:off x="1331843" y="57150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informed about something secret or not generally known</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a:solidFill>
                  <a:schemeClr val="accent3"/>
                </a:solidFill>
              </a:rPr>
              <a:t>o</a:t>
            </a:r>
            <a:r>
              <a:rPr lang="en-US" sz="2000" dirty="0" smtClean="0">
                <a:solidFill>
                  <a:schemeClr val="accent3"/>
                </a:solidFill>
              </a:rPr>
              <a:t>pen, revealed, known</a:t>
            </a:r>
            <a:endParaRPr lang="en-US" sz="2000" dirty="0">
              <a:solidFill>
                <a:schemeClr val="accent3"/>
              </a:solidFill>
            </a:endParaRPr>
          </a:p>
        </p:txBody>
      </p:sp>
    </p:spTree>
    <p:extLst>
      <p:ext uri="{BB962C8B-B14F-4D97-AF65-F5344CB8AC3E}">
        <p14:creationId xmlns:p14="http://schemas.microsoft.com/office/powerpoint/2010/main" val="20001586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5/10/17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 feign (verb)</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feign (verb)</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With reading groups, finish Anticipation Guide (if you did not finish, yesterday).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With your group, finish reading Ch. 1 pg. 1-21 and complete Window Notes and assigned role based on the schedules you created yesterday.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Homework = Finish reading Ch. 1 (pg. 1-21). Tomorrow = record your group’s discussion of Ch. 1. </a:t>
            </a:r>
          </a:p>
          <a:p>
            <a:pPr eaLnBrk="1" fontAlgn="auto" hangingPunct="1">
              <a:lnSpc>
                <a:spcPct val="80000"/>
              </a:lnSpc>
              <a:spcBef>
                <a:spcPts val="40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444773509"/>
      </p:ext>
    </p:extLst>
  </p:cSld>
  <p:clrMapOvr>
    <a:masterClrMapping/>
  </p:clrMapOvr>
  <p:transition spd="slow">
    <p:cut/>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5/10/17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feign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b="1" dirty="0" err="1" smtClean="0">
                <a:solidFill>
                  <a:schemeClr val="bg1"/>
                </a:solidFill>
              </a:rPr>
              <a:t>feyn</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feigningly (adverb)</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altLang="en-US" sz="2000" dirty="0" smtClean="0">
                <a:solidFill>
                  <a:schemeClr val="bg1"/>
                </a:solidFill>
              </a:rPr>
              <a:t>Hussein </a:t>
            </a:r>
            <a:r>
              <a:rPr lang="en-US" altLang="en-US" sz="2000" u="sng" dirty="0" smtClean="0">
                <a:solidFill>
                  <a:schemeClr val="bg1"/>
                </a:solidFill>
              </a:rPr>
              <a:t>f</a:t>
            </a:r>
            <a:r>
              <a:rPr lang="en-US" sz="2000" u="sng" dirty="0" smtClean="0">
                <a:solidFill>
                  <a:schemeClr val="bg1"/>
                </a:solidFill>
              </a:rPr>
              <a:t>eigns </a:t>
            </a:r>
            <a:r>
              <a:rPr lang="en-US" sz="2000" dirty="0">
                <a:solidFill>
                  <a:schemeClr val="bg1"/>
                </a:solidFill>
              </a:rPr>
              <a:t>sleep </a:t>
            </a:r>
            <a:r>
              <a:rPr lang="en-US" sz="2000" dirty="0" smtClean="0">
                <a:solidFill>
                  <a:schemeClr val="bg1"/>
                </a:solidFill>
              </a:rPr>
              <a:t>when his mother </a:t>
            </a:r>
            <a:r>
              <a:rPr lang="en-US" sz="2000" dirty="0">
                <a:solidFill>
                  <a:schemeClr val="bg1"/>
                </a:solidFill>
              </a:rPr>
              <a:t>checks up on </a:t>
            </a:r>
            <a:r>
              <a:rPr lang="en-US" sz="2000" dirty="0" smtClean="0">
                <a:solidFill>
                  <a:schemeClr val="bg1"/>
                </a:solidFill>
              </a:rPr>
              <a:t>him </a:t>
            </a:r>
            <a:r>
              <a:rPr lang="en-US" sz="2000" dirty="0">
                <a:solidFill>
                  <a:schemeClr val="bg1"/>
                </a:solidFill>
              </a:rPr>
              <a:t>after bedtime, then </a:t>
            </a:r>
            <a:r>
              <a:rPr lang="en-US" sz="2000" dirty="0" smtClean="0">
                <a:solidFill>
                  <a:schemeClr val="bg1"/>
                </a:solidFill>
              </a:rPr>
              <a:t>he goes </a:t>
            </a:r>
            <a:r>
              <a:rPr lang="en-US" sz="2000" dirty="0">
                <a:solidFill>
                  <a:schemeClr val="bg1"/>
                </a:solidFill>
              </a:rPr>
              <a:t>back to playing video games when she leaves.</a:t>
            </a:r>
            <a:endParaRPr lang="en-US" altLang="en-US" sz="20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a</a:t>
            </a:r>
            <a:r>
              <a:rPr lang="en-US" altLang="en-US" sz="2000" dirty="0" smtClean="0">
                <a:solidFill>
                  <a:srgbClr val="FFFFFF"/>
                </a:solidFill>
              </a:rPr>
              <a:t>ct, bluff, imitate</a:t>
            </a:r>
            <a:endParaRPr lang="en-US" altLang="en-US" sz="2000" dirty="0">
              <a:solidFill>
                <a:srgbClr val="FFFFFF"/>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give a false appearance of</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a:solidFill>
                  <a:schemeClr val="accent3"/>
                </a:solidFill>
              </a:rPr>
              <a:t>h</a:t>
            </a:r>
            <a:r>
              <a:rPr lang="en-US" sz="2000" dirty="0" smtClean="0">
                <a:solidFill>
                  <a:schemeClr val="accent3"/>
                </a:solidFill>
              </a:rPr>
              <a:t>onesty, truthfulness</a:t>
            </a:r>
            <a:endParaRPr lang="en-US" sz="2000" dirty="0">
              <a:solidFill>
                <a:schemeClr val="accent3"/>
              </a:solidFill>
            </a:endParaRPr>
          </a:p>
        </p:txBody>
      </p:sp>
    </p:spTree>
    <p:extLst>
      <p:ext uri="{BB962C8B-B14F-4D97-AF65-F5344CB8AC3E}">
        <p14:creationId xmlns:p14="http://schemas.microsoft.com/office/powerpoint/2010/main" val="1069226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5/11/17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 elation (noun)</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elation (noun)</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Fill out new schedule and view new schedule for Reading Groups. **Recycle the old copies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With your group, while watching the movie, discuss and answer plot questions.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Exit ticket = Discuss examples of our themes being displayed in the film. **Share out with the entire class.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a:t>
            </a:r>
            <a:r>
              <a:rPr lang="en-US" sz="22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446630234"/>
      </p:ext>
    </p:extLst>
  </p:cSld>
  <p:clrMapOvr>
    <a:masterClrMapping/>
  </p:clrMapOvr>
  <p:transition spd="slow">
    <p:cut/>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5/11/17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elation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Part </a:t>
            </a:r>
            <a:r>
              <a:rPr lang="en-US" altLang="en-US" sz="2000" b="1" dirty="0">
                <a:solidFill>
                  <a:schemeClr val="bg1"/>
                </a:solidFill>
                <a:latin typeface="+mn-lt"/>
              </a:rPr>
              <a:t>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ih</a:t>
            </a:r>
            <a:r>
              <a:rPr lang="en-US" sz="2000" dirty="0">
                <a:solidFill>
                  <a:schemeClr val="bg1"/>
                </a:solidFill>
              </a:rPr>
              <a:t>-</a:t>
            </a:r>
            <a:r>
              <a:rPr lang="en-US" sz="2000" b="1" dirty="0">
                <a:solidFill>
                  <a:schemeClr val="bg1"/>
                </a:solidFill>
              </a:rPr>
              <a:t>ley</a:t>
            </a:r>
            <a:r>
              <a:rPr lang="en-US" sz="2000" dirty="0">
                <a:solidFill>
                  <a:schemeClr val="bg1"/>
                </a:solidFill>
              </a:rPr>
              <a:t>-</a:t>
            </a:r>
            <a:r>
              <a:rPr lang="en-US" sz="2000" dirty="0" err="1">
                <a:solidFill>
                  <a:schemeClr val="bg1"/>
                </a:solidFill>
              </a:rPr>
              <a:t>sh</a:t>
            </a:r>
            <a:r>
              <a:rPr lang="en-US" sz="2000" i="1" dirty="0" err="1">
                <a:solidFill>
                  <a:schemeClr val="bg1"/>
                </a:solidFill>
              </a:rPr>
              <a:t>uh</a:t>
            </a:r>
            <a:r>
              <a:rPr lang="en-US" sz="2000" dirty="0">
                <a:solidFill>
                  <a:schemeClr val="bg1"/>
                </a:solidFill>
              </a:rPr>
              <a:t> n]  </a:t>
            </a:r>
            <a:endParaRPr lang="en-US" altLang="en-US" sz="2000" b="1" dirty="0" smtClean="0">
              <a:solidFill>
                <a:schemeClr val="bg1"/>
              </a:solidFill>
              <a:latin typeface="+mn-lt"/>
            </a:endParaRPr>
          </a:p>
          <a:p>
            <a:endParaRPr lang="en-US" altLang="en-US" sz="2000" b="1" dirty="0" smtClean="0">
              <a:solidFill>
                <a:schemeClr val="bg1"/>
              </a:solidFill>
              <a:latin typeface="+mn-lt"/>
            </a:endParaRPr>
          </a:p>
          <a:p>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Related </a:t>
            </a:r>
            <a:r>
              <a:rPr lang="en-US" altLang="en-US" sz="2000" b="1" dirty="0">
                <a:solidFill>
                  <a:schemeClr val="bg1"/>
                </a:solidFill>
                <a:latin typeface="+mn-lt"/>
              </a:rPr>
              <a:t>Forms</a:t>
            </a:r>
            <a:r>
              <a:rPr lang="en-US" altLang="en-US" sz="2000" b="1" dirty="0" smtClean="0">
                <a:solidFill>
                  <a:schemeClr val="bg1"/>
                </a:solidFill>
                <a:latin typeface="+mn-lt"/>
              </a:rPr>
              <a:t>: </a:t>
            </a:r>
            <a:r>
              <a:rPr lang="en-US" altLang="en-US" sz="2000" dirty="0" smtClean="0">
                <a:solidFill>
                  <a:schemeClr val="bg1"/>
                </a:solidFill>
                <a:latin typeface="+mn-lt"/>
              </a:rPr>
              <a:t>self-elation (noun)</a:t>
            </a:r>
          </a:p>
          <a:p>
            <a:pPr eaLnBrk="1" hangingPunct="1">
              <a:lnSpc>
                <a:spcPct val="80000"/>
              </a:lnSpc>
              <a:defRPr/>
            </a:pPr>
            <a:endParaRPr lang="en-US" altLang="en-US" sz="2000" b="1" dirty="0" smtClean="0">
              <a:solidFill>
                <a:schemeClr val="bg1"/>
              </a:solidFill>
              <a:latin typeface="+mn-lt"/>
            </a:endParaRPr>
          </a:p>
          <a:p>
            <a:r>
              <a:rPr lang="en-US" altLang="en-US" sz="2000" b="1" dirty="0" smtClean="0">
                <a:solidFill>
                  <a:schemeClr val="bg1"/>
                </a:solidFill>
                <a:latin typeface="+mn-lt"/>
              </a:rPr>
              <a:t>Sentence: </a:t>
            </a:r>
            <a:r>
              <a:rPr lang="en-US" altLang="en-US" sz="2000" dirty="0" smtClean="0">
                <a:solidFill>
                  <a:schemeClr val="bg1"/>
                </a:solidFill>
              </a:rPr>
              <a:t>Mr. Schmitt’s wife’s</a:t>
            </a:r>
            <a:r>
              <a:rPr lang="en-US" sz="2000" dirty="0" smtClean="0">
                <a:solidFill>
                  <a:schemeClr val="bg1"/>
                </a:solidFill>
              </a:rPr>
              <a:t> </a:t>
            </a:r>
            <a:r>
              <a:rPr lang="en-US" sz="2000" b="1" u="sng" dirty="0">
                <a:solidFill>
                  <a:schemeClr val="bg1"/>
                </a:solidFill>
              </a:rPr>
              <a:t>elation</a:t>
            </a:r>
            <a:r>
              <a:rPr lang="en-US" sz="2000" dirty="0">
                <a:solidFill>
                  <a:schemeClr val="bg1"/>
                </a:solidFill>
              </a:rPr>
              <a:t> was evident when she accepted his marriage proposal.</a:t>
            </a:r>
            <a:endParaRPr lang="en-US" altLang="en-US" sz="1800" b="1" dirty="0" smtClean="0">
              <a:solidFill>
                <a:schemeClr val="bg1"/>
              </a:solidFill>
              <a:latin typeface="+mn-lt"/>
            </a:endParaRPr>
          </a:p>
          <a:p>
            <a:endParaRPr lang="en-US" altLang="en-US" sz="1800" b="1" dirty="0" smtClean="0">
              <a:solidFill>
                <a:schemeClr val="bg1"/>
              </a:solidFill>
              <a:latin typeface="+mn-lt"/>
            </a:endParaRPr>
          </a:p>
          <a:p>
            <a:r>
              <a:rPr lang="en-US" altLang="en-US" sz="1800" b="1" dirty="0" smtClean="0">
                <a:solidFill>
                  <a:schemeClr val="bg1"/>
                </a:solidFill>
                <a:latin typeface="+mn-lt"/>
              </a:rPr>
              <a:t>Predicted Definition / Synonyms: I think this word means</a:t>
            </a:r>
            <a:r>
              <a:rPr lang="mr-IN" altLang="en-US" sz="1800" b="1" dirty="0" smtClean="0">
                <a:solidFill>
                  <a:schemeClr val="bg1"/>
                </a:solidFill>
                <a:latin typeface="+mn-lt"/>
              </a:rPr>
              <a:t>…</a:t>
            </a:r>
            <a:r>
              <a:rPr lang="en-US" altLang="en-US" sz="1800" b="1" dirty="0" smtClean="0">
                <a:solidFill>
                  <a:schemeClr val="bg1"/>
                </a:solidFill>
                <a:latin typeface="+mn-lt"/>
              </a:rPr>
              <a:t> *include 3 guesses</a:t>
            </a:r>
            <a:endParaRPr lang="en-US" altLang="en-US" sz="18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Delight, euphoria, glee</a:t>
            </a:r>
            <a:endParaRPr lang="en-US" altLang="en-US" sz="2000" dirty="0">
              <a:solidFill>
                <a:srgbClr val="FFFFFF"/>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 feeling of joy and pride</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chemeClr val="accent3"/>
                </a:solidFill>
              </a:rPr>
              <a:t>Depression, misery, sorrow</a:t>
            </a:r>
            <a:endParaRPr lang="en-US" sz="2000" dirty="0">
              <a:solidFill>
                <a:schemeClr val="accent3"/>
              </a:solidFill>
            </a:endParaRPr>
          </a:p>
        </p:txBody>
      </p:sp>
    </p:spTree>
    <p:extLst>
      <p:ext uri="{BB962C8B-B14F-4D97-AF65-F5344CB8AC3E}">
        <p14:creationId xmlns:p14="http://schemas.microsoft.com/office/powerpoint/2010/main" val="20546772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5/12/17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apathetic (adjective) + Gatsby response (quick write)</a:t>
            </a:r>
          </a:p>
          <a:p>
            <a:pPr eaLnBrk="1" fontAlgn="auto" hangingPunct="1">
              <a:lnSpc>
                <a:spcPct val="80000"/>
              </a:lnSpc>
              <a:spcBef>
                <a:spcPts val="0"/>
              </a:spcBef>
              <a:spcAft>
                <a:spcPts val="0"/>
              </a:spcAft>
              <a:buClr>
                <a:srgbClr val="000000"/>
              </a:buClr>
              <a:buSzPct val="100000"/>
              <a:defRPr/>
            </a:pPr>
            <a:r>
              <a:rPr lang="en-US" sz="2400" b="1" dirty="0" smtClean="0">
                <a:solidFill>
                  <a:schemeClr val="tx1"/>
                </a:solidFill>
                <a:latin typeface="Calibri" charset="0"/>
                <a:ea typeface="Calibri" charset="0"/>
                <a:cs typeface="Calibri" charset="0"/>
                <a:sym typeface="Calibri"/>
              </a:rPr>
              <a:t>In </a:t>
            </a:r>
            <a:r>
              <a:rPr lang="en-US" sz="2400" b="1" dirty="0">
                <a:solidFill>
                  <a:schemeClr val="tx1"/>
                </a:solidFill>
                <a:latin typeface="Calibri" charset="0"/>
                <a:ea typeface="Calibri" charset="0"/>
                <a:cs typeface="Calibri" charset="0"/>
                <a:sym typeface="Calibri"/>
              </a:rPr>
              <a:t>class activities</a:t>
            </a:r>
            <a:r>
              <a:rPr lang="en-US" sz="24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dirty="0" smtClean="0">
                <a:solidFill>
                  <a:srgbClr val="0070C0"/>
                </a:solidFill>
                <a:latin typeface="Calibri" charset="0"/>
                <a:ea typeface="Calibri" charset="0"/>
                <a:cs typeface="Calibri" charset="0"/>
                <a:sym typeface="Calibri"/>
              </a:rPr>
              <a:t>Bell Work = WOTD, apathetic (adjective) + Gatsby response (quick write) **Include quick write with WOTD.</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FF0000"/>
                </a:solidFill>
                <a:latin typeface="Calibri" charset="0"/>
                <a:ea typeface="Calibri" charset="0"/>
                <a:cs typeface="Calibri" charset="0"/>
                <a:sym typeface="Calibri"/>
              </a:rPr>
              <a:t>With your group, while watching the movie, discuss and answer plot questions + find evidence to support our 5 major themes.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7030A0"/>
                </a:solidFill>
                <a:latin typeface="Calibri" charset="0"/>
                <a:ea typeface="Calibri" charset="0"/>
                <a:cs typeface="Calibri" charset="0"/>
                <a:sym typeface="Calibri"/>
              </a:rPr>
              <a:t>Exit ticket = Discuss examples of our themes being displayed in the film. **Share out with the entire class. </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a:t>
            </a:r>
            <a:r>
              <a:rPr lang="en-US" sz="24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a:t>
            </a:r>
            <a:r>
              <a:rPr lang="en-US" sz="24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625491953"/>
      </p:ext>
    </p:extLst>
  </p:cSld>
  <p:clrMapOvr>
    <a:masterClrMapping/>
  </p:clrMapOvr>
  <p:transition spd="slow">
    <p:cut/>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Friday 5/12/17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apathetic</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a:solidFill>
                  <a:srgbClr val="FFFF00"/>
                </a:solidFill>
              </a:rPr>
              <a:t>ap</a:t>
            </a:r>
            <a:r>
              <a:rPr lang="en-US" sz="2000" dirty="0">
                <a:solidFill>
                  <a:srgbClr val="FFFF00"/>
                </a:solidFill>
              </a:rPr>
              <a:t>-</a:t>
            </a:r>
            <a:r>
              <a:rPr lang="en-US" sz="2000" i="1" dirty="0">
                <a:solidFill>
                  <a:srgbClr val="FFFF00"/>
                </a:solidFill>
              </a:rPr>
              <a:t>uh</a:t>
            </a:r>
            <a:r>
              <a:rPr lang="en-US" sz="2000" dirty="0">
                <a:solidFill>
                  <a:srgbClr val="FFFF00"/>
                </a:solidFill>
              </a:rPr>
              <a:t>-</a:t>
            </a:r>
            <a:r>
              <a:rPr lang="en-US" sz="2000" b="1" dirty="0" err="1">
                <a:solidFill>
                  <a:srgbClr val="FFFF00"/>
                </a:solidFill>
              </a:rPr>
              <a:t>thet</a:t>
            </a:r>
            <a:r>
              <a:rPr lang="en-US" sz="2000" dirty="0">
                <a:solidFill>
                  <a:srgbClr val="FFFF00"/>
                </a:solidFill>
              </a:rPr>
              <a:t>-</a:t>
            </a:r>
            <a:r>
              <a:rPr lang="en-US" sz="2000" dirty="0" err="1">
                <a:solidFill>
                  <a:srgbClr val="FFFF00"/>
                </a:solidFill>
              </a:rPr>
              <a:t>ik</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apathetically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2000" dirty="0">
                <a:solidFill>
                  <a:srgbClr val="FFFF00"/>
                </a:solidFill>
              </a:rPr>
              <a:t>The employee’s </a:t>
            </a:r>
            <a:r>
              <a:rPr lang="en-US" sz="2000" b="1" u="sng" dirty="0">
                <a:solidFill>
                  <a:srgbClr val="FFFF00"/>
                </a:solidFill>
              </a:rPr>
              <a:t>apathetic</a:t>
            </a:r>
            <a:r>
              <a:rPr lang="en-US" sz="2000" dirty="0">
                <a:solidFill>
                  <a:srgbClr val="FFFF00"/>
                </a:solidFill>
              </a:rPr>
              <a:t> attitude was apparent in the rude way he greeted customers.</a:t>
            </a:r>
            <a:endParaRPr lang="en-US" altLang="en-US" sz="1800" b="1" dirty="0" smtClean="0">
              <a:solidFill>
                <a:srgbClr val="FFFF00"/>
              </a:solidFill>
              <a:latin typeface="+mn-lt"/>
            </a:endParaRPr>
          </a:p>
          <a:p>
            <a:endParaRPr lang="en-US" altLang="en-US" sz="1800" b="1" dirty="0" smtClean="0">
              <a:solidFill>
                <a:srgbClr val="FFFF00"/>
              </a:solidFill>
              <a:latin typeface="+mn-lt"/>
            </a:endParaRPr>
          </a:p>
          <a:p>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Uninterested, emotionless, indifferent</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rgbClr val="FFFF00"/>
                </a:solidFill>
              </a:rPr>
              <a:t>showing or feeling no interest, enthusiasm, or concern</a:t>
            </a:r>
            <a:r>
              <a:rPr lang="en-US" sz="2000" dirty="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Caring, interested, sympathetic</a:t>
            </a:r>
            <a:endParaRPr lang="en-US" sz="2000" dirty="0">
              <a:solidFill>
                <a:srgbClr val="FFFF00"/>
              </a:solidFill>
            </a:endParaRPr>
          </a:p>
        </p:txBody>
      </p:sp>
    </p:spTree>
    <p:extLst>
      <p:ext uri="{BB962C8B-B14F-4D97-AF65-F5344CB8AC3E}">
        <p14:creationId xmlns:p14="http://schemas.microsoft.com/office/powerpoint/2010/main" val="704143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rgbClr val="FFFF00"/>
                </a:solidFill>
                <a:latin typeface="Calibri" charset="0"/>
                <a:ea typeface="Arial" charset="0"/>
                <a:cs typeface="Arial" charset="0"/>
                <a:sym typeface="Calibri" charset="0"/>
              </a:rPr>
              <a:t>Friday 5/12/17 </a:t>
            </a:r>
            <a:endParaRPr lang="en-US" altLang="en-US" sz="3200" b="1" dirty="0">
              <a:solidFill>
                <a:srgbClr val="FFFF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4076700" cy="5791200"/>
          </a:xfrm>
        </p:spPr>
        <p:txBody>
          <a:bodyPr tIns="45700" bIns="45700">
            <a:noAutofit/>
          </a:bodyPr>
          <a:lstStyle/>
          <a:p>
            <a:pPr eaLnBrk="1" fontAlgn="auto" hangingPunct="1">
              <a:spcBef>
                <a:spcPts val="0"/>
              </a:spcBef>
              <a:spcAft>
                <a:spcPts val="0"/>
              </a:spcAft>
              <a:buClr>
                <a:srgbClr val="000000"/>
              </a:buClr>
              <a:buSzPct val="100000"/>
              <a:defRPr/>
            </a:pPr>
            <a:endParaRPr lang="en-US" sz="2200" b="1" dirty="0" smtClean="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3200" b="1" u="sng" dirty="0" smtClean="0">
                <a:solidFill>
                  <a:srgbClr val="FFFF00"/>
                </a:solidFill>
                <a:latin typeface="Calibri" charset="0"/>
                <a:ea typeface="Calibri" charset="0"/>
                <a:cs typeface="Calibri" charset="0"/>
                <a:sym typeface="Calibri"/>
              </a:rPr>
              <a:t>The Apartment Scene</a:t>
            </a:r>
            <a:endParaRPr lang="en-US" sz="3200" b="1" u="sng"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FFFF00"/>
                </a:solidFill>
                <a:latin typeface="Calibri" charset="0"/>
                <a:ea typeface="Calibri" charset="0"/>
                <a:cs typeface="Calibri" charset="0"/>
                <a:sym typeface="Calibri"/>
              </a:rPr>
              <a:t>We </a:t>
            </a:r>
            <a:r>
              <a:rPr lang="en-US" sz="2200" b="1" dirty="0">
                <a:solidFill>
                  <a:srgbClr val="FFFF00"/>
                </a:solidFill>
                <a:latin typeface="Calibri" charset="0"/>
                <a:ea typeface="Calibri" charset="0"/>
                <a:cs typeface="Calibri" charset="0"/>
                <a:sym typeface="Calibri"/>
              </a:rPr>
              <a:t>saw in the movie that Nick was reluctant to stay in the apartment with the others but he did anyway</a:t>
            </a:r>
            <a:r>
              <a:rPr lang="en-US" sz="2200" b="1" dirty="0" smtClean="0">
                <a:solidFill>
                  <a:srgbClr val="FFFF00"/>
                </a:solidFill>
                <a:latin typeface="Calibri" charset="0"/>
                <a:ea typeface="Calibri" charset="0"/>
                <a:cs typeface="Calibri" charset="0"/>
                <a:sym typeface="Calibri"/>
              </a:rPr>
              <a:t>.</a:t>
            </a:r>
          </a:p>
          <a:p>
            <a:pPr eaLnBrk="1" fontAlgn="auto" hangingPunct="1">
              <a:spcBef>
                <a:spcPts val="0"/>
              </a:spcBef>
              <a:spcAft>
                <a:spcPts val="0"/>
              </a:spcAft>
              <a:buClr>
                <a:srgbClr val="000000"/>
              </a:buClr>
              <a:buSzPct val="100000"/>
              <a:defRPr/>
            </a:pPr>
            <a:endParaRPr lang="en-US" sz="2200" b="1"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smtClean="0">
                <a:solidFill>
                  <a:srgbClr val="FFFF00"/>
                </a:solidFill>
                <a:latin typeface="Calibri" charset="0"/>
                <a:ea typeface="Calibri" charset="0"/>
                <a:cs typeface="Calibri" charset="0"/>
                <a:sym typeface="Calibri"/>
              </a:rPr>
              <a:t>On your own, with bell work, write </a:t>
            </a:r>
            <a:r>
              <a:rPr lang="en-US" sz="2200" b="1" dirty="0">
                <a:solidFill>
                  <a:srgbClr val="FFFF00"/>
                </a:solidFill>
                <a:latin typeface="Calibri" charset="0"/>
                <a:ea typeface="Calibri" charset="0"/>
                <a:cs typeface="Calibri" charset="0"/>
                <a:sym typeface="Calibri"/>
              </a:rPr>
              <a:t>about a time when you allowed yourself to be persuaded to do something you didn’t really want to </a:t>
            </a:r>
            <a:r>
              <a:rPr lang="en-US" sz="2200" b="1" dirty="0" smtClean="0">
                <a:solidFill>
                  <a:srgbClr val="FFFF00"/>
                </a:solidFill>
                <a:latin typeface="Calibri" charset="0"/>
                <a:ea typeface="Calibri" charset="0"/>
                <a:cs typeface="Calibri" charset="0"/>
                <a:sym typeface="Calibri"/>
              </a:rPr>
              <a:t>do (we will share a few with the class, but be mindful your response needs to be school appropriate). **Minimum = 5-7 sentences. </a:t>
            </a:r>
          </a:p>
          <a:p>
            <a:pPr eaLnBrk="1" fontAlgn="auto" hangingPunct="1">
              <a:spcBef>
                <a:spcPts val="0"/>
              </a:spcBef>
              <a:spcAft>
                <a:spcPts val="0"/>
              </a:spcAft>
              <a:buClr>
                <a:srgbClr val="000000"/>
              </a:buClr>
              <a:buSzPct val="100000"/>
              <a:defRPr/>
            </a:pPr>
            <a:endParaRPr lang="en-US" sz="2200" b="1"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FFFF00"/>
              </a:solidFill>
              <a:latin typeface="Calibri" charset="0"/>
              <a:ea typeface="Calibri" charset="0"/>
              <a:cs typeface="Calibri" charset="0"/>
              <a:sym typeface="Calibri"/>
            </a:endParaRPr>
          </a:p>
        </p:txBody>
      </p:sp>
      <p:pic>
        <p:nvPicPr>
          <p:cNvPr id="1028" name="Picture 4" descr="Image result for nick tom's apartment in gats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733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916778"/>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crates quotes on wis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28470"/>
            <a:ext cx="2641392" cy="31625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228600"/>
            <a:ext cx="6400800" cy="646331"/>
          </a:xfrm>
          <a:prstGeom prst="rect">
            <a:avLst/>
          </a:prstGeom>
          <a:noFill/>
        </p:spPr>
        <p:txBody>
          <a:bodyPr wrap="square" rtlCol="0">
            <a:spAutoFit/>
          </a:bodyPr>
          <a:lstStyle/>
          <a:p>
            <a:pPr algn="ctr"/>
            <a:r>
              <a:rPr lang="en-US" sz="3600" b="1" dirty="0" smtClean="0"/>
              <a:t>10/4/17 </a:t>
            </a:r>
            <a:endParaRPr lang="en-US" sz="3600" b="1" dirty="0"/>
          </a:p>
        </p:txBody>
      </p:sp>
      <p:pic>
        <p:nvPicPr>
          <p:cNvPr id="1028" name="Picture 4" descr="Image result for socrates quotes on wis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028470"/>
            <a:ext cx="1921142" cy="30370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ocrates quotes on wisd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4648200"/>
            <a:ext cx="3371850" cy="19121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ocrates quotes on chan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850" y="1772459"/>
            <a:ext cx="2914650" cy="24185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ocrates quotes on educ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478086"/>
            <a:ext cx="3657600" cy="192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742055"/>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5/15/17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languid (adjective)</a:t>
            </a:r>
          </a:p>
          <a:p>
            <a:pPr eaLnBrk="1" fontAlgn="auto" hangingPunct="1">
              <a:lnSpc>
                <a:spcPct val="80000"/>
              </a:lnSpc>
              <a:spcBef>
                <a:spcPts val="0"/>
              </a:spcBef>
              <a:spcAft>
                <a:spcPts val="0"/>
              </a:spcAft>
              <a:buClr>
                <a:srgbClr val="000000"/>
              </a:buClr>
              <a:buSzPct val="100000"/>
              <a:defRPr/>
            </a:pPr>
            <a:r>
              <a:rPr lang="en-US" sz="2400" b="1" dirty="0" smtClean="0">
                <a:solidFill>
                  <a:schemeClr val="tx1"/>
                </a:solidFill>
                <a:latin typeface="Calibri" charset="0"/>
                <a:ea typeface="Calibri" charset="0"/>
                <a:cs typeface="Calibri" charset="0"/>
                <a:sym typeface="Calibri"/>
              </a:rPr>
              <a:t>In </a:t>
            </a:r>
            <a:r>
              <a:rPr lang="en-US" sz="2400" b="1" dirty="0">
                <a:solidFill>
                  <a:schemeClr val="tx1"/>
                </a:solidFill>
                <a:latin typeface="Calibri" charset="0"/>
                <a:ea typeface="Calibri" charset="0"/>
                <a:cs typeface="Calibri" charset="0"/>
                <a:sym typeface="Calibri"/>
              </a:rPr>
              <a:t>class activities</a:t>
            </a:r>
            <a:r>
              <a:rPr lang="en-US" sz="24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dirty="0" smtClean="0">
                <a:solidFill>
                  <a:srgbClr val="0070C0"/>
                </a:solidFill>
                <a:latin typeface="Calibri" charset="0"/>
                <a:ea typeface="Calibri" charset="0"/>
                <a:cs typeface="Calibri" charset="0"/>
                <a:sym typeface="Calibri"/>
              </a:rPr>
              <a:t>Bell Work = WOTD, languid (adjective)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FF0000"/>
                </a:solidFill>
                <a:latin typeface="Calibri" charset="0"/>
                <a:ea typeface="Calibri" charset="0"/>
                <a:cs typeface="Calibri" charset="0"/>
                <a:sym typeface="Calibri"/>
              </a:rPr>
              <a:t>With your group, while watching the movie, discuss and answer plot questions + find evidence to support our 5 major themes.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chemeClr val="tx1"/>
                </a:solidFill>
                <a:latin typeface="Calibri" charset="0"/>
                <a:ea typeface="Calibri" charset="0"/>
                <a:cs typeface="Calibri" charset="0"/>
                <a:sym typeface="Calibri"/>
              </a:rPr>
              <a:t>Homework: </a:t>
            </a:r>
            <a:r>
              <a:rPr lang="en-US" sz="2400" b="1" dirty="0" smtClean="0">
                <a:solidFill>
                  <a:srgbClr val="7030A0"/>
                </a:solidFill>
                <a:latin typeface="Calibri" charset="0"/>
                <a:ea typeface="Calibri" charset="0"/>
                <a:cs typeface="Calibri" charset="0"/>
                <a:sym typeface="Calibri"/>
              </a:rPr>
              <a:t>Start reading Ch. 3 w/ Reading Groups, pg. 39-49, fill out notes handout and answer your 2 assigned questions. **Tomorrow = Finish Ch. 3, Wednesday = Recorded discussion on Ch. 3</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a:t>
            </a:r>
            <a:r>
              <a:rPr lang="en-US" sz="24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a:t>
            </a:r>
            <a:r>
              <a:rPr lang="en-US" sz="24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667082619"/>
      </p:ext>
    </p:extLst>
  </p:cSld>
  <p:clrMapOvr>
    <a:masterClrMapping/>
  </p:clrMapOvr>
  <p:transition spd="slow">
    <p:cut/>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Monday 5/15/17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languid</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altLang="en-US" sz="2000" dirty="0">
                <a:solidFill>
                  <a:srgbClr val="FFFF00"/>
                </a:solidFill>
              </a:rPr>
              <a:t>[</a:t>
            </a:r>
            <a:r>
              <a:rPr lang="en-US" sz="2000" b="1" dirty="0" err="1" smtClean="0">
                <a:solidFill>
                  <a:srgbClr val="FFFF00"/>
                </a:solidFill>
              </a:rPr>
              <a:t>lang</a:t>
            </a:r>
            <a:r>
              <a:rPr lang="en-US" sz="2000" dirty="0" err="1" smtClean="0">
                <a:solidFill>
                  <a:srgbClr val="FFFF00"/>
                </a:solidFill>
              </a:rPr>
              <a:t>-gwid</a:t>
            </a:r>
            <a:r>
              <a:rPr lang="en-US" sz="2000" dirty="0">
                <a:solidFill>
                  <a:srgbClr val="FFFF00"/>
                </a:solidFill>
              </a:rPr>
              <a:t>]</a:t>
            </a:r>
            <a:r>
              <a:rPr lang="en-US" sz="2000" dirty="0"/>
              <a:t> </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languidly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2000" dirty="0">
                <a:solidFill>
                  <a:srgbClr val="FFFF00"/>
                </a:solidFill>
              </a:rPr>
              <a:t>After a stressful day of work, </a:t>
            </a:r>
            <a:r>
              <a:rPr lang="en-US" sz="2000" dirty="0" smtClean="0">
                <a:solidFill>
                  <a:srgbClr val="FFFF00"/>
                </a:solidFill>
              </a:rPr>
              <a:t>Nick took the time </a:t>
            </a:r>
            <a:r>
              <a:rPr lang="en-US" sz="2000" dirty="0">
                <a:solidFill>
                  <a:srgbClr val="FFFF00"/>
                </a:solidFill>
              </a:rPr>
              <a:t>to enjoy a </a:t>
            </a:r>
            <a:r>
              <a:rPr lang="en-US" sz="2000" u="sng" dirty="0">
                <a:solidFill>
                  <a:srgbClr val="FFFF00"/>
                </a:solidFill>
              </a:rPr>
              <a:t>languid</a:t>
            </a:r>
            <a:r>
              <a:rPr lang="en-US" sz="2000" dirty="0">
                <a:solidFill>
                  <a:srgbClr val="FFFF00"/>
                </a:solidFill>
              </a:rPr>
              <a:t> walk through </a:t>
            </a:r>
            <a:r>
              <a:rPr lang="en-US" sz="2000" dirty="0" smtClean="0">
                <a:solidFill>
                  <a:srgbClr val="FFFF00"/>
                </a:solidFill>
              </a:rPr>
              <a:t>Gatsby’s garden. </a:t>
            </a:r>
          </a:p>
          <a:p>
            <a:endParaRPr lang="en-US" altLang="en-US" sz="1800" b="1" dirty="0" smtClean="0">
              <a:solidFill>
                <a:srgbClr val="FFFF00"/>
              </a:solidFill>
              <a:latin typeface="+mn-lt"/>
            </a:endParaRPr>
          </a:p>
          <a:p>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Sluggish, lazy, inactive</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lacking</a:t>
            </a:r>
            <a:r>
              <a:rPr lang="en-US" sz="2000" dirty="0">
                <a:solidFill>
                  <a:srgbClr val="FFFF00"/>
                </a:solidFill>
              </a:rPr>
              <a:t> in vigor or vitality; slack or </a:t>
            </a:r>
            <a:r>
              <a:rPr lang="en-US" sz="2000" dirty="0" smtClean="0">
                <a:solidFill>
                  <a:srgbClr val="FFFF00"/>
                </a:solidFill>
              </a:rPr>
              <a:t>slow</a:t>
            </a:r>
            <a:endParaRPr lang="en-US" altLang="x-none" sz="2000" dirty="0">
              <a:solidFill>
                <a:srgbClr val="FFFF00"/>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Active, energetic, lively</a:t>
            </a:r>
            <a:endParaRPr lang="en-US" sz="2000" dirty="0">
              <a:solidFill>
                <a:srgbClr val="FFFF00"/>
              </a:solidFill>
            </a:endParaRPr>
          </a:p>
        </p:txBody>
      </p:sp>
    </p:spTree>
    <p:extLst>
      <p:ext uri="{BB962C8B-B14F-4D97-AF65-F5344CB8AC3E}">
        <p14:creationId xmlns:p14="http://schemas.microsoft.com/office/powerpoint/2010/main" val="2018232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5/16/17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hauteur (adjective) </a:t>
            </a:r>
            <a:endParaRPr lang="en-US" sz="24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400" b="1" dirty="0" smtClean="0">
                <a:solidFill>
                  <a:schemeClr val="tx1"/>
                </a:solidFill>
                <a:latin typeface="Calibri" charset="0"/>
                <a:ea typeface="Calibri" charset="0"/>
                <a:cs typeface="Calibri" charset="0"/>
                <a:sym typeface="Calibri"/>
              </a:rPr>
              <a:t>In </a:t>
            </a:r>
            <a:r>
              <a:rPr lang="en-US" sz="2400" b="1" dirty="0">
                <a:solidFill>
                  <a:schemeClr val="tx1"/>
                </a:solidFill>
                <a:latin typeface="Calibri" charset="0"/>
                <a:ea typeface="Calibri" charset="0"/>
                <a:cs typeface="Calibri" charset="0"/>
                <a:sym typeface="Calibri"/>
              </a:rPr>
              <a:t>class activities</a:t>
            </a:r>
            <a:r>
              <a:rPr lang="en-US" sz="24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dirty="0" smtClean="0">
                <a:solidFill>
                  <a:srgbClr val="0070C0"/>
                </a:solidFill>
                <a:latin typeface="Calibri" charset="0"/>
                <a:ea typeface="Calibri" charset="0"/>
                <a:cs typeface="Calibri" charset="0"/>
                <a:sym typeface="Calibri"/>
              </a:rPr>
              <a:t>Bell Work = WOTD, hauteur (adjective)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dirty="0" smtClean="0">
                <a:solidFill>
                  <a:srgbClr val="0070C0"/>
                </a:solidFill>
                <a:latin typeface="Calibri" charset="0"/>
                <a:ea typeface="Calibri" charset="0"/>
                <a:cs typeface="Calibri" charset="0"/>
                <a:sym typeface="Calibri"/>
              </a:rPr>
              <a:t>Finish watching the movie. **Turn your questions in to your group’s folder.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FF0000"/>
                </a:solidFill>
                <a:latin typeface="Calibri" charset="0"/>
                <a:ea typeface="Calibri" charset="0"/>
                <a:cs typeface="Calibri" charset="0"/>
                <a:sym typeface="Calibri"/>
              </a:rPr>
              <a:t>With your reading groups, finish reading Ch. 3, pg. 50-59. </a:t>
            </a:r>
            <a:r>
              <a:rPr lang="en-US" sz="2400" b="1" dirty="0" smtClean="0">
                <a:solidFill>
                  <a:schemeClr val="tx1"/>
                </a:solidFill>
                <a:latin typeface="Calibri" charset="0"/>
                <a:ea typeface="Calibri" charset="0"/>
                <a:cs typeface="Calibri" charset="0"/>
                <a:sym typeface="Calibri"/>
              </a:rPr>
              <a:t>**You must have your window notes and your two assigned questions answered prior to tomorrow’s discussion.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chemeClr val="tx1"/>
                </a:solidFill>
                <a:latin typeface="Calibri" charset="0"/>
                <a:ea typeface="Calibri" charset="0"/>
                <a:cs typeface="Calibri" charset="0"/>
                <a:sym typeface="Calibri"/>
              </a:rPr>
              <a:t>Homework= </a:t>
            </a:r>
            <a:r>
              <a:rPr lang="en-US" sz="2400" b="1" dirty="0" smtClean="0">
                <a:solidFill>
                  <a:srgbClr val="7030A0"/>
                </a:solidFill>
                <a:latin typeface="Calibri" charset="0"/>
                <a:ea typeface="Calibri" charset="0"/>
                <a:cs typeface="Calibri" charset="0"/>
                <a:sym typeface="Calibri"/>
              </a:rPr>
              <a:t>Individual assignment: Color, Symbol, Image for Ch. 3 (turn in as you enter class tomorrow). </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a:t>
            </a:r>
            <a:r>
              <a:rPr lang="en-US" sz="24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a:t>
            </a:r>
            <a:r>
              <a:rPr lang="en-US" sz="24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33930824"/>
      </p:ext>
    </p:extLst>
  </p:cSld>
  <p:clrMapOvr>
    <a:masterClrMapping/>
  </p:clrMapOvr>
  <p:transition spd="slow">
    <p:cut/>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Tuesday 5/16/17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hauteur</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hoh</a:t>
            </a:r>
            <a:r>
              <a:rPr lang="en-US" sz="2000" dirty="0" smtClean="0">
                <a:solidFill>
                  <a:srgbClr val="FFFF00"/>
                </a:solidFill>
              </a:rPr>
              <a:t>-</a:t>
            </a:r>
            <a:r>
              <a:rPr lang="en-US" sz="2000" b="1" dirty="0" smtClean="0">
                <a:solidFill>
                  <a:srgbClr val="FFFF00"/>
                </a:solidFill>
              </a:rPr>
              <a:t>tur</a:t>
            </a:r>
            <a:r>
              <a:rPr lang="en-US" sz="2000" dirty="0">
                <a:solidFill>
                  <a:srgbClr val="FFFF00"/>
                </a:solidFill>
              </a:rPr>
              <a:t>]</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N/A</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2000" dirty="0" smtClean="0">
                <a:solidFill>
                  <a:srgbClr val="FFFF00"/>
                </a:solidFill>
              </a:rPr>
              <a:t>Tom Buchanan’s  </a:t>
            </a:r>
            <a:r>
              <a:rPr lang="en-US" sz="2000" u="sng" dirty="0" smtClean="0">
                <a:solidFill>
                  <a:srgbClr val="FFFF00"/>
                </a:solidFill>
              </a:rPr>
              <a:t>hauteur</a:t>
            </a:r>
            <a:r>
              <a:rPr lang="en-US" sz="2000" dirty="0" smtClean="0">
                <a:solidFill>
                  <a:srgbClr val="FFFF00"/>
                </a:solidFill>
              </a:rPr>
              <a:t> led </a:t>
            </a:r>
            <a:r>
              <a:rPr lang="en-US" sz="2000" dirty="0">
                <a:solidFill>
                  <a:srgbClr val="FFFF00"/>
                </a:solidFill>
              </a:rPr>
              <a:t>him to believe he </a:t>
            </a:r>
            <a:r>
              <a:rPr lang="en-US" sz="2000" dirty="0" smtClean="0">
                <a:solidFill>
                  <a:srgbClr val="FFFF00"/>
                </a:solidFill>
              </a:rPr>
              <a:t>was </a:t>
            </a:r>
            <a:r>
              <a:rPr lang="en-US" sz="2000" dirty="0">
                <a:solidFill>
                  <a:srgbClr val="FFFF00"/>
                </a:solidFill>
              </a:rPr>
              <a:t>better than </a:t>
            </a:r>
            <a:r>
              <a:rPr lang="en-US" sz="2000" dirty="0" smtClean="0">
                <a:solidFill>
                  <a:srgbClr val="FFFF00"/>
                </a:solidFill>
              </a:rPr>
              <a:t>Gatsby and the rest of the West Egg residents. </a:t>
            </a:r>
            <a:endParaRPr lang="en-US" altLang="en-US" sz="1800" dirty="0" smtClean="0">
              <a:solidFill>
                <a:srgbClr val="FFFF00"/>
              </a:solidFill>
              <a:latin typeface="+mn-lt"/>
            </a:endParaRPr>
          </a:p>
          <a:p>
            <a:endParaRPr lang="en-US" altLang="en-US" sz="1800" b="1" dirty="0" smtClean="0">
              <a:solidFill>
                <a:srgbClr val="FFFF00"/>
              </a:solidFill>
              <a:latin typeface="+mn-lt"/>
            </a:endParaRPr>
          </a:p>
          <a:p>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Disdain, egotism, snobbishness</a:t>
            </a:r>
            <a:endParaRPr lang="en-US" altLang="en-US" sz="2000" dirty="0">
              <a:solidFill>
                <a:srgbClr val="FFFF00"/>
              </a:solidFill>
            </a:endParaRPr>
          </a:p>
        </p:txBody>
      </p:sp>
      <p:sp>
        <p:nvSpPr>
          <p:cNvPr id="2" name="TextBox 1"/>
          <p:cNvSpPr txBox="1">
            <a:spLocks noChangeArrowheads="1"/>
          </p:cNvSpPr>
          <p:nvPr/>
        </p:nvSpPr>
        <p:spPr bwMode="auto">
          <a:xfrm>
            <a:off x="1331843" y="60768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rgbClr val="FFFF00"/>
                </a:solidFill>
              </a:rPr>
              <a:t>haughty manner or spirit; arrogance.</a:t>
            </a:r>
            <a:r>
              <a:rPr lang="en-US" sz="2000" dirty="0" smtClean="0">
                <a:solidFill>
                  <a:srgbClr val="FFFF00"/>
                </a:solidFill>
              </a:rPr>
              <a:t>.</a:t>
            </a:r>
            <a:endParaRPr lang="en-US" altLang="x-none" sz="2000" dirty="0">
              <a:solidFill>
                <a:srgbClr val="FFFF00"/>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Admiration, modesty, shyness</a:t>
            </a:r>
            <a:endParaRPr lang="en-US" sz="2000" dirty="0">
              <a:solidFill>
                <a:srgbClr val="FFFF00"/>
              </a:solidFill>
            </a:endParaRPr>
          </a:p>
        </p:txBody>
      </p:sp>
    </p:spTree>
    <p:extLst>
      <p:ext uri="{BB962C8B-B14F-4D97-AF65-F5344CB8AC3E}">
        <p14:creationId xmlns:p14="http://schemas.microsoft.com/office/powerpoint/2010/main" val="934734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rgbClr val="FFFF00"/>
                </a:solidFill>
                <a:latin typeface="Calibri" charset="0"/>
                <a:ea typeface="Arial" charset="0"/>
                <a:cs typeface="Arial" charset="0"/>
                <a:sym typeface="Calibri" charset="0"/>
              </a:rPr>
              <a:t>Tuesday 5/16/17 Agenda </a:t>
            </a:r>
            <a:endParaRPr lang="en-US" altLang="en-US" sz="3200" b="1" dirty="0">
              <a:solidFill>
                <a:srgbClr val="FFFF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endParaRPr lang="en-US" sz="2400" b="1"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400" b="1" dirty="0" smtClean="0">
                <a:solidFill>
                  <a:srgbClr val="FFFF00"/>
                </a:solidFill>
                <a:latin typeface="Calibri" charset="0"/>
                <a:ea typeface="Calibri" charset="0"/>
                <a:cs typeface="Calibri" charset="0"/>
                <a:sym typeface="Calibri"/>
              </a:rPr>
              <a:t>Color, Symbol, Image Example: **Must include page numbers with explanation. You do not need to quote the text. </a:t>
            </a:r>
          </a:p>
          <a:p>
            <a:pPr eaLnBrk="1" fontAlgn="auto" hangingPunct="1">
              <a:lnSpc>
                <a:spcPct val="80000"/>
              </a:lnSpc>
              <a:spcBef>
                <a:spcPts val="0"/>
              </a:spcBef>
              <a:spcAft>
                <a:spcPts val="0"/>
              </a:spcAft>
              <a:buClr>
                <a:srgbClr val="000000"/>
              </a:buClr>
              <a:buSzPct val="100000"/>
              <a:defRPr/>
            </a:pPr>
            <a:endParaRPr lang="en-US" sz="2400" b="1" dirty="0">
              <a:solidFill>
                <a:srgbClr val="00B050"/>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05000"/>
            <a:ext cx="7696200" cy="4463798"/>
          </a:xfrm>
          <a:prstGeom prst="rect">
            <a:avLst/>
          </a:prstGeom>
        </p:spPr>
      </p:pic>
    </p:spTree>
    <p:extLst>
      <p:ext uri="{BB962C8B-B14F-4D97-AF65-F5344CB8AC3E}">
        <p14:creationId xmlns:p14="http://schemas.microsoft.com/office/powerpoint/2010/main" val="1365807053"/>
      </p:ext>
    </p:extLst>
  </p:cSld>
  <p:clrMapOvr>
    <a:masterClrMapping/>
  </p:clrMapOvr>
  <p:transition spd="slow">
    <p:cut/>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5/17/17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charset="0"/>
                <a:ea typeface="Calibri" charset="0"/>
                <a:cs typeface="Calibri" charset="0"/>
                <a:sym typeface="Calibri"/>
              </a:rPr>
              <a:t>Bell Work:</a:t>
            </a:r>
            <a:r>
              <a:rPr lang="en-US" sz="2000" dirty="0">
                <a:latin typeface="Calibri" charset="0"/>
                <a:ea typeface="Calibri" charset="0"/>
                <a:cs typeface="Calibri" charset="0"/>
                <a:sym typeface="Calibri"/>
              </a:rPr>
              <a:t> </a:t>
            </a:r>
            <a:r>
              <a:rPr lang="en-US" sz="2000" dirty="0" smtClean="0">
                <a:latin typeface="Calibri" charset="0"/>
                <a:ea typeface="Calibri" charset="0"/>
                <a:cs typeface="Calibri" charset="0"/>
                <a:sym typeface="Calibri"/>
              </a:rPr>
              <a:t>WOTD = gaudy (adjective) + staid (adjective)</a:t>
            </a:r>
          </a:p>
          <a:p>
            <a:pPr eaLnBrk="1" fontAlgn="auto" hangingPunct="1">
              <a:lnSpc>
                <a:spcPct val="80000"/>
              </a:lnSpc>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In </a:t>
            </a:r>
            <a:r>
              <a:rPr lang="en-US" sz="2000" b="1" dirty="0">
                <a:solidFill>
                  <a:schemeClr val="tx1"/>
                </a:solidFill>
                <a:latin typeface="Calibri" charset="0"/>
                <a:ea typeface="Calibri" charset="0"/>
                <a:cs typeface="Calibri" charset="0"/>
                <a:sym typeface="Calibri"/>
              </a:rPr>
              <a:t>class activities</a:t>
            </a:r>
            <a:r>
              <a:rPr lang="en-US" sz="20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dirty="0" smtClean="0">
                <a:solidFill>
                  <a:srgbClr val="0070C0"/>
                </a:solidFill>
                <a:latin typeface="Calibri" charset="0"/>
                <a:ea typeface="Calibri" charset="0"/>
                <a:cs typeface="Calibri" charset="0"/>
                <a:sym typeface="Calibri"/>
              </a:rPr>
              <a:t>Bell Work = WOTD, gaudy (adjective) + staid (adjective)</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FF0000"/>
                </a:solidFill>
                <a:latin typeface="Calibri" charset="0"/>
                <a:ea typeface="Calibri" charset="0"/>
                <a:cs typeface="Calibri" charset="0"/>
                <a:sym typeface="Calibri"/>
              </a:rPr>
              <a:t>With your reading group, record your group’s discussion on Ch. 3. Your recording must be at least 6 minutes long (video or audio is permitted). </a:t>
            </a:r>
            <a:r>
              <a:rPr lang="en-US" sz="2000" b="1" dirty="0">
                <a:solidFill>
                  <a:srgbClr val="FF0000"/>
                </a:solidFill>
                <a:latin typeface="Calibri" charset="0"/>
                <a:ea typeface="Calibri" charset="0"/>
                <a:cs typeface="Calibri" charset="0"/>
                <a:sym typeface="Calibri"/>
              </a:rPr>
              <a:t>Use </a:t>
            </a:r>
            <a:r>
              <a:rPr lang="en-US" sz="2000" b="1" dirty="0">
                <a:solidFill>
                  <a:srgbClr val="FF0000"/>
                </a:solidFill>
                <a:latin typeface="Calibri" charset="0"/>
                <a:ea typeface="Calibri" charset="0"/>
                <a:cs typeface="Calibri" charset="0"/>
                <a:sym typeface="Calibri"/>
                <a:hlinkClick r:id="rId3"/>
              </a:rPr>
              <a:t>https://webcamera.io</a:t>
            </a:r>
            <a:r>
              <a:rPr lang="en-US" sz="2000" b="1" dirty="0" smtClean="0">
                <a:solidFill>
                  <a:srgbClr val="FF0000"/>
                </a:solidFill>
                <a:latin typeface="Calibri" charset="0"/>
                <a:ea typeface="Calibri" charset="0"/>
                <a:cs typeface="Calibri" charset="0"/>
                <a:sym typeface="Calibri"/>
                <a:hlinkClick r:id="rId3"/>
              </a:rPr>
              <a:t>/</a:t>
            </a:r>
            <a:r>
              <a:rPr lang="en-US" sz="2000" b="1" dirty="0" smtClean="0">
                <a:solidFill>
                  <a:srgbClr val="FF0000"/>
                </a:solidFill>
                <a:latin typeface="Calibri" charset="0"/>
                <a:ea typeface="Calibri" charset="0"/>
                <a:cs typeface="Calibri" charset="0"/>
                <a:sym typeface="Calibri"/>
              </a:rPr>
              <a:t> to record (or you can use your personal devices). Your recording must be completed and sent within 30 minutes from the start of class. **Finally, complete the reflection form and put your notes and reflection in your group’s assigned folder.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00B0F0"/>
                </a:solidFill>
                <a:latin typeface="Calibri" charset="0"/>
                <a:ea typeface="Calibri" charset="0"/>
                <a:cs typeface="Calibri" charset="0"/>
                <a:sym typeface="Calibri"/>
              </a:rPr>
              <a:t>Turn in Color, Symbol, Image for Ch. 3</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000" b="1" dirty="0" smtClean="0">
                <a:solidFill>
                  <a:srgbClr val="7030A0"/>
                </a:solidFill>
                <a:latin typeface="Calibri" charset="0"/>
                <a:ea typeface="Calibri" charset="0"/>
                <a:cs typeface="Calibri" charset="0"/>
                <a:sym typeface="Calibri"/>
              </a:rPr>
              <a:t>With your reading group, start reading Ch. 4 pg. 61-70. Make sure to fill out window notes and answer your two assigned questions. </a:t>
            </a:r>
          </a:p>
          <a:p>
            <a:pPr eaLnBrk="1" fontAlgn="auto" hangingPunct="1">
              <a:lnSpc>
                <a:spcPct val="80000"/>
              </a:lnSpc>
              <a:spcBef>
                <a:spcPts val="400"/>
              </a:spcBef>
              <a:spcAft>
                <a:spcPts val="0"/>
              </a:spcAft>
              <a:buClr>
                <a:srgbClr val="000000"/>
              </a:buClr>
              <a:buSzPct val="100000"/>
              <a:defRPr/>
            </a:pPr>
            <a:r>
              <a:rPr lang="en-US" sz="2000" b="1" dirty="0" smtClean="0">
                <a:solidFill>
                  <a:srgbClr val="00B050"/>
                </a:solidFill>
                <a:latin typeface="Calibri" charset="0"/>
                <a:ea typeface="Calibri" charset="0"/>
                <a:cs typeface="Calibri" charset="0"/>
                <a:sym typeface="Calibri"/>
              </a:rPr>
              <a:t>Content </a:t>
            </a:r>
            <a:r>
              <a:rPr lang="en-US" sz="20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a:t>
            </a:r>
            <a:r>
              <a:rPr lang="en-US" sz="2000" dirty="0">
                <a:latin typeface="Calibri" charset="0"/>
                <a:ea typeface="Calibri" charset="0"/>
                <a:cs typeface="Calibri" charset="0"/>
              </a:rPr>
              <a:t>cite strong and thorough textual evidence to </a:t>
            </a:r>
            <a:r>
              <a:rPr lang="en-US" sz="2000" dirty="0" smtClean="0">
                <a:latin typeface="Calibri" charset="0"/>
                <a:ea typeface="Calibri" charset="0"/>
                <a:cs typeface="Calibri" charset="0"/>
              </a:rPr>
              <a:t>support </a:t>
            </a:r>
            <a:r>
              <a:rPr lang="en-US" sz="2000" dirty="0">
                <a:latin typeface="Calibri" charset="0"/>
                <a:ea typeface="Calibri" charset="0"/>
                <a:cs typeface="Calibri" charset="0"/>
              </a:rPr>
              <a:t>analysis of what the text says explicitly as well as inferences drawn from the text, including determining where the text leaves matters uncertain.</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0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0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0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8055233"/>
      </p:ext>
    </p:extLst>
  </p:cSld>
  <p:clrMapOvr>
    <a:masterClrMapping/>
  </p:clrMapOvr>
  <p:transition spd="slow">
    <p:cut/>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Wednesday 5/17/17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gaudy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gaw</a:t>
            </a:r>
            <a:r>
              <a:rPr lang="en-US" sz="2000" dirty="0" smtClean="0">
                <a:solidFill>
                  <a:srgbClr val="FFFF00"/>
                </a:solidFill>
              </a:rPr>
              <a:t>-dee]</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gaudiness (noun)</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altLang="en-US" sz="2000" dirty="0" smtClean="0">
                <a:solidFill>
                  <a:srgbClr val="FFFF00"/>
                </a:solidFill>
              </a:rPr>
              <a:t>Gatsby was known for his </a:t>
            </a:r>
            <a:r>
              <a:rPr lang="en-US" altLang="en-US" sz="2000" u="sng" dirty="0" smtClean="0">
                <a:solidFill>
                  <a:srgbClr val="FFFF00"/>
                </a:solidFill>
              </a:rPr>
              <a:t>gaudy</a:t>
            </a:r>
            <a:r>
              <a:rPr lang="en-US" altLang="en-US" sz="2000" dirty="0" smtClean="0">
                <a:solidFill>
                  <a:srgbClr val="FFFF00"/>
                </a:solidFill>
              </a:rPr>
              <a:t> fashion sense</a:t>
            </a:r>
            <a:r>
              <a:rPr lang="en-US" sz="2000" dirty="0" smtClean="0">
                <a:solidFill>
                  <a:srgbClr val="FFFF00"/>
                </a:solidFill>
              </a:rPr>
              <a:t>.</a:t>
            </a:r>
            <a:endParaRPr lang="en-US" altLang="en-US" sz="1800" b="1" dirty="0" smtClean="0">
              <a:solidFill>
                <a:srgbClr val="FFFF00"/>
              </a:solidFill>
              <a:latin typeface="+mn-lt"/>
            </a:endParaRPr>
          </a:p>
          <a:p>
            <a:endParaRPr lang="en-US" altLang="en-US" sz="1800" b="1" dirty="0" smtClean="0">
              <a:solidFill>
                <a:srgbClr val="FFFF00"/>
              </a:solidFill>
              <a:latin typeface="+mn-lt"/>
            </a:endParaRPr>
          </a:p>
          <a:p>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Flashy, pizzazz, brilliant</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Brilliantly or excessively showy</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Modest, normal, plain</a:t>
            </a:r>
            <a:endParaRPr lang="en-US" sz="2000" dirty="0">
              <a:solidFill>
                <a:srgbClr val="FFFF00"/>
              </a:solidFill>
            </a:endParaRPr>
          </a:p>
        </p:txBody>
      </p:sp>
    </p:spTree>
    <p:extLst>
      <p:ext uri="{BB962C8B-B14F-4D97-AF65-F5344CB8AC3E}">
        <p14:creationId xmlns:p14="http://schemas.microsoft.com/office/powerpoint/2010/main" val="21030403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Wednesday 5/17/17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staid</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steyd</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staidly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2000" dirty="0" smtClean="0">
                <a:solidFill>
                  <a:srgbClr val="FFFF00"/>
                </a:solidFill>
              </a:rPr>
              <a:t>The </a:t>
            </a:r>
            <a:r>
              <a:rPr lang="en-US" sz="2000" u="sng" dirty="0" smtClean="0">
                <a:solidFill>
                  <a:srgbClr val="FFFF00"/>
                </a:solidFill>
              </a:rPr>
              <a:t>staid</a:t>
            </a:r>
            <a:r>
              <a:rPr lang="en-US" sz="2000" dirty="0" smtClean="0">
                <a:solidFill>
                  <a:srgbClr val="FFFF00"/>
                </a:solidFill>
              </a:rPr>
              <a:t> teacher was not impressed with the student’s joke about his missing assignment. </a:t>
            </a:r>
            <a:endParaRPr lang="en-US" altLang="en-US" sz="1800" b="1" dirty="0" smtClean="0">
              <a:solidFill>
                <a:srgbClr val="FFFF00"/>
              </a:solidFill>
              <a:latin typeface="+mn-lt"/>
            </a:endParaRPr>
          </a:p>
          <a:p>
            <a:endParaRPr lang="en-US" altLang="en-US" sz="1800" b="1" dirty="0" smtClean="0">
              <a:solidFill>
                <a:srgbClr val="FFFF00"/>
              </a:solidFill>
              <a:latin typeface="+mn-lt"/>
            </a:endParaRPr>
          </a:p>
          <a:p>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Acclaimed, dignified, reputable</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Of distinguished and respectable character</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Infamous, ordinary, unimportant</a:t>
            </a:r>
            <a:endParaRPr lang="en-US" sz="2000" dirty="0">
              <a:solidFill>
                <a:srgbClr val="FFFF00"/>
              </a:solidFill>
            </a:endParaRPr>
          </a:p>
        </p:txBody>
      </p:sp>
    </p:spTree>
    <p:extLst>
      <p:ext uri="{BB962C8B-B14F-4D97-AF65-F5344CB8AC3E}">
        <p14:creationId xmlns:p14="http://schemas.microsoft.com/office/powerpoint/2010/main" val="306226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5/18/17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400" b="1" dirty="0">
                <a:latin typeface="Calibri" charset="0"/>
                <a:ea typeface="Calibri" charset="0"/>
                <a:cs typeface="Calibri" charset="0"/>
                <a:sym typeface="Calibri"/>
              </a:rPr>
              <a:t>Bell Work:</a:t>
            </a:r>
            <a:r>
              <a:rPr lang="en-US" sz="2400" dirty="0">
                <a:latin typeface="Calibri" charset="0"/>
                <a:ea typeface="Calibri" charset="0"/>
                <a:cs typeface="Calibri" charset="0"/>
                <a:sym typeface="Calibri"/>
              </a:rPr>
              <a:t> </a:t>
            </a:r>
            <a:r>
              <a:rPr lang="en-US" sz="2400" dirty="0" smtClean="0">
                <a:latin typeface="Calibri" charset="0"/>
                <a:ea typeface="Calibri" charset="0"/>
                <a:cs typeface="Calibri" charset="0"/>
                <a:sym typeface="Calibri"/>
              </a:rPr>
              <a:t>WOTD = dilatory (adjective)</a:t>
            </a:r>
          </a:p>
          <a:p>
            <a:pPr eaLnBrk="1" fontAlgn="auto" hangingPunct="1">
              <a:lnSpc>
                <a:spcPct val="80000"/>
              </a:lnSpc>
              <a:spcBef>
                <a:spcPts val="0"/>
              </a:spcBef>
              <a:spcAft>
                <a:spcPts val="0"/>
              </a:spcAft>
              <a:buClr>
                <a:srgbClr val="000000"/>
              </a:buClr>
              <a:buSzPct val="100000"/>
              <a:defRPr/>
            </a:pPr>
            <a:r>
              <a:rPr lang="en-US" sz="2400" b="1" dirty="0" smtClean="0">
                <a:solidFill>
                  <a:schemeClr val="tx1"/>
                </a:solidFill>
                <a:latin typeface="Calibri" charset="0"/>
                <a:ea typeface="Calibri" charset="0"/>
                <a:cs typeface="Calibri" charset="0"/>
                <a:sym typeface="Calibri"/>
              </a:rPr>
              <a:t>In </a:t>
            </a:r>
            <a:r>
              <a:rPr lang="en-US" sz="2400" b="1" dirty="0">
                <a:solidFill>
                  <a:schemeClr val="tx1"/>
                </a:solidFill>
                <a:latin typeface="Calibri" charset="0"/>
                <a:ea typeface="Calibri" charset="0"/>
                <a:cs typeface="Calibri" charset="0"/>
                <a:sym typeface="Calibri"/>
              </a:rPr>
              <a:t>class activities</a:t>
            </a:r>
            <a:r>
              <a:rPr lang="en-US" sz="24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dirty="0" smtClean="0">
                <a:solidFill>
                  <a:srgbClr val="0070C0"/>
                </a:solidFill>
                <a:latin typeface="Calibri" charset="0"/>
                <a:ea typeface="Calibri" charset="0"/>
                <a:cs typeface="Calibri" charset="0"/>
                <a:sym typeface="Calibri"/>
              </a:rPr>
              <a:t>Bell Work = WOTD, dilatory (adjective)</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FF0000"/>
                </a:solidFill>
                <a:latin typeface="Calibri" charset="0"/>
                <a:ea typeface="Calibri" charset="0"/>
                <a:cs typeface="Calibri" charset="0"/>
                <a:sym typeface="Calibri"/>
              </a:rPr>
              <a:t>Mrs. </a:t>
            </a:r>
            <a:r>
              <a:rPr lang="en-US" sz="2400" b="1" dirty="0" err="1" smtClean="0">
                <a:solidFill>
                  <a:srgbClr val="FF0000"/>
                </a:solidFill>
                <a:latin typeface="Calibri" charset="0"/>
                <a:ea typeface="Calibri" charset="0"/>
                <a:cs typeface="Calibri" charset="0"/>
                <a:sym typeface="Calibri"/>
              </a:rPr>
              <a:t>Lintner</a:t>
            </a:r>
            <a:r>
              <a:rPr lang="en-US" sz="2400" b="1" dirty="0" smtClean="0">
                <a:solidFill>
                  <a:srgbClr val="FF0000"/>
                </a:solidFill>
                <a:latin typeface="Calibri" charset="0"/>
                <a:ea typeface="Calibri" charset="0"/>
                <a:cs typeface="Calibri" charset="0"/>
                <a:sym typeface="Calibri"/>
              </a:rPr>
              <a:t> will explain the plan for the day.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400" b="1" dirty="0" smtClean="0">
                <a:solidFill>
                  <a:srgbClr val="7030A0"/>
                </a:solidFill>
                <a:latin typeface="Calibri" charset="0"/>
                <a:ea typeface="Calibri" charset="0"/>
                <a:cs typeface="Calibri" charset="0"/>
                <a:sym typeface="Calibri"/>
              </a:rPr>
              <a:t>Homework = Read, finish notes and two assigned questions for Ch. 4 pg. 71-80</a:t>
            </a:r>
          </a:p>
          <a:p>
            <a:pPr eaLnBrk="1" fontAlgn="auto" hangingPunct="1">
              <a:lnSpc>
                <a:spcPct val="80000"/>
              </a:lnSpc>
              <a:spcBef>
                <a:spcPts val="400"/>
              </a:spcBef>
              <a:spcAft>
                <a:spcPts val="0"/>
              </a:spcAft>
              <a:buClr>
                <a:srgbClr val="000000"/>
              </a:buClr>
              <a:buSzPct val="100000"/>
              <a:defRPr/>
            </a:pPr>
            <a:r>
              <a:rPr lang="en-US" sz="2400" b="1" dirty="0" smtClean="0">
                <a:solidFill>
                  <a:srgbClr val="00B050"/>
                </a:solidFill>
                <a:latin typeface="Calibri" charset="0"/>
                <a:ea typeface="Calibri" charset="0"/>
                <a:cs typeface="Calibri" charset="0"/>
                <a:sym typeface="Calibri"/>
              </a:rPr>
              <a:t>Content </a:t>
            </a:r>
            <a:r>
              <a:rPr lang="en-US" sz="24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a:t>
            </a:r>
            <a:r>
              <a:rPr lang="en-US" sz="24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4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4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97898721"/>
      </p:ext>
    </p:extLst>
  </p:cSld>
  <p:clrMapOvr>
    <a:masterClrMapping/>
  </p:clrMapOvr>
  <p:transition spd="slow">
    <p:cut/>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Thursday 5/18/17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dilatory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b="1" dirty="0" err="1" smtClean="0">
                <a:solidFill>
                  <a:srgbClr val="FFFF00"/>
                </a:solidFill>
              </a:rPr>
              <a:t>dil</a:t>
            </a:r>
            <a:r>
              <a:rPr lang="en-US" sz="2000" dirty="0" smtClean="0">
                <a:solidFill>
                  <a:srgbClr val="FFFF00"/>
                </a:solidFill>
              </a:rPr>
              <a:t>-</a:t>
            </a:r>
            <a:r>
              <a:rPr lang="en-US" sz="2000" i="1" dirty="0" smtClean="0">
                <a:solidFill>
                  <a:srgbClr val="FFFF00"/>
                </a:solidFill>
              </a:rPr>
              <a:t>uh</a:t>
            </a:r>
            <a:r>
              <a:rPr lang="en-US" sz="2000" dirty="0" smtClean="0">
                <a:solidFill>
                  <a:srgbClr val="FFFF00"/>
                </a:solidFill>
              </a:rPr>
              <a:t>-</a:t>
            </a:r>
            <a:r>
              <a:rPr lang="en-US" sz="2000" dirty="0" err="1" smtClean="0">
                <a:solidFill>
                  <a:srgbClr val="FFFF00"/>
                </a:solidFill>
              </a:rPr>
              <a:t>tawr</a:t>
            </a:r>
            <a:r>
              <a:rPr lang="en-US" sz="2000" dirty="0" smtClean="0">
                <a:solidFill>
                  <a:srgbClr val="FFFF00"/>
                </a:solidFill>
              </a:rPr>
              <a:t>-</a:t>
            </a:r>
            <a:r>
              <a:rPr lang="en-US" sz="2000" dirty="0" err="1" smtClean="0">
                <a:solidFill>
                  <a:srgbClr val="FFFF00"/>
                </a:solidFill>
              </a:rPr>
              <a:t>ee</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dilatorily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a:solidFill>
                  <a:srgbClr val="FFFF00"/>
                </a:solidFill>
              </a:rPr>
              <a:t>My father used a </a:t>
            </a:r>
            <a:r>
              <a:rPr lang="en-US" sz="1800" u="sng" dirty="0">
                <a:solidFill>
                  <a:srgbClr val="FFFF00"/>
                </a:solidFill>
              </a:rPr>
              <a:t>dilatory</a:t>
            </a:r>
            <a:r>
              <a:rPr lang="en-US" sz="1800" dirty="0">
                <a:solidFill>
                  <a:srgbClr val="FFFF00"/>
                </a:solidFill>
              </a:rPr>
              <a:t> strategy to keep me out of the house while my mother arranged my surprise birthday party.</a:t>
            </a: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Delaying, loitering, slow</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Intended to cause delay</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Diligent, eager, zealous</a:t>
            </a:r>
            <a:endParaRPr lang="en-US" sz="2000" dirty="0">
              <a:solidFill>
                <a:srgbClr val="FFFF00"/>
              </a:solidFill>
            </a:endParaRPr>
          </a:p>
        </p:txBody>
      </p:sp>
    </p:spTree>
    <p:extLst>
      <p:ext uri="{BB962C8B-B14F-4D97-AF65-F5344CB8AC3E}">
        <p14:creationId xmlns:p14="http://schemas.microsoft.com/office/powerpoint/2010/main" val="1027504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Thursday 10/5/17 Agenda</a:t>
            </a:r>
            <a:endParaRPr lang="en-US" altLang="en-US" sz="4400" dirty="0">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152400" y="685800"/>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100" b="1" dirty="0">
                <a:latin typeface="+mn-lt"/>
                <a:ea typeface="Calibri"/>
                <a:cs typeface="Calibri"/>
                <a:sym typeface="Calibri"/>
              </a:rPr>
              <a:t>Bell Work:</a:t>
            </a:r>
            <a:r>
              <a:rPr lang="en-US" sz="1100" dirty="0">
                <a:latin typeface="+mn-lt"/>
                <a:ea typeface="Calibri"/>
                <a:cs typeface="Calibri"/>
                <a:sym typeface="Calibri"/>
              </a:rPr>
              <a:t> </a:t>
            </a:r>
            <a:r>
              <a:rPr lang="en-US" sz="1100" dirty="0" smtClean="0">
                <a:latin typeface="+mn-lt"/>
                <a:ea typeface="Calibri"/>
                <a:cs typeface="Calibri"/>
                <a:sym typeface="Calibri"/>
              </a:rPr>
              <a:t>PSR List 66-75 (Quiz = Monday)</a:t>
            </a:r>
            <a:endParaRPr lang="en-US" sz="11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1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100" b="1" dirty="0" smtClean="0">
                <a:latin typeface="+mn-lt"/>
                <a:ea typeface="Calibri"/>
                <a:cs typeface="Calibri"/>
                <a:sym typeface="Calibri"/>
              </a:rPr>
              <a:t>In </a:t>
            </a:r>
            <a:r>
              <a:rPr lang="en-US" sz="11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Bell Work = </a:t>
            </a:r>
            <a:r>
              <a:rPr lang="en-US" sz="1100" dirty="0" smtClean="0">
                <a:solidFill>
                  <a:schemeClr val="tx1"/>
                </a:solidFill>
                <a:latin typeface="+mn-lt"/>
                <a:ea typeface="Calibri"/>
                <a:cs typeface="Calibri"/>
                <a:sym typeface="Calibri"/>
              </a:rPr>
              <a:t>PSR List 66-75 (Quiz = Monday)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SRI Test = </a:t>
            </a:r>
            <a:r>
              <a:rPr lang="en-US" sz="1100" dirty="0">
                <a:solidFill>
                  <a:schemeClr val="tx1"/>
                </a:solidFill>
              </a:rPr>
              <a:t>Go to the Dearborn Public Schools homepage&gt;Resource tab&gt;Students&gt;Student Applications (under Useful Links).</a:t>
            </a:r>
          </a:p>
          <a:p>
            <a:r>
              <a:rPr lang="en-US" sz="1100" dirty="0">
                <a:solidFill>
                  <a:schemeClr val="tx1"/>
                </a:solidFill>
              </a:rPr>
              <a:t>username:  student #</a:t>
            </a:r>
          </a:p>
          <a:p>
            <a:r>
              <a:rPr lang="en-US" sz="1100" dirty="0">
                <a:solidFill>
                  <a:schemeClr val="tx1"/>
                </a:solidFill>
              </a:rPr>
              <a:t>password:   student </a:t>
            </a:r>
            <a:r>
              <a:rPr lang="en-US" sz="1100" dirty="0" smtClean="0">
                <a:solidFill>
                  <a:schemeClr val="tx1"/>
                </a:solidFill>
              </a:rPr>
              <a:t>#</a:t>
            </a:r>
          </a:p>
          <a:p>
            <a:endParaRPr lang="en-US" sz="1100" b="1" dirty="0">
              <a:solidFill>
                <a:schemeClr val="tx1"/>
              </a:solidFill>
              <a:latin typeface="+mn-lt"/>
              <a:ea typeface="Calibri"/>
              <a:cs typeface="Calibri"/>
              <a:sym typeface="Calibri"/>
            </a:endParaRPr>
          </a:p>
          <a:p>
            <a:r>
              <a:rPr lang="en-US" sz="1100" b="1" dirty="0" smtClean="0">
                <a:solidFill>
                  <a:srgbClr val="00B050"/>
                </a:solidFill>
                <a:latin typeface="+mn-lt"/>
                <a:ea typeface="Calibri"/>
                <a:cs typeface="Calibri"/>
                <a:sym typeface="Calibri"/>
              </a:rPr>
              <a:t>**When you are finished taking the test, you should be provided with your score and a list of suggested books. Please record your score and the list of suggested texts to your log where we are keeping track of your scores on Khan Academy. You can access it through your Google Drive and it should be in your recent documents.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SSR (15-20 minutes) = </a:t>
            </a:r>
            <a:r>
              <a:rPr lang="en-US" sz="1100" dirty="0" smtClean="0">
                <a:solidFill>
                  <a:schemeClr val="tx1"/>
                </a:solidFill>
                <a:latin typeface="+mn-lt"/>
                <a:ea typeface="Calibri"/>
                <a:cs typeface="Calibri"/>
                <a:sym typeface="Calibri"/>
              </a:rPr>
              <a:t>When you have completed everything for the SRI, please take out your SSR book and start reading. I will also need you to write down the book you are reading for this Marking Period for SSR on the class roster (I will make sure it is passed around). </a:t>
            </a:r>
            <a:r>
              <a:rPr lang="en-US" sz="1100" b="1" dirty="0" smtClean="0">
                <a:solidFill>
                  <a:srgbClr val="00B050"/>
                </a:solidFill>
                <a:latin typeface="+mn-lt"/>
                <a:ea typeface="Calibri"/>
                <a:cs typeface="Calibri"/>
                <a:sym typeface="Calibri"/>
              </a:rPr>
              <a:t>**Reminder, your book must be read by 10/22</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Exit Ticket: </a:t>
            </a:r>
            <a:r>
              <a:rPr lang="en-US" sz="1100" dirty="0" smtClean="0">
                <a:solidFill>
                  <a:schemeClr val="tx1"/>
                </a:solidFill>
                <a:latin typeface="+mn-lt"/>
                <a:ea typeface="Calibri"/>
                <a:cs typeface="Calibri"/>
                <a:sym typeface="Calibri"/>
              </a:rPr>
              <a:t>Before you leave, you will need to write down and record at least two pieces of evidence you can use for your SSR Weekly Response. We will review requirements for how it needs to be written and submitted. Your response will be due Sunday at 10 p.m. on Google Classroom, or first thing on Monday if it is handwritten.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rgbClr val="00B050"/>
                </a:solidFill>
                <a:latin typeface="+mn-lt"/>
                <a:ea typeface="Calibri"/>
                <a:cs typeface="Calibri"/>
                <a:sym typeface="Calibri"/>
              </a:rPr>
              <a:t>On your way out the door, you will need to turn in AOTW 2 and 3. In order to make grading more efficient, please staple everything for both articles, together in a packet. </a:t>
            </a:r>
          </a:p>
          <a:p>
            <a:pPr eaLnBrk="1" fontAlgn="auto" hangingPunct="1">
              <a:lnSpc>
                <a:spcPct val="170000"/>
              </a:lnSpc>
              <a:spcBef>
                <a:spcPts val="0"/>
              </a:spcBef>
              <a:spcAft>
                <a:spcPts val="0"/>
              </a:spcAft>
              <a:buClr>
                <a:srgbClr val="000000"/>
              </a:buClr>
              <a:buSzPct val="100000"/>
              <a:defRPr/>
            </a:pPr>
            <a:r>
              <a:rPr lang="en-US" sz="11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100" dirty="0" smtClean="0">
                <a:ea typeface="Calibri"/>
                <a:cs typeface="Calibri"/>
                <a:sym typeface="Calibri"/>
              </a:rPr>
              <a:t>I </a:t>
            </a:r>
            <a:r>
              <a:rPr lang="en-US" sz="1100" dirty="0">
                <a:ea typeface="Calibri"/>
                <a:cs typeface="Calibri"/>
                <a:sym typeface="Calibri"/>
              </a:rPr>
              <a:t>can </a:t>
            </a:r>
            <a:r>
              <a:rPr lang="en-US" sz="1100" dirty="0"/>
              <a:t>c</a:t>
            </a:r>
            <a:r>
              <a:rPr lang="en-US" sz="1100" dirty="0" smtClean="0"/>
              <a:t>ite </a:t>
            </a:r>
            <a:r>
              <a:rPr lang="en-US" sz="1100" dirty="0"/>
              <a:t>strong and thorough textual evidence to support analysis of what the text says explicitly as well as inferences drawn from the text, including determining where the text leaves matters </a:t>
            </a:r>
            <a:r>
              <a:rPr lang="en-US" sz="1100" dirty="0" smtClean="0"/>
              <a:t>uncertain.</a:t>
            </a:r>
          </a:p>
          <a:p>
            <a:pPr marL="228600" indent="-228600" eaLnBrk="1" fontAlgn="auto" hangingPunct="1">
              <a:spcBef>
                <a:spcPts val="0"/>
              </a:spcBef>
              <a:spcAft>
                <a:spcPts val="0"/>
              </a:spcAft>
              <a:buClr>
                <a:srgbClr val="000000"/>
              </a:buClr>
              <a:buSzPct val="100000"/>
              <a:buFont typeface="Arial" charset="0"/>
              <a:buChar char="•"/>
              <a:defRPr/>
            </a:pPr>
            <a:r>
              <a:rPr lang="en-US" sz="1100" dirty="0" smtClean="0">
                <a:ea typeface="Calibri"/>
                <a:cs typeface="Calibri"/>
                <a:sym typeface="Calibri"/>
              </a:rPr>
              <a:t>I can write an argumentative response and support my claim using textual evidence from my SSR </a:t>
            </a:r>
            <a:r>
              <a:rPr lang="en-US" sz="1100" smtClean="0">
                <a:ea typeface="Calibri"/>
                <a:cs typeface="Calibri"/>
                <a:sym typeface="Calibri"/>
              </a:rPr>
              <a:t>book as support. </a:t>
            </a:r>
            <a:endParaRPr lang="en-US" sz="11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100" b="1" dirty="0" smtClean="0">
                <a:latin typeface="+mn-lt"/>
                <a:ea typeface="Calibri"/>
                <a:cs typeface="Calibri"/>
                <a:sym typeface="Calibri"/>
              </a:rPr>
              <a:t>Homework:</a:t>
            </a:r>
            <a:r>
              <a:rPr lang="en-US" sz="1100" b="1" dirty="0" smtClean="0">
                <a:solidFill>
                  <a:srgbClr val="009A46"/>
                </a:solidFill>
                <a:latin typeface="+mn-lt"/>
                <a:ea typeface="Calibri"/>
                <a:cs typeface="Calibri"/>
                <a:sym typeface="Calibri"/>
              </a:rPr>
              <a:t> SSR (there will be a weekly response due on Sunday of this week). </a:t>
            </a:r>
          </a:p>
        </p:txBody>
      </p:sp>
    </p:spTree>
    <p:extLst>
      <p:ext uri="{BB962C8B-B14F-4D97-AF65-F5344CB8AC3E}">
        <p14:creationId xmlns:p14="http://schemas.microsoft.com/office/powerpoint/2010/main" val="75783343"/>
      </p:ext>
    </p:extLst>
  </p:cSld>
  <p:clrMapOvr>
    <a:masterClrMapping/>
  </p:clrMapOvr>
  <p:transition spd="slow">
    <p:cut/>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5/19/17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Study for WOTD Quiz (10 minutes)</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With a partner or O.Y.O. study for your WOTD Quiz</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WOTD Quiz (20 minutes)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FF0000"/>
                </a:solidFill>
                <a:latin typeface="Calibri" charset="0"/>
                <a:ea typeface="Calibri" charset="0"/>
                <a:cs typeface="Calibri" charset="0"/>
                <a:sym typeface="Calibri"/>
              </a:rPr>
              <a:t>With your reading group, record your group’s discussion on Ch. 4</a:t>
            </a:r>
            <a:r>
              <a:rPr lang="en-US" sz="2200" b="1" dirty="0" smtClean="0">
                <a:solidFill>
                  <a:srgbClr val="FF0000"/>
                </a:solidFill>
                <a:latin typeface="Calibri" charset="0"/>
                <a:ea typeface="Calibri" charset="0"/>
                <a:cs typeface="Calibri" charset="0"/>
                <a:sym typeface="Calibri"/>
              </a:rPr>
              <a:t>. </a:t>
            </a:r>
            <a:r>
              <a:rPr lang="en-US" sz="2200" b="1" dirty="0">
                <a:solidFill>
                  <a:srgbClr val="FF0000"/>
                </a:solidFill>
                <a:latin typeface="Calibri" charset="0"/>
                <a:ea typeface="Calibri" charset="0"/>
                <a:cs typeface="Calibri" charset="0"/>
                <a:sym typeface="Calibri"/>
              </a:rPr>
              <a:t>Your recording must be at least 6 minutes long (video or audio is permitted). Use </a:t>
            </a:r>
            <a:r>
              <a:rPr lang="en-US" sz="2200" b="1" dirty="0">
                <a:solidFill>
                  <a:srgbClr val="FF0000"/>
                </a:solidFill>
                <a:latin typeface="Calibri" charset="0"/>
                <a:ea typeface="Calibri" charset="0"/>
                <a:cs typeface="Calibri" charset="0"/>
                <a:sym typeface="Calibri"/>
                <a:hlinkClick r:id="rId3"/>
              </a:rPr>
              <a:t>https://webcamera.io/</a:t>
            </a:r>
            <a:r>
              <a:rPr lang="en-US" sz="2200" b="1" dirty="0">
                <a:solidFill>
                  <a:srgbClr val="FF0000"/>
                </a:solidFill>
                <a:latin typeface="Calibri" charset="0"/>
                <a:ea typeface="Calibri" charset="0"/>
                <a:cs typeface="Calibri" charset="0"/>
                <a:sym typeface="Calibri"/>
              </a:rPr>
              <a:t> to record (or you can use your personal devices). Your recording must be completed and sent within 30 minutes from the start of class. **Finally, complete the reflection form and put your notes and reflection in your group’s assigned folder. </a:t>
            </a:r>
            <a:endParaRPr lang="en-US" sz="2200" b="1" dirty="0" smtClean="0">
              <a:solidFill>
                <a:srgbClr val="FF000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Homework = Start reading Ch. 5 pg. 81-89 + notes and two assigned questions.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a:t>
            </a:r>
            <a:r>
              <a:rPr lang="en-US" sz="2200" b="1" dirty="0">
                <a:solidFill>
                  <a:srgbClr val="00B050"/>
                </a:solidFill>
                <a:latin typeface="Calibri" charset="0"/>
                <a:ea typeface="Calibri" charset="0"/>
                <a:cs typeface="Calibri" charset="0"/>
                <a:sym typeface="Calibri"/>
              </a:rPr>
              <a:t>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183767199"/>
      </p:ext>
    </p:extLst>
  </p:cSld>
  <p:clrMapOvr>
    <a:masterClrMapping/>
  </p:clrMapOvr>
  <p:transition spd="slow">
    <p:cut/>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5/22/17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vicariously (adverb)</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vicariously (adverb)</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Lifestyles of the rich and the famous handout w/ MTV Cribs videos</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Turn in assignment at the door at the end of the hour.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Homework = Finish reading Ch. 5 pg. 90-96 + notes and two assigned questions for tomorrow’s discussion.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584378919"/>
      </p:ext>
    </p:extLst>
  </p:cSld>
  <p:clrMapOvr>
    <a:masterClrMapping/>
  </p:clrMapOvr>
  <p:transition spd="slow">
    <p:cut/>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Monday 5/22/17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vicariously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adverb</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a:solidFill>
                  <a:srgbClr val="FFFF00"/>
                </a:solidFill>
              </a:rPr>
              <a:t>vahy</a:t>
            </a:r>
            <a:r>
              <a:rPr lang="en-US" sz="2000" dirty="0">
                <a:solidFill>
                  <a:srgbClr val="FFFF00"/>
                </a:solidFill>
              </a:rPr>
              <a:t>-</a:t>
            </a:r>
            <a:r>
              <a:rPr lang="en-US" sz="2000" b="1" dirty="0" err="1">
                <a:solidFill>
                  <a:srgbClr val="FFFF00"/>
                </a:solidFill>
              </a:rPr>
              <a:t>kair</a:t>
            </a:r>
            <a:r>
              <a:rPr lang="en-US" sz="2000" dirty="0">
                <a:solidFill>
                  <a:srgbClr val="FFFF00"/>
                </a:solidFill>
              </a:rPr>
              <a:t>-</a:t>
            </a:r>
            <a:r>
              <a:rPr lang="en-US" sz="2000" dirty="0" err="1">
                <a:solidFill>
                  <a:srgbClr val="FFFF00"/>
                </a:solidFill>
              </a:rPr>
              <a:t>ee</a:t>
            </a:r>
            <a:r>
              <a:rPr lang="en-US" sz="2000" dirty="0">
                <a:solidFill>
                  <a:srgbClr val="FFFF00"/>
                </a:solidFill>
              </a:rPr>
              <a:t>-</a:t>
            </a:r>
            <a:r>
              <a:rPr lang="en-US" sz="2000" i="1" dirty="0">
                <a:solidFill>
                  <a:srgbClr val="FFFF00"/>
                </a:solidFill>
              </a:rPr>
              <a:t>uh</a:t>
            </a:r>
            <a:r>
              <a:rPr lang="en-US" sz="2000" dirty="0">
                <a:solidFill>
                  <a:srgbClr val="FFFF00"/>
                </a:solidFill>
              </a:rPr>
              <a:t> </a:t>
            </a:r>
            <a:r>
              <a:rPr lang="en-US" sz="2000" dirty="0" smtClean="0">
                <a:solidFill>
                  <a:srgbClr val="FFFF00"/>
                </a:solidFill>
              </a:rPr>
              <a:t>s-lee]</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vicariousness (noun)</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altLang="en-US" sz="1800" dirty="0" smtClean="0">
                <a:solidFill>
                  <a:srgbClr val="FFFF00"/>
                </a:solidFill>
              </a:rPr>
              <a:t>Nick lived </a:t>
            </a:r>
            <a:r>
              <a:rPr lang="en-US" altLang="en-US" sz="1800" u="sng" dirty="0" smtClean="0">
                <a:solidFill>
                  <a:srgbClr val="FFFF00"/>
                </a:solidFill>
              </a:rPr>
              <a:t>vicariously</a:t>
            </a:r>
            <a:r>
              <a:rPr lang="en-US" altLang="en-US" sz="1800" dirty="0" smtClean="0">
                <a:solidFill>
                  <a:srgbClr val="FFFF00"/>
                </a:solidFill>
              </a:rPr>
              <a:t> through Jay Gatsby. </a:t>
            </a:r>
            <a:endParaRPr lang="en-US" sz="1800" dirty="0">
              <a:solidFill>
                <a:srgbClr val="FFFF00"/>
              </a:solidFill>
            </a:endParaRP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Imagined, pretended, represented</a:t>
            </a:r>
            <a:endParaRPr lang="en-US" altLang="en-US" sz="2000" dirty="0">
              <a:solidFill>
                <a:srgbClr val="FFFF00"/>
              </a:solidFill>
            </a:endParaRPr>
          </a:p>
        </p:txBody>
      </p:sp>
      <p:sp>
        <p:nvSpPr>
          <p:cNvPr id="2" name="TextBox 1"/>
          <p:cNvSpPr txBox="1">
            <a:spLocks noChangeArrowheads="1"/>
          </p:cNvSpPr>
          <p:nvPr/>
        </p:nvSpPr>
        <p:spPr bwMode="auto">
          <a:xfrm>
            <a:off x="1331843" y="57150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rgbClr val="FFFF00"/>
                </a:solidFill>
              </a:rPr>
              <a:t>in a way that is experienced in the imagination through the actions of another </a:t>
            </a:r>
            <a:r>
              <a:rPr lang="en-US" sz="2000" dirty="0" smtClean="0">
                <a:solidFill>
                  <a:srgbClr val="FFFF00"/>
                </a:solidFill>
              </a:rPr>
              <a:t>person</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rgbClr val="FFFF00"/>
                </a:solidFill>
              </a:rPr>
              <a:t>Genuine, real, true</a:t>
            </a:r>
            <a:endParaRPr lang="en-US" sz="2000" dirty="0">
              <a:solidFill>
                <a:srgbClr val="FFFF00"/>
              </a:solidFill>
            </a:endParaRPr>
          </a:p>
        </p:txBody>
      </p:sp>
    </p:spTree>
    <p:extLst>
      <p:ext uri="{BB962C8B-B14F-4D97-AF65-F5344CB8AC3E}">
        <p14:creationId xmlns:p14="http://schemas.microsoft.com/office/powerpoint/2010/main" val="1395450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rgbClr val="FFFF00"/>
                </a:solidFill>
                <a:latin typeface="Calibri" charset="0"/>
                <a:ea typeface="Arial" charset="0"/>
                <a:cs typeface="Arial" charset="0"/>
                <a:sym typeface="Calibri" charset="0"/>
              </a:rPr>
              <a:t>Tuesday 5/22/17 </a:t>
            </a:r>
            <a:endParaRPr lang="en-US" altLang="en-US" sz="3200" b="1" dirty="0">
              <a:solidFill>
                <a:srgbClr val="FFFF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304800" y="533400"/>
            <a:ext cx="8610600" cy="5943600"/>
          </a:xfrm>
        </p:spPr>
        <p:txBody>
          <a:bodyPr tIns="45700" bIns="45700">
            <a:noAutofit/>
          </a:bodyPr>
          <a:lstStyle/>
          <a:p>
            <a:pPr eaLnBrk="1" fontAlgn="auto" hangingPunct="1">
              <a:spcBef>
                <a:spcPts val="0"/>
              </a:spcBef>
              <a:spcAft>
                <a:spcPts val="0"/>
              </a:spcAft>
              <a:buClr>
                <a:srgbClr val="000000"/>
              </a:buClr>
              <a:buSzPct val="100000"/>
              <a:defRPr/>
            </a:pPr>
            <a:r>
              <a:rPr lang="en-US" sz="3200" b="1" u="sng" dirty="0" smtClean="0">
                <a:solidFill>
                  <a:srgbClr val="FFFF00"/>
                </a:solidFill>
                <a:latin typeface="Calibri" charset="0"/>
                <a:ea typeface="Calibri" charset="0"/>
                <a:cs typeface="Calibri" charset="0"/>
                <a:sym typeface="Calibri"/>
              </a:rPr>
              <a:t>Gatsby Rumors</a:t>
            </a:r>
            <a:endParaRPr lang="en-US" sz="3200" b="1" u="sng"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b="1" dirty="0" smtClean="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smtClean="0">
                <a:solidFill>
                  <a:srgbClr val="FFFF00"/>
                </a:solidFill>
                <a:latin typeface="Calibri" charset="0"/>
                <a:ea typeface="Calibri" charset="0"/>
                <a:cs typeface="Calibri" charset="0"/>
                <a:sym typeface="Calibri"/>
              </a:rPr>
              <a:t>“</a:t>
            </a:r>
            <a:r>
              <a:rPr lang="en-US" sz="2400" b="1" dirty="0">
                <a:solidFill>
                  <a:srgbClr val="FFFF00"/>
                </a:solidFill>
                <a:latin typeface="Calibri" charset="0"/>
                <a:ea typeface="Calibri" charset="0"/>
                <a:cs typeface="Calibri" charset="0"/>
                <a:sym typeface="Calibri"/>
              </a:rPr>
              <a:t>They say he’s a cousin or nephew to Kaiser Wilhelm.”</a:t>
            </a:r>
          </a:p>
          <a:p>
            <a:pPr eaLnBrk="1" fontAlgn="auto" hangingPunct="1">
              <a:spcBef>
                <a:spcPts val="0"/>
              </a:spcBef>
              <a:spcAft>
                <a:spcPts val="0"/>
              </a:spcAft>
              <a:buClr>
                <a:srgbClr val="000000"/>
              </a:buClr>
              <a:buSzPct val="100000"/>
              <a:defRPr/>
            </a:pPr>
            <a:r>
              <a:rPr lang="en-US" sz="2400" b="1" dirty="0">
                <a:solidFill>
                  <a:srgbClr val="FFFF00"/>
                </a:solidFill>
                <a:latin typeface="Calibri" charset="0"/>
                <a:ea typeface="Calibri" charset="0"/>
                <a:cs typeface="Calibri" charset="0"/>
                <a:sym typeface="Calibri"/>
              </a:rPr>
              <a:t>“doesn’t want trouble with </a:t>
            </a:r>
            <a:r>
              <a:rPr lang="en-US" sz="2400" b="1" dirty="0" err="1">
                <a:solidFill>
                  <a:srgbClr val="FFFF00"/>
                </a:solidFill>
                <a:latin typeface="Calibri" charset="0"/>
                <a:ea typeface="Calibri" charset="0"/>
                <a:cs typeface="Calibri" charset="0"/>
                <a:sym typeface="Calibri"/>
              </a:rPr>
              <a:t>annnnnybody</a:t>
            </a:r>
            <a:r>
              <a:rPr lang="en-US" sz="2400" b="1" dirty="0">
                <a:solidFill>
                  <a:srgbClr val="FFFF00"/>
                </a:solidFill>
                <a:latin typeface="Calibri" charset="0"/>
                <a:ea typeface="Calibri" charset="0"/>
                <a:cs typeface="Calibri" charset="0"/>
                <a:sym typeface="Calibri"/>
              </a:rPr>
              <a:t>”</a:t>
            </a:r>
          </a:p>
          <a:p>
            <a:pPr eaLnBrk="1" fontAlgn="auto" hangingPunct="1">
              <a:spcBef>
                <a:spcPts val="0"/>
              </a:spcBef>
              <a:spcAft>
                <a:spcPts val="0"/>
              </a:spcAft>
              <a:buClr>
                <a:srgbClr val="000000"/>
              </a:buClr>
              <a:buSzPct val="100000"/>
              <a:defRPr/>
            </a:pPr>
            <a:r>
              <a:rPr lang="en-US" sz="2400" b="1" dirty="0">
                <a:solidFill>
                  <a:srgbClr val="FFFF00"/>
                </a:solidFill>
                <a:latin typeface="Calibri" charset="0"/>
                <a:ea typeface="Calibri" charset="0"/>
                <a:cs typeface="Calibri" charset="0"/>
                <a:sym typeface="Calibri"/>
              </a:rPr>
              <a:t>“Somebody told me they thought he killed a man once.”</a:t>
            </a:r>
          </a:p>
          <a:p>
            <a:pPr eaLnBrk="1" fontAlgn="auto" hangingPunct="1">
              <a:spcBef>
                <a:spcPts val="0"/>
              </a:spcBef>
              <a:spcAft>
                <a:spcPts val="0"/>
              </a:spcAft>
              <a:buClr>
                <a:srgbClr val="000000"/>
              </a:buClr>
              <a:buSzPct val="100000"/>
              <a:defRPr/>
            </a:pPr>
            <a:r>
              <a:rPr lang="en-US" sz="2400" b="1" dirty="0">
                <a:solidFill>
                  <a:srgbClr val="FFFF00"/>
                </a:solidFill>
                <a:latin typeface="Calibri" charset="0"/>
                <a:ea typeface="Calibri" charset="0"/>
                <a:cs typeface="Calibri" charset="0"/>
                <a:sym typeface="Calibri"/>
              </a:rPr>
              <a:t>“...it’s more that he was a German spy during the war.”</a:t>
            </a:r>
          </a:p>
          <a:p>
            <a:pPr eaLnBrk="1" fontAlgn="auto" hangingPunct="1">
              <a:spcBef>
                <a:spcPts val="0"/>
              </a:spcBef>
              <a:spcAft>
                <a:spcPts val="0"/>
              </a:spcAft>
              <a:buClr>
                <a:srgbClr val="000000"/>
              </a:buClr>
              <a:buSzPct val="100000"/>
              <a:defRPr/>
            </a:pPr>
            <a:r>
              <a:rPr lang="en-US" sz="2400" b="1" dirty="0">
                <a:solidFill>
                  <a:srgbClr val="FFFF00"/>
                </a:solidFill>
                <a:latin typeface="Calibri" charset="0"/>
                <a:ea typeface="Calibri" charset="0"/>
                <a:cs typeface="Calibri" charset="0"/>
                <a:sym typeface="Calibri"/>
              </a:rPr>
              <a:t>“I heard it from a man who knew all about him, that he grew up in Germany.”</a:t>
            </a:r>
          </a:p>
          <a:p>
            <a:pPr eaLnBrk="1" fontAlgn="auto" hangingPunct="1">
              <a:spcBef>
                <a:spcPts val="0"/>
              </a:spcBef>
              <a:spcAft>
                <a:spcPts val="0"/>
              </a:spcAft>
              <a:buClr>
                <a:srgbClr val="000000"/>
              </a:buClr>
              <a:buSzPct val="100000"/>
              <a:defRPr/>
            </a:pPr>
            <a:r>
              <a:rPr lang="en-US" sz="2400" b="1" dirty="0">
                <a:solidFill>
                  <a:srgbClr val="FFFF00"/>
                </a:solidFill>
                <a:latin typeface="Calibri" charset="0"/>
                <a:ea typeface="Calibri" charset="0"/>
                <a:cs typeface="Calibri" charset="0"/>
                <a:sym typeface="Calibri"/>
              </a:rPr>
              <a:t>“...he was in the American army during the war.”</a:t>
            </a:r>
          </a:p>
          <a:p>
            <a:pPr eaLnBrk="1" fontAlgn="auto" hangingPunct="1">
              <a:spcBef>
                <a:spcPts val="0"/>
              </a:spcBef>
              <a:spcAft>
                <a:spcPts val="0"/>
              </a:spcAft>
              <a:buClr>
                <a:srgbClr val="000000"/>
              </a:buClr>
              <a:buSzPct val="100000"/>
              <a:defRPr/>
            </a:pPr>
            <a:r>
              <a:rPr lang="en-US" sz="2400" b="1" dirty="0">
                <a:solidFill>
                  <a:srgbClr val="FFFF00"/>
                </a:solidFill>
                <a:latin typeface="Calibri" charset="0"/>
                <a:ea typeface="Calibri" charset="0"/>
                <a:cs typeface="Calibri" charset="0"/>
                <a:sym typeface="Calibri"/>
              </a:rPr>
              <a:t>“I hear he’s an Oxford man but I don’t believe </a:t>
            </a:r>
            <a:r>
              <a:rPr lang="en-US" sz="2200" b="1" dirty="0">
                <a:solidFill>
                  <a:srgbClr val="FFFF00"/>
                </a:solidFill>
                <a:latin typeface="Calibri" charset="0"/>
                <a:ea typeface="Calibri" charset="0"/>
                <a:cs typeface="Calibri" charset="0"/>
                <a:sym typeface="Calibri"/>
              </a:rPr>
              <a:t>it</a:t>
            </a:r>
            <a:r>
              <a:rPr lang="en-US" sz="2200" b="1" dirty="0" smtClean="0">
                <a:solidFill>
                  <a:srgbClr val="FFFF00"/>
                </a:solidFill>
                <a:latin typeface="Calibri" charset="0"/>
                <a:ea typeface="Calibri" charset="0"/>
                <a:cs typeface="Calibri" charset="0"/>
                <a:sym typeface="Calibri"/>
              </a:rPr>
              <a:t>.”</a:t>
            </a:r>
          </a:p>
          <a:p>
            <a:pPr eaLnBrk="1" fontAlgn="auto" hangingPunct="1">
              <a:spcBef>
                <a:spcPts val="0"/>
              </a:spcBef>
              <a:spcAft>
                <a:spcPts val="0"/>
              </a:spcAft>
              <a:buClr>
                <a:srgbClr val="000000"/>
              </a:buClr>
              <a:buSzPct val="100000"/>
              <a:defRPr/>
            </a:pPr>
            <a:endParaRPr lang="en-US" b="1" dirty="0">
              <a:solidFill>
                <a:srgbClr val="FFFF00"/>
              </a:solidFill>
              <a:latin typeface="Calibri" charset="0"/>
              <a:ea typeface="Calibri" charset="0"/>
              <a:cs typeface="Calibri" charset="0"/>
              <a:sym typeface="Calibri"/>
            </a:endParaRPr>
          </a:p>
          <a:p>
            <a:pPr marL="514350" indent="-514350" eaLnBrk="1" fontAlgn="auto" hangingPunct="1">
              <a:spcBef>
                <a:spcPts val="0"/>
              </a:spcBef>
              <a:spcAft>
                <a:spcPts val="0"/>
              </a:spcAft>
              <a:buClr>
                <a:srgbClr val="000000"/>
              </a:buClr>
              <a:buSzPct val="100000"/>
              <a:buFont typeface="+mj-lt"/>
              <a:buAutoNum type="arabicPeriod"/>
              <a:defRPr/>
            </a:pPr>
            <a:r>
              <a:rPr lang="en-US" sz="3000" b="1" dirty="0" smtClean="0">
                <a:solidFill>
                  <a:srgbClr val="FFFF00"/>
                </a:solidFill>
                <a:latin typeface="Calibri" charset="0"/>
                <a:ea typeface="Calibri" charset="0"/>
                <a:cs typeface="Calibri" charset="0"/>
                <a:sym typeface="Calibri"/>
              </a:rPr>
              <a:t>Why </a:t>
            </a:r>
            <a:r>
              <a:rPr lang="en-US" sz="3000" b="1" dirty="0">
                <a:solidFill>
                  <a:srgbClr val="FFFF00"/>
                </a:solidFill>
                <a:latin typeface="Calibri" charset="0"/>
                <a:ea typeface="Calibri" charset="0"/>
                <a:cs typeface="Calibri" charset="0"/>
                <a:sym typeface="Calibri"/>
              </a:rPr>
              <a:t>are there so many rumors about </a:t>
            </a:r>
            <a:r>
              <a:rPr lang="en-US" sz="3000" b="1" dirty="0" smtClean="0">
                <a:solidFill>
                  <a:srgbClr val="FFFF00"/>
                </a:solidFill>
                <a:latin typeface="Calibri" charset="0"/>
                <a:ea typeface="Calibri" charset="0"/>
                <a:cs typeface="Calibri" charset="0"/>
                <a:sym typeface="Calibri"/>
              </a:rPr>
              <a:t>Gatsby?</a:t>
            </a:r>
          </a:p>
          <a:p>
            <a:pPr marL="514350" indent="-514350" eaLnBrk="1" fontAlgn="auto" hangingPunct="1">
              <a:spcBef>
                <a:spcPts val="0"/>
              </a:spcBef>
              <a:spcAft>
                <a:spcPts val="0"/>
              </a:spcAft>
              <a:buClr>
                <a:srgbClr val="000000"/>
              </a:buClr>
              <a:buSzPct val="100000"/>
              <a:buFont typeface="+mj-lt"/>
              <a:buAutoNum type="arabicPeriod"/>
              <a:defRPr/>
            </a:pPr>
            <a:r>
              <a:rPr lang="en-US" sz="3000" b="1" dirty="0" smtClean="0">
                <a:solidFill>
                  <a:srgbClr val="FFFF00"/>
                </a:solidFill>
                <a:latin typeface="Calibri" charset="0"/>
                <a:ea typeface="Calibri" charset="0"/>
                <a:cs typeface="Calibri" charset="0"/>
                <a:sym typeface="Calibri"/>
              </a:rPr>
              <a:t>Why </a:t>
            </a:r>
            <a:r>
              <a:rPr lang="en-US" sz="3000" b="1" dirty="0">
                <a:solidFill>
                  <a:srgbClr val="FFFF00"/>
                </a:solidFill>
                <a:latin typeface="Calibri" charset="0"/>
                <a:ea typeface="Calibri" charset="0"/>
                <a:cs typeface="Calibri" charset="0"/>
                <a:sym typeface="Calibri"/>
              </a:rPr>
              <a:t>are the rumors so wild and extravagant</a:t>
            </a:r>
            <a:r>
              <a:rPr lang="en-US" sz="3000" b="1" dirty="0" smtClean="0">
                <a:solidFill>
                  <a:srgbClr val="FFFF00"/>
                </a:solidFill>
                <a:latin typeface="Calibri" charset="0"/>
                <a:ea typeface="Calibri" charset="0"/>
                <a:cs typeface="Calibri" charset="0"/>
                <a:sym typeface="Calibri"/>
              </a:rPr>
              <a:t>?</a:t>
            </a:r>
            <a:endParaRPr lang="en-US" sz="2400" b="1" dirty="0" smtClean="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400" b="1" dirty="0" smtClean="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400" b="1" dirty="0" smtClean="0">
                <a:solidFill>
                  <a:srgbClr val="FFFF00"/>
                </a:solidFill>
                <a:latin typeface="Calibri" charset="0"/>
                <a:ea typeface="Calibri" charset="0"/>
                <a:cs typeface="Calibri" charset="0"/>
                <a:sym typeface="Calibri"/>
              </a:rPr>
              <a:t>**Include your responses with today’s bell work. Write in complete sentences and support your answer with evidence from the movie. </a:t>
            </a:r>
          </a:p>
          <a:p>
            <a:pPr eaLnBrk="1" fontAlgn="auto" hangingPunct="1">
              <a:spcBef>
                <a:spcPts val="0"/>
              </a:spcBef>
              <a:spcAft>
                <a:spcPts val="0"/>
              </a:spcAft>
              <a:buClr>
                <a:srgbClr val="000000"/>
              </a:buClr>
              <a:buSzPct val="100000"/>
              <a:defRPr/>
            </a:pPr>
            <a:endParaRPr lang="en-US" sz="2200" b="1"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FFFF0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099352069"/>
      </p:ext>
    </p:extLst>
  </p:cSld>
  <p:clrMapOvr>
    <a:masterClrMapping/>
  </p:clrMapOvr>
  <p:transition spd="slow">
    <p:cut/>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5/23/17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muster (verb)</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muster (verb)</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FF0000"/>
                </a:solidFill>
                <a:latin typeface="Calibri" charset="0"/>
                <a:ea typeface="Calibri" charset="0"/>
                <a:cs typeface="Calibri" charset="0"/>
                <a:sym typeface="Calibri"/>
              </a:rPr>
              <a:t>With your reading group, record your group’s discussion on Ch. 4. Your recording must be at least 6 minutes long (video or audio is permitted). Use </a:t>
            </a:r>
            <a:r>
              <a:rPr lang="en-US" sz="2200" b="1" dirty="0">
                <a:solidFill>
                  <a:srgbClr val="FF0000"/>
                </a:solidFill>
                <a:latin typeface="Calibri" charset="0"/>
                <a:ea typeface="Calibri" charset="0"/>
                <a:cs typeface="Calibri" charset="0"/>
                <a:sym typeface="Calibri"/>
                <a:hlinkClick r:id="rId3"/>
              </a:rPr>
              <a:t>https://webcamera.io/</a:t>
            </a:r>
            <a:r>
              <a:rPr lang="en-US" sz="2200" b="1" dirty="0">
                <a:solidFill>
                  <a:srgbClr val="FF0000"/>
                </a:solidFill>
                <a:latin typeface="Calibri" charset="0"/>
                <a:ea typeface="Calibri" charset="0"/>
                <a:cs typeface="Calibri" charset="0"/>
                <a:sym typeface="Calibri"/>
              </a:rPr>
              <a:t> to record (or you can use your personal devices). Your recording must be completed and sent within 30 minutes from the start of class. **Finally, complete the reflection form and put your notes and reflection in your group’s assigned folder. </a:t>
            </a:r>
            <a:endParaRPr lang="en-US" sz="2200" b="1" dirty="0" smtClean="0">
              <a:solidFill>
                <a:srgbClr val="FF000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9F0B"/>
                </a:solidFill>
                <a:latin typeface="Calibri" charset="0"/>
                <a:ea typeface="Calibri" charset="0"/>
                <a:cs typeface="Calibri" charset="0"/>
                <a:sym typeface="Calibri"/>
              </a:rPr>
              <a:t>Start reading Ch. 6 pg. 97-104 + notes and 2 assigned questions.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 pg. 97-104</a:t>
            </a:r>
            <a:endParaRPr lang="en-US" sz="2200" b="1" dirty="0">
              <a:solidFill>
                <a:schemeClr val="tx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9920019"/>
      </p:ext>
    </p:extLst>
  </p:cSld>
  <p:clrMapOvr>
    <a:masterClrMapping/>
  </p:clrMapOvr>
  <p:transition spd="slow">
    <p:cut/>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Tuesday 5/23/17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muster</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muhs-ter</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err="1" smtClean="0">
                <a:solidFill>
                  <a:srgbClr val="FFFF00"/>
                </a:solidFill>
                <a:latin typeface="+mn-lt"/>
              </a:rPr>
              <a:t>premuster</a:t>
            </a:r>
            <a:r>
              <a:rPr lang="en-US" altLang="en-US" sz="2000" dirty="0" smtClean="0">
                <a:solidFill>
                  <a:srgbClr val="FFFF00"/>
                </a:solidFill>
                <a:latin typeface="+mn-lt"/>
              </a:rPr>
              <a:t> (verb)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altLang="en-US" sz="1800" dirty="0" smtClean="0">
                <a:solidFill>
                  <a:srgbClr val="FFFF00"/>
                </a:solidFill>
              </a:rPr>
              <a:t>The social elite from both East Egg and West Egg </a:t>
            </a:r>
            <a:r>
              <a:rPr lang="en-US" altLang="en-US" sz="1800" u="sng" dirty="0" smtClean="0">
                <a:solidFill>
                  <a:srgbClr val="FFFF00"/>
                </a:solidFill>
              </a:rPr>
              <a:t>mustered</a:t>
            </a:r>
            <a:r>
              <a:rPr lang="en-US" altLang="en-US" sz="1800" dirty="0" smtClean="0">
                <a:solidFill>
                  <a:srgbClr val="FFFF00"/>
                </a:solidFill>
              </a:rPr>
              <a:t> as Jay Gatsby’s home</a:t>
            </a:r>
            <a:r>
              <a:rPr lang="en-US" sz="1800" dirty="0" smtClean="0">
                <a:solidFill>
                  <a:srgbClr val="FFFF00"/>
                </a:solidFill>
              </a:rPr>
              <a:t>.</a:t>
            </a:r>
          </a:p>
          <a:p>
            <a:r>
              <a:rPr lang="en-US" sz="1800" dirty="0" smtClean="0"/>
              <a:t/>
            </a:r>
            <a:br>
              <a:rPr lang="en-US" sz="1800" dirty="0" smtClean="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Group, organize, summon</a:t>
            </a:r>
            <a:endParaRPr lang="en-US" altLang="en-US" sz="2000" dirty="0">
              <a:solidFill>
                <a:srgbClr val="FFFF00"/>
              </a:solidFill>
            </a:endParaRPr>
          </a:p>
        </p:txBody>
      </p:sp>
      <p:sp>
        <p:nvSpPr>
          <p:cNvPr id="2" name="TextBox 1"/>
          <p:cNvSpPr txBox="1">
            <a:spLocks noChangeArrowheads="1"/>
          </p:cNvSpPr>
          <p:nvPr/>
        </p:nvSpPr>
        <p:spPr bwMode="auto">
          <a:xfrm>
            <a:off x="1371600"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To assemble or collect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Disorganize, neglect, avoid</a:t>
            </a:r>
            <a:endParaRPr lang="en-US" sz="2000" dirty="0">
              <a:solidFill>
                <a:srgbClr val="FFFF00"/>
              </a:solidFill>
            </a:endParaRPr>
          </a:p>
        </p:txBody>
      </p:sp>
    </p:spTree>
    <p:extLst>
      <p:ext uri="{BB962C8B-B14F-4D97-AF65-F5344CB8AC3E}">
        <p14:creationId xmlns:p14="http://schemas.microsoft.com/office/powerpoint/2010/main" val="806606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5/24/17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Finish reading Ch. 6 pg. 105-111 and turn in notes + 2 assigned questions to your group’s folder by the end of the hour.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195710374"/>
      </p:ext>
    </p:extLst>
  </p:cSld>
  <p:clrMapOvr>
    <a:masterClrMapping/>
  </p:clrMapOvr>
  <p:transition spd="slow">
    <p:cut/>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Wednesday 5/24/17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notoriety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noun</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noh</a:t>
            </a:r>
            <a:r>
              <a:rPr lang="en-US" sz="2000" dirty="0" smtClean="0">
                <a:solidFill>
                  <a:srgbClr val="FFFF00"/>
                </a:solidFill>
              </a:rPr>
              <a:t>-</a:t>
            </a:r>
            <a:r>
              <a:rPr lang="en-US" sz="2000" dirty="0" err="1" smtClean="0">
                <a:solidFill>
                  <a:srgbClr val="FFFF00"/>
                </a:solidFill>
              </a:rPr>
              <a:t>t</a:t>
            </a:r>
            <a:r>
              <a:rPr lang="en-US" sz="2000" i="1" dirty="0" err="1" smtClean="0">
                <a:solidFill>
                  <a:srgbClr val="FFFF00"/>
                </a:solidFill>
              </a:rPr>
              <a:t>uh</a:t>
            </a:r>
            <a:r>
              <a:rPr lang="en-US" sz="2000" dirty="0" smtClean="0">
                <a:solidFill>
                  <a:srgbClr val="FFFF00"/>
                </a:solidFill>
              </a:rPr>
              <a:t>-</a:t>
            </a:r>
            <a:r>
              <a:rPr lang="en-US" sz="2000" b="1" dirty="0" err="1" smtClean="0">
                <a:solidFill>
                  <a:srgbClr val="FFFF00"/>
                </a:solidFill>
              </a:rPr>
              <a:t>rahy</a:t>
            </a:r>
            <a:r>
              <a:rPr lang="en-US" sz="2000" dirty="0" smtClean="0">
                <a:solidFill>
                  <a:srgbClr val="FFFF00"/>
                </a:solidFill>
              </a:rPr>
              <a:t>-</a:t>
            </a:r>
            <a:r>
              <a:rPr lang="en-US" sz="2000" dirty="0" err="1" smtClean="0">
                <a:solidFill>
                  <a:srgbClr val="FFFF00"/>
                </a:solidFill>
              </a:rPr>
              <a:t>i</a:t>
            </a:r>
            <a:r>
              <a:rPr lang="en-US" sz="2000" dirty="0" smtClean="0">
                <a:solidFill>
                  <a:srgbClr val="FFFF00"/>
                </a:solidFill>
              </a:rPr>
              <a:t>-tee]</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notorious (adjective)</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a:solidFill>
                  <a:srgbClr val="FFFF00"/>
                </a:solidFill>
              </a:rPr>
              <a:t>The </a:t>
            </a:r>
            <a:r>
              <a:rPr lang="en-US" sz="1800" u="sng" dirty="0">
                <a:solidFill>
                  <a:srgbClr val="FFFF00"/>
                </a:solidFill>
              </a:rPr>
              <a:t>notoriety </a:t>
            </a:r>
            <a:r>
              <a:rPr lang="en-US" sz="1800" dirty="0">
                <a:solidFill>
                  <a:srgbClr val="FFFF00"/>
                </a:solidFill>
              </a:rPr>
              <a:t>of the actor’s racist comments led to his dismissal from the highly rated television show.</a:t>
            </a:r>
            <a:r>
              <a:rPr lang="en-US" sz="1800" dirty="0"/>
              <a:t/>
            </a:r>
            <a:br>
              <a:rPr lang="en-US" sz="1800" dirty="0"/>
            </a:br>
            <a:endParaRPr lang="en-US" sz="1800" dirty="0" smtClean="0"/>
          </a:p>
          <a:p>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Fame, spotlight, infamy</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rgbClr val="FFFF00"/>
                </a:solidFill>
              </a:rPr>
              <a:t>the state of being famous or well known for some bad quality or </a:t>
            </a:r>
            <a:r>
              <a:rPr lang="en-US" sz="2000" dirty="0" smtClean="0">
                <a:solidFill>
                  <a:srgbClr val="FFFF00"/>
                </a:solidFill>
              </a:rPr>
              <a:t>deed</a:t>
            </a:r>
            <a:endParaRPr lang="en-US" altLang="x-none" sz="2000" dirty="0">
              <a:solidFill>
                <a:srgbClr val="FFFF00"/>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Obscurity, esteem, honor</a:t>
            </a:r>
            <a:endParaRPr lang="en-US" sz="2000" dirty="0">
              <a:solidFill>
                <a:srgbClr val="FFFF00"/>
              </a:solidFill>
            </a:endParaRPr>
          </a:p>
        </p:txBody>
      </p:sp>
    </p:spTree>
    <p:extLst>
      <p:ext uri="{BB962C8B-B14F-4D97-AF65-F5344CB8AC3E}">
        <p14:creationId xmlns:p14="http://schemas.microsoft.com/office/powerpoint/2010/main" val="493789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5/25/17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platonic (adj.)</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platonic (adj.)</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Read “Reality Bites” article and work on ”Ideal Relationships” assignment. </a:t>
            </a:r>
            <a:r>
              <a:rPr lang="en-US" sz="2200" b="1" dirty="0" smtClean="0">
                <a:solidFill>
                  <a:srgbClr val="7030A0"/>
                </a:solidFill>
                <a:latin typeface="Calibri" charset="0"/>
                <a:ea typeface="Calibri" charset="0"/>
                <a:cs typeface="Calibri" charset="0"/>
                <a:sym typeface="Calibri"/>
              </a:rPr>
              <a:t>**Turn in assignment at the door at the end of the hour.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1859779"/>
      </p:ext>
    </p:extLst>
  </p:cSld>
  <p:clrMapOvr>
    <a:masterClrMapping/>
  </p:clrMapOvr>
  <p:transition spd="slow">
    <p:cut/>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Thursday 5/25/17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dilatory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pl</a:t>
            </a:r>
            <a:r>
              <a:rPr lang="en-US" sz="2000" i="1" dirty="0" err="1" smtClean="0">
                <a:solidFill>
                  <a:srgbClr val="FFFF00"/>
                </a:solidFill>
              </a:rPr>
              <a:t>uh</a:t>
            </a:r>
            <a:r>
              <a:rPr lang="en-US" sz="2000" dirty="0" smtClean="0">
                <a:solidFill>
                  <a:srgbClr val="FFFF00"/>
                </a:solidFill>
              </a:rPr>
              <a:t>-</a:t>
            </a:r>
            <a:r>
              <a:rPr lang="en-US" sz="2000" b="1" dirty="0" smtClean="0">
                <a:solidFill>
                  <a:srgbClr val="FFFF00"/>
                </a:solidFill>
              </a:rPr>
              <a:t>ton</a:t>
            </a:r>
            <a:r>
              <a:rPr lang="en-US" sz="2000" dirty="0" smtClean="0">
                <a:solidFill>
                  <a:srgbClr val="FFFF00"/>
                </a:solidFill>
              </a:rPr>
              <a:t>-</a:t>
            </a:r>
            <a:r>
              <a:rPr lang="en-US" sz="2000" dirty="0" err="1" smtClean="0">
                <a:solidFill>
                  <a:srgbClr val="FFFF00"/>
                </a:solidFill>
              </a:rPr>
              <a:t>ik</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platonically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smtClean="0">
                <a:solidFill>
                  <a:srgbClr val="FFFF00"/>
                </a:solidFill>
              </a:rPr>
              <a:t>Nick and Daisy’s relationship was strictly platonic due to the fact the two were cousins. </a:t>
            </a:r>
            <a:endParaRPr lang="en-US" sz="1800" dirty="0">
              <a:solidFill>
                <a:srgbClr val="FFFF00"/>
              </a:solidFill>
            </a:endParaRP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Transcendent, ideal, visionary </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Expressing non physical love</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Physical, natural, primal</a:t>
            </a:r>
            <a:endParaRPr lang="en-US" sz="2000" dirty="0">
              <a:solidFill>
                <a:srgbClr val="FFFF00"/>
              </a:solidFill>
            </a:endParaRPr>
          </a:p>
        </p:txBody>
      </p:sp>
    </p:spTree>
    <p:extLst>
      <p:ext uri="{BB962C8B-B14F-4D97-AF65-F5344CB8AC3E}">
        <p14:creationId xmlns:p14="http://schemas.microsoft.com/office/powerpoint/2010/main" val="19606555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Thursday 10/5/17 Agenda</a:t>
            </a:r>
            <a:endParaRPr lang="en-US" altLang="en-US" sz="4400" dirty="0">
              <a:latin typeface="Calibri" charset="0"/>
              <a:ea typeface="Arial" charset="0"/>
              <a:cs typeface="Arial" charset="0"/>
              <a:sym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36174311"/>
              </p:ext>
            </p:extLst>
          </p:nvPr>
        </p:nvGraphicFramePr>
        <p:xfrm>
          <a:off x="381001" y="914398"/>
          <a:ext cx="8382001" cy="5562604"/>
        </p:xfrm>
        <a:graphic>
          <a:graphicData uri="http://schemas.openxmlformats.org/drawingml/2006/table">
            <a:tbl>
              <a:tblPr firstRow="1" firstCol="1" bandRow="1"/>
              <a:tblGrid>
                <a:gridCol w="632604"/>
                <a:gridCol w="1407444"/>
                <a:gridCol w="2248772"/>
                <a:gridCol w="1324412"/>
                <a:gridCol w="2768769"/>
              </a:tblGrid>
              <a:tr h="875400">
                <a:tc>
                  <a:txBody>
                    <a:bodyPr/>
                    <a:lstStyle/>
                    <a:p>
                      <a:pPr marL="0" marR="0">
                        <a:spcBef>
                          <a:spcPts val="0"/>
                        </a:spcBef>
                        <a:spcAft>
                          <a:spcPts val="0"/>
                        </a:spcAft>
                      </a:pPr>
                      <a:r>
                        <a:rPr lang="en-US" sz="1500" b="1" dirty="0" smtClean="0">
                          <a:solidFill>
                            <a:schemeClr val="tx1"/>
                          </a:solidFill>
                          <a:effectLst/>
                          <a:latin typeface="Calibri" charset="0"/>
                          <a:ea typeface="Calibri" charset="0"/>
                          <a:cs typeface="Times New Roman" charset="0"/>
                        </a:rPr>
                        <a:t>Date</a:t>
                      </a:r>
                      <a:endParaRPr lang="en-US" sz="1500" b="1" dirty="0">
                        <a:solidFill>
                          <a:schemeClr val="tx1"/>
                        </a:solidFill>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500" b="1" dirty="0" smtClean="0">
                          <a:solidFill>
                            <a:schemeClr val="tx1"/>
                          </a:solidFill>
                          <a:effectLst/>
                          <a:latin typeface="Calibri" charset="0"/>
                          <a:ea typeface="Calibri" charset="0"/>
                          <a:cs typeface="Times New Roman" charset="0"/>
                        </a:rPr>
                        <a:t>P/S/R</a:t>
                      </a:r>
                      <a:endParaRPr lang="en-US" sz="1500" b="1" dirty="0">
                        <a:solidFill>
                          <a:schemeClr val="tx1"/>
                        </a:solidFill>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500" b="1" dirty="0" smtClean="0">
                          <a:solidFill>
                            <a:schemeClr val="tx1"/>
                          </a:solidFill>
                          <a:effectLst/>
                          <a:latin typeface="Calibri" charset="0"/>
                          <a:ea typeface="Calibri" charset="0"/>
                          <a:cs typeface="Times New Roman" charset="0"/>
                        </a:rPr>
                        <a:t>Definition</a:t>
                      </a:r>
                      <a:endParaRPr lang="en-US" sz="1500" b="1" dirty="0">
                        <a:solidFill>
                          <a:schemeClr val="tx1"/>
                        </a:solidFill>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500" b="1" dirty="0" smtClean="0">
                          <a:solidFill>
                            <a:schemeClr val="tx1"/>
                          </a:solidFill>
                          <a:effectLst/>
                          <a:latin typeface="Calibri" charset="0"/>
                          <a:ea typeface="Calibri" charset="0"/>
                          <a:cs typeface="Times New Roman" charset="0"/>
                        </a:rPr>
                        <a:t>Example</a:t>
                      </a:r>
                      <a:endParaRPr lang="en-US" sz="1500" b="1" dirty="0">
                        <a:solidFill>
                          <a:schemeClr val="tx1"/>
                        </a:solidFill>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500" b="1" dirty="0" smtClean="0">
                          <a:solidFill>
                            <a:schemeClr val="tx1"/>
                          </a:solidFill>
                          <a:effectLst/>
                          <a:latin typeface="Calibri" charset="0"/>
                          <a:ea typeface="Calibri" charset="0"/>
                          <a:cs typeface="Times New Roman" charset="0"/>
                        </a:rPr>
                        <a:t>Sentence</a:t>
                      </a:r>
                      <a:r>
                        <a:rPr lang="en-US" sz="1500" b="1" baseline="0" dirty="0" smtClean="0">
                          <a:solidFill>
                            <a:schemeClr val="tx1"/>
                          </a:solidFill>
                          <a:effectLst/>
                          <a:latin typeface="Calibri" charset="0"/>
                          <a:ea typeface="Calibri" charset="0"/>
                          <a:cs typeface="Times New Roman" charset="0"/>
                        </a:rPr>
                        <a:t> (task for student to complete)</a:t>
                      </a:r>
                      <a:endParaRPr lang="en-US" sz="1500" b="1" dirty="0">
                        <a:solidFill>
                          <a:schemeClr val="tx1"/>
                        </a:solidFill>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507413">
                <a:tc>
                  <a:txBody>
                    <a:bodyPr/>
                    <a:lstStyle/>
                    <a:p>
                      <a:pPr marL="0" marR="0">
                        <a:spcBef>
                          <a:spcPts val="0"/>
                        </a:spcBef>
                        <a:spcAft>
                          <a:spcPts val="0"/>
                        </a:spcAft>
                      </a:pPr>
                      <a:r>
                        <a:rPr lang="en-US" sz="1300" dirty="0">
                          <a:effectLst/>
                          <a:latin typeface="Calibri" charset="0"/>
                          <a:ea typeface="Calibri" charset="0"/>
                          <a:cs typeface="Times New Roman" charset="0"/>
                        </a:rPr>
                        <a:t>10/4</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tact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touch</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contact, tactile</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6867">
                <a:tc>
                  <a:txBody>
                    <a:bodyPr/>
                    <a:lstStyle/>
                    <a:p>
                      <a:pPr marL="0" marR="0">
                        <a:spcBef>
                          <a:spcPts val="0"/>
                        </a:spcBef>
                        <a:spcAft>
                          <a:spcPts val="0"/>
                        </a:spcAft>
                      </a:pPr>
                      <a:r>
                        <a:rPr lang="en-US" sz="1300">
                          <a:effectLst/>
                          <a:latin typeface="Calibri" charset="0"/>
                          <a:ea typeface="Calibri" charset="0"/>
                          <a:cs typeface="Times New Roman" charset="0"/>
                        </a:rPr>
                        <a:t>10/4</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err="1" smtClean="0">
                          <a:effectLst/>
                          <a:latin typeface="Calibri" charset="0"/>
                          <a:ea typeface="Calibri" charset="0"/>
                          <a:cs typeface="Times New Roman" charset="0"/>
                        </a:rPr>
                        <a:t>theo</a:t>
                      </a:r>
                      <a:r>
                        <a:rPr lang="en-US" sz="1300" dirty="0" smtClean="0">
                          <a:effectLst/>
                          <a:latin typeface="Calibri" charset="0"/>
                          <a:ea typeface="Calibri" charset="0"/>
                          <a:cs typeface="Times New Roman" charset="0"/>
                        </a:rPr>
                        <a: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god</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theology</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6867">
                <a:tc>
                  <a:txBody>
                    <a:bodyPr/>
                    <a:lstStyle/>
                    <a:p>
                      <a:pPr marL="0" marR="0">
                        <a:spcBef>
                          <a:spcPts val="0"/>
                        </a:spcBef>
                        <a:spcAft>
                          <a:spcPts val="0"/>
                        </a:spcAft>
                      </a:pPr>
                      <a:r>
                        <a:rPr lang="en-US" sz="1300">
                          <a:effectLst/>
                          <a:latin typeface="Calibri" charset="0"/>
                          <a:ea typeface="Calibri" charset="0"/>
                          <a:cs typeface="Times New Roman" charset="0"/>
                        </a:rPr>
                        <a:t>10/4</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err="1" smtClean="0">
                          <a:effectLst/>
                          <a:latin typeface="Calibri" charset="0"/>
                          <a:ea typeface="Calibri" charset="0"/>
                          <a:cs typeface="Times New Roman" charset="0"/>
                        </a:rPr>
                        <a:t>therm</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heat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thermometer</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6867">
                <a:tc>
                  <a:txBody>
                    <a:bodyPr/>
                    <a:lstStyle/>
                    <a:p>
                      <a:pPr marL="0" marR="0">
                        <a:spcBef>
                          <a:spcPts val="0"/>
                        </a:spcBef>
                        <a:spcAft>
                          <a:spcPts val="0"/>
                        </a:spcAft>
                      </a:pPr>
                      <a:r>
                        <a:rPr lang="en-US" sz="1300">
                          <a:effectLst/>
                          <a:latin typeface="Calibri" charset="0"/>
                          <a:ea typeface="Calibri" charset="0"/>
                          <a:cs typeface="Times New Roman" charset="0"/>
                        </a:rPr>
                        <a:t>10/4</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-thesis</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a proposition</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antithesis</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0471">
                <a:tc>
                  <a:txBody>
                    <a:bodyPr/>
                    <a:lstStyle/>
                    <a:p>
                      <a:pPr marL="0" marR="0">
                        <a:spcBef>
                          <a:spcPts val="0"/>
                        </a:spcBef>
                        <a:spcAft>
                          <a:spcPts val="0"/>
                        </a:spcAft>
                      </a:pPr>
                      <a:r>
                        <a:rPr lang="en-US" sz="1300">
                          <a:effectLst/>
                          <a:latin typeface="Calibri" charset="0"/>
                          <a:ea typeface="Calibri" charset="0"/>
                          <a:cs typeface="Times New Roman" charset="0"/>
                        </a:rPr>
                        <a:t>10/4</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err="1" smtClean="0">
                          <a:effectLst/>
                          <a:latin typeface="Calibri" charset="0"/>
                          <a:ea typeface="Calibri" charset="0"/>
                          <a:cs typeface="Times New Roman" charset="0"/>
                        </a:rPr>
                        <a:t>tran</a:t>
                      </a:r>
                      <a:r>
                        <a:rPr lang="en-US" sz="1300" dirty="0" smtClean="0">
                          <a:effectLst/>
                          <a:latin typeface="Calibri" charset="0"/>
                          <a:ea typeface="Calibri" charset="0"/>
                          <a:cs typeface="Times New Roman" charset="0"/>
                        </a:rPr>
                        <a: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across; through</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transcend</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8587">
                <a:tc>
                  <a:txBody>
                    <a:bodyPr/>
                    <a:lstStyle/>
                    <a:p>
                      <a:pPr marL="0" marR="0">
                        <a:spcBef>
                          <a:spcPts val="0"/>
                        </a:spcBef>
                        <a:spcAft>
                          <a:spcPts val="0"/>
                        </a:spcAft>
                      </a:pPr>
                      <a:r>
                        <a:rPr lang="en-US" sz="1300">
                          <a:effectLst/>
                          <a:latin typeface="Calibri" charset="0"/>
                          <a:ea typeface="Calibri" charset="0"/>
                          <a:cs typeface="Times New Roman" charset="0"/>
                        </a:rPr>
                        <a:t>10/5</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a:t>
                      </a:r>
                      <a:r>
                        <a:rPr lang="en-US" sz="1300" dirty="0" err="1" smtClean="0">
                          <a:effectLst/>
                          <a:latin typeface="Calibri" charset="0"/>
                          <a:ea typeface="Calibri" charset="0"/>
                          <a:cs typeface="Times New Roman" charset="0"/>
                        </a:rPr>
                        <a:t>tude</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state or condition</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gratitude</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033">
                <a:tc>
                  <a:txBody>
                    <a:bodyPr/>
                    <a:lstStyle/>
                    <a:p>
                      <a:pPr marL="0" marR="0">
                        <a:spcBef>
                          <a:spcPts val="0"/>
                        </a:spcBef>
                        <a:spcAft>
                          <a:spcPts val="0"/>
                        </a:spcAft>
                      </a:pPr>
                      <a:r>
                        <a:rPr lang="en-US" sz="1300">
                          <a:effectLst/>
                          <a:latin typeface="Calibri" charset="0"/>
                          <a:ea typeface="Calibri" charset="0"/>
                          <a:cs typeface="Times New Roman" charset="0"/>
                        </a:rPr>
                        <a:t>10/5</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err="1" smtClean="0">
                          <a:effectLst/>
                          <a:latin typeface="Calibri" charset="0"/>
                          <a:ea typeface="Calibri" charset="0"/>
                          <a:cs typeface="Times New Roman" charset="0"/>
                        </a:rPr>
                        <a:t>uni</a:t>
                      </a:r>
                      <a:r>
                        <a:rPr lang="en-US" sz="1300" dirty="0" smtClean="0">
                          <a:effectLst/>
                          <a:latin typeface="Calibri" charset="0"/>
                          <a:ea typeface="Calibri" charset="0"/>
                          <a:cs typeface="Times New Roman" charset="0"/>
                        </a:rPr>
                        <a: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one</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unity</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033">
                <a:tc>
                  <a:txBody>
                    <a:bodyPr/>
                    <a:lstStyle/>
                    <a:p>
                      <a:pPr marL="0" marR="0">
                        <a:spcBef>
                          <a:spcPts val="0"/>
                        </a:spcBef>
                        <a:spcAft>
                          <a:spcPts val="0"/>
                        </a:spcAft>
                      </a:pPr>
                      <a:r>
                        <a:rPr lang="en-US" sz="1300">
                          <a:effectLst/>
                          <a:latin typeface="Calibri" charset="0"/>
                          <a:ea typeface="Calibri" charset="0"/>
                          <a:cs typeface="Times New Roman" charset="0"/>
                        </a:rPr>
                        <a:t>10/5</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un-</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not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unhappy</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033">
                <a:tc>
                  <a:txBody>
                    <a:bodyPr/>
                    <a:lstStyle/>
                    <a:p>
                      <a:pPr marL="0" marR="0">
                        <a:spcBef>
                          <a:spcPts val="0"/>
                        </a:spcBef>
                        <a:spcAft>
                          <a:spcPts val="0"/>
                        </a:spcAft>
                      </a:pPr>
                      <a:r>
                        <a:rPr lang="en-US" sz="1300">
                          <a:effectLst/>
                          <a:latin typeface="Calibri" charset="0"/>
                          <a:ea typeface="Calibri" charset="0"/>
                          <a:cs typeface="Times New Roman" charset="0"/>
                        </a:rPr>
                        <a:t>10/5</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err="1" smtClean="0">
                          <a:effectLst/>
                          <a:latin typeface="Calibri" charset="0"/>
                          <a:ea typeface="Calibri" charset="0"/>
                          <a:cs typeface="Times New Roman" charset="0"/>
                        </a:rPr>
                        <a:t>ver</a:t>
                      </a:r>
                      <a:r>
                        <a:rPr lang="en-US" sz="1300" dirty="0" smtClean="0">
                          <a:effectLst/>
                          <a:latin typeface="Calibri" charset="0"/>
                          <a:ea typeface="Calibri" charset="0"/>
                          <a:cs typeface="Times New Roman" charset="0"/>
                        </a:rPr>
                        <a: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true</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verify</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033">
                <a:tc>
                  <a:txBody>
                    <a:bodyPr/>
                    <a:lstStyle/>
                    <a:p>
                      <a:pPr marL="0" marR="0">
                        <a:spcBef>
                          <a:spcPts val="0"/>
                        </a:spcBef>
                        <a:spcAft>
                          <a:spcPts val="0"/>
                        </a:spcAft>
                      </a:pPr>
                      <a:r>
                        <a:rPr lang="en-US" sz="1300">
                          <a:effectLst/>
                          <a:latin typeface="Calibri" charset="0"/>
                          <a:ea typeface="Calibri" charset="0"/>
                          <a:cs typeface="Times New Roman" charset="0"/>
                        </a:rPr>
                        <a:t>10/5</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vert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to turn in a specific direction</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300" dirty="0" smtClean="0">
                          <a:effectLst/>
                          <a:latin typeface="Calibri" charset="0"/>
                          <a:ea typeface="Calibri" charset="0"/>
                          <a:cs typeface="Times New Roman" charset="0"/>
                        </a:rPr>
                        <a:t>invert</a:t>
                      </a:r>
                      <a:endParaRPr lang="en-US" sz="1300" dirty="0">
                        <a:effectLst/>
                        <a:latin typeface="Calibri" charset="0"/>
                        <a:ea typeface="Calibri" charset="0"/>
                        <a:cs typeface="Times New Roman" charset="0"/>
                      </a:endParaRP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Calibri" charset="0"/>
                          <a:ea typeface="Calibri" charset="0"/>
                          <a:cs typeface="Times New Roman" charset="0"/>
                        </a:rPr>
                        <a:t> </a:t>
                      </a:r>
                    </a:p>
                  </a:txBody>
                  <a:tcPr marL="58963" marR="58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729145851"/>
      </p:ext>
    </p:extLst>
  </p:cSld>
  <p:clrMapOvr>
    <a:masterClrMapping/>
  </p:clrMapOvr>
  <p:transition spd="slow">
    <p:cut/>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5/30/17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slander (noun)</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slander (noun)</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Read Ch. 7 pg. 113-124 + work on notes and 2 assigned questions. </a:t>
            </a:r>
            <a:endParaRPr lang="en-US" sz="2200" b="1" dirty="0" smtClean="0">
              <a:solidFill>
                <a:srgbClr val="7030A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12236019"/>
      </p:ext>
    </p:extLst>
  </p:cSld>
  <p:clrMapOvr>
    <a:masterClrMapping/>
  </p:clrMapOvr>
  <p:transition spd="slow">
    <p:cut/>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Tuesday 5/30/17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slander</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noun</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b="1" dirty="0" err="1" smtClean="0">
                <a:solidFill>
                  <a:srgbClr val="FFFF00"/>
                </a:solidFill>
              </a:rPr>
              <a:t>slan</a:t>
            </a:r>
            <a:r>
              <a:rPr lang="en-US" sz="2000" b="1" dirty="0" smtClean="0">
                <a:solidFill>
                  <a:srgbClr val="FFFF00"/>
                </a:solidFill>
              </a:rPr>
              <a:t>-der</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slanderer (noun)</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altLang="en-US" sz="1800" dirty="0" smtClean="0">
                <a:solidFill>
                  <a:srgbClr val="FFFF00"/>
                </a:solidFill>
              </a:rPr>
              <a:t>In order to win back his wife, Tom resorted to </a:t>
            </a:r>
            <a:r>
              <a:rPr lang="en-US" altLang="en-US" sz="1800" u="sng" dirty="0" smtClean="0">
                <a:solidFill>
                  <a:srgbClr val="FFFF00"/>
                </a:solidFill>
              </a:rPr>
              <a:t>slander</a:t>
            </a:r>
            <a:r>
              <a:rPr lang="en-US" altLang="en-US" sz="1800" dirty="0" smtClean="0">
                <a:solidFill>
                  <a:srgbClr val="FFFF00"/>
                </a:solidFill>
              </a:rPr>
              <a:t> to ruin Gatsby’s reputation. </a:t>
            </a:r>
            <a:endParaRPr lang="en-US" sz="1800" dirty="0">
              <a:solidFill>
                <a:srgbClr val="FFFF00"/>
              </a:solidFill>
            </a:endParaRP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Defamation, misrepresentation, backstabbing</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rgbClr val="FFFF00"/>
                </a:solidFill>
              </a:rPr>
              <a:t>a malicious, false, and defamatory statement </a:t>
            </a:r>
            <a:r>
              <a:rPr lang="en-US" sz="2000" dirty="0" smtClean="0">
                <a:solidFill>
                  <a:srgbClr val="FFFF00"/>
                </a:solidFill>
              </a:rPr>
              <a:t>or report</a:t>
            </a:r>
            <a:endParaRPr lang="en-US" altLang="x-none" sz="2000" dirty="0">
              <a:solidFill>
                <a:srgbClr val="FFFF00"/>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Approval, praise, compliment</a:t>
            </a:r>
            <a:endParaRPr lang="en-US" sz="2000" dirty="0">
              <a:solidFill>
                <a:srgbClr val="FFFF00"/>
              </a:solidFill>
            </a:endParaRPr>
          </a:p>
        </p:txBody>
      </p:sp>
    </p:spTree>
    <p:extLst>
      <p:ext uri="{BB962C8B-B14F-4D97-AF65-F5344CB8AC3E}">
        <p14:creationId xmlns:p14="http://schemas.microsoft.com/office/powerpoint/2010/main" val="19130426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5/31/17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morbid (adj.)</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morbid (adj.)</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Read Ch. 7 pg. 125-136 + work on notes and 2 assigned questions. </a:t>
            </a:r>
            <a:endParaRPr lang="en-US" sz="2200" b="1" dirty="0" smtClean="0">
              <a:solidFill>
                <a:srgbClr val="7030A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037687731"/>
      </p:ext>
    </p:extLst>
  </p:cSld>
  <p:clrMapOvr>
    <a:masterClrMapping/>
  </p:clrMapOvr>
  <p:transition spd="slow">
    <p:cut/>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Wednesday 5/31/17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morbid</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b="1" dirty="0" err="1" smtClean="0">
                <a:solidFill>
                  <a:srgbClr val="FFFF00"/>
                </a:solidFill>
              </a:rPr>
              <a:t>mawr</a:t>
            </a:r>
            <a:r>
              <a:rPr lang="en-US" sz="2000" b="1" dirty="0" smtClean="0">
                <a:solidFill>
                  <a:srgbClr val="FFFF00"/>
                </a:solidFill>
              </a:rPr>
              <a:t>-bid</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morbidly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smtClean="0">
                <a:solidFill>
                  <a:srgbClr val="FFFF00"/>
                </a:solidFill>
              </a:rPr>
              <a:t>Due to his </a:t>
            </a:r>
            <a:r>
              <a:rPr lang="en-US" sz="1800" u="sng" dirty="0" smtClean="0">
                <a:solidFill>
                  <a:srgbClr val="FFFF00"/>
                </a:solidFill>
              </a:rPr>
              <a:t>morbid</a:t>
            </a:r>
            <a:r>
              <a:rPr lang="en-US" sz="1800" dirty="0" smtClean="0">
                <a:solidFill>
                  <a:srgbClr val="FFFF00"/>
                </a:solidFill>
              </a:rPr>
              <a:t> sense of humor, Nick often made jokes about people dying. </a:t>
            </a:r>
            <a:endParaRPr lang="en-US" sz="1800" dirty="0">
              <a:solidFill>
                <a:srgbClr val="FFFF00"/>
              </a:solidFill>
            </a:endParaRP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Gruesome, unnatural, abnormal </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rgbClr val="FFFF00"/>
                </a:solidFill>
              </a:rPr>
              <a:t>suggesting an unhealthy mental state or </a:t>
            </a:r>
            <a:r>
              <a:rPr lang="en-US" sz="2000" dirty="0" smtClean="0">
                <a:solidFill>
                  <a:srgbClr val="FFFF00"/>
                </a:solidFill>
              </a:rPr>
              <a:t>attitude</a:t>
            </a:r>
            <a:endParaRPr lang="en-US" altLang="x-none" sz="2000" dirty="0">
              <a:solidFill>
                <a:srgbClr val="FFFF00"/>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Cheerful, happy, pleasant</a:t>
            </a:r>
            <a:endParaRPr lang="en-US" sz="2000" dirty="0">
              <a:solidFill>
                <a:srgbClr val="FFFF00"/>
              </a:solidFill>
            </a:endParaRPr>
          </a:p>
        </p:txBody>
      </p:sp>
    </p:spTree>
    <p:extLst>
      <p:ext uri="{BB962C8B-B14F-4D97-AF65-F5344CB8AC3E}">
        <p14:creationId xmlns:p14="http://schemas.microsoft.com/office/powerpoint/2010/main" val="3210181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6/1/17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 deranged (adj.)</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deranged (adj.)</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Read Ch. 7 pg. 137-147 + work on notes and 2 assigned questions.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7030A0"/>
                </a:solidFill>
                <a:latin typeface="Calibri" charset="0"/>
                <a:ea typeface="Calibri" charset="0"/>
                <a:cs typeface="Calibri" charset="0"/>
                <a:sym typeface="Calibri"/>
              </a:rPr>
              <a:t>Assign Final Presentation for </a:t>
            </a:r>
            <a:r>
              <a:rPr lang="en-US" sz="2200" b="1" i="1" dirty="0" smtClean="0">
                <a:solidFill>
                  <a:srgbClr val="7030A0"/>
                </a:solidFill>
                <a:latin typeface="Calibri" charset="0"/>
                <a:ea typeface="Calibri" charset="0"/>
                <a:cs typeface="Calibri" charset="0"/>
                <a:sym typeface="Calibri"/>
              </a:rPr>
              <a:t>The Great Gatsby</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 Work on final presentation</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069510565"/>
      </p:ext>
    </p:extLst>
  </p:cSld>
  <p:clrMapOvr>
    <a:masterClrMapping/>
  </p:clrMapOvr>
  <p:transition spd="slow">
    <p:cut/>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Thursday 6/1/17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deranged</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err="1" smtClean="0">
                <a:solidFill>
                  <a:srgbClr val="FFFF00"/>
                </a:solidFill>
              </a:rPr>
              <a:t>dih-</a:t>
            </a:r>
            <a:r>
              <a:rPr lang="en-US" sz="2000" b="1" dirty="0" err="1" smtClean="0">
                <a:solidFill>
                  <a:srgbClr val="FFFF00"/>
                </a:solidFill>
              </a:rPr>
              <a:t>reynjd</a:t>
            </a:r>
            <a:r>
              <a:rPr lang="en-US" sz="2000" dirty="0">
                <a:solidFill>
                  <a:srgbClr val="FFFF00"/>
                </a:solidFill>
              </a:rPr>
              <a:t> </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err="1" smtClean="0">
                <a:solidFill>
                  <a:srgbClr val="FFFF00"/>
                </a:solidFill>
                <a:latin typeface="+mn-lt"/>
              </a:rPr>
              <a:t>derangeable</a:t>
            </a:r>
            <a:r>
              <a:rPr lang="en-US" altLang="en-US" sz="2000" dirty="0" smtClean="0">
                <a:solidFill>
                  <a:srgbClr val="FFFF00"/>
                </a:solidFill>
                <a:latin typeface="+mn-lt"/>
              </a:rPr>
              <a:t> (adjective)</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smtClean="0">
                <a:solidFill>
                  <a:srgbClr val="FFFF00"/>
                </a:solidFill>
              </a:rPr>
              <a:t>Some readers might argue that Gatsby is </a:t>
            </a:r>
            <a:r>
              <a:rPr lang="en-US" sz="1800" u="sng" dirty="0" smtClean="0">
                <a:solidFill>
                  <a:srgbClr val="FFFF00"/>
                </a:solidFill>
              </a:rPr>
              <a:t>deranged</a:t>
            </a:r>
            <a:r>
              <a:rPr lang="en-US" sz="1800" dirty="0" smtClean="0">
                <a:solidFill>
                  <a:srgbClr val="FFFF00"/>
                </a:solidFill>
              </a:rPr>
              <a:t> due to how he almost killed Tom </a:t>
            </a:r>
            <a:r>
              <a:rPr lang="en-US" sz="1800" smtClean="0">
                <a:solidFill>
                  <a:srgbClr val="FFFF00"/>
                </a:solidFill>
              </a:rPr>
              <a:t>while in Tom and Daisy’s apartment.</a:t>
            </a:r>
            <a:endParaRPr lang="en-US" sz="1800" dirty="0">
              <a:solidFill>
                <a:srgbClr val="FFFF00"/>
              </a:solidFill>
            </a:endParaRP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Maniacal, unhinged, nuts</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Mad or insane</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Balanced, sane, reasonable</a:t>
            </a:r>
            <a:endParaRPr lang="en-US" sz="2000" dirty="0">
              <a:solidFill>
                <a:srgbClr val="FFFF00"/>
              </a:solidFill>
            </a:endParaRPr>
          </a:p>
        </p:txBody>
      </p:sp>
    </p:spTree>
    <p:extLst>
      <p:ext uri="{BB962C8B-B14F-4D97-AF65-F5344CB8AC3E}">
        <p14:creationId xmlns:p14="http://schemas.microsoft.com/office/powerpoint/2010/main" val="1613429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6/2/17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Study for WOTD Quiz (10 minutes)</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Study w/ a partner or O.Y.O. for 10 minutes</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FF0000"/>
                </a:solidFill>
                <a:latin typeface="Calibri" charset="0"/>
                <a:ea typeface="Calibri" charset="0"/>
                <a:cs typeface="Calibri" charset="0"/>
                <a:sym typeface="Calibri"/>
              </a:rPr>
              <a:t>With your reading group, record your group’s discussion on Ch. </a:t>
            </a:r>
            <a:r>
              <a:rPr lang="en-US" sz="2200" b="1" dirty="0" smtClean="0">
                <a:solidFill>
                  <a:srgbClr val="FF0000"/>
                </a:solidFill>
                <a:latin typeface="Calibri" charset="0"/>
                <a:ea typeface="Calibri" charset="0"/>
                <a:cs typeface="Calibri" charset="0"/>
                <a:sym typeface="Calibri"/>
              </a:rPr>
              <a:t>7. </a:t>
            </a:r>
            <a:r>
              <a:rPr lang="en-US" sz="2200" b="1" dirty="0">
                <a:solidFill>
                  <a:srgbClr val="FF0000"/>
                </a:solidFill>
                <a:latin typeface="Calibri" charset="0"/>
                <a:ea typeface="Calibri" charset="0"/>
                <a:cs typeface="Calibri" charset="0"/>
                <a:sym typeface="Calibri"/>
              </a:rPr>
              <a:t>Your recording must be at least 6 minutes long (video or audio is permitted). Use </a:t>
            </a:r>
            <a:r>
              <a:rPr lang="en-US" sz="2200" b="1" dirty="0">
                <a:solidFill>
                  <a:srgbClr val="FF0000"/>
                </a:solidFill>
                <a:latin typeface="Calibri" charset="0"/>
                <a:ea typeface="Calibri" charset="0"/>
                <a:cs typeface="Calibri" charset="0"/>
                <a:sym typeface="Calibri"/>
                <a:hlinkClick r:id="rId3"/>
              </a:rPr>
              <a:t>https://webcamera.io/</a:t>
            </a:r>
            <a:r>
              <a:rPr lang="en-US" sz="2200" b="1" dirty="0">
                <a:solidFill>
                  <a:srgbClr val="FF0000"/>
                </a:solidFill>
                <a:latin typeface="Calibri" charset="0"/>
                <a:ea typeface="Calibri" charset="0"/>
                <a:cs typeface="Calibri" charset="0"/>
                <a:sym typeface="Calibri"/>
              </a:rPr>
              <a:t> to record (or you can use your personal devices). Your recording must be completed and sent within 30 minutes from the start of class. **Finally, complete the reflection form and put your notes and reflection in your group’s assigned folder. </a:t>
            </a:r>
            <a:endParaRPr lang="en-US" sz="2200" b="1" i="1" dirty="0" smtClean="0">
              <a:solidFill>
                <a:srgbClr val="7030A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Start reading Ch. 8 pg. 147-155 + work on notes and 2 assigned questions.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134067995"/>
      </p:ext>
    </p:extLst>
  </p:cSld>
  <p:clrMapOvr>
    <a:masterClrMapping/>
  </p:clrMapOvr>
  <p:transition spd="slow">
    <p:cut/>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6/5/17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Finish reading Ch. 8 pg. 155-162 with reading group + complete notes and 2 assigned questions for tomorrow’s discussion. </a:t>
            </a:r>
            <a:endParaRPr lang="en-US" sz="2200" b="1" i="1" dirty="0" smtClean="0">
              <a:solidFill>
                <a:srgbClr val="7030A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Work on Final Presentation</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164450103"/>
      </p:ext>
    </p:extLst>
  </p:cSld>
  <p:clrMapOvr>
    <a:masterClrMapping/>
  </p:clrMapOvr>
  <p:transition spd="slow">
    <p:cut/>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Monday 6/5/17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dilatory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a:t>[</a:t>
            </a:r>
            <a:r>
              <a:rPr lang="en-US" sz="2000" b="1" dirty="0" err="1">
                <a:solidFill>
                  <a:srgbClr val="FFFF00"/>
                </a:solidFill>
              </a:rPr>
              <a:t>dil</a:t>
            </a:r>
            <a:r>
              <a:rPr lang="en-US" sz="2000" dirty="0">
                <a:solidFill>
                  <a:srgbClr val="FFFF00"/>
                </a:solidFill>
              </a:rPr>
              <a:t>-</a:t>
            </a:r>
            <a:r>
              <a:rPr lang="en-US" sz="2000" i="1" dirty="0">
                <a:solidFill>
                  <a:srgbClr val="FFFF00"/>
                </a:solidFill>
              </a:rPr>
              <a:t>uh</a:t>
            </a:r>
            <a:r>
              <a:rPr lang="en-US" sz="2000" dirty="0">
                <a:solidFill>
                  <a:srgbClr val="FFFF00"/>
                </a:solidFill>
              </a:rPr>
              <a:t>-</a:t>
            </a:r>
            <a:r>
              <a:rPr lang="en-US" sz="2000" dirty="0" err="1">
                <a:solidFill>
                  <a:srgbClr val="FFFF00"/>
                </a:solidFill>
              </a:rPr>
              <a:t>tawr</a:t>
            </a:r>
            <a:r>
              <a:rPr lang="en-US" sz="2000" dirty="0">
                <a:solidFill>
                  <a:srgbClr val="FFFF00"/>
                </a:solidFill>
              </a:rPr>
              <a:t>-</a:t>
            </a:r>
            <a:r>
              <a:rPr lang="en-US" sz="2000" dirty="0" err="1">
                <a:solidFill>
                  <a:srgbClr val="FFFF00"/>
                </a:solidFill>
              </a:rPr>
              <a:t>ee</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dilatorily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a:solidFill>
                  <a:srgbClr val="FFFF00"/>
                </a:solidFill>
              </a:rPr>
              <a:t>My father used a </a:t>
            </a:r>
            <a:r>
              <a:rPr lang="en-US" sz="1800" u="sng" dirty="0">
                <a:solidFill>
                  <a:srgbClr val="FFFF00"/>
                </a:solidFill>
              </a:rPr>
              <a:t>dilatory</a:t>
            </a:r>
            <a:r>
              <a:rPr lang="en-US" sz="1800" dirty="0">
                <a:solidFill>
                  <a:srgbClr val="FFFF00"/>
                </a:solidFill>
              </a:rPr>
              <a:t> strategy to keep me out of the house while my mother arranged my surprise birthday party.</a:t>
            </a: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Delaying, loitering, slow</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Intended to cause delay</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Diligent, eager, zealous</a:t>
            </a:r>
            <a:endParaRPr lang="en-US" sz="2000" dirty="0">
              <a:solidFill>
                <a:srgbClr val="FFFF00"/>
              </a:solidFill>
            </a:endParaRPr>
          </a:p>
        </p:txBody>
      </p:sp>
    </p:spTree>
    <p:extLst>
      <p:ext uri="{BB962C8B-B14F-4D97-AF65-F5344CB8AC3E}">
        <p14:creationId xmlns:p14="http://schemas.microsoft.com/office/powerpoint/2010/main" val="589112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6/6/17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0000"/>
                </a:solidFill>
                <a:latin typeface="Calibri" charset="0"/>
                <a:ea typeface="Calibri" charset="0"/>
                <a:cs typeface="Calibri" charset="0"/>
                <a:sym typeface="Calibri"/>
              </a:rPr>
              <a:t>With </a:t>
            </a:r>
            <a:r>
              <a:rPr lang="en-US" sz="2200" b="1" dirty="0">
                <a:solidFill>
                  <a:srgbClr val="FF0000"/>
                </a:solidFill>
                <a:latin typeface="Calibri" charset="0"/>
                <a:ea typeface="Calibri" charset="0"/>
                <a:cs typeface="Calibri" charset="0"/>
                <a:sym typeface="Calibri"/>
              </a:rPr>
              <a:t>your reading group, record your group’s discussion on Ch. </a:t>
            </a:r>
            <a:r>
              <a:rPr lang="en-US" sz="2200" b="1" dirty="0" smtClean="0">
                <a:solidFill>
                  <a:srgbClr val="FF0000"/>
                </a:solidFill>
                <a:latin typeface="Calibri" charset="0"/>
                <a:ea typeface="Calibri" charset="0"/>
                <a:cs typeface="Calibri" charset="0"/>
                <a:sym typeface="Calibri"/>
              </a:rPr>
              <a:t>8. </a:t>
            </a:r>
            <a:r>
              <a:rPr lang="en-US" sz="2200" b="1" dirty="0">
                <a:solidFill>
                  <a:srgbClr val="FF0000"/>
                </a:solidFill>
                <a:latin typeface="Calibri" charset="0"/>
                <a:ea typeface="Calibri" charset="0"/>
                <a:cs typeface="Calibri" charset="0"/>
                <a:sym typeface="Calibri"/>
              </a:rPr>
              <a:t>Your recording must be at least 6 minutes long (video or audio is permitted). Use </a:t>
            </a:r>
            <a:r>
              <a:rPr lang="en-US" sz="2200" b="1" dirty="0">
                <a:solidFill>
                  <a:srgbClr val="FF0000"/>
                </a:solidFill>
                <a:latin typeface="Calibri" charset="0"/>
                <a:ea typeface="Calibri" charset="0"/>
                <a:cs typeface="Calibri" charset="0"/>
                <a:sym typeface="Calibri"/>
                <a:hlinkClick r:id="rId3"/>
              </a:rPr>
              <a:t>https://webcamera.io/</a:t>
            </a:r>
            <a:r>
              <a:rPr lang="en-US" sz="2200" b="1" dirty="0">
                <a:solidFill>
                  <a:srgbClr val="FF0000"/>
                </a:solidFill>
                <a:latin typeface="Calibri" charset="0"/>
                <a:ea typeface="Calibri" charset="0"/>
                <a:cs typeface="Calibri" charset="0"/>
                <a:sym typeface="Calibri"/>
              </a:rPr>
              <a:t> to record (or you can use your personal devices). Your recording must be completed and sent within 30 minutes from the start of class. **Finally, complete the reflection form and put your notes and reflection in your group’s assigned folder. </a:t>
            </a:r>
            <a:endParaRPr lang="en-US" sz="2200" dirty="0">
              <a:solidFill>
                <a:srgbClr val="0070C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Start reading Ch. 9 pg. 163-171 + work on window notes and 2 assigned questions.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909517603"/>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smtClean="0">
                <a:latin typeface="Calibri" charset="0"/>
                <a:ea typeface="Arial" charset="0"/>
                <a:cs typeface="Arial" charset="0"/>
                <a:sym typeface="Calibri" charset="0"/>
              </a:rPr>
              <a:t>Friday 10/6/17 </a:t>
            </a:r>
            <a:r>
              <a:rPr lang="en-US" altLang="en-US" sz="4400" dirty="0" smtClean="0">
                <a:latin typeface="Calibri" charset="0"/>
                <a:ea typeface="Arial" charset="0"/>
                <a:cs typeface="Arial" charset="0"/>
                <a:sym typeface="Calibri" charset="0"/>
              </a:rPr>
              <a:t>Agenda</a:t>
            </a:r>
            <a:endParaRPr lang="en-US" altLang="en-US" sz="4400" dirty="0">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152400" y="1011238"/>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100" b="1" dirty="0">
                <a:latin typeface="+mn-lt"/>
                <a:ea typeface="Calibri"/>
                <a:cs typeface="Calibri"/>
                <a:sym typeface="Calibri"/>
              </a:rPr>
              <a:t>Bell Work:</a:t>
            </a:r>
            <a:r>
              <a:rPr lang="en-US" sz="1100" dirty="0">
                <a:latin typeface="+mn-lt"/>
                <a:ea typeface="Calibri"/>
                <a:cs typeface="Calibri"/>
                <a:sym typeface="Calibri"/>
              </a:rPr>
              <a:t> </a:t>
            </a:r>
            <a:r>
              <a:rPr lang="en-US" sz="1100" dirty="0" smtClean="0">
                <a:solidFill>
                  <a:schemeClr val="tx1"/>
                </a:solidFill>
                <a:latin typeface="+mn-lt"/>
                <a:ea typeface="Calibri"/>
                <a:cs typeface="Calibri"/>
                <a:sym typeface="Calibri"/>
              </a:rPr>
              <a:t>Turn in Article of the Week 2 and 3. </a:t>
            </a:r>
            <a:r>
              <a:rPr lang="en-US" sz="1100" dirty="0">
                <a:solidFill>
                  <a:schemeClr val="tx1"/>
                </a:solidFill>
                <a:latin typeface="+mn-lt"/>
                <a:ea typeface="Calibri"/>
                <a:cs typeface="Calibri"/>
                <a:sym typeface="Calibri"/>
              </a:rPr>
              <a:t>In order to make grading more efficient, please staple everything for both articles, together in a packet. </a:t>
            </a:r>
            <a:r>
              <a:rPr lang="en-US" sz="1100" dirty="0" smtClean="0">
                <a:solidFill>
                  <a:schemeClr val="tx1"/>
                </a:solidFill>
                <a:latin typeface="+mn-lt"/>
                <a:ea typeface="Calibri"/>
                <a:cs typeface="Calibri"/>
                <a:sym typeface="Calibri"/>
              </a:rPr>
              <a:t>Also, you will need to write down your SSR book on the class roster I will pass around (you have a weekly response due Sunday on Google Classroom by 10pm, or first thing Monday if handwritten). </a:t>
            </a:r>
          </a:p>
          <a:p>
            <a:pPr eaLnBrk="1" fontAlgn="auto" hangingPunct="1">
              <a:lnSpc>
                <a:spcPct val="80000"/>
              </a:lnSpc>
              <a:spcBef>
                <a:spcPts val="0"/>
              </a:spcBef>
              <a:spcAft>
                <a:spcPts val="0"/>
              </a:spcAft>
              <a:buClr>
                <a:srgbClr val="000000"/>
              </a:buClr>
              <a:buSzPct val="100000"/>
              <a:defRPr/>
            </a:pPr>
            <a:endParaRPr lang="en-US" sz="11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100" b="1" dirty="0" smtClean="0">
                <a:latin typeface="+mn-lt"/>
                <a:ea typeface="Calibri"/>
                <a:cs typeface="Calibri"/>
                <a:sym typeface="Calibri"/>
              </a:rPr>
              <a:t>In </a:t>
            </a:r>
            <a:r>
              <a:rPr lang="en-US" sz="11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Bell Work = </a:t>
            </a:r>
            <a:r>
              <a:rPr lang="en-US" sz="1100" dirty="0" smtClean="0">
                <a:solidFill>
                  <a:schemeClr val="tx1"/>
                </a:solidFill>
                <a:latin typeface="+mn-lt"/>
                <a:ea typeface="Calibri"/>
                <a:cs typeface="Calibri"/>
                <a:sym typeface="Calibri"/>
              </a:rPr>
              <a:t>Turn in Article of the Week 2 and 3 (staple all three steps for both, together) + </a:t>
            </a:r>
            <a:r>
              <a:rPr lang="en-US" sz="1100" dirty="0">
                <a:ea typeface="Calibri"/>
                <a:cs typeface="Calibri"/>
                <a:sym typeface="Calibri"/>
              </a:rPr>
              <a:t>write down your SSR book (you have a weekly response due Sunday on Google Classroom by 10pm, or first thing Monday if handwritten). </a:t>
            </a:r>
            <a:endParaRPr lang="en-US" sz="1100" dirty="0" smtClean="0">
              <a:solidFill>
                <a:schemeClr val="tx1"/>
              </a:solidFill>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Pass back Cold Read Quiz #1 with answer key: </a:t>
            </a:r>
            <a:r>
              <a:rPr lang="en-US" sz="1100" dirty="0" smtClean="0">
                <a:solidFill>
                  <a:schemeClr val="tx1"/>
                </a:solidFill>
                <a:latin typeface="+mn-lt"/>
                <a:ea typeface="Calibri"/>
                <a:cs typeface="Calibri"/>
                <a:sym typeface="Calibri"/>
              </a:rPr>
              <a:t>With you table, go through the test and find evidence to support each correct answer. Also, double check your score and regrade your quiz to ensure it was originally scored correctly. </a:t>
            </a:r>
            <a:endParaRPr lang="en-US" sz="1100" dirty="0">
              <a:solidFill>
                <a:schemeClr val="tx1"/>
              </a:solidFill>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Take Cold Read Quiz # 2 (15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SSR (15 minutes) </a:t>
            </a:r>
            <a:r>
              <a:rPr lang="en-US" sz="1100" dirty="0" smtClean="0">
                <a:solidFill>
                  <a:schemeClr val="tx1"/>
                </a:solidFill>
                <a:latin typeface="+mn-lt"/>
                <a:ea typeface="Calibri"/>
                <a:cs typeface="Calibri"/>
                <a:sym typeface="Calibri"/>
              </a:rPr>
              <a:t>Before you leave, you will need to write down and record at least two pieces of evidence you can use for your SSR Weekly Response. We will review requirements for how it needs to be written and submitted. Your response will be due Sunday at 10 p.m. on Google Classroom, or first thing on Monday if it is handwritten. </a:t>
            </a:r>
            <a:r>
              <a:rPr lang="en-US" sz="1100" b="1" dirty="0" smtClean="0">
                <a:solidFill>
                  <a:srgbClr val="00B050"/>
                </a:solidFill>
                <a:latin typeface="+mn-lt"/>
                <a:ea typeface="Calibri"/>
                <a:cs typeface="Calibri"/>
                <a:sym typeface="Calibri"/>
              </a:rPr>
              <a:t>**Your book must be read by 10/22 </a:t>
            </a:r>
            <a:endParaRPr lang="en-US" sz="1100" b="1" dirty="0" smtClean="0">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1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100" dirty="0" smtClean="0">
                <a:ea typeface="Calibri"/>
                <a:cs typeface="Calibri"/>
                <a:sym typeface="Calibri"/>
              </a:rPr>
              <a:t>I </a:t>
            </a:r>
            <a:r>
              <a:rPr lang="en-US" sz="1100" dirty="0">
                <a:ea typeface="Calibri"/>
                <a:cs typeface="Calibri"/>
                <a:sym typeface="Calibri"/>
              </a:rPr>
              <a:t>can </a:t>
            </a:r>
            <a:r>
              <a:rPr lang="en-US" sz="1100" dirty="0"/>
              <a:t>c</a:t>
            </a:r>
            <a:r>
              <a:rPr lang="en-US" sz="1100" dirty="0" smtClean="0"/>
              <a:t>ite </a:t>
            </a:r>
            <a:r>
              <a:rPr lang="en-US" sz="1100" dirty="0"/>
              <a:t>strong and thorough textual evidence to support analysis of what the text says explicitly as well as inferences drawn from the text, including determining where the text leaves matters </a:t>
            </a:r>
            <a:r>
              <a:rPr lang="en-US" sz="1100" dirty="0" smtClean="0"/>
              <a:t>uncertain.</a:t>
            </a:r>
          </a:p>
          <a:p>
            <a:pPr marL="228600" indent="-228600" eaLnBrk="1" fontAlgn="auto" hangingPunct="1">
              <a:spcBef>
                <a:spcPts val="0"/>
              </a:spcBef>
              <a:spcAft>
                <a:spcPts val="0"/>
              </a:spcAft>
              <a:buClr>
                <a:srgbClr val="000000"/>
              </a:buClr>
              <a:buSzPct val="100000"/>
              <a:buFont typeface="Arial" charset="0"/>
              <a:buChar char="•"/>
              <a:defRPr/>
            </a:pPr>
            <a:r>
              <a:rPr lang="en-US" sz="1100" dirty="0" smtClean="0">
                <a:ea typeface="Calibri"/>
                <a:cs typeface="Calibri"/>
                <a:sym typeface="Calibri"/>
              </a:rPr>
              <a:t>I can write an argumentative response and support my claim using textual evidence from my SSR book as support. </a:t>
            </a:r>
            <a:endParaRPr lang="en-US" sz="11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1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100" b="1" dirty="0" smtClean="0">
                <a:latin typeface="+mn-lt"/>
                <a:ea typeface="Calibri"/>
                <a:cs typeface="Calibri"/>
                <a:sym typeface="Calibri"/>
              </a:rPr>
              <a:t>Homework:</a:t>
            </a:r>
            <a:r>
              <a:rPr lang="en-US" sz="1100" b="1" dirty="0" smtClean="0">
                <a:solidFill>
                  <a:srgbClr val="009A46"/>
                </a:solidFill>
                <a:latin typeface="+mn-lt"/>
                <a:ea typeface="Calibri"/>
                <a:cs typeface="Calibri"/>
                <a:sym typeface="Calibri"/>
              </a:rPr>
              <a:t> SSR (there will be a weekly response due on Sunday of this week). </a:t>
            </a:r>
          </a:p>
        </p:txBody>
      </p:sp>
    </p:spTree>
    <p:extLst>
      <p:ext uri="{BB962C8B-B14F-4D97-AF65-F5344CB8AC3E}">
        <p14:creationId xmlns:p14="http://schemas.microsoft.com/office/powerpoint/2010/main" val="1332065963"/>
      </p:ext>
    </p:extLst>
  </p:cSld>
  <p:clrMapOvr>
    <a:masterClrMapping/>
  </p:clrMapOvr>
  <p:transition spd="slow">
    <p:cut/>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Tuesday 6/6/17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dilatory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a:t>[</a:t>
            </a:r>
            <a:r>
              <a:rPr lang="en-US" sz="2000" b="1" dirty="0" err="1">
                <a:solidFill>
                  <a:srgbClr val="FFFF00"/>
                </a:solidFill>
              </a:rPr>
              <a:t>dil</a:t>
            </a:r>
            <a:r>
              <a:rPr lang="en-US" sz="2000" dirty="0">
                <a:solidFill>
                  <a:srgbClr val="FFFF00"/>
                </a:solidFill>
              </a:rPr>
              <a:t>-</a:t>
            </a:r>
            <a:r>
              <a:rPr lang="en-US" sz="2000" i="1" dirty="0">
                <a:solidFill>
                  <a:srgbClr val="FFFF00"/>
                </a:solidFill>
              </a:rPr>
              <a:t>uh</a:t>
            </a:r>
            <a:r>
              <a:rPr lang="en-US" sz="2000" dirty="0">
                <a:solidFill>
                  <a:srgbClr val="FFFF00"/>
                </a:solidFill>
              </a:rPr>
              <a:t>-</a:t>
            </a:r>
            <a:r>
              <a:rPr lang="en-US" sz="2000" dirty="0" err="1">
                <a:solidFill>
                  <a:srgbClr val="FFFF00"/>
                </a:solidFill>
              </a:rPr>
              <a:t>tawr</a:t>
            </a:r>
            <a:r>
              <a:rPr lang="en-US" sz="2000" dirty="0">
                <a:solidFill>
                  <a:srgbClr val="FFFF00"/>
                </a:solidFill>
              </a:rPr>
              <a:t>-</a:t>
            </a:r>
            <a:r>
              <a:rPr lang="en-US" sz="2000" dirty="0" err="1">
                <a:solidFill>
                  <a:srgbClr val="FFFF00"/>
                </a:solidFill>
              </a:rPr>
              <a:t>ee</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dilatorily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a:solidFill>
                  <a:srgbClr val="FFFF00"/>
                </a:solidFill>
              </a:rPr>
              <a:t>My father used a </a:t>
            </a:r>
            <a:r>
              <a:rPr lang="en-US" sz="1800" u="sng" dirty="0">
                <a:solidFill>
                  <a:srgbClr val="FFFF00"/>
                </a:solidFill>
              </a:rPr>
              <a:t>dilatory</a:t>
            </a:r>
            <a:r>
              <a:rPr lang="en-US" sz="1800" dirty="0">
                <a:solidFill>
                  <a:srgbClr val="FFFF00"/>
                </a:solidFill>
              </a:rPr>
              <a:t> strategy to keep me out of the house while my mother arranged my surprise birthday party.</a:t>
            </a: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Delaying, loitering, slow</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Intended to cause delay</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Diligent, eager, zealous</a:t>
            </a:r>
            <a:endParaRPr lang="en-US" sz="2000" dirty="0">
              <a:solidFill>
                <a:srgbClr val="FFFF00"/>
              </a:solidFill>
            </a:endParaRPr>
          </a:p>
        </p:txBody>
      </p:sp>
    </p:spTree>
    <p:extLst>
      <p:ext uri="{BB962C8B-B14F-4D97-AF65-F5344CB8AC3E}">
        <p14:creationId xmlns:p14="http://schemas.microsoft.com/office/powerpoint/2010/main" val="19822686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6/7/17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 quick write response on “The American Dream.”</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Finish reading Ch. 9 pg. 171-180 + complete window notes and 2 assigned questions for your final discussion (tomorrow).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Work on Final Presentation</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145616975"/>
      </p:ext>
    </p:extLst>
  </p:cSld>
  <p:clrMapOvr>
    <a:masterClrMapping/>
  </p:clrMapOvr>
  <p:transition spd="slow">
    <p:cut/>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Wednesday 6/7/17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dilatory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a:t>[</a:t>
            </a:r>
            <a:r>
              <a:rPr lang="en-US" sz="2000" b="1" dirty="0" err="1">
                <a:solidFill>
                  <a:srgbClr val="FFFF00"/>
                </a:solidFill>
              </a:rPr>
              <a:t>dil</a:t>
            </a:r>
            <a:r>
              <a:rPr lang="en-US" sz="2000" dirty="0">
                <a:solidFill>
                  <a:srgbClr val="FFFF00"/>
                </a:solidFill>
              </a:rPr>
              <a:t>-</a:t>
            </a:r>
            <a:r>
              <a:rPr lang="en-US" sz="2000" i="1" dirty="0">
                <a:solidFill>
                  <a:srgbClr val="FFFF00"/>
                </a:solidFill>
              </a:rPr>
              <a:t>uh</a:t>
            </a:r>
            <a:r>
              <a:rPr lang="en-US" sz="2000" dirty="0">
                <a:solidFill>
                  <a:srgbClr val="FFFF00"/>
                </a:solidFill>
              </a:rPr>
              <a:t>-</a:t>
            </a:r>
            <a:r>
              <a:rPr lang="en-US" sz="2000" dirty="0" err="1">
                <a:solidFill>
                  <a:srgbClr val="FFFF00"/>
                </a:solidFill>
              </a:rPr>
              <a:t>tawr</a:t>
            </a:r>
            <a:r>
              <a:rPr lang="en-US" sz="2000" dirty="0">
                <a:solidFill>
                  <a:srgbClr val="FFFF00"/>
                </a:solidFill>
              </a:rPr>
              <a:t>-</a:t>
            </a:r>
            <a:r>
              <a:rPr lang="en-US" sz="2000" dirty="0" err="1">
                <a:solidFill>
                  <a:srgbClr val="FFFF00"/>
                </a:solidFill>
              </a:rPr>
              <a:t>ee</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dilatorily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a:solidFill>
                  <a:srgbClr val="FFFF00"/>
                </a:solidFill>
              </a:rPr>
              <a:t>My father used a </a:t>
            </a:r>
            <a:r>
              <a:rPr lang="en-US" sz="1800" u="sng" dirty="0">
                <a:solidFill>
                  <a:srgbClr val="FFFF00"/>
                </a:solidFill>
              </a:rPr>
              <a:t>dilatory</a:t>
            </a:r>
            <a:r>
              <a:rPr lang="en-US" sz="1800" dirty="0">
                <a:solidFill>
                  <a:srgbClr val="FFFF00"/>
                </a:solidFill>
              </a:rPr>
              <a:t> strategy to keep me out of the house while my mother arranged my surprise birthday party.</a:t>
            </a: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Delaying, loitering, slow</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Intended to cause delay</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Diligent, eager, zealous</a:t>
            </a:r>
            <a:endParaRPr lang="en-US" sz="2000" dirty="0">
              <a:solidFill>
                <a:srgbClr val="FFFF00"/>
              </a:solidFill>
            </a:endParaRPr>
          </a:p>
        </p:txBody>
      </p:sp>
    </p:spTree>
    <p:extLst>
      <p:ext uri="{BB962C8B-B14F-4D97-AF65-F5344CB8AC3E}">
        <p14:creationId xmlns:p14="http://schemas.microsoft.com/office/powerpoint/2010/main" val="10053427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5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rgbClr val="FFFF00"/>
                </a:solidFill>
                <a:latin typeface="Calibri" charset="0"/>
                <a:ea typeface="Arial" charset="0"/>
                <a:cs typeface="Arial" charset="0"/>
                <a:sym typeface="Calibri" charset="0"/>
              </a:rPr>
              <a:t> Did Gatsby achieve The American Dream?</a:t>
            </a:r>
            <a:endParaRPr lang="en-US" altLang="en-US" sz="3200" b="1" dirty="0">
              <a:solidFill>
                <a:srgbClr val="FFFF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28600" y="838200"/>
            <a:ext cx="3581400" cy="4953000"/>
          </a:xfrm>
        </p:spPr>
        <p:txBody>
          <a:bodyPr tIns="45700" bIns="45700">
            <a:noAutofit/>
          </a:bodyPr>
          <a:lstStyle/>
          <a:p>
            <a:pPr eaLnBrk="1" fontAlgn="auto" hangingPunct="1">
              <a:spcBef>
                <a:spcPts val="0"/>
              </a:spcBef>
              <a:spcAft>
                <a:spcPts val="0"/>
              </a:spcAft>
              <a:buClr>
                <a:srgbClr val="000000"/>
              </a:buClr>
              <a:buSzPct val="100000"/>
              <a:defRPr/>
            </a:pPr>
            <a:r>
              <a:rPr lang="en-US" sz="2200" b="1" dirty="0" smtClean="0">
                <a:solidFill>
                  <a:srgbClr val="FFFF00"/>
                </a:solidFill>
                <a:latin typeface="Calibri" charset="0"/>
                <a:ea typeface="Calibri" charset="0"/>
                <a:cs typeface="Calibri" charset="0"/>
                <a:sym typeface="Calibri"/>
              </a:rPr>
              <a:t>The </a:t>
            </a:r>
            <a:r>
              <a:rPr lang="en-US" sz="2200" b="1" dirty="0">
                <a:solidFill>
                  <a:srgbClr val="FFFF00"/>
                </a:solidFill>
                <a:latin typeface="Calibri" charset="0"/>
                <a:ea typeface="Calibri" charset="0"/>
                <a:cs typeface="Calibri" charset="0"/>
                <a:sym typeface="Calibri"/>
              </a:rPr>
              <a:t>American Dream - 1931</a:t>
            </a:r>
          </a:p>
          <a:p>
            <a:pPr eaLnBrk="1" fontAlgn="auto" hangingPunct="1">
              <a:spcBef>
                <a:spcPts val="0"/>
              </a:spcBef>
              <a:spcAft>
                <a:spcPts val="0"/>
              </a:spcAft>
              <a:buClr>
                <a:srgbClr val="000000"/>
              </a:buClr>
              <a:buSzPct val="100000"/>
              <a:defRPr/>
            </a:pPr>
            <a:r>
              <a:rPr lang="en-US" sz="2200" b="1" dirty="0">
                <a:solidFill>
                  <a:srgbClr val="FFFF00"/>
                </a:solidFill>
                <a:latin typeface="Calibri" charset="0"/>
                <a:ea typeface="Calibri" charset="0"/>
                <a:cs typeface="Calibri" charset="0"/>
                <a:sym typeface="Calibri"/>
              </a:rPr>
              <a:t>(from “Epic of America” by James Adams)</a:t>
            </a:r>
          </a:p>
          <a:p>
            <a:pPr eaLnBrk="1" fontAlgn="auto" hangingPunct="1">
              <a:spcBef>
                <a:spcPts val="0"/>
              </a:spcBef>
              <a:spcAft>
                <a:spcPts val="0"/>
              </a:spcAft>
              <a:buClr>
                <a:srgbClr val="000000"/>
              </a:buClr>
              <a:buSzPct val="100000"/>
              <a:defRPr/>
            </a:pPr>
            <a:endParaRPr lang="en-US" sz="2200" b="1"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FFFF00"/>
                </a:solidFill>
                <a:latin typeface="Calibri" charset="0"/>
                <a:ea typeface="Calibri" charset="0"/>
                <a:cs typeface="Calibri" charset="0"/>
                <a:sym typeface="Calibri"/>
              </a:rPr>
              <a:t>The American Dream is that dream of a land in which life should be better and richer and fuller for everyone, with opportunity for each according to ability or achievement, regardless of the circumstances of birth or position.</a:t>
            </a:r>
          </a:p>
          <a:p>
            <a:pPr eaLnBrk="1" fontAlgn="auto" hangingPunct="1">
              <a:spcBef>
                <a:spcPts val="0"/>
              </a:spcBef>
              <a:spcAft>
                <a:spcPts val="0"/>
              </a:spcAft>
              <a:buClr>
                <a:srgbClr val="000000"/>
              </a:buClr>
              <a:buSzPct val="100000"/>
              <a:defRPr/>
            </a:pPr>
            <a:endParaRPr lang="en-US" sz="2200" b="1" dirty="0" smtClean="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FFFF00"/>
              </a:solidFill>
              <a:latin typeface="Calibri" charset="0"/>
              <a:ea typeface="Calibri" charset="0"/>
              <a:cs typeface="Calibri" charset="0"/>
              <a:sym typeface="Calibri"/>
            </a:endParaRPr>
          </a:p>
        </p:txBody>
      </p:sp>
      <p:pic>
        <p:nvPicPr>
          <p:cNvPr id="2050" name="Picture 2" descr="https://lh4.googleusercontent.com/oaifcw-yuAG1orRLlX17VPqDwxOjNBzrAXyfaYFLXcj4tG-NCRWv2bu9owYQczegiAL3m9f909FL-PFrG8CGOSaKJhF3HmtlW2J14nrmJ19e3aGO3JVPSEpElR4_fMvpi_QnGhDuX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3943863"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5562600"/>
            <a:ext cx="8001000" cy="1015663"/>
          </a:xfrm>
          <a:prstGeom prst="rect">
            <a:avLst/>
          </a:prstGeom>
          <a:noFill/>
        </p:spPr>
        <p:txBody>
          <a:bodyPr wrap="square" rtlCol="0">
            <a:spAutoFit/>
          </a:bodyPr>
          <a:lstStyle/>
          <a:p>
            <a:r>
              <a:rPr lang="en-US" sz="2000" b="1" dirty="0" smtClean="0">
                <a:solidFill>
                  <a:srgbClr val="FFFF00"/>
                </a:solidFill>
              </a:rPr>
              <a:t>Bell Work (include w/ WOTD):</a:t>
            </a:r>
            <a:r>
              <a:rPr lang="en-US" sz="2000" dirty="0" smtClean="0">
                <a:solidFill>
                  <a:srgbClr val="FFFF00"/>
                </a:solidFill>
              </a:rPr>
              <a:t> Write a response to this question in 5-7 sentences. Include textual evidence and specific examples to support your claim. </a:t>
            </a:r>
            <a:endParaRPr lang="en-US" sz="2000" dirty="0">
              <a:solidFill>
                <a:srgbClr val="FFFF00"/>
              </a:solidFill>
            </a:endParaRPr>
          </a:p>
        </p:txBody>
      </p:sp>
    </p:spTree>
    <p:extLst>
      <p:ext uri="{BB962C8B-B14F-4D97-AF65-F5344CB8AC3E}">
        <p14:creationId xmlns:p14="http://schemas.microsoft.com/office/powerpoint/2010/main" val="2342180970"/>
      </p:ext>
    </p:extLst>
  </p:cSld>
  <p:clrMapOvr>
    <a:masterClrMapping/>
  </p:clrMapOvr>
  <p:transition spd="slow">
    <p:cut/>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6/8/17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WOTD</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WOTD,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a:solidFill>
                  <a:srgbClr val="FF0000"/>
                </a:solidFill>
                <a:latin typeface="Calibri" charset="0"/>
                <a:ea typeface="Calibri" charset="0"/>
                <a:cs typeface="Calibri" charset="0"/>
                <a:sym typeface="Calibri"/>
              </a:rPr>
              <a:t>With your reading group, record your group’s discussion on Ch. </a:t>
            </a:r>
            <a:r>
              <a:rPr lang="en-US" sz="2200" b="1" dirty="0" smtClean="0">
                <a:solidFill>
                  <a:srgbClr val="FF0000"/>
                </a:solidFill>
                <a:latin typeface="Calibri" charset="0"/>
                <a:ea typeface="Calibri" charset="0"/>
                <a:cs typeface="Calibri" charset="0"/>
                <a:sym typeface="Calibri"/>
              </a:rPr>
              <a:t>9. </a:t>
            </a:r>
            <a:r>
              <a:rPr lang="en-US" sz="2200" b="1" dirty="0">
                <a:solidFill>
                  <a:srgbClr val="FF0000"/>
                </a:solidFill>
                <a:latin typeface="Calibri" charset="0"/>
                <a:ea typeface="Calibri" charset="0"/>
                <a:cs typeface="Calibri" charset="0"/>
                <a:sym typeface="Calibri"/>
              </a:rPr>
              <a:t>Your recording must be at least 6 minutes long (video or audio is permitted). Use </a:t>
            </a:r>
            <a:r>
              <a:rPr lang="en-US" sz="2200" b="1" dirty="0">
                <a:solidFill>
                  <a:srgbClr val="FF0000"/>
                </a:solidFill>
                <a:latin typeface="Calibri" charset="0"/>
                <a:ea typeface="Calibri" charset="0"/>
                <a:cs typeface="Calibri" charset="0"/>
                <a:sym typeface="Calibri"/>
                <a:hlinkClick r:id="rId3"/>
              </a:rPr>
              <a:t>https://webcamera.io/</a:t>
            </a:r>
            <a:r>
              <a:rPr lang="en-US" sz="2200" b="1" dirty="0">
                <a:solidFill>
                  <a:srgbClr val="FF0000"/>
                </a:solidFill>
                <a:latin typeface="Calibri" charset="0"/>
                <a:ea typeface="Calibri" charset="0"/>
                <a:cs typeface="Calibri" charset="0"/>
                <a:sym typeface="Calibri"/>
              </a:rPr>
              <a:t> to record (or you can use your personal devices). Your recording must be completed and sent within 30 minutes from the start of class. **Finally, complete the reflection form and put your notes and reflection in your group’s assigned folder. </a:t>
            </a:r>
            <a:endParaRPr lang="en-US" sz="2200" b="1" i="1" dirty="0">
              <a:solidFill>
                <a:srgbClr val="7030A0"/>
              </a:solidFill>
              <a:latin typeface="Calibri" charset="0"/>
              <a:ea typeface="Calibri" charset="0"/>
              <a:cs typeface="Calibri" charset="0"/>
              <a:sym typeface="Calibri"/>
            </a:endParaRP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Work on Final Presentation</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638607793"/>
      </p:ext>
    </p:extLst>
  </p:cSld>
  <p:clrMapOvr>
    <a:masterClrMapping/>
  </p:clrMapOvr>
  <p:transition spd="slow">
    <p:cut/>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rgbClr val="7030A0"/>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rgbClr val="FFFF00"/>
                </a:solidFill>
                <a:latin typeface="Kristen ITC" charset="0"/>
              </a:rPr>
              <a:t>Thursday 6/8/17</a:t>
            </a:r>
          </a:p>
          <a:p>
            <a:pPr eaLnBrk="1" hangingPunct="1">
              <a:lnSpc>
                <a:spcPct val="80000"/>
              </a:lnSpc>
              <a:defRPr/>
            </a:pPr>
            <a:endParaRPr lang="en-US" altLang="en-US" sz="2000" b="1" dirty="0" smtClean="0">
              <a:solidFill>
                <a:srgbClr val="FFFF00"/>
              </a:solidFill>
              <a:latin typeface="Kristen ITC" charset="0"/>
            </a:endParaRPr>
          </a:p>
          <a:p>
            <a:pPr eaLnBrk="1" hangingPunct="1">
              <a:lnSpc>
                <a:spcPct val="80000"/>
              </a:lnSpc>
              <a:defRPr/>
            </a:pPr>
            <a:r>
              <a:rPr lang="en-US" altLang="en-US" sz="2000" b="1" dirty="0" smtClean="0">
                <a:solidFill>
                  <a:srgbClr val="FFFF00"/>
                </a:solidFill>
                <a:latin typeface="+mn-lt"/>
              </a:rPr>
              <a:t>Word</a:t>
            </a:r>
            <a:r>
              <a:rPr lang="en-US" altLang="en-US" sz="2000" b="1" dirty="0">
                <a:solidFill>
                  <a:srgbClr val="FFFF00"/>
                </a:solidFill>
                <a:latin typeface="+mn-lt"/>
              </a:rPr>
              <a:t>: </a:t>
            </a:r>
            <a:r>
              <a:rPr lang="en-US" altLang="en-US" sz="2000" dirty="0" smtClean="0">
                <a:solidFill>
                  <a:srgbClr val="FFFF00"/>
                </a:solidFill>
                <a:latin typeface="+mn-lt"/>
              </a:rPr>
              <a:t>dilatory</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Part </a:t>
            </a:r>
            <a:r>
              <a:rPr lang="en-US" altLang="en-US" sz="2000" b="1" dirty="0">
                <a:solidFill>
                  <a:srgbClr val="FFFF00"/>
                </a:solidFill>
                <a:latin typeface="+mn-lt"/>
              </a:rPr>
              <a:t>of speech</a:t>
            </a:r>
            <a:r>
              <a:rPr lang="en-US" altLang="en-US" sz="2000" b="1" dirty="0" smtClean="0">
                <a:solidFill>
                  <a:srgbClr val="FFFF00"/>
                </a:solidFill>
                <a:latin typeface="+mn-lt"/>
              </a:rPr>
              <a:t>: adjective</a:t>
            </a: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Pronunciation: </a:t>
            </a:r>
            <a:r>
              <a:rPr lang="en-US" sz="2000" dirty="0" smtClean="0">
                <a:solidFill>
                  <a:srgbClr val="FFFF00"/>
                </a:solidFill>
              </a:rPr>
              <a:t>[</a:t>
            </a:r>
            <a:r>
              <a:rPr lang="en-US" sz="2000" dirty="0"/>
              <a:t>[</a:t>
            </a:r>
            <a:r>
              <a:rPr lang="en-US" sz="2000" b="1" dirty="0" err="1">
                <a:solidFill>
                  <a:srgbClr val="FFFF00"/>
                </a:solidFill>
              </a:rPr>
              <a:t>dil</a:t>
            </a:r>
            <a:r>
              <a:rPr lang="en-US" sz="2000" dirty="0">
                <a:solidFill>
                  <a:srgbClr val="FFFF00"/>
                </a:solidFill>
              </a:rPr>
              <a:t>-</a:t>
            </a:r>
            <a:r>
              <a:rPr lang="en-US" sz="2000" i="1" dirty="0">
                <a:solidFill>
                  <a:srgbClr val="FFFF00"/>
                </a:solidFill>
              </a:rPr>
              <a:t>uh</a:t>
            </a:r>
            <a:r>
              <a:rPr lang="en-US" sz="2000" dirty="0">
                <a:solidFill>
                  <a:srgbClr val="FFFF00"/>
                </a:solidFill>
              </a:rPr>
              <a:t>-</a:t>
            </a:r>
            <a:r>
              <a:rPr lang="en-US" sz="2000" dirty="0" err="1">
                <a:solidFill>
                  <a:srgbClr val="FFFF00"/>
                </a:solidFill>
              </a:rPr>
              <a:t>tawr</a:t>
            </a:r>
            <a:r>
              <a:rPr lang="en-US" sz="2000" dirty="0">
                <a:solidFill>
                  <a:srgbClr val="FFFF00"/>
                </a:solidFill>
              </a:rPr>
              <a:t>-</a:t>
            </a:r>
            <a:r>
              <a:rPr lang="en-US" sz="2000" dirty="0" err="1">
                <a:solidFill>
                  <a:srgbClr val="FFFF00"/>
                </a:solidFill>
              </a:rPr>
              <a:t>ee</a:t>
            </a:r>
            <a:r>
              <a:rPr lang="en-US" sz="2000" dirty="0" smtClean="0">
                <a:solidFill>
                  <a:srgbClr val="FFFF00"/>
                </a:solidFill>
              </a:rPr>
              <a:t>]</a:t>
            </a:r>
            <a:r>
              <a:rPr lang="en-US" sz="2000" dirty="0">
                <a:solidFill>
                  <a:srgbClr val="FFFF00"/>
                </a:solidFill>
              </a:rPr>
              <a:t>   </a:t>
            </a:r>
            <a:endParaRPr lang="en-US" altLang="en-US" sz="2000" b="1" dirty="0" smtClean="0">
              <a:solidFill>
                <a:srgbClr val="FFFF00"/>
              </a:solidFill>
              <a:latin typeface="+mn-lt"/>
            </a:endParaRPr>
          </a:p>
          <a:p>
            <a:endParaRPr lang="en-US" altLang="en-US" sz="2000" b="1" dirty="0" smtClean="0">
              <a:solidFill>
                <a:srgbClr val="FFFF00"/>
              </a:solidFill>
              <a:latin typeface="+mn-lt"/>
            </a:endParaRPr>
          </a:p>
          <a:p>
            <a:r>
              <a:rPr lang="en-US" altLang="en-US" sz="2000" b="1" dirty="0" smtClean="0">
                <a:solidFill>
                  <a:srgbClr val="FFFF00"/>
                </a:solidFill>
                <a:latin typeface="+mn-lt"/>
              </a:rPr>
              <a:t>Synonyms: </a:t>
            </a:r>
            <a:endParaRPr lang="en-US" altLang="en-US" sz="2000"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Antonyms: </a:t>
            </a:r>
            <a:endParaRPr lang="en-US" altLang="en-US" sz="2000" dirty="0" smtClean="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endParaRPr lang="en-US" altLang="en-US" sz="2000" b="1" dirty="0" smtClean="0">
              <a:solidFill>
                <a:srgbClr val="FFFF00"/>
              </a:solidFill>
              <a:latin typeface="+mn-lt"/>
            </a:endParaRPr>
          </a:p>
          <a:p>
            <a:pPr eaLnBrk="1" hangingPunct="1">
              <a:lnSpc>
                <a:spcPct val="80000"/>
              </a:lnSpc>
              <a:defRPr/>
            </a:pPr>
            <a:r>
              <a:rPr lang="en-US" altLang="en-US" sz="2000" b="1" dirty="0" smtClean="0">
                <a:solidFill>
                  <a:srgbClr val="FFFF00"/>
                </a:solidFill>
                <a:latin typeface="+mn-lt"/>
              </a:rPr>
              <a:t>Related </a:t>
            </a:r>
            <a:r>
              <a:rPr lang="en-US" altLang="en-US" sz="2000" b="1" dirty="0">
                <a:solidFill>
                  <a:srgbClr val="FFFF00"/>
                </a:solidFill>
                <a:latin typeface="+mn-lt"/>
              </a:rPr>
              <a:t>Forms</a:t>
            </a:r>
            <a:r>
              <a:rPr lang="en-US" altLang="en-US" sz="2000" b="1" dirty="0" smtClean="0">
                <a:solidFill>
                  <a:srgbClr val="FFFF00"/>
                </a:solidFill>
                <a:latin typeface="+mn-lt"/>
              </a:rPr>
              <a:t>: </a:t>
            </a:r>
            <a:r>
              <a:rPr lang="en-US" altLang="en-US" sz="2000" dirty="0" smtClean="0">
                <a:solidFill>
                  <a:srgbClr val="FFFF00"/>
                </a:solidFill>
                <a:latin typeface="+mn-lt"/>
              </a:rPr>
              <a:t>dilatorily (adverb)</a:t>
            </a:r>
          </a:p>
          <a:p>
            <a:pPr eaLnBrk="1" hangingPunct="1">
              <a:lnSpc>
                <a:spcPct val="80000"/>
              </a:lnSpc>
              <a:defRPr/>
            </a:pPr>
            <a:endParaRPr lang="en-US" altLang="en-US" sz="2000" b="1" dirty="0" smtClean="0">
              <a:solidFill>
                <a:srgbClr val="FFFF00"/>
              </a:solidFill>
              <a:latin typeface="+mn-lt"/>
            </a:endParaRPr>
          </a:p>
          <a:p>
            <a:r>
              <a:rPr lang="en-US" altLang="en-US" sz="2000" b="1" dirty="0" smtClean="0">
                <a:solidFill>
                  <a:srgbClr val="FFFF00"/>
                </a:solidFill>
                <a:latin typeface="+mn-lt"/>
              </a:rPr>
              <a:t>Sentence: </a:t>
            </a:r>
            <a:r>
              <a:rPr lang="en-US" sz="1800" dirty="0">
                <a:solidFill>
                  <a:srgbClr val="FFFF00"/>
                </a:solidFill>
              </a:rPr>
              <a:t>My father used a </a:t>
            </a:r>
            <a:r>
              <a:rPr lang="en-US" sz="1800" u="sng" dirty="0">
                <a:solidFill>
                  <a:srgbClr val="FFFF00"/>
                </a:solidFill>
              </a:rPr>
              <a:t>dilatory</a:t>
            </a:r>
            <a:r>
              <a:rPr lang="en-US" sz="1800" dirty="0">
                <a:solidFill>
                  <a:srgbClr val="FFFF00"/>
                </a:solidFill>
              </a:rPr>
              <a:t> strategy to keep me out of the house while my mother arranged my surprise birthday party.</a:t>
            </a:r>
          </a:p>
          <a:p>
            <a:r>
              <a:rPr lang="en-US" sz="1800" dirty="0"/>
              <a:t/>
            </a:r>
            <a:br>
              <a:rPr lang="en-US" sz="1800" dirty="0"/>
            </a:br>
            <a:r>
              <a:rPr lang="en-US" altLang="en-US" sz="1800" b="1" dirty="0" smtClean="0">
                <a:solidFill>
                  <a:srgbClr val="FFFF00"/>
                </a:solidFill>
                <a:latin typeface="+mn-lt"/>
              </a:rPr>
              <a:t>Predicted Definition / Synonyms: I think this word means</a:t>
            </a:r>
            <a:r>
              <a:rPr lang="mr-IN" altLang="en-US" sz="1800" b="1" dirty="0" smtClean="0">
                <a:solidFill>
                  <a:srgbClr val="FFFF00"/>
                </a:solidFill>
                <a:latin typeface="+mn-lt"/>
              </a:rPr>
              <a:t>…</a:t>
            </a:r>
            <a:r>
              <a:rPr lang="en-US" altLang="en-US" sz="1800" b="1" dirty="0" smtClean="0">
                <a:solidFill>
                  <a:srgbClr val="FFFF00"/>
                </a:solidFill>
                <a:latin typeface="+mn-lt"/>
              </a:rPr>
              <a:t> *include 3 guesses</a:t>
            </a:r>
            <a:endParaRPr lang="en-US" altLang="en-US" sz="1800" b="1" dirty="0">
              <a:solidFill>
                <a:srgbClr val="FFFF00"/>
              </a:solidFill>
              <a:latin typeface="+mn-lt"/>
            </a:endParaRPr>
          </a:p>
          <a:p>
            <a:pPr eaLnBrk="1" hangingPunct="1">
              <a:lnSpc>
                <a:spcPct val="80000"/>
              </a:lnSpc>
              <a:defRPr/>
            </a:pPr>
            <a:endParaRPr lang="en-US" altLang="en-US" sz="2000" b="1" dirty="0">
              <a:solidFill>
                <a:srgbClr val="FFFF00"/>
              </a:solidFill>
              <a:latin typeface="+mn-lt"/>
            </a:endParaRPr>
          </a:p>
          <a:p>
            <a:pPr eaLnBrk="1" hangingPunct="1">
              <a:lnSpc>
                <a:spcPct val="80000"/>
              </a:lnSpc>
              <a:defRPr/>
            </a:pPr>
            <a:r>
              <a:rPr lang="en-US" altLang="en-US" sz="2000" b="1" dirty="0" smtClean="0">
                <a:solidFill>
                  <a:srgbClr val="FFFF00"/>
                </a:solidFill>
                <a:latin typeface="+mn-lt"/>
              </a:rPr>
              <a:t>Definition:</a:t>
            </a:r>
            <a:endParaRPr lang="en-US" altLang="en-US" sz="2000" dirty="0">
              <a:solidFill>
                <a:srgbClr val="FFFF00"/>
              </a:solidFill>
              <a:latin typeface="+mn-lt"/>
            </a:endParaRPr>
          </a:p>
          <a:p>
            <a:pPr eaLnBrk="1" hangingPunct="1">
              <a:lnSpc>
                <a:spcPct val="80000"/>
              </a:lnSpc>
              <a:defRPr/>
            </a:pPr>
            <a:r>
              <a:rPr lang="en-US" altLang="en-US" sz="2000" dirty="0">
                <a:solidFill>
                  <a:srgbClr val="FFFF00"/>
                </a:solidFill>
                <a:latin typeface="+mn-lt"/>
              </a:rPr>
              <a:t>	</a:t>
            </a:r>
            <a:endParaRPr lang="en-US" altLang="en-US" sz="2000" b="1" dirty="0">
              <a:solidFill>
                <a:srgbClr val="FFFF00"/>
              </a:solidFill>
              <a:latin typeface="+mn-lt"/>
            </a:endParaRPr>
          </a:p>
        </p:txBody>
      </p:sp>
      <p:sp>
        <p:nvSpPr>
          <p:cNvPr id="5" name="TextBox 4"/>
          <p:cNvSpPr txBox="1">
            <a:spLocks noChangeArrowheads="1"/>
          </p:cNvSpPr>
          <p:nvPr/>
        </p:nvSpPr>
        <p:spPr bwMode="auto">
          <a:xfrm>
            <a:off x="1447800" y="2647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00"/>
                </a:solidFill>
              </a:rPr>
              <a:t>Delaying, loitering, slow</a:t>
            </a:r>
            <a:endParaRPr lang="en-US" altLang="en-US" sz="2000" dirty="0">
              <a:solidFill>
                <a:srgbClr val="FFFF00"/>
              </a:solidFill>
            </a:endParaRPr>
          </a:p>
        </p:txBody>
      </p:sp>
      <p:sp>
        <p:nvSpPr>
          <p:cNvPr id="2" name="TextBox 1"/>
          <p:cNvSpPr txBox="1">
            <a:spLocks noChangeArrowheads="1"/>
          </p:cNvSpPr>
          <p:nvPr/>
        </p:nvSpPr>
        <p:spPr bwMode="auto">
          <a:xfrm>
            <a:off x="1331843" y="60006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rgbClr val="FFFF00"/>
                </a:solidFill>
              </a:rPr>
              <a:t>Intended to cause delay</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09890"/>
            <a:ext cx="4648200" cy="400110"/>
          </a:xfrm>
          <a:prstGeom prst="rect">
            <a:avLst/>
          </a:prstGeom>
          <a:noFill/>
        </p:spPr>
        <p:txBody>
          <a:bodyPr wrap="square" rtlCol="0">
            <a:spAutoFit/>
          </a:bodyPr>
          <a:lstStyle/>
          <a:p>
            <a:r>
              <a:rPr lang="en-US" sz="2000" dirty="0" smtClean="0">
                <a:solidFill>
                  <a:srgbClr val="FFFF00"/>
                </a:solidFill>
              </a:rPr>
              <a:t>Diligent, eager, zealous</a:t>
            </a:r>
            <a:endParaRPr lang="en-US" sz="2000" dirty="0">
              <a:solidFill>
                <a:srgbClr val="FFFF00"/>
              </a:solidFill>
            </a:endParaRPr>
          </a:p>
        </p:txBody>
      </p:sp>
    </p:spTree>
    <p:extLst>
      <p:ext uri="{BB962C8B-B14F-4D97-AF65-F5344CB8AC3E}">
        <p14:creationId xmlns:p14="http://schemas.microsoft.com/office/powerpoint/2010/main" val="481271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6/9/17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Turn in Bell Work from 6/5-6/8</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Turn in Bell Work from 6/5-6/8</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0000"/>
                </a:solidFill>
                <a:latin typeface="Calibri" charset="0"/>
                <a:ea typeface="Calibri" charset="0"/>
                <a:cs typeface="Calibri" charset="0"/>
                <a:sym typeface="Calibri"/>
              </a:rPr>
              <a:t>Work on final presentation or any late/missing assignments. **All assignments are due at the end of the hour.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Work on Final Presentation = due Monday on Google Classroom</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643109799"/>
      </p:ext>
    </p:extLst>
  </p:cSld>
  <p:clrMapOvr>
    <a:masterClrMapping/>
  </p:clrMapOvr>
  <p:transition spd="slow">
    <p:cut/>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6/9/17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latin typeface="Calibri" charset="0"/>
                <a:ea typeface="Calibri" charset="0"/>
                <a:cs typeface="Calibri" charset="0"/>
                <a:sym typeface="Calibri"/>
              </a:rPr>
              <a:t>Bell Work:</a:t>
            </a:r>
            <a:r>
              <a:rPr lang="en-US" sz="2200" dirty="0">
                <a:latin typeface="Calibri" charset="0"/>
                <a:ea typeface="Calibri" charset="0"/>
                <a:cs typeface="Calibri" charset="0"/>
                <a:sym typeface="Calibri"/>
              </a:rPr>
              <a:t> </a:t>
            </a:r>
            <a:r>
              <a:rPr lang="en-US" sz="2200" dirty="0" smtClean="0">
                <a:latin typeface="Calibri" charset="0"/>
                <a:ea typeface="Calibri" charset="0"/>
                <a:cs typeface="Calibri" charset="0"/>
                <a:sym typeface="Calibri"/>
              </a:rPr>
              <a:t>Discuss at your table some challenges you have had completing your final presentation. </a:t>
            </a:r>
          </a:p>
          <a:p>
            <a:pPr eaLnBrk="1" fontAlgn="auto" hangingPunct="1">
              <a:lnSpc>
                <a:spcPct val="80000"/>
              </a:lnSpc>
              <a:spcBef>
                <a:spcPts val="0"/>
              </a:spcBef>
              <a:spcAft>
                <a:spcPts val="0"/>
              </a:spcAft>
              <a:buClr>
                <a:srgbClr val="000000"/>
              </a:buClr>
              <a:buSzPct val="100000"/>
              <a:defRPr/>
            </a:pPr>
            <a:r>
              <a:rPr lang="en-US" sz="2200" b="1" dirty="0" smtClean="0">
                <a:solidFill>
                  <a:schemeClr val="tx1"/>
                </a:solidFill>
                <a:latin typeface="Calibri" charset="0"/>
                <a:ea typeface="Calibri" charset="0"/>
                <a:cs typeface="Calibri" charset="0"/>
                <a:sym typeface="Calibri"/>
              </a:rPr>
              <a:t>In </a:t>
            </a:r>
            <a:r>
              <a:rPr lang="en-US" sz="2200" b="1" dirty="0">
                <a:solidFill>
                  <a:schemeClr val="tx1"/>
                </a:solidFill>
                <a:latin typeface="Calibri" charset="0"/>
                <a:ea typeface="Calibri" charset="0"/>
                <a:cs typeface="Calibri" charset="0"/>
                <a:sym typeface="Calibri"/>
              </a:rPr>
              <a:t>class activities</a:t>
            </a:r>
            <a:r>
              <a:rPr lang="en-US" sz="2200" b="1" dirty="0" smtClean="0">
                <a:solidFill>
                  <a:schemeClr val="tx1"/>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0070C0"/>
                </a:solidFill>
                <a:latin typeface="Calibri" charset="0"/>
                <a:ea typeface="Calibri" charset="0"/>
                <a:cs typeface="Calibri" charset="0"/>
                <a:sym typeface="Calibri"/>
              </a:rPr>
              <a:t>Bell Work = Class discussion on completing final presentation (10 minutes).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0000"/>
                </a:solidFill>
                <a:latin typeface="Calibri" charset="0"/>
                <a:ea typeface="Calibri" charset="0"/>
                <a:cs typeface="Calibri" charset="0"/>
                <a:sym typeface="Calibri"/>
              </a:rPr>
              <a:t>Work on final presentation or any late/missing assignments. **All assignments are due at the end of the hour.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chemeClr val="tx1"/>
                </a:solidFill>
                <a:latin typeface="Calibri" charset="0"/>
                <a:ea typeface="Calibri" charset="0"/>
                <a:cs typeface="Calibri" charset="0"/>
                <a:sym typeface="Calibri"/>
              </a:rPr>
              <a:t>Homework:</a:t>
            </a:r>
            <a:r>
              <a:rPr lang="en-US" sz="2200" b="1" dirty="0" smtClean="0">
                <a:solidFill>
                  <a:srgbClr val="7030A0"/>
                </a:solidFill>
                <a:latin typeface="Calibri" charset="0"/>
                <a:ea typeface="Calibri" charset="0"/>
                <a:cs typeface="Calibri" charset="0"/>
                <a:sym typeface="Calibri"/>
              </a:rPr>
              <a:t> Work on Final Presentation = due Sunday evening @11:59 p.m. on Google Classroom (you will not be able to work on it in class on Monday). </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chemeClr val="tx1"/>
                </a:solidFill>
                <a:latin typeface="Calibri" charset="0"/>
                <a:ea typeface="Calibri" charset="0"/>
                <a:cs typeface="Calibri" charset="0"/>
                <a:sym typeface="Calibri"/>
              </a:rPr>
              <a:t>I </a:t>
            </a:r>
            <a:r>
              <a:rPr lang="en-US" sz="2200" dirty="0">
                <a:solidFill>
                  <a:schemeClr val="tx1"/>
                </a:solidFill>
                <a:latin typeface="Calibri" charset="0"/>
                <a:ea typeface="Calibri" charset="0"/>
                <a:cs typeface="Calibri" charset="0"/>
                <a:sym typeface="Calibri"/>
              </a:rPr>
              <a:t>can </a:t>
            </a:r>
            <a:r>
              <a:rPr lang="en-US" sz="2200" dirty="0">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chemeClr val="tx1"/>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049439381"/>
      </p:ext>
    </p:extLst>
  </p:cSld>
  <p:clrMapOvr>
    <a:masterClrMapping/>
  </p:clrMapOvr>
  <p:transition spd="slow">
    <p:cut/>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rgbClr val="FFFF00"/>
                </a:solidFill>
                <a:latin typeface="Calibri" charset="0"/>
                <a:ea typeface="Arial" charset="0"/>
                <a:cs typeface="Arial" charset="0"/>
                <a:sym typeface="Calibri" charset="0"/>
              </a:rPr>
              <a:t>Monday 6/12/17 Agenda </a:t>
            </a:r>
            <a:endParaRPr lang="en-US" altLang="en-US" sz="3200" b="1" dirty="0">
              <a:solidFill>
                <a:srgbClr val="FFFF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a:noFill/>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solidFill>
                  <a:srgbClr val="FFFF00"/>
                </a:solidFill>
                <a:latin typeface="Calibri" charset="0"/>
                <a:ea typeface="Calibri" charset="0"/>
                <a:cs typeface="Calibri" charset="0"/>
                <a:sym typeface="Calibri"/>
              </a:rPr>
              <a:t>Bell Work:</a:t>
            </a:r>
            <a:r>
              <a:rPr lang="en-US" sz="2200" dirty="0">
                <a:solidFill>
                  <a:srgbClr val="FFFF00"/>
                </a:solidFill>
                <a:latin typeface="Calibri" charset="0"/>
                <a:ea typeface="Calibri" charset="0"/>
                <a:cs typeface="Calibri" charset="0"/>
                <a:sym typeface="Calibri"/>
              </a:rPr>
              <a:t> </a:t>
            </a:r>
            <a:r>
              <a:rPr lang="en-US" sz="2200" dirty="0" smtClean="0">
                <a:solidFill>
                  <a:srgbClr val="FFFF00"/>
                </a:solidFill>
                <a:latin typeface="Calibri" charset="0"/>
                <a:ea typeface="Calibri" charset="0"/>
                <a:cs typeface="Calibri" charset="0"/>
                <a:sym typeface="Calibri"/>
              </a:rPr>
              <a:t>Individual feedback form on Reading Groups and </a:t>
            </a:r>
            <a:r>
              <a:rPr lang="en-US" sz="2200" i="1" dirty="0" smtClean="0">
                <a:solidFill>
                  <a:srgbClr val="FFFF00"/>
                </a:solidFill>
                <a:latin typeface="Calibri" charset="0"/>
                <a:ea typeface="Calibri" charset="0"/>
                <a:cs typeface="Calibri" charset="0"/>
                <a:sym typeface="Calibri"/>
              </a:rPr>
              <a:t>The Great Gatsby</a:t>
            </a:r>
          </a:p>
          <a:p>
            <a:pPr eaLnBrk="1" fontAlgn="auto" hangingPunct="1">
              <a:lnSpc>
                <a:spcPct val="80000"/>
              </a:lnSpc>
              <a:spcBef>
                <a:spcPts val="0"/>
              </a:spcBef>
              <a:spcAft>
                <a:spcPts val="0"/>
              </a:spcAft>
              <a:buClr>
                <a:srgbClr val="000000"/>
              </a:buClr>
              <a:buSzPct val="100000"/>
              <a:defRPr/>
            </a:pPr>
            <a:r>
              <a:rPr lang="en-US" sz="2200" b="1" dirty="0" smtClean="0">
                <a:solidFill>
                  <a:srgbClr val="FFFF00"/>
                </a:solidFill>
                <a:latin typeface="Calibri" charset="0"/>
                <a:ea typeface="Calibri" charset="0"/>
                <a:cs typeface="Calibri" charset="0"/>
                <a:sym typeface="Calibri"/>
              </a:rPr>
              <a:t>In </a:t>
            </a:r>
            <a:r>
              <a:rPr lang="en-US" sz="2200" b="1" dirty="0">
                <a:solidFill>
                  <a:srgbClr val="FFFF00"/>
                </a:solidFill>
                <a:latin typeface="Calibri" charset="0"/>
                <a:ea typeface="Calibri" charset="0"/>
                <a:cs typeface="Calibri" charset="0"/>
                <a:sym typeface="Calibri"/>
              </a:rPr>
              <a:t>class activities</a:t>
            </a:r>
            <a:r>
              <a:rPr lang="en-US" sz="2200" b="1" dirty="0" smtClean="0">
                <a:solidFill>
                  <a:srgbClr val="FFFF00"/>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FF00"/>
                </a:solidFill>
                <a:latin typeface="Calibri" charset="0"/>
                <a:ea typeface="Calibri" charset="0"/>
                <a:cs typeface="Calibri" charset="0"/>
                <a:sym typeface="Calibri"/>
              </a:rPr>
              <a:t>Bell Work = Individual feedback form on Reading Groups and </a:t>
            </a:r>
            <a:r>
              <a:rPr lang="en-US" sz="2200" i="1" dirty="0">
                <a:solidFill>
                  <a:srgbClr val="FFFF00"/>
                </a:solidFill>
                <a:latin typeface="Calibri" charset="0"/>
                <a:ea typeface="Calibri" charset="0"/>
                <a:cs typeface="Calibri" charset="0"/>
                <a:sym typeface="Calibri"/>
              </a:rPr>
              <a:t>The Great Gatsby</a:t>
            </a:r>
            <a:r>
              <a:rPr lang="en-US" sz="2200" dirty="0">
                <a:solidFill>
                  <a:srgbClr val="FFFF00"/>
                </a:solidFill>
                <a:latin typeface="Calibri" charset="0"/>
                <a:ea typeface="Calibri" charset="0"/>
                <a:cs typeface="Calibri" charset="0"/>
                <a:sym typeface="Calibri"/>
              </a:rPr>
              <a:t> </a:t>
            </a:r>
            <a:r>
              <a:rPr lang="en-US" sz="2200" b="1" dirty="0">
                <a:solidFill>
                  <a:srgbClr val="92D050"/>
                </a:solidFill>
                <a:latin typeface="Calibri" charset="0"/>
                <a:ea typeface="Calibri" charset="0"/>
                <a:cs typeface="Calibri" charset="0"/>
                <a:sym typeface="Calibri"/>
              </a:rPr>
              <a:t>https://</a:t>
            </a:r>
            <a:r>
              <a:rPr lang="en-US" sz="2200" b="1" dirty="0" err="1">
                <a:solidFill>
                  <a:srgbClr val="92D050"/>
                </a:solidFill>
                <a:latin typeface="Calibri" charset="0"/>
                <a:ea typeface="Calibri" charset="0"/>
                <a:cs typeface="Calibri" charset="0"/>
                <a:sym typeface="Calibri"/>
              </a:rPr>
              <a:t>goo.gl</a:t>
            </a:r>
            <a:r>
              <a:rPr lang="en-US" sz="2200" b="1" dirty="0">
                <a:solidFill>
                  <a:srgbClr val="92D050"/>
                </a:solidFill>
                <a:latin typeface="Calibri" charset="0"/>
                <a:ea typeface="Calibri" charset="0"/>
                <a:cs typeface="Calibri" charset="0"/>
                <a:sym typeface="Calibri"/>
              </a:rPr>
              <a:t>/forms/aFJY5KCm5FSMo1LF3</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FF00"/>
                </a:solidFill>
                <a:latin typeface="Calibri" charset="0"/>
                <a:ea typeface="Calibri" charset="0"/>
                <a:cs typeface="Calibri" charset="0"/>
                <a:sym typeface="Calibri"/>
              </a:rPr>
              <a:t>Pass out study guide for the final exam</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FF00"/>
                </a:solidFill>
                <a:latin typeface="Calibri" charset="0"/>
                <a:ea typeface="Calibri" charset="0"/>
                <a:cs typeface="Calibri" charset="0"/>
                <a:sym typeface="Calibri"/>
              </a:rPr>
              <a:t>Make sure you turned in your final presentation (last night) on Google Classroom.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FF00"/>
                </a:solidFill>
                <a:latin typeface="Calibri" charset="0"/>
                <a:ea typeface="Calibri" charset="0"/>
                <a:cs typeface="Calibri" charset="0"/>
                <a:sym typeface="Calibri"/>
              </a:rPr>
              <a:t>Partner Assignment = Character Sketch for The Great Gatsby using </a:t>
            </a:r>
            <a:r>
              <a:rPr lang="en-US" sz="2200" b="1" dirty="0" err="1" smtClean="0">
                <a:solidFill>
                  <a:srgbClr val="FFFF00"/>
                </a:solidFill>
                <a:latin typeface="Calibri" charset="0"/>
                <a:ea typeface="Calibri" charset="0"/>
                <a:cs typeface="Calibri" charset="0"/>
                <a:sym typeface="Calibri"/>
              </a:rPr>
              <a:t>Tagxedo</a:t>
            </a:r>
            <a:r>
              <a:rPr lang="en-US" sz="2200" b="1" dirty="0" smtClean="0">
                <a:solidFill>
                  <a:srgbClr val="FFFF00"/>
                </a:solidFill>
                <a:latin typeface="Calibri" charset="0"/>
                <a:ea typeface="Calibri" charset="0"/>
                <a:cs typeface="Calibri" charset="0"/>
                <a:sym typeface="Calibri"/>
              </a:rPr>
              <a:t> (due at the end of the hour). </a:t>
            </a:r>
            <a:r>
              <a:rPr lang="en-US" sz="2200" b="1" dirty="0" smtClean="0">
                <a:solidFill>
                  <a:srgbClr val="92D050"/>
                </a:solidFill>
                <a:latin typeface="Calibri" charset="0"/>
                <a:ea typeface="Calibri" charset="0"/>
                <a:cs typeface="Calibri" charset="0"/>
                <a:sym typeface="Calibri"/>
              </a:rPr>
              <a:t>**#3 = 1 example, #5 = 1 example, cross off #8.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b="1" dirty="0" smtClean="0">
                <a:solidFill>
                  <a:srgbClr val="FFFF00"/>
                </a:solidFill>
                <a:latin typeface="Calibri" charset="0"/>
                <a:ea typeface="Calibri" charset="0"/>
                <a:cs typeface="Calibri" charset="0"/>
                <a:sym typeface="Calibri"/>
              </a:rPr>
              <a:t>At the end of the hour, you can turn in your Gatsby book. Please check off your name on your class roster (back left table by the door). </a:t>
            </a:r>
          </a:p>
          <a:p>
            <a:pPr eaLnBrk="1" fontAlgn="auto" hangingPunct="1">
              <a:lnSpc>
                <a:spcPct val="80000"/>
              </a:lnSpc>
              <a:spcBef>
                <a:spcPts val="400"/>
              </a:spcBef>
              <a:spcAft>
                <a:spcPts val="0"/>
              </a:spcAft>
              <a:buClr>
                <a:srgbClr val="000000"/>
              </a:buClr>
              <a:buSzPct val="100000"/>
              <a:defRPr/>
            </a:pPr>
            <a:r>
              <a:rPr lang="en-US" sz="2200" b="1" dirty="0" smtClean="0">
                <a:solidFill>
                  <a:srgbClr val="FFFF0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rgbClr val="FFFF00"/>
                </a:solidFill>
                <a:latin typeface="Calibri" charset="0"/>
                <a:ea typeface="Calibri" charset="0"/>
                <a:cs typeface="Calibri" charset="0"/>
                <a:sym typeface="Calibri"/>
              </a:rPr>
              <a:t>I </a:t>
            </a:r>
            <a:r>
              <a:rPr lang="en-US" sz="2200" dirty="0">
                <a:solidFill>
                  <a:srgbClr val="FFFF00"/>
                </a:solidFill>
                <a:latin typeface="Calibri" charset="0"/>
                <a:ea typeface="Calibri" charset="0"/>
                <a:cs typeface="Calibri" charset="0"/>
                <a:sym typeface="Calibri"/>
              </a:rPr>
              <a:t>can </a:t>
            </a:r>
            <a:r>
              <a:rPr lang="en-US" sz="2200" dirty="0">
                <a:solidFill>
                  <a:srgbClr val="FFFF00"/>
                </a:solidFill>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endParaRPr lang="en-US" sz="2200" b="1"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FFFF0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rgbClr val="FFFF00"/>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556215632"/>
      </p:ext>
    </p:extLst>
  </p:cSld>
  <p:clrMapOvr>
    <a:masterClrMapping/>
  </p:clrMapOvr>
  <p:transition spd="slow">
    <p:cut/>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rgbClr val="FFFF00"/>
                </a:solidFill>
                <a:latin typeface="Calibri" charset="0"/>
                <a:ea typeface="Arial" charset="0"/>
                <a:cs typeface="Arial" charset="0"/>
                <a:sym typeface="Calibri" charset="0"/>
              </a:rPr>
              <a:t>Tuesday 6/13/17 Agenda </a:t>
            </a:r>
            <a:endParaRPr lang="en-US" altLang="en-US" sz="3200" b="1" dirty="0">
              <a:solidFill>
                <a:srgbClr val="FFFF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Bell Work:</a:t>
            </a:r>
            <a:r>
              <a:rPr lang="en-US" sz="2200" dirty="0">
                <a:solidFill>
                  <a:srgbClr val="00B050"/>
                </a:solidFill>
                <a:latin typeface="Calibri" charset="0"/>
                <a:ea typeface="Calibri" charset="0"/>
                <a:cs typeface="Calibri" charset="0"/>
                <a:sym typeface="Calibri"/>
              </a:rPr>
              <a:t> </a:t>
            </a:r>
            <a:r>
              <a:rPr lang="en-US" sz="2200" dirty="0" smtClean="0">
                <a:solidFill>
                  <a:srgbClr val="FFFF00"/>
                </a:solidFill>
                <a:latin typeface="Calibri" charset="0"/>
                <a:ea typeface="Calibri" charset="0"/>
                <a:cs typeface="Calibri" charset="0"/>
                <a:sym typeface="Calibri"/>
              </a:rPr>
              <a:t>Khan Academy (Reading Literature Quiz)</a:t>
            </a:r>
          </a:p>
          <a:p>
            <a:pPr eaLnBrk="1" fontAlgn="auto" hangingPunct="1">
              <a:lnSpc>
                <a:spcPct val="80000"/>
              </a:lnSpc>
              <a:spcBef>
                <a:spcPts val="0"/>
              </a:spcBef>
              <a:spcAft>
                <a:spcPts val="0"/>
              </a:spcAft>
              <a:buClr>
                <a:srgbClr val="000000"/>
              </a:buClr>
              <a:buSzPct val="100000"/>
              <a:defRPr/>
            </a:pPr>
            <a:r>
              <a:rPr lang="en-US" sz="2200" b="1" dirty="0" smtClean="0">
                <a:solidFill>
                  <a:srgbClr val="FFFF00"/>
                </a:solidFill>
                <a:latin typeface="Calibri" charset="0"/>
                <a:ea typeface="Calibri" charset="0"/>
                <a:cs typeface="Calibri" charset="0"/>
                <a:sym typeface="Calibri"/>
              </a:rPr>
              <a:t>In </a:t>
            </a:r>
            <a:r>
              <a:rPr lang="en-US" sz="2200" b="1" dirty="0">
                <a:solidFill>
                  <a:srgbClr val="FFFF00"/>
                </a:solidFill>
                <a:latin typeface="Calibri" charset="0"/>
                <a:ea typeface="Calibri" charset="0"/>
                <a:cs typeface="Calibri" charset="0"/>
                <a:sym typeface="Calibri"/>
              </a:rPr>
              <a:t>class activities</a:t>
            </a:r>
            <a:r>
              <a:rPr lang="en-US" sz="2200" b="1" dirty="0" smtClean="0">
                <a:solidFill>
                  <a:srgbClr val="FFFF00"/>
                </a:solidFill>
                <a:latin typeface="Calibri" charset="0"/>
                <a:ea typeface="Calibri" charset="0"/>
                <a:cs typeface="Calibri" charset="0"/>
                <a:sym typeface="Calibri"/>
              </a:rPr>
              <a:t>:</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FF00"/>
                </a:solidFill>
                <a:latin typeface="Calibri" charset="0"/>
                <a:ea typeface="Calibri" charset="0"/>
                <a:cs typeface="Calibri" charset="0"/>
                <a:sym typeface="Calibri"/>
              </a:rPr>
              <a:t>Bell Work = Khan Academy (Reading Literature Quiz)</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FF00"/>
                </a:solidFill>
                <a:latin typeface="Calibri" charset="0"/>
                <a:ea typeface="Calibri" charset="0"/>
                <a:cs typeface="Calibri" charset="0"/>
                <a:sym typeface="Calibri"/>
              </a:rPr>
              <a:t>Pass out Summer Work Assignment </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FF00"/>
                </a:solidFill>
                <a:latin typeface="Calibri" charset="0"/>
                <a:ea typeface="Calibri" charset="0"/>
                <a:cs typeface="Calibri" charset="0"/>
                <a:sym typeface="Calibri"/>
              </a:rPr>
              <a:t>Turn in Character Sketch on Google Classroom</a:t>
            </a:r>
          </a:p>
          <a:p>
            <a:pPr marL="342900" indent="-342900" eaLnBrk="1" fontAlgn="auto" hangingPunct="1">
              <a:lnSpc>
                <a:spcPct val="80000"/>
              </a:lnSpc>
              <a:spcBef>
                <a:spcPts val="0"/>
              </a:spcBef>
              <a:spcAft>
                <a:spcPts val="0"/>
              </a:spcAft>
              <a:buClr>
                <a:srgbClr val="000000"/>
              </a:buClr>
              <a:buSzPct val="100000"/>
              <a:buFont typeface="Wingdings" charset="2"/>
              <a:buChar char="q"/>
              <a:defRPr/>
            </a:pPr>
            <a:r>
              <a:rPr lang="en-US" sz="2200" dirty="0" smtClean="0">
                <a:solidFill>
                  <a:srgbClr val="FFFF00"/>
                </a:solidFill>
                <a:latin typeface="Calibri" charset="0"/>
                <a:ea typeface="Calibri" charset="0"/>
                <a:cs typeface="Calibri" charset="0"/>
                <a:sym typeface="Calibri"/>
              </a:rPr>
              <a:t>Turn in Gatsby Presentation </a:t>
            </a:r>
            <a:r>
              <a:rPr lang="en-US" sz="2200" b="1" dirty="0" smtClean="0">
                <a:solidFill>
                  <a:srgbClr val="FFFF00"/>
                </a:solidFill>
                <a:latin typeface="Calibri" charset="0"/>
                <a:ea typeface="Calibri" charset="0"/>
                <a:cs typeface="Calibri" charset="0"/>
                <a:sym typeface="Calibri"/>
              </a:rPr>
              <a:t>(due before your final or you will receive a 0/150)</a:t>
            </a:r>
          </a:p>
          <a:p>
            <a:pPr eaLnBrk="1" fontAlgn="auto" hangingPunct="1">
              <a:lnSpc>
                <a:spcPct val="80000"/>
              </a:lnSpc>
              <a:spcBef>
                <a:spcPts val="400"/>
              </a:spcBef>
              <a:spcAft>
                <a:spcPts val="0"/>
              </a:spcAft>
              <a:buClr>
                <a:srgbClr val="000000"/>
              </a:buClr>
              <a:buSzPct val="100000"/>
              <a:defRPr/>
            </a:pPr>
            <a:r>
              <a:rPr lang="en-US" sz="2200" b="1" dirty="0" smtClean="0">
                <a:solidFill>
                  <a:srgbClr val="00B050"/>
                </a:solidFill>
                <a:latin typeface="Calibri" charset="0"/>
                <a:ea typeface="Calibri" charset="0"/>
                <a:cs typeface="Calibri" charset="0"/>
                <a:sym typeface="Calibri"/>
              </a:rPr>
              <a:t>Content Objective:</a:t>
            </a:r>
          </a:p>
          <a:p>
            <a:pPr marL="342900" indent="-342900" eaLnBrk="1" fontAlgn="auto" hangingPunct="1">
              <a:lnSpc>
                <a:spcPct val="80000"/>
              </a:lnSpc>
              <a:spcBef>
                <a:spcPts val="400"/>
              </a:spcBef>
              <a:spcAft>
                <a:spcPts val="0"/>
              </a:spcAft>
              <a:buClr>
                <a:srgbClr val="000000"/>
              </a:buClr>
              <a:buSzPct val="100000"/>
              <a:buFont typeface="ZapfDingbatsITC" charset="0"/>
              <a:buChar char="✩"/>
              <a:defRPr/>
            </a:pPr>
            <a:r>
              <a:rPr lang="en-US" sz="2200" dirty="0" smtClean="0">
                <a:solidFill>
                  <a:srgbClr val="FFFF00"/>
                </a:solidFill>
                <a:latin typeface="Calibri" charset="0"/>
                <a:ea typeface="Calibri" charset="0"/>
                <a:cs typeface="Calibri" charset="0"/>
                <a:sym typeface="Calibri"/>
              </a:rPr>
              <a:t>I </a:t>
            </a:r>
            <a:r>
              <a:rPr lang="en-US" sz="2200" dirty="0">
                <a:solidFill>
                  <a:srgbClr val="FFFF00"/>
                </a:solidFill>
                <a:latin typeface="Calibri" charset="0"/>
                <a:ea typeface="Calibri" charset="0"/>
                <a:cs typeface="Calibri" charset="0"/>
                <a:sym typeface="Calibri"/>
              </a:rPr>
              <a:t>can </a:t>
            </a:r>
            <a:r>
              <a:rPr lang="en-US" sz="2200" dirty="0">
                <a:solidFill>
                  <a:srgbClr val="FFFF00"/>
                </a:solidFill>
                <a:latin typeface="Calibri" charset="0"/>
                <a:ea typeface="Calibri" charset="0"/>
                <a:cs typeface="Calibri" charset="0"/>
              </a:rPr>
              <a:t>cite strong and thorough textual evidence to support analysis of what the text says explicitly as well as inferences drawn from the text, including determining where the text leaves matters uncertain</a:t>
            </a:r>
            <a:r>
              <a:rPr lang="en-US" sz="2200" dirty="0">
                <a:latin typeface="Calibri" charset="0"/>
                <a:ea typeface="Calibri" charset="0"/>
                <a:cs typeface="Calibri" charset="0"/>
              </a:rPr>
              <a:t>.</a:t>
            </a:r>
            <a:endParaRPr lang="en-US" sz="2200" b="1" dirty="0">
              <a:solidFill>
                <a:srgbClr val="00B05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r>
              <a:rPr lang="en-US" sz="2200" b="1" dirty="0">
                <a:solidFill>
                  <a:srgbClr val="00B050"/>
                </a:solidFill>
                <a:latin typeface="Calibri" charset="0"/>
                <a:ea typeface="Calibri" charset="0"/>
                <a:cs typeface="Calibri" charset="0"/>
                <a:sym typeface="Calibri"/>
              </a:rPr>
              <a:t>Language Objective: </a:t>
            </a:r>
          </a:p>
          <a:p>
            <a:pPr marL="342900" indent="-342900" eaLnBrk="1" fontAlgn="auto" hangingPunct="1">
              <a:spcBef>
                <a:spcPts val="0"/>
              </a:spcBef>
              <a:spcAft>
                <a:spcPts val="0"/>
              </a:spcAft>
              <a:buClr>
                <a:srgbClr val="000000"/>
              </a:buClr>
              <a:buSzPct val="100000"/>
              <a:buFont typeface="ZapfDingbatsITC" charset="0"/>
              <a:buChar char="✩"/>
              <a:defRPr/>
            </a:pPr>
            <a:r>
              <a:rPr lang="en-US" sz="2200" dirty="0">
                <a:solidFill>
                  <a:srgbClr val="FFFF00"/>
                </a:solidFill>
                <a:latin typeface="Calibri" charset="0"/>
                <a:ea typeface="Calibri" charset="0"/>
                <a:cs typeface="Calibri" charset="0"/>
                <a:sym typeface="Calibri"/>
              </a:rPr>
              <a:t>I can provide justifications for the pieces of evidence from the text I chose to support qualities and structure of relationships both from the text and the world. </a:t>
            </a:r>
            <a:endParaRPr lang="en-US" sz="2200" b="1" dirty="0">
              <a:solidFill>
                <a:srgbClr val="FFFF00"/>
              </a:solidFill>
              <a:latin typeface="Calibri" charset="0"/>
              <a:ea typeface="Calibri" charset="0"/>
              <a:cs typeface="Calibri" charset="0"/>
              <a:sym typeface="Calibri"/>
            </a:endParaRPr>
          </a:p>
          <a:p>
            <a:pPr eaLnBrk="1" fontAlgn="auto" hangingPunct="1">
              <a:spcBef>
                <a:spcPts val="0"/>
              </a:spcBef>
              <a:spcAft>
                <a:spcPts val="0"/>
              </a:spcAft>
              <a:buClr>
                <a:srgbClr val="000000"/>
              </a:buClr>
              <a:buSzPct val="100000"/>
              <a:defRPr/>
            </a:pPr>
            <a:endParaRPr lang="en-US" sz="2200" b="1" dirty="0" smtClean="0">
              <a:solidFill>
                <a:srgbClr val="00B05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078981145"/>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152400"/>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Monday 10/9/17 </a:t>
            </a:r>
            <a:r>
              <a:rPr lang="en-US" altLang="en-US" sz="4400" dirty="0" smtClean="0">
                <a:latin typeface="Calibri" charset="0"/>
                <a:ea typeface="Arial" charset="0"/>
                <a:cs typeface="Arial" charset="0"/>
                <a:sym typeface="Calibri" charset="0"/>
              </a:rPr>
              <a:t>Agenda</a:t>
            </a:r>
            <a:endParaRPr lang="en-US" altLang="en-US" sz="4400" dirty="0">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152400" y="1011238"/>
            <a:ext cx="8839200" cy="5770562"/>
          </a:xfrm>
        </p:spPr>
        <p:txBody>
          <a:bodyPr tIns="45700" bIns="45700">
            <a:noAutofit/>
          </a:bodyPr>
          <a:lstStyle/>
          <a:p>
            <a:pPr eaLnBrk="1" fontAlgn="auto" hangingPunct="1">
              <a:spcBef>
                <a:spcPts val="0"/>
              </a:spcBef>
              <a:spcAft>
                <a:spcPts val="0"/>
              </a:spcAft>
              <a:buClr>
                <a:srgbClr val="000000"/>
              </a:buClr>
              <a:buSzPct val="100000"/>
              <a:defRPr/>
            </a:pPr>
            <a:r>
              <a:rPr lang="en-US" sz="1100" b="1" dirty="0">
                <a:latin typeface="+mn-lt"/>
                <a:ea typeface="Calibri"/>
                <a:cs typeface="Calibri"/>
                <a:sym typeface="Calibri"/>
              </a:rPr>
              <a:t>Bell Work:</a:t>
            </a:r>
            <a:r>
              <a:rPr lang="en-US" sz="1100" dirty="0">
                <a:latin typeface="+mn-lt"/>
                <a:ea typeface="Calibri"/>
                <a:cs typeface="Calibri"/>
                <a:sym typeface="Calibri"/>
              </a:rPr>
              <a:t> </a:t>
            </a:r>
            <a:r>
              <a:rPr lang="en-US" sz="1100" dirty="0" smtClean="0">
                <a:solidFill>
                  <a:schemeClr val="tx1"/>
                </a:solidFill>
                <a:latin typeface="+mn-lt"/>
                <a:ea typeface="Calibri"/>
                <a:cs typeface="Calibri"/>
                <a:sym typeface="Calibri"/>
              </a:rPr>
              <a:t>Study for  Prefix/Suffix/Root Quiz #4 (5-8 minutes)</a:t>
            </a:r>
            <a:endParaRPr lang="en-US" sz="1100" dirty="0" smtClean="0">
              <a:solidFill>
                <a:schemeClr val="tx1"/>
              </a:solidFill>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11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1100" b="1" dirty="0" smtClean="0">
                <a:latin typeface="+mn-lt"/>
                <a:ea typeface="Calibri"/>
                <a:cs typeface="Calibri"/>
                <a:sym typeface="Calibri"/>
              </a:rPr>
              <a:t>In </a:t>
            </a:r>
            <a:r>
              <a:rPr lang="en-US" sz="11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Bell Work = </a:t>
            </a:r>
            <a:r>
              <a:rPr lang="en-US" sz="1100" dirty="0" smtClean="0">
                <a:solidFill>
                  <a:schemeClr val="tx1"/>
                </a:solidFill>
                <a:latin typeface="+mn-lt"/>
                <a:ea typeface="Calibri"/>
                <a:cs typeface="Calibri"/>
                <a:sym typeface="Calibri"/>
              </a:rPr>
              <a:t>Study with a partner for PSR Quiz #4.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PSR Quiz #4 (20 minutes) = </a:t>
            </a:r>
            <a:r>
              <a:rPr lang="en-US" sz="1100" dirty="0" smtClean="0">
                <a:solidFill>
                  <a:schemeClr val="tx1"/>
                </a:solidFill>
                <a:latin typeface="+mn-lt"/>
                <a:ea typeface="Calibri"/>
                <a:cs typeface="Calibri"/>
                <a:sym typeface="Calibri"/>
              </a:rPr>
              <a:t>Turn in by the door in the designated folder. </a:t>
            </a:r>
            <a:endParaRPr lang="en-US" sz="1100" dirty="0" smtClean="0">
              <a:solidFill>
                <a:schemeClr val="tx1"/>
              </a:solidFill>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Article of the Week #4 on Colin </a:t>
            </a:r>
            <a:r>
              <a:rPr lang="en-US" sz="1100" b="1" dirty="0" err="1" smtClean="0">
                <a:solidFill>
                  <a:schemeClr val="tx1"/>
                </a:solidFill>
                <a:latin typeface="+mn-lt"/>
                <a:ea typeface="Calibri"/>
                <a:cs typeface="Calibri"/>
                <a:sym typeface="Calibri"/>
              </a:rPr>
              <a:t>Kaepernick</a:t>
            </a:r>
            <a:r>
              <a:rPr lang="en-US" sz="1100" b="1" dirty="0" smtClean="0">
                <a:solidFill>
                  <a:schemeClr val="tx1"/>
                </a:solidFill>
                <a:latin typeface="+mn-lt"/>
                <a:ea typeface="Calibri"/>
                <a:cs typeface="Calibri"/>
                <a:sym typeface="Calibri"/>
              </a:rPr>
              <a:t> and NFL Protests: Annotations to be done using Google Docs. **Model on board (10 minutes).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Work on annotations for AOTW #4 (20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100" b="1" dirty="0" smtClean="0">
                <a:solidFill>
                  <a:schemeClr val="tx1"/>
                </a:solidFill>
                <a:latin typeface="+mn-lt"/>
                <a:ea typeface="Calibri"/>
                <a:cs typeface="Calibri"/>
                <a:sym typeface="Calibri"/>
              </a:rPr>
              <a:t>Record SSR Book = </a:t>
            </a:r>
            <a:r>
              <a:rPr lang="en-US" sz="1100" dirty="0" smtClean="0">
                <a:solidFill>
                  <a:schemeClr val="tx1"/>
                </a:solidFill>
                <a:latin typeface="+mn-lt"/>
                <a:ea typeface="Calibri"/>
                <a:cs typeface="Calibri"/>
                <a:sym typeface="Calibri"/>
              </a:rPr>
              <a:t>Make sure to write down the name of your SSR Book on the roster before you leave. </a:t>
            </a:r>
            <a:r>
              <a:rPr lang="en-US" sz="1100" dirty="0" smtClean="0">
                <a:solidFill>
                  <a:schemeClr val="tx1"/>
                </a:solidFill>
                <a:latin typeface="+mn-lt"/>
                <a:ea typeface="Calibri"/>
                <a:cs typeface="Calibri"/>
                <a:sym typeface="Wingdings"/>
              </a:rPr>
              <a:t> </a:t>
            </a:r>
            <a:r>
              <a:rPr lang="en-US" sz="1100" dirty="0" smtClean="0">
                <a:solidFill>
                  <a:schemeClr val="tx1"/>
                </a:solidFill>
                <a:latin typeface="+mn-lt"/>
                <a:ea typeface="Calibri"/>
                <a:cs typeface="Calibri"/>
                <a:sym typeface="Calibri"/>
              </a:rPr>
              <a:t> </a:t>
            </a:r>
            <a:r>
              <a:rPr lang="en-US" sz="1100" b="1" dirty="0" smtClean="0">
                <a:solidFill>
                  <a:srgbClr val="00B050"/>
                </a:solidFill>
                <a:latin typeface="+mn-lt"/>
                <a:ea typeface="Calibri"/>
                <a:cs typeface="Calibri"/>
                <a:sym typeface="Calibri"/>
              </a:rPr>
              <a:t>**Your book must be read by 10/22 </a:t>
            </a:r>
            <a:endParaRPr lang="en-US" sz="1100" b="1" dirty="0" smtClean="0">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100" b="1" dirty="0" smtClean="0">
                <a:ea typeface="Calibri"/>
                <a:cs typeface="Calibri"/>
                <a:sym typeface="Calibri"/>
              </a:rPr>
              <a:t>Learning Targets:</a:t>
            </a:r>
          </a:p>
          <a:p>
            <a:pPr marL="228600" indent="-228600" eaLnBrk="1" fontAlgn="auto" hangingPunct="1">
              <a:spcBef>
                <a:spcPts val="0"/>
              </a:spcBef>
              <a:spcAft>
                <a:spcPts val="0"/>
              </a:spcAft>
              <a:buClr>
                <a:srgbClr val="000000"/>
              </a:buClr>
              <a:buSzPct val="100000"/>
              <a:buFont typeface="Arial" charset="0"/>
              <a:buChar char="•"/>
              <a:defRPr/>
            </a:pPr>
            <a:r>
              <a:rPr lang="en-US" sz="1100" dirty="0" smtClean="0">
                <a:ea typeface="Calibri"/>
                <a:cs typeface="Calibri"/>
                <a:sym typeface="Calibri"/>
              </a:rPr>
              <a:t>I </a:t>
            </a:r>
            <a:r>
              <a:rPr lang="en-US" sz="1100" dirty="0">
                <a:ea typeface="Calibri"/>
                <a:cs typeface="Calibri"/>
                <a:sym typeface="Calibri"/>
              </a:rPr>
              <a:t>can </a:t>
            </a:r>
            <a:r>
              <a:rPr lang="en-US" sz="1100" dirty="0"/>
              <a:t>c</a:t>
            </a:r>
            <a:r>
              <a:rPr lang="en-US" sz="1100" dirty="0" smtClean="0"/>
              <a:t>ite </a:t>
            </a:r>
            <a:r>
              <a:rPr lang="en-US" sz="1100" dirty="0"/>
              <a:t>strong and thorough textual evidence to support analysis of what the text says explicitly as well as inferences drawn from the text, including determining where the text leaves matters </a:t>
            </a:r>
            <a:r>
              <a:rPr lang="en-US" sz="1100" dirty="0" smtClean="0"/>
              <a:t>uncertain.</a:t>
            </a:r>
          </a:p>
          <a:p>
            <a:pPr marL="228600" indent="-228600" eaLnBrk="1" fontAlgn="auto" hangingPunct="1">
              <a:spcBef>
                <a:spcPts val="0"/>
              </a:spcBef>
              <a:spcAft>
                <a:spcPts val="0"/>
              </a:spcAft>
              <a:buClr>
                <a:srgbClr val="000000"/>
              </a:buClr>
              <a:buSzPct val="100000"/>
              <a:buFont typeface="Arial" charset="0"/>
              <a:buChar char="•"/>
              <a:defRPr/>
            </a:pPr>
            <a:r>
              <a:rPr lang="en-US" sz="1100" dirty="0" smtClean="0">
                <a:latin typeface="+mn-lt"/>
                <a:ea typeface="Calibri"/>
                <a:cs typeface="Calibri"/>
                <a:sym typeface="Calibri"/>
              </a:rPr>
              <a:t>I can determine two or more central ideas in a text. </a:t>
            </a:r>
          </a:p>
          <a:p>
            <a:pPr marL="228600" indent="-228600" eaLnBrk="1" fontAlgn="auto" hangingPunct="1">
              <a:spcBef>
                <a:spcPts val="0"/>
              </a:spcBef>
              <a:spcAft>
                <a:spcPts val="0"/>
              </a:spcAft>
              <a:buClr>
                <a:srgbClr val="000000"/>
              </a:buClr>
              <a:buSzPct val="100000"/>
              <a:buFont typeface="Arial" charset="0"/>
              <a:buChar char="•"/>
              <a:defRPr/>
            </a:pPr>
            <a:r>
              <a:rPr lang="en-US" sz="1100" dirty="0" smtClean="0">
                <a:latin typeface="+mn-lt"/>
                <a:ea typeface="Calibri"/>
                <a:cs typeface="Calibri"/>
                <a:sym typeface="Calibri"/>
              </a:rPr>
              <a:t>I can determine the author’s purpose and evaluate the effectiveness of the rhetoric in the text. </a:t>
            </a:r>
            <a:endParaRPr lang="en-US" sz="11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1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100" b="1" dirty="0" smtClean="0">
                <a:latin typeface="+mn-lt"/>
                <a:ea typeface="Calibri"/>
                <a:cs typeface="Calibri"/>
                <a:sym typeface="Calibri"/>
              </a:rPr>
              <a:t>Homework</a:t>
            </a:r>
            <a:r>
              <a:rPr lang="en-US" sz="1100" b="1" smtClean="0">
                <a:latin typeface="+mn-lt"/>
                <a:ea typeface="Calibri"/>
                <a:cs typeface="Calibri"/>
                <a:sym typeface="Calibri"/>
              </a:rPr>
              <a:t>:</a:t>
            </a:r>
            <a:r>
              <a:rPr lang="en-US" sz="1100" b="1" smtClean="0">
                <a:solidFill>
                  <a:srgbClr val="009A46"/>
                </a:solidFill>
                <a:latin typeface="+mn-lt"/>
                <a:ea typeface="Calibri"/>
                <a:cs typeface="Calibri"/>
                <a:sym typeface="Calibri"/>
              </a:rPr>
              <a:t> </a:t>
            </a:r>
            <a:r>
              <a:rPr lang="en-US" sz="1100" b="1" smtClean="0">
                <a:solidFill>
                  <a:srgbClr val="009A46"/>
                </a:solidFill>
                <a:latin typeface="+mn-lt"/>
                <a:ea typeface="Calibri"/>
                <a:cs typeface="Calibri"/>
                <a:sym typeface="Calibri"/>
              </a:rPr>
              <a:t>Annotations for AOTW #4 (compose on Google Docs or write by hand). </a:t>
            </a:r>
            <a:endParaRPr lang="en-US" sz="1100" b="1" dirty="0" smtClean="0">
              <a:solidFill>
                <a:srgbClr val="009A46"/>
              </a:solidFill>
              <a:latin typeface="+mn-lt"/>
              <a:ea typeface="Calibri"/>
              <a:cs typeface="Calibri"/>
              <a:sym typeface="Calibri"/>
            </a:endParaRPr>
          </a:p>
        </p:txBody>
      </p:sp>
    </p:spTree>
    <p:extLst>
      <p:ext uri="{BB962C8B-B14F-4D97-AF65-F5344CB8AC3E}">
        <p14:creationId xmlns:p14="http://schemas.microsoft.com/office/powerpoint/2010/main" val="645846780"/>
      </p:ext>
    </p:extLst>
  </p:cSld>
  <p:clrMapOvr>
    <a:masterClrMapping/>
  </p:clrMapOvr>
  <p:transition spd="slow">
    <p:cut/>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6/14/17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smtClean="0">
                <a:latin typeface="Calibri" charset="0"/>
                <a:ea typeface="Calibri" charset="0"/>
                <a:cs typeface="Calibri" charset="0"/>
                <a:sym typeface="Calibri"/>
              </a:rPr>
              <a:t>Final Exam Instructions: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b="1" dirty="0" smtClean="0">
                <a:latin typeface="Calibri" charset="0"/>
                <a:ea typeface="Calibri" charset="0"/>
                <a:cs typeface="Calibri" charset="0"/>
                <a:sym typeface="Calibri"/>
              </a:rPr>
              <a:t>Collect all cell phones (they will be returned to you after every student in the class has finished the exam).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b="1" dirty="0" smtClean="0">
                <a:latin typeface="Calibri" charset="0"/>
                <a:ea typeface="Calibri" charset="0"/>
                <a:cs typeface="Calibri" charset="0"/>
                <a:sym typeface="Calibri"/>
              </a:rPr>
              <a:t>Follow instructions for taking the final on-line.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b="1" dirty="0" smtClean="0">
                <a:latin typeface="Calibri" charset="0"/>
                <a:ea typeface="Calibri" charset="0"/>
                <a:cs typeface="Calibri" charset="0"/>
                <a:sym typeface="Calibri"/>
              </a:rPr>
              <a:t>Once you have clicked “finished” and I have verified it, you then need to take my “End of the year evaluation.” It is located on Google Classroom. </a:t>
            </a:r>
            <a:r>
              <a:rPr lang="en-US" sz="1800" b="1" dirty="0" smtClean="0">
                <a:latin typeface="Calibri" charset="0"/>
                <a:ea typeface="Calibri" charset="0"/>
                <a:cs typeface="Calibri" charset="0"/>
                <a:sym typeface="Wingdings"/>
              </a:rPr>
              <a:t> **If you open any other tab while working completing the survey, I will assume you are cheating and you will receive a 0/40 on the exam.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b="1" dirty="0" smtClean="0">
                <a:latin typeface="Calibri" charset="0"/>
                <a:ea typeface="Calibri" charset="0"/>
                <a:cs typeface="Calibri" charset="0"/>
                <a:sym typeface="Wingdings"/>
              </a:rPr>
              <a:t>If you have not returned a book from my classroom library or for </a:t>
            </a:r>
            <a:r>
              <a:rPr lang="en-US" sz="1800" b="1" i="1" dirty="0" smtClean="0">
                <a:latin typeface="Calibri" charset="0"/>
                <a:ea typeface="Calibri" charset="0"/>
                <a:cs typeface="Calibri" charset="0"/>
                <a:sym typeface="Wingdings"/>
              </a:rPr>
              <a:t>The Great Gatsby</a:t>
            </a:r>
            <a:r>
              <a:rPr lang="en-US" sz="1800" b="1" dirty="0">
                <a:latin typeface="Calibri" charset="0"/>
                <a:ea typeface="Calibri" charset="0"/>
                <a:cs typeface="Calibri" charset="0"/>
                <a:sym typeface="Wingdings"/>
              </a:rPr>
              <a:t> </a:t>
            </a:r>
            <a:r>
              <a:rPr lang="en-US" sz="1800" b="1" dirty="0" smtClean="0">
                <a:latin typeface="Calibri" charset="0"/>
                <a:ea typeface="Calibri" charset="0"/>
                <a:cs typeface="Calibri" charset="0"/>
                <a:sym typeface="Wingdings"/>
              </a:rPr>
              <a:t>by tomorrow, you will be receiving a fine. </a:t>
            </a:r>
          </a:p>
          <a:p>
            <a:pPr eaLnBrk="1" fontAlgn="auto" hangingPunct="1">
              <a:lnSpc>
                <a:spcPct val="80000"/>
              </a:lnSpc>
              <a:spcBef>
                <a:spcPts val="0"/>
              </a:spcBef>
              <a:spcAft>
                <a:spcPts val="0"/>
              </a:spcAft>
              <a:buClr>
                <a:srgbClr val="000000"/>
              </a:buClr>
              <a:buSzPct val="100000"/>
              <a:defRPr/>
            </a:pPr>
            <a:endParaRPr lang="en-US" sz="2000" b="1"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000" b="1" dirty="0" smtClean="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000" b="1" dirty="0">
              <a:solidFill>
                <a:schemeClr val="tx1"/>
              </a:solidFill>
              <a:latin typeface="Calibri" charset="0"/>
              <a:ea typeface="Calibri" charset="0"/>
              <a:cs typeface="Calibri" charset="0"/>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971800"/>
            <a:ext cx="4572000" cy="35528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081988"/>
            <a:ext cx="4041561" cy="1947212"/>
          </a:xfrm>
          <a:prstGeom prst="rect">
            <a:avLst/>
          </a:prstGeom>
        </p:spPr>
      </p:pic>
    </p:spTree>
    <p:extLst>
      <p:ext uri="{BB962C8B-B14F-4D97-AF65-F5344CB8AC3E}">
        <p14:creationId xmlns:p14="http://schemas.microsoft.com/office/powerpoint/2010/main" val="372060250"/>
      </p:ext>
    </p:extLst>
  </p:cSld>
  <p:clrMapOvr>
    <a:masterClrMapping/>
  </p:clrMapOvr>
  <p:transition spd="slow">
    <p:cut/>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6/15/17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smtClean="0">
                <a:latin typeface="Calibri" charset="0"/>
                <a:ea typeface="Calibri" charset="0"/>
                <a:cs typeface="Calibri" charset="0"/>
                <a:sym typeface="Calibri"/>
              </a:rPr>
              <a:t>Final Exam Instructions: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dirty="0" smtClean="0">
                <a:latin typeface="Calibri" charset="0"/>
                <a:ea typeface="Calibri" charset="0"/>
                <a:cs typeface="Calibri" charset="0"/>
                <a:sym typeface="Calibri"/>
              </a:rPr>
              <a:t>Collect all cell phones (they will be returned to you after every student in the class has finished the exam).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dirty="0" smtClean="0">
                <a:latin typeface="Calibri" charset="0"/>
                <a:ea typeface="Calibri" charset="0"/>
                <a:cs typeface="Calibri" charset="0"/>
                <a:sym typeface="Calibri"/>
              </a:rPr>
              <a:t>Follow instructions for taking the final on-line.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dirty="0" smtClean="0">
                <a:latin typeface="Calibri" charset="0"/>
                <a:ea typeface="Calibri" charset="0"/>
                <a:cs typeface="Calibri" charset="0"/>
                <a:sym typeface="Calibri"/>
              </a:rPr>
              <a:t>Once you have clicked “finished” and I have verified it, you then need to take my “End of the year evaluation.” It is located on Google Classroom. </a:t>
            </a:r>
            <a:r>
              <a:rPr lang="en-US" sz="1800" dirty="0" smtClean="0">
                <a:latin typeface="Calibri" charset="0"/>
                <a:ea typeface="Calibri" charset="0"/>
                <a:cs typeface="Calibri" charset="0"/>
                <a:sym typeface="Wingdings"/>
              </a:rPr>
              <a:t> **If you open any other tab while working completing the survey, I will assume you are cheating and you will receive a 0/40 on the exam.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dirty="0" smtClean="0">
                <a:latin typeface="Calibri" charset="0"/>
                <a:ea typeface="Calibri" charset="0"/>
                <a:cs typeface="Calibri" charset="0"/>
                <a:sym typeface="Wingdings"/>
              </a:rPr>
              <a:t>If you have not returned a book from my classroom library or for </a:t>
            </a:r>
            <a:r>
              <a:rPr lang="en-US" sz="1800" i="1" dirty="0" smtClean="0">
                <a:latin typeface="Calibri" charset="0"/>
                <a:ea typeface="Calibri" charset="0"/>
                <a:cs typeface="Calibri" charset="0"/>
                <a:sym typeface="Wingdings"/>
              </a:rPr>
              <a:t>The Great Gatsby</a:t>
            </a:r>
            <a:r>
              <a:rPr lang="en-US" sz="1800" dirty="0">
                <a:latin typeface="Calibri" charset="0"/>
                <a:ea typeface="Calibri" charset="0"/>
                <a:cs typeface="Calibri" charset="0"/>
                <a:sym typeface="Wingdings"/>
              </a:rPr>
              <a:t> </a:t>
            </a:r>
            <a:r>
              <a:rPr lang="en-US" sz="1800" dirty="0" smtClean="0">
                <a:latin typeface="Calibri" charset="0"/>
                <a:ea typeface="Calibri" charset="0"/>
                <a:cs typeface="Calibri" charset="0"/>
                <a:sym typeface="Wingdings"/>
              </a:rPr>
              <a:t>by tomorrow, you will be receiving a fine. </a:t>
            </a:r>
          </a:p>
          <a:p>
            <a:pPr eaLnBrk="1" fontAlgn="auto" hangingPunct="1">
              <a:lnSpc>
                <a:spcPct val="80000"/>
              </a:lnSpc>
              <a:spcBef>
                <a:spcPts val="0"/>
              </a:spcBef>
              <a:spcAft>
                <a:spcPts val="0"/>
              </a:spcAft>
              <a:buClr>
                <a:srgbClr val="000000"/>
              </a:buClr>
              <a:buSzPct val="100000"/>
              <a:defRPr/>
            </a:pPr>
            <a:endParaRPr lang="en-US" sz="1800" b="1" dirty="0" smtClean="0">
              <a:latin typeface="Calibri" charset="0"/>
              <a:ea typeface="Calibri" charset="0"/>
              <a:cs typeface="Calibri" charset="0"/>
              <a:sym typeface="Wingdings"/>
            </a:endParaRPr>
          </a:p>
          <a:p>
            <a:pPr eaLnBrk="1" fontAlgn="auto" hangingPunct="1">
              <a:lnSpc>
                <a:spcPct val="80000"/>
              </a:lnSpc>
              <a:spcBef>
                <a:spcPts val="0"/>
              </a:spcBef>
              <a:spcAft>
                <a:spcPts val="0"/>
              </a:spcAft>
              <a:buClr>
                <a:srgbClr val="000000"/>
              </a:buClr>
              <a:buSzPct val="100000"/>
              <a:defRPr/>
            </a:pPr>
            <a:r>
              <a:rPr lang="en-US" sz="1800" b="1" dirty="0" smtClean="0">
                <a:latin typeface="Calibri" charset="0"/>
                <a:ea typeface="Calibri" charset="0"/>
                <a:cs typeface="Calibri" charset="0"/>
                <a:sym typeface="Wingdings"/>
              </a:rPr>
              <a:t>Instructions to sign into the test:</a:t>
            </a:r>
          </a:p>
          <a:p>
            <a:pPr eaLnBrk="1" fontAlgn="auto" hangingPunct="1">
              <a:lnSpc>
                <a:spcPct val="80000"/>
              </a:lnSpc>
              <a:spcBef>
                <a:spcPts val="0"/>
              </a:spcBef>
              <a:spcAft>
                <a:spcPts val="0"/>
              </a:spcAft>
              <a:buClr>
                <a:srgbClr val="000000"/>
              </a:buClr>
              <a:buSzPct val="100000"/>
              <a:defRPr/>
            </a:pPr>
            <a:r>
              <a:rPr lang="en-US" sz="1800" dirty="0" smtClean="0">
                <a:latin typeface="Calibri" charset="0"/>
                <a:ea typeface="Calibri" charset="0"/>
                <a:cs typeface="Calibri" charset="0"/>
                <a:sym typeface="Wingdings"/>
              </a:rPr>
              <a:t>1) Go to </a:t>
            </a:r>
            <a:r>
              <a:rPr lang="en-US" sz="1800" dirty="0" err="1" smtClean="0">
                <a:latin typeface="Calibri" charset="0"/>
                <a:ea typeface="Calibri" charset="0"/>
                <a:cs typeface="Calibri" charset="0"/>
                <a:sym typeface="Wingdings"/>
              </a:rPr>
              <a:t>illuminate.online</a:t>
            </a:r>
            <a:endParaRPr lang="en-US" sz="1800" dirty="0" smtClean="0">
              <a:latin typeface="Calibri" charset="0"/>
              <a:ea typeface="Calibri" charset="0"/>
              <a:cs typeface="Calibri" charset="0"/>
              <a:sym typeface="Wingdings"/>
            </a:endParaRPr>
          </a:p>
          <a:p>
            <a:pPr eaLnBrk="1" fontAlgn="auto" hangingPunct="1">
              <a:lnSpc>
                <a:spcPct val="80000"/>
              </a:lnSpc>
              <a:spcBef>
                <a:spcPts val="0"/>
              </a:spcBef>
              <a:spcAft>
                <a:spcPts val="0"/>
              </a:spcAft>
              <a:buClr>
                <a:srgbClr val="000000"/>
              </a:buClr>
              <a:buSzPct val="100000"/>
              <a:defRPr/>
            </a:pPr>
            <a:r>
              <a:rPr lang="en-US" sz="2000" dirty="0" smtClean="0">
                <a:latin typeface="Calibri" charset="0"/>
                <a:ea typeface="Calibri" charset="0"/>
                <a:cs typeface="Calibri" charset="0"/>
                <a:sym typeface="Calibri"/>
              </a:rPr>
              <a:t>2) Log in = Student ID #</a:t>
            </a:r>
          </a:p>
          <a:p>
            <a:pPr eaLnBrk="1" fontAlgn="auto" hangingPunct="1">
              <a:lnSpc>
                <a:spcPct val="80000"/>
              </a:lnSpc>
              <a:spcBef>
                <a:spcPts val="0"/>
              </a:spcBef>
              <a:spcAft>
                <a:spcPts val="0"/>
              </a:spcAft>
              <a:buClr>
                <a:srgbClr val="000000"/>
              </a:buClr>
              <a:buSzPct val="100000"/>
              <a:defRPr/>
            </a:pPr>
            <a:r>
              <a:rPr lang="en-US" sz="2000" dirty="0" smtClean="0">
                <a:latin typeface="Calibri" charset="0"/>
                <a:ea typeface="Calibri" charset="0"/>
                <a:cs typeface="Calibri" charset="0"/>
                <a:sym typeface="Calibri"/>
              </a:rPr>
              <a:t>3) I will provide you with the access code</a:t>
            </a:r>
          </a:p>
          <a:p>
            <a:pPr eaLnBrk="1" fontAlgn="auto" hangingPunct="1">
              <a:lnSpc>
                <a:spcPct val="80000"/>
              </a:lnSpc>
              <a:spcBef>
                <a:spcPts val="0"/>
              </a:spcBef>
              <a:spcAft>
                <a:spcPts val="0"/>
              </a:spcAft>
              <a:buClr>
                <a:srgbClr val="000000"/>
              </a:buClr>
              <a:buSzPct val="100000"/>
              <a:defRPr/>
            </a:pPr>
            <a:r>
              <a:rPr lang="en-US" sz="2000" dirty="0" smtClean="0">
                <a:latin typeface="Calibri" charset="0"/>
                <a:ea typeface="Calibri" charset="0"/>
                <a:cs typeface="Calibri" charset="0"/>
                <a:sym typeface="Calibri"/>
              </a:rPr>
              <a:t>4) Click “next” and check your name and then </a:t>
            </a:r>
            <a:r>
              <a:rPr lang="en-US" sz="2000" dirty="0">
                <a:latin typeface="Calibri" charset="0"/>
                <a:ea typeface="Calibri" charset="0"/>
                <a:cs typeface="Calibri" charset="0"/>
                <a:sym typeface="Calibri"/>
              </a:rPr>
              <a:t>c</a:t>
            </a:r>
            <a:r>
              <a:rPr lang="en-US" sz="2000" dirty="0" smtClean="0">
                <a:latin typeface="Calibri" charset="0"/>
                <a:ea typeface="Calibri" charset="0"/>
                <a:cs typeface="Calibri" charset="0"/>
                <a:sym typeface="Calibri"/>
              </a:rPr>
              <a:t>lick “confirm”</a:t>
            </a:r>
          </a:p>
          <a:p>
            <a:pPr eaLnBrk="1" fontAlgn="auto" hangingPunct="1">
              <a:lnSpc>
                <a:spcPct val="80000"/>
              </a:lnSpc>
              <a:spcBef>
                <a:spcPts val="0"/>
              </a:spcBef>
              <a:spcAft>
                <a:spcPts val="0"/>
              </a:spcAft>
              <a:buClr>
                <a:srgbClr val="000000"/>
              </a:buClr>
              <a:buSzPct val="100000"/>
              <a:defRPr/>
            </a:pPr>
            <a:r>
              <a:rPr lang="en-US" sz="2000" dirty="0" smtClean="0">
                <a:latin typeface="Calibri" charset="0"/>
                <a:ea typeface="Calibri" charset="0"/>
                <a:cs typeface="Calibri" charset="0"/>
                <a:sym typeface="Calibri"/>
              </a:rPr>
              <a:t>5) Click “Begin Test.” If you want to enlarge the print, click “Zoom.” If you want to go back to a previous question, click “Review.”</a:t>
            </a:r>
          </a:p>
          <a:p>
            <a:pPr eaLnBrk="1" fontAlgn="auto" hangingPunct="1">
              <a:lnSpc>
                <a:spcPct val="80000"/>
              </a:lnSpc>
              <a:spcBef>
                <a:spcPts val="0"/>
              </a:spcBef>
              <a:spcAft>
                <a:spcPts val="0"/>
              </a:spcAft>
              <a:buClr>
                <a:srgbClr val="000000"/>
              </a:buClr>
              <a:buSzPct val="100000"/>
              <a:defRPr/>
            </a:pPr>
            <a:r>
              <a:rPr lang="en-US" sz="2000" dirty="0" smtClean="0">
                <a:latin typeface="Calibri" charset="0"/>
                <a:ea typeface="Calibri" charset="0"/>
                <a:cs typeface="Calibri" charset="0"/>
                <a:sym typeface="Calibri"/>
              </a:rPr>
              <a:t>6) Do not click “Finish” until you have completed your test. </a:t>
            </a:r>
          </a:p>
          <a:p>
            <a:pPr eaLnBrk="1" fontAlgn="auto" hangingPunct="1">
              <a:lnSpc>
                <a:spcPct val="80000"/>
              </a:lnSpc>
              <a:spcBef>
                <a:spcPts val="0"/>
              </a:spcBef>
              <a:spcAft>
                <a:spcPts val="0"/>
              </a:spcAft>
              <a:buClr>
                <a:srgbClr val="000000"/>
              </a:buClr>
              <a:buSzPct val="100000"/>
              <a:defRPr/>
            </a:pPr>
            <a:endParaRPr lang="en-US" sz="20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000" dirty="0" smtClean="0">
                <a:latin typeface="Calibri" charset="0"/>
                <a:ea typeface="Calibri" charset="0"/>
                <a:cs typeface="Calibri" charset="0"/>
                <a:sym typeface="Calibri"/>
              </a:rPr>
              <a:t>**You will receive a 0 if you have more than one tab open during the exam. Cheating will not be tolerated and will be reported immediately to administration. </a:t>
            </a:r>
          </a:p>
          <a:p>
            <a:pPr eaLnBrk="1" fontAlgn="auto" hangingPunct="1">
              <a:lnSpc>
                <a:spcPct val="80000"/>
              </a:lnSpc>
              <a:spcBef>
                <a:spcPts val="0"/>
              </a:spcBef>
              <a:spcAft>
                <a:spcPts val="0"/>
              </a:spcAft>
              <a:buClr>
                <a:srgbClr val="000000"/>
              </a:buClr>
              <a:buSzPct val="100000"/>
              <a:defRPr/>
            </a:pPr>
            <a:endParaRPr lang="en-US" sz="2000" b="1"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000" b="1" dirty="0" smtClean="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000" b="1"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555931420"/>
      </p:ext>
    </p:extLst>
  </p:cSld>
  <p:clrMapOvr>
    <a:masterClrMapping/>
  </p:clrMapOvr>
  <p:transition spd="slow">
    <p:cut/>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smtClean="0">
                <a:solidFill>
                  <a:schemeClr val="tx1"/>
                </a:solidFill>
                <a:latin typeface="Calibri" charset="0"/>
                <a:ea typeface="Arial" charset="0"/>
                <a:cs typeface="Arial" charset="0"/>
                <a:sym typeface="Calibri" charset="0"/>
              </a:rPr>
              <a:t>Friday </a:t>
            </a:r>
            <a:r>
              <a:rPr lang="en-US" altLang="en-US" sz="3200" b="1" dirty="0" smtClean="0">
                <a:solidFill>
                  <a:schemeClr val="tx1"/>
                </a:solidFill>
                <a:latin typeface="Calibri" charset="0"/>
                <a:ea typeface="Arial" charset="0"/>
                <a:cs typeface="Arial" charset="0"/>
                <a:sym typeface="Calibri" charset="0"/>
              </a:rPr>
              <a:t>6/16/17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smtClean="0">
                <a:latin typeface="Calibri" charset="0"/>
                <a:ea typeface="Calibri" charset="0"/>
                <a:cs typeface="Calibri" charset="0"/>
                <a:sym typeface="Calibri"/>
              </a:rPr>
              <a:t>Final Exam Instructions: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dirty="0" smtClean="0">
                <a:solidFill>
                  <a:srgbClr val="FF0000"/>
                </a:solidFill>
                <a:latin typeface="Calibri" charset="0"/>
                <a:ea typeface="Calibri" charset="0"/>
                <a:cs typeface="Calibri" charset="0"/>
                <a:sym typeface="Calibri"/>
              </a:rPr>
              <a:t>Collect all cell phones (they will be returned to you after every student in the class has finished the exam).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dirty="0" smtClean="0">
                <a:latin typeface="Calibri" charset="0"/>
                <a:ea typeface="Calibri" charset="0"/>
                <a:cs typeface="Calibri" charset="0"/>
                <a:sym typeface="Calibri"/>
              </a:rPr>
              <a:t>Follow instructions for taking the final on-line.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dirty="0" smtClean="0">
                <a:solidFill>
                  <a:srgbClr val="00B050"/>
                </a:solidFill>
                <a:latin typeface="Calibri" charset="0"/>
                <a:ea typeface="Calibri" charset="0"/>
                <a:cs typeface="Calibri" charset="0"/>
                <a:sym typeface="Calibri"/>
              </a:rPr>
              <a:t>Once you have clicked “finished” and I have verified it, you then need to take my “End of the year evaluation.” It is located on Google Classroom. </a:t>
            </a:r>
            <a:r>
              <a:rPr lang="en-US" sz="1800" dirty="0" smtClean="0">
                <a:solidFill>
                  <a:srgbClr val="00B050"/>
                </a:solidFill>
                <a:latin typeface="Calibri" charset="0"/>
                <a:ea typeface="Calibri" charset="0"/>
                <a:cs typeface="Calibri" charset="0"/>
                <a:sym typeface="Wingdings"/>
              </a:rPr>
              <a:t> **If you open any other tab while working completing the survey, I will assume you are cheating and you will receive a 0/40 on the exam.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dirty="0" smtClean="0">
                <a:latin typeface="Calibri" charset="0"/>
                <a:ea typeface="Calibri" charset="0"/>
                <a:cs typeface="Calibri" charset="0"/>
                <a:sym typeface="Wingdings"/>
              </a:rPr>
              <a:t>If you have not returned a book from my classroom library or for </a:t>
            </a:r>
            <a:r>
              <a:rPr lang="en-US" sz="1800" i="1" dirty="0" smtClean="0">
                <a:latin typeface="Calibri" charset="0"/>
                <a:ea typeface="Calibri" charset="0"/>
                <a:cs typeface="Calibri" charset="0"/>
                <a:sym typeface="Wingdings"/>
              </a:rPr>
              <a:t>The Great Gatsby</a:t>
            </a:r>
            <a:r>
              <a:rPr lang="en-US" sz="1800" dirty="0">
                <a:latin typeface="Calibri" charset="0"/>
                <a:ea typeface="Calibri" charset="0"/>
                <a:cs typeface="Calibri" charset="0"/>
                <a:sym typeface="Wingdings"/>
              </a:rPr>
              <a:t> </a:t>
            </a:r>
            <a:r>
              <a:rPr lang="en-US" sz="1800" dirty="0" smtClean="0">
                <a:latin typeface="Calibri" charset="0"/>
                <a:ea typeface="Calibri" charset="0"/>
                <a:cs typeface="Calibri" charset="0"/>
                <a:sym typeface="Wingdings"/>
              </a:rPr>
              <a:t>by tomorrow, you will be receiving a fine. </a:t>
            </a:r>
          </a:p>
          <a:p>
            <a:pPr eaLnBrk="1" fontAlgn="auto" hangingPunct="1">
              <a:lnSpc>
                <a:spcPct val="80000"/>
              </a:lnSpc>
              <a:spcBef>
                <a:spcPts val="0"/>
              </a:spcBef>
              <a:spcAft>
                <a:spcPts val="0"/>
              </a:spcAft>
              <a:buClr>
                <a:srgbClr val="000000"/>
              </a:buClr>
              <a:buSzPct val="100000"/>
              <a:defRPr/>
            </a:pPr>
            <a:endParaRPr lang="en-US" sz="1800" b="1" dirty="0" smtClean="0">
              <a:latin typeface="Calibri" charset="0"/>
              <a:ea typeface="Calibri" charset="0"/>
              <a:cs typeface="Calibri" charset="0"/>
              <a:sym typeface="Wingdings"/>
            </a:endParaRPr>
          </a:p>
          <a:p>
            <a:pPr eaLnBrk="1" fontAlgn="auto" hangingPunct="1">
              <a:lnSpc>
                <a:spcPct val="80000"/>
              </a:lnSpc>
              <a:spcBef>
                <a:spcPts val="0"/>
              </a:spcBef>
              <a:spcAft>
                <a:spcPts val="0"/>
              </a:spcAft>
              <a:buClr>
                <a:srgbClr val="000000"/>
              </a:buClr>
              <a:buSzPct val="100000"/>
              <a:defRPr/>
            </a:pPr>
            <a:r>
              <a:rPr lang="en-US" sz="1800" b="1" dirty="0" smtClean="0">
                <a:latin typeface="Calibri" charset="0"/>
                <a:ea typeface="Calibri" charset="0"/>
                <a:cs typeface="Calibri" charset="0"/>
                <a:sym typeface="Wingdings"/>
              </a:rPr>
              <a:t>Instructions to sign into the test:</a:t>
            </a:r>
          </a:p>
          <a:p>
            <a:pPr eaLnBrk="1" fontAlgn="auto" hangingPunct="1">
              <a:lnSpc>
                <a:spcPct val="80000"/>
              </a:lnSpc>
              <a:spcBef>
                <a:spcPts val="0"/>
              </a:spcBef>
              <a:spcAft>
                <a:spcPts val="0"/>
              </a:spcAft>
              <a:buClr>
                <a:srgbClr val="000000"/>
              </a:buClr>
              <a:buSzPct val="100000"/>
              <a:defRPr/>
            </a:pPr>
            <a:r>
              <a:rPr lang="en-US" sz="1800" dirty="0" smtClean="0">
                <a:latin typeface="Calibri" charset="0"/>
                <a:ea typeface="Calibri" charset="0"/>
                <a:cs typeface="Calibri" charset="0"/>
                <a:sym typeface="Wingdings"/>
              </a:rPr>
              <a:t>1) Go to </a:t>
            </a:r>
            <a:r>
              <a:rPr lang="en-US" sz="1800" dirty="0" err="1" smtClean="0">
                <a:latin typeface="Calibri" charset="0"/>
                <a:ea typeface="Calibri" charset="0"/>
                <a:cs typeface="Calibri" charset="0"/>
                <a:sym typeface="Wingdings"/>
              </a:rPr>
              <a:t>illuminate.online</a:t>
            </a:r>
            <a:endParaRPr lang="en-US" sz="1800" dirty="0" smtClean="0">
              <a:latin typeface="Calibri" charset="0"/>
              <a:ea typeface="Calibri" charset="0"/>
              <a:cs typeface="Calibri" charset="0"/>
              <a:sym typeface="Wingdings"/>
            </a:endParaRPr>
          </a:p>
          <a:p>
            <a:pPr eaLnBrk="1" fontAlgn="auto" hangingPunct="1">
              <a:lnSpc>
                <a:spcPct val="80000"/>
              </a:lnSpc>
              <a:spcBef>
                <a:spcPts val="0"/>
              </a:spcBef>
              <a:spcAft>
                <a:spcPts val="0"/>
              </a:spcAft>
              <a:buClr>
                <a:srgbClr val="000000"/>
              </a:buClr>
              <a:buSzPct val="100000"/>
              <a:defRPr/>
            </a:pPr>
            <a:r>
              <a:rPr lang="en-US" sz="2000" dirty="0" smtClean="0">
                <a:latin typeface="Calibri" charset="0"/>
                <a:ea typeface="Calibri" charset="0"/>
                <a:cs typeface="Calibri" charset="0"/>
                <a:sym typeface="Calibri"/>
              </a:rPr>
              <a:t>2) Log in = Student ID #</a:t>
            </a:r>
          </a:p>
          <a:p>
            <a:pPr eaLnBrk="1" fontAlgn="auto" hangingPunct="1">
              <a:lnSpc>
                <a:spcPct val="80000"/>
              </a:lnSpc>
              <a:spcBef>
                <a:spcPts val="0"/>
              </a:spcBef>
              <a:spcAft>
                <a:spcPts val="0"/>
              </a:spcAft>
              <a:buClr>
                <a:srgbClr val="000000"/>
              </a:buClr>
              <a:buSzPct val="100000"/>
              <a:defRPr/>
            </a:pPr>
            <a:r>
              <a:rPr lang="en-US" sz="2000" dirty="0" smtClean="0">
                <a:latin typeface="Calibri" charset="0"/>
                <a:ea typeface="Calibri" charset="0"/>
                <a:cs typeface="Calibri" charset="0"/>
                <a:sym typeface="Calibri"/>
              </a:rPr>
              <a:t>3) I will provide you with the access code</a:t>
            </a:r>
          </a:p>
          <a:p>
            <a:pPr eaLnBrk="1" fontAlgn="auto" hangingPunct="1">
              <a:lnSpc>
                <a:spcPct val="80000"/>
              </a:lnSpc>
              <a:spcBef>
                <a:spcPts val="0"/>
              </a:spcBef>
              <a:spcAft>
                <a:spcPts val="0"/>
              </a:spcAft>
              <a:buClr>
                <a:srgbClr val="000000"/>
              </a:buClr>
              <a:buSzPct val="100000"/>
              <a:defRPr/>
            </a:pPr>
            <a:r>
              <a:rPr lang="en-US" sz="2000" dirty="0" smtClean="0">
                <a:latin typeface="Calibri" charset="0"/>
                <a:ea typeface="Calibri" charset="0"/>
                <a:cs typeface="Calibri" charset="0"/>
                <a:sym typeface="Calibri"/>
              </a:rPr>
              <a:t>4) Click “next” and check your name and then </a:t>
            </a:r>
            <a:r>
              <a:rPr lang="en-US" sz="2000" dirty="0">
                <a:latin typeface="Calibri" charset="0"/>
                <a:ea typeface="Calibri" charset="0"/>
                <a:cs typeface="Calibri" charset="0"/>
                <a:sym typeface="Calibri"/>
              </a:rPr>
              <a:t>c</a:t>
            </a:r>
            <a:r>
              <a:rPr lang="en-US" sz="2000" dirty="0" smtClean="0">
                <a:latin typeface="Calibri" charset="0"/>
                <a:ea typeface="Calibri" charset="0"/>
                <a:cs typeface="Calibri" charset="0"/>
                <a:sym typeface="Calibri"/>
              </a:rPr>
              <a:t>lick “confirm”</a:t>
            </a:r>
          </a:p>
          <a:p>
            <a:pPr eaLnBrk="1" fontAlgn="auto" hangingPunct="1">
              <a:lnSpc>
                <a:spcPct val="80000"/>
              </a:lnSpc>
              <a:spcBef>
                <a:spcPts val="0"/>
              </a:spcBef>
              <a:spcAft>
                <a:spcPts val="0"/>
              </a:spcAft>
              <a:buClr>
                <a:srgbClr val="000000"/>
              </a:buClr>
              <a:buSzPct val="100000"/>
              <a:defRPr/>
            </a:pPr>
            <a:r>
              <a:rPr lang="en-US" sz="2000" dirty="0" smtClean="0">
                <a:latin typeface="Calibri" charset="0"/>
                <a:ea typeface="Calibri" charset="0"/>
                <a:cs typeface="Calibri" charset="0"/>
                <a:sym typeface="Calibri"/>
              </a:rPr>
              <a:t>5) Click “Begin Test.” If you want to enlarge the print, click “Zoom.” If you want to go back to a previous question, click “Review.”</a:t>
            </a:r>
          </a:p>
          <a:p>
            <a:pPr eaLnBrk="1" fontAlgn="auto" hangingPunct="1">
              <a:lnSpc>
                <a:spcPct val="80000"/>
              </a:lnSpc>
              <a:spcBef>
                <a:spcPts val="0"/>
              </a:spcBef>
              <a:spcAft>
                <a:spcPts val="0"/>
              </a:spcAft>
              <a:buClr>
                <a:srgbClr val="000000"/>
              </a:buClr>
              <a:buSzPct val="100000"/>
              <a:defRPr/>
            </a:pPr>
            <a:r>
              <a:rPr lang="en-US" sz="2000" dirty="0" smtClean="0">
                <a:solidFill>
                  <a:srgbClr val="FF0000"/>
                </a:solidFill>
                <a:latin typeface="Calibri" charset="0"/>
                <a:ea typeface="Calibri" charset="0"/>
                <a:cs typeface="Calibri" charset="0"/>
                <a:sym typeface="Calibri"/>
              </a:rPr>
              <a:t>6) Do not click “Finish” until you have completed your test. </a:t>
            </a:r>
          </a:p>
          <a:p>
            <a:pPr eaLnBrk="1" fontAlgn="auto" hangingPunct="1">
              <a:lnSpc>
                <a:spcPct val="80000"/>
              </a:lnSpc>
              <a:spcBef>
                <a:spcPts val="0"/>
              </a:spcBef>
              <a:spcAft>
                <a:spcPts val="0"/>
              </a:spcAft>
              <a:buClr>
                <a:srgbClr val="000000"/>
              </a:buClr>
              <a:buSzPct val="100000"/>
              <a:defRPr/>
            </a:pPr>
            <a:endParaRPr lang="en-US" sz="20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2000" dirty="0" smtClean="0">
                <a:solidFill>
                  <a:srgbClr val="FF0000"/>
                </a:solidFill>
                <a:latin typeface="Calibri" charset="0"/>
                <a:ea typeface="Calibri" charset="0"/>
                <a:cs typeface="Calibri" charset="0"/>
                <a:sym typeface="Calibri"/>
              </a:rPr>
              <a:t>**You will receive a 0 if you have more than one tab open during the exam. Cheating will not be tolerated and will be reported immediately to administration. </a:t>
            </a:r>
          </a:p>
          <a:p>
            <a:pPr eaLnBrk="1" fontAlgn="auto" hangingPunct="1">
              <a:lnSpc>
                <a:spcPct val="80000"/>
              </a:lnSpc>
              <a:spcBef>
                <a:spcPts val="0"/>
              </a:spcBef>
              <a:spcAft>
                <a:spcPts val="0"/>
              </a:spcAft>
              <a:buClr>
                <a:srgbClr val="000000"/>
              </a:buClr>
              <a:buSzPct val="100000"/>
              <a:defRPr/>
            </a:pPr>
            <a:endParaRPr lang="en-US" sz="2000" b="1"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000" b="1" dirty="0" smtClean="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000" b="1"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94001929"/>
      </p:ext>
    </p:extLst>
  </p:cSld>
  <p:clrMapOvr>
    <a:masterClrMapping/>
  </p:clrMapOvr>
  <p:transition spd="slow">
    <p:cut/>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6/16/17 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609600"/>
            <a:ext cx="8610600" cy="57912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smtClean="0">
                <a:latin typeface="Calibri" charset="0"/>
                <a:ea typeface="Calibri" charset="0"/>
                <a:cs typeface="Calibri" charset="0"/>
                <a:sym typeface="Calibri"/>
              </a:rPr>
              <a:t>Final Exam Instructions: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b="1" dirty="0" smtClean="0">
                <a:latin typeface="Calibri" charset="0"/>
                <a:ea typeface="Calibri" charset="0"/>
                <a:cs typeface="Calibri" charset="0"/>
                <a:sym typeface="Calibri"/>
              </a:rPr>
              <a:t>Collect all cell phones (they will be returned to you after every student in the class has finished the exam).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b="1" dirty="0" smtClean="0">
                <a:latin typeface="Calibri" charset="0"/>
                <a:ea typeface="Calibri" charset="0"/>
                <a:cs typeface="Calibri" charset="0"/>
                <a:sym typeface="Calibri"/>
              </a:rPr>
              <a:t>Follow instructions for taking the final on-line.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b="1" dirty="0" smtClean="0">
                <a:latin typeface="Calibri" charset="0"/>
                <a:ea typeface="Calibri" charset="0"/>
                <a:cs typeface="Calibri" charset="0"/>
                <a:sym typeface="Calibri"/>
              </a:rPr>
              <a:t>Once you have clicked “finished” and I have verified it, you then need to take my “End of the year evaluation.” It is located on Google Classroom. </a:t>
            </a:r>
            <a:r>
              <a:rPr lang="en-US" sz="1800" b="1" dirty="0" smtClean="0">
                <a:latin typeface="Calibri" charset="0"/>
                <a:ea typeface="Calibri" charset="0"/>
                <a:cs typeface="Calibri" charset="0"/>
                <a:sym typeface="Wingdings"/>
              </a:rPr>
              <a:t> **If you open any other tab while working completing the survey, I will assume you are cheating and you will receive a 0/40 on the exam. </a:t>
            </a:r>
          </a:p>
          <a:p>
            <a:pPr marL="457200" indent="-457200" eaLnBrk="1" fontAlgn="auto" hangingPunct="1">
              <a:lnSpc>
                <a:spcPct val="80000"/>
              </a:lnSpc>
              <a:spcBef>
                <a:spcPts val="0"/>
              </a:spcBef>
              <a:spcAft>
                <a:spcPts val="0"/>
              </a:spcAft>
              <a:buClr>
                <a:srgbClr val="000000"/>
              </a:buClr>
              <a:buSzPct val="100000"/>
              <a:buAutoNum type="arabicParenR"/>
              <a:defRPr/>
            </a:pPr>
            <a:r>
              <a:rPr lang="en-US" sz="1800" b="1" dirty="0" smtClean="0">
                <a:latin typeface="Calibri" charset="0"/>
                <a:ea typeface="Calibri" charset="0"/>
                <a:cs typeface="Calibri" charset="0"/>
                <a:sym typeface="Wingdings"/>
              </a:rPr>
              <a:t>If you have not returned a book from my classroom library or for </a:t>
            </a:r>
            <a:r>
              <a:rPr lang="en-US" sz="1800" b="1" i="1" dirty="0" smtClean="0">
                <a:latin typeface="Calibri" charset="0"/>
                <a:ea typeface="Calibri" charset="0"/>
                <a:cs typeface="Calibri" charset="0"/>
                <a:sym typeface="Wingdings"/>
              </a:rPr>
              <a:t>The Great Gatsby</a:t>
            </a:r>
            <a:r>
              <a:rPr lang="en-US" sz="1800" b="1" dirty="0">
                <a:latin typeface="Calibri" charset="0"/>
                <a:ea typeface="Calibri" charset="0"/>
                <a:cs typeface="Calibri" charset="0"/>
                <a:sym typeface="Wingdings"/>
              </a:rPr>
              <a:t> </a:t>
            </a:r>
            <a:r>
              <a:rPr lang="en-US" sz="1800" b="1" dirty="0" smtClean="0">
                <a:latin typeface="Calibri" charset="0"/>
                <a:ea typeface="Calibri" charset="0"/>
                <a:cs typeface="Calibri" charset="0"/>
                <a:sym typeface="Wingdings"/>
              </a:rPr>
              <a:t>by tomorrow, you will be receiving a fine. </a:t>
            </a:r>
          </a:p>
          <a:p>
            <a:pPr eaLnBrk="1" fontAlgn="auto" hangingPunct="1">
              <a:lnSpc>
                <a:spcPct val="80000"/>
              </a:lnSpc>
              <a:spcBef>
                <a:spcPts val="0"/>
              </a:spcBef>
              <a:spcAft>
                <a:spcPts val="0"/>
              </a:spcAft>
              <a:buClr>
                <a:srgbClr val="000000"/>
              </a:buClr>
              <a:buSzPct val="100000"/>
              <a:defRPr/>
            </a:pPr>
            <a:endParaRPr lang="en-US" sz="2000" b="1"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000" b="1" dirty="0" smtClean="0">
              <a:solidFill>
                <a:schemeClr val="tx1"/>
              </a:solidFill>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endParaRPr lang="en-US" sz="2000" b="1" dirty="0">
              <a:solidFill>
                <a:schemeClr val="tx1"/>
              </a:solidFill>
              <a:latin typeface="Calibri" charset="0"/>
              <a:ea typeface="Calibri" charset="0"/>
              <a:cs typeface="Calibri" charset="0"/>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971800"/>
            <a:ext cx="4572000" cy="35528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081988"/>
            <a:ext cx="4041561" cy="1947212"/>
          </a:xfrm>
          <a:prstGeom prst="rect">
            <a:avLst/>
          </a:prstGeom>
        </p:spPr>
      </p:pic>
    </p:spTree>
    <p:extLst>
      <p:ext uri="{BB962C8B-B14F-4D97-AF65-F5344CB8AC3E}">
        <p14:creationId xmlns:p14="http://schemas.microsoft.com/office/powerpoint/2010/main" val="1062441190"/>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9/22/16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5, 6) **If you finish, bring me your test so I can score it! </a:t>
            </a:r>
            <a:r>
              <a:rPr lang="en-US" sz="5600" dirty="0" smtClean="0">
                <a:latin typeface="+mn-lt"/>
                <a:ea typeface="Calibri"/>
                <a:cs typeface="Calibri"/>
                <a:sym typeface="Wingdings" panose="05000000000000000000" pitchFamily="2" charset="2"/>
              </a:rPr>
              <a:t> </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Library to check out an SSR book (Hour 3, only)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write down your book.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bring your reflections and questions with you for the Colin </a:t>
            </a:r>
            <a:r>
              <a:rPr lang="en-US" sz="5600" b="1" dirty="0" err="1" smtClean="0">
                <a:solidFill>
                  <a:srgbClr val="009A46"/>
                </a:solidFill>
                <a:latin typeface="+mn-lt"/>
                <a:ea typeface="Calibri"/>
                <a:cs typeface="Calibri"/>
                <a:sym typeface="Calibri"/>
              </a:rPr>
              <a:t>Kaepernick</a:t>
            </a:r>
            <a:r>
              <a:rPr lang="en-US" sz="5600" b="1" dirty="0" smtClean="0">
                <a:solidFill>
                  <a:srgbClr val="009A46"/>
                </a:solidFill>
                <a:latin typeface="+mn-lt"/>
                <a:ea typeface="Calibri"/>
                <a:cs typeface="Calibri"/>
                <a:sym typeface="Calibri"/>
              </a:rPr>
              <a:t> article. They will be due on Monday. If you would like me to share yours with the class in order to grade and provide feedback, please hand me a copy of your reflections. I definitely need 2-3 volunteers per hour. I will make sure to remove your name from it. </a:t>
            </a:r>
            <a:r>
              <a:rPr lang="en-US" sz="5600" b="1" dirty="0" smtClean="0">
                <a:solidFill>
                  <a:srgbClr val="009A46"/>
                </a:solidFill>
                <a:latin typeface="+mn-lt"/>
                <a:ea typeface="Calibri"/>
                <a:cs typeface="Calibri"/>
                <a:sym typeface="Wingdings"/>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9/23/16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Quiz = Monday</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3,  5, 6) **If you finish, bring me your test so I can score it! </a:t>
            </a:r>
            <a:r>
              <a:rPr lang="en-US" sz="5600" dirty="0" smtClean="0">
                <a:latin typeface="+mn-lt"/>
                <a:ea typeface="Calibri"/>
                <a:cs typeface="Calibri"/>
                <a:sym typeface="Wingdings" panose="05000000000000000000" pitchFamily="2" charset="2"/>
              </a:rPr>
              <a: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samples of reflection paragraphs for AOTW and score them.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answers to the Prefix/suffix/root Quiz from this past Monday.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fill out the sign up form for SSR books.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Study for your Quiz on prefixes, suffixes and roots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have an SSR book to bring with you on Monday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9/26/16 Agenda</a:t>
            </a:r>
          </a:p>
        </p:txBody>
      </p:sp>
      <p:sp>
        <p:nvSpPr>
          <p:cNvPr id="58" name="Shape 58"/>
          <p:cNvSpPr txBox="1">
            <a:spLocks noGrp="1"/>
          </p:cNvSpPr>
          <p:nvPr>
            <p:ph type="body" idx="4294967295"/>
          </p:nvPr>
        </p:nvSpPr>
        <p:spPr>
          <a:xfrm>
            <a:off x="228600" y="762000"/>
            <a:ext cx="8839200" cy="5770563"/>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study for your prefix/suffix/roots quiz</a:t>
            </a:r>
            <a:endParaRPr lang="en-US" sz="56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(study for 10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 over prefix/suffix/roots</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AOTW #2 (Staple: article, reflections, questions)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extra credit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out AOTW #3 (talk to the text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purpose for writing a text</a:t>
            </a:r>
            <a:r>
              <a:rPr lang="en-US" sz="56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noGrp="1"/>
          </p:cNvSpPr>
          <p:nvPr>
            <p:ph type="title"/>
          </p:nvPr>
        </p:nvSpPr>
        <p:spPr>
          <a:xfrm>
            <a:off x="1792288" y="4800600"/>
            <a:ext cx="5486400" cy="566738"/>
          </a:xfrm>
        </p:spPr>
        <p:txBody>
          <a:bodyPr/>
          <a:lstStyle/>
          <a:p>
            <a:pPr algn="ctr">
              <a:spcBef>
                <a:spcPct val="0"/>
              </a:spcBef>
            </a:pPr>
            <a:r>
              <a:rPr lang="en-US" altLang="x-none" sz="2000" b="1">
                <a:latin typeface="Arial" charset="0"/>
                <a:ea typeface="Arial" charset="0"/>
                <a:cs typeface="Arial" charset="0"/>
              </a:rPr>
              <a:t>Mr. Mike Schmitt</a:t>
            </a:r>
          </a:p>
        </p:txBody>
      </p:sp>
      <p:sp>
        <p:nvSpPr>
          <p:cNvPr id="27651" name="Text Placeholder 3"/>
          <p:cNvSpPr txBox="1">
            <a:spLocks noGrp="1"/>
          </p:cNvSpPr>
          <p:nvPr>
            <p:ph type="body" idx="1"/>
          </p:nvPr>
        </p:nvSpPr>
        <p:spPr>
          <a:xfrm>
            <a:off x="1543050" y="5376863"/>
            <a:ext cx="5983288" cy="804862"/>
          </a:xfrm>
        </p:spPr>
        <p:txBody>
          <a:bodyPr/>
          <a:lstStyle/>
          <a:p>
            <a:pPr algn="ctr">
              <a:spcBef>
                <a:spcPct val="0"/>
              </a:spcBef>
              <a:buFont typeface="Calibri" charset="0"/>
              <a:buNone/>
            </a:pPr>
            <a:r>
              <a:rPr lang="en-US" altLang="x-none" sz="1600">
                <a:latin typeface="Arial" charset="0"/>
                <a:ea typeface="Arial" charset="0"/>
                <a:cs typeface="Arial" charset="0"/>
              </a:rPr>
              <a:t>He is a professional BMX rider. He can do one hell of a “Ice Pick Stall to Fakie,” but fails to provide a solid argument for risking injury on a daily basis. He also seems to believe that the two t’s in Schmitt can double as the sign for pi. </a:t>
            </a:r>
            <a:endParaRPr lang="en-US" altLang="x-none" sz="2000" b="1">
              <a:latin typeface="Arial" charset="0"/>
              <a:ea typeface="Arial" charset="0"/>
              <a:cs typeface="Arial" charset="0"/>
            </a:endParaRPr>
          </a:p>
        </p:txBody>
      </p:sp>
      <p:pic>
        <p:nvPicPr>
          <p:cNvPr id="27653" name="Picture Placeholder 6"/>
          <p:cNvPicPr>
            <a:picLocks noChangeAspect="1"/>
          </p:cNvPicPr>
          <p:nvPr/>
        </p:nvPicPr>
        <p:blipFill>
          <a:blip r:embed="rId2">
            <a:extLst>
              <a:ext uri="{28A0092B-C50C-407E-A947-70E740481C1C}">
                <a14:useLocalDpi xmlns:a14="http://schemas.microsoft.com/office/drawing/2010/main" val="0"/>
              </a:ext>
            </a:extLst>
          </a:blip>
          <a:srcRect t="28917" b="28917"/>
          <a:stretch>
            <a:fillRect/>
          </a:stretch>
        </p:blipFill>
        <p:spPr bwMode="auto">
          <a:xfrm>
            <a:off x="1792288" y="1152525"/>
            <a:ext cx="54864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33800" y="381000"/>
            <a:ext cx="2045753" cy="553998"/>
          </a:xfrm>
          <a:prstGeom prst="rect">
            <a:avLst/>
          </a:prstGeom>
        </p:spPr>
        <p:txBody>
          <a:bodyPr wrap="none">
            <a:spAutoFit/>
          </a:bodyPr>
          <a:lstStyle/>
          <a:p>
            <a:r>
              <a:rPr lang="en-US" sz="3000" b="1" dirty="0"/>
              <a:t>I am not…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9/26/16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47500" lnSpcReduction="20000"/>
          </a:bodyPr>
          <a:lstStyle/>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Exit Ticket: </a:t>
            </a:r>
            <a:r>
              <a:rPr lang="en-US" sz="5600" dirty="0" smtClean="0">
                <a:latin typeface="+mn-lt"/>
                <a:ea typeface="Calibri"/>
                <a:cs typeface="Calibri"/>
                <a:sym typeface="Calibri"/>
              </a:rPr>
              <a:t>Answer the following prompt in 4-5 complete sentences: If this data reflected how often your teachers lie to you, how would this be different? How would it make you feel? </a:t>
            </a: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9/27/16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9/27/16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9/28/16 Agenda</a:t>
            </a:r>
          </a:p>
        </p:txBody>
      </p:sp>
      <p:graphicFrame>
        <p:nvGraphicFramePr>
          <p:cNvPr id="2" name="Table 1"/>
          <p:cNvGraphicFramePr>
            <a:graphicFrameLocks noGrp="1"/>
          </p:cNvGraphicFramePr>
          <p:nvPr/>
        </p:nvGraphicFramePr>
        <p:xfrm>
          <a:off x="609600" y="1397000"/>
          <a:ext cx="8001000" cy="1632585"/>
        </p:xfrm>
        <a:graphic>
          <a:graphicData uri="http://schemas.openxmlformats.org/drawingml/2006/table">
            <a:tbl>
              <a:tblPr/>
              <a:tblGrid>
                <a:gridCol w="1000125"/>
                <a:gridCol w="1590675"/>
                <a:gridCol w="1371600"/>
                <a:gridCol w="2057400"/>
                <a:gridCol w="1981200"/>
              </a:tblGrid>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study of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astrology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ill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malpractice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-meter; metry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measure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thermometer, geometry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9/28/16 Record Practice Scores</a:t>
            </a:r>
          </a:p>
        </p:txBody>
      </p:sp>
      <p:sp>
        <p:nvSpPr>
          <p:cNvPr id="47107" name="TextBox 2"/>
          <p:cNvSpPr txBox="1">
            <a:spLocks noChangeArrowheads="1"/>
          </p:cNvSpPr>
          <p:nvPr/>
        </p:nvSpPr>
        <p:spPr bwMode="auto">
          <a:xfrm>
            <a:off x="1143000" y="1447800"/>
            <a:ext cx="6781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FontTx/>
              <a:buAutoNum type="arabicParenR"/>
            </a:pPr>
            <a:r>
              <a:rPr lang="en-US" altLang="x-none"/>
              <a:t>Sign into your school Google Account = </a:t>
            </a:r>
            <a:r>
              <a:rPr lang="en-US" altLang="x-none">
                <a:hlinkClick r:id="rId3"/>
              </a:rPr>
              <a:t>student#@dearbornschools.org</a:t>
            </a:r>
            <a:endParaRPr lang="en-US" altLang="x-none"/>
          </a:p>
          <a:p>
            <a:pPr eaLnBrk="1" hangingPunct="1">
              <a:buFontTx/>
              <a:buAutoNum type="arabicParenR"/>
            </a:pPr>
            <a:r>
              <a:rPr lang="en-US" altLang="x-none"/>
              <a:t>Open a new tab and go to my Google Classroom webpage</a:t>
            </a:r>
          </a:p>
          <a:p>
            <a:pPr eaLnBrk="1" hangingPunct="1">
              <a:buFontTx/>
              <a:buAutoNum type="arabicParenR"/>
            </a:pPr>
            <a:r>
              <a:rPr lang="en-US" altLang="x-none"/>
              <a:t>Open the SAT Practice Document and record all scores from practice quizzes (4 Reading + all of the grammar)</a:t>
            </a:r>
          </a:p>
          <a:p>
            <a:pPr eaLnBrk="1" hangingPunct="1">
              <a:buFontTx/>
              <a:buAutoNum type="arabicParenR"/>
            </a:pPr>
            <a:r>
              <a:rPr lang="en-US" altLang="x-none"/>
              <a:t>Save your Doc to your Google Drive</a:t>
            </a:r>
          </a:p>
        </p:txBody>
      </p:sp>
      <p:sp>
        <p:nvSpPr>
          <p:cNvPr id="47108" name="TextBox 3"/>
          <p:cNvSpPr txBox="1">
            <a:spLocks noChangeArrowheads="1"/>
          </p:cNvSpPr>
          <p:nvPr/>
        </p:nvSpPr>
        <p:spPr bwMode="auto">
          <a:xfrm>
            <a:off x="1143000" y="2895600"/>
            <a:ext cx="6553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b="1"/>
              <a:t>Google Classroom Codes:</a:t>
            </a:r>
          </a:p>
          <a:p>
            <a:pPr eaLnBrk="1" hangingPunct="1"/>
            <a:endParaRPr lang="en-US" altLang="x-none"/>
          </a:p>
          <a:p>
            <a:pPr eaLnBrk="1" hangingPunct="1"/>
            <a:r>
              <a:rPr lang="en-US" altLang="x-none"/>
              <a:t>2</a:t>
            </a:r>
            <a:r>
              <a:rPr lang="en-US" altLang="x-none" baseline="30000"/>
              <a:t>nd</a:t>
            </a:r>
            <a:r>
              <a:rPr lang="en-US" altLang="x-none"/>
              <a:t> = y4u5h2</a:t>
            </a:r>
          </a:p>
          <a:p>
            <a:pPr eaLnBrk="1" hangingPunct="1"/>
            <a:r>
              <a:rPr lang="en-US" altLang="x-none"/>
              <a:t>3</a:t>
            </a:r>
            <a:r>
              <a:rPr lang="en-US" altLang="x-none" baseline="30000"/>
              <a:t>rd</a:t>
            </a:r>
            <a:r>
              <a:rPr lang="en-US" altLang="x-none"/>
              <a:t> = ejc03b</a:t>
            </a:r>
          </a:p>
          <a:p>
            <a:pPr eaLnBrk="1" hangingPunct="1"/>
            <a:r>
              <a:rPr lang="en-US" altLang="x-none"/>
              <a:t>5</a:t>
            </a:r>
            <a:r>
              <a:rPr lang="en-US" altLang="x-none" baseline="30000"/>
              <a:t>th</a:t>
            </a:r>
            <a:r>
              <a:rPr lang="en-US" altLang="x-none"/>
              <a:t> = ioq9j2r</a:t>
            </a:r>
          </a:p>
          <a:p>
            <a:pPr eaLnBrk="1" hangingPunct="1"/>
            <a:r>
              <a:rPr lang="en-US" altLang="x-none"/>
              <a:t>6</a:t>
            </a:r>
            <a:r>
              <a:rPr lang="en-US" altLang="x-none" baseline="30000"/>
              <a:t>th</a:t>
            </a:r>
            <a:r>
              <a:rPr lang="en-US" altLang="x-none"/>
              <a:t> = xuxnspu</a:t>
            </a:r>
          </a:p>
        </p:txBody>
      </p:sp>
      <p:sp>
        <p:nvSpPr>
          <p:cNvPr id="5" name="TextBox 4"/>
          <p:cNvSpPr txBox="1"/>
          <p:nvPr/>
        </p:nvSpPr>
        <p:spPr>
          <a:xfrm>
            <a:off x="1143000" y="4559300"/>
            <a:ext cx="6705600" cy="2030413"/>
          </a:xfrm>
          <a:prstGeom prst="rect">
            <a:avLst/>
          </a:prstGeom>
          <a:noFill/>
        </p:spPr>
        <p:txBody>
          <a:bodyPr>
            <a:spAutoFit/>
          </a:bodyPr>
          <a:lstStyle/>
          <a:p>
            <a:pPr>
              <a:defRPr/>
            </a:pPr>
            <a:r>
              <a:rPr lang="en-US" b="1">
                <a:ea typeface="+mn-ea"/>
              </a:rPr>
              <a:t>Khan Academy</a:t>
            </a:r>
          </a:p>
          <a:p>
            <a:pPr>
              <a:defRPr/>
            </a:pPr>
            <a:endParaRPr lang="en-US" b="1" dirty="0">
              <a:ea typeface="+mn-ea"/>
            </a:endParaRPr>
          </a:p>
          <a:p>
            <a:pPr>
              <a:defRPr/>
            </a:pPr>
            <a:r>
              <a:rPr lang="en-US" dirty="0">
                <a:ea typeface="+mn-ea"/>
              </a:rPr>
              <a:t>When you sign into Khan Academy:</a:t>
            </a:r>
          </a:p>
          <a:p>
            <a:pPr marL="342900" indent="-342900">
              <a:buFontTx/>
              <a:buAutoNum type="arabicParenR"/>
              <a:defRPr/>
            </a:pPr>
            <a:r>
              <a:rPr lang="en-US" dirty="0">
                <a:ea typeface="+mn-ea"/>
              </a:rPr>
              <a:t>Click “Subjects” in the top right corner</a:t>
            </a:r>
          </a:p>
          <a:p>
            <a:pPr marL="342900" indent="-342900">
              <a:buFontTx/>
              <a:buAutoNum type="arabicParenR"/>
              <a:defRPr/>
            </a:pPr>
            <a:r>
              <a:rPr lang="en-US" dirty="0">
                <a:ea typeface="+mn-ea"/>
              </a:rPr>
              <a:t>Go to ”Test Prep” on the right and click “SAT”</a:t>
            </a:r>
          </a:p>
          <a:p>
            <a:pPr marL="342900" indent="-342900">
              <a:buFontTx/>
              <a:buAutoNum type="arabicParenR"/>
              <a:defRPr/>
            </a:pPr>
            <a:r>
              <a:rPr lang="en-US" dirty="0">
                <a:ea typeface="+mn-ea"/>
              </a:rPr>
              <a:t>Click ”Practice” towards the top</a:t>
            </a:r>
          </a:p>
          <a:p>
            <a:pPr marL="342900" indent="-342900">
              <a:buFontTx/>
              <a:buAutoNum type="arabicParenR"/>
              <a:defRPr/>
            </a:pPr>
            <a:r>
              <a:rPr lang="en-US" dirty="0">
                <a:ea typeface="+mn-ea"/>
              </a:rPr>
              <a:t>Make sure you click over to “Reading and Writing” (grammar is towards the bottom, below ”Writing”)</a:t>
            </a:r>
          </a:p>
          <a:p>
            <a:pPr marL="342900" indent="-342900">
              <a:buFontTx/>
              <a:buAutoNum type="arabicParenR"/>
              <a:defRPr/>
            </a:pPr>
            <a:r>
              <a:rPr lang="en-US" dirty="0">
                <a:ea typeface="+mn-ea"/>
              </a:rPr>
              <a:t>Click “Review” to view all scores after completing quizzes</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9/29/16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(20 minutes) + Log #2</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2 and 3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and Make up for Quiz 2 = today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9/29/16 Agenda</a:t>
            </a:r>
          </a:p>
        </p:txBody>
      </p:sp>
      <p:graphicFrame>
        <p:nvGraphicFramePr>
          <p:cNvPr id="2" name="Table 1"/>
          <p:cNvGraphicFramePr>
            <a:graphicFrameLocks noGrp="1"/>
          </p:cNvGraphicFramePr>
          <p:nvPr/>
        </p:nvGraphicFramePr>
        <p:xfrm>
          <a:off x="381000" y="1397000"/>
          <a:ext cx="8458200" cy="3980498"/>
        </p:xfrm>
        <a:graphic>
          <a:graphicData uri="http://schemas.openxmlformats.org/drawingml/2006/table">
            <a:tbl>
              <a:tblPr/>
              <a:tblGrid>
                <a:gridCol w="762000"/>
                <a:gridCol w="2135188"/>
                <a:gridCol w="1409700"/>
                <a:gridCol w="1408112"/>
                <a:gridCol w="2743200"/>
              </a:tblGrid>
              <a:tr h="6604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micro-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Small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Microbiology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Wrong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Misunderstood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One; alone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monopoly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Die; death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mortal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 quality of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happiness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9/30/16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Bell Work activity (complete it with a partner and put both of your names on it). **No more than 3 people to a group.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(story activity)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minutes) + Log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are due Monday!!!! </a:t>
            </a:r>
            <a:r>
              <a:rPr lang="en-US" sz="5600" b="1" dirty="0" smtClean="0">
                <a:solidFill>
                  <a:srgbClr val="009A46"/>
                </a:solidFill>
                <a:latin typeface="+mn-lt"/>
                <a:ea typeface="Calibri"/>
                <a:cs typeface="Calibri"/>
                <a:sym typeface="Wingdings" panose="05000000000000000000" pitchFamily="2" charset="2"/>
              </a:rPr>
              <a:t> </a:t>
            </a:r>
            <a:endParaRPr lang="en-US" sz="5600" b="1" dirty="0" smtClean="0">
              <a:solidFill>
                <a:srgbClr val="009A46"/>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10/3/16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Study for your prefix/suffix/root Quiz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Work-Study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Prefix/suffix/roots Quiz #3 (F = AB, G = AC)</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Anticipation Guide for The Crucible (cross out “agree and disagree,” then follow the scale on the board.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AOTW #3 **You are not turning this in because tomorrow we are going to do some preparation for Socratic Seminar and conduct our first one on Wednesday. 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will be checked in for credit, but you will be able to use all of your materials for our preparation for Socratic Seminar (on Wednesday).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10/3/16 Agenda</a:t>
            </a:r>
          </a:p>
        </p:txBody>
      </p:sp>
      <p:sp>
        <p:nvSpPr>
          <p:cNvPr id="58" name="Shape 58"/>
          <p:cNvSpPr txBox="1">
            <a:spLocks noGrp="1"/>
          </p:cNvSpPr>
          <p:nvPr>
            <p:ph type="body" idx="4294967295"/>
          </p:nvPr>
        </p:nvSpPr>
        <p:spPr>
          <a:xfrm>
            <a:off x="152400" y="935038"/>
            <a:ext cx="8839200" cy="5770562"/>
          </a:xfrm>
        </p:spPr>
        <p:txBody>
          <a:bodyPr tIns="45700" bIns="45700">
            <a:normAutofit/>
          </a:bodyPr>
          <a:lstStyle/>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a:t>
            </a:r>
            <a:r>
              <a:rPr lang="en-US" sz="4000" b="1" dirty="0" err="1" smtClean="0">
                <a:solidFill>
                  <a:schemeClr val="tx1"/>
                </a:solidFill>
                <a:latin typeface="+mn-lt"/>
                <a:ea typeface="Calibri"/>
                <a:cs typeface="Calibri"/>
                <a:sym typeface="Calibri"/>
              </a:rPr>
              <a:t>nym</a:t>
            </a:r>
            <a:r>
              <a:rPr lang="en-US" sz="4000" b="1" dirty="0" smtClean="0">
                <a:solidFill>
                  <a:schemeClr val="tx1"/>
                </a:solidFill>
                <a:latin typeface="+mn-lt"/>
                <a:ea typeface="Calibri"/>
                <a:cs typeface="Calibri"/>
                <a:sym typeface="Calibri"/>
              </a:rPr>
              <a:t> = name</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omni</a:t>
            </a:r>
            <a:r>
              <a:rPr lang="en-US" sz="4000" b="1" dirty="0" smtClean="0">
                <a:solidFill>
                  <a:schemeClr val="tx1"/>
                </a:solidFill>
                <a:latin typeface="+mn-lt"/>
                <a:ea typeface="Calibri"/>
                <a:cs typeface="Calibri"/>
                <a:sym typeface="Calibri"/>
              </a:rPr>
              <a:t> = all; of all things</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ortho</a:t>
            </a:r>
            <a:r>
              <a:rPr lang="en-US" sz="4000" b="1" dirty="0" smtClean="0">
                <a:solidFill>
                  <a:schemeClr val="tx1"/>
                </a:solidFill>
                <a:latin typeface="+mn-lt"/>
                <a:ea typeface="Calibri"/>
                <a:cs typeface="Calibri"/>
                <a:sym typeface="Calibri"/>
              </a:rPr>
              <a:t> = straight; upright; correct</a:t>
            </a:r>
          </a:p>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non = not doing; not involved with</a:t>
            </a: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noGrp="1"/>
          </p:cNvSpPr>
          <p:nvPr>
            <p:ph type="title"/>
          </p:nvPr>
        </p:nvSpPr>
        <p:spPr>
          <a:xfrm>
            <a:off x="1792288" y="4800600"/>
            <a:ext cx="5486400" cy="566738"/>
          </a:xfrm>
        </p:spPr>
        <p:txBody>
          <a:bodyPr/>
          <a:lstStyle/>
          <a:p>
            <a:pPr algn="ctr">
              <a:spcBef>
                <a:spcPct val="0"/>
              </a:spcBef>
            </a:pPr>
            <a:r>
              <a:rPr lang="en-US" altLang="x-none" sz="2000" b="1">
                <a:latin typeface="Arial" charset="0"/>
                <a:ea typeface="Arial" charset="0"/>
                <a:cs typeface="Arial" charset="0"/>
              </a:rPr>
              <a:t>Mr. Mike Schmidt</a:t>
            </a:r>
          </a:p>
        </p:txBody>
      </p:sp>
      <p:sp>
        <p:nvSpPr>
          <p:cNvPr id="28675" name="Text Placeholder 3"/>
          <p:cNvSpPr txBox="1">
            <a:spLocks noGrp="1"/>
          </p:cNvSpPr>
          <p:nvPr>
            <p:ph type="body" idx="1"/>
          </p:nvPr>
        </p:nvSpPr>
        <p:spPr>
          <a:xfrm>
            <a:off x="1543050" y="5376863"/>
            <a:ext cx="6305550" cy="804862"/>
          </a:xfrm>
        </p:spPr>
        <p:txBody>
          <a:bodyPr/>
          <a:lstStyle/>
          <a:p>
            <a:pPr algn="ctr">
              <a:spcBef>
                <a:spcPct val="0"/>
              </a:spcBef>
              <a:buFont typeface="Calibri" charset="0"/>
              <a:buNone/>
            </a:pPr>
            <a:r>
              <a:rPr lang="en-US" altLang="x-none" sz="1600">
                <a:latin typeface="Arial" charset="0"/>
                <a:ea typeface="Arial" charset="0"/>
                <a:cs typeface="Arial" charset="0"/>
              </a:rPr>
              <a:t>He is a former professional baseball player and member of the Hall of Fame. Unfortunately, he was banned from teaching for testing positive for performance enhancing drugs. </a:t>
            </a:r>
            <a:r>
              <a:rPr lang="en-US" altLang="x-none" sz="1600">
                <a:latin typeface="Arial" charset="0"/>
                <a:ea typeface="Arial" charset="0"/>
                <a:cs typeface="Arial" charset="0"/>
                <a:sym typeface="Wingdings" charset="2"/>
              </a:rPr>
              <a:t></a:t>
            </a:r>
            <a:endParaRPr lang="en-US" altLang="x-none" sz="2000" b="1">
              <a:latin typeface="Arial" charset="0"/>
              <a:ea typeface="Arial" charset="0"/>
              <a:cs typeface="Arial" charset="0"/>
            </a:endParaRPr>
          </a:p>
        </p:txBody>
      </p:sp>
      <p:pic>
        <p:nvPicPr>
          <p:cNvPr id="2867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90600"/>
            <a:ext cx="34290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81400" y="308073"/>
            <a:ext cx="2045753" cy="553998"/>
          </a:xfrm>
          <a:prstGeom prst="rect">
            <a:avLst/>
          </a:prstGeom>
        </p:spPr>
        <p:txBody>
          <a:bodyPr wrap="none">
            <a:spAutoFit/>
          </a:bodyPr>
          <a:lstStyle/>
          <a:p>
            <a:pPr algn="ctr"/>
            <a:r>
              <a:rPr lang="en-US" sz="3000" b="1" dirty="0"/>
              <a:t>I am not</a:t>
            </a:r>
            <a:r>
              <a:rPr lang="mr-IN" sz="3000" b="1" dirty="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10/4/16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Discuss responses to Anticipation Guide for </a:t>
            </a:r>
            <a:r>
              <a:rPr lang="en-US" sz="5600" i="1" dirty="0" smtClean="0">
                <a:latin typeface="+mn-lt"/>
                <a:ea typeface="Calibri"/>
                <a:cs typeface="Calibri"/>
                <a:sym typeface="Calibri"/>
              </a:rPr>
              <a:t>The Crucible </a:t>
            </a:r>
            <a:endParaRPr lang="en-US" sz="5600" i="1"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Wednesday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a:latin typeface="+mn-lt"/>
                <a:ea typeface="Calibri"/>
                <a:cs typeface="Calibri"/>
                <a:sym typeface="Wingdings" panose="05000000000000000000" pitchFamily="2" charset="2"/>
                <a:hlinkClick r:id="rId3"/>
              </a:rPr>
              <a:t>https://</a:t>
            </a:r>
            <a:r>
              <a:rPr lang="en-US" sz="5600" dirty="0" smtClean="0">
                <a:latin typeface="+mn-lt"/>
                <a:ea typeface="Calibri"/>
                <a:cs typeface="Calibri"/>
                <a:sym typeface="Wingdings" panose="05000000000000000000" pitchFamily="2" charset="2"/>
                <a:hlinkClick r:id="rId3"/>
              </a:rPr>
              <a:t>www.teachingchannel.org/videos/bring-socratic-seminars-to-the-classroom</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r>
              <a:rPr lang="en-US" sz="5600" dirty="0" smtClean="0">
                <a:latin typeface="+mn-lt"/>
                <a:ea typeface="Calibri"/>
                <a:cs typeface="Calibri"/>
                <a:sym typeface="Calibri"/>
              </a:rPr>
              <a:t>Read your SSR book and log (20 mins = minimum)</a:t>
            </a:r>
            <a:endParaRPr lang="en-US" sz="5600"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10/4/16 Agenda</a:t>
            </a:r>
          </a:p>
        </p:txBody>
      </p:sp>
      <p:graphicFrame>
        <p:nvGraphicFramePr>
          <p:cNvPr id="2" name="Table 1"/>
          <p:cNvGraphicFramePr>
            <a:graphicFrameLocks noGrp="1"/>
          </p:cNvGraphicFramePr>
          <p:nvPr/>
        </p:nvGraphicFramePr>
        <p:xfrm>
          <a:off x="381000" y="1397000"/>
          <a:ext cx="8458200" cy="4978718"/>
        </p:xfrm>
        <a:graphic>
          <a:graphicData uri="http://schemas.openxmlformats.org/drawingml/2006/table">
            <a:tbl>
              <a:tblPr/>
              <a:tblGrid>
                <a:gridCol w="609600"/>
                <a:gridCol w="1676400"/>
                <a:gridCol w="1752600"/>
                <a:gridCol w="1295400"/>
                <a:gridCol w="3124200"/>
              </a:tblGrid>
              <a:tr h="6604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ped, pod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foot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pedestrian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-phile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having a strong affinity/love for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bibliophile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phon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sound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phonograph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pro-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forward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progress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backward, back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regress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scrib, script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write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subscribe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-ship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 art or skill of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friendship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10/5/16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SSR for 10-15 minutes (if we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a:t>
            </a:r>
            <a:r>
              <a:rPr lang="en-US" sz="5600" smtClean="0">
                <a:latin typeface="+mn-lt"/>
                <a:ea typeface="Calibri"/>
                <a:cs typeface="Calibri"/>
                <a:sym typeface="Wingdings" panose="05000000000000000000" pitchFamily="2" charset="2"/>
              </a:rPr>
              <a:t>in E7</a:t>
            </a:r>
            <a:endParaRPr lang="en-US" sz="5600" dirty="0" smtClean="0">
              <a:latin typeface="+mn-lt"/>
              <a:ea typeface="Calibri"/>
              <a:cs typeface="Calibri"/>
              <a:sym typeface="Wingdings" panose="05000000000000000000" pitchFamily="2" charset="2"/>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Prepare for the Socratic Seminar, tomorrow</a:t>
            </a: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2) Read your SSR book and log (20 mins = minimum)</a:t>
            </a:r>
            <a:endParaRPr lang="en-US" sz="56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10/5/16 Agenda</a:t>
            </a:r>
          </a:p>
        </p:txBody>
      </p:sp>
      <p:graphicFrame>
        <p:nvGraphicFramePr>
          <p:cNvPr id="2" name="Table 1"/>
          <p:cNvGraphicFramePr>
            <a:graphicFrameLocks noGrp="1"/>
          </p:cNvGraphicFramePr>
          <p:nvPr/>
        </p:nvGraphicFramePr>
        <p:xfrm>
          <a:off x="381000" y="1397000"/>
          <a:ext cx="8458200" cy="4907598"/>
        </p:xfrm>
        <a:graphic>
          <a:graphicData uri="http://schemas.openxmlformats.org/drawingml/2006/table">
            <a:tbl>
              <a:tblPr/>
              <a:tblGrid>
                <a:gridCol w="609600"/>
                <a:gridCol w="1600200"/>
                <a:gridCol w="1600200"/>
                <a:gridCol w="1371600"/>
                <a:gridCol w="3276600"/>
              </a:tblGrid>
              <a:tr h="6604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spec(t)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see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specimen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under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subscript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super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greater; beyond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supernatural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tact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touch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contact, tactile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god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therm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heat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thermometer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a proposition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antithesis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10/6/16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Review norms for Socratic Seminar (5 mins) </a:t>
            </a:r>
          </a:p>
          <a:p>
            <a:pPr eaLnBrk="1" fontAlgn="auto" hangingPunct="1">
              <a:lnSpc>
                <a:spcPct val="170000"/>
              </a:lnSpc>
              <a:spcBef>
                <a:spcPts val="0"/>
              </a:spcBef>
              <a:spcAft>
                <a:spcPts val="0"/>
              </a:spcAft>
              <a:buClr>
                <a:srgbClr val="000000"/>
              </a:buClr>
              <a:buSzPct val="100000"/>
              <a:defRPr/>
            </a:pPr>
            <a:r>
              <a:rPr lang="en-US" sz="5600" b="1" dirty="0" smtClean="0">
                <a:solidFill>
                  <a:srgbClr val="00B050"/>
                </a:solidFill>
                <a:latin typeface="+mn-lt"/>
                <a:ea typeface="Calibri"/>
                <a:cs typeface="Calibri"/>
                <a:sym typeface="Calibri"/>
              </a:rPr>
              <a:t>**5</a:t>
            </a:r>
            <a:r>
              <a:rPr lang="en-US" sz="5600" b="1" baseline="30000" dirty="0" smtClean="0">
                <a:solidFill>
                  <a:srgbClr val="00B050"/>
                </a:solidFill>
                <a:latin typeface="+mn-lt"/>
                <a:ea typeface="Calibri"/>
                <a:cs typeface="Calibri"/>
                <a:sym typeface="Calibri"/>
              </a:rPr>
              <a:t>th</a:t>
            </a:r>
            <a:r>
              <a:rPr lang="en-US" sz="5600" b="1" dirty="0" smtClean="0">
                <a:solidFill>
                  <a:srgbClr val="00B050"/>
                </a:solidFill>
                <a:latin typeface="+mn-lt"/>
                <a:ea typeface="Calibri"/>
                <a:cs typeface="Calibri"/>
                <a:sym typeface="Calibri"/>
              </a:rPr>
              <a:t> and 6</a:t>
            </a:r>
            <a:r>
              <a:rPr lang="en-US" sz="5600" b="1" baseline="30000" dirty="0" smtClean="0">
                <a:solidFill>
                  <a:srgbClr val="00B050"/>
                </a:solidFill>
                <a:latin typeface="+mn-lt"/>
                <a:ea typeface="Calibri"/>
                <a:cs typeface="Calibri"/>
                <a:sym typeface="Calibri"/>
              </a:rPr>
              <a:t>th</a:t>
            </a:r>
            <a:r>
              <a:rPr lang="en-US" sz="5600" b="1" dirty="0" smtClean="0">
                <a:solidFill>
                  <a:srgbClr val="00B050"/>
                </a:solidFill>
                <a:latin typeface="+mn-lt"/>
                <a:ea typeface="Calibri"/>
                <a:cs typeface="Calibri"/>
                <a:sym typeface="Calibri"/>
              </a:rPr>
              <a:t> hour = Review norms for everyday class behavior and expectations</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Review norms for Socratic Seminar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Meet with your group to discuss last minute game plans &amp; set up room (10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Socratic Seminar (30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in E7</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Tomorrow = SSR + Introduce Weekly Argumentative Response &amp; </a:t>
            </a:r>
            <a:r>
              <a:rPr lang="en-US" sz="5600" dirty="0" err="1" smtClean="0">
                <a:latin typeface="+mn-lt"/>
                <a:ea typeface="Calibri"/>
                <a:cs typeface="Calibri"/>
                <a:sym typeface="Wingdings" panose="05000000000000000000" pitchFamily="2" charset="2"/>
              </a:rPr>
              <a:t>Webquest</a:t>
            </a:r>
            <a:r>
              <a:rPr lang="en-US" sz="5600" dirty="0" smtClean="0">
                <a:latin typeface="+mn-lt"/>
                <a:ea typeface="Calibri"/>
                <a:cs typeface="Calibri"/>
                <a:sym typeface="Wingdings" panose="05000000000000000000" pitchFamily="2" charset="2"/>
              </a:rPr>
              <a:t> for </a:t>
            </a:r>
            <a:r>
              <a:rPr lang="en-US" sz="5600" i="1" dirty="0" smtClean="0">
                <a:latin typeface="+mn-lt"/>
                <a:ea typeface="Calibri"/>
                <a:cs typeface="Calibri"/>
                <a:sym typeface="Wingdings" panose="05000000000000000000" pitchFamily="2" charset="2"/>
              </a:rPr>
              <a:t>The Crucible</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smtClean="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Read your SSR book and log (20 mins = minimum)</a:t>
            </a:r>
            <a:endParaRPr lang="en-US" sz="56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10/7/16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PSR List 4 (6 prefixes/suffixes/roots)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and introduce Weekly Argumentative Response (due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The Crucible Web Quest (grab a </a:t>
            </a:r>
            <a:r>
              <a:rPr lang="en-US" sz="5600" dirty="0" err="1" smtClean="0">
                <a:latin typeface="+mn-lt"/>
                <a:ea typeface="Calibri"/>
                <a:cs typeface="Calibri"/>
                <a:sym typeface="Wingdings" panose="05000000000000000000" pitchFamily="2" charset="2"/>
              </a:rPr>
              <a:t>chromebook</a:t>
            </a:r>
            <a:r>
              <a:rPr lang="en-US" sz="5600" dirty="0" smtClean="0">
                <a:latin typeface="+mn-lt"/>
                <a:ea typeface="Calibri"/>
                <a:cs typeface="Calibri"/>
                <a:sym typeface="Wingdings" panose="05000000000000000000" pitchFamily="2" charset="2"/>
              </a:rPr>
              <a:t> after SSR and sign on to Google Classroom). **This      assignment will be due on Monday at the end of the hour.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a:t>
            </a: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5600" dirty="0" smtClean="0">
                <a:solidFill>
                  <a:srgbClr val="00B050"/>
                </a:solidFill>
                <a:latin typeface="+mn-lt"/>
                <a:ea typeface="Calibri"/>
                <a:cs typeface="Calibri"/>
                <a:sym typeface="Calibri"/>
              </a:rPr>
              <a:t>Read your SSR book and work on your Weekly Argumentative Response (due Thursday)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5600" dirty="0" smtClean="0">
                <a:solidFill>
                  <a:srgbClr val="00B050"/>
                </a:solidFill>
                <a:latin typeface="+mn-lt"/>
                <a:ea typeface="Calibri"/>
                <a:cs typeface="Calibri"/>
                <a:sym typeface="Calibri"/>
              </a:rPr>
              <a:t>Finish The Crucible Web Quest (due Monday)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56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10/7/16 Agenda</a:t>
            </a:r>
          </a:p>
        </p:txBody>
      </p:sp>
      <p:graphicFrame>
        <p:nvGraphicFramePr>
          <p:cNvPr id="2" name="Table 1"/>
          <p:cNvGraphicFramePr>
            <a:graphicFrameLocks noGrp="1"/>
          </p:cNvGraphicFramePr>
          <p:nvPr/>
        </p:nvGraphicFramePr>
        <p:xfrm>
          <a:off x="381000" y="1397000"/>
          <a:ext cx="8458200" cy="4484370"/>
        </p:xfrm>
        <a:graphic>
          <a:graphicData uri="http://schemas.openxmlformats.org/drawingml/2006/table">
            <a:tbl>
              <a:tblPr/>
              <a:tblGrid>
                <a:gridCol w="609600"/>
                <a:gridCol w="1600200"/>
                <a:gridCol w="1828800"/>
                <a:gridCol w="1143000"/>
                <a:gridCol w="3276600"/>
              </a:tblGrid>
              <a:tr h="6096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6159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trans-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across; through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transcend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-tude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state or condition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gratitude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8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not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unhappy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ver-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true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verify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vert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to turn in a specific direction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invert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10/10/16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Study for Prefix/Suffix/Root Quiz #4 (10 mins)</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Study PSR Quiz #4</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Take quiz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Finish The Crucible Web Quest and turn in on Google Classroom</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Turn in AOTW #2 and AOTW #3 to the “Turned in” folder for your hour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Announcement: </a:t>
            </a:r>
            <a:r>
              <a:rPr lang="en-US" sz="1300" dirty="0" smtClean="0">
                <a:latin typeface="+mn-lt"/>
                <a:ea typeface="Calibri"/>
                <a:cs typeface="Calibri"/>
                <a:sym typeface="Calibri"/>
              </a:rPr>
              <a:t>I will not be here tomorrow. The plan is to read your SSR book (20 mins) and work on your Weekly Argumentative Response (due Friday). You will also receive AOTW #4 on clowns. Everything for AOTW #4 will be due on Thursday. </a:t>
            </a: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Finish The Crucible Web Quest (due tonight at 10 p.m.)</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Tell me Tuesday. Write a 3-4 sentence honest confession to address areas you have struggled in so far this marking period (in my class).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Write a 4-6 sentence honest confession to address areas you have struggled in so far this marking period (in my class).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SSR (20 minutes) + Work on your Weekly Response (type it and turn it in on Google Classroom). **Due Friday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and work on your reflections and questions for AOTW #4 on clowns. **Due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Thursday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10/12/16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Comma Use : Notes and Practice</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Comma Use: Notes and Practice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Racial profiling scenario and  group activity (hysteria)</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and work on your reflections (2 paragraphs) and questions for AOTW #4 on clowns. **Due Friday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noGrp="1"/>
          </p:cNvSpPr>
          <p:nvPr>
            <p:ph type="title"/>
          </p:nvPr>
        </p:nvSpPr>
        <p:spPr>
          <a:xfrm>
            <a:off x="1952625" y="4686300"/>
            <a:ext cx="5486400" cy="566738"/>
          </a:xfrm>
        </p:spPr>
        <p:txBody>
          <a:bodyPr/>
          <a:lstStyle/>
          <a:p>
            <a:pPr algn="ctr">
              <a:spcBef>
                <a:spcPct val="0"/>
              </a:spcBef>
            </a:pPr>
            <a:r>
              <a:rPr lang="en-US" altLang="x-none" sz="2000" b="1">
                <a:latin typeface="Arial" charset="0"/>
                <a:ea typeface="Arial" charset="0"/>
                <a:cs typeface="Arial" charset="0"/>
              </a:rPr>
              <a:t>Mr. Mike Schmitt</a:t>
            </a:r>
          </a:p>
        </p:txBody>
      </p:sp>
      <p:sp>
        <p:nvSpPr>
          <p:cNvPr id="29699" name="Text Placeholder 3"/>
          <p:cNvSpPr txBox="1">
            <a:spLocks noGrp="1"/>
          </p:cNvSpPr>
          <p:nvPr>
            <p:ph type="body" idx="1"/>
          </p:nvPr>
        </p:nvSpPr>
        <p:spPr>
          <a:xfrm>
            <a:off x="1543050" y="5253038"/>
            <a:ext cx="6305550" cy="804862"/>
          </a:xfrm>
        </p:spPr>
        <p:txBody>
          <a:bodyPr/>
          <a:lstStyle/>
          <a:p>
            <a:pPr algn="ctr">
              <a:spcBef>
                <a:spcPct val="0"/>
              </a:spcBef>
              <a:buFont typeface="Calibri" charset="0"/>
              <a:buNone/>
            </a:pPr>
            <a:r>
              <a:rPr lang="en-US" altLang="x-none" sz="1600" dirty="0">
                <a:latin typeface="Arial" charset="0"/>
                <a:ea typeface="Arial" charset="0"/>
                <a:cs typeface="Arial" charset="0"/>
              </a:rPr>
              <a:t>He is a graduate from the best university in the Magic Mitten, Michigan State University. He is the current adviser for the school newspaper, </a:t>
            </a:r>
            <a:r>
              <a:rPr lang="en-US" altLang="x-none" sz="1600" i="1" dirty="0">
                <a:latin typeface="Arial" charset="0"/>
                <a:ea typeface="Arial" charset="0"/>
                <a:cs typeface="Arial" charset="0"/>
              </a:rPr>
              <a:t>The Pioneer Press</a:t>
            </a:r>
            <a:r>
              <a:rPr lang="en-US" altLang="x-none" sz="1600" dirty="0">
                <a:latin typeface="Arial" charset="0"/>
                <a:ea typeface="Arial" charset="0"/>
                <a:cs typeface="Arial" charset="0"/>
              </a:rPr>
              <a:t>. He is a former ninth grade and twelfth grade teacher at Dearborn High. </a:t>
            </a:r>
          </a:p>
          <a:p>
            <a:pPr algn="ctr">
              <a:spcBef>
                <a:spcPct val="0"/>
              </a:spcBef>
              <a:buFont typeface="Calibri" charset="0"/>
              <a:buNone/>
            </a:pPr>
            <a:r>
              <a:rPr lang="en-US" altLang="x-none" sz="1600" dirty="0">
                <a:latin typeface="Arial" charset="0"/>
                <a:ea typeface="Arial" charset="0"/>
                <a:cs typeface="Arial" charset="0"/>
              </a:rPr>
              <a:t>He is your current teacher for LA 5. </a:t>
            </a:r>
            <a:r>
              <a:rPr lang="en-US" altLang="x-none" sz="1600" dirty="0">
                <a:latin typeface="Arial" charset="0"/>
                <a:ea typeface="Arial" charset="0"/>
                <a:cs typeface="Arial" charset="0"/>
                <a:sym typeface="Wingdings" charset="2"/>
              </a:rPr>
              <a:t></a:t>
            </a:r>
            <a:endParaRPr lang="en-US" altLang="x-none" sz="2000" b="1" dirty="0">
              <a:latin typeface="Arial" charset="0"/>
              <a:ea typeface="Arial" charset="0"/>
              <a:cs typeface="Arial" charset="0"/>
            </a:endParaRPr>
          </a:p>
        </p:txBody>
      </p:sp>
      <p:pic>
        <p:nvPicPr>
          <p:cNvPr id="297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14400"/>
            <a:ext cx="3381375"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8130" y="228600"/>
            <a:ext cx="1338828" cy="553998"/>
          </a:xfrm>
          <a:prstGeom prst="rect">
            <a:avLst/>
          </a:prstGeom>
        </p:spPr>
        <p:txBody>
          <a:bodyPr wrap="none">
            <a:spAutoFit/>
          </a:bodyPr>
          <a:lstStyle/>
          <a:p>
            <a:pPr algn="ctr"/>
            <a:r>
              <a:rPr lang="en-US" sz="3000" b="1" dirty="0"/>
              <a:t>I </a:t>
            </a:r>
            <a:r>
              <a:rPr lang="en-US" sz="3000" b="1" dirty="0" smtClean="0"/>
              <a:t>am</a:t>
            </a:r>
            <a:r>
              <a:rPr lang="mr-IN" sz="3000" b="1" dirty="0" smtClean="0"/>
              <a:t>…</a:t>
            </a:r>
            <a:endParaRPr lang="en-US" sz="30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10/13/16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Watch video clip from Rolling Stone Magazine and respond to this quote from the article, “Why We’re Living in the Age of Fear,” by Neil Strauss (next slide). Response needs to be 4-6 sentences. Keep in mind the scenario we discussed yesterday with your small groups.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Response to quote from Rolling Stone (hysteria)</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Discuss Racial profiling scenario and  group activity + turn in (Hours 3, 5, 6)</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AOTW #4 (review annotations as a class) and work on your reflections (2 paragraphs) and questions for AOTW #4 on clowns. </a:t>
            </a:r>
            <a:r>
              <a:rPr lang="en-US" sz="1300" b="1" dirty="0" smtClean="0">
                <a:latin typeface="+mn-lt"/>
                <a:ea typeface="Calibri"/>
                <a:cs typeface="Calibri"/>
                <a:sym typeface="Calibri"/>
              </a:rPr>
              <a:t>**Due tomorrow, 10/14/16 to check in</a:t>
            </a:r>
            <a:endParaRPr lang="en-US" sz="1300" b="1" dirty="0">
              <a:latin typeface="+mn-lt"/>
              <a:ea typeface="Calibri"/>
              <a:cs typeface="Calibri"/>
              <a:sym typeface="Calibri"/>
            </a:endParaRP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SSR for 15 mins. + work on your Weekly Response (Hours 2, 3, 6 = tomorrow, Hour 5 = today) </a:t>
            </a:r>
          </a:p>
          <a:p>
            <a:pPr eaLnBrk="1" fontAlgn="auto" hangingPunct="1">
              <a:lnSpc>
                <a:spcPct val="150000"/>
              </a:lnSpc>
              <a:spcBef>
                <a:spcPts val="0"/>
              </a:spcBef>
              <a:spcAft>
                <a:spcPts val="0"/>
              </a:spcAft>
              <a:buClr>
                <a:srgbClr val="000000"/>
              </a:buClr>
              <a:buSzPct val="100000"/>
              <a:defRPr/>
            </a:pPr>
            <a:r>
              <a:rPr lang="en-US" sz="1300" b="1" dirty="0" smtClean="0">
                <a:latin typeface="+mn-lt"/>
                <a:ea typeface="Calibri"/>
                <a:cs typeface="Calibri"/>
                <a:sym typeface="Calibri"/>
              </a:rPr>
              <a:t>**Turn in on Google Classroom</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10/13/16 Agenda</a:t>
            </a:r>
          </a:p>
        </p:txBody>
      </p:sp>
      <p:sp>
        <p:nvSpPr>
          <p:cNvPr id="58" name="Shape 58"/>
          <p:cNvSpPr txBox="1">
            <a:spLocks noGrp="1"/>
          </p:cNvSpPr>
          <p:nvPr>
            <p:ph type="body" idx="4294967295"/>
          </p:nvPr>
        </p:nvSpPr>
        <p:spPr>
          <a:xfrm>
            <a:off x="152400" y="838200"/>
            <a:ext cx="8839200" cy="5770563"/>
          </a:xfrm>
        </p:spPr>
        <p:txBody>
          <a:bodyPr tIns="45700" bIns="45700">
            <a:noAutofit/>
          </a:bodyPr>
          <a:lstStyle/>
          <a:p>
            <a:pPr eaLnBrk="1" fontAlgn="auto" hangingPunct="1">
              <a:lnSpc>
                <a:spcPct val="80000"/>
              </a:lnSpc>
              <a:spcBef>
                <a:spcPts val="400"/>
              </a:spcBef>
              <a:spcAft>
                <a:spcPts val="0"/>
              </a:spcAft>
              <a:buClr>
                <a:srgbClr val="000000"/>
              </a:buClr>
              <a:buSzPct val="100000"/>
              <a:defRPr/>
            </a:pPr>
            <a:r>
              <a:rPr lang="en-US" sz="2000" dirty="0">
                <a:solidFill>
                  <a:schemeClr val="tx1"/>
                </a:solidFill>
                <a:latin typeface="+mn-lt"/>
                <a:ea typeface="Calibri"/>
                <a:cs typeface="Calibri"/>
                <a:sym typeface="Calibri"/>
              </a:rPr>
              <a:t>“For one study, University of Colorado social psychologist Joshua </a:t>
            </a: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brought in police officers to play a video game in which they were asked to shoot armed assailants. Half the targets were white; the other half were black. Some were carrying guns, others phones or wallets. The results were tragically unsurprising: Officers were quicker to shoot black people – both those who were armed and who weren't – than they were to shoot white people.</a:t>
            </a:r>
          </a:p>
          <a:p>
            <a:pPr eaLnBrk="1" fontAlgn="auto" hangingPunct="1">
              <a:lnSpc>
                <a:spcPct val="80000"/>
              </a:lnSpc>
              <a:spcBef>
                <a:spcPts val="400"/>
              </a:spcBef>
              <a:spcAft>
                <a:spcPts val="0"/>
              </a:spcAft>
              <a:buClr>
                <a:srgbClr val="000000"/>
              </a:buClr>
              <a:buSzPct val="100000"/>
              <a:defRPr/>
            </a:pP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dirty="0">
                <a:solidFill>
                  <a:schemeClr val="tx1"/>
                </a:solidFill>
                <a:latin typeface="+mn-lt"/>
                <a:ea typeface="Calibri"/>
                <a:cs typeface="Calibri"/>
                <a:sym typeface="Calibri"/>
              </a:rPr>
              <a:t>"We rarely found the race of the officer to be a factor: Everybody shoots black people," </a:t>
            </a: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observes. "It looks like a cultural-stereotype thing, as opposed to an in-group/out-group thing. If you stop and look around, you will see these patterns everywhere. In newspapers, they'll show pictures more often if the subject is black and mention race more often if the subject is black. So your brain starts to think that black people commit crimes."</a:t>
            </a:r>
          </a:p>
          <a:p>
            <a:pPr eaLnBrk="1" fontAlgn="auto" hangingPunct="1">
              <a:lnSpc>
                <a:spcPct val="80000"/>
              </a:lnSpc>
              <a:spcBef>
                <a:spcPts val="400"/>
              </a:spcBef>
              <a:spcAft>
                <a:spcPts val="0"/>
              </a:spcAft>
              <a:buClr>
                <a:srgbClr val="000000"/>
              </a:buClr>
              <a:buSzPct val="100000"/>
              <a:defRPr/>
            </a:pP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mentions the "illusory correlation" as one of the factors responsible for this misperception: "If you have a group that is rare and a group that is prevalent, if the same percentage of people in both groups engage in a negative behavior, you're going to notice it more in the rare group because they stand out more. And you will think you see a correlation between race and negativity when there is </a:t>
            </a:r>
            <a:r>
              <a:rPr lang="en-US" sz="2000" dirty="0" smtClean="0">
                <a:solidFill>
                  <a:schemeClr val="tx1"/>
                </a:solidFill>
                <a:latin typeface="+mn-lt"/>
                <a:ea typeface="Calibri"/>
                <a:cs typeface="Calibri"/>
                <a:sym typeface="Calibri"/>
              </a:rPr>
              <a:t>none” (Strauss 1). </a:t>
            </a: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10/14/16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Respond to the following prompts in complete sentences. </a:t>
            </a:r>
            <a:endParaRPr lang="en-US" sz="1300" dirty="0">
              <a:latin typeface="+mn-lt"/>
              <a:ea typeface="Calibri"/>
              <a:cs typeface="Calibri"/>
              <a:sym typeface="Calibri"/>
            </a:endParaRPr>
          </a:p>
          <a:p>
            <a:pPr marL="342900" indent="-342900" eaLnBrk="1" fontAlgn="auto" hangingPunct="1">
              <a:lnSpc>
                <a:spcPct val="170000"/>
              </a:lnSpc>
              <a:spcBef>
                <a:spcPts val="0"/>
              </a:spcBef>
              <a:spcAft>
                <a:spcPts val="0"/>
              </a:spcAft>
              <a:buClr>
                <a:srgbClr val="000000"/>
              </a:buClr>
              <a:buSzPct val="100000"/>
              <a:buFontTx/>
              <a:buAutoNum type="arabicParenR"/>
              <a:defRPr/>
            </a:pPr>
            <a:r>
              <a:rPr lang="en-US" sz="1300" dirty="0" smtClean="0">
                <a:latin typeface="+mn-lt"/>
                <a:ea typeface="Calibri"/>
                <a:cs typeface="Calibri"/>
                <a:sym typeface="Calibri"/>
              </a:rPr>
              <a:t>Why are Pioneers better than tractors? **Give me 3 reasons</a:t>
            </a:r>
          </a:p>
          <a:p>
            <a:pPr marL="342900" indent="-342900" eaLnBrk="1" fontAlgn="auto" hangingPunct="1">
              <a:lnSpc>
                <a:spcPct val="170000"/>
              </a:lnSpc>
              <a:spcBef>
                <a:spcPts val="0"/>
              </a:spcBef>
              <a:spcAft>
                <a:spcPts val="0"/>
              </a:spcAft>
              <a:buClr>
                <a:srgbClr val="000000"/>
              </a:buClr>
              <a:buSzPct val="100000"/>
              <a:buFontTx/>
              <a:buAutoNum type="arabicParenR"/>
              <a:defRPr/>
            </a:pPr>
            <a:r>
              <a:rPr lang="en-US" sz="1300" dirty="0" smtClean="0">
                <a:latin typeface="+mn-lt"/>
                <a:ea typeface="Calibri"/>
                <a:cs typeface="Calibri"/>
                <a:sym typeface="Calibri"/>
              </a:rPr>
              <a:t>Provide to skills you have learned this Marking Period</a:t>
            </a:r>
          </a:p>
          <a:p>
            <a:pPr marL="342900" indent="-342900" eaLnBrk="1" fontAlgn="auto" hangingPunct="1">
              <a:lnSpc>
                <a:spcPct val="170000"/>
              </a:lnSpc>
              <a:spcBef>
                <a:spcPts val="0"/>
              </a:spcBef>
              <a:spcAft>
                <a:spcPts val="0"/>
              </a:spcAft>
              <a:buClr>
                <a:srgbClr val="000000"/>
              </a:buClr>
              <a:buSzPct val="100000"/>
              <a:buFontTx/>
              <a:buAutoNum type="arabicParenR"/>
              <a:defRPr/>
            </a:pPr>
            <a:r>
              <a:rPr lang="en-US" sz="1300" dirty="0" smtClean="0">
                <a:latin typeface="+mn-lt"/>
                <a:ea typeface="Calibri"/>
                <a:cs typeface="Calibri"/>
                <a:sym typeface="Calibri"/>
              </a:rPr>
              <a:t>Provide one area you need to continue to improve throughout the semester (in this class), and how you are going to ensure it happens.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Answer the prompt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Check in AOTW #4 </a:t>
            </a:r>
            <a:r>
              <a:rPr lang="en-US" sz="1300" smtClean="0">
                <a:latin typeface="+mn-lt"/>
                <a:ea typeface="Calibri"/>
                <a:cs typeface="Calibri"/>
                <a:sym typeface="Calibri"/>
              </a:rPr>
              <a:t>on clowns</a:t>
            </a:r>
            <a:endParaRPr lang="en-US" sz="1300" dirty="0" smtClean="0">
              <a:latin typeface="+mn-lt"/>
              <a:ea typeface="Calibri"/>
              <a:cs typeface="Calibri"/>
              <a:sym typeface="Calibri"/>
            </a:endParaRP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Pass out Progress Reports and discuss grades. </a:t>
            </a:r>
          </a:p>
          <a:p>
            <a:pPr eaLnBrk="1" fontAlgn="auto" hangingPunct="1">
              <a:lnSpc>
                <a:spcPct val="150000"/>
              </a:lnSpc>
              <a:spcBef>
                <a:spcPts val="0"/>
              </a:spcBef>
              <a:spcAft>
                <a:spcPts val="0"/>
              </a:spcAft>
              <a:buClr>
                <a:srgbClr val="000000"/>
              </a:buClr>
              <a:buSzPct val="100000"/>
              <a:defRPr/>
            </a:pPr>
            <a:r>
              <a:rPr lang="en-US" sz="1300" b="1" dirty="0" smtClean="0">
                <a:latin typeface="+mn-lt"/>
                <a:ea typeface="Calibri"/>
                <a:cs typeface="Calibri"/>
                <a:sym typeface="Calibri"/>
              </a:rPr>
              <a:t>**</a:t>
            </a: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10/18/16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perceptive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Word of the Day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Mini lesson-Review of Semicolon rules</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Interpreting the Bill of Rights (trio activity)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Applying the Bill of Rights to scenarios (trio activity) </a:t>
            </a:r>
            <a:r>
              <a:rPr lang="en-US" sz="1600" b="1" dirty="0" smtClean="0">
                <a:latin typeface="+mn-lt"/>
                <a:ea typeface="Calibri"/>
                <a:cs typeface="Calibri"/>
                <a:sym typeface="Calibri"/>
              </a:rPr>
              <a:t>**Due at the end of the hour</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Read your SSR book and complete Weekly Response on Google Classroom (due Friday)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0"/>
            <a:ext cx="9144000" cy="6858000"/>
          </a:xfrm>
        </p:spPr>
        <p:txBody>
          <a:bodyPr/>
          <a:lstStyle/>
          <a:p>
            <a:pPr marL="0" indent="0" algn="ctr" eaLnBrk="1" hangingPunct="1">
              <a:buFontTx/>
              <a:buNone/>
              <a:defRPr/>
            </a:pPr>
            <a:r>
              <a:rPr lang="en-US" altLang="en-US" sz="1800" b="1" dirty="0" smtClean="0">
                <a:solidFill>
                  <a:srgbClr val="000000"/>
                </a:solidFill>
                <a:latin typeface="Kristen ITC" pitchFamily="66" charset="0"/>
                <a:cs typeface="Times New Roman" pitchFamily="18" charset="0"/>
              </a:rPr>
              <a:t>10/18/16</a:t>
            </a:r>
          </a:p>
          <a:p>
            <a:pPr eaLnBrk="1" hangingPunct="1">
              <a:defRPr/>
            </a:pPr>
            <a:r>
              <a:rPr lang="en-US" altLang="en-US" sz="1800" b="1" dirty="0" smtClean="0">
                <a:solidFill>
                  <a:srgbClr val="000000"/>
                </a:solidFill>
                <a:latin typeface="Kristen ITC" pitchFamily="66" charset="0"/>
                <a:cs typeface="Times New Roman" pitchFamily="18" charset="0"/>
              </a:rPr>
              <a:t>Word:</a:t>
            </a:r>
            <a:r>
              <a:rPr lang="en-US" altLang="en-US" sz="1800" dirty="0" smtClean="0">
                <a:solidFill>
                  <a:srgbClr val="000000"/>
                </a:solidFill>
                <a:latin typeface="Kristen ITC" pitchFamily="66" charset="0"/>
                <a:cs typeface="Times New Roman" pitchFamily="18" charset="0"/>
              </a:rPr>
              <a:t> perceptive</a:t>
            </a:r>
          </a:p>
          <a:p>
            <a:pPr eaLnBrk="1" hangingPunct="1">
              <a:buFontTx/>
              <a:buNone/>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Part of speech:</a:t>
            </a:r>
            <a:r>
              <a:rPr lang="en-US" altLang="en-US" sz="1800" dirty="0" smtClean="0">
                <a:solidFill>
                  <a:srgbClr val="000000"/>
                </a:solidFill>
                <a:latin typeface="Kristen ITC" pitchFamily="66" charset="0"/>
                <a:cs typeface="Times New Roman" pitchFamily="18" charset="0"/>
              </a:rPr>
              <a:t> adjective</a:t>
            </a: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Pronunciation: </a:t>
            </a:r>
            <a:r>
              <a:rPr lang="en-US" altLang="en-US" sz="1800" dirty="0" smtClean="0">
                <a:solidFill>
                  <a:srgbClr val="000000"/>
                </a:solidFill>
                <a:latin typeface="Kristen ITC" pitchFamily="66" charset="0"/>
                <a:cs typeface="Times New Roman" pitchFamily="18" charset="0"/>
              </a:rPr>
              <a:t>per-</a:t>
            </a:r>
            <a:r>
              <a:rPr lang="en-US" altLang="en-US" sz="1800" b="1" dirty="0" err="1" smtClean="0">
                <a:solidFill>
                  <a:srgbClr val="000000"/>
                </a:solidFill>
                <a:latin typeface="Kristen ITC" pitchFamily="66" charset="0"/>
                <a:cs typeface="Times New Roman" pitchFamily="18" charset="0"/>
              </a:rPr>
              <a:t>sep</a:t>
            </a:r>
            <a:r>
              <a:rPr lang="en-US" altLang="en-US" sz="1800" dirty="0" smtClean="0">
                <a:solidFill>
                  <a:srgbClr val="000000"/>
                </a:solidFill>
                <a:latin typeface="Kristen ITC" pitchFamily="66" charset="0"/>
                <a:cs typeface="Times New Roman" pitchFamily="18" charset="0"/>
              </a:rPr>
              <a:t>-</a:t>
            </a:r>
            <a:r>
              <a:rPr lang="en-US" altLang="en-US" sz="1800" dirty="0" err="1" smtClean="0">
                <a:solidFill>
                  <a:srgbClr val="000000"/>
                </a:solidFill>
                <a:latin typeface="Kristen ITC" pitchFamily="66" charset="0"/>
                <a:cs typeface="Times New Roman" pitchFamily="18" charset="0"/>
              </a:rPr>
              <a:t>tiv</a:t>
            </a: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Origins:</a:t>
            </a: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Related Forms:</a:t>
            </a:r>
            <a:r>
              <a:rPr lang="en-US" altLang="en-US" sz="1800" dirty="0" smtClean="0">
                <a:solidFill>
                  <a:srgbClr val="000000"/>
                </a:solidFill>
                <a:latin typeface="Kristen ITC" pitchFamily="66" charset="0"/>
                <a:cs typeface="Times New Roman" pitchFamily="18" charset="0"/>
              </a:rPr>
              <a:t> Perceptively (adverb); perceptiveness (noun); </a:t>
            </a:r>
            <a:r>
              <a:rPr lang="en-US" altLang="en-US" sz="1800" dirty="0" err="1" smtClean="0">
                <a:solidFill>
                  <a:srgbClr val="000000"/>
                </a:solidFill>
                <a:latin typeface="Kristen ITC" pitchFamily="66" charset="0"/>
                <a:cs typeface="Times New Roman" pitchFamily="18" charset="0"/>
              </a:rPr>
              <a:t>im</a:t>
            </a:r>
            <a:r>
              <a:rPr lang="en-US" altLang="en-US" sz="1800" dirty="0" smtClean="0">
                <a:solidFill>
                  <a:srgbClr val="000000"/>
                </a:solidFill>
                <a:latin typeface="Kristen ITC" pitchFamily="66" charset="0"/>
                <a:cs typeface="Times New Roman" pitchFamily="18" charset="0"/>
              </a:rPr>
              <a:t>/perceptible (adjective)</a:t>
            </a: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Sentence:</a:t>
            </a:r>
            <a:r>
              <a:rPr lang="en-US" altLang="en-US" sz="1800" dirty="0" smtClean="0">
                <a:solidFill>
                  <a:srgbClr val="000000"/>
                </a:solidFill>
                <a:latin typeface="Kristen ITC" pitchFamily="66" charset="0"/>
                <a:cs typeface="Times New Roman" pitchFamily="18" charset="0"/>
              </a:rPr>
              <a:t> The perceptive sniper noticed the tiny movement of the leaves in a tree two miles away, but he could tell by how far the branch was bent that it wasn’t his target in the tree.</a:t>
            </a:r>
          </a:p>
          <a:p>
            <a:pPr eaLnBrk="1" hangingPunct="1">
              <a:defRPr/>
            </a:pPr>
            <a:endParaRPr lang="en-US" altLang="en-US" sz="1800"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Predicted Definition:</a:t>
            </a: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Definition:</a:t>
            </a:r>
            <a:r>
              <a:rPr lang="en-US" altLang="en-US" sz="1800" dirty="0" smtClean="0">
                <a:solidFill>
                  <a:srgbClr val="000000"/>
                </a:solidFill>
                <a:latin typeface="Kristen ITC" pitchFamily="66" charset="0"/>
                <a:cs typeface="Times New Roman" pitchFamily="18" charset="0"/>
              </a:rPr>
              <a:t> </a:t>
            </a:r>
            <a:endParaRPr lang="en-US" altLang="en-US" sz="1800" dirty="0" smtClean="0">
              <a:solidFill>
                <a:srgbClr val="333333"/>
              </a:solidFill>
              <a:latin typeface="Kristen ITC" pitchFamily="66" charset="0"/>
              <a:cs typeface="Times New Roman" pitchFamily="18" charset="0"/>
            </a:endParaRPr>
          </a:p>
          <a:p>
            <a:pPr eaLnBrk="1" hangingPunct="1">
              <a:buFontTx/>
              <a:buNone/>
              <a:defRPr/>
            </a:pPr>
            <a:r>
              <a:rPr lang="en-US" altLang="en-US" sz="1800" dirty="0" smtClean="0">
                <a:latin typeface="Kristen ITC" pitchFamily="66" charset="0"/>
                <a:cs typeface="Times New Roman" pitchFamily="18" charset="0"/>
              </a:rPr>
              <a:t>	1 – having or showing strong insight, understanding, or intuition</a:t>
            </a:r>
          </a:p>
          <a:p>
            <a:pPr eaLnBrk="1" hangingPunct="1">
              <a:buFontTx/>
              <a:buNone/>
              <a:defRPr/>
            </a:pPr>
            <a:r>
              <a:rPr lang="en-US" altLang="en-US" sz="1800" dirty="0" smtClean="0">
                <a:latin typeface="Kristen ITC" pitchFamily="66" charset="0"/>
                <a:cs typeface="Times New Roman" pitchFamily="18" charset="0"/>
              </a:rPr>
              <a:t>	2 – having the power or faculty of perceiving. </a:t>
            </a:r>
          </a:p>
          <a:p>
            <a:pPr eaLnBrk="1" hangingPunct="1">
              <a:buFontTx/>
              <a:buNone/>
              <a:defRPr/>
            </a:pPr>
            <a:r>
              <a:rPr lang="en-US" altLang="en-US" sz="1800" dirty="0" smtClean="0">
                <a:latin typeface="Kristen ITC" pitchFamily="66" charset="0"/>
                <a:cs typeface="Times New Roman" pitchFamily="18" charset="0"/>
              </a:rPr>
              <a:t>	3 – of, pertaining to, or showing perception. </a:t>
            </a:r>
            <a:endParaRPr lang="en-US" altLang="en-US" sz="1800" b="1" dirty="0" smtClean="0">
              <a:latin typeface="Kristen ITC" pitchFamily="66" charset="0"/>
              <a:cs typeface="Times New Roman" pitchFamily="18" charset="0"/>
            </a:endParaRPr>
          </a:p>
          <a:p>
            <a:pPr eaLnBrk="1" hangingPunct="1">
              <a:defRPr/>
            </a:pP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800" b="1" dirty="0" smtClean="0">
              <a:solidFill>
                <a:srgbClr val="000000"/>
              </a:solidFill>
              <a:latin typeface="Kristen ITC" pitchFamily="66" charset="0"/>
              <a:cs typeface="Times New Roman" pitchFamily="18" charset="0"/>
            </a:endParaRPr>
          </a:p>
        </p:txBody>
      </p:sp>
      <p:sp>
        <p:nvSpPr>
          <p:cNvPr id="2" name="TextBox 1"/>
          <p:cNvSpPr txBox="1">
            <a:spLocks noChangeArrowheads="1"/>
          </p:cNvSpPr>
          <p:nvPr/>
        </p:nvSpPr>
        <p:spPr bwMode="auto">
          <a:xfrm>
            <a:off x="1295400" y="19812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solidFill>
                  <a:srgbClr val="000000"/>
                </a:solidFill>
                <a:latin typeface="Kristen ITC" pitchFamily="66" charset="0"/>
                <a:ea typeface="+mn-ea"/>
                <a:cs typeface="Times New Roman" pitchFamily="18" charset="0"/>
              </a:rPr>
              <a:t>Latin: “percept,” meaning something seen</a:t>
            </a:r>
            <a:endParaRPr lang="en-US" altLang="en-US" sz="1800" b="1" dirty="0" smtClean="0">
              <a:solidFill>
                <a:srgbClr val="000000"/>
              </a:solidFill>
              <a:latin typeface="Kristen ITC" pitchFamily="66" charset="0"/>
              <a:ea typeface="+mn-ea"/>
              <a:cs typeface="Times New Roman" pitchFamily="18" charset="0"/>
            </a:endParaRPr>
          </a:p>
          <a:p>
            <a:pPr>
              <a:spcBef>
                <a:spcPct val="0"/>
              </a:spcBef>
              <a:buFontTx/>
              <a:buNone/>
              <a:defRPr/>
            </a:pPr>
            <a:endParaRPr lang="en-US" altLang="en-US" sz="1800" dirty="0" smtClean="0">
              <a:solidFill>
                <a:srgbClr val="000000"/>
              </a:solidFill>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xEl>
                                              <p:pRg st="17" end="1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10/19/16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prerogative </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Word of the Day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Applying the Bill of Rights to scenarios (trio activity) </a:t>
            </a:r>
            <a:endParaRPr lang="en-US" sz="1600" dirty="0">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latin typeface="+mn-lt"/>
                <a:ea typeface="Calibri"/>
                <a:cs typeface="Calibri"/>
                <a:sym typeface="Calibri"/>
              </a:rPr>
              <a:t>**Each group will be responsible for 1-2 examples. </a:t>
            </a:r>
          </a:p>
          <a:p>
            <a:pPr marL="285750" indent="-285750" eaLnBrk="1" fontAlgn="auto" hangingPunct="1">
              <a:lnSpc>
                <a:spcPct val="150000"/>
              </a:lnSpc>
              <a:spcBef>
                <a:spcPts val="0"/>
              </a:spcBef>
              <a:spcAft>
                <a:spcPts val="0"/>
              </a:spcAft>
              <a:buClr>
                <a:srgbClr val="000000"/>
              </a:buClr>
              <a:buSzPct val="100000"/>
              <a:buFont typeface="Arial" charset="0"/>
              <a:buChar char="•"/>
              <a:defRPr/>
            </a:pPr>
            <a:r>
              <a:rPr lang="en-US" sz="1600" dirty="0" smtClean="0">
                <a:latin typeface="+mn-lt"/>
                <a:ea typeface="Calibri"/>
                <a:cs typeface="Calibri"/>
                <a:sym typeface="Calibri"/>
              </a:rPr>
              <a:t>How to spot a witch activity (only provide two examples)</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Read your SSR book and complete Weekly Response on Google Classroom (due Friday)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0" y="0"/>
            <a:ext cx="9144000" cy="6858000"/>
          </a:xfrm>
        </p:spPr>
        <p:txBody>
          <a:bodyPr/>
          <a:lstStyle/>
          <a:p>
            <a:pPr marL="0" indent="0" algn="ctr" eaLnBrk="1" hangingPunct="1">
              <a:buFontTx/>
              <a:buNone/>
              <a:defRPr/>
            </a:pPr>
            <a:r>
              <a:rPr lang="en-US" altLang="en-US" sz="1800" b="1" dirty="0" smtClean="0">
                <a:latin typeface="Kristen ITC" charset="0"/>
                <a:ea typeface="Times New Roman" charset="0"/>
                <a:cs typeface="Times New Roman" charset="0"/>
              </a:rPr>
              <a:t>10/19/16</a:t>
            </a:r>
          </a:p>
          <a:p>
            <a:pPr eaLnBrk="1" hangingPunct="1">
              <a:defRPr/>
            </a:pPr>
            <a:r>
              <a:rPr lang="en-US" altLang="en-US" sz="1800" b="1" dirty="0" smtClean="0">
                <a:latin typeface="Kristen ITC" charset="0"/>
                <a:ea typeface="Times New Roman" charset="0"/>
                <a:cs typeface="Times New Roman" charset="0"/>
              </a:rPr>
              <a:t>Word</a:t>
            </a:r>
            <a:r>
              <a:rPr lang="en-US" altLang="en-US" sz="1800" b="1" dirty="0">
                <a:latin typeface="Kristen ITC" charset="0"/>
                <a:ea typeface="Times New Roman" charset="0"/>
                <a:cs typeface="Times New Roman" charset="0"/>
              </a:rPr>
              <a:t>:</a:t>
            </a:r>
            <a:r>
              <a:rPr lang="en-US" altLang="en-US" sz="1800" dirty="0">
                <a:latin typeface="Kristen ITC" charset="0"/>
                <a:ea typeface="Times New Roman" charset="0"/>
                <a:cs typeface="Times New Roman" charset="0"/>
              </a:rPr>
              <a:t> prerogative</a:t>
            </a: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Part of speech:</a:t>
            </a:r>
            <a:r>
              <a:rPr lang="en-US" altLang="en-US" sz="1800" dirty="0">
                <a:latin typeface="Kristen ITC" charset="0"/>
                <a:ea typeface="Times New Roman" charset="0"/>
                <a:cs typeface="Times New Roman" charset="0"/>
              </a:rPr>
              <a:t> noun</a:t>
            </a:r>
            <a:endParaRPr lang="en-US" altLang="en-US" sz="1800" b="1" dirty="0">
              <a:latin typeface="Kristen ITC" charset="0"/>
              <a:ea typeface="Times New Roman" charset="0"/>
              <a:cs typeface="Times New Roman" charset="0"/>
            </a:endParaRP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Pronunciation: </a:t>
            </a:r>
            <a:r>
              <a:rPr lang="en-US" altLang="en-US" sz="1800" dirty="0" err="1">
                <a:latin typeface="Kristen ITC" charset="0"/>
                <a:ea typeface="Times New Roman" charset="0"/>
                <a:cs typeface="Times New Roman" charset="0"/>
              </a:rPr>
              <a:t>puh</a:t>
            </a:r>
            <a:r>
              <a:rPr lang="en-US" altLang="en-US" sz="1800" dirty="0">
                <a:latin typeface="Kristen ITC" charset="0"/>
                <a:ea typeface="Times New Roman" charset="0"/>
                <a:cs typeface="Times New Roman" charset="0"/>
              </a:rPr>
              <a:t>-</a:t>
            </a:r>
            <a:r>
              <a:rPr lang="en-US" altLang="en-US" sz="1800" b="1" dirty="0">
                <a:latin typeface="Kristen ITC" charset="0"/>
                <a:ea typeface="Times New Roman" charset="0"/>
                <a:cs typeface="Times New Roman" charset="0"/>
              </a:rPr>
              <a:t>rog</a:t>
            </a:r>
            <a:r>
              <a:rPr lang="en-US" altLang="en-US" sz="1800" dirty="0">
                <a:latin typeface="Kristen ITC" charset="0"/>
                <a:ea typeface="Times New Roman" charset="0"/>
                <a:cs typeface="Times New Roman" charset="0"/>
              </a:rPr>
              <a:t>-</a:t>
            </a:r>
            <a:r>
              <a:rPr lang="en-US" altLang="en-US" sz="1800" i="1" dirty="0">
                <a:latin typeface="Kristen ITC" charset="0"/>
                <a:ea typeface="Times New Roman" charset="0"/>
                <a:cs typeface="Times New Roman" charset="0"/>
              </a:rPr>
              <a:t>uh</a:t>
            </a:r>
            <a:r>
              <a:rPr lang="en-US" altLang="en-US" sz="1800" dirty="0">
                <a:latin typeface="Kristen ITC" charset="0"/>
                <a:ea typeface="Times New Roman" charset="0"/>
                <a:cs typeface="Times New Roman" charset="0"/>
              </a:rPr>
              <a:t>-</a:t>
            </a:r>
            <a:r>
              <a:rPr lang="en-US" altLang="en-US" sz="1800" dirty="0" err="1">
                <a:latin typeface="Kristen ITC" charset="0"/>
                <a:ea typeface="Times New Roman" charset="0"/>
                <a:cs typeface="Times New Roman" charset="0"/>
              </a:rPr>
              <a:t>tiv</a:t>
            </a:r>
            <a:endParaRPr lang="en-US" altLang="en-US" sz="1800" b="1" dirty="0">
              <a:latin typeface="Kristen ITC" charset="0"/>
              <a:ea typeface="Times New Roman" charset="0"/>
              <a:cs typeface="Times New Roman" charset="0"/>
            </a:endParaRP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Origins:</a:t>
            </a:r>
            <a:r>
              <a:rPr lang="en-US" altLang="en-US" sz="1800" dirty="0">
                <a:latin typeface="Kristen ITC" charset="0"/>
                <a:ea typeface="Times New Roman" charset="0"/>
                <a:cs typeface="Times New Roman" charset="0"/>
              </a:rPr>
              <a:t> </a:t>
            </a:r>
          </a:p>
          <a:p>
            <a:pPr eaLnBrk="1" hangingPunct="1">
              <a:defRPr/>
            </a:pPr>
            <a:endParaRPr lang="en-US" altLang="en-US" sz="18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Related Forms:</a:t>
            </a:r>
            <a:r>
              <a:rPr lang="en-US" altLang="en-US" sz="1800" dirty="0">
                <a:latin typeface="Kristen ITC" charset="0"/>
                <a:ea typeface="Times New Roman" charset="0"/>
                <a:cs typeface="Times New Roman" charset="0"/>
              </a:rPr>
              <a:t> none</a:t>
            </a: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Sentence:</a:t>
            </a:r>
            <a:r>
              <a:rPr lang="en-US" altLang="en-US" sz="1800" dirty="0">
                <a:latin typeface="Kristen ITC" charset="0"/>
                <a:ea typeface="Times New Roman" charset="0"/>
                <a:cs typeface="Times New Roman" charset="0"/>
              </a:rPr>
              <a:t> While the president doesn’t have the ability to formally declare war against another country, it is his or her prerogative to order bombing attacks without congressional approval</a:t>
            </a:r>
          </a:p>
          <a:p>
            <a:pPr eaLnBrk="1" hangingPunct="1">
              <a:defRPr/>
            </a:pPr>
            <a:endParaRPr lang="en-US" altLang="en-US" sz="18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Predicted Definition:</a:t>
            </a: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Definition:</a:t>
            </a:r>
            <a:r>
              <a:rPr lang="en-US" altLang="en-US" sz="1800" dirty="0">
                <a:latin typeface="Kristen ITC" charset="0"/>
                <a:ea typeface="Times New Roman" charset="0"/>
                <a:cs typeface="Times New Roman" charset="0"/>
              </a:rPr>
              <a:t> </a:t>
            </a:r>
          </a:p>
          <a:p>
            <a:pPr eaLnBrk="1" hangingPunct="1">
              <a:defRPr/>
            </a:pPr>
            <a:endParaRPr lang="en-US" altLang="en-US" sz="1800" b="1" dirty="0">
              <a:latin typeface="Kristen ITC" charset="0"/>
              <a:ea typeface="Times New Roman" charset="0"/>
              <a:cs typeface="Times New Roman" charset="0"/>
            </a:endParaRPr>
          </a:p>
        </p:txBody>
      </p:sp>
      <p:sp>
        <p:nvSpPr>
          <p:cNvPr id="2" name="TextBox 1"/>
          <p:cNvSpPr txBox="1">
            <a:spLocks noChangeArrowheads="1"/>
          </p:cNvSpPr>
          <p:nvPr/>
        </p:nvSpPr>
        <p:spPr bwMode="auto">
          <a:xfrm>
            <a:off x="1371600" y="1905000"/>
            <a:ext cx="891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rPr>
              <a:t>Latin: “Pre” (before; in advance of) + “roga(re)” (to ask)</a:t>
            </a:r>
          </a:p>
        </p:txBody>
      </p:sp>
      <p:sp>
        <p:nvSpPr>
          <p:cNvPr id="3" name="TextBox 2"/>
          <p:cNvSpPr txBox="1">
            <a:spLocks noChangeArrowheads="1"/>
          </p:cNvSpPr>
          <p:nvPr/>
        </p:nvSpPr>
        <p:spPr bwMode="auto">
          <a:xfrm>
            <a:off x="0" y="5486400"/>
            <a:ext cx="906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ea typeface="Times New Roman" charset="0"/>
                <a:cs typeface="Times New Roman" charset="0"/>
              </a:rPr>
              <a:t>      1 – an exclusive right, privilege, etc., allowed to someone because of their</a:t>
            </a:r>
          </a:p>
          <a:p>
            <a:pPr eaLnBrk="1" hangingPunct="1">
              <a:spcBef>
                <a:spcPct val="0"/>
              </a:spcBef>
              <a:buFontTx/>
              <a:buNone/>
            </a:pPr>
            <a:r>
              <a:rPr lang="en-US" altLang="en-US" sz="1800">
                <a:latin typeface="Kristen ITC" charset="0"/>
                <a:ea typeface="Times New Roman" charset="0"/>
                <a:cs typeface="Times New Roman" charset="0"/>
              </a:rPr>
              <a:t>	rank, office, or title</a:t>
            </a:r>
          </a:p>
          <a:p>
            <a:pPr eaLnBrk="1" hangingPunct="1">
              <a:spcBef>
                <a:spcPct val="0"/>
              </a:spcBef>
              <a:buFontTx/>
              <a:buNone/>
            </a:pPr>
            <a:r>
              <a:rPr lang="en-US" altLang="en-US" sz="1800">
                <a:latin typeface="Kristen ITC" charset="0"/>
                <a:ea typeface="Times New Roman" charset="0"/>
                <a:cs typeface="Times New Roman" charset="0"/>
              </a:rPr>
              <a:t>      2 – a right, privilege, etc., limited to a specific person or to persons of a</a:t>
            </a:r>
          </a:p>
          <a:p>
            <a:pPr eaLnBrk="1" hangingPunct="1">
              <a:spcBef>
                <a:spcPct val="0"/>
              </a:spcBef>
              <a:buFontTx/>
              <a:buNone/>
            </a:pPr>
            <a:r>
              <a:rPr lang="en-US" altLang="en-US" sz="1800">
                <a:latin typeface="Kristen ITC" charset="0"/>
                <a:ea typeface="Times New Roman" charset="0"/>
                <a:cs typeface="Times New Roman" charset="0"/>
              </a:rPr>
              <a:t>	particular category</a:t>
            </a: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10/20/16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annotation</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“How to spot a witch” assignment (turned in folder in the back)</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SSR (15 mins) + find one question to answer and a piece of evidence for Weekly Response (due Sunday at 8 p.m. on Google Classroom).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Begin reading “The Overture” in </a:t>
            </a:r>
            <a:r>
              <a:rPr lang="en-US" sz="1600" i="1" dirty="0" smtClean="0">
                <a:latin typeface="+mn-lt"/>
                <a:ea typeface="Calibri"/>
                <a:cs typeface="Calibri"/>
                <a:sym typeface="Calibri"/>
              </a:rPr>
              <a:t>The Crucible (partner read) </a:t>
            </a:r>
          </a:p>
          <a:p>
            <a:pPr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smtClean="0">
                <a:solidFill>
                  <a:srgbClr val="00B050"/>
                </a:solidFill>
                <a:latin typeface="+mn-lt"/>
                <a:ea typeface="Calibri"/>
                <a:cs typeface="Calibri"/>
                <a:sym typeface="Calibri"/>
              </a:rPr>
              <a:t>Finish partner reading and annotations for “The Overture” in </a:t>
            </a:r>
            <a:r>
              <a:rPr lang="en-US" sz="1600" b="1" i="1" dirty="0" smtClean="0">
                <a:solidFill>
                  <a:srgbClr val="00B050"/>
                </a:solidFill>
                <a:latin typeface="+mn-lt"/>
                <a:ea typeface="Calibri"/>
                <a:cs typeface="Calibri"/>
                <a:sym typeface="Calibri"/>
              </a:rPr>
              <a:t>The Crucible</a:t>
            </a:r>
            <a:endParaRPr lang="en-US" sz="1600" i="1"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Prep for Socratic Seminar using AOTW #4 on clowns (you will turn in the article, reflection and questions, tomorrow)</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txBox="1">
            <a:spLocks noGrp="1" noChangeArrowheads="1"/>
          </p:cNvSpPr>
          <p:nvPr>
            <p:ph type="body" idx="1"/>
          </p:nvPr>
        </p:nvSpPr>
        <p:spPr>
          <a:xfrm>
            <a:off x="0" y="762000"/>
            <a:ext cx="9144000" cy="6096000"/>
          </a:xfrm>
        </p:spPr>
        <p:txBody>
          <a:bodyPr/>
          <a:lstStyle/>
          <a:p>
            <a:pPr eaLnBrk="1" hangingPunct="1"/>
            <a:r>
              <a:rPr lang="en-US" altLang="en-US" sz="1800" b="1">
                <a:latin typeface="Kristen ITC" charset="0"/>
                <a:ea typeface="Times New Roman" charset="0"/>
                <a:cs typeface="Times New Roman" charset="0"/>
              </a:rPr>
              <a:t>Word:</a:t>
            </a:r>
            <a:r>
              <a:rPr lang="en-US" altLang="en-US" sz="1800">
                <a:latin typeface="Kristen ITC" charset="0"/>
                <a:ea typeface="Times New Roman" charset="0"/>
                <a:cs typeface="Times New Roman" charset="0"/>
              </a:rPr>
              <a:t> annotation</a:t>
            </a:r>
          </a:p>
          <a:p>
            <a:pPr eaLnBrk="1" hangingPunct="1"/>
            <a:r>
              <a:rPr lang="en-US" altLang="en-US" sz="1800">
                <a:latin typeface="Kristen ITC" charset="0"/>
                <a:ea typeface="Times New Roman" charset="0"/>
                <a:cs typeface="Times New Roman" charset="0"/>
              </a:rPr>
              <a:t>	</a:t>
            </a:r>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Part of speech:</a:t>
            </a:r>
            <a:r>
              <a:rPr lang="en-US" altLang="en-US" sz="1800">
                <a:latin typeface="Kristen ITC" charset="0"/>
                <a:ea typeface="Times New Roman" charset="0"/>
                <a:cs typeface="Times New Roman" charset="0"/>
              </a:rPr>
              <a:t> noun</a:t>
            </a:r>
            <a:endParaRPr lang="en-US" altLang="en-US" sz="1800" b="1">
              <a:latin typeface="Kristen ITC" charset="0"/>
              <a:ea typeface="Times New Roman" charset="0"/>
              <a:cs typeface="Times New Roman" charset="0"/>
            </a:endParaRP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Pronunciation: </a:t>
            </a:r>
            <a:r>
              <a:rPr lang="en-US" altLang="en-US" sz="1800">
                <a:latin typeface="Kristen ITC" charset="0"/>
                <a:ea typeface="Times New Roman" charset="0"/>
                <a:cs typeface="Times New Roman" charset="0"/>
              </a:rPr>
              <a:t>an-</a:t>
            </a:r>
            <a:r>
              <a:rPr lang="en-US" altLang="en-US" sz="1800" i="1">
                <a:latin typeface="Kristen ITC" charset="0"/>
                <a:ea typeface="Times New Roman" charset="0"/>
                <a:cs typeface="Times New Roman" charset="0"/>
              </a:rPr>
              <a:t>uh</a:t>
            </a:r>
            <a:r>
              <a:rPr lang="en-US" altLang="en-US" sz="1800">
                <a:latin typeface="Kristen ITC" charset="0"/>
                <a:ea typeface="Times New Roman" charset="0"/>
                <a:cs typeface="Times New Roman" charset="0"/>
              </a:rPr>
              <a:t>-</a:t>
            </a:r>
            <a:r>
              <a:rPr lang="en-US" altLang="en-US" sz="1800" b="1">
                <a:latin typeface="Kristen ITC" charset="0"/>
                <a:ea typeface="Times New Roman" charset="0"/>
                <a:cs typeface="Times New Roman" charset="0"/>
              </a:rPr>
              <a:t>tey</a:t>
            </a:r>
            <a:r>
              <a:rPr lang="en-US" altLang="en-US" sz="1800">
                <a:latin typeface="Kristen ITC" charset="0"/>
                <a:ea typeface="Times New Roman" charset="0"/>
                <a:cs typeface="Times New Roman" charset="0"/>
              </a:rPr>
              <a:t>-</a:t>
            </a:r>
            <a:r>
              <a:rPr lang="en-US" altLang="en-US" sz="1800" i="1">
                <a:latin typeface="Kristen ITC" charset="0"/>
                <a:ea typeface="Times New Roman" charset="0"/>
                <a:cs typeface="Times New Roman" charset="0"/>
              </a:rPr>
              <a:t>shuh</a:t>
            </a:r>
            <a:r>
              <a:rPr lang="en-US" altLang="en-US" sz="1800">
                <a:latin typeface="Kristen ITC" charset="0"/>
                <a:ea typeface="Times New Roman" charset="0"/>
                <a:cs typeface="Times New Roman" charset="0"/>
              </a:rPr>
              <a:t>n</a:t>
            </a:r>
            <a:endParaRPr lang="en-US" altLang="en-US" sz="1800" b="1">
              <a:latin typeface="Kristen ITC" charset="0"/>
              <a:ea typeface="Times New Roman" charset="0"/>
              <a:cs typeface="Times New Roman" charset="0"/>
            </a:endParaRP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Origins:</a:t>
            </a: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Related Forms:</a:t>
            </a:r>
            <a:r>
              <a:rPr lang="en-US" altLang="en-US" sz="1800">
                <a:latin typeface="Kristen ITC" charset="0"/>
                <a:ea typeface="Times New Roman" charset="0"/>
                <a:cs typeface="Times New Roman" charset="0"/>
              </a:rPr>
              <a:t> annotate (verb); notation (noun); notate (verb)</a:t>
            </a:r>
            <a:endParaRPr lang="en-US" altLang="en-US" sz="1800" b="1">
              <a:latin typeface="Kristen ITC" charset="0"/>
              <a:ea typeface="Times New Roman" charset="0"/>
              <a:cs typeface="Times New Roman" charset="0"/>
            </a:endParaRP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Sentence:</a:t>
            </a:r>
            <a:r>
              <a:rPr lang="en-US" altLang="en-US" sz="1800">
                <a:latin typeface="Kristen ITC" charset="0"/>
                <a:ea typeface="Times New Roman" charset="0"/>
                <a:cs typeface="Times New Roman" charset="0"/>
              </a:rPr>
              <a:t> Thanks to the </a:t>
            </a:r>
            <a:r>
              <a:rPr lang="en-US" altLang="en-US" sz="1800" b="1">
                <a:latin typeface="Kristen ITC" charset="0"/>
                <a:ea typeface="Times New Roman" charset="0"/>
                <a:cs typeface="Times New Roman" charset="0"/>
              </a:rPr>
              <a:t>annotations </a:t>
            </a:r>
            <a:r>
              <a:rPr lang="en-US" altLang="en-US" sz="1800">
                <a:latin typeface="Kristen ITC" charset="0"/>
                <a:ea typeface="Times New Roman" charset="0"/>
                <a:cs typeface="Times New Roman" charset="0"/>
              </a:rPr>
              <a:t>Umkulthoum wrote in the margins of her copy of </a:t>
            </a:r>
            <a:r>
              <a:rPr lang="en-US" altLang="en-US" sz="1800" u="sng">
                <a:latin typeface="Kristen ITC" charset="0"/>
                <a:ea typeface="Times New Roman" charset="0"/>
                <a:cs typeface="Times New Roman" charset="0"/>
              </a:rPr>
              <a:t>The Prince</a:t>
            </a:r>
            <a:r>
              <a:rPr lang="en-US" altLang="en-US" sz="1800">
                <a:latin typeface="Kristen ITC" charset="0"/>
                <a:ea typeface="Times New Roman" charset="0"/>
                <a:cs typeface="Times New Roman" charset="0"/>
              </a:rPr>
              <a:t>, she remembered all of the explanations her professor had given the class about what the text meant.</a:t>
            </a: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Predicted Definition:</a:t>
            </a: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Definition:</a:t>
            </a:r>
          </a:p>
          <a:p>
            <a:pPr eaLnBrk="1" hangingPunct="1"/>
            <a:endParaRPr lang="en-US" altLang="en-US" sz="1800" b="1">
              <a:latin typeface="Kristen ITC" charset="0"/>
              <a:ea typeface="Times New Roman" charset="0"/>
              <a:cs typeface="Times New Roman" charset="0"/>
            </a:endParaRPr>
          </a:p>
        </p:txBody>
      </p:sp>
      <p:sp>
        <p:nvSpPr>
          <p:cNvPr id="2" name="TextBox 1"/>
          <p:cNvSpPr txBox="1">
            <a:spLocks noChangeArrowheads="1"/>
          </p:cNvSpPr>
          <p:nvPr/>
        </p:nvSpPr>
        <p:spPr bwMode="auto">
          <a:xfrm>
            <a:off x="993775" y="2514600"/>
            <a:ext cx="952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latin typeface="Kristen ITC" charset="0"/>
                <a:ea typeface="Times New Roman" charset="0"/>
                <a:cs typeface="Times New Roman" charset="0"/>
              </a:rPr>
              <a:t>Latin: “notare” (to note, to mark)</a:t>
            </a:r>
            <a:endParaRPr lang="en-US" altLang="en-US" sz="1800" b="1">
              <a:latin typeface="Kristen ITC" charset="0"/>
              <a:ea typeface="Times New Roman" charset="0"/>
              <a:cs typeface="Times New Roman" charset="0"/>
            </a:endParaRPr>
          </a:p>
          <a:p>
            <a:pPr eaLnBrk="1" hangingPunct="1"/>
            <a:endParaRPr lang="en-US" altLang="en-US" sz="1800">
              <a:solidFill>
                <a:schemeClr val="tx1"/>
              </a:solidFill>
            </a:endParaRPr>
          </a:p>
        </p:txBody>
      </p:sp>
      <p:sp>
        <p:nvSpPr>
          <p:cNvPr id="3" name="TextBox 2"/>
          <p:cNvSpPr txBox="1">
            <a:spLocks noChangeArrowheads="1"/>
          </p:cNvSpPr>
          <p:nvPr/>
        </p:nvSpPr>
        <p:spPr bwMode="auto">
          <a:xfrm>
            <a:off x="15875" y="5181600"/>
            <a:ext cx="8458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latin typeface="Kristen ITC" charset="0"/>
                <a:ea typeface="Times New Roman" charset="0"/>
                <a:cs typeface="Times New Roman" charset="0"/>
              </a:rPr>
              <a:t>	     a note or comment added to explain part of a text or literary work</a:t>
            </a:r>
            <a:endParaRPr lang="en-US" altLang="en-US" sz="1800" b="1">
              <a:latin typeface="Kristen ITC" charset="0"/>
              <a:ea typeface="Times New Roman" charset="0"/>
              <a:cs typeface="Times New Roman" charset="0"/>
            </a:endParaRPr>
          </a:p>
          <a:p>
            <a:pPr eaLnBrk="1" hangingPunct="1"/>
            <a:endParaRPr lang="en-US" altLang="en-US" sz="1800">
              <a:solidFill>
                <a:schemeClr val="tx1"/>
              </a:solidFill>
            </a:endParaRPr>
          </a:p>
        </p:txBody>
      </p:sp>
      <p:sp>
        <p:nvSpPr>
          <p:cNvPr id="71685" name="TextBox 3"/>
          <p:cNvSpPr txBox="1">
            <a:spLocks noChangeArrowheads="1"/>
          </p:cNvSpPr>
          <p:nvPr/>
        </p:nvSpPr>
        <p:spPr bwMode="auto">
          <a:xfrm>
            <a:off x="1485900" y="263525"/>
            <a:ext cx="617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altLang="x-none" sz="2400" b="1"/>
              <a:t>10/20/16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SSR for 15 mins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SSR + find one question to answer and a piece of evidence for Weekly Response (due Friday)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Begin reading Act 1 in </a:t>
            </a:r>
            <a:r>
              <a:rPr lang="en-US" sz="1600" i="1" dirty="0" smtClean="0">
                <a:latin typeface="+mn-lt"/>
                <a:ea typeface="Calibri"/>
                <a:cs typeface="Calibri"/>
                <a:sym typeface="Calibri"/>
              </a:rPr>
              <a:t>The Crucible </a:t>
            </a:r>
            <a:endParaRPr lang="en-US" sz="1600"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9/6/17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934939"/>
            <a:ext cx="8839200" cy="3408462"/>
          </a:xfrm>
          <a:extLst/>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Assign seats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Syllabus: Review of rules and expectations 			</a:t>
            </a:r>
            <a:r>
              <a:rPr lang="en-US" sz="2000" b="1" dirty="0" smtClean="0">
                <a:latin typeface="Calibri"/>
                <a:ea typeface="Calibri"/>
                <a:cs typeface="Calibri"/>
                <a:sym typeface="Calibri"/>
              </a:rPr>
              <a:t>	**Materials due Tuesday 9/12/17</a:t>
            </a:r>
            <a:endParaRPr lang="en-US" sz="2000" b="1"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Ice </a:t>
            </a:r>
            <a:r>
              <a:rPr lang="en-US" sz="2000" dirty="0">
                <a:latin typeface="Calibri"/>
                <a:ea typeface="Calibri"/>
                <a:cs typeface="Calibri"/>
                <a:sym typeface="Calibri"/>
              </a:rPr>
              <a:t>Breaker: </a:t>
            </a:r>
            <a:r>
              <a:rPr lang="en-US" sz="2000" dirty="0" smtClean="0">
                <a:latin typeface="Calibri"/>
                <a:ea typeface="Calibri"/>
                <a:cs typeface="Calibri"/>
                <a:sym typeface="Calibri"/>
              </a:rPr>
              <a:t>Speed Dating (if there is time) or 10 quotes</a:t>
            </a:r>
            <a:endParaRPr lang="en-US" sz="2000" dirty="0">
              <a:latin typeface="Calibri"/>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30724" name="TextBox 3"/>
          <p:cNvSpPr txBox="1">
            <a:spLocks noChangeArrowheads="1"/>
          </p:cNvSpPr>
          <p:nvPr/>
        </p:nvSpPr>
        <p:spPr bwMode="auto">
          <a:xfrm>
            <a:off x="176213" y="4343400"/>
            <a:ext cx="8382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80000"/>
              </a:lnSpc>
              <a:spcBef>
                <a:spcPts val="400"/>
              </a:spcBef>
              <a:buClr>
                <a:srgbClr val="000000"/>
              </a:buClr>
              <a:buSzPct val="100000"/>
            </a:pPr>
            <a:r>
              <a:rPr lang="en-US" altLang="x-none" sz="2000" b="1">
                <a:latin typeface="Calibri" charset="0"/>
                <a:ea typeface="Calibri" charset="0"/>
                <a:cs typeface="Calibri" charset="0"/>
                <a:sym typeface="Calibri" charset="0"/>
              </a:rPr>
              <a:t>Daily Learning Targets</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follow directions the first time they are given. </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10/24/16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Get with a partner and study for your WOTD and Grammar Quiz #1 (10 minutes)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Study for WOTD and Grammar Quiz #1</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When you are done, turn in Bell Work for last week.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Next, individually, you will have 15-20 minutes to write a 75 word (max) summary of pages 3-8 in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 **You will be able to use the text in order to write your summary.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As a class, we will assign roles and begin reading Act One (2 pts. Formative extra credit if you volunteer to read). </a:t>
            </a:r>
            <a:r>
              <a:rPr lang="en-US" sz="1600" b="1" dirty="0" smtClean="0">
                <a:solidFill>
                  <a:srgbClr val="00B050"/>
                </a:solidFill>
                <a:latin typeface="+mn-lt"/>
                <a:ea typeface="Calibri"/>
                <a:cs typeface="Calibri"/>
                <a:sym typeface="Calibri"/>
              </a:rPr>
              <a:t>**pg. 9-14</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As a class, we will begin filling out a graphic organizer for Act One.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latin typeface="+mn-lt"/>
                <a:ea typeface="Calibri"/>
                <a:cs typeface="Calibri"/>
                <a:sym typeface="Calibri"/>
              </a:rPr>
              <a:t>Exit Ticket = 25 word summary w/ group on pg. 14</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10/26/16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transgress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Group Reading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(pgs. 14-20)</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endParaRPr lang="en-US" sz="1600"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txBox="1">
            <a:spLocks noGrp="1" noChangeArrowheads="1"/>
          </p:cNvSpPr>
          <p:nvPr>
            <p:ph type="body" idx="1"/>
          </p:nvPr>
        </p:nvSpPr>
        <p:spPr>
          <a:xfrm>
            <a:off x="0" y="0"/>
            <a:ext cx="9144000" cy="6858000"/>
          </a:xfrm>
          <a:solidFill>
            <a:schemeClr val="bg1"/>
          </a:solidFill>
        </p:spPr>
        <p:txBody>
          <a:bodyPr/>
          <a:lstStyle/>
          <a:p>
            <a:pPr algn="ctr" eaLnBrk="1" hangingPunct="1">
              <a:lnSpc>
                <a:spcPct val="90000"/>
              </a:lnSpc>
            </a:pPr>
            <a:r>
              <a:rPr lang="en-US" altLang="en-US" sz="2400" b="1">
                <a:latin typeface="Kristen ITC" charset="0"/>
                <a:ea typeface="Arial" charset="0"/>
                <a:cs typeface="Arial" charset="0"/>
              </a:rPr>
              <a:t>10/26/16</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Word:</a:t>
            </a:r>
            <a:r>
              <a:rPr lang="en-US" altLang="en-US" sz="1800">
                <a:latin typeface="Kristen ITC" charset="0"/>
                <a:ea typeface="Arial" charset="0"/>
                <a:cs typeface="Arial" charset="0"/>
              </a:rPr>
              <a:t> Transgress</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Part of speech:</a:t>
            </a:r>
            <a:r>
              <a:rPr lang="en-US" altLang="en-US" sz="1800">
                <a:latin typeface="Kristen ITC" charset="0"/>
                <a:ea typeface="Arial" charset="0"/>
                <a:cs typeface="Arial" charset="0"/>
              </a:rPr>
              <a:t> Verb</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Pronunciation: </a:t>
            </a:r>
            <a:r>
              <a:rPr lang="en-US" altLang="en-US" sz="1800">
                <a:latin typeface="Kristen ITC" charset="0"/>
                <a:ea typeface="Arial" charset="0"/>
                <a:cs typeface="Arial" charset="0"/>
              </a:rPr>
              <a:t>trans-</a:t>
            </a:r>
            <a:r>
              <a:rPr lang="en-US" altLang="en-US" sz="1800" b="1">
                <a:latin typeface="Kristen ITC" charset="0"/>
                <a:ea typeface="Arial" charset="0"/>
                <a:cs typeface="Arial" charset="0"/>
              </a:rPr>
              <a:t>gres</a:t>
            </a:r>
            <a:r>
              <a:rPr lang="en-US" altLang="en-US" sz="1800">
                <a:latin typeface="Kristen ITC" charset="0"/>
                <a:ea typeface="Arial" charset="0"/>
                <a:cs typeface="Arial" charset="0"/>
              </a:rPr>
              <a:t>, tranz-</a:t>
            </a:r>
          </a:p>
          <a:p>
            <a:pPr eaLnBrk="1" hangingPunct="1">
              <a:lnSpc>
                <a:spcPct val="90000"/>
              </a:lnSpc>
            </a:pPr>
            <a:endParaRPr lang="en-US" altLang="en-US" sz="1800">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Origins:</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Related Forms:</a:t>
            </a:r>
            <a:r>
              <a:rPr lang="en-US" altLang="en-US" sz="1800">
                <a:latin typeface="Kristen ITC" charset="0"/>
                <a:ea typeface="Arial" charset="0"/>
                <a:cs typeface="Arial" charset="0"/>
              </a:rPr>
              <a:t> transgression (noun); transgressive (adjective); transgressively (adverb); transgressor (noun)</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Sentence:</a:t>
            </a:r>
            <a:r>
              <a:rPr lang="en-US" altLang="en-US" sz="1800">
                <a:latin typeface="Kristen ITC" charset="0"/>
                <a:ea typeface="Arial" charset="0"/>
                <a:cs typeface="Arial" charset="0"/>
              </a:rPr>
              <a:t> Now that you know you are not allowed to wear hats, if you choose to </a:t>
            </a:r>
            <a:r>
              <a:rPr lang="en-US" altLang="en-US" sz="1800" b="1">
                <a:latin typeface="Kristen ITC" charset="0"/>
                <a:ea typeface="Arial" charset="0"/>
                <a:cs typeface="Arial" charset="0"/>
              </a:rPr>
              <a:t>transgress</a:t>
            </a:r>
            <a:r>
              <a:rPr lang="en-US" altLang="en-US" sz="1800">
                <a:latin typeface="Kristen ITC" charset="0"/>
                <a:ea typeface="Arial" charset="0"/>
                <a:cs typeface="Arial" charset="0"/>
              </a:rPr>
              <a:t> the rule, your consequence will be to have your hat taken away.</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Predicted Definition:</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Definition:</a:t>
            </a:r>
            <a:r>
              <a:rPr lang="en-US" altLang="en-US" sz="1800">
                <a:latin typeface="Kristen ITC" charset="0"/>
                <a:ea typeface="Arial" charset="0"/>
                <a:cs typeface="Arial" charset="0"/>
              </a:rPr>
              <a:t> </a:t>
            </a:r>
          </a:p>
          <a:p>
            <a:pPr eaLnBrk="1" hangingPunct="1">
              <a:lnSpc>
                <a:spcPct val="90000"/>
              </a:lnSpc>
            </a:pPr>
            <a:r>
              <a:rPr lang="en-US" altLang="en-US" sz="1800">
                <a:latin typeface="Kristen ITC" charset="0"/>
                <a:ea typeface="Arial" charset="0"/>
                <a:cs typeface="Arial" charset="0"/>
              </a:rPr>
              <a:t>	</a:t>
            </a:r>
            <a:endParaRPr lang="en-US" altLang="en-US" sz="1800" b="1">
              <a:latin typeface="Kristen ITC" charset="0"/>
              <a:ea typeface="Arial" charset="0"/>
              <a:cs typeface="Arial" charset="0"/>
            </a:endParaRPr>
          </a:p>
        </p:txBody>
      </p:sp>
      <p:sp>
        <p:nvSpPr>
          <p:cNvPr id="2" name="TextBox 1"/>
          <p:cNvSpPr txBox="1">
            <a:spLocks noChangeArrowheads="1"/>
          </p:cNvSpPr>
          <p:nvPr/>
        </p:nvSpPr>
        <p:spPr bwMode="auto">
          <a:xfrm>
            <a:off x="990600" y="19812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trans (“across”) + gress (“to go”)</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52400" y="4876800"/>
            <a:ext cx="8839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90000"/>
              </a:lnSpc>
            </a:pPr>
            <a:r>
              <a:rPr lang="en-US" altLang="en-US" sz="1800">
                <a:solidFill>
                  <a:schemeClr val="tx1"/>
                </a:solidFill>
                <a:latin typeface="Kristen ITC" charset="0"/>
              </a:rPr>
              <a:t>1. to violate a law, command, moral code, etc.; offend; sin. </a:t>
            </a:r>
          </a:p>
          <a:p>
            <a:pPr eaLnBrk="1" hangingPunct="1">
              <a:lnSpc>
                <a:spcPct val="90000"/>
              </a:lnSpc>
            </a:pPr>
            <a:r>
              <a:rPr lang="en-US" altLang="en-US" sz="1800">
                <a:solidFill>
                  <a:schemeClr val="tx1"/>
                </a:solidFill>
                <a:latin typeface="Kristen ITC" charset="0"/>
              </a:rPr>
              <a:t>2. to pass over or go beyond (a limit, boundary, etc.): to transgress bounds of prudence. </a:t>
            </a:r>
          </a:p>
          <a:p>
            <a:pPr eaLnBrk="1" hangingPunct="1">
              <a:lnSpc>
                <a:spcPct val="90000"/>
              </a:lnSpc>
            </a:pPr>
            <a:r>
              <a:rPr lang="en-US" altLang="en-US" sz="1800">
                <a:solidFill>
                  <a:schemeClr val="tx1"/>
                </a:solidFill>
                <a:latin typeface="Kristen ITC" charset="0"/>
              </a:rPr>
              <a:t>3. to go beyond the limits imposed by (a law, command, etc.); violate; infringe: to transgress the will of God.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10/27/16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mitigate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 mitigate</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Cloze Reading Activity (to review what you have read in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with your group (trio) for Socratic Seminar in order to prep for tomorrow. You will need AOTW #4 on clowns and the text from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 **AOTW #4 will be collected, tomorrow after the discussion. Please make sure your annotations, questions, and reflections have been completed. </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txBox="1">
            <a:spLocks noGrp="1" noChangeArrowheads="1"/>
          </p:cNvSpPr>
          <p:nvPr>
            <p:ph type="body" idx="1"/>
          </p:nvPr>
        </p:nvSpPr>
        <p:spPr>
          <a:xfrm>
            <a:off x="0" y="0"/>
            <a:ext cx="9144000" cy="6858000"/>
          </a:xfrm>
        </p:spPr>
        <p:txBody>
          <a:bodyPr/>
          <a:lstStyle/>
          <a:p>
            <a:pPr algn="ctr" eaLnBrk="1" hangingPunct="1">
              <a:lnSpc>
                <a:spcPct val="90000"/>
              </a:lnSpc>
            </a:pPr>
            <a:r>
              <a:rPr lang="en-US" altLang="en-US" sz="2800" b="1">
                <a:latin typeface="Kristen ITC" charset="0"/>
                <a:ea typeface="Arial" charset="0"/>
                <a:cs typeface="Arial" charset="0"/>
              </a:rPr>
              <a:t>10/27/16</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Word:</a:t>
            </a:r>
            <a:r>
              <a:rPr lang="en-US" altLang="en-US" sz="1700">
                <a:latin typeface="Kristen ITC" charset="0"/>
                <a:ea typeface="Arial" charset="0"/>
                <a:cs typeface="Arial" charset="0"/>
              </a:rPr>
              <a:t> Mitigate </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Part of speech:</a:t>
            </a:r>
            <a:r>
              <a:rPr lang="en-US" altLang="en-US" sz="1700">
                <a:latin typeface="Kristen ITC" charset="0"/>
                <a:ea typeface="Arial" charset="0"/>
                <a:cs typeface="Arial" charset="0"/>
              </a:rPr>
              <a:t> Verb</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Pronunciation:</a:t>
            </a:r>
            <a:r>
              <a:rPr lang="en-US" altLang="en-US" sz="1700">
                <a:latin typeface="Kristen ITC" charset="0"/>
                <a:ea typeface="Arial" charset="0"/>
                <a:cs typeface="Arial" charset="0"/>
              </a:rPr>
              <a:t> </a:t>
            </a:r>
            <a:r>
              <a:rPr lang="en-US" altLang="en-US" sz="1700" b="1">
                <a:latin typeface="Kristen ITC" charset="0"/>
                <a:ea typeface="Arial" charset="0"/>
                <a:cs typeface="Arial" charset="0"/>
              </a:rPr>
              <a:t>mit</a:t>
            </a:r>
            <a:r>
              <a:rPr lang="en-US" altLang="en-US" sz="1700">
                <a:latin typeface="Kristen ITC" charset="0"/>
                <a:ea typeface="Arial" charset="0"/>
                <a:cs typeface="Arial" charset="0"/>
              </a:rPr>
              <a:t>-i-geyt </a:t>
            </a:r>
          </a:p>
          <a:p>
            <a:pPr eaLnBrk="1" hangingPunct="1">
              <a:lnSpc>
                <a:spcPct val="90000"/>
              </a:lnSpc>
            </a:pPr>
            <a:endParaRPr lang="en-US" altLang="en-US" sz="1700">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Origins:</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Related Forms:</a:t>
            </a:r>
            <a:r>
              <a:rPr lang="en-US" altLang="en-US" sz="1700">
                <a:latin typeface="Kristen ITC" charset="0"/>
                <a:ea typeface="Arial" charset="0"/>
                <a:cs typeface="Arial" charset="0"/>
              </a:rPr>
              <a:t> mitigation (noun); mitigator (noun); mitigable (adjective)</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Sentence: </a:t>
            </a:r>
            <a:r>
              <a:rPr lang="en-US" altLang="en-US" sz="1700">
                <a:latin typeface="Kristen ITC" charset="0"/>
                <a:ea typeface="Arial" charset="0"/>
                <a:cs typeface="Arial" charset="0"/>
              </a:rPr>
              <a:t>He couldn’t eliminate the sound of the girl’s screams, but Mr. Schmitt was able to </a:t>
            </a:r>
            <a:r>
              <a:rPr lang="en-US" altLang="en-US" sz="1700" b="1">
                <a:latin typeface="Kristen ITC" charset="0"/>
                <a:ea typeface="Times New Roman" charset="0"/>
                <a:cs typeface="Times New Roman" charset="0"/>
              </a:rPr>
              <a:t>mitigate</a:t>
            </a:r>
            <a:r>
              <a:rPr lang="en-US" altLang="en-US" sz="1700">
                <a:latin typeface="Kristen ITC" charset="0"/>
                <a:ea typeface="Arial" charset="0"/>
                <a:cs typeface="Arial" charset="0"/>
              </a:rPr>
              <a:t> them by putting in his ear buds and turning up the music. </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Predicted Definition:</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Definition:</a:t>
            </a:r>
            <a:r>
              <a:rPr lang="en-US" altLang="en-US" sz="1700">
                <a:latin typeface="Kristen ITC" charset="0"/>
                <a:ea typeface="Arial" charset="0"/>
                <a:cs typeface="Arial" charset="0"/>
              </a:rPr>
              <a:t> </a:t>
            </a:r>
          </a:p>
          <a:p>
            <a:pPr eaLnBrk="1" hangingPunct="1">
              <a:lnSpc>
                <a:spcPct val="90000"/>
              </a:lnSpc>
            </a:pPr>
            <a:r>
              <a:rPr lang="en-US" altLang="en-US" sz="1700">
                <a:latin typeface="Kristen ITC" charset="0"/>
                <a:ea typeface="Arial" charset="0"/>
                <a:cs typeface="Arial" charset="0"/>
              </a:rPr>
              <a:t>	</a:t>
            </a:r>
          </a:p>
          <a:p>
            <a:pPr eaLnBrk="1" hangingPunct="1">
              <a:lnSpc>
                <a:spcPct val="90000"/>
              </a:lnSpc>
            </a:pPr>
            <a:endParaRPr lang="en-US" altLang="en-US" sz="1700" b="1">
              <a:latin typeface="Kristen ITC" charset="0"/>
              <a:ea typeface="Arial" charset="0"/>
              <a:cs typeface="Arial" charset="0"/>
            </a:endParaRPr>
          </a:p>
        </p:txBody>
      </p:sp>
      <p:sp>
        <p:nvSpPr>
          <p:cNvPr id="2" name="TextBox 1"/>
          <p:cNvSpPr txBox="1">
            <a:spLocks noChangeArrowheads="1"/>
          </p:cNvSpPr>
          <p:nvPr/>
        </p:nvSpPr>
        <p:spPr bwMode="auto">
          <a:xfrm>
            <a:off x="1033463" y="1981200"/>
            <a:ext cx="7715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“Mit” (mild, soft, gentle) + “agere” (to do, to make, to cause to do)</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366713" y="4800600"/>
            <a:ext cx="8382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90000"/>
              </a:lnSpc>
            </a:pPr>
            <a:r>
              <a:rPr lang="en-US" altLang="en-US" sz="1800">
                <a:solidFill>
                  <a:schemeClr val="tx1"/>
                </a:solidFill>
                <a:latin typeface="Kristen ITC" charset="0"/>
              </a:rPr>
              <a:t>1. to lessen in force or intensity, as wrath, grief, harshness, or pain; moderate. </a:t>
            </a:r>
          </a:p>
          <a:p>
            <a:pPr eaLnBrk="1" hangingPunct="1">
              <a:lnSpc>
                <a:spcPct val="90000"/>
              </a:lnSpc>
            </a:pPr>
            <a:r>
              <a:rPr lang="en-US" altLang="en-US" sz="1800">
                <a:solidFill>
                  <a:schemeClr val="tx1"/>
                </a:solidFill>
                <a:latin typeface="Kristen ITC" charset="0"/>
              </a:rPr>
              <a:t>2. to make less severe: to mitigate a punishment. </a:t>
            </a:r>
          </a:p>
          <a:p>
            <a:pPr eaLnBrk="1" hangingPunct="1">
              <a:lnSpc>
                <a:spcPct val="90000"/>
              </a:lnSpc>
            </a:pPr>
            <a:r>
              <a:rPr lang="en-US" altLang="en-US" sz="1800">
                <a:solidFill>
                  <a:schemeClr val="tx1"/>
                </a:solidFill>
                <a:latin typeface="Kristen ITC" charset="0"/>
              </a:rPr>
              <a:t>3. to make (a person, one's state of mind, disposition, etc.) milder or more gentle; mollify; appease. </a:t>
            </a:r>
          </a:p>
          <a:p>
            <a:pPr eaLnBrk="1" hangingPunct="1">
              <a:lnSpc>
                <a:spcPct val="90000"/>
              </a:lnSpc>
            </a:pPr>
            <a:r>
              <a:rPr lang="en-US" altLang="en-US" sz="1800">
                <a:solidFill>
                  <a:schemeClr val="tx1"/>
                </a:solidFill>
                <a:latin typeface="Kristen ITC" charset="0"/>
              </a:rPr>
              <a:t>4. to become milder; lessen in severity.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10/31/16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Review WOTD + Vocab Quiz #1 Answers. **Retake will be on Friday, in class. </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Work-Review WOTD + Vocab Quiz #1 on the board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Reflection for Socratic Seminar (from Friday) and AOTW #4 on clowns. Include the article with annotations, 5 questions (with 4 choices and answers identified), and one reflection/analysis paragraph.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Watch ACT 1 from The Crucible film and answer questions on worksheet (individual) **Due at the end of the hour. </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500" b="1" dirty="0">
                <a:latin typeface="+mn-lt"/>
                <a:ea typeface="Calibri"/>
                <a:cs typeface="Calibri"/>
                <a:sym typeface="Calibri"/>
              </a:rPr>
              <a:t>Bell Work:</a:t>
            </a:r>
            <a:r>
              <a:rPr lang="en-US" sz="1500" dirty="0">
                <a:latin typeface="+mn-lt"/>
                <a:ea typeface="Calibri"/>
                <a:cs typeface="Calibri"/>
                <a:sym typeface="Calibri"/>
              </a:rPr>
              <a:t> </a:t>
            </a:r>
            <a:r>
              <a:rPr lang="en-US" sz="1500" dirty="0" smtClean="0">
                <a:latin typeface="+mn-lt"/>
                <a:ea typeface="Calibri"/>
                <a:cs typeface="Calibri"/>
                <a:sym typeface="Calibri"/>
              </a:rPr>
              <a:t>WOTD = provocative</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500" b="1" dirty="0" smtClean="0">
                <a:latin typeface="+mn-lt"/>
                <a:ea typeface="Calibri"/>
                <a:cs typeface="Calibri"/>
                <a:sym typeface="Calibri"/>
              </a:rPr>
              <a:t>In </a:t>
            </a:r>
            <a:r>
              <a:rPr lang="en-US" sz="15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Bell Work-WOTD = provocative</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Turn in Reflection for Socratic Seminar (from Friday) and AOTW #4 on clowns. Include the article with annotations, 5 questions (with 4 choices and answers identified), and one reflection/analysis paragraph.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Finish watching ACT 1 from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film and answer questions on worksheet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rgbClr val="00B050"/>
                </a:solidFill>
                <a:ea typeface="Calibri"/>
                <a:cs typeface="Calibri"/>
                <a:sym typeface="Calibri"/>
              </a:rPr>
              <a:t>Assign new reading groups</a:t>
            </a:r>
            <a:r>
              <a:rPr lang="en-US" sz="1500" dirty="0" smtClean="0">
                <a:ea typeface="Calibri"/>
                <a:cs typeface="Calibri"/>
                <a:sym typeface="Calibri"/>
              </a:rPr>
              <a:t>. Read through some ACT One (start on pg. 24) to fill out note taker to prove how characters add to or take away from mass hysteria, how they use or abuse power, and how they judge others in the community (intolerance/persecution) for their ethnic, social, or religious background. </a:t>
            </a:r>
          </a:p>
          <a:p>
            <a:pPr eaLnBrk="1" fontAlgn="auto" hangingPunct="1">
              <a:lnSpc>
                <a:spcPct val="150000"/>
              </a:lnSpc>
              <a:spcBef>
                <a:spcPts val="0"/>
              </a:spcBef>
              <a:spcAft>
                <a:spcPts val="0"/>
              </a:spcAft>
              <a:buClr>
                <a:srgbClr val="000000"/>
              </a:buClr>
              <a:buSzPct val="100000"/>
              <a:defRPr/>
            </a:pPr>
            <a:r>
              <a:rPr lang="en-US" sz="1500" b="1" dirty="0" smtClean="0">
                <a:ea typeface="Calibri"/>
                <a:cs typeface="Calibri"/>
                <a:sym typeface="Calibri"/>
              </a:rPr>
              <a:t>Learning </a:t>
            </a:r>
            <a:r>
              <a:rPr lang="en-US" sz="15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determine the author’s purpose for writing a text</a:t>
            </a:r>
            <a:r>
              <a:rPr lang="en-US" sz="1500" dirty="0" smtClean="0">
                <a:ea typeface="Calibri"/>
                <a:cs typeface="Calibri"/>
                <a:sym typeface="Calibri"/>
              </a:rPr>
              <a:t>.</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latin typeface="+mn-lt"/>
                <a:ea typeface="Calibri"/>
                <a:cs typeface="Calibri"/>
                <a:sym typeface="Calibri"/>
              </a:rPr>
              <a:t>Homework</a:t>
            </a:r>
            <a:r>
              <a:rPr lang="en-US" sz="1500" b="1" dirty="0">
                <a:latin typeface="+mn-lt"/>
                <a:ea typeface="Calibri"/>
                <a:cs typeface="Calibri"/>
                <a:sym typeface="Calibri"/>
              </a:rPr>
              <a:t>: </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**Your book must be read by 11/4/16. </a:t>
            </a:r>
            <a:endParaRPr lang="en-US" sz="15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Grp="1" noChangeArrowheads="1"/>
          </p:cNvSpPr>
          <p:nvPr>
            <p:ph type="body" idx="1"/>
          </p:nvPr>
        </p:nvSpPr>
        <p:spPr>
          <a:xfrm>
            <a:off x="0" y="0"/>
            <a:ext cx="9144000" cy="6858000"/>
          </a:xfrm>
        </p:spPr>
        <p:txBody>
          <a:bodyPr/>
          <a:lstStyle/>
          <a:p>
            <a:pPr algn="ctr" eaLnBrk="1" hangingPunct="1"/>
            <a:r>
              <a:rPr lang="en-US" altLang="en-US" sz="2400" b="1">
                <a:latin typeface="Kristen ITC" charset="0"/>
                <a:ea typeface="Arial" charset="0"/>
                <a:cs typeface="Arial" charset="0"/>
              </a:rPr>
              <a:t>11/1/16</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Word:</a:t>
            </a:r>
            <a:r>
              <a:rPr lang="en-US" altLang="en-US" sz="1800">
                <a:latin typeface="Kristen ITC" charset="0"/>
                <a:ea typeface="Arial" charset="0"/>
                <a:cs typeface="Arial" charset="0"/>
              </a:rPr>
              <a:t> Provocative</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Part of speech:</a:t>
            </a:r>
            <a:r>
              <a:rPr lang="en-US" altLang="en-US" sz="1800">
                <a:latin typeface="Kristen ITC" charset="0"/>
                <a:ea typeface="Arial" charset="0"/>
                <a:cs typeface="Arial" charset="0"/>
              </a:rPr>
              <a:t> Adjective</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Pronunciation:</a:t>
            </a:r>
            <a:r>
              <a:rPr lang="en-US" altLang="en-US" sz="1800">
                <a:latin typeface="Kristen ITC" charset="0"/>
                <a:ea typeface="Arial" charset="0"/>
                <a:cs typeface="Arial" charset="0"/>
              </a:rPr>
              <a:t> </a:t>
            </a:r>
            <a:r>
              <a:rPr lang="en-US" altLang="en-US" sz="1800">
                <a:solidFill>
                  <a:srgbClr val="333333"/>
                </a:solidFill>
                <a:latin typeface="Kristen ITC" charset="0"/>
                <a:ea typeface="Arial" charset="0"/>
                <a:cs typeface="Arial" charset="0"/>
              </a:rPr>
              <a:t>pr</a:t>
            </a:r>
            <a:r>
              <a:rPr lang="en-US" altLang="en-US" sz="1800" i="1">
                <a:solidFill>
                  <a:srgbClr val="333333"/>
                </a:solidFill>
                <a:latin typeface="Kristen ITC" charset="0"/>
                <a:ea typeface="Arial" charset="0"/>
                <a:cs typeface="Arial" charset="0"/>
              </a:rPr>
              <a:t>uh</a:t>
            </a:r>
            <a:r>
              <a:rPr lang="en-US" altLang="en-US" sz="1800">
                <a:solidFill>
                  <a:srgbClr val="333333"/>
                </a:solidFill>
                <a:latin typeface="Kristen ITC" charset="0"/>
                <a:ea typeface="Arial" charset="0"/>
                <a:cs typeface="Arial" charset="0"/>
              </a:rPr>
              <a:t>-</a:t>
            </a:r>
            <a:r>
              <a:rPr lang="en-US" altLang="en-US" sz="1800" b="1">
                <a:solidFill>
                  <a:srgbClr val="333333"/>
                </a:solidFill>
                <a:latin typeface="Kristen ITC" charset="0"/>
                <a:ea typeface="Arial" charset="0"/>
                <a:cs typeface="Arial" charset="0"/>
              </a:rPr>
              <a:t>vok</a:t>
            </a:r>
            <a:r>
              <a:rPr lang="en-US" altLang="en-US" sz="1800">
                <a:solidFill>
                  <a:srgbClr val="333333"/>
                </a:solidFill>
                <a:latin typeface="Kristen ITC" charset="0"/>
                <a:ea typeface="Arial" charset="0"/>
                <a:cs typeface="Arial" charset="0"/>
              </a:rPr>
              <a:t>-</a:t>
            </a:r>
            <a:r>
              <a:rPr lang="en-US" altLang="en-US" sz="1800" i="1">
                <a:solidFill>
                  <a:srgbClr val="333333"/>
                </a:solidFill>
                <a:latin typeface="Kristen ITC" charset="0"/>
                <a:ea typeface="Arial" charset="0"/>
                <a:cs typeface="Arial" charset="0"/>
              </a:rPr>
              <a:t>uh</a:t>
            </a:r>
            <a:r>
              <a:rPr lang="en-US" altLang="en-US" sz="1800">
                <a:solidFill>
                  <a:srgbClr val="333333"/>
                </a:solidFill>
                <a:latin typeface="Kristen ITC" charset="0"/>
                <a:ea typeface="Arial" charset="0"/>
                <a:cs typeface="Arial" charset="0"/>
              </a:rPr>
              <a:t>-tiv</a:t>
            </a:r>
            <a:r>
              <a:rPr lang="en-US" altLang="en-US" sz="1800">
                <a:latin typeface="Kristen ITC" charset="0"/>
                <a:ea typeface="Arial" charset="0"/>
                <a:cs typeface="Arial" charset="0"/>
              </a:rPr>
              <a:t> </a:t>
            </a:r>
          </a:p>
          <a:p>
            <a:pPr eaLnBrk="1" hangingPunct="1"/>
            <a:endParaRPr lang="en-US" altLang="en-US" sz="1800">
              <a:latin typeface="Kristen ITC" charset="0"/>
              <a:ea typeface="Arial" charset="0"/>
              <a:cs typeface="Arial" charset="0"/>
            </a:endParaRPr>
          </a:p>
          <a:p>
            <a:pPr eaLnBrk="1" hangingPunct="1"/>
            <a:r>
              <a:rPr lang="en-US" altLang="en-US" sz="1800" b="1">
                <a:latin typeface="Kristen ITC" charset="0"/>
                <a:ea typeface="Arial" charset="0"/>
                <a:cs typeface="Arial" charset="0"/>
              </a:rPr>
              <a:t>Origins:</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Related Forms: </a:t>
            </a:r>
            <a:r>
              <a:rPr lang="en-US" altLang="en-US" sz="1800">
                <a:latin typeface="Kristen ITC" charset="0"/>
                <a:ea typeface="Arial" charset="0"/>
                <a:cs typeface="Arial" charset="0"/>
              </a:rPr>
              <a:t>provocatively (adverb); provocativeness (noun); provocation (noun); provoke (verb)</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Predicted Definition:</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Sentence:</a:t>
            </a:r>
            <a:r>
              <a:rPr lang="en-US" altLang="en-US" sz="1800">
                <a:latin typeface="Kristen ITC" charset="0"/>
                <a:ea typeface="Arial" charset="0"/>
                <a:cs typeface="Arial" charset="0"/>
              </a:rPr>
              <a:t> Hoping to get his rival suspended for starting a fight, Mark Dantonio used </a:t>
            </a:r>
            <a:r>
              <a:rPr lang="en-US" altLang="en-US" sz="1800" b="1">
                <a:latin typeface="Kristen ITC" charset="0"/>
                <a:ea typeface="Arial" charset="0"/>
                <a:cs typeface="Arial" charset="0"/>
              </a:rPr>
              <a:t>provocative</a:t>
            </a:r>
            <a:r>
              <a:rPr lang="en-US" altLang="en-US" sz="1800">
                <a:latin typeface="Kristen ITC" charset="0"/>
                <a:ea typeface="Arial" charset="0"/>
                <a:cs typeface="Arial" charset="0"/>
              </a:rPr>
              <a:t> language to say that Jim Harbaugh’s mother was a harlot.</a:t>
            </a:r>
            <a:endParaRPr lang="en-US" altLang="en-US" sz="1800" b="1">
              <a:latin typeface="Kristen ITC" charset="0"/>
              <a:ea typeface="Arial" charset="0"/>
              <a:cs typeface="Arial" charset="0"/>
            </a:endParaRP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Definition:</a:t>
            </a:r>
            <a:r>
              <a:rPr lang="en-US" altLang="en-US" sz="1800">
                <a:latin typeface="Kristen ITC" charset="0"/>
                <a:ea typeface="Arial" charset="0"/>
                <a:cs typeface="Arial" charset="0"/>
              </a:rPr>
              <a:t> </a:t>
            </a:r>
          </a:p>
        </p:txBody>
      </p:sp>
      <p:sp>
        <p:nvSpPr>
          <p:cNvPr id="2" name="TextBox 1"/>
          <p:cNvSpPr txBox="1">
            <a:spLocks noChangeArrowheads="1"/>
          </p:cNvSpPr>
          <p:nvPr/>
        </p:nvSpPr>
        <p:spPr bwMode="auto">
          <a:xfrm>
            <a:off x="990600" y="2362200"/>
            <a:ext cx="549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“pro” (in favor of) + “vocare” (to call out)</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295400" y="5062538"/>
            <a:ext cx="73755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marL="0" lvl="1" eaLnBrk="1" hangingPunct="1"/>
            <a:r>
              <a:rPr lang="en-US" altLang="en-US" sz="1600">
                <a:solidFill>
                  <a:schemeClr val="tx1"/>
                </a:solidFill>
                <a:latin typeface="Kristen ITC" charset="0"/>
              </a:rPr>
              <a:t>Tending or serving to </a:t>
            </a:r>
            <a:r>
              <a:rPr lang="en-US" altLang="en-US" sz="1600" u="sng">
                <a:solidFill>
                  <a:schemeClr val="tx1"/>
                </a:solidFill>
                <a:latin typeface="Kristen ITC" charset="0"/>
              </a:rPr>
              <a:t>provoke</a:t>
            </a:r>
            <a:r>
              <a:rPr lang="en-US" altLang="en-US" sz="1600">
                <a:solidFill>
                  <a:schemeClr val="tx1"/>
                </a:solidFill>
                <a:latin typeface="Kristen ITC" charset="0"/>
              </a:rPr>
              <a:t>; inciting, stimulating, irritating, or vexing.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500" b="1" dirty="0">
                <a:latin typeface="+mn-lt"/>
                <a:ea typeface="Calibri"/>
                <a:cs typeface="Calibri"/>
                <a:sym typeface="Calibri"/>
              </a:rPr>
              <a:t>Bell Work:</a:t>
            </a:r>
            <a:r>
              <a:rPr lang="en-US" sz="1500" dirty="0">
                <a:latin typeface="+mn-lt"/>
                <a:ea typeface="Calibri"/>
                <a:cs typeface="Calibri"/>
                <a:sym typeface="Calibri"/>
              </a:rPr>
              <a:t> </a:t>
            </a:r>
            <a:r>
              <a:rPr lang="en-US" sz="1500" dirty="0" smtClean="0">
                <a:latin typeface="+mn-lt"/>
                <a:ea typeface="Calibri"/>
                <a:cs typeface="Calibri"/>
                <a:sym typeface="Calibri"/>
              </a:rPr>
              <a:t>WOTD = irrevocable (adj.)</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500" b="1" dirty="0" smtClean="0">
                <a:latin typeface="+mn-lt"/>
                <a:ea typeface="Calibri"/>
                <a:cs typeface="Calibri"/>
                <a:sym typeface="Calibri"/>
              </a:rPr>
              <a:t>In </a:t>
            </a:r>
            <a:r>
              <a:rPr lang="en-US" sz="15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Bell Work-WOTD = irrevocable (adj.)</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Article of the Week w/ Mrs. </a:t>
            </a:r>
            <a:r>
              <a:rPr lang="en-US" sz="1500" dirty="0" err="1" smtClean="0">
                <a:latin typeface="+mn-lt"/>
                <a:ea typeface="Calibri"/>
                <a:cs typeface="Calibri"/>
                <a:sym typeface="Calibri"/>
              </a:rPr>
              <a:t>Lintner</a:t>
            </a:r>
            <a:r>
              <a:rPr lang="en-US" sz="1500" dirty="0" smtClean="0">
                <a:latin typeface="+mn-lt"/>
                <a:ea typeface="Calibri"/>
                <a:cs typeface="Calibri"/>
                <a:sym typeface="Calibri"/>
              </a:rPr>
              <a:t> to practice and implement routines and strong practices</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rgbClr val="00B050"/>
                </a:solidFill>
                <a:latin typeface="+mn-lt"/>
                <a:ea typeface="Calibri"/>
                <a:cs typeface="Calibri"/>
                <a:sym typeface="Calibri"/>
              </a:rPr>
              <a:t>With your newly assigned reading groups</a:t>
            </a:r>
            <a:r>
              <a:rPr lang="en-US" sz="1500" dirty="0" smtClean="0">
                <a:latin typeface="+mn-lt"/>
                <a:ea typeface="Calibri"/>
                <a:cs typeface="Calibri"/>
                <a:sym typeface="Calibri"/>
              </a:rPr>
              <a:t>, go back through pg. 3-24 and fill out the note taker for analyzing characters using the following themes: mass hysteria, power, intolerance/persecution, individual responsibility, and civil liberties. </a:t>
            </a:r>
          </a:p>
          <a:p>
            <a:pPr eaLnBrk="1" fontAlgn="auto" hangingPunct="1">
              <a:lnSpc>
                <a:spcPct val="150000"/>
              </a:lnSpc>
              <a:spcBef>
                <a:spcPts val="0"/>
              </a:spcBef>
              <a:spcAft>
                <a:spcPts val="0"/>
              </a:spcAft>
              <a:buClr>
                <a:srgbClr val="000000"/>
              </a:buClr>
              <a:buSzPct val="100000"/>
              <a:defRPr/>
            </a:pPr>
            <a:endParaRPr lang="en-US" sz="1500" dirty="0" smtClean="0">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ea typeface="Calibri"/>
                <a:cs typeface="Calibri"/>
                <a:sym typeface="Calibri"/>
              </a:rPr>
              <a:t>Learning </a:t>
            </a:r>
            <a:r>
              <a:rPr lang="en-US" sz="15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cite strong and thorough textual evidence that supports my inferences and analysis. </a:t>
            </a:r>
            <a:endParaRPr lang="en-US" sz="1500" dirty="0" smtClean="0">
              <a:ea typeface="Calibri"/>
              <a:cs typeface="Calibri"/>
              <a:sym typeface="Calibri"/>
            </a:endParaRP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smtClean="0"/>
              <a:t>I </a:t>
            </a:r>
            <a:r>
              <a:rPr lang="en-US" sz="1600" dirty="0"/>
              <a:t>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p>
          <a:p>
            <a:pPr eaLnBrk="1" fontAlgn="auto" hangingPunct="1">
              <a:lnSpc>
                <a:spcPct val="80000"/>
              </a:lnSpc>
              <a:spcBef>
                <a:spcPts val="400"/>
              </a:spcBef>
              <a:spcAft>
                <a:spcPts val="0"/>
              </a:spcAft>
              <a:buClr>
                <a:srgbClr val="000000"/>
              </a:buClr>
              <a:buSzPct val="100000"/>
              <a:defRPr/>
            </a:pPr>
            <a:r>
              <a:rPr lang="en-US" sz="1500" b="1" dirty="0" smtClean="0">
                <a:latin typeface="+mn-lt"/>
                <a:ea typeface="Calibri"/>
                <a:cs typeface="Calibri"/>
                <a:sym typeface="Calibri"/>
              </a:rPr>
              <a:t>Homework</a:t>
            </a:r>
            <a:r>
              <a:rPr lang="en-US" sz="1500" b="1" dirty="0">
                <a:latin typeface="+mn-lt"/>
                <a:ea typeface="Calibri"/>
                <a:cs typeface="Calibri"/>
                <a:sym typeface="Calibri"/>
              </a:rPr>
              <a:t>: </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**Your book must be read by 11/4/16. </a:t>
            </a:r>
            <a:endParaRPr lang="en-US" sz="15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Grp="1" noChangeArrowheads="1"/>
          </p:cNvSpPr>
          <p:nvPr>
            <p:ph type="body" idx="1"/>
          </p:nvPr>
        </p:nvSpPr>
        <p:spPr>
          <a:xfrm>
            <a:off x="0" y="0"/>
            <a:ext cx="9144000" cy="6858000"/>
          </a:xfrm>
        </p:spPr>
        <p:txBody>
          <a:bodyPr/>
          <a:lstStyle/>
          <a:p>
            <a:pPr algn="ctr" eaLnBrk="1" hangingPunct="1">
              <a:lnSpc>
                <a:spcPct val="80000"/>
              </a:lnSpc>
            </a:pPr>
            <a:r>
              <a:rPr lang="en-US" altLang="en-US" sz="2000" b="1">
                <a:latin typeface="Kristen ITC" charset="0"/>
                <a:ea typeface="Arial" charset="0"/>
                <a:cs typeface="Arial" charset="0"/>
              </a:rPr>
              <a:t>11/2/16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a:t>
            </a:r>
            <a:r>
              <a:rPr lang="en-US" altLang="en-US" sz="2000">
                <a:latin typeface="Kristen ITC" charset="0"/>
                <a:ea typeface="Arial" charset="0"/>
                <a:cs typeface="Arial" charset="0"/>
              </a:rPr>
              <a:t> Irrevocable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a:t>
            </a:r>
            <a:r>
              <a:rPr lang="en-US" altLang="en-US" sz="2000">
                <a:latin typeface="Kristen ITC" charset="0"/>
                <a:ea typeface="Arial" charset="0"/>
                <a:cs typeface="Arial" charset="0"/>
              </a:rPr>
              <a:t> Adjective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a:t>
            </a:r>
            <a:r>
              <a:rPr lang="en-US" altLang="en-US" sz="2000">
                <a:latin typeface="Kristen ITC" charset="0"/>
                <a:ea typeface="Arial" charset="0"/>
                <a:cs typeface="Arial" charset="0"/>
              </a:rPr>
              <a:t>  ih-</a:t>
            </a:r>
            <a:r>
              <a:rPr lang="en-US" altLang="en-US" sz="2000" b="1">
                <a:latin typeface="Kristen ITC" charset="0"/>
                <a:ea typeface="Arial" charset="0"/>
                <a:cs typeface="Arial" charset="0"/>
              </a:rPr>
              <a:t>rev</a:t>
            </a:r>
            <a:r>
              <a:rPr lang="en-US" altLang="en-US" sz="2000">
                <a:latin typeface="Kristen ITC" charset="0"/>
                <a:ea typeface="Arial" charset="0"/>
                <a:cs typeface="Arial" charset="0"/>
              </a:rPr>
              <a:t>-</a:t>
            </a:r>
            <a:r>
              <a:rPr lang="en-US" altLang="en-US" sz="2000" i="1">
                <a:latin typeface="Kristen ITC" charset="0"/>
                <a:ea typeface="Arial" charset="0"/>
                <a:cs typeface="Arial" charset="0"/>
              </a:rPr>
              <a:t>uh</a:t>
            </a:r>
            <a:r>
              <a:rPr lang="en-US" altLang="en-US" sz="2000">
                <a:latin typeface="Kristen ITC" charset="0"/>
                <a:ea typeface="Arial" charset="0"/>
                <a:cs typeface="Arial" charset="0"/>
              </a:rPr>
              <a:t>-k</a:t>
            </a:r>
            <a:r>
              <a:rPr lang="en-US" altLang="en-US" sz="2000" i="1">
                <a:latin typeface="Kristen ITC" charset="0"/>
                <a:ea typeface="Arial" charset="0"/>
                <a:cs typeface="Arial" charset="0"/>
              </a:rPr>
              <a:t>uh</a:t>
            </a:r>
            <a:r>
              <a:rPr lang="en-US" altLang="en-US" sz="2000">
                <a:latin typeface="Kristen ITC" charset="0"/>
                <a:ea typeface="Arial" charset="0"/>
                <a:cs typeface="Arial" charset="0"/>
              </a:rPr>
              <a:t>-b</a:t>
            </a:r>
            <a:r>
              <a:rPr lang="en-US" altLang="en-US" sz="2000" i="1">
                <a:latin typeface="Kristen ITC" charset="0"/>
                <a:ea typeface="Arial" charset="0"/>
                <a:cs typeface="Arial" charset="0"/>
              </a:rPr>
              <a:t>uh</a:t>
            </a:r>
            <a:r>
              <a:rPr lang="en-US" altLang="en-US" sz="2000">
                <a:latin typeface="Kristen ITC" charset="0"/>
                <a:ea typeface="Arial" charset="0"/>
                <a:cs typeface="Arial" charset="0"/>
              </a:rPr>
              <a:t>  l </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irrevocably (adverb); irrevocability (noun); irrevocableness (noun); to revoke (verb)</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Sentence: </a:t>
            </a:r>
            <a:r>
              <a:rPr lang="en-US" altLang="en-US" sz="2000">
                <a:latin typeface="Kristen ITC" charset="0"/>
                <a:ea typeface="Arial" charset="0"/>
                <a:cs typeface="Arial" charset="0"/>
              </a:rPr>
              <a:t>No matter how much he may have wanted to take it back, John Proctor’s affair with Abigail Williams was </a:t>
            </a:r>
            <a:r>
              <a:rPr lang="en-US" altLang="en-US" sz="2000" b="1">
                <a:latin typeface="Kristen ITC" charset="0"/>
                <a:ea typeface="Arial" charset="0"/>
                <a:cs typeface="Arial" charset="0"/>
              </a:rPr>
              <a:t>irrevocable</a:t>
            </a:r>
            <a:r>
              <a:rPr lang="en-US" altLang="en-US" sz="2000">
                <a:latin typeface="Kristen ITC" charset="0"/>
                <a:ea typeface="Arial" charset="0"/>
                <a:cs typeface="Arial" charset="0"/>
              </a:rPr>
              <a:t>.</a:t>
            </a: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217613" y="1993900"/>
            <a:ext cx="701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a:t>
            </a:r>
            <a:r>
              <a:rPr lang="en-US" altLang="en-US" sz="1800" i="1">
                <a:solidFill>
                  <a:schemeClr val="tx1"/>
                </a:solidFill>
                <a:latin typeface="Kristen ITC" charset="0"/>
              </a:rPr>
              <a:t>ir</a:t>
            </a:r>
            <a:r>
              <a:rPr lang="en-US" altLang="en-US" sz="1800">
                <a:solidFill>
                  <a:schemeClr val="tx1"/>
                </a:solidFill>
                <a:latin typeface="Kristen ITC" charset="0"/>
              </a:rPr>
              <a:t> (not) + </a:t>
            </a:r>
            <a:r>
              <a:rPr lang="en-US" altLang="en-US" sz="1800" i="1">
                <a:solidFill>
                  <a:schemeClr val="tx1"/>
                </a:solidFill>
                <a:latin typeface="Kristen ITC" charset="0"/>
              </a:rPr>
              <a:t>re</a:t>
            </a:r>
            <a:r>
              <a:rPr lang="en-US" altLang="en-US" sz="1800">
                <a:solidFill>
                  <a:schemeClr val="tx1"/>
                </a:solidFill>
                <a:latin typeface="Kristen ITC" charset="0"/>
              </a:rPr>
              <a:t> (again) + </a:t>
            </a:r>
            <a:r>
              <a:rPr lang="en-US" altLang="en-US" sz="1800" i="1">
                <a:solidFill>
                  <a:schemeClr val="tx1"/>
                </a:solidFill>
                <a:latin typeface="Kristen ITC" charset="0"/>
              </a:rPr>
              <a:t>vocare</a:t>
            </a:r>
            <a:r>
              <a:rPr lang="en-US" altLang="en-US" sz="1800">
                <a:solidFill>
                  <a:schemeClr val="tx1"/>
                </a:solidFill>
                <a:latin typeface="Kristen ITC" charset="0"/>
              </a:rPr>
              <a:t> (to call) + </a:t>
            </a:r>
            <a:r>
              <a:rPr lang="en-US" altLang="en-US" sz="1800" i="1">
                <a:solidFill>
                  <a:schemeClr val="tx1"/>
                </a:solidFill>
                <a:latin typeface="Kristen ITC" charset="0"/>
              </a:rPr>
              <a:t>able</a:t>
            </a:r>
            <a:r>
              <a:rPr lang="en-US" altLang="en-US" sz="1800">
                <a:solidFill>
                  <a:schemeClr val="tx1"/>
                </a:solidFill>
                <a:latin typeface="Kristen ITC" charset="0"/>
              </a:rPr>
              <a:t> (capable of)</a:t>
            </a:r>
          </a:p>
        </p:txBody>
      </p:sp>
      <p:sp>
        <p:nvSpPr>
          <p:cNvPr id="3" name="TextBox 2"/>
          <p:cNvSpPr txBox="1">
            <a:spLocks noChangeArrowheads="1"/>
          </p:cNvSpPr>
          <p:nvPr/>
        </p:nvSpPr>
        <p:spPr bwMode="auto">
          <a:xfrm>
            <a:off x="1619250" y="4724400"/>
            <a:ext cx="714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not to be taken back or recalled; </a:t>
            </a:r>
          </a:p>
          <a:p>
            <a:pPr eaLnBrk="1" hangingPunct="1"/>
            <a:r>
              <a:rPr lang="en-US" altLang="en-US" sz="1800">
                <a:solidFill>
                  <a:schemeClr val="tx1"/>
                </a:solidFill>
                <a:latin typeface="Kristen ITC" charset="0"/>
              </a:rPr>
              <a:t>unable to be repealed or annulled; unalterable: </a:t>
            </a:r>
            <a:r>
              <a:rPr lang="en-US" altLang="en-US" sz="1800" i="1">
                <a:solidFill>
                  <a:schemeClr val="tx1"/>
                </a:solidFill>
                <a:latin typeface="Kristen ITC" charset="0"/>
              </a:rPr>
              <a:t>an irrevocable decree.</a:t>
            </a:r>
            <a:r>
              <a:rPr lang="en-US" altLang="en-US" sz="1800">
                <a:solidFill>
                  <a:schemeClr val="tx1"/>
                </a:solidFill>
                <a:latin typeface="Kristen ITC" charset="0"/>
              </a:rPr>
              <a:t>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9/6/17 </a:t>
            </a:r>
            <a:r>
              <a:rPr lang="en-US" altLang="en-US" sz="4400" dirty="0">
                <a:latin typeface="Calibri" charset="0"/>
                <a:ea typeface="Arial" charset="0"/>
                <a:cs typeface="Arial" charset="0"/>
                <a:sym typeface="Calibri" charset="0"/>
              </a:rPr>
              <a:t>Icebreaker</a:t>
            </a:r>
          </a:p>
        </p:txBody>
      </p:sp>
      <p:sp>
        <p:nvSpPr>
          <p:cNvPr id="58" name="Shape 58"/>
          <p:cNvSpPr txBox="1">
            <a:spLocks noGrp="1"/>
          </p:cNvSpPr>
          <p:nvPr>
            <p:ph type="body" idx="4294967295"/>
          </p:nvPr>
        </p:nvSpPr>
        <p:spPr>
          <a:xfrm>
            <a:off x="304800" y="1371600"/>
            <a:ext cx="8382000" cy="3408363"/>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smtClean="0">
                <a:latin typeface="Calibri"/>
                <a:ea typeface="Calibri"/>
                <a:cs typeface="Calibri"/>
                <a:sym typeface="Calibri"/>
              </a:rPr>
              <a:t>Directions: </a:t>
            </a:r>
            <a:r>
              <a:rPr lang="en-US" sz="2000" dirty="0" smtClean="0">
                <a:latin typeface="Calibri"/>
                <a:ea typeface="Calibri"/>
                <a:cs typeface="Calibri"/>
                <a:sym typeface="Calibri"/>
              </a:rPr>
              <a:t>Watch the clip, below. Pick one quote you agree with the most. On a half sheet of paper, write down the number, what the quote means to you and why you agree with it. Please write in complete sentences. When you are finished, wait for your next direction</a:t>
            </a:r>
            <a:r>
              <a:rPr lang="en-US" sz="2000" b="1" dirty="0" smtClean="0">
                <a:latin typeface="Calibri"/>
                <a:ea typeface="Calibri"/>
                <a:cs typeface="Calibri"/>
                <a:sym typeface="Calibri"/>
              </a:rPr>
              <a:t>. </a:t>
            </a:r>
          </a:p>
          <a:p>
            <a:pPr eaLnBrk="1" fontAlgn="auto" hangingPunct="1">
              <a:lnSpc>
                <a:spcPct val="80000"/>
              </a:lnSpc>
              <a:spcBef>
                <a:spcPts val="0"/>
              </a:spcBef>
              <a:spcAft>
                <a:spcPts val="0"/>
              </a:spcAft>
              <a:buClr>
                <a:srgbClr val="000000"/>
              </a:buClr>
              <a:buSzPct val="100000"/>
              <a:defRPr/>
            </a:pPr>
            <a:endParaRPr lang="en-US" sz="2000" b="1" u="sng" dirty="0">
              <a:solidFill>
                <a:schemeClr val="bg2">
                  <a:lumMod val="60000"/>
                  <a:lumOff val="40000"/>
                </a:schemeClr>
              </a:solidFill>
              <a:latin typeface="Calibri"/>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000" dirty="0">
                <a:hlinkClick r:id="rId3"/>
              </a:rPr>
              <a:t>https://m.youtube.com/watch?v=Om1lmhaBngA</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cxnSp>
        <p:nvCxnSpPr>
          <p:cNvPr id="3" name="Straight Connector 2"/>
          <p:cNvCxnSpPr/>
          <p:nvPr/>
        </p:nvCxnSpPr>
        <p:spPr>
          <a:xfrm>
            <a:off x="3048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11/3/16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b="1" dirty="0">
                <a:latin typeface="+mn-lt"/>
                <a:ea typeface="Calibri"/>
                <a:cs typeface="Calibri"/>
                <a:sym typeface="Calibri"/>
              </a:rPr>
              <a:t>Bell Work:</a:t>
            </a:r>
            <a:r>
              <a:rPr lang="en-US" dirty="0">
                <a:latin typeface="+mn-lt"/>
                <a:ea typeface="Calibri"/>
                <a:cs typeface="Calibri"/>
                <a:sym typeface="Calibri"/>
              </a:rPr>
              <a:t> </a:t>
            </a:r>
            <a:r>
              <a:rPr lang="en-US" dirty="0" smtClean="0">
                <a:latin typeface="+mn-lt"/>
                <a:ea typeface="Calibri"/>
                <a:cs typeface="Calibri"/>
                <a:sym typeface="Calibri"/>
              </a:rPr>
              <a:t>WOTD = stringent (</a:t>
            </a:r>
            <a:r>
              <a:rPr lang="en-US" dirty="0" err="1" smtClean="0">
                <a:latin typeface="+mn-lt"/>
                <a:ea typeface="Calibri"/>
                <a:cs typeface="Calibri"/>
                <a:sym typeface="Calibri"/>
              </a:rPr>
              <a:t>adj</a:t>
            </a:r>
            <a:r>
              <a:rPr lang="en-US" dirty="0" smtClean="0">
                <a:latin typeface="+mn-lt"/>
                <a:ea typeface="Calibri"/>
                <a:cs typeface="Calibri"/>
                <a:sym typeface="Calibri"/>
              </a:rPr>
              <a:t>)</a:t>
            </a:r>
            <a:endParaRPr lang="en-US"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b="1" dirty="0" smtClean="0">
                <a:latin typeface="+mn-lt"/>
                <a:ea typeface="Calibri"/>
                <a:cs typeface="Calibri"/>
                <a:sym typeface="Calibri"/>
              </a:rPr>
              <a:t>In </a:t>
            </a:r>
            <a:r>
              <a:rPr lang="en-US"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latin typeface="+mn-lt"/>
                <a:ea typeface="Calibri"/>
                <a:cs typeface="Calibri"/>
                <a:sym typeface="Calibri"/>
              </a:rPr>
              <a:t>Get in your Reading Groups </a:t>
            </a:r>
            <a:r>
              <a:rPr lang="en-US" b="1" dirty="0" smtClean="0">
                <a:solidFill>
                  <a:srgbClr val="00B050"/>
                </a:solidFill>
                <a:latin typeface="+mn-lt"/>
                <a:ea typeface="Calibri"/>
                <a:cs typeface="Calibri"/>
                <a:sym typeface="Calibri"/>
              </a:rPr>
              <a:t>(assigned on Tuesday)</a:t>
            </a:r>
            <a:endParaRPr lang="en-US" b="1" dirty="0">
              <a:solidFill>
                <a:srgbClr val="00B050"/>
              </a:solidFill>
              <a:latin typeface="+mn-lt"/>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dirty="0" smtClean="0">
                <a:latin typeface="+mn-lt"/>
                <a:ea typeface="Calibri"/>
                <a:cs typeface="Calibri"/>
                <a:sym typeface="Calibri"/>
              </a:rPr>
              <a:t>	**Finish AOTW (write practice intro. paragraph using outline and write one body 	paragraph). 	Have a partner from your Reading Group score your response using the rubric 	from the 	packet. </a:t>
            </a:r>
          </a:p>
          <a:p>
            <a:pPr lvl="4" eaLnBrk="1" fontAlgn="auto" hangingPunct="1">
              <a:lnSpc>
                <a:spcPct val="150000"/>
              </a:lnSpc>
              <a:spcBef>
                <a:spcPts val="0"/>
              </a:spcBef>
              <a:spcAft>
                <a:spcPts val="0"/>
              </a:spcAft>
              <a:buClr>
                <a:srgbClr val="000000"/>
              </a:buClr>
              <a:buSzPct val="100000"/>
              <a:defRPr/>
            </a:pPr>
            <a:r>
              <a:rPr lang="en-US" dirty="0" smtClean="0">
                <a:latin typeface="+mn-lt"/>
                <a:ea typeface="Calibri"/>
                <a:cs typeface="Calibri"/>
                <a:sym typeface="Calibri"/>
              </a:rPr>
              <a:t>	**Write your 5 questions and have a partner from your reading group answer the questions 	using the article. If they cannot answer them, you will need to revise them. Make sure to 	use the question stems from the handout w/ standards for Informational Texts. </a:t>
            </a:r>
            <a:r>
              <a:rPr lang="en-US" dirty="0" smtClean="0">
                <a:latin typeface="+mn-lt"/>
                <a:ea typeface="Calibri"/>
                <a:cs typeface="Calibri"/>
                <a:sym typeface="Wingdings" panose="05000000000000000000" pitchFamily="2" charset="2"/>
              </a:rPr>
              <a:t> </a:t>
            </a:r>
          </a:p>
          <a:p>
            <a:pPr lvl="4" eaLnBrk="1" fontAlgn="auto" hangingPunct="1">
              <a:lnSpc>
                <a:spcPct val="150000"/>
              </a:lnSpc>
              <a:spcBef>
                <a:spcPts val="0"/>
              </a:spcBef>
              <a:spcAft>
                <a:spcPts val="0"/>
              </a:spcAft>
              <a:buClr>
                <a:srgbClr val="000000"/>
              </a:buClr>
              <a:buSzPct val="100000"/>
              <a:defRPr/>
            </a:pPr>
            <a:r>
              <a:rPr lang="en-US" dirty="0">
                <a:latin typeface="+mn-lt"/>
                <a:ea typeface="Calibri"/>
                <a:cs typeface="Calibri"/>
                <a:sym typeface="Wingdings" panose="05000000000000000000" pitchFamily="2" charset="2"/>
              </a:rPr>
              <a:t>	</a:t>
            </a:r>
            <a:r>
              <a:rPr lang="en-US" b="1" dirty="0" smtClean="0">
                <a:solidFill>
                  <a:srgbClr val="00B050"/>
                </a:solidFill>
                <a:latin typeface="+mn-lt"/>
                <a:ea typeface="Calibri"/>
                <a:cs typeface="Calibri"/>
                <a:sym typeface="Wingdings" panose="05000000000000000000" pitchFamily="2" charset="2"/>
              </a:rPr>
              <a:t>**Exit Ticket </a:t>
            </a:r>
            <a:r>
              <a:rPr lang="en-US" dirty="0" smtClean="0">
                <a:latin typeface="+mn-lt"/>
                <a:ea typeface="Calibri"/>
                <a:cs typeface="Calibri"/>
                <a:sym typeface="Wingdings" panose="05000000000000000000" pitchFamily="2" charset="2"/>
              </a:rPr>
              <a:t>= Write a 4-5 sentence response (on a half sheet of paper) to discuss how this 	going through this process will be helpful when analyzing argumentative writing the rest of the 	semester. </a:t>
            </a:r>
            <a:endParaRPr lang="en-US"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solidFill>
                  <a:srgbClr val="00B050"/>
                </a:solidFill>
                <a:latin typeface="+mn-lt"/>
                <a:ea typeface="Calibri"/>
                <a:cs typeface="Calibri"/>
                <a:sym typeface="Calibri"/>
              </a:rPr>
              <a:t>If there is time, with your newly assigned reading groups</a:t>
            </a:r>
            <a:r>
              <a:rPr lang="en-US" dirty="0" smtClean="0">
                <a:latin typeface="+mn-lt"/>
                <a:ea typeface="Calibri"/>
                <a:cs typeface="Calibri"/>
                <a:sym typeface="Calibri"/>
              </a:rPr>
              <a:t>, go back through Act One, pgs. 3-48 (especially the section where we watched the movie) and fill out the note taker </a:t>
            </a:r>
            <a:r>
              <a:rPr lang="en-US" b="1" dirty="0" smtClean="0">
                <a:solidFill>
                  <a:srgbClr val="00B050"/>
                </a:solidFill>
                <a:latin typeface="+mn-lt"/>
                <a:ea typeface="Calibri"/>
                <a:cs typeface="Calibri"/>
                <a:sym typeface="Calibri"/>
              </a:rPr>
              <a:t>**Remember you have an assessment, tomorrow, to write an argumentative response for Act One of </a:t>
            </a:r>
            <a:r>
              <a:rPr lang="en-US" b="1" i="1" dirty="0" smtClean="0">
                <a:solidFill>
                  <a:srgbClr val="00B050"/>
                </a:solidFill>
                <a:latin typeface="+mn-lt"/>
                <a:ea typeface="Calibri"/>
                <a:cs typeface="Calibri"/>
                <a:sym typeface="Calibri"/>
              </a:rPr>
              <a:t>The Crucible</a:t>
            </a:r>
            <a:endParaRPr lang="en-US" b="1" i="1" dirty="0" smtClean="0">
              <a:solidFill>
                <a:srgbClr val="00B050"/>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Learning </a:t>
            </a:r>
            <a:r>
              <a:rPr lang="en-US"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ea typeface="Calibri"/>
                <a:cs typeface="Calibri"/>
                <a:sym typeface="Calibri"/>
              </a:rPr>
              <a:t>I can cite strong and thorough textual evidence that supports my inferences and analysis. </a:t>
            </a:r>
            <a:endParaRPr lang="en-US" dirty="0" smtClean="0">
              <a:ea typeface="Calibri"/>
              <a:cs typeface="Calibri"/>
              <a:sym typeface="Calibri"/>
            </a:endParaRPr>
          </a:p>
          <a:p>
            <a:pPr marL="285750" indent="-285750">
              <a:buFont typeface="Arial" panose="020B0604020202020204" pitchFamily="34" charset="0"/>
              <a:buChar char="•"/>
              <a:defRPr/>
            </a:pPr>
            <a:r>
              <a:rPr lang="en-US" dirty="0"/>
              <a:t>I can give an objective summary of a text.</a:t>
            </a:r>
          </a:p>
          <a:p>
            <a:pPr marL="285750" indent="-285750">
              <a:buFont typeface="Arial" panose="020B0604020202020204" pitchFamily="34" charset="0"/>
              <a:buChar char="•"/>
              <a:defRPr/>
            </a:pPr>
            <a:r>
              <a:rPr lang="en-US" dirty="0" smtClean="0"/>
              <a:t>I </a:t>
            </a:r>
            <a:r>
              <a:rPr lang="en-US" dirty="0"/>
              <a:t>can determine the author’s purpose for writing a text</a:t>
            </a:r>
          </a:p>
          <a:p>
            <a:pPr marL="285750" indent="-285750">
              <a:buFont typeface="Arial" panose="020B0604020202020204" pitchFamily="34" charset="0"/>
              <a:buChar char="•"/>
              <a:defRPr/>
            </a:pPr>
            <a:r>
              <a:rPr lang="en-US" dirty="0"/>
              <a:t>I can analyze and evaluate the effectiveness of the structure an author uses in his argument</a:t>
            </a:r>
            <a:r>
              <a:rPr lang="en-US" sz="1600" dirty="0"/>
              <a: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txBox="1">
            <a:spLocks noGrp="1" noChangeArrowheads="1"/>
          </p:cNvSpPr>
          <p:nvPr>
            <p:ph type="body" idx="1"/>
          </p:nvPr>
        </p:nvSpPr>
        <p:spPr>
          <a:xfrm>
            <a:off x="0" y="0"/>
            <a:ext cx="9144000" cy="6858000"/>
          </a:xfrm>
        </p:spPr>
        <p:txBody>
          <a:bodyPr/>
          <a:lstStyle/>
          <a:p>
            <a:pPr algn="ctr" eaLnBrk="1" hangingPunct="1">
              <a:lnSpc>
                <a:spcPct val="80000"/>
              </a:lnSpc>
            </a:pPr>
            <a:r>
              <a:rPr lang="en-US" altLang="en-US" sz="2800" b="1">
                <a:latin typeface="Kristen ITC" charset="0"/>
                <a:ea typeface="Arial" charset="0"/>
                <a:cs typeface="Arial" charset="0"/>
              </a:rPr>
              <a:t>11/3/16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 </a:t>
            </a:r>
            <a:r>
              <a:rPr lang="en-US" altLang="en-US" sz="2000">
                <a:latin typeface="Kristen ITC" charset="0"/>
                <a:ea typeface="Arial" charset="0"/>
                <a:cs typeface="Arial" charset="0"/>
              </a:rPr>
              <a:t>stringent</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 </a:t>
            </a:r>
            <a:r>
              <a:rPr lang="en-US" altLang="en-US" sz="2000">
                <a:latin typeface="Kristen ITC" charset="0"/>
                <a:ea typeface="Arial" charset="0"/>
                <a:cs typeface="Arial" charset="0"/>
              </a:rPr>
              <a:t>adjective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 strin</a:t>
            </a:r>
            <a:r>
              <a:rPr lang="en-US" altLang="en-US" sz="2000">
                <a:latin typeface="Kristen ITC" charset="0"/>
                <a:ea typeface="Arial" charset="0"/>
                <a:cs typeface="Arial" charset="0"/>
              </a:rPr>
              <a:t>-j</a:t>
            </a:r>
            <a:r>
              <a:rPr lang="en-US" altLang="en-US" sz="2000" i="1">
                <a:latin typeface="Kristen ITC" charset="0"/>
                <a:ea typeface="Arial" charset="0"/>
                <a:cs typeface="Arial" charset="0"/>
              </a:rPr>
              <a:t>uh</a:t>
            </a:r>
            <a:r>
              <a:rPr lang="en-US" altLang="en-US" sz="2000" b="1">
                <a:latin typeface="Kristen ITC" charset="0"/>
                <a:ea typeface="Arial" charset="0"/>
                <a:cs typeface="Arial" charset="0"/>
              </a:rPr>
              <a:t>  </a:t>
            </a:r>
            <a:r>
              <a:rPr lang="en-US" altLang="en-US" sz="2000">
                <a:latin typeface="Kristen ITC" charset="0"/>
                <a:ea typeface="Arial" charset="0"/>
                <a:cs typeface="Arial" charset="0"/>
              </a:rPr>
              <a:t>nt </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b="1">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stringently (adverb)</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Sentence:</a:t>
            </a:r>
            <a:r>
              <a:rPr lang="en-US" altLang="en-US" sz="2000">
                <a:latin typeface="Kristen ITC" charset="0"/>
                <a:ea typeface="Arial" charset="0"/>
                <a:cs typeface="Arial" charset="0"/>
              </a:rPr>
              <a:t> When he moved back home after having lived in an apartment of his own during his freshman year of college, Mr. Schmitt found the restrictions of a 9 pm curfew and having to call his parents every time he drove somewhere to be too </a:t>
            </a:r>
            <a:r>
              <a:rPr lang="en-US" altLang="en-US" sz="2000" b="1">
                <a:latin typeface="Kristen ITC" charset="0"/>
                <a:ea typeface="Arial" charset="0"/>
                <a:cs typeface="Arial" charset="0"/>
              </a:rPr>
              <a:t>stringent</a:t>
            </a:r>
            <a:r>
              <a:rPr lang="en-US" altLang="en-US" sz="2000">
                <a:latin typeface="Kristen ITC" charset="0"/>
                <a:ea typeface="Arial" charset="0"/>
                <a:cs typeface="Arial" charset="0"/>
              </a:rPr>
              <a:t>, so he moved out again immediately.</a:t>
            </a: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219200" y="2222500"/>
            <a:ext cx="4432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from “stringere” (to draw tight)</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600200" y="5543550"/>
            <a:ext cx="520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rigorously binding or exacting; strict; severe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11/4/16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b="1" dirty="0">
                <a:latin typeface="+mn-lt"/>
                <a:ea typeface="Calibri"/>
                <a:cs typeface="Calibri"/>
                <a:sym typeface="Calibri"/>
              </a:rPr>
              <a:t>Bell Work:</a:t>
            </a:r>
            <a:r>
              <a:rPr lang="en-US" dirty="0">
                <a:latin typeface="+mn-lt"/>
                <a:ea typeface="Calibri"/>
                <a:cs typeface="Calibri"/>
                <a:sym typeface="Calibri"/>
              </a:rPr>
              <a:t> </a:t>
            </a:r>
            <a:r>
              <a:rPr lang="en-US" dirty="0" smtClean="0">
                <a:latin typeface="+mn-lt"/>
                <a:ea typeface="Calibri"/>
                <a:cs typeface="Calibri"/>
                <a:sym typeface="Calibri"/>
              </a:rPr>
              <a:t>WOTD = conducive (</a:t>
            </a:r>
            <a:r>
              <a:rPr lang="en-US" dirty="0" err="1" smtClean="0">
                <a:latin typeface="+mn-lt"/>
                <a:ea typeface="Calibri"/>
                <a:cs typeface="Calibri"/>
                <a:sym typeface="Calibri"/>
              </a:rPr>
              <a:t>adj</a:t>
            </a:r>
            <a:r>
              <a:rPr lang="en-US" dirty="0" smtClean="0">
                <a:latin typeface="+mn-lt"/>
                <a:ea typeface="Calibri"/>
                <a:cs typeface="Calibri"/>
                <a:sym typeface="Calibri"/>
              </a:rPr>
              <a:t>)</a:t>
            </a:r>
            <a:endParaRPr lang="en-US"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b="1" dirty="0" smtClean="0">
                <a:latin typeface="+mn-lt"/>
                <a:ea typeface="Calibri"/>
                <a:cs typeface="Calibri"/>
                <a:sym typeface="Calibri"/>
              </a:rPr>
              <a:t>In </a:t>
            </a:r>
            <a:r>
              <a:rPr lang="en-US"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latin typeface="+mn-lt"/>
                <a:ea typeface="Calibri"/>
                <a:cs typeface="Calibri"/>
                <a:sym typeface="Calibri"/>
              </a:rPr>
              <a:t>Writing assignment on Act One of The Crucible. </a:t>
            </a:r>
            <a:r>
              <a:rPr lang="en-US" dirty="0" smtClean="0">
                <a:latin typeface="+mn-lt"/>
                <a:ea typeface="Calibri"/>
                <a:cs typeface="Calibri"/>
                <a:sym typeface="Calibri"/>
              </a:rPr>
              <a:t>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WHEN YOU ARE DONE, FOLLOW THESE DIRECTIONS:</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1) Turn your quiz in by placing it in the folder on my desk.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2)  **Write your 5 questions and have a partner from your reading group answer the questions using the article. If they cannot answer them, you will need to revise them. Make sure to use the question stems from the handout w/ standards for Informational Texts. </a:t>
            </a:r>
            <a:r>
              <a:rPr lang="en-US" dirty="0" smtClean="0">
                <a:latin typeface="+mn-lt"/>
                <a:ea typeface="Calibri"/>
                <a:cs typeface="Calibri"/>
                <a:sym typeface="Wingdings" panose="05000000000000000000" pitchFamily="2" charset="2"/>
              </a:rPr>
              <a:t> </a:t>
            </a:r>
          </a:p>
          <a:p>
            <a:pPr lvl="4" eaLnBrk="1" fontAlgn="auto" hangingPunct="1">
              <a:lnSpc>
                <a:spcPct val="150000"/>
              </a:lnSpc>
              <a:spcBef>
                <a:spcPts val="0"/>
              </a:spcBef>
              <a:spcAft>
                <a:spcPts val="0"/>
              </a:spcAft>
              <a:buClr>
                <a:srgbClr val="000000"/>
              </a:buClr>
              <a:buSzPct val="100000"/>
              <a:defRPr/>
            </a:pPr>
            <a:endParaRPr lang="en-US"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Learning </a:t>
            </a:r>
            <a:r>
              <a:rPr lang="en-US"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ea typeface="Calibri"/>
                <a:cs typeface="Calibri"/>
                <a:sym typeface="Calibri"/>
              </a:rPr>
              <a:t>I can cite strong and thorough textual evidence that supports my inferences and analysis. </a:t>
            </a:r>
            <a:endParaRPr lang="en-US" dirty="0" smtClean="0">
              <a:ea typeface="Calibri"/>
              <a:cs typeface="Calibri"/>
              <a:sym typeface="Calibri"/>
            </a:endParaRPr>
          </a:p>
          <a:p>
            <a:pPr marL="285750" indent="-285750">
              <a:buFont typeface="Arial" panose="020B0604020202020204" pitchFamily="34" charset="0"/>
              <a:buChar char="•"/>
              <a:defRPr/>
            </a:pPr>
            <a:r>
              <a:rPr lang="en-US" dirty="0"/>
              <a:t>I can give an objective summary of a text.</a:t>
            </a:r>
          </a:p>
          <a:p>
            <a:pPr marL="285750" indent="-285750">
              <a:buFont typeface="Arial" panose="020B0604020202020204" pitchFamily="34" charset="0"/>
              <a:buChar char="•"/>
              <a:defRPr/>
            </a:pPr>
            <a:r>
              <a:rPr lang="en-US" dirty="0" smtClean="0"/>
              <a:t>I </a:t>
            </a:r>
            <a:r>
              <a:rPr lang="en-US" dirty="0"/>
              <a:t>can determine the author’s purpose for writing a text</a:t>
            </a:r>
          </a:p>
          <a:p>
            <a:pPr marL="285750" indent="-285750">
              <a:buFont typeface="Arial" panose="020B0604020202020204" pitchFamily="34" charset="0"/>
              <a:buChar char="•"/>
              <a:defRPr/>
            </a:pPr>
            <a:r>
              <a:rPr lang="en-US" dirty="0"/>
              <a:t>I can analyze and evaluate the effectiveness of the structure an author uses in his argument</a:t>
            </a:r>
            <a:r>
              <a:rPr lang="en-US" sz="1600" dirty="0"/>
              <a: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txBox="1">
            <a:spLocks noGrp="1" noChangeArrowheads="1"/>
          </p:cNvSpPr>
          <p:nvPr>
            <p:ph type="body" idx="1"/>
          </p:nvPr>
        </p:nvSpPr>
        <p:spPr>
          <a:xfrm>
            <a:off x="0" y="0"/>
            <a:ext cx="9144000" cy="6858000"/>
          </a:xfrm>
        </p:spPr>
        <p:txBody>
          <a:bodyPr/>
          <a:lstStyle/>
          <a:p>
            <a:pPr eaLnBrk="1" hangingPunct="1">
              <a:lnSpc>
                <a:spcPct val="80000"/>
              </a:lnSpc>
            </a:pPr>
            <a:endParaRPr lang="en-US" altLang="en-US" sz="2000" b="1">
              <a:latin typeface="Kristen ITC" charset="0"/>
              <a:ea typeface="Arial" charset="0"/>
              <a:cs typeface="Arial" charset="0"/>
            </a:endParaRPr>
          </a:p>
          <a:p>
            <a:pPr algn="ctr" eaLnBrk="1" hangingPunct="1">
              <a:lnSpc>
                <a:spcPct val="80000"/>
              </a:lnSpc>
            </a:pPr>
            <a:r>
              <a:rPr lang="en-US" altLang="en-US" sz="2000" b="1">
                <a:latin typeface="Kristen ITC" charset="0"/>
                <a:ea typeface="Arial" charset="0"/>
                <a:cs typeface="Arial" charset="0"/>
              </a:rPr>
              <a:t>11/4/16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 </a:t>
            </a:r>
            <a:r>
              <a:rPr lang="en-US" altLang="en-US" sz="2000">
                <a:latin typeface="Kristen ITC" charset="0"/>
                <a:ea typeface="Arial" charset="0"/>
                <a:cs typeface="Arial" charset="0"/>
              </a:rPr>
              <a:t>conducive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 </a:t>
            </a:r>
            <a:r>
              <a:rPr lang="en-US" altLang="en-US" sz="2000">
                <a:latin typeface="Kristen ITC" charset="0"/>
                <a:ea typeface="Arial" charset="0"/>
                <a:cs typeface="Arial" charset="0"/>
              </a:rPr>
              <a:t>adjective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 </a:t>
            </a:r>
            <a:r>
              <a:rPr lang="en-US" altLang="en-US" sz="2000">
                <a:latin typeface="Kristen ITC" charset="0"/>
                <a:ea typeface="Arial" charset="0"/>
                <a:cs typeface="Arial" charset="0"/>
              </a:rPr>
              <a:t>kuh n-</a:t>
            </a:r>
            <a:r>
              <a:rPr lang="en-US" altLang="en-US" sz="2000" b="1">
                <a:latin typeface="Kristen ITC" charset="0"/>
                <a:ea typeface="Arial" charset="0"/>
                <a:cs typeface="Arial" charset="0"/>
              </a:rPr>
              <a:t>doo</a:t>
            </a:r>
            <a:r>
              <a:rPr lang="en-US" altLang="en-US" sz="2000">
                <a:latin typeface="Kristen ITC" charset="0"/>
                <a:ea typeface="Arial" charset="0"/>
                <a:cs typeface="Arial" charset="0"/>
              </a:rPr>
              <a:t>-siv </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conduct (verb) (not necessarily “conduct” (noun))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Sentence:</a:t>
            </a:r>
            <a:r>
              <a:rPr lang="en-US" altLang="en-US" sz="2000">
                <a:latin typeface="Kristen ITC" charset="0"/>
                <a:ea typeface="Arial" charset="0"/>
                <a:cs typeface="Arial" charset="0"/>
              </a:rPr>
              <a:t> Neither my older brother’s </a:t>
            </a:r>
            <a:r>
              <a:rPr lang="en-US" altLang="en-US" sz="2000" u="sng">
                <a:latin typeface="Kristen ITC" charset="0"/>
                <a:ea typeface="Arial" charset="0"/>
                <a:cs typeface="Arial" charset="0"/>
              </a:rPr>
              <a:t>stereo thumping at full blast</a:t>
            </a:r>
            <a:r>
              <a:rPr lang="en-US" altLang="en-US" sz="2000">
                <a:latin typeface="Kristen ITC" charset="0"/>
                <a:ea typeface="Arial" charset="0"/>
                <a:cs typeface="Arial" charset="0"/>
              </a:rPr>
              <a:t> nor my </a:t>
            </a:r>
            <a:r>
              <a:rPr lang="en-US" altLang="en-US" sz="2000" u="sng">
                <a:latin typeface="Kristen ITC" charset="0"/>
                <a:ea typeface="Arial" charset="0"/>
                <a:cs typeface="Arial" charset="0"/>
              </a:rPr>
              <a:t>parents arguing loudly </a:t>
            </a:r>
            <a:r>
              <a:rPr lang="en-US" altLang="en-US" sz="2000">
                <a:latin typeface="Kristen ITC" charset="0"/>
                <a:ea typeface="Arial" charset="0"/>
                <a:cs typeface="Arial" charset="0"/>
              </a:rPr>
              <a:t>in the next room were </a:t>
            </a:r>
            <a:r>
              <a:rPr lang="en-US" altLang="en-US" sz="2000" b="1">
                <a:latin typeface="Kristen ITC" charset="0"/>
                <a:ea typeface="Arial" charset="0"/>
                <a:cs typeface="Arial" charset="0"/>
              </a:rPr>
              <a:t>conducive</a:t>
            </a:r>
            <a:r>
              <a:rPr lang="en-US" altLang="en-US" sz="2000">
                <a:latin typeface="Kristen ITC" charset="0"/>
                <a:ea typeface="Arial" charset="0"/>
                <a:cs typeface="Arial" charset="0"/>
              </a:rPr>
              <a:t> to my efforts to study for the SAT.</a:t>
            </a: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066800" y="2209800"/>
            <a:ext cx="523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con (together; with) + ducere (to lead)</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600200" y="4953000"/>
            <a:ext cx="7467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tending to produce; conducing; contributive; helpful; favorable (usually followed by “to”)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11/7/16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With a partner, study vocabulary words for your quiz (10 minutes)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Study for WOTD Quiz (10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Quiz (20 mins) </a:t>
            </a:r>
          </a:p>
          <a:p>
            <a:pPr eaLnBrk="1" fontAlgn="auto" hangingPunct="1">
              <a:lnSpc>
                <a:spcPct val="150000"/>
              </a:lnSpc>
              <a:spcBef>
                <a:spcPts val="0"/>
              </a:spcBef>
              <a:spcAft>
                <a:spcPts val="0"/>
              </a:spcAft>
              <a:buClr>
                <a:srgbClr val="000000"/>
              </a:buClr>
              <a:buSzPct val="100000"/>
              <a:defRPr/>
            </a:pPr>
            <a:r>
              <a:rPr lang="en-US" sz="1600" b="1" dirty="0" smtClean="0">
                <a:solidFill>
                  <a:srgbClr val="7030A0"/>
                </a:solidFill>
                <a:latin typeface="+mn-lt"/>
                <a:ea typeface="Calibri"/>
                <a:cs typeface="Calibri"/>
                <a:sym typeface="Calibri"/>
              </a:rPr>
              <a:t>**Test Number = </a:t>
            </a:r>
            <a:r>
              <a:rPr lang="en-US" sz="1600" b="1" dirty="0" err="1" smtClean="0">
                <a:solidFill>
                  <a:srgbClr val="7030A0"/>
                </a:solidFill>
                <a:latin typeface="+mn-lt"/>
                <a:ea typeface="Calibri"/>
                <a:cs typeface="Calibri"/>
                <a:sym typeface="Calibri"/>
              </a:rPr>
              <a:t>FoS</a:t>
            </a:r>
            <a:r>
              <a:rPr lang="en-US" sz="1600" b="1" dirty="0" smtClean="0">
                <a:solidFill>
                  <a:srgbClr val="7030A0"/>
                </a:solidFill>
                <a:latin typeface="+mn-lt"/>
                <a:ea typeface="Calibri"/>
                <a:cs typeface="Calibri"/>
                <a:sym typeface="Calibri"/>
              </a:rPr>
              <a:t> for “Fall or Spring” OR </a:t>
            </a:r>
            <a:r>
              <a:rPr lang="en-US" sz="1600" b="1" dirty="0" err="1" smtClean="0">
                <a:solidFill>
                  <a:srgbClr val="7030A0"/>
                </a:solidFill>
                <a:latin typeface="+mn-lt"/>
                <a:ea typeface="Calibri"/>
                <a:cs typeface="Calibri"/>
                <a:sym typeface="Calibri"/>
              </a:rPr>
              <a:t>WoS</a:t>
            </a:r>
            <a:r>
              <a:rPr lang="en-US" sz="1600" b="1" dirty="0" smtClean="0">
                <a:solidFill>
                  <a:srgbClr val="7030A0"/>
                </a:solidFill>
                <a:latin typeface="+mn-lt"/>
                <a:ea typeface="Calibri"/>
                <a:cs typeface="Calibri"/>
                <a:sym typeface="Calibri"/>
              </a:rPr>
              <a:t> for “Witches or Stitches”</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a:solidFill>
                  <a:srgbClr val="0070C0"/>
                </a:solidFill>
                <a:ea typeface="Calibri"/>
                <a:cs typeface="Calibri"/>
                <a:sym typeface="Calibri"/>
              </a:rPr>
              <a:t>2</a:t>
            </a:r>
            <a:r>
              <a:rPr lang="en-US" sz="1600" b="1" baseline="30000" dirty="0">
                <a:solidFill>
                  <a:srgbClr val="0070C0"/>
                </a:solidFill>
                <a:ea typeface="Calibri"/>
                <a:cs typeface="Calibri"/>
                <a:sym typeface="Calibri"/>
              </a:rPr>
              <a:t>nd</a:t>
            </a:r>
            <a:r>
              <a:rPr lang="en-US" sz="1600" b="1" dirty="0">
                <a:solidFill>
                  <a:srgbClr val="0070C0"/>
                </a:solidFill>
                <a:ea typeface="Calibri"/>
                <a:cs typeface="Calibri"/>
                <a:sym typeface="Calibri"/>
              </a:rPr>
              <a:t> and 3</a:t>
            </a:r>
            <a:r>
              <a:rPr lang="en-US" sz="1600" b="1" baseline="30000" dirty="0">
                <a:solidFill>
                  <a:srgbClr val="0070C0"/>
                </a:solidFill>
                <a:ea typeface="Calibri"/>
                <a:cs typeface="Calibri"/>
                <a:sym typeface="Calibri"/>
              </a:rPr>
              <a:t>rd</a:t>
            </a:r>
            <a:r>
              <a:rPr lang="en-US" sz="1600" b="1" dirty="0">
                <a:solidFill>
                  <a:srgbClr val="0070C0"/>
                </a:solidFill>
                <a:ea typeface="Calibri"/>
                <a:cs typeface="Calibri"/>
                <a:sym typeface="Calibri"/>
              </a:rPr>
              <a:t> Hour = SSR for 15 mins + start writing Weekly Response #4 (due next Sunday by 10 p.m</a:t>
            </a:r>
            <a:r>
              <a:rPr lang="en-US" sz="1600" b="1" dirty="0" smtClean="0">
                <a:solidFill>
                  <a:srgbClr val="0070C0"/>
                </a:solidFill>
                <a:ea typeface="Calibri"/>
                <a:cs typeface="Calibri"/>
                <a:sym typeface="Calibri"/>
              </a:rPr>
              <a:t>.)</a:t>
            </a:r>
            <a:endParaRPr lang="en-US" sz="1600"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Finish ACT One Quiz for </a:t>
            </a:r>
            <a:r>
              <a:rPr lang="en-US" sz="1600" b="1" i="1" dirty="0" smtClean="0">
                <a:solidFill>
                  <a:srgbClr val="009A46"/>
                </a:solidFill>
                <a:latin typeface="+mn-lt"/>
                <a:ea typeface="Calibri"/>
                <a:cs typeface="Calibri"/>
                <a:sym typeface="Calibri"/>
              </a:rPr>
              <a:t>The Crucible </a:t>
            </a:r>
            <a:r>
              <a:rPr lang="en-US" sz="1600" b="1" dirty="0" smtClean="0">
                <a:solidFill>
                  <a:srgbClr val="009A46"/>
                </a:solidFill>
                <a:latin typeface="+mn-lt"/>
                <a:ea typeface="Calibri"/>
                <a:cs typeface="Calibri"/>
                <a:sym typeface="Calibri"/>
              </a:rPr>
              <a:t>(15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Switch questions with a partner for AOTW #5 and peer edit</a:t>
            </a:r>
            <a:r>
              <a:rPr lang="en-US" sz="1600" dirty="0">
                <a:latin typeface="+mn-lt"/>
                <a:ea typeface="Calibri"/>
                <a:cs typeface="Calibri"/>
                <a:sym typeface="Calibri"/>
              </a:rPr>
              <a:t> </a:t>
            </a:r>
            <a:r>
              <a:rPr lang="en-US" sz="1600" dirty="0" smtClean="0">
                <a:latin typeface="+mn-lt"/>
                <a:ea typeface="Calibri"/>
                <a:cs typeface="Calibri"/>
                <a:sym typeface="Calibri"/>
              </a:rPr>
              <a:t>(10 mins)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Tomorrow, turn in AOTW #5 on witches and climate change (packet + 5 questions)</a:t>
            </a:r>
          </a:p>
          <a:p>
            <a:pPr lvl="4" eaLnBrk="1" fontAlgn="auto" hangingPunct="1">
              <a:lnSpc>
                <a:spcPct val="150000"/>
              </a:lnSpc>
              <a:spcBef>
                <a:spcPts val="0"/>
              </a:spcBef>
              <a:spcAft>
                <a:spcPts val="0"/>
              </a:spcAft>
              <a:buClr>
                <a:srgbClr val="000000"/>
              </a:buClr>
              <a:buSzPct val="100000"/>
              <a:defRPr/>
            </a:pP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smtClean="0"/>
              <a:t>I </a:t>
            </a:r>
            <a:r>
              <a:rPr lang="en-US" sz="1600" dirty="0"/>
              <a:t>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txBox="1">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a:latin typeface="Kristen ITC" charset="0"/>
              <a:ea typeface="Arial" charset="0"/>
              <a:cs typeface="Arial" charset="0"/>
            </a:endParaRPr>
          </a:p>
          <a:p>
            <a:pPr algn="ctr" eaLnBrk="1" hangingPunct="1">
              <a:lnSpc>
                <a:spcPct val="80000"/>
              </a:lnSpc>
            </a:pPr>
            <a:r>
              <a:rPr lang="en-US" altLang="en-US" sz="2800" b="1">
                <a:latin typeface="Kristen ITC" charset="0"/>
                <a:ea typeface="Arial" charset="0"/>
                <a:cs typeface="Arial" charset="0"/>
              </a:rPr>
              <a:t>11/9/16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 </a:t>
            </a:r>
            <a:r>
              <a:rPr lang="en-US" altLang="en-US" sz="2000">
                <a:latin typeface="Kristen ITC" charset="0"/>
                <a:ea typeface="Arial" charset="0"/>
                <a:cs typeface="Arial" charset="0"/>
              </a:rPr>
              <a:t>falter</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 </a:t>
            </a:r>
            <a:r>
              <a:rPr lang="en-US" altLang="en-US" sz="2000">
                <a:latin typeface="Kristen ITC" charset="0"/>
                <a:ea typeface="Arial" charset="0"/>
                <a:cs typeface="Arial" charset="0"/>
              </a:rPr>
              <a:t>verb</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 fawl-ter</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falterer (noun), falteringly (adverb), nonfaltering (adj)</a:t>
            </a:r>
          </a:p>
          <a:p>
            <a:pPr eaLnBrk="1" hangingPunct="1">
              <a:lnSpc>
                <a:spcPct val="80000"/>
              </a:lnSpc>
            </a:pPr>
            <a:endParaRPr lang="en-US" altLang="en-US" sz="2000" b="1">
              <a:latin typeface="Kristen ITC" charset="0"/>
              <a:ea typeface="Arial" charset="0"/>
              <a:cs typeface="Arial" charset="0"/>
            </a:endParaRPr>
          </a:p>
          <a:p>
            <a:pPr eaLnBrk="1" hangingPunct="1">
              <a:lnSpc>
                <a:spcPct val="150000"/>
              </a:lnSpc>
            </a:pPr>
            <a:r>
              <a:rPr lang="en-US" altLang="en-US" sz="2000" b="1">
                <a:latin typeface="Kristen ITC" charset="0"/>
                <a:ea typeface="Arial" charset="0"/>
                <a:cs typeface="Arial" charset="0"/>
              </a:rPr>
              <a:t>Sentence: </a:t>
            </a:r>
            <a:r>
              <a:rPr lang="en-US" altLang="en-US" sz="2000">
                <a:latin typeface="Kristen ITC" charset="0"/>
                <a:ea typeface="Arial" charset="0"/>
                <a:cs typeface="Arial" charset="0"/>
              </a:rPr>
              <a:t>When the bank teller noticed that the masked man began to </a:t>
            </a:r>
            <a:r>
              <a:rPr lang="en-US" altLang="en-US" sz="2000" b="1" u="sng">
                <a:latin typeface="Kristen ITC" charset="0"/>
                <a:ea typeface="Arial" charset="0"/>
                <a:cs typeface="Arial" charset="0"/>
              </a:rPr>
              <a:t>falter</a:t>
            </a:r>
            <a:r>
              <a:rPr lang="en-US" altLang="en-US" sz="2000">
                <a:latin typeface="Kristen ITC" charset="0"/>
                <a:ea typeface="Arial" charset="0"/>
                <a:cs typeface="Arial" charset="0"/>
              </a:rPr>
              <a:t> slightly, she discreetly pressed the silent alarm.</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066800" y="2438400"/>
            <a:ext cx="5808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Middle English, falteren = to stammer and stagger</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600200" y="5545138"/>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1800">
                <a:solidFill>
                  <a:schemeClr val="tx1"/>
                </a:solidFill>
                <a:latin typeface="Kristen ITC" charset="0"/>
              </a:rPr>
              <a:t>to hesitate or waver in action, purpose, intent, etc</a:t>
            </a:r>
            <a:r>
              <a:rPr lang="en-US" altLang="x-none" sz="1800">
                <a:solidFill>
                  <a:schemeClr val="tx1"/>
                </a:solidFill>
              </a:rPr>
              <a:t>.</a:t>
            </a:r>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11/9/16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falter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falter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 has more power?” Group activity w/ your assigned Reading Groups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Window Notes for Act Two and Note taker on major themes to be analyzed (power, hysteria, persecution, etc.)</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smtClean="0"/>
              <a:t>I </a:t>
            </a:r>
            <a:r>
              <a:rPr lang="en-US" sz="1600" dirty="0"/>
              <a:t>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11/10/16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magistrate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magistrate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Go over and discuss rubric for group/collaboration work</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a:t>
            </a:r>
            <a:r>
              <a:rPr lang="en-US" sz="1600" b="1" dirty="0" smtClean="0">
                <a:latin typeface="+mn-lt"/>
                <a:ea typeface="Calibri"/>
                <a:cs typeface="Calibri"/>
                <a:sym typeface="Calibri"/>
              </a:rPr>
              <a:t>Window Notes for Act Two </a:t>
            </a:r>
            <a:r>
              <a:rPr lang="en-US" sz="1600" dirty="0" smtClean="0">
                <a:latin typeface="+mn-lt"/>
                <a:ea typeface="Calibri"/>
                <a:cs typeface="Calibri"/>
                <a:sym typeface="Calibri"/>
              </a:rPr>
              <a:t>and Note taker on major themes to be analyzed (power, hysteria, persecution, etc.).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tx1"/>
                </a:solidFill>
                <a:latin typeface="+mn-lt"/>
                <a:ea typeface="Calibri"/>
                <a:cs typeface="Calibri"/>
                <a:sym typeface="Calibri"/>
              </a:rPr>
              <a:t>Small groups = Assign roles for reading and for filling out the Window Notes + the Note taker on major themes to be analyzed (power, hysteria, persecution, etc.) **Up to pg. 63</a:t>
            </a:r>
            <a:endParaRPr lang="en-US" sz="1600" dirty="0">
              <a:solidFill>
                <a:schemeClr val="tx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marL="285750" lvl="4" indent="-285750" eaLnBrk="1" fontAlgn="auto" hangingPunct="1">
              <a:lnSpc>
                <a:spcPct val="150000"/>
              </a:lnSpc>
              <a:spcBef>
                <a:spcPts val="0"/>
              </a:spcBef>
              <a:spcAft>
                <a:spcPts val="0"/>
              </a:spcAft>
              <a:buClr>
                <a:srgbClr val="000000"/>
              </a:buClr>
              <a:buSzPct val="100000"/>
              <a:buFont typeface="Arial" charset="0"/>
              <a:buChar char="•"/>
              <a:defRPr/>
            </a:pPr>
            <a:r>
              <a:rPr lang="en-US" sz="1600" b="1" dirty="0" smtClean="0">
                <a:solidFill>
                  <a:srgbClr val="009A46"/>
                </a:solidFill>
                <a:ea typeface="Calibri"/>
                <a:cs typeface="Calibri"/>
                <a:sym typeface="Calibri"/>
              </a:rPr>
              <a:t>Make sure notes are completed for Part 1 of Act 2 (up to pg. 63). </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11/10 /16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magistrate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b="1" dirty="0" err="1">
                <a:latin typeface="+mn-lt"/>
              </a:rPr>
              <a:t>maj</a:t>
            </a:r>
            <a:r>
              <a:rPr lang="en-US" sz="2000" dirty="0">
                <a:latin typeface="+mn-lt"/>
              </a:rPr>
              <a:t>-</a:t>
            </a:r>
            <a:r>
              <a:rPr lang="en-US" sz="2000" i="1" dirty="0">
                <a:latin typeface="+mn-lt"/>
              </a:rPr>
              <a:t>uh</a:t>
            </a:r>
            <a:r>
              <a:rPr lang="en-US" sz="2000" dirty="0">
                <a:latin typeface="+mn-lt"/>
              </a:rPr>
              <a:t>-</a:t>
            </a:r>
            <a:r>
              <a:rPr lang="en-US" sz="2000" dirty="0" err="1">
                <a:latin typeface="+mn-lt"/>
              </a:rPr>
              <a:t>streyt</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magistrates (noun)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150000"/>
              </a:lnSpc>
              <a:defRPr/>
            </a:pPr>
            <a:r>
              <a:rPr lang="en-US" altLang="en-US" sz="2000" b="1" dirty="0" smtClean="0">
                <a:latin typeface="+mn-lt"/>
              </a:rPr>
              <a:t>Sentence: </a:t>
            </a:r>
            <a:r>
              <a:rPr lang="en-US" altLang="en-US" sz="2000" dirty="0" smtClean="0">
                <a:latin typeface="+mn-lt"/>
              </a:rPr>
              <a:t>Two high school </a:t>
            </a:r>
            <a:r>
              <a:rPr lang="en-US" sz="2000" dirty="0" smtClean="0">
                <a:latin typeface="+mn-lt"/>
              </a:rPr>
              <a:t>students </a:t>
            </a:r>
            <a:r>
              <a:rPr lang="en-US" sz="2000" dirty="0">
                <a:latin typeface="+mn-lt"/>
              </a:rPr>
              <a:t>were convicted by </a:t>
            </a:r>
            <a:r>
              <a:rPr lang="en-US" sz="2000" dirty="0" smtClean="0">
                <a:latin typeface="+mn-lt"/>
              </a:rPr>
              <a:t>the city’s</a:t>
            </a:r>
            <a:r>
              <a:rPr lang="en-US" sz="2000" dirty="0">
                <a:latin typeface="+mn-lt"/>
              </a:rPr>
              <a:t> </a:t>
            </a:r>
            <a:r>
              <a:rPr lang="en-US" sz="2000" b="1" dirty="0" smtClean="0">
                <a:latin typeface="+mn-lt"/>
              </a:rPr>
              <a:t>magistrate</a:t>
            </a:r>
            <a:r>
              <a:rPr lang="en-US" sz="2000" dirty="0" smtClean="0">
                <a:latin typeface="+mn-lt"/>
              </a:rPr>
              <a:t> for obstructing </a:t>
            </a:r>
            <a:r>
              <a:rPr lang="en-US" sz="2000" dirty="0">
                <a:latin typeface="+mn-lt"/>
              </a:rPr>
              <a:t>a police officer in the execution of his duty.</a:t>
            </a:r>
            <a:endParaRPr lang="en-US" altLang="en-US" sz="2000" b="1" dirty="0" smtClean="0">
              <a:latin typeface="+mn-lt"/>
            </a:endParaRPr>
          </a:p>
          <a:p>
            <a:pPr eaLnBrk="1" hangingPunct="1">
              <a:lnSpc>
                <a:spcPct val="150000"/>
              </a:lnSpc>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5802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smtClean="0">
                <a:latin typeface="+mn-lt"/>
                <a:ea typeface="+mn-ea"/>
              </a:rPr>
              <a:t>magister </a:t>
            </a:r>
            <a:r>
              <a:rPr lang="en-US" altLang="en-US" sz="1800" dirty="0" smtClean="0">
                <a:latin typeface="+mn-lt"/>
                <a:ea typeface="+mn-ea"/>
              </a:rPr>
              <a:t>= master &amp; </a:t>
            </a:r>
            <a:r>
              <a:rPr lang="en-US" altLang="en-US" sz="1800" i="1" dirty="0" err="1" smtClean="0">
                <a:latin typeface="+mn-lt"/>
                <a:ea typeface="+mn-ea"/>
              </a:rPr>
              <a:t>magistratus</a:t>
            </a:r>
            <a:r>
              <a:rPr lang="en-US" altLang="en-US" sz="1800" dirty="0" smtClean="0">
                <a:latin typeface="+mn-lt"/>
                <a:ea typeface="+mn-ea"/>
              </a:rPr>
              <a:t> = administrator </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715000"/>
            <a:ext cx="746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civil officer or lay judge who administers the law, especially one who conducts a court that deals with minor offenses and holds preliminary hearings for more serious ones.</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11/10/16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magistrate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pallor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Go over and discuss rubric for group/collaboration work</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a:t>
            </a:r>
            <a:r>
              <a:rPr lang="en-US" sz="1600" b="1" dirty="0" smtClean="0">
                <a:latin typeface="+mn-lt"/>
                <a:ea typeface="Calibri"/>
                <a:cs typeface="Calibri"/>
                <a:sym typeface="Calibri"/>
              </a:rPr>
              <a:t>Window Notes for Act Two </a:t>
            </a:r>
            <a:r>
              <a:rPr lang="en-US" sz="1600" dirty="0" smtClean="0">
                <a:latin typeface="+mn-lt"/>
                <a:ea typeface="Calibri"/>
                <a:cs typeface="Calibri"/>
                <a:sym typeface="Calibri"/>
              </a:rPr>
              <a:t>and Note taker on major themes to be analyzed (power, hysteria, persecution, etc.).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tx1"/>
                </a:solidFill>
                <a:latin typeface="+mn-lt"/>
                <a:ea typeface="Calibri"/>
                <a:cs typeface="Calibri"/>
                <a:sym typeface="Calibri"/>
              </a:rPr>
              <a:t>Small groups = Assign roles for reading and for filling out the Window Notes + the Note taker on major themes to be analyzed (power, hysteria, persecution, etc.) **Up to pg. 63</a:t>
            </a:r>
            <a:endParaRPr lang="en-US" sz="1600" dirty="0">
              <a:solidFill>
                <a:schemeClr val="tx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marL="285750" lvl="4" indent="-285750" eaLnBrk="1" fontAlgn="auto" hangingPunct="1">
              <a:lnSpc>
                <a:spcPct val="150000"/>
              </a:lnSpc>
              <a:spcBef>
                <a:spcPts val="0"/>
              </a:spcBef>
              <a:spcAft>
                <a:spcPts val="0"/>
              </a:spcAft>
              <a:buClr>
                <a:srgbClr val="000000"/>
              </a:buClr>
              <a:buSzPct val="100000"/>
              <a:buFont typeface="Arial" charset="0"/>
              <a:buChar char="•"/>
              <a:defRPr/>
            </a:pPr>
            <a:r>
              <a:rPr lang="en-US" sz="1600" b="1" dirty="0" smtClean="0">
                <a:solidFill>
                  <a:srgbClr val="009A46"/>
                </a:solidFill>
                <a:ea typeface="Calibri"/>
                <a:cs typeface="Calibri"/>
                <a:sym typeface="Calibri"/>
              </a:rPr>
              <a:t>Make sure notes are completed for Part 1 of Act 2 (up to pg. 63). </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57"/>
          <p:cNvSpPr txBox="1">
            <a:spLocks noGrp="1"/>
          </p:cNvSpPr>
          <p:nvPr>
            <p:ph type="title" idx="4294967295"/>
          </p:nvPr>
        </p:nvSpPr>
        <p:spPr>
          <a:xfrm>
            <a:off x="609600" y="49213"/>
            <a:ext cx="7772400" cy="560387"/>
          </a:xfrm>
        </p:spPr>
        <p:txBody>
          <a:bodyPr tIns="45700" bIns="45700" anchorCtr="1"/>
          <a:lstStyle/>
          <a:p>
            <a:pPr algn="ctr" eaLnBrk="1" hangingPunct="1">
              <a:buClr>
                <a:srgbClr val="000000"/>
              </a:buClr>
              <a:buSzPct val="25000"/>
              <a:buFont typeface="Calibri" charset="0"/>
              <a:buNone/>
            </a:pPr>
            <a:r>
              <a:rPr lang="en-US" altLang="en-US" sz="4400" dirty="0" smtClean="0">
                <a:latin typeface="Calibri" charset="0"/>
                <a:ea typeface="Arial" charset="0"/>
                <a:cs typeface="Arial" charset="0"/>
                <a:sym typeface="Calibri" charset="0"/>
              </a:rPr>
              <a:t>9/7/17 </a:t>
            </a:r>
            <a:r>
              <a:rPr lang="en-US" altLang="en-US" sz="4400" dirty="0">
                <a:latin typeface="Calibri" charset="0"/>
                <a:ea typeface="Arial" charset="0"/>
                <a:cs typeface="Arial" charset="0"/>
                <a:sym typeface="Calibri" charset="0"/>
              </a:rPr>
              <a:t>Agenda</a:t>
            </a:r>
          </a:p>
        </p:txBody>
      </p:sp>
      <p:sp>
        <p:nvSpPr>
          <p:cNvPr id="58" name="Shape 58"/>
          <p:cNvSpPr txBox="1">
            <a:spLocks noGrp="1"/>
          </p:cNvSpPr>
          <p:nvPr>
            <p:ph type="body" idx="4294967295"/>
          </p:nvPr>
        </p:nvSpPr>
        <p:spPr>
          <a:xfrm>
            <a:off x="152400" y="609600"/>
            <a:ext cx="8839200" cy="5465862"/>
          </a:xfrm>
          <a:extLst/>
        </p:spPr>
        <p:txBody>
          <a:bodyPr tIns="45700" bIns="45700">
            <a:normAutofit fontScale="25000" lnSpcReduction="20000"/>
          </a:bodyPr>
          <a:lstStyle/>
          <a:p>
            <a:pPr eaLnBrk="1" fontAlgn="auto" hangingPunct="1">
              <a:lnSpc>
                <a:spcPct val="120000"/>
              </a:lnSpc>
              <a:spcBef>
                <a:spcPts val="0"/>
              </a:spcBef>
              <a:spcAft>
                <a:spcPts val="0"/>
              </a:spcAft>
              <a:buClr>
                <a:srgbClr val="000000"/>
              </a:buClr>
              <a:buSzPct val="100000"/>
              <a:defRPr/>
            </a:pPr>
            <a:r>
              <a:rPr lang="en-US" sz="6000" b="1" dirty="0" smtClean="0">
                <a:latin typeface="+mn-lt"/>
                <a:ea typeface="Calibri"/>
                <a:cs typeface="Calibri"/>
                <a:sym typeface="Calibri"/>
              </a:rPr>
              <a:t>Bell Work:</a:t>
            </a:r>
            <a:r>
              <a:rPr lang="en-US" sz="6000" dirty="0" smtClean="0">
                <a:latin typeface="+mn-lt"/>
                <a:ea typeface="Calibri"/>
                <a:cs typeface="Calibri"/>
                <a:sym typeface="Calibri"/>
              </a:rPr>
              <a:t> </a:t>
            </a:r>
            <a:r>
              <a:rPr lang="en-US" sz="6000" dirty="0">
                <a:ea typeface="Calibri"/>
                <a:cs typeface="Calibri"/>
                <a:sym typeface="Calibri"/>
              </a:rPr>
              <a:t>On a sheet of paper, which you will keep in your binder, </a:t>
            </a:r>
            <a:r>
              <a:rPr lang="en-US" sz="6000" dirty="0"/>
              <a:t>list </a:t>
            </a:r>
            <a:r>
              <a:rPr lang="en-US" sz="6000" dirty="0" smtClean="0"/>
              <a:t>two individual/personal </a:t>
            </a:r>
            <a:r>
              <a:rPr lang="en-US" sz="6000" dirty="0"/>
              <a:t>goals you have for this </a:t>
            </a:r>
            <a:r>
              <a:rPr lang="en-US" sz="6000" dirty="0" smtClean="0"/>
              <a:t>semester in this class </a:t>
            </a:r>
            <a:r>
              <a:rPr lang="en-US" sz="6000" dirty="0"/>
              <a:t>and how you plan to accomplish them (i.e. "I want an A," or "I want to improve my reading level."). Also, please mention any suggestions that you can give me to help you achieve the goals you addressed. </a:t>
            </a:r>
            <a:r>
              <a:rPr lang="en-US" sz="6000" dirty="0" smtClean="0"/>
              <a:t>Finally, include one goal we should set for the entire class. </a:t>
            </a:r>
            <a:endParaRPr lang="en-US" sz="6000" dirty="0">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6000" dirty="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6000" b="1" dirty="0" smtClean="0">
                <a:latin typeface="+mn-lt"/>
                <a:ea typeface="Calibri"/>
                <a:cs typeface="Calibri"/>
                <a:sym typeface="Calibri"/>
              </a:rPr>
              <a:t>In </a:t>
            </a:r>
            <a:r>
              <a:rPr lang="en-US" sz="60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6000" dirty="0" smtClean="0">
                <a:latin typeface="+mn-lt"/>
                <a:ea typeface="Calibri"/>
                <a:cs typeface="Calibri"/>
                <a:sym typeface="Calibri"/>
              </a:rPr>
              <a:t>Sign up for everything assignment (using the </a:t>
            </a:r>
            <a:r>
              <a:rPr lang="en-US" sz="6000" dirty="0" err="1" smtClean="0">
                <a:latin typeface="+mn-lt"/>
                <a:ea typeface="Calibri"/>
                <a:cs typeface="Calibri"/>
                <a:sym typeface="Calibri"/>
              </a:rPr>
              <a:t>chromebooks</a:t>
            </a:r>
            <a:r>
              <a:rPr lang="en-US" sz="60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60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6000" dirty="0" smtClean="0">
                <a:latin typeface="+mn-lt"/>
                <a:ea typeface="Calibri"/>
                <a:cs typeface="Calibri"/>
                <a:sym typeface="Calibri"/>
              </a:rPr>
              <a:t>1</a:t>
            </a:r>
            <a:r>
              <a:rPr lang="en-US" sz="6000" baseline="30000" dirty="0" smtClean="0">
                <a:latin typeface="+mn-lt"/>
                <a:ea typeface="Calibri"/>
                <a:cs typeface="Calibri"/>
                <a:sym typeface="Calibri"/>
              </a:rPr>
              <a:t>st</a:t>
            </a:r>
            <a:r>
              <a:rPr lang="en-US" sz="6000" dirty="0" smtClean="0">
                <a:latin typeface="+mn-lt"/>
                <a:ea typeface="Calibri"/>
                <a:cs typeface="Calibri"/>
                <a:sym typeface="Calibri"/>
              </a:rPr>
              <a:t> hour = hm6zre</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6000" dirty="0" smtClean="0">
                <a:latin typeface="+mn-lt"/>
                <a:ea typeface="Calibri"/>
                <a:cs typeface="Calibri"/>
                <a:sym typeface="Calibri"/>
              </a:rPr>
              <a:t>3</a:t>
            </a:r>
            <a:r>
              <a:rPr lang="en-US" sz="6000" baseline="30000" dirty="0" smtClean="0">
                <a:latin typeface="+mn-lt"/>
                <a:ea typeface="Calibri"/>
                <a:cs typeface="Calibri"/>
                <a:sym typeface="Calibri"/>
              </a:rPr>
              <a:t>rd</a:t>
            </a:r>
            <a:r>
              <a:rPr lang="en-US" sz="6000" dirty="0" smtClean="0">
                <a:latin typeface="+mn-lt"/>
                <a:ea typeface="Calibri"/>
                <a:cs typeface="Calibri"/>
                <a:sym typeface="Calibri"/>
              </a:rPr>
              <a:t> hour = </a:t>
            </a:r>
            <a:r>
              <a:rPr lang="en-US" sz="6000" dirty="0">
                <a:latin typeface="+mn-lt"/>
                <a:ea typeface="Calibri"/>
                <a:cs typeface="Calibri"/>
                <a:sym typeface="Calibri"/>
              </a:rPr>
              <a:t>jqov60b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6000" dirty="0" smtClean="0">
                <a:latin typeface="+mn-lt"/>
                <a:ea typeface="Calibri"/>
                <a:cs typeface="Calibri"/>
                <a:sym typeface="Calibri"/>
              </a:rPr>
              <a:t>5</a:t>
            </a:r>
            <a:r>
              <a:rPr lang="en-US" sz="6000" baseline="30000" dirty="0" smtClean="0">
                <a:latin typeface="+mn-lt"/>
                <a:ea typeface="Calibri"/>
                <a:cs typeface="Calibri"/>
                <a:sym typeface="Calibri"/>
              </a:rPr>
              <a:t>th</a:t>
            </a:r>
            <a:r>
              <a:rPr lang="en-US" sz="6000" dirty="0" smtClean="0">
                <a:latin typeface="+mn-lt"/>
                <a:ea typeface="Calibri"/>
                <a:cs typeface="Calibri"/>
                <a:sym typeface="Calibri"/>
              </a:rPr>
              <a:t> hour = </a:t>
            </a:r>
            <a:r>
              <a:rPr lang="en-US" sz="6000" dirty="0">
                <a:latin typeface="+mn-lt"/>
                <a:ea typeface="Calibri"/>
                <a:cs typeface="Calibri"/>
                <a:sym typeface="Calibri"/>
              </a:rPr>
              <a:t>4p1ku8h</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6000" dirty="0" smtClean="0">
                <a:latin typeface="+mn-lt"/>
                <a:ea typeface="Calibri"/>
                <a:cs typeface="Calibri"/>
                <a:sym typeface="Calibri"/>
              </a:rPr>
              <a:t>6</a:t>
            </a:r>
            <a:r>
              <a:rPr lang="en-US" sz="6000" baseline="30000" dirty="0" smtClean="0">
                <a:latin typeface="+mn-lt"/>
                <a:ea typeface="Calibri"/>
                <a:cs typeface="Calibri"/>
                <a:sym typeface="Calibri"/>
              </a:rPr>
              <a:t>th</a:t>
            </a:r>
            <a:r>
              <a:rPr lang="en-US" sz="6000" dirty="0" smtClean="0">
                <a:latin typeface="+mn-lt"/>
                <a:ea typeface="Calibri"/>
                <a:cs typeface="Calibri"/>
                <a:sym typeface="Calibri"/>
              </a:rPr>
              <a:t> hour = 6mhnfz</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3200" dirty="0" smtClean="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6000" dirty="0" smtClean="0">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6000" b="1" dirty="0">
                <a:latin typeface="+mn-lt"/>
                <a:ea typeface="Calibri"/>
                <a:cs typeface="Calibri"/>
                <a:sym typeface="Calibri"/>
                <a:hlinkClick r:id="rId3"/>
              </a:rPr>
              <a:t>https://</a:t>
            </a:r>
            <a:r>
              <a:rPr lang="en-US" sz="6000" b="1" dirty="0" smtClean="0">
                <a:latin typeface="+mn-lt"/>
                <a:ea typeface="Calibri"/>
                <a:cs typeface="Calibri"/>
                <a:sym typeface="Calibri"/>
                <a:hlinkClick r:id="rId3"/>
              </a:rPr>
              <a:t>goo.gl/forms/7XX4nkHcIpSGxC9M2</a:t>
            </a:r>
            <a:endParaRPr lang="en-US" sz="6000" b="1" dirty="0" smtClean="0">
              <a:latin typeface="+mn-lt"/>
              <a:ea typeface="Calibri"/>
              <a:cs typeface="Calibri"/>
              <a:sym typeface="Calibri"/>
            </a:endParaRP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endParaRPr lang="en-US" sz="400" b="1" dirty="0">
              <a:latin typeface="+mn-lt"/>
              <a:ea typeface="Calibri"/>
              <a:cs typeface="Calibri"/>
              <a:sym typeface="Calibri"/>
            </a:endParaRPr>
          </a:p>
          <a:p>
            <a:pPr marL="457200" lvl="1" eaLnBrk="1" fontAlgn="auto" hangingPunct="1">
              <a:lnSpc>
                <a:spcPct val="120000"/>
              </a:lnSpc>
              <a:spcBef>
                <a:spcPts val="0"/>
              </a:spcBef>
              <a:spcAft>
                <a:spcPts val="0"/>
              </a:spcAft>
              <a:buClr>
                <a:srgbClr val="000000"/>
              </a:buClr>
              <a:buSzPct val="100000"/>
              <a:defRPr/>
            </a:pPr>
            <a:r>
              <a:rPr lang="en-US" sz="6000" b="1" dirty="0" smtClean="0">
                <a:solidFill>
                  <a:srgbClr val="00B0F0"/>
                </a:solidFill>
                <a:latin typeface="+mn-lt"/>
                <a:ea typeface="Calibri"/>
                <a:cs typeface="Calibri"/>
                <a:sym typeface="Calibri"/>
              </a:rPr>
              <a:t>Do not start the survey if you do not have enough time to finish by the end of the hour. It will not save your answers if you exit. I can give you some time tomorrow to complete it. </a:t>
            </a:r>
            <a:r>
              <a:rPr lang="en-US" sz="6000" b="1" dirty="0" smtClean="0">
                <a:solidFill>
                  <a:srgbClr val="00B0F0"/>
                </a:solidFill>
                <a:latin typeface="+mn-lt"/>
                <a:ea typeface="Calibri"/>
                <a:cs typeface="Calibri"/>
                <a:sym typeface="Wingdings" panose="05000000000000000000" pitchFamily="2" charset="2"/>
              </a:rPr>
              <a:t>  </a:t>
            </a:r>
            <a:endParaRPr lang="en-US" sz="6000" b="1" dirty="0" smtClean="0">
              <a:solidFill>
                <a:srgbClr val="00B0F0"/>
              </a:solidFill>
              <a:latin typeface="+mn-lt"/>
              <a:ea typeface="Calibri"/>
              <a:cs typeface="Calibri"/>
              <a:sym typeface="Calibri"/>
            </a:endParaRPr>
          </a:p>
          <a:p>
            <a:pPr marL="457200" lvl="1" eaLnBrk="1" fontAlgn="auto" hangingPunct="1">
              <a:lnSpc>
                <a:spcPct val="80000"/>
              </a:lnSpc>
              <a:spcBef>
                <a:spcPts val="400"/>
              </a:spcBef>
              <a:spcAft>
                <a:spcPts val="0"/>
              </a:spcAft>
              <a:buClr>
                <a:srgbClr val="000000"/>
              </a:buClr>
              <a:buSzPct val="100000"/>
              <a:defRPr/>
            </a:pPr>
            <a:endParaRPr lang="en-US" sz="3200" b="1" dirty="0">
              <a:solidFill>
                <a:srgbClr val="00B0F0"/>
              </a:solidFill>
              <a:latin typeface="+mn-lt"/>
              <a:ea typeface="Calibri"/>
              <a:cs typeface="Calibri"/>
              <a:sym typeface="Calibri"/>
            </a:endParaRPr>
          </a:p>
          <a:p>
            <a:pPr marL="457200" lvl="1" eaLnBrk="1" fontAlgn="auto" hangingPunct="1">
              <a:lnSpc>
                <a:spcPct val="120000"/>
              </a:lnSpc>
              <a:spcBef>
                <a:spcPts val="0"/>
              </a:spcBef>
              <a:spcAft>
                <a:spcPts val="0"/>
              </a:spcAft>
              <a:buClr>
                <a:srgbClr val="000000"/>
              </a:buClr>
              <a:buSzPct val="100000"/>
              <a:defRPr/>
            </a:pPr>
            <a:r>
              <a:rPr lang="en-US" sz="6000" b="1" dirty="0" smtClean="0">
                <a:solidFill>
                  <a:srgbClr val="00B050"/>
                </a:solidFill>
                <a:latin typeface="+mn-lt"/>
                <a:ea typeface="Calibri"/>
                <a:cs typeface="Calibri"/>
                <a:sym typeface="Calibri"/>
              </a:rPr>
              <a:t>**If you finish everything before the end of the hour, we might start our book pass which we will be conducting tomorrow. I would also appreciate you support in helping any of your classmates if they need technical support throughout completing today’s assignment. </a:t>
            </a:r>
            <a:endParaRPr lang="en-US" sz="60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44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6000" b="1" dirty="0" smtClean="0">
                <a:latin typeface="+mn-lt"/>
                <a:ea typeface="Calibri"/>
                <a:cs typeface="Calibri"/>
                <a:sym typeface="Calibri"/>
              </a:rPr>
              <a:t>Homework</a:t>
            </a:r>
            <a:r>
              <a:rPr lang="en-US" sz="6000" b="1" dirty="0">
                <a:latin typeface="+mn-lt"/>
                <a:ea typeface="Calibri"/>
                <a:cs typeface="Calibri"/>
                <a:sym typeface="Calibri"/>
              </a:rPr>
              <a:t>: </a:t>
            </a: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en-US" sz="6000" dirty="0" smtClean="0">
                <a:latin typeface="+mn-lt"/>
                <a:ea typeface="Calibri"/>
                <a:cs typeface="Calibri"/>
                <a:sym typeface="Calibri"/>
              </a:rPr>
              <a:t>Finish the “Sign up for everything” assignment. **If you finish early, turn in the checklist and also the question sheet that was passed out to you on the first day of class. </a:t>
            </a: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en-US" sz="6000" dirty="0" smtClean="0">
                <a:latin typeface="+mn-lt"/>
                <a:ea typeface="Calibri"/>
                <a:cs typeface="Calibri"/>
                <a:sym typeface="Calibri"/>
              </a:rPr>
              <a:t>Complete the survey on Google Forms (must be submitted before your class tomorrow)</a:t>
            </a:r>
          </a:p>
          <a:p>
            <a:pPr marL="742950" lvl="1" indent="-285750" eaLnBrk="1" fontAlgn="auto" hangingPunct="1">
              <a:lnSpc>
                <a:spcPct val="120000"/>
              </a:lnSpc>
              <a:spcBef>
                <a:spcPts val="0"/>
              </a:spcBef>
              <a:spcAft>
                <a:spcPts val="0"/>
              </a:spcAft>
              <a:buClr>
                <a:srgbClr val="000000"/>
              </a:buClr>
              <a:buSzPct val="100000"/>
              <a:buFont typeface="Calibri"/>
              <a:buChar char="–"/>
              <a:defRPr/>
            </a:pPr>
            <a:r>
              <a:rPr lang="en-US" sz="6000" dirty="0" smtClean="0">
                <a:latin typeface="+mn-lt"/>
                <a:ea typeface="Calibri"/>
                <a:cs typeface="Calibri"/>
                <a:sym typeface="Calibri"/>
              </a:rPr>
              <a:t>Save my blog and my email to your contacts: </a:t>
            </a:r>
          </a:p>
          <a:p>
            <a:pPr marL="800100" lvl="8" indent="-342900">
              <a:lnSpc>
                <a:spcPct val="120000"/>
              </a:lnSpc>
              <a:buClr>
                <a:srgbClr val="000000"/>
              </a:buClr>
              <a:buSzPct val="100000"/>
              <a:buFont typeface="Courier New" charset="0"/>
              <a:buChar char="o"/>
              <a:defRPr/>
            </a:pPr>
            <a:r>
              <a:rPr lang="en-US" sz="6000" dirty="0" smtClean="0">
                <a:latin typeface="+mn-lt"/>
                <a:ea typeface="Calibri"/>
                <a:cs typeface="Calibri"/>
                <a:sym typeface="Calibri"/>
              </a:rPr>
              <a:t>Blog = </a:t>
            </a:r>
            <a:r>
              <a:rPr lang="en-US" sz="6000" u="sng" dirty="0" err="1" smtClean="0">
                <a:solidFill>
                  <a:schemeClr val="bg2">
                    <a:lumMod val="60000"/>
                    <a:lumOff val="40000"/>
                  </a:schemeClr>
                </a:solidFill>
                <a:latin typeface="+mn-lt"/>
                <a:ea typeface="Calibri"/>
                <a:cs typeface="Calibri"/>
                <a:sym typeface="Calibri"/>
              </a:rPr>
              <a:t>iblog.dearbornschools.org</a:t>
            </a:r>
            <a:r>
              <a:rPr lang="en-US" sz="6000" u="sng" dirty="0" smtClean="0">
                <a:solidFill>
                  <a:schemeClr val="bg2">
                    <a:lumMod val="60000"/>
                    <a:lumOff val="40000"/>
                  </a:schemeClr>
                </a:solidFill>
                <a:latin typeface="+mn-lt"/>
                <a:ea typeface="Calibri"/>
                <a:cs typeface="Calibri"/>
                <a:sym typeface="Calibri"/>
              </a:rPr>
              <a:t>/</a:t>
            </a:r>
            <a:r>
              <a:rPr lang="en-US" sz="6000" u="sng" dirty="0" err="1" smtClean="0">
                <a:solidFill>
                  <a:schemeClr val="bg2">
                    <a:lumMod val="60000"/>
                    <a:lumOff val="40000"/>
                  </a:schemeClr>
                </a:solidFill>
                <a:latin typeface="+mn-lt"/>
                <a:ea typeface="Calibri"/>
                <a:cs typeface="Calibri"/>
                <a:sym typeface="Calibri"/>
              </a:rPr>
              <a:t>schmitthappens</a:t>
            </a:r>
            <a:r>
              <a:rPr lang="en-US" sz="6000" u="sng" dirty="0" smtClean="0">
                <a:solidFill>
                  <a:schemeClr val="bg2">
                    <a:lumMod val="60000"/>
                    <a:lumOff val="40000"/>
                  </a:schemeClr>
                </a:solidFill>
                <a:latin typeface="+mn-lt"/>
                <a:ea typeface="Calibri"/>
                <a:cs typeface="Calibri"/>
                <a:sym typeface="Calibri"/>
              </a:rPr>
              <a:t>  </a:t>
            </a:r>
          </a:p>
          <a:p>
            <a:pPr marL="800100" lvl="8" indent="-342900">
              <a:lnSpc>
                <a:spcPct val="120000"/>
              </a:lnSpc>
              <a:buClr>
                <a:srgbClr val="000000"/>
              </a:buClr>
              <a:buSzPct val="100000"/>
              <a:buFont typeface="Courier New" charset="0"/>
              <a:buChar char="o"/>
              <a:defRPr/>
            </a:pPr>
            <a:r>
              <a:rPr lang="en-US" sz="6000" dirty="0" smtClean="0">
                <a:latin typeface="+mn-lt"/>
                <a:ea typeface="Calibri"/>
                <a:cs typeface="Calibri"/>
                <a:sym typeface="Calibri"/>
              </a:rPr>
              <a:t>Email = </a:t>
            </a:r>
            <a:r>
              <a:rPr lang="en-US" sz="6000" u="sng" dirty="0" smtClean="0">
                <a:solidFill>
                  <a:schemeClr val="bg2">
                    <a:lumMod val="60000"/>
                    <a:lumOff val="40000"/>
                  </a:schemeClr>
                </a:solidFill>
                <a:latin typeface="+mn-lt"/>
                <a:ea typeface="Calibri"/>
                <a:cs typeface="Calibri"/>
                <a:sym typeface="Calibri"/>
              </a:rPr>
              <a:t>schmitm1@dearbornschools.org</a:t>
            </a:r>
            <a:endParaRPr lang="en-US" sz="60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11/11/16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pallor</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smtClean="0">
                <a:latin typeface="+mn-lt"/>
              </a:rPr>
              <a:t>pal-</a:t>
            </a:r>
            <a:r>
              <a:rPr lang="en-US" sz="2000" dirty="0" err="1" smtClean="0">
                <a:latin typeface="+mn-lt"/>
              </a:rPr>
              <a:t>er</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N/A</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The boy's sickly </a:t>
            </a:r>
            <a:r>
              <a:rPr lang="en-US" sz="2000" b="1" i="1" dirty="0"/>
              <a:t>pallor</a:t>
            </a:r>
            <a:r>
              <a:rPr lang="en-US" sz="2000" dirty="0"/>
              <a:t> concerned his mother even though he had no fever</a:t>
            </a:r>
            <a:r>
              <a:rPr lang="en-US" sz="2000" dirty="0" smtClean="0"/>
              <a:t>.</a:t>
            </a:r>
            <a:endParaRPr lang="en-US" sz="2000" b="1" dirty="0">
              <a:latin typeface="+mn-lt"/>
            </a:endParaRPr>
          </a:p>
          <a:p>
            <a:pPr>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2525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err="1" smtClean="0">
                <a:latin typeface="+mn-lt"/>
                <a:ea typeface="+mn-ea"/>
              </a:rPr>
              <a:t>pallere</a:t>
            </a:r>
            <a:r>
              <a:rPr lang="en-US" altLang="en-US" sz="1800" i="1" dirty="0" smtClean="0">
                <a:latin typeface="+mn-lt"/>
                <a:ea typeface="+mn-ea"/>
              </a:rPr>
              <a:t> </a:t>
            </a:r>
            <a:r>
              <a:rPr lang="en-US" altLang="en-US" sz="1800" dirty="0" smtClean="0">
                <a:latin typeface="+mn-lt"/>
                <a:ea typeface="+mn-ea"/>
              </a:rPr>
              <a:t>= be pale</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322888"/>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paleness especially of the face that is caused by illness</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11/14/16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pretense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pretense (5-7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Finish watching ACT 2 and answer questions w/ Reading Group (10-15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read pgs. 68-75 (20 mins) **Take notes on note taker as we read.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With reading group, read pgs. 75-81 from the play and fill out note taker and Character Map to use on the quiz. (20 mins) Quiz = Tuesday</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lvl="4" eaLnBrk="1" fontAlgn="auto" hangingPunct="1">
              <a:lnSpc>
                <a:spcPct val="150000"/>
              </a:lnSpc>
              <a:spcBef>
                <a:spcPts val="0"/>
              </a:spcBef>
              <a:spcAft>
                <a:spcPts val="0"/>
              </a:spcAft>
              <a:buClr>
                <a:srgbClr val="000000"/>
              </a:buClr>
              <a:buSzPct val="100000"/>
              <a:defRPr/>
            </a:pPr>
            <a:r>
              <a:rPr lang="en-US" sz="1600" b="1" dirty="0" smtClean="0">
                <a:solidFill>
                  <a:srgbClr val="009A46"/>
                </a:solidFill>
                <a:latin typeface="+mn-lt"/>
                <a:ea typeface="Calibri"/>
                <a:cs typeface="Calibri"/>
                <a:sym typeface="Calibri"/>
              </a:rPr>
              <a:t>Reread ACT 2 and add notes to your note taker to use on tomorrow’s quiz on ACT 2. </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11/14/16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pretense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err="1" smtClean="0">
                <a:latin typeface="+mn-lt"/>
              </a:rPr>
              <a:t>pree</a:t>
            </a:r>
            <a:r>
              <a:rPr lang="en-US" sz="2000" dirty="0" smtClean="0">
                <a:latin typeface="+mn-lt"/>
              </a:rPr>
              <a:t>-tens</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err="1" smtClean="0">
                <a:latin typeface="+mn-lt"/>
              </a:rPr>
              <a:t>pretenseful</a:t>
            </a:r>
            <a:r>
              <a:rPr lang="en-US" altLang="en-US" sz="2000" dirty="0" smtClean="0">
                <a:latin typeface="+mn-lt"/>
              </a:rPr>
              <a:t> (adjective), </a:t>
            </a:r>
            <a:r>
              <a:rPr lang="en-US" altLang="en-US" sz="2000" dirty="0" err="1" smtClean="0">
                <a:latin typeface="+mn-lt"/>
              </a:rPr>
              <a:t>pretenseless</a:t>
            </a:r>
            <a:r>
              <a:rPr lang="en-US" altLang="en-US" sz="2000" dirty="0">
                <a:latin typeface="+mn-lt"/>
              </a:rPr>
              <a:t>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In a house full of females, my father makes no </a:t>
            </a:r>
            <a:r>
              <a:rPr lang="en-US" sz="2000" b="1" u="sng" dirty="0" smtClean="0"/>
              <a:t>pretense</a:t>
            </a:r>
            <a:r>
              <a:rPr lang="en-US" sz="2000" dirty="0" smtClean="0"/>
              <a:t> as to being in charge. </a:t>
            </a:r>
            <a:endParaRPr lang="en-US" sz="2000" b="1" dirty="0">
              <a:latin typeface="+mn-lt"/>
            </a:endParaRPr>
          </a:p>
          <a:p>
            <a:pPr>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312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err="1" smtClean="0">
                <a:latin typeface="+mn-lt"/>
                <a:ea typeface="+mn-ea"/>
              </a:rPr>
              <a:t>pretensus</a:t>
            </a:r>
            <a:r>
              <a:rPr lang="en-US" altLang="en-US" sz="1800" i="1" dirty="0" smtClean="0">
                <a:latin typeface="+mn-lt"/>
                <a:ea typeface="+mn-ea"/>
              </a:rPr>
              <a:t> </a:t>
            </a:r>
            <a:r>
              <a:rPr lang="en-US" altLang="en-US" sz="1800" dirty="0" smtClean="0">
                <a:latin typeface="+mn-lt"/>
                <a:ea typeface="+mn-ea"/>
              </a:rPr>
              <a:t>= to pretend</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238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a claim that is not real</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11/15/16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traffic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traffic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Get with your reading groups to review or jot down any last minute notes from ACT 2 (10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Take the Quiz on ACT 2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(you will turn in your notes with the quiz).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When finished, you will need to start reading and annotating AOTW #6. **Annotations will be due on Thursday. **You will not need to write 5 questions for this article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Tomorrow, you will be assigned scenes from ACT 3 which your group must read and perform on Friday (in-class or play recorded video). You do not have to memorize your lines, but the scene must be set up for a modern day setting.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11/15/16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traffic</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verb</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altLang="en-US" sz="2000" dirty="0" err="1" smtClean="0">
                <a:latin typeface="+mn-lt"/>
              </a:rPr>
              <a:t>traf-ik</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trafficker (noun), trafficking (verb)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Pablo Escobar used to </a:t>
            </a:r>
            <a:r>
              <a:rPr lang="en-US" sz="2000" b="1" u="sng" dirty="0" smtClean="0"/>
              <a:t>traffic</a:t>
            </a:r>
            <a:r>
              <a:rPr lang="en-US" sz="2000" b="1" dirty="0" smtClean="0"/>
              <a:t> </a:t>
            </a:r>
            <a:r>
              <a:rPr lang="en-US" sz="2000" dirty="0" smtClean="0"/>
              <a:t>narcotics from Colombia to the United States. </a:t>
            </a:r>
            <a:endParaRPr lang="en-US" sz="2000" b="1" dirty="0">
              <a:latin typeface="+mn-lt"/>
            </a:endParaRPr>
          </a:p>
          <a:p>
            <a:pPr>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3563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err="1" smtClean="0">
                <a:latin typeface="+mn-lt"/>
                <a:ea typeface="+mn-ea"/>
              </a:rPr>
              <a:t>transfricare</a:t>
            </a:r>
            <a:r>
              <a:rPr lang="en-US" altLang="en-US" sz="1800" i="1" dirty="0" smtClean="0">
                <a:latin typeface="+mn-lt"/>
                <a:ea typeface="+mn-ea"/>
              </a:rPr>
              <a:t> </a:t>
            </a:r>
            <a:r>
              <a:rPr lang="en-US" altLang="en-US" sz="1800" dirty="0" smtClean="0">
                <a:latin typeface="+mn-lt"/>
                <a:ea typeface="+mn-ea"/>
              </a:rPr>
              <a:t>= to rub across</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2387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to trade or deal in a specific commodity or service, often of an </a:t>
            </a:r>
          </a:p>
          <a:p>
            <a:pPr eaLnBrk="1" hangingPunct="1"/>
            <a:r>
              <a:rPr lang="en-US" altLang="x-none" sz="2000">
                <a:solidFill>
                  <a:schemeClr val="tx1"/>
                </a:solidFill>
              </a:rPr>
              <a:t>illegal nature</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11/16/16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marvel (noun or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marvel (noun or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Practice annotations with AOTW #6 on HB2 law and NBA/NCAA (20 mins) **Annotations due tomorrow for every paragraph (craft/techniques and purpose/evidence)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Pick trios (you pick one partner and I pick one) to start working on Character Sketch assignment. **Start working on text evidence and examples. </a:t>
            </a:r>
            <a:r>
              <a:rPr lang="en-US" sz="1600" b="1" u="sng" dirty="0" smtClean="0">
                <a:latin typeface="+mn-lt"/>
                <a:ea typeface="Calibri"/>
                <a:cs typeface="Calibri"/>
                <a:sym typeface="Calibri"/>
              </a:rPr>
              <a:t>Drawing is not important. </a:t>
            </a:r>
            <a:r>
              <a:rPr lang="en-US" sz="1600" dirty="0" smtClean="0">
                <a:latin typeface="+mn-lt"/>
                <a:ea typeface="Calibri"/>
                <a:cs typeface="Calibri"/>
                <a:sym typeface="Calibri"/>
              </a:rPr>
              <a:t>Due Thursday at the end of the hour along with extra credit memes for character</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11/16/16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marvel</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verb or 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altLang="en-US" sz="2000" dirty="0" smtClean="0">
                <a:latin typeface="+mn-lt"/>
              </a:rPr>
              <a:t>mar-</a:t>
            </a:r>
            <a:r>
              <a:rPr lang="en-US" altLang="en-US" sz="2000" dirty="0" err="1" smtClean="0">
                <a:latin typeface="+mn-lt"/>
              </a:rPr>
              <a:t>vuh</a:t>
            </a:r>
            <a:r>
              <a:rPr lang="en-US" altLang="en-US" sz="2000" dirty="0" smtClean="0">
                <a:latin typeface="+mn-lt"/>
              </a:rPr>
              <a:t> l</a:t>
            </a: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err="1" smtClean="0">
                <a:latin typeface="+mn-lt"/>
              </a:rPr>
              <a:t>marvelment</a:t>
            </a:r>
            <a:r>
              <a:rPr lang="en-US" altLang="en-US" sz="2000" dirty="0" smtClean="0">
                <a:latin typeface="+mn-lt"/>
              </a:rPr>
              <a:t> (noun), marveled (verb)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Many </a:t>
            </a:r>
            <a:r>
              <a:rPr lang="en-US" sz="2000" dirty="0"/>
              <a:t>scientists view the three-year-old boy with the extremely high </a:t>
            </a:r>
            <a:r>
              <a:rPr lang="en-US" sz="2000" dirty="0" smtClean="0"/>
              <a:t>IQ </a:t>
            </a:r>
            <a:r>
              <a:rPr lang="en-US" sz="2000" dirty="0"/>
              <a:t>as a </a:t>
            </a:r>
            <a:r>
              <a:rPr lang="en-US" sz="2000" b="1" u="sng" dirty="0"/>
              <a:t>marvel</a:t>
            </a:r>
            <a:r>
              <a:rPr lang="en-US" sz="2000" dirty="0"/>
              <a:t>.</a:t>
            </a:r>
            <a:endParaRPr lang="en-US" altLang="en-US" sz="2000" b="1" dirty="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2859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smtClean="0">
                <a:latin typeface="+mn-lt"/>
                <a:ea typeface="+mn-ea"/>
              </a:rPr>
              <a:t>mirabilis</a:t>
            </a:r>
            <a:r>
              <a:rPr lang="en-US" altLang="en-US" sz="1800" dirty="0" smtClean="0">
                <a:latin typeface="+mn-lt"/>
                <a:ea typeface="+mn-ea"/>
              </a:rPr>
              <a:t>= wonderful</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238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Someone or something that triggers amazement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11/17/16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daft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daft (adjective)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Character Sketch assignment. **Start working on text evidence and examples.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r>
              <a:rPr lang="en-US" sz="1600" b="1" dirty="0" smtClean="0">
                <a:solidFill>
                  <a:srgbClr val="009A46"/>
                </a:solidFill>
                <a:latin typeface="+mn-lt"/>
                <a:ea typeface="Calibri"/>
                <a:cs typeface="Calibri"/>
                <a:sym typeface="Calibri"/>
              </a:rPr>
              <a:t>**Due Friday at the beginning of the hour along with extra credit memes for your group’s character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70C0"/>
                </a:solidFill>
                <a:latin typeface="+mn-lt"/>
                <a:ea typeface="Calibri"/>
                <a:cs typeface="Calibri"/>
                <a:sym typeface="Calibri"/>
              </a:rPr>
              <a:t>While you are working, I will check in your annotations for AOTW #6. You will receive ”0” or “10” summative points for completing the assignment.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11/17/16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daft</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altLang="en-US" sz="2000" dirty="0" err="1" smtClean="0">
                <a:latin typeface="+mn-lt"/>
              </a:rPr>
              <a:t>dahft</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daftly (adverb), daftness (noun)</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The </a:t>
            </a:r>
            <a:r>
              <a:rPr lang="en-US" sz="2000" b="1" u="sng" dirty="0" smtClean="0"/>
              <a:t>daft</a:t>
            </a:r>
            <a:r>
              <a:rPr lang="en-US" sz="2000" dirty="0" smtClean="0"/>
              <a:t> article is full of errors and does not belong in </a:t>
            </a:r>
            <a:r>
              <a:rPr lang="en-US" sz="2000" i="1" dirty="0" smtClean="0"/>
              <a:t>The Pioneer Press.</a:t>
            </a:r>
            <a:r>
              <a:rPr lang="en-US" sz="2000" dirty="0" smtClean="0"/>
              <a:t> </a:t>
            </a:r>
            <a:endParaRPr lang="en-US" altLang="en-US" sz="2000" b="1" dirty="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Senseless, stupid or foolish</a:t>
            </a: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absurd, ridiculous, laughable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11/18/16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indignant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indignant (</a:t>
            </a:r>
            <a:r>
              <a:rPr lang="en-US" sz="1600" dirty="0" err="1" smtClean="0">
                <a:latin typeface="+mn-lt"/>
                <a:ea typeface="Calibri"/>
                <a:cs typeface="Calibri"/>
                <a:sym typeface="Calibri"/>
              </a:rPr>
              <a:t>adj</a:t>
            </a:r>
            <a:r>
              <a:rPr lang="en-US" sz="1600" dirty="0" smtClean="0">
                <a:latin typeface="+mn-lt"/>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outline to write your claim for AOTW #6 (Rhetorical Analysis)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Character Sketch assignment. **Start working on text evidence and examples.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r>
              <a:rPr lang="en-US" sz="1600" b="1" dirty="0" smtClean="0">
                <a:solidFill>
                  <a:srgbClr val="009A46"/>
                </a:solidFill>
                <a:latin typeface="+mn-lt"/>
                <a:ea typeface="Calibri"/>
                <a:cs typeface="Calibri"/>
                <a:sym typeface="Calibri"/>
              </a:rPr>
              <a:t>**Due today at the end of the hour along with extra credit memes for your group’s character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70C0"/>
                </a:solidFill>
                <a:latin typeface="+mn-lt"/>
                <a:ea typeface="Calibri"/>
                <a:cs typeface="Calibri"/>
                <a:sym typeface="Calibri"/>
              </a:rPr>
              <a:t>We will pass back graded assignments while you are working on your projects.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7-18_LA 5+6 Agenda_Schmitt" id="{4ED00C81-3F21-4440-BA21-D65F98B3CC5C}" vid="{33361ED6-F2CD-9B4E-8BE6-6FCDB2D1E6B1}"/>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18_LA 5+6 Agenda_Schmitt" id="{4ED00C81-3F21-4440-BA21-D65F98B3CC5C}" vid="{F596E9E1-28F7-4A4B-B416-B2EE62494BC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101760</TotalTime>
  <Words>39485</Words>
  <Application>Microsoft Macintosh PowerPoint</Application>
  <PresentationFormat>On-screen Show (4:3)</PresentationFormat>
  <Paragraphs>5629</Paragraphs>
  <Slides>363</Slides>
  <Notes>210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363</vt:i4>
      </vt:variant>
    </vt:vector>
  </HeadingPairs>
  <TitlesOfParts>
    <vt:vector size="377" baseType="lpstr">
      <vt:lpstr>AppleSymbols</vt:lpstr>
      <vt:lpstr>ArialUnicodeMS</vt:lpstr>
      <vt:lpstr>Calibri</vt:lpstr>
      <vt:lpstr>Courier New</vt:lpstr>
      <vt:lpstr>Kristen ITC</vt:lpstr>
      <vt:lpstr>STIXGeneral-Regular</vt:lpstr>
      <vt:lpstr>Times New Roman</vt:lpstr>
      <vt:lpstr>Trebuchet MS</vt:lpstr>
      <vt:lpstr>Wingdings</vt:lpstr>
      <vt:lpstr>Wingdings 2</vt:lpstr>
      <vt:lpstr>ZapfDingbatsITC</vt:lpstr>
      <vt:lpstr>Arial</vt:lpstr>
      <vt:lpstr>1_Office Theme</vt:lpstr>
      <vt:lpstr>Default Design</vt:lpstr>
      <vt:lpstr>Language Arts 5 &amp; 6  Daily Agenda</vt:lpstr>
      <vt:lpstr>9/5/17 Agenda</vt:lpstr>
      <vt:lpstr>Mr. Mike Schmitt</vt:lpstr>
      <vt:lpstr>Mr. Mike Schmitt</vt:lpstr>
      <vt:lpstr>Mr. Mike Schmidt</vt:lpstr>
      <vt:lpstr>Mr. Mike Schmitt</vt:lpstr>
      <vt:lpstr>9/6/17 Agenda</vt:lpstr>
      <vt:lpstr>9/6/17 Icebreaker</vt:lpstr>
      <vt:lpstr>9/7/17 Agenda</vt:lpstr>
      <vt:lpstr>9/8/17 Agenda</vt:lpstr>
      <vt:lpstr>9/8/16 Agenda</vt:lpstr>
      <vt:lpstr>9/11/17 Agenda</vt:lpstr>
      <vt:lpstr>9/12/17 Agenda</vt:lpstr>
      <vt:lpstr>9/13/17 Agenda</vt:lpstr>
      <vt:lpstr>9/14/17 Agenda</vt:lpstr>
      <vt:lpstr>9/15/17 Agenda</vt:lpstr>
      <vt:lpstr>9/18/17 Agenda</vt:lpstr>
      <vt:lpstr>9/19/17 Agenda</vt:lpstr>
      <vt:lpstr>9/19/17 Agenda</vt:lpstr>
      <vt:lpstr>Wednesday 9/20/17 Agenda</vt:lpstr>
      <vt:lpstr>Thursday 9/21/17 Agenda</vt:lpstr>
      <vt:lpstr>Friday 9/22/17 Agenda</vt:lpstr>
      <vt:lpstr>Monday 9/25/17 Agenda</vt:lpstr>
      <vt:lpstr>Tuesday 9/26/17 Agenda</vt:lpstr>
      <vt:lpstr>Wednesday 9/27/17 Agenda</vt:lpstr>
      <vt:lpstr>Wednesday 9/27/17 Agenda</vt:lpstr>
      <vt:lpstr>Thursday 9/28/17 Agenda</vt:lpstr>
      <vt:lpstr>Monday 10/2/17 Agenda</vt:lpstr>
      <vt:lpstr>Tuesday 10/3/17 Agenda</vt:lpstr>
      <vt:lpstr>Tuesday10/3/17 Agenda</vt:lpstr>
      <vt:lpstr>Wednesday 10/4/17 Agenda</vt:lpstr>
      <vt:lpstr>PowerPoint Presentation</vt:lpstr>
      <vt:lpstr>Thursday 10/5/17 Agenda</vt:lpstr>
      <vt:lpstr>Thursday 10/5/17 Agenda</vt:lpstr>
      <vt:lpstr>Friday 10/6/17 Agenda</vt:lpstr>
      <vt:lpstr>Monday 10/9/17 Agenda</vt:lpstr>
      <vt:lpstr>9/22/16 Agenda</vt:lpstr>
      <vt:lpstr>9/23/16 Agenda</vt:lpstr>
      <vt:lpstr>9/26/16 Agenda</vt:lpstr>
      <vt:lpstr>9/26/16 Agenda</vt:lpstr>
      <vt:lpstr>9/27/16 Agenda</vt:lpstr>
      <vt:lpstr>9/27/16 Agenda</vt:lpstr>
      <vt:lpstr>9/28/16 Agenda</vt:lpstr>
      <vt:lpstr>9/28/16 Record Practice Scores</vt:lpstr>
      <vt:lpstr>9/29/16 Agenda</vt:lpstr>
      <vt:lpstr>9/29/16 Agenda</vt:lpstr>
      <vt:lpstr>9/30/16 Agenda</vt:lpstr>
      <vt:lpstr>10/3/16 Agenda</vt:lpstr>
      <vt:lpstr>10/3/16 Agenda</vt:lpstr>
      <vt:lpstr>10/4/16 Agenda</vt:lpstr>
      <vt:lpstr>10/4/16 Agenda</vt:lpstr>
      <vt:lpstr>10/5/16 Agenda</vt:lpstr>
      <vt:lpstr>10/5/16 Agenda</vt:lpstr>
      <vt:lpstr>10/6/16 Agenda</vt:lpstr>
      <vt:lpstr>10/7/16 Agenda</vt:lpstr>
      <vt:lpstr>10/7/16 Agenda</vt:lpstr>
      <vt:lpstr>10/10/16 Agenda</vt:lpstr>
      <vt:lpstr>10/11/16 Agenda</vt:lpstr>
      <vt:lpstr>10/12/16 Agenda</vt:lpstr>
      <vt:lpstr>10/13/16 Agenda</vt:lpstr>
      <vt:lpstr>10/13/16 Agenda</vt:lpstr>
      <vt:lpstr>10/14/16 Agenda</vt:lpstr>
      <vt:lpstr>10/18/16 Agenda</vt:lpstr>
      <vt:lpstr>PowerPoint Presentation</vt:lpstr>
      <vt:lpstr>10/19/16 Agenda</vt:lpstr>
      <vt:lpstr>PowerPoint Presentation</vt:lpstr>
      <vt:lpstr>10/20/16 Agenda</vt:lpstr>
      <vt:lpstr>PowerPoint Presentation</vt:lpstr>
      <vt:lpstr>10/21/16 Agenda</vt:lpstr>
      <vt:lpstr>10/24/16 Agenda</vt:lpstr>
      <vt:lpstr>10/26/16 Agenda</vt:lpstr>
      <vt:lpstr>PowerPoint Presentation</vt:lpstr>
      <vt:lpstr>10/27/16 Agenda</vt:lpstr>
      <vt:lpstr>PowerPoint Presentation</vt:lpstr>
      <vt:lpstr>10/31/16 Agenda</vt:lpstr>
      <vt:lpstr>11/1/16 Agenda</vt:lpstr>
      <vt:lpstr>PowerPoint Presentation</vt:lpstr>
      <vt:lpstr>11/2/16 Agenda</vt:lpstr>
      <vt:lpstr>PowerPoint Presentation</vt:lpstr>
      <vt:lpstr>11/3/16 Agenda</vt:lpstr>
      <vt:lpstr>PowerPoint Presentation</vt:lpstr>
      <vt:lpstr>11/4/16 Agenda</vt:lpstr>
      <vt:lpstr>PowerPoint Presentation</vt:lpstr>
      <vt:lpstr>11/7/16 Agenda</vt:lpstr>
      <vt:lpstr>PowerPoint Presentation</vt:lpstr>
      <vt:lpstr>11/9/16 Agenda</vt:lpstr>
      <vt:lpstr>11/10/16 Agenda</vt:lpstr>
      <vt:lpstr>PowerPoint Presentation</vt:lpstr>
      <vt:lpstr>11/10/16 Agenda</vt:lpstr>
      <vt:lpstr>PowerPoint Presentation</vt:lpstr>
      <vt:lpstr>11/14/16 Agenda</vt:lpstr>
      <vt:lpstr>PowerPoint Presentation</vt:lpstr>
      <vt:lpstr>11/15/16 Agenda</vt:lpstr>
      <vt:lpstr>PowerPoint Presentation</vt:lpstr>
      <vt:lpstr>11/16/16 Agenda</vt:lpstr>
      <vt:lpstr>PowerPoint Presentation</vt:lpstr>
      <vt:lpstr>11/17/16 Agenda</vt:lpstr>
      <vt:lpstr>PowerPoint Presentation</vt:lpstr>
      <vt:lpstr>11/18/16 Agenda</vt:lpstr>
      <vt:lpstr>PowerPoint Presentation</vt:lpstr>
      <vt:lpstr>11/21/16 Agenda</vt:lpstr>
      <vt:lpstr>PowerPoint Presentation</vt:lpstr>
      <vt:lpstr>11/22/16 Agenda</vt:lpstr>
      <vt:lpstr>PowerPoint Presentation</vt:lpstr>
      <vt:lpstr>11/28/16 Agenda</vt:lpstr>
      <vt:lpstr>PowerPoint Presentation</vt:lpstr>
      <vt:lpstr>11/29/16 Agenda</vt:lpstr>
      <vt:lpstr>PowerPoint Presentation</vt:lpstr>
      <vt:lpstr>11/30/16 Agenda</vt:lpstr>
      <vt:lpstr>12/1/16 Agenda</vt:lpstr>
      <vt:lpstr>12/2/16 Agenda</vt:lpstr>
      <vt:lpstr>12/5/16 Agenda</vt:lpstr>
      <vt:lpstr>PowerPoint Presentation</vt:lpstr>
      <vt:lpstr>12/6/16 Agenda</vt:lpstr>
      <vt:lpstr>12/7/16 Agenda</vt:lpstr>
      <vt:lpstr>PowerPoint Presentation</vt:lpstr>
      <vt:lpstr>Thursday 12/8/16 Agenda</vt:lpstr>
      <vt:lpstr>PowerPoint Presentation</vt:lpstr>
      <vt:lpstr>Friday 12/9/16 Agenda</vt:lpstr>
      <vt:lpstr>PowerPoint Presentation</vt:lpstr>
      <vt:lpstr>Thursday 12/15/16 Agenda</vt:lpstr>
      <vt:lpstr>PowerPoint Presentation</vt:lpstr>
      <vt:lpstr> Monday 12/19/16 Agenda</vt:lpstr>
      <vt:lpstr>PowerPoint Presentation</vt:lpstr>
      <vt:lpstr> Tuesday 12/20/16 Agenda</vt:lpstr>
      <vt:lpstr>PowerPoint Presentation</vt:lpstr>
      <vt:lpstr>PowerPoint Presentation</vt:lpstr>
      <vt:lpstr>In-text citation basic rules and examples</vt:lpstr>
      <vt:lpstr>In-text citation basic rules and examples Cont.</vt:lpstr>
      <vt:lpstr>Use this article to write a in-text citation for a short quote and for a long quote.  </vt:lpstr>
      <vt:lpstr>Wednesday 12/21/16 Agenda</vt:lpstr>
      <vt:lpstr>PowerPoint Presentation</vt:lpstr>
      <vt:lpstr>Before we can provide constructive criticism, let’s break down (analyze) what this looks like in our classroom. </vt:lpstr>
      <vt:lpstr>Evaluating the Literature Circles process…</vt:lpstr>
      <vt:lpstr>Remember, your job is to provide constructive criticism/feedback in order to then be able to improve all of our discussions. </vt:lpstr>
      <vt:lpstr>Remember, your job is to provide constructive criticism/feedback in order to then be able to improve all of our discussions. </vt:lpstr>
      <vt:lpstr>PowerPoint Presentation</vt:lpstr>
      <vt:lpstr>PowerPoint Presentation</vt:lpstr>
      <vt:lpstr>Monday 1/9/17 Agenda</vt:lpstr>
      <vt:lpstr>PowerPoint Presentation</vt:lpstr>
      <vt:lpstr>Wednesday 1/11/17 Agenda</vt:lpstr>
      <vt:lpstr>Thursday 1/12/17 Agenda</vt:lpstr>
      <vt:lpstr>PowerPoint Presentation</vt:lpstr>
      <vt:lpstr>PowerPoint Presentation</vt:lpstr>
      <vt:lpstr>Tuesday 1/17/17 Agenda</vt:lpstr>
      <vt:lpstr>PowerPoint Presentation</vt:lpstr>
      <vt:lpstr>Theme</vt:lpstr>
      <vt:lpstr>Example of Intolerance in The Crucible</vt:lpstr>
      <vt:lpstr>5 Types of Conflict in Literature</vt:lpstr>
      <vt:lpstr>PowerPoint Presentation</vt:lpstr>
      <vt:lpstr>PowerPoint Presentation</vt:lpstr>
      <vt:lpstr>Wednesday 1/18/17 Agenda</vt:lpstr>
      <vt:lpstr>Thursday 1/19/17 Agenda</vt:lpstr>
      <vt:lpstr>PowerPoint Presentation</vt:lpstr>
      <vt:lpstr>5 minute warning!</vt:lpstr>
      <vt:lpstr>PowerPoint Presentation</vt:lpstr>
      <vt:lpstr>Friday 1/20/17 Agenda</vt:lpstr>
      <vt:lpstr>Monday 1/23/17 Agenda</vt:lpstr>
      <vt:lpstr>Tuesday 1/24/17 Agenda</vt:lpstr>
      <vt:lpstr>Friday 1/27/17 Agenda</vt:lpstr>
      <vt:lpstr>Monday 1/30/17 Agenda</vt:lpstr>
      <vt:lpstr>Tuesday 1/31/17 Agenda</vt:lpstr>
      <vt:lpstr>Wednesday 2/1/17 Agenda</vt:lpstr>
      <vt:lpstr>PowerPoint Presentation</vt:lpstr>
      <vt:lpstr>Thursday 2/2/17 Agenda</vt:lpstr>
      <vt:lpstr>PowerPoint Presentation</vt:lpstr>
      <vt:lpstr>Friday 2/3/17 Agenda</vt:lpstr>
      <vt:lpstr>PowerPoint Presentation</vt:lpstr>
      <vt:lpstr>Monday 2/6/17 Agenda</vt:lpstr>
      <vt:lpstr>PowerPoint Presentation</vt:lpstr>
      <vt:lpstr>Tuesday 2/7/17 Agenda</vt:lpstr>
      <vt:lpstr>PowerPoint Presentation</vt:lpstr>
      <vt:lpstr>Wednesday 2/8/17 Agenda</vt:lpstr>
      <vt:lpstr>PowerPoint Presentation</vt:lpstr>
      <vt:lpstr>Thursday 2/9/17 Agenda</vt:lpstr>
      <vt:lpstr>PowerPoint Presentation</vt:lpstr>
      <vt:lpstr>Monday 2/13/17 Agenda</vt:lpstr>
      <vt:lpstr>PowerPoint Presentation</vt:lpstr>
      <vt:lpstr>Tuesday 2/14/17 Agenda 2nd hour, only</vt:lpstr>
      <vt:lpstr>Tuesday 2/14/17 Agenda Hours 3,5,6</vt:lpstr>
      <vt:lpstr>PowerPoint Presentation</vt:lpstr>
      <vt:lpstr>Subject-Verb Agreement</vt:lpstr>
      <vt:lpstr>Basic Explanation</vt:lpstr>
      <vt:lpstr>Singular vs. Plural Verbs</vt:lpstr>
      <vt:lpstr>Rule # 1</vt:lpstr>
      <vt:lpstr>Examples</vt:lpstr>
      <vt:lpstr>Rule # 2</vt:lpstr>
      <vt:lpstr>Examples</vt:lpstr>
      <vt:lpstr>Rule # 3</vt:lpstr>
      <vt:lpstr>Examples</vt:lpstr>
      <vt:lpstr>Let’s Practice!</vt:lpstr>
      <vt:lpstr>Wednesday 2/15/17 Agenda </vt:lpstr>
      <vt:lpstr>PowerPoint Presentation</vt:lpstr>
      <vt:lpstr>Friday 2/17/17 Agenda </vt:lpstr>
      <vt:lpstr>PowerPoint Presentation</vt:lpstr>
      <vt:lpstr>Monday 2/27/17 Agenda </vt:lpstr>
      <vt:lpstr>Tuesday 2/28/17 Agenda </vt:lpstr>
      <vt:lpstr>PowerPoint Presentation</vt:lpstr>
      <vt:lpstr>Tuesday 2/28/17 Daily Grammar Practice: Subject Verb Agreement</vt:lpstr>
      <vt:lpstr>Practice the rules</vt:lpstr>
      <vt:lpstr>Wednesday 3/1/17 Agenda </vt:lpstr>
      <vt:lpstr>PowerPoint Presentation</vt:lpstr>
      <vt:lpstr>Wednesday 3/1/17 Daily Grammar Practice: Subject Verb Agreement</vt:lpstr>
      <vt:lpstr>Practice</vt:lpstr>
      <vt:lpstr>Word List for Quiz on 3/3/17</vt:lpstr>
      <vt:lpstr>Thursday 3/2/17 Agenda </vt:lpstr>
      <vt:lpstr>Friday 3/3/17 Agenda </vt:lpstr>
      <vt:lpstr>Monday 3/6/17 Agenda </vt:lpstr>
      <vt:lpstr>PowerPoint Presentation</vt:lpstr>
      <vt:lpstr>Monday 3/6/17</vt:lpstr>
      <vt:lpstr>Monday 3/6/17</vt:lpstr>
      <vt:lpstr>Tuesday 3/7/17 Agenda </vt:lpstr>
      <vt:lpstr>PowerPoint Presentation</vt:lpstr>
      <vt:lpstr>Tuesday 3/7/17</vt:lpstr>
      <vt:lpstr>Tuesday 3/7/17</vt:lpstr>
      <vt:lpstr>Wednesday 3/8/17 Agenda </vt:lpstr>
      <vt:lpstr>PowerPoint Presentation</vt:lpstr>
      <vt:lpstr>Wednesday 3/8/17</vt:lpstr>
      <vt:lpstr>Wednesday 3/8/17</vt:lpstr>
      <vt:lpstr>Friday 3/10/17 Agenda </vt:lpstr>
      <vt:lpstr>PowerPoint Presentation</vt:lpstr>
      <vt:lpstr>Monday 3/13/17 Agenda </vt:lpstr>
      <vt:lpstr>Hours 3,5,6 = Monday 3/13/17 Agenda </vt:lpstr>
      <vt:lpstr>PowerPoint Presentation</vt:lpstr>
      <vt:lpstr>Monday 3/13/17</vt:lpstr>
      <vt:lpstr>Monday 3/13/17</vt:lpstr>
      <vt:lpstr>Tuesday 3/14/17 Agenda </vt:lpstr>
      <vt:lpstr>PowerPoint Presentation</vt:lpstr>
      <vt:lpstr>Tuesday 3/14/17</vt:lpstr>
      <vt:lpstr>Tuesday 3/14/17</vt:lpstr>
      <vt:lpstr>Wednesday 3/15/17 Agenda </vt:lpstr>
      <vt:lpstr>Thursday 3/16/17 Agenda </vt:lpstr>
      <vt:lpstr>PowerPoint Presentation</vt:lpstr>
      <vt:lpstr>PowerPoint Presentation</vt:lpstr>
      <vt:lpstr>PowerPoint Presentation</vt:lpstr>
      <vt:lpstr>6 Steps to Effectively Paraphrase</vt:lpstr>
      <vt:lpstr>Paraphrasing 101</vt:lpstr>
      <vt:lpstr>Friday 3/17/17 Agenda </vt:lpstr>
      <vt:lpstr>PowerPoint Presentation</vt:lpstr>
      <vt:lpstr>Monday 3/20/17 Agenda </vt:lpstr>
      <vt:lpstr>Tuesday 3/21/17 Agenda </vt:lpstr>
      <vt:lpstr>Wednesday 3/22/17 Agenda </vt:lpstr>
      <vt:lpstr>Thursday 3/23/17 Agenda </vt:lpstr>
      <vt:lpstr>Friday 3/24/17 Agenda </vt:lpstr>
      <vt:lpstr>Our essential question:</vt:lpstr>
      <vt:lpstr>Monday 3/27/17 Agenda </vt:lpstr>
      <vt:lpstr>Directions: Take 10 minutes to go through each question and come up individual responses for each member of your group. </vt:lpstr>
      <vt:lpstr>Should Bystanders Have A Legal Obligation To Intervene In A Rape? </vt:lpstr>
      <vt:lpstr>Civil Disobedience </vt:lpstr>
      <vt:lpstr>Civil Disobedience </vt:lpstr>
      <vt:lpstr>Civil Disobedience </vt:lpstr>
      <vt:lpstr>Letter From A Birmingham Jail </vt:lpstr>
      <vt:lpstr>Mort Crim </vt:lpstr>
      <vt:lpstr>PowerPoint Presentation</vt:lpstr>
      <vt:lpstr>Monday 3/27/17</vt:lpstr>
      <vt:lpstr>Tuesday 3/28/17 Agenda </vt:lpstr>
      <vt:lpstr>PowerPoint Presentation</vt:lpstr>
      <vt:lpstr>Tuesday 3/28/17</vt:lpstr>
      <vt:lpstr>Tuesday 3/28/17</vt:lpstr>
      <vt:lpstr>Wednesday 3/29/17 Agenda </vt:lpstr>
      <vt:lpstr>PowerPoint Presentation</vt:lpstr>
      <vt:lpstr>Wednesday 3/29/17</vt:lpstr>
      <vt:lpstr>PowerPoint Presentation</vt:lpstr>
      <vt:lpstr>Thursday 3/30/17 Agenda </vt:lpstr>
      <vt:lpstr>PowerPoint Presentation</vt:lpstr>
      <vt:lpstr>Thursday 3/30/17</vt:lpstr>
      <vt:lpstr>Friday 3/31/17 Agenda </vt:lpstr>
      <vt:lpstr>Monday 4/10/17 Agenda </vt:lpstr>
      <vt:lpstr>Friday 3/31/17 Agenda </vt:lpstr>
      <vt:lpstr>Monday 4/10/17</vt:lpstr>
      <vt:lpstr>Monday 4/17/17 Agenda </vt:lpstr>
      <vt:lpstr>PowerPoint Presentation</vt:lpstr>
      <vt:lpstr>Anticipation Guide: Of Mice and Men</vt:lpstr>
      <vt:lpstr>Tuesday 4/18/17 Agenda </vt:lpstr>
      <vt:lpstr>PowerPoint Presentation</vt:lpstr>
      <vt:lpstr>Wednesday 4/19/17 Agenda </vt:lpstr>
      <vt:lpstr>PowerPoint Presentation</vt:lpstr>
      <vt:lpstr>Thursday 4/20/17 Agenda </vt:lpstr>
      <vt:lpstr>Friday 4/21/17 Agenda </vt:lpstr>
      <vt:lpstr>PowerPoint Presentation</vt:lpstr>
      <vt:lpstr>Monday 4/24/17 Agenda </vt:lpstr>
      <vt:lpstr>PowerPoint Presentation</vt:lpstr>
      <vt:lpstr>Tuesday 4/25/17 Agenda </vt:lpstr>
      <vt:lpstr>PowerPoint Presentation</vt:lpstr>
      <vt:lpstr>Symbiosis</vt:lpstr>
      <vt:lpstr>5 Types of Symbiotic Relationships</vt:lpstr>
      <vt:lpstr>Mutualism: A symbiotic relationship in which both (or all) organisms involved benefit.  </vt:lpstr>
      <vt:lpstr>Commensalism: A symbiotic relationship in which one partner benefits and the other is unaffected.  </vt:lpstr>
      <vt:lpstr>Amensalism: A symbiotic relationship in which one partner is harmed and the other is unaffected. (if you know of a clean, stable example of this, please let me know)    </vt:lpstr>
      <vt:lpstr>Parasitism: A symbiotic relationship in which one partner (the parasite) benefits and the other (the host) is harmed, though typically not killed directly by the action of the parasite.    </vt:lpstr>
      <vt:lpstr>Pathogen: A symbiotic relationship in which one partner (the pathogen) causes disease within the other (the host) and which can disable or kill the host.        </vt:lpstr>
      <vt:lpstr>Wednesday 4/26/17 Agenda </vt:lpstr>
      <vt:lpstr>PowerPoint Presentation</vt:lpstr>
      <vt:lpstr>Thursday 4/27/17 Agenda </vt:lpstr>
      <vt:lpstr>PowerPoint Presentation</vt:lpstr>
      <vt:lpstr>Essential Questions</vt:lpstr>
      <vt:lpstr>Do you agree with this statement? </vt:lpstr>
      <vt:lpstr>Friday 4/28/17 Agenda </vt:lpstr>
      <vt:lpstr>Monday 5/1/17 Agenda </vt:lpstr>
      <vt:lpstr>PowerPoint Presentation</vt:lpstr>
      <vt:lpstr>Tuesday 5/2/17 Agenda </vt:lpstr>
      <vt:lpstr>PowerPoint Presentation</vt:lpstr>
      <vt:lpstr>Wednesday 5/3/17 Agenda </vt:lpstr>
      <vt:lpstr>Thursday 5/4/17 Agenda </vt:lpstr>
      <vt:lpstr>PowerPoint Presentation</vt:lpstr>
      <vt:lpstr>Friday 5/5/17 Agenda </vt:lpstr>
      <vt:lpstr>PowerPoint Presentation</vt:lpstr>
      <vt:lpstr>Monday 5/8/17 Agenda </vt:lpstr>
      <vt:lpstr>PowerPoint Presentation</vt:lpstr>
      <vt:lpstr>Big Picture Questions </vt:lpstr>
      <vt:lpstr>Tuesday 5/9/17 Agenda </vt:lpstr>
      <vt:lpstr>PowerPoint Presentation</vt:lpstr>
      <vt:lpstr>Wednesday 5/10/17 Agenda </vt:lpstr>
      <vt:lpstr>PowerPoint Presentation</vt:lpstr>
      <vt:lpstr>Thursday 5/11/17 Agenda </vt:lpstr>
      <vt:lpstr>PowerPoint Presentation</vt:lpstr>
      <vt:lpstr>Friday 5/12/17 Agenda </vt:lpstr>
      <vt:lpstr>PowerPoint Presentation</vt:lpstr>
      <vt:lpstr>Friday 5/12/17 </vt:lpstr>
      <vt:lpstr>Monday 5/15/17 Agenda </vt:lpstr>
      <vt:lpstr>PowerPoint Presentation</vt:lpstr>
      <vt:lpstr>Tuesday 5/16/17 Agenda </vt:lpstr>
      <vt:lpstr>PowerPoint Presentation</vt:lpstr>
      <vt:lpstr>Tuesday 5/16/17 Agenda </vt:lpstr>
      <vt:lpstr>Wednesday 5/17/17 Agenda </vt:lpstr>
      <vt:lpstr>PowerPoint Presentation</vt:lpstr>
      <vt:lpstr>PowerPoint Presentation</vt:lpstr>
      <vt:lpstr>Thursday 5/18/17 Agenda </vt:lpstr>
      <vt:lpstr>PowerPoint Presentation</vt:lpstr>
      <vt:lpstr>Friday 5/19/17 Agenda </vt:lpstr>
      <vt:lpstr>Monday 5/22/17 Agenda </vt:lpstr>
      <vt:lpstr>PowerPoint Presentation</vt:lpstr>
      <vt:lpstr>Tuesday 5/22/17 </vt:lpstr>
      <vt:lpstr>Tuesday 5/23/17 Agenda </vt:lpstr>
      <vt:lpstr>PowerPoint Presentation</vt:lpstr>
      <vt:lpstr>Wednesday 5/24/17 Agenda </vt:lpstr>
      <vt:lpstr>PowerPoint Presentation</vt:lpstr>
      <vt:lpstr>Thursday 5/25/17 Agenda </vt:lpstr>
      <vt:lpstr>PowerPoint Presentation</vt:lpstr>
      <vt:lpstr>Tuesday 5/30/17 Agenda </vt:lpstr>
      <vt:lpstr>PowerPoint Presentation</vt:lpstr>
      <vt:lpstr>Wednesday 5/31/17 Agenda </vt:lpstr>
      <vt:lpstr>PowerPoint Presentation</vt:lpstr>
      <vt:lpstr>Thursday 6/1/17 Agenda </vt:lpstr>
      <vt:lpstr>PowerPoint Presentation</vt:lpstr>
      <vt:lpstr>Friday 6/2/17 Agenda </vt:lpstr>
      <vt:lpstr>Monday 6/5/17 Agenda </vt:lpstr>
      <vt:lpstr>PowerPoint Presentation</vt:lpstr>
      <vt:lpstr>Tuesday 6/6/17 Agenda </vt:lpstr>
      <vt:lpstr>PowerPoint Presentation</vt:lpstr>
      <vt:lpstr>Wednesday 6/7/17 Agenda </vt:lpstr>
      <vt:lpstr>PowerPoint Presentation</vt:lpstr>
      <vt:lpstr> Did Gatsby achieve The American Dream?</vt:lpstr>
      <vt:lpstr>Thursday 6/8/17 Agenda </vt:lpstr>
      <vt:lpstr>PowerPoint Presentation</vt:lpstr>
      <vt:lpstr>Friday 6/9/17 Agenda </vt:lpstr>
      <vt:lpstr>Friday 6/9/17 Agenda </vt:lpstr>
      <vt:lpstr>Monday 6/12/17 Agenda </vt:lpstr>
      <vt:lpstr>Tuesday 6/13/17 Agenda </vt:lpstr>
      <vt:lpstr>Wednesday 6/14/17 Agenda </vt:lpstr>
      <vt:lpstr>Thursday 6/15/17 Agenda </vt:lpstr>
      <vt:lpstr>Friday 6/16/17 Agenda </vt:lpstr>
      <vt:lpstr>Friday 6/16/17 Agenda </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7  Daily Agenda</dc:title>
  <dc:creator>Peters, Caitlyn</dc:creator>
  <cp:lastModifiedBy>Mike Schmitt</cp:lastModifiedBy>
  <cp:revision>651</cp:revision>
  <cp:lastPrinted>2017-03-27T15:54:17Z</cp:lastPrinted>
  <dcterms:modified xsi:type="dcterms:W3CDTF">2017-10-09T00:30:09Z</dcterms:modified>
</cp:coreProperties>
</file>