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43"/>
  </p:normalViewPr>
  <p:slideViewPr>
    <p:cSldViewPr snapToGrid="0" snapToObjects="1">
      <p:cViewPr varScale="1">
        <p:scale>
          <a:sx n="96" d="100"/>
          <a:sy n="96" d="100"/>
        </p:scale>
        <p:origin x="6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1530-CD0F-AE4F-BF42-FAF20AB308DC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FFC5-409C-0F48-9BA3-DB2FBDFBB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22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1530-CD0F-AE4F-BF42-FAF20AB308DC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FFC5-409C-0F48-9BA3-DB2FBDFBB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6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1530-CD0F-AE4F-BF42-FAF20AB308DC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FFC5-409C-0F48-9BA3-DB2FBDFBB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72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1530-CD0F-AE4F-BF42-FAF20AB308DC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FFC5-409C-0F48-9BA3-DB2FBDFBB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80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1530-CD0F-AE4F-BF42-FAF20AB308DC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FFC5-409C-0F48-9BA3-DB2FBDFBB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699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1530-CD0F-AE4F-BF42-FAF20AB308DC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FFC5-409C-0F48-9BA3-DB2FBDFBB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1530-CD0F-AE4F-BF42-FAF20AB308DC}" type="datetimeFigureOut">
              <a:rPr lang="en-US" smtClean="0"/>
              <a:t>3/1/17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FFC5-409C-0F48-9BA3-DB2FBDFBB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52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1530-CD0F-AE4F-BF42-FAF20AB308DC}" type="datetimeFigureOut">
              <a:rPr lang="en-US" smtClean="0"/>
              <a:t>3/1/17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FFC5-409C-0F48-9BA3-DB2FBDFBB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21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1530-CD0F-AE4F-BF42-FAF20AB308DC}" type="datetimeFigureOut">
              <a:rPr lang="en-US" smtClean="0"/>
              <a:t>3/1/17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FFC5-409C-0F48-9BA3-DB2FBDFBB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0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1530-CD0F-AE4F-BF42-FAF20AB308DC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FFC5-409C-0F48-9BA3-DB2FBDFBB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68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1530-CD0F-AE4F-BF42-FAF20AB308DC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BFFC5-409C-0F48-9BA3-DB2FBDFBB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04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11530-CD0F-AE4F-BF42-FAF20AB308DC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BFFC5-409C-0F48-9BA3-DB2FBDFBB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92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76200"/>
            <a:ext cx="8229600" cy="1143000"/>
          </a:xfrm>
        </p:spPr>
        <p:txBody>
          <a:bodyPr/>
          <a:lstStyle/>
          <a:p>
            <a:pPr algn="ctr"/>
            <a:r>
              <a:rPr lang="en-US" sz="2400" b="1" dirty="0"/>
              <a:t>Tuesday 2/28/17</a:t>
            </a:r>
            <a:br>
              <a:rPr lang="en-US" sz="2400" b="1" dirty="0"/>
            </a:br>
            <a:r>
              <a:rPr lang="en-US" sz="2400" b="1" dirty="0"/>
              <a:t>Daily Grammar Practice: Subject Verb Agreement</a:t>
            </a:r>
            <a:endParaRPr lang="en-U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219200"/>
          <a:ext cx="7848600" cy="504947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924300"/>
                <a:gridCol w="3924300"/>
              </a:tblGrid>
              <a:tr h="3454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Rule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Schmitt’s Example</a:t>
                      </a:r>
                      <a:endParaRPr lang="en-US" b="1" dirty="0"/>
                    </a:p>
                  </a:txBody>
                  <a:tcPr/>
                </a:tc>
              </a:tr>
              <a:tr h="913177">
                <a:tc>
                  <a:txBody>
                    <a:bodyPr/>
                    <a:lstStyle/>
                    <a:p>
                      <a:r>
                        <a:rPr lang="en-US" sz="1400" b="1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If the subject is singular then the verb is singular. If the subject is plural then the verb is plural.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He walks, They walk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1531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cap="none" baseline="0" dirty="0" smtClean="0">
                          <a:effectLst/>
                          <a:sym typeface="Arial"/>
                          <a:rtl val="0"/>
                        </a:rPr>
                        <a:t>If you use either-or, look at the subject closest to the verb.  If the subject closest to the verb is singular, use a plural verb; likewise, if the subject is plural, use a singular  verb.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strike="noStrike" cap="none" baseline="0" dirty="0" smtClean="0">
                          <a:effectLst/>
                          <a:sym typeface="Arial"/>
                          <a:rtl val="0"/>
                        </a:rPr>
                        <a:t>Either the teacher or the students </a:t>
                      </a:r>
                      <a:r>
                        <a:rPr lang="en-US" sz="1400" u="sng" strike="noStrike" cap="none" baseline="0" dirty="0" smtClean="0">
                          <a:effectLst/>
                          <a:sym typeface="Arial"/>
                          <a:rtl val="0"/>
                        </a:rPr>
                        <a:t>write </a:t>
                      </a:r>
                      <a:r>
                        <a:rPr lang="en-US" sz="1400" u="none" strike="noStrike" cap="none" baseline="0" dirty="0" smtClean="0">
                          <a:effectLst/>
                          <a:sym typeface="Arial"/>
                          <a:rtl val="0"/>
                        </a:rPr>
                        <a:t>on the whiteboard.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11193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Use a singular verb after each, neither, everyone, everybody, nobody, and someone.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Everybody</a:t>
                      </a:r>
                      <a:r>
                        <a:rPr lang="en-US" sz="1400" b="0" i="0" u="sng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 is</a:t>
                      </a:r>
                      <a:r>
                        <a:rPr lang="en-US" sz="14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 going to the movies tonight.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11193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The following words almost always use the plural form of verbs: all, both, few, many, several.  </a:t>
                      </a:r>
                      <a:endParaRPr lang="en-US" dirty="0" smtClean="0">
                        <a:effectLst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All</a:t>
                      </a:r>
                      <a:r>
                        <a:rPr lang="en-US" dirty="0" smtClean="0"/>
                        <a:t> of them</a:t>
                      </a:r>
                      <a:r>
                        <a:rPr lang="en-US" u="none" dirty="0" smtClean="0"/>
                        <a:t> </a:t>
                      </a:r>
                      <a:r>
                        <a:rPr lang="en-US" u="sng" dirty="0" smtClean="0"/>
                        <a:t>are</a:t>
                      </a:r>
                      <a:r>
                        <a:rPr lang="en-US" u="none" dirty="0" smtClean="0"/>
                        <a:t> </a:t>
                      </a:r>
                      <a:r>
                        <a:rPr lang="en-US" dirty="0" smtClean="0"/>
                        <a:t>on the table. 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44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762000"/>
          </a:xfrm>
        </p:spPr>
        <p:txBody>
          <a:bodyPr/>
          <a:lstStyle/>
          <a:p>
            <a:pPr algn="ctr"/>
            <a:r>
              <a:rPr lang="en-US" sz="2000" b="1" dirty="0"/>
              <a:t>Wednesday 3/1/17</a:t>
            </a:r>
            <a:br>
              <a:rPr lang="en-US" sz="2000" b="1" dirty="0"/>
            </a:br>
            <a:r>
              <a:rPr lang="en-US" sz="2000" b="1" dirty="0"/>
              <a:t>Daily Grammar Practice: Subject Verb Agreement</a:t>
            </a:r>
            <a:endParaRPr lang="en-US" sz="2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828800" y="1055794"/>
          <a:ext cx="8382000" cy="510116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191000"/>
                <a:gridCol w="4191000"/>
              </a:tblGrid>
              <a:tr h="2785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Rule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Schmitt’s Example</a:t>
                      </a:r>
                      <a:endParaRPr lang="en-US" b="1" dirty="0"/>
                    </a:p>
                  </a:txBody>
                  <a:tcPr/>
                </a:tc>
              </a:tr>
              <a:tr h="22284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The word none is treated in various ways. Sometimes it uses a singular verb, and at other times, it uses a plural verb. When none means no one or not one, use </a:t>
                      </a:r>
                      <a:r>
                        <a:rPr lang="en-US" sz="1400" b="1" i="0" u="sng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the singular form of the verb</a:t>
                      </a:r>
                      <a:r>
                        <a:rPr lang="en-US" sz="1400" b="1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. When none means or suggests more than one thing or person, use </a:t>
                      </a:r>
                      <a:r>
                        <a:rPr lang="en-US" sz="1400" b="1" i="0" u="sng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the plural form of the verb</a:t>
                      </a:r>
                      <a:endParaRPr lang="en-US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None</a:t>
                      </a:r>
                      <a:r>
                        <a:rPr lang="en-US" sz="14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 of them</a:t>
                      </a:r>
                      <a:r>
                        <a:rPr lang="en-US" sz="1400" b="0" i="0" u="sng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 is</a:t>
                      </a:r>
                      <a:r>
                        <a:rPr lang="en-US" sz="14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 alive.</a:t>
                      </a:r>
                      <a:endParaRPr lang="en-US" dirty="0" smtClean="0">
                        <a:effectLst/>
                      </a:endParaRPr>
                    </a:p>
                    <a:p>
                      <a:endParaRPr lang="en-US" sz="1400" b="1" i="0" u="none" strike="noStrike" cap="non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  <a:rtl val="0"/>
                      </a:endParaRPr>
                    </a:p>
                    <a:p>
                      <a:r>
                        <a:rPr lang="en-US" sz="1400" b="1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None</a:t>
                      </a:r>
                      <a:r>
                        <a:rPr lang="en-US" sz="1400" b="0" i="0" u="sng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 are</a:t>
                      </a:r>
                      <a:r>
                        <a:rPr lang="en-US" sz="14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 worthless because they continue help when needed. </a:t>
                      </a:r>
                      <a:endParaRPr lang="en-US" dirty="0" smtClean="0">
                        <a:effectLst/>
                      </a:endParaRPr>
                    </a:p>
                    <a:p>
                      <a:endParaRPr lang="en-US" dirty="0"/>
                    </a:p>
                  </a:txBody>
                  <a:tcPr/>
                </a:tc>
              </a:tr>
              <a:tr h="1253490">
                <a:tc>
                  <a:txBody>
                    <a:bodyPr/>
                    <a:lstStyle/>
                    <a:p>
                      <a:r>
                        <a:rPr lang="en-US" sz="1400" b="1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Here and there cannot be subjects. Therefore, if a sentence begins with here or there, look for the subject and write the correct form of the verb.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There </a:t>
                      </a:r>
                      <a:r>
                        <a:rPr lang="en-US" u="sng" dirty="0" smtClean="0"/>
                        <a:t>are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books</a:t>
                      </a:r>
                      <a:r>
                        <a:rPr lang="en-US" dirty="0" smtClean="0"/>
                        <a:t> on the floor.</a:t>
                      </a:r>
                      <a:endParaRPr lang="en-US" dirty="0"/>
                    </a:p>
                  </a:txBody>
                  <a:tcPr/>
                </a:tc>
              </a:tr>
              <a:tr h="1253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When the word number is preceded with the word a, use a plural verb. When the word number is preceded with the word the, use a singular verb.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A number</a:t>
                      </a:r>
                      <a:r>
                        <a:rPr lang="en-US" sz="14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 of people</a:t>
                      </a:r>
                      <a:r>
                        <a:rPr lang="en-US" sz="1400" b="0" i="0" u="sng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 are</a:t>
                      </a:r>
                      <a:r>
                        <a:rPr lang="en-US" sz="14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 waiting for you to finish.</a:t>
                      </a:r>
                    </a:p>
                    <a:p>
                      <a:r>
                        <a:rPr lang="en-US" sz="14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 </a:t>
                      </a:r>
                    </a:p>
                    <a:p>
                      <a:r>
                        <a:rPr lang="en-US" sz="1400" b="1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The number</a:t>
                      </a:r>
                      <a:r>
                        <a:rPr lang="en-US" sz="14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 of trucks </a:t>
                      </a:r>
                      <a:r>
                        <a:rPr lang="en-US" sz="1400" b="0" i="0" u="sng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appears</a:t>
                      </a:r>
                      <a:r>
                        <a:rPr lang="en-US" sz="14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rtl val="0"/>
                        </a:rPr>
                        <a:t> to be too many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05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Word List for Quiz on 3/3/17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26783"/>
            <a:ext cx="84582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sz="1600" b="1" dirty="0"/>
              <a:t>Nullify (verb)</a:t>
            </a:r>
            <a:r>
              <a:rPr lang="en-US" sz="1600" dirty="0"/>
              <a:t>	</a:t>
            </a:r>
            <a:r>
              <a:rPr lang="en-US" altLang="x-none" sz="1600" dirty="0"/>
              <a:t> 	To make </a:t>
            </a:r>
            <a:r>
              <a:rPr lang="en-US" altLang="x-none" sz="1600" dirty="0"/>
              <a:t>legally null and void; </a:t>
            </a:r>
            <a:r>
              <a:rPr lang="en-US" altLang="x-none" sz="1600" dirty="0"/>
              <a:t>invalidate. </a:t>
            </a:r>
            <a:r>
              <a:rPr lang="en-US" sz="1600" dirty="0"/>
              <a:t>	</a:t>
            </a:r>
          </a:p>
          <a:p>
            <a:endParaRPr lang="en-US" sz="1600" dirty="0"/>
          </a:p>
          <a:p>
            <a:r>
              <a:rPr lang="en-US" sz="1600" b="1" dirty="0"/>
              <a:t>Materialize (verb) </a:t>
            </a:r>
            <a:r>
              <a:rPr lang="en-US" sz="1600" dirty="0"/>
              <a:t>		To come into being; or to become real or visible. </a:t>
            </a:r>
          </a:p>
          <a:p>
            <a:endParaRPr lang="en-US" sz="1600" dirty="0"/>
          </a:p>
          <a:p>
            <a:r>
              <a:rPr lang="en-US" sz="1600" b="1" dirty="0"/>
              <a:t>Credulous (adj.)	</a:t>
            </a:r>
            <a:r>
              <a:rPr lang="en-US" sz="1600" dirty="0"/>
              <a:t>	Having too great a readiness to believe in things. </a:t>
            </a:r>
          </a:p>
          <a:p>
            <a:endParaRPr lang="en-US" sz="1600" dirty="0"/>
          </a:p>
          <a:p>
            <a:r>
              <a:rPr lang="en-US" sz="1600" b="1" dirty="0"/>
              <a:t>Blight (verb)</a:t>
            </a:r>
            <a:r>
              <a:rPr lang="en-US" sz="1600" dirty="0"/>
              <a:t>		To spoil, harm, or destroy. </a:t>
            </a:r>
          </a:p>
          <a:p>
            <a:endParaRPr lang="en-US" sz="1600" dirty="0"/>
          </a:p>
          <a:p>
            <a:r>
              <a:rPr lang="en-US" sz="1600" b="1" dirty="0"/>
              <a:t>Abrogate (verb)</a:t>
            </a:r>
            <a:r>
              <a:rPr lang="en-US" sz="1600" dirty="0"/>
              <a:t>		To repeal or do away with (a law, right, or formal agreement.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sz="2400" b="1" dirty="0">
              <a:solidFill>
                <a:schemeClr val="accent1"/>
              </a:solidFill>
            </a:endParaRPr>
          </a:p>
          <a:p>
            <a:r>
              <a:rPr lang="en-US" sz="2000" b="1" dirty="0">
                <a:solidFill>
                  <a:schemeClr val="accent1"/>
                </a:solidFill>
              </a:rPr>
              <a:t>**Make </a:t>
            </a:r>
            <a:r>
              <a:rPr lang="en-US" sz="2000" b="1" dirty="0">
                <a:solidFill>
                  <a:schemeClr val="accent1"/>
                </a:solidFill>
              </a:rPr>
              <a:t>sure you know synonyms, antonyms, and how to use the word in a sentence. </a:t>
            </a:r>
            <a:r>
              <a:rPr lang="en-US" sz="2000" b="1" dirty="0">
                <a:solidFill>
                  <a:schemeClr val="accent1"/>
                </a:solidFill>
                <a:sym typeface="Wingdings"/>
              </a:rPr>
              <a:t> </a:t>
            </a:r>
            <a:endParaRPr lang="en-US" sz="2000" b="1" dirty="0">
              <a:solidFill>
                <a:schemeClr val="accent1"/>
              </a:solidFill>
            </a:endParaRPr>
          </a:p>
          <a:p>
            <a:endParaRPr lang="en-US" sz="2000" b="1" dirty="0">
              <a:solidFill>
                <a:schemeClr val="accent1"/>
              </a:solidFill>
            </a:endParaRPr>
          </a:p>
          <a:p>
            <a:r>
              <a:rPr lang="en-US" sz="2000" b="1" dirty="0">
                <a:solidFill>
                  <a:schemeClr val="accent1"/>
                </a:solidFill>
              </a:rPr>
              <a:t>**There will also be subject verb agreement on the quiz.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240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269</Words>
  <Application>Microsoft Macintosh PowerPoint</Application>
  <PresentationFormat>Widescreen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Calibri Light</vt:lpstr>
      <vt:lpstr>Wingdings</vt:lpstr>
      <vt:lpstr>Arial</vt:lpstr>
      <vt:lpstr>Office Theme</vt:lpstr>
      <vt:lpstr>Tuesday 2/28/17 Daily Grammar Practice: Subject Verb Agreement</vt:lpstr>
      <vt:lpstr>Wednesday 3/1/17 Daily Grammar Practice: Subject Verb Agreement</vt:lpstr>
      <vt:lpstr>Word List for Quiz on 3/3/17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 2/28/17 Daily Grammar Practice: Subject Verb Agreement</dc:title>
  <dc:creator>Mike Schmitt</dc:creator>
  <cp:lastModifiedBy>Mike Schmitt</cp:lastModifiedBy>
  <cp:revision>1</cp:revision>
  <dcterms:created xsi:type="dcterms:W3CDTF">2017-03-02T01:42:37Z</dcterms:created>
  <dcterms:modified xsi:type="dcterms:W3CDTF">2017-03-02T01:43:39Z</dcterms:modified>
</cp:coreProperties>
</file>