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 id="2147483680" r:id="rId2"/>
  </p:sldMasterIdLst>
  <p:notesMasterIdLst>
    <p:notesMasterId r:id="rId187"/>
  </p:notesMasterIdLst>
  <p:handoutMasterIdLst>
    <p:handoutMasterId r:id="rId188"/>
  </p:handoutMasterIdLst>
  <p:sldIdLst>
    <p:sldId id="256" r:id="rId3"/>
    <p:sldId id="257"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8" r:id="rId21"/>
    <p:sldId id="327" r:id="rId22"/>
    <p:sldId id="333" r:id="rId23"/>
    <p:sldId id="330" r:id="rId24"/>
    <p:sldId id="331" r:id="rId25"/>
    <p:sldId id="329" r:id="rId26"/>
    <p:sldId id="332" r:id="rId27"/>
    <p:sldId id="334" r:id="rId28"/>
    <p:sldId id="335" r:id="rId29"/>
    <p:sldId id="336" r:id="rId30"/>
    <p:sldId id="338" r:id="rId31"/>
    <p:sldId id="337" r:id="rId32"/>
    <p:sldId id="340" r:id="rId33"/>
    <p:sldId id="339" r:id="rId34"/>
    <p:sldId id="342" r:id="rId35"/>
    <p:sldId id="343" r:id="rId36"/>
    <p:sldId id="341" r:id="rId37"/>
    <p:sldId id="344" r:id="rId38"/>
    <p:sldId id="345" r:id="rId39"/>
    <p:sldId id="346" r:id="rId40"/>
    <p:sldId id="347" r:id="rId41"/>
    <p:sldId id="348" r:id="rId42"/>
    <p:sldId id="349" r:id="rId43"/>
    <p:sldId id="350" r:id="rId44"/>
    <p:sldId id="351" r:id="rId45"/>
    <p:sldId id="353" r:id="rId46"/>
    <p:sldId id="352" r:id="rId47"/>
    <p:sldId id="354" r:id="rId48"/>
    <p:sldId id="356" r:id="rId49"/>
    <p:sldId id="355" r:id="rId50"/>
    <p:sldId id="357" r:id="rId51"/>
    <p:sldId id="358" r:id="rId52"/>
    <p:sldId id="359" r:id="rId53"/>
    <p:sldId id="361" r:id="rId54"/>
    <p:sldId id="360" r:id="rId55"/>
    <p:sldId id="362" r:id="rId56"/>
    <p:sldId id="363" r:id="rId57"/>
    <p:sldId id="364" r:id="rId58"/>
    <p:sldId id="366" r:id="rId59"/>
    <p:sldId id="365" r:id="rId60"/>
    <p:sldId id="368" r:id="rId61"/>
    <p:sldId id="367" r:id="rId62"/>
    <p:sldId id="370" r:id="rId63"/>
    <p:sldId id="369" r:id="rId64"/>
    <p:sldId id="371" r:id="rId65"/>
    <p:sldId id="372" r:id="rId66"/>
    <p:sldId id="373" r:id="rId67"/>
    <p:sldId id="374" r:id="rId68"/>
    <p:sldId id="375" r:id="rId69"/>
    <p:sldId id="376" r:id="rId70"/>
    <p:sldId id="377" r:id="rId71"/>
    <p:sldId id="378" r:id="rId72"/>
    <p:sldId id="379" r:id="rId73"/>
    <p:sldId id="380" r:id="rId74"/>
    <p:sldId id="381" r:id="rId75"/>
    <p:sldId id="383" r:id="rId76"/>
    <p:sldId id="382" r:id="rId77"/>
    <p:sldId id="385" r:id="rId78"/>
    <p:sldId id="384" r:id="rId79"/>
    <p:sldId id="387" r:id="rId80"/>
    <p:sldId id="386" r:id="rId81"/>
    <p:sldId id="388" r:id="rId82"/>
    <p:sldId id="389" r:id="rId83"/>
    <p:sldId id="391" r:id="rId84"/>
    <p:sldId id="390" r:id="rId85"/>
    <p:sldId id="393" r:id="rId86"/>
    <p:sldId id="392" r:id="rId87"/>
    <p:sldId id="395" r:id="rId88"/>
    <p:sldId id="394" r:id="rId89"/>
    <p:sldId id="396" r:id="rId90"/>
    <p:sldId id="397" r:id="rId91"/>
    <p:sldId id="398" r:id="rId92"/>
    <p:sldId id="399" r:id="rId93"/>
    <p:sldId id="401" r:id="rId94"/>
    <p:sldId id="400" r:id="rId95"/>
    <p:sldId id="402" r:id="rId96"/>
    <p:sldId id="403" r:id="rId97"/>
    <p:sldId id="404" r:id="rId98"/>
    <p:sldId id="405" r:id="rId99"/>
    <p:sldId id="406" r:id="rId100"/>
    <p:sldId id="408" r:id="rId101"/>
    <p:sldId id="407" r:id="rId102"/>
    <p:sldId id="409" r:id="rId103"/>
    <p:sldId id="411" r:id="rId104"/>
    <p:sldId id="410" r:id="rId105"/>
    <p:sldId id="412" r:id="rId106"/>
    <p:sldId id="413" r:id="rId107"/>
    <p:sldId id="414" r:id="rId108"/>
    <p:sldId id="415" r:id="rId109"/>
    <p:sldId id="423" r:id="rId110"/>
    <p:sldId id="422" r:id="rId111"/>
    <p:sldId id="416" r:id="rId112"/>
    <p:sldId id="417" r:id="rId113"/>
    <p:sldId id="420" r:id="rId114"/>
    <p:sldId id="418" r:id="rId115"/>
    <p:sldId id="419" r:id="rId116"/>
    <p:sldId id="421" r:id="rId117"/>
    <p:sldId id="424" r:id="rId118"/>
    <p:sldId id="426" r:id="rId119"/>
    <p:sldId id="425" r:id="rId120"/>
    <p:sldId id="428" r:id="rId121"/>
    <p:sldId id="430" r:id="rId122"/>
    <p:sldId id="427" r:id="rId123"/>
    <p:sldId id="429" r:id="rId124"/>
    <p:sldId id="431" r:id="rId125"/>
    <p:sldId id="433" r:id="rId126"/>
    <p:sldId id="432" r:id="rId127"/>
    <p:sldId id="434" r:id="rId128"/>
    <p:sldId id="435" r:id="rId129"/>
    <p:sldId id="436" r:id="rId130"/>
    <p:sldId id="437" r:id="rId131"/>
    <p:sldId id="438" r:id="rId132"/>
    <p:sldId id="439" r:id="rId133"/>
    <p:sldId id="441" r:id="rId134"/>
    <p:sldId id="440" r:id="rId135"/>
    <p:sldId id="442" r:id="rId136"/>
    <p:sldId id="443" r:id="rId137"/>
    <p:sldId id="444" r:id="rId138"/>
    <p:sldId id="445" r:id="rId139"/>
    <p:sldId id="446" r:id="rId140"/>
    <p:sldId id="447" r:id="rId141"/>
    <p:sldId id="448" r:id="rId142"/>
    <p:sldId id="449" r:id="rId143"/>
    <p:sldId id="450" r:id="rId144"/>
    <p:sldId id="451" r:id="rId145"/>
    <p:sldId id="452" r:id="rId146"/>
    <p:sldId id="453" r:id="rId147"/>
    <p:sldId id="455" r:id="rId148"/>
    <p:sldId id="454" r:id="rId149"/>
    <p:sldId id="456" r:id="rId150"/>
    <p:sldId id="457" r:id="rId151"/>
    <p:sldId id="458" r:id="rId152"/>
    <p:sldId id="459" r:id="rId153"/>
    <p:sldId id="460" r:id="rId154"/>
    <p:sldId id="461" r:id="rId155"/>
    <p:sldId id="462" r:id="rId156"/>
    <p:sldId id="463" r:id="rId157"/>
    <p:sldId id="465" r:id="rId158"/>
    <p:sldId id="476" r:id="rId159"/>
    <p:sldId id="477" r:id="rId160"/>
    <p:sldId id="478" r:id="rId161"/>
    <p:sldId id="479" r:id="rId162"/>
    <p:sldId id="480" r:id="rId163"/>
    <p:sldId id="481" r:id="rId164"/>
    <p:sldId id="482" r:id="rId165"/>
    <p:sldId id="483" r:id="rId166"/>
    <p:sldId id="484" r:id="rId167"/>
    <p:sldId id="485" r:id="rId168"/>
    <p:sldId id="486" r:id="rId169"/>
    <p:sldId id="487" r:id="rId170"/>
    <p:sldId id="488" r:id="rId171"/>
    <p:sldId id="489" r:id="rId172"/>
    <p:sldId id="490" r:id="rId173"/>
    <p:sldId id="491" r:id="rId174"/>
    <p:sldId id="492" r:id="rId175"/>
    <p:sldId id="493" r:id="rId176"/>
    <p:sldId id="494" r:id="rId177"/>
    <p:sldId id="496" r:id="rId178"/>
    <p:sldId id="495" r:id="rId179"/>
    <p:sldId id="497" r:id="rId180"/>
    <p:sldId id="499" r:id="rId181"/>
    <p:sldId id="503" r:id="rId182"/>
    <p:sldId id="500" r:id="rId183"/>
    <p:sldId id="498" r:id="rId184"/>
    <p:sldId id="501" r:id="rId185"/>
    <p:sldId id="502" r:id="rId186"/>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914400" rtl="0" eaLnBrk="1" latinLnBrk="0" hangingPunct="1">
      <a:defRPr sz="1400" kern="1200">
        <a:solidFill>
          <a:srgbClr val="000000"/>
        </a:solidFill>
        <a:latin typeface="Arial" charset="0"/>
        <a:ea typeface="Arial" charset="0"/>
        <a:cs typeface="Arial" charset="0"/>
        <a:sym typeface="Arial" charset="0"/>
      </a:defRPr>
    </a:lvl6pPr>
    <a:lvl7pPr marL="2743200" algn="l" defTabSz="914400" rtl="0" eaLnBrk="1" latinLnBrk="0" hangingPunct="1">
      <a:defRPr sz="1400" kern="1200">
        <a:solidFill>
          <a:srgbClr val="000000"/>
        </a:solidFill>
        <a:latin typeface="Arial" charset="0"/>
        <a:ea typeface="Arial" charset="0"/>
        <a:cs typeface="Arial" charset="0"/>
        <a:sym typeface="Arial" charset="0"/>
      </a:defRPr>
    </a:lvl7pPr>
    <a:lvl8pPr marL="3200400" algn="l" defTabSz="914400" rtl="0" eaLnBrk="1" latinLnBrk="0" hangingPunct="1">
      <a:defRPr sz="1400" kern="1200">
        <a:solidFill>
          <a:srgbClr val="000000"/>
        </a:solidFill>
        <a:latin typeface="Arial" charset="0"/>
        <a:ea typeface="Arial" charset="0"/>
        <a:cs typeface="Arial" charset="0"/>
        <a:sym typeface="Arial" charset="0"/>
      </a:defRPr>
    </a:lvl8pPr>
    <a:lvl9pPr marL="3657600" algn="l" defTabSz="9144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F0B"/>
    <a:srgbClr val="C20E9B"/>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65"/>
    <p:restoredTop sz="94643"/>
  </p:normalViewPr>
  <p:slideViewPr>
    <p:cSldViewPr>
      <p:cViewPr>
        <p:scale>
          <a:sx n="70" d="100"/>
          <a:sy n="70" d="100"/>
        </p:scale>
        <p:origin x="312"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notesMaster" Target="notesMasters/notesMaster1.xml"/><Relationship Id="rId188" Type="http://schemas.openxmlformats.org/officeDocument/2006/relationships/handoutMaster" Target="handoutMasters/handoutMaster1.xml"/><Relationship Id="rId189" Type="http://schemas.openxmlformats.org/officeDocument/2006/relationships/presProps" Target="presProps.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90" Type="http://schemas.openxmlformats.org/officeDocument/2006/relationships/viewProps" Target="viewProps.xml"/><Relationship Id="rId191" Type="http://schemas.openxmlformats.org/officeDocument/2006/relationships/theme" Target="theme/theme1.xml"/><Relationship Id="rId192"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952A45-BFBB-F44A-A8E5-7BDEA5E6B3EC}" type="datetimeFigureOut">
              <a:rPr lang="en-US" smtClean="0"/>
              <a:t>2/27/17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6E3E24-EDC4-2942-8840-0ED5C2E6FCFB}" type="slidenum">
              <a:rPr lang="en-US" smtClean="0"/>
              <a:t>‹#›</a:t>
            </a:fld>
            <a:endParaRPr lang="en-US"/>
          </a:p>
        </p:txBody>
      </p:sp>
    </p:spTree>
    <p:extLst>
      <p:ext uri="{BB962C8B-B14F-4D97-AF65-F5344CB8AC3E}">
        <p14:creationId xmlns:p14="http://schemas.microsoft.com/office/powerpoint/2010/main" val="114198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a:ea typeface="+mn-ea"/>
              </a:defRPr>
            </a:lvl1pPr>
          </a:lstStyle>
          <a:p>
            <a:pPr>
              <a:defRPr/>
            </a:pPr>
            <a:endParaRPr lang="en-US" altLang="en-US"/>
          </a:p>
        </p:txBody>
      </p:sp>
      <p:sp>
        <p:nvSpPr>
          <p:cNvPr id="40963"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ea typeface="+mn-ea"/>
              </a:defRPr>
            </a:lvl1pPr>
          </a:lstStyle>
          <a:p>
            <a:pPr>
              <a:defRPr/>
            </a:pPr>
            <a:endParaRPr lang="en-US" altLang="en-US"/>
          </a:p>
        </p:txBody>
      </p:sp>
      <p:sp>
        <p:nvSpPr>
          <p:cNvPr id="198660"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40966"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a:ea typeface="+mn-ea"/>
              </a:defRPr>
            </a:lvl1pPr>
          </a:lstStyle>
          <a:p>
            <a:pPr>
              <a:defRPr/>
            </a:pPr>
            <a:endParaRPr lang="en-US" altLang="en-US"/>
          </a:p>
        </p:txBody>
      </p:sp>
      <p:sp>
        <p:nvSpPr>
          <p:cNvPr id="40967"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a:ea typeface="+mn-ea"/>
              </a:defRPr>
            </a:lvl1pPr>
          </a:lstStyle>
          <a:p>
            <a:pPr>
              <a:defRPr/>
            </a:pPr>
            <a:endParaRPr lang="en-US" altLang="en-US"/>
          </a:p>
        </p:txBody>
      </p:sp>
    </p:spTree>
    <p:extLst>
      <p:ext uri="{BB962C8B-B14F-4D97-AF65-F5344CB8AC3E}">
        <p14:creationId xmlns:p14="http://schemas.microsoft.com/office/powerpoint/2010/main" val="311144693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199683" name="Shape 55"/>
          <p:cNvSpPr>
            <a:spLocks noGrp="1" noRot="1" noChangeAspect="1" noTextEdit="1"/>
          </p:cNvSpPr>
          <p:nvPr>
            <p:ph type="sldImg" idx="2"/>
          </p:nvPr>
        </p:nvSpPr>
        <p:spPr>
          <a:ln w="9525" cap="flat">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88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88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241946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384762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09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19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19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29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40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50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60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70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81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81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07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07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91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01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01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11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11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22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22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32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32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42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42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52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63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63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73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83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83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17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93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93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04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14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14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24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24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34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34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44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55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65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65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75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75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85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85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27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96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96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06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06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16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16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26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37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37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47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47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57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67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67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78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78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88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37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98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98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08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08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19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19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29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39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39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49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60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70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70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80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80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90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90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48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00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00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11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11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21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21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31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41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41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52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52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62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72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72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82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93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93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58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03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03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13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13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23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23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34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34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44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44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54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54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64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75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75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85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85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95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95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68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68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05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05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16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26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26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36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36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46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46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56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56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67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77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87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87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97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97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78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08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08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18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18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28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28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38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38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49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49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59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59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69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8841134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2135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88513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dk1"/>
              </a:buClr>
              <a:buFont typeface="Calibri"/>
              <a:buNone/>
              <a:defRPr/>
            </a:lvl1pPr>
            <a:lvl2pPr marL="457200" marR="0" indent="0" algn="ctr" rtl="0">
              <a:spcBef>
                <a:spcPts val="560"/>
              </a:spcBef>
              <a:spcAft>
                <a:spcPts val="0"/>
              </a:spcAft>
              <a:buClr>
                <a:schemeClr val="dk1"/>
              </a:buClr>
              <a:buFont typeface="Calibri"/>
              <a:buNone/>
              <a:defRPr/>
            </a:lvl2pPr>
            <a:lvl3pPr marL="914400" marR="0" indent="0" algn="ctr" rtl="0">
              <a:spcBef>
                <a:spcPts val="480"/>
              </a:spcBef>
              <a:spcAft>
                <a:spcPts val="0"/>
              </a:spcAft>
              <a:buClr>
                <a:schemeClr val="dk1"/>
              </a:buClr>
              <a:buFont typeface="Calibri"/>
              <a:buNone/>
              <a:defRPr/>
            </a:lvl3pPr>
            <a:lvl4pPr marL="1371600" marR="0" indent="0" algn="ctr" rtl="0">
              <a:spcBef>
                <a:spcPts val="400"/>
              </a:spcBef>
              <a:spcAft>
                <a:spcPts val="0"/>
              </a:spcAft>
              <a:buClr>
                <a:schemeClr val="dk1"/>
              </a:buClr>
              <a:buFont typeface="Calibri"/>
              <a:buNone/>
              <a:defRPr/>
            </a:lvl4pPr>
            <a:lvl5pPr marL="1828800" marR="0" indent="0" algn="ctr" rtl="0">
              <a:spcBef>
                <a:spcPts val="400"/>
              </a:spcBef>
              <a:spcAft>
                <a:spcPts val="0"/>
              </a:spcAft>
              <a:buClr>
                <a:schemeClr val="dk1"/>
              </a:buClr>
              <a:buFont typeface="Calibri"/>
              <a:buNone/>
              <a:defRPr/>
            </a:lvl5pPr>
            <a:lvl6pPr marL="2286000" marR="0" indent="0" algn="ctr" rtl="0">
              <a:spcBef>
                <a:spcPts val="400"/>
              </a:spcBef>
              <a:spcAft>
                <a:spcPts val="0"/>
              </a:spcAft>
              <a:buClr>
                <a:schemeClr val="dk1"/>
              </a:buClr>
              <a:buFont typeface="Calibri"/>
              <a:buNone/>
              <a:defRPr/>
            </a:lvl6pPr>
            <a:lvl7pPr marL="2743200" marR="0" indent="0" algn="ctr" rtl="0">
              <a:spcBef>
                <a:spcPts val="400"/>
              </a:spcBef>
              <a:spcAft>
                <a:spcPts val="0"/>
              </a:spcAft>
              <a:buClr>
                <a:schemeClr val="dk1"/>
              </a:buClr>
              <a:buFont typeface="Calibri"/>
              <a:buNone/>
              <a:defRPr/>
            </a:lvl7pPr>
            <a:lvl8pPr marL="3200400" marR="0" indent="0" algn="ctr" rtl="0">
              <a:spcBef>
                <a:spcPts val="400"/>
              </a:spcBef>
              <a:spcAft>
                <a:spcPts val="0"/>
              </a:spcAft>
              <a:buClr>
                <a:schemeClr val="dk1"/>
              </a:buClr>
              <a:buFont typeface="Calibri"/>
              <a:buNone/>
              <a:defRPr/>
            </a:lvl8pPr>
            <a:lvl9pPr marL="3657600" marR="0" indent="0" algn="ctr" rtl="0">
              <a:spcBef>
                <a:spcPts val="400"/>
              </a:spcBef>
              <a:spcAft>
                <a:spcPts val="0"/>
              </a:spcAft>
              <a:buClr>
                <a:schemeClr val="dk1"/>
              </a:buClr>
              <a:buFont typeface="Calibri"/>
              <a:buNone/>
              <a:defRPr/>
            </a:lvl9pPr>
          </a:lstStyle>
          <a:p>
            <a:endParaRPr/>
          </a:p>
        </p:txBody>
      </p:sp>
    </p:spTree>
    <p:extLst>
      <p:ext uri="{BB962C8B-B14F-4D97-AF65-F5344CB8AC3E}">
        <p14:creationId xmlns:p14="http://schemas.microsoft.com/office/powerpoint/2010/main" val="140361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5909EA65-6FA7-8F47-802A-2065BCF404CC}" type="slidenum">
              <a:rPr lang="en-US" altLang="en-US"/>
              <a:pPr/>
              <a:t>‹#›</a:t>
            </a:fld>
            <a:endParaRPr lang="en-US" altLang="en-US"/>
          </a:p>
        </p:txBody>
      </p:sp>
    </p:spTree>
    <p:extLst>
      <p:ext uri="{BB962C8B-B14F-4D97-AF65-F5344CB8AC3E}">
        <p14:creationId xmlns:p14="http://schemas.microsoft.com/office/powerpoint/2010/main" val="38298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A0792A15-2A28-B649-BE46-309F3C2CCA24}" type="slidenum">
              <a:rPr lang="en-US" altLang="en-US"/>
              <a:pPr/>
              <a:t>‹#›</a:t>
            </a:fld>
            <a:endParaRPr lang="en-US" altLang="en-US"/>
          </a:p>
        </p:txBody>
      </p:sp>
    </p:spTree>
    <p:extLst>
      <p:ext uri="{BB962C8B-B14F-4D97-AF65-F5344CB8AC3E}">
        <p14:creationId xmlns:p14="http://schemas.microsoft.com/office/powerpoint/2010/main" val="86791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8D6B6B7C-7380-E947-8CA0-241BA2681ADB}" type="slidenum">
              <a:rPr lang="en-US" altLang="en-US"/>
              <a:pPr/>
              <a:t>‹#›</a:t>
            </a:fld>
            <a:endParaRPr lang="en-US" altLang="en-US"/>
          </a:p>
        </p:txBody>
      </p:sp>
    </p:spTree>
    <p:extLst>
      <p:ext uri="{BB962C8B-B14F-4D97-AF65-F5344CB8AC3E}">
        <p14:creationId xmlns:p14="http://schemas.microsoft.com/office/powerpoint/2010/main" val="139444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702ACC29-BBE6-9F43-B294-4496CB86D8F2}" type="slidenum">
              <a:rPr lang="en-US" altLang="en-US"/>
              <a:pPr/>
              <a:t>‹#›</a:t>
            </a:fld>
            <a:endParaRPr lang="en-US" altLang="en-US"/>
          </a:p>
        </p:txBody>
      </p:sp>
    </p:spTree>
    <p:extLst>
      <p:ext uri="{BB962C8B-B14F-4D97-AF65-F5344CB8AC3E}">
        <p14:creationId xmlns:p14="http://schemas.microsoft.com/office/powerpoint/2010/main" val="89573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fld id="{B8CD5385-1302-2344-AA0A-E61DBBAE6618}" type="slidenum">
              <a:rPr lang="en-US" altLang="en-US"/>
              <a:pPr/>
              <a:t>‹#›</a:t>
            </a:fld>
            <a:endParaRPr lang="en-US" altLang="en-US"/>
          </a:p>
        </p:txBody>
      </p:sp>
    </p:spTree>
    <p:extLst>
      <p:ext uri="{BB962C8B-B14F-4D97-AF65-F5344CB8AC3E}">
        <p14:creationId xmlns:p14="http://schemas.microsoft.com/office/powerpoint/2010/main" val="81309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DE682553-DCB4-074B-BE0F-8F002083AAB0}" type="slidenum">
              <a:rPr lang="en-US" altLang="en-US"/>
              <a:pPr/>
              <a:t>‹#›</a:t>
            </a:fld>
            <a:endParaRPr lang="en-US" altLang="en-US"/>
          </a:p>
        </p:txBody>
      </p:sp>
    </p:spTree>
    <p:extLst>
      <p:ext uri="{BB962C8B-B14F-4D97-AF65-F5344CB8AC3E}">
        <p14:creationId xmlns:p14="http://schemas.microsoft.com/office/powerpoint/2010/main" val="118815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fld id="{5E16504C-A7FE-3F41-8078-B46AD1959577}" type="slidenum">
              <a:rPr lang="en-US" altLang="en-US"/>
              <a:pPr/>
              <a:t>‹#›</a:t>
            </a:fld>
            <a:endParaRPr lang="en-US" altLang="en-US"/>
          </a:p>
        </p:txBody>
      </p:sp>
    </p:spTree>
    <p:extLst>
      <p:ext uri="{BB962C8B-B14F-4D97-AF65-F5344CB8AC3E}">
        <p14:creationId xmlns:p14="http://schemas.microsoft.com/office/powerpoint/2010/main" val="209053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E03607C6-63F8-0A4C-A81C-1AEE1CBE4D1B}" type="slidenum">
              <a:rPr lang="en-US" altLang="en-US"/>
              <a:pPr/>
              <a:t>‹#›</a:t>
            </a:fld>
            <a:endParaRPr lang="en-US" altLang="en-US"/>
          </a:p>
        </p:txBody>
      </p:sp>
    </p:spTree>
    <p:extLst>
      <p:ext uri="{BB962C8B-B14F-4D97-AF65-F5344CB8AC3E}">
        <p14:creationId xmlns:p14="http://schemas.microsoft.com/office/powerpoint/2010/main" val="72162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9210094A-5700-3E4F-93E9-DEA1521AE373}" type="slidenum">
              <a:rPr lang="en-US" altLang="en-US"/>
              <a:pPr/>
              <a:t>‹#›</a:t>
            </a:fld>
            <a:endParaRPr lang="en-US" altLang="en-US"/>
          </a:p>
        </p:txBody>
      </p:sp>
    </p:spTree>
    <p:extLst>
      <p:ext uri="{BB962C8B-B14F-4D97-AF65-F5344CB8AC3E}">
        <p14:creationId xmlns:p14="http://schemas.microsoft.com/office/powerpoint/2010/main" val="158992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78946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1CB0986F-04A3-C742-AA38-7B661165305C}" type="slidenum">
              <a:rPr lang="en-US" altLang="en-US"/>
              <a:pPr/>
              <a:t>‹#›</a:t>
            </a:fld>
            <a:endParaRPr lang="en-US" altLang="en-US"/>
          </a:p>
        </p:txBody>
      </p:sp>
    </p:spTree>
    <p:extLst>
      <p:ext uri="{BB962C8B-B14F-4D97-AF65-F5344CB8AC3E}">
        <p14:creationId xmlns:p14="http://schemas.microsoft.com/office/powerpoint/2010/main" val="773682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62B50BB5-D9B1-B646-ABCF-D11F9715A333}" type="slidenum">
              <a:rPr lang="en-US" altLang="en-US"/>
              <a:pPr/>
              <a:t>‹#›</a:t>
            </a:fld>
            <a:endParaRPr lang="en-US" altLang="en-US"/>
          </a:p>
        </p:txBody>
      </p:sp>
    </p:spTree>
    <p:extLst>
      <p:ext uri="{BB962C8B-B14F-4D97-AF65-F5344CB8AC3E}">
        <p14:creationId xmlns:p14="http://schemas.microsoft.com/office/powerpoint/2010/main" val="27641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sp>
      <p:sp>
        <p:nvSpPr>
          <p:cNvPr id="23" name="Shape 23"/>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131394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92513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02741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03612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97218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148243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ea typeface="Arial" charset="0"/>
              </a:defRPr>
            </a:lvl1pPr>
          </a:lstStyle>
          <a:p>
            <a:fld id="{2AE0698B-CAF6-E947-AC13-264BB5F4734F}" type="slidenum">
              <a:rPr lang="en-US" altLang="en-US"/>
              <a:pPr/>
              <a:t>‹#›</a:t>
            </a:fld>
            <a:endParaRPr lang="en-US" altLang="en-US"/>
          </a:p>
        </p:txBody>
      </p:sp>
    </p:spTree>
    <p:extLst>
      <p:ext uri="{BB962C8B-B14F-4D97-AF65-F5344CB8AC3E}">
        <p14:creationId xmlns:p14="http://schemas.microsoft.com/office/powerpoint/2010/main" val="124662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altLang="en-US">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altLang="en-US">
              <a:sym typeface="Arial" charset="0"/>
            </a:endParaRPr>
          </a:p>
        </p:txBody>
      </p:sp>
      <p:sp>
        <p:nvSpPr>
          <p:cNvPr id="1028"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29"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30"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a:defRPr>
                <a:ea typeface="+mn-ea"/>
              </a:defRPr>
            </a:lvl1pPr>
          </a:lstStyle>
          <a:p>
            <a:pPr>
              <a:defRPr/>
            </a:pPr>
            <a:endParaRPr lang="en-US" altLang="en-US"/>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fld id="{FE6BAF5E-47EC-BC45-9BF3-F3F680F083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hyperlink" Target="https://owl.english.purdue.edu/owl/resource/747/12/" TargetMode="External"/><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wl.english.purdue.edu/owl/resource/747/02/"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goo.gl/forms/71QMaW4LMCSvA3rC2"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goo.gl/forms/71QMaW4LMCSvA3rC2"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hyperlink" Target="https://www.youtube.com/watch?v=P8pjd1QEA0c"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 Id="rId3" Type="http://schemas.openxmlformats.org/officeDocument/2006/relationships/hyperlink" Target="https://www.theatlantic.com/video/index/404305/angola-prison-documentary/"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youtube.com/watch?v=h1Lfd1aB9Y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youtube.com/watch?v=h1Lfd1aB9Y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mailto:student#@dearbornschools.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teachingchannel.org/videos/bring-socratic-seminars-to-the-classro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m.youtube.com/watch?v=Om1lmhaBng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hyperlink" Target="https://www.youtube.com/watch?v=P1pBoDR-AFY"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goo.gl/forms/71QMaW4LMCSvA3rC2"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hyperlink" Target="mailto:schmitm1@dearbornschools.org"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51"/>
          <p:cNvSpPr txBox="1">
            <a:spLocks noGrp="1"/>
          </p:cNvSpPr>
          <p:nvPr>
            <p:ph type="ctrTitle" idx="4294967295"/>
          </p:nvPr>
        </p:nvSpPr>
        <p:spPr>
          <a:xfrm>
            <a:off x="914400" y="1600200"/>
            <a:ext cx="7772400" cy="1828800"/>
          </a:xfrm>
        </p:spPr>
        <p:txBody>
          <a:bodyPr tIns="45700" bIns="45700" anchor="b" anchorCtr="1"/>
          <a:lstStyle/>
          <a:p>
            <a:pPr algn="ctr" eaLnBrk="1" hangingPunct="1">
              <a:buClr>
                <a:srgbClr val="000000"/>
              </a:buClr>
              <a:buSzPct val="25000"/>
              <a:buFont typeface="Calibri" charset="0"/>
              <a:buNone/>
            </a:pPr>
            <a:r>
              <a:rPr lang="en-US" altLang="en-US" sz="5700">
                <a:latin typeface="Calibri" charset="0"/>
                <a:ea typeface="Arial" charset="0"/>
                <a:cs typeface="Arial" charset="0"/>
                <a:sym typeface="Calibri" charset="0"/>
              </a:rPr>
              <a:t>Language Arts 5 &amp; 6</a:t>
            </a:r>
            <a:br>
              <a:rPr lang="en-US" altLang="en-US" sz="5700">
                <a:latin typeface="Calibri" charset="0"/>
                <a:ea typeface="Arial" charset="0"/>
                <a:cs typeface="Arial" charset="0"/>
                <a:sym typeface="Calibri" charset="0"/>
              </a:rPr>
            </a:br>
            <a:r>
              <a:rPr lang="en-US" altLang="en-US" sz="5700">
                <a:latin typeface="Calibri" charset="0"/>
                <a:ea typeface="Arial" charset="0"/>
                <a:cs typeface="Arial" charset="0"/>
                <a:sym typeface="Calibri" charset="0"/>
              </a:rPr>
              <a:t> Daily Agenda</a:t>
            </a:r>
          </a:p>
        </p:txBody>
      </p:sp>
      <p:sp>
        <p:nvSpPr>
          <p:cNvPr id="24579" name="Shape 52"/>
          <p:cNvSpPr txBox="1">
            <a:spLocks noGrp="1"/>
          </p:cNvSpPr>
          <p:nvPr>
            <p:ph type="subTitle" idx="4294967295"/>
          </p:nvPr>
        </p:nvSpPr>
        <p:spPr>
          <a:xfrm>
            <a:off x="2057400" y="3733800"/>
            <a:ext cx="6045200" cy="1752600"/>
          </a:xfrm>
        </p:spPr>
        <p:txBody>
          <a:bodyPr tIns="45700" bIns="45700"/>
          <a:lstStyle/>
          <a:p>
            <a:pPr algn="ctr" eaLnBrk="1" hangingPunct="1">
              <a:buClr>
                <a:srgbClr val="000000"/>
              </a:buClr>
              <a:buSzPct val="25000"/>
              <a:buFont typeface="Calibri" charset="0"/>
              <a:buNone/>
            </a:pPr>
            <a:r>
              <a:rPr lang="en-US" altLang="en-US" sz="3200">
                <a:latin typeface="Calibri" charset="0"/>
                <a:ea typeface="Arial" charset="0"/>
                <a:cs typeface="Arial" charset="0"/>
                <a:sym typeface="Calibri" charset="0"/>
              </a:rPr>
              <a:t>Mr. Schmitt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9/8/16 Agenda</a:t>
            </a:r>
          </a:p>
        </p:txBody>
      </p:sp>
      <p:sp>
        <p:nvSpPr>
          <p:cNvPr id="4" name="TextBox 3"/>
          <p:cNvSpPr txBox="1"/>
          <p:nvPr/>
        </p:nvSpPr>
        <p:spPr>
          <a:xfrm>
            <a:off x="625475" y="1219200"/>
            <a:ext cx="8382000" cy="811213"/>
          </a:xfrm>
          <a:prstGeom prst="rect">
            <a:avLst/>
          </a:prstGeom>
          <a:noFill/>
        </p:spPr>
        <p:txBody>
          <a:bodyPr>
            <a:spAutoFit/>
          </a:bodyPr>
          <a:lstStyle/>
          <a:p>
            <a:pPr fontAlgn="auto">
              <a:lnSpc>
                <a:spcPct val="80000"/>
              </a:lnSpc>
              <a:spcBef>
                <a:spcPts val="400"/>
              </a:spcBef>
              <a:spcAft>
                <a:spcPts val="0"/>
              </a:spcAft>
              <a:buClr>
                <a:srgbClr val="000000"/>
              </a:buClr>
              <a:buSzPct val="100000"/>
              <a:defRPr/>
            </a:pPr>
            <a:r>
              <a:rPr lang="en-US" sz="1800" b="1" dirty="0">
                <a:latin typeface="Calibri"/>
                <a:ea typeface="Calibri"/>
                <a:cs typeface="Calibri"/>
                <a:sym typeface="Calibri"/>
              </a:rPr>
              <a:t>Daily Learning Targets</a:t>
            </a:r>
          </a:p>
          <a:p>
            <a:pPr marL="742950" lvl="1" indent="-285750" fontAlgn="auto">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follow directions the first time they are given. </a:t>
            </a:r>
          </a:p>
          <a:p>
            <a:pPr marL="742950" lvl="1" indent="-285750" fontAlgn="auto">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595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12/15/16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inference (noun)</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inference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Introduce new roles and schedule for Literature Circles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Complete newly assigned role for today (with your lit. circle).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Session #3 for lit. circles and collect responses to assigned questions (6 total) by the end of the hour. Role Sheets can be turned in, tomorrow. </a:t>
            </a:r>
            <a:endParaRPr lang="en-US" sz="1500"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Tomorrow = pass out new </a:t>
            </a:r>
            <a:r>
              <a:rPr lang="en-US" sz="1500" dirty="0">
                <a:solidFill>
                  <a:schemeClr val="accent3"/>
                </a:solidFill>
                <a:latin typeface="+mn-lt"/>
                <a:ea typeface="Calibri"/>
                <a:cs typeface="Calibri"/>
                <a:sym typeface="Calibri"/>
              </a:rPr>
              <a:t>r</a:t>
            </a:r>
            <a:r>
              <a:rPr lang="en-US" sz="1500" dirty="0" smtClean="0">
                <a:solidFill>
                  <a:schemeClr val="accent3"/>
                </a:solidFill>
                <a:latin typeface="+mn-lt"/>
                <a:ea typeface="Calibri"/>
                <a:cs typeface="Calibri"/>
                <a:sym typeface="Calibri"/>
              </a:rPr>
              <a:t>ubric for Final Presentations for </a:t>
            </a:r>
            <a:r>
              <a:rPr lang="en-US" sz="1500" i="1" dirty="0" smtClean="0">
                <a:solidFill>
                  <a:schemeClr val="accent3"/>
                </a:solidFill>
                <a:latin typeface="+mn-lt"/>
                <a:ea typeface="Calibri"/>
                <a:cs typeface="Calibri"/>
                <a:sym typeface="Calibri"/>
              </a:rPr>
              <a:t>The Crucible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i="1" dirty="0" smtClean="0">
                <a:solidFill>
                  <a:schemeClr val="accent3"/>
                </a:solidFill>
                <a:latin typeface="+mn-lt"/>
                <a:ea typeface="Calibri"/>
                <a:cs typeface="Calibri"/>
                <a:sym typeface="Calibri"/>
              </a:rPr>
              <a:t>Tomorrow = Workshop for Final Presentations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endParaRPr lang="en-US" sz="15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solidFill>
                  <a:schemeClr val="accent3"/>
                </a:solidFill>
                <a:latin typeface="+mn-lt"/>
              </a:rPr>
              <a:t> I can </a:t>
            </a:r>
            <a:r>
              <a:rPr lang="en-US" sz="1500" dirty="0" smtClean="0">
                <a:solidFill>
                  <a:schemeClr val="accent3"/>
                </a:solidFill>
                <a:latin typeface="+mn-lt"/>
              </a:rPr>
              <a:t>organize my thoughts about diabolical opposition and community responsibility to analyze the two major themes in </a:t>
            </a:r>
            <a:r>
              <a:rPr lang="en-US" sz="1500" i="1" dirty="0" smtClean="0">
                <a:solidFill>
                  <a:schemeClr val="accent3"/>
                </a:solidFill>
                <a:latin typeface="+mn-lt"/>
              </a:rPr>
              <a:t>The Crucible</a:t>
            </a:r>
            <a:r>
              <a:rPr lang="en-US" sz="15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can help develop routines which will allow my group and the class to be successful when discussing a shared literary text. </a:t>
            </a: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12/15/16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inference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b="1" dirty="0">
                <a:solidFill>
                  <a:schemeClr val="bg1"/>
                </a:solidFill>
              </a:rPr>
              <a:t>in</a:t>
            </a:r>
            <a:r>
              <a:rPr lang="en-US" sz="2000" dirty="0">
                <a:solidFill>
                  <a:schemeClr val="bg1"/>
                </a:solidFill>
              </a:rPr>
              <a:t>-</a:t>
            </a:r>
            <a:r>
              <a:rPr lang="en-US" sz="2000" dirty="0" err="1">
                <a:solidFill>
                  <a:schemeClr val="bg1"/>
                </a:solidFill>
              </a:rPr>
              <a:t>fer</a:t>
            </a:r>
            <a:r>
              <a:rPr lang="en-US" sz="2000" dirty="0">
                <a:solidFill>
                  <a:schemeClr val="bg1"/>
                </a:solidFill>
              </a:rPr>
              <a:t>-</a:t>
            </a:r>
            <a:r>
              <a:rPr lang="en-US" sz="2000" i="1" dirty="0">
                <a:solidFill>
                  <a:schemeClr val="bg1"/>
                </a:solidFill>
              </a:rPr>
              <a:t>uh</a:t>
            </a:r>
            <a:r>
              <a:rPr lang="en-US" sz="2000" dirty="0">
                <a:solidFill>
                  <a:schemeClr val="bg1"/>
                </a:solidFill>
              </a:rPr>
              <a:t> </a:t>
            </a:r>
            <a:r>
              <a:rPr lang="en-US" sz="2000" dirty="0" smtClean="0">
                <a:solidFill>
                  <a:schemeClr val="bg1"/>
                </a:solidFill>
              </a:rPr>
              <a:t>ns]</a:t>
            </a:r>
            <a:r>
              <a:rPr lang="en-US" sz="2000" dirty="0">
                <a:solidFill>
                  <a:schemeClr val="bg1"/>
                </a:solidFill>
              </a:rPr>
              <a: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infer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From the data collected, scientists were able to make the </a:t>
            </a:r>
            <a:r>
              <a:rPr lang="en-US" sz="2000" b="1" u="sng" dirty="0">
                <a:solidFill>
                  <a:schemeClr val="bg1"/>
                </a:solidFill>
              </a:rPr>
              <a:t>inference </a:t>
            </a:r>
            <a:r>
              <a:rPr lang="en-US" sz="2000" dirty="0">
                <a:solidFill>
                  <a:schemeClr val="bg1"/>
                </a:solidFill>
              </a:rPr>
              <a:t>that the water was polluted to the extent it was unsafe to drink.</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an educated guess made through observation</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conclusion, assumption, guess, interpretation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800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 Monday 12/19/16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rhetoric (noun)</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rhetoric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Read Lit. Circle books for 10 minutes and answer assigned questions or complete role sheet  (15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Session #4 for Lit. </a:t>
            </a:r>
            <a:r>
              <a:rPr lang="en-US" sz="1500" dirty="0">
                <a:solidFill>
                  <a:schemeClr val="accent3"/>
                </a:solidFill>
                <a:latin typeface="+mn-lt"/>
                <a:ea typeface="Calibri"/>
                <a:cs typeface="Calibri"/>
                <a:sym typeface="Calibri"/>
              </a:rPr>
              <a:t>C</a:t>
            </a:r>
            <a:r>
              <a:rPr lang="en-US" sz="1500" dirty="0" smtClean="0">
                <a:solidFill>
                  <a:schemeClr val="accent3"/>
                </a:solidFill>
                <a:latin typeface="+mn-lt"/>
                <a:ea typeface="Calibri"/>
                <a:cs typeface="Calibri"/>
                <a:sym typeface="Calibri"/>
              </a:rPr>
              <a:t>ircles and collect responses to assigned questions (8 total), role sheets, and reflections by the end of the hour</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to your group’s folder. </a:t>
            </a:r>
            <a:r>
              <a:rPr lang="en-US" sz="1500" b="1" dirty="0" smtClean="0">
                <a:solidFill>
                  <a:schemeClr val="accent3"/>
                </a:solidFill>
                <a:latin typeface="+mn-lt"/>
                <a:ea typeface="Calibri"/>
                <a:cs typeface="Calibri"/>
                <a:sym typeface="Calibri"/>
              </a:rPr>
              <a:t>**You must fill out the reflection sheet! </a:t>
            </a:r>
            <a:r>
              <a:rPr lang="en-US" sz="1500" b="1" dirty="0" smtClean="0">
                <a:solidFill>
                  <a:schemeClr val="accent3"/>
                </a:solidFill>
                <a:latin typeface="+mn-lt"/>
                <a:ea typeface="Calibri"/>
                <a:cs typeface="Calibri"/>
                <a:sym typeface="Wingdings"/>
              </a:rPr>
              <a:t> </a:t>
            </a:r>
            <a:endParaRPr lang="en-US" sz="15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endParaRPr lang="en-US" sz="15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effectively collaborate with my small group in order to meet expectations for the Literature Circles Unit.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reasoning. </a:t>
            </a:r>
            <a:endParaRPr lang="en-US" sz="1500" dirty="0" smtClean="0">
              <a:solidFill>
                <a:schemeClr val="accent3"/>
              </a:solidFill>
              <a:latin typeface="+mn-lt"/>
            </a:endParaRP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12/19/16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rhetoric</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b="1" dirty="0">
                <a:solidFill>
                  <a:schemeClr val="bg1"/>
                </a:solidFill>
              </a:rPr>
              <a:t>ret</a:t>
            </a:r>
            <a:r>
              <a:rPr lang="en-US" sz="2000" dirty="0">
                <a:solidFill>
                  <a:schemeClr val="bg1"/>
                </a:solidFill>
              </a:rPr>
              <a:t>-</a:t>
            </a:r>
            <a:r>
              <a:rPr lang="en-US" sz="2000" dirty="0" err="1">
                <a:solidFill>
                  <a:schemeClr val="bg1"/>
                </a:solidFill>
              </a:rPr>
              <a:t>er</a:t>
            </a:r>
            <a:r>
              <a:rPr lang="en-US" sz="2000" dirty="0">
                <a:solidFill>
                  <a:schemeClr val="bg1"/>
                </a:solidFill>
              </a:rPr>
              <a:t>-</a:t>
            </a:r>
            <a:r>
              <a:rPr lang="en-US" sz="2000" dirty="0" err="1">
                <a:solidFill>
                  <a:schemeClr val="bg1"/>
                </a:solidFill>
              </a:rPr>
              <a:t>ik</a:t>
            </a:r>
            <a:r>
              <a:rPr lang="en-US" sz="2000" dirty="0">
                <a:solidFill>
                  <a:schemeClr val="bg1"/>
                </a:solidFill>
              </a:rPr>
              <a:t>]</a:t>
            </a:r>
            <a:r>
              <a:rPr lang="en-US" sz="2000" dirty="0"/>
              <a: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rhetorical (adjective)</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Although the cult leader filled his followers’ heads with crazy </a:t>
            </a:r>
            <a:r>
              <a:rPr lang="en-US" sz="2000" u="sng" dirty="0">
                <a:solidFill>
                  <a:schemeClr val="bg1"/>
                </a:solidFill>
              </a:rPr>
              <a:t>rhetoric</a:t>
            </a:r>
            <a:r>
              <a:rPr lang="en-US" sz="2000" dirty="0">
                <a:solidFill>
                  <a:schemeClr val="bg1"/>
                </a:solidFill>
              </a:rPr>
              <a:t>, he did not want any of his people to die.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the art of effective or persuasive speaking or writing, especially the use of figures of speech and other compositional techniques</a:t>
            </a:r>
            <a:r>
              <a:rPr lang="en-US" altLang="x-none" sz="2000">
                <a:solidFill>
                  <a:schemeClr val="tx1"/>
                </a:solidFill>
              </a:rPr>
              <a:t>.</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discourse, rant, eloquence, address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005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 Tuesday 12/20/16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objective (</a:t>
            </a:r>
            <a:r>
              <a:rPr lang="en-US" sz="1500" dirty="0" err="1" smtClean="0">
                <a:solidFill>
                  <a:schemeClr val="accent3"/>
                </a:solidFill>
                <a:latin typeface="+mn-lt"/>
                <a:ea typeface="Calibri"/>
                <a:cs typeface="Calibri"/>
                <a:sym typeface="Calibri"/>
              </a:rPr>
              <a:t>adj</a:t>
            </a:r>
            <a:r>
              <a:rPr lang="en-US" sz="1500" dirty="0" smtClean="0">
                <a:solidFill>
                  <a:schemeClr val="accent3"/>
                </a:solidFill>
                <a:latin typeface="+mn-lt"/>
                <a:ea typeface="Calibri"/>
                <a:cs typeface="Calibri"/>
                <a:sym typeface="Calibri"/>
              </a:rPr>
              <a:t>)</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objective (</a:t>
            </a:r>
            <a:r>
              <a:rPr lang="en-US" sz="1500" dirty="0" err="1" smtClean="0">
                <a:solidFill>
                  <a:schemeClr val="accent3"/>
                </a:solidFill>
                <a:latin typeface="+mn-lt"/>
                <a:ea typeface="Calibri"/>
                <a:cs typeface="Calibri"/>
                <a:sym typeface="Calibri"/>
              </a:rPr>
              <a:t>adj</a:t>
            </a:r>
            <a:r>
              <a:rPr lang="en-US" sz="1500" dirty="0" smtClean="0">
                <a:solidFill>
                  <a:schemeClr val="accent3"/>
                </a:solidFill>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Quick mini lesson on MLA format (</a:t>
            </a:r>
            <a:r>
              <a:rPr lang="en-US" sz="1500" dirty="0" err="1" smtClean="0">
                <a:solidFill>
                  <a:schemeClr val="accent3"/>
                </a:solidFill>
                <a:latin typeface="+mn-lt"/>
                <a:ea typeface="Calibri"/>
                <a:cs typeface="Calibri"/>
                <a:sym typeface="Calibri"/>
              </a:rPr>
              <a:t>citationmachine.net</a:t>
            </a:r>
            <a:r>
              <a:rPr lang="en-US" sz="1500" dirty="0" smtClean="0">
                <a:solidFill>
                  <a:schemeClr val="accent3"/>
                </a:solidFill>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chemeClr val="accent3"/>
                </a:solidFill>
                <a:latin typeface="+mn-lt"/>
                <a:ea typeface="Calibri"/>
                <a:cs typeface="Calibri"/>
                <a:sym typeface="Wingdings" panose="05000000000000000000" pitchFamily="2" charset="2"/>
              </a:rPr>
              <a:t>Exit Ticket (1 per group): </a:t>
            </a:r>
            <a:r>
              <a:rPr lang="en-US" sz="1500" dirty="0" smtClean="0">
                <a:solidFill>
                  <a:schemeClr val="accent3"/>
                </a:solidFill>
                <a:latin typeface="+mn-lt"/>
                <a:ea typeface="Calibri"/>
                <a:cs typeface="Calibri"/>
                <a:sym typeface="Wingdings" panose="05000000000000000000" pitchFamily="2" charset="2"/>
              </a:rPr>
              <a:t>With your group, write down three goals to ensure your presentation will be completed and turned in on time. </a:t>
            </a:r>
            <a:endParaRPr lang="en-US" sz="1500"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effectively collaborate with my small group in order to meet expectations for the Literature Circles Unit.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reasoning. </a:t>
            </a:r>
            <a:endParaRPr lang="en-US" sz="1500" dirty="0" smtClean="0">
              <a:solidFill>
                <a:schemeClr val="accent3"/>
              </a:solidFill>
              <a:latin typeface="+mn-lt"/>
            </a:endParaRP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12/20/16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objective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 b-</a:t>
            </a:r>
            <a:r>
              <a:rPr lang="en-US" sz="2000" b="1" dirty="0" err="1">
                <a:solidFill>
                  <a:schemeClr val="bg1"/>
                </a:solidFill>
              </a:rPr>
              <a:t>jek</a:t>
            </a:r>
            <a:r>
              <a:rPr lang="en-US" sz="2000" dirty="0">
                <a:solidFill>
                  <a:schemeClr val="bg1"/>
                </a:solidFill>
              </a:rPr>
              <a:t>-</a:t>
            </a:r>
            <a:r>
              <a:rPr lang="en-US" sz="2000" dirty="0" err="1">
                <a:solidFill>
                  <a:schemeClr val="bg1"/>
                </a:solidFill>
              </a:rPr>
              <a:t>tiv</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objectively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Mr. Schmitt provided the police officer with an </a:t>
            </a:r>
            <a:r>
              <a:rPr lang="en-US" sz="2000" b="1" u="sng" dirty="0" smtClean="0">
                <a:solidFill>
                  <a:schemeClr val="bg1"/>
                </a:solidFill>
              </a:rPr>
              <a:t>objective</a:t>
            </a:r>
            <a:r>
              <a:rPr lang="en-US" sz="2000" dirty="0" smtClean="0">
                <a:solidFill>
                  <a:schemeClr val="bg1"/>
                </a:solidFill>
              </a:rPr>
              <a:t> report of the altercation he witnessed outside of the school. </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(of a person or their judgment) not influenced by personal feelings or opinions in considering and representing facts.</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Impartial, unbiased, neutral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171700" y="6096000"/>
            <a:ext cx="5067300" cy="304800"/>
          </a:xfrm>
        </p:spPr>
        <p:txBody>
          <a:bodyPr tIns="45700" bIns="45700">
            <a:noAutofit/>
          </a:bodyPr>
          <a:lstStyle/>
          <a:p>
            <a:pPr eaLnBrk="1" fontAlgn="auto" hangingPunct="1">
              <a:spcBef>
                <a:spcPts val="0"/>
              </a:spcBef>
              <a:spcAft>
                <a:spcPts val="0"/>
              </a:spcAft>
              <a:buClr>
                <a:srgbClr val="000000"/>
              </a:buClr>
              <a:buSzPct val="100000"/>
              <a:defRPr/>
            </a:pPr>
            <a:r>
              <a:rPr lang="en-US" sz="1500" dirty="0">
                <a:solidFill>
                  <a:schemeClr val="accent3"/>
                </a:solidFill>
                <a:latin typeface="+mn-lt"/>
                <a:ea typeface="Calibri"/>
                <a:cs typeface="Calibri"/>
                <a:sym typeface="Calibri"/>
                <a:hlinkClick r:id="rId3"/>
              </a:rPr>
              <a:t>https://</a:t>
            </a:r>
            <a:r>
              <a:rPr lang="en-US" sz="1500" dirty="0" smtClean="0">
                <a:solidFill>
                  <a:schemeClr val="accent3"/>
                </a:solidFill>
                <a:latin typeface="+mn-lt"/>
                <a:ea typeface="Calibri"/>
                <a:cs typeface="Calibri"/>
                <a:sym typeface="Calibri"/>
                <a:hlinkClick r:id="rId3"/>
              </a:rPr>
              <a:t>owl.english.purdue.edu/owl/resource/747/12</a:t>
            </a:r>
          </a:p>
          <a:p>
            <a:pPr eaLnBrk="1" fontAlgn="auto" hangingPunct="1">
              <a:spcBef>
                <a:spcPts val="0"/>
              </a:spcBef>
              <a:spcAft>
                <a:spcPts val="0"/>
              </a:spcAft>
              <a:buClr>
                <a:srgbClr val="000000"/>
              </a:buClr>
              <a:buSzPct val="100000"/>
              <a:defRPr/>
            </a:pPr>
            <a:r>
              <a:rPr lang="en-US" sz="1500" dirty="0">
                <a:solidFill>
                  <a:schemeClr val="accent3"/>
                </a:solidFill>
                <a:latin typeface="+mn-lt"/>
                <a:ea typeface="Calibri"/>
                <a:cs typeface="Calibri"/>
                <a:sym typeface="Calibri"/>
                <a:hlinkClick r:id="rId3"/>
              </a:rPr>
              <a:t>http://www.citationmachine.net/mla/cite-a-book/</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dirty="0" smtClean="0">
              <a:solidFill>
                <a:schemeClr val="accent3"/>
              </a:solidFill>
              <a:latin typeface="+mn-lt"/>
              <a:ea typeface="Calibri"/>
              <a:cs typeface="Calibri"/>
              <a:sym typeface="Calibri"/>
            </a:endParaRPr>
          </a:p>
        </p:txBody>
      </p:sp>
      <p:pic>
        <p:nvPicPr>
          <p:cNvPr id="1320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90600"/>
            <a:ext cx="6477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Box 2"/>
          <p:cNvSpPr txBox="1">
            <a:spLocks noChangeArrowheads="1"/>
          </p:cNvSpPr>
          <p:nvPr/>
        </p:nvSpPr>
        <p:spPr bwMode="auto">
          <a:xfrm>
            <a:off x="1752600" y="188913"/>
            <a:ext cx="617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400" b="1">
                <a:solidFill>
                  <a:schemeClr val="bg1"/>
                </a:solidFill>
              </a:rPr>
              <a:t>Sample Works Cited Page in MLA Format</a:t>
            </a:r>
          </a:p>
        </p:txBody>
      </p:sp>
    </p:spTree>
  </p:cSld>
  <p:clrMapOvr>
    <a:masterClrMapping/>
  </p:clrMapOvr>
  <p:transition spd="slow">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22"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In-text citation basic rules and examples</a:t>
            </a:r>
          </a:p>
        </p:txBody>
      </p:sp>
      <p:sp>
        <p:nvSpPr>
          <p:cNvPr id="133123" name="Text Placeholder 3"/>
          <p:cNvSpPr txBox="1">
            <a:spLocks noGrp="1"/>
          </p:cNvSpPr>
          <p:nvPr>
            <p:ph type="body" idx="1"/>
          </p:nvPr>
        </p:nvSpPr>
        <p:spPr>
          <a:xfrm>
            <a:off x="457200" y="1417638"/>
            <a:ext cx="8229600" cy="4983162"/>
          </a:xfrm>
        </p:spPr>
        <p:txBody>
          <a:bodyPr/>
          <a:lstStyle/>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MLA format follows the author-page method of in-text citation. This means that the author's last name and the page number(s) from which the quotation or paraphrase is taken must appear in the text, and a complete reference should appear on your Works Cited page. The author's name may appear either in the sentence itself or in parentheses following the quotation or paraphrase, but the page number(s) should always appear in the parentheses, not in the text of your sentence. </a:t>
            </a:r>
          </a:p>
          <a:p>
            <a:pPr marL="203200" indent="0">
              <a:spcBef>
                <a:spcPts val="638"/>
              </a:spcBef>
              <a:spcAft>
                <a:spcPct val="0"/>
              </a:spcAft>
              <a:buClr>
                <a:srgbClr val="000000"/>
              </a:buClr>
              <a:buFont typeface="Calibri" charset="0"/>
              <a:buNone/>
            </a:pPr>
            <a:endParaRPr lang="en-US" altLang="x-none" sz="1600">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b="1">
                <a:solidFill>
                  <a:schemeClr val="bg1"/>
                </a:solidFill>
                <a:latin typeface="Arial" charset="0"/>
                <a:ea typeface="Arial" charset="0"/>
                <a:cs typeface="Arial" charset="0"/>
              </a:rPr>
              <a:t>Short Quote Example (author mentioned): </a:t>
            </a:r>
          </a:p>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Wordsworth stated that Romantic poetry was marked by a "spontaneous overflow of powerful feelings" (263). </a:t>
            </a: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*Only include page number when the author’s name is stated</a:t>
            </a:r>
            <a:r>
              <a:rPr lang="en-US" altLang="x-none" sz="1600">
                <a:solidFill>
                  <a:schemeClr val="bg1"/>
                </a:solidFill>
                <a:latin typeface="Arial" charset="0"/>
                <a:ea typeface="Arial" charset="0"/>
                <a:cs typeface="Arial" charset="0"/>
              </a:rPr>
              <a:t/>
            </a:r>
            <a:br>
              <a:rPr lang="en-US" altLang="x-none" sz="1600">
                <a:solidFill>
                  <a:schemeClr val="bg1"/>
                </a:solidFill>
                <a:latin typeface="Arial" charset="0"/>
                <a:ea typeface="Arial" charset="0"/>
                <a:cs typeface="Arial" charset="0"/>
              </a:rPr>
            </a:br>
            <a:r>
              <a:rPr lang="en-US" altLang="x-none" sz="1600" b="1">
                <a:solidFill>
                  <a:schemeClr val="bg1"/>
                </a:solidFill>
                <a:latin typeface="Arial" charset="0"/>
                <a:ea typeface="Arial" charset="0"/>
                <a:cs typeface="Arial" charset="0"/>
              </a:rPr>
              <a:t/>
            </a:r>
            <a:br>
              <a:rPr lang="en-US" altLang="x-none" sz="1600" b="1">
                <a:solidFill>
                  <a:schemeClr val="bg1"/>
                </a:solidFill>
                <a:latin typeface="Arial" charset="0"/>
                <a:ea typeface="Arial" charset="0"/>
                <a:cs typeface="Arial" charset="0"/>
              </a:rPr>
            </a:br>
            <a:r>
              <a:rPr lang="en-US" altLang="x-none" sz="1600" b="1">
                <a:solidFill>
                  <a:schemeClr val="bg1"/>
                </a:solidFill>
                <a:latin typeface="Arial" charset="0"/>
                <a:ea typeface="Arial" charset="0"/>
                <a:cs typeface="Arial" charset="0"/>
              </a:rPr>
              <a:t>Short Quote Example (author note mentioned):</a:t>
            </a:r>
          </a:p>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Romantic poetry is characterized by the "spontaneous overflow of powerful feelings" (Wordsworth 263).</a:t>
            </a: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*Include author’s last name with page number if the author’s name is not stated</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hlinkClick r:id="rId2"/>
              </a:rPr>
              <a:t>https://owl.english.purdue.edu/owl/resource/747/02/</a:t>
            </a: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4146"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In-text citation basic rules and examples</a:t>
            </a:r>
            <a:br>
              <a:rPr lang="en-US" altLang="x-none" sz="3200" b="1">
                <a:solidFill>
                  <a:schemeClr val="bg1"/>
                </a:solidFill>
                <a:latin typeface="Arial" charset="0"/>
                <a:ea typeface="Arial" charset="0"/>
                <a:cs typeface="Arial" charset="0"/>
              </a:rPr>
            </a:br>
            <a:r>
              <a:rPr lang="en-US" altLang="x-none" sz="3200" b="1">
                <a:solidFill>
                  <a:schemeClr val="bg1"/>
                </a:solidFill>
                <a:latin typeface="Arial" charset="0"/>
                <a:ea typeface="Arial" charset="0"/>
                <a:cs typeface="Arial" charset="0"/>
              </a:rPr>
              <a:t>Cont.</a:t>
            </a:r>
          </a:p>
        </p:txBody>
      </p:sp>
      <p:sp>
        <p:nvSpPr>
          <p:cNvPr id="134147" name="Text Placeholder 3"/>
          <p:cNvSpPr txBox="1">
            <a:spLocks noGrp="1"/>
          </p:cNvSpPr>
          <p:nvPr>
            <p:ph type="body" idx="1"/>
          </p:nvPr>
        </p:nvSpPr>
        <p:spPr>
          <a:xfrm>
            <a:off x="457200" y="1417638"/>
            <a:ext cx="8229600" cy="4983162"/>
          </a:xfrm>
        </p:spPr>
        <p:txBody>
          <a:bodyPr/>
          <a:lstStyle/>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For quotations that are more than four lines of prose or three lines of verse, place quotations in a free-standing block of text and omit quotation marks. Start the quotation on a new line, with the entire quote indented ½ inch from the left margin; maintain double-spacing. Only indent the first line of the quotation by an additional quarter inch if you are citing multiple paragraphs. Your parenthetical citation should come after the closing punctuation mark. When quoting verse, maintain original line breaks. (You should maintain double-spacing throughout your essay.)</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b="1">
                <a:solidFill>
                  <a:schemeClr val="bg1"/>
                </a:solidFill>
                <a:latin typeface="Arial" charset="0"/>
                <a:ea typeface="Arial" charset="0"/>
                <a:cs typeface="Arial" charset="0"/>
              </a:rPr>
              <a:t>Long Quote Example:</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Nelly Dean treats Heathcliff poorly and dehumanizes him throughout her narration:</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5170"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Use this article to write a in-text citation for a short quote and for a long quote.  </a:t>
            </a:r>
          </a:p>
        </p:txBody>
      </p:sp>
      <p:pic>
        <p:nvPicPr>
          <p:cNvPr id="1351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248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9/9/16 Agenda</a:t>
            </a:r>
          </a:p>
        </p:txBody>
      </p:sp>
      <p:sp>
        <p:nvSpPr>
          <p:cNvPr id="58" name="Shape 58"/>
          <p:cNvSpPr txBox="1">
            <a:spLocks noGrp="1"/>
          </p:cNvSpPr>
          <p:nvPr>
            <p:ph type="body" idx="4294967295"/>
          </p:nvPr>
        </p:nvSpPr>
        <p:spPr>
          <a:xfrm>
            <a:off x="152400" y="934938"/>
            <a:ext cx="8839200" cy="5465862"/>
          </a:xfrm>
          <a:extLst/>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On the same sheet of paper that you used to record Bell Work, yesterday, write down one action that you can take (individually) and one action that we can take (as a class) to ensure we maintain a safe and positive learning environment in my classroom. Explain your responses in one to two sentences. **Be prepared to share with the class. </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170000"/>
              </a:lnSpc>
              <a:spcBef>
                <a:spcPts val="400"/>
              </a:spcBef>
              <a:spcAft>
                <a:spcPts val="0"/>
              </a:spcAft>
              <a:buClr>
                <a:srgbClr val="000000"/>
              </a:buClr>
              <a:buSzPct val="100000"/>
              <a:defRPr/>
            </a:pPr>
            <a:r>
              <a:rPr lang="en-US" sz="5600" b="1" dirty="0" smtClean="0">
                <a:solidFill>
                  <a:srgbClr val="0070C0"/>
                </a:solidFill>
                <a:latin typeface="+mn-lt"/>
                <a:ea typeface="Calibri"/>
                <a:cs typeface="Calibri"/>
                <a:sym typeface="Calibri"/>
              </a:rPr>
              <a:t>**If you finish everything, sign on to Khan Academy and complete two diagnostic quizzes under “Reading and writing.” When you sign in, click subjects in the upper left corner, then click SAT under “Test Prep.” Then, click the tab that reads, “Practice.”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Sunday or you will not receive credit)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Blog = </a:t>
            </a:r>
            <a:r>
              <a:rPr lang="en-US" sz="5600" u="sng" dirty="0" err="1" smtClean="0">
                <a:solidFill>
                  <a:schemeClr val="bg2">
                    <a:lumMod val="60000"/>
                    <a:lumOff val="40000"/>
                  </a:schemeClr>
                </a:solidFill>
                <a:latin typeface="+mn-lt"/>
                <a:ea typeface="Calibri"/>
                <a:cs typeface="Calibri"/>
                <a:sym typeface="Calibri"/>
              </a:rPr>
              <a:t>iblog.dearbornschools.org</a:t>
            </a:r>
            <a:r>
              <a:rPr lang="en-US" sz="5600" u="sng" dirty="0" smtClean="0">
                <a:solidFill>
                  <a:schemeClr val="bg2">
                    <a:lumMod val="60000"/>
                    <a:lumOff val="40000"/>
                  </a:schemeClr>
                </a:solidFill>
                <a:latin typeface="+mn-lt"/>
                <a:ea typeface="Calibri"/>
                <a:cs typeface="Calibri"/>
                <a:sym typeface="Calibri"/>
              </a:rPr>
              <a:t>/</a:t>
            </a:r>
            <a:r>
              <a:rPr lang="en-US" sz="5600" u="sng" dirty="0" err="1" smtClean="0">
                <a:solidFill>
                  <a:schemeClr val="bg2">
                    <a:lumMod val="60000"/>
                    <a:lumOff val="40000"/>
                  </a:schemeClr>
                </a:solidFill>
                <a:latin typeface="+mn-lt"/>
                <a:ea typeface="Calibri"/>
                <a:cs typeface="Calibri"/>
                <a:sym typeface="Calibri"/>
              </a:rPr>
              <a:t>schmitthappens</a:t>
            </a:r>
            <a:r>
              <a:rPr lang="en-US" sz="56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Email = </a:t>
            </a:r>
            <a:r>
              <a:rPr lang="en-US" sz="5600" u="sng" dirty="0" smtClean="0">
                <a:solidFill>
                  <a:schemeClr val="bg2">
                    <a:lumMod val="60000"/>
                    <a:lumOff val="40000"/>
                  </a:schemeClr>
                </a:solidFill>
                <a:latin typeface="+mn-lt"/>
                <a:ea typeface="Calibri"/>
                <a:cs typeface="Calibri"/>
                <a:sym typeface="Calibri"/>
              </a:rPr>
              <a:t>schmitm1@dearbornschools.org</a:t>
            </a:r>
            <a:endParaRPr lang="en-US" sz="56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619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12/21/16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synthesize (verb)</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synthesize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Define and discuss the phrase “constructive criticism” and establish norms when providing feedback. Quickly review rubric for grading small group discussions.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 a class, watch and grade two literature circle sessions using the rubric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chemeClr val="accent3"/>
                </a:solidFill>
                <a:latin typeface="+mn-lt"/>
                <a:ea typeface="Calibri"/>
                <a:cs typeface="Calibri"/>
                <a:sym typeface="Wingdings" panose="05000000000000000000" pitchFamily="2" charset="2"/>
              </a:rPr>
              <a:t>Exit Ticket: </a:t>
            </a:r>
            <a:r>
              <a:rPr lang="en-US" sz="1600" dirty="0" smtClean="0">
                <a:solidFill>
                  <a:schemeClr val="accent3"/>
                </a:solidFill>
                <a:latin typeface="+mn-lt"/>
                <a:ea typeface="Calibri"/>
                <a:cs typeface="Calibri"/>
                <a:sym typeface="Wingdings" panose="05000000000000000000" pitchFamily="2" charset="2"/>
              </a:rPr>
              <a:t>Write down two individual goals and two group goals in order to improve our next Literature Circles session (tomorrow = Session #5)</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Wingdings" panose="05000000000000000000" pitchFamily="2" charset="2"/>
              </a:rPr>
              <a:t>If there is time, start reading for tomorrow’s session and record answers to assigned questions or complete role sheet. </a:t>
            </a:r>
            <a:endParaRPr lang="en-US" sz="1600"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a:t>
            </a:r>
            <a:r>
              <a:rPr lang="en-US" sz="1600" dirty="0">
                <a:solidFill>
                  <a:schemeClr val="bg1"/>
                </a:solidFill>
                <a:latin typeface="+mn-lt"/>
              </a:rPr>
              <a:t>can reflect on my own role in conducting a successful Literature Circle session and set goals for an upcoming assessment. </a:t>
            </a:r>
            <a:endParaRPr lang="en-US" sz="1600" dirty="0" smtClean="0">
              <a:solidFill>
                <a:schemeClr val="bg1"/>
              </a:solidFill>
              <a:latin typeface="+mn-lt"/>
            </a:endParaRPr>
          </a:p>
        </p:txBody>
      </p:sp>
    </p:spTree>
  </p:cSld>
  <p:clrMapOvr>
    <a:masterClrMapping/>
  </p:clrMapOvr>
  <p:transition spd="slow">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12/21/16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synthesize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b="1" dirty="0">
                <a:solidFill>
                  <a:schemeClr val="bg1"/>
                </a:solidFill>
              </a:rPr>
              <a:t>sin</a:t>
            </a:r>
            <a:r>
              <a:rPr lang="en-US" sz="2000" dirty="0">
                <a:solidFill>
                  <a:schemeClr val="bg1"/>
                </a:solidFill>
              </a:rPr>
              <a:t>-</a:t>
            </a:r>
            <a:r>
              <a:rPr lang="en-US" sz="2000" dirty="0" err="1">
                <a:solidFill>
                  <a:schemeClr val="bg1"/>
                </a:solidFill>
              </a:rPr>
              <a:t>th</a:t>
            </a:r>
            <a:r>
              <a:rPr lang="en-US" sz="2000" i="1" dirty="0" err="1">
                <a:solidFill>
                  <a:schemeClr val="bg1"/>
                </a:solidFill>
              </a:rPr>
              <a:t>uh</a:t>
            </a:r>
            <a:r>
              <a:rPr lang="en-US" sz="2000" dirty="0">
                <a:solidFill>
                  <a:schemeClr val="bg1"/>
                </a:solidFill>
              </a:rPr>
              <a:t>-</a:t>
            </a:r>
            <a:r>
              <a:rPr lang="en-US" sz="2000" dirty="0" err="1">
                <a:solidFill>
                  <a:schemeClr val="bg1"/>
                </a:solidFill>
              </a:rPr>
              <a:t>sahyz</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synthesization</a:t>
            </a:r>
            <a:r>
              <a:rPr lang="en-US" altLang="en-US" sz="2000"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Without vitamins and minerals, our bodies cannot </a:t>
            </a:r>
            <a:r>
              <a:rPr lang="en-US" sz="2000" b="1" u="sng" dirty="0">
                <a:solidFill>
                  <a:schemeClr val="bg1"/>
                </a:solidFill>
              </a:rPr>
              <a:t>synthesize</a:t>
            </a:r>
            <a:r>
              <a:rPr lang="en-US" sz="2000" dirty="0">
                <a:solidFill>
                  <a:schemeClr val="bg1"/>
                </a:solidFill>
              </a:rPr>
              <a:t> new cells, build new tissues and produce the energy we need.</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combine (a number of things) into a coherent whole.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blend, integrate, combine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8242" name="Title 1"/>
          <p:cNvSpPr txBox="1">
            <a:spLocks noGrp="1"/>
          </p:cNvSpPr>
          <p:nvPr>
            <p:ph type="title"/>
          </p:nvPr>
        </p:nvSpPr>
        <p:spPr/>
        <p:txBody>
          <a:bodyPr/>
          <a:lstStyle/>
          <a:p>
            <a:r>
              <a:rPr lang="en-US" altLang="x-none" sz="2800" b="1">
                <a:solidFill>
                  <a:schemeClr val="bg1"/>
                </a:solidFill>
                <a:latin typeface="Arial" charset="0"/>
                <a:ea typeface="Arial" charset="0"/>
                <a:cs typeface="Arial" charset="0"/>
              </a:rPr>
              <a:t>Before we can provide constructive criticism, let’s break down (analyze) what this looks like in our classroom. </a:t>
            </a:r>
          </a:p>
        </p:txBody>
      </p:sp>
      <p:sp>
        <p:nvSpPr>
          <p:cNvPr id="138243" name="TextBox 3"/>
          <p:cNvSpPr txBox="1">
            <a:spLocks noChangeArrowheads="1"/>
          </p:cNvSpPr>
          <p:nvPr/>
        </p:nvSpPr>
        <p:spPr bwMode="auto">
          <a:xfrm>
            <a:off x="190500" y="2286000"/>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b="1">
                <a:solidFill>
                  <a:schemeClr val="bg1"/>
                </a:solidFill>
              </a:rPr>
              <a:t>What does the word constructive mean? </a:t>
            </a:r>
          </a:p>
          <a:p>
            <a:pPr eaLnBrk="1" hangingPunct="1"/>
            <a:r>
              <a:rPr lang="en-US" altLang="x-none" sz="1800" b="1">
                <a:solidFill>
                  <a:schemeClr val="bg1"/>
                </a:solidFill>
              </a:rPr>
              <a:t>Think</a:t>
            </a:r>
            <a:r>
              <a:rPr lang="mr-IN" altLang="x-none" sz="1800" b="1">
                <a:solidFill>
                  <a:schemeClr val="bg1"/>
                </a:solidFill>
              </a:rPr>
              <a:t>…</a:t>
            </a:r>
            <a:endParaRPr lang="en-US" altLang="x-none" sz="1800" b="1">
              <a:solidFill>
                <a:schemeClr val="bg1"/>
              </a:solidFill>
            </a:endParaRPr>
          </a:p>
          <a:p>
            <a:pPr eaLnBrk="1" hangingPunct="1"/>
            <a:r>
              <a:rPr lang="en-US" altLang="x-none" sz="1800" b="1">
                <a:solidFill>
                  <a:schemeClr val="bg1"/>
                </a:solidFill>
              </a:rPr>
              <a:t>*What do you do when you construct something or when you are constructing something?</a:t>
            </a:r>
          </a:p>
          <a:p>
            <a:pPr eaLnBrk="1" hangingPunct="1"/>
            <a:endParaRPr lang="en-US" altLang="x-none" sz="1800" b="1">
              <a:solidFill>
                <a:schemeClr val="bg1"/>
              </a:solidFill>
            </a:endParaRPr>
          </a:p>
          <a:p>
            <a:pPr eaLnBrk="1" hangingPunct="1"/>
            <a:r>
              <a:rPr lang="en-US" altLang="x-none" sz="1800" b="1">
                <a:solidFill>
                  <a:schemeClr val="bg1"/>
                </a:solidFill>
              </a:rPr>
              <a:t>What does the word criticism mean?</a:t>
            </a:r>
          </a:p>
          <a:p>
            <a:pPr eaLnBrk="1" hangingPunct="1"/>
            <a:r>
              <a:rPr lang="en-US" altLang="x-none" sz="1800" b="1">
                <a:solidFill>
                  <a:schemeClr val="bg1"/>
                </a:solidFill>
              </a:rPr>
              <a:t>Think</a:t>
            </a:r>
            <a:r>
              <a:rPr lang="mr-IN" altLang="x-none" sz="1800" b="1">
                <a:solidFill>
                  <a:schemeClr val="bg1"/>
                </a:solidFill>
              </a:rPr>
              <a:t>…</a:t>
            </a:r>
            <a:endParaRPr lang="en-US" altLang="x-none" sz="1800" b="1">
              <a:solidFill>
                <a:schemeClr val="bg1"/>
              </a:solidFill>
            </a:endParaRPr>
          </a:p>
          <a:p>
            <a:pPr eaLnBrk="1" hangingPunct="1"/>
            <a:r>
              <a:rPr lang="en-US" altLang="x-none" sz="1800" b="1">
                <a:solidFill>
                  <a:schemeClr val="bg1"/>
                </a:solidFill>
              </a:rPr>
              <a:t>What does it mean to be critical of someone or something?</a:t>
            </a:r>
          </a:p>
          <a:p>
            <a:pPr eaLnBrk="1" hangingPunct="1"/>
            <a:endParaRPr lang="en-US" altLang="x-none" sz="1800" b="1">
              <a:solidFill>
                <a:schemeClr val="bg1"/>
              </a:solidFill>
            </a:endParaRPr>
          </a:p>
          <a:p>
            <a:pPr eaLnBrk="1" hangingPunct="1"/>
            <a:r>
              <a:rPr lang="en-US" altLang="x-none" sz="1800" b="1">
                <a:solidFill>
                  <a:schemeClr val="bg1"/>
                </a:solidFill>
              </a:rPr>
              <a:t>Discuss both terms and your definition of “constructive criticism” with your table and we will share in 2 minutes. </a:t>
            </a:r>
          </a:p>
          <a:p>
            <a:pPr eaLnBrk="1" hangingPunct="1"/>
            <a:endParaRPr lang="en-US" altLang="x-none" sz="1800" b="1">
              <a:solidFill>
                <a:schemeClr val="bg1"/>
              </a:solidFill>
            </a:endParaRPr>
          </a:p>
          <a:p>
            <a:pPr eaLnBrk="1" hangingPunct="1"/>
            <a:r>
              <a:rPr lang="en-US" altLang="x-none" sz="1800" b="1">
                <a:solidFill>
                  <a:schemeClr val="bg1"/>
                </a:solidFill>
              </a:rPr>
              <a:t>Next, with your table, discuss what constructive criticism should sound like and look like in our classroom. We will share out in 3 minutes.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9266" name="Title 1"/>
          <p:cNvSpPr txBox="1">
            <a:spLocks noGrp="1"/>
          </p:cNvSpPr>
          <p:nvPr>
            <p:ph type="title"/>
          </p:nvPr>
        </p:nvSpPr>
        <p:spPr/>
        <p:txBody>
          <a:bodyPr/>
          <a:lstStyle/>
          <a:p>
            <a:pPr algn="ctr"/>
            <a:r>
              <a:rPr lang="en-US" altLang="x-none" sz="2800" b="1">
                <a:solidFill>
                  <a:schemeClr val="bg1"/>
                </a:solidFill>
                <a:latin typeface="Arial" charset="0"/>
                <a:ea typeface="Arial" charset="0"/>
                <a:cs typeface="Arial" charset="0"/>
              </a:rPr>
              <a:t>Evaluating the Literature Circles process</a:t>
            </a:r>
            <a:r>
              <a:rPr lang="mr-IN" altLang="x-none" sz="2800" b="1">
                <a:solidFill>
                  <a:schemeClr val="bg1"/>
                </a:solidFill>
                <a:latin typeface="Arial" charset="0"/>
                <a:ea typeface="Arial" charset="0"/>
                <a:cs typeface="Arial" charset="0"/>
              </a:rPr>
              <a:t>…</a:t>
            </a:r>
            <a:endParaRPr lang="en-US" altLang="x-none" sz="2800" b="1">
              <a:solidFill>
                <a:schemeClr val="bg1"/>
              </a:solidFill>
              <a:latin typeface="Arial" charset="0"/>
              <a:ea typeface="Arial" charset="0"/>
              <a:cs typeface="Arial" charset="0"/>
            </a:endParaRPr>
          </a:p>
        </p:txBody>
      </p:sp>
      <p:sp>
        <p:nvSpPr>
          <p:cNvPr id="139267" name="TextBox 3"/>
          <p:cNvSpPr txBox="1">
            <a:spLocks noChangeArrowheads="1"/>
          </p:cNvSpPr>
          <p:nvPr/>
        </p:nvSpPr>
        <p:spPr bwMode="auto">
          <a:xfrm>
            <a:off x="228600" y="1417638"/>
            <a:ext cx="87630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b="1">
                <a:solidFill>
                  <a:schemeClr val="bg1"/>
                </a:solidFill>
              </a:rPr>
              <a:t>Step One: Record your observations in the space below the rubric. </a:t>
            </a:r>
          </a:p>
          <a:p>
            <a:pPr eaLnBrk="1" hangingPunct="1"/>
            <a:endParaRPr lang="en-US" altLang="x-none" sz="1600">
              <a:solidFill>
                <a:schemeClr val="bg1"/>
              </a:solidFill>
            </a:endParaRPr>
          </a:p>
          <a:p>
            <a:pPr eaLnBrk="1" hangingPunct="1"/>
            <a:r>
              <a:rPr lang="en-US" altLang="x-none" sz="1600">
                <a:solidFill>
                  <a:schemeClr val="bg1"/>
                </a:solidFill>
              </a:rPr>
              <a:t>Start with the positives</a:t>
            </a:r>
            <a:r>
              <a:rPr lang="mr-IN" altLang="x-none" sz="1600">
                <a:solidFill>
                  <a:schemeClr val="bg1"/>
                </a:solidFill>
              </a:rPr>
              <a:t>…</a:t>
            </a:r>
            <a:endParaRPr lang="en-US" altLang="x-none" sz="1600">
              <a:solidFill>
                <a:schemeClr val="bg1"/>
              </a:solidFill>
            </a:endParaRPr>
          </a:p>
          <a:p>
            <a:pPr eaLnBrk="1" hangingPunct="1"/>
            <a:r>
              <a:rPr lang="en-US" altLang="x-none" sz="1600">
                <a:solidFill>
                  <a:schemeClr val="bg1"/>
                </a:solidFill>
              </a:rPr>
              <a:t>What are two things this group does well?</a:t>
            </a:r>
          </a:p>
          <a:p>
            <a:pPr eaLnBrk="1" hangingPunct="1"/>
            <a:endParaRPr lang="en-US" altLang="x-none" sz="1800">
              <a:solidFill>
                <a:schemeClr val="bg1"/>
              </a:solidFill>
            </a:endParaRPr>
          </a:p>
          <a:p>
            <a:pPr eaLnBrk="1" hangingPunct="1"/>
            <a:r>
              <a:rPr lang="en-US" altLang="x-none" sz="1600">
                <a:solidFill>
                  <a:schemeClr val="bg1"/>
                </a:solidFill>
              </a:rPr>
              <a:t>Move on to areas of improvement</a:t>
            </a:r>
            <a:r>
              <a:rPr lang="mr-IN" altLang="x-none" sz="1600">
                <a:solidFill>
                  <a:schemeClr val="bg1"/>
                </a:solidFill>
              </a:rPr>
              <a:t>…</a:t>
            </a:r>
            <a:endParaRPr lang="en-US" altLang="x-none" sz="1600">
              <a:solidFill>
                <a:schemeClr val="bg1"/>
              </a:solidFill>
            </a:endParaRPr>
          </a:p>
          <a:p>
            <a:pPr eaLnBrk="1" hangingPunct="1"/>
            <a:r>
              <a:rPr lang="en-US" altLang="x-none" sz="1600">
                <a:solidFill>
                  <a:schemeClr val="bg1"/>
                </a:solidFill>
              </a:rPr>
              <a:t>What are two ways this group could improve?</a:t>
            </a:r>
          </a:p>
          <a:p>
            <a:pPr eaLnBrk="1" hangingPunct="1"/>
            <a:endParaRPr lang="en-US" altLang="x-none" sz="1800">
              <a:solidFill>
                <a:schemeClr val="bg1"/>
              </a:solidFill>
            </a:endParaRPr>
          </a:p>
          <a:p>
            <a:pPr eaLnBrk="1" hangingPunct="1"/>
            <a:r>
              <a:rPr lang="en-US" altLang="x-none" sz="1800" b="1">
                <a:solidFill>
                  <a:schemeClr val="bg1"/>
                </a:solidFill>
              </a:rPr>
              <a:t>Step Two: Evaluate the group as a whole by providing a score for each section</a:t>
            </a:r>
          </a:p>
          <a:p>
            <a:pPr eaLnBrk="1" hangingPunct="1"/>
            <a:endParaRPr lang="en-US" altLang="x-none" sz="1800">
              <a:solidFill>
                <a:schemeClr val="bg1"/>
              </a:solidFill>
            </a:endParaRPr>
          </a:p>
          <a:p>
            <a:pPr eaLnBrk="1" hangingPunct="1"/>
            <a:r>
              <a:rPr lang="en-US" altLang="x-none" sz="1600">
                <a:solidFill>
                  <a:schemeClr val="bg1"/>
                </a:solidFill>
              </a:rPr>
              <a:t>Refer back to your observations and the notes you made while watching</a:t>
            </a:r>
          </a:p>
          <a:p>
            <a:pPr eaLnBrk="1" hangingPunct="1"/>
            <a:endParaRPr lang="en-US" altLang="x-none" sz="1800">
              <a:solidFill>
                <a:schemeClr val="bg1"/>
              </a:solidFill>
            </a:endParaRPr>
          </a:p>
          <a:p>
            <a:pPr eaLnBrk="1" hangingPunct="1"/>
            <a:r>
              <a:rPr lang="en-US" altLang="x-none" sz="1800" b="1">
                <a:solidFill>
                  <a:schemeClr val="bg1"/>
                </a:solidFill>
              </a:rPr>
              <a:t>Step Three: Support your position</a:t>
            </a:r>
          </a:p>
          <a:p>
            <a:pPr eaLnBrk="1" hangingPunct="1"/>
            <a:endParaRPr lang="en-US" altLang="x-none" sz="1800">
              <a:solidFill>
                <a:schemeClr val="bg1"/>
              </a:solidFill>
            </a:endParaRPr>
          </a:p>
          <a:p>
            <a:pPr eaLnBrk="1" hangingPunct="1"/>
            <a:r>
              <a:rPr lang="en-US" altLang="x-none" sz="1600">
                <a:solidFill>
                  <a:schemeClr val="bg1"/>
                </a:solidFill>
              </a:rPr>
              <a:t>Discuss with your table the score you provided for this session and why you gave specific scores for each section.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0290" name="Title 1"/>
          <p:cNvSpPr txBox="1">
            <a:spLocks noGrp="1"/>
          </p:cNvSpPr>
          <p:nvPr>
            <p:ph type="title"/>
          </p:nvPr>
        </p:nvSpPr>
        <p:spPr>
          <a:xfrm>
            <a:off x="685800" y="5105400"/>
            <a:ext cx="8229600" cy="1143000"/>
          </a:xfrm>
        </p:spPr>
        <p:txBody>
          <a:bodyPr/>
          <a:lstStyle/>
          <a:p>
            <a:r>
              <a:rPr lang="en-US" altLang="x-none" sz="2000">
                <a:solidFill>
                  <a:schemeClr val="bg1"/>
                </a:solidFill>
                <a:latin typeface="Arial" charset="0"/>
                <a:ea typeface="Arial" charset="0"/>
                <a:cs typeface="Arial" charset="0"/>
              </a:rPr>
              <a:t>Remember, your job is to provide constructive criticism/feedback in order to then be able to improve all of our discussions. </a:t>
            </a:r>
          </a:p>
        </p:txBody>
      </p:sp>
      <p:sp>
        <p:nvSpPr>
          <p:cNvPr id="140291" name="Content Placeholder 2"/>
          <p:cNvSpPr txBox="1">
            <a:spLocks noGrp="1"/>
          </p:cNvSpPr>
          <p:nvPr>
            <p:ph idx="1"/>
          </p:nvPr>
        </p:nvSpPr>
        <p:spPr/>
        <p:txBody>
          <a:bodyPr/>
          <a:lstStyle/>
          <a:p>
            <a:endParaRPr lang="x-none" altLang="x-none">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1314" name="Title 1"/>
          <p:cNvSpPr txBox="1">
            <a:spLocks noGrp="1"/>
          </p:cNvSpPr>
          <p:nvPr>
            <p:ph type="title"/>
          </p:nvPr>
        </p:nvSpPr>
        <p:spPr>
          <a:xfrm>
            <a:off x="685800" y="5257800"/>
            <a:ext cx="8229600" cy="1143000"/>
          </a:xfrm>
        </p:spPr>
        <p:txBody>
          <a:bodyPr/>
          <a:lstStyle/>
          <a:p>
            <a:r>
              <a:rPr lang="en-US" altLang="x-none" sz="2000">
                <a:solidFill>
                  <a:schemeClr val="bg1"/>
                </a:solidFill>
                <a:latin typeface="Arial" charset="0"/>
                <a:ea typeface="Arial" charset="0"/>
                <a:cs typeface="Arial" charset="0"/>
              </a:rPr>
              <a:t>Remember, your job is to provide constructive criticism/feedback in order to then be able to improve all of our discussions.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12/22/16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connotation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a:solidFill>
                  <a:schemeClr val="bg1"/>
                </a:solidFill>
              </a:rPr>
              <a:t>kon</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b="1" dirty="0" err="1">
                <a:solidFill>
                  <a:schemeClr val="bg1"/>
                </a:solidFill>
              </a:rPr>
              <a:t>tey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connotative (</a:t>
            </a:r>
            <a:r>
              <a:rPr lang="en-US" altLang="en-US" sz="2000" dirty="0" err="1" smtClean="0">
                <a:solidFill>
                  <a:schemeClr val="bg1"/>
                </a:solidFill>
                <a:latin typeface="+mn-lt"/>
              </a:rPr>
              <a:t>adj</a:t>
            </a:r>
            <a:r>
              <a:rPr lang="en-US" altLang="en-US" sz="2000" dirty="0" smtClean="0">
                <a:solidFill>
                  <a:schemeClr val="bg1"/>
                </a:solidFill>
                <a:latin typeface="+mn-lt"/>
              </a:rPr>
              <a:t>)</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Even though skinny technically means the same thing as slender, it has a </a:t>
            </a:r>
            <a:r>
              <a:rPr lang="en-US" sz="2000" b="1" u="sng" dirty="0">
                <a:solidFill>
                  <a:schemeClr val="bg1"/>
                </a:solidFill>
              </a:rPr>
              <a:t>connotation</a:t>
            </a:r>
            <a:r>
              <a:rPr lang="en-US" sz="2000" dirty="0">
                <a:solidFill>
                  <a:schemeClr val="bg1"/>
                </a:solidFill>
              </a:rPr>
              <a:t> that is less favorable.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something suggested or implied by a word or thing, rather than </a:t>
            </a:r>
          </a:p>
          <a:p>
            <a:pPr eaLnBrk="1" hangingPunct="1"/>
            <a:r>
              <a:rPr lang="en-US" altLang="x-none" sz="2000">
                <a:solidFill>
                  <a:schemeClr val="bg1"/>
                </a:solidFill>
              </a:rPr>
              <a:t>being explicitly named or described.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undertone, implication, hint, suggestion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1/9/17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allusion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a:t>
            </a:r>
            <a:r>
              <a:rPr lang="en-US" sz="2000" b="1" dirty="0">
                <a:solidFill>
                  <a:schemeClr val="bg1"/>
                </a:solidFill>
              </a:rPr>
              <a:t>loo</a:t>
            </a:r>
            <a:r>
              <a:rPr lang="en-US" sz="2000" dirty="0">
                <a:solidFill>
                  <a:schemeClr val="bg1"/>
                </a:solidFill>
              </a:rPr>
              <a:t>-</a:t>
            </a:r>
            <a:r>
              <a:rPr lang="en-US" sz="2000" dirty="0" err="1">
                <a:solidFill>
                  <a:schemeClr val="bg1"/>
                </a:solidFill>
              </a:rPr>
              <a:t>zh</a:t>
            </a:r>
            <a:r>
              <a:rPr lang="en-US" sz="2000" i="1" dirty="0" err="1">
                <a:solidFill>
                  <a:schemeClr val="bg1"/>
                </a:solidFill>
              </a:rPr>
              <a:t>uh</a:t>
            </a:r>
            <a:r>
              <a:rPr lang="en-US" sz="2000" dirty="0">
                <a:solidFill>
                  <a:schemeClr val="bg1"/>
                </a:solidFill>
              </a:rPr>
              <a:t> n</a:t>
            </a:r>
            <a:r>
              <a:rPr lang="en-US" sz="2000" dirty="0" smtClean="0">
                <a:solidFill>
                  <a:schemeClr val="bg1"/>
                </a:solidFill>
              </a:rPr>
              <a:t>]</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allude (verb), </a:t>
            </a:r>
            <a:r>
              <a:rPr lang="en-US" altLang="en-US" sz="2000" dirty="0" err="1" smtClean="0">
                <a:solidFill>
                  <a:schemeClr val="bg1"/>
                </a:solidFill>
                <a:latin typeface="+mn-lt"/>
              </a:rPr>
              <a:t>preallude</a:t>
            </a:r>
            <a:r>
              <a:rPr lang="en-US" altLang="en-US" sz="2000" dirty="0" smtClean="0">
                <a:solidFill>
                  <a:schemeClr val="bg1"/>
                </a:solidFill>
                <a:latin typeface="+mn-lt"/>
              </a:rPr>
              <a:t>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latin typeface="+mn-lt"/>
              </a:rPr>
              <a:t>In his play</a:t>
            </a:r>
            <a:r>
              <a:rPr lang="en-US" altLang="en-US" sz="2000" b="1" dirty="0" smtClean="0">
                <a:solidFill>
                  <a:schemeClr val="bg1"/>
                </a:solidFill>
                <a:latin typeface="+mn-lt"/>
              </a:rPr>
              <a:t>, </a:t>
            </a:r>
            <a:r>
              <a:rPr lang="en-US" sz="2000" i="1" dirty="0" smtClean="0">
                <a:solidFill>
                  <a:schemeClr val="bg1"/>
                </a:solidFill>
              </a:rPr>
              <a:t>The Crucible, </a:t>
            </a:r>
            <a:r>
              <a:rPr lang="en-US" sz="2000" dirty="0" smtClean="0">
                <a:solidFill>
                  <a:schemeClr val="bg1"/>
                </a:solidFill>
              </a:rPr>
              <a:t>Arthur Miller provides several </a:t>
            </a:r>
            <a:r>
              <a:rPr lang="en-US" sz="2000" b="1" u="sng" dirty="0" smtClean="0">
                <a:solidFill>
                  <a:schemeClr val="bg1"/>
                </a:solidFill>
              </a:rPr>
              <a:t>allusions</a:t>
            </a:r>
            <a:r>
              <a:rPr lang="en-US" sz="2000" dirty="0" smtClean="0">
                <a:solidFill>
                  <a:schemeClr val="bg1"/>
                </a:solidFill>
              </a:rPr>
              <a:t> to Christianity and the Bible.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an expression designed to call something to mind without mentioning it explicitly; an indirect or passing reference.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mention, reference, comment, hint, suggestion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43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Monday 1/9/17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allusion (noun)</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allusion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Set goal for today’s Lit. Circle Session (this is our 6</a:t>
            </a:r>
            <a:r>
              <a:rPr lang="en-US" sz="1600" baseline="30000" dirty="0" smtClean="0">
                <a:solidFill>
                  <a:schemeClr val="accent3"/>
                </a:solidFill>
                <a:latin typeface="+mn-lt"/>
                <a:ea typeface="Calibri"/>
                <a:cs typeface="Calibri"/>
                <a:sym typeface="Calibri"/>
              </a:rPr>
              <a:t>th</a:t>
            </a:r>
            <a:r>
              <a:rPr lang="en-US" sz="1600" dirty="0" smtClean="0">
                <a:solidFill>
                  <a:schemeClr val="accent3"/>
                </a:solidFill>
                <a:latin typeface="+mn-lt"/>
                <a:ea typeface="Calibri"/>
                <a:cs typeface="Calibri"/>
                <a:sym typeface="Calibri"/>
              </a:rPr>
              <a:t>  session) **Write one collective goal as a group</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SSR for 10 minutes and fill out role sheet and/or answer assigned questions (20 minutes)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After recording your discussion and sending it to me, make sure to turn in your role sheets and answers to your questions to your group’s folder. Discussion should be no shorter than 10 minutes. Use </a:t>
            </a:r>
            <a:r>
              <a:rPr lang="en-US" sz="1600" dirty="0" err="1" smtClean="0">
                <a:solidFill>
                  <a:schemeClr val="accent3"/>
                </a:solidFill>
                <a:latin typeface="+mn-lt"/>
                <a:ea typeface="Calibri"/>
                <a:cs typeface="Calibri"/>
                <a:sym typeface="Calibri"/>
              </a:rPr>
              <a:t>webcamera.io</a:t>
            </a:r>
            <a:r>
              <a:rPr lang="en-US" sz="1600" dirty="0" smtClean="0">
                <a:solidFill>
                  <a:schemeClr val="accent3"/>
                </a:solidFill>
                <a:latin typeface="+mn-lt"/>
                <a:ea typeface="Calibri"/>
                <a:cs typeface="Calibri"/>
                <a:sym typeface="Calibri"/>
              </a:rPr>
              <a:t> to record. Then you can save it to your Google Drive and share it with me. Remember, it takes roughly 5 minutes to process the video.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If your group finishes, then you can work on your presentations.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**Turn in extra credit meme, drawing, 2 pictures of you (due tomorrow) at the door</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1/11/17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hyperbole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smtClean="0">
                <a:solidFill>
                  <a:schemeClr val="bg1"/>
                </a:solidFill>
              </a:rPr>
              <a:t>hahy</a:t>
            </a:r>
            <a:r>
              <a:rPr lang="en-US" sz="2000" dirty="0" smtClean="0">
                <a:solidFill>
                  <a:schemeClr val="bg1"/>
                </a:solidFill>
              </a:rPr>
              <a:t>-</a:t>
            </a:r>
            <a:r>
              <a:rPr lang="en-US" sz="2000" dirty="0" err="1" smtClean="0">
                <a:solidFill>
                  <a:schemeClr val="bg1"/>
                </a:solidFill>
              </a:rPr>
              <a:t>pur</a:t>
            </a:r>
            <a:r>
              <a:rPr lang="en-US" sz="2000" dirty="0" smtClean="0">
                <a:solidFill>
                  <a:schemeClr val="bg1"/>
                </a:solidFill>
              </a:rPr>
              <a:t>-</a:t>
            </a:r>
            <a:r>
              <a:rPr lang="en-US" sz="2000" dirty="0" err="1" smtClean="0">
                <a:solidFill>
                  <a:schemeClr val="bg1"/>
                </a:solidFill>
              </a:rPr>
              <a:t>buh</a:t>
            </a:r>
            <a:r>
              <a:rPr lang="en-US" sz="2000" dirty="0" smtClean="0">
                <a:solidFill>
                  <a:schemeClr val="bg1"/>
                </a:solidFill>
              </a:rPr>
              <a:t>-lee]</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a:t>
            </a:r>
            <a:r>
              <a:rPr lang="en-US" altLang="en-US" sz="2000" b="1" dirty="0" smtClean="0">
                <a:solidFill>
                  <a:schemeClr val="bg1"/>
                </a:solidFill>
                <a:latin typeface="+mn-lt"/>
              </a:rPr>
              <a:t>: </a:t>
            </a:r>
            <a:r>
              <a:rPr lang="en-US" altLang="en-US" sz="2000" dirty="0" smtClean="0">
                <a:solidFill>
                  <a:schemeClr val="bg1"/>
                </a:solidFill>
                <a:latin typeface="+mn-lt"/>
              </a:rPr>
              <a:t>Although </a:t>
            </a:r>
            <a:r>
              <a:rPr lang="en-US" altLang="en-US" sz="2000" dirty="0">
                <a:solidFill>
                  <a:schemeClr val="bg1"/>
                </a:solidFill>
                <a:latin typeface="+mn-lt"/>
              </a:rPr>
              <a:t>what </a:t>
            </a:r>
            <a:r>
              <a:rPr lang="en-US" altLang="en-US" sz="2000" dirty="0" smtClean="0">
                <a:solidFill>
                  <a:schemeClr val="bg1"/>
                </a:solidFill>
                <a:latin typeface="+mn-lt"/>
              </a:rPr>
              <a:t>Mr. Schmitt said </a:t>
            </a:r>
            <a:r>
              <a:rPr lang="en-US" altLang="en-US" sz="2000" dirty="0">
                <a:solidFill>
                  <a:schemeClr val="bg1"/>
                </a:solidFill>
                <a:latin typeface="+mn-lt"/>
              </a:rPr>
              <a:t>may sound like a </a:t>
            </a:r>
            <a:r>
              <a:rPr lang="en-US" altLang="en-US" sz="2000" u="sng" dirty="0">
                <a:solidFill>
                  <a:schemeClr val="bg1"/>
                </a:solidFill>
                <a:latin typeface="+mn-lt"/>
              </a:rPr>
              <a:t>hyperbole</a:t>
            </a:r>
            <a:r>
              <a:rPr lang="en-US" altLang="en-US" sz="2000" dirty="0">
                <a:solidFill>
                  <a:schemeClr val="bg1"/>
                </a:solidFill>
                <a:latin typeface="+mn-lt"/>
              </a:rPr>
              <a:t>, it really is the </a:t>
            </a:r>
            <a:r>
              <a:rPr lang="en-US" altLang="en-US" sz="2000" dirty="0" smtClean="0">
                <a:solidFill>
                  <a:schemeClr val="bg1"/>
                </a:solidFill>
                <a:latin typeface="+mn-lt"/>
              </a:rPr>
              <a:t>truth. He was on the evening news for rescuing several families from a burning building on his way home from school. </a:t>
            </a:r>
            <a:endParaRPr lang="en-US" altLang="en-US" sz="2000" dirty="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61722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exaggerated statements or claims not meant to be taken literally.</a:t>
            </a: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overstatement, embellishment, overkill, rhetoric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**If you do not turn in the assignment and finish the survey by the end of the hour, you not receive full credit. </a:t>
            </a:r>
            <a:endParaRPr lang="en-US" sz="5600" b="1" dirty="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solidFill>
                  <a:srgbClr val="0070C0"/>
                </a:solidFill>
                <a:latin typeface="+mn-lt"/>
                <a:ea typeface="Calibri"/>
                <a:cs typeface="Calibri"/>
                <a:sym typeface="Calibri"/>
              </a:rPr>
              <a:t>**Finish taking the four diagnostic ”Reading” Quizzes on Khan Academy.” When you sign in, click subjects in the upper left corner, then click SAT under “Test Prep.” Then, click the tab that reads, “Practice.” If you have taken all four of the reading quizzes, move on to the grammar quizzes.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the end of the hour or you will not receive full credit)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four diagnostic reading quizzes on Khan Academy by tomorrow. </a:t>
            </a:r>
            <a:r>
              <a:rPr lang="en-US" sz="5600" dirty="0" smtClean="0">
                <a:latin typeface="+mn-lt"/>
                <a:ea typeface="Calibri"/>
                <a:cs typeface="Calibri"/>
                <a:sym typeface="Wingdings"/>
              </a:rPr>
              <a:t> </a:t>
            </a:r>
            <a:endParaRPr lang="en-US" sz="5600" dirty="0" smtClean="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643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1/11/17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hyperbole (noun)</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hyperbole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Vocab Quiz = Friday 1/20/17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SSR using your Lit. Circle books (20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Answer one of your assigned questions or start to fill out your role sheet for tomorrow’s final discussion (5-7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redoing your presentation on Community Responsibility or Diabolical Opposition (due Tuesday 1/17/17)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**Turn in extra credit meme, drawing, 2 pictures of you, or letter written to the donors which helped by books for Lit. Circles (due Friday) at the door at the end of the hour. </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74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1/12/17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ambiguous (adjective)</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ambiguous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Vocab Quiz = Friday 1/20/17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Lit. Circle Session # 7. Use </a:t>
            </a:r>
            <a:r>
              <a:rPr lang="en-US" sz="1500" b="1" u="sng" dirty="0" smtClean="0">
                <a:solidFill>
                  <a:schemeClr val="bg1"/>
                </a:solidFill>
                <a:latin typeface="+mn-lt"/>
                <a:ea typeface="Calibri"/>
                <a:cs typeface="Calibri"/>
                <a:sym typeface="Calibri"/>
              </a:rPr>
              <a:t>webcamera.io</a:t>
            </a:r>
            <a:r>
              <a:rPr lang="en-US" sz="1500" dirty="0" smtClean="0">
                <a:solidFill>
                  <a:schemeClr val="accent3"/>
                </a:solidFill>
                <a:latin typeface="+mn-lt"/>
                <a:ea typeface="Calibri"/>
                <a:cs typeface="Calibri"/>
                <a:sym typeface="Calibri"/>
              </a:rPr>
              <a:t> to create a video recording.  When you are finished recording, fill out the Reflection Sheet in order to evaluate your group’s performance and your individual performance. **Make sure all of your individual work is turned in to your group’s folder (make sure to include all dates and your name is on each assignment). I’d recommend using a staple or paper clip to keep all of it together. </a:t>
            </a:r>
            <a:r>
              <a:rPr lang="en-US" sz="1500" dirty="0" smtClean="0">
                <a:solidFill>
                  <a:schemeClr val="accent3"/>
                </a:solidFill>
                <a:latin typeface="+mn-lt"/>
                <a:ea typeface="Calibri"/>
                <a:cs typeface="Calibri"/>
                <a:sym typeface="Wingdings" panose="05000000000000000000" pitchFamily="2" charset="2"/>
              </a:rPr>
              <a:t>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When you are done with Literature Circles, </a:t>
            </a:r>
            <a:r>
              <a:rPr lang="en-US" sz="1500" dirty="0">
                <a:solidFill>
                  <a:schemeClr val="accent3"/>
                </a:solidFill>
                <a:latin typeface="+mn-lt"/>
                <a:ea typeface="Calibri"/>
                <a:cs typeface="Calibri"/>
                <a:sym typeface="Calibri"/>
              </a:rPr>
              <a:t>w</a:t>
            </a:r>
            <a:r>
              <a:rPr lang="en-US" sz="1500" dirty="0" smtClean="0">
                <a:solidFill>
                  <a:schemeClr val="accent3"/>
                </a:solidFill>
                <a:latin typeface="+mn-lt"/>
                <a:ea typeface="Calibri"/>
                <a:cs typeface="Calibri"/>
                <a:sym typeface="Calibri"/>
              </a:rPr>
              <a:t>ork on redoing your presentation on Community Responsibility or Diabolical Opposition (due Tuesday 1/17/17)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**Turn in extra credit meme, drawing, 2 pictures of you, or letter written to the donors which helped by books for Lit. Circles (due Friday) at the door at the end of the hour. </a:t>
            </a: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1/12/17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ambiguous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[am-big-</a:t>
            </a:r>
            <a:r>
              <a:rPr lang="en-US" sz="2000" dirty="0" err="1" smtClean="0">
                <a:solidFill>
                  <a:schemeClr val="bg1"/>
                </a:solidFill>
              </a:rPr>
              <a:t>yoo</a:t>
            </a:r>
            <a:r>
              <a:rPr lang="en-US" sz="2000" dirty="0" smtClean="0">
                <a:solidFill>
                  <a:schemeClr val="bg1"/>
                </a:solidFill>
              </a:rPr>
              <a:t>-</a:t>
            </a:r>
            <a:r>
              <a:rPr lang="en-US" sz="2000" dirty="0" err="1" smtClean="0">
                <a:solidFill>
                  <a:schemeClr val="bg1"/>
                </a:solidFill>
              </a:rPr>
              <a:t>uhs</a:t>
            </a:r>
            <a:r>
              <a:rPr lang="en-US" sz="2000" dirty="0" smtClean="0">
                <a:solidFill>
                  <a:schemeClr val="bg1"/>
                </a:solidFill>
              </a:rPr>
              <a:t>]</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ambiguously (adverb), ambiguousness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altLang="en-US" sz="2000" dirty="0" smtClean="0">
                <a:solidFill>
                  <a:schemeClr val="bg1"/>
                </a:solidFill>
                <a:latin typeface="+mn-lt"/>
              </a:rPr>
              <a:t>Mr. Schmitt constantly encourages his students to be less </a:t>
            </a:r>
            <a:r>
              <a:rPr lang="en-US" altLang="en-US" sz="2000" u="sng" dirty="0" smtClean="0">
                <a:solidFill>
                  <a:schemeClr val="bg1"/>
                </a:solidFill>
                <a:latin typeface="+mn-lt"/>
              </a:rPr>
              <a:t>ambiguous</a:t>
            </a:r>
            <a:r>
              <a:rPr lang="en-US" altLang="en-US" sz="2000" dirty="0" smtClean="0">
                <a:solidFill>
                  <a:schemeClr val="bg1"/>
                </a:solidFill>
                <a:latin typeface="+mn-lt"/>
              </a:rPr>
              <a:t> with word choice when writing. Therefore, he asks students to be </a:t>
            </a:r>
            <a:r>
              <a:rPr lang="en-US" altLang="en-US" sz="2000" dirty="0">
                <a:solidFill>
                  <a:schemeClr val="bg1"/>
                </a:solidFill>
                <a:latin typeface="+mn-lt"/>
              </a:rPr>
              <a:t>more clear and </a:t>
            </a:r>
            <a:r>
              <a:rPr lang="en-US" altLang="en-US" sz="2000" dirty="0" smtClean="0">
                <a:solidFill>
                  <a:schemeClr val="bg1"/>
                </a:solidFill>
                <a:latin typeface="+mn-lt"/>
              </a:rPr>
              <a:t>specific when making an argument.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6126163"/>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(of language) open to more than one interpretation; having a double meaning.</a:t>
            </a: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imprecise, vague, unclear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1/13/17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credible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a:solidFill>
                  <a:schemeClr val="bg1"/>
                </a:solidFill>
              </a:rPr>
              <a:t>kred</a:t>
            </a:r>
            <a:r>
              <a:rPr lang="en-US" sz="2000" dirty="0">
                <a:solidFill>
                  <a:schemeClr val="bg1"/>
                </a:solidFill>
              </a:rPr>
              <a:t>-uh-</a:t>
            </a:r>
            <a:r>
              <a:rPr lang="en-US" sz="2000" dirty="0" err="1">
                <a:solidFill>
                  <a:schemeClr val="bg1"/>
                </a:solidFill>
              </a:rPr>
              <a:t>buh</a:t>
            </a:r>
            <a:r>
              <a:rPr lang="en-US" sz="2000" dirty="0">
                <a:solidFill>
                  <a:schemeClr val="bg1"/>
                </a:solidFill>
              </a:rPr>
              <a:t> l]</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credibility (noun), credibly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latin typeface="+mn-lt"/>
              </a:rPr>
              <a:t>After his initial hiring four years ago, Mr. Schmitt and his journalism students have put in tremendous efforts to build a </a:t>
            </a:r>
            <a:r>
              <a:rPr lang="en-US" altLang="en-US" sz="2000" b="1" u="sng" dirty="0" smtClean="0">
                <a:solidFill>
                  <a:schemeClr val="bg1"/>
                </a:solidFill>
                <a:latin typeface="+mn-lt"/>
              </a:rPr>
              <a:t>credible</a:t>
            </a:r>
            <a:r>
              <a:rPr lang="en-US" altLang="en-US" sz="2000" b="1" dirty="0" smtClean="0">
                <a:solidFill>
                  <a:schemeClr val="bg1"/>
                </a:solidFill>
                <a:latin typeface="+mn-lt"/>
              </a:rPr>
              <a:t> </a:t>
            </a:r>
            <a:r>
              <a:rPr lang="en-US" altLang="en-US" sz="2000" dirty="0" smtClean="0">
                <a:solidFill>
                  <a:schemeClr val="bg1"/>
                </a:solidFill>
                <a:latin typeface="+mn-lt"/>
              </a:rPr>
              <a:t>newspaper publication. </a:t>
            </a:r>
            <a:r>
              <a:rPr lang="en-US" altLang="en-US" sz="2000" i="1" dirty="0" smtClean="0">
                <a:solidFill>
                  <a:schemeClr val="bg1"/>
                </a:solidFill>
                <a:latin typeface="+mn-lt"/>
              </a:rPr>
              <a:t>The Pioneer Press’s </a:t>
            </a:r>
            <a:r>
              <a:rPr lang="en-US" altLang="en-US" sz="2000" dirty="0" smtClean="0">
                <a:solidFill>
                  <a:schemeClr val="bg1"/>
                </a:solidFill>
                <a:latin typeface="+mn-lt"/>
              </a:rPr>
              <a:t>goal is to provide timely, factual, and accurate information to DHS and its surrounding community.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17638" y="6373813"/>
            <a:ext cx="74676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able to be believed; convincing.</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believable, respectable, trustworthy, valid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053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Tuesday 1/17/17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paradigm (noun)</a:t>
            </a:r>
          </a:p>
          <a:p>
            <a:pPr eaLnBrk="1" fontAlgn="auto" hangingPunct="1">
              <a:spcBef>
                <a:spcPts val="0"/>
              </a:spcBef>
              <a:spcAft>
                <a:spcPts val="0"/>
              </a:spcAft>
              <a:buClr>
                <a:srgbClr val="000000"/>
              </a:buClr>
              <a:buSzPct val="100000"/>
              <a:defRPr/>
            </a:pPr>
            <a:r>
              <a:rPr lang="en-US" sz="1500" b="1" dirty="0">
                <a:solidFill>
                  <a:schemeClr val="accent3"/>
                </a:solidFill>
                <a:ea typeface="Calibri"/>
                <a:cs typeface="Calibri"/>
                <a:sym typeface="Calibri"/>
              </a:rPr>
              <a:t>In class activities: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Bell Work </a:t>
            </a:r>
            <a:r>
              <a:rPr lang="mr-IN" sz="1500" dirty="0">
                <a:solidFill>
                  <a:schemeClr val="accent3"/>
                </a:solidFill>
                <a:ea typeface="Calibri"/>
                <a:cs typeface="Calibri"/>
                <a:sym typeface="Calibri"/>
              </a:rPr>
              <a:t>–</a:t>
            </a:r>
            <a:r>
              <a:rPr lang="en-US" sz="1500" dirty="0">
                <a:solidFill>
                  <a:schemeClr val="accent3"/>
                </a:solidFill>
                <a:ea typeface="Calibri"/>
                <a:cs typeface="Calibri"/>
                <a:sym typeface="Calibri"/>
              </a:rPr>
              <a:t> paradigm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Work on Conflict Assessment (due tomorrow at the end of the hour)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If you finish with the assessment for Lit. Circles, work on finishing up your redo of your presentations on Community Responsibility or Diabolical Opposition (due tonight by 9:30 p.m.)</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**If you are done with everything, you can work on and turn in extra credit meme, drawing, 2 pictures of you, or letter written to the donors which helped by books for Lit. Circles (due by the end of the school day). </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1/17/17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paradigm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b="1" dirty="0">
                <a:solidFill>
                  <a:schemeClr val="bg1"/>
                </a:solidFill>
              </a:rPr>
              <a:t>par</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dahym</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Handsome, intelligent, and </a:t>
            </a:r>
            <a:r>
              <a:rPr lang="en-US" sz="2000" dirty="0" smtClean="0">
                <a:solidFill>
                  <a:schemeClr val="bg1"/>
                </a:solidFill>
              </a:rPr>
              <a:t>kind. Mr. Schmitt is </a:t>
            </a:r>
            <a:r>
              <a:rPr lang="en-US" sz="2000" dirty="0">
                <a:solidFill>
                  <a:schemeClr val="bg1"/>
                </a:solidFill>
              </a:rPr>
              <a:t>the </a:t>
            </a:r>
            <a:r>
              <a:rPr lang="en-US" sz="2000" b="1" u="sng" dirty="0">
                <a:solidFill>
                  <a:schemeClr val="bg1"/>
                </a:solidFill>
              </a:rPr>
              <a:t>paradigm</a:t>
            </a:r>
            <a:r>
              <a:rPr lang="en-US" sz="2000" dirty="0">
                <a:solidFill>
                  <a:schemeClr val="bg1"/>
                </a:solidFill>
              </a:rPr>
              <a:t> of the perfect man</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912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typical example or pattern of something; a model.</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exemplar, original, sample, standard, prototype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altLang="x-none"/>
              <a:t>Theme</a:t>
            </a:r>
          </a:p>
        </p:txBody>
      </p:sp>
      <p:sp>
        <p:nvSpPr>
          <p:cNvPr id="3" name="Content Placeholder 2"/>
          <p:cNvSpPr>
            <a:spLocks noGrp="1"/>
          </p:cNvSpPr>
          <p:nvPr>
            <p:ph idx="1"/>
          </p:nvPr>
        </p:nvSpPr>
        <p:spPr>
          <a:xfrm>
            <a:off x="457200" y="1600200"/>
            <a:ext cx="8229600" cy="1752600"/>
          </a:xfrm>
        </p:spPr>
        <p:txBody>
          <a:bodyPr/>
          <a:lstStyle/>
          <a:p>
            <a:pPr marL="0" indent="0">
              <a:buFontTx/>
              <a:buNone/>
              <a:defRPr/>
            </a:pPr>
            <a:r>
              <a:rPr lang="en-US" sz="2800" dirty="0"/>
              <a:t>Theme is defined as a main idea or an underlying meaning of a literary work that may be stated directly or indirectly</a:t>
            </a:r>
            <a:r>
              <a:rPr lang="en-US" sz="2800" dirty="0" smtClean="0"/>
              <a:t>. It is an opinion expressed on a subject. There are major themes and minor themes.</a:t>
            </a:r>
          </a:p>
          <a:p>
            <a:pPr marL="0" indent="0">
              <a:buFontTx/>
              <a:buNone/>
              <a:defRPr/>
            </a:pPr>
            <a:r>
              <a:rPr lang="en-US" dirty="0" smtClean="0"/>
              <a:t> </a:t>
            </a:r>
          </a:p>
          <a:p>
            <a:pPr marL="0" indent="0">
              <a:buFontTx/>
              <a:buNone/>
              <a:defRPr/>
            </a:pPr>
            <a:endParaRPr lang="en-US" dirty="0" smtClean="0"/>
          </a:p>
          <a:p>
            <a:pPr marL="0" indent="0">
              <a:buFontTx/>
              <a:buNone/>
              <a:defRPr/>
            </a:pPr>
            <a:endParaRPr lang="en-US" dirty="0"/>
          </a:p>
          <a:p>
            <a:pPr>
              <a:defRPr/>
            </a:pPr>
            <a:endParaRPr lang="en-US" dirty="0"/>
          </a:p>
        </p:txBody>
      </p:sp>
      <p:sp>
        <p:nvSpPr>
          <p:cNvPr id="152580" name="TextBox 3"/>
          <p:cNvSpPr txBox="1">
            <a:spLocks noChangeArrowheads="1"/>
          </p:cNvSpPr>
          <p:nvPr/>
        </p:nvSpPr>
        <p:spPr bwMode="auto">
          <a:xfrm>
            <a:off x="457200" y="3962400"/>
            <a:ext cx="78486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500" b="1"/>
              <a:t>Major theme </a:t>
            </a:r>
            <a:r>
              <a:rPr lang="en-US" altLang="x-none" sz="2500"/>
              <a:t>is an idea that a writer repeats in his work, making it the most significant idea in a literary work. </a:t>
            </a:r>
          </a:p>
          <a:p>
            <a:pPr eaLnBrk="1" hangingPunct="1"/>
            <a:endParaRPr lang="en-US" altLang="x-none" sz="2500" b="1"/>
          </a:p>
          <a:p>
            <a:pPr eaLnBrk="1" hangingPunct="1"/>
            <a:r>
              <a:rPr lang="en-US" altLang="x-none" sz="2500" b="1"/>
              <a:t>Minor theme</a:t>
            </a:r>
            <a:r>
              <a:rPr lang="en-US" altLang="x-none" sz="2500"/>
              <a:t>, on the other hand, refers to an idea that appears in a work briefly and gives way to another minor theme.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7200" y="0"/>
            <a:ext cx="8229600" cy="1143000"/>
          </a:xfrm>
        </p:spPr>
        <p:txBody>
          <a:bodyPr/>
          <a:lstStyle/>
          <a:p>
            <a:r>
              <a:rPr lang="en-US" altLang="x-none" sz="3600"/>
              <a:t>Example of Intolerance in </a:t>
            </a:r>
            <a:r>
              <a:rPr lang="en-US" altLang="x-none" sz="3600" i="1"/>
              <a:t>The Crucible</a:t>
            </a:r>
          </a:p>
        </p:txBody>
      </p:sp>
      <p:sp>
        <p:nvSpPr>
          <p:cNvPr id="153603" name="Content Placeholder 2"/>
          <p:cNvSpPr>
            <a:spLocks noGrp="1"/>
          </p:cNvSpPr>
          <p:nvPr>
            <p:ph idx="1"/>
          </p:nvPr>
        </p:nvSpPr>
        <p:spPr>
          <a:xfrm>
            <a:off x="304800" y="960438"/>
            <a:ext cx="8610600" cy="4830762"/>
          </a:xfrm>
        </p:spPr>
        <p:txBody>
          <a:bodyPr/>
          <a:lstStyle/>
          <a:p>
            <a:pPr marL="0" indent="0">
              <a:spcBef>
                <a:spcPct val="0"/>
              </a:spcBef>
              <a:buFontTx/>
              <a:buNone/>
            </a:pPr>
            <a:r>
              <a:rPr lang="en-US" altLang="x-none" sz="1600" b="1"/>
              <a:t>Abigail:</a:t>
            </a:r>
            <a:r>
              <a:rPr lang="en-US" altLang="x-none" sz="1600"/>
              <a:t> Sometimes I wake and find myself standing in the open doorway and not a</a:t>
            </a:r>
          </a:p>
          <a:p>
            <a:pPr marL="0" indent="0">
              <a:spcBef>
                <a:spcPct val="0"/>
              </a:spcBef>
              <a:buFontTx/>
              <a:buNone/>
            </a:pPr>
            <a:r>
              <a:rPr lang="en-US" altLang="x-none" sz="1600"/>
              <a:t>stitch on my body! I always hear her laughing in my sleep. I hear her singing her</a:t>
            </a:r>
          </a:p>
          <a:p>
            <a:pPr marL="0" indent="0">
              <a:spcBef>
                <a:spcPct val="0"/>
              </a:spcBef>
              <a:buFontTx/>
              <a:buNone/>
            </a:pPr>
            <a:r>
              <a:rPr lang="en-US" altLang="x-none" sz="1600"/>
              <a:t>Barbados songs and tempting me with -</a:t>
            </a:r>
          </a:p>
          <a:p>
            <a:pPr marL="0" indent="0">
              <a:spcBef>
                <a:spcPct val="0"/>
              </a:spcBef>
              <a:buFontTx/>
              <a:buNone/>
            </a:pPr>
            <a:endParaRPr lang="en-US" altLang="x-none" sz="1600"/>
          </a:p>
          <a:p>
            <a:pPr marL="0" indent="0">
              <a:spcBef>
                <a:spcPct val="0"/>
              </a:spcBef>
              <a:buFontTx/>
              <a:buNone/>
            </a:pPr>
            <a:r>
              <a:rPr lang="en-US" altLang="x-none" sz="1600" b="1"/>
              <a:t>Tituba</a:t>
            </a:r>
            <a:r>
              <a:rPr lang="en-US" altLang="x-none" sz="1600"/>
              <a:t>: Mister Reverend, I never -</a:t>
            </a:r>
          </a:p>
          <a:p>
            <a:pPr marL="0" indent="0">
              <a:spcBef>
                <a:spcPct val="0"/>
              </a:spcBef>
              <a:buFontTx/>
              <a:buNone/>
            </a:pPr>
            <a:endParaRPr lang="en-US" altLang="x-none" sz="1600"/>
          </a:p>
          <a:p>
            <a:pPr marL="0" indent="0">
              <a:spcBef>
                <a:spcPct val="0"/>
              </a:spcBef>
              <a:buFontTx/>
              <a:buNone/>
            </a:pPr>
            <a:r>
              <a:rPr lang="en-US" altLang="x-none" sz="1600" b="1"/>
              <a:t>Hale, resolved now: </a:t>
            </a:r>
            <a:r>
              <a:rPr lang="en-US" altLang="x-none" sz="1600"/>
              <a:t>Tituba, I want you to wake this child.</a:t>
            </a:r>
          </a:p>
          <a:p>
            <a:pPr marL="0" indent="0">
              <a:spcBef>
                <a:spcPct val="0"/>
              </a:spcBef>
              <a:buFontTx/>
              <a:buNone/>
            </a:pPr>
            <a:endParaRPr lang="en-US" altLang="x-none" sz="1600"/>
          </a:p>
          <a:p>
            <a:pPr marL="0" indent="0">
              <a:spcBef>
                <a:spcPct val="0"/>
              </a:spcBef>
              <a:buFontTx/>
              <a:buNone/>
            </a:pPr>
            <a:r>
              <a:rPr lang="en-US" altLang="x-none" sz="1600" b="1"/>
              <a:t>Tituba: </a:t>
            </a:r>
            <a:r>
              <a:rPr lang="en-US" altLang="x-none" sz="1600"/>
              <a:t>I have no power on this child, sir.</a:t>
            </a:r>
          </a:p>
          <a:p>
            <a:pPr marL="0" indent="0">
              <a:spcBef>
                <a:spcPct val="0"/>
              </a:spcBef>
              <a:buFontTx/>
              <a:buNone/>
            </a:pPr>
            <a:endParaRPr lang="en-US" altLang="x-none" sz="1600"/>
          </a:p>
          <a:p>
            <a:pPr marL="0" indent="0">
              <a:spcBef>
                <a:spcPct val="0"/>
              </a:spcBef>
              <a:buFontTx/>
              <a:buNone/>
            </a:pPr>
            <a:r>
              <a:rPr lang="en-US" altLang="x-none" sz="1600" b="1"/>
              <a:t>Hale</a:t>
            </a:r>
            <a:r>
              <a:rPr lang="en-US" altLang="x-none" sz="1600"/>
              <a:t>: You most certainly do, and you will free her from it now! When did you compact</a:t>
            </a:r>
          </a:p>
          <a:p>
            <a:pPr marL="0" indent="0">
              <a:spcBef>
                <a:spcPct val="0"/>
              </a:spcBef>
              <a:buFontTx/>
              <a:buNone/>
            </a:pPr>
            <a:r>
              <a:rPr lang="en-US" altLang="x-none" sz="1600"/>
              <a:t>with the Devil?</a:t>
            </a:r>
          </a:p>
          <a:p>
            <a:pPr marL="0" indent="0">
              <a:spcBef>
                <a:spcPct val="0"/>
              </a:spcBef>
              <a:buFontTx/>
              <a:buNone/>
            </a:pPr>
            <a:endParaRPr lang="en-US" altLang="x-none" sz="1600"/>
          </a:p>
          <a:p>
            <a:pPr marL="0" indent="0">
              <a:spcBef>
                <a:spcPct val="0"/>
              </a:spcBef>
              <a:buFontTx/>
              <a:buNone/>
            </a:pPr>
            <a:r>
              <a:rPr lang="en-US" altLang="x-none" sz="1600" b="1"/>
              <a:t>Tituba: </a:t>
            </a:r>
            <a:r>
              <a:rPr lang="en-US" altLang="x-none" sz="1600"/>
              <a:t>I don’t compact with no Devil!</a:t>
            </a:r>
          </a:p>
          <a:p>
            <a:pPr marL="0" indent="0">
              <a:spcBef>
                <a:spcPct val="0"/>
              </a:spcBef>
              <a:buFontTx/>
              <a:buNone/>
            </a:pPr>
            <a:endParaRPr lang="en-US" altLang="x-none" sz="1600"/>
          </a:p>
          <a:p>
            <a:pPr marL="0" indent="0">
              <a:spcBef>
                <a:spcPct val="0"/>
              </a:spcBef>
              <a:buFontTx/>
              <a:buNone/>
            </a:pPr>
            <a:r>
              <a:rPr lang="en-US" altLang="x-none" sz="1600" b="1"/>
              <a:t>Parris: </a:t>
            </a:r>
            <a:r>
              <a:rPr lang="en-US" altLang="x-none" sz="1600"/>
              <a:t>You will confess yourself or I will take you out and whip you to your death,</a:t>
            </a:r>
          </a:p>
          <a:p>
            <a:pPr marL="0" indent="0">
              <a:spcBef>
                <a:spcPct val="0"/>
              </a:spcBef>
              <a:buFontTx/>
              <a:buNone/>
            </a:pPr>
            <a:r>
              <a:rPr lang="en-US" altLang="x-none" sz="1600"/>
              <a:t>Tituba!</a:t>
            </a:r>
          </a:p>
          <a:p>
            <a:pPr marL="0" indent="0">
              <a:spcBef>
                <a:spcPct val="0"/>
              </a:spcBef>
              <a:buFontTx/>
              <a:buNone/>
            </a:pPr>
            <a:endParaRPr lang="en-US" altLang="x-none" sz="1600"/>
          </a:p>
          <a:p>
            <a:pPr marL="0" indent="0">
              <a:spcBef>
                <a:spcPct val="0"/>
              </a:spcBef>
              <a:buFontTx/>
              <a:buNone/>
            </a:pPr>
            <a:r>
              <a:rPr lang="en-US" altLang="x-none" sz="1600" b="1"/>
              <a:t>Putnam: </a:t>
            </a:r>
            <a:r>
              <a:rPr lang="en-US" altLang="x-none" sz="1600"/>
              <a:t>This woman must be hanged! She must be taken and hanged!</a:t>
            </a:r>
          </a:p>
          <a:p>
            <a:pPr marL="0" indent="0">
              <a:spcBef>
                <a:spcPct val="0"/>
              </a:spcBef>
              <a:buFontTx/>
              <a:buNone/>
            </a:pPr>
            <a:endParaRPr lang="en-US" altLang="x-none" sz="1600"/>
          </a:p>
          <a:p>
            <a:pPr marL="0" indent="0">
              <a:spcBef>
                <a:spcPct val="0"/>
              </a:spcBef>
              <a:buFontTx/>
              <a:buNone/>
            </a:pPr>
            <a:r>
              <a:rPr lang="en-US" altLang="x-none" sz="1600" b="1"/>
              <a:t>Tituba, terrified, falls to her knees</a:t>
            </a:r>
            <a:r>
              <a:rPr lang="en-US" altLang="x-none" sz="1600"/>
              <a:t>: No, no, don’t hang Tituba! I tell him I don’t desire</a:t>
            </a:r>
          </a:p>
          <a:p>
            <a:pPr marL="0" indent="0">
              <a:spcBef>
                <a:spcPct val="0"/>
              </a:spcBef>
              <a:buFontTx/>
              <a:buNone/>
            </a:pPr>
            <a:r>
              <a:rPr lang="en-US" altLang="x-none" sz="1600"/>
              <a:t>to work for him, sir.</a:t>
            </a:r>
          </a:p>
          <a:p>
            <a:pPr marL="0" indent="0" algn="r">
              <a:spcBef>
                <a:spcPct val="0"/>
              </a:spcBef>
              <a:buFontTx/>
              <a:buNone/>
            </a:pPr>
            <a:r>
              <a:rPr lang="en-US" altLang="x-none" sz="1600"/>
              <a:t>(Miller, 44)</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0"/>
            <a:ext cx="8229600" cy="1143000"/>
          </a:xfrm>
        </p:spPr>
        <p:txBody>
          <a:bodyPr/>
          <a:lstStyle/>
          <a:p>
            <a:r>
              <a:rPr lang="en-US" altLang="x-none" sz="3600"/>
              <a:t>5 Types of Conflict in Literature</a:t>
            </a:r>
            <a:endParaRPr lang="en-US" altLang="x-none" sz="3600" i="1"/>
          </a:p>
        </p:txBody>
      </p:sp>
      <p:sp>
        <p:nvSpPr>
          <p:cNvPr id="154627" name="Content Placeholder 2"/>
          <p:cNvSpPr>
            <a:spLocks noGrp="1"/>
          </p:cNvSpPr>
          <p:nvPr>
            <p:ph idx="1"/>
          </p:nvPr>
        </p:nvSpPr>
        <p:spPr>
          <a:xfrm>
            <a:off x="304800" y="960438"/>
            <a:ext cx="8610600" cy="4830762"/>
          </a:xfrm>
        </p:spPr>
        <p:txBody>
          <a:bodyPr/>
          <a:lstStyle/>
          <a:p>
            <a:pPr marL="0" indent="0">
              <a:spcBef>
                <a:spcPct val="0"/>
              </a:spcBef>
              <a:buFontTx/>
              <a:buNone/>
            </a:pPr>
            <a:r>
              <a:rPr lang="en-US" altLang="x-none" sz="2000" b="1"/>
              <a:t>Man vs. Self</a:t>
            </a:r>
          </a:p>
          <a:p>
            <a:pPr marL="0" indent="0">
              <a:spcBef>
                <a:spcPct val="0"/>
              </a:spcBef>
              <a:buFontTx/>
              <a:buNone/>
            </a:pPr>
            <a:r>
              <a:rPr lang="en-US" altLang="x-none" sz="2000"/>
              <a:t>These are internal battles that characters wage within themselves.</a:t>
            </a:r>
          </a:p>
          <a:p>
            <a:pPr marL="0" indent="0">
              <a:spcBef>
                <a:spcPct val="0"/>
              </a:spcBef>
              <a:buFontTx/>
              <a:buNone/>
            </a:pPr>
            <a:endParaRPr lang="en-US" altLang="x-none" sz="2000" b="1"/>
          </a:p>
          <a:p>
            <a:pPr marL="0" indent="0">
              <a:spcBef>
                <a:spcPct val="0"/>
              </a:spcBef>
              <a:buFontTx/>
              <a:buNone/>
            </a:pPr>
            <a:r>
              <a:rPr lang="en-US" altLang="x-none" sz="2000" b="1"/>
              <a:t>Man vs. Society</a:t>
            </a:r>
          </a:p>
          <a:p>
            <a:pPr marL="0" indent="0">
              <a:spcBef>
                <a:spcPct val="0"/>
              </a:spcBef>
              <a:buFontTx/>
              <a:buNone/>
            </a:pPr>
            <a:r>
              <a:rPr lang="en-US" altLang="x-none" sz="2000"/>
              <a:t>These are conflicts where your characters’ firm beliefs are against norms that the entire society as a whole endorses.</a:t>
            </a:r>
          </a:p>
          <a:p>
            <a:pPr marL="0" indent="0">
              <a:spcBef>
                <a:spcPct val="0"/>
              </a:spcBef>
              <a:buFontTx/>
              <a:buNone/>
            </a:pPr>
            <a:endParaRPr lang="en-US" altLang="x-none" sz="2000" b="1"/>
          </a:p>
          <a:p>
            <a:pPr marL="0" indent="0">
              <a:spcBef>
                <a:spcPct val="0"/>
              </a:spcBef>
              <a:buFontTx/>
              <a:buNone/>
            </a:pPr>
            <a:r>
              <a:rPr lang="en-US" altLang="x-none" sz="2000" b="1"/>
              <a:t>Man vs. Man</a:t>
            </a:r>
          </a:p>
          <a:p>
            <a:pPr marL="0" indent="0">
              <a:spcBef>
                <a:spcPct val="0"/>
              </a:spcBef>
              <a:buFontTx/>
              <a:buNone/>
            </a:pPr>
            <a:r>
              <a:rPr lang="en-US" altLang="x-none" sz="2000"/>
              <a:t>These sort of conflicts are the most common. Your characters will be opposed by or will oppose the actions, reactions, motivations of another character or characters. </a:t>
            </a:r>
          </a:p>
          <a:p>
            <a:pPr marL="0" indent="0">
              <a:spcBef>
                <a:spcPct val="0"/>
              </a:spcBef>
              <a:buFontTx/>
              <a:buNone/>
            </a:pPr>
            <a:endParaRPr lang="en-US" altLang="x-none" sz="2000" b="1"/>
          </a:p>
          <a:p>
            <a:pPr marL="0" indent="0">
              <a:spcBef>
                <a:spcPct val="0"/>
              </a:spcBef>
              <a:buFontTx/>
              <a:buNone/>
            </a:pPr>
            <a:r>
              <a:rPr lang="en-US" altLang="x-none" sz="2000" b="1"/>
              <a:t>Man vs. Nature</a:t>
            </a:r>
          </a:p>
          <a:p>
            <a:pPr marL="0" indent="0">
              <a:spcBef>
                <a:spcPct val="0"/>
              </a:spcBef>
              <a:buFontTx/>
              <a:buNone/>
            </a:pPr>
            <a:r>
              <a:rPr lang="en-US" altLang="x-none" sz="2000"/>
              <a:t>Nature serves as the obstacle for characters.</a:t>
            </a:r>
          </a:p>
          <a:p>
            <a:pPr marL="0" indent="0">
              <a:spcBef>
                <a:spcPct val="0"/>
              </a:spcBef>
              <a:buFontTx/>
              <a:buNone/>
            </a:pPr>
            <a:endParaRPr lang="en-US" altLang="x-none" sz="2000" b="1"/>
          </a:p>
          <a:p>
            <a:pPr marL="0" indent="0">
              <a:spcBef>
                <a:spcPct val="0"/>
              </a:spcBef>
              <a:buFontTx/>
              <a:buNone/>
            </a:pPr>
            <a:r>
              <a:rPr lang="en-US" altLang="x-none" sz="2000" b="1"/>
              <a:t>Man vs. Supernatural</a:t>
            </a:r>
          </a:p>
          <a:p>
            <a:pPr marL="0" indent="0">
              <a:spcBef>
                <a:spcPct val="0"/>
              </a:spcBef>
              <a:buFontTx/>
              <a:buNone/>
            </a:pPr>
            <a:r>
              <a:rPr lang="en-US" altLang="x-none" sz="2000"/>
              <a:t>Supernatural elements are typically those that defy the laws of nature and are beyond scientific understanding.</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perseverance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dirty="0" err="1">
                <a:solidFill>
                  <a:schemeClr val="bg1"/>
                </a:solidFill>
              </a:rPr>
              <a:t>pur</a:t>
            </a:r>
            <a:r>
              <a:rPr lang="en-US" sz="2000" dirty="0">
                <a:solidFill>
                  <a:schemeClr val="bg1"/>
                </a:solidFill>
              </a:rPr>
              <a:t>-</a:t>
            </a:r>
            <a:r>
              <a:rPr lang="en-US" sz="2000" dirty="0" err="1">
                <a:solidFill>
                  <a:schemeClr val="bg1"/>
                </a:solidFill>
              </a:rPr>
              <a:t>s</a:t>
            </a:r>
            <a:r>
              <a:rPr lang="en-US" sz="2000" i="1" dirty="0" err="1">
                <a:solidFill>
                  <a:schemeClr val="bg1"/>
                </a:solidFill>
              </a:rPr>
              <a:t>uh</a:t>
            </a:r>
            <a:r>
              <a:rPr lang="en-US" sz="2000" dirty="0">
                <a:solidFill>
                  <a:schemeClr val="bg1"/>
                </a:solidFill>
              </a:rPr>
              <a:t>-</a:t>
            </a:r>
            <a:r>
              <a:rPr lang="en-US" sz="2000" b="1" dirty="0">
                <a:solidFill>
                  <a:schemeClr val="bg1"/>
                </a:solidFill>
              </a:rPr>
              <a:t>veer</a:t>
            </a:r>
            <a:r>
              <a:rPr lang="en-US" sz="2000" dirty="0">
                <a:solidFill>
                  <a:schemeClr val="bg1"/>
                </a:solidFill>
              </a:rPr>
              <a:t>-</a:t>
            </a:r>
            <a:r>
              <a:rPr lang="en-US" sz="2000" i="1" dirty="0">
                <a:solidFill>
                  <a:schemeClr val="bg1"/>
                </a:solidFill>
              </a:rPr>
              <a:t>uh</a:t>
            </a:r>
            <a:r>
              <a:rPr lang="en-US" sz="2000" dirty="0">
                <a:solidFill>
                  <a:schemeClr val="bg1"/>
                </a:solidFill>
              </a:rPr>
              <a:t> ns</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The </a:t>
            </a:r>
            <a:r>
              <a:rPr lang="en-US" sz="2000" dirty="0">
                <a:solidFill>
                  <a:schemeClr val="bg1"/>
                </a:solidFill>
              </a:rPr>
              <a:t>disabled young man’s </a:t>
            </a:r>
            <a:r>
              <a:rPr lang="en-US" sz="2000" b="1" u="sng" dirty="0">
                <a:solidFill>
                  <a:schemeClr val="bg1"/>
                </a:solidFill>
              </a:rPr>
              <a:t>perseverance</a:t>
            </a:r>
            <a:r>
              <a:rPr lang="en-US" sz="2000" dirty="0">
                <a:solidFill>
                  <a:schemeClr val="bg1"/>
                </a:solidFill>
              </a:rPr>
              <a:t> allowed him to complete the marathon.</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912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steadfastness in doing something despite difficulty or delay in achieving success.</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Persistence, determination, purposefulness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625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Reflection paragraphs for Article of the Week (we will share and revise them,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conundrum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dirty="0" err="1">
                <a:solidFill>
                  <a:schemeClr val="bg1"/>
                </a:solidFill>
              </a:rPr>
              <a:t>k</a:t>
            </a:r>
            <a:r>
              <a:rPr lang="en-US" sz="2000" i="1" dirty="0" err="1">
                <a:solidFill>
                  <a:schemeClr val="bg1"/>
                </a:solidFill>
              </a:rPr>
              <a:t>uh</a:t>
            </a:r>
            <a:r>
              <a:rPr lang="en-US" sz="2000" dirty="0" err="1">
                <a:solidFill>
                  <a:schemeClr val="bg1"/>
                </a:solidFill>
              </a:rPr>
              <a:t>-</a:t>
            </a:r>
            <a:r>
              <a:rPr lang="en-US" sz="2000" b="1" dirty="0" err="1">
                <a:solidFill>
                  <a:schemeClr val="bg1"/>
                </a:solidFill>
              </a:rPr>
              <a:t>nuhn</a:t>
            </a:r>
            <a:r>
              <a:rPr lang="en-US" sz="2000" dirty="0" err="1">
                <a:solidFill>
                  <a:schemeClr val="bg1"/>
                </a:solidFill>
              </a:rPr>
              <a:t>-dr</a:t>
            </a:r>
            <a:r>
              <a:rPr lang="en-US" sz="2000" i="1" dirty="0" err="1">
                <a:solidFill>
                  <a:schemeClr val="bg1"/>
                </a:solidFill>
              </a:rPr>
              <a:t>uh</a:t>
            </a:r>
            <a:r>
              <a:rPr lang="en-US" sz="2000" dirty="0">
                <a:solidFill>
                  <a:schemeClr val="bg1"/>
                </a:solidFill>
              </a:rPr>
              <a:t> m</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Trying </a:t>
            </a:r>
            <a:r>
              <a:rPr lang="en-US" sz="2000" dirty="0">
                <a:solidFill>
                  <a:schemeClr val="bg1"/>
                </a:solidFill>
              </a:rPr>
              <a:t>to solve this </a:t>
            </a:r>
            <a:r>
              <a:rPr lang="en-US" sz="2000" u="sng" dirty="0">
                <a:solidFill>
                  <a:schemeClr val="bg1"/>
                </a:solidFill>
              </a:rPr>
              <a:t>conundrum</a:t>
            </a:r>
            <a:r>
              <a:rPr lang="en-US" sz="2000" dirty="0">
                <a:solidFill>
                  <a:schemeClr val="bg1"/>
                </a:solidFill>
              </a:rPr>
              <a:t> is really making my head hurt</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4864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confusing and difficult problem or question.</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problem, riddle, dilemma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769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1/18/17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perseverance (noun) and conundrum (noun)</a:t>
            </a:r>
          </a:p>
          <a:p>
            <a:pPr eaLnBrk="1" fontAlgn="auto" hangingPunct="1">
              <a:spcBef>
                <a:spcPts val="0"/>
              </a:spcBef>
              <a:spcAft>
                <a:spcPts val="0"/>
              </a:spcAft>
              <a:buClr>
                <a:srgbClr val="000000"/>
              </a:buClr>
              <a:buSzPct val="100000"/>
              <a:defRPr/>
            </a:pPr>
            <a:r>
              <a:rPr lang="en-US" sz="1500" b="1" dirty="0">
                <a:solidFill>
                  <a:schemeClr val="accent3"/>
                </a:solidFill>
                <a:ea typeface="Calibri"/>
                <a:cs typeface="Calibri"/>
                <a:sym typeface="Calibri"/>
              </a:rPr>
              <a:t>In class activities: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Bell Work </a:t>
            </a:r>
            <a:r>
              <a:rPr lang="mr-IN" sz="1500" dirty="0">
                <a:solidFill>
                  <a:schemeClr val="accent3"/>
                </a:solidFill>
                <a:ea typeface="Calibri"/>
                <a:cs typeface="Calibri"/>
                <a:sym typeface="Calibri"/>
              </a:rPr>
              <a:t>–</a:t>
            </a:r>
            <a:r>
              <a:rPr lang="en-US" sz="1500" dirty="0">
                <a:solidFill>
                  <a:schemeClr val="accent3"/>
                </a:solidFill>
                <a:ea typeface="Calibri"/>
                <a:cs typeface="Calibri"/>
                <a:sym typeface="Calibri"/>
              </a:rPr>
              <a:t> </a:t>
            </a:r>
            <a:r>
              <a:rPr lang="en-US" sz="1500" dirty="0" smtClean="0">
                <a:solidFill>
                  <a:schemeClr val="accent3"/>
                </a:solidFill>
                <a:ea typeface="Calibri"/>
                <a:cs typeface="Calibri"/>
                <a:sym typeface="Calibri"/>
              </a:rPr>
              <a:t>perseverance (noun) and conundrum (noun)</a:t>
            </a:r>
            <a:endParaRPr lang="en-US" sz="15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Work on Conflict Assessment (due </a:t>
            </a:r>
            <a:r>
              <a:rPr lang="en-US" sz="1500" dirty="0" smtClean="0">
                <a:solidFill>
                  <a:schemeClr val="accent3"/>
                </a:solidFill>
                <a:ea typeface="Calibri"/>
                <a:cs typeface="Calibri"/>
                <a:sym typeface="Calibri"/>
              </a:rPr>
              <a:t>today </a:t>
            </a:r>
            <a:r>
              <a:rPr lang="en-US" sz="1500" dirty="0">
                <a:solidFill>
                  <a:schemeClr val="accent3"/>
                </a:solidFill>
                <a:ea typeface="Calibri"/>
                <a:cs typeface="Calibri"/>
                <a:sym typeface="Calibri"/>
              </a:rPr>
              <a:t>at the end of the hour</a:t>
            </a:r>
            <a:r>
              <a:rPr lang="en-US" sz="1500" dirty="0" smtClean="0">
                <a:solidFill>
                  <a:schemeClr val="accent3"/>
                </a:solidFill>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ea typeface="Calibri"/>
                <a:cs typeface="Calibri"/>
                <a:sym typeface="Calibri"/>
              </a:rPr>
              <a:t>If you are done, you can take a Khan Academy practice test and record your score. </a:t>
            </a:r>
            <a:endParaRPr lang="en-US" sz="15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ea typeface="Calibri"/>
                <a:cs typeface="Calibri"/>
                <a:sym typeface="Calibri"/>
              </a:rPr>
              <a:t>**</a:t>
            </a:r>
            <a:r>
              <a:rPr lang="en-US" sz="1500" dirty="0">
                <a:solidFill>
                  <a:schemeClr val="accent3"/>
                </a:solidFill>
                <a:ea typeface="Calibri"/>
                <a:cs typeface="Calibri"/>
                <a:sym typeface="Calibri"/>
              </a:rPr>
              <a:t>If you are done with everything, you can work on and turn in extra credit meme, drawing, 2 pictures of you, or letter written to the donors which helped by books for Lit. Circles (due by the end of the school day). </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872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1/19/17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anomaly (noun)</a:t>
            </a:r>
          </a:p>
          <a:p>
            <a:pPr eaLnBrk="1" fontAlgn="auto" hangingPunct="1">
              <a:spcBef>
                <a:spcPts val="0"/>
              </a:spcBef>
              <a:spcAft>
                <a:spcPts val="0"/>
              </a:spcAft>
              <a:buClr>
                <a:srgbClr val="000000"/>
              </a:buClr>
              <a:buSzPct val="100000"/>
              <a:defRPr/>
            </a:pPr>
            <a:r>
              <a:rPr lang="en-US" sz="1800" b="1" dirty="0">
                <a:solidFill>
                  <a:schemeClr val="accent3"/>
                </a:solidFill>
                <a:ea typeface="Calibri"/>
                <a:cs typeface="Calibri"/>
                <a:sym typeface="Calibri"/>
              </a:rPr>
              <a:t>In class activities: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Bell Work </a:t>
            </a:r>
            <a:r>
              <a:rPr lang="mr-IN" sz="1800" dirty="0">
                <a:solidFill>
                  <a:schemeClr val="accent3"/>
                </a:solidFill>
                <a:ea typeface="Calibri"/>
                <a:cs typeface="Calibri"/>
                <a:sym typeface="Calibri"/>
              </a:rPr>
              <a:t>–</a:t>
            </a:r>
            <a:r>
              <a:rPr lang="en-US" sz="1800" dirty="0">
                <a:solidFill>
                  <a:schemeClr val="accent3"/>
                </a:solidFill>
                <a:ea typeface="Calibri"/>
                <a:cs typeface="Calibri"/>
                <a:sym typeface="Calibri"/>
              </a:rPr>
              <a:t> </a:t>
            </a:r>
            <a:r>
              <a:rPr lang="en-US" sz="1800" dirty="0" smtClean="0">
                <a:solidFill>
                  <a:schemeClr val="accent3"/>
                </a:solidFill>
                <a:ea typeface="Calibri"/>
                <a:cs typeface="Calibri"/>
                <a:sym typeface="Calibri"/>
              </a:rPr>
              <a:t>anomaly (noun)</a:t>
            </a:r>
            <a:endParaRPr lang="en-US" sz="18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Turn in Conflict Assessment Packet, tomorrow. If you have it completed, today, I will collect it. I decided to give you an extra day since you will not have time in class. </a:t>
            </a:r>
            <a:r>
              <a:rPr lang="en-US" sz="1800" dirty="0" smtClean="0">
                <a:solidFill>
                  <a:schemeClr val="accent3"/>
                </a:solidFill>
                <a:ea typeface="Calibri"/>
                <a:cs typeface="Calibri"/>
                <a:sym typeface="Wingdings" panose="05000000000000000000" pitchFamily="2" charset="2"/>
              </a:rPr>
              <a:t> </a:t>
            </a:r>
            <a:endParaRPr lang="en-US" sz="1800" dirty="0" smtClean="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Begin and finish Midterm Pre SAT Assessment (tomorrow we will go over your scores and discuss the study guide). </a:t>
            </a:r>
            <a:endParaRPr lang="en-US" sz="1800" dirty="0">
              <a:solidFill>
                <a:schemeClr val="accent3"/>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1/19/17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anomaly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a:t>
            </a:r>
            <a:r>
              <a:rPr lang="en-US" sz="2000" b="1" dirty="0">
                <a:solidFill>
                  <a:schemeClr val="bg1"/>
                </a:solidFill>
              </a:rPr>
              <a:t>nom</a:t>
            </a:r>
            <a:r>
              <a:rPr lang="en-US" sz="2000" dirty="0">
                <a:solidFill>
                  <a:schemeClr val="bg1"/>
                </a:solidFill>
              </a:rPr>
              <a:t>-</a:t>
            </a:r>
            <a:r>
              <a:rPr lang="en-US" sz="2000" i="1" dirty="0">
                <a:solidFill>
                  <a:schemeClr val="bg1"/>
                </a:solidFill>
              </a:rPr>
              <a:t>uh</a:t>
            </a:r>
            <a:r>
              <a:rPr lang="en-US" sz="2000" dirty="0">
                <a:solidFill>
                  <a:schemeClr val="bg1"/>
                </a:solidFill>
              </a:rPr>
              <a:t>-lee</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Since the student has a history of acing classes, his parents considered his failing grade in Economics to be an unwelcomed </a:t>
            </a:r>
            <a:r>
              <a:rPr lang="en-US" sz="2000" b="1" u="sng" dirty="0" smtClean="0">
                <a:solidFill>
                  <a:schemeClr val="bg1"/>
                </a:solidFill>
              </a:rPr>
              <a:t>anomaly.</a:t>
            </a:r>
            <a:r>
              <a:rPr lang="en-US" sz="2000" dirty="0" smtClean="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something that deviates from what is standard, normal, or expected.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abnormality, exception, peculiarity, irregularity, rarity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txBox="1">
            <a:spLocks noGrp="1"/>
          </p:cNvSpPr>
          <p:nvPr>
            <p:ph type="title"/>
          </p:nvPr>
        </p:nvSpPr>
        <p:spPr>
          <a:xfrm>
            <a:off x="381000" y="2133600"/>
            <a:ext cx="8534400" cy="1143000"/>
          </a:xfrm>
        </p:spPr>
        <p:txBody>
          <a:bodyPr/>
          <a:lstStyle/>
          <a:p>
            <a:r>
              <a:rPr lang="en-US" altLang="x-none" sz="7200" b="1">
                <a:solidFill>
                  <a:srgbClr val="FF0000"/>
                </a:solidFill>
                <a:latin typeface="Arial" charset="0"/>
                <a:ea typeface="Arial" charset="0"/>
                <a:cs typeface="Arial" charset="0"/>
              </a:rPr>
              <a:t>5 minute warning!</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txBox="1">
            <a:spLocks noGrp="1"/>
          </p:cNvSpPr>
          <p:nvPr>
            <p:ph idx="1"/>
          </p:nvPr>
        </p:nvSpPr>
        <p:spPr>
          <a:xfrm>
            <a:off x="457200" y="1066800"/>
            <a:ext cx="8229600" cy="4525963"/>
          </a:xfrm>
        </p:spPr>
        <p:txBody>
          <a:bodyPr/>
          <a:lstStyle/>
          <a:p>
            <a:r>
              <a:rPr lang="en-US" altLang="x-none" sz="2800">
                <a:latin typeface="Arial" charset="0"/>
                <a:ea typeface="Arial" charset="0"/>
                <a:cs typeface="Arial" charset="0"/>
              </a:rPr>
              <a:t>When you are done, you will bring your test and the answer doc to my desk. I will scan your answer sheet on the spot and show you your score. When you finish, please work on your Conflict packet from the past two days. It is due tomorrow at the start of the hour. If you talk, you receive a “0” for this assessment. Don’t say I didn’t warn you that </a:t>
            </a:r>
            <a:r>
              <a:rPr lang="en-US" altLang="x-none" sz="4800" b="1">
                <a:solidFill>
                  <a:srgbClr val="FF0000"/>
                </a:solidFill>
                <a:latin typeface="Arial" charset="0"/>
                <a:ea typeface="Arial" charset="0"/>
                <a:cs typeface="Arial" charset="0"/>
              </a:rPr>
              <a:t>Schmitt happens…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28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Friday 1/20/17 Agenda</a:t>
            </a: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Study for 10 minutes for your WOTD Quiz (vocabulary). </a:t>
            </a:r>
          </a:p>
          <a:p>
            <a:pPr eaLnBrk="1" fontAlgn="auto" hangingPunct="1">
              <a:spcBef>
                <a:spcPts val="0"/>
              </a:spcBef>
              <a:spcAft>
                <a:spcPts val="0"/>
              </a:spcAft>
              <a:buClr>
                <a:srgbClr val="000000"/>
              </a:buClr>
              <a:buSzPct val="100000"/>
              <a:defRPr/>
            </a:pPr>
            <a:r>
              <a:rPr lang="en-US" sz="1800" b="1" dirty="0">
                <a:solidFill>
                  <a:schemeClr val="accent3"/>
                </a:solidFill>
                <a:ea typeface="Calibri"/>
                <a:cs typeface="Calibri"/>
                <a:sym typeface="Calibri"/>
              </a:rPr>
              <a:t>In class activities: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Bell Work </a:t>
            </a:r>
            <a:r>
              <a:rPr lang="mr-IN" sz="1800" dirty="0">
                <a:solidFill>
                  <a:schemeClr val="accent3"/>
                </a:solidFill>
                <a:ea typeface="Calibri"/>
                <a:cs typeface="Calibri"/>
                <a:sym typeface="Calibri"/>
              </a:rPr>
              <a:t>–</a:t>
            </a:r>
            <a:r>
              <a:rPr lang="en-US" sz="1800" dirty="0">
                <a:solidFill>
                  <a:schemeClr val="accent3"/>
                </a:solidFill>
                <a:ea typeface="Calibri"/>
                <a:cs typeface="Calibri"/>
                <a:sym typeface="Calibri"/>
              </a:rPr>
              <a:t> </a:t>
            </a:r>
            <a:r>
              <a:rPr lang="en-US" sz="1800" dirty="0" smtClean="0">
                <a:solidFill>
                  <a:schemeClr val="accent3"/>
                </a:solidFill>
                <a:ea typeface="Calibri"/>
                <a:cs typeface="Calibri"/>
                <a:sym typeface="Calibri"/>
              </a:rPr>
              <a:t>Study for the first 10 minutes with a partner at your table. </a:t>
            </a:r>
            <a:endParaRPr lang="en-US" sz="18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Turn in Conflict Assessment Packet, to the “Turned in folder” in the back of the room for your hour.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F</a:t>
            </a:r>
            <a:r>
              <a:rPr lang="en-US" sz="1800" dirty="0" smtClean="0">
                <a:solidFill>
                  <a:schemeClr val="accent3"/>
                </a:solidFill>
                <a:ea typeface="Calibri"/>
                <a:cs typeface="Calibri"/>
                <a:sym typeface="Calibri"/>
              </a:rPr>
              <a:t>inish Midterm Pre SAT Assessment (Monday we will go over your scores and discuss the study guide).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If you are done with everything, I will give you a copy of the study guide and you will need to work on Article of the Week (due Tuesday) on Google Classroom. You need to annotate (talk to the text) for craft and evidence, write five questions and answer them from the SAT stems, write your introductory analysis paragraph. **Use the </a:t>
            </a:r>
            <a:r>
              <a:rPr lang="en-US" sz="1800" dirty="0" err="1" smtClean="0">
                <a:solidFill>
                  <a:schemeClr val="accent3"/>
                </a:solidFill>
                <a:ea typeface="Calibri"/>
                <a:cs typeface="Calibri"/>
                <a:sym typeface="Calibri"/>
              </a:rPr>
              <a:t>chromebooks</a:t>
            </a:r>
            <a:r>
              <a:rPr lang="en-US" sz="1800" dirty="0" smtClean="0">
                <a:solidFill>
                  <a:schemeClr val="accent3"/>
                </a:solidFill>
                <a:ea typeface="Calibri"/>
                <a:cs typeface="Calibri"/>
                <a:sym typeface="Calibri"/>
              </a:rPr>
              <a:t> and desktops to complete. </a:t>
            </a:r>
            <a:r>
              <a:rPr lang="en-US" sz="1800" dirty="0" smtClean="0">
                <a:solidFill>
                  <a:schemeClr val="accent3"/>
                </a:solidFill>
                <a:ea typeface="Calibri"/>
                <a:cs typeface="Calibri"/>
                <a:sym typeface="Wingdings" panose="05000000000000000000" pitchFamily="2" charset="2"/>
              </a:rPr>
              <a:t> </a:t>
            </a:r>
            <a:endParaRPr lang="en-US" sz="1800" dirty="0">
              <a:solidFill>
                <a:schemeClr val="accent3"/>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384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Monday 1/23/17 Agenda</a:t>
            </a:r>
          </a:p>
        </p:txBody>
      </p:sp>
      <p:sp>
        <p:nvSpPr>
          <p:cNvPr id="58" name="Shape 58"/>
          <p:cNvSpPr txBox="1">
            <a:spLocks noGrp="1"/>
          </p:cNvSpPr>
          <p:nvPr>
            <p:ph type="body" idx="4294967295"/>
          </p:nvPr>
        </p:nvSpPr>
        <p:spPr>
          <a:xfrm>
            <a:off x="266700" y="9144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Khan Academy-Reading Literature Practice Test. Record score when finished. </a:t>
            </a:r>
          </a:p>
          <a:p>
            <a:pPr eaLnBrk="1" fontAlgn="auto" hangingPunct="1">
              <a:spcBef>
                <a:spcPts val="0"/>
              </a:spcBef>
              <a:spcAft>
                <a:spcPts val="0"/>
              </a:spcAft>
              <a:buClr>
                <a:srgbClr val="000000"/>
              </a:buClr>
              <a:buSzPct val="100000"/>
              <a:defRPr/>
            </a:pPr>
            <a:r>
              <a:rPr lang="en-US" sz="1600" b="1" dirty="0">
                <a:solidFill>
                  <a:schemeClr val="accent3"/>
                </a:solidFill>
                <a:ea typeface="Calibri"/>
                <a:cs typeface="Calibri"/>
                <a:sym typeface="Calibri"/>
              </a:rPr>
              <a:t>In class activities: </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solidFill>
                  <a:schemeClr val="accent3"/>
                </a:solidFill>
                <a:ea typeface="Calibri"/>
                <a:cs typeface="Calibri"/>
                <a:sym typeface="Calibri"/>
              </a:rPr>
              <a:t>Bell Work </a:t>
            </a:r>
            <a:r>
              <a:rPr lang="mr-IN" sz="1600" dirty="0">
                <a:solidFill>
                  <a:schemeClr val="accent3"/>
                </a:solidFill>
                <a:ea typeface="Calibri"/>
                <a:cs typeface="Calibri"/>
                <a:sym typeface="Calibri"/>
              </a:rPr>
              <a:t>–</a:t>
            </a:r>
            <a:r>
              <a:rPr lang="en-US" sz="1600" dirty="0">
                <a:solidFill>
                  <a:schemeClr val="accent3"/>
                </a:solidFill>
                <a:ea typeface="Calibri"/>
                <a:cs typeface="Calibri"/>
                <a:sym typeface="Calibri"/>
              </a:rPr>
              <a:t> </a:t>
            </a:r>
            <a:r>
              <a:rPr lang="en-US" sz="1600" dirty="0" smtClean="0">
                <a:solidFill>
                  <a:schemeClr val="accent3"/>
                </a:solidFill>
                <a:ea typeface="Calibri"/>
                <a:cs typeface="Calibri"/>
                <a:sym typeface="Calibri"/>
              </a:rPr>
              <a:t>Use a </a:t>
            </a:r>
            <a:r>
              <a:rPr lang="en-US" sz="1600" dirty="0" err="1" smtClean="0">
                <a:solidFill>
                  <a:schemeClr val="accent3"/>
                </a:solidFill>
                <a:ea typeface="Calibri"/>
                <a:cs typeface="Calibri"/>
                <a:sym typeface="Calibri"/>
              </a:rPr>
              <a:t>chromebook</a:t>
            </a:r>
            <a:r>
              <a:rPr lang="en-US" sz="1600" dirty="0" smtClean="0">
                <a:solidFill>
                  <a:schemeClr val="accent3"/>
                </a:solidFill>
                <a:ea typeface="Calibri"/>
                <a:cs typeface="Calibri"/>
                <a:sym typeface="Calibri"/>
              </a:rPr>
              <a:t> or desktop to sign in to Khan Academy. We will take the Reading Literature Practice Test. Record your score when you are finished. </a:t>
            </a:r>
            <a:endParaRPr lang="en-US" sz="16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Pass back results sheets for Midterm PSAT. Fill out and turn in the My Learning Plan form.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Pass out study guide and review any questions.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Work on Article of the Week. It is on Google Classroom. You need to annotate (talk to the text) for craft and evidence, write three questions and answer them from the SAT stems, write your introductory analysis paragraph. **Due tomorrow at the end of the hour. </a:t>
            </a:r>
            <a:r>
              <a:rPr lang="en-US" sz="1600" dirty="0" smtClean="0">
                <a:solidFill>
                  <a:schemeClr val="accent3"/>
                </a:solidFill>
                <a:ea typeface="Calibri"/>
                <a:cs typeface="Calibri"/>
                <a:sym typeface="Wingdings" panose="05000000000000000000" pitchFamily="2" charset="2"/>
              </a:rPr>
              <a:t> </a:t>
            </a:r>
            <a:endParaRPr lang="en-US" sz="1600" dirty="0" smtClean="0">
              <a:solidFill>
                <a:schemeClr val="accent3"/>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48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Tuesday 1/24/17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Take out your study guide and take down notes from the quick presentation. </a:t>
            </a:r>
          </a:p>
          <a:p>
            <a:pPr eaLnBrk="1" fontAlgn="auto" hangingPunct="1">
              <a:spcBef>
                <a:spcPts val="0"/>
              </a:spcBef>
              <a:spcAft>
                <a:spcPts val="0"/>
              </a:spcAft>
              <a:buClr>
                <a:srgbClr val="000000"/>
              </a:buClr>
              <a:buSzPct val="100000"/>
              <a:defRPr/>
            </a:pPr>
            <a:r>
              <a:rPr lang="en-US" sz="1600" b="1" dirty="0">
                <a:solidFill>
                  <a:schemeClr val="accent3"/>
                </a:solidFill>
                <a:ea typeface="Calibri"/>
                <a:cs typeface="Calibri"/>
                <a:sym typeface="Calibri"/>
              </a:rPr>
              <a:t>In class activities: </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solidFill>
                  <a:schemeClr val="accent3"/>
                </a:solidFill>
                <a:ea typeface="Calibri"/>
                <a:cs typeface="Calibri"/>
                <a:sym typeface="Calibri"/>
              </a:rPr>
              <a:t>Bell Work </a:t>
            </a:r>
            <a:r>
              <a:rPr lang="mr-IN" sz="1600" dirty="0" smtClean="0">
                <a:solidFill>
                  <a:schemeClr val="accent3"/>
                </a:solidFill>
                <a:ea typeface="Calibri"/>
                <a:cs typeface="Calibri"/>
                <a:sym typeface="Calibri"/>
              </a:rPr>
              <a:t>–</a:t>
            </a:r>
            <a:r>
              <a:rPr lang="en-US" sz="1600" dirty="0" smtClean="0">
                <a:solidFill>
                  <a:schemeClr val="accent3"/>
                </a:solidFill>
                <a:ea typeface="Calibri"/>
                <a:cs typeface="Calibri"/>
                <a:sym typeface="Calibri"/>
              </a:rPr>
              <a:t>Notes on mood, tone, and allegory for the Final Exam (there is a handout for you to take notes).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bg1"/>
                </a:solidFill>
                <a:ea typeface="Calibri"/>
                <a:cs typeface="Calibri"/>
                <a:sym typeface="Calibri"/>
              </a:rPr>
              <a:t>Work on Article of the Week</a:t>
            </a:r>
            <a:r>
              <a:rPr lang="en-US" sz="1600" dirty="0" smtClean="0">
                <a:solidFill>
                  <a:srgbClr val="7030A0"/>
                </a:solidFill>
                <a:ea typeface="Calibri"/>
                <a:cs typeface="Calibri"/>
                <a:sym typeface="Calibri"/>
              </a:rPr>
              <a:t>. </a:t>
            </a:r>
            <a:r>
              <a:rPr lang="en-US" sz="1600" dirty="0" smtClean="0">
                <a:solidFill>
                  <a:schemeClr val="accent3"/>
                </a:solidFill>
                <a:ea typeface="Calibri"/>
                <a:cs typeface="Calibri"/>
                <a:sym typeface="Calibri"/>
              </a:rPr>
              <a:t>It is on Google Classroom. </a:t>
            </a:r>
            <a:r>
              <a:rPr lang="en-US" sz="1600" dirty="0" smtClean="0">
                <a:solidFill>
                  <a:schemeClr val="bg1"/>
                </a:solidFill>
                <a:ea typeface="Calibri"/>
                <a:cs typeface="Calibri"/>
                <a:sym typeface="Calibri"/>
              </a:rPr>
              <a:t>You need to annotate (talk to the text) for craft and evidence, write three questions and answer them from the SAT stems, write your introductory analysis paragraph</a:t>
            </a:r>
            <a:r>
              <a:rPr lang="en-US" sz="1600" dirty="0" smtClean="0">
                <a:solidFill>
                  <a:srgbClr val="C20E9B"/>
                </a:solidFill>
                <a:ea typeface="Calibri"/>
                <a:cs typeface="Calibri"/>
                <a:sym typeface="Calibri"/>
              </a:rPr>
              <a:t>. </a:t>
            </a:r>
            <a:r>
              <a:rPr lang="en-US" sz="1600" b="1" dirty="0" smtClean="0">
                <a:solidFill>
                  <a:schemeClr val="accent3"/>
                </a:solidFill>
                <a:ea typeface="Calibri"/>
                <a:cs typeface="Calibri"/>
                <a:sym typeface="Calibri"/>
              </a:rPr>
              <a:t>**Due today at the end of the hour. </a:t>
            </a:r>
            <a:r>
              <a:rPr lang="en-US" sz="1600" b="1" dirty="0" smtClean="0">
                <a:solidFill>
                  <a:schemeClr val="accent3"/>
                </a:solidFill>
                <a:ea typeface="Calibri"/>
                <a:cs typeface="Calibri"/>
                <a:sym typeface="Wingdings" panose="05000000000000000000" pitchFamily="2" charset="2"/>
              </a:rPr>
              <a:t> </a:t>
            </a:r>
            <a:endParaRPr lang="en-US" sz="1600" b="1" dirty="0">
              <a:solidFill>
                <a:schemeClr val="accent3"/>
              </a:solidFill>
              <a:ea typeface="Calibri"/>
              <a:cs typeface="Calibri"/>
              <a:sym typeface="Wingdings" panose="05000000000000000000" pitchFamily="2" charset="2"/>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 If time, Watch </a:t>
            </a:r>
            <a:r>
              <a:rPr lang="en-US" sz="1600" dirty="0">
                <a:solidFill>
                  <a:schemeClr val="accent3"/>
                </a:solidFill>
                <a:ea typeface="Calibri"/>
                <a:cs typeface="Calibri"/>
                <a:sym typeface="Calibri"/>
              </a:rPr>
              <a:t>Last Week Tonight clip on Student Debt and for profit schools. Write a one paragraph analysis of the segment. Identify his claim, discuss techniques he uses to support his claim (craft) and the evidence he </a:t>
            </a:r>
            <a:r>
              <a:rPr lang="en-US" sz="1600" dirty="0" smtClean="0">
                <a:solidFill>
                  <a:schemeClr val="accent3"/>
                </a:solidFill>
                <a:ea typeface="Calibri"/>
                <a:cs typeface="Calibri"/>
                <a:sym typeface="Calibri"/>
              </a:rPr>
              <a:t>uses. **Analyze for mood and tone. </a:t>
            </a:r>
            <a:r>
              <a:rPr lang="en-US" sz="1600" dirty="0" smtClean="0">
                <a:solidFill>
                  <a:schemeClr val="accent3"/>
                </a:solidFill>
                <a:ea typeface="Calibri"/>
                <a:cs typeface="Calibri"/>
                <a:sym typeface="Calibri"/>
                <a:hlinkClick r:id="rId3"/>
              </a:rPr>
              <a:t>https</a:t>
            </a:r>
            <a:r>
              <a:rPr lang="en-US" sz="1600" dirty="0">
                <a:solidFill>
                  <a:schemeClr val="accent3"/>
                </a:solidFill>
                <a:ea typeface="Calibri"/>
                <a:cs typeface="Calibri"/>
                <a:sym typeface="Calibri"/>
                <a:hlinkClick r:id="rId3"/>
              </a:rPr>
              <a:t>://</a:t>
            </a:r>
            <a:r>
              <a:rPr lang="en-US" sz="1600" dirty="0" smtClean="0">
                <a:solidFill>
                  <a:schemeClr val="accent3"/>
                </a:solidFill>
                <a:ea typeface="Calibri"/>
                <a:cs typeface="Calibri"/>
                <a:sym typeface="Calibri"/>
                <a:hlinkClick r:id="rId3"/>
              </a:rPr>
              <a:t>www.youtube.com/watch?v=P8pjd1QEA0c</a:t>
            </a:r>
            <a:endParaRPr lang="en-US" sz="1600" dirty="0" smtClean="0">
              <a:solidFill>
                <a:schemeClr val="accent3"/>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Friday 1/27/17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a:defRPr/>
            </a:pPr>
            <a:r>
              <a:rPr lang="en-US" sz="1800" b="1" dirty="0">
                <a:solidFill>
                  <a:schemeClr val="tx1"/>
                </a:solidFill>
              </a:rPr>
              <a:t>Final Exam </a:t>
            </a:r>
            <a:r>
              <a:rPr lang="en-US" sz="1800" b="1" dirty="0" smtClean="0">
                <a:solidFill>
                  <a:schemeClr val="tx1"/>
                </a:solidFill>
              </a:rPr>
              <a:t>Directions</a:t>
            </a:r>
          </a:p>
          <a:p>
            <a:pPr>
              <a:defRPr/>
            </a:pPr>
            <a:endParaRPr lang="en-US" sz="1600" dirty="0">
              <a:solidFill>
                <a:schemeClr val="tx1"/>
              </a:solidFill>
            </a:endParaRPr>
          </a:p>
          <a:p>
            <a:pPr marL="285750" indent="-285750">
              <a:buFont typeface="Arial" charset="0"/>
              <a:buChar char="•"/>
              <a:defRPr/>
            </a:pPr>
            <a:r>
              <a:rPr lang="en-US" sz="1600" dirty="0">
                <a:solidFill>
                  <a:schemeClr val="tx1"/>
                </a:solidFill>
              </a:rPr>
              <a:t>At the start of class,  you will be required to turn in your cell phone with me. You will be able to retrieve it once everyone has completed the exam. </a:t>
            </a:r>
          </a:p>
          <a:p>
            <a:pPr marL="285750" indent="-285750">
              <a:buFont typeface="Arial" charset="0"/>
              <a:buChar char="•"/>
              <a:defRPr/>
            </a:pPr>
            <a:r>
              <a:rPr lang="en-US" sz="1600" dirty="0" smtClean="0">
                <a:solidFill>
                  <a:schemeClr val="tx1"/>
                </a:solidFill>
              </a:rPr>
              <a:t>You </a:t>
            </a:r>
            <a:r>
              <a:rPr lang="en-US" sz="1600" dirty="0">
                <a:solidFill>
                  <a:schemeClr val="tx1"/>
                </a:solidFill>
              </a:rPr>
              <a:t>will have the entire hour to complete the exam. </a:t>
            </a:r>
          </a:p>
          <a:p>
            <a:pPr marL="285750" indent="-285750">
              <a:buFont typeface="Arial" charset="0"/>
              <a:buChar char="•"/>
              <a:defRPr/>
            </a:pPr>
            <a:r>
              <a:rPr lang="en-US" sz="1600" dirty="0">
                <a:solidFill>
                  <a:schemeClr val="tx1"/>
                </a:solidFill>
              </a:rPr>
              <a:t>When you are finished, please bring your score sheet to the back table to have it scored.</a:t>
            </a:r>
          </a:p>
          <a:p>
            <a:pPr marL="285750" indent="-285750">
              <a:buFont typeface="Arial" charset="0"/>
              <a:buChar char="•"/>
              <a:defRPr/>
            </a:pPr>
            <a:r>
              <a:rPr lang="en-US" sz="1600" dirty="0">
                <a:solidFill>
                  <a:schemeClr val="tx1"/>
                </a:solidFill>
              </a:rPr>
              <a:t>After submitting your exam,  grab your assigned </a:t>
            </a:r>
            <a:r>
              <a:rPr lang="en-US" sz="1600" dirty="0" err="1">
                <a:solidFill>
                  <a:schemeClr val="tx1"/>
                </a:solidFill>
              </a:rPr>
              <a:t>chromebook</a:t>
            </a:r>
            <a:r>
              <a:rPr lang="en-US" sz="1600" dirty="0">
                <a:solidFill>
                  <a:schemeClr val="tx1"/>
                </a:solidFill>
              </a:rPr>
              <a:t> and fill out the survey I posted to Google Classroom. </a:t>
            </a:r>
            <a:r>
              <a:rPr lang="en-US" sz="1600" b="1" dirty="0">
                <a:solidFill>
                  <a:schemeClr val="tx1"/>
                </a:solidFill>
              </a:rPr>
              <a:t>The survey is worth 30 summative points. In order to receive full credit, you must complete the survey in its entirety and write in complete sentences. You will also not receive credit for writing ridiculous responses (i.e. “I love you, Mr. Schmitt and this class! xoxo” OR “I hate this Schmitt and I’m never ******g coming back!!!!!) </a:t>
            </a:r>
            <a:r>
              <a:rPr lang="en-US" sz="1600" b="1" dirty="0" smtClean="0">
                <a:solidFill>
                  <a:schemeClr val="tx1"/>
                </a:solidFill>
              </a:rPr>
              <a:t>**If </a:t>
            </a:r>
            <a:r>
              <a:rPr lang="en-US" sz="1600" b="1" dirty="0">
                <a:solidFill>
                  <a:schemeClr val="tx1"/>
                </a:solidFill>
              </a:rPr>
              <a:t>you provide me with feedback, it needs to be specific and honest, otherwise it is no longer valuable to me. </a:t>
            </a:r>
          </a:p>
          <a:p>
            <a:pPr marL="285750" indent="-285750">
              <a:buFont typeface="Arial" charset="0"/>
              <a:buChar char="•"/>
              <a:defRPr/>
            </a:pPr>
            <a:r>
              <a:rPr lang="en-US" sz="1600" dirty="0">
                <a:solidFill>
                  <a:schemeClr val="tx1"/>
                </a:solidFill>
              </a:rPr>
              <a:t>If I do not have you next semester, it has been my pleasure to </a:t>
            </a:r>
            <a:r>
              <a:rPr lang="en-US" sz="1600" dirty="0" smtClean="0">
                <a:solidFill>
                  <a:schemeClr val="tx1"/>
                </a:solidFill>
              </a:rPr>
              <a:t>have worked with you</a:t>
            </a:r>
            <a:r>
              <a:rPr lang="en-US" sz="1600" dirty="0">
                <a:solidFill>
                  <a:schemeClr val="tx1"/>
                </a:solidFill>
              </a:rPr>
              <a:t>. I wish you all nothing but the </a:t>
            </a:r>
            <a:r>
              <a:rPr lang="en-US" sz="1600" dirty="0" smtClean="0">
                <a:solidFill>
                  <a:schemeClr val="tx1"/>
                </a:solidFill>
              </a:rPr>
              <a:t>best! </a:t>
            </a:r>
            <a:r>
              <a:rPr lang="en-US" sz="1600" dirty="0" smtClean="0">
                <a:solidFill>
                  <a:schemeClr val="tx1"/>
                </a:solidFill>
                <a:sym typeface="Wingdings"/>
              </a:rPr>
              <a:t> </a:t>
            </a:r>
            <a:r>
              <a:rPr lang="en-US" sz="1600" dirty="0" smtClean="0">
                <a:solidFill>
                  <a:schemeClr val="tx1"/>
                </a:solidFill>
              </a:rPr>
              <a:t> </a:t>
            </a:r>
            <a:r>
              <a:rPr lang="en-US" sz="1600" dirty="0">
                <a:solidFill>
                  <a:schemeClr val="tx1"/>
                </a:solidFill>
              </a:rPr>
              <a:t>#</a:t>
            </a:r>
            <a:r>
              <a:rPr lang="en-US" sz="1600" dirty="0" err="1" smtClean="0">
                <a:solidFill>
                  <a:schemeClr val="tx1"/>
                </a:solidFill>
              </a:rPr>
              <a:t>schmitthappened</a:t>
            </a:r>
            <a:endParaRPr lang="en-US" sz="1600" b="1" dirty="0" smtClean="0">
              <a:solidFill>
                <a:schemeClr val="tx1"/>
              </a:solidFill>
            </a:endParaRPr>
          </a:p>
          <a:p>
            <a:pPr>
              <a:defRPr/>
            </a:pPr>
            <a:r>
              <a:rPr lang="en-US" sz="1600" b="1" dirty="0" smtClean="0">
                <a:solidFill>
                  <a:schemeClr val="tx1"/>
                </a:solidFill>
              </a:rPr>
              <a:t>Typos on the Exam</a:t>
            </a:r>
            <a:endParaRPr lang="en-US" sz="1600" b="1" dirty="0">
              <a:solidFill>
                <a:schemeClr val="tx1"/>
              </a:solidFill>
            </a:endParaRPr>
          </a:p>
          <a:p>
            <a:pPr marL="285750" indent="-285750">
              <a:buFont typeface="Arial" charset="0"/>
              <a:buChar char="•"/>
              <a:defRPr/>
            </a:pPr>
            <a:r>
              <a:rPr lang="en-US" sz="1600" dirty="0">
                <a:solidFill>
                  <a:srgbClr val="FF0000"/>
                </a:solidFill>
              </a:rPr>
              <a:t>04. Choice D should read, "Show how human behavior progressed through time</a:t>
            </a:r>
            <a:r>
              <a:rPr lang="en-US" sz="1600" dirty="0" smtClean="0">
                <a:solidFill>
                  <a:srgbClr val="FF0000"/>
                </a:solidFill>
              </a:rPr>
              <a:t>."</a:t>
            </a:r>
            <a:endParaRPr lang="en-US" sz="1600" dirty="0">
              <a:solidFill>
                <a:srgbClr val="FF0000"/>
              </a:solidFill>
            </a:endParaRPr>
          </a:p>
          <a:p>
            <a:pPr marL="285750" indent="-285750">
              <a:buFont typeface="Arial" charset="0"/>
              <a:buChar char="•"/>
              <a:defRPr/>
            </a:pPr>
            <a:r>
              <a:rPr lang="en-US" sz="1600" dirty="0">
                <a:solidFill>
                  <a:srgbClr val="FF0000"/>
                </a:solidFill>
              </a:rPr>
              <a:t>10. Choice A reads "People and ..."  should be "People will act</a:t>
            </a:r>
            <a:r>
              <a:rPr lang="en-US" sz="1600" dirty="0" smtClean="0">
                <a:solidFill>
                  <a:srgbClr val="FF0000"/>
                </a:solidFill>
              </a:rPr>
              <a:t>...."</a:t>
            </a:r>
            <a:endParaRPr lang="en-US" sz="1600" dirty="0">
              <a:solidFill>
                <a:srgbClr val="FF0000"/>
              </a:solidFill>
            </a:endParaRPr>
          </a:p>
          <a:p>
            <a:pPr marL="285750" indent="-285750">
              <a:buFont typeface="Arial" charset="0"/>
              <a:buChar char="•"/>
              <a:defRPr/>
            </a:pPr>
            <a:r>
              <a:rPr lang="en-US" sz="1600" dirty="0">
                <a:solidFill>
                  <a:srgbClr val="FF0000"/>
                </a:solidFill>
              </a:rPr>
              <a:t>29. Choice A should read "Extend the metaphor from the previous paragraph</a:t>
            </a:r>
            <a:r>
              <a:rPr lang="en-US" sz="1600" dirty="0" smtClean="0">
                <a:solidFill>
                  <a:srgbClr val="FF0000"/>
                </a:solidFill>
              </a:rPr>
              <a:t>"</a:t>
            </a:r>
          </a:p>
          <a:p>
            <a:pPr marL="285750" indent="-285750">
              <a:buFont typeface="Arial" charset="0"/>
              <a:buChar char="•"/>
              <a:defRPr/>
            </a:pPr>
            <a:r>
              <a:rPr lang="en-US" sz="1700" b="1" dirty="0" smtClean="0">
                <a:solidFill>
                  <a:srgbClr val="FF0000"/>
                </a:solidFill>
              </a:rPr>
              <a:t>Exam starts at 9:00 a.m. and ends at 10:30 a.m.</a:t>
            </a:r>
            <a:endParaRPr lang="en-US" sz="1500" b="1" dirty="0" smtClean="0">
              <a:solidFill>
                <a:srgbClr val="FF0000"/>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tx1"/>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tx1"/>
                </a:solidFill>
                <a:latin typeface="+mn-lt"/>
              </a:rPr>
              <a:t>I </a:t>
            </a:r>
            <a:r>
              <a:rPr lang="en-US" sz="1500" dirty="0">
                <a:solidFill>
                  <a:schemeClr val="tx1"/>
                </a:solidFill>
                <a:latin typeface="+mn-lt"/>
              </a:rPr>
              <a:t>can make claims and support them using observations, textual evidence, and specific reasoning. </a:t>
            </a:r>
            <a:endParaRPr lang="en-US" sz="1500" dirty="0" smtClean="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 (we will have 15, total, </a:t>
            </a:r>
            <a:r>
              <a:rPr lang="en-US" sz="2900" smtClean="0">
                <a:latin typeface="+mn-lt"/>
                <a:ea typeface="Calibri"/>
                <a:cs typeface="Calibri"/>
                <a:sym typeface="Calibri"/>
              </a:rPr>
              <a:t>this week)</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  (Critique reflections)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Come up with #5 questions from standards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Review and critique your classmates’ reflection paragraphs. Revise your current responses. Turn them back in,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1/30/17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endParaRPr lang="en-US" sz="2000" dirty="0" smtClean="0">
              <a:latin typeface="Calibri"/>
              <a:ea typeface="Calibri"/>
              <a:cs typeface="Calibri"/>
              <a:sym typeface="Calibri"/>
            </a:endParaRPr>
          </a:p>
          <a:p>
            <a:pPr marL="342900" indent="-342900" eaLnBrk="1" fontAlgn="auto" hangingPunct="1">
              <a:lnSpc>
                <a:spcPct val="80000"/>
              </a:lnSpc>
              <a:spcBef>
                <a:spcPts val="0"/>
              </a:spcBef>
              <a:spcAft>
                <a:spcPts val="0"/>
              </a:spcAft>
              <a:buClr>
                <a:srgbClr val="000000"/>
              </a:buClr>
              <a:buSzPct val="100000"/>
              <a:buFont typeface="STIXGeneral-Regular" charset="0"/>
              <a:buChar char="⏤"/>
              <a:defRPr/>
            </a:pPr>
            <a:r>
              <a:rPr lang="en-US" sz="2000" dirty="0" smtClean="0">
                <a:latin typeface="Calibri"/>
                <a:ea typeface="Calibri"/>
                <a:cs typeface="Calibri"/>
                <a:sym typeface="Calibri"/>
              </a:rPr>
              <a:t>You have assigned seats. The bottom of the board is the front</a:t>
            </a:r>
            <a:r>
              <a:rPr lang="en-US" sz="2000" dirty="0">
                <a:latin typeface="Calibri"/>
                <a:ea typeface="Calibri"/>
                <a:cs typeface="Calibri"/>
                <a:sym typeface="Calibri"/>
              </a:rPr>
              <a:t> </a:t>
            </a:r>
            <a:r>
              <a:rPr lang="en-US" sz="2000" dirty="0" smtClean="0">
                <a:latin typeface="Calibri"/>
                <a:ea typeface="Calibri"/>
                <a:cs typeface="Calibri"/>
                <a:sym typeface="Calibri"/>
              </a:rPr>
              <a:t>of the room. Seating most likely will change.  </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Take Attendance</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Building Announcements</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Introduce </a:t>
            </a:r>
            <a:r>
              <a:rPr lang="en-US" sz="2000" dirty="0">
                <a:latin typeface="Calibri"/>
                <a:ea typeface="Calibri"/>
                <a:cs typeface="Calibri"/>
                <a:sym typeface="Calibri"/>
              </a:rPr>
              <a:t>Remind </a:t>
            </a:r>
            <a:endParaRPr lang="en-US" sz="20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Random Tasks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endParaRPr lang="en-US" sz="2000" dirty="0" smtClean="0">
              <a:latin typeface="Calibri"/>
              <a:ea typeface="Calibri"/>
              <a:cs typeface="Calibri"/>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Tuesday 1/31/17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endParaRPr lang="en-US" sz="2000" dirty="0" smtClean="0">
              <a:latin typeface="Calibri"/>
              <a:ea typeface="Calibri"/>
              <a:cs typeface="Calibri"/>
              <a:sym typeface="Calibri"/>
            </a:endParaRPr>
          </a:p>
          <a:p>
            <a:pPr marL="342900" indent="-342900" eaLnBrk="1" fontAlgn="auto" hangingPunct="1">
              <a:lnSpc>
                <a:spcPct val="80000"/>
              </a:lnSpc>
              <a:spcBef>
                <a:spcPts val="0"/>
              </a:spcBef>
              <a:spcAft>
                <a:spcPts val="0"/>
              </a:spcAft>
              <a:buClr>
                <a:srgbClr val="000000"/>
              </a:buClr>
              <a:buSzPct val="100000"/>
              <a:buFont typeface="STIXGeneral-Regular" charset="0"/>
              <a:buChar char="⏤"/>
              <a:defRPr/>
            </a:pPr>
            <a:r>
              <a:rPr lang="en-US" sz="2000" dirty="0" smtClean="0">
                <a:latin typeface="Calibri"/>
                <a:ea typeface="Calibri"/>
                <a:cs typeface="Calibri"/>
                <a:sym typeface="Calibri"/>
              </a:rPr>
              <a:t>Pass out syllabus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Go over syllabus (nice to know vs. need to know)</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Day Two Procedures Form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Complete Student Identities (Google Form)</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Complete the Student Identities (Google Form) = 40 Formative pts.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endParaRPr lang="en-US" sz="2000" dirty="0" smtClean="0">
              <a:latin typeface="Calibri"/>
              <a:ea typeface="Calibri"/>
              <a:cs typeface="Calibri"/>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Wednesday 2/1/17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r>
              <a:rPr lang="en-US" sz="20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2000" dirty="0">
                <a:latin typeface="Calibri"/>
                <a:ea typeface="Calibri"/>
                <a:cs typeface="Calibri"/>
                <a:sym typeface="Calibri"/>
              </a:rPr>
              <a:t>c</a:t>
            </a:r>
            <a:r>
              <a:rPr lang="en-US" sz="2000" dirty="0" smtClean="0">
                <a:latin typeface="Calibri"/>
                <a:ea typeface="Calibri"/>
                <a:cs typeface="Calibri"/>
                <a:sym typeface="Calibri"/>
              </a:rPr>
              <a:t>hronological (adjective)</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Presentation &amp; Notes on Ethos, Pathos, Logos (to provide analysis)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Analysis of John Oliver’s video on Standardized Testing</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Partner Assignment to find 2 examples of each (use </a:t>
            </a:r>
            <a:r>
              <a:rPr lang="en-US" sz="2000" dirty="0" err="1" smtClean="0">
                <a:latin typeface="Calibri"/>
                <a:ea typeface="Calibri"/>
                <a:cs typeface="Calibri"/>
                <a:sym typeface="Calibri"/>
              </a:rPr>
              <a:t>chromebooks</a:t>
            </a:r>
            <a:r>
              <a:rPr lang="en-US" sz="2000" dirty="0" smtClean="0">
                <a:latin typeface="Calibri"/>
                <a:ea typeface="Calibri"/>
                <a:cs typeface="Calibri"/>
                <a:sym typeface="Calibri"/>
              </a:rPr>
              <a:t>/desktops)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Determine </a:t>
            </a:r>
            <a:r>
              <a:rPr lang="en-US" sz="16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6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2/1/17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chronological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err="1">
                <a:solidFill>
                  <a:schemeClr val="bg1"/>
                </a:solidFill>
              </a:rPr>
              <a:t>k</a:t>
            </a:r>
            <a:r>
              <a:rPr lang="en-US" sz="2000" dirty="0" err="1" smtClean="0">
                <a:solidFill>
                  <a:schemeClr val="bg1"/>
                </a:solidFill>
              </a:rPr>
              <a:t>ron</a:t>
            </a:r>
            <a:r>
              <a:rPr lang="en-US" sz="2000" dirty="0" smtClean="0">
                <a:solidFill>
                  <a:schemeClr val="bg1"/>
                </a:solidFill>
              </a:rPr>
              <a:t>-l-</a:t>
            </a:r>
            <a:r>
              <a:rPr lang="en-US" sz="2000" b="1" dirty="0" err="1" smtClean="0">
                <a:solidFill>
                  <a:schemeClr val="bg1"/>
                </a:solidFill>
              </a:rPr>
              <a:t>oj</a:t>
            </a:r>
            <a:r>
              <a:rPr lang="en-US" sz="2000" dirty="0" smtClean="0">
                <a:solidFill>
                  <a:schemeClr val="bg1"/>
                </a:solidFill>
              </a:rPr>
              <a:t>-</a:t>
            </a:r>
            <a:r>
              <a:rPr lang="en-US" sz="2000" dirty="0" err="1" smtClean="0">
                <a:solidFill>
                  <a:schemeClr val="bg1"/>
                </a:solidFill>
              </a:rPr>
              <a:t>i-k</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err="1" smtClean="0">
                <a:solidFill>
                  <a:schemeClr val="bg1"/>
                </a:solidFill>
                <a:latin typeface="+mn-lt"/>
              </a:rPr>
              <a:t>nonsequential</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chronologically</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Caleb’s documentary on Mr. Schmitt’s rise to become one of the greatest teachers of all time was not filmed in </a:t>
            </a:r>
            <a:r>
              <a:rPr lang="en-US" sz="2000" u="sng" dirty="0" smtClean="0">
                <a:solidFill>
                  <a:schemeClr val="bg1"/>
                </a:solidFill>
              </a:rPr>
              <a:t>chronological </a:t>
            </a:r>
            <a:r>
              <a:rPr lang="en-US" sz="2000" dirty="0" smtClean="0">
                <a:solidFill>
                  <a:schemeClr val="bg1"/>
                </a:solidFill>
              </a:rPr>
              <a:t>order.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989638"/>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(of a record of events) starting with the earliest and following the order in which they occurred.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sequential, consecutive, historical, dated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Thursday 2/2/17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hubris (noun)</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Check in homework for ethos, pathos, logos.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With your groups at your table, use your examples from your homework to share the claim (from one group member). Next, come up with the best example of ethos, pathos, logos, being used to build an argument to share with the class.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Share 2-3 examples with the entire class.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AOTW #1 = Jawad </a:t>
            </a:r>
            <a:r>
              <a:rPr lang="en-US" sz="1800" dirty="0" err="1" smtClean="0">
                <a:latin typeface="Calibri"/>
                <a:ea typeface="Calibri"/>
                <a:cs typeface="Calibri"/>
                <a:sym typeface="Calibri"/>
              </a:rPr>
              <a:t>Ayoub</a:t>
            </a:r>
            <a:r>
              <a:rPr lang="en-US" sz="1800" dirty="0" smtClean="0">
                <a:latin typeface="Calibri"/>
                <a:ea typeface="Calibri"/>
                <a:cs typeface="Calibri"/>
                <a:sym typeface="Calibri"/>
              </a:rPr>
              <a:t> from </a:t>
            </a:r>
            <a:r>
              <a:rPr lang="en-US" sz="1800" i="1" dirty="0" smtClean="0">
                <a:latin typeface="Calibri"/>
                <a:ea typeface="Calibri"/>
                <a:cs typeface="Calibri"/>
                <a:sym typeface="Calibri"/>
              </a:rPr>
              <a:t>The Pioneer Press</a:t>
            </a:r>
            <a:r>
              <a:rPr lang="en-US" sz="1800" dirty="0" smtClean="0">
                <a:latin typeface="Calibri"/>
                <a:ea typeface="Calibri"/>
                <a:cs typeface="Calibri"/>
                <a:sym typeface="Calibri"/>
              </a:rPr>
              <a:t>.  **Exit ticket = Annotations + find one example of each of the three appeals and support your analysis of which technique is being used.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Save </a:t>
            </a:r>
            <a:r>
              <a:rPr lang="en-US" sz="18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Blog = </a:t>
            </a:r>
            <a:r>
              <a:rPr lang="en-US" sz="1800" u="sng" dirty="0" err="1">
                <a:solidFill>
                  <a:schemeClr val="bg2">
                    <a:lumMod val="60000"/>
                    <a:lumOff val="40000"/>
                  </a:schemeClr>
                </a:solidFill>
                <a:latin typeface="Calibri"/>
                <a:ea typeface="Calibri"/>
                <a:cs typeface="Calibri"/>
                <a:sym typeface="Calibri"/>
              </a:rPr>
              <a:t>iblog.dearbornschools.org</a:t>
            </a:r>
            <a:r>
              <a:rPr lang="en-US" sz="1800" u="sng" dirty="0">
                <a:solidFill>
                  <a:schemeClr val="bg2">
                    <a:lumMod val="60000"/>
                    <a:lumOff val="40000"/>
                  </a:schemeClr>
                </a:solidFill>
                <a:latin typeface="Calibri"/>
                <a:ea typeface="Calibri"/>
                <a:cs typeface="Calibri"/>
                <a:sym typeface="Calibri"/>
              </a:rPr>
              <a:t>/</a:t>
            </a:r>
            <a:r>
              <a:rPr lang="en-US" sz="1800" u="sng" dirty="0" err="1">
                <a:solidFill>
                  <a:schemeClr val="bg2">
                    <a:lumMod val="60000"/>
                    <a:lumOff val="40000"/>
                  </a:schemeClr>
                </a:solidFill>
                <a:latin typeface="Calibri"/>
                <a:ea typeface="Calibri"/>
                <a:cs typeface="Calibri"/>
                <a:sym typeface="Calibri"/>
              </a:rPr>
              <a:t>schmitthappens</a:t>
            </a:r>
            <a:r>
              <a:rPr lang="en-US" sz="18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Email = </a:t>
            </a:r>
            <a:r>
              <a:rPr lang="en-US" sz="1800" u="sng" dirty="0" smtClean="0">
                <a:solidFill>
                  <a:schemeClr val="bg2">
                    <a:lumMod val="60000"/>
                    <a:lumOff val="40000"/>
                  </a:schemeClr>
                </a:solidFill>
                <a:latin typeface="Calibri"/>
                <a:ea typeface="Calibri"/>
                <a:cs typeface="Calibri"/>
                <a:sym typeface="Calibri"/>
              </a:rPr>
              <a:t>schmitm1@dearbornschools.org</a:t>
            </a:r>
            <a:endParaRPr lang="en-US" sz="18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2/2/17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hubris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altLang="en-US" sz="2000" b="1" dirty="0">
                <a:solidFill>
                  <a:schemeClr val="bg1"/>
                </a:solidFill>
                <a:latin typeface="+mn-lt"/>
              </a:rPr>
              <a:t>[</a:t>
            </a:r>
            <a:r>
              <a:rPr lang="en-US" sz="2000" b="1" dirty="0" err="1" smtClean="0">
                <a:solidFill>
                  <a:schemeClr val="bg1"/>
                </a:solidFill>
              </a:rPr>
              <a:t>hyoo</a:t>
            </a:r>
            <a:r>
              <a:rPr lang="en-US" sz="2000" dirty="0" smtClean="0">
                <a:solidFill>
                  <a:schemeClr val="bg1"/>
                </a:solidFill>
              </a:rPr>
              <a:t>-bris]</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humility, modesty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hubristic, </a:t>
            </a:r>
            <a:r>
              <a:rPr lang="en-US" altLang="en-US" sz="2000" dirty="0" err="1" smtClean="0">
                <a:solidFill>
                  <a:schemeClr val="bg1"/>
                </a:solidFill>
                <a:latin typeface="+mn-lt"/>
              </a:rPr>
              <a:t>nonhubristic</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rPr>
              <a:t>Ali</a:t>
            </a:r>
            <a:r>
              <a:rPr lang="en-US" sz="2000" dirty="0" smtClean="0">
                <a:solidFill>
                  <a:schemeClr val="bg1"/>
                </a:solidFill>
              </a:rPr>
              <a:t> had </a:t>
            </a:r>
            <a:r>
              <a:rPr lang="en-US" sz="2000" dirty="0">
                <a:solidFill>
                  <a:schemeClr val="bg1"/>
                </a:solidFill>
              </a:rPr>
              <a:t>so much </a:t>
            </a:r>
            <a:r>
              <a:rPr lang="en-US" sz="2000" b="1" u="sng" dirty="0">
                <a:solidFill>
                  <a:schemeClr val="bg1"/>
                </a:solidFill>
              </a:rPr>
              <a:t>hubris</a:t>
            </a:r>
            <a:r>
              <a:rPr lang="en-US" sz="2000" dirty="0">
                <a:solidFill>
                  <a:schemeClr val="bg1"/>
                </a:solidFill>
              </a:rPr>
              <a:t> he believed the </a:t>
            </a:r>
            <a:r>
              <a:rPr lang="en-US" sz="2000" dirty="0" smtClean="0">
                <a:solidFill>
                  <a:schemeClr val="bg1"/>
                </a:solidFill>
              </a:rPr>
              <a:t>female population at Dearborn High School would never realize he is a womanizer.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989638"/>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excessive pride or self-confidence.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Vanity, cockiness, conceitedness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Friday 2/3/17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a:latin typeface="Calibri"/>
                <a:ea typeface="Calibri"/>
                <a:cs typeface="Calibri"/>
                <a:sym typeface="Calibri"/>
              </a:rPr>
              <a:t>r</a:t>
            </a:r>
            <a:r>
              <a:rPr lang="en-US" sz="1800" dirty="0" smtClean="0">
                <a:latin typeface="Calibri"/>
                <a:ea typeface="Calibri"/>
                <a:cs typeface="Calibri"/>
                <a:sym typeface="Calibri"/>
              </a:rPr>
              <a:t>eciprocal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Finish annotations for AOTW#1 by addressing techniques and goals / purpose. Then, write three SAT Questions (make sure to include the answers) using the questions stems. Finally, use the outline (will be given to you) to write your claim and introductory paragraph for if you were to write the entire rhetorical analysis essay.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Extra credit for supplies is due on Monday (5 summative points)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If you finish everything with AOTW, read the new edition of our school’s newspaper, The Pioneer Press. If you write a one page, double spaced, 12pt font review of one article, I will give you 3 summative pts. Extra credit (due Monday).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Save </a:t>
            </a:r>
            <a:r>
              <a:rPr lang="en-US" sz="18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Blog = </a:t>
            </a:r>
            <a:r>
              <a:rPr lang="en-US" sz="1800" u="sng" dirty="0" err="1">
                <a:solidFill>
                  <a:schemeClr val="bg2">
                    <a:lumMod val="60000"/>
                    <a:lumOff val="40000"/>
                  </a:schemeClr>
                </a:solidFill>
                <a:latin typeface="Calibri"/>
                <a:ea typeface="Calibri"/>
                <a:cs typeface="Calibri"/>
                <a:sym typeface="Calibri"/>
              </a:rPr>
              <a:t>iblog.dearbornschools.org</a:t>
            </a:r>
            <a:r>
              <a:rPr lang="en-US" sz="1800" u="sng" dirty="0">
                <a:solidFill>
                  <a:schemeClr val="bg2">
                    <a:lumMod val="60000"/>
                    <a:lumOff val="40000"/>
                  </a:schemeClr>
                </a:solidFill>
                <a:latin typeface="Calibri"/>
                <a:ea typeface="Calibri"/>
                <a:cs typeface="Calibri"/>
                <a:sym typeface="Calibri"/>
              </a:rPr>
              <a:t>/</a:t>
            </a:r>
            <a:r>
              <a:rPr lang="en-US" sz="1800" u="sng" dirty="0" err="1">
                <a:solidFill>
                  <a:schemeClr val="bg2">
                    <a:lumMod val="60000"/>
                    <a:lumOff val="40000"/>
                  </a:schemeClr>
                </a:solidFill>
                <a:latin typeface="Calibri"/>
                <a:ea typeface="Calibri"/>
                <a:cs typeface="Calibri"/>
                <a:sym typeface="Calibri"/>
              </a:rPr>
              <a:t>schmitthappens</a:t>
            </a:r>
            <a:r>
              <a:rPr lang="en-US" sz="18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Email = </a:t>
            </a:r>
            <a:r>
              <a:rPr lang="en-US" sz="1800" u="sng" dirty="0" smtClean="0">
                <a:solidFill>
                  <a:schemeClr val="bg2">
                    <a:lumMod val="60000"/>
                    <a:lumOff val="40000"/>
                  </a:schemeClr>
                </a:solidFill>
                <a:latin typeface="Calibri"/>
                <a:ea typeface="Calibri"/>
                <a:cs typeface="Calibri"/>
                <a:sym typeface="Calibri"/>
              </a:rPr>
              <a:t>schmitm1@dearbornschools.org</a:t>
            </a:r>
            <a:endParaRPr lang="en-US" sz="18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2/3/17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reciprocal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err="1" smtClean="0">
                <a:solidFill>
                  <a:schemeClr val="bg1"/>
                </a:solidFill>
              </a:rPr>
              <a:t>ri</a:t>
            </a:r>
            <a:r>
              <a:rPr lang="en-US" sz="2000" dirty="0" smtClean="0">
                <a:solidFill>
                  <a:schemeClr val="bg1"/>
                </a:solidFill>
              </a:rPr>
              <a:t>-</a:t>
            </a:r>
            <a:r>
              <a:rPr lang="en-US" sz="2000" b="1" dirty="0" smtClean="0">
                <a:solidFill>
                  <a:schemeClr val="bg1"/>
                </a:solidFill>
              </a:rPr>
              <a:t>sip</a:t>
            </a:r>
            <a:r>
              <a:rPr lang="en-US" sz="2000" dirty="0" smtClean="0">
                <a:solidFill>
                  <a:schemeClr val="bg1"/>
                </a:solidFill>
              </a:rPr>
              <a:t>-</a:t>
            </a:r>
            <a:r>
              <a:rPr lang="en-US" sz="2000" dirty="0" err="1" smtClean="0">
                <a:solidFill>
                  <a:schemeClr val="bg1"/>
                </a:solidFill>
              </a:rPr>
              <a:t>r</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k</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different, unequal, independent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reciprocality</a:t>
            </a:r>
            <a:r>
              <a:rPr lang="en-US" altLang="en-US" sz="2000" dirty="0" smtClean="0">
                <a:solidFill>
                  <a:schemeClr val="bg1"/>
                </a:solidFill>
                <a:latin typeface="+mn-lt"/>
              </a:rPr>
              <a:t>, nonreciprocal</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Even </a:t>
            </a:r>
            <a:r>
              <a:rPr lang="en-US" sz="2000" dirty="0">
                <a:solidFill>
                  <a:schemeClr val="bg1"/>
                </a:solidFill>
              </a:rPr>
              <a:t>though </a:t>
            </a:r>
            <a:r>
              <a:rPr lang="en-US" sz="2000" dirty="0" smtClean="0">
                <a:solidFill>
                  <a:schemeClr val="bg1"/>
                </a:solidFill>
              </a:rPr>
              <a:t>the two students </a:t>
            </a:r>
            <a:r>
              <a:rPr lang="en-US" sz="2000" dirty="0">
                <a:solidFill>
                  <a:schemeClr val="bg1"/>
                </a:solidFill>
              </a:rPr>
              <a:t>were at opposite sides of the room, the </a:t>
            </a:r>
            <a:r>
              <a:rPr lang="en-US" sz="2000" b="1" u="sng" dirty="0" smtClean="0">
                <a:solidFill>
                  <a:schemeClr val="bg1"/>
                </a:solidFill>
              </a:rPr>
              <a:t>reciprocal</a:t>
            </a:r>
            <a:r>
              <a:rPr lang="en-US" sz="2000" b="1" dirty="0" smtClean="0">
                <a:solidFill>
                  <a:schemeClr val="bg1"/>
                </a:solidFill>
              </a:rPr>
              <a:t> </a:t>
            </a:r>
            <a:r>
              <a:rPr lang="en-US" sz="2000" dirty="0" smtClean="0">
                <a:solidFill>
                  <a:schemeClr val="bg1"/>
                </a:solidFill>
              </a:rPr>
              <a:t>attraction </a:t>
            </a:r>
            <a:r>
              <a:rPr lang="en-US" sz="2000" dirty="0">
                <a:solidFill>
                  <a:schemeClr val="bg1"/>
                </a:solidFill>
              </a:rPr>
              <a:t>between the two was obvious</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r>
              <a:rPr lang="en-US" sz="2000" dirty="0">
                <a:solidFill>
                  <a:schemeClr val="bg1"/>
                </a:solidFill>
              </a:rPr>
              <a:t>given or felt by each toward the other; </a:t>
            </a:r>
            <a:r>
              <a:rPr lang="en-US" sz="2000" dirty="0" smtClean="0">
                <a:solidFill>
                  <a:schemeClr val="bg1"/>
                </a:solidFill>
              </a:rPr>
              <a:t>mutual</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mutual, equivalent, coordinate, interchangeable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2/6/17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inherent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inherent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Watch and take notes from John Oliver’s segment titled “Prisons.” **Write down techniques he uses to build his argument and why (purpose) he uses them.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Assign numbers for table groups and then construct an Interactive Structured paragraph as a class by rotating (follow </a:t>
            </a:r>
            <a:r>
              <a:rPr lang="en-US" sz="1800" dirty="0" err="1" smtClean="0">
                <a:latin typeface="Calibri"/>
                <a:ea typeface="Calibri"/>
                <a:cs typeface="Calibri"/>
                <a:sym typeface="Calibri"/>
              </a:rPr>
              <a:t>powerpoint</a:t>
            </a:r>
            <a:r>
              <a:rPr lang="en-US" sz="1800" dirty="0" smtClean="0">
                <a:latin typeface="Calibri"/>
                <a:ea typeface="Calibri"/>
                <a:cs typeface="Calibri"/>
                <a:sym typeface="Calibri"/>
              </a:rPr>
              <a:t>).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Khan Academy: Reading Literature (show how to record score) **New spreadsheet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Extra credit for supplies is due today (5 summative points)</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2/6/17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inherent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in-</a:t>
            </a:r>
            <a:r>
              <a:rPr lang="en-US" sz="2000" b="1" dirty="0" err="1">
                <a:solidFill>
                  <a:schemeClr val="bg1"/>
                </a:solidFill>
              </a:rPr>
              <a:t>heer</a:t>
            </a:r>
            <a:r>
              <a:rPr lang="en-US" sz="2000" dirty="0">
                <a:solidFill>
                  <a:schemeClr val="bg1"/>
                </a:solidFill>
              </a:rPr>
              <a:t>-</a:t>
            </a:r>
            <a:r>
              <a:rPr lang="en-US" sz="2000" i="1" dirty="0">
                <a:solidFill>
                  <a:schemeClr val="bg1"/>
                </a:solidFill>
              </a:rPr>
              <a:t>uh</a:t>
            </a:r>
            <a:r>
              <a:rPr lang="en-US" sz="2000" dirty="0">
                <a:solidFill>
                  <a:schemeClr val="bg1"/>
                </a:solidFill>
              </a:rPr>
              <a:t> </a:t>
            </a:r>
            <a:r>
              <a:rPr lang="en-US" sz="2000" dirty="0" err="1">
                <a:solidFill>
                  <a:schemeClr val="bg1"/>
                </a:solidFill>
              </a:rPr>
              <a:t>nt</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unimportant, extra, learned, minor</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inherently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Most mothers have an </a:t>
            </a:r>
            <a:r>
              <a:rPr lang="en-US" sz="2000" b="1" u="sng" dirty="0">
                <a:solidFill>
                  <a:schemeClr val="bg1"/>
                </a:solidFill>
              </a:rPr>
              <a:t>inherent</a:t>
            </a:r>
            <a:r>
              <a:rPr lang="en-US" sz="2000" dirty="0">
                <a:solidFill>
                  <a:schemeClr val="bg1"/>
                </a:solidFill>
              </a:rPr>
              <a:t> need to protect their children.</a:t>
            </a:r>
            <a:endParaRPr lang="en-US" altLang="en-US" sz="2000" b="1" dirty="0" smtClean="0">
              <a:solidFill>
                <a:schemeClr val="bg1"/>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r>
              <a:rPr lang="en-US" sz="1800" dirty="0">
                <a:solidFill>
                  <a:schemeClr val="bg1"/>
                </a:solidFill>
              </a:rPr>
              <a:t>existing in something as a permanent, essential, or characteristic attribute.</a:t>
            </a: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Natural, fundamental, basic, essential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9/19/16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Write reflections for AOTW #2 on Colin </a:t>
            </a:r>
            <a:r>
              <a:rPr lang="en-US" sz="5600" dirty="0" err="1" smtClean="0">
                <a:latin typeface="+mn-lt"/>
                <a:ea typeface="Calibri"/>
                <a:cs typeface="Calibri"/>
                <a:sym typeface="Calibri"/>
              </a:rPr>
              <a:t>Kaepernick</a:t>
            </a:r>
            <a:r>
              <a:rPr lang="en-US" sz="5600" dirty="0" smtClean="0">
                <a:latin typeface="+mn-lt"/>
                <a:ea typeface="Calibri"/>
                <a:cs typeface="Calibri"/>
                <a:sym typeface="Calibri"/>
              </a:rPr>
              <a: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Start writing your 5 questions for AOTW #2 if you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Reading Survey</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Finish </a:t>
            </a:r>
            <a:r>
              <a:rPr lang="en-US" sz="5600" b="1" dirty="0">
                <a:solidFill>
                  <a:srgbClr val="009A46"/>
                </a:solidFill>
                <a:latin typeface="+mn-lt"/>
                <a:ea typeface="Calibri"/>
                <a:cs typeface="Calibri"/>
                <a:sym typeface="Calibri"/>
              </a:rPr>
              <a:t>taking the four diagnostic </a:t>
            </a:r>
            <a:r>
              <a:rPr lang="en-US" sz="5600" b="1" dirty="0" smtClean="0">
                <a:solidFill>
                  <a:srgbClr val="009A46"/>
                </a:solidFill>
                <a:latin typeface="+mn-lt"/>
                <a:ea typeface="Calibri"/>
                <a:cs typeface="Calibri"/>
                <a:sym typeface="Calibri"/>
              </a:rPr>
              <a:t>“Reading</a:t>
            </a:r>
            <a:r>
              <a:rPr lang="en-US" sz="5600" b="1" dirty="0">
                <a:solidFill>
                  <a:srgbClr val="009A46"/>
                </a:solidFill>
                <a:latin typeface="+mn-lt"/>
                <a:ea typeface="Calibri"/>
                <a:cs typeface="Calibri"/>
                <a:sym typeface="Calibri"/>
              </a:rPr>
              <a:t>” Quizzes on Khan Academy</a:t>
            </a:r>
            <a:r>
              <a:rPr lang="en-US" sz="5600" b="1" dirty="0" smtClean="0">
                <a:solidFill>
                  <a:srgbClr val="009A46"/>
                </a:solidFill>
                <a:latin typeface="+mn-lt"/>
                <a:ea typeface="Calibri"/>
                <a:cs typeface="Calibri"/>
                <a:sym typeface="Calibri"/>
              </a:rPr>
              <a:t>.  When </a:t>
            </a:r>
            <a:r>
              <a:rPr lang="en-US" sz="5600" b="1" dirty="0">
                <a:solidFill>
                  <a:srgbClr val="009A46"/>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5600" b="1" dirty="0" smtClean="0">
                <a:solidFill>
                  <a:srgbClr val="009A46"/>
                </a:solidFill>
                <a:latin typeface="+mn-lt"/>
                <a:ea typeface="Calibri"/>
                <a:cs typeface="Calibri"/>
                <a:sym typeface="Calibri"/>
              </a:rPr>
              <a:t>You must take screen shots for all four quizzes. **DO NOT SEND THEM TO ME. I WILL TELL YOU LATER THIS WEEK WHAT I WOULD LIKE YOU TO DO WITH THEM. </a:t>
            </a:r>
            <a:r>
              <a:rPr lang="en-US" sz="5600" b="1" dirty="0" smtClean="0">
                <a:solidFill>
                  <a:srgbClr val="009A46"/>
                </a:solidFill>
                <a:latin typeface="+mn-lt"/>
                <a:ea typeface="Calibri"/>
                <a:cs typeface="Calibri"/>
                <a:sym typeface="Wingdings" panose="05000000000000000000" pitchFamily="2" charset="2"/>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Tuesday 2/7/17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nuance (noun)</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nuance (noun)</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Read and annotate sample article for SAT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Review Rubric (discuss 3 scores given for each essay)</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Score essays 1-6 (rotate) and justify w/ groups of 4.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2/7/17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nuance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noo</a:t>
            </a:r>
            <a:r>
              <a:rPr lang="en-US" sz="2000" dirty="0" err="1" smtClean="0">
                <a:solidFill>
                  <a:schemeClr val="bg1"/>
                </a:solidFill>
              </a:rPr>
              <a:t>-ahns</a:t>
            </a:r>
            <a:r>
              <a:rPr lang="en-US" sz="2000" dirty="0" smtClean="0">
                <a:solidFill>
                  <a:schemeClr val="bg1"/>
                </a:solidFill>
              </a:rPr>
              <a:t>] </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measurement, reality, truth</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nuanced (adjective)</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Facial expressions can have many </a:t>
            </a:r>
            <a:r>
              <a:rPr lang="en-US" sz="2000" b="1" u="sng" dirty="0">
                <a:solidFill>
                  <a:schemeClr val="bg1"/>
                </a:solidFill>
              </a:rPr>
              <a:t>nuances</a:t>
            </a:r>
            <a:r>
              <a:rPr lang="en-US" sz="2000" dirty="0">
                <a:solidFill>
                  <a:schemeClr val="bg1"/>
                </a:solidFill>
              </a:rPr>
              <a:t>, with even a slightly raised eyebrow speaking </a:t>
            </a:r>
            <a:r>
              <a:rPr lang="en-US" sz="2000" dirty="0" smtClean="0">
                <a:solidFill>
                  <a:schemeClr val="bg1"/>
                </a:solidFill>
              </a:rPr>
              <a:t>volumes. </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distinction, degree, subtlety, refinement, hint </a:t>
            </a:r>
          </a:p>
        </p:txBody>
      </p:sp>
      <p:sp>
        <p:nvSpPr>
          <p:cNvPr id="2" name="TextBox 1"/>
          <p:cNvSpPr txBox="1">
            <a:spLocks noChangeArrowheads="1"/>
          </p:cNvSpPr>
          <p:nvPr/>
        </p:nvSpPr>
        <p:spPr bwMode="auto">
          <a:xfrm>
            <a:off x="1371600"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subtle difference in or shade of meaning, expression, or sound.</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Wednesday 2/8/17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Reprehensible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**At the beginning of the hour, grab a </a:t>
            </a:r>
            <a:r>
              <a:rPr lang="en-US" sz="1800" b="1" dirty="0" err="1" smtClean="0">
                <a:latin typeface="Calibri"/>
                <a:ea typeface="Calibri"/>
                <a:cs typeface="Calibri"/>
                <a:sym typeface="Calibri"/>
              </a:rPr>
              <a:t>chromebook</a:t>
            </a:r>
            <a:r>
              <a:rPr lang="en-US" sz="1800" b="1" dirty="0" smtClean="0">
                <a:latin typeface="Calibri"/>
                <a:ea typeface="Calibri"/>
                <a:cs typeface="Calibri"/>
                <a:sym typeface="Calibri"/>
              </a:rPr>
              <a:t> and go to Google Classroom. Everything you need will be on there. </a:t>
            </a:r>
            <a:r>
              <a:rPr lang="en-US" sz="1800" b="1" dirty="0" smtClean="0">
                <a:latin typeface="Calibri"/>
                <a:ea typeface="Calibri"/>
                <a:cs typeface="Calibri"/>
                <a:sym typeface="Wingdings"/>
              </a:rPr>
              <a:t> </a:t>
            </a:r>
            <a:endParaRPr lang="en-US" sz="18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reprehensible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Form groups of 3 for Socratic Seminar = tomorrow</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Watch video on Angola prison reform and take notes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hlinkClick r:id="rId3"/>
              </a:rPr>
              <a:t>https</a:t>
            </a:r>
            <a:r>
              <a:rPr lang="en-US" sz="1800" dirty="0">
                <a:latin typeface="Calibri"/>
                <a:ea typeface="Calibri"/>
                <a:cs typeface="Calibri"/>
                <a:sym typeface="Calibri"/>
                <a:hlinkClick r:id="rId3"/>
              </a:rPr>
              <a:t>://www.theatlantic.com/video/index/404305/angola-prison-documentary</a:t>
            </a:r>
            <a:r>
              <a:rPr lang="en-US" sz="1800" dirty="0" smtClean="0">
                <a:latin typeface="Calibri"/>
                <a:ea typeface="Calibri"/>
                <a:cs typeface="Calibri"/>
                <a:sym typeface="Calibri"/>
                <a:hlinkClick r:id="rId3"/>
              </a:rPr>
              <a:t>/</a:t>
            </a:r>
            <a:endParaRPr lang="en-US" sz="18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Read and talk to the text for article on prison systems in Norway (comment using Google Docs)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Fill out the note taker handout on Google Classroom to prep for tomorrow’s Socratic Seminar.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Grab AOTW from folders and use it to write possible questions for tomorrow's session.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reprehensible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rep-</a:t>
            </a:r>
            <a:r>
              <a:rPr lang="en-US" sz="2000" dirty="0" err="1" smtClean="0">
                <a:solidFill>
                  <a:schemeClr val="bg1"/>
                </a:solidFill>
              </a:rPr>
              <a:t>ri</a:t>
            </a:r>
            <a:r>
              <a:rPr lang="en-US" sz="2000" dirty="0" smtClean="0">
                <a:solidFill>
                  <a:schemeClr val="bg1"/>
                </a:solidFill>
              </a:rPr>
              <a:t>-</a:t>
            </a:r>
            <a:r>
              <a:rPr lang="en-US" sz="2000" b="1" dirty="0" smtClean="0">
                <a:solidFill>
                  <a:schemeClr val="bg1"/>
                </a:solidFill>
              </a:rPr>
              <a:t>hen</a:t>
            </a:r>
            <a:r>
              <a:rPr lang="en-US" sz="2000" dirty="0" smtClean="0">
                <a:solidFill>
                  <a:schemeClr val="bg1"/>
                </a:solidFill>
              </a:rPr>
              <a:t>-</a:t>
            </a:r>
            <a:r>
              <a:rPr lang="en-US" sz="2000" dirty="0" err="1" smtClean="0">
                <a:solidFill>
                  <a:schemeClr val="bg1"/>
                </a:solidFill>
              </a:rPr>
              <a:t>s</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b</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creditable, kind, respectable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reprehensibly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While George saved an old woman from death, his </a:t>
            </a:r>
            <a:r>
              <a:rPr lang="en-US" sz="2000" u="sng" dirty="0">
                <a:solidFill>
                  <a:schemeClr val="bg1"/>
                </a:solidFill>
              </a:rPr>
              <a:t>reprehensible</a:t>
            </a:r>
            <a:r>
              <a:rPr lang="en-US" sz="2000" dirty="0">
                <a:solidFill>
                  <a:schemeClr val="bg1"/>
                </a:solidFill>
              </a:rPr>
              <a:t> past overshadowed his heroism.</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disgraceful, shameful, unforgiveable </a:t>
            </a:r>
          </a:p>
        </p:txBody>
      </p:sp>
      <p:sp>
        <p:nvSpPr>
          <p:cNvPr id="2" name="TextBox 1"/>
          <p:cNvSpPr txBox="1">
            <a:spLocks noChangeArrowheads="1"/>
          </p:cNvSpPr>
          <p:nvPr/>
        </p:nvSpPr>
        <p:spPr bwMode="auto">
          <a:xfrm>
            <a:off x="1371600" y="59245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subtle difference in or shade of meaning, expression, or sound.</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Thursday 2/9/17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Tentative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tentative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Get with groups (2-3 people) and prep for Socratic Seminar (10-15 mins).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Conduct Round 1 (15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Half time (5-10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Conduct Round 2 (15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Write Reflections and turn in assignments for the week (10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2/9/17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tentative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altLang="en-US" sz="2000" b="1" dirty="0">
                <a:solidFill>
                  <a:schemeClr val="bg1"/>
                </a:solidFill>
                <a:latin typeface="+mn-lt"/>
              </a:rPr>
              <a:t>[</a:t>
            </a:r>
            <a:r>
              <a:rPr lang="en-US" sz="2000" b="1" dirty="0" smtClean="0">
                <a:solidFill>
                  <a:schemeClr val="bg1"/>
                </a:solidFill>
              </a:rPr>
              <a:t>ten</a:t>
            </a:r>
            <a:r>
              <a:rPr lang="en-US" sz="2000" dirty="0" smtClean="0">
                <a:solidFill>
                  <a:schemeClr val="bg1"/>
                </a:solidFill>
              </a:rPr>
              <a:t>-</a:t>
            </a:r>
            <a:r>
              <a:rPr lang="en-US" sz="2000" dirty="0" err="1" smtClean="0">
                <a:solidFill>
                  <a:schemeClr val="bg1"/>
                </a:solidFill>
              </a:rPr>
              <a:t>t</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tiv</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certain, conclusive, final, determined</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tentatively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 Mr. Schmitt set a </a:t>
            </a:r>
            <a:r>
              <a:rPr lang="en-US" sz="2000" b="1" u="sng" dirty="0" smtClean="0">
                <a:solidFill>
                  <a:schemeClr val="bg1"/>
                </a:solidFill>
              </a:rPr>
              <a:t>tentative</a:t>
            </a:r>
            <a:r>
              <a:rPr lang="en-US" sz="2000" dirty="0" smtClean="0">
                <a:solidFill>
                  <a:schemeClr val="bg1"/>
                </a:solidFill>
              </a:rPr>
              <a:t> schedule for his classes to follow on the days he was absent due to being significantly ill. </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rgbClr val="FFFFFF"/>
                </a:solidFill>
              </a:rPr>
              <a:t>Temporary, probationary, undecided </a:t>
            </a:r>
          </a:p>
        </p:txBody>
      </p:sp>
      <p:sp>
        <p:nvSpPr>
          <p:cNvPr id="2" name="TextBox 1"/>
          <p:cNvSpPr txBox="1">
            <a:spLocks noChangeArrowheads="1"/>
          </p:cNvSpPr>
          <p:nvPr/>
        </p:nvSpPr>
        <p:spPr bwMode="auto">
          <a:xfrm>
            <a:off x="1449388" y="60007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rgbClr val="FFFFFF"/>
                </a:solidFill>
              </a:rPr>
              <a:t>not certain or fixed; provisional.</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2/13/17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Khan Academy. You will take the Reading: Literature Quiz. After, you will need to go to Google Classroom to record your score. Once everyone is finished, we will finish conducting Socratic Seminar. </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dirty="0">
                <a:latin typeface="Calibri"/>
                <a:ea typeface="Calibri"/>
                <a:cs typeface="Calibri"/>
                <a:sym typeface="Calibri"/>
              </a:rPr>
              <a:t>Khan Academy: Reading Literature + Record score (20 mins</a:t>
            </a:r>
            <a:r>
              <a:rPr lang="en-US" sz="1800"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When you are done, go to google classroom and pull up the spread sheet to record your score. It’s the most recent post.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Finish Socratic Seminar (20-25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Write Reflections and turn in assignments for the week (10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2"/>
          <p:cNvSpPr txBox="1">
            <a:spLocks noGrp="1"/>
          </p:cNvSpPr>
          <p:nvPr>
            <p:ph idx="1"/>
          </p:nvPr>
        </p:nvSpPr>
        <p:spPr/>
        <p:txBody>
          <a:bodyPr/>
          <a:lstStyle/>
          <a:p>
            <a:r>
              <a:rPr lang="en-US" altLang="x-none" sz="4000" b="1">
                <a:latin typeface="Arial" charset="0"/>
                <a:ea typeface="Arial" charset="0"/>
                <a:cs typeface="Arial" charset="0"/>
              </a:rPr>
              <a:t>Should we change the prison system in the U.S.? Why or why not? How should we change it? What are some possible solutions? </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a:solidFill>
                  <a:schemeClr val="tx1"/>
                </a:solidFill>
                <a:latin typeface="Calibri" charset="0"/>
                <a:ea typeface="Arial" charset="0"/>
                <a:cs typeface="Arial" charset="0"/>
                <a:sym typeface="Calibri" charset="0"/>
              </a:rPr>
              <a:t>Tuesday 2/14/17 Agenda </a:t>
            </a:r>
            <a:r>
              <a:rPr lang="en-US" altLang="en-US" sz="3200" b="1">
                <a:solidFill>
                  <a:srgbClr val="FF0000"/>
                </a:solidFill>
                <a:latin typeface="Calibri" charset="0"/>
                <a:ea typeface="Arial" charset="0"/>
                <a:cs typeface="Arial" charset="0"/>
                <a:sym typeface="Calibri" charset="0"/>
              </a:rPr>
              <a:t>2</a:t>
            </a:r>
            <a:r>
              <a:rPr lang="en-US" altLang="en-US" sz="3200" b="1" baseline="30000">
                <a:solidFill>
                  <a:srgbClr val="FF0000"/>
                </a:solidFill>
                <a:latin typeface="Calibri" charset="0"/>
                <a:ea typeface="Arial" charset="0"/>
                <a:cs typeface="Arial" charset="0"/>
                <a:sym typeface="Calibri" charset="0"/>
              </a:rPr>
              <a:t>nd</a:t>
            </a:r>
            <a:r>
              <a:rPr lang="en-US" altLang="en-US" sz="3200" b="1">
                <a:solidFill>
                  <a:srgbClr val="FF0000"/>
                </a:solidFill>
                <a:latin typeface="Calibri" charset="0"/>
                <a:ea typeface="Arial" charset="0"/>
                <a:cs typeface="Arial" charset="0"/>
                <a:sym typeface="Calibri" charset="0"/>
              </a:rPr>
              <a:t> hour, only</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Please grab your newly assigned </a:t>
            </a:r>
            <a:r>
              <a:rPr lang="en-US" sz="1800" dirty="0" err="1" smtClean="0">
                <a:latin typeface="Calibri"/>
                <a:ea typeface="Calibri"/>
                <a:cs typeface="Calibri"/>
                <a:sym typeface="Calibri"/>
              </a:rPr>
              <a:t>chromebook</a:t>
            </a:r>
            <a:r>
              <a:rPr lang="en-US" sz="1800" dirty="0" smtClean="0">
                <a:latin typeface="Calibri"/>
                <a:ea typeface="Calibri"/>
                <a:cs typeface="Calibri"/>
                <a:sym typeface="Calibri"/>
              </a:rPr>
              <a:t> and sign into Khan Academy</a:t>
            </a:r>
            <a:r>
              <a:rPr lang="en-US" sz="1800" dirty="0">
                <a:latin typeface="Calibri"/>
                <a:ea typeface="Calibri"/>
                <a:cs typeface="Calibri"/>
                <a:sym typeface="Calibri"/>
              </a:rPr>
              <a:t> </a:t>
            </a:r>
            <a:r>
              <a:rPr lang="en-US" sz="1800" dirty="0" smtClean="0">
                <a:latin typeface="Calibri"/>
                <a:ea typeface="Calibri"/>
                <a:cs typeface="Calibri"/>
                <a:sym typeface="Calibri"/>
              </a:rPr>
              <a:t>using your school account “sign in with Google” or with your own personal account if you have one created through a different email.  You will take the Reading: Literature Quiz. After, you will need to go to Google Classroom to record your score. I created a new, personal spreadsheet for you to keep track of your progress this semester. </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Khan Academy-Reading Literature Quiz (timed for 13 minutes) + Record score (20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 the spirit of Valentine’s Day, when finished, where you normally record Bell Work, write down 3 things you love and provide an explanation for each item/subject/object. You will then share one response with your table. </a:t>
            </a:r>
            <a:r>
              <a:rPr lang="en-US" sz="1800" dirty="0" smtClean="0">
                <a:solidFill>
                  <a:srgbClr val="FF0000"/>
                </a:solidFill>
                <a:latin typeface="Calibri"/>
                <a:ea typeface="Calibri"/>
                <a:cs typeface="Calibri"/>
                <a:sym typeface="Calibri"/>
              </a:rPr>
              <a:t>The person wearing the most red will share out with the class</a:t>
            </a:r>
            <a:r>
              <a:rPr lang="en-US" sz="1800" dirty="0" smtClean="0">
                <a:latin typeface="Calibri"/>
                <a:ea typeface="Calibri"/>
                <a:cs typeface="Calibri"/>
                <a:sym typeface="Calibri"/>
              </a:rPr>
              <a:t>. (15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Book Pass (you must review at least 4 books)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a:t>
            </a:r>
            <a:r>
              <a:rPr lang="en-US" sz="1800" dirty="0">
                <a:latin typeface="Calibri"/>
                <a:ea typeface="Calibri"/>
                <a:cs typeface="Calibri"/>
                <a:sym typeface="Calibri"/>
              </a:rPr>
              <a:t>Turn in your Book Pass Form on your way out the door. You must have an SSR Book by Friday. We will discuss options for checking out books on Wednesday. </a:t>
            </a:r>
            <a:endParaRPr lang="en-US" sz="1800" dirty="0" smtClean="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a:t>
            </a:r>
            <a:r>
              <a:rPr lang="en-US" sz="1600" dirty="0"/>
              <a:t>can apply knowledge of language to understand how language functions in different contexts, to make effective choices for meaning or style, and to comprehend more fully when reading or listening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ea typeface="Calibri"/>
                <a:cs typeface="Calibri"/>
                <a:sym typeface="Calibri"/>
              </a:rPr>
              <a:t>I can write an argument and support it using valid reasoning and support. </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endParaRPr lang="en-US" sz="16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a:solidFill>
                  <a:schemeClr val="tx1"/>
                </a:solidFill>
                <a:latin typeface="Calibri" charset="0"/>
                <a:ea typeface="Arial" charset="0"/>
                <a:cs typeface="Arial" charset="0"/>
                <a:sym typeface="Calibri" charset="0"/>
              </a:rPr>
              <a:t>Tuesday 2/14/17 Agenda </a:t>
            </a:r>
            <a:r>
              <a:rPr lang="en-US" altLang="en-US" sz="3200" b="1">
                <a:solidFill>
                  <a:srgbClr val="FF0000"/>
                </a:solidFill>
                <a:latin typeface="Calibri" charset="0"/>
                <a:ea typeface="Arial" charset="0"/>
                <a:cs typeface="Arial" charset="0"/>
                <a:sym typeface="Calibri" charset="0"/>
              </a:rPr>
              <a:t>Hours 3,5,6</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nullify (verb) + Notes on Subject Verb Agreement</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nullify (verb) + Notes on SVA (20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 the spirit of Valentine’s Day, when finished, where you normally record Bell Work, write down 3 things you love and provide an explanation for each item/subject/object. You will then share one response with your table. </a:t>
            </a:r>
            <a:r>
              <a:rPr lang="en-US" sz="1800" dirty="0" smtClean="0">
                <a:solidFill>
                  <a:srgbClr val="FF0000"/>
                </a:solidFill>
                <a:latin typeface="Calibri"/>
                <a:ea typeface="Calibri"/>
                <a:cs typeface="Calibri"/>
                <a:sym typeface="Calibri"/>
              </a:rPr>
              <a:t>The person wearing the most red will share out with the class</a:t>
            </a:r>
            <a:r>
              <a:rPr lang="en-US" sz="1800" dirty="0" smtClean="0">
                <a:latin typeface="Calibri"/>
                <a:ea typeface="Calibri"/>
                <a:cs typeface="Calibri"/>
                <a:sym typeface="Calibri"/>
              </a:rPr>
              <a:t>. (15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Book Pass (you must review at least 4 books) (25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Turn in your Book Pass Form on your way out the door. You must have an SSR Book by Friday. We will discuss options for checking out books on Wednesday. </a:t>
            </a:r>
            <a:endParaRPr lang="en-US" sz="1800" dirty="0" smtClean="0">
              <a:latin typeface="Calibri"/>
              <a:ea typeface="Calibri"/>
              <a:cs typeface="Calibri"/>
              <a:sym typeface="Wingdings"/>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apply </a:t>
            </a:r>
            <a:r>
              <a:rPr lang="en-US" sz="1600" dirty="0"/>
              <a:t>knowledge of language to understand how language functions in different contexts, to make effective choices for meaning or style, and to comprehend more fully when reading or </a:t>
            </a:r>
            <a:r>
              <a:rPr lang="en-US" sz="1600" dirty="0" smtClean="0"/>
              <a:t>listening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9/22/16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5, 6) **If you finish, bring me your test so I can score it! </a:t>
            </a:r>
            <a:r>
              <a:rPr lang="en-US" sz="5600" dirty="0" smtClean="0">
                <a:latin typeface="+mn-lt"/>
                <a:ea typeface="Calibri"/>
                <a:cs typeface="Calibri"/>
                <a:sym typeface="Wingdings" panose="05000000000000000000" pitchFamily="2" charset="2"/>
              </a:rPr>
              <a:t> </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Library to check out an SSR book (Hour 3, only)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write down your book.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bring your reflections and questions with you for the Colin </a:t>
            </a:r>
            <a:r>
              <a:rPr lang="en-US" sz="5600" b="1" dirty="0" err="1" smtClean="0">
                <a:solidFill>
                  <a:srgbClr val="009A46"/>
                </a:solidFill>
                <a:latin typeface="+mn-lt"/>
                <a:ea typeface="Calibri"/>
                <a:cs typeface="Calibri"/>
                <a:sym typeface="Calibri"/>
              </a:rPr>
              <a:t>Kaepernick</a:t>
            </a:r>
            <a:r>
              <a:rPr lang="en-US" sz="5600" b="1" dirty="0" smtClean="0">
                <a:solidFill>
                  <a:srgbClr val="009A46"/>
                </a:solidFill>
                <a:latin typeface="+mn-lt"/>
                <a:ea typeface="Calibri"/>
                <a:cs typeface="Calibri"/>
                <a:sym typeface="Calibri"/>
              </a:rPr>
              <a:t> article. They will be due on Monday. If you would like me to share yours with the class in order to grade and provide feedback, please hand me a copy of your reflections. I definitely need 2-3 volunteers per hour. I will make sure to remove your name from it. </a:t>
            </a:r>
            <a:r>
              <a:rPr lang="en-US" sz="5600" b="1" dirty="0" smtClean="0">
                <a:solidFill>
                  <a:srgbClr val="009A46"/>
                </a:solidFill>
                <a:latin typeface="+mn-lt"/>
                <a:ea typeface="Calibri"/>
                <a:cs typeface="Calibri"/>
                <a:sym typeface="Wingdings"/>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Hours 3,5,6 = Tuesday  2/14/17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nullify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nuhl</a:t>
            </a:r>
            <a:r>
              <a:rPr lang="en-US" sz="2000" dirty="0" smtClean="0">
                <a:solidFill>
                  <a:schemeClr val="bg1"/>
                </a:solidFill>
              </a:rPr>
              <a:t>-</a:t>
            </a:r>
            <a:r>
              <a:rPr lang="en-US" sz="2000" i="1" dirty="0" smtClean="0">
                <a:solidFill>
                  <a:schemeClr val="bg1"/>
                </a:solidFill>
              </a:rPr>
              <a:t>uh</a:t>
            </a:r>
            <a:r>
              <a:rPr lang="en-US" sz="2000" dirty="0" smtClean="0">
                <a:solidFill>
                  <a:schemeClr val="bg1"/>
                </a:solidFill>
              </a:rPr>
              <a:t>-</a:t>
            </a:r>
            <a:r>
              <a:rPr lang="en-US" sz="2000" dirty="0" err="1" smtClean="0">
                <a:solidFill>
                  <a:schemeClr val="bg1"/>
                </a:solidFill>
              </a:rPr>
              <a:t>fahy</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allow, permit, legalize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nullified (verb), nullifying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The </a:t>
            </a:r>
            <a:r>
              <a:rPr lang="en-US" sz="2000" dirty="0">
                <a:solidFill>
                  <a:schemeClr val="bg1"/>
                </a:solidFill>
              </a:rPr>
              <a:t>prisoner could only hope the </a:t>
            </a:r>
            <a:r>
              <a:rPr lang="en-US" sz="2000" dirty="0" smtClean="0">
                <a:solidFill>
                  <a:schemeClr val="bg1"/>
                </a:solidFill>
              </a:rPr>
              <a:t>court would </a:t>
            </a:r>
            <a:r>
              <a:rPr lang="en-US" sz="2000" b="1" u="sng" dirty="0">
                <a:solidFill>
                  <a:schemeClr val="bg1"/>
                </a:solidFill>
              </a:rPr>
              <a:t>nullify</a:t>
            </a:r>
            <a:r>
              <a:rPr lang="en-US" sz="2000" dirty="0">
                <a:solidFill>
                  <a:schemeClr val="bg1"/>
                </a:solidFill>
              </a:rPr>
              <a:t> his guilty verdict and release him back into society.</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rgbClr val="FFFFFF"/>
                </a:solidFill>
              </a:rPr>
              <a:t>revoke, cancel, veto </a:t>
            </a:r>
          </a:p>
        </p:txBody>
      </p:sp>
      <p:sp>
        <p:nvSpPr>
          <p:cNvPr id="2" name="TextBox 1"/>
          <p:cNvSpPr txBox="1">
            <a:spLocks noChangeArrowheads="1"/>
          </p:cNvSpPr>
          <p:nvPr/>
        </p:nvSpPr>
        <p:spPr bwMode="auto">
          <a:xfrm>
            <a:off x="1449388"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dirty="0">
                <a:solidFill>
                  <a:schemeClr val="bg1"/>
                </a:solidFill>
              </a:rPr>
              <a:t>make legally null and void; invalidate.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ubtitle 2"/>
          <p:cNvSpPr txBox="1">
            <a:spLocks noGrp="1"/>
          </p:cNvSpPr>
          <p:nvPr>
            <p:ph type="subTitle" idx="1"/>
          </p:nvPr>
        </p:nvSpPr>
        <p:spPr>
          <a:xfrm>
            <a:off x="1371600" y="3886200"/>
            <a:ext cx="6400800" cy="1752600"/>
          </a:xfrm>
        </p:spPr>
        <p:txBody>
          <a:bodyPr/>
          <a:lstStyle/>
          <a:p>
            <a:pPr eaLnBrk="1" hangingPunct="1">
              <a:spcBef>
                <a:spcPts val="638"/>
              </a:spcBef>
              <a:spcAft>
                <a:spcPct val="0"/>
              </a:spcAft>
              <a:buClr>
                <a:srgbClr val="000000"/>
              </a:buClr>
              <a:buFont typeface="Calibri" charset="0"/>
              <a:buNone/>
            </a:pPr>
            <a:r>
              <a:rPr lang="en-US" altLang="x-none" b="1">
                <a:latin typeface="Arial" charset="0"/>
                <a:ea typeface="Arial" charset="0"/>
                <a:cs typeface="Arial" charset="0"/>
              </a:rPr>
              <a:t>Presentation Created by Mr. Schmitt</a:t>
            </a:r>
          </a:p>
        </p:txBody>
      </p:sp>
      <p:sp>
        <p:nvSpPr>
          <p:cNvPr id="188419" name="Title 1"/>
          <p:cNvSpPr txBox="1">
            <a:spLocks noGrp="1"/>
          </p:cNvSpPr>
          <p:nvPr>
            <p:ph type="ctrTitle"/>
          </p:nvPr>
        </p:nvSpPr>
        <p:spPr>
          <a:xfrm>
            <a:off x="457200" y="1506538"/>
            <a:ext cx="8229600" cy="1470025"/>
          </a:xfrm>
        </p:spPr>
        <p:txBody>
          <a:bodyPr/>
          <a:lstStyle/>
          <a:p>
            <a:pPr eaLnBrk="1" hangingPunct="1">
              <a:spcBef>
                <a:spcPct val="0"/>
              </a:spcBef>
              <a:spcAft>
                <a:spcPct val="0"/>
              </a:spcAft>
            </a:pPr>
            <a:r>
              <a:rPr lang="x-none" altLang="x-none" sz="5400" b="1">
                <a:latin typeface="Arial" charset="0"/>
                <a:ea typeface="Arial" charset="0"/>
                <a:cs typeface="Arial" charset="0"/>
              </a:rPr>
              <a:t>Subject-Verb Agreement</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txBox="1">
            <a:spLocks noGrp="1"/>
          </p:cNvSpPr>
          <p:nvPr>
            <p:ph type="title"/>
          </p:nvPr>
        </p:nvSpPr>
        <p:spPr/>
        <p:txBody>
          <a:bodyPr/>
          <a:lstStyle/>
          <a:p>
            <a:pPr algn="ctr" eaLnBrk="1" hangingPunct="1"/>
            <a:r>
              <a:rPr lang="en-US" altLang="x-none" sz="4800" b="1">
                <a:latin typeface="Arial" charset="0"/>
                <a:ea typeface="Arial" charset="0"/>
                <a:cs typeface="Arial" charset="0"/>
              </a:rPr>
              <a:t>Basic Explanation</a:t>
            </a:r>
          </a:p>
        </p:txBody>
      </p:sp>
      <p:sp>
        <p:nvSpPr>
          <p:cNvPr id="189443" name="Content Placeholder 2"/>
          <p:cNvSpPr txBox="1">
            <a:spLocks noGrp="1"/>
          </p:cNvSpPr>
          <p:nvPr>
            <p:ph sz="quarter" idx="1"/>
          </p:nvPr>
        </p:nvSpPr>
        <p:spPr/>
        <p:txBody>
          <a:bodyPr/>
          <a:lstStyle/>
          <a:p>
            <a:pPr eaLnBrk="1" hangingPunct="1">
              <a:buFont typeface="Wingdings 2" charset="2"/>
              <a:buNone/>
            </a:pPr>
            <a:r>
              <a:rPr lang="en-US" altLang="x-none" sz="4000" b="1">
                <a:latin typeface="Arial" charset="0"/>
                <a:ea typeface="Arial" charset="0"/>
                <a:cs typeface="Arial" charset="0"/>
              </a:rPr>
              <a:t>Subject-Verb Agreement </a:t>
            </a:r>
            <a:r>
              <a:rPr lang="en-US" altLang="x-none" sz="4000">
                <a:latin typeface="Arial" charset="0"/>
                <a:ea typeface="Arial" charset="0"/>
                <a:cs typeface="Arial" charset="0"/>
              </a:rPr>
              <a:t>is when the subject of the sentence, also known as the noun (person, place, thing), corresponds with the verb (action) in the sentence. </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txBox="1">
            <a:spLocks noGrp="1"/>
          </p:cNvSpPr>
          <p:nvPr>
            <p:ph type="title"/>
          </p:nvPr>
        </p:nvSpPr>
        <p:spPr>
          <a:xfrm>
            <a:off x="685800" y="533400"/>
            <a:ext cx="8229600" cy="1143000"/>
          </a:xfrm>
        </p:spPr>
        <p:txBody>
          <a:bodyPr/>
          <a:lstStyle/>
          <a:p>
            <a:pPr algn="ctr" eaLnBrk="1" hangingPunct="1"/>
            <a:r>
              <a:rPr lang="en-US" altLang="x-none" sz="4400" b="1">
                <a:latin typeface="Arial" charset="0"/>
                <a:ea typeface="Arial" charset="0"/>
                <a:cs typeface="Arial" charset="0"/>
              </a:rPr>
              <a:t>Singular vs. Plural Verbs</a:t>
            </a:r>
          </a:p>
        </p:txBody>
      </p:sp>
      <p:sp>
        <p:nvSpPr>
          <p:cNvPr id="190467" name="Content Placeholder 2"/>
          <p:cNvSpPr txBox="1">
            <a:spLocks noGrp="1"/>
          </p:cNvSpPr>
          <p:nvPr>
            <p:ph sz="quarter" idx="1"/>
          </p:nvPr>
        </p:nvSpPr>
        <p:spPr>
          <a:xfrm>
            <a:off x="381000" y="1676400"/>
            <a:ext cx="8534400" cy="4572000"/>
          </a:xfrm>
        </p:spPr>
        <p:txBody>
          <a:bodyPr/>
          <a:lstStyle/>
          <a:p>
            <a:pPr eaLnBrk="1" hangingPunct="1">
              <a:buFont typeface="Wingdings 2" charset="2"/>
              <a:buNone/>
            </a:pPr>
            <a:r>
              <a:rPr lang="en-US" altLang="x-none" sz="2800">
                <a:latin typeface="Arial" charset="0"/>
                <a:ea typeface="Arial" charset="0"/>
                <a:cs typeface="Arial" charset="0"/>
              </a:rPr>
              <a:t>Verbs do not form their plurals by adding an “s” as nouns do. In order to determine which verb is singular and which one is plural, think of which verb you would use with </a:t>
            </a:r>
            <a:r>
              <a:rPr lang="en-US" altLang="x-none" sz="2800" i="1">
                <a:latin typeface="Arial" charset="0"/>
                <a:ea typeface="Arial" charset="0"/>
                <a:cs typeface="Arial" charset="0"/>
              </a:rPr>
              <a:t>he</a:t>
            </a:r>
            <a:r>
              <a:rPr lang="en-US" altLang="x-none" sz="2800">
                <a:latin typeface="Arial" charset="0"/>
                <a:ea typeface="Arial" charset="0"/>
                <a:cs typeface="Arial" charset="0"/>
              </a:rPr>
              <a:t> or </a:t>
            </a:r>
            <a:r>
              <a:rPr lang="en-US" altLang="x-none" sz="2800" i="1">
                <a:latin typeface="Arial" charset="0"/>
                <a:ea typeface="Arial" charset="0"/>
                <a:cs typeface="Arial" charset="0"/>
              </a:rPr>
              <a:t>she </a:t>
            </a:r>
            <a:r>
              <a:rPr lang="en-US" altLang="x-none" sz="2800">
                <a:latin typeface="Arial" charset="0"/>
                <a:ea typeface="Arial" charset="0"/>
                <a:cs typeface="Arial" charset="0"/>
              </a:rPr>
              <a:t>(singular) and which verb you would use with </a:t>
            </a:r>
            <a:r>
              <a:rPr lang="en-US" altLang="x-none" sz="2800" i="1">
                <a:latin typeface="Arial" charset="0"/>
                <a:ea typeface="Arial" charset="0"/>
                <a:cs typeface="Arial" charset="0"/>
              </a:rPr>
              <a:t>they </a:t>
            </a:r>
            <a:r>
              <a:rPr lang="en-US" altLang="x-none" sz="2800">
                <a:latin typeface="Arial" charset="0"/>
                <a:ea typeface="Arial" charset="0"/>
                <a:cs typeface="Arial" charset="0"/>
              </a:rPr>
              <a:t>(plural).</a:t>
            </a:r>
          </a:p>
          <a:p>
            <a:pPr eaLnBrk="1" hangingPunct="1">
              <a:buFont typeface="Wingdings 2" charset="2"/>
              <a:buNone/>
            </a:pPr>
            <a:r>
              <a:rPr lang="en-US" altLang="x-none" sz="2800">
                <a:latin typeface="Arial" charset="0"/>
                <a:ea typeface="Arial" charset="0"/>
                <a:cs typeface="Arial" charset="0"/>
              </a:rPr>
              <a:t>	</a:t>
            </a:r>
          </a:p>
          <a:p>
            <a:pPr eaLnBrk="1" hangingPunct="1">
              <a:buFont typeface="Wingdings 2" charset="2"/>
              <a:buNone/>
            </a:pPr>
            <a:r>
              <a:rPr lang="en-US" altLang="x-none" sz="2800" b="1">
                <a:latin typeface="Arial" charset="0"/>
                <a:ea typeface="Arial" charset="0"/>
                <a:cs typeface="Arial" charset="0"/>
              </a:rPr>
              <a:t>Singular: </a:t>
            </a:r>
            <a:r>
              <a:rPr lang="en-US" altLang="x-none" sz="2800">
                <a:latin typeface="Arial" charset="0"/>
                <a:ea typeface="Arial" charset="0"/>
                <a:cs typeface="Arial" charset="0"/>
              </a:rPr>
              <a:t>He walks,______ jumps , ______.</a:t>
            </a:r>
          </a:p>
          <a:p>
            <a:pPr eaLnBrk="1" hangingPunct="1">
              <a:buFont typeface="Wingdings 2" charset="2"/>
              <a:buNone/>
            </a:pPr>
            <a:endParaRPr lang="en-US" altLang="x-none" sz="2800" b="1">
              <a:latin typeface="Arial" charset="0"/>
              <a:ea typeface="Arial" charset="0"/>
              <a:cs typeface="Arial" charset="0"/>
            </a:endParaRPr>
          </a:p>
          <a:p>
            <a:pPr eaLnBrk="1" hangingPunct="1">
              <a:buFont typeface="Wingdings 2" charset="2"/>
              <a:buNone/>
            </a:pPr>
            <a:r>
              <a:rPr lang="en-US" altLang="x-none" sz="2800" b="1">
                <a:latin typeface="Arial" charset="0"/>
                <a:ea typeface="Arial" charset="0"/>
                <a:cs typeface="Arial" charset="0"/>
              </a:rPr>
              <a:t>Plural: </a:t>
            </a:r>
            <a:r>
              <a:rPr lang="en-US" altLang="x-none" sz="2800">
                <a:latin typeface="Arial" charset="0"/>
                <a:ea typeface="Arial" charset="0"/>
                <a:cs typeface="Arial" charset="0"/>
              </a:rPr>
              <a:t>They walk, ________ swim, ____________.</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1</a:t>
            </a:r>
          </a:p>
        </p:txBody>
      </p:sp>
      <p:sp>
        <p:nvSpPr>
          <p:cNvPr id="191491" name="Content Placeholder 2"/>
          <p:cNvSpPr txBox="1">
            <a:spLocks noGrp="1"/>
          </p:cNvSpPr>
          <p:nvPr>
            <p:ph sz="quarter" idx="1"/>
          </p:nvPr>
        </p:nvSpPr>
        <p:spPr/>
        <p:txBody>
          <a:bodyPr/>
          <a:lstStyle/>
          <a:p>
            <a:pPr eaLnBrk="1" hangingPunct="1">
              <a:buFont typeface="Wingdings 2" charset="2"/>
              <a:buNone/>
            </a:pPr>
            <a:r>
              <a:rPr lang="en-US" altLang="x-none" sz="4400">
                <a:latin typeface="Arial" charset="0"/>
                <a:ea typeface="Arial" charset="0"/>
                <a:cs typeface="Arial" charset="0"/>
              </a:rPr>
              <a:t>If the subject is </a:t>
            </a:r>
            <a:r>
              <a:rPr lang="en-US" altLang="x-none" sz="4400" b="1" u="sng">
                <a:latin typeface="Arial" charset="0"/>
                <a:ea typeface="Arial" charset="0"/>
                <a:cs typeface="Arial" charset="0"/>
              </a:rPr>
              <a:t>singular</a:t>
            </a:r>
            <a:r>
              <a:rPr lang="en-US" altLang="x-none" sz="4400">
                <a:latin typeface="Arial" charset="0"/>
                <a:ea typeface="Arial" charset="0"/>
                <a:cs typeface="Arial" charset="0"/>
              </a:rPr>
              <a:t> then the verb is </a:t>
            </a:r>
            <a:r>
              <a:rPr lang="en-US" altLang="x-none" sz="4400" b="1" u="sng">
                <a:latin typeface="Arial" charset="0"/>
                <a:ea typeface="Arial" charset="0"/>
                <a:cs typeface="Arial" charset="0"/>
              </a:rPr>
              <a:t>singular</a:t>
            </a:r>
            <a:r>
              <a:rPr lang="en-US" altLang="x-none" sz="4400">
                <a:latin typeface="Arial" charset="0"/>
                <a:ea typeface="Arial" charset="0"/>
                <a:cs typeface="Arial" charset="0"/>
              </a:rPr>
              <a:t>. If the subject is </a:t>
            </a:r>
            <a:r>
              <a:rPr lang="en-US" altLang="x-none" sz="4400" b="1" u="sng">
                <a:latin typeface="Arial" charset="0"/>
                <a:ea typeface="Arial" charset="0"/>
                <a:cs typeface="Arial" charset="0"/>
              </a:rPr>
              <a:t>plural</a:t>
            </a:r>
            <a:r>
              <a:rPr lang="en-US" altLang="x-none" sz="4400" b="1">
                <a:latin typeface="Arial" charset="0"/>
                <a:ea typeface="Arial" charset="0"/>
                <a:cs typeface="Arial" charset="0"/>
              </a:rPr>
              <a:t> </a:t>
            </a:r>
            <a:r>
              <a:rPr lang="en-US" altLang="x-none" sz="4400">
                <a:latin typeface="Arial" charset="0"/>
                <a:ea typeface="Arial" charset="0"/>
                <a:cs typeface="Arial" charset="0"/>
              </a:rPr>
              <a:t>then the verb is </a:t>
            </a:r>
            <a:r>
              <a:rPr lang="en-US" altLang="x-none" sz="4400" b="1" u="sng">
                <a:latin typeface="Arial" charset="0"/>
                <a:ea typeface="Arial" charset="0"/>
                <a:cs typeface="Arial" charset="0"/>
              </a:rPr>
              <a:t>plural</a:t>
            </a:r>
            <a:r>
              <a:rPr lang="en-US" altLang="x-none" sz="4400">
                <a:latin typeface="Arial" charset="0"/>
                <a:ea typeface="Arial" charset="0"/>
                <a:cs typeface="Arial" charset="0"/>
              </a:rPr>
              <a:t>. </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txBox="1">
            <a:spLocks noGrp="1"/>
          </p:cNvSpPr>
          <p:nvPr>
            <p:ph type="title"/>
          </p:nvPr>
        </p:nvSpPr>
        <p:spPr/>
        <p:txBody>
          <a:bodyPr/>
          <a:lstStyle/>
          <a:p>
            <a:pPr eaLnBrk="1" hangingPunct="1"/>
            <a:r>
              <a:rPr lang="en-US" altLang="x-none" sz="6000">
                <a:latin typeface="Arial" charset="0"/>
                <a:ea typeface="Arial" charset="0"/>
                <a:cs typeface="Arial" charset="0"/>
              </a:rPr>
              <a:t>Examples</a:t>
            </a:r>
          </a:p>
        </p:txBody>
      </p:sp>
      <p:sp>
        <p:nvSpPr>
          <p:cNvPr id="192515" name="Content Placeholder 2"/>
          <p:cNvSpPr txBox="1">
            <a:spLocks noGrp="1"/>
          </p:cNvSpPr>
          <p:nvPr>
            <p:ph sz="quarter" idx="1"/>
          </p:nvPr>
        </p:nvSpPr>
        <p:spPr/>
        <p:txBody>
          <a:bodyPr/>
          <a:lstStyle/>
          <a:p>
            <a:pPr marL="457200" indent="-457200" eaLnBrk="1" hangingPunct="1">
              <a:buFontTx/>
              <a:buChar char="•"/>
            </a:pPr>
            <a:r>
              <a:rPr lang="en-US" altLang="x-none" sz="3200" b="1">
                <a:latin typeface="Arial" charset="0"/>
                <a:ea typeface="Arial" charset="0"/>
                <a:cs typeface="Arial" charset="0"/>
              </a:rPr>
              <a:t>Mike (singular)</a:t>
            </a:r>
            <a:r>
              <a:rPr lang="en-US" altLang="x-none" sz="3200">
                <a:latin typeface="Arial" charset="0"/>
                <a:ea typeface="Arial" charset="0"/>
                <a:cs typeface="Arial" charset="0"/>
              </a:rPr>
              <a:t> </a:t>
            </a:r>
            <a:r>
              <a:rPr lang="en-US" altLang="x-none" sz="3200" u="sng">
                <a:latin typeface="Arial" charset="0"/>
                <a:ea typeface="Arial" charset="0"/>
                <a:cs typeface="Arial" charset="0"/>
              </a:rPr>
              <a:t>is</a:t>
            </a:r>
            <a:r>
              <a:rPr lang="en-US" altLang="x-none" sz="3200">
                <a:latin typeface="Arial" charset="0"/>
                <a:ea typeface="Arial" charset="0"/>
                <a:cs typeface="Arial" charset="0"/>
              </a:rPr>
              <a:t> the captain of the baseball team. </a:t>
            </a:r>
          </a:p>
          <a:p>
            <a:pPr marL="457200" indent="-457200" eaLnBrk="1" hangingPunct="1">
              <a:buFontTx/>
              <a:buChar char="•"/>
            </a:pPr>
            <a:r>
              <a:rPr lang="en-US" altLang="x-none" sz="3200" b="1">
                <a:latin typeface="Arial" charset="0"/>
                <a:ea typeface="Arial" charset="0"/>
                <a:cs typeface="Arial" charset="0"/>
              </a:rPr>
              <a:t>They (plural)</a:t>
            </a:r>
            <a:r>
              <a:rPr lang="en-US" altLang="x-none" sz="3200">
                <a:latin typeface="Arial" charset="0"/>
                <a:ea typeface="Arial" charset="0"/>
                <a:cs typeface="Arial" charset="0"/>
              </a:rPr>
              <a:t> </a:t>
            </a:r>
            <a:r>
              <a:rPr lang="en-US" altLang="x-none" sz="3200" u="sng">
                <a:latin typeface="Arial" charset="0"/>
                <a:ea typeface="Arial" charset="0"/>
                <a:cs typeface="Arial" charset="0"/>
              </a:rPr>
              <a:t>are</a:t>
            </a:r>
            <a:r>
              <a:rPr lang="en-US" altLang="x-none" sz="3200">
                <a:latin typeface="Arial" charset="0"/>
                <a:ea typeface="Arial" charset="0"/>
                <a:cs typeface="Arial" charset="0"/>
              </a:rPr>
              <a:t> going for a walk. </a:t>
            </a:r>
          </a:p>
          <a:p>
            <a:pPr marL="457200" indent="-457200" eaLnBrk="1" hangingPunct="1">
              <a:buFontTx/>
              <a:buChar char="•"/>
            </a:pPr>
            <a:r>
              <a:rPr lang="en-US" altLang="x-none" sz="3200" b="1">
                <a:latin typeface="Arial" charset="0"/>
                <a:ea typeface="Arial" charset="0"/>
                <a:cs typeface="Arial" charset="0"/>
              </a:rPr>
              <a:t>The dog (singular) ______ </a:t>
            </a:r>
            <a:r>
              <a:rPr lang="en-US" altLang="x-none" sz="3200">
                <a:latin typeface="Arial" charset="0"/>
                <a:ea typeface="Arial" charset="0"/>
                <a:cs typeface="Arial" charset="0"/>
              </a:rPr>
              <a:t>happy to go on a walk. </a:t>
            </a:r>
          </a:p>
          <a:p>
            <a:pPr marL="457200" indent="-457200" eaLnBrk="1" hangingPunct="1">
              <a:buFontTx/>
              <a:buChar char="•"/>
            </a:pPr>
            <a:r>
              <a:rPr lang="en-US" altLang="x-none" sz="3200" b="1">
                <a:latin typeface="Arial" charset="0"/>
                <a:ea typeface="Arial" charset="0"/>
                <a:cs typeface="Arial" charset="0"/>
              </a:rPr>
              <a:t>The students (plural) ______ </a:t>
            </a:r>
            <a:r>
              <a:rPr lang="en-US" altLang="x-none" sz="3200">
                <a:latin typeface="Arial" charset="0"/>
                <a:ea typeface="Arial" charset="0"/>
                <a:cs typeface="Arial" charset="0"/>
              </a:rPr>
              <a:t>going to the football game. </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2</a:t>
            </a:r>
          </a:p>
        </p:txBody>
      </p:sp>
      <p:sp>
        <p:nvSpPr>
          <p:cNvPr id="193539" name="Content Placeholder 2"/>
          <p:cNvSpPr txBox="1">
            <a:spLocks noGrp="1"/>
          </p:cNvSpPr>
          <p:nvPr>
            <p:ph sz="quarter" idx="1"/>
          </p:nvPr>
        </p:nvSpPr>
        <p:spPr/>
        <p:txBody>
          <a:bodyPr/>
          <a:lstStyle/>
          <a:p>
            <a:pPr eaLnBrk="1" hangingPunct="1">
              <a:buFont typeface="Wingdings 2" charset="2"/>
              <a:buNone/>
            </a:pPr>
            <a:r>
              <a:rPr lang="en-US" altLang="x-none" sz="4400" b="1">
                <a:latin typeface="Arial" charset="0"/>
                <a:ea typeface="Arial" charset="0"/>
                <a:cs typeface="Arial" charset="0"/>
              </a:rPr>
              <a:t>Use a </a:t>
            </a:r>
            <a:r>
              <a:rPr lang="en-US" altLang="x-none" sz="4400" b="1" u="sng">
                <a:latin typeface="Arial" charset="0"/>
                <a:ea typeface="Arial" charset="0"/>
                <a:cs typeface="Arial" charset="0"/>
              </a:rPr>
              <a:t>singular</a:t>
            </a:r>
            <a:r>
              <a:rPr lang="en-US" altLang="x-none" sz="4400" b="1">
                <a:latin typeface="Arial" charset="0"/>
                <a:ea typeface="Arial" charset="0"/>
                <a:cs typeface="Arial" charset="0"/>
              </a:rPr>
              <a:t> verb after: </a:t>
            </a:r>
            <a:r>
              <a:rPr lang="en-US" altLang="x-none" sz="4400">
                <a:latin typeface="Arial" charset="0"/>
                <a:ea typeface="Arial" charset="0"/>
                <a:cs typeface="Arial" charset="0"/>
              </a:rPr>
              <a:t>each, neither, everyone, everybody, nobody, and someone. </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txBox="1">
            <a:spLocks noGrp="1"/>
          </p:cNvSpPr>
          <p:nvPr>
            <p:ph type="title"/>
          </p:nvPr>
        </p:nvSpPr>
        <p:spPr/>
        <p:txBody>
          <a:bodyPr/>
          <a:lstStyle/>
          <a:p>
            <a:pPr eaLnBrk="1" hangingPunct="1"/>
            <a:r>
              <a:rPr lang="en-US" altLang="x-none" sz="6000">
                <a:latin typeface="Arial" charset="0"/>
                <a:ea typeface="Arial" charset="0"/>
                <a:cs typeface="Arial" charset="0"/>
              </a:rPr>
              <a:t>Examples</a:t>
            </a:r>
          </a:p>
        </p:txBody>
      </p:sp>
      <p:sp>
        <p:nvSpPr>
          <p:cNvPr id="194563" name="Content Placeholder 2"/>
          <p:cNvSpPr txBox="1">
            <a:spLocks noGrp="1"/>
          </p:cNvSpPr>
          <p:nvPr>
            <p:ph sz="quarter" idx="1"/>
          </p:nvPr>
        </p:nvSpPr>
        <p:spPr/>
        <p:txBody>
          <a:bodyPr/>
          <a:lstStyle/>
          <a:p>
            <a:pPr eaLnBrk="1" hangingPunct="1"/>
            <a:r>
              <a:rPr lang="en-US" altLang="x-none" sz="4400" b="1">
                <a:latin typeface="Arial" charset="0"/>
                <a:ea typeface="Arial" charset="0"/>
                <a:cs typeface="Arial" charset="0"/>
              </a:rPr>
              <a:t>Everybody</a:t>
            </a:r>
            <a:r>
              <a:rPr lang="en-US" altLang="x-none" sz="4400">
                <a:latin typeface="Arial" charset="0"/>
                <a:ea typeface="Arial" charset="0"/>
                <a:cs typeface="Arial" charset="0"/>
              </a:rPr>
              <a:t> </a:t>
            </a:r>
            <a:r>
              <a:rPr lang="en-US" altLang="x-none" sz="4400" u="sng">
                <a:latin typeface="Arial" charset="0"/>
                <a:ea typeface="Arial" charset="0"/>
                <a:cs typeface="Arial" charset="0"/>
              </a:rPr>
              <a:t>ran</a:t>
            </a:r>
            <a:r>
              <a:rPr lang="en-US" altLang="x-none" sz="4400">
                <a:latin typeface="Arial" charset="0"/>
                <a:ea typeface="Arial" charset="0"/>
                <a:cs typeface="Arial" charset="0"/>
              </a:rPr>
              <a:t> to the ticket booth.</a:t>
            </a:r>
          </a:p>
          <a:p>
            <a:pPr eaLnBrk="1" hangingPunct="1"/>
            <a:endParaRPr lang="en-US" altLang="x-none" sz="4400">
              <a:latin typeface="Arial" charset="0"/>
              <a:ea typeface="Arial" charset="0"/>
              <a:cs typeface="Arial" charset="0"/>
            </a:endParaRPr>
          </a:p>
          <a:p>
            <a:pPr eaLnBrk="1" hangingPunct="1"/>
            <a:r>
              <a:rPr lang="en-US" altLang="x-none" sz="4400" b="1">
                <a:latin typeface="Arial" charset="0"/>
                <a:ea typeface="Arial" charset="0"/>
                <a:cs typeface="Arial" charset="0"/>
              </a:rPr>
              <a:t>Each</a:t>
            </a:r>
            <a:r>
              <a:rPr lang="en-US" altLang="x-none" sz="4400">
                <a:latin typeface="Arial" charset="0"/>
                <a:ea typeface="Arial" charset="0"/>
                <a:cs typeface="Arial" charset="0"/>
              </a:rPr>
              <a:t> of the cars </a:t>
            </a:r>
            <a:r>
              <a:rPr lang="en-US" altLang="x-none" sz="4400" u="sng">
                <a:latin typeface="Arial" charset="0"/>
                <a:ea typeface="Arial" charset="0"/>
                <a:cs typeface="Arial" charset="0"/>
              </a:rPr>
              <a:t>includes</a:t>
            </a:r>
            <a:r>
              <a:rPr lang="en-US" altLang="x-none" sz="4400">
                <a:latin typeface="Arial" charset="0"/>
                <a:ea typeface="Arial" charset="0"/>
                <a:cs typeface="Arial" charset="0"/>
              </a:rPr>
              <a:t> a radio and mp3 player. </a:t>
            </a:r>
            <a:endParaRPr lang="en-US" altLang="x-none" sz="4400" u="sng">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3</a:t>
            </a:r>
          </a:p>
        </p:txBody>
      </p:sp>
      <p:sp>
        <p:nvSpPr>
          <p:cNvPr id="195587" name="Content Placeholder 2"/>
          <p:cNvSpPr txBox="1">
            <a:spLocks noGrp="1"/>
          </p:cNvSpPr>
          <p:nvPr>
            <p:ph sz="quarter" idx="1"/>
          </p:nvPr>
        </p:nvSpPr>
        <p:spPr/>
        <p:txBody>
          <a:bodyPr/>
          <a:lstStyle/>
          <a:p>
            <a:pPr eaLnBrk="1" hangingPunct="1">
              <a:buFont typeface="Wingdings 2" charset="2"/>
              <a:buNone/>
            </a:pPr>
            <a:r>
              <a:rPr lang="en-US" altLang="x-none" sz="4400">
                <a:latin typeface="Arial" charset="0"/>
                <a:ea typeface="Arial" charset="0"/>
                <a:cs typeface="Arial" charset="0"/>
              </a:rPr>
              <a:t>When using as well as, except, in addition to, no less than, and with, the subject </a:t>
            </a:r>
            <a:r>
              <a:rPr lang="en-US" altLang="x-none" sz="4400" b="1" u="sng">
                <a:latin typeface="Arial" charset="0"/>
                <a:ea typeface="Arial" charset="0"/>
                <a:cs typeface="Arial" charset="0"/>
              </a:rPr>
              <a:t>before</a:t>
            </a:r>
            <a:r>
              <a:rPr lang="en-US" altLang="x-none" sz="4400">
                <a:latin typeface="Arial" charset="0"/>
                <a:ea typeface="Arial" charset="0"/>
                <a:cs typeface="Arial" charset="0"/>
              </a:rPr>
              <a:t> these phrases determines the number.</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txBox="1">
            <a:spLocks noGrp="1"/>
          </p:cNvSpPr>
          <p:nvPr>
            <p:ph type="title"/>
          </p:nvPr>
        </p:nvSpPr>
        <p:spPr/>
        <p:txBody>
          <a:bodyPr/>
          <a:lstStyle/>
          <a:p>
            <a:r>
              <a:rPr lang="en-US" altLang="x-none" sz="6000">
                <a:latin typeface="Arial" charset="0"/>
                <a:ea typeface="Arial" charset="0"/>
                <a:cs typeface="Arial" charset="0"/>
              </a:rPr>
              <a:t>Examples</a:t>
            </a:r>
          </a:p>
        </p:txBody>
      </p:sp>
      <p:sp>
        <p:nvSpPr>
          <p:cNvPr id="14339" name="Content Placeholder 2"/>
          <p:cNvSpPr>
            <a:spLocks noGrp="1"/>
          </p:cNvSpPr>
          <p:nvPr>
            <p:ph sz="quarter" idx="1"/>
          </p:nvPr>
        </p:nvSpPr>
        <p:spPr/>
        <p:txBody>
          <a:bodyPr/>
          <a:lstStyle/>
          <a:p>
            <a:pPr marL="571500" indent="-571500" eaLnBrk="1" hangingPunct="1">
              <a:buFont typeface="Arial" charset="0"/>
              <a:buChar char="•"/>
              <a:defRPr/>
            </a:pPr>
            <a:r>
              <a:rPr lang="en-US" altLang="x-none" sz="4400" b="1" dirty="0"/>
              <a:t>AT&amp;T (singular),</a:t>
            </a:r>
            <a:r>
              <a:rPr lang="en-US" altLang="x-none" sz="4400" dirty="0"/>
              <a:t> in addition to, Verizon </a:t>
            </a:r>
            <a:r>
              <a:rPr lang="en-US" altLang="x-none" sz="4400" u="sng" dirty="0"/>
              <a:t>is</a:t>
            </a:r>
            <a:r>
              <a:rPr lang="en-US" altLang="x-none" sz="4400" dirty="0"/>
              <a:t> releasing a new smart phone. </a:t>
            </a:r>
          </a:p>
          <a:p>
            <a:pPr marL="571500" indent="-571500" eaLnBrk="1" hangingPunct="1">
              <a:buFont typeface="Arial" charset="0"/>
              <a:buChar char="•"/>
              <a:defRPr/>
            </a:pPr>
            <a:r>
              <a:rPr lang="en-US" altLang="x-none" sz="4400" dirty="0"/>
              <a:t>The</a:t>
            </a:r>
            <a:r>
              <a:rPr lang="en-US" altLang="x-none" sz="4400" b="1" dirty="0"/>
              <a:t> iPods (plural), </a:t>
            </a:r>
            <a:r>
              <a:rPr lang="en-US" altLang="x-none" sz="4400" dirty="0"/>
              <a:t>in addition to other mp3 devices, </a:t>
            </a:r>
            <a:r>
              <a:rPr lang="en-US" altLang="x-none" sz="4400" u="sng" dirty="0"/>
              <a:t>include</a:t>
            </a:r>
            <a:r>
              <a:rPr lang="en-US" altLang="x-none" sz="4400" dirty="0"/>
              <a:t> internal video cameras and headphones. </a:t>
            </a:r>
          </a:p>
          <a:p>
            <a:pPr>
              <a:defRPr/>
            </a:pPr>
            <a:endParaRPr lang="en-US" altLang="x-non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Quiz = Monday</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3,  5, 6) **If you finish, bring me your test so I can score it! </a:t>
            </a:r>
            <a:r>
              <a:rPr lang="en-US" sz="5600" dirty="0" smtClean="0">
                <a:latin typeface="+mn-lt"/>
                <a:ea typeface="Calibri"/>
                <a:cs typeface="Calibri"/>
                <a:sym typeface="Wingdings" panose="05000000000000000000" pitchFamily="2" charset="2"/>
              </a:rPr>
              <a: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samples of reflection paragraphs for AOTW and score them.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answers to the Prefix/suffix/root Quiz from this past Monday.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fill out the sign up form for SSR books.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Study for your Quiz on prefixes, suffixes and roots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have an SSR book to bring with you on Monday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txBox="1">
            <a:spLocks noGrp="1"/>
          </p:cNvSpPr>
          <p:nvPr>
            <p:ph type="title"/>
          </p:nvPr>
        </p:nvSpPr>
        <p:spPr/>
        <p:txBody>
          <a:bodyPr/>
          <a:lstStyle/>
          <a:p>
            <a:r>
              <a:rPr lang="en-US" altLang="x-none" sz="6000">
                <a:latin typeface="Arial" charset="0"/>
                <a:ea typeface="Arial" charset="0"/>
                <a:cs typeface="Arial" charset="0"/>
              </a:rPr>
              <a:t>Let’s Practice!</a:t>
            </a:r>
          </a:p>
        </p:txBody>
      </p:sp>
      <p:sp>
        <p:nvSpPr>
          <p:cNvPr id="15363" name="Content Placeholder 2"/>
          <p:cNvSpPr>
            <a:spLocks noGrp="1"/>
          </p:cNvSpPr>
          <p:nvPr>
            <p:ph sz="quarter" idx="1"/>
          </p:nvPr>
        </p:nvSpPr>
        <p:spPr>
          <a:xfrm>
            <a:off x="304800" y="1447800"/>
            <a:ext cx="8382000" cy="4572000"/>
          </a:xfrm>
        </p:spPr>
        <p:txBody>
          <a:bodyPr/>
          <a:lstStyle/>
          <a:p>
            <a:pPr marL="457200" indent="-457200">
              <a:buFont typeface="Arial" charset="0"/>
              <a:buChar char="•"/>
              <a:defRPr/>
            </a:pPr>
            <a:r>
              <a:rPr lang="en-US" altLang="x-none" sz="2800" dirty="0"/>
              <a:t>The boys on the swim team </a:t>
            </a:r>
            <a:r>
              <a:rPr lang="en-US" altLang="x-none" sz="2800" u="sng" dirty="0"/>
              <a:t>is/are</a:t>
            </a:r>
            <a:r>
              <a:rPr lang="en-US" altLang="x-none" sz="2800" dirty="0"/>
              <a:t> going to the assembly. </a:t>
            </a:r>
          </a:p>
          <a:p>
            <a:pPr marL="457200" indent="-457200">
              <a:buFont typeface="Arial" charset="0"/>
              <a:buChar char="•"/>
              <a:defRPr/>
            </a:pPr>
            <a:r>
              <a:rPr lang="en-US" altLang="x-none" sz="2800" dirty="0"/>
              <a:t>In the summer, John </a:t>
            </a:r>
            <a:r>
              <a:rPr lang="en-US" altLang="x-none" sz="2800" u="sng" dirty="0"/>
              <a:t>plays/play </a:t>
            </a:r>
            <a:r>
              <a:rPr lang="en-US" altLang="x-none" sz="2800" dirty="0"/>
              <a:t>basketball three times a week.</a:t>
            </a:r>
          </a:p>
          <a:p>
            <a:pPr marL="457200" indent="-457200">
              <a:buFont typeface="Arial" charset="0"/>
              <a:buChar char="•"/>
              <a:defRPr/>
            </a:pPr>
            <a:r>
              <a:rPr lang="en-US" altLang="x-none" sz="2800" dirty="0"/>
              <a:t>Each of the members </a:t>
            </a:r>
            <a:r>
              <a:rPr lang="en-US" altLang="x-none" sz="2800" u="sng" dirty="0"/>
              <a:t>plan/plans</a:t>
            </a:r>
            <a:r>
              <a:rPr lang="en-US" altLang="x-none" sz="2800" dirty="0"/>
              <a:t> to vote on Monday. </a:t>
            </a:r>
          </a:p>
          <a:p>
            <a:pPr marL="457200" indent="-457200">
              <a:buFont typeface="Arial" charset="0"/>
              <a:buChar char="•"/>
              <a:defRPr/>
            </a:pPr>
            <a:r>
              <a:rPr lang="en-US" altLang="x-none" sz="2800" dirty="0"/>
              <a:t>Before every game, the girls varsity basketball team </a:t>
            </a:r>
            <a:r>
              <a:rPr lang="en-US" altLang="x-none" sz="2800" u="sng" dirty="0"/>
              <a:t>watch/ watches</a:t>
            </a:r>
            <a:r>
              <a:rPr lang="en-US" altLang="x-none" sz="2800" dirty="0"/>
              <a:t> film on the opponents. </a:t>
            </a:r>
            <a:endParaRPr lang="en-US" altLang="x-none" sz="2800" dirty="0" smtClean="0"/>
          </a:p>
          <a:p>
            <a:pPr marL="457200" indent="-457200">
              <a:buFont typeface="Arial" charset="0"/>
              <a:buChar char="•"/>
              <a:defRPr/>
            </a:pPr>
            <a:r>
              <a:rPr lang="en-US" sz="2800" dirty="0"/>
              <a:t>The</a:t>
            </a:r>
            <a:r>
              <a:rPr lang="en-US" sz="2800" b="1" dirty="0"/>
              <a:t> </a:t>
            </a:r>
            <a:r>
              <a:rPr lang="en-US" sz="2800" dirty="0"/>
              <a:t>principal, in addition to the rest of the staff, </a:t>
            </a:r>
            <a:r>
              <a:rPr lang="en-US" sz="2800" u="sng" dirty="0"/>
              <a:t>make / makes </a:t>
            </a:r>
            <a:r>
              <a:rPr lang="en-US" sz="2800" dirty="0"/>
              <a:t>decisions regarding school policies.  </a:t>
            </a:r>
          </a:p>
          <a:p>
            <a:pPr>
              <a:defRPr/>
            </a:pPr>
            <a:endParaRPr lang="en-US" altLang="x-none" sz="2800" dirty="0"/>
          </a:p>
          <a:p>
            <a:pPr eaLnBrk="1" hangingPunct="1">
              <a:defRPr/>
            </a:pPr>
            <a:endParaRPr lang="en-US" altLang="x-none" sz="2800" dirty="0"/>
          </a:p>
          <a:p>
            <a:pPr>
              <a:defRPr/>
            </a:pPr>
            <a:endParaRPr lang="en-US" altLang="x-none"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2/15/17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materialize (verb)</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materialize (verb)</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AOTW 2: Rhetorical Analysis practice (cold read).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Step 1 = annotate for author’s techniques and for what purpose. “in order to”</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Mini lesson=Essay writing planning</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You must have one introductory paragraph and one body paragraph written in class in order to score and revise it on Friday. </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If you finish everything, you can write a letter to thank the donors for helping buy books for our literature circles last semester (due Friday). Please write out the letter or type it up. </a:t>
            </a:r>
          </a:p>
          <a:p>
            <a:pPr eaLnBrk="1" fontAlgn="auto" hangingPunct="1">
              <a:lnSpc>
                <a:spcPct val="80000"/>
              </a:lnSpc>
              <a:spcBef>
                <a:spcPts val="400"/>
              </a:spcBef>
              <a:spcAft>
                <a:spcPts val="0"/>
              </a:spcAft>
              <a:buClr>
                <a:srgbClr val="000000"/>
              </a:buClr>
              <a:buSzPct val="100000"/>
              <a:defRPr/>
            </a:pPr>
            <a:r>
              <a:rPr lang="en-US" sz="1800" b="1" dirty="0" smtClean="0">
                <a:solidFill>
                  <a:srgbClr val="FF0000"/>
                </a:solidFill>
                <a:latin typeface="Calibri"/>
                <a:ea typeface="Calibri"/>
                <a:cs typeface="Calibri"/>
                <a:sym typeface="Calibri"/>
              </a:rPr>
              <a:t>Class Announcements: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Tomorrow, the counselors will be working with you to discuss scholarship, college, and the SATS.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Friday, you must have an SSR Book. We will discuss options for checking out books on at the end of the hour. </a:t>
            </a:r>
            <a:endParaRPr lang="en-US" sz="1800" b="1" dirty="0" smtClean="0">
              <a:latin typeface="Calibri"/>
              <a:ea typeface="Calibri"/>
              <a:cs typeface="Calibri"/>
              <a:sym typeface="Wingdings"/>
            </a:endParaRP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61053211"/>
      </p:ext>
    </p:extLst>
  </p:cSld>
  <p:clrMapOvr>
    <a:masterClrMapping/>
  </p:clrMapOvr>
  <p:transition spd="slow">
    <p:cut/>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2/15/17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materialize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m</a:t>
            </a:r>
            <a:r>
              <a:rPr lang="en-US" sz="2000" i="1" dirty="0" err="1" smtClean="0">
                <a:solidFill>
                  <a:schemeClr val="bg1"/>
                </a:solidFill>
              </a:rPr>
              <a:t>uh</a:t>
            </a:r>
            <a:r>
              <a:rPr lang="en-US" sz="2000" dirty="0" smtClean="0">
                <a:solidFill>
                  <a:schemeClr val="bg1"/>
                </a:solidFill>
              </a:rPr>
              <a:t>-</a:t>
            </a:r>
            <a:r>
              <a:rPr lang="en-US" sz="2000" b="1" dirty="0" err="1" smtClean="0">
                <a:solidFill>
                  <a:schemeClr val="bg1"/>
                </a:solidFill>
              </a:rPr>
              <a:t>teer</a:t>
            </a:r>
            <a:r>
              <a:rPr lang="en-US" sz="2000" dirty="0" smtClean="0">
                <a:solidFill>
                  <a:schemeClr val="bg1"/>
                </a:solidFill>
              </a:rPr>
              <a:t>-</a:t>
            </a:r>
            <a:r>
              <a:rPr lang="en-US" sz="2000" dirty="0" err="1" smtClean="0">
                <a:solidFill>
                  <a:schemeClr val="bg1"/>
                </a:solidFill>
              </a:rPr>
              <a:t>ee</a:t>
            </a:r>
            <a:r>
              <a:rPr lang="en-US" sz="2000" dirty="0" smtClean="0">
                <a:solidFill>
                  <a:schemeClr val="bg1"/>
                </a:solidFill>
              </a:rPr>
              <a:t>-</a:t>
            </a:r>
            <a:r>
              <a:rPr lang="en-US" sz="2000" i="1" dirty="0" smtClean="0">
                <a:solidFill>
                  <a:schemeClr val="bg1"/>
                </a:solidFill>
              </a:rPr>
              <a:t>uh</a:t>
            </a:r>
            <a:r>
              <a:rPr lang="en-US" sz="2000" dirty="0" smtClean="0">
                <a:solidFill>
                  <a:schemeClr val="bg1"/>
                </a:solidFill>
              </a:rPr>
              <a:t>-</a:t>
            </a:r>
            <a:r>
              <a:rPr lang="en-US" sz="2000" dirty="0" err="1" smtClean="0">
                <a:solidFill>
                  <a:schemeClr val="bg1"/>
                </a:solidFill>
              </a:rPr>
              <a:t>lahyz</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disappear, hide, leave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materialization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If you want to make your dreams </a:t>
            </a:r>
            <a:r>
              <a:rPr lang="en-US" sz="2000" b="1" u="sng" dirty="0">
                <a:solidFill>
                  <a:schemeClr val="bg1"/>
                </a:solidFill>
              </a:rPr>
              <a:t>materialize</a:t>
            </a:r>
            <a:r>
              <a:rPr lang="en-US" sz="2000" dirty="0">
                <a:solidFill>
                  <a:schemeClr val="bg1"/>
                </a:solidFill>
              </a:rPr>
              <a:t>, you must take steps to make them real.</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a:t>
            </a:r>
            <a:r>
              <a:rPr lang="en-US" altLang="en-US" sz="2000" dirty="0" smtClean="0">
                <a:solidFill>
                  <a:srgbClr val="FFFFFF"/>
                </a:solidFill>
              </a:rPr>
              <a:t>ppear, occur, develop, happen, transpire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c</a:t>
            </a:r>
            <a:r>
              <a:rPr lang="en-US" sz="2000" dirty="0" smtClean="0">
                <a:solidFill>
                  <a:schemeClr val="bg1"/>
                </a:solidFill>
              </a:rPr>
              <a:t>ome into being; or to become real or visible</a:t>
            </a:r>
            <a:endParaRPr lang="en-US" altLang="x-none" sz="2000" dirty="0">
              <a:solidFill>
                <a:schemeClr val="bg1"/>
              </a:solidFill>
            </a:endParaRPr>
          </a:p>
        </p:txBody>
      </p:sp>
    </p:spTree>
    <p:extLst>
      <p:ext uri="{BB962C8B-B14F-4D97-AF65-F5344CB8AC3E}">
        <p14:creationId xmlns:p14="http://schemas.microsoft.com/office/powerpoint/2010/main" val="1511548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2/17/17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credulous (adjective)</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credulous (adjective)</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Review Rubric and score + peer edit classmate’s rhetorical analysis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Fill out the SSR Book Commitment form and start reading SSR book (20 mins)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If you finish everything, you can write a letter to thank the donors for helping buy books for our literature circles last semester (due today). Please write out the letter or type it up.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759654408"/>
      </p:ext>
    </p:extLst>
  </p:cSld>
  <p:clrMapOvr>
    <a:masterClrMapping/>
  </p:clrMapOvr>
  <p:transition spd="slow">
    <p:cut/>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2/17/17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credulous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krej</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l</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skeptical, suspicious, untrusting</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credulously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Some of Mr. Schmitt’s </a:t>
            </a:r>
            <a:r>
              <a:rPr lang="en-US" sz="2000" b="1" u="sng" dirty="0" smtClean="0">
                <a:solidFill>
                  <a:schemeClr val="bg1"/>
                </a:solidFill>
              </a:rPr>
              <a:t>credulous</a:t>
            </a:r>
            <a:r>
              <a:rPr lang="en-US" sz="2000" dirty="0" smtClean="0">
                <a:solidFill>
                  <a:schemeClr val="bg1"/>
                </a:solidFill>
              </a:rPr>
              <a:t> students believe every word that comes out of his mouth.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Gullible, naïve, impressionable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having or showing too great a readiness to believe things.</a:t>
            </a:r>
            <a:endParaRPr lang="en-US" altLang="x-none" sz="2000" dirty="0">
              <a:solidFill>
                <a:schemeClr val="bg1"/>
              </a:solidFill>
            </a:endParaRPr>
          </a:p>
        </p:txBody>
      </p:sp>
    </p:spTree>
    <p:extLst>
      <p:ext uri="{BB962C8B-B14F-4D97-AF65-F5344CB8AC3E}">
        <p14:creationId xmlns:p14="http://schemas.microsoft.com/office/powerpoint/2010/main" val="726916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2/27/17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Attendance then head to auditorium</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Counselors Assembly</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You need to have your SSR book in class, everyday, starting tomorrow.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Fill out the SSR Book Commitment form and start reading SSR book (20 mins)</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60921617"/>
      </p:ext>
    </p:extLst>
  </p:cSld>
  <p:clrMapOvr>
    <a:masterClrMapping/>
  </p:clrMapOvr>
  <p:transition spd="slow">
    <p:cut/>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2/28/17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blight (verb)</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WOTD + Subject-Verb Agreement Rules</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Transcendentalism Anticipation Guide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Start reading and annotating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article</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00265911"/>
      </p:ext>
    </p:extLst>
  </p:cSld>
  <p:clrMapOvr>
    <a:masterClrMapping/>
  </p:clrMapOvr>
  <p:transition spd="slow">
    <p:cut/>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2/28/17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blight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krej</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l</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aid, fix, improve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blight (noun), </a:t>
            </a:r>
            <a:r>
              <a:rPr lang="en-US" altLang="en-US" sz="2000" dirty="0" err="1" smtClean="0">
                <a:solidFill>
                  <a:schemeClr val="bg1"/>
                </a:solidFill>
                <a:latin typeface="+mn-lt"/>
              </a:rPr>
              <a:t>blightingly</a:t>
            </a:r>
            <a:r>
              <a:rPr lang="en-US" altLang="en-US" sz="2000" dirty="0" smtClean="0">
                <a:solidFill>
                  <a:schemeClr val="bg1"/>
                </a:solidFill>
                <a:latin typeface="+mn-lt"/>
              </a:rPr>
              <a:t>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There is some disagreement as to whether graffiti artists work to </a:t>
            </a:r>
            <a:r>
              <a:rPr lang="en-US" sz="2000" b="1" u="sng" dirty="0">
                <a:solidFill>
                  <a:schemeClr val="bg1"/>
                </a:solidFill>
              </a:rPr>
              <a:t>blight</a:t>
            </a:r>
            <a:r>
              <a:rPr lang="en-US" sz="2000" dirty="0">
                <a:solidFill>
                  <a:schemeClr val="bg1"/>
                </a:solidFill>
              </a:rPr>
              <a:t> areas of the city or enrich it with a unique art style.</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t</a:t>
            </a:r>
            <a:r>
              <a:rPr lang="en-US" altLang="en-US" sz="2000" dirty="0" smtClean="0">
                <a:solidFill>
                  <a:srgbClr val="FFFFFF"/>
                </a:solidFill>
              </a:rPr>
              <a:t>aint, nullify, damage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To spoil</a:t>
            </a:r>
            <a:r>
              <a:rPr lang="en-US" sz="2000" dirty="0">
                <a:solidFill>
                  <a:schemeClr val="bg1"/>
                </a:solidFill>
              </a:rPr>
              <a:t>, harm, or destroy.</a:t>
            </a:r>
            <a:endParaRPr lang="en-US" altLang="x-none" sz="2000" dirty="0">
              <a:solidFill>
                <a:schemeClr val="bg1"/>
              </a:solidFill>
            </a:endParaRPr>
          </a:p>
        </p:txBody>
      </p:sp>
    </p:spTree>
    <p:extLst>
      <p:ext uri="{BB962C8B-B14F-4D97-AF65-F5344CB8AC3E}">
        <p14:creationId xmlns:p14="http://schemas.microsoft.com/office/powerpoint/2010/main" val="1972937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2400" b="1" dirty="0" smtClean="0"/>
              <a:t>Tuesday 2/28/17</a:t>
            </a:r>
            <a:br>
              <a:rPr lang="en-US" sz="2400" b="1" dirty="0" smtClean="0"/>
            </a:br>
            <a:r>
              <a:rPr lang="en-US" sz="2400" b="1" dirty="0" smtClean="0"/>
              <a:t>Daily Grammar Practice: Subject Verb Agreement</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9306460"/>
              </p:ext>
            </p:extLst>
          </p:nvPr>
        </p:nvGraphicFramePr>
        <p:xfrm>
          <a:off x="457200" y="1219200"/>
          <a:ext cx="7848600" cy="5029200"/>
        </p:xfrm>
        <a:graphic>
          <a:graphicData uri="http://schemas.openxmlformats.org/drawingml/2006/table">
            <a:tbl>
              <a:tblPr firstRow="1" bandRow="1">
                <a:tableStyleId>{ED083AE6-46FA-4A59-8FB0-9F97EB10719F}</a:tableStyleId>
              </a:tblPr>
              <a:tblGrid>
                <a:gridCol w="3924300"/>
                <a:gridCol w="3924300"/>
              </a:tblGrid>
              <a:tr h="345486">
                <a:tc>
                  <a:txBody>
                    <a:bodyPr/>
                    <a:lstStyle/>
                    <a:p>
                      <a:pPr algn="ctr"/>
                      <a:r>
                        <a:rPr lang="en-US" dirty="0" smtClean="0"/>
                        <a:t>Rule</a:t>
                      </a:r>
                      <a:endParaRPr lang="en-US" b="1" dirty="0"/>
                    </a:p>
                  </a:txBody>
                  <a:tcPr/>
                </a:tc>
                <a:tc>
                  <a:txBody>
                    <a:bodyPr/>
                    <a:lstStyle/>
                    <a:p>
                      <a:pPr algn="ctr"/>
                      <a:r>
                        <a:rPr lang="en-US" dirty="0" smtClean="0"/>
                        <a:t>Schmitt’s Example</a:t>
                      </a:r>
                      <a:endParaRPr lang="en-US" b="1" dirty="0"/>
                    </a:p>
                  </a:txBody>
                  <a:tcPr/>
                </a:tc>
              </a:tr>
              <a:tr h="913177">
                <a:tc>
                  <a:txBody>
                    <a:bodyPr/>
                    <a:lstStyle/>
                    <a:p>
                      <a:r>
                        <a:rPr lang="en-US" sz="1400" b="1" i="0" u="none" strike="noStrike" cap="none" baseline="0" dirty="0" smtClean="0">
                          <a:solidFill>
                            <a:schemeClr val="tx1"/>
                          </a:solidFill>
                          <a:effectLst/>
                          <a:latin typeface="+mn-lt"/>
                          <a:ea typeface="+mn-ea"/>
                          <a:cs typeface="+mn-cs"/>
                          <a:sym typeface="Arial"/>
                          <a:rtl val="0"/>
                        </a:rPr>
                        <a:t>If the subject is singular then the verb is singular. If the subject is plural then the verb is plural. </a:t>
                      </a:r>
                      <a:endParaRPr lang="en-US" dirty="0"/>
                    </a:p>
                  </a:txBody>
                  <a:tcPr/>
                </a:tc>
                <a:tc>
                  <a:txBody>
                    <a:bodyPr/>
                    <a:lstStyle/>
                    <a:p>
                      <a:r>
                        <a:rPr lang="en-US" sz="1400" b="0" i="0" u="none" strike="noStrike" cap="none" baseline="0" dirty="0" smtClean="0">
                          <a:solidFill>
                            <a:schemeClr val="tx1"/>
                          </a:solidFill>
                          <a:effectLst/>
                          <a:latin typeface="+mn-lt"/>
                          <a:ea typeface="+mn-ea"/>
                          <a:cs typeface="+mn-cs"/>
                          <a:sym typeface="Arial"/>
                          <a:rtl val="0"/>
                        </a:rPr>
                        <a:t>He walks, They walk</a:t>
                      </a:r>
                      <a:r>
                        <a:rPr lang="en-US" dirty="0" smtClean="0">
                          <a:effectLst/>
                        </a:rPr>
                        <a:t> </a:t>
                      </a:r>
                      <a:endParaRPr lang="en-US" dirty="0"/>
                    </a:p>
                  </a:txBody>
                  <a:tcPr/>
                </a:tc>
              </a:tr>
              <a:tr h="1531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baseline="0" dirty="0" smtClean="0">
                          <a:effectLst/>
                          <a:sym typeface="Arial"/>
                          <a:rtl val="0"/>
                        </a:rPr>
                        <a:t>If you use either-or, look at the subject closest to the verb.  If the subject closest to the verb is singular, use a plural verb; likewise, if the subject is plural, use a singular  verb.</a:t>
                      </a:r>
                      <a:r>
                        <a:rPr lang="en-US" dirty="0" smtClean="0">
                          <a:effectLst/>
                        </a:rPr>
                        <a:t> </a:t>
                      </a:r>
                      <a:endParaRPr lang="en-US" dirty="0" smtClean="0"/>
                    </a:p>
                    <a:p>
                      <a:endParaRPr lang="en-US" dirty="0"/>
                    </a:p>
                  </a:txBody>
                  <a:tcPr/>
                </a:tc>
                <a:tc>
                  <a:txBody>
                    <a:bodyPr/>
                    <a:lstStyle/>
                    <a:p>
                      <a:r>
                        <a:rPr lang="en-US" sz="1400" u="none" strike="noStrike" cap="none" baseline="0" dirty="0" smtClean="0">
                          <a:effectLst/>
                          <a:sym typeface="Arial"/>
                          <a:rtl val="0"/>
                        </a:rPr>
                        <a:t>Either the teacher or the students </a:t>
                      </a:r>
                      <a:r>
                        <a:rPr lang="en-US" sz="1400" u="sng" strike="noStrike" cap="none" baseline="0" dirty="0" smtClean="0">
                          <a:effectLst/>
                          <a:sym typeface="Arial"/>
                          <a:rtl val="0"/>
                        </a:rPr>
                        <a:t>write </a:t>
                      </a:r>
                      <a:r>
                        <a:rPr lang="en-US" sz="1400" u="none" strike="noStrike" cap="none" baseline="0" dirty="0" smtClean="0">
                          <a:effectLst/>
                          <a:sym typeface="Arial"/>
                          <a:rtl val="0"/>
                        </a:rPr>
                        <a:t>on the whiteboard.</a:t>
                      </a:r>
                      <a:r>
                        <a:rPr lang="en-US" dirty="0" smtClean="0">
                          <a:effectLst/>
                        </a:rPr>
                        <a:t> </a:t>
                      </a:r>
                      <a:endParaRPr lang="en-US" dirty="0"/>
                    </a:p>
                  </a:txBody>
                  <a:tcPr/>
                </a:tc>
              </a:tr>
              <a:tr h="111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smtClean="0">
                          <a:solidFill>
                            <a:schemeClr val="tx1"/>
                          </a:solidFill>
                          <a:effectLst/>
                          <a:latin typeface="+mn-lt"/>
                          <a:ea typeface="+mn-ea"/>
                          <a:cs typeface="+mn-cs"/>
                          <a:sym typeface="Arial"/>
                          <a:rtl val="0"/>
                        </a:rPr>
                        <a:t>Use a singular verb after each, neither, everyone, everybody, nobody, and someone. </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smtClean="0">
                          <a:solidFill>
                            <a:schemeClr val="tx1"/>
                          </a:solidFill>
                          <a:effectLst/>
                          <a:latin typeface="+mn-lt"/>
                          <a:ea typeface="+mn-ea"/>
                          <a:cs typeface="+mn-cs"/>
                          <a:sym typeface="Arial"/>
                          <a:rtl val="0"/>
                        </a:rPr>
                        <a:t>Everybody</a:t>
                      </a:r>
                      <a:r>
                        <a:rPr lang="en-US" sz="1400" b="0" i="0" u="sng" strike="noStrike" cap="none" baseline="0" dirty="0" smtClean="0">
                          <a:solidFill>
                            <a:schemeClr val="tx1"/>
                          </a:solidFill>
                          <a:effectLst/>
                          <a:latin typeface="+mn-lt"/>
                          <a:ea typeface="+mn-ea"/>
                          <a:cs typeface="+mn-cs"/>
                          <a:sym typeface="Arial"/>
                          <a:rtl val="0"/>
                        </a:rPr>
                        <a:t> is</a:t>
                      </a:r>
                      <a:r>
                        <a:rPr lang="en-US" sz="1400" b="0" i="0" u="none" strike="noStrike" cap="none" baseline="0" dirty="0" smtClean="0">
                          <a:solidFill>
                            <a:schemeClr val="tx1"/>
                          </a:solidFill>
                          <a:effectLst/>
                          <a:latin typeface="+mn-lt"/>
                          <a:ea typeface="+mn-ea"/>
                          <a:cs typeface="+mn-cs"/>
                          <a:sym typeface="Arial"/>
                          <a:rtl val="0"/>
                        </a:rPr>
                        <a:t> going to the movies tonight. </a:t>
                      </a:r>
                      <a:endParaRPr lang="en-US" dirty="0" smtClean="0"/>
                    </a:p>
                    <a:p>
                      <a:endParaRPr lang="en-US" dirty="0"/>
                    </a:p>
                  </a:txBody>
                  <a:tcPr/>
                </a:tc>
              </a:tr>
              <a:tr h="111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smtClean="0">
                          <a:solidFill>
                            <a:schemeClr val="tx1"/>
                          </a:solidFill>
                          <a:effectLst/>
                          <a:latin typeface="+mn-lt"/>
                          <a:ea typeface="+mn-ea"/>
                          <a:cs typeface="+mn-cs"/>
                          <a:sym typeface="Arial"/>
                          <a:rtl val="0"/>
                        </a:rPr>
                        <a:t>The following words almost always use the plural form of verbs: all, both, few, many, several.  </a:t>
                      </a:r>
                      <a:endParaRPr lang="en-US" dirty="0" smtClean="0">
                        <a:effectLst/>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All</a:t>
                      </a:r>
                      <a:r>
                        <a:rPr lang="en-US" dirty="0" smtClean="0"/>
                        <a:t> of them</a:t>
                      </a:r>
                      <a:r>
                        <a:rPr lang="en-US" u="none" dirty="0" smtClean="0"/>
                        <a:t> </a:t>
                      </a:r>
                      <a:r>
                        <a:rPr lang="en-US" u="sng" dirty="0" smtClean="0"/>
                        <a:t>are</a:t>
                      </a:r>
                      <a:r>
                        <a:rPr lang="en-US" u="none" dirty="0" smtClean="0"/>
                        <a:t> </a:t>
                      </a:r>
                      <a:r>
                        <a:rPr lang="en-US" dirty="0" smtClean="0"/>
                        <a:t>on the table. </a:t>
                      </a:r>
                    </a:p>
                    <a:p>
                      <a:endParaRPr lang="en-US" dirty="0"/>
                    </a:p>
                  </a:txBody>
                  <a:tcPr/>
                </a:tc>
              </a:tr>
            </a:tbl>
          </a:graphicData>
        </a:graphic>
      </p:graphicFrame>
    </p:spTree>
    <p:extLst>
      <p:ext uri="{BB962C8B-B14F-4D97-AF65-F5344CB8AC3E}">
        <p14:creationId xmlns:p14="http://schemas.microsoft.com/office/powerpoint/2010/main" val="43022710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Practice the rules</a:t>
            </a:r>
            <a:endParaRPr lang="en-US" sz="3200" b="1" dirty="0"/>
          </a:p>
        </p:txBody>
      </p:sp>
      <p:sp>
        <p:nvSpPr>
          <p:cNvPr id="6" name="TextBox 5"/>
          <p:cNvSpPr txBox="1"/>
          <p:nvPr/>
        </p:nvSpPr>
        <p:spPr>
          <a:xfrm>
            <a:off x="457200" y="1143000"/>
            <a:ext cx="8382000" cy="4247317"/>
          </a:xfrm>
          <a:prstGeom prst="rect">
            <a:avLst/>
          </a:prstGeom>
          <a:noFill/>
        </p:spPr>
        <p:txBody>
          <a:bodyPr wrap="square" rtlCol="0">
            <a:spAutoFit/>
          </a:bodyPr>
          <a:lstStyle/>
          <a:p>
            <a:r>
              <a:rPr lang="en-US" sz="1800" b="1" dirty="0"/>
              <a:t>Directions:</a:t>
            </a:r>
            <a:r>
              <a:rPr lang="en-US" sz="1800" dirty="0"/>
              <a:t> In the following sentences: circle the subjects and then write (S) for “singular” and (P) for “plural.” Underline the correct use of the verb and write (S) for “singular” and (P) “plural</a:t>
            </a:r>
            <a:r>
              <a:rPr lang="en-US" sz="1800" dirty="0" smtClean="0"/>
              <a:t>.”</a:t>
            </a:r>
          </a:p>
          <a:p>
            <a:r>
              <a:rPr lang="en-US" sz="1800" dirty="0" smtClean="0"/>
              <a:t>   </a:t>
            </a:r>
          </a:p>
          <a:p>
            <a:r>
              <a:rPr lang="en-US" sz="1800" b="1" dirty="0" smtClean="0"/>
              <a:t>         </a:t>
            </a:r>
            <a:r>
              <a:rPr lang="en-US" sz="1800" b="1" dirty="0" smtClean="0">
                <a:solidFill>
                  <a:srgbClr val="7030A0"/>
                </a:solidFill>
              </a:rPr>
              <a:t>P                                 P</a:t>
            </a:r>
            <a:endParaRPr lang="en-US" sz="1800" b="1" dirty="0" smtClean="0">
              <a:solidFill>
                <a:srgbClr val="7030A0"/>
              </a:solidFill>
            </a:endParaRPr>
          </a:p>
          <a:p>
            <a:r>
              <a:rPr lang="en-US" sz="1800" dirty="0" smtClean="0"/>
              <a:t>1. Details </a:t>
            </a:r>
            <a:r>
              <a:rPr lang="en-US" sz="1800" dirty="0"/>
              <a:t>(</a:t>
            </a:r>
            <a:r>
              <a:rPr lang="en-US" sz="1800" dirty="0" smtClean="0"/>
              <a:t>convinces / convince</a:t>
            </a:r>
            <a:r>
              <a:rPr lang="en-US" sz="1800" dirty="0"/>
              <a:t>) our minds to buy what our hearts desire</a:t>
            </a:r>
            <a:r>
              <a:rPr lang="en-US" sz="1800" dirty="0" smtClean="0"/>
              <a:t>. </a:t>
            </a:r>
          </a:p>
          <a:p>
            <a:r>
              <a:rPr lang="en-US" sz="1800" dirty="0" smtClean="0"/>
              <a:t>                   </a:t>
            </a:r>
          </a:p>
          <a:p>
            <a:r>
              <a:rPr lang="en-US" sz="1800" b="1" dirty="0">
                <a:solidFill>
                  <a:srgbClr val="00B0F0"/>
                </a:solidFill>
              </a:rPr>
              <a:t> </a:t>
            </a:r>
            <a:r>
              <a:rPr lang="en-US" sz="1800" b="1" dirty="0" smtClean="0">
                <a:solidFill>
                  <a:srgbClr val="00B0F0"/>
                </a:solidFill>
              </a:rPr>
              <a:t>                      </a:t>
            </a:r>
            <a:r>
              <a:rPr lang="en-US" sz="1800" b="1" dirty="0" smtClean="0">
                <a:solidFill>
                  <a:srgbClr val="00B0F0"/>
                </a:solidFill>
              </a:rPr>
              <a:t>S           S</a:t>
            </a:r>
            <a:endParaRPr lang="en-US" sz="1800" b="1" dirty="0" smtClean="0">
              <a:solidFill>
                <a:srgbClr val="00B0F0"/>
              </a:solidFill>
            </a:endParaRPr>
          </a:p>
          <a:p>
            <a:r>
              <a:rPr lang="en-US" sz="1800" dirty="0" smtClean="0"/>
              <a:t>2. Either </a:t>
            </a:r>
            <a:r>
              <a:rPr lang="en-US" sz="1800" dirty="0" smtClean="0"/>
              <a:t>Ali or I (are / am) leading today’s discussion. </a:t>
            </a:r>
            <a:endParaRPr lang="en-US" sz="1800" dirty="0"/>
          </a:p>
          <a:p>
            <a:r>
              <a:rPr lang="en-US" sz="1800" dirty="0" smtClean="0"/>
              <a:t>    </a:t>
            </a:r>
          </a:p>
          <a:p>
            <a:r>
              <a:rPr lang="en-US" sz="1800" b="1" dirty="0" smtClean="0">
                <a:solidFill>
                  <a:srgbClr val="00B0F0"/>
                </a:solidFill>
              </a:rPr>
              <a:t>    S              S</a:t>
            </a:r>
            <a:endParaRPr lang="en-US" sz="1800" b="1" dirty="0" smtClean="0">
              <a:solidFill>
                <a:srgbClr val="00B0F0"/>
              </a:solidFill>
            </a:endParaRPr>
          </a:p>
          <a:p>
            <a:r>
              <a:rPr lang="en-US" sz="1800" dirty="0" smtClean="0"/>
              <a:t>3. Nobody </a:t>
            </a:r>
            <a:r>
              <a:rPr lang="en-US" sz="1800" dirty="0" smtClean="0"/>
              <a:t>(listens / listen) to Nickelback on a regular basis. </a:t>
            </a:r>
            <a:endParaRPr lang="en-US" sz="1800" dirty="0" smtClean="0"/>
          </a:p>
          <a:p>
            <a:endParaRPr lang="en-US" sz="1800" dirty="0" smtClean="0"/>
          </a:p>
          <a:p>
            <a:r>
              <a:rPr lang="en-US" sz="1800" b="1" dirty="0" smtClean="0">
                <a:solidFill>
                  <a:srgbClr val="7030A0"/>
                </a:solidFill>
              </a:rPr>
              <a:t>                 P      P</a:t>
            </a:r>
            <a:endParaRPr lang="en-US" sz="1800" b="1" dirty="0" smtClean="0">
              <a:solidFill>
                <a:srgbClr val="7030A0"/>
              </a:solidFill>
            </a:endParaRPr>
          </a:p>
          <a:p>
            <a:r>
              <a:rPr lang="en-US" sz="1800" dirty="0" smtClean="0"/>
              <a:t>4. </a:t>
            </a:r>
            <a:r>
              <a:rPr lang="en-US" sz="1800" dirty="0" smtClean="0"/>
              <a:t>Only </a:t>
            </a:r>
            <a:r>
              <a:rPr lang="en-US" sz="1800" dirty="0" smtClean="0"/>
              <a:t>a few (are / is) attending the concert this evening. </a:t>
            </a:r>
            <a:endParaRPr lang="en-US" sz="1800" dirty="0"/>
          </a:p>
        </p:txBody>
      </p:sp>
      <p:sp>
        <p:nvSpPr>
          <p:cNvPr id="8" name="TextBox 7"/>
          <p:cNvSpPr txBox="1"/>
          <p:nvPr/>
        </p:nvSpPr>
        <p:spPr>
          <a:xfrm>
            <a:off x="152400" y="6030079"/>
            <a:ext cx="8686800" cy="677108"/>
          </a:xfrm>
          <a:prstGeom prst="rect">
            <a:avLst/>
          </a:prstGeom>
          <a:noFill/>
        </p:spPr>
        <p:txBody>
          <a:bodyPr wrap="square" rtlCol="0">
            <a:spAutoFit/>
          </a:bodyPr>
          <a:lstStyle/>
          <a:p>
            <a:r>
              <a:rPr lang="en-US" sz="2400" b="1" dirty="0" smtClean="0">
                <a:solidFill>
                  <a:schemeClr val="accent1"/>
                </a:solidFill>
              </a:rPr>
              <a:t>**There will be subject verb agreement on Friday’s quiz. </a:t>
            </a:r>
            <a:r>
              <a:rPr lang="en-US" sz="2400" b="1" dirty="0" smtClean="0">
                <a:solidFill>
                  <a:schemeClr val="accent1"/>
                </a:solidFill>
                <a:sym typeface="Wingdings"/>
              </a:rPr>
              <a:t> </a:t>
            </a:r>
          </a:p>
          <a:p>
            <a:endParaRPr lang="en-US" dirty="0"/>
          </a:p>
        </p:txBody>
      </p:sp>
    </p:spTree>
    <p:extLst>
      <p:ext uri="{BB962C8B-B14F-4D97-AF65-F5344CB8AC3E}">
        <p14:creationId xmlns:p14="http://schemas.microsoft.com/office/powerpoint/2010/main" val="9629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 calcmode="lin" valueType="num">
                                      <p:cBhvr additive="base">
                                        <p:cTn id="2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9/26/16 Agenda</a:t>
            </a:r>
          </a:p>
        </p:txBody>
      </p:sp>
      <p:sp>
        <p:nvSpPr>
          <p:cNvPr id="58" name="Shape 58"/>
          <p:cNvSpPr txBox="1">
            <a:spLocks noGrp="1"/>
          </p:cNvSpPr>
          <p:nvPr>
            <p:ph type="body" idx="4294967295"/>
          </p:nvPr>
        </p:nvSpPr>
        <p:spPr>
          <a:xfrm>
            <a:off x="228600" y="762000"/>
            <a:ext cx="8839200" cy="5770563"/>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study for your prefix/suffix/roots quiz</a:t>
            </a:r>
            <a:endParaRPr lang="en-US" sz="56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(study for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 over prefix/suffix/roots</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AOTW #2 (Staple: article, reflections, questions)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extra credit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out AOTW #3 (talk to the text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purpose for writing a text</a:t>
            </a:r>
            <a:r>
              <a:rPr lang="en-US" sz="56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2/28/17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abrogate (verb) </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WOTD + Subject-Verb Agreement rules</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Finish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a:t>
            </a:r>
            <a:r>
              <a:rPr lang="en-US" sz="1800" dirty="0" smtClean="0">
                <a:latin typeface="Calibri"/>
                <a:ea typeface="Calibri"/>
                <a:cs typeface="Calibri"/>
                <a:sym typeface="Calibri"/>
              </a:rPr>
              <a:t>article (Write, trade and grade SAT Questions with assigned groups)</a:t>
            </a:r>
            <a:endParaRPr lang="en-US" sz="1800" dirty="0" smtClean="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SSR (15 mins)</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1379474555"/>
      </p:ext>
    </p:extLst>
  </p:cSld>
  <p:clrMapOvr>
    <a:masterClrMapping/>
  </p:clrMapOvr>
  <p:transition spd="slow">
    <p:cut/>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abrogate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krej</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l</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approve, permit, validate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abrogation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While </a:t>
            </a:r>
            <a:r>
              <a:rPr lang="en-US" sz="2000" dirty="0">
                <a:solidFill>
                  <a:schemeClr val="bg1"/>
                </a:solidFill>
              </a:rPr>
              <a:t>the United States abolished slavery back in 1865, some countries have yet to </a:t>
            </a:r>
            <a:r>
              <a:rPr lang="en-US" sz="2000" dirty="0" smtClean="0">
                <a:solidFill>
                  <a:schemeClr val="bg1"/>
                </a:solidFill>
              </a:rPr>
              <a:t>abrogate it.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Revoke, overturn, void, cancel</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repeal or do away with (a law, right, or formal agreement).</a:t>
            </a:r>
            <a:endParaRPr lang="en-US" altLang="x-none" sz="2000" dirty="0">
              <a:solidFill>
                <a:schemeClr val="bg1"/>
              </a:solidFill>
            </a:endParaRPr>
          </a:p>
        </p:txBody>
      </p:sp>
    </p:spTree>
    <p:extLst>
      <p:ext uri="{BB962C8B-B14F-4D97-AF65-F5344CB8AC3E}">
        <p14:creationId xmlns:p14="http://schemas.microsoft.com/office/powerpoint/2010/main" val="19363836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ctr"/>
            <a:r>
              <a:rPr lang="en-US" sz="2000" b="1" dirty="0" smtClean="0"/>
              <a:t>Wednesday 3/1/17</a:t>
            </a:r>
            <a:br>
              <a:rPr lang="en-US" sz="2000" b="1" dirty="0" smtClean="0"/>
            </a:br>
            <a:r>
              <a:rPr lang="en-US" sz="2000" b="1" dirty="0" smtClean="0"/>
              <a:t>Daily Grammar Practice: Subject Verb Agreement</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2919750"/>
              </p:ext>
            </p:extLst>
          </p:nvPr>
        </p:nvGraphicFramePr>
        <p:xfrm>
          <a:off x="304800" y="1055794"/>
          <a:ext cx="8382000" cy="5040206"/>
        </p:xfrm>
        <a:graphic>
          <a:graphicData uri="http://schemas.openxmlformats.org/drawingml/2006/table">
            <a:tbl>
              <a:tblPr firstRow="1" bandRow="1">
                <a:tableStyleId>{ED083AE6-46FA-4A59-8FB0-9F97EB10719F}</a:tableStyleId>
              </a:tblPr>
              <a:tblGrid>
                <a:gridCol w="4191000"/>
                <a:gridCol w="4191000"/>
              </a:tblGrid>
              <a:tr h="278553">
                <a:tc>
                  <a:txBody>
                    <a:bodyPr/>
                    <a:lstStyle/>
                    <a:p>
                      <a:pPr algn="ctr"/>
                      <a:r>
                        <a:rPr lang="en-US" dirty="0" smtClean="0"/>
                        <a:t>Rule</a:t>
                      </a:r>
                      <a:endParaRPr lang="en-US" b="1" dirty="0"/>
                    </a:p>
                  </a:txBody>
                  <a:tcPr/>
                </a:tc>
                <a:tc>
                  <a:txBody>
                    <a:bodyPr/>
                    <a:lstStyle/>
                    <a:p>
                      <a:pPr algn="ctr"/>
                      <a:r>
                        <a:rPr lang="en-US" dirty="0" smtClean="0"/>
                        <a:t>Schmitt’s Example</a:t>
                      </a:r>
                      <a:endParaRPr lang="en-US" b="1" dirty="0"/>
                    </a:p>
                  </a:txBody>
                  <a:tcPr/>
                </a:tc>
              </a:tr>
              <a:tr h="2228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smtClean="0">
                          <a:solidFill>
                            <a:schemeClr val="tx1"/>
                          </a:solidFill>
                          <a:effectLst/>
                          <a:latin typeface="+mn-lt"/>
                          <a:ea typeface="+mn-ea"/>
                          <a:cs typeface="+mn-cs"/>
                          <a:sym typeface="Arial"/>
                          <a:rtl val="0"/>
                        </a:rPr>
                        <a:t>The word none is treated in various ways. Sometimes it uses a singular verb, and at other times, it uses a plural verb. When none means no one or not one, use </a:t>
                      </a:r>
                      <a:r>
                        <a:rPr lang="en-US" sz="1400" b="1" i="0" u="sng" strike="noStrike" cap="none" baseline="0" dirty="0" smtClean="0">
                          <a:solidFill>
                            <a:schemeClr val="tx1"/>
                          </a:solidFill>
                          <a:effectLst/>
                          <a:latin typeface="+mn-lt"/>
                          <a:ea typeface="+mn-ea"/>
                          <a:cs typeface="+mn-cs"/>
                          <a:sym typeface="Arial"/>
                          <a:rtl val="0"/>
                        </a:rPr>
                        <a:t>the singular form of the verb</a:t>
                      </a:r>
                      <a:r>
                        <a:rPr lang="en-US" sz="1400" b="1" i="0" u="none" strike="noStrike" cap="none" baseline="0" dirty="0" smtClean="0">
                          <a:solidFill>
                            <a:schemeClr val="tx1"/>
                          </a:solidFill>
                          <a:effectLst/>
                          <a:latin typeface="+mn-lt"/>
                          <a:ea typeface="+mn-ea"/>
                          <a:cs typeface="+mn-cs"/>
                          <a:sym typeface="Arial"/>
                          <a:rtl val="0"/>
                        </a:rPr>
                        <a:t>. When none means or suggests more than one thing or person, use </a:t>
                      </a:r>
                      <a:r>
                        <a:rPr lang="en-US" sz="1400" b="1" i="0" u="sng" strike="noStrike" cap="none" baseline="0" dirty="0" smtClean="0">
                          <a:solidFill>
                            <a:schemeClr val="tx1"/>
                          </a:solidFill>
                          <a:effectLst/>
                          <a:latin typeface="+mn-lt"/>
                          <a:ea typeface="+mn-ea"/>
                          <a:cs typeface="+mn-cs"/>
                          <a:sym typeface="Arial"/>
                          <a:rtl val="0"/>
                        </a:rPr>
                        <a:t>the plural form of the verb</a:t>
                      </a:r>
                      <a:endParaRPr lang="en-US" dirty="0" smtClean="0">
                        <a:effectLst/>
                      </a:endParaRPr>
                    </a:p>
                  </a:txBody>
                  <a:tcPr/>
                </a:tc>
                <a:tc>
                  <a:txBody>
                    <a:bodyPr/>
                    <a:lstStyle/>
                    <a:p>
                      <a:r>
                        <a:rPr lang="en-US" sz="1400" b="1" i="0" u="none" strike="noStrike" cap="none" baseline="0" dirty="0" smtClean="0">
                          <a:solidFill>
                            <a:schemeClr val="tx1"/>
                          </a:solidFill>
                          <a:effectLst/>
                          <a:latin typeface="+mn-lt"/>
                          <a:ea typeface="+mn-ea"/>
                          <a:cs typeface="+mn-cs"/>
                          <a:sym typeface="Arial"/>
                          <a:rtl val="0"/>
                        </a:rPr>
                        <a:t>None</a:t>
                      </a:r>
                      <a:r>
                        <a:rPr lang="en-US" sz="1400" b="0" i="0" u="none" strike="noStrike" cap="none" baseline="0" dirty="0" smtClean="0">
                          <a:solidFill>
                            <a:schemeClr val="tx1"/>
                          </a:solidFill>
                          <a:effectLst/>
                          <a:latin typeface="+mn-lt"/>
                          <a:ea typeface="+mn-ea"/>
                          <a:cs typeface="+mn-cs"/>
                          <a:sym typeface="Arial"/>
                          <a:rtl val="0"/>
                        </a:rPr>
                        <a:t> of them</a:t>
                      </a:r>
                      <a:r>
                        <a:rPr lang="en-US" sz="1400" b="0" i="0" u="sng" strike="noStrike" cap="none" baseline="0" dirty="0" smtClean="0">
                          <a:solidFill>
                            <a:schemeClr val="tx1"/>
                          </a:solidFill>
                          <a:effectLst/>
                          <a:latin typeface="+mn-lt"/>
                          <a:ea typeface="+mn-ea"/>
                          <a:cs typeface="+mn-cs"/>
                          <a:sym typeface="Arial"/>
                          <a:rtl val="0"/>
                        </a:rPr>
                        <a:t> is</a:t>
                      </a:r>
                      <a:r>
                        <a:rPr lang="en-US" sz="1400" b="0" i="0" u="none" strike="noStrike" cap="none" baseline="0" dirty="0" smtClean="0">
                          <a:solidFill>
                            <a:schemeClr val="tx1"/>
                          </a:solidFill>
                          <a:effectLst/>
                          <a:latin typeface="+mn-lt"/>
                          <a:ea typeface="+mn-ea"/>
                          <a:cs typeface="+mn-cs"/>
                          <a:sym typeface="Arial"/>
                          <a:rtl val="0"/>
                        </a:rPr>
                        <a:t> alive.</a:t>
                      </a:r>
                      <a:endParaRPr lang="en-US" dirty="0" smtClean="0">
                        <a:effectLst/>
                      </a:endParaRPr>
                    </a:p>
                    <a:p>
                      <a:endParaRPr lang="en-US" sz="1400" b="1" i="0" u="none" strike="noStrike" cap="none" baseline="0" dirty="0" smtClean="0">
                        <a:solidFill>
                          <a:schemeClr val="tx1"/>
                        </a:solidFill>
                        <a:effectLst/>
                        <a:latin typeface="+mn-lt"/>
                        <a:ea typeface="+mn-ea"/>
                        <a:cs typeface="+mn-cs"/>
                        <a:sym typeface="Arial"/>
                        <a:rtl val="0"/>
                      </a:endParaRPr>
                    </a:p>
                    <a:p>
                      <a:r>
                        <a:rPr lang="en-US" sz="1400" b="1" i="0" u="none" strike="noStrike" cap="none" baseline="0" dirty="0" smtClean="0">
                          <a:solidFill>
                            <a:schemeClr val="tx1"/>
                          </a:solidFill>
                          <a:effectLst/>
                          <a:latin typeface="+mn-lt"/>
                          <a:ea typeface="+mn-ea"/>
                          <a:cs typeface="+mn-cs"/>
                          <a:sym typeface="Arial"/>
                          <a:rtl val="0"/>
                        </a:rPr>
                        <a:t>None</a:t>
                      </a:r>
                      <a:r>
                        <a:rPr lang="en-US" sz="1400" b="0" i="0" u="sng" strike="noStrike" cap="none" baseline="0" dirty="0" smtClean="0">
                          <a:solidFill>
                            <a:schemeClr val="tx1"/>
                          </a:solidFill>
                          <a:effectLst/>
                          <a:latin typeface="+mn-lt"/>
                          <a:ea typeface="+mn-ea"/>
                          <a:cs typeface="+mn-cs"/>
                          <a:sym typeface="Arial"/>
                          <a:rtl val="0"/>
                        </a:rPr>
                        <a:t> are</a:t>
                      </a:r>
                      <a:r>
                        <a:rPr lang="en-US" sz="1400" b="0" i="0" u="none" strike="noStrike" cap="none" baseline="0" dirty="0" smtClean="0">
                          <a:solidFill>
                            <a:schemeClr val="tx1"/>
                          </a:solidFill>
                          <a:effectLst/>
                          <a:latin typeface="+mn-lt"/>
                          <a:ea typeface="+mn-ea"/>
                          <a:cs typeface="+mn-cs"/>
                          <a:sym typeface="Arial"/>
                          <a:rtl val="0"/>
                        </a:rPr>
                        <a:t> worthless because they continue help when needed. </a:t>
                      </a:r>
                      <a:endParaRPr lang="en-US" dirty="0" smtClean="0">
                        <a:effectLst/>
                      </a:endParaRPr>
                    </a:p>
                    <a:p>
                      <a:endParaRPr lang="en-US" dirty="0"/>
                    </a:p>
                  </a:txBody>
                  <a:tcPr/>
                </a:tc>
              </a:tr>
              <a:tr h="1253490">
                <a:tc>
                  <a:txBody>
                    <a:bodyPr/>
                    <a:lstStyle/>
                    <a:p>
                      <a:r>
                        <a:rPr lang="en-US" sz="1400" b="1" i="0" u="none" strike="noStrike" cap="none" baseline="0" dirty="0" smtClean="0">
                          <a:solidFill>
                            <a:schemeClr val="tx1"/>
                          </a:solidFill>
                          <a:effectLst/>
                          <a:latin typeface="+mn-lt"/>
                          <a:ea typeface="+mn-ea"/>
                          <a:cs typeface="+mn-cs"/>
                          <a:sym typeface="Arial"/>
                          <a:rtl val="0"/>
                        </a:rPr>
                        <a:t>Here and there cannot be subjects. Therefore, if a sentence begins with here or there, look for the subject and write the correct form of the verb.</a:t>
                      </a:r>
                      <a:r>
                        <a:rPr lang="en-US" dirty="0" smtClean="0">
                          <a:effectLst/>
                        </a:rPr>
                        <a:t> </a:t>
                      </a:r>
                      <a:endParaRPr lang="en-US" dirty="0"/>
                    </a:p>
                  </a:txBody>
                  <a:tcPr/>
                </a:tc>
                <a:tc>
                  <a:txBody>
                    <a:bodyPr/>
                    <a:lstStyle/>
                    <a:p>
                      <a:r>
                        <a:rPr lang="en-US" dirty="0" smtClean="0"/>
                        <a:t>There </a:t>
                      </a:r>
                      <a:r>
                        <a:rPr lang="en-US" u="sng" dirty="0" smtClean="0"/>
                        <a:t>are</a:t>
                      </a:r>
                      <a:r>
                        <a:rPr lang="en-US" dirty="0" smtClean="0"/>
                        <a:t> </a:t>
                      </a:r>
                      <a:r>
                        <a:rPr lang="en-US" b="1" dirty="0" smtClean="0"/>
                        <a:t>books</a:t>
                      </a:r>
                      <a:r>
                        <a:rPr lang="en-US" dirty="0" smtClean="0"/>
                        <a:t> on the floor.</a:t>
                      </a:r>
                      <a:endParaRPr lang="en-US" dirty="0"/>
                    </a:p>
                  </a:txBody>
                  <a:tcPr/>
                </a:tc>
              </a:tr>
              <a:tr h="1253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cap="none" baseline="0" dirty="0" smtClean="0">
                          <a:solidFill>
                            <a:schemeClr val="tx1"/>
                          </a:solidFill>
                          <a:effectLst/>
                          <a:latin typeface="+mn-lt"/>
                          <a:ea typeface="+mn-ea"/>
                          <a:cs typeface="+mn-cs"/>
                          <a:sym typeface="Arial"/>
                          <a:rtl val="0"/>
                        </a:rPr>
                        <a:t>When the word number is preceded with the word a, use a plural verb. When the word number is preceded with the word the, use a singular verb.</a:t>
                      </a:r>
                      <a:r>
                        <a:rPr lang="en-US" dirty="0" smtClean="0">
                          <a:effectLst/>
                        </a:rPr>
                        <a:t> </a:t>
                      </a:r>
                    </a:p>
                    <a:p>
                      <a:endParaRPr lang="en-US" dirty="0"/>
                    </a:p>
                  </a:txBody>
                  <a:tcPr/>
                </a:tc>
                <a:tc>
                  <a:txBody>
                    <a:bodyPr/>
                    <a:lstStyle/>
                    <a:p>
                      <a:r>
                        <a:rPr lang="en-US" sz="1400" b="1" i="0" u="none" strike="noStrike" cap="none" baseline="0" dirty="0" smtClean="0">
                          <a:solidFill>
                            <a:schemeClr val="tx1"/>
                          </a:solidFill>
                          <a:effectLst/>
                          <a:latin typeface="+mn-lt"/>
                          <a:ea typeface="+mn-ea"/>
                          <a:cs typeface="+mn-cs"/>
                          <a:sym typeface="Arial"/>
                          <a:rtl val="0"/>
                        </a:rPr>
                        <a:t>A number</a:t>
                      </a:r>
                      <a:r>
                        <a:rPr lang="en-US" sz="1400" b="0" i="0" u="none" strike="noStrike" cap="none" baseline="0" dirty="0" smtClean="0">
                          <a:solidFill>
                            <a:schemeClr val="tx1"/>
                          </a:solidFill>
                          <a:effectLst/>
                          <a:latin typeface="+mn-lt"/>
                          <a:ea typeface="+mn-ea"/>
                          <a:cs typeface="+mn-cs"/>
                          <a:sym typeface="Arial"/>
                          <a:rtl val="0"/>
                        </a:rPr>
                        <a:t> of people</a:t>
                      </a:r>
                      <a:r>
                        <a:rPr lang="en-US" sz="1400" b="0" i="0" u="sng" strike="noStrike" cap="none" baseline="0" dirty="0" smtClean="0">
                          <a:solidFill>
                            <a:schemeClr val="tx1"/>
                          </a:solidFill>
                          <a:effectLst/>
                          <a:latin typeface="+mn-lt"/>
                          <a:ea typeface="+mn-ea"/>
                          <a:cs typeface="+mn-cs"/>
                          <a:sym typeface="Arial"/>
                          <a:rtl val="0"/>
                        </a:rPr>
                        <a:t> are</a:t>
                      </a:r>
                      <a:r>
                        <a:rPr lang="en-US" sz="1400" b="0" i="0" u="none" strike="noStrike" cap="none" baseline="0" dirty="0" smtClean="0">
                          <a:solidFill>
                            <a:schemeClr val="tx1"/>
                          </a:solidFill>
                          <a:effectLst/>
                          <a:latin typeface="+mn-lt"/>
                          <a:ea typeface="+mn-ea"/>
                          <a:cs typeface="+mn-cs"/>
                          <a:sym typeface="Arial"/>
                          <a:rtl val="0"/>
                        </a:rPr>
                        <a:t> waiting for you to finish.</a:t>
                      </a:r>
                    </a:p>
                    <a:p>
                      <a:r>
                        <a:rPr lang="en-US" sz="1400" b="0" i="0" u="none" strike="noStrike" cap="none" baseline="0" dirty="0" smtClean="0">
                          <a:solidFill>
                            <a:schemeClr val="tx1"/>
                          </a:solidFill>
                          <a:effectLst/>
                          <a:latin typeface="+mn-lt"/>
                          <a:ea typeface="+mn-ea"/>
                          <a:cs typeface="+mn-cs"/>
                          <a:sym typeface="Arial"/>
                          <a:rtl val="0"/>
                        </a:rPr>
                        <a:t> </a:t>
                      </a:r>
                    </a:p>
                    <a:p>
                      <a:r>
                        <a:rPr lang="en-US" sz="1400" b="1" i="0" u="none" strike="noStrike" cap="none" baseline="0" dirty="0" smtClean="0">
                          <a:solidFill>
                            <a:schemeClr val="tx1"/>
                          </a:solidFill>
                          <a:effectLst/>
                          <a:latin typeface="+mn-lt"/>
                          <a:ea typeface="+mn-ea"/>
                          <a:cs typeface="+mn-cs"/>
                          <a:sym typeface="Arial"/>
                          <a:rtl val="0"/>
                        </a:rPr>
                        <a:t>The number</a:t>
                      </a:r>
                      <a:r>
                        <a:rPr lang="en-US" sz="1400" b="0" i="0" u="none" strike="noStrike" cap="none" baseline="0" dirty="0" smtClean="0">
                          <a:solidFill>
                            <a:schemeClr val="tx1"/>
                          </a:solidFill>
                          <a:effectLst/>
                          <a:latin typeface="+mn-lt"/>
                          <a:ea typeface="+mn-ea"/>
                          <a:cs typeface="+mn-cs"/>
                          <a:sym typeface="Arial"/>
                          <a:rtl val="0"/>
                        </a:rPr>
                        <a:t> of trucks </a:t>
                      </a:r>
                      <a:r>
                        <a:rPr lang="en-US" sz="1400" b="0" i="0" u="sng" strike="noStrike" cap="none" baseline="0" dirty="0" smtClean="0">
                          <a:solidFill>
                            <a:schemeClr val="tx1"/>
                          </a:solidFill>
                          <a:effectLst/>
                          <a:latin typeface="+mn-lt"/>
                          <a:ea typeface="+mn-ea"/>
                          <a:cs typeface="+mn-cs"/>
                          <a:sym typeface="Arial"/>
                          <a:rtl val="0"/>
                        </a:rPr>
                        <a:t>appears</a:t>
                      </a:r>
                      <a:r>
                        <a:rPr lang="en-US" sz="1400" b="0" i="0" u="none" strike="noStrike" cap="none" baseline="0" dirty="0" smtClean="0">
                          <a:solidFill>
                            <a:schemeClr val="tx1"/>
                          </a:solidFill>
                          <a:effectLst/>
                          <a:latin typeface="+mn-lt"/>
                          <a:ea typeface="+mn-ea"/>
                          <a:cs typeface="+mn-cs"/>
                          <a:sym typeface="Arial"/>
                          <a:rtl val="0"/>
                        </a:rPr>
                        <a:t> to be too many</a:t>
                      </a:r>
                      <a:r>
                        <a:rPr lang="en-US" dirty="0" smtClean="0">
                          <a:effectLst/>
                        </a:rPr>
                        <a:t> </a:t>
                      </a:r>
                      <a:endParaRPr lang="en-US" dirty="0" smtClean="0"/>
                    </a:p>
                    <a:p>
                      <a:endParaRPr lang="en-US" dirty="0"/>
                    </a:p>
                  </a:txBody>
                  <a:tcPr/>
                </a:tc>
              </a:tr>
            </a:tbl>
          </a:graphicData>
        </a:graphic>
      </p:graphicFrame>
    </p:spTree>
    <p:extLst>
      <p:ext uri="{BB962C8B-B14F-4D97-AF65-F5344CB8AC3E}">
        <p14:creationId xmlns:p14="http://schemas.microsoft.com/office/powerpoint/2010/main" val="182206200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Practice</a:t>
            </a:r>
            <a:endParaRPr lang="en-US" sz="4400" b="1" dirty="0"/>
          </a:p>
        </p:txBody>
      </p:sp>
      <p:sp>
        <p:nvSpPr>
          <p:cNvPr id="3" name="Content Placeholder 2"/>
          <p:cNvSpPr>
            <a:spLocks noGrp="1"/>
          </p:cNvSpPr>
          <p:nvPr>
            <p:ph idx="1"/>
          </p:nvPr>
        </p:nvSpPr>
        <p:spPr>
          <a:xfrm>
            <a:off x="304800" y="1646237"/>
            <a:ext cx="8610600" cy="4906963"/>
          </a:xfrm>
        </p:spPr>
        <p:txBody>
          <a:bodyPr/>
          <a:lstStyle/>
          <a:p>
            <a:pPr fontAlgn="t"/>
            <a:r>
              <a:rPr lang="en-US" sz="1800" b="1" dirty="0"/>
              <a:t>Directions:</a:t>
            </a:r>
            <a:r>
              <a:rPr lang="en-US" sz="1800" dirty="0"/>
              <a:t> In the following sentences: circle the subjects and then write (S) for “singular” and (P) for “plural.” Underline the correct use of the verb and write (S) for “singular” and (P) “plural</a:t>
            </a:r>
            <a:r>
              <a:rPr lang="en-US" sz="1800" dirty="0" smtClean="0"/>
              <a:t>.”</a:t>
            </a:r>
          </a:p>
          <a:p>
            <a:pPr fontAlgn="t"/>
            <a:endParaRPr lang="en-US" sz="1650" dirty="0" smtClean="0"/>
          </a:p>
          <a:p>
            <a:pPr marL="342900" indent="-342900" fontAlgn="t">
              <a:buFont typeface="+mj-lt"/>
              <a:buAutoNum type="arabicPeriod"/>
            </a:pPr>
            <a:r>
              <a:rPr lang="en-US" sz="1650" dirty="0" smtClean="0"/>
              <a:t>None </a:t>
            </a:r>
            <a:r>
              <a:rPr lang="en-US" sz="1650" dirty="0"/>
              <a:t>of them (</a:t>
            </a:r>
            <a:r>
              <a:rPr lang="en-US" sz="1650" dirty="0" smtClean="0"/>
              <a:t>is / are</a:t>
            </a:r>
            <a:r>
              <a:rPr lang="en-US" sz="1650" dirty="0"/>
              <a:t>) worth your time.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None </a:t>
            </a:r>
            <a:r>
              <a:rPr lang="en-US" sz="1650" dirty="0"/>
              <a:t>of the printers (</a:t>
            </a:r>
            <a:r>
              <a:rPr lang="en-US" sz="1650" dirty="0" smtClean="0"/>
              <a:t>is / are</a:t>
            </a:r>
            <a:r>
              <a:rPr lang="en-US" sz="1650" dirty="0"/>
              <a:t>) working.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There </a:t>
            </a:r>
            <a:r>
              <a:rPr lang="en-US" sz="1650" dirty="0"/>
              <a:t>(</a:t>
            </a:r>
            <a:r>
              <a:rPr lang="en-US" sz="1650" dirty="0" smtClean="0"/>
              <a:t>is / are</a:t>
            </a:r>
            <a:r>
              <a:rPr lang="en-US" sz="1650" dirty="0"/>
              <a:t>) a cell phone ringing on my desk.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A </a:t>
            </a:r>
            <a:r>
              <a:rPr lang="en-US" sz="1650" dirty="0"/>
              <a:t>number of people (</a:t>
            </a:r>
            <a:r>
              <a:rPr lang="en-US" sz="1650" dirty="0" smtClean="0"/>
              <a:t>is / are</a:t>
            </a:r>
            <a:r>
              <a:rPr lang="en-US" sz="1650" dirty="0"/>
              <a:t>) angry at Mr. Schmitt for assigning too many assignments.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The </a:t>
            </a:r>
            <a:r>
              <a:rPr lang="en-US" sz="1650" dirty="0"/>
              <a:t>number of students in the hallway (</a:t>
            </a:r>
            <a:r>
              <a:rPr lang="en-US" sz="1650" dirty="0" smtClean="0"/>
              <a:t>continue / continues</a:t>
            </a:r>
            <a:r>
              <a:rPr lang="en-US" sz="1650" dirty="0"/>
              <a:t>) to grow. </a:t>
            </a:r>
          </a:p>
          <a:p>
            <a:pPr fontAlgn="t"/>
            <a:endParaRPr lang="en-US" sz="1650" dirty="0" smtClean="0"/>
          </a:p>
          <a:p>
            <a:pPr fontAlgn="t"/>
            <a:endParaRPr lang="en-US" sz="1650" dirty="0"/>
          </a:p>
          <a:p>
            <a:pPr fontAlgn="t"/>
            <a:r>
              <a:rPr lang="en-US" sz="2800" b="1" dirty="0" smtClean="0">
                <a:solidFill>
                  <a:schemeClr val="accent1"/>
                </a:solidFill>
              </a:rPr>
              <a:t>**Reminder, this will be on your quiz, so please include this where you record Bell </a:t>
            </a:r>
            <a:r>
              <a:rPr lang="en-US" sz="2800" b="1" dirty="0">
                <a:solidFill>
                  <a:schemeClr val="accent1"/>
                </a:solidFill>
              </a:rPr>
              <a:t>W</a:t>
            </a:r>
            <a:r>
              <a:rPr lang="en-US" sz="2800" b="1" dirty="0" smtClean="0">
                <a:solidFill>
                  <a:schemeClr val="accent1"/>
                </a:solidFill>
              </a:rPr>
              <a:t>ork. </a:t>
            </a:r>
            <a:endParaRPr lang="en-US" sz="2800" b="1" dirty="0">
              <a:solidFill>
                <a:schemeClr val="accent1"/>
              </a:solidFill>
            </a:endParaRPr>
          </a:p>
          <a:p>
            <a:pPr marL="342900" indent="-342900">
              <a:buFont typeface="+mj-lt"/>
              <a:buAutoNum type="arabicPeriod"/>
            </a:pPr>
            <a:endParaRPr lang="en-US" dirty="0"/>
          </a:p>
        </p:txBody>
      </p:sp>
    </p:spTree>
    <p:extLst>
      <p:ext uri="{BB962C8B-B14F-4D97-AF65-F5344CB8AC3E}">
        <p14:creationId xmlns:p14="http://schemas.microsoft.com/office/powerpoint/2010/main" val="5907114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Word List for Quiz on 3/3/17</a:t>
            </a:r>
            <a:endParaRPr lang="en-US" sz="4400" b="1" dirty="0"/>
          </a:p>
        </p:txBody>
      </p:sp>
      <p:sp>
        <p:nvSpPr>
          <p:cNvPr id="3" name="Content Placeholder 2"/>
          <p:cNvSpPr>
            <a:spLocks noGrp="1"/>
          </p:cNvSpPr>
          <p:nvPr>
            <p:ph idx="1"/>
          </p:nvPr>
        </p:nvSpPr>
        <p:spPr>
          <a:xfrm>
            <a:off x="457200" y="1426782"/>
            <a:ext cx="8458200" cy="4525963"/>
          </a:xfrm>
        </p:spPr>
        <p:txBody>
          <a:bodyPr/>
          <a:lstStyle/>
          <a:p>
            <a:r>
              <a:rPr lang="en-US" sz="1600" b="1" dirty="0" smtClean="0"/>
              <a:t>Nullify (verb)</a:t>
            </a:r>
            <a:r>
              <a:rPr lang="en-US" sz="1600" dirty="0" smtClean="0"/>
              <a:t>	</a:t>
            </a:r>
            <a:r>
              <a:rPr lang="en-US" altLang="x-none" sz="1600" dirty="0" smtClean="0">
                <a:solidFill>
                  <a:schemeClr val="tx1"/>
                </a:solidFill>
              </a:rPr>
              <a:t> 	To make </a:t>
            </a:r>
            <a:r>
              <a:rPr lang="en-US" altLang="x-none" sz="1600" dirty="0">
                <a:solidFill>
                  <a:schemeClr val="tx1"/>
                </a:solidFill>
              </a:rPr>
              <a:t>legally null and void; </a:t>
            </a:r>
            <a:r>
              <a:rPr lang="en-US" altLang="x-none" sz="1600" dirty="0" smtClean="0">
                <a:solidFill>
                  <a:schemeClr val="tx1"/>
                </a:solidFill>
              </a:rPr>
              <a:t>invalidate. </a:t>
            </a:r>
            <a:r>
              <a:rPr lang="en-US" sz="1600" dirty="0" smtClean="0">
                <a:solidFill>
                  <a:schemeClr val="tx1"/>
                </a:solidFill>
              </a:rPr>
              <a:t>	</a:t>
            </a:r>
          </a:p>
          <a:p>
            <a:endParaRPr lang="en-US" sz="1600" dirty="0" smtClean="0"/>
          </a:p>
          <a:p>
            <a:r>
              <a:rPr lang="en-US" sz="1600" b="1" dirty="0" smtClean="0"/>
              <a:t>Materialize (verb) </a:t>
            </a:r>
            <a:r>
              <a:rPr lang="en-US" sz="1600" dirty="0" smtClean="0"/>
              <a:t>		To come into being; or to become real or visible. </a:t>
            </a:r>
          </a:p>
          <a:p>
            <a:endParaRPr lang="en-US" sz="1600" dirty="0" smtClean="0"/>
          </a:p>
          <a:p>
            <a:r>
              <a:rPr lang="en-US" sz="1600" b="1" dirty="0" smtClean="0"/>
              <a:t>Credulous (adj.)	</a:t>
            </a:r>
            <a:r>
              <a:rPr lang="en-US" sz="1600" dirty="0" smtClean="0"/>
              <a:t>	Having too great a readiness to believe in things. </a:t>
            </a:r>
          </a:p>
          <a:p>
            <a:endParaRPr lang="en-US" sz="1600" dirty="0" smtClean="0"/>
          </a:p>
          <a:p>
            <a:r>
              <a:rPr lang="en-US" sz="1600" b="1" dirty="0" smtClean="0"/>
              <a:t>Blight (verb)</a:t>
            </a:r>
            <a:r>
              <a:rPr lang="en-US" sz="1600" dirty="0" smtClean="0"/>
              <a:t>		To spoil, harm, or destroy. </a:t>
            </a:r>
          </a:p>
          <a:p>
            <a:endParaRPr lang="en-US" sz="1600" dirty="0" smtClean="0"/>
          </a:p>
          <a:p>
            <a:r>
              <a:rPr lang="en-US" sz="1600" b="1" dirty="0" smtClean="0"/>
              <a:t>Abrogate (verb)</a:t>
            </a:r>
            <a:r>
              <a:rPr lang="en-US" sz="1600" dirty="0" smtClean="0"/>
              <a:t>		To repeal or do away with (a law, right, or formal agreement. </a:t>
            </a:r>
          </a:p>
          <a:p>
            <a:endParaRPr lang="en-US" dirty="0"/>
          </a:p>
          <a:p>
            <a:endParaRPr lang="en-US" dirty="0" smtClean="0"/>
          </a:p>
          <a:p>
            <a:endParaRPr lang="en-US" sz="2400" b="1" dirty="0" smtClean="0">
              <a:solidFill>
                <a:schemeClr val="accent1"/>
              </a:solidFill>
            </a:endParaRPr>
          </a:p>
          <a:p>
            <a:r>
              <a:rPr lang="en-US" sz="2000" b="1" dirty="0" smtClean="0">
                <a:solidFill>
                  <a:schemeClr val="accent1"/>
                </a:solidFill>
              </a:rPr>
              <a:t>**Make </a:t>
            </a:r>
            <a:r>
              <a:rPr lang="en-US" sz="2000" b="1" dirty="0">
                <a:solidFill>
                  <a:schemeClr val="accent1"/>
                </a:solidFill>
              </a:rPr>
              <a:t>sure you know synonyms, antonyms, and how to use the word in a sentence. </a:t>
            </a:r>
            <a:r>
              <a:rPr lang="en-US" sz="2000" b="1" dirty="0">
                <a:solidFill>
                  <a:schemeClr val="accent1"/>
                </a:solidFill>
                <a:sym typeface="Wingdings"/>
              </a:rPr>
              <a:t> </a:t>
            </a:r>
            <a:endParaRPr lang="en-US" sz="2000" b="1" dirty="0">
              <a:solidFill>
                <a:schemeClr val="accent1"/>
              </a:solidFill>
            </a:endParaRPr>
          </a:p>
          <a:p>
            <a:endParaRPr lang="en-US" sz="2000" b="1" dirty="0" smtClean="0">
              <a:solidFill>
                <a:schemeClr val="accent1"/>
              </a:solidFill>
            </a:endParaRPr>
          </a:p>
          <a:p>
            <a:r>
              <a:rPr lang="en-US" sz="2000" b="1" dirty="0" smtClean="0">
                <a:solidFill>
                  <a:schemeClr val="accent1"/>
                </a:solidFill>
              </a:rPr>
              <a:t>**There will also be subject verb agreement on the quiz. </a:t>
            </a:r>
          </a:p>
          <a:p>
            <a:endParaRPr lang="en-US" dirty="0"/>
          </a:p>
        </p:txBody>
      </p:sp>
    </p:spTree>
    <p:extLst>
      <p:ext uri="{BB962C8B-B14F-4D97-AF65-F5344CB8AC3E}">
        <p14:creationId xmlns:p14="http://schemas.microsoft.com/office/powerpoint/2010/main" val="1868204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9/26/16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47500" lnSpcReduction="20000"/>
          </a:bodyPr>
          <a:lstStyle/>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Exit Ticket: </a:t>
            </a:r>
            <a:r>
              <a:rPr lang="en-US" sz="5600" dirty="0" smtClean="0">
                <a:latin typeface="+mn-lt"/>
                <a:ea typeface="Calibri"/>
                <a:cs typeface="Calibri"/>
                <a:sym typeface="Calibri"/>
              </a:rPr>
              <a:t>Answer the following prompt in 4-5 complete sentences: If this data reflected how often your teachers lie to you, how would this be different? How would it make you feel? </a:t>
            </a: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9/6/16 Agenda</a:t>
            </a:r>
          </a:p>
        </p:txBody>
      </p:sp>
      <p:sp>
        <p:nvSpPr>
          <p:cNvPr id="58" name="Shape 58"/>
          <p:cNvSpPr txBox="1">
            <a:spLocks noGrp="1"/>
          </p:cNvSpPr>
          <p:nvPr>
            <p:ph type="body" idx="4294967295"/>
          </p:nvPr>
        </p:nvSpPr>
        <p:spPr>
          <a:xfrm>
            <a:off x="152400" y="934939"/>
            <a:ext cx="8839200" cy="3408462"/>
          </a:xfrm>
          <a:extLst/>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Take Attendance</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Building Announcements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Introduce </a:t>
            </a:r>
            <a:r>
              <a:rPr lang="en-US" sz="2000" dirty="0" smtClean="0">
                <a:latin typeface="Calibri"/>
                <a:ea typeface="Calibri"/>
                <a:cs typeface="Calibri"/>
                <a:sym typeface="Calibri"/>
              </a:rPr>
              <a:t>Remind </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Ice 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25604" name="TextBox 3"/>
          <p:cNvSpPr txBox="1">
            <a:spLocks noChangeArrowheads="1"/>
          </p:cNvSpPr>
          <p:nvPr/>
        </p:nvSpPr>
        <p:spPr bwMode="auto">
          <a:xfrm>
            <a:off x="176213" y="4343400"/>
            <a:ext cx="8382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80000"/>
              </a:lnSpc>
              <a:spcBef>
                <a:spcPts val="400"/>
              </a:spcBef>
              <a:buClr>
                <a:srgbClr val="000000"/>
              </a:buClr>
              <a:buSzPct val="100000"/>
            </a:pPr>
            <a:r>
              <a:rPr lang="en-US" altLang="x-none" sz="2000" b="1">
                <a:latin typeface="Calibri" charset="0"/>
                <a:ea typeface="Calibri" charset="0"/>
                <a:cs typeface="Calibri" charset="0"/>
                <a:sym typeface="Calibri" charset="0"/>
              </a:rPr>
              <a:t>Daily Learning Targets</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follow directions the first time they are given. </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9/28/16 Agenda</a:t>
            </a:r>
          </a:p>
        </p:txBody>
      </p:sp>
      <p:graphicFrame>
        <p:nvGraphicFramePr>
          <p:cNvPr id="2" name="Table 1"/>
          <p:cNvGraphicFramePr>
            <a:graphicFrameLocks noGrp="1"/>
          </p:cNvGraphicFramePr>
          <p:nvPr/>
        </p:nvGraphicFramePr>
        <p:xfrm>
          <a:off x="609600" y="1397000"/>
          <a:ext cx="8001000" cy="1630363"/>
        </p:xfrm>
        <a:graphic>
          <a:graphicData uri="http://schemas.openxmlformats.org/drawingml/2006/table">
            <a:tbl>
              <a:tblPr/>
              <a:tblGrid>
                <a:gridCol w="1000125"/>
                <a:gridCol w="1590675"/>
                <a:gridCol w="1371600"/>
                <a:gridCol w="2057400"/>
                <a:gridCol w="1981200"/>
              </a:tblGrid>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study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astrology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ill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malpractice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-meter; 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thermometer, geometry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9/28/16 Record Practice Scores</a:t>
            </a:r>
          </a:p>
        </p:txBody>
      </p:sp>
      <p:sp>
        <p:nvSpPr>
          <p:cNvPr id="47107" name="TextBox 2"/>
          <p:cNvSpPr txBox="1">
            <a:spLocks noChangeArrowheads="1"/>
          </p:cNvSpPr>
          <p:nvPr/>
        </p:nvSpPr>
        <p:spPr bwMode="auto">
          <a:xfrm>
            <a:off x="1143000" y="1447800"/>
            <a:ext cx="6781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FontTx/>
              <a:buAutoNum type="arabicParenR"/>
            </a:pPr>
            <a:r>
              <a:rPr lang="en-US" altLang="x-none"/>
              <a:t>Sign into your school Google Account = </a:t>
            </a:r>
            <a:r>
              <a:rPr lang="en-US" altLang="x-none">
                <a:hlinkClick r:id="rId3"/>
              </a:rPr>
              <a:t>student#@dearbornschools.org</a:t>
            </a:r>
            <a:endParaRPr lang="en-US" altLang="x-none"/>
          </a:p>
          <a:p>
            <a:pPr eaLnBrk="1" hangingPunct="1">
              <a:buFontTx/>
              <a:buAutoNum type="arabicParenR"/>
            </a:pPr>
            <a:r>
              <a:rPr lang="en-US" altLang="x-none"/>
              <a:t>Open a new tab and go to my Google Classroom webpage</a:t>
            </a:r>
          </a:p>
          <a:p>
            <a:pPr eaLnBrk="1" hangingPunct="1">
              <a:buFontTx/>
              <a:buAutoNum type="arabicParenR"/>
            </a:pPr>
            <a:r>
              <a:rPr lang="en-US" altLang="x-none"/>
              <a:t>Open the SAT Practice Document and record all scores from practice quizzes (4 Reading + all of the grammar)</a:t>
            </a:r>
          </a:p>
          <a:p>
            <a:pPr eaLnBrk="1" hangingPunct="1">
              <a:buFontTx/>
              <a:buAutoNum type="arabicParenR"/>
            </a:pPr>
            <a:r>
              <a:rPr lang="en-US" altLang="x-none"/>
              <a:t>Save your Doc to your Google Drive</a:t>
            </a:r>
          </a:p>
        </p:txBody>
      </p:sp>
      <p:sp>
        <p:nvSpPr>
          <p:cNvPr id="47108" name="TextBox 3"/>
          <p:cNvSpPr txBox="1">
            <a:spLocks noChangeArrowheads="1"/>
          </p:cNvSpPr>
          <p:nvPr/>
        </p:nvSpPr>
        <p:spPr bwMode="auto">
          <a:xfrm>
            <a:off x="1143000" y="2895600"/>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b="1"/>
              <a:t>Google Classroom Codes:</a:t>
            </a:r>
          </a:p>
          <a:p>
            <a:pPr eaLnBrk="1" hangingPunct="1"/>
            <a:endParaRPr lang="en-US" altLang="x-none"/>
          </a:p>
          <a:p>
            <a:pPr eaLnBrk="1" hangingPunct="1"/>
            <a:r>
              <a:rPr lang="en-US" altLang="x-none"/>
              <a:t>2</a:t>
            </a:r>
            <a:r>
              <a:rPr lang="en-US" altLang="x-none" baseline="30000"/>
              <a:t>nd</a:t>
            </a:r>
            <a:r>
              <a:rPr lang="en-US" altLang="x-none"/>
              <a:t> = y4u5h2</a:t>
            </a:r>
          </a:p>
          <a:p>
            <a:pPr eaLnBrk="1" hangingPunct="1"/>
            <a:r>
              <a:rPr lang="en-US" altLang="x-none"/>
              <a:t>3</a:t>
            </a:r>
            <a:r>
              <a:rPr lang="en-US" altLang="x-none" baseline="30000"/>
              <a:t>rd</a:t>
            </a:r>
            <a:r>
              <a:rPr lang="en-US" altLang="x-none"/>
              <a:t> = ejc03b</a:t>
            </a:r>
          </a:p>
          <a:p>
            <a:pPr eaLnBrk="1" hangingPunct="1"/>
            <a:r>
              <a:rPr lang="en-US" altLang="x-none"/>
              <a:t>5</a:t>
            </a:r>
            <a:r>
              <a:rPr lang="en-US" altLang="x-none" baseline="30000"/>
              <a:t>th</a:t>
            </a:r>
            <a:r>
              <a:rPr lang="en-US" altLang="x-none"/>
              <a:t> = ioq9j2r</a:t>
            </a:r>
          </a:p>
          <a:p>
            <a:pPr eaLnBrk="1" hangingPunct="1"/>
            <a:r>
              <a:rPr lang="en-US" altLang="x-none"/>
              <a:t>6</a:t>
            </a:r>
            <a:r>
              <a:rPr lang="en-US" altLang="x-none" baseline="30000"/>
              <a:t>th</a:t>
            </a:r>
            <a:r>
              <a:rPr lang="en-US" altLang="x-none"/>
              <a:t> = xuxnspu</a:t>
            </a:r>
          </a:p>
        </p:txBody>
      </p:sp>
      <p:sp>
        <p:nvSpPr>
          <p:cNvPr id="5" name="TextBox 4"/>
          <p:cNvSpPr txBox="1"/>
          <p:nvPr/>
        </p:nvSpPr>
        <p:spPr>
          <a:xfrm>
            <a:off x="1143000" y="4559300"/>
            <a:ext cx="6705600" cy="2030413"/>
          </a:xfrm>
          <a:prstGeom prst="rect">
            <a:avLst/>
          </a:prstGeom>
          <a:noFill/>
        </p:spPr>
        <p:txBody>
          <a:bodyPr>
            <a:spAutoFit/>
          </a:bodyPr>
          <a:lstStyle/>
          <a:p>
            <a:pPr>
              <a:defRPr/>
            </a:pPr>
            <a:r>
              <a:rPr lang="en-US" b="1">
                <a:ea typeface="+mn-ea"/>
              </a:rPr>
              <a:t>Khan Academy</a:t>
            </a:r>
          </a:p>
          <a:p>
            <a:pPr>
              <a:defRPr/>
            </a:pPr>
            <a:endParaRPr lang="en-US" b="1" dirty="0">
              <a:ea typeface="+mn-ea"/>
            </a:endParaRPr>
          </a:p>
          <a:p>
            <a:pPr>
              <a:defRPr/>
            </a:pPr>
            <a:r>
              <a:rPr lang="en-US" dirty="0">
                <a:ea typeface="+mn-ea"/>
              </a:rPr>
              <a:t>When you sign into Khan Academy:</a:t>
            </a:r>
          </a:p>
          <a:p>
            <a:pPr marL="342900" indent="-342900">
              <a:buFontTx/>
              <a:buAutoNum type="arabicParenR"/>
              <a:defRPr/>
            </a:pPr>
            <a:r>
              <a:rPr lang="en-US" dirty="0">
                <a:ea typeface="+mn-ea"/>
              </a:rPr>
              <a:t>Click “Subjects” in the top right corner</a:t>
            </a:r>
          </a:p>
          <a:p>
            <a:pPr marL="342900" indent="-342900">
              <a:buFontTx/>
              <a:buAutoNum type="arabicParenR"/>
              <a:defRPr/>
            </a:pPr>
            <a:r>
              <a:rPr lang="en-US" dirty="0">
                <a:ea typeface="+mn-ea"/>
              </a:rPr>
              <a:t>Go to ”Test Prep” on the right and click “SAT”</a:t>
            </a:r>
          </a:p>
          <a:p>
            <a:pPr marL="342900" indent="-342900">
              <a:buFontTx/>
              <a:buAutoNum type="arabicParenR"/>
              <a:defRPr/>
            </a:pPr>
            <a:r>
              <a:rPr lang="en-US" dirty="0">
                <a:ea typeface="+mn-ea"/>
              </a:rPr>
              <a:t>Click ”Practice” towards the top</a:t>
            </a:r>
          </a:p>
          <a:p>
            <a:pPr marL="342900" indent="-342900">
              <a:buFontTx/>
              <a:buAutoNum type="arabicParenR"/>
              <a:defRPr/>
            </a:pPr>
            <a:r>
              <a:rPr lang="en-US" dirty="0">
                <a:ea typeface="+mn-ea"/>
              </a:rPr>
              <a:t>Make sure you click over to “Reading and Writing” (grammar is towards the bottom, below ”Writing”)</a:t>
            </a:r>
          </a:p>
          <a:p>
            <a:pPr marL="342900" indent="-342900">
              <a:buFontTx/>
              <a:buAutoNum type="arabicParenR"/>
              <a:defRPr/>
            </a:pPr>
            <a:r>
              <a:rPr lang="en-US" dirty="0">
                <a:ea typeface="+mn-ea"/>
              </a:rPr>
              <a:t>Click “Review” to view all scores after completing quizzes</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9/29/16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(20 minutes) + Log #2</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2 and 3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and Make up for Quiz 2 = today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9/29/16 Agenda</a:t>
            </a:r>
          </a:p>
        </p:txBody>
      </p:sp>
      <p:graphicFrame>
        <p:nvGraphicFramePr>
          <p:cNvPr id="2" name="Table 1"/>
          <p:cNvGraphicFramePr>
            <a:graphicFrameLocks noGrp="1"/>
          </p:cNvGraphicFramePr>
          <p:nvPr/>
        </p:nvGraphicFramePr>
        <p:xfrm>
          <a:off x="381000" y="1397000"/>
          <a:ext cx="8458200" cy="3983038"/>
        </p:xfrm>
        <a:graphic>
          <a:graphicData uri="http://schemas.openxmlformats.org/drawingml/2006/table">
            <a:tbl>
              <a:tblPr/>
              <a:tblGrid>
                <a:gridCol w="762000"/>
                <a:gridCol w="2135188"/>
                <a:gridCol w="1409700"/>
                <a:gridCol w="1408112"/>
                <a:gridCol w="27432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micro-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Small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Microbiology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Wrong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Misunderstood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One; alone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monopoly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Die; death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mortal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 quality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happiness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9/30/16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Bell Work activity (complete it with a partner and put both of your names on it). **No more than 3 people to a group.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(story activity)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minutes) + Log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are due Monday!!!! </a:t>
            </a:r>
            <a:r>
              <a:rPr lang="en-US" sz="5600" b="1" dirty="0" smtClean="0">
                <a:solidFill>
                  <a:srgbClr val="009A46"/>
                </a:solidFill>
                <a:latin typeface="+mn-lt"/>
                <a:ea typeface="Calibri"/>
                <a:cs typeface="Calibri"/>
                <a:sym typeface="Wingdings" panose="05000000000000000000" pitchFamily="2" charset="2"/>
              </a:rPr>
              <a:t> </a:t>
            </a:r>
            <a:endParaRPr lang="en-US" sz="5600" b="1" dirty="0" smtClean="0">
              <a:solidFill>
                <a:srgbClr val="009A46"/>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Study for your prefix/suffix/root Quiz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Work-Study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Prefix/suffix/roots Quiz #3 (F = AB, G = AC)</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Anticipation Guide for The Crucible (cross out “agree and disagree,” then follow the scale on the board.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AOTW #3 **You are not turning this in because tomorrow we are going to do some preparation for Socratic Seminar and conduct our first one on Wednesday. 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will be checked in for credit, but you will be able to use all of your materials for our preparation for Socratic Seminar (on Wednesday).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10/3/16 Agenda</a:t>
            </a:r>
          </a:p>
        </p:txBody>
      </p:sp>
      <p:sp>
        <p:nvSpPr>
          <p:cNvPr id="58" name="Shape 58"/>
          <p:cNvSpPr txBox="1">
            <a:spLocks noGrp="1"/>
          </p:cNvSpPr>
          <p:nvPr>
            <p:ph type="body" idx="4294967295"/>
          </p:nvPr>
        </p:nvSpPr>
        <p:spPr>
          <a:xfrm>
            <a:off x="152400" y="935038"/>
            <a:ext cx="8839200" cy="5770562"/>
          </a:xfrm>
        </p:spPr>
        <p:txBody>
          <a:bodyPr tIns="45700" bIns="45700">
            <a:normAutofit/>
          </a:bodyPr>
          <a:lstStyle/>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a:t>
            </a:r>
            <a:r>
              <a:rPr lang="en-US" sz="4000" b="1" dirty="0" err="1" smtClean="0">
                <a:solidFill>
                  <a:schemeClr val="tx1"/>
                </a:solidFill>
                <a:latin typeface="+mn-lt"/>
                <a:ea typeface="Calibri"/>
                <a:cs typeface="Calibri"/>
                <a:sym typeface="Calibri"/>
              </a:rPr>
              <a:t>nym</a:t>
            </a:r>
            <a:r>
              <a:rPr lang="en-US" sz="4000" b="1" dirty="0" smtClean="0">
                <a:solidFill>
                  <a:schemeClr val="tx1"/>
                </a:solidFill>
                <a:latin typeface="+mn-lt"/>
                <a:ea typeface="Calibri"/>
                <a:cs typeface="Calibri"/>
                <a:sym typeface="Calibri"/>
              </a:rPr>
              <a:t> = name</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omni</a:t>
            </a:r>
            <a:r>
              <a:rPr lang="en-US" sz="4000" b="1" dirty="0" smtClean="0">
                <a:solidFill>
                  <a:schemeClr val="tx1"/>
                </a:solidFill>
                <a:latin typeface="+mn-lt"/>
                <a:ea typeface="Calibri"/>
                <a:cs typeface="Calibri"/>
                <a:sym typeface="Calibri"/>
              </a:rPr>
              <a:t> = all; of all things</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ortho</a:t>
            </a:r>
            <a:r>
              <a:rPr lang="en-US" sz="4000" b="1" dirty="0" smtClean="0">
                <a:solidFill>
                  <a:schemeClr val="tx1"/>
                </a:solidFill>
                <a:latin typeface="+mn-lt"/>
                <a:ea typeface="Calibri"/>
                <a:cs typeface="Calibri"/>
                <a:sym typeface="Calibri"/>
              </a:rPr>
              <a:t> = straight; upright; correct</a:t>
            </a:r>
          </a:p>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non = not doing; not involved with</a:t>
            </a: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Discuss responses to Anticipation Guide for </a:t>
            </a:r>
            <a:r>
              <a:rPr lang="en-US" sz="5600" i="1" dirty="0" smtClean="0">
                <a:latin typeface="+mn-lt"/>
                <a:ea typeface="Calibri"/>
                <a:cs typeface="Calibri"/>
                <a:sym typeface="Calibri"/>
              </a:rPr>
              <a:t>The Crucible </a:t>
            </a:r>
            <a:endParaRPr lang="en-US" sz="5600" i="1"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Wednesday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a:latin typeface="+mn-lt"/>
                <a:ea typeface="Calibri"/>
                <a:cs typeface="Calibri"/>
                <a:sym typeface="Wingdings" panose="05000000000000000000" pitchFamily="2" charset="2"/>
                <a:hlinkClick r:id="rId3"/>
              </a:rPr>
              <a:t>https://</a:t>
            </a:r>
            <a:r>
              <a:rPr lang="en-US" sz="5600" dirty="0" smtClean="0">
                <a:latin typeface="+mn-lt"/>
                <a:ea typeface="Calibri"/>
                <a:cs typeface="Calibri"/>
                <a:sym typeface="Wingdings" panose="05000000000000000000" pitchFamily="2" charset="2"/>
                <a:hlinkClick r:id="rId3"/>
              </a:rPr>
              <a:t>www.teachingchannel.org/videos/bring-socratic-seminars-to-the-classroom</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r>
              <a:rPr lang="en-US" sz="5600" dirty="0" smtClean="0">
                <a:latin typeface="+mn-lt"/>
                <a:ea typeface="Calibri"/>
                <a:cs typeface="Calibri"/>
                <a:sym typeface="Calibri"/>
              </a:rPr>
              <a:t>Read your SSR book and log (20 mins = minimum)</a:t>
            </a:r>
            <a:endParaRPr lang="en-US" sz="5600"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pic>
        <p:nvPicPr>
          <p:cNvPr id="26627" name="Picture Placeholder 4"/>
          <p:cNvPicPr>
            <a:picLocks noGrp="1" noChangeAspect="1"/>
          </p:cNvPicPr>
          <p:nvPr>
            <p:ph type="pic" idx="2"/>
          </p:nvPr>
        </p:nvPicPr>
        <p:blipFill>
          <a:blip r:embed="rId2">
            <a:extLst>
              <a:ext uri="{28A0092B-C50C-407E-A947-70E740481C1C}">
                <a14:useLocalDpi xmlns:a14="http://schemas.microsoft.com/office/drawing/2010/main" val="0"/>
              </a:ext>
            </a:extLst>
          </a:blip>
          <a:srcRect t="12500" b="12500"/>
          <a:stretch>
            <a:fillRect/>
          </a:stretch>
        </p:blipFill>
        <p:spPr>
          <a:xfrm>
            <a:off x="1792288" y="612775"/>
            <a:ext cx="5486400" cy="4114800"/>
          </a:xfrm>
        </p:spPr>
      </p:pic>
      <p:sp>
        <p:nvSpPr>
          <p:cNvPr id="26628" name="Text Placeholder 3"/>
          <p:cNvSpPr txBox="1">
            <a:spLocks noGrp="1"/>
          </p:cNvSpPr>
          <p:nvPr>
            <p:ph type="body" idx="1"/>
          </p:nvPr>
        </p:nvSpPr>
        <p:spPr>
          <a:xfrm>
            <a:off x="1543050" y="5376863"/>
            <a:ext cx="5983288" cy="804862"/>
          </a:xfrm>
        </p:spPr>
        <p:txBody>
          <a:bodyPr/>
          <a:lstStyle/>
          <a:p>
            <a:pPr>
              <a:spcBef>
                <a:spcPct val="0"/>
              </a:spcBef>
              <a:buFont typeface="Calibri" charset="0"/>
              <a:buNone/>
            </a:pPr>
            <a:r>
              <a:rPr lang="en-US" altLang="x-none" sz="1600">
                <a:latin typeface="Arial" charset="0"/>
                <a:ea typeface="Arial" charset="0"/>
                <a:cs typeface="Arial" charset="0"/>
              </a:rPr>
              <a:t>He is a lawyer. He might agree to defend you if you ever catch a case in Massachusetts.  Sadly, he is not your teacher for LA 5. </a:t>
            </a:r>
            <a:endParaRPr lang="en-US" altLang="x-none" sz="2000" b="1">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10/4/16 Agenda</a:t>
            </a:r>
          </a:p>
        </p:txBody>
      </p:sp>
      <p:graphicFrame>
        <p:nvGraphicFramePr>
          <p:cNvPr id="2" name="Table 1"/>
          <p:cNvGraphicFramePr>
            <a:graphicFrameLocks noGrp="1"/>
          </p:cNvGraphicFramePr>
          <p:nvPr/>
        </p:nvGraphicFramePr>
        <p:xfrm>
          <a:off x="381000" y="1397000"/>
          <a:ext cx="8458200" cy="4981575"/>
        </p:xfrm>
        <a:graphic>
          <a:graphicData uri="http://schemas.openxmlformats.org/drawingml/2006/table">
            <a:tbl>
              <a:tblPr/>
              <a:tblGrid>
                <a:gridCol w="609600"/>
                <a:gridCol w="1676400"/>
                <a:gridCol w="1752600"/>
                <a:gridCol w="1295400"/>
                <a:gridCol w="31242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ped, pod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pedestrian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having a strong affinity/love for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bibliophile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sound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phonograph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forward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progress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backward, back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regress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scrib, script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write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subscribe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-ship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 art or skill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friendship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10/5/16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SSR for 10-15 minutes (if we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a:t>
            </a:r>
            <a:r>
              <a:rPr lang="en-US" sz="5600" smtClean="0">
                <a:latin typeface="+mn-lt"/>
                <a:ea typeface="Calibri"/>
                <a:cs typeface="Calibri"/>
                <a:sym typeface="Wingdings" panose="05000000000000000000" pitchFamily="2" charset="2"/>
              </a:rPr>
              <a:t>in E7</a:t>
            </a:r>
            <a:endParaRPr lang="en-US" sz="5600" dirty="0" smtClean="0">
              <a:latin typeface="+mn-lt"/>
              <a:ea typeface="Calibri"/>
              <a:cs typeface="Calibri"/>
              <a:sym typeface="Wingdings" panose="05000000000000000000" pitchFamily="2" charset="2"/>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Prepare for the Socratic Seminar, tomorrow</a:t>
            </a: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2) Read your SSR book and log (20 mins = minimum)</a:t>
            </a: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10/5/16 Agenda</a:t>
            </a:r>
          </a:p>
        </p:txBody>
      </p:sp>
      <p:graphicFrame>
        <p:nvGraphicFramePr>
          <p:cNvPr id="2" name="Table 1"/>
          <p:cNvGraphicFramePr>
            <a:graphicFrameLocks noGrp="1"/>
          </p:cNvGraphicFramePr>
          <p:nvPr/>
        </p:nvGraphicFramePr>
        <p:xfrm>
          <a:off x="381000" y="1397000"/>
          <a:ext cx="8458200" cy="4910138"/>
        </p:xfrm>
        <a:graphic>
          <a:graphicData uri="http://schemas.openxmlformats.org/drawingml/2006/table">
            <a:tbl>
              <a:tblPr/>
              <a:tblGrid>
                <a:gridCol w="609600"/>
                <a:gridCol w="1600200"/>
                <a:gridCol w="1600200"/>
                <a:gridCol w="1371600"/>
                <a:gridCol w="32766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spec(t)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see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specimen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under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subscript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super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greater; beyond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supernatural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touch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contact, tactile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god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heat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thermometer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 proposition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antithesis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10/6/16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Review norms for Socratic Seminar (5 mins) </a:t>
            </a:r>
          </a:p>
          <a:p>
            <a:pPr eaLnBrk="1" fontAlgn="auto" hangingPunct="1">
              <a:lnSpc>
                <a:spcPct val="170000"/>
              </a:lnSpc>
              <a:spcBef>
                <a:spcPts val="0"/>
              </a:spcBef>
              <a:spcAft>
                <a:spcPts val="0"/>
              </a:spcAft>
              <a:buClr>
                <a:srgbClr val="000000"/>
              </a:buClr>
              <a:buSzPct val="100000"/>
              <a:defRPr/>
            </a:pPr>
            <a:r>
              <a:rPr lang="en-US" sz="5600" b="1" dirty="0" smtClean="0">
                <a:solidFill>
                  <a:srgbClr val="00B050"/>
                </a:solidFill>
                <a:latin typeface="+mn-lt"/>
                <a:ea typeface="Calibri"/>
                <a:cs typeface="Calibri"/>
                <a:sym typeface="Calibri"/>
              </a:rPr>
              <a:t>**5</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and 6</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hour = Review norms for everyday class behavior and expectations</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Review norms for Socratic Seminar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Meet with your group to discuss last minute game plans &amp; set up room (10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Socratic Seminar (30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in E7</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Tomorrow = SSR + Introduce Weekly Argumentative Response &amp; </a:t>
            </a:r>
            <a:r>
              <a:rPr lang="en-US" sz="5600" dirty="0" err="1" smtClean="0">
                <a:latin typeface="+mn-lt"/>
                <a:ea typeface="Calibri"/>
                <a:cs typeface="Calibri"/>
                <a:sym typeface="Wingdings" panose="05000000000000000000" pitchFamily="2" charset="2"/>
              </a:rPr>
              <a:t>Webquest</a:t>
            </a:r>
            <a:r>
              <a:rPr lang="en-US" sz="5600" dirty="0" smtClean="0">
                <a:latin typeface="+mn-lt"/>
                <a:ea typeface="Calibri"/>
                <a:cs typeface="Calibri"/>
                <a:sym typeface="Wingdings" panose="05000000000000000000" pitchFamily="2" charset="2"/>
              </a:rPr>
              <a:t> for </a:t>
            </a:r>
            <a:r>
              <a:rPr lang="en-US" sz="5600" i="1" dirty="0" smtClean="0">
                <a:latin typeface="+mn-lt"/>
                <a:ea typeface="Calibri"/>
                <a:cs typeface="Calibri"/>
                <a:sym typeface="Wingdings" panose="05000000000000000000" pitchFamily="2" charset="2"/>
              </a:rPr>
              <a:t>The Crucible</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smtClean="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Read your SSR book and log (20 mins = minimum)</a:t>
            </a: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PSR List 4 (6 prefixes/suffixes/roots)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and introduce Weekly Argumentative Response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The Crucible Web Quest (grab a </a:t>
            </a:r>
            <a:r>
              <a:rPr lang="en-US" sz="5600" dirty="0" err="1" smtClean="0">
                <a:latin typeface="+mn-lt"/>
                <a:ea typeface="Calibri"/>
                <a:cs typeface="Calibri"/>
                <a:sym typeface="Wingdings" panose="05000000000000000000" pitchFamily="2" charset="2"/>
              </a:rPr>
              <a:t>chromebook</a:t>
            </a:r>
            <a:r>
              <a:rPr lang="en-US" sz="5600" dirty="0" smtClean="0">
                <a:latin typeface="+mn-lt"/>
                <a:ea typeface="Calibri"/>
                <a:cs typeface="Calibri"/>
                <a:sym typeface="Wingdings" panose="05000000000000000000" pitchFamily="2" charset="2"/>
              </a:rPr>
              <a:t> after SSR and sign on to Google Classroom). **This      assignment will be due on Monday at the end of the hour.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a:t>
            </a: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Read your SSR book and work on your Weekly Argumentative Response (due Thursday)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Finish The Crucible Web Quest (due Monday)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10/7/16 Agenda</a:t>
            </a:r>
          </a:p>
        </p:txBody>
      </p:sp>
      <p:graphicFrame>
        <p:nvGraphicFramePr>
          <p:cNvPr id="2" name="Table 1"/>
          <p:cNvGraphicFramePr>
            <a:graphicFrameLocks noGrp="1"/>
          </p:cNvGraphicFramePr>
          <p:nvPr/>
        </p:nvGraphicFramePr>
        <p:xfrm>
          <a:off x="381000" y="1397000"/>
          <a:ext cx="8458200" cy="4483100"/>
        </p:xfrm>
        <a:graphic>
          <a:graphicData uri="http://schemas.openxmlformats.org/drawingml/2006/table">
            <a:tbl>
              <a:tblPr/>
              <a:tblGrid>
                <a:gridCol w="609600"/>
                <a:gridCol w="1600200"/>
                <a:gridCol w="1828800"/>
                <a:gridCol w="1143000"/>
                <a:gridCol w="3276600"/>
              </a:tblGrid>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6159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trans-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across; through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transcend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-tude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state or condition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gratitude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not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unhappy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verify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to turn in a specific direction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invert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10/10/16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Study for Prefix/Suffix/Root Quiz #4 (10 mins)</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Study PSR Quiz #4</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Take quiz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Finish The Crucible Web Quest and turn in on Google Classroom</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Turn in AOTW #2 and AOTW #3 to the “Turned in” folder for your hour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Announcement: </a:t>
            </a:r>
            <a:r>
              <a:rPr lang="en-US" sz="1300" dirty="0" smtClean="0">
                <a:latin typeface="+mn-lt"/>
                <a:ea typeface="Calibri"/>
                <a:cs typeface="Calibri"/>
                <a:sym typeface="Calibri"/>
              </a:rPr>
              <a:t>I will not be here tomorrow. The plan is to read your SSR book (20 mins) and work on your Weekly Argumentative Response (due Friday). You will also receive AOTW #4 on clowns. Everything for AOTW #4 will be due on Thursday. </a:t>
            </a: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Finish The Crucible Web Quest (due tonight at 10 p.m.)</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Tell me Tuesday. Write a 3-4 sentence honest confession to address areas you have struggled in so far this marking period (in my class).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Write a 4-6 sentence honest confession to address areas you have struggled in so far this marking period (in my class).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(20 minutes) + Work on your Weekly Response (type it and turn it in on Google Classroom).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and questions for AOTW #4 on clowns.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Thursday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10/12/16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Comma Use : Notes and Practice</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Comma Use: Notes and Practice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Racial profiling scenario and  group activity (hysteria)</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(2 paragraphs) and questions for AOTW #4 on clowns.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10/13/16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Watch video clip from Rolling Stone Magazine and respond to this quote from the article, “Why We’re Living in the Age of Fear,” by Neil Strauss (next slide). Response needs to be 4-6 sentences. Keep in mind the scenario we discussed yesterday with your small groups.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Response to quote from Rolling Stone (hysteria)</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Discuss Racial profiling scenario and  group activity + turn in (Hours 3, 5, 6)</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AOTW #4 (review annotations as a class) and work on your reflections (2 paragraphs) and questions for AOTW #4 on clowns. </a:t>
            </a:r>
            <a:r>
              <a:rPr lang="en-US" sz="1300" b="1" dirty="0" smtClean="0">
                <a:latin typeface="+mn-lt"/>
                <a:ea typeface="Calibri"/>
                <a:cs typeface="Calibri"/>
                <a:sym typeface="Calibri"/>
              </a:rPr>
              <a:t>**Due tomorrow, 10/14/16 to check in</a:t>
            </a:r>
            <a:endParaRPr lang="en-US" sz="1300" b="1" dirty="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for 15 mins. + work on your Weekly Response (Hours 2, 3, 6 = tomorrow, Hour 5 = today)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**Turn in on Google Classroom</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sp>
        <p:nvSpPr>
          <p:cNvPr id="27651" name="Text Placeholder 3"/>
          <p:cNvSpPr txBox="1">
            <a:spLocks noGrp="1"/>
          </p:cNvSpPr>
          <p:nvPr>
            <p:ph type="body" idx="1"/>
          </p:nvPr>
        </p:nvSpPr>
        <p:spPr>
          <a:xfrm>
            <a:off x="1543050" y="5376863"/>
            <a:ext cx="5983288" cy="804862"/>
          </a:xfrm>
        </p:spPr>
        <p:txBody>
          <a:bodyPr/>
          <a:lstStyle/>
          <a:p>
            <a:pPr algn="ctr">
              <a:spcBef>
                <a:spcPct val="0"/>
              </a:spcBef>
              <a:buFont typeface="Calibri" charset="0"/>
              <a:buNone/>
            </a:pPr>
            <a:r>
              <a:rPr lang="en-US" altLang="x-none" sz="1600">
                <a:latin typeface="Arial" charset="0"/>
                <a:ea typeface="Arial" charset="0"/>
                <a:cs typeface="Arial" charset="0"/>
              </a:rPr>
              <a:t>He is a professional BMX rider. He can do one hell of a “Ice Pick Stall to Fakie,” but fails to provide a solid argument for risking injury on a daily basis. He also seems to believe that the two t’s in Schmitt can double as the sign for pi. </a:t>
            </a:r>
            <a:endParaRPr lang="en-US" altLang="x-none" sz="2000" b="1">
              <a:latin typeface="Arial" charset="0"/>
              <a:ea typeface="Arial" charset="0"/>
              <a:cs typeface="Arial" charset="0"/>
            </a:endParaRPr>
          </a:p>
        </p:txBody>
      </p:sp>
      <p:pic>
        <p:nvPicPr>
          <p:cNvPr id="27652" name="Picture Placeholder 6"/>
          <p:cNvPicPr>
            <a:picLocks noGrp="1" noChangeAspect="1"/>
          </p:cNvPicPr>
          <p:nvPr>
            <p:ph type="pic" idx="2"/>
          </p:nvPr>
        </p:nvPicPr>
        <p:blipFill>
          <a:blip r:embed="rId2">
            <a:extLst>
              <a:ext uri="{28A0092B-C50C-407E-A947-70E740481C1C}">
                <a14:useLocalDpi xmlns:a14="http://schemas.microsoft.com/office/drawing/2010/main" val="0"/>
              </a:ext>
            </a:extLst>
          </a:blip>
          <a:srcRect t="28917" b="28917"/>
          <a:stretch>
            <a:fillRect/>
          </a:stretch>
        </p:blipFill>
        <p:spPr>
          <a:xfrm>
            <a:off x="1792288" y="612775"/>
            <a:ext cx="5486400" cy="4114800"/>
          </a:xfrm>
        </p:spPr>
      </p:pic>
      <p:pic>
        <p:nvPicPr>
          <p:cNvPr id="27653" name="Picture Placeholder 6"/>
          <p:cNvPicPr>
            <a:picLocks noChangeAspect="1"/>
          </p:cNvPicPr>
          <p:nvPr/>
        </p:nvPicPr>
        <p:blipFill>
          <a:blip r:embed="rId2">
            <a:extLst>
              <a:ext uri="{28A0092B-C50C-407E-A947-70E740481C1C}">
                <a14:useLocalDpi xmlns:a14="http://schemas.microsoft.com/office/drawing/2010/main" val="0"/>
              </a:ext>
            </a:extLst>
          </a:blip>
          <a:srcRect t="28917" b="28917"/>
          <a:stretch>
            <a:fillRect/>
          </a:stretch>
        </p:blipFill>
        <p:spPr bwMode="auto">
          <a:xfrm>
            <a:off x="1792288" y="676275"/>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10/13/16 Agenda</a:t>
            </a:r>
          </a:p>
        </p:txBody>
      </p:sp>
      <p:sp>
        <p:nvSpPr>
          <p:cNvPr id="58" name="Shape 58"/>
          <p:cNvSpPr txBox="1">
            <a:spLocks noGrp="1"/>
          </p:cNvSpPr>
          <p:nvPr>
            <p:ph type="body" idx="4294967295"/>
          </p:nvPr>
        </p:nvSpPr>
        <p:spPr>
          <a:xfrm>
            <a:off x="152400" y="838200"/>
            <a:ext cx="8839200" cy="5770563"/>
          </a:xfrm>
        </p:spPr>
        <p:txBody>
          <a:bodyPr tIns="45700" bIns="45700">
            <a:noAutofit/>
          </a:bodyPr>
          <a:lstStyle/>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“For one study, University of Colorado social psychologist Joshua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brought in police officers to play a video game in which they were asked to shoot armed assailants. Half the targets were white; the other half were black. Some were carrying guns, others phones or wallets. The results were tragically unsurprising: Officers were quicker to shoot black people – both those who were armed and who weren't – than they were to shoot white people.</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"We rarely found the race of the officer to be a factor: Everybody shoots black people,"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observes. "It looks like a cultural-stereotype thing, as opposed to an in-group/out-group thing. If you stop and look around, you will see these patterns everywhere. In newspapers, they'll show pictures more often if the subject is black and mention race more often if the subject is black. So your brain starts to think that black people commit crimes."</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mentions the "illusory correlation" as one of the factors responsible for this misperception: "If you have a group that is rare and a group that is prevalent, if the same percentage of people in both groups engage in a negative behavior, you're going to notice it more in the rare group because they stand out more. And you will think you see a correlation between race and negativity when there is </a:t>
            </a:r>
            <a:r>
              <a:rPr lang="en-US" sz="2000" dirty="0" smtClean="0">
                <a:solidFill>
                  <a:schemeClr val="tx1"/>
                </a:solidFill>
                <a:latin typeface="+mn-lt"/>
                <a:ea typeface="Calibri"/>
                <a:cs typeface="Calibri"/>
                <a:sym typeface="Calibri"/>
              </a:rPr>
              <a:t>none” (Strauss 1). </a:t>
            </a: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10/14/16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Respond to the following prompts in complete sentences. </a:t>
            </a:r>
            <a:endParaRPr lang="en-US" sz="1300" dirty="0">
              <a:latin typeface="+mn-lt"/>
              <a:ea typeface="Calibri"/>
              <a:cs typeface="Calibri"/>
              <a:sym typeface="Calibri"/>
            </a:endParaRP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Why are Pioneers better than tractors? **Give me 3 reasons</a:t>
            </a: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Provide to skills you have learned this Marking Period</a:t>
            </a: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Provide one area you need to continue to improve throughout the semester (in this class), and how you are going to ensure it happens.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Answer the prompt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Check in AOTW #4 </a:t>
            </a:r>
            <a:r>
              <a:rPr lang="en-US" sz="1300" smtClean="0">
                <a:latin typeface="+mn-lt"/>
                <a:ea typeface="Calibri"/>
                <a:cs typeface="Calibri"/>
                <a:sym typeface="Calibri"/>
              </a:rPr>
              <a:t>on clowns</a:t>
            </a:r>
            <a:endParaRPr lang="en-US" sz="1300" dirty="0" smtClean="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Pass out Progress Reports and discuss grades.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a:t>
            </a: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10/18/16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perceptive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Mini lesson-Review of Semicolon rules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Interpreting the Bill of Rights (trio activity)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r>
              <a:rPr lang="en-US" sz="1600" b="1" dirty="0" smtClean="0">
                <a:latin typeface="+mn-lt"/>
                <a:ea typeface="Calibri"/>
                <a:cs typeface="Calibri"/>
                <a:sym typeface="Calibri"/>
              </a:rPr>
              <a:t>**Due at the end of the hour</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9144000" cy="6858000"/>
          </a:xfrm>
        </p:spPr>
        <p:txBody>
          <a:bodyPr/>
          <a:lstStyle/>
          <a:p>
            <a:pPr marL="0" indent="0" algn="ctr" eaLnBrk="1" hangingPunct="1">
              <a:buFontTx/>
              <a:buNone/>
              <a:defRPr/>
            </a:pPr>
            <a:r>
              <a:rPr lang="en-US" altLang="en-US" sz="1800" b="1" dirty="0" smtClean="0">
                <a:solidFill>
                  <a:srgbClr val="000000"/>
                </a:solidFill>
                <a:latin typeface="Kristen ITC" pitchFamily="66" charset="0"/>
                <a:cs typeface="Times New Roman" pitchFamily="18" charset="0"/>
              </a:rPr>
              <a:t>10/18/16</a:t>
            </a:r>
          </a:p>
          <a:p>
            <a:pPr eaLnBrk="1" hangingPunct="1">
              <a:defRPr/>
            </a:pPr>
            <a:r>
              <a:rPr lang="en-US" altLang="en-US" sz="1800" b="1" dirty="0" smtClean="0">
                <a:solidFill>
                  <a:srgbClr val="000000"/>
                </a:solidFill>
                <a:latin typeface="Kristen ITC" pitchFamily="66" charset="0"/>
                <a:cs typeface="Times New Roman" pitchFamily="18" charset="0"/>
              </a:rPr>
              <a:t>Word:</a:t>
            </a:r>
            <a:r>
              <a:rPr lang="en-US" altLang="en-US" sz="1800" dirty="0" smtClean="0">
                <a:solidFill>
                  <a:srgbClr val="000000"/>
                </a:solidFill>
                <a:latin typeface="Kristen ITC" pitchFamily="66" charset="0"/>
                <a:cs typeface="Times New Roman" pitchFamily="18" charset="0"/>
              </a:rPr>
              <a:t> perceptive</a:t>
            </a:r>
          </a:p>
          <a:p>
            <a:pPr eaLnBrk="1" hangingPunct="1">
              <a:buFontTx/>
              <a:buNone/>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Part of speech:</a:t>
            </a:r>
            <a:r>
              <a:rPr lang="en-US" altLang="en-US" sz="1800" dirty="0" smtClean="0">
                <a:solidFill>
                  <a:srgbClr val="000000"/>
                </a:solidFill>
                <a:latin typeface="Kristen ITC" pitchFamily="66" charset="0"/>
                <a:cs typeface="Times New Roman" pitchFamily="18" charset="0"/>
              </a:rPr>
              <a:t> adjective</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Pronunciation: </a:t>
            </a:r>
            <a:r>
              <a:rPr lang="en-US" altLang="en-US" sz="1800" dirty="0" smtClean="0">
                <a:solidFill>
                  <a:srgbClr val="000000"/>
                </a:solidFill>
                <a:latin typeface="Kristen ITC" pitchFamily="66" charset="0"/>
                <a:cs typeface="Times New Roman" pitchFamily="18" charset="0"/>
              </a:rPr>
              <a:t>per-</a:t>
            </a:r>
            <a:r>
              <a:rPr lang="en-US" altLang="en-US" sz="1800" b="1" dirty="0" err="1" smtClean="0">
                <a:solidFill>
                  <a:srgbClr val="000000"/>
                </a:solidFill>
                <a:latin typeface="Kristen ITC" pitchFamily="66" charset="0"/>
                <a:cs typeface="Times New Roman" pitchFamily="18" charset="0"/>
              </a:rPr>
              <a:t>sep</a:t>
            </a:r>
            <a:r>
              <a:rPr lang="en-US" altLang="en-US" sz="1800" dirty="0" smtClean="0">
                <a:solidFill>
                  <a:srgbClr val="000000"/>
                </a:solidFill>
                <a:latin typeface="Kristen ITC" pitchFamily="66" charset="0"/>
                <a:cs typeface="Times New Roman" pitchFamily="18" charset="0"/>
              </a:rPr>
              <a:t>-</a:t>
            </a:r>
            <a:r>
              <a:rPr lang="en-US" altLang="en-US" sz="1800" dirty="0" err="1" smtClean="0">
                <a:solidFill>
                  <a:srgbClr val="000000"/>
                </a:solidFill>
                <a:latin typeface="Kristen ITC" pitchFamily="66" charset="0"/>
                <a:cs typeface="Times New Roman" pitchFamily="18" charset="0"/>
              </a:rPr>
              <a:t>tiv</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Origins:</a:t>
            </a: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Related Forms:</a:t>
            </a:r>
            <a:r>
              <a:rPr lang="en-US" altLang="en-US" sz="1800" dirty="0" smtClean="0">
                <a:solidFill>
                  <a:srgbClr val="000000"/>
                </a:solidFill>
                <a:latin typeface="Kristen ITC" pitchFamily="66" charset="0"/>
                <a:cs typeface="Times New Roman" pitchFamily="18" charset="0"/>
              </a:rPr>
              <a:t> Perceptively (adverb); perceptiveness (noun); </a:t>
            </a:r>
            <a:r>
              <a:rPr lang="en-US" altLang="en-US" sz="1800" dirty="0" err="1" smtClean="0">
                <a:solidFill>
                  <a:srgbClr val="000000"/>
                </a:solidFill>
                <a:latin typeface="Kristen ITC" pitchFamily="66" charset="0"/>
                <a:cs typeface="Times New Roman" pitchFamily="18" charset="0"/>
              </a:rPr>
              <a:t>im</a:t>
            </a:r>
            <a:r>
              <a:rPr lang="en-US" altLang="en-US" sz="1800" dirty="0" smtClean="0">
                <a:solidFill>
                  <a:srgbClr val="000000"/>
                </a:solidFill>
                <a:latin typeface="Kristen ITC" pitchFamily="66" charset="0"/>
                <a:cs typeface="Times New Roman" pitchFamily="18" charset="0"/>
              </a:rPr>
              <a:t>/perceptible (adjective)</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Sentence:</a:t>
            </a:r>
            <a:r>
              <a:rPr lang="en-US" altLang="en-US" sz="1800" dirty="0" smtClean="0">
                <a:solidFill>
                  <a:srgbClr val="000000"/>
                </a:solidFill>
                <a:latin typeface="Kristen ITC" pitchFamily="66" charset="0"/>
                <a:cs typeface="Times New Roman" pitchFamily="18" charset="0"/>
              </a:rPr>
              <a:t> The perceptive sniper noticed the tiny movement of the leaves in a tree two miles away, but he could tell by how far the branch was bent that it wasn’t his target in the tree.</a:t>
            </a:r>
          </a:p>
          <a:p>
            <a:pPr eaLnBrk="1" hangingPunct="1">
              <a:defRPr/>
            </a:pPr>
            <a:endParaRPr lang="en-US" altLang="en-US" sz="1800"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Predicted Definition:</a:t>
            </a: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Definition:</a:t>
            </a:r>
            <a:r>
              <a:rPr lang="en-US" altLang="en-US" sz="1800" dirty="0" smtClean="0">
                <a:solidFill>
                  <a:srgbClr val="000000"/>
                </a:solidFill>
                <a:latin typeface="Kristen ITC" pitchFamily="66" charset="0"/>
                <a:cs typeface="Times New Roman" pitchFamily="18" charset="0"/>
              </a:rPr>
              <a:t> </a:t>
            </a:r>
            <a:endParaRPr lang="en-US" altLang="en-US" sz="1800" dirty="0" smtClean="0">
              <a:solidFill>
                <a:srgbClr val="333333"/>
              </a:solidFill>
              <a:latin typeface="Kristen ITC" pitchFamily="66" charset="0"/>
              <a:cs typeface="Times New Roman" pitchFamily="18" charset="0"/>
            </a:endParaRPr>
          </a:p>
          <a:p>
            <a:pPr eaLnBrk="1" hangingPunct="1">
              <a:buFontTx/>
              <a:buNone/>
              <a:defRPr/>
            </a:pPr>
            <a:r>
              <a:rPr lang="en-US" altLang="en-US" sz="1800" dirty="0" smtClean="0">
                <a:latin typeface="Kristen ITC" pitchFamily="66" charset="0"/>
                <a:cs typeface="Times New Roman" pitchFamily="18" charset="0"/>
              </a:rPr>
              <a:t>	1 – having or showing strong insight, understanding, or intuition</a:t>
            </a:r>
          </a:p>
          <a:p>
            <a:pPr eaLnBrk="1" hangingPunct="1">
              <a:buFontTx/>
              <a:buNone/>
              <a:defRPr/>
            </a:pPr>
            <a:r>
              <a:rPr lang="en-US" altLang="en-US" sz="1800" dirty="0" smtClean="0">
                <a:latin typeface="Kristen ITC" pitchFamily="66" charset="0"/>
                <a:cs typeface="Times New Roman" pitchFamily="18" charset="0"/>
              </a:rPr>
              <a:t>	2 – having the power or faculty of perceiving. </a:t>
            </a:r>
          </a:p>
          <a:p>
            <a:pPr eaLnBrk="1" hangingPunct="1">
              <a:buFontTx/>
              <a:buNone/>
              <a:defRPr/>
            </a:pPr>
            <a:r>
              <a:rPr lang="en-US" altLang="en-US" sz="1800" dirty="0" smtClean="0">
                <a:latin typeface="Kristen ITC" pitchFamily="66" charset="0"/>
                <a:cs typeface="Times New Roman" pitchFamily="18" charset="0"/>
              </a:rPr>
              <a:t>	3 – of, pertaining to, or showing perception. </a:t>
            </a:r>
            <a:endParaRPr lang="en-US" altLang="en-US" sz="1800" b="1" dirty="0" smtClean="0">
              <a:latin typeface="Kristen ITC" pitchFamily="66" charset="0"/>
              <a:cs typeface="Times New Roman" pitchFamily="18" charset="0"/>
            </a:endParaRPr>
          </a:p>
          <a:p>
            <a:pPr eaLnBrk="1" hangingPunct="1">
              <a:defRPr/>
            </a:pP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800" b="1" dirty="0" smtClean="0">
              <a:solidFill>
                <a:srgbClr val="000000"/>
              </a:solidFill>
              <a:latin typeface="Kristen ITC" pitchFamily="66" charset="0"/>
              <a:cs typeface="Times New Roman" pitchFamily="18" charset="0"/>
            </a:endParaRPr>
          </a:p>
        </p:txBody>
      </p:sp>
      <p:sp>
        <p:nvSpPr>
          <p:cNvPr id="2" name="TextBox 1"/>
          <p:cNvSpPr txBox="1">
            <a:spLocks noChangeArrowheads="1"/>
          </p:cNvSpPr>
          <p:nvPr/>
        </p:nvSpPr>
        <p:spPr bwMode="auto">
          <a:xfrm>
            <a:off x="1295400" y="19812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solidFill>
                  <a:srgbClr val="000000"/>
                </a:solidFill>
                <a:latin typeface="Kristen ITC" pitchFamily="66" charset="0"/>
                <a:ea typeface="+mn-ea"/>
                <a:cs typeface="Times New Roman" pitchFamily="18" charset="0"/>
              </a:rPr>
              <a:t>Latin: “percept,” meaning something seen</a:t>
            </a:r>
            <a:endParaRPr lang="en-US" altLang="en-US" sz="1800" b="1" dirty="0" smtClean="0">
              <a:solidFill>
                <a:srgbClr val="000000"/>
              </a:solidFill>
              <a:latin typeface="Kristen ITC" pitchFamily="66" charset="0"/>
              <a:ea typeface="+mn-ea"/>
              <a:cs typeface="Times New Roman" pitchFamily="18" charset="0"/>
            </a:endParaRPr>
          </a:p>
          <a:p>
            <a:pPr>
              <a:spcBef>
                <a:spcPct val="0"/>
              </a:spcBef>
              <a:buFontTx/>
              <a:buNone/>
              <a:defRPr/>
            </a:pPr>
            <a:endParaRPr lang="en-US" altLang="en-US" sz="1800" dirty="0" smtClean="0">
              <a:solidFill>
                <a:srgbClr val="000000"/>
              </a:solidFil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10/19/16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prerogative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endParaRPr lang="en-US" sz="1600" dirty="0">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latin typeface="+mn-lt"/>
                <a:ea typeface="Calibri"/>
                <a:cs typeface="Calibri"/>
                <a:sym typeface="Calibri"/>
              </a:rPr>
              <a:t>**Each group will be responsible for 1-2 examples.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600" dirty="0" smtClean="0">
                <a:latin typeface="+mn-lt"/>
                <a:ea typeface="Calibri"/>
                <a:cs typeface="Calibri"/>
                <a:sym typeface="Calibri"/>
              </a:rPr>
              <a:t>How to spot a witch activity (only provide two examples)</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0"/>
            <a:ext cx="9144000" cy="6858000"/>
          </a:xfrm>
        </p:spPr>
        <p:txBody>
          <a:bodyPr/>
          <a:lstStyle/>
          <a:p>
            <a:pPr marL="0" indent="0" algn="ctr" eaLnBrk="1" hangingPunct="1">
              <a:buFontTx/>
              <a:buNone/>
              <a:defRPr/>
            </a:pPr>
            <a:r>
              <a:rPr lang="en-US" altLang="en-US" sz="1800" b="1" dirty="0" smtClean="0">
                <a:latin typeface="Kristen ITC" charset="0"/>
                <a:ea typeface="Times New Roman" charset="0"/>
                <a:cs typeface="Times New Roman" charset="0"/>
              </a:rPr>
              <a:t>10/19/16</a:t>
            </a:r>
          </a:p>
          <a:p>
            <a:pPr eaLnBrk="1" hangingPunct="1">
              <a:defRPr/>
            </a:pPr>
            <a:r>
              <a:rPr lang="en-US" altLang="en-US" sz="1800" b="1" dirty="0" smtClean="0">
                <a:latin typeface="Kristen ITC" charset="0"/>
                <a:ea typeface="Times New Roman" charset="0"/>
                <a:cs typeface="Times New Roman" charset="0"/>
              </a:rPr>
              <a:t>Word</a:t>
            </a:r>
            <a:r>
              <a:rPr lang="en-US" altLang="en-US" sz="1800" b="1" dirty="0">
                <a:latin typeface="Kristen ITC" charset="0"/>
                <a:ea typeface="Times New Roman" charset="0"/>
                <a:cs typeface="Times New Roman" charset="0"/>
              </a:rPr>
              <a:t>:</a:t>
            </a:r>
            <a:r>
              <a:rPr lang="en-US" altLang="en-US" sz="1800" dirty="0">
                <a:latin typeface="Kristen ITC" charset="0"/>
                <a:ea typeface="Times New Roman" charset="0"/>
                <a:cs typeface="Times New Roman" charset="0"/>
              </a:rPr>
              <a:t> prerogative</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Part of speech:</a:t>
            </a:r>
            <a:r>
              <a:rPr lang="en-US" altLang="en-US" sz="1800" dirty="0">
                <a:latin typeface="Kristen ITC" charset="0"/>
                <a:ea typeface="Times New Roman" charset="0"/>
                <a:cs typeface="Times New Roman" charset="0"/>
              </a:rPr>
              <a:t> noun</a:t>
            </a:r>
            <a:endParaRPr lang="en-US" altLang="en-US" sz="1800" b="1" dirty="0">
              <a:latin typeface="Kristen ITC" charset="0"/>
              <a:ea typeface="Times New Roman" charset="0"/>
              <a:cs typeface="Times New Roman" charset="0"/>
            </a:endParaRP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Pronunciation: </a:t>
            </a:r>
            <a:r>
              <a:rPr lang="en-US" altLang="en-US" sz="1800" dirty="0" err="1">
                <a:latin typeface="Kristen ITC" charset="0"/>
                <a:ea typeface="Times New Roman" charset="0"/>
                <a:cs typeface="Times New Roman" charset="0"/>
              </a:rPr>
              <a:t>puh</a:t>
            </a:r>
            <a:r>
              <a:rPr lang="en-US" altLang="en-US" sz="1800" dirty="0">
                <a:latin typeface="Kristen ITC" charset="0"/>
                <a:ea typeface="Times New Roman" charset="0"/>
                <a:cs typeface="Times New Roman" charset="0"/>
              </a:rPr>
              <a:t>-</a:t>
            </a:r>
            <a:r>
              <a:rPr lang="en-US" altLang="en-US" sz="1800" b="1" dirty="0">
                <a:latin typeface="Kristen ITC" charset="0"/>
                <a:ea typeface="Times New Roman" charset="0"/>
                <a:cs typeface="Times New Roman" charset="0"/>
              </a:rPr>
              <a:t>rog</a:t>
            </a:r>
            <a:r>
              <a:rPr lang="en-US" altLang="en-US" sz="1800" dirty="0">
                <a:latin typeface="Kristen ITC" charset="0"/>
                <a:ea typeface="Times New Roman" charset="0"/>
                <a:cs typeface="Times New Roman" charset="0"/>
              </a:rPr>
              <a:t>-</a:t>
            </a:r>
            <a:r>
              <a:rPr lang="en-US" altLang="en-US" sz="1800" i="1" dirty="0">
                <a:latin typeface="Kristen ITC" charset="0"/>
                <a:ea typeface="Times New Roman" charset="0"/>
                <a:cs typeface="Times New Roman" charset="0"/>
              </a:rPr>
              <a:t>uh</a:t>
            </a:r>
            <a:r>
              <a:rPr lang="en-US" altLang="en-US" sz="1800" dirty="0">
                <a:latin typeface="Kristen ITC" charset="0"/>
                <a:ea typeface="Times New Roman" charset="0"/>
                <a:cs typeface="Times New Roman" charset="0"/>
              </a:rPr>
              <a:t>-</a:t>
            </a:r>
            <a:r>
              <a:rPr lang="en-US" altLang="en-US" sz="1800" dirty="0" err="1">
                <a:latin typeface="Kristen ITC" charset="0"/>
                <a:ea typeface="Times New Roman" charset="0"/>
                <a:cs typeface="Times New Roman" charset="0"/>
              </a:rPr>
              <a:t>tiv</a:t>
            </a:r>
            <a:endParaRPr lang="en-US" altLang="en-US" sz="1800" b="1" dirty="0">
              <a:latin typeface="Kristen ITC" charset="0"/>
              <a:ea typeface="Times New Roman" charset="0"/>
              <a:cs typeface="Times New Roman" charset="0"/>
            </a:endParaRP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Origins:</a:t>
            </a:r>
            <a:r>
              <a:rPr lang="en-US" altLang="en-US" sz="1800" dirty="0">
                <a:latin typeface="Kristen ITC" charset="0"/>
                <a:ea typeface="Times New Roman" charset="0"/>
                <a:cs typeface="Times New Roman" charset="0"/>
              </a:rPr>
              <a:t> </a:t>
            </a:r>
          </a:p>
          <a:p>
            <a:pPr eaLnBrk="1" hangingPunct="1">
              <a:defRPr/>
            </a:pPr>
            <a:endParaRPr lang="en-US" altLang="en-US" sz="18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Related Forms:</a:t>
            </a:r>
            <a:r>
              <a:rPr lang="en-US" altLang="en-US" sz="1800" dirty="0">
                <a:latin typeface="Kristen ITC" charset="0"/>
                <a:ea typeface="Times New Roman" charset="0"/>
                <a:cs typeface="Times New Roman" charset="0"/>
              </a:rPr>
              <a:t> none</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Sentence:</a:t>
            </a:r>
            <a:r>
              <a:rPr lang="en-US" altLang="en-US" sz="1800" dirty="0">
                <a:latin typeface="Kristen ITC" charset="0"/>
                <a:ea typeface="Times New Roman" charset="0"/>
                <a:cs typeface="Times New Roman" charset="0"/>
              </a:rPr>
              <a:t> While the president doesn’t have the ability to formally declare war against another country, it is his or her prerogative to order bombing attacks without congressional approval</a:t>
            </a:r>
          </a:p>
          <a:p>
            <a:pPr eaLnBrk="1" hangingPunct="1">
              <a:defRPr/>
            </a:pPr>
            <a:endParaRPr lang="en-US" altLang="en-US" sz="18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Predicted Definition:</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Definition:</a:t>
            </a:r>
            <a:r>
              <a:rPr lang="en-US" altLang="en-US" sz="1800" dirty="0">
                <a:latin typeface="Kristen ITC" charset="0"/>
                <a:ea typeface="Times New Roman" charset="0"/>
                <a:cs typeface="Times New Roman" charset="0"/>
              </a:rPr>
              <a:t> </a:t>
            </a:r>
          </a:p>
          <a:p>
            <a:pPr eaLnBrk="1" hangingPunct="1">
              <a:defRPr/>
            </a:pPr>
            <a:endParaRPr lang="en-US" altLang="en-US" sz="1800" b="1" dirty="0">
              <a:latin typeface="Kristen ITC" charset="0"/>
              <a:ea typeface="Times New Roman" charset="0"/>
              <a:cs typeface="Times New Roman" charset="0"/>
            </a:endParaRPr>
          </a:p>
        </p:txBody>
      </p:sp>
      <p:sp>
        <p:nvSpPr>
          <p:cNvPr id="2" name="TextBox 1"/>
          <p:cNvSpPr txBox="1">
            <a:spLocks noChangeArrowheads="1"/>
          </p:cNvSpPr>
          <p:nvPr/>
        </p:nvSpPr>
        <p:spPr bwMode="auto">
          <a:xfrm>
            <a:off x="1371600" y="1905000"/>
            <a:ext cx="891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“Pre” (before; in advance of) + “roga(re)” (to ask)</a:t>
            </a:r>
          </a:p>
        </p:txBody>
      </p:sp>
      <p:sp>
        <p:nvSpPr>
          <p:cNvPr id="3" name="TextBox 2"/>
          <p:cNvSpPr txBox="1">
            <a:spLocks noChangeArrowheads="1"/>
          </p:cNvSpPr>
          <p:nvPr/>
        </p:nvSpPr>
        <p:spPr bwMode="auto">
          <a:xfrm>
            <a:off x="0" y="5486400"/>
            <a:ext cx="906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ea typeface="Times New Roman" charset="0"/>
                <a:cs typeface="Times New Roman" charset="0"/>
              </a:rPr>
              <a:t>      1 – an exclusive right, privilege, etc., allowed to someone because of their</a:t>
            </a:r>
          </a:p>
          <a:p>
            <a:pPr eaLnBrk="1" hangingPunct="1">
              <a:spcBef>
                <a:spcPct val="0"/>
              </a:spcBef>
              <a:buFontTx/>
              <a:buNone/>
            </a:pPr>
            <a:r>
              <a:rPr lang="en-US" altLang="en-US" sz="1800">
                <a:latin typeface="Kristen ITC" charset="0"/>
                <a:ea typeface="Times New Roman" charset="0"/>
                <a:cs typeface="Times New Roman" charset="0"/>
              </a:rPr>
              <a:t>	rank, office, or title</a:t>
            </a:r>
          </a:p>
          <a:p>
            <a:pPr eaLnBrk="1" hangingPunct="1">
              <a:spcBef>
                <a:spcPct val="0"/>
              </a:spcBef>
              <a:buFontTx/>
              <a:buNone/>
            </a:pPr>
            <a:r>
              <a:rPr lang="en-US" altLang="en-US" sz="1800">
                <a:latin typeface="Kristen ITC" charset="0"/>
                <a:ea typeface="Times New Roman" charset="0"/>
                <a:cs typeface="Times New Roman" charset="0"/>
              </a:rPr>
              <a:t>      2 – a right, privilege, etc., limited to a specific person or to persons of a</a:t>
            </a:r>
          </a:p>
          <a:p>
            <a:pPr eaLnBrk="1" hangingPunct="1">
              <a:spcBef>
                <a:spcPct val="0"/>
              </a:spcBef>
              <a:buFontTx/>
              <a:buNone/>
            </a:pPr>
            <a:r>
              <a:rPr lang="en-US" altLang="en-US" sz="1800">
                <a:latin typeface="Kristen ITC" charset="0"/>
                <a:ea typeface="Times New Roman" charset="0"/>
                <a:cs typeface="Times New Roman" charset="0"/>
              </a:rPr>
              <a:t>	particular category</a:t>
            </a: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10/20/16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annotation</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“How to spot a witch” assignment (turned in folder in the back)</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SSR (15 mins) + find one question to answer and a piece of evidence for Weekly Response (due Sunday at 8 p.m. on Google Classroom).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“The Overture” in </a:t>
            </a:r>
            <a:r>
              <a:rPr lang="en-US" sz="1600" i="1" dirty="0" smtClean="0">
                <a:latin typeface="+mn-lt"/>
                <a:ea typeface="Calibri"/>
                <a:cs typeface="Calibri"/>
                <a:sym typeface="Calibri"/>
              </a:rPr>
              <a:t>The Crucible (partner read)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00B050"/>
                </a:solidFill>
                <a:latin typeface="+mn-lt"/>
                <a:ea typeface="Calibri"/>
                <a:cs typeface="Calibri"/>
                <a:sym typeface="Calibri"/>
              </a:rPr>
              <a:t>Finish partner reading and annotations for “The Overture” in </a:t>
            </a:r>
            <a:r>
              <a:rPr lang="en-US" sz="1600" b="1" i="1" dirty="0" smtClean="0">
                <a:solidFill>
                  <a:srgbClr val="00B050"/>
                </a:solidFill>
                <a:latin typeface="+mn-lt"/>
                <a:ea typeface="Calibri"/>
                <a:cs typeface="Calibri"/>
                <a:sym typeface="Calibri"/>
              </a:rPr>
              <a:t>The Crucible</a:t>
            </a:r>
            <a:endParaRPr lang="en-US" sz="1600" i="1"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Prep for Socratic Seminar using AOTW #4 on clowns (you will turn in the article, reflection and questions, tomorrow)</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9F0B"/>
        </a:solidFill>
        <a:effectLst/>
      </p:bgPr>
    </p:bg>
    <p:spTree>
      <p:nvGrpSpPr>
        <p:cNvPr id="1" name=""/>
        <p:cNvGrpSpPr/>
        <p:nvPr/>
      </p:nvGrpSpPr>
      <p:grpSpPr>
        <a:xfrm>
          <a:off x="0" y="0"/>
          <a:ext cx="0" cy="0"/>
          <a:chOff x="0" y="0"/>
          <a:chExt cx="0" cy="0"/>
        </a:xfrm>
      </p:grpSpPr>
      <p:sp>
        <p:nvSpPr>
          <p:cNvPr id="71682" name="Rectangle 2"/>
          <p:cNvSpPr txBox="1">
            <a:spLocks noGrp="1" noChangeArrowheads="1"/>
          </p:cNvSpPr>
          <p:nvPr>
            <p:ph type="body" idx="1"/>
          </p:nvPr>
        </p:nvSpPr>
        <p:spPr>
          <a:xfrm>
            <a:off x="0" y="762000"/>
            <a:ext cx="9144000" cy="6096000"/>
          </a:xfrm>
        </p:spPr>
        <p:txBody>
          <a:bodyPr/>
          <a:lstStyle/>
          <a:p>
            <a:pPr eaLnBrk="1" hangingPunct="1"/>
            <a:r>
              <a:rPr lang="en-US" altLang="en-US" sz="1800" b="1">
                <a:latin typeface="Kristen ITC" charset="0"/>
                <a:ea typeface="Times New Roman" charset="0"/>
                <a:cs typeface="Times New Roman" charset="0"/>
              </a:rPr>
              <a:t>Word:</a:t>
            </a:r>
            <a:r>
              <a:rPr lang="en-US" altLang="en-US" sz="1800">
                <a:latin typeface="Kristen ITC" charset="0"/>
                <a:ea typeface="Times New Roman" charset="0"/>
                <a:cs typeface="Times New Roman" charset="0"/>
              </a:rPr>
              <a:t> annotation</a:t>
            </a:r>
          </a:p>
          <a:p>
            <a:pPr eaLnBrk="1" hangingPunct="1"/>
            <a:r>
              <a:rPr lang="en-US" altLang="en-US" sz="1800">
                <a:latin typeface="Kristen ITC" charset="0"/>
                <a:ea typeface="Times New Roman" charset="0"/>
                <a:cs typeface="Times New Roman" charset="0"/>
              </a:rPr>
              <a:t>	</a:t>
            </a:r>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Part of speech:</a:t>
            </a:r>
            <a:r>
              <a:rPr lang="en-US" altLang="en-US" sz="1800">
                <a:latin typeface="Kristen ITC" charset="0"/>
                <a:ea typeface="Times New Roman" charset="0"/>
                <a:cs typeface="Times New Roman" charset="0"/>
              </a:rPr>
              <a:t> noun</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Pronunciation: </a:t>
            </a:r>
            <a:r>
              <a:rPr lang="en-US" altLang="en-US" sz="1800">
                <a:latin typeface="Kristen ITC" charset="0"/>
                <a:ea typeface="Times New Roman" charset="0"/>
                <a:cs typeface="Times New Roman" charset="0"/>
              </a:rPr>
              <a:t>an-</a:t>
            </a:r>
            <a:r>
              <a:rPr lang="en-US" altLang="en-US" sz="1800" i="1">
                <a:latin typeface="Kristen ITC" charset="0"/>
                <a:ea typeface="Times New Roman" charset="0"/>
                <a:cs typeface="Times New Roman" charset="0"/>
              </a:rPr>
              <a:t>uh</a:t>
            </a:r>
            <a:r>
              <a:rPr lang="en-US" altLang="en-US" sz="1800">
                <a:latin typeface="Kristen ITC" charset="0"/>
                <a:ea typeface="Times New Roman" charset="0"/>
                <a:cs typeface="Times New Roman" charset="0"/>
              </a:rPr>
              <a:t>-</a:t>
            </a:r>
            <a:r>
              <a:rPr lang="en-US" altLang="en-US" sz="1800" b="1">
                <a:latin typeface="Kristen ITC" charset="0"/>
                <a:ea typeface="Times New Roman" charset="0"/>
                <a:cs typeface="Times New Roman" charset="0"/>
              </a:rPr>
              <a:t>tey</a:t>
            </a:r>
            <a:r>
              <a:rPr lang="en-US" altLang="en-US" sz="1800">
                <a:latin typeface="Kristen ITC" charset="0"/>
                <a:ea typeface="Times New Roman" charset="0"/>
                <a:cs typeface="Times New Roman" charset="0"/>
              </a:rPr>
              <a:t>-</a:t>
            </a:r>
            <a:r>
              <a:rPr lang="en-US" altLang="en-US" sz="1800" i="1">
                <a:latin typeface="Kristen ITC" charset="0"/>
                <a:ea typeface="Times New Roman" charset="0"/>
                <a:cs typeface="Times New Roman" charset="0"/>
              </a:rPr>
              <a:t>shuh</a:t>
            </a:r>
            <a:r>
              <a:rPr lang="en-US" altLang="en-US" sz="1800">
                <a:latin typeface="Kristen ITC" charset="0"/>
                <a:ea typeface="Times New Roman" charset="0"/>
                <a:cs typeface="Times New Roman" charset="0"/>
              </a:rPr>
              <a:t>n</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Origins:</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Related Forms:</a:t>
            </a:r>
            <a:r>
              <a:rPr lang="en-US" altLang="en-US" sz="1800">
                <a:latin typeface="Kristen ITC" charset="0"/>
                <a:ea typeface="Times New Roman" charset="0"/>
                <a:cs typeface="Times New Roman" charset="0"/>
              </a:rPr>
              <a:t> annotate (verb); notation (noun); notate (verb)</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Sentence:</a:t>
            </a:r>
            <a:r>
              <a:rPr lang="en-US" altLang="en-US" sz="1800">
                <a:latin typeface="Kristen ITC" charset="0"/>
                <a:ea typeface="Times New Roman" charset="0"/>
                <a:cs typeface="Times New Roman" charset="0"/>
              </a:rPr>
              <a:t> Thanks to the </a:t>
            </a:r>
            <a:r>
              <a:rPr lang="en-US" altLang="en-US" sz="1800" b="1">
                <a:latin typeface="Kristen ITC" charset="0"/>
                <a:ea typeface="Times New Roman" charset="0"/>
                <a:cs typeface="Times New Roman" charset="0"/>
              </a:rPr>
              <a:t>annotations </a:t>
            </a:r>
            <a:r>
              <a:rPr lang="en-US" altLang="en-US" sz="1800">
                <a:latin typeface="Kristen ITC" charset="0"/>
                <a:ea typeface="Times New Roman" charset="0"/>
                <a:cs typeface="Times New Roman" charset="0"/>
              </a:rPr>
              <a:t>Umkulthoum wrote in the margins of her copy of </a:t>
            </a:r>
            <a:r>
              <a:rPr lang="en-US" altLang="en-US" sz="1800" u="sng">
                <a:latin typeface="Kristen ITC" charset="0"/>
                <a:ea typeface="Times New Roman" charset="0"/>
                <a:cs typeface="Times New Roman" charset="0"/>
              </a:rPr>
              <a:t>The Prince</a:t>
            </a:r>
            <a:r>
              <a:rPr lang="en-US" altLang="en-US" sz="1800">
                <a:latin typeface="Kristen ITC" charset="0"/>
                <a:ea typeface="Times New Roman" charset="0"/>
                <a:cs typeface="Times New Roman" charset="0"/>
              </a:rPr>
              <a:t>, she remembered all of the explanations her professor had given the class about what the text meant.</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Predicted Definition:</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Definition:</a:t>
            </a:r>
          </a:p>
          <a:p>
            <a:pPr eaLnBrk="1" hangingPunct="1"/>
            <a:endParaRPr lang="en-US" altLang="en-US" sz="1800" b="1">
              <a:latin typeface="Kristen ITC" charset="0"/>
              <a:ea typeface="Times New Roman" charset="0"/>
              <a:cs typeface="Times New Roman" charset="0"/>
            </a:endParaRPr>
          </a:p>
        </p:txBody>
      </p:sp>
      <p:sp>
        <p:nvSpPr>
          <p:cNvPr id="2" name="TextBox 1"/>
          <p:cNvSpPr txBox="1">
            <a:spLocks noChangeArrowheads="1"/>
          </p:cNvSpPr>
          <p:nvPr/>
        </p:nvSpPr>
        <p:spPr bwMode="auto">
          <a:xfrm>
            <a:off x="993775" y="2514600"/>
            <a:ext cx="952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latin typeface="Kristen ITC" charset="0"/>
                <a:ea typeface="Times New Roman" charset="0"/>
                <a:cs typeface="Times New Roman" charset="0"/>
              </a:rPr>
              <a:t>Latin: “notare” (to note, to mark)</a:t>
            </a:r>
            <a:endParaRPr lang="en-US" altLang="en-US" sz="1800" b="1">
              <a:latin typeface="Kristen ITC" charset="0"/>
              <a:ea typeface="Times New Roman" charset="0"/>
              <a:cs typeface="Times New Roman" charset="0"/>
            </a:endParaRPr>
          </a:p>
          <a:p>
            <a:pPr eaLnBrk="1" hangingPunct="1"/>
            <a:endParaRPr lang="en-US" altLang="en-US" sz="1800">
              <a:solidFill>
                <a:schemeClr val="tx1"/>
              </a:solidFill>
            </a:endParaRPr>
          </a:p>
        </p:txBody>
      </p:sp>
      <p:sp>
        <p:nvSpPr>
          <p:cNvPr id="3" name="TextBox 2"/>
          <p:cNvSpPr txBox="1">
            <a:spLocks noChangeArrowheads="1"/>
          </p:cNvSpPr>
          <p:nvPr/>
        </p:nvSpPr>
        <p:spPr bwMode="auto">
          <a:xfrm>
            <a:off x="15875" y="5181600"/>
            <a:ext cx="8458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latin typeface="Kristen ITC" charset="0"/>
                <a:ea typeface="Times New Roman" charset="0"/>
                <a:cs typeface="Times New Roman" charset="0"/>
              </a:rPr>
              <a:t>	     a note or comment added to explain part of a text or literary work</a:t>
            </a:r>
            <a:endParaRPr lang="en-US" altLang="en-US" sz="1800" b="1">
              <a:latin typeface="Kristen ITC" charset="0"/>
              <a:ea typeface="Times New Roman" charset="0"/>
              <a:cs typeface="Times New Roman" charset="0"/>
            </a:endParaRPr>
          </a:p>
          <a:p>
            <a:pPr eaLnBrk="1" hangingPunct="1"/>
            <a:endParaRPr lang="en-US" altLang="en-US" sz="1800">
              <a:solidFill>
                <a:schemeClr val="tx1"/>
              </a:solidFill>
            </a:endParaRPr>
          </a:p>
        </p:txBody>
      </p:sp>
      <p:sp>
        <p:nvSpPr>
          <p:cNvPr id="71685" name="TextBox 3"/>
          <p:cNvSpPr txBox="1">
            <a:spLocks noChangeArrowheads="1"/>
          </p:cNvSpPr>
          <p:nvPr/>
        </p:nvSpPr>
        <p:spPr bwMode="auto">
          <a:xfrm>
            <a:off x="1485900" y="263525"/>
            <a:ext cx="617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altLang="x-none" sz="2400" b="1"/>
              <a:t>10/20/16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SSR for 15 mins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SSR + find one question to answer and a piece of evidence for Weekly Response (due Friday)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Act 1 in </a:t>
            </a:r>
            <a:r>
              <a:rPr lang="en-US" sz="1600" i="1" dirty="0" smtClean="0">
                <a:latin typeface="+mn-lt"/>
                <a:ea typeface="Calibri"/>
                <a:cs typeface="Calibri"/>
                <a:sym typeface="Calibri"/>
              </a:rPr>
              <a:t>The Crucible </a:t>
            </a: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10/24/16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Get with a partner and study for your WOTD and Grammar Quiz #1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Study for WOTD and Grammar Quiz #1</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you are done, turn in Bell Work for last week.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Next, individually, you will have 15-20 minutes to write a 75 word (max) summary of pages 3-8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**You will be able to use the text in order to write your summary.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assign roles and begin reading Act One (2 pts. Formative extra credit if you volunteer to read). </a:t>
            </a:r>
            <a:r>
              <a:rPr lang="en-US" sz="1600" b="1" dirty="0" smtClean="0">
                <a:solidFill>
                  <a:srgbClr val="00B050"/>
                </a:solidFill>
                <a:latin typeface="+mn-lt"/>
                <a:ea typeface="Calibri"/>
                <a:cs typeface="Calibri"/>
                <a:sym typeface="Calibri"/>
              </a:rPr>
              <a:t>**pg. 9-14</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begin filling out a graphic organizer for Act One.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latin typeface="+mn-lt"/>
                <a:ea typeface="Calibri"/>
                <a:cs typeface="Calibri"/>
                <a:sym typeface="Calibri"/>
              </a:rPr>
              <a:t>Exit Ticket = 25 word summary w/ group on pg. 14</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Schmidt</a:t>
            </a:r>
          </a:p>
        </p:txBody>
      </p:sp>
      <p:sp>
        <p:nvSpPr>
          <p:cNvPr id="28675" name="Text Placeholder 3"/>
          <p:cNvSpPr txBox="1">
            <a:spLocks noGrp="1"/>
          </p:cNvSpPr>
          <p:nvPr>
            <p:ph type="body" idx="1"/>
          </p:nvPr>
        </p:nvSpPr>
        <p:spPr>
          <a:xfrm>
            <a:off x="1543050" y="5376863"/>
            <a:ext cx="6305550" cy="804862"/>
          </a:xfrm>
        </p:spPr>
        <p:txBody>
          <a:bodyPr/>
          <a:lstStyle/>
          <a:p>
            <a:pPr algn="ctr">
              <a:spcBef>
                <a:spcPct val="0"/>
              </a:spcBef>
              <a:buFont typeface="Calibri" charset="0"/>
              <a:buNone/>
            </a:pPr>
            <a:r>
              <a:rPr lang="en-US" altLang="x-none" sz="1600">
                <a:latin typeface="Arial" charset="0"/>
                <a:ea typeface="Arial" charset="0"/>
                <a:cs typeface="Arial" charset="0"/>
              </a:rPr>
              <a:t>He is a former professional baseball player and member of the Hall of Fame. Unfortunately, he was banned from teaching for testing positive for performance enhancing drugs. </a:t>
            </a:r>
            <a:r>
              <a:rPr lang="en-US" altLang="x-none" sz="1600">
                <a:latin typeface="Arial" charset="0"/>
                <a:ea typeface="Arial" charset="0"/>
                <a:cs typeface="Arial" charset="0"/>
                <a:sym typeface="Wingdings" charset="2"/>
              </a:rPr>
              <a:t></a:t>
            </a:r>
            <a:endParaRPr lang="en-US" altLang="x-none" sz="2000" b="1">
              <a:latin typeface="Arial" charset="0"/>
              <a:ea typeface="Arial" charset="0"/>
              <a:cs typeface="Arial" charset="0"/>
            </a:endParaRPr>
          </a:p>
        </p:txBody>
      </p:sp>
      <p:pic>
        <p:nvPicPr>
          <p:cNvPr id="2867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838"/>
            <a:ext cx="342900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10/26/16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transgress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Group Reading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(pgs. 14-20)</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txBox="1">
            <a:spLocks noGrp="1" noChangeArrowheads="1"/>
          </p:cNvSpPr>
          <p:nvPr>
            <p:ph type="body" idx="1"/>
          </p:nvPr>
        </p:nvSpPr>
        <p:spPr>
          <a:xfrm>
            <a:off x="0" y="0"/>
            <a:ext cx="9144000" cy="6858000"/>
          </a:xfrm>
          <a:solidFill>
            <a:schemeClr val="bg1"/>
          </a:solidFill>
        </p:spPr>
        <p:txBody>
          <a:bodyPr/>
          <a:lstStyle/>
          <a:p>
            <a:pPr algn="ctr" eaLnBrk="1" hangingPunct="1">
              <a:lnSpc>
                <a:spcPct val="90000"/>
              </a:lnSpc>
            </a:pPr>
            <a:r>
              <a:rPr lang="en-US" altLang="en-US" sz="2400" b="1">
                <a:latin typeface="Kristen ITC" charset="0"/>
                <a:ea typeface="Arial" charset="0"/>
                <a:cs typeface="Arial" charset="0"/>
              </a:rPr>
              <a:t>10/26/16</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Word:</a:t>
            </a:r>
            <a:r>
              <a:rPr lang="en-US" altLang="en-US" sz="1800">
                <a:latin typeface="Kristen ITC" charset="0"/>
                <a:ea typeface="Arial" charset="0"/>
                <a:cs typeface="Arial" charset="0"/>
              </a:rPr>
              <a:t> Transgress</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Part of speech:</a:t>
            </a:r>
            <a:r>
              <a:rPr lang="en-US" altLang="en-US" sz="1800">
                <a:latin typeface="Kristen ITC" charset="0"/>
                <a:ea typeface="Arial" charset="0"/>
                <a:cs typeface="Arial" charset="0"/>
              </a:rPr>
              <a:t> Verb</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Pronunciation: </a:t>
            </a:r>
            <a:r>
              <a:rPr lang="en-US" altLang="en-US" sz="1800">
                <a:latin typeface="Kristen ITC" charset="0"/>
                <a:ea typeface="Arial" charset="0"/>
                <a:cs typeface="Arial" charset="0"/>
              </a:rPr>
              <a:t>trans-</a:t>
            </a:r>
            <a:r>
              <a:rPr lang="en-US" altLang="en-US" sz="1800" b="1">
                <a:latin typeface="Kristen ITC" charset="0"/>
                <a:ea typeface="Arial" charset="0"/>
                <a:cs typeface="Arial" charset="0"/>
              </a:rPr>
              <a:t>gres</a:t>
            </a:r>
            <a:r>
              <a:rPr lang="en-US" altLang="en-US" sz="1800">
                <a:latin typeface="Kristen ITC" charset="0"/>
                <a:ea typeface="Arial" charset="0"/>
                <a:cs typeface="Arial" charset="0"/>
              </a:rPr>
              <a:t>, tranz-</a:t>
            </a:r>
          </a:p>
          <a:p>
            <a:pPr eaLnBrk="1" hangingPunct="1">
              <a:lnSpc>
                <a:spcPct val="90000"/>
              </a:lnSpc>
            </a:pPr>
            <a:endParaRPr lang="en-US" altLang="en-US" sz="1800">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Origins:</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Related Forms:</a:t>
            </a:r>
            <a:r>
              <a:rPr lang="en-US" altLang="en-US" sz="1800">
                <a:latin typeface="Kristen ITC" charset="0"/>
                <a:ea typeface="Arial" charset="0"/>
                <a:cs typeface="Arial" charset="0"/>
              </a:rPr>
              <a:t> transgression (noun); transgressive (adjective); transgressively (adverb); transgressor (noun)</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Sentence:</a:t>
            </a:r>
            <a:r>
              <a:rPr lang="en-US" altLang="en-US" sz="1800">
                <a:latin typeface="Kristen ITC" charset="0"/>
                <a:ea typeface="Arial" charset="0"/>
                <a:cs typeface="Arial" charset="0"/>
              </a:rPr>
              <a:t> Now that you know you are not allowed to wear hats, if you choose to </a:t>
            </a:r>
            <a:r>
              <a:rPr lang="en-US" altLang="en-US" sz="1800" b="1">
                <a:latin typeface="Kristen ITC" charset="0"/>
                <a:ea typeface="Arial" charset="0"/>
                <a:cs typeface="Arial" charset="0"/>
              </a:rPr>
              <a:t>transgress</a:t>
            </a:r>
            <a:r>
              <a:rPr lang="en-US" altLang="en-US" sz="1800">
                <a:latin typeface="Kristen ITC" charset="0"/>
                <a:ea typeface="Arial" charset="0"/>
                <a:cs typeface="Arial" charset="0"/>
              </a:rPr>
              <a:t> the rule, your consequence will be to have your hat taken away.</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Predicted Definition:</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Definition:</a:t>
            </a:r>
            <a:r>
              <a:rPr lang="en-US" altLang="en-US" sz="1800">
                <a:latin typeface="Kristen ITC" charset="0"/>
                <a:ea typeface="Arial" charset="0"/>
                <a:cs typeface="Arial" charset="0"/>
              </a:rPr>
              <a:t> </a:t>
            </a:r>
          </a:p>
          <a:p>
            <a:pPr eaLnBrk="1" hangingPunct="1">
              <a:lnSpc>
                <a:spcPct val="90000"/>
              </a:lnSpc>
            </a:pPr>
            <a:r>
              <a:rPr lang="en-US" altLang="en-US" sz="1800">
                <a:latin typeface="Kristen ITC" charset="0"/>
                <a:ea typeface="Arial" charset="0"/>
                <a:cs typeface="Arial" charset="0"/>
              </a:rPr>
              <a:t>	</a:t>
            </a:r>
            <a:endParaRPr lang="en-US" altLang="en-US" sz="1800" b="1">
              <a:latin typeface="Kristen ITC" charset="0"/>
              <a:ea typeface="Arial" charset="0"/>
              <a:cs typeface="Arial" charset="0"/>
            </a:endParaRPr>
          </a:p>
        </p:txBody>
      </p:sp>
      <p:sp>
        <p:nvSpPr>
          <p:cNvPr id="2" name="TextBox 1"/>
          <p:cNvSpPr txBox="1">
            <a:spLocks noChangeArrowheads="1"/>
          </p:cNvSpPr>
          <p:nvPr/>
        </p:nvSpPr>
        <p:spPr bwMode="auto">
          <a:xfrm>
            <a:off x="990600" y="19812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trans (“across”) + gress (“to go”)</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52400" y="4876800"/>
            <a:ext cx="8839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90000"/>
              </a:lnSpc>
            </a:pPr>
            <a:r>
              <a:rPr lang="en-US" altLang="en-US" sz="1800">
                <a:solidFill>
                  <a:schemeClr val="tx1"/>
                </a:solidFill>
                <a:latin typeface="Kristen ITC" charset="0"/>
              </a:rPr>
              <a:t>1. to violate a law, command, moral code, etc.; offend; sin. </a:t>
            </a:r>
          </a:p>
          <a:p>
            <a:pPr eaLnBrk="1" hangingPunct="1">
              <a:lnSpc>
                <a:spcPct val="90000"/>
              </a:lnSpc>
            </a:pPr>
            <a:r>
              <a:rPr lang="en-US" altLang="en-US" sz="1800">
                <a:solidFill>
                  <a:schemeClr val="tx1"/>
                </a:solidFill>
                <a:latin typeface="Kristen ITC" charset="0"/>
              </a:rPr>
              <a:t>2. to pass over or go beyond (a limit, boundary, etc.): to transgress bounds of prudence. </a:t>
            </a:r>
          </a:p>
          <a:p>
            <a:pPr eaLnBrk="1" hangingPunct="1">
              <a:lnSpc>
                <a:spcPct val="90000"/>
              </a:lnSpc>
            </a:pPr>
            <a:r>
              <a:rPr lang="en-US" altLang="en-US" sz="1800">
                <a:solidFill>
                  <a:schemeClr val="tx1"/>
                </a:solidFill>
                <a:latin typeface="Kristen ITC" charset="0"/>
              </a:rPr>
              <a:t>3. to go beyond the limits imposed by (a law, command, etc.); violate; infringe: to transgress the will of God.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10/27/16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mitigate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 mitigate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Cloze Reading Activity (to review what you have read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with your group (trio) for Socratic Seminar in order to prep for tomorrow. You will need AOTW #4 on clowns and the text from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**AOTW #4 will be collected, tomorrow after the discussion. Please make sure your annotations, questions, and reflections have been completed.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txBox="1">
            <a:spLocks noGrp="1" noChangeArrowheads="1"/>
          </p:cNvSpPr>
          <p:nvPr>
            <p:ph type="body" idx="1"/>
          </p:nvPr>
        </p:nvSpPr>
        <p:spPr>
          <a:xfrm>
            <a:off x="0" y="0"/>
            <a:ext cx="9144000" cy="6858000"/>
          </a:xfrm>
        </p:spPr>
        <p:txBody>
          <a:bodyPr/>
          <a:lstStyle/>
          <a:p>
            <a:pPr algn="ctr" eaLnBrk="1" hangingPunct="1">
              <a:lnSpc>
                <a:spcPct val="90000"/>
              </a:lnSpc>
            </a:pPr>
            <a:r>
              <a:rPr lang="en-US" altLang="en-US" sz="2800" b="1">
                <a:latin typeface="Kristen ITC" charset="0"/>
                <a:ea typeface="Arial" charset="0"/>
                <a:cs typeface="Arial" charset="0"/>
              </a:rPr>
              <a:t>10/27/16</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Word:</a:t>
            </a:r>
            <a:r>
              <a:rPr lang="en-US" altLang="en-US" sz="1700">
                <a:latin typeface="Kristen ITC" charset="0"/>
                <a:ea typeface="Arial" charset="0"/>
                <a:cs typeface="Arial" charset="0"/>
              </a:rPr>
              <a:t> Mitigate </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Part of speech:</a:t>
            </a:r>
            <a:r>
              <a:rPr lang="en-US" altLang="en-US" sz="1700">
                <a:latin typeface="Kristen ITC" charset="0"/>
                <a:ea typeface="Arial" charset="0"/>
                <a:cs typeface="Arial" charset="0"/>
              </a:rPr>
              <a:t> Verb</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Pronunciation:</a:t>
            </a:r>
            <a:r>
              <a:rPr lang="en-US" altLang="en-US" sz="1700">
                <a:latin typeface="Kristen ITC" charset="0"/>
                <a:ea typeface="Arial" charset="0"/>
                <a:cs typeface="Arial" charset="0"/>
              </a:rPr>
              <a:t> </a:t>
            </a:r>
            <a:r>
              <a:rPr lang="en-US" altLang="en-US" sz="1700" b="1">
                <a:latin typeface="Kristen ITC" charset="0"/>
                <a:ea typeface="Arial" charset="0"/>
                <a:cs typeface="Arial" charset="0"/>
              </a:rPr>
              <a:t>mit</a:t>
            </a:r>
            <a:r>
              <a:rPr lang="en-US" altLang="en-US" sz="1700">
                <a:latin typeface="Kristen ITC" charset="0"/>
                <a:ea typeface="Arial" charset="0"/>
                <a:cs typeface="Arial" charset="0"/>
              </a:rPr>
              <a:t>-i-geyt </a:t>
            </a:r>
          </a:p>
          <a:p>
            <a:pPr eaLnBrk="1" hangingPunct="1">
              <a:lnSpc>
                <a:spcPct val="90000"/>
              </a:lnSpc>
            </a:pPr>
            <a:endParaRPr lang="en-US" altLang="en-US" sz="1700">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Origins:</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Related Forms:</a:t>
            </a:r>
            <a:r>
              <a:rPr lang="en-US" altLang="en-US" sz="1700">
                <a:latin typeface="Kristen ITC" charset="0"/>
                <a:ea typeface="Arial" charset="0"/>
                <a:cs typeface="Arial" charset="0"/>
              </a:rPr>
              <a:t> mitigation (noun); mitigator (noun); mitigable (adjective)</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Sentence: </a:t>
            </a:r>
            <a:r>
              <a:rPr lang="en-US" altLang="en-US" sz="1700">
                <a:latin typeface="Kristen ITC" charset="0"/>
                <a:ea typeface="Arial" charset="0"/>
                <a:cs typeface="Arial" charset="0"/>
              </a:rPr>
              <a:t>He couldn’t eliminate the sound of the girl’s screams, but Mr. Schmitt was able to </a:t>
            </a:r>
            <a:r>
              <a:rPr lang="en-US" altLang="en-US" sz="1700" b="1">
                <a:latin typeface="Kristen ITC" charset="0"/>
                <a:ea typeface="Times New Roman" charset="0"/>
                <a:cs typeface="Times New Roman" charset="0"/>
              </a:rPr>
              <a:t>mitigate</a:t>
            </a:r>
            <a:r>
              <a:rPr lang="en-US" altLang="en-US" sz="1700">
                <a:latin typeface="Kristen ITC" charset="0"/>
                <a:ea typeface="Arial" charset="0"/>
                <a:cs typeface="Arial" charset="0"/>
              </a:rPr>
              <a:t> them by putting in his ear buds and turning up the music. </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Predicted Definition:</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Definition:</a:t>
            </a:r>
            <a:r>
              <a:rPr lang="en-US" altLang="en-US" sz="1700">
                <a:latin typeface="Kristen ITC" charset="0"/>
                <a:ea typeface="Arial" charset="0"/>
                <a:cs typeface="Arial" charset="0"/>
              </a:rPr>
              <a:t> </a:t>
            </a:r>
          </a:p>
          <a:p>
            <a:pPr eaLnBrk="1" hangingPunct="1">
              <a:lnSpc>
                <a:spcPct val="90000"/>
              </a:lnSpc>
            </a:pPr>
            <a:r>
              <a:rPr lang="en-US" altLang="en-US" sz="1700">
                <a:latin typeface="Kristen ITC" charset="0"/>
                <a:ea typeface="Arial" charset="0"/>
                <a:cs typeface="Arial" charset="0"/>
              </a:rPr>
              <a:t>	</a:t>
            </a:r>
          </a:p>
          <a:p>
            <a:pPr eaLnBrk="1" hangingPunct="1">
              <a:lnSpc>
                <a:spcPct val="90000"/>
              </a:lnSpc>
            </a:pPr>
            <a:endParaRPr lang="en-US" altLang="en-US" sz="1700" b="1">
              <a:latin typeface="Kristen ITC" charset="0"/>
              <a:ea typeface="Arial" charset="0"/>
              <a:cs typeface="Arial" charset="0"/>
            </a:endParaRPr>
          </a:p>
        </p:txBody>
      </p:sp>
      <p:sp>
        <p:nvSpPr>
          <p:cNvPr id="2" name="TextBox 1"/>
          <p:cNvSpPr txBox="1">
            <a:spLocks noChangeArrowheads="1"/>
          </p:cNvSpPr>
          <p:nvPr/>
        </p:nvSpPr>
        <p:spPr bwMode="auto">
          <a:xfrm>
            <a:off x="1033463" y="1981200"/>
            <a:ext cx="7715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“Mit” (mild, soft, gentle) + “agere” (to do, to make, to cause to do)</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366713" y="4800600"/>
            <a:ext cx="8382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90000"/>
              </a:lnSpc>
            </a:pPr>
            <a:r>
              <a:rPr lang="en-US" altLang="en-US" sz="1800">
                <a:solidFill>
                  <a:schemeClr val="tx1"/>
                </a:solidFill>
                <a:latin typeface="Kristen ITC" charset="0"/>
              </a:rPr>
              <a:t>1. to lessen in force or intensity, as wrath, grief, harshness, or pain; moderate. </a:t>
            </a:r>
          </a:p>
          <a:p>
            <a:pPr eaLnBrk="1" hangingPunct="1">
              <a:lnSpc>
                <a:spcPct val="90000"/>
              </a:lnSpc>
            </a:pPr>
            <a:r>
              <a:rPr lang="en-US" altLang="en-US" sz="1800">
                <a:solidFill>
                  <a:schemeClr val="tx1"/>
                </a:solidFill>
                <a:latin typeface="Kristen ITC" charset="0"/>
              </a:rPr>
              <a:t>2. to make less severe: to mitigate a punishment. </a:t>
            </a:r>
          </a:p>
          <a:p>
            <a:pPr eaLnBrk="1" hangingPunct="1">
              <a:lnSpc>
                <a:spcPct val="90000"/>
              </a:lnSpc>
            </a:pPr>
            <a:r>
              <a:rPr lang="en-US" altLang="en-US" sz="1800">
                <a:solidFill>
                  <a:schemeClr val="tx1"/>
                </a:solidFill>
                <a:latin typeface="Kristen ITC" charset="0"/>
              </a:rPr>
              <a:t>3. to make (a person, one's state of mind, disposition, etc.) milder or more gentle; mollify; appease. </a:t>
            </a:r>
          </a:p>
          <a:p>
            <a:pPr eaLnBrk="1" hangingPunct="1">
              <a:lnSpc>
                <a:spcPct val="90000"/>
              </a:lnSpc>
            </a:pPr>
            <a:r>
              <a:rPr lang="en-US" altLang="en-US" sz="1800">
                <a:solidFill>
                  <a:schemeClr val="tx1"/>
                </a:solidFill>
                <a:latin typeface="Kristen ITC" charset="0"/>
              </a:rPr>
              <a:t>4. to become milder; lessen in severity.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Review WOTD + Vocab Quiz #1 Answers. **Retake will be on Friday, in class.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Work-Review WOTD + Vocab Quiz #1 on the board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1 from The Crucible film and answer questions on worksheet (individual) **Due at the end of the hour.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provocative</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provocative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1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film and answer questions on worksheet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ea typeface="Calibri"/>
                <a:cs typeface="Calibri"/>
                <a:sym typeface="Calibri"/>
              </a:rPr>
              <a:t>Assign new reading groups</a:t>
            </a:r>
            <a:r>
              <a:rPr lang="en-US" sz="1500" dirty="0" smtClean="0">
                <a:ea typeface="Calibri"/>
                <a:cs typeface="Calibri"/>
                <a:sym typeface="Calibri"/>
              </a:rPr>
              <a:t>. Read through some ACT One (start on pg. 24) to fill out note taker to prove how characters add to or take away from mass hysteria, how they use or abuse power, and how they judge others in the community (intolerance/persecution) for their ethnic, social, or religious background. </a:t>
            </a: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determine the author’s purpose for writing a text</a:t>
            </a:r>
            <a:r>
              <a:rPr lang="en-US" sz="1500" dirty="0" smtClean="0">
                <a:ea typeface="Calibri"/>
                <a:cs typeface="Calibri"/>
                <a:sym typeface="Calibri"/>
              </a:rPr>
              <a:t>.</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Grp="1" noChangeArrowheads="1"/>
          </p:cNvSpPr>
          <p:nvPr>
            <p:ph type="body" idx="1"/>
          </p:nvPr>
        </p:nvSpPr>
        <p:spPr>
          <a:xfrm>
            <a:off x="0" y="0"/>
            <a:ext cx="9144000" cy="6858000"/>
          </a:xfrm>
        </p:spPr>
        <p:txBody>
          <a:bodyPr/>
          <a:lstStyle/>
          <a:p>
            <a:pPr algn="ctr" eaLnBrk="1" hangingPunct="1"/>
            <a:r>
              <a:rPr lang="en-US" altLang="en-US" sz="2400" b="1">
                <a:latin typeface="Kristen ITC" charset="0"/>
                <a:ea typeface="Arial" charset="0"/>
                <a:cs typeface="Arial" charset="0"/>
              </a:rPr>
              <a:t>11/1/16</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Word:</a:t>
            </a:r>
            <a:r>
              <a:rPr lang="en-US" altLang="en-US" sz="1800">
                <a:latin typeface="Kristen ITC" charset="0"/>
                <a:ea typeface="Arial" charset="0"/>
                <a:cs typeface="Arial" charset="0"/>
              </a:rPr>
              <a:t> Provocative</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Part of speech:</a:t>
            </a:r>
            <a:r>
              <a:rPr lang="en-US" altLang="en-US" sz="1800">
                <a:latin typeface="Kristen ITC" charset="0"/>
                <a:ea typeface="Arial" charset="0"/>
                <a:cs typeface="Arial" charset="0"/>
              </a:rPr>
              <a:t> Adjective</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Pronunciation:</a:t>
            </a:r>
            <a:r>
              <a:rPr lang="en-US" altLang="en-US" sz="1800">
                <a:latin typeface="Kristen ITC" charset="0"/>
                <a:ea typeface="Arial" charset="0"/>
                <a:cs typeface="Arial" charset="0"/>
              </a:rPr>
              <a:t> </a:t>
            </a:r>
            <a:r>
              <a:rPr lang="en-US" altLang="en-US" sz="1800">
                <a:solidFill>
                  <a:srgbClr val="333333"/>
                </a:solidFill>
                <a:latin typeface="Kristen ITC" charset="0"/>
                <a:ea typeface="Arial" charset="0"/>
                <a:cs typeface="Arial" charset="0"/>
              </a:rPr>
              <a:t>pr</a:t>
            </a:r>
            <a:r>
              <a:rPr lang="en-US" altLang="en-US" sz="1800" i="1">
                <a:solidFill>
                  <a:srgbClr val="333333"/>
                </a:solidFill>
                <a:latin typeface="Kristen ITC" charset="0"/>
                <a:ea typeface="Arial" charset="0"/>
                <a:cs typeface="Arial" charset="0"/>
              </a:rPr>
              <a:t>uh</a:t>
            </a:r>
            <a:r>
              <a:rPr lang="en-US" altLang="en-US" sz="1800">
                <a:solidFill>
                  <a:srgbClr val="333333"/>
                </a:solidFill>
                <a:latin typeface="Kristen ITC" charset="0"/>
                <a:ea typeface="Arial" charset="0"/>
                <a:cs typeface="Arial" charset="0"/>
              </a:rPr>
              <a:t>-</a:t>
            </a:r>
            <a:r>
              <a:rPr lang="en-US" altLang="en-US" sz="1800" b="1">
                <a:solidFill>
                  <a:srgbClr val="333333"/>
                </a:solidFill>
                <a:latin typeface="Kristen ITC" charset="0"/>
                <a:ea typeface="Arial" charset="0"/>
                <a:cs typeface="Arial" charset="0"/>
              </a:rPr>
              <a:t>vok</a:t>
            </a:r>
            <a:r>
              <a:rPr lang="en-US" altLang="en-US" sz="1800">
                <a:solidFill>
                  <a:srgbClr val="333333"/>
                </a:solidFill>
                <a:latin typeface="Kristen ITC" charset="0"/>
                <a:ea typeface="Arial" charset="0"/>
                <a:cs typeface="Arial" charset="0"/>
              </a:rPr>
              <a:t>-</a:t>
            </a:r>
            <a:r>
              <a:rPr lang="en-US" altLang="en-US" sz="1800" i="1">
                <a:solidFill>
                  <a:srgbClr val="333333"/>
                </a:solidFill>
                <a:latin typeface="Kristen ITC" charset="0"/>
                <a:ea typeface="Arial" charset="0"/>
                <a:cs typeface="Arial" charset="0"/>
              </a:rPr>
              <a:t>uh</a:t>
            </a:r>
            <a:r>
              <a:rPr lang="en-US" altLang="en-US" sz="1800">
                <a:solidFill>
                  <a:srgbClr val="333333"/>
                </a:solidFill>
                <a:latin typeface="Kristen ITC" charset="0"/>
                <a:ea typeface="Arial" charset="0"/>
                <a:cs typeface="Arial" charset="0"/>
              </a:rPr>
              <a:t>-tiv</a:t>
            </a:r>
            <a:r>
              <a:rPr lang="en-US" altLang="en-US" sz="1800">
                <a:latin typeface="Kristen ITC" charset="0"/>
                <a:ea typeface="Arial" charset="0"/>
                <a:cs typeface="Arial" charset="0"/>
              </a:rPr>
              <a:t> </a:t>
            </a:r>
          </a:p>
          <a:p>
            <a:pPr eaLnBrk="1" hangingPunct="1"/>
            <a:endParaRPr lang="en-US" altLang="en-US" sz="1800">
              <a:latin typeface="Kristen ITC" charset="0"/>
              <a:ea typeface="Arial" charset="0"/>
              <a:cs typeface="Arial" charset="0"/>
            </a:endParaRPr>
          </a:p>
          <a:p>
            <a:pPr eaLnBrk="1" hangingPunct="1"/>
            <a:r>
              <a:rPr lang="en-US" altLang="en-US" sz="1800" b="1">
                <a:latin typeface="Kristen ITC" charset="0"/>
                <a:ea typeface="Arial" charset="0"/>
                <a:cs typeface="Arial" charset="0"/>
              </a:rPr>
              <a:t>Origins:</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Related Forms: </a:t>
            </a:r>
            <a:r>
              <a:rPr lang="en-US" altLang="en-US" sz="1800">
                <a:latin typeface="Kristen ITC" charset="0"/>
                <a:ea typeface="Arial" charset="0"/>
                <a:cs typeface="Arial" charset="0"/>
              </a:rPr>
              <a:t>provocatively (adverb); provocativeness (noun); provocation (noun); provoke (verb)</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Predicted Definition:</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Sentence:</a:t>
            </a:r>
            <a:r>
              <a:rPr lang="en-US" altLang="en-US" sz="1800">
                <a:latin typeface="Kristen ITC" charset="0"/>
                <a:ea typeface="Arial" charset="0"/>
                <a:cs typeface="Arial" charset="0"/>
              </a:rPr>
              <a:t> Hoping to get his rival suspended for starting a fight, Mark Dantonio used </a:t>
            </a:r>
            <a:r>
              <a:rPr lang="en-US" altLang="en-US" sz="1800" b="1">
                <a:latin typeface="Kristen ITC" charset="0"/>
                <a:ea typeface="Arial" charset="0"/>
                <a:cs typeface="Arial" charset="0"/>
              </a:rPr>
              <a:t>provocative</a:t>
            </a:r>
            <a:r>
              <a:rPr lang="en-US" altLang="en-US" sz="1800">
                <a:latin typeface="Kristen ITC" charset="0"/>
                <a:ea typeface="Arial" charset="0"/>
                <a:cs typeface="Arial" charset="0"/>
              </a:rPr>
              <a:t> language to say that Jim Harbaugh’s mother was a harlot.</a:t>
            </a:r>
            <a:endParaRPr lang="en-US" altLang="en-US" sz="1800" b="1">
              <a:latin typeface="Kristen ITC" charset="0"/>
              <a:ea typeface="Arial" charset="0"/>
              <a:cs typeface="Arial" charset="0"/>
            </a:endParaRP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Definition:</a:t>
            </a:r>
            <a:r>
              <a:rPr lang="en-US" altLang="en-US" sz="1800">
                <a:latin typeface="Kristen ITC" charset="0"/>
                <a:ea typeface="Arial" charset="0"/>
                <a:cs typeface="Arial" charset="0"/>
              </a:rPr>
              <a:t> </a:t>
            </a:r>
          </a:p>
        </p:txBody>
      </p:sp>
      <p:sp>
        <p:nvSpPr>
          <p:cNvPr id="2" name="TextBox 1"/>
          <p:cNvSpPr txBox="1">
            <a:spLocks noChangeArrowheads="1"/>
          </p:cNvSpPr>
          <p:nvPr/>
        </p:nvSpPr>
        <p:spPr bwMode="auto">
          <a:xfrm>
            <a:off x="990600" y="2362200"/>
            <a:ext cx="549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“pro” (in favor of) + “vocare” (to call out)</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295400" y="5062538"/>
            <a:ext cx="73755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marL="0" lvl="1" eaLnBrk="1" hangingPunct="1"/>
            <a:r>
              <a:rPr lang="en-US" altLang="en-US" sz="1600">
                <a:solidFill>
                  <a:schemeClr val="tx1"/>
                </a:solidFill>
                <a:latin typeface="Kristen ITC" charset="0"/>
              </a:rPr>
              <a:t>Tending or serving to </a:t>
            </a:r>
            <a:r>
              <a:rPr lang="en-US" altLang="en-US" sz="1600" u="sng">
                <a:solidFill>
                  <a:schemeClr val="tx1"/>
                </a:solidFill>
                <a:latin typeface="Kristen ITC" charset="0"/>
              </a:rPr>
              <a:t>provoke</a:t>
            </a:r>
            <a:r>
              <a:rPr lang="en-US" altLang="en-US" sz="1600">
                <a:solidFill>
                  <a:schemeClr val="tx1"/>
                </a:solidFill>
                <a:latin typeface="Kristen ITC" charset="0"/>
              </a:rPr>
              <a:t>; inciting, stimulating, irritating, or vexing.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irrevocable (adj.)</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irrevocable (adj.)</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Article of the Week w/ Mrs. </a:t>
            </a:r>
            <a:r>
              <a:rPr lang="en-US" sz="1500" dirty="0" err="1" smtClean="0">
                <a:latin typeface="+mn-lt"/>
                <a:ea typeface="Calibri"/>
                <a:cs typeface="Calibri"/>
                <a:sym typeface="Calibri"/>
              </a:rPr>
              <a:t>Lintner</a:t>
            </a:r>
            <a:r>
              <a:rPr lang="en-US" sz="1500" dirty="0" smtClean="0">
                <a:latin typeface="+mn-lt"/>
                <a:ea typeface="Calibri"/>
                <a:cs typeface="Calibri"/>
                <a:sym typeface="Calibri"/>
              </a:rPr>
              <a:t> to practice and implement routines and strong practices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latin typeface="+mn-lt"/>
                <a:ea typeface="Calibri"/>
                <a:cs typeface="Calibri"/>
                <a:sym typeface="Calibri"/>
              </a:rPr>
              <a:t>With your newly assigned reading groups</a:t>
            </a:r>
            <a:r>
              <a:rPr lang="en-US" sz="1500" dirty="0" smtClean="0">
                <a:latin typeface="+mn-lt"/>
                <a:ea typeface="Calibri"/>
                <a:cs typeface="Calibri"/>
                <a:sym typeface="Calibri"/>
              </a:rPr>
              <a:t>, go back through pg. 3-24 and fill out the note taker for analyzing characters using the following themes: mass hysteria, power, intolerance/persecution, individual responsibility, and civil liberties. </a:t>
            </a:r>
          </a:p>
          <a:p>
            <a:pPr eaLnBrk="1" fontAlgn="auto" hangingPunct="1">
              <a:lnSpc>
                <a:spcPct val="150000"/>
              </a:lnSpc>
              <a:spcBef>
                <a:spcPts val="0"/>
              </a:spcBef>
              <a:spcAft>
                <a:spcPts val="0"/>
              </a:spcAft>
              <a:buClr>
                <a:srgbClr val="000000"/>
              </a:buClr>
              <a:buSzPct val="100000"/>
              <a:defRPr/>
            </a:pPr>
            <a:endParaRPr lang="en-US" sz="1500" dirty="0" smtClean="0">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endParaRPr lang="en-US" sz="15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Grp="1" noChangeArrowheads="1"/>
          </p:cNvSpPr>
          <p:nvPr>
            <p:ph type="body" idx="1"/>
          </p:nvPr>
        </p:nvSpPr>
        <p:spPr>
          <a:xfrm>
            <a:off x="0" y="0"/>
            <a:ext cx="9144000" cy="6858000"/>
          </a:xfrm>
        </p:spPr>
        <p:txBody>
          <a:bodyPr/>
          <a:lstStyle/>
          <a:p>
            <a:pPr algn="ctr" eaLnBrk="1" hangingPunct="1">
              <a:lnSpc>
                <a:spcPct val="80000"/>
              </a:lnSpc>
            </a:pPr>
            <a:r>
              <a:rPr lang="en-US" altLang="en-US" sz="2000" b="1">
                <a:latin typeface="Kristen ITC" charset="0"/>
                <a:ea typeface="Arial" charset="0"/>
                <a:cs typeface="Arial" charset="0"/>
              </a:rPr>
              <a:t>11/2/16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a:t>
            </a:r>
            <a:r>
              <a:rPr lang="en-US" altLang="en-US" sz="2000">
                <a:latin typeface="Kristen ITC" charset="0"/>
                <a:ea typeface="Arial" charset="0"/>
                <a:cs typeface="Arial" charset="0"/>
              </a:rPr>
              <a:t> Irrevocable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a:t>
            </a:r>
            <a:r>
              <a:rPr lang="en-US" altLang="en-US" sz="2000">
                <a:latin typeface="Kristen ITC" charset="0"/>
                <a:ea typeface="Arial" charset="0"/>
                <a:cs typeface="Arial" charset="0"/>
              </a:rPr>
              <a:t> 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a:t>
            </a:r>
            <a:r>
              <a:rPr lang="en-US" altLang="en-US" sz="2000">
                <a:latin typeface="Kristen ITC" charset="0"/>
                <a:ea typeface="Arial" charset="0"/>
                <a:cs typeface="Arial" charset="0"/>
              </a:rPr>
              <a:t>  ih-</a:t>
            </a:r>
            <a:r>
              <a:rPr lang="en-US" altLang="en-US" sz="2000" b="1">
                <a:latin typeface="Kristen ITC" charset="0"/>
                <a:ea typeface="Arial" charset="0"/>
                <a:cs typeface="Arial" charset="0"/>
              </a:rPr>
              <a:t>rev</a:t>
            </a:r>
            <a:r>
              <a:rPr lang="en-US" altLang="en-US" sz="2000">
                <a:latin typeface="Kristen ITC" charset="0"/>
                <a:ea typeface="Arial" charset="0"/>
                <a:cs typeface="Arial" charset="0"/>
              </a:rPr>
              <a:t>-</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-k</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-b</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  l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irrevocably (adverb); irrevocability (noun); irrevocableness (noun); to revoke (verb)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 </a:t>
            </a:r>
            <a:r>
              <a:rPr lang="en-US" altLang="en-US" sz="2000">
                <a:latin typeface="Kristen ITC" charset="0"/>
                <a:ea typeface="Arial" charset="0"/>
                <a:cs typeface="Arial" charset="0"/>
              </a:rPr>
              <a:t>No matter how much he may have wanted to take it back, John Proctor’s affair with Abigail Williams was </a:t>
            </a:r>
            <a:r>
              <a:rPr lang="en-US" altLang="en-US" sz="2000" b="1">
                <a:latin typeface="Kristen ITC" charset="0"/>
                <a:ea typeface="Arial" charset="0"/>
                <a:cs typeface="Arial" charset="0"/>
              </a:rPr>
              <a:t>irrevocable</a:t>
            </a:r>
            <a:r>
              <a:rPr lang="en-US" altLang="en-US" sz="2000">
                <a:latin typeface="Kristen ITC" charset="0"/>
                <a:ea typeface="Arial" charset="0"/>
                <a:cs typeface="Arial" charset="0"/>
              </a:rPr>
              <a:t>.</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217613" y="1993900"/>
            <a:ext cx="701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a:t>
            </a:r>
            <a:r>
              <a:rPr lang="en-US" altLang="en-US" sz="1800" i="1">
                <a:solidFill>
                  <a:schemeClr val="tx1"/>
                </a:solidFill>
                <a:latin typeface="Kristen ITC" charset="0"/>
              </a:rPr>
              <a:t>ir</a:t>
            </a:r>
            <a:r>
              <a:rPr lang="en-US" altLang="en-US" sz="1800">
                <a:solidFill>
                  <a:schemeClr val="tx1"/>
                </a:solidFill>
                <a:latin typeface="Kristen ITC" charset="0"/>
              </a:rPr>
              <a:t> (not) + </a:t>
            </a:r>
            <a:r>
              <a:rPr lang="en-US" altLang="en-US" sz="1800" i="1">
                <a:solidFill>
                  <a:schemeClr val="tx1"/>
                </a:solidFill>
                <a:latin typeface="Kristen ITC" charset="0"/>
              </a:rPr>
              <a:t>re</a:t>
            </a:r>
            <a:r>
              <a:rPr lang="en-US" altLang="en-US" sz="1800">
                <a:solidFill>
                  <a:schemeClr val="tx1"/>
                </a:solidFill>
                <a:latin typeface="Kristen ITC" charset="0"/>
              </a:rPr>
              <a:t> (again) + </a:t>
            </a:r>
            <a:r>
              <a:rPr lang="en-US" altLang="en-US" sz="1800" i="1">
                <a:solidFill>
                  <a:schemeClr val="tx1"/>
                </a:solidFill>
                <a:latin typeface="Kristen ITC" charset="0"/>
              </a:rPr>
              <a:t>vocare</a:t>
            </a:r>
            <a:r>
              <a:rPr lang="en-US" altLang="en-US" sz="1800">
                <a:solidFill>
                  <a:schemeClr val="tx1"/>
                </a:solidFill>
                <a:latin typeface="Kristen ITC" charset="0"/>
              </a:rPr>
              <a:t> (to call) + </a:t>
            </a:r>
            <a:r>
              <a:rPr lang="en-US" altLang="en-US" sz="1800" i="1">
                <a:solidFill>
                  <a:schemeClr val="tx1"/>
                </a:solidFill>
                <a:latin typeface="Kristen ITC" charset="0"/>
              </a:rPr>
              <a:t>able</a:t>
            </a:r>
            <a:r>
              <a:rPr lang="en-US" altLang="en-US" sz="1800">
                <a:solidFill>
                  <a:schemeClr val="tx1"/>
                </a:solidFill>
                <a:latin typeface="Kristen ITC" charset="0"/>
              </a:rPr>
              <a:t> (capable of)</a:t>
            </a:r>
          </a:p>
        </p:txBody>
      </p:sp>
      <p:sp>
        <p:nvSpPr>
          <p:cNvPr id="3" name="TextBox 2"/>
          <p:cNvSpPr txBox="1">
            <a:spLocks noChangeArrowheads="1"/>
          </p:cNvSpPr>
          <p:nvPr/>
        </p:nvSpPr>
        <p:spPr bwMode="auto">
          <a:xfrm>
            <a:off x="1619250" y="4724400"/>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not to be taken back or recalled; </a:t>
            </a:r>
          </a:p>
          <a:p>
            <a:pPr eaLnBrk="1" hangingPunct="1"/>
            <a:r>
              <a:rPr lang="en-US" altLang="en-US" sz="1800">
                <a:solidFill>
                  <a:schemeClr val="tx1"/>
                </a:solidFill>
                <a:latin typeface="Kristen ITC" charset="0"/>
              </a:rPr>
              <a:t>unable to be repealed or annulled; unalterable: </a:t>
            </a:r>
            <a:r>
              <a:rPr lang="en-US" altLang="en-US" sz="1800" i="1">
                <a:solidFill>
                  <a:schemeClr val="tx1"/>
                </a:solidFill>
                <a:latin typeface="Kristen ITC" charset="0"/>
              </a:rPr>
              <a:t>an irrevocable decree.</a:t>
            </a:r>
            <a:r>
              <a:rPr lang="en-US" altLang="en-US" sz="1800">
                <a:solidFill>
                  <a:schemeClr val="tx1"/>
                </a:solidFill>
                <a:latin typeface="Kristen ITC" charset="0"/>
              </a:rPr>
              <a:t>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11/3/16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stringent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Get in your Reading Groups </a:t>
            </a:r>
            <a:r>
              <a:rPr lang="en-US" b="1" dirty="0" smtClean="0">
                <a:solidFill>
                  <a:srgbClr val="00B050"/>
                </a:solidFill>
                <a:latin typeface="+mn-lt"/>
                <a:ea typeface="Calibri"/>
                <a:cs typeface="Calibri"/>
                <a:sym typeface="Calibri"/>
              </a:rPr>
              <a:t>(assigned on Tuesday)</a:t>
            </a:r>
            <a:endParaRPr lang="en-US" b="1" dirty="0">
              <a:solidFill>
                <a:srgbClr val="00B050"/>
              </a:solidFill>
              <a:latin typeface="+mn-lt"/>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**Finish AOTW (write practice intro. paragraph using outline and write one body 	paragraph). 	Have a partner from your Reading Group score your response using the rubric 	from the 	packet. </a:t>
            </a: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r>
              <a:rPr lang="en-US" dirty="0">
                <a:latin typeface="+mn-lt"/>
                <a:ea typeface="Calibri"/>
                <a:cs typeface="Calibri"/>
                <a:sym typeface="Wingdings" panose="05000000000000000000" pitchFamily="2" charset="2"/>
              </a:rPr>
              <a:t>	</a:t>
            </a:r>
            <a:r>
              <a:rPr lang="en-US" b="1" dirty="0" smtClean="0">
                <a:solidFill>
                  <a:srgbClr val="00B050"/>
                </a:solidFill>
                <a:latin typeface="+mn-lt"/>
                <a:ea typeface="Calibri"/>
                <a:cs typeface="Calibri"/>
                <a:sym typeface="Wingdings" panose="05000000000000000000" pitchFamily="2" charset="2"/>
              </a:rPr>
              <a:t>**Exit Ticket </a:t>
            </a:r>
            <a:r>
              <a:rPr lang="en-US" dirty="0" smtClean="0">
                <a:latin typeface="+mn-lt"/>
                <a:ea typeface="Calibri"/>
                <a:cs typeface="Calibri"/>
                <a:sym typeface="Wingdings" panose="05000000000000000000" pitchFamily="2" charset="2"/>
              </a:rPr>
              <a:t>= Write a 4-5 sentence response (on a half sheet of paper) to discuss how this 	going through this process will be helpful when analyzing argumentative writing the rest of the 	semester. </a:t>
            </a:r>
            <a:endParaRPr lang="en-US"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rgbClr val="00B050"/>
                </a:solidFill>
                <a:latin typeface="+mn-lt"/>
                <a:ea typeface="Calibri"/>
                <a:cs typeface="Calibri"/>
                <a:sym typeface="Calibri"/>
              </a:rPr>
              <a:t>If there is time, with your newly assigned reading groups</a:t>
            </a:r>
            <a:r>
              <a:rPr lang="en-US" dirty="0" smtClean="0">
                <a:latin typeface="+mn-lt"/>
                <a:ea typeface="Calibri"/>
                <a:cs typeface="Calibri"/>
                <a:sym typeface="Calibri"/>
              </a:rPr>
              <a:t>, go back through Act One, pgs. 3-48 (especially the section where we watched the movie) and fill out the note taker </a:t>
            </a:r>
            <a:r>
              <a:rPr lang="en-US" b="1" dirty="0" smtClean="0">
                <a:solidFill>
                  <a:srgbClr val="00B050"/>
                </a:solidFill>
                <a:latin typeface="+mn-lt"/>
                <a:ea typeface="Calibri"/>
                <a:cs typeface="Calibri"/>
                <a:sym typeface="Calibri"/>
              </a:rPr>
              <a:t>**Remember you have an assessment, tomorrow, to write an argumentative response for Act One of </a:t>
            </a:r>
            <a:r>
              <a:rPr lang="en-US" b="1" i="1" dirty="0" smtClean="0">
                <a:solidFill>
                  <a:srgbClr val="00B050"/>
                </a:solidFill>
                <a:latin typeface="+mn-lt"/>
                <a:ea typeface="Calibri"/>
                <a:cs typeface="Calibri"/>
                <a:sym typeface="Calibri"/>
              </a:rPr>
              <a:t>The Crucible</a:t>
            </a:r>
            <a:endParaRPr lang="en-US" b="1" i="1" dirty="0" smtClean="0">
              <a:solidFill>
                <a:srgbClr val="00B050"/>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defRPr/>
            </a:pPr>
            <a:r>
              <a:rPr lang="en-US" dirty="0"/>
              <a:t>I can give an objective summary of a text.</a:t>
            </a:r>
          </a:p>
          <a:p>
            <a:pPr marL="285750" indent="-285750">
              <a:buFont typeface="Arial" panose="020B0604020202020204" pitchFamily="34" charset="0"/>
              <a:buChar char="•"/>
              <a:defRPr/>
            </a:pPr>
            <a:r>
              <a:rPr lang="en-US" dirty="0" smtClean="0"/>
              <a:t>I </a:t>
            </a:r>
            <a:r>
              <a:rPr lang="en-US" dirty="0"/>
              <a:t>can determine the author’s purpose for writing a text</a:t>
            </a:r>
          </a:p>
          <a:p>
            <a:pPr marL="285750" indent="-285750">
              <a:buFont typeface="Arial" panose="020B0604020202020204" pitchFamily="34" charset="0"/>
              <a:buChar char="•"/>
              <a:defRP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a:xfrm>
            <a:off x="1952625" y="46863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sp>
        <p:nvSpPr>
          <p:cNvPr id="29699" name="Text Placeholder 3"/>
          <p:cNvSpPr txBox="1">
            <a:spLocks noGrp="1"/>
          </p:cNvSpPr>
          <p:nvPr>
            <p:ph type="body" idx="1"/>
          </p:nvPr>
        </p:nvSpPr>
        <p:spPr>
          <a:xfrm>
            <a:off x="1543050" y="5253038"/>
            <a:ext cx="6305550" cy="804862"/>
          </a:xfrm>
        </p:spPr>
        <p:txBody>
          <a:bodyPr/>
          <a:lstStyle/>
          <a:p>
            <a:pPr algn="ctr">
              <a:spcBef>
                <a:spcPct val="0"/>
              </a:spcBef>
              <a:buFont typeface="Calibri" charset="0"/>
              <a:buNone/>
            </a:pPr>
            <a:r>
              <a:rPr lang="en-US" altLang="x-none" sz="1600">
                <a:latin typeface="Arial" charset="0"/>
                <a:ea typeface="Arial" charset="0"/>
                <a:cs typeface="Arial" charset="0"/>
              </a:rPr>
              <a:t>He is a graduate from the best university in the Magic Mitten, Michigan State University. He is the current adviser for the school newspaper, </a:t>
            </a:r>
            <a:r>
              <a:rPr lang="en-US" altLang="x-none" sz="1600" i="1">
                <a:latin typeface="Arial" charset="0"/>
                <a:ea typeface="Arial" charset="0"/>
                <a:cs typeface="Arial" charset="0"/>
              </a:rPr>
              <a:t>The Pioneer Press</a:t>
            </a:r>
            <a:r>
              <a:rPr lang="en-US" altLang="x-none" sz="1600">
                <a:latin typeface="Arial" charset="0"/>
                <a:ea typeface="Arial" charset="0"/>
                <a:cs typeface="Arial" charset="0"/>
              </a:rPr>
              <a:t>. He is a former ninth grade and twelfth grade teacher at Dearborn High. </a:t>
            </a:r>
          </a:p>
          <a:p>
            <a:pPr algn="ctr">
              <a:spcBef>
                <a:spcPct val="0"/>
              </a:spcBef>
              <a:buFont typeface="Calibri" charset="0"/>
              <a:buNone/>
            </a:pPr>
            <a:r>
              <a:rPr lang="en-US" altLang="x-none" sz="1600">
                <a:latin typeface="Arial" charset="0"/>
                <a:ea typeface="Arial" charset="0"/>
                <a:cs typeface="Arial" charset="0"/>
              </a:rPr>
              <a:t>He is your current teacher for LA 5. </a:t>
            </a:r>
            <a:r>
              <a:rPr lang="en-US" altLang="x-none" sz="1600">
                <a:latin typeface="Arial" charset="0"/>
                <a:ea typeface="Arial" charset="0"/>
                <a:cs typeface="Arial" charset="0"/>
                <a:sym typeface="Wingdings" charset="2"/>
              </a:rPr>
              <a:t></a:t>
            </a:r>
            <a:endParaRPr lang="en-US" altLang="x-none" sz="2000" b="1">
              <a:latin typeface="Arial" charset="0"/>
              <a:ea typeface="Arial" charset="0"/>
              <a:cs typeface="Arial" charset="0"/>
            </a:endParaRPr>
          </a:p>
        </p:txBody>
      </p:sp>
      <p:pic>
        <p:nvPicPr>
          <p:cNvPr id="29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04800"/>
            <a:ext cx="33813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txBox="1">
            <a:spLocks noGrp="1" noChangeArrowheads="1"/>
          </p:cNvSpPr>
          <p:nvPr>
            <p:ph type="body" idx="1"/>
          </p:nvPr>
        </p:nvSpPr>
        <p:spPr>
          <a:xfrm>
            <a:off x="0" y="0"/>
            <a:ext cx="9144000" cy="6858000"/>
          </a:xfrm>
        </p:spPr>
        <p:txBody>
          <a:bodyPr/>
          <a:lstStyle/>
          <a:p>
            <a:pPr algn="ctr" eaLnBrk="1" hangingPunct="1">
              <a:lnSpc>
                <a:spcPct val="80000"/>
              </a:lnSpc>
            </a:pPr>
            <a:r>
              <a:rPr lang="en-US" altLang="en-US" sz="2800" b="1">
                <a:latin typeface="Kristen ITC" charset="0"/>
                <a:ea typeface="Arial" charset="0"/>
                <a:cs typeface="Arial" charset="0"/>
              </a:rPr>
              <a:t>11/3/16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stringent</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strin</a:t>
            </a:r>
            <a:r>
              <a:rPr lang="en-US" altLang="en-US" sz="2000">
                <a:latin typeface="Kristen ITC" charset="0"/>
                <a:ea typeface="Arial" charset="0"/>
                <a:cs typeface="Arial" charset="0"/>
              </a:rPr>
              <a:t>-j</a:t>
            </a:r>
            <a:r>
              <a:rPr lang="en-US" altLang="en-US" sz="2000" i="1">
                <a:latin typeface="Kristen ITC" charset="0"/>
                <a:ea typeface="Arial" charset="0"/>
                <a:cs typeface="Arial" charset="0"/>
              </a:rPr>
              <a:t>uh</a:t>
            </a:r>
            <a:r>
              <a:rPr lang="en-US" altLang="en-US" sz="2000" b="1">
                <a:latin typeface="Kristen ITC" charset="0"/>
                <a:ea typeface="Arial" charset="0"/>
                <a:cs typeface="Arial" charset="0"/>
              </a:rPr>
              <a:t>  </a:t>
            </a:r>
            <a:r>
              <a:rPr lang="en-US" altLang="en-US" sz="2000">
                <a:latin typeface="Kristen ITC" charset="0"/>
                <a:ea typeface="Arial" charset="0"/>
                <a:cs typeface="Arial" charset="0"/>
              </a:rPr>
              <a:t>nt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b="1">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stringently (adverb)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a:t>
            </a:r>
            <a:r>
              <a:rPr lang="en-US" altLang="en-US" sz="2000">
                <a:latin typeface="Kristen ITC" charset="0"/>
                <a:ea typeface="Arial" charset="0"/>
                <a:cs typeface="Arial" charset="0"/>
              </a:rPr>
              <a:t> When he moved back home after having lived in an apartment of his own during his freshman year of college, Mr. Schmitt found the restrictions of a 9 pm curfew and having to call his parents every time he drove somewhere to be too </a:t>
            </a:r>
            <a:r>
              <a:rPr lang="en-US" altLang="en-US" sz="2000" b="1">
                <a:latin typeface="Kristen ITC" charset="0"/>
                <a:ea typeface="Arial" charset="0"/>
                <a:cs typeface="Arial" charset="0"/>
              </a:rPr>
              <a:t>stringent</a:t>
            </a:r>
            <a:r>
              <a:rPr lang="en-US" altLang="en-US" sz="2000">
                <a:latin typeface="Kristen ITC" charset="0"/>
                <a:ea typeface="Arial" charset="0"/>
                <a:cs typeface="Arial" charset="0"/>
              </a:rPr>
              <a:t>, so he moved out again immediately.</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219200" y="2222500"/>
            <a:ext cx="443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from “stringere” (to draw tight)</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5543550"/>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rigorously binding or exacting; strict; severe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conducive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Writing assignment on Act One of The Crucible. </a:t>
            </a:r>
            <a:r>
              <a:rPr lang="en-US" dirty="0" smtClean="0">
                <a:latin typeface="+mn-lt"/>
                <a:ea typeface="Calibri"/>
                <a:cs typeface="Calibri"/>
                <a:sym typeface="Calibri"/>
              </a:rPr>
              <a:t>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WHEN YOU ARE DONE, FOLLOW THESE DIRECTIONS: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1) Turn your quiz in by placing it in the folder on my desk.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2)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endParaRPr lang="en-US"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defRPr/>
            </a:pPr>
            <a:r>
              <a:rPr lang="en-US" dirty="0"/>
              <a:t>I can give an objective summary of a text.</a:t>
            </a:r>
          </a:p>
          <a:p>
            <a:pPr marL="285750" indent="-285750">
              <a:buFont typeface="Arial" panose="020B0604020202020204" pitchFamily="34" charset="0"/>
              <a:buChar char="•"/>
              <a:defRPr/>
            </a:pPr>
            <a:r>
              <a:rPr lang="en-US" dirty="0" smtClean="0"/>
              <a:t>I </a:t>
            </a:r>
            <a:r>
              <a:rPr lang="en-US" dirty="0"/>
              <a:t>can determine the author’s purpose for writing a text</a:t>
            </a:r>
          </a:p>
          <a:p>
            <a:pPr marL="285750" indent="-285750">
              <a:buFont typeface="Arial" panose="020B0604020202020204" pitchFamily="34" charset="0"/>
              <a:buChar char="•"/>
              <a:defRP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txBox="1">
            <a:spLocks noGrp="1" noChangeArrowheads="1"/>
          </p:cNvSpPr>
          <p:nvPr>
            <p:ph type="body" idx="1"/>
          </p:nvPr>
        </p:nvSpPr>
        <p:spPr>
          <a:xfrm>
            <a:off x="0" y="0"/>
            <a:ext cx="9144000" cy="6858000"/>
          </a:xfrm>
        </p:spPr>
        <p:txBody>
          <a:bodyPr/>
          <a:lstStyle/>
          <a:p>
            <a:pPr eaLnBrk="1" hangingPunct="1">
              <a:lnSpc>
                <a:spcPct val="80000"/>
              </a:lnSpc>
            </a:pPr>
            <a:endParaRPr lang="en-US" altLang="en-US" sz="2000" b="1">
              <a:latin typeface="Kristen ITC" charset="0"/>
              <a:ea typeface="Arial" charset="0"/>
              <a:cs typeface="Arial" charset="0"/>
            </a:endParaRPr>
          </a:p>
          <a:p>
            <a:pPr algn="ctr" eaLnBrk="1" hangingPunct="1">
              <a:lnSpc>
                <a:spcPct val="80000"/>
              </a:lnSpc>
            </a:pPr>
            <a:r>
              <a:rPr lang="en-US" altLang="en-US" sz="2000" b="1">
                <a:latin typeface="Kristen ITC" charset="0"/>
                <a:ea typeface="Arial" charset="0"/>
                <a:cs typeface="Arial" charset="0"/>
              </a:rPr>
              <a:t>11/4/16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conducive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a:t>
            </a:r>
            <a:r>
              <a:rPr lang="en-US" altLang="en-US" sz="2000">
                <a:latin typeface="Kristen ITC" charset="0"/>
                <a:ea typeface="Arial" charset="0"/>
                <a:cs typeface="Arial" charset="0"/>
              </a:rPr>
              <a:t>kuh n-</a:t>
            </a:r>
            <a:r>
              <a:rPr lang="en-US" altLang="en-US" sz="2000" b="1">
                <a:latin typeface="Kristen ITC" charset="0"/>
                <a:ea typeface="Arial" charset="0"/>
                <a:cs typeface="Arial" charset="0"/>
              </a:rPr>
              <a:t>doo</a:t>
            </a:r>
            <a:r>
              <a:rPr lang="en-US" altLang="en-US" sz="2000">
                <a:latin typeface="Kristen ITC" charset="0"/>
                <a:ea typeface="Arial" charset="0"/>
                <a:cs typeface="Arial" charset="0"/>
              </a:rPr>
              <a:t>-siv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conduct (verb) (not necessarily “conduct” (noun))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a:t>
            </a:r>
            <a:r>
              <a:rPr lang="en-US" altLang="en-US" sz="2000">
                <a:latin typeface="Kristen ITC" charset="0"/>
                <a:ea typeface="Arial" charset="0"/>
                <a:cs typeface="Arial" charset="0"/>
              </a:rPr>
              <a:t> Neither my older brother’s </a:t>
            </a:r>
            <a:r>
              <a:rPr lang="en-US" altLang="en-US" sz="2000" u="sng">
                <a:latin typeface="Kristen ITC" charset="0"/>
                <a:ea typeface="Arial" charset="0"/>
                <a:cs typeface="Arial" charset="0"/>
              </a:rPr>
              <a:t>stereo thumping at full blast</a:t>
            </a:r>
            <a:r>
              <a:rPr lang="en-US" altLang="en-US" sz="2000">
                <a:latin typeface="Kristen ITC" charset="0"/>
                <a:ea typeface="Arial" charset="0"/>
                <a:cs typeface="Arial" charset="0"/>
              </a:rPr>
              <a:t> nor my </a:t>
            </a:r>
            <a:r>
              <a:rPr lang="en-US" altLang="en-US" sz="2000" u="sng">
                <a:latin typeface="Kristen ITC" charset="0"/>
                <a:ea typeface="Arial" charset="0"/>
                <a:cs typeface="Arial" charset="0"/>
              </a:rPr>
              <a:t>parents arguing loudly </a:t>
            </a:r>
            <a:r>
              <a:rPr lang="en-US" altLang="en-US" sz="2000">
                <a:latin typeface="Kristen ITC" charset="0"/>
                <a:ea typeface="Arial" charset="0"/>
                <a:cs typeface="Arial" charset="0"/>
              </a:rPr>
              <a:t>in the next room were </a:t>
            </a:r>
            <a:r>
              <a:rPr lang="en-US" altLang="en-US" sz="2000" b="1">
                <a:latin typeface="Kristen ITC" charset="0"/>
                <a:ea typeface="Arial" charset="0"/>
                <a:cs typeface="Arial" charset="0"/>
              </a:rPr>
              <a:t>conducive</a:t>
            </a:r>
            <a:r>
              <a:rPr lang="en-US" altLang="en-US" sz="2000">
                <a:latin typeface="Kristen ITC" charset="0"/>
                <a:ea typeface="Arial" charset="0"/>
                <a:cs typeface="Arial" charset="0"/>
              </a:rPr>
              <a:t> to my efforts to study for the SAT.</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066800" y="2209800"/>
            <a:ext cx="523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con (together; with) + ducere (to lead)</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4953000"/>
            <a:ext cx="7467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tending to produce; conducing; contributive; helpful; favorable (usually followed by “to”)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With a partner, study vocabulary words for your quiz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Study for WOTD Quiz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Quiz (20 mins) </a:t>
            </a:r>
          </a:p>
          <a:p>
            <a:pPr eaLnBrk="1" fontAlgn="auto" hangingPunct="1">
              <a:lnSpc>
                <a:spcPct val="150000"/>
              </a:lnSpc>
              <a:spcBef>
                <a:spcPts val="0"/>
              </a:spcBef>
              <a:spcAft>
                <a:spcPts val="0"/>
              </a:spcAft>
              <a:buClr>
                <a:srgbClr val="000000"/>
              </a:buClr>
              <a:buSzPct val="100000"/>
              <a:defRPr/>
            </a:pPr>
            <a:r>
              <a:rPr lang="en-US" sz="1600" b="1" dirty="0" smtClean="0">
                <a:solidFill>
                  <a:srgbClr val="7030A0"/>
                </a:solidFill>
                <a:latin typeface="+mn-lt"/>
                <a:ea typeface="Calibri"/>
                <a:cs typeface="Calibri"/>
                <a:sym typeface="Calibri"/>
              </a:rPr>
              <a:t>**Test Number = </a:t>
            </a:r>
            <a:r>
              <a:rPr lang="en-US" sz="1600" b="1" dirty="0" err="1" smtClean="0">
                <a:solidFill>
                  <a:srgbClr val="7030A0"/>
                </a:solidFill>
                <a:latin typeface="+mn-lt"/>
                <a:ea typeface="Calibri"/>
                <a:cs typeface="Calibri"/>
                <a:sym typeface="Calibri"/>
              </a:rPr>
              <a:t>FoS</a:t>
            </a:r>
            <a:r>
              <a:rPr lang="en-US" sz="1600" b="1" dirty="0" smtClean="0">
                <a:solidFill>
                  <a:srgbClr val="7030A0"/>
                </a:solidFill>
                <a:latin typeface="+mn-lt"/>
                <a:ea typeface="Calibri"/>
                <a:cs typeface="Calibri"/>
                <a:sym typeface="Calibri"/>
              </a:rPr>
              <a:t> for “Fall or Spring” OR </a:t>
            </a:r>
            <a:r>
              <a:rPr lang="en-US" sz="1600" b="1" dirty="0" err="1" smtClean="0">
                <a:solidFill>
                  <a:srgbClr val="7030A0"/>
                </a:solidFill>
                <a:latin typeface="+mn-lt"/>
                <a:ea typeface="Calibri"/>
                <a:cs typeface="Calibri"/>
                <a:sym typeface="Calibri"/>
              </a:rPr>
              <a:t>WoS</a:t>
            </a:r>
            <a:r>
              <a:rPr lang="en-US" sz="1600" b="1" dirty="0" smtClean="0">
                <a:solidFill>
                  <a:srgbClr val="7030A0"/>
                </a:solidFill>
                <a:latin typeface="+mn-lt"/>
                <a:ea typeface="Calibri"/>
                <a:cs typeface="Calibri"/>
                <a:sym typeface="Calibri"/>
              </a:rPr>
              <a:t> for “Witches or Stitches”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a:solidFill>
                  <a:srgbClr val="0070C0"/>
                </a:solidFill>
                <a:ea typeface="Calibri"/>
                <a:cs typeface="Calibri"/>
                <a:sym typeface="Calibri"/>
              </a:rPr>
              <a:t>2</a:t>
            </a:r>
            <a:r>
              <a:rPr lang="en-US" sz="1600" b="1" baseline="30000" dirty="0">
                <a:solidFill>
                  <a:srgbClr val="0070C0"/>
                </a:solidFill>
                <a:ea typeface="Calibri"/>
                <a:cs typeface="Calibri"/>
                <a:sym typeface="Calibri"/>
              </a:rPr>
              <a:t>nd</a:t>
            </a:r>
            <a:r>
              <a:rPr lang="en-US" sz="1600" b="1" dirty="0">
                <a:solidFill>
                  <a:srgbClr val="0070C0"/>
                </a:solidFill>
                <a:ea typeface="Calibri"/>
                <a:cs typeface="Calibri"/>
                <a:sym typeface="Calibri"/>
              </a:rPr>
              <a:t> and 3</a:t>
            </a:r>
            <a:r>
              <a:rPr lang="en-US" sz="1600" b="1" baseline="30000" dirty="0">
                <a:solidFill>
                  <a:srgbClr val="0070C0"/>
                </a:solidFill>
                <a:ea typeface="Calibri"/>
                <a:cs typeface="Calibri"/>
                <a:sym typeface="Calibri"/>
              </a:rPr>
              <a:t>rd</a:t>
            </a:r>
            <a:r>
              <a:rPr lang="en-US" sz="1600" b="1" dirty="0">
                <a:solidFill>
                  <a:srgbClr val="0070C0"/>
                </a:solidFill>
                <a:ea typeface="Calibri"/>
                <a:cs typeface="Calibri"/>
                <a:sym typeface="Calibri"/>
              </a:rPr>
              <a:t> Hour = SSR for 15 mins + start writing Weekly Response #4 (due next Sunday by 10 p.m</a:t>
            </a:r>
            <a:r>
              <a:rPr lang="en-US" sz="1600" b="1" dirty="0" smtClean="0">
                <a:solidFill>
                  <a:srgbClr val="0070C0"/>
                </a:solidFill>
                <a:ea typeface="Calibri"/>
                <a:cs typeface="Calibri"/>
                <a:sym typeface="Calibri"/>
              </a:rPr>
              <a:t>.)</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Finish ACT One Quiz for </a:t>
            </a:r>
            <a:r>
              <a:rPr lang="en-US" sz="1600" b="1" i="1" dirty="0" smtClean="0">
                <a:solidFill>
                  <a:srgbClr val="009A46"/>
                </a:solidFill>
                <a:latin typeface="+mn-lt"/>
                <a:ea typeface="Calibri"/>
                <a:cs typeface="Calibri"/>
                <a:sym typeface="Calibri"/>
              </a:rPr>
              <a:t>The Crucible </a:t>
            </a:r>
            <a:r>
              <a:rPr lang="en-US" sz="1600" b="1" dirty="0" smtClean="0">
                <a:solidFill>
                  <a:srgbClr val="009A46"/>
                </a:solidFill>
                <a:latin typeface="+mn-lt"/>
                <a:ea typeface="Calibri"/>
                <a:cs typeface="Calibri"/>
                <a:sym typeface="Calibri"/>
              </a:rPr>
              <a:t>(15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Switch questions with a partner for AOTW #5 and peer edit</a:t>
            </a:r>
            <a:r>
              <a:rPr lang="en-US" sz="1600" dirty="0">
                <a:latin typeface="+mn-lt"/>
                <a:ea typeface="Calibri"/>
                <a:cs typeface="Calibri"/>
                <a:sym typeface="Calibri"/>
              </a:rPr>
              <a:t> </a:t>
            </a:r>
            <a:r>
              <a:rPr lang="en-US" sz="1600" dirty="0" smtClean="0">
                <a:latin typeface="+mn-lt"/>
                <a:ea typeface="Calibri"/>
                <a:cs typeface="Calibri"/>
                <a:sym typeface="Calibri"/>
              </a:rPr>
              <a:t>(10 mins)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turn in AOTW #5 on witches and climate change (packet + 5 questions)</a:t>
            </a:r>
          </a:p>
          <a:p>
            <a:pPr lvl="4" eaLnBrk="1" fontAlgn="auto" hangingPunct="1">
              <a:lnSpc>
                <a:spcPct val="150000"/>
              </a:lnSpc>
              <a:spcBef>
                <a:spcPts val="0"/>
              </a:spcBef>
              <a:spcAft>
                <a:spcPts val="0"/>
              </a:spcAft>
              <a:buClr>
                <a:srgbClr val="000000"/>
              </a:buClr>
              <a:buSzPct val="100000"/>
              <a:defRPr/>
            </a:pP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txBox="1">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a:latin typeface="Kristen ITC" charset="0"/>
              <a:ea typeface="Arial" charset="0"/>
              <a:cs typeface="Arial" charset="0"/>
            </a:endParaRPr>
          </a:p>
          <a:p>
            <a:pPr algn="ctr" eaLnBrk="1" hangingPunct="1">
              <a:lnSpc>
                <a:spcPct val="80000"/>
              </a:lnSpc>
            </a:pPr>
            <a:r>
              <a:rPr lang="en-US" altLang="en-US" sz="2800" b="1">
                <a:latin typeface="Kristen ITC" charset="0"/>
                <a:ea typeface="Arial" charset="0"/>
                <a:cs typeface="Arial" charset="0"/>
              </a:rPr>
              <a:t>11/9/16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falter</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fawl-ter</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falterer (noun), falteringly (adverb), nonfaltering (adj)</a:t>
            </a:r>
          </a:p>
          <a:p>
            <a:pPr eaLnBrk="1" hangingPunct="1">
              <a:lnSpc>
                <a:spcPct val="80000"/>
              </a:lnSpc>
            </a:pPr>
            <a:endParaRPr lang="en-US" altLang="en-US" sz="2000" b="1">
              <a:latin typeface="Kristen ITC" charset="0"/>
              <a:ea typeface="Arial" charset="0"/>
              <a:cs typeface="Arial" charset="0"/>
            </a:endParaRPr>
          </a:p>
          <a:p>
            <a:pPr eaLnBrk="1" hangingPunct="1">
              <a:lnSpc>
                <a:spcPct val="150000"/>
              </a:lnSpc>
            </a:pPr>
            <a:r>
              <a:rPr lang="en-US" altLang="en-US" sz="2000" b="1">
                <a:latin typeface="Kristen ITC" charset="0"/>
                <a:ea typeface="Arial" charset="0"/>
                <a:cs typeface="Arial" charset="0"/>
              </a:rPr>
              <a:t>Sentence: </a:t>
            </a:r>
            <a:r>
              <a:rPr lang="en-US" altLang="en-US" sz="2000">
                <a:latin typeface="Kristen ITC" charset="0"/>
                <a:ea typeface="Arial" charset="0"/>
                <a:cs typeface="Arial" charset="0"/>
              </a:rPr>
              <a:t>When the bank teller noticed that the masked man began to </a:t>
            </a:r>
            <a:r>
              <a:rPr lang="en-US" altLang="en-US" sz="2000" b="1" u="sng">
                <a:latin typeface="Kristen ITC" charset="0"/>
                <a:ea typeface="Arial" charset="0"/>
                <a:cs typeface="Arial" charset="0"/>
              </a:rPr>
              <a:t>falter</a:t>
            </a:r>
            <a:r>
              <a:rPr lang="en-US" altLang="en-US" sz="2000">
                <a:latin typeface="Kristen ITC" charset="0"/>
                <a:ea typeface="Arial" charset="0"/>
                <a:cs typeface="Arial" charset="0"/>
              </a:rPr>
              <a:t> slightly, she discreetly pressed the silent alarm.</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066800" y="2438400"/>
            <a:ext cx="580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Middle English, falteren = to stammer and stagger</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5545138"/>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a:solidFill>
                  <a:schemeClr val="tx1"/>
                </a:solidFill>
                <a:latin typeface="Kristen ITC" charset="0"/>
              </a:rPr>
              <a:t>to hesitate or waver in action, purpose, intent, etc</a:t>
            </a:r>
            <a:r>
              <a:rPr lang="en-US" altLang="x-none" sz="1800">
                <a:solidFill>
                  <a:schemeClr val="tx1"/>
                </a:solidFill>
              </a:rPr>
              <a:t>.</a:t>
            </a:r>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11/9/16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falter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falter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 has more power?” Group activity w/ your assigned Reading Groups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Window Notes for Act Two and Note taker on major themes to be analyzed (power, hysteria, persecution, etc.)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magistrate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11/10 /16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magistrate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b="1" dirty="0" err="1">
                <a:latin typeface="+mn-lt"/>
              </a:rPr>
              <a:t>maj</a:t>
            </a:r>
            <a:r>
              <a:rPr lang="en-US" sz="2000" dirty="0">
                <a:latin typeface="+mn-lt"/>
              </a:rPr>
              <a:t>-</a:t>
            </a:r>
            <a:r>
              <a:rPr lang="en-US" sz="2000" i="1" dirty="0">
                <a:latin typeface="+mn-lt"/>
              </a:rPr>
              <a:t>uh</a:t>
            </a:r>
            <a:r>
              <a:rPr lang="en-US" sz="2000" dirty="0">
                <a:latin typeface="+mn-lt"/>
              </a:rPr>
              <a:t>-</a:t>
            </a:r>
            <a:r>
              <a:rPr lang="en-US" sz="2000" dirty="0" err="1">
                <a:latin typeface="+mn-lt"/>
              </a:rPr>
              <a:t>streyt</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magistrates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150000"/>
              </a:lnSpc>
              <a:defRPr/>
            </a:pPr>
            <a:r>
              <a:rPr lang="en-US" altLang="en-US" sz="2000" b="1" dirty="0" smtClean="0">
                <a:latin typeface="+mn-lt"/>
              </a:rPr>
              <a:t>Sentence: </a:t>
            </a:r>
            <a:r>
              <a:rPr lang="en-US" altLang="en-US" sz="2000" dirty="0" smtClean="0">
                <a:latin typeface="+mn-lt"/>
              </a:rPr>
              <a:t>Two high school </a:t>
            </a:r>
            <a:r>
              <a:rPr lang="en-US" sz="2000" dirty="0" smtClean="0">
                <a:latin typeface="+mn-lt"/>
              </a:rPr>
              <a:t>students </a:t>
            </a:r>
            <a:r>
              <a:rPr lang="en-US" sz="2000" dirty="0">
                <a:latin typeface="+mn-lt"/>
              </a:rPr>
              <a:t>were convicted by </a:t>
            </a:r>
            <a:r>
              <a:rPr lang="en-US" sz="2000" dirty="0" smtClean="0">
                <a:latin typeface="+mn-lt"/>
              </a:rPr>
              <a:t>the city’s</a:t>
            </a:r>
            <a:r>
              <a:rPr lang="en-US" sz="2000" dirty="0">
                <a:latin typeface="+mn-lt"/>
              </a:rPr>
              <a:t> </a:t>
            </a:r>
            <a:r>
              <a:rPr lang="en-US" sz="2000" b="1" dirty="0" smtClean="0">
                <a:latin typeface="+mn-lt"/>
              </a:rPr>
              <a:t>magistrate</a:t>
            </a:r>
            <a:r>
              <a:rPr lang="en-US" sz="2000" dirty="0" smtClean="0">
                <a:latin typeface="+mn-lt"/>
              </a:rPr>
              <a:t> for obstructing </a:t>
            </a:r>
            <a:r>
              <a:rPr lang="en-US" sz="2000" dirty="0">
                <a:latin typeface="+mn-lt"/>
              </a:rPr>
              <a:t>a police officer in the execution of his duty.</a:t>
            </a:r>
            <a:endParaRPr lang="en-US" altLang="en-US" sz="2000" b="1" dirty="0" smtClean="0">
              <a:latin typeface="+mn-lt"/>
            </a:endParaRPr>
          </a:p>
          <a:p>
            <a:pPr eaLnBrk="1" hangingPunct="1">
              <a:lnSpc>
                <a:spcPct val="150000"/>
              </a:lnSpc>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5802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smtClean="0">
                <a:latin typeface="+mn-lt"/>
                <a:ea typeface="+mn-ea"/>
              </a:rPr>
              <a:t>magister </a:t>
            </a:r>
            <a:r>
              <a:rPr lang="en-US" altLang="en-US" sz="1800" dirty="0" smtClean="0">
                <a:latin typeface="+mn-lt"/>
                <a:ea typeface="+mn-ea"/>
              </a:rPr>
              <a:t>= master &amp; </a:t>
            </a:r>
            <a:r>
              <a:rPr lang="en-US" altLang="en-US" sz="1800" i="1" dirty="0" err="1" smtClean="0">
                <a:latin typeface="+mn-lt"/>
                <a:ea typeface="+mn-ea"/>
              </a:rPr>
              <a:t>magistratus</a:t>
            </a:r>
            <a:r>
              <a:rPr lang="en-US" altLang="en-US" sz="1800" dirty="0" smtClean="0">
                <a:latin typeface="+mn-lt"/>
                <a:ea typeface="+mn-ea"/>
              </a:rPr>
              <a:t> = administrator </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715000"/>
            <a:ext cx="746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civil officer or lay judge who administers the law, especially one who conducts a court that deals with minor offenses and holds preliminary hearings for more serious ones.</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pallor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11/11/16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pallor</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smtClean="0">
                <a:latin typeface="+mn-lt"/>
              </a:rPr>
              <a:t>pal-</a:t>
            </a:r>
            <a:r>
              <a:rPr lang="en-US" sz="2000" dirty="0" err="1" smtClean="0">
                <a:latin typeface="+mn-lt"/>
              </a:rPr>
              <a:t>er</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N/A</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The boy's sickly </a:t>
            </a:r>
            <a:r>
              <a:rPr lang="en-US" sz="2000" b="1" i="1" dirty="0"/>
              <a:t>pallor</a:t>
            </a:r>
            <a:r>
              <a:rPr lang="en-US" sz="2000" dirty="0"/>
              <a:t> concerned his mother even though he had no fever</a:t>
            </a:r>
            <a:r>
              <a:rPr lang="en-US" sz="2000" dirty="0" smtClean="0"/>
              <a:t>.</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525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pallere</a:t>
            </a:r>
            <a:r>
              <a:rPr lang="en-US" altLang="en-US" sz="1800" i="1" dirty="0" smtClean="0">
                <a:latin typeface="+mn-lt"/>
                <a:ea typeface="+mn-ea"/>
              </a:rPr>
              <a:t> </a:t>
            </a:r>
            <a:r>
              <a:rPr lang="en-US" altLang="en-US" sz="1800" dirty="0" smtClean="0">
                <a:latin typeface="+mn-lt"/>
                <a:ea typeface="+mn-ea"/>
              </a:rPr>
              <a:t>= be pale</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322888"/>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paleness especially of the face that is caused by illness</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9/7/16 Agenda</a:t>
            </a:r>
          </a:p>
        </p:txBody>
      </p:sp>
      <p:sp>
        <p:nvSpPr>
          <p:cNvPr id="58" name="Shape 58"/>
          <p:cNvSpPr txBox="1">
            <a:spLocks noGrp="1"/>
          </p:cNvSpPr>
          <p:nvPr>
            <p:ph type="body" idx="4294967295"/>
          </p:nvPr>
        </p:nvSpPr>
        <p:spPr>
          <a:xfrm>
            <a:off x="152400" y="934939"/>
            <a:ext cx="8839200" cy="3408462"/>
          </a:xfrm>
          <a:extLst/>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Assign seats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Syllabus: Review of rules and expectations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30724" name="TextBox 3"/>
          <p:cNvSpPr txBox="1">
            <a:spLocks noChangeArrowheads="1"/>
          </p:cNvSpPr>
          <p:nvPr/>
        </p:nvSpPr>
        <p:spPr bwMode="auto">
          <a:xfrm>
            <a:off x="176213" y="4343400"/>
            <a:ext cx="8382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80000"/>
              </a:lnSpc>
              <a:spcBef>
                <a:spcPts val="400"/>
              </a:spcBef>
              <a:buClr>
                <a:srgbClr val="000000"/>
              </a:buClr>
              <a:buSzPct val="100000"/>
            </a:pPr>
            <a:r>
              <a:rPr lang="en-US" altLang="x-none" sz="2000" b="1">
                <a:latin typeface="Calibri" charset="0"/>
                <a:ea typeface="Calibri" charset="0"/>
                <a:cs typeface="Calibri" charset="0"/>
                <a:sym typeface="Calibri" charset="0"/>
              </a:rPr>
              <a:t>Daily Learning Targets</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follow directions the first time they are given. </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pretense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pretense (5-7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Finish watching ACT 2 and answer questions w/ Reading Group (10-15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read pgs. 68-75 (20 mins) **Take notes on note taker as we read.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With reading group, read pgs. 75-81 from the play and fill out note taker and Character Map to use on the quiz. (20 mins) Quiz = Tuesday</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lvl="4" eaLnBrk="1" fontAlgn="auto" hangingPunct="1">
              <a:lnSpc>
                <a:spcPct val="150000"/>
              </a:lnSpc>
              <a:spcBef>
                <a:spcPts val="0"/>
              </a:spcBef>
              <a:spcAft>
                <a:spcPts val="0"/>
              </a:spcAft>
              <a:buClr>
                <a:srgbClr val="000000"/>
              </a:buClr>
              <a:buSzPct val="100000"/>
              <a:defRPr/>
            </a:pPr>
            <a:r>
              <a:rPr lang="en-US" sz="1600" b="1" dirty="0" smtClean="0">
                <a:solidFill>
                  <a:srgbClr val="009A46"/>
                </a:solidFill>
                <a:latin typeface="+mn-lt"/>
                <a:ea typeface="Calibri"/>
                <a:cs typeface="Calibri"/>
                <a:sym typeface="Calibri"/>
              </a:rPr>
              <a:t>Reread ACT 2 and add notes to your note taker to use on tomorrow’s quiz on ACT 2. </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11/14/16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pretense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err="1" smtClean="0">
                <a:latin typeface="+mn-lt"/>
              </a:rPr>
              <a:t>pree</a:t>
            </a:r>
            <a:r>
              <a:rPr lang="en-US" sz="2000" dirty="0" smtClean="0">
                <a:latin typeface="+mn-lt"/>
              </a:rPr>
              <a:t>-tens</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err="1" smtClean="0">
                <a:latin typeface="+mn-lt"/>
              </a:rPr>
              <a:t>pretenseful</a:t>
            </a:r>
            <a:r>
              <a:rPr lang="en-US" altLang="en-US" sz="2000" dirty="0" smtClean="0">
                <a:latin typeface="+mn-lt"/>
              </a:rPr>
              <a:t> (adjective), </a:t>
            </a:r>
            <a:r>
              <a:rPr lang="en-US" altLang="en-US" sz="2000" dirty="0" err="1" smtClean="0">
                <a:latin typeface="+mn-lt"/>
              </a:rPr>
              <a:t>pretenseless</a:t>
            </a:r>
            <a:r>
              <a:rPr lang="en-US" altLang="en-US" sz="2000" dirty="0">
                <a:latin typeface="+mn-lt"/>
              </a:rPr>
              <a:t>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In a house full of females, my father makes no </a:t>
            </a:r>
            <a:r>
              <a:rPr lang="en-US" sz="2000" b="1" u="sng" dirty="0" smtClean="0"/>
              <a:t>pretense</a:t>
            </a:r>
            <a:r>
              <a:rPr lang="en-US" sz="2000" dirty="0" smtClean="0"/>
              <a:t> as to being in charge. </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12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pretensus</a:t>
            </a:r>
            <a:r>
              <a:rPr lang="en-US" altLang="en-US" sz="1800" i="1" dirty="0" smtClean="0">
                <a:latin typeface="+mn-lt"/>
                <a:ea typeface="+mn-ea"/>
              </a:rPr>
              <a:t> </a:t>
            </a:r>
            <a:r>
              <a:rPr lang="en-US" altLang="en-US" sz="1800" dirty="0" smtClean="0">
                <a:latin typeface="+mn-lt"/>
                <a:ea typeface="+mn-ea"/>
              </a:rPr>
              <a:t>= to pretend</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a claim that is not real</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11/15/16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traffic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traffic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Get with your reading groups to review or jot down any last minute notes from ACT 2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Take the Quiz on ACT 2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(you will turn in your notes with the quiz).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finished, you will need to start reading and annotating AOTW #6. **Annotations will be due on Thursday. **You will not need to write 5 questions for this article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you will be assigned scenes from ACT 3 which your group must read and perform on Friday (in-class or play recorded video). You do not have to memorize your lines, but the scene must be set up for a modern day setting.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11/15/16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traffic</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err="1" smtClean="0">
                <a:latin typeface="+mn-lt"/>
              </a:rPr>
              <a:t>traf-ik</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trafficker (noun), trafficking (verb)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Pablo Escobar used to </a:t>
            </a:r>
            <a:r>
              <a:rPr lang="en-US" sz="2000" b="1" u="sng" dirty="0" smtClean="0"/>
              <a:t>traffic</a:t>
            </a:r>
            <a:r>
              <a:rPr lang="en-US" sz="2000" b="1" dirty="0" smtClean="0"/>
              <a:t> </a:t>
            </a:r>
            <a:r>
              <a:rPr lang="en-US" sz="2000" dirty="0" smtClean="0"/>
              <a:t>narcotics from Colombia to the United States. </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56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transfricare</a:t>
            </a:r>
            <a:r>
              <a:rPr lang="en-US" altLang="en-US" sz="1800" i="1" dirty="0" smtClean="0">
                <a:latin typeface="+mn-lt"/>
                <a:ea typeface="+mn-ea"/>
              </a:rPr>
              <a:t> </a:t>
            </a:r>
            <a:r>
              <a:rPr lang="en-US" altLang="en-US" sz="1800" dirty="0" smtClean="0">
                <a:latin typeface="+mn-lt"/>
                <a:ea typeface="+mn-ea"/>
              </a:rPr>
              <a:t>= to rub across</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to trade or deal in a specific commodity or service, often of an </a:t>
            </a:r>
          </a:p>
          <a:p>
            <a:pPr eaLnBrk="1" hangingPunct="1"/>
            <a:r>
              <a:rPr lang="en-US" altLang="x-none" sz="2000">
                <a:solidFill>
                  <a:schemeClr val="tx1"/>
                </a:solidFill>
              </a:rPr>
              <a:t>illegal nature</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11/16/16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marvel (noun or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marvel (noun or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Practice annotations with AOTW #6 on HB2 law and NBA/NCAA (20 mins) **Annotations due tomorrow for every paragraph (craft/techniques and purpose/evidence)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Pick trios (you pick one partner and I pick one) to start working on Character Sketch assignment. **Start working on text evidence and examples. </a:t>
            </a:r>
            <a:r>
              <a:rPr lang="en-US" sz="1600" b="1" u="sng" dirty="0" smtClean="0">
                <a:latin typeface="+mn-lt"/>
                <a:ea typeface="Calibri"/>
                <a:cs typeface="Calibri"/>
                <a:sym typeface="Calibri"/>
              </a:rPr>
              <a:t>Drawing is not important. </a:t>
            </a:r>
            <a:r>
              <a:rPr lang="en-US" sz="1600" dirty="0" smtClean="0">
                <a:latin typeface="+mn-lt"/>
                <a:ea typeface="Calibri"/>
                <a:cs typeface="Calibri"/>
                <a:sym typeface="Calibri"/>
              </a:rPr>
              <a:t>Due Thursday at the end of the hour along with extra credit memes for character</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11/16/16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marvel</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 or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smtClean="0">
                <a:latin typeface="+mn-lt"/>
              </a:rPr>
              <a:t>mar-</a:t>
            </a:r>
            <a:r>
              <a:rPr lang="en-US" altLang="en-US" sz="2000" dirty="0" err="1" smtClean="0">
                <a:latin typeface="+mn-lt"/>
              </a:rPr>
              <a:t>vuh</a:t>
            </a:r>
            <a:r>
              <a:rPr lang="en-US" altLang="en-US" sz="2000" dirty="0" smtClean="0">
                <a:latin typeface="+mn-lt"/>
              </a:rPr>
              <a:t> l</a:t>
            </a: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err="1" smtClean="0">
                <a:latin typeface="+mn-lt"/>
              </a:rPr>
              <a:t>marvelment</a:t>
            </a:r>
            <a:r>
              <a:rPr lang="en-US" altLang="en-US" sz="2000" dirty="0" smtClean="0">
                <a:latin typeface="+mn-lt"/>
              </a:rPr>
              <a:t> (noun), marveled (verb)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Many </a:t>
            </a:r>
            <a:r>
              <a:rPr lang="en-US" sz="2000" dirty="0"/>
              <a:t>scientists view the three-year-old boy with the extremely high </a:t>
            </a:r>
            <a:r>
              <a:rPr lang="en-US" sz="2000" dirty="0" smtClean="0"/>
              <a:t>IQ </a:t>
            </a:r>
            <a:r>
              <a:rPr lang="en-US" sz="2000" dirty="0"/>
              <a:t>as a </a:t>
            </a:r>
            <a:r>
              <a:rPr lang="en-US" sz="2000" b="1" u="sng" dirty="0"/>
              <a:t>marvel</a:t>
            </a:r>
            <a:r>
              <a:rPr lang="en-US" sz="2000" dirty="0"/>
              <a:t>.</a:t>
            </a:r>
            <a:endParaRPr lang="en-US" altLang="en-US" sz="2000" b="1" dirty="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85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smtClean="0">
                <a:latin typeface="+mn-lt"/>
                <a:ea typeface="+mn-ea"/>
              </a:rPr>
              <a:t>mirabilis</a:t>
            </a:r>
            <a:r>
              <a:rPr lang="en-US" altLang="en-US" sz="1800" dirty="0" smtClean="0">
                <a:latin typeface="+mn-lt"/>
                <a:ea typeface="+mn-ea"/>
              </a:rPr>
              <a:t>= wonderful</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Someone or something that triggers amazement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daft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daft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Character Sketch assignment. **Start working on text evidence and examples.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r>
              <a:rPr lang="en-US" sz="1600" b="1" dirty="0" smtClean="0">
                <a:solidFill>
                  <a:srgbClr val="009A46"/>
                </a:solidFill>
                <a:latin typeface="+mn-lt"/>
                <a:ea typeface="Calibri"/>
                <a:cs typeface="Calibri"/>
                <a:sym typeface="Calibri"/>
              </a:rPr>
              <a:t>**Due Friday at the beginning of the hour along with extra credit memes for your group’s character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70C0"/>
                </a:solidFill>
                <a:latin typeface="+mn-lt"/>
                <a:ea typeface="Calibri"/>
                <a:cs typeface="Calibri"/>
                <a:sym typeface="Calibri"/>
              </a:rPr>
              <a:t>While you are working, I will check in your annotations for AOTW #6. You will receive ”0” or “10” summative points for completing the assignment.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11/17/16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daft</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err="1" smtClean="0">
                <a:latin typeface="+mn-lt"/>
              </a:rPr>
              <a:t>dahft</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daftly (adverb), daftness (noun)</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The </a:t>
            </a:r>
            <a:r>
              <a:rPr lang="en-US" sz="2000" b="1" u="sng" dirty="0" smtClean="0"/>
              <a:t>daft</a:t>
            </a:r>
            <a:r>
              <a:rPr lang="en-US" sz="2000" dirty="0" smtClean="0"/>
              <a:t> article is full of errors and does not belong in </a:t>
            </a:r>
            <a:r>
              <a:rPr lang="en-US" sz="2000" i="1" dirty="0" smtClean="0"/>
              <a:t>The Pioneer Press.</a:t>
            </a:r>
            <a:r>
              <a:rPr lang="en-US" sz="2000" dirty="0" smtClean="0"/>
              <a:t> </a:t>
            </a:r>
            <a:endParaRPr lang="en-US" altLang="en-US" sz="2000" b="1" dirty="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Senseless, stupid or foolish</a:t>
            </a: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absurd, ridiculous, laughable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11/18/16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indignant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indignant (</a:t>
            </a:r>
            <a:r>
              <a:rPr lang="en-US" sz="1600" dirty="0" err="1" smtClean="0">
                <a:latin typeface="+mn-lt"/>
                <a:ea typeface="Calibri"/>
                <a:cs typeface="Calibri"/>
                <a:sym typeface="Calibri"/>
              </a:rPr>
              <a:t>adj</a:t>
            </a:r>
            <a:r>
              <a:rPr lang="en-US" sz="1600" dirty="0" smtClean="0">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outline to write your claim for AOTW #6 (Rhetorical Analysis)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Character Sketch assignment. **Start working on text evidence and examples.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r>
              <a:rPr lang="en-US" sz="1600" b="1" dirty="0" smtClean="0">
                <a:solidFill>
                  <a:srgbClr val="009A46"/>
                </a:solidFill>
                <a:latin typeface="+mn-lt"/>
                <a:ea typeface="Calibri"/>
                <a:cs typeface="Calibri"/>
                <a:sym typeface="Calibri"/>
              </a:rPr>
              <a:t>**Due today at the end of the hour along with extra credit memes for your group’s character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70C0"/>
                </a:solidFill>
                <a:latin typeface="+mn-lt"/>
                <a:ea typeface="Calibri"/>
                <a:cs typeface="Calibri"/>
                <a:sym typeface="Calibri"/>
              </a:rPr>
              <a:t>We will pass back graded assignments while you are working on your projects.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11/18/16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indignant</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smtClean="0"/>
              <a:t>in-</a:t>
            </a:r>
            <a:r>
              <a:rPr lang="en-US" sz="2000" b="1" dirty="0" smtClean="0"/>
              <a:t>dig</a:t>
            </a:r>
            <a:r>
              <a:rPr lang="en-US" sz="2000" dirty="0" smtClean="0"/>
              <a:t>-</a:t>
            </a:r>
            <a:r>
              <a:rPr lang="en-US" sz="2000" dirty="0" err="1" smtClean="0"/>
              <a:t>n</a:t>
            </a:r>
            <a:r>
              <a:rPr lang="en-US" sz="2000" i="1" dirty="0" err="1" smtClean="0"/>
              <a:t>uh</a:t>
            </a:r>
            <a:r>
              <a:rPr lang="en-US" sz="2000" dirty="0" err="1" smtClean="0"/>
              <a:t>nt</a:t>
            </a:r>
            <a:r>
              <a:rPr lang="en-US" sz="2000" dirty="0"/>
              <a:t>]</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indignantly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err="1" smtClean="0"/>
              <a:t>Heba</a:t>
            </a:r>
            <a:r>
              <a:rPr lang="en-US" sz="2000" dirty="0" smtClean="0"/>
              <a:t> was </a:t>
            </a:r>
            <a:r>
              <a:rPr lang="en-US" sz="2000" b="1" u="sng" dirty="0"/>
              <a:t>indignant</a:t>
            </a:r>
            <a:r>
              <a:rPr lang="en-US" sz="2000" dirty="0"/>
              <a:t> about the way she had been treated by the rude </a:t>
            </a:r>
            <a:r>
              <a:rPr lang="en-US" sz="2000" dirty="0" smtClean="0"/>
              <a:t>store owner. </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feeling or showing anger or annoyance at what is perceived as unfair treatment.</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mad, resentful, disgruntled, angered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9/7/16 Icebreaker</a:t>
            </a:r>
          </a:p>
        </p:txBody>
      </p:sp>
      <p:sp>
        <p:nvSpPr>
          <p:cNvPr id="58" name="Shape 58"/>
          <p:cNvSpPr txBox="1">
            <a:spLocks noGrp="1"/>
          </p:cNvSpPr>
          <p:nvPr>
            <p:ph type="body" idx="4294967295"/>
          </p:nvPr>
        </p:nvSpPr>
        <p:spPr>
          <a:xfrm>
            <a:off x="304800" y="1371600"/>
            <a:ext cx="8382000" cy="3408363"/>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a:ea typeface="Calibri"/>
                <a:cs typeface="Calibri"/>
                <a:sym typeface="Calibri"/>
              </a:rPr>
              <a:t>Directions: </a:t>
            </a:r>
            <a:r>
              <a:rPr lang="en-US" sz="2000" dirty="0" smtClean="0">
                <a:latin typeface="Calibri"/>
                <a:ea typeface="Calibri"/>
                <a:cs typeface="Calibri"/>
                <a:sym typeface="Calibri"/>
              </a:rPr>
              <a:t>Watch the clip, below. Pick one quote you agree with the most. On a half sheet of paper, write down the number, what the quote means to you and why you agree with it. Please write in complete sentences. When you are finished, wait for your next direction</a:t>
            </a:r>
            <a:r>
              <a:rPr lang="en-US" sz="2000" b="1" dirty="0" smtClean="0">
                <a:latin typeface="Calibri"/>
                <a:ea typeface="Calibri"/>
                <a:cs typeface="Calibri"/>
                <a:sym typeface="Calibri"/>
              </a:rPr>
              <a:t>. </a:t>
            </a:r>
          </a:p>
          <a:p>
            <a:pPr eaLnBrk="1" fontAlgn="auto" hangingPunct="1">
              <a:lnSpc>
                <a:spcPct val="80000"/>
              </a:lnSpc>
              <a:spcBef>
                <a:spcPts val="0"/>
              </a:spcBef>
              <a:spcAft>
                <a:spcPts val="0"/>
              </a:spcAft>
              <a:buClr>
                <a:srgbClr val="000000"/>
              </a:buClr>
              <a:buSzPct val="100000"/>
              <a:defRPr/>
            </a:pPr>
            <a:endParaRPr lang="en-US" sz="2000" b="1" u="sng" dirty="0">
              <a:solidFill>
                <a:schemeClr val="bg2">
                  <a:lumMod val="60000"/>
                  <a:lumOff val="40000"/>
                </a:schemeClr>
              </a:solidFill>
              <a:latin typeface="Calibri"/>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000" dirty="0">
                <a:hlinkClick r:id="rId3"/>
              </a:rPr>
              <a:t>https://m.youtube.com/watch?v=Om1lmhaBngA</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cxnSp>
        <p:nvCxnSpPr>
          <p:cNvPr id="3" name="Straight Connector 2"/>
          <p:cNvCxnSpPr/>
          <p:nvPr/>
        </p:nvCxnSpPr>
        <p:spPr>
          <a:xfrm>
            <a:off x="304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11/21/16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blasphemy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blasphemy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latin typeface="+mn-lt"/>
                <a:ea typeface="Calibri"/>
                <a:cs typeface="Calibri"/>
                <a:sym typeface="Calibri"/>
                <a:hlinkClick r:id="rId3"/>
              </a:rPr>
              <a:t>https://</a:t>
            </a:r>
            <a:r>
              <a:rPr lang="en-US" sz="1600" dirty="0" smtClean="0">
                <a:latin typeface="+mn-lt"/>
                <a:ea typeface="Calibri"/>
                <a:cs typeface="Calibri"/>
                <a:sym typeface="Calibri"/>
                <a:hlinkClick r:id="rId3"/>
              </a:rPr>
              <a:t>www.youtube.com/watch?v=P1pBoDR-AFY</a:t>
            </a:r>
            <a:r>
              <a:rPr lang="en-US" sz="1600" dirty="0" smtClean="0">
                <a:latin typeface="+mn-lt"/>
                <a:ea typeface="Calibri"/>
                <a:cs typeface="Calibri"/>
                <a:sym typeface="Calibri"/>
              </a:rPr>
              <a:t> (HB2 Law background)</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Lesson on writing body paragraphs for SAT Essay (using AOTW #6 on HB2 law).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Character Sketch assignment (Hours 3, 5 , 6)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t> I can analyze a peer's rhetorical analysis using by reading, interpreting and debating the language and standards of a rubric.</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a:t>
            </a:r>
            <a:r>
              <a:rPr lang="en-US" sz="1600" b="1" dirty="0" smtClean="0">
                <a:solidFill>
                  <a:srgbClr val="009A46"/>
                </a:solidFill>
                <a:ea typeface="Calibri"/>
                <a:cs typeface="Calibri"/>
                <a:sym typeface="Calibri"/>
              </a:rPr>
              <a:t>**Tomorrow, you will write down which one you want me to grade. </a:t>
            </a:r>
          </a:p>
        </p:txBody>
      </p:sp>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11/21/16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blasphemy</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b="1" dirty="0" err="1"/>
              <a:t>blas</a:t>
            </a:r>
            <a:r>
              <a:rPr lang="en-US" sz="2000" dirty="0" err="1"/>
              <a:t>-f</a:t>
            </a:r>
            <a:r>
              <a:rPr lang="en-US" sz="2000" i="1" dirty="0" err="1"/>
              <a:t>uh</a:t>
            </a:r>
            <a:r>
              <a:rPr lang="en-US" sz="2000" dirty="0" err="1"/>
              <a:t>-mee</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blasphemous (adjective)</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When </a:t>
            </a:r>
            <a:r>
              <a:rPr lang="en-US" sz="2000" dirty="0" smtClean="0"/>
              <a:t>Jake </a:t>
            </a:r>
            <a:r>
              <a:rPr lang="en-US" sz="2000" dirty="0"/>
              <a:t>made a joke in church, his mother accused him of </a:t>
            </a:r>
            <a:r>
              <a:rPr lang="en-US" sz="2000" b="1" u="sng" dirty="0"/>
              <a:t>blasphemy</a:t>
            </a:r>
            <a:r>
              <a:rPr lang="en-US" sz="2000" dirty="0"/>
              <a:t>.</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the act or offense of speaking sacrilegiously about God or sacred things; profane talk.</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profanity, swearing, cursing, sacrilege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11/22/16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vile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vile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Grade one more body paragraph sample using the rubric from yesterday and compare to actual score given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3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 answer movie questions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Character Sketch assignment (Hours 3, 5 , 6)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t> I can analyze a peer's rhetorical analysis using by reading, interpreting and debating the language and standards of a rubric.</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a:t>
            </a:r>
            <a:r>
              <a:rPr lang="en-US" sz="1600" b="1" dirty="0" smtClean="0">
                <a:solidFill>
                  <a:srgbClr val="009A46"/>
                </a:solidFill>
                <a:ea typeface="Calibri"/>
                <a:cs typeface="Calibri"/>
                <a:sym typeface="Calibri"/>
              </a:rPr>
              <a:t>I will have you write down which one you want me to grade, before you leave. </a:t>
            </a:r>
          </a:p>
        </p:txBody>
      </p:sp>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11/22/16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vile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err="1"/>
              <a:t>vahyl</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vileness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The </a:t>
            </a:r>
            <a:r>
              <a:rPr lang="en-US" sz="2000" b="1" u="sng" dirty="0"/>
              <a:t>vile</a:t>
            </a:r>
            <a:r>
              <a:rPr lang="en-US" sz="2000" b="1" dirty="0"/>
              <a:t> </a:t>
            </a:r>
            <a:r>
              <a:rPr lang="en-US" sz="2000" dirty="0"/>
              <a:t>man fed the dog rat poison.</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467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Extremely unpleasant</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foul, nasty, horrid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11/28/16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500" dirty="0" smtClean="0">
                <a:latin typeface="+mn-lt"/>
                <a:ea typeface="Calibri"/>
                <a:cs typeface="Calibri"/>
                <a:sym typeface="Calibri"/>
              </a:rPr>
              <a:t>WOTD = prodigious (</a:t>
            </a:r>
            <a:r>
              <a:rPr lang="en-US" sz="1500" dirty="0" err="1" smtClean="0">
                <a:latin typeface="+mn-lt"/>
                <a:ea typeface="Calibri"/>
                <a:cs typeface="Calibri"/>
                <a:sym typeface="Calibri"/>
              </a:rPr>
              <a:t>adj</a:t>
            </a:r>
            <a:r>
              <a:rPr lang="en-US" sz="1500" dirty="0" smtClean="0">
                <a:latin typeface="+mn-lt"/>
                <a:ea typeface="Calibri"/>
                <a:cs typeface="Calibri"/>
                <a:sym typeface="Calibri"/>
              </a:rPr>
              <a:t>)</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WOTD = prodigious (</a:t>
            </a:r>
            <a:r>
              <a:rPr lang="en-US" sz="1500" dirty="0" err="1" smtClean="0">
                <a:latin typeface="+mn-lt"/>
                <a:ea typeface="Calibri"/>
                <a:cs typeface="Calibri"/>
                <a:sym typeface="Calibri"/>
              </a:rPr>
              <a:t>adj</a:t>
            </a:r>
            <a:r>
              <a:rPr lang="en-US" sz="1500" dirty="0" smtClean="0">
                <a:latin typeface="+mn-lt"/>
                <a:ea typeface="Calibri"/>
                <a:cs typeface="Calibri"/>
                <a:sym typeface="Calibri"/>
              </a:rPr>
              <a:t>)</a:t>
            </a:r>
          </a:p>
          <a:p>
            <a:pPr eaLnBrk="1" fontAlgn="auto" hangingPunct="1">
              <a:lnSpc>
                <a:spcPct val="150000"/>
              </a:lnSpc>
              <a:spcBef>
                <a:spcPts val="0"/>
              </a:spcBef>
              <a:spcAft>
                <a:spcPts val="0"/>
              </a:spcAft>
              <a:buClr>
                <a:srgbClr val="000000"/>
              </a:buClr>
              <a:buSzPct val="100000"/>
              <a:defRPr/>
            </a:pPr>
            <a:r>
              <a:rPr lang="en-US" sz="1500" dirty="0" smtClean="0">
                <a:latin typeface="+mn-lt"/>
                <a:ea typeface="Calibri"/>
                <a:cs typeface="Calibri"/>
                <a:sym typeface="Calibri"/>
              </a:rPr>
              <a:t>**Instead of a quiz, you will complete a partner assessment for WOTD on Wed. I will send you the word list, tonight.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3 and ACT 4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 answer movie questions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With your reading groups, you will be assigned a set of pages to read. **We will finish this tomorrow, in class. As a group, you will need to write a 25-35 word summary and fill out the graphic organizer for ACT 4 (for your assigned section). You will include your notes for the graphic organizer with your summary. **This will be posted on a poster.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analyze a peer's rhetorical analysis using by reading, interpreting and debating the language and standards of a rubric.</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cite strong and thorough textual evidence that supports my inferences and analysis. </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t>I </a:t>
            </a:r>
            <a:r>
              <a:rPr lang="en-US" sz="1500" dirty="0"/>
              <a:t>can analyze and evaluate the effectiveness of the structure an author uses in his argument</a:t>
            </a:r>
            <a:r>
              <a:rPr lang="en-US" sz="1500" dirty="0" smtClean="0"/>
              <a:t>.</a:t>
            </a:r>
            <a:endParaRPr lang="en-US" sz="15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r>
              <a:rPr lang="en-US" sz="1500" b="1" dirty="0" smtClean="0">
                <a:solidFill>
                  <a:srgbClr val="009A46"/>
                </a:solidFill>
                <a:ea typeface="Calibri"/>
                <a:cs typeface="Calibri"/>
                <a:sym typeface="Calibri"/>
              </a:rPr>
              <a:t>Write SSR Weekly Responses if you haven’t written 3</a:t>
            </a:r>
            <a:r>
              <a:rPr lang="en-US" sz="1500" b="1" dirty="0">
                <a:solidFill>
                  <a:srgbClr val="009A46"/>
                </a:solidFill>
                <a:ea typeface="Calibri"/>
                <a:cs typeface="Calibri"/>
                <a:sym typeface="Calibri"/>
              </a:rPr>
              <a:t> </a:t>
            </a:r>
            <a:r>
              <a:rPr lang="en-US" sz="1500" b="1" dirty="0" smtClean="0">
                <a:solidFill>
                  <a:srgbClr val="009A46"/>
                </a:solidFill>
                <a:ea typeface="Calibri"/>
                <a:cs typeface="Calibri"/>
                <a:sym typeface="Calibri"/>
              </a:rPr>
              <a:t>(must be submitted by Wednesday).  I will have you write down which one you want me to grade, before you leave. </a:t>
            </a:r>
          </a:p>
        </p:txBody>
      </p:sp>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11/28/16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prodigious</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err="1"/>
              <a:t>pr</a:t>
            </a:r>
            <a:r>
              <a:rPr lang="en-US" sz="2000" i="1" dirty="0" err="1"/>
              <a:t>uh</a:t>
            </a:r>
            <a:r>
              <a:rPr lang="en-US" sz="2000" dirty="0"/>
              <a:t>-</a:t>
            </a:r>
            <a:r>
              <a:rPr lang="en-US" sz="2000" b="1" dirty="0" err="1"/>
              <a:t>dij</a:t>
            </a:r>
            <a:r>
              <a:rPr lang="en-US" sz="2000" dirty="0"/>
              <a:t>-</a:t>
            </a:r>
            <a:r>
              <a:rPr lang="en-US" sz="2000" i="1" dirty="0"/>
              <a:t>uh</a:t>
            </a:r>
            <a:r>
              <a:rPr lang="en-US" sz="2000" dirty="0"/>
              <a:t> s]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prodigiously (adverb),</a:t>
            </a:r>
            <a:r>
              <a:rPr lang="en-US" altLang="en-US" sz="2000" b="1" dirty="0" smtClean="0">
                <a:latin typeface="+mn-lt"/>
              </a:rPr>
              <a:t> </a:t>
            </a:r>
            <a:r>
              <a:rPr lang="en-US" altLang="en-US" sz="2000" dirty="0" smtClean="0">
                <a:latin typeface="+mn-lt"/>
              </a:rPr>
              <a:t>prodigiousness (noun)</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After overindulging in a </a:t>
            </a:r>
            <a:r>
              <a:rPr lang="en-US" sz="2000" b="1" u="sng" dirty="0"/>
              <a:t>prodigious </a:t>
            </a:r>
            <a:r>
              <a:rPr lang="en-US" sz="2000" dirty="0" smtClean="0"/>
              <a:t>meal</a:t>
            </a:r>
            <a:r>
              <a:rPr lang="en-US" sz="2000" dirty="0"/>
              <a:t> </a:t>
            </a:r>
            <a:r>
              <a:rPr lang="en-US" sz="2000" dirty="0" smtClean="0"/>
              <a:t>on Thanksgiving, Mr. Schmitt </a:t>
            </a:r>
            <a:r>
              <a:rPr lang="en-US" sz="2000" dirty="0"/>
              <a:t>really needed a nap.</a:t>
            </a:r>
            <a:endParaRPr lang="en-US" altLang="en-US" sz="2000" b="1" dirty="0" smtClean="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remarkably or impressively great in extent, size, or degree</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Immense, massive, enormous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11/29/16 Agenda</a:t>
            </a:r>
          </a:p>
        </p:txBody>
      </p:sp>
      <p:sp>
        <p:nvSpPr>
          <p:cNvPr id="58" name="Shape 58"/>
          <p:cNvSpPr txBox="1">
            <a:spLocks noGrp="1"/>
          </p:cNvSpPr>
          <p:nvPr>
            <p:ph type="body" idx="4294967295"/>
          </p:nvPr>
        </p:nvSpPr>
        <p:spPr>
          <a:xfrm>
            <a:off x="228600" y="533400"/>
            <a:ext cx="8610600" cy="53340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Khan Academy Reading Quiz Practice</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Grab a </a:t>
            </a:r>
            <a:r>
              <a:rPr lang="en-US" sz="1500" dirty="0" err="1" smtClean="0">
                <a:latin typeface="+mn-lt"/>
                <a:ea typeface="Calibri"/>
                <a:cs typeface="Calibri"/>
                <a:sym typeface="Calibri"/>
              </a:rPr>
              <a:t>chromebook</a:t>
            </a:r>
            <a:r>
              <a:rPr lang="en-US" sz="1500" dirty="0" smtClean="0">
                <a:latin typeface="+mn-lt"/>
                <a:ea typeface="Calibri"/>
                <a:cs typeface="Calibri"/>
                <a:sym typeface="Calibri"/>
              </a:rPr>
              <a:t> or use a desktop to take a Khan Academy Reading Quiz (Social Science). You need to record your score on your score sheet (should be in your Google Drive, but is also on Google </a:t>
            </a:r>
            <a:r>
              <a:rPr lang="en-US" sz="1500" dirty="0" err="1" smtClean="0">
                <a:latin typeface="+mn-lt"/>
                <a:ea typeface="Calibri"/>
                <a:cs typeface="Calibri"/>
                <a:sym typeface="Calibri"/>
              </a:rPr>
              <a:t>Classsroom</a:t>
            </a:r>
            <a:r>
              <a:rPr lang="en-US" sz="1500" dirty="0" smtClean="0">
                <a:latin typeface="+mn-lt"/>
                <a:ea typeface="Calibri"/>
                <a:cs typeface="Calibri"/>
                <a:sym typeface="Calibri"/>
              </a:rPr>
              <a:t>). </a:t>
            </a:r>
          </a:p>
          <a:p>
            <a:pPr eaLnBrk="1" fontAlgn="auto" hangingPunct="1">
              <a:lnSpc>
                <a:spcPct val="150000"/>
              </a:lnSpc>
              <a:spcBef>
                <a:spcPts val="0"/>
              </a:spcBef>
              <a:spcAft>
                <a:spcPts val="0"/>
              </a:spcAft>
              <a:buClr>
                <a:srgbClr val="000000"/>
              </a:buClr>
              <a:buSzPct val="100000"/>
              <a:defRPr/>
            </a:pPr>
            <a:r>
              <a:rPr lang="en-US" sz="1500" dirty="0" smtClean="0">
                <a:latin typeface="+mn-lt"/>
                <a:ea typeface="Calibri"/>
                <a:cs typeface="Calibri"/>
                <a:sym typeface="Calibri"/>
              </a:rPr>
              <a:t>**Instead of a quiz, you will complete a partner assessment for WOTD, tomorrow.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500" dirty="0" smtClean="0">
                <a:latin typeface="+mn-lt"/>
                <a:ea typeface="Calibri"/>
                <a:cs typeface="Calibri"/>
                <a:sym typeface="Calibri"/>
              </a:rPr>
              <a:t>Read section and complete 4 square on poster for ACT 4 w/ reading groups (to be written on poster). **Make sure each group records the summaries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Tomorrow = Introduce and begin working on Final Assessment for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(after you finish your partner assessment for WOTD).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analyze a peer's rhetorical analysis using by reading, interpreting and debating the language and standards of a rubric.</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cite strong and thorough textual evidence that supports my inferences and analysis. </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t>I </a:t>
            </a:r>
            <a:r>
              <a:rPr lang="en-US" sz="1500" dirty="0"/>
              <a:t>can analyze and evaluate the effectiveness of the structure an author uses in his argument</a:t>
            </a:r>
            <a:r>
              <a:rPr lang="en-US" sz="1500" dirty="0" smtClean="0"/>
              <a:t>.</a:t>
            </a:r>
            <a:endParaRPr lang="en-US" sz="15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Homework: </a:t>
            </a:r>
            <a:r>
              <a:rPr lang="en-US" b="1" dirty="0" smtClean="0">
                <a:solidFill>
                  <a:srgbClr val="009A46"/>
                </a:solidFill>
                <a:ea typeface="Calibri"/>
                <a:cs typeface="Calibri"/>
                <a:sym typeface="Calibri"/>
              </a:rPr>
              <a:t>Write SSR Weekly Responses if you haven’t written 3</a:t>
            </a:r>
            <a:r>
              <a:rPr lang="en-US" b="1" dirty="0">
                <a:solidFill>
                  <a:srgbClr val="009A46"/>
                </a:solidFill>
                <a:ea typeface="Calibri"/>
                <a:cs typeface="Calibri"/>
                <a:sym typeface="Calibri"/>
              </a:rPr>
              <a:t> </a:t>
            </a:r>
            <a:r>
              <a:rPr lang="en-US" b="1" dirty="0" smtClean="0">
                <a:solidFill>
                  <a:srgbClr val="009A46"/>
                </a:solidFill>
                <a:ea typeface="Calibri"/>
                <a:cs typeface="Calibri"/>
                <a:sym typeface="Calibri"/>
              </a:rPr>
              <a:t>(must be submitted by Wednesday).  I will have you write down which one you want me to grade, before you leave</a:t>
            </a:r>
            <a:r>
              <a:rPr lang="en-US" sz="1500" b="1" dirty="0" smtClean="0">
                <a:solidFill>
                  <a:srgbClr val="009A46"/>
                </a:solidFill>
                <a:ea typeface="Calibri"/>
                <a:cs typeface="Calibri"/>
                <a:sym typeface="Calibri"/>
              </a:rPr>
              <a:t>. </a:t>
            </a:r>
          </a:p>
        </p:txBody>
      </p:sp>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11/29/16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pardon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 or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b="1" dirty="0" err="1"/>
              <a:t>pahr</a:t>
            </a:r>
            <a:r>
              <a:rPr lang="en-US" sz="2000" dirty="0" err="1"/>
              <a:t>-dn</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pardonable (</a:t>
            </a:r>
            <a:r>
              <a:rPr lang="en-US" altLang="en-US" sz="2000" dirty="0" err="1" smtClean="0">
                <a:latin typeface="+mn-lt"/>
              </a:rPr>
              <a:t>adj</a:t>
            </a:r>
            <a:r>
              <a:rPr lang="en-US" altLang="en-US" sz="2000" dirty="0" smtClean="0">
                <a:latin typeface="+mn-lt"/>
              </a:rPr>
              <a:t>), pardonably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altLang="en-US" sz="2000" dirty="0" smtClean="0"/>
              <a:t>After serving ten years of a life sentence, the governor </a:t>
            </a:r>
            <a:r>
              <a:rPr lang="en-US" altLang="en-US" sz="2000" b="1" u="sng" dirty="0" smtClean="0"/>
              <a:t>pardoned</a:t>
            </a:r>
            <a:r>
              <a:rPr lang="en-US" altLang="en-US" sz="2000" dirty="0" smtClean="0"/>
              <a:t> the convicted serial killer for her good behavior in prison. </a:t>
            </a:r>
            <a:endParaRPr lang="en-US" altLang="en-US" sz="2000" b="1" dirty="0" smtClean="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the act of excusing a mistake or offense</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forgive, absolve, excuse, overlook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11/30/16 Agenda</a:t>
            </a:r>
          </a:p>
        </p:txBody>
      </p:sp>
      <p:sp>
        <p:nvSpPr>
          <p:cNvPr id="58" name="Shape 58"/>
          <p:cNvSpPr txBox="1">
            <a:spLocks noGrp="1"/>
          </p:cNvSpPr>
          <p:nvPr>
            <p:ph type="body" idx="4294967295"/>
          </p:nvPr>
        </p:nvSpPr>
        <p:spPr>
          <a:xfrm>
            <a:off x="228600" y="533400"/>
            <a:ext cx="8610600" cy="53340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Partner Assessment (pick your partner NOT partners. </a:t>
            </a:r>
            <a:r>
              <a:rPr lang="en-US" sz="1600" b="1" dirty="0" smtClean="0">
                <a:latin typeface="+mn-lt"/>
                <a:ea typeface="Calibri"/>
                <a:cs typeface="Calibri"/>
                <a:sym typeface="Calibri"/>
              </a:rPr>
              <a:t>Partners = 2</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WOTD Partner Assessment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Preparation for Final Assessment for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PowerPoint, Group Poster, &amp; Exit Ticket (after you finish your partner assessment for WOTD). </a:t>
            </a:r>
          </a:p>
          <a:p>
            <a:pPr lvl="4" eaLnBrk="1" fontAlgn="auto" hangingPunct="1">
              <a:lnSpc>
                <a:spcPct val="150000"/>
              </a:lnSpc>
              <a:spcBef>
                <a:spcPts val="0"/>
              </a:spcBef>
              <a:spcAft>
                <a:spcPts val="0"/>
              </a:spcAft>
              <a:buClr>
                <a:srgbClr val="000000"/>
              </a:buClr>
              <a:buSzPct val="100000"/>
              <a:defRPr/>
            </a:pPr>
            <a:endParaRPr lang="en-US" sz="1600" b="1"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t>
            </a:r>
            <a:r>
              <a:rPr lang="en-US" sz="1500" dirty="0" smtClean="0"/>
              <a:t>organize my thoughts about diabolical opposition and community responsibility to analyze the two major themes in </a:t>
            </a:r>
            <a:r>
              <a:rPr lang="en-US" sz="1500" i="1" dirty="0" smtClean="0"/>
              <a:t>The Crucible</a:t>
            </a:r>
            <a:r>
              <a:rPr lang="en-US" sz="1500" dirty="0" smtClean="0"/>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use </a:t>
            </a:r>
            <a:r>
              <a:rPr lang="en-US" sz="1600" dirty="0"/>
              <a:t>precise language, vocabulary, figurative </a:t>
            </a:r>
            <a:r>
              <a:rPr lang="en-US" sz="1600" dirty="0" smtClean="0"/>
              <a:t>language to communicate a point and support my reasoning.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t>I can se </a:t>
            </a:r>
            <a:r>
              <a:rPr lang="en-US" sz="1600" dirty="0"/>
              <a:t>formal style and objective tone while following standard conventions</a:t>
            </a:r>
            <a:endParaRPr lang="en-US" sz="1500"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endParaRPr lang="en-US" b="1"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Homework: </a:t>
            </a:r>
            <a:r>
              <a:rPr lang="en-US" b="1" dirty="0" smtClean="0">
                <a:solidFill>
                  <a:srgbClr val="009A46"/>
                </a:solidFill>
                <a:ea typeface="Calibri"/>
                <a:cs typeface="Calibri"/>
                <a:sym typeface="Calibri"/>
              </a:rPr>
              <a:t>Write SSR Weekly Responses if you haven’t written 3</a:t>
            </a:r>
            <a:r>
              <a:rPr lang="en-US" b="1" dirty="0">
                <a:solidFill>
                  <a:srgbClr val="009A46"/>
                </a:solidFill>
                <a:ea typeface="Calibri"/>
                <a:cs typeface="Calibri"/>
                <a:sym typeface="Calibri"/>
              </a:rPr>
              <a:t> </a:t>
            </a:r>
            <a:r>
              <a:rPr lang="en-US" b="1" dirty="0" smtClean="0">
                <a:solidFill>
                  <a:srgbClr val="009A46"/>
                </a:solidFill>
                <a:ea typeface="Calibri"/>
                <a:cs typeface="Calibri"/>
                <a:sym typeface="Calibri"/>
              </a:rPr>
              <a:t>(must be submitted by Friday).  I will have you write down which one you want me to grade, before you leave</a:t>
            </a:r>
            <a:r>
              <a:rPr lang="en-US" sz="1500" b="1" dirty="0" smtClean="0">
                <a:solidFill>
                  <a:srgbClr val="009A46"/>
                </a:solidFill>
                <a:ea typeface="Calibri"/>
                <a:cs typeface="Calibri"/>
                <a:sym typeface="Calibri"/>
              </a:rPr>
              <a:t>. **If you redo the Character Sketch, must be turned back in to me by Friday. </a:t>
            </a:r>
          </a:p>
        </p:txBody>
      </p:sp>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12/1/16 Agenda</a:t>
            </a:r>
          </a:p>
        </p:txBody>
      </p:sp>
      <p:sp>
        <p:nvSpPr>
          <p:cNvPr id="58" name="Shape 58"/>
          <p:cNvSpPr txBox="1">
            <a:spLocks noGrp="1"/>
          </p:cNvSpPr>
          <p:nvPr>
            <p:ph type="body" idx="4294967295"/>
          </p:nvPr>
        </p:nvSpPr>
        <p:spPr>
          <a:xfrm>
            <a:off x="228600" y="6096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Where you write Bell Work, draw a t-chart to with your table group, discuss two groups/communities that diabolically oppose one another. The groups can be from something you have read (i.e. think </a:t>
            </a:r>
            <a:r>
              <a:rPr lang="en-US" sz="1600" i="1" dirty="0" smtClean="0">
                <a:latin typeface="+mn-lt"/>
                <a:ea typeface="Calibri"/>
                <a:cs typeface="Calibri"/>
                <a:sym typeface="Calibri"/>
              </a:rPr>
              <a:t>Romeo and Juliet, The Outsiders</a:t>
            </a:r>
            <a:r>
              <a:rPr lang="en-US" sz="1600" dirty="0" smtClean="0">
                <a:latin typeface="+mn-lt"/>
                <a:ea typeface="Calibri"/>
                <a:cs typeface="Calibri"/>
                <a:sym typeface="Calibri"/>
              </a:rPr>
              <a:t>), history, or current events. Use the following traits to show similarities and differences between the two groups: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Demographics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Enemies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Aspirations/Goals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Fears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Ideals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Morals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Values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Ideas</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Preparation for Final Assessment for </a:t>
            </a:r>
            <a:r>
              <a:rPr lang="en-US" i="1" dirty="0" smtClean="0">
                <a:latin typeface="+mn-lt"/>
                <a:ea typeface="Calibri"/>
                <a:cs typeface="Calibri"/>
                <a:sym typeface="Calibri"/>
              </a:rPr>
              <a:t>The Crucible </a:t>
            </a:r>
            <a:r>
              <a:rPr lang="en-US" dirty="0" smtClean="0">
                <a:latin typeface="+mn-lt"/>
                <a:ea typeface="Calibri"/>
                <a:cs typeface="Calibri"/>
                <a:sym typeface="Calibri"/>
              </a:rPr>
              <a:t>PowerPoint, Group Poster, &amp; Exit Ticket (35 mins)</a:t>
            </a:r>
            <a:endParaRPr lang="en-US" dirty="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With your reading groups, go back and fill out the 4 square for ACT 4 on Google Classroom.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t> I can </a:t>
            </a:r>
            <a:r>
              <a:rPr lang="en-US" dirty="0" smtClean="0"/>
              <a:t>organize my thoughts about diabolical opposition and community responsibility to analyze the two major themes in </a:t>
            </a:r>
            <a:r>
              <a:rPr lang="en-US" i="1" dirty="0" smtClean="0"/>
              <a:t>The Crucible</a:t>
            </a:r>
            <a:r>
              <a:rPr lang="en-US" dirty="0" smtClean="0"/>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smtClean="0"/>
              <a:t>I can use </a:t>
            </a:r>
            <a:r>
              <a:rPr lang="en-US" dirty="0"/>
              <a:t>precise language, vocabulary, figurative </a:t>
            </a:r>
            <a:r>
              <a:rPr lang="en-US" dirty="0" smtClean="0"/>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a:t>
            </a:r>
            <a:r>
              <a:rPr lang="en-US" b="1" dirty="0" smtClean="0">
                <a:ea typeface="Calibri"/>
                <a:cs typeface="Calibri"/>
                <a:sym typeface="Calibri"/>
              </a:rPr>
              <a:t> </a:t>
            </a:r>
            <a:r>
              <a:rPr lang="en-US" b="1" dirty="0" smtClean="0">
                <a:solidFill>
                  <a:srgbClr val="009A46"/>
                </a:solidFill>
                <a:ea typeface="Calibri"/>
                <a:cs typeface="Calibri"/>
                <a:sym typeface="Calibri"/>
              </a:rPr>
              <a:t>**If you redo the Character Sketch and the Quiz for ACT 2, both must be turned back in to me by Friday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9/8/16 Agenda</a:t>
            </a:r>
          </a:p>
        </p:txBody>
      </p:sp>
      <p:sp>
        <p:nvSpPr>
          <p:cNvPr id="58" name="Shape 58"/>
          <p:cNvSpPr txBox="1">
            <a:spLocks noGrp="1"/>
          </p:cNvSpPr>
          <p:nvPr>
            <p:ph type="body" idx="4294967295"/>
          </p:nvPr>
        </p:nvSpPr>
        <p:spPr>
          <a:xfrm>
            <a:off x="152400" y="934938"/>
            <a:ext cx="8839200" cy="5465862"/>
          </a:xfrm>
          <a:extLst/>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3200" b="1" dirty="0">
                <a:latin typeface="+mn-lt"/>
                <a:ea typeface="Calibri"/>
                <a:cs typeface="Calibri"/>
                <a:sym typeface="Calibri"/>
              </a:rPr>
              <a:t>Bell Work:</a:t>
            </a:r>
            <a:r>
              <a:rPr lang="en-US" sz="3200" dirty="0">
                <a:latin typeface="+mn-lt"/>
                <a:ea typeface="Calibri"/>
                <a:cs typeface="Calibri"/>
                <a:sym typeface="Calibri"/>
              </a:rPr>
              <a:t> </a:t>
            </a:r>
            <a:r>
              <a:rPr lang="en-US" sz="2900" dirty="0" smtClean="0">
                <a:latin typeface="+mn-lt"/>
                <a:ea typeface="Calibri"/>
                <a:cs typeface="Calibri"/>
                <a:sym typeface="Calibri"/>
              </a:rPr>
              <a:t>On a sheet of paper, which you will keep in your binder, </a:t>
            </a:r>
            <a:r>
              <a:rPr lang="en-US" sz="2900" dirty="0">
                <a:latin typeface="+mn-lt"/>
              </a:rPr>
              <a:t>l</a:t>
            </a:r>
            <a:r>
              <a:rPr lang="en-US" sz="2900" dirty="0" smtClean="0">
                <a:latin typeface="+mn-lt"/>
              </a:rPr>
              <a:t>ist </a:t>
            </a:r>
            <a:r>
              <a:rPr lang="en-US" sz="2900" dirty="0">
                <a:latin typeface="+mn-lt"/>
              </a:rPr>
              <a:t>three goals you have for this class and how you plan to accomplish them (i.e. "I want an A," or "I want to improve my reading level."). Also, please mention any suggestions that you can give me to help you achieve the goals you addressed. </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3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3200" b="1" dirty="0" smtClean="0">
                <a:latin typeface="+mn-lt"/>
                <a:ea typeface="Calibri"/>
                <a:cs typeface="Calibri"/>
                <a:sym typeface="Calibri"/>
              </a:rPr>
              <a:t>In </a:t>
            </a:r>
            <a:r>
              <a:rPr lang="en-US" sz="32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Sign up for everything assignment (using the </a:t>
            </a:r>
            <a:r>
              <a:rPr lang="en-US" sz="2900" dirty="0" err="1" smtClean="0">
                <a:latin typeface="+mn-lt"/>
                <a:ea typeface="Calibri"/>
                <a:cs typeface="Calibri"/>
                <a:sym typeface="Calibri"/>
              </a:rPr>
              <a:t>chromebooks</a:t>
            </a:r>
            <a:r>
              <a:rPr lang="en-US" sz="29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2</a:t>
            </a:r>
            <a:r>
              <a:rPr lang="en-US" sz="2900" baseline="30000" dirty="0" smtClean="0">
                <a:latin typeface="+mn-lt"/>
                <a:ea typeface="Calibri"/>
                <a:cs typeface="Calibri"/>
                <a:sym typeface="Calibri"/>
              </a:rPr>
              <a:t>nd</a:t>
            </a:r>
            <a:r>
              <a:rPr lang="en-US" sz="29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3</a:t>
            </a:r>
            <a:r>
              <a:rPr lang="en-US" sz="2900" baseline="30000" dirty="0" smtClean="0">
                <a:latin typeface="+mn-lt"/>
                <a:ea typeface="Calibri"/>
                <a:cs typeface="Calibri"/>
                <a:sym typeface="Calibri"/>
              </a:rPr>
              <a:t>rd</a:t>
            </a:r>
            <a:r>
              <a:rPr lang="en-US" sz="29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5</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6</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a:t>
            </a:r>
            <a:r>
              <a:rPr lang="en-US" sz="2900" dirty="0" err="1" smtClean="0">
                <a:latin typeface="+mn-lt"/>
                <a:ea typeface="Calibri"/>
                <a:cs typeface="Calibri"/>
                <a:sym typeface="Calibri"/>
              </a:rPr>
              <a:t>xuxnspu</a:t>
            </a:r>
            <a:endParaRPr lang="en-US" sz="29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29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2900" dirty="0">
                <a:latin typeface="+mn-lt"/>
                <a:ea typeface="Calibri"/>
                <a:cs typeface="Calibri"/>
                <a:sym typeface="Calibri"/>
                <a:hlinkClick r:id="rId3"/>
              </a:rPr>
              <a:t>https://</a:t>
            </a:r>
            <a:r>
              <a:rPr lang="en-US" sz="2900" dirty="0" smtClean="0">
                <a:latin typeface="+mn-lt"/>
                <a:ea typeface="Calibri"/>
                <a:cs typeface="Calibri"/>
                <a:sym typeface="Calibri"/>
                <a:hlinkClick r:id="rId3"/>
              </a:rPr>
              <a:t>goo.gl/forms/71QMaW4LMCSvA3rC2</a:t>
            </a:r>
            <a:endParaRPr lang="en-US" sz="29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32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3200" b="1" dirty="0" smtClean="0">
                <a:latin typeface="+mn-lt"/>
                <a:ea typeface="Calibri"/>
                <a:cs typeface="Calibri"/>
                <a:sym typeface="Calibri"/>
              </a:rPr>
              <a:t>Homework</a:t>
            </a:r>
            <a:r>
              <a:rPr lang="en-US" sz="32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 (must be submitted before your class tomorrow)</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Blog = </a:t>
            </a:r>
            <a:r>
              <a:rPr lang="en-US" sz="2900" u="sng" dirty="0" err="1" smtClean="0">
                <a:solidFill>
                  <a:schemeClr val="bg2">
                    <a:lumMod val="60000"/>
                    <a:lumOff val="40000"/>
                  </a:schemeClr>
                </a:solidFill>
                <a:latin typeface="+mn-lt"/>
                <a:ea typeface="Calibri"/>
                <a:cs typeface="Calibri"/>
                <a:sym typeface="Calibri"/>
              </a:rPr>
              <a:t>iblog.dearbornschools.org</a:t>
            </a:r>
            <a:r>
              <a:rPr lang="en-US" sz="2900" u="sng" dirty="0" smtClean="0">
                <a:solidFill>
                  <a:schemeClr val="bg2">
                    <a:lumMod val="60000"/>
                    <a:lumOff val="40000"/>
                  </a:schemeClr>
                </a:solidFill>
                <a:latin typeface="+mn-lt"/>
                <a:ea typeface="Calibri"/>
                <a:cs typeface="Calibri"/>
                <a:sym typeface="Calibri"/>
              </a:rPr>
              <a:t>/</a:t>
            </a:r>
            <a:r>
              <a:rPr lang="en-US" sz="2900" u="sng" dirty="0" err="1" smtClean="0">
                <a:solidFill>
                  <a:schemeClr val="bg2">
                    <a:lumMod val="60000"/>
                    <a:lumOff val="40000"/>
                  </a:schemeClr>
                </a:solidFill>
                <a:latin typeface="+mn-lt"/>
                <a:ea typeface="Calibri"/>
                <a:cs typeface="Calibri"/>
                <a:sym typeface="Calibri"/>
              </a:rPr>
              <a:t>schmitthappens</a:t>
            </a:r>
            <a:r>
              <a:rPr lang="en-US" sz="29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Email = </a:t>
            </a:r>
            <a:r>
              <a:rPr lang="en-US" sz="2900" u="sng" dirty="0" smtClean="0">
                <a:solidFill>
                  <a:schemeClr val="bg2">
                    <a:lumMod val="60000"/>
                    <a:lumOff val="40000"/>
                  </a:schemeClr>
                </a:solidFill>
                <a:latin typeface="+mn-lt"/>
                <a:ea typeface="Calibri"/>
                <a:cs typeface="Calibri"/>
                <a:sym typeface="Calibri"/>
              </a:rPr>
              <a:t>schmitm1@dearbornschools.org</a:t>
            </a:r>
            <a:endParaRPr lang="en-US" sz="29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57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12/2/16 Agenda</a:t>
            </a:r>
          </a:p>
        </p:txBody>
      </p:sp>
      <p:sp>
        <p:nvSpPr>
          <p:cNvPr id="58" name="Shape 58"/>
          <p:cNvSpPr txBox="1">
            <a:spLocks noGrp="1"/>
          </p:cNvSpPr>
          <p:nvPr>
            <p:ph type="body" idx="4294967295"/>
          </p:nvPr>
        </p:nvSpPr>
        <p:spPr>
          <a:xfrm>
            <a:off x="228600" y="6096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bg1"/>
                </a:solidFill>
                <a:latin typeface="+mn-lt"/>
                <a:ea typeface="Calibri"/>
                <a:cs typeface="Calibri"/>
                <a:sym typeface="Calibri"/>
              </a:rPr>
              <a:t>Bell Work:</a:t>
            </a:r>
            <a:r>
              <a:rPr lang="en-US" sz="1600" dirty="0">
                <a:solidFill>
                  <a:schemeClr val="bg1"/>
                </a:solidFill>
                <a:latin typeface="+mn-lt"/>
                <a:ea typeface="Calibri"/>
                <a:cs typeface="Calibri"/>
                <a:sym typeface="Calibri"/>
              </a:rPr>
              <a:t> </a:t>
            </a:r>
            <a:r>
              <a:rPr lang="en-US" sz="1600" dirty="0" smtClean="0">
                <a:solidFill>
                  <a:schemeClr val="bg1"/>
                </a:solidFill>
                <a:latin typeface="+mn-lt"/>
                <a:ea typeface="Calibri"/>
                <a:cs typeface="Calibri"/>
                <a:sym typeface="Calibri"/>
              </a:rPr>
              <a:t>Introduce Final Assessment for </a:t>
            </a:r>
            <a:r>
              <a:rPr lang="en-US" sz="1600" i="1" dirty="0" smtClean="0">
                <a:solidFill>
                  <a:schemeClr val="bg1"/>
                </a:solidFill>
                <a:latin typeface="+mn-lt"/>
                <a:ea typeface="Calibri"/>
                <a:cs typeface="Calibri"/>
                <a:sym typeface="Calibri"/>
              </a:rPr>
              <a:t>The Crucible </a:t>
            </a:r>
            <a:r>
              <a:rPr lang="en-US" sz="1600" dirty="0" smtClean="0">
                <a:solidFill>
                  <a:schemeClr val="bg1"/>
                </a:solidFill>
                <a:latin typeface="+mn-lt"/>
                <a:ea typeface="Calibri"/>
                <a:cs typeface="Calibri"/>
                <a:sym typeface="Calibri"/>
              </a:rPr>
              <a:t>and assign groups</a:t>
            </a:r>
            <a:endParaRPr lang="en-US" sz="1500" dirty="0" smtClean="0">
              <a:solidFill>
                <a:schemeClr val="bg1"/>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solidFill>
                  <a:schemeClr val="bg1"/>
                </a:solidFill>
                <a:latin typeface="+mn-lt"/>
                <a:ea typeface="Calibri"/>
                <a:cs typeface="Calibri"/>
                <a:sym typeface="Calibri"/>
              </a:rPr>
              <a:t>In </a:t>
            </a:r>
            <a:r>
              <a:rPr lang="en-US" sz="1600" b="1" dirty="0">
                <a:solidFill>
                  <a:schemeClr val="bg1"/>
                </a:solidFill>
                <a:latin typeface="+mn-lt"/>
                <a:ea typeface="Calibri"/>
                <a:cs typeface="Calibri"/>
                <a:sym typeface="Calibri"/>
              </a:rPr>
              <a:t>class activities: </a:t>
            </a:r>
            <a:endParaRPr lang="en-US" sz="1600" b="1" dirty="0" smtClean="0">
              <a:solidFill>
                <a:schemeClr val="bg1"/>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600" dirty="0">
                <a:solidFill>
                  <a:schemeClr val="bg1"/>
                </a:solidFill>
                <a:ea typeface="Calibri"/>
                <a:cs typeface="Calibri"/>
                <a:sym typeface="Calibri"/>
              </a:rPr>
              <a:t>Pass back graded assignments and progress </a:t>
            </a:r>
            <a:r>
              <a:rPr lang="en-US" sz="1600" dirty="0" smtClean="0">
                <a:solidFill>
                  <a:schemeClr val="bg1"/>
                </a:solidFill>
                <a:ea typeface="Calibri"/>
                <a:cs typeface="Calibri"/>
                <a:sym typeface="Calibri"/>
              </a:rPr>
              <a:t>reports</a:t>
            </a:r>
            <a:endParaRPr lang="en-US" sz="1600" b="1" dirty="0">
              <a:solidFill>
                <a:schemeClr val="bg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solidFill>
                  <a:schemeClr val="bg1"/>
                </a:solidFill>
                <a:latin typeface="+mn-lt"/>
                <a:ea typeface="Calibri"/>
                <a:cs typeface="Calibri"/>
                <a:sym typeface="Calibri"/>
              </a:rPr>
              <a:t>Begin working on your presentation for the Final Assessment for The Crucible OR redo your Character Sketch OR redo ACT 2 Quiz OR any other missing assignment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chemeClr val="bg1"/>
                </a:solidFill>
                <a:latin typeface="+mn-lt"/>
                <a:ea typeface="Calibri"/>
                <a:cs typeface="Calibri"/>
                <a:sym typeface="Calibri"/>
              </a:rPr>
              <a:t>EVERYTHING MUST BE TURNED IN TO ME BY THE END OF THE HOUR!!!! </a:t>
            </a:r>
            <a:r>
              <a:rPr lang="en-US" b="1" dirty="0" smtClean="0">
                <a:solidFill>
                  <a:schemeClr val="bg1"/>
                </a:solidFill>
                <a:latin typeface="+mn-lt"/>
                <a:ea typeface="Calibri"/>
                <a:cs typeface="Calibri"/>
                <a:sym typeface="Wingdings"/>
              </a:rPr>
              <a:t> </a:t>
            </a:r>
            <a:endParaRPr lang="en-US" b="1" dirty="0">
              <a:solidFill>
                <a:schemeClr val="bg1"/>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bg1"/>
                </a:solidFill>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solidFill>
                  <a:schemeClr val="bg1"/>
                </a:solidFill>
              </a:rPr>
              <a:t> I can </a:t>
            </a:r>
            <a:r>
              <a:rPr lang="en-US" dirty="0" smtClean="0">
                <a:solidFill>
                  <a:schemeClr val="bg1"/>
                </a:solidFill>
              </a:rPr>
              <a:t>organize my thoughts about diabolical opposition and community responsibility to analyze the two major themes in </a:t>
            </a:r>
            <a:r>
              <a:rPr lang="en-US" i="1" dirty="0" smtClean="0">
                <a:solidFill>
                  <a:schemeClr val="bg1"/>
                </a:solidFill>
              </a:rPr>
              <a:t>The Crucible</a:t>
            </a:r>
            <a:r>
              <a:rPr lang="en-US" dirty="0" smtClean="0">
                <a:solidFill>
                  <a:schemeClr val="bg1"/>
                </a:solidFill>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smtClean="0">
                <a:solidFill>
                  <a:schemeClr val="bg1"/>
                </a:solidFill>
              </a:rPr>
              <a:t>I can use </a:t>
            </a:r>
            <a:r>
              <a:rPr lang="en-US" dirty="0">
                <a:solidFill>
                  <a:schemeClr val="bg1"/>
                </a:solidFill>
              </a:rPr>
              <a:t>precise language, vocabulary, figurative </a:t>
            </a:r>
            <a:r>
              <a:rPr lang="en-US" dirty="0" smtClean="0">
                <a:solidFill>
                  <a:schemeClr val="bg1"/>
                </a:solidFill>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bg1"/>
                </a:solidFill>
                <a:ea typeface="Calibri"/>
                <a:cs typeface="Calibri"/>
                <a:sym typeface="Calibri"/>
              </a:rPr>
              <a:t>Homework: </a:t>
            </a:r>
            <a:r>
              <a:rPr lang="en-US" sz="1600" dirty="0" smtClean="0">
                <a:solidFill>
                  <a:schemeClr val="bg1"/>
                </a:solidFill>
                <a:ea typeface="Calibri"/>
                <a:cs typeface="Calibri"/>
                <a:sym typeface="Calibri"/>
              </a:rPr>
              <a:t>Work on your final assessment for </a:t>
            </a:r>
            <a:r>
              <a:rPr lang="en-US" sz="1600" i="1" dirty="0" smtClean="0">
                <a:solidFill>
                  <a:schemeClr val="bg1"/>
                </a:solidFill>
                <a:ea typeface="Calibri"/>
                <a:cs typeface="Calibri"/>
                <a:sym typeface="Calibri"/>
              </a:rPr>
              <a:t>The Crucible</a:t>
            </a:r>
            <a:r>
              <a:rPr lang="en-US" sz="1600" dirty="0" smtClean="0">
                <a:solidFill>
                  <a:schemeClr val="bg1"/>
                </a:solidFill>
                <a:ea typeface="Calibri"/>
                <a:cs typeface="Calibri"/>
                <a:sym typeface="Calibri"/>
              </a:rPr>
              <a:t>.</a:t>
            </a:r>
            <a:endParaRPr lang="en-US" dirty="0" smtClean="0">
              <a:solidFill>
                <a:schemeClr val="bg1"/>
              </a:solidFill>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67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12/5/16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New seating chart</a:t>
            </a:r>
          </a:p>
          <a:p>
            <a:pPr eaLnBrk="1" fontAlgn="auto" hangingPunct="1">
              <a:spcBef>
                <a:spcPts val="0"/>
              </a:spcBef>
              <a:spcAft>
                <a:spcPts val="0"/>
              </a:spcAft>
              <a:buClr>
                <a:srgbClr val="000000"/>
              </a:buClr>
              <a:buSzPct val="100000"/>
              <a:defRPr/>
            </a:pPr>
            <a:endParaRPr lang="en-US" sz="1800" b="1" dirty="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accent3"/>
                </a:solidFill>
                <a:latin typeface="+mn-lt"/>
                <a:ea typeface="Calibri"/>
                <a:cs typeface="Calibri"/>
                <a:sym typeface="Calibri"/>
              </a:rPr>
              <a:t>In </a:t>
            </a:r>
            <a:r>
              <a:rPr lang="en-US" sz="1800" b="1" dirty="0">
                <a:solidFill>
                  <a:schemeClr val="accent3"/>
                </a:solidFill>
                <a:latin typeface="+mn-lt"/>
                <a:ea typeface="Calibri"/>
                <a:cs typeface="Calibri"/>
                <a:sym typeface="Calibri"/>
              </a:rPr>
              <a:t>class activities: </a:t>
            </a:r>
            <a:endParaRPr lang="en-US" sz="1800" b="1" dirty="0" smtClean="0">
              <a:solidFill>
                <a:schemeClr val="accent3"/>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800" dirty="0" smtClean="0">
                <a:solidFill>
                  <a:schemeClr val="accent3"/>
                </a:solidFill>
                <a:ea typeface="Calibri"/>
                <a:cs typeface="Calibri"/>
                <a:sym typeface="Calibri"/>
              </a:rPr>
              <a:t>Bell Work = WOTD, persecution (noun)</a:t>
            </a:r>
            <a:endParaRPr lang="en-US" sz="18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latin typeface="+mn-lt"/>
                <a:ea typeface="Calibri"/>
                <a:cs typeface="Calibri"/>
                <a:sym typeface="Calibri"/>
              </a:rPr>
              <a:t>Book Pass and rate books for Literature Circles (30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Make sure your group is signed up for the final assessment on </a:t>
            </a:r>
            <a:r>
              <a:rPr lang="en-US" sz="1800" i="1" dirty="0">
                <a:solidFill>
                  <a:schemeClr val="accent3"/>
                </a:solidFill>
                <a:ea typeface="Calibri"/>
                <a:cs typeface="Calibri"/>
                <a:sym typeface="Calibri"/>
              </a:rPr>
              <a:t>The Crucible </a:t>
            </a:r>
          </a:p>
          <a:p>
            <a:pPr eaLnBrk="1" fontAlgn="auto" hangingPunct="1">
              <a:lnSpc>
                <a:spcPct val="150000"/>
              </a:lnSpc>
              <a:spcBef>
                <a:spcPts val="0"/>
              </a:spcBef>
              <a:spcAft>
                <a:spcPts val="0"/>
              </a:spcAft>
              <a:buClr>
                <a:srgbClr val="000000"/>
              </a:buClr>
              <a:buSzPct val="100000"/>
              <a:defRPr/>
            </a:pPr>
            <a:r>
              <a:rPr lang="en-US" sz="1800" dirty="0">
                <a:solidFill>
                  <a:schemeClr val="accent3"/>
                </a:solidFill>
                <a:ea typeface="Calibri"/>
                <a:cs typeface="Calibri"/>
                <a:sym typeface="Calibri"/>
              </a:rPr>
              <a:t>(I texted you the link). Begin working on your presentation (25 mins).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latin typeface="+mn-lt"/>
                <a:ea typeface="Calibri"/>
                <a:cs typeface="Calibri"/>
                <a:sym typeface="Calibri"/>
              </a:rPr>
              <a:t>Exit Ticket for Final Assessment on The Crucible (5 mins)</a:t>
            </a:r>
          </a:p>
          <a:p>
            <a:pPr eaLnBrk="1" fontAlgn="auto" hangingPunct="1">
              <a:lnSpc>
                <a:spcPct val="150000"/>
              </a:lnSpc>
              <a:spcBef>
                <a:spcPts val="0"/>
              </a:spcBef>
              <a:spcAft>
                <a:spcPts val="0"/>
              </a:spcAft>
              <a:buClr>
                <a:srgbClr val="000000"/>
              </a:buClr>
              <a:buSzPct val="100000"/>
              <a:defRPr/>
            </a:pPr>
            <a:r>
              <a:rPr lang="en-US" sz="1800" b="1" dirty="0" smtClean="0">
                <a:solidFill>
                  <a:schemeClr val="accent3"/>
                </a:solidFill>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800" dirty="0">
                <a:solidFill>
                  <a:schemeClr val="accent3"/>
                </a:solidFill>
              </a:rPr>
              <a:t> I can </a:t>
            </a:r>
            <a:r>
              <a:rPr lang="en-US" sz="1800" dirty="0" smtClean="0">
                <a:solidFill>
                  <a:schemeClr val="accent3"/>
                </a:solidFill>
              </a:rPr>
              <a:t>organize my thoughts about diabolical opposition and community responsibility to analyze the two major themes in </a:t>
            </a:r>
            <a:r>
              <a:rPr lang="en-US" sz="1800" i="1" dirty="0" smtClean="0">
                <a:solidFill>
                  <a:schemeClr val="accent3"/>
                </a:solidFill>
              </a:rPr>
              <a:t>The Crucible</a:t>
            </a:r>
            <a:r>
              <a:rPr lang="en-US" sz="1800" dirty="0" smtClean="0">
                <a:solidFill>
                  <a:schemeClr val="accent3"/>
                </a:solidFill>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800" dirty="0" smtClean="0">
                <a:solidFill>
                  <a:schemeClr val="accent3"/>
                </a:solidFill>
              </a:rPr>
              <a:t>I can use </a:t>
            </a:r>
            <a:r>
              <a:rPr lang="en-US" sz="1800" dirty="0">
                <a:solidFill>
                  <a:schemeClr val="accent3"/>
                </a:solidFill>
              </a:rPr>
              <a:t>precise language, vocabulary, figurative </a:t>
            </a:r>
            <a:r>
              <a:rPr lang="en-US" sz="1800" dirty="0" smtClean="0">
                <a:solidFill>
                  <a:schemeClr val="accent3"/>
                </a:solidFill>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800" b="1" dirty="0" smtClean="0">
                <a:solidFill>
                  <a:schemeClr val="accent3"/>
                </a:solidFill>
                <a:ea typeface="Calibri"/>
                <a:cs typeface="Calibri"/>
                <a:sym typeface="Calibri"/>
              </a:rPr>
              <a:t>Homework: </a:t>
            </a:r>
            <a:r>
              <a:rPr lang="en-US" sz="1800" dirty="0" smtClean="0">
                <a:solidFill>
                  <a:schemeClr val="accent3"/>
                </a:solidFill>
                <a:ea typeface="Calibri"/>
                <a:cs typeface="Calibri"/>
                <a:sym typeface="Calibri"/>
              </a:rPr>
              <a:t>Work on your final assessment for </a:t>
            </a:r>
            <a:r>
              <a:rPr lang="en-US" sz="1800" i="1" dirty="0" smtClean="0">
                <a:solidFill>
                  <a:schemeClr val="accent3"/>
                </a:solidFill>
                <a:ea typeface="Calibri"/>
                <a:cs typeface="Calibri"/>
                <a:sym typeface="Calibri"/>
              </a:rPr>
              <a:t>The Crucible</a:t>
            </a:r>
            <a:r>
              <a:rPr lang="en-US" sz="1800" dirty="0" smtClean="0">
                <a:solidFill>
                  <a:schemeClr val="accent3"/>
                </a:solidFill>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solidFill>
                  <a:schemeClr val="bg1"/>
                </a:solidFill>
                <a:latin typeface="Kristen ITC" charset="0"/>
              </a:rPr>
              <a:t>12/5/16</a:t>
            </a:r>
            <a:endParaRPr lang="en-US" altLang="en-US" sz="28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persecution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altLang="en-US" sz="2000" b="1" dirty="0">
                <a:solidFill>
                  <a:schemeClr val="bg1"/>
                </a:solidFill>
                <a:latin typeface="+mn-lt"/>
              </a:rPr>
              <a:t>[</a:t>
            </a:r>
            <a:r>
              <a:rPr lang="en-US" altLang="en-US" sz="2000" b="1" dirty="0" err="1">
                <a:solidFill>
                  <a:schemeClr val="bg1"/>
                </a:solidFill>
                <a:latin typeface="+mn-lt"/>
              </a:rPr>
              <a:t>pur-si-kyoo-shuh</a:t>
            </a:r>
            <a:r>
              <a:rPr lang="en-US" altLang="en-US" sz="2000" b="1" dirty="0">
                <a:solidFill>
                  <a:schemeClr val="bg1"/>
                </a:solidFill>
                <a:latin typeface="+mn-lt"/>
              </a:rPr>
              <a:t> n] </a:t>
            </a:r>
            <a:endParaRPr lang="en-US" altLang="en-US" sz="2000" b="1" dirty="0" smtClean="0">
              <a:solidFill>
                <a:schemeClr val="bg1"/>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smtClean="0">
                <a:solidFill>
                  <a:schemeClr val="bg1"/>
                </a:solidFill>
                <a:latin typeface="+mn-lt"/>
              </a:rPr>
              <a:t>persecute (verb), persecutor (noun), persecutory (</a:t>
            </a:r>
            <a:r>
              <a:rPr lang="en-US" altLang="en-US" sz="2000" dirty="0" err="1" smtClean="0">
                <a:solidFill>
                  <a:schemeClr val="bg1"/>
                </a:solidFill>
                <a:latin typeface="+mn-lt"/>
              </a:rPr>
              <a:t>adj</a:t>
            </a:r>
            <a:r>
              <a:rPr lang="en-US" altLang="en-US" sz="2000"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a:t>
            </a:r>
            <a:r>
              <a:rPr lang="en-US" altLang="en-US" sz="2000" b="1" dirty="0">
                <a:solidFill>
                  <a:schemeClr val="bg1"/>
                </a:solidFill>
                <a:latin typeface="+mn-lt"/>
              </a:rPr>
              <a:t>: </a:t>
            </a:r>
            <a:r>
              <a:rPr lang="en-US" altLang="en-US" sz="2000" dirty="0">
                <a:solidFill>
                  <a:schemeClr val="bg1"/>
                </a:solidFill>
                <a:latin typeface="+mn-lt"/>
              </a:rPr>
              <a:t>The national hate crime laws were initially enacted to prevent the </a:t>
            </a:r>
            <a:r>
              <a:rPr lang="en-US" altLang="en-US" sz="2000" b="1" u="sng" dirty="0">
                <a:solidFill>
                  <a:schemeClr val="bg1"/>
                </a:solidFill>
                <a:latin typeface="+mn-lt"/>
              </a:rPr>
              <a:t>persecution</a:t>
            </a:r>
            <a:r>
              <a:rPr lang="en-US" altLang="en-US" sz="2000" dirty="0">
                <a:solidFill>
                  <a:schemeClr val="bg1"/>
                </a:solidFill>
                <a:latin typeface="+mn-lt"/>
              </a:rPr>
              <a:t> of minorities.</a:t>
            </a:r>
            <a:endParaRPr lang="en-US" altLang="en-US" sz="2000" dirty="0" smtClean="0">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hostility and ill-treatment, especially because of race or political or religious beliefs.</a:t>
            </a: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oppression, abuse, discrimination, mistreatment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87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12/6/16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Khan Academy Quiz (12 mins)</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Grab your </a:t>
            </a:r>
            <a:r>
              <a:rPr lang="en-US" sz="1600" dirty="0" err="1" smtClean="0">
                <a:solidFill>
                  <a:schemeClr val="accent3"/>
                </a:solidFill>
                <a:latin typeface="+mn-lt"/>
                <a:ea typeface="Calibri"/>
                <a:cs typeface="Calibri"/>
                <a:sym typeface="Calibri"/>
              </a:rPr>
              <a:t>chromebook</a:t>
            </a:r>
            <a:r>
              <a:rPr lang="en-US" sz="1600" dirty="0" smtClean="0">
                <a:solidFill>
                  <a:schemeClr val="accent3"/>
                </a:solidFill>
                <a:latin typeface="+mn-lt"/>
                <a:ea typeface="Calibri"/>
                <a:cs typeface="Calibri"/>
                <a:sym typeface="Calibri"/>
              </a:rPr>
              <a:t> or sign on to a desktop</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Go to khanacademy.com</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“Sign in with Google”</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Subjects (top left), Test Prep (on the right), “SAT” is underneath “Test </a:t>
            </a:r>
            <a:r>
              <a:rPr lang="en-US" sz="1600" dirty="0">
                <a:solidFill>
                  <a:schemeClr val="accent3"/>
                </a:solidFill>
                <a:latin typeface="+mn-lt"/>
                <a:ea typeface="Calibri"/>
                <a:cs typeface="Calibri"/>
                <a:sym typeface="Calibri"/>
              </a:rPr>
              <a:t>P</a:t>
            </a:r>
            <a:r>
              <a:rPr lang="en-US" sz="1600" dirty="0" smtClean="0">
                <a:solidFill>
                  <a:schemeClr val="accent3"/>
                </a:solidFill>
                <a:latin typeface="+mn-lt"/>
                <a:ea typeface="Calibri"/>
                <a:cs typeface="Calibri"/>
                <a:sym typeface="Calibri"/>
              </a:rPr>
              <a:t>rep.” </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Practice, then switch from “Math” to “Reading and Writing”</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Scroll down and click ”Practice” next to ”Reading: Science”</a:t>
            </a:r>
          </a:p>
          <a:p>
            <a:pPr eaLnBrk="1" fontAlgn="auto" hangingPunct="1">
              <a:lnSpc>
                <a:spcPct val="17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ea typeface="Calibri"/>
                <a:cs typeface="Calibri"/>
                <a:sym typeface="Calibri"/>
              </a:rPr>
              <a:t>Khan Academy = Reading: Science Practice (15 mins)</a:t>
            </a:r>
            <a:endParaRPr lang="en-US" sz="16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Day = Final Assessment Presentations for </a:t>
            </a:r>
            <a:r>
              <a:rPr lang="en-US" sz="1600" i="1" dirty="0" smtClean="0">
                <a:solidFill>
                  <a:schemeClr val="accent3"/>
                </a:solidFill>
                <a:latin typeface="+mn-lt"/>
                <a:ea typeface="Calibri"/>
                <a:cs typeface="Calibri"/>
                <a:sym typeface="Calibri"/>
              </a:rPr>
              <a:t>The Crucible (45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Make sure your group is signed up for the final assessment on The Crucible (I texted you the link). </a:t>
            </a: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use </a:t>
            </a:r>
            <a:r>
              <a:rPr lang="en-US" sz="1600" dirty="0">
                <a:solidFill>
                  <a:schemeClr val="accent3"/>
                </a:solidFill>
                <a:latin typeface="+mn-lt"/>
              </a:rPr>
              <a:t>precise language, vocabulary, figurative </a:t>
            </a:r>
            <a:r>
              <a:rPr lang="en-US" sz="1600" dirty="0" smtClean="0">
                <a:solidFill>
                  <a:schemeClr val="accent3"/>
                </a:solidFill>
                <a:latin typeface="+mn-lt"/>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Work on your final assessment for </a:t>
            </a:r>
            <a:r>
              <a:rPr lang="en-US" sz="1600" i="1" dirty="0" smtClean="0">
                <a:solidFill>
                  <a:schemeClr val="accent3"/>
                </a:solidFill>
                <a:latin typeface="+mn-lt"/>
                <a:ea typeface="Calibri"/>
                <a:cs typeface="Calibri"/>
                <a:sym typeface="Calibri"/>
              </a:rPr>
              <a:t>The Crucible</a:t>
            </a:r>
            <a:r>
              <a:rPr lang="en-US" sz="1600" dirty="0" smtClean="0">
                <a:solidFill>
                  <a:schemeClr val="accent3"/>
                </a:solidFill>
                <a:latin typeface="+mn-lt"/>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981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12/7/16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WOTD</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Work-abjure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Assign literature circle books</a:t>
            </a:r>
            <a:endParaRPr lang="en-US" sz="1600" i="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Schmitt models how to fill out form, then groups </a:t>
            </a:r>
            <a:r>
              <a:rPr lang="en-US" sz="1600" dirty="0">
                <a:solidFill>
                  <a:schemeClr val="accent3"/>
                </a:solidFill>
                <a:latin typeface="+mn-lt"/>
                <a:ea typeface="Calibri"/>
                <a:cs typeface="Calibri"/>
                <a:sym typeface="Calibri"/>
              </a:rPr>
              <a:t>p</a:t>
            </a:r>
            <a:r>
              <a:rPr lang="en-US" sz="1600" dirty="0" smtClean="0">
                <a:solidFill>
                  <a:schemeClr val="accent3"/>
                </a:solidFill>
                <a:latin typeface="+mn-lt"/>
                <a:ea typeface="Calibri"/>
                <a:cs typeface="Calibri"/>
                <a:sym typeface="Calibri"/>
              </a:rPr>
              <a:t>lan literature circles reading plan through Jan. 13</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Begin reading for lit. circle session, tomorrow. </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use </a:t>
            </a:r>
            <a:r>
              <a:rPr lang="en-US" sz="1600" dirty="0">
                <a:solidFill>
                  <a:schemeClr val="accent3"/>
                </a:solidFill>
                <a:latin typeface="+mn-lt"/>
              </a:rPr>
              <a:t>precise language, vocabulary, figurative </a:t>
            </a:r>
            <a:r>
              <a:rPr lang="en-US" sz="1600" dirty="0" smtClean="0">
                <a:solidFill>
                  <a:schemeClr val="accent3"/>
                </a:solidFill>
                <a:latin typeface="+mn-lt"/>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Take care of your planned assigned sections for lit. circles</a:t>
            </a:r>
          </a:p>
        </p:txBody>
      </p:sp>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12/7/16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abjure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accent3"/>
                </a:solidFill>
              </a:rPr>
              <a:t>[ab-</a:t>
            </a:r>
            <a:r>
              <a:rPr lang="en-US" sz="2000" b="1" dirty="0" err="1">
                <a:solidFill>
                  <a:schemeClr val="accent3"/>
                </a:solidFill>
              </a:rPr>
              <a:t>j</a:t>
            </a:r>
            <a:r>
              <a:rPr lang="en-US" sz="2000" b="1" i="1" dirty="0" err="1">
                <a:solidFill>
                  <a:schemeClr val="accent3"/>
                </a:solidFill>
              </a:rPr>
              <a:t>oo</a:t>
            </a:r>
            <a:r>
              <a:rPr lang="en-US" sz="2000" b="1" dirty="0">
                <a:solidFill>
                  <a:schemeClr val="accent3"/>
                </a:solidFill>
              </a:rPr>
              <a:t> </a:t>
            </a:r>
            <a:r>
              <a:rPr lang="en-US" sz="2000" b="1" dirty="0" smtClean="0">
                <a:solidFill>
                  <a:schemeClr val="accent3"/>
                </a:solidFill>
              </a:rPr>
              <a:t>r</a:t>
            </a:r>
            <a:r>
              <a:rPr lang="en-US" sz="2000" dirty="0">
                <a:solidFill>
                  <a:schemeClr val="accent3"/>
                </a:solidFill>
              </a:rPr>
              <a:t>]</a:t>
            </a:r>
            <a:endParaRPr lang="en-US" altLang="en-US" sz="2000" b="1" dirty="0" smtClean="0">
              <a:solidFill>
                <a:schemeClr val="accent3"/>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accent3"/>
                </a:solidFill>
              </a:rPr>
              <a:t>She </a:t>
            </a:r>
            <a:r>
              <a:rPr lang="en-US" sz="2000" dirty="0">
                <a:solidFill>
                  <a:schemeClr val="accent3"/>
                </a:solidFill>
              </a:rPr>
              <a:t>tried to </a:t>
            </a:r>
            <a:r>
              <a:rPr lang="en-US" sz="2000" i="1" u="sng" dirty="0">
                <a:solidFill>
                  <a:schemeClr val="accent3"/>
                </a:solidFill>
              </a:rPr>
              <a:t>abjure</a:t>
            </a:r>
            <a:r>
              <a:rPr lang="en-US" sz="2000" dirty="0">
                <a:solidFill>
                  <a:schemeClr val="accent3"/>
                </a:solidFill>
              </a:rPr>
              <a:t> her feeling of panic by reminding herself that ghosts were not real.</a:t>
            </a:r>
            <a:endParaRPr lang="en-US" altLang="en-US" sz="2000" b="1" dirty="0" smtClean="0">
              <a:solidFill>
                <a:schemeClr val="accent3"/>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848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sz="2000" dirty="0">
                <a:solidFill>
                  <a:schemeClr val="accent3"/>
                </a:solidFill>
                <a:ea typeface="+mn-ea"/>
              </a:rPr>
              <a:t>to renounce, avoid, or shun.</a:t>
            </a:r>
            <a:endParaRPr lang="en-US" altLang="en-US" sz="2000" dirty="0">
              <a:solidFill>
                <a:schemeClr val="accent3"/>
              </a:solidFill>
              <a:ea typeface="+mn-ea"/>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reject, deny, abandon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18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12/8/16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WOTD</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Work-acclimation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Assign literature circle books</a:t>
            </a:r>
            <a:endParaRPr lang="en-US" sz="1600" i="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Watch and score some examples of literature circles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Conduct first literature circle session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final presentation for </a:t>
            </a:r>
            <a:r>
              <a:rPr lang="en-US" sz="1600" i="1" dirty="0" smtClean="0">
                <a:solidFill>
                  <a:schemeClr val="accent3"/>
                </a:solidFill>
                <a:latin typeface="+mn-lt"/>
                <a:ea typeface="Calibri"/>
                <a:cs typeface="Calibri"/>
                <a:sym typeface="Calibri"/>
              </a:rPr>
              <a:t>The Crucible</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help develop routines which will allow my group and the class to be successful when discussing a shared literary text.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identify and complete my role in order to complete the task at hand.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Take care of your planned assigned sections for lit. circles</a:t>
            </a:r>
          </a:p>
        </p:txBody>
      </p:sp>
    </p:spTree>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12/8/16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acclimate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accent3"/>
                </a:solidFill>
              </a:rPr>
              <a:t>[</a:t>
            </a:r>
            <a:r>
              <a:rPr lang="en-US" sz="2000" b="1" dirty="0" err="1">
                <a:solidFill>
                  <a:schemeClr val="bg1"/>
                </a:solidFill>
              </a:rPr>
              <a:t>ak</a:t>
            </a:r>
            <a:r>
              <a:rPr lang="en-US" sz="2000" dirty="0" err="1">
                <a:solidFill>
                  <a:schemeClr val="bg1"/>
                </a:solidFill>
              </a:rPr>
              <a:t>-l</a:t>
            </a:r>
            <a:r>
              <a:rPr lang="en-US" sz="2000" i="1" dirty="0" err="1">
                <a:solidFill>
                  <a:schemeClr val="bg1"/>
                </a:solidFill>
              </a:rPr>
              <a:t>uh</a:t>
            </a:r>
            <a:r>
              <a:rPr lang="en-US" sz="2000" dirty="0" err="1">
                <a:solidFill>
                  <a:schemeClr val="bg1"/>
                </a:solidFill>
              </a:rPr>
              <a:t>-meyt</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acclimation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rgbClr val="FFFFFF"/>
                </a:solidFill>
                <a:latin typeface="Trebuchet MS"/>
              </a:rPr>
              <a:t>It </a:t>
            </a:r>
            <a:r>
              <a:rPr lang="en-US" sz="2000" dirty="0">
                <a:solidFill>
                  <a:srgbClr val="FFFFFF"/>
                </a:solidFill>
                <a:latin typeface="Trebuchet MS"/>
              </a:rPr>
              <a:t>can be difficult to </a:t>
            </a:r>
            <a:r>
              <a:rPr lang="en-US" sz="2000" i="1" u="sng" dirty="0">
                <a:solidFill>
                  <a:srgbClr val="FFFFFF"/>
                </a:solidFill>
                <a:latin typeface="Trebuchet MS"/>
              </a:rPr>
              <a:t>acclimate</a:t>
            </a:r>
            <a:r>
              <a:rPr lang="en-US" sz="2000" dirty="0">
                <a:solidFill>
                  <a:srgbClr val="FFFFFF"/>
                </a:solidFill>
                <a:latin typeface="Trebuchet MS"/>
              </a:rPr>
              <a:t> to a new school after you move.</a:t>
            </a:r>
            <a:endParaRPr lang="en-US" altLang="en-US" sz="2000" b="1" dirty="0" smtClean="0">
              <a:solidFill>
                <a:schemeClr val="bg1"/>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87488" y="55435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to adapt to a new environment</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change, conform, familiarize, readjust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390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Friday 12/9/16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Conduct and record Literature Circle Discussion #1 (20 minutes =  deadline)</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Lit. Circles Session # 1. Record and email/share with me. Email = </a:t>
            </a:r>
            <a:r>
              <a:rPr lang="en-US" sz="1600" dirty="0" smtClean="0">
                <a:solidFill>
                  <a:schemeClr val="accent3"/>
                </a:solidFill>
                <a:latin typeface="+mn-lt"/>
                <a:ea typeface="Calibri"/>
                <a:cs typeface="Calibri"/>
                <a:sym typeface="Calibri"/>
                <a:hlinkClick r:id="rId3"/>
              </a:rPr>
              <a:t>schmitm1@dearbornschools.org</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Complete Exit Ticket (individually) for the session (Google Classroom and texted to you on Remind)</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Final Presentation for The Crucible. </a:t>
            </a:r>
            <a:r>
              <a:rPr lang="en-US" sz="1600" b="1" dirty="0" smtClean="0">
                <a:solidFill>
                  <a:schemeClr val="accent3"/>
                </a:solidFill>
                <a:latin typeface="+mn-lt"/>
                <a:ea typeface="Calibri"/>
                <a:cs typeface="Calibri"/>
                <a:sym typeface="Calibri"/>
              </a:rPr>
              <a:t>**Due Monday 12/19/16</a:t>
            </a:r>
            <a:endParaRPr lang="en-US" sz="16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help develop routines which will allow my group and the class to be successful when discussing a shared literary text.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identify and complete my role in order to complete the task at hand.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endParaRPr lang="en-US" sz="16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600" dirty="0" smtClean="0">
                <a:solidFill>
                  <a:schemeClr val="accent3"/>
                </a:solidFill>
                <a:latin typeface="+mn-lt"/>
                <a:ea typeface="Calibri"/>
                <a:cs typeface="Calibri"/>
                <a:sym typeface="Calibri"/>
              </a:rPr>
              <a:t>Work on Final Presentations for The Crucible</a:t>
            </a: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600" dirty="0" smtClean="0">
                <a:solidFill>
                  <a:schemeClr val="accent3"/>
                </a:solidFill>
                <a:latin typeface="+mn-lt"/>
                <a:ea typeface="Calibri"/>
                <a:cs typeface="Calibri"/>
                <a:sym typeface="Calibri"/>
              </a:rPr>
              <a:t>Make sure to complete your reading and your role for Lit. Circles Session # 2 on Monday! </a:t>
            </a:r>
          </a:p>
        </p:txBody>
      </p:sp>
    </p:spTree>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12/14/16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elicit</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accent3"/>
                </a:solidFill>
              </a:rPr>
              <a:t>[</a:t>
            </a:r>
            <a:r>
              <a:rPr lang="en-US" sz="2000" dirty="0" err="1">
                <a:solidFill>
                  <a:schemeClr val="accent3"/>
                </a:solidFill>
              </a:rPr>
              <a:t>ih</a:t>
            </a:r>
            <a:r>
              <a:rPr lang="en-US" sz="2000" dirty="0">
                <a:solidFill>
                  <a:schemeClr val="accent3"/>
                </a:solidFill>
              </a:rPr>
              <a:t>-</a:t>
            </a:r>
            <a:r>
              <a:rPr lang="en-US" sz="2000" b="1" dirty="0" err="1">
                <a:solidFill>
                  <a:schemeClr val="accent3"/>
                </a:solidFill>
              </a:rPr>
              <a:t>lis</a:t>
            </a:r>
            <a:r>
              <a:rPr lang="en-US" sz="2000" dirty="0">
                <a:solidFill>
                  <a:schemeClr val="accent3"/>
                </a:solidFill>
              </a:rPr>
              <a:t>-it] </a:t>
            </a:r>
            <a:endParaRPr lang="en-US" altLang="en-US" sz="2000" dirty="0">
              <a:solidFill>
                <a:schemeClr val="accent3"/>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elicitor (noun), elicitation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accent3"/>
                </a:solidFill>
              </a:rPr>
              <a:t>My attempt to </a:t>
            </a:r>
            <a:r>
              <a:rPr lang="en-US" sz="2000" i="1" u="sng" dirty="0">
                <a:solidFill>
                  <a:schemeClr val="accent3"/>
                </a:solidFill>
              </a:rPr>
              <a:t>elicit</a:t>
            </a:r>
            <a:r>
              <a:rPr lang="en-US" sz="2000" dirty="0">
                <a:solidFill>
                  <a:schemeClr val="accent3"/>
                </a:solidFill>
              </a:rPr>
              <a:t> information from Mr</a:t>
            </a:r>
            <a:r>
              <a:rPr lang="en-US" sz="2000" dirty="0" smtClean="0">
                <a:solidFill>
                  <a:schemeClr val="accent3"/>
                </a:solidFill>
              </a:rPr>
              <a:t>. Brown </a:t>
            </a:r>
            <a:r>
              <a:rPr lang="en-US" sz="2000" dirty="0">
                <a:solidFill>
                  <a:schemeClr val="accent3"/>
                </a:solidFill>
              </a:rPr>
              <a:t>about the test was met with stone-faced silence</a:t>
            </a:r>
            <a:r>
              <a:rPr lang="en-US" sz="2000" dirty="0" smtClean="0">
                <a:solidFill>
                  <a:schemeClr val="accent3"/>
                </a:solidFill>
              </a:rPr>
              <a:t>.</a:t>
            </a:r>
            <a:endParaRPr lang="en-US" altLang="en-US" sz="2000" b="1" dirty="0" smtClean="0">
              <a:solidFill>
                <a:schemeClr val="accent3"/>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sz="2000" dirty="0">
                <a:solidFill>
                  <a:schemeClr val="accent3"/>
                </a:solidFill>
                <a:ea typeface="+mn-ea"/>
              </a:rPr>
              <a:t>evoke or draw out (a response, answer, or fact) from someone in reaction to one's own actions or </a:t>
            </a:r>
            <a:r>
              <a:rPr lang="en-US" sz="2000" dirty="0" smtClean="0">
                <a:solidFill>
                  <a:schemeClr val="accent3"/>
                </a:solidFill>
                <a:ea typeface="+mn-ea"/>
              </a:rPr>
              <a:t>questions</a:t>
            </a:r>
            <a:endParaRPr lang="en-US" altLang="en-US" sz="2000" dirty="0">
              <a:solidFill>
                <a:schemeClr val="accent3"/>
              </a:solidFill>
              <a:ea typeface="+mn-ea"/>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obtain, extract, prompt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57844</TotalTime>
  <Words>18116</Words>
  <Application>Microsoft Macintosh PowerPoint</Application>
  <PresentationFormat>On-screen Show (4:3)</PresentationFormat>
  <Paragraphs>2856</Paragraphs>
  <Slides>184</Slides>
  <Notes>102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184</vt:i4>
      </vt:variant>
    </vt:vector>
  </HeadingPairs>
  <TitlesOfParts>
    <vt:vector size="196" baseType="lpstr">
      <vt:lpstr>AppleSymbols</vt:lpstr>
      <vt:lpstr>Calibri</vt:lpstr>
      <vt:lpstr>Courier New</vt:lpstr>
      <vt:lpstr>Kristen ITC</vt:lpstr>
      <vt:lpstr>STIXGeneral-Regular</vt:lpstr>
      <vt:lpstr>Times New Roman</vt:lpstr>
      <vt:lpstr>Trebuchet MS</vt:lpstr>
      <vt:lpstr>Wingdings</vt:lpstr>
      <vt:lpstr>Wingdings 2</vt:lpstr>
      <vt:lpstr>Arial</vt:lpstr>
      <vt:lpstr>1_Office Theme</vt:lpstr>
      <vt:lpstr>Default Design</vt:lpstr>
      <vt:lpstr>Language Arts 5 &amp; 6  Daily Agenda</vt:lpstr>
      <vt:lpstr>9/6/16 Agenda</vt:lpstr>
      <vt:lpstr>Mr. Mike Schmitt</vt:lpstr>
      <vt:lpstr>Mr. Mike Schmitt</vt:lpstr>
      <vt:lpstr>Mr. Mike Schmidt</vt:lpstr>
      <vt:lpstr>Mr. Mike Schmitt</vt:lpstr>
      <vt:lpstr>9/7/16 Agenda</vt:lpstr>
      <vt:lpstr>9/7/16 Icebreaker</vt:lpstr>
      <vt:lpstr>9/8/16 Agenda</vt:lpstr>
      <vt:lpstr>9/8/16 Agenda</vt:lpstr>
      <vt:lpstr>9/9/16 Agenda</vt:lpstr>
      <vt:lpstr>9/13/16 Agenda</vt:lpstr>
      <vt:lpstr>9/14/16 Agenda</vt:lpstr>
      <vt:lpstr>9/14/16 Agenda</vt:lpstr>
      <vt:lpstr>9/19/16 Agenda</vt:lpstr>
      <vt:lpstr>9/22/16 Agenda</vt:lpstr>
      <vt:lpstr>9/23/16 Agenda</vt:lpstr>
      <vt:lpstr>9/26/16 Agenda</vt:lpstr>
      <vt:lpstr>9/26/16 Agenda</vt:lpstr>
      <vt:lpstr>9/27/16 Agenda</vt:lpstr>
      <vt:lpstr>9/27/16 Agenda</vt:lpstr>
      <vt:lpstr>9/28/16 Agenda</vt:lpstr>
      <vt:lpstr>9/28/16 Record Practice Scores</vt:lpstr>
      <vt:lpstr>9/29/16 Agenda</vt:lpstr>
      <vt:lpstr>9/29/16 Agenda</vt:lpstr>
      <vt:lpstr>9/30/16 Agenda</vt:lpstr>
      <vt:lpstr>10/3/16 Agenda</vt:lpstr>
      <vt:lpstr>10/3/16 Agenda</vt:lpstr>
      <vt:lpstr>10/4/16 Agenda</vt:lpstr>
      <vt:lpstr>10/4/16 Agenda</vt:lpstr>
      <vt:lpstr>10/5/16 Agenda</vt:lpstr>
      <vt:lpstr>10/5/16 Agenda</vt:lpstr>
      <vt:lpstr>10/6/16 Agenda</vt:lpstr>
      <vt:lpstr>10/7/16 Agenda</vt:lpstr>
      <vt:lpstr>10/7/16 Agenda</vt:lpstr>
      <vt:lpstr>10/10/16 Agenda</vt:lpstr>
      <vt:lpstr>10/11/16 Agenda</vt:lpstr>
      <vt:lpstr>10/12/16 Agenda</vt:lpstr>
      <vt:lpstr>10/13/16 Agenda</vt:lpstr>
      <vt:lpstr>10/13/16 Agenda</vt:lpstr>
      <vt:lpstr>10/14/16 Agenda</vt:lpstr>
      <vt:lpstr>10/18/16 Agenda</vt:lpstr>
      <vt:lpstr>PowerPoint Presentation</vt:lpstr>
      <vt:lpstr>10/19/16 Agenda</vt:lpstr>
      <vt:lpstr>PowerPoint Presentation</vt:lpstr>
      <vt:lpstr>10/20/16 Agenda</vt:lpstr>
      <vt:lpstr>PowerPoint Presentation</vt:lpstr>
      <vt:lpstr>10/21/16 Agenda</vt:lpstr>
      <vt:lpstr>10/24/16 Agenda</vt:lpstr>
      <vt:lpstr>10/26/16 Agenda</vt:lpstr>
      <vt:lpstr>PowerPoint Presentation</vt:lpstr>
      <vt:lpstr>10/27/16 Agenda</vt:lpstr>
      <vt:lpstr>PowerPoint Presentation</vt:lpstr>
      <vt:lpstr>10/31/16 Agenda</vt:lpstr>
      <vt:lpstr>11/1/16 Agenda</vt:lpstr>
      <vt:lpstr>PowerPoint Presentation</vt:lpstr>
      <vt:lpstr>11/2/16 Agenda</vt:lpstr>
      <vt:lpstr>PowerPoint Presentation</vt:lpstr>
      <vt:lpstr>11/3/16 Agenda</vt:lpstr>
      <vt:lpstr>PowerPoint Presentation</vt:lpstr>
      <vt:lpstr>11/4/16 Agenda</vt:lpstr>
      <vt:lpstr>PowerPoint Presentation</vt:lpstr>
      <vt:lpstr>11/7/16 Agenda</vt:lpstr>
      <vt:lpstr>PowerPoint Presentation</vt:lpstr>
      <vt:lpstr>11/9/16 Agenda</vt:lpstr>
      <vt:lpstr>11/10/16 Agenda</vt:lpstr>
      <vt:lpstr>PowerPoint Presentation</vt:lpstr>
      <vt:lpstr>11/10/16 Agenda</vt:lpstr>
      <vt:lpstr>PowerPoint Presentation</vt:lpstr>
      <vt:lpstr>11/14/16 Agenda</vt:lpstr>
      <vt:lpstr>PowerPoint Presentation</vt:lpstr>
      <vt:lpstr>11/15/16 Agenda</vt:lpstr>
      <vt:lpstr>PowerPoint Presentation</vt:lpstr>
      <vt:lpstr>11/16/16 Agenda</vt:lpstr>
      <vt:lpstr>PowerPoint Presentation</vt:lpstr>
      <vt:lpstr>11/17/16 Agenda</vt:lpstr>
      <vt:lpstr>PowerPoint Presentation</vt:lpstr>
      <vt:lpstr>11/18/16 Agenda</vt:lpstr>
      <vt:lpstr>PowerPoint Presentation</vt:lpstr>
      <vt:lpstr>11/21/16 Agenda</vt:lpstr>
      <vt:lpstr>PowerPoint Presentation</vt:lpstr>
      <vt:lpstr>11/22/16 Agenda</vt:lpstr>
      <vt:lpstr>PowerPoint Presentation</vt:lpstr>
      <vt:lpstr>11/28/16 Agenda</vt:lpstr>
      <vt:lpstr>PowerPoint Presentation</vt:lpstr>
      <vt:lpstr>11/29/16 Agenda</vt:lpstr>
      <vt:lpstr>PowerPoint Presentation</vt:lpstr>
      <vt:lpstr>11/30/16 Agenda</vt:lpstr>
      <vt:lpstr>12/1/16 Agenda</vt:lpstr>
      <vt:lpstr>12/2/16 Agenda</vt:lpstr>
      <vt:lpstr>12/5/16 Agenda</vt:lpstr>
      <vt:lpstr>PowerPoint Presentation</vt:lpstr>
      <vt:lpstr>12/6/16 Agenda</vt:lpstr>
      <vt:lpstr>12/7/16 Agenda</vt:lpstr>
      <vt:lpstr>PowerPoint Presentation</vt:lpstr>
      <vt:lpstr>Thursday 12/8/16 Agenda</vt:lpstr>
      <vt:lpstr>PowerPoint Presentation</vt:lpstr>
      <vt:lpstr>Friday 12/9/16 Agenda</vt:lpstr>
      <vt:lpstr>PowerPoint Presentation</vt:lpstr>
      <vt:lpstr>Thursday 12/15/16 Agenda</vt:lpstr>
      <vt:lpstr>PowerPoint Presentation</vt:lpstr>
      <vt:lpstr> Monday 12/19/16 Agenda</vt:lpstr>
      <vt:lpstr>PowerPoint Presentation</vt:lpstr>
      <vt:lpstr> Tuesday 12/20/16 Agenda</vt:lpstr>
      <vt:lpstr>PowerPoint Presentation</vt:lpstr>
      <vt:lpstr>PowerPoint Presentation</vt:lpstr>
      <vt:lpstr>In-text citation basic rules and examples</vt:lpstr>
      <vt:lpstr>In-text citation basic rules and examples Cont.</vt:lpstr>
      <vt:lpstr>Use this article to write a in-text citation for a short quote and for a long quote.  </vt:lpstr>
      <vt:lpstr>Wednesday 12/21/16 Agenda</vt:lpstr>
      <vt:lpstr>PowerPoint Presentation</vt:lpstr>
      <vt:lpstr>Before we can provide constructive criticism, let’s break down (analyze) what this looks like in our classroom. </vt:lpstr>
      <vt:lpstr>Evaluating the Literature Circles process…</vt:lpstr>
      <vt:lpstr>Remember, your job is to provide constructive criticism/feedback in order to then be able to improve all of our discussions. </vt:lpstr>
      <vt:lpstr>Remember, your job is to provide constructive criticism/feedback in order to then be able to improve all of our discussions. </vt:lpstr>
      <vt:lpstr>PowerPoint Presentation</vt:lpstr>
      <vt:lpstr>PowerPoint Presentation</vt:lpstr>
      <vt:lpstr>Monday 1/9/17 Agenda</vt:lpstr>
      <vt:lpstr>PowerPoint Presentation</vt:lpstr>
      <vt:lpstr>Wednesday 1/11/17 Agenda</vt:lpstr>
      <vt:lpstr>Thursday 1/12/17 Agenda</vt:lpstr>
      <vt:lpstr>PowerPoint Presentation</vt:lpstr>
      <vt:lpstr>PowerPoint Presentation</vt:lpstr>
      <vt:lpstr>Tuesday 1/17/17 Agenda</vt:lpstr>
      <vt:lpstr>PowerPoint Presentation</vt:lpstr>
      <vt:lpstr>Theme</vt:lpstr>
      <vt:lpstr>Example of Intolerance in The Crucible</vt:lpstr>
      <vt:lpstr>5 Types of Conflict in Literature</vt:lpstr>
      <vt:lpstr>PowerPoint Presentation</vt:lpstr>
      <vt:lpstr>PowerPoint Presentation</vt:lpstr>
      <vt:lpstr>Wednesday 1/18/17 Agenda</vt:lpstr>
      <vt:lpstr>Thursday 1/19/17 Agenda</vt:lpstr>
      <vt:lpstr>PowerPoint Presentation</vt:lpstr>
      <vt:lpstr>5 minute warning!</vt:lpstr>
      <vt:lpstr>PowerPoint Presentation</vt:lpstr>
      <vt:lpstr>Friday 1/20/17 Agenda</vt:lpstr>
      <vt:lpstr>Monday 1/23/17 Agenda</vt:lpstr>
      <vt:lpstr>Tuesday 1/24/17 Agenda</vt:lpstr>
      <vt:lpstr>Friday 1/27/17 Agenda</vt:lpstr>
      <vt:lpstr>Monday 1/30/17 Agenda</vt:lpstr>
      <vt:lpstr>Tuesday 1/31/17 Agenda</vt:lpstr>
      <vt:lpstr>Wednesday 2/1/17 Agenda</vt:lpstr>
      <vt:lpstr>PowerPoint Presentation</vt:lpstr>
      <vt:lpstr>Thursday 2/2/17 Agenda</vt:lpstr>
      <vt:lpstr>PowerPoint Presentation</vt:lpstr>
      <vt:lpstr>Friday 2/3/17 Agenda</vt:lpstr>
      <vt:lpstr>PowerPoint Presentation</vt:lpstr>
      <vt:lpstr>Monday 2/6/17 Agenda</vt:lpstr>
      <vt:lpstr>PowerPoint Presentation</vt:lpstr>
      <vt:lpstr>Tuesday 2/7/17 Agenda</vt:lpstr>
      <vt:lpstr>PowerPoint Presentation</vt:lpstr>
      <vt:lpstr>Wednesday 2/8/17 Agenda</vt:lpstr>
      <vt:lpstr>PowerPoint Presentation</vt:lpstr>
      <vt:lpstr>Thursday 2/9/17 Agenda</vt:lpstr>
      <vt:lpstr>PowerPoint Presentation</vt:lpstr>
      <vt:lpstr>Monday 2/13/17 Agenda</vt:lpstr>
      <vt:lpstr>PowerPoint Presentation</vt:lpstr>
      <vt:lpstr>Tuesday 2/14/17 Agenda 2nd hour, only</vt:lpstr>
      <vt:lpstr>Tuesday 2/14/17 Agenda Hours 3,5,6</vt:lpstr>
      <vt:lpstr>PowerPoint Presentation</vt:lpstr>
      <vt:lpstr>Subject-Verb Agreement</vt:lpstr>
      <vt:lpstr>Basic Explanation</vt:lpstr>
      <vt:lpstr>Singular vs. Plural Verbs</vt:lpstr>
      <vt:lpstr>Rule # 1</vt:lpstr>
      <vt:lpstr>Examples</vt:lpstr>
      <vt:lpstr>Rule # 2</vt:lpstr>
      <vt:lpstr>Examples</vt:lpstr>
      <vt:lpstr>Rule # 3</vt:lpstr>
      <vt:lpstr>Examples</vt:lpstr>
      <vt:lpstr>Let’s Practice!</vt:lpstr>
      <vt:lpstr>Wednesday 2/15/17 Agenda </vt:lpstr>
      <vt:lpstr>PowerPoint Presentation</vt:lpstr>
      <vt:lpstr>Friday 2/17/17 Agenda </vt:lpstr>
      <vt:lpstr>PowerPoint Presentation</vt:lpstr>
      <vt:lpstr>Monday 2/27/17 Agenda </vt:lpstr>
      <vt:lpstr>Tuesday 2/28/17 Agenda </vt:lpstr>
      <vt:lpstr>PowerPoint Presentation</vt:lpstr>
      <vt:lpstr>Tuesday 2/28/17 Daily Grammar Practice: Subject Verb Agreement</vt:lpstr>
      <vt:lpstr>Practice the rules</vt:lpstr>
      <vt:lpstr>Wednesday 2/28/17 Agenda </vt:lpstr>
      <vt:lpstr>PowerPoint Presentation</vt:lpstr>
      <vt:lpstr>Wednesday 3/1/17 Daily Grammar Practice: Subject Verb Agreement</vt:lpstr>
      <vt:lpstr>Practice</vt:lpstr>
      <vt:lpstr>Word List for Quiz on 3/3/17</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7  Daily Agenda</dc:title>
  <dc:creator>Peters, Caitlyn</dc:creator>
  <cp:lastModifiedBy>Mike Schmitt</cp:lastModifiedBy>
  <cp:revision>355</cp:revision>
  <dcterms:modified xsi:type="dcterms:W3CDTF">2017-02-28T00:04:44Z</dcterms:modified>
</cp:coreProperties>
</file>