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59" r:id="rId1"/>
    <p:sldMasterId id="2147483680" r:id="rId2"/>
  </p:sldMasterIdLst>
  <p:notesMasterIdLst>
    <p:notesMasterId r:id="rId214"/>
  </p:notesMasterIdLst>
  <p:handoutMasterIdLst>
    <p:handoutMasterId r:id="rId215"/>
  </p:handoutMasterIdLst>
  <p:sldIdLst>
    <p:sldId id="256" r:id="rId3"/>
    <p:sldId id="257" r:id="rId4"/>
    <p:sldId id="311" r:id="rId5"/>
    <p:sldId id="312" r:id="rId6"/>
    <p:sldId id="313" r:id="rId7"/>
    <p:sldId id="314" r:id="rId8"/>
    <p:sldId id="315" r:id="rId9"/>
    <p:sldId id="316" r:id="rId10"/>
    <p:sldId id="317" r:id="rId11"/>
    <p:sldId id="318" r:id="rId12"/>
    <p:sldId id="319" r:id="rId13"/>
    <p:sldId id="320" r:id="rId14"/>
    <p:sldId id="321" r:id="rId15"/>
    <p:sldId id="322" r:id="rId16"/>
    <p:sldId id="323" r:id="rId17"/>
    <p:sldId id="324" r:id="rId18"/>
    <p:sldId id="325" r:id="rId19"/>
    <p:sldId id="326" r:id="rId20"/>
    <p:sldId id="328" r:id="rId21"/>
    <p:sldId id="327" r:id="rId22"/>
    <p:sldId id="333" r:id="rId23"/>
    <p:sldId id="330" r:id="rId24"/>
    <p:sldId id="331" r:id="rId25"/>
    <p:sldId id="329" r:id="rId26"/>
    <p:sldId id="332" r:id="rId27"/>
    <p:sldId id="334" r:id="rId28"/>
    <p:sldId id="335" r:id="rId29"/>
    <p:sldId id="336" r:id="rId30"/>
    <p:sldId id="338" r:id="rId31"/>
    <p:sldId id="337" r:id="rId32"/>
    <p:sldId id="340" r:id="rId33"/>
    <p:sldId id="339" r:id="rId34"/>
    <p:sldId id="342" r:id="rId35"/>
    <p:sldId id="343" r:id="rId36"/>
    <p:sldId id="341" r:id="rId37"/>
    <p:sldId id="344" r:id="rId38"/>
    <p:sldId id="345" r:id="rId39"/>
    <p:sldId id="346" r:id="rId40"/>
    <p:sldId id="347" r:id="rId41"/>
    <p:sldId id="348" r:id="rId42"/>
    <p:sldId id="349" r:id="rId43"/>
    <p:sldId id="350" r:id="rId44"/>
    <p:sldId id="351" r:id="rId45"/>
    <p:sldId id="353" r:id="rId46"/>
    <p:sldId id="352" r:id="rId47"/>
    <p:sldId id="354" r:id="rId48"/>
    <p:sldId id="356" r:id="rId49"/>
    <p:sldId id="355" r:id="rId50"/>
    <p:sldId id="357" r:id="rId51"/>
    <p:sldId id="358" r:id="rId52"/>
    <p:sldId id="359" r:id="rId53"/>
    <p:sldId id="361" r:id="rId54"/>
    <p:sldId id="360" r:id="rId55"/>
    <p:sldId id="362" r:id="rId56"/>
    <p:sldId id="363" r:id="rId57"/>
    <p:sldId id="364" r:id="rId58"/>
    <p:sldId id="366" r:id="rId59"/>
    <p:sldId id="365" r:id="rId60"/>
    <p:sldId id="368" r:id="rId61"/>
    <p:sldId id="367" r:id="rId62"/>
    <p:sldId id="370" r:id="rId63"/>
    <p:sldId id="369" r:id="rId64"/>
    <p:sldId id="371" r:id="rId65"/>
    <p:sldId id="372" r:id="rId66"/>
    <p:sldId id="373" r:id="rId67"/>
    <p:sldId id="374" r:id="rId68"/>
    <p:sldId id="375" r:id="rId69"/>
    <p:sldId id="376" r:id="rId70"/>
    <p:sldId id="377" r:id="rId71"/>
    <p:sldId id="378" r:id="rId72"/>
    <p:sldId id="379" r:id="rId73"/>
    <p:sldId id="380" r:id="rId74"/>
    <p:sldId id="381" r:id="rId75"/>
    <p:sldId id="383" r:id="rId76"/>
    <p:sldId id="382" r:id="rId77"/>
    <p:sldId id="385" r:id="rId78"/>
    <p:sldId id="384" r:id="rId79"/>
    <p:sldId id="387" r:id="rId80"/>
    <p:sldId id="386" r:id="rId81"/>
    <p:sldId id="388" r:id="rId82"/>
    <p:sldId id="389" r:id="rId83"/>
    <p:sldId id="391" r:id="rId84"/>
    <p:sldId id="390" r:id="rId85"/>
    <p:sldId id="393" r:id="rId86"/>
    <p:sldId id="392" r:id="rId87"/>
    <p:sldId id="395" r:id="rId88"/>
    <p:sldId id="394" r:id="rId89"/>
    <p:sldId id="396" r:id="rId90"/>
    <p:sldId id="397" r:id="rId91"/>
    <p:sldId id="398" r:id="rId92"/>
    <p:sldId id="399" r:id="rId93"/>
    <p:sldId id="401" r:id="rId94"/>
    <p:sldId id="400" r:id="rId95"/>
    <p:sldId id="402" r:id="rId96"/>
    <p:sldId id="403" r:id="rId97"/>
    <p:sldId id="404" r:id="rId98"/>
    <p:sldId id="405" r:id="rId99"/>
    <p:sldId id="406" r:id="rId100"/>
    <p:sldId id="408" r:id="rId101"/>
    <p:sldId id="407" r:id="rId102"/>
    <p:sldId id="409" r:id="rId103"/>
    <p:sldId id="411" r:id="rId104"/>
    <p:sldId id="410" r:id="rId105"/>
    <p:sldId id="412" r:id="rId106"/>
    <p:sldId id="413" r:id="rId107"/>
    <p:sldId id="414" r:id="rId108"/>
    <p:sldId id="415" r:id="rId109"/>
    <p:sldId id="423" r:id="rId110"/>
    <p:sldId id="422" r:id="rId111"/>
    <p:sldId id="416" r:id="rId112"/>
    <p:sldId id="417" r:id="rId113"/>
    <p:sldId id="420" r:id="rId114"/>
    <p:sldId id="418" r:id="rId115"/>
    <p:sldId id="419" r:id="rId116"/>
    <p:sldId id="421" r:id="rId117"/>
    <p:sldId id="424" r:id="rId118"/>
    <p:sldId id="426" r:id="rId119"/>
    <p:sldId id="425" r:id="rId120"/>
    <p:sldId id="428" r:id="rId121"/>
    <p:sldId id="430" r:id="rId122"/>
    <p:sldId id="427" r:id="rId123"/>
    <p:sldId id="429" r:id="rId124"/>
    <p:sldId id="431" r:id="rId125"/>
    <p:sldId id="433" r:id="rId126"/>
    <p:sldId id="432" r:id="rId127"/>
    <p:sldId id="434" r:id="rId128"/>
    <p:sldId id="435" r:id="rId129"/>
    <p:sldId id="436" r:id="rId130"/>
    <p:sldId id="437" r:id="rId131"/>
    <p:sldId id="438" r:id="rId132"/>
    <p:sldId id="439" r:id="rId133"/>
    <p:sldId id="441" r:id="rId134"/>
    <p:sldId id="440" r:id="rId135"/>
    <p:sldId id="442" r:id="rId136"/>
    <p:sldId id="443" r:id="rId137"/>
    <p:sldId id="444" r:id="rId138"/>
    <p:sldId id="445" r:id="rId139"/>
    <p:sldId id="446" r:id="rId140"/>
    <p:sldId id="447" r:id="rId141"/>
    <p:sldId id="448" r:id="rId142"/>
    <p:sldId id="449" r:id="rId143"/>
    <p:sldId id="450" r:id="rId144"/>
    <p:sldId id="451" r:id="rId145"/>
    <p:sldId id="452" r:id="rId146"/>
    <p:sldId id="453" r:id="rId147"/>
    <p:sldId id="455" r:id="rId148"/>
    <p:sldId id="454" r:id="rId149"/>
    <p:sldId id="456" r:id="rId150"/>
    <p:sldId id="457" r:id="rId151"/>
    <p:sldId id="458" r:id="rId152"/>
    <p:sldId id="459" r:id="rId153"/>
    <p:sldId id="460" r:id="rId154"/>
    <p:sldId id="461" r:id="rId155"/>
    <p:sldId id="462" r:id="rId156"/>
    <p:sldId id="463" r:id="rId157"/>
    <p:sldId id="465" r:id="rId158"/>
    <p:sldId id="476" r:id="rId159"/>
    <p:sldId id="477" r:id="rId160"/>
    <p:sldId id="478" r:id="rId161"/>
    <p:sldId id="479" r:id="rId162"/>
    <p:sldId id="480" r:id="rId163"/>
    <p:sldId id="481" r:id="rId164"/>
    <p:sldId id="482" r:id="rId165"/>
    <p:sldId id="483" r:id="rId166"/>
    <p:sldId id="484" r:id="rId167"/>
    <p:sldId id="485" r:id="rId168"/>
    <p:sldId id="486" r:id="rId169"/>
    <p:sldId id="487" r:id="rId170"/>
    <p:sldId id="488" r:id="rId171"/>
    <p:sldId id="489" r:id="rId172"/>
    <p:sldId id="490" r:id="rId173"/>
    <p:sldId id="491" r:id="rId174"/>
    <p:sldId id="492" r:id="rId175"/>
    <p:sldId id="493" r:id="rId176"/>
    <p:sldId id="494" r:id="rId177"/>
    <p:sldId id="496" r:id="rId178"/>
    <p:sldId id="495" r:id="rId179"/>
    <p:sldId id="497" r:id="rId180"/>
    <p:sldId id="499" r:id="rId181"/>
    <p:sldId id="503" r:id="rId182"/>
    <p:sldId id="500" r:id="rId183"/>
    <p:sldId id="498" r:id="rId184"/>
    <p:sldId id="501" r:id="rId185"/>
    <p:sldId id="502" r:id="rId186"/>
    <p:sldId id="504" r:id="rId187"/>
    <p:sldId id="505" r:id="rId188"/>
    <p:sldId id="506" r:id="rId189"/>
    <p:sldId id="507" r:id="rId190"/>
    <p:sldId id="508" r:id="rId191"/>
    <p:sldId id="509" r:id="rId192"/>
    <p:sldId id="512" r:id="rId193"/>
    <p:sldId id="513" r:id="rId194"/>
    <p:sldId id="510" r:id="rId195"/>
    <p:sldId id="511" r:id="rId196"/>
    <p:sldId id="515" r:id="rId197"/>
    <p:sldId id="514" r:id="rId198"/>
    <p:sldId id="516" r:id="rId199"/>
    <p:sldId id="517" r:id="rId200"/>
    <p:sldId id="518" r:id="rId201"/>
    <p:sldId id="519" r:id="rId202"/>
    <p:sldId id="520" r:id="rId203"/>
    <p:sldId id="521" r:id="rId204"/>
    <p:sldId id="529" r:id="rId205"/>
    <p:sldId id="530" r:id="rId206"/>
    <p:sldId id="522" r:id="rId207"/>
    <p:sldId id="523" r:id="rId208"/>
    <p:sldId id="524" r:id="rId209"/>
    <p:sldId id="525" r:id="rId210"/>
    <p:sldId id="526" r:id="rId211"/>
    <p:sldId id="527" r:id="rId212"/>
    <p:sldId id="528" r:id="rId213"/>
  </p:sldIdLst>
  <p:sldSz cx="9144000" cy="6858000" type="screen4x3"/>
  <p:notesSz cx="6858000" cy="9144000"/>
  <p:defaultTextStyle>
    <a:defPPr>
      <a:defRPr lang="en-US"/>
    </a:defPPr>
    <a:lvl1pPr algn="l" rtl="0" fontAlgn="base">
      <a:spcBef>
        <a:spcPct val="0"/>
      </a:spcBef>
      <a:spcAft>
        <a:spcPct val="0"/>
      </a:spcAft>
      <a:defRPr sz="1400" kern="1200">
        <a:solidFill>
          <a:srgbClr val="000000"/>
        </a:solidFill>
        <a:latin typeface="Arial" charset="0"/>
        <a:ea typeface="Arial" charset="0"/>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Arial" charset="0"/>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Arial" charset="0"/>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Arial" charset="0"/>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Arial" charset="0"/>
        <a:cs typeface="Arial" charset="0"/>
        <a:sym typeface="Arial" charset="0"/>
      </a:defRPr>
    </a:lvl5pPr>
    <a:lvl6pPr marL="2286000" algn="l" defTabSz="914400" rtl="0" eaLnBrk="1" latinLnBrk="0" hangingPunct="1">
      <a:defRPr sz="1400" kern="1200">
        <a:solidFill>
          <a:srgbClr val="000000"/>
        </a:solidFill>
        <a:latin typeface="Arial" charset="0"/>
        <a:ea typeface="Arial" charset="0"/>
        <a:cs typeface="Arial" charset="0"/>
        <a:sym typeface="Arial" charset="0"/>
      </a:defRPr>
    </a:lvl6pPr>
    <a:lvl7pPr marL="2743200" algn="l" defTabSz="914400" rtl="0" eaLnBrk="1" latinLnBrk="0" hangingPunct="1">
      <a:defRPr sz="1400" kern="1200">
        <a:solidFill>
          <a:srgbClr val="000000"/>
        </a:solidFill>
        <a:latin typeface="Arial" charset="0"/>
        <a:ea typeface="Arial" charset="0"/>
        <a:cs typeface="Arial" charset="0"/>
        <a:sym typeface="Arial" charset="0"/>
      </a:defRPr>
    </a:lvl7pPr>
    <a:lvl8pPr marL="3200400" algn="l" defTabSz="914400" rtl="0" eaLnBrk="1" latinLnBrk="0" hangingPunct="1">
      <a:defRPr sz="1400" kern="1200">
        <a:solidFill>
          <a:srgbClr val="000000"/>
        </a:solidFill>
        <a:latin typeface="Arial" charset="0"/>
        <a:ea typeface="Arial" charset="0"/>
        <a:cs typeface="Arial" charset="0"/>
        <a:sym typeface="Arial" charset="0"/>
      </a:defRPr>
    </a:lvl8pPr>
    <a:lvl9pPr marL="3657600" algn="l" defTabSz="914400" rtl="0" eaLnBrk="1" latinLnBrk="0" hangingPunct="1">
      <a:defRPr sz="1400" kern="1200">
        <a:solidFill>
          <a:srgbClr val="000000"/>
        </a:solidFill>
        <a:latin typeface="Arial" charset="0"/>
        <a:ea typeface="Arial" charset="0"/>
        <a:cs typeface="Arial"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9A46"/>
    <a:srgbClr val="C20E9B"/>
    <a:srgbClr val="FF9F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44"/>
    <p:restoredTop sz="94643"/>
  </p:normalViewPr>
  <p:slideViewPr>
    <p:cSldViewPr>
      <p:cViewPr>
        <p:scale>
          <a:sx n="70" d="100"/>
          <a:sy n="70" d="100"/>
        </p:scale>
        <p:origin x="312" y="6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0.xml"/><Relationship Id="rId143" Type="http://schemas.openxmlformats.org/officeDocument/2006/relationships/slide" Target="slides/slide141.xml"/><Relationship Id="rId144" Type="http://schemas.openxmlformats.org/officeDocument/2006/relationships/slide" Target="slides/slide142.xml"/><Relationship Id="rId145" Type="http://schemas.openxmlformats.org/officeDocument/2006/relationships/slide" Target="slides/slide143.xml"/><Relationship Id="rId146" Type="http://schemas.openxmlformats.org/officeDocument/2006/relationships/slide" Target="slides/slide144.xml"/><Relationship Id="rId147" Type="http://schemas.openxmlformats.org/officeDocument/2006/relationships/slide" Target="slides/slide145.xml"/><Relationship Id="rId148" Type="http://schemas.openxmlformats.org/officeDocument/2006/relationships/slide" Target="slides/slide146.xml"/><Relationship Id="rId149" Type="http://schemas.openxmlformats.org/officeDocument/2006/relationships/slide" Target="slides/slide147.xml"/><Relationship Id="rId180" Type="http://schemas.openxmlformats.org/officeDocument/2006/relationships/slide" Target="slides/slide178.xml"/><Relationship Id="rId181" Type="http://schemas.openxmlformats.org/officeDocument/2006/relationships/slide" Target="slides/slide179.xml"/><Relationship Id="rId182" Type="http://schemas.openxmlformats.org/officeDocument/2006/relationships/slide" Target="slides/slide180.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83" Type="http://schemas.openxmlformats.org/officeDocument/2006/relationships/slide" Target="slides/slide181.xml"/><Relationship Id="rId184" Type="http://schemas.openxmlformats.org/officeDocument/2006/relationships/slide" Target="slides/slide182.xml"/><Relationship Id="rId185" Type="http://schemas.openxmlformats.org/officeDocument/2006/relationships/slide" Target="slides/slide183.xml"/><Relationship Id="rId186" Type="http://schemas.openxmlformats.org/officeDocument/2006/relationships/slide" Target="slides/slide184.xml"/><Relationship Id="rId187" Type="http://schemas.openxmlformats.org/officeDocument/2006/relationships/slide" Target="slides/slide185.xml"/><Relationship Id="rId188" Type="http://schemas.openxmlformats.org/officeDocument/2006/relationships/slide" Target="slides/slide186.xml"/><Relationship Id="rId189" Type="http://schemas.openxmlformats.org/officeDocument/2006/relationships/slide" Target="slides/slide18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 Id="rId110" Type="http://schemas.openxmlformats.org/officeDocument/2006/relationships/slide" Target="slides/slide108.xml"/><Relationship Id="rId111" Type="http://schemas.openxmlformats.org/officeDocument/2006/relationships/slide" Target="slides/slide109.xml"/><Relationship Id="rId112" Type="http://schemas.openxmlformats.org/officeDocument/2006/relationships/slide" Target="slides/slide110.xml"/><Relationship Id="rId113" Type="http://schemas.openxmlformats.org/officeDocument/2006/relationships/slide" Target="slides/slide111.xml"/><Relationship Id="rId114" Type="http://schemas.openxmlformats.org/officeDocument/2006/relationships/slide" Target="slides/slide112.xml"/><Relationship Id="rId115" Type="http://schemas.openxmlformats.org/officeDocument/2006/relationships/slide" Target="slides/slide113.xml"/><Relationship Id="rId116" Type="http://schemas.openxmlformats.org/officeDocument/2006/relationships/slide" Target="slides/slide114.xml"/><Relationship Id="rId117" Type="http://schemas.openxmlformats.org/officeDocument/2006/relationships/slide" Target="slides/slide115.xml"/><Relationship Id="rId118" Type="http://schemas.openxmlformats.org/officeDocument/2006/relationships/slide" Target="slides/slide116.xml"/><Relationship Id="rId119" Type="http://schemas.openxmlformats.org/officeDocument/2006/relationships/slide" Target="slides/slide117.xml"/><Relationship Id="rId150" Type="http://schemas.openxmlformats.org/officeDocument/2006/relationships/slide" Target="slides/slide148.xml"/><Relationship Id="rId151" Type="http://schemas.openxmlformats.org/officeDocument/2006/relationships/slide" Target="slides/slide149.xml"/><Relationship Id="rId152" Type="http://schemas.openxmlformats.org/officeDocument/2006/relationships/slide" Target="slides/slide15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53" Type="http://schemas.openxmlformats.org/officeDocument/2006/relationships/slide" Target="slides/slide151.xml"/><Relationship Id="rId154" Type="http://schemas.openxmlformats.org/officeDocument/2006/relationships/slide" Target="slides/slide152.xml"/><Relationship Id="rId155" Type="http://schemas.openxmlformats.org/officeDocument/2006/relationships/slide" Target="slides/slide153.xml"/><Relationship Id="rId156" Type="http://schemas.openxmlformats.org/officeDocument/2006/relationships/slide" Target="slides/slide154.xml"/><Relationship Id="rId157" Type="http://schemas.openxmlformats.org/officeDocument/2006/relationships/slide" Target="slides/slide155.xml"/><Relationship Id="rId158" Type="http://schemas.openxmlformats.org/officeDocument/2006/relationships/slide" Target="slides/slide156.xml"/><Relationship Id="rId159" Type="http://schemas.openxmlformats.org/officeDocument/2006/relationships/slide" Target="slides/slide157.xml"/><Relationship Id="rId190" Type="http://schemas.openxmlformats.org/officeDocument/2006/relationships/slide" Target="slides/slide188.xml"/><Relationship Id="rId191" Type="http://schemas.openxmlformats.org/officeDocument/2006/relationships/slide" Target="slides/slide189.xml"/><Relationship Id="rId192" Type="http://schemas.openxmlformats.org/officeDocument/2006/relationships/slide" Target="slides/slide190.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193" Type="http://schemas.openxmlformats.org/officeDocument/2006/relationships/slide" Target="slides/slide191.xml"/><Relationship Id="rId194" Type="http://schemas.openxmlformats.org/officeDocument/2006/relationships/slide" Target="slides/slide192.xml"/><Relationship Id="rId195" Type="http://schemas.openxmlformats.org/officeDocument/2006/relationships/slide" Target="slides/slide193.xml"/><Relationship Id="rId196" Type="http://schemas.openxmlformats.org/officeDocument/2006/relationships/slide" Target="slides/slide194.xml"/><Relationship Id="rId197" Type="http://schemas.openxmlformats.org/officeDocument/2006/relationships/slide" Target="slides/slide195.xml"/><Relationship Id="rId198" Type="http://schemas.openxmlformats.org/officeDocument/2006/relationships/slide" Target="slides/slide196.xml"/><Relationship Id="rId199" Type="http://schemas.openxmlformats.org/officeDocument/2006/relationships/slide" Target="slides/slide19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slide" Target="slides/slide97.xml"/><Relationship Id="rId120" Type="http://schemas.openxmlformats.org/officeDocument/2006/relationships/slide" Target="slides/slide118.xml"/><Relationship Id="rId121" Type="http://schemas.openxmlformats.org/officeDocument/2006/relationships/slide" Target="slides/slide119.xml"/><Relationship Id="rId122" Type="http://schemas.openxmlformats.org/officeDocument/2006/relationships/slide" Target="slides/slide120.xml"/><Relationship Id="rId123" Type="http://schemas.openxmlformats.org/officeDocument/2006/relationships/slide" Target="slides/slide121.xml"/><Relationship Id="rId124" Type="http://schemas.openxmlformats.org/officeDocument/2006/relationships/slide" Target="slides/slide122.xml"/><Relationship Id="rId125" Type="http://schemas.openxmlformats.org/officeDocument/2006/relationships/slide" Target="slides/slide123.xml"/><Relationship Id="rId126" Type="http://schemas.openxmlformats.org/officeDocument/2006/relationships/slide" Target="slides/slide124.xml"/><Relationship Id="rId127" Type="http://schemas.openxmlformats.org/officeDocument/2006/relationships/slide" Target="slides/slide125.xml"/><Relationship Id="rId128" Type="http://schemas.openxmlformats.org/officeDocument/2006/relationships/slide" Target="slides/slide126.xml"/><Relationship Id="rId129" Type="http://schemas.openxmlformats.org/officeDocument/2006/relationships/slide" Target="slides/slide127.xml"/><Relationship Id="rId160" Type="http://schemas.openxmlformats.org/officeDocument/2006/relationships/slide" Target="slides/slide158.xml"/><Relationship Id="rId161" Type="http://schemas.openxmlformats.org/officeDocument/2006/relationships/slide" Target="slides/slide159.xml"/><Relationship Id="rId162" Type="http://schemas.openxmlformats.org/officeDocument/2006/relationships/slide" Target="slides/slide16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63" Type="http://schemas.openxmlformats.org/officeDocument/2006/relationships/slide" Target="slides/slide161.xml"/><Relationship Id="rId164" Type="http://schemas.openxmlformats.org/officeDocument/2006/relationships/slide" Target="slides/slide162.xml"/><Relationship Id="rId165" Type="http://schemas.openxmlformats.org/officeDocument/2006/relationships/slide" Target="slides/slide163.xml"/><Relationship Id="rId166" Type="http://schemas.openxmlformats.org/officeDocument/2006/relationships/slide" Target="slides/slide164.xml"/><Relationship Id="rId167" Type="http://schemas.openxmlformats.org/officeDocument/2006/relationships/slide" Target="slides/slide165.xml"/><Relationship Id="rId168" Type="http://schemas.openxmlformats.org/officeDocument/2006/relationships/slide" Target="slides/slide166.xml"/><Relationship Id="rId169" Type="http://schemas.openxmlformats.org/officeDocument/2006/relationships/slide" Target="slides/slide167.xml"/><Relationship Id="rId200" Type="http://schemas.openxmlformats.org/officeDocument/2006/relationships/slide" Target="slides/slide198.xml"/><Relationship Id="rId201" Type="http://schemas.openxmlformats.org/officeDocument/2006/relationships/slide" Target="slides/slide199.xml"/><Relationship Id="rId202" Type="http://schemas.openxmlformats.org/officeDocument/2006/relationships/slide" Target="slides/slide200.xml"/><Relationship Id="rId203" Type="http://schemas.openxmlformats.org/officeDocument/2006/relationships/slide" Target="slides/slide201.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204" Type="http://schemas.openxmlformats.org/officeDocument/2006/relationships/slide" Target="slides/slide202.xml"/><Relationship Id="rId205" Type="http://schemas.openxmlformats.org/officeDocument/2006/relationships/slide" Target="slides/slide203.xml"/><Relationship Id="rId206" Type="http://schemas.openxmlformats.org/officeDocument/2006/relationships/slide" Target="slides/slide204.xml"/><Relationship Id="rId207" Type="http://schemas.openxmlformats.org/officeDocument/2006/relationships/slide" Target="slides/slide205.xml"/><Relationship Id="rId208" Type="http://schemas.openxmlformats.org/officeDocument/2006/relationships/slide" Target="slides/slide206.xml"/><Relationship Id="rId209" Type="http://schemas.openxmlformats.org/officeDocument/2006/relationships/slide" Target="slides/slide207.xml"/><Relationship Id="rId130" Type="http://schemas.openxmlformats.org/officeDocument/2006/relationships/slide" Target="slides/slide128.xml"/><Relationship Id="rId131" Type="http://schemas.openxmlformats.org/officeDocument/2006/relationships/slide" Target="slides/slide129.xml"/><Relationship Id="rId132" Type="http://schemas.openxmlformats.org/officeDocument/2006/relationships/slide" Target="slides/slide130.xml"/><Relationship Id="rId133" Type="http://schemas.openxmlformats.org/officeDocument/2006/relationships/slide" Target="slides/slide131.xml"/><Relationship Id="rId134" Type="http://schemas.openxmlformats.org/officeDocument/2006/relationships/slide" Target="slides/slide132.xml"/><Relationship Id="rId135" Type="http://schemas.openxmlformats.org/officeDocument/2006/relationships/slide" Target="slides/slide133.xml"/><Relationship Id="rId136" Type="http://schemas.openxmlformats.org/officeDocument/2006/relationships/slide" Target="slides/slide134.xml"/><Relationship Id="rId137" Type="http://schemas.openxmlformats.org/officeDocument/2006/relationships/slide" Target="slides/slide135.xml"/><Relationship Id="rId138" Type="http://schemas.openxmlformats.org/officeDocument/2006/relationships/slide" Target="slides/slide136.xml"/><Relationship Id="rId139" Type="http://schemas.openxmlformats.org/officeDocument/2006/relationships/slide" Target="slides/slide137.xml"/><Relationship Id="rId170" Type="http://schemas.openxmlformats.org/officeDocument/2006/relationships/slide" Target="slides/slide168.xml"/><Relationship Id="rId171" Type="http://schemas.openxmlformats.org/officeDocument/2006/relationships/slide" Target="slides/slide169.xml"/><Relationship Id="rId172" Type="http://schemas.openxmlformats.org/officeDocument/2006/relationships/slide" Target="slides/slide170.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173" Type="http://schemas.openxmlformats.org/officeDocument/2006/relationships/slide" Target="slides/slide171.xml"/><Relationship Id="rId174" Type="http://schemas.openxmlformats.org/officeDocument/2006/relationships/slide" Target="slides/slide172.xml"/><Relationship Id="rId175" Type="http://schemas.openxmlformats.org/officeDocument/2006/relationships/slide" Target="slides/slide173.xml"/><Relationship Id="rId176" Type="http://schemas.openxmlformats.org/officeDocument/2006/relationships/slide" Target="slides/slide174.xml"/><Relationship Id="rId177" Type="http://schemas.openxmlformats.org/officeDocument/2006/relationships/slide" Target="slides/slide175.xml"/><Relationship Id="rId178" Type="http://schemas.openxmlformats.org/officeDocument/2006/relationships/slide" Target="slides/slide176.xml"/><Relationship Id="rId179" Type="http://schemas.openxmlformats.org/officeDocument/2006/relationships/slide" Target="slides/slide177.xml"/><Relationship Id="rId210" Type="http://schemas.openxmlformats.org/officeDocument/2006/relationships/slide" Target="slides/slide208.xml"/><Relationship Id="rId211" Type="http://schemas.openxmlformats.org/officeDocument/2006/relationships/slide" Target="slides/slide209.xml"/><Relationship Id="rId212" Type="http://schemas.openxmlformats.org/officeDocument/2006/relationships/slide" Target="slides/slide210.xml"/><Relationship Id="rId213" Type="http://schemas.openxmlformats.org/officeDocument/2006/relationships/slide" Target="slides/slide211.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214" Type="http://schemas.openxmlformats.org/officeDocument/2006/relationships/notesMaster" Target="notesMasters/notesMaster1.xml"/><Relationship Id="rId215" Type="http://schemas.openxmlformats.org/officeDocument/2006/relationships/handoutMaster" Target="handoutMasters/handoutMaster1.xml"/><Relationship Id="rId216" Type="http://schemas.openxmlformats.org/officeDocument/2006/relationships/presProps" Target="presProps.xml"/><Relationship Id="rId217" Type="http://schemas.openxmlformats.org/officeDocument/2006/relationships/viewProps" Target="viewProps.xml"/><Relationship Id="rId218" Type="http://schemas.openxmlformats.org/officeDocument/2006/relationships/theme" Target="theme/theme1.xml"/><Relationship Id="rId2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100" Type="http://schemas.openxmlformats.org/officeDocument/2006/relationships/slide" Target="slides/slide98.xml"/><Relationship Id="rId101" Type="http://schemas.openxmlformats.org/officeDocument/2006/relationships/slide" Target="slides/slide99.xml"/><Relationship Id="rId102" Type="http://schemas.openxmlformats.org/officeDocument/2006/relationships/slide" Target="slides/slide100.xml"/><Relationship Id="rId103" Type="http://schemas.openxmlformats.org/officeDocument/2006/relationships/slide" Target="slides/slide101.xml"/><Relationship Id="rId104" Type="http://schemas.openxmlformats.org/officeDocument/2006/relationships/slide" Target="slides/slide102.xml"/><Relationship Id="rId105" Type="http://schemas.openxmlformats.org/officeDocument/2006/relationships/slide" Target="slides/slide103.xml"/><Relationship Id="rId106" Type="http://schemas.openxmlformats.org/officeDocument/2006/relationships/slide" Target="slides/slide104.xml"/><Relationship Id="rId107" Type="http://schemas.openxmlformats.org/officeDocument/2006/relationships/slide" Target="slides/slide105.xml"/><Relationship Id="rId108" Type="http://schemas.openxmlformats.org/officeDocument/2006/relationships/slide" Target="slides/slide106.xml"/><Relationship Id="rId109" Type="http://schemas.openxmlformats.org/officeDocument/2006/relationships/slide" Target="slides/slide107.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40" Type="http://schemas.openxmlformats.org/officeDocument/2006/relationships/slide" Target="slides/slide138.xml"/><Relationship Id="rId141" Type="http://schemas.openxmlformats.org/officeDocument/2006/relationships/slide" Target="slides/slide1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952A45-BFBB-F44A-A8E5-7BDEA5E6B3EC}" type="datetimeFigureOut">
              <a:rPr lang="en-US" smtClean="0"/>
              <a:t>3/12/17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86E3E24-EDC4-2942-8840-0ED5C2E6FCFB}" type="slidenum">
              <a:rPr lang="en-US" smtClean="0"/>
              <a:t>‹#›</a:t>
            </a:fld>
            <a:endParaRPr lang="en-US"/>
          </a:p>
        </p:txBody>
      </p:sp>
    </p:spTree>
    <p:extLst>
      <p:ext uri="{BB962C8B-B14F-4D97-AF65-F5344CB8AC3E}">
        <p14:creationId xmlns:p14="http://schemas.microsoft.com/office/powerpoint/2010/main" val="1141981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62" name="Shape 2"/>
          <p:cNvSpPr txBox="1">
            <a:spLocks noGrp="1"/>
          </p:cNvSpPr>
          <p:nvPr>
            <p:ph type="hdr" idx="2"/>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defRPr>
                <a:ea typeface="+mn-ea"/>
              </a:defRPr>
            </a:lvl1pPr>
          </a:lstStyle>
          <a:p>
            <a:pPr>
              <a:defRPr/>
            </a:pPr>
            <a:endParaRPr lang="en-US" altLang="en-US"/>
          </a:p>
        </p:txBody>
      </p:sp>
      <p:sp>
        <p:nvSpPr>
          <p:cNvPr id="40963" name="Shape 3"/>
          <p:cNvSpPr txBox="1">
            <a:spLocks noGrp="1"/>
          </p:cNvSpPr>
          <p:nvPr>
            <p:ph type="dt" idx="10"/>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a:defRPr>
                <a:ea typeface="+mn-ea"/>
              </a:defRPr>
            </a:lvl1pPr>
          </a:lstStyle>
          <a:p>
            <a:pPr>
              <a:defRPr/>
            </a:pPr>
            <a:endParaRPr lang="en-US" altLang="en-US"/>
          </a:p>
        </p:txBody>
      </p:sp>
      <p:sp>
        <p:nvSpPr>
          <p:cNvPr id="198660" name="Shape 4"/>
          <p:cNvSpPr>
            <a:spLocks noGrp="1" noRot="1" noChangeAspect="1"/>
          </p:cNvSpPr>
          <p:nvPr>
            <p:ph type="sldImg" idx="3"/>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12700" cap="rnd">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 name="Shape 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pPr lvl="0"/>
            <a:endParaRPr noProof="0"/>
          </a:p>
        </p:txBody>
      </p:sp>
      <p:sp>
        <p:nvSpPr>
          <p:cNvPr id="40966" name="Shape 6"/>
          <p:cNvSpPr txBox="1">
            <a:spLocks noGrp="1"/>
          </p:cNvSpPr>
          <p:nvPr>
            <p:ph type="ftr" idx="11"/>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defRPr>
                <a:ea typeface="+mn-ea"/>
              </a:defRPr>
            </a:lvl1pPr>
          </a:lstStyle>
          <a:p>
            <a:pPr>
              <a:defRPr/>
            </a:pPr>
            <a:endParaRPr lang="en-US" altLang="en-US"/>
          </a:p>
        </p:txBody>
      </p:sp>
      <p:sp>
        <p:nvSpPr>
          <p:cNvPr id="40967" name="Shape 7"/>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lgn="r">
              <a:defRPr>
                <a:ea typeface="+mn-ea"/>
              </a:defRPr>
            </a:lvl1pPr>
          </a:lstStyle>
          <a:p>
            <a:pPr>
              <a:defRPr/>
            </a:pPr>
            <a:endParaRPr lang="en-US" altLang="en-US"/>
          </a:p>
        </p:txBody>
      </p:sp>
    </p:spTree>
    <p:extLst>
      <p:ext uri="{BB962C8B-B14F-4D97-AF65-F5344CB8AC3E}">
        <p14:creationId xmlns:p14="http://schemas.microsoft.com/office/powerpoint/2010/main" val="3111446936"/>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9682" name="Shape 5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199683" name="Shape 55"/>
          <p:cNvSpPr>
            <a:spLocks noGrp="1" noRot="1" noChangeAspect="1" noTextEdit="1"/>
          </p:cNvSpPr>
          <p:nvPr>
            <p:ph type="sldImg" idx="2"/>
          </p:nvPr>
        </p:nvSpPr>
        <p:spPr>
          <a:ln w="9525" cap="flat">
            <a:round/>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889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889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32419463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93847621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59539287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59539287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59539287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06133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806133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9708527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53512588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668258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99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992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80303430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73783053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37350445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444031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094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094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197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197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299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299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401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401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4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504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606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606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709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709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811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811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070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070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913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1913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016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016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11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118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22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221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323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323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425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425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8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528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630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630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733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733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835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835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173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173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937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2937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040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040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142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142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245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245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347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347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449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449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552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654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654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757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757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859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859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275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275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961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3961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064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064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166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166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269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269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371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371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473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473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6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576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67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678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78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781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883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883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377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377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985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4985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088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088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190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190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293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293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395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395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497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497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0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600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702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702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805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805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907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5907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0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480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009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009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11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112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214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214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317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317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419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419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521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521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4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624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726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726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829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829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931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6931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82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582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033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033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136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136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23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238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341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341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443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443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545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545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8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648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750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750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853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853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955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7955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685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685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057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057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160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160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262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262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365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365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467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467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569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569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2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672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774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774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877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877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979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8979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787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0787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081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081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184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184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286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286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3890"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3891"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4914"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4915"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5938"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5939"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62"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6963"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138841134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7986" name="Shape 6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numCol="1" compatLnSpc="1">
            <a:prstTxWarp prst="textNoShape">
              <a:avLst/>
            </a:prstTxWarp>
          </a:bodyPr>
          <a:lstStyle/>
          <a:p>
            <a:pPr eaLnBrk="1" hangingPunct="1">
              <a:spcBef>
                <a:spcPct val="0"/>
              </a:spcBef>
            </a:pPr>
            <a:endParaRPr lang="en-US" altLang="en-US"/>
          </a:p>
        </p:txBody>
      </p:sp>
      <p:sp>
        <p:nvSpPr>
          <p:cNvPr id="297987" name="Shape 61"/>
          <p:cNvSpPr>
            <a:spLocks noGrp="1" noRot="1" noChangeAspect="1" noTextEdit="1"/>
          </p:cNvSpPr>
          <p:nvPr>
            <p:ph type="sldImg" idx="2"/>
          </p:nvPr>
        </p:nvSpPr>
        <p:spPr>
          <a:ln w="9525" cap="flat">
            <a:round/>
            <a:headEnd/>
            <a:tailEnd/>
          </a:ln>
        </p:spPr>
      </p:sp>
    </p:spTree>
    <p:extLst>
      <p:ext uri="{BB962C8B-B14F-4D97-AF65-F5344CB8AC3E}">
        <p14:creationId xmlns:p14="http://schemas.microsoft.com/office/powerpoint/2010/main" val="721353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rot="5400000">
            <a:off x="4732337" y="2171700"/>
            <a:ext cx="5851525" cy="20574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6" name="Shape 16"/>
          <p:cNvSpPr txBox="1">
            <a:spLocks noGrp="1"/>
          </p:cNvSpPr>
          <p:nvPr>
            <p:ph type="body" idx="1"/>
          </p:nvPr>
        </p:nvSpPr>
        <p:spPr>
          <a:xfrm rot="5400000">
            <a:off x="541337" y="190500"/>
            <a:ext cx="5851525" cy="6019799"/>
          </a:xfrm>
          <a:prstGeom prst="rect">
            <a:avLst/>
          </a:prstGeom>
          <a:noFill/>
          <a:ln>
            <a:noFill/>
          </a:ln>
        </p:spPr>
        <p:txBody>
          <a:bodyPr/>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spcAft>
                <a:spcPts val="0"/>
              </a:spcAft>
              <a:buClr>
                <a:schemeClr val="dk1"/>
              </a:buClr>
              <a:buFont typeface="Calibri"/>
              <a:buChar char="»"/>
              <a:defRPr/>
            </a:lvl6pPr>
            <a:lvl7pPr marL="2971800" indent="-101600" algn="l" rtl="0">
              <a:spcBef>
                <a:spcPts val="400"/>
              </a:spcBef>
              <a:spcAft>
                <a:spcPts val="0"/>
              </a:spcAft>
              <a:buClr>
                <a:schemeClr val="dk1"/>
              </a:buClr>
              <a:buFont typeface="Calibri"/>
              <a:buChar char="»"/>
              <a:defRPr/>
            </a:lvl7pPr>
            <a:lvl8pPr marL="3429000" indent="-101600" algn="l" rtl="0">
              <a:spcBef>
                <a:spcPts val="400"/>
              </a:spcBef>
              <a:spcAft>
                <a:spcPts val="0"/>
              </a:spcAft>
              <a:buClr>
                <a:schemeClr val="dk1"/>
              </a:buClr>
              <a:buFont typeface="Calibri"/>
              <a:buChar char="»"/>
              <a:defRPr/>
            </a:lvl8pPr>
            <a:lvl9pPr marL="3886200" indent="-101600" algn="l" rtl="0">
              <a:spcBef>
                <a:spcPts val="400"/>
              </a:spcBef>
              <a:spcAft>
                <a:spcPts val="0"/>
              </a:spcAft>
              <a:buClr>
                <a:schemeClr val="dk1"/>
              </a:buClr>
              <a:buFont typeface="Calibri"/>
              <a:buChar char="»"/>
              <a:defRPr/>
            </a:lvl9pPr>
          </a:lstStyle>
          <a:p>
            <a:endParaRPr/>
          </a:p>
        </p:txBody>
      </p:sp>
    </p:spTree>
    <p:extLst>
      <p:ext uri="{BB962C8B-B14F-4D97-AF65-F5344CB8AC3E}">
        <p14:creationId xmlns:p14="http://schemas.microsoft.com/office/powerpoint/2010/main" val="885131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7"/>
        <p:cNvGrpSpPr/>
        <p:nvPr/>
      </p:nvGrpSpPr>
      <p:grpSpPr>
        <a:xfrm>
          <a:off x="0" y="0"/>
          <a:ext cx="0" cy="0"/>
          <a:chOff x="0" y="0"/>
          <a:chExt cx="0" cy="0"/>
        </a:xfrm>
      </p:grpSpPr>
      <p:sp>
        <p:nvSpPr>
          <p:cNvPr id="48" name="Shape 48"/>
          <p:cNvSpPr txBox="1">
            <a:spLocks noGrp="1"/>
          </p:cNvSpPr>
          <p:nvPr>
            <p:ph type="ctrTitle"/>
          </p:nvPr>
        </p:nvSpPr>
        <p:spPr>
          <a:xfrm>
            <a:off x="685800" y="2130425"/>
            <a:ext cx="7772400" cy="1470024"/>
          </a:xfrm>
          <a:prstGeom prst="rect">
            <a:avLst/>
          </a:prstGeom>
          <a:noFill/>
          <a:ln>
            <a:noFill/>
          </a:ln>
        </p:spPr>
        <p:txBody>
          <a:bodyPr/>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9" name="Shape 49"/>
          <p:cNvSpPr txBox="1">
            <a:spLocks noGrp="1"/>
          </p:cNvSpPr>
          <p:nvPr>
            <p:ph type="subTitle" idx="1"/>
          </p:nvPr>
        </p:nvSpPr>
        <p:spPr>
          <a:xfrm>
            <a:off x="1371600" y="3886200"/>
            <a:ext cx="6400799" cy="1752600"/>
          </a:xfrm>
          <a:prstGeom prst="rect">
            <a:avLst/>
          </a:prstGeom>
          <a:noFill/>
          <a:ln>
            <a:noFill/>
          </a:ln>
        </p:spPr>
        <p:txBody>
          <a:bodyPr/>
          <a:lstStyle>
            <a:lvl1pPr marL="0" marR="0" indent="0" algn="ctr" rtl="0">
              <a:spcBef>
                <a:spcPts val="640"/>
              </a:spcBef>
              <a:spcAft>
                <a:spcPts val="0"/>
              </a:spcAft>
              <a:buClr>
                <a:schemeClr val="dk1"/>
              </a:buClr>
              <a:buFont typeface="Calibri"/>
              <a:buNone/>
              <a:defRPr/>
            </a:lvl1pPr>
            <a:lvl2pPr marL="457200" marR="0" indent="0" algn="ctr" rtl="0">
              <a:spcBef>
                <a:spcPts val="560"/>
              </a:spcBef>
              <a:spcAft>
                <a:spcPts val="0"/>
              </a:spcAft>
              <a:buClr>
                <a:schemeClr val="dk1"/>
              </a:buClr>
              <a:buFont typeface="Calibri"/>
              <a:buNone/>
              <a:defRPr/>
            </a:lvl2pPr>
            <a:lvl3pPr marL="914400" marR="0" indent="0" algn="ctr" rtl="0">
              <a:spcBef>
                <a:spcPts val="480"/>
              </a:spcBef>
              <a:spcAft>
                <a:spcPts val="0"/>
              </a:spcAft>
              <a:buClr>
                <a:schemeClr val="dk1"/>
              </a:buClr>
              <a:buFont typeface="Calibri"/>
              <a:buNone/>
              <a:defRPr/>
            </a:lvl3pPr>
            <a:lvl4pPr marL="1371600" marR="0" indent="0" algn="ctr" rtl="0">
              <a:spcBef>
                <a:spcPts val="400"/>
              </a:spcBef>
              <a:spcAft>
                <a:spcPts val="0"/>
              </a:spcAft>
              <a:buClr>
                <a:schemeClr val="dk1"/>
              </a:buClr>
              <a:buFont typeface="Calibri"/>
              <a:buNone/>
              <a:defRPr/>
            </a:lvl4pPr>
            <a:lvl5pPr marL="1828800" marR="0" indent="0" algn="ctr" rtl="0">
              <a:spcBef>
                <a:spcPts val="400"/>
              </a:spcBef>
              <a:spcAft>
                <a:spcPts val="0"/>
              </a:spcAft>
              <a:buClr>
                <a:schemeClr val="dk1"/>
              </a:buClr>
              <a:buFont typeface="Calibri"/>
              <a:buNone/>
              <a:defRPr/>
            </a:lvl5pPr>
            <a:lvl6pPr marL="2286000" marR="0" indent="0" algn="ctr" rtl="0">
              <a:spcBef>
                <a:spcPts val="400"/>
              </a:spcBef>
              <a:spcAft>
                <a:spcPts val="0"/>
              </a:spcAft>
              <a:buClr>
                <a:schemeClr val="dk1"/>
              </a:buClr>
              <a:buFont typeface="Calibri"/>
              <a:buNone/>
              <a:defRPr/>
            </a:lvl6pPr>
            <a:lvl7pPr marL="2743200" marR="0" indent="0" algn="ctr" rtl="0">
              <a:spcBef>
                <a:spcPts val="400"/>
              </a:spcBef>
              <a:spcAft>
                <a:spcPts val="0"/>
              </a:spcAft>
              <a:buClr>
                <a:schemeClr val="dk1"/>
              </a:buClr>
              <a:buFont typeface="Calibri"/>
              <a:buNone/>
              <a:defRPr/>
            </a:lvl7pPr>
            <a:lvl8pPr marL="3200400" marR="0" indent="0" algn="ctr" rtl="0">
              <a:spcBef>
                <a:spcPts val="400"/>
              </a:spcBef>
              <a:spcAft>
                <a:spcPts val="0"/>
              </a:spcAft>
              <a:buClr>
                <a:schemeClr val="dk1"/>
              </a:buClr>
              <a:buFont typeface="Calibri"/>
              <a:buNone/>
              <a:defRPr/>
            </a:lvl8pPr>
            <a:lvl9pPr marL="3657600" marR="0" indent="0" algn="ctr" rtl="0">
              <a:spcBef>
                <a:spcPts val="400"/>
              </a:spcBef>
              <a:spcAft>
                <a:spcPts val="0"/>
              </a:spcAft>
              <a:buClr>
                <a:schemeClr val="dk1"/>
              </a:buClr>
              <a:buFont typeface="Calibri"/>
              <a:buNone/>
              <a:defRPr/>
            </a:lvl9pPr>
          </a:lstStyle>
          <a:p>
            <a:endParaRPr/>
          </a:p>
        </p:txBody>
      </p:sp>
    </p:spTree>
    <p:extLst>
      <p:ext uri="{BB962C8B-B14F-4D97-AF65-F5344CB8AC3E}">
        <p14:creationId xmlns:p14="http://schemas.microsoft.com/office/powerpoint/2010/main" val="1403611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5909EA65-6FA7-8F47-802A-2065BCF404CC}" type="slidenum">
              <a:rPr lang="en-US" altLang="en-US"/>
              <a:pPr/>
              <a:t>‹#›</a:t>
            </a:fld>
            <a:endParaRPr lang="en-US" altLang="en-US"/>
          </a:p>
        </p:txBody>
      </p:sp>
    </p:spTree>
    <p:extLst>
      <p:ext uri="{BB962C8B-B14F-4D97-AF65-F5344CB8AC3E}">
        <p14:creationId xmlns:p14="http://schemas.microsoft.com/office/powerpoint/2010/main" val="382987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A0792A15-2A28-B649-BE46-309F3C2CCA24}" type="slidenum">
              <a:rPr lang="en-US" altLang="en-US"/>
              <a:pPr/>
              <a:t>‹#›</a:t>
            </a:fld>
            <a:endParaRPr lang="en-US" altLang="en-US"/>
          </a:p>
        </p:txBody>
      </p:sp>
    </p:spTree>
    <p:extLst>
      <p:ext uri="{BB962C8B-B14F-4D97-AF65-F5344CB8AC3E}">
        <p14:creationId xmlns:p14="http://schemas.microsoft.com/office/powerpoint/2010/main" val="867918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8D6B6B7C-7380-E947-8CA0-241BA2681ADB}" type="slidenum">
              <a:rPr lang="en-US" altLang="en-US"/>
              <a:pPr/>
              <a:t>‹#›</a:t>
            </a:fld>
            <a:endParaRPr lang="en-US" altLang="en-US"/>
          </a:p>
        </p:txBody>
      </p:sp>
    </p:spTree>
    <p:extLst>
      <p:ext uri="{BB962C8B-B14F-4D97-AF65-F5344CB8AC3E}">
        <p14:creationId xmlns:p14="http://schemas.microsoft.com/office/powerpoint/2010/main" val="1394441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fld id="{702ACC29-BBE6-9F43-B294-4496CB86D8F2}" type="slidenum">
              <a:rPr lang="en-US" altLang="en-US"/>
              <a:pPr/>
              <a:t>‹#›</a:t>
            </a:fld>
            <a:endParaRPr lang="en-US" altLang="en-US"/>
          </a:p>
        </p:txBody>
      </p:sp>
    </p:spTree>
    <p:extLst>
      <p:ext uri="{BB962C8B-B14F-4D97-AF65-F5344CB8AC3E}">
        <p14:creationId xmlns:p14="http://schemas.microsoft.com/office/powerpoint/2010/main" val="8957382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a:lvl1pPr>
          </a:lstStyle>
          <a:p>
            <a:fld id="{B8CD5385-1302-2344-AA0A-E61DBBAE6618}" type="slidenum">
              <a:rPr lang="en-US" altLang="en-US"/>
              <a:pPr/>
              <a:t>‹#›</a:t>
            </a:fld>
            <a:endParaRPr lang="en-US" altLang="en-US"/>
          </a:p>
        </p:txBody>
      </p:sp>
    </p:spTree>
    <p:extLst>
      <p:ext uri="{BB962C8B-B14F-4D97-AF65-F5344CB8AC3E}">
        <p14:creationId xmlns:p14="http://schemas.microsoft.com/office/powerpoint/2010/main" val="813091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a:lvl1pPr>
          </a:lstStyle>
          <a:p>
            <a:fld id="{DE682553-DCB4-074B-BE0F-8F002083AAB0}" type="slidenum">
              <a:rPr lang="en-US" altLang="en-US"/>
              <a:pPr/>
              <a:t>‹#›</a:t>
            </a:fld>
            <a:endParaRPr lang="en-US" altLang="en-US"/>
          </a:p>
        </p:txBody>
      </p:sp>
    </p:spTree>
    <p:extLst>
      <p:ext uri="{BB962C8B-B14F-4D97-AF65-F5344CB8AC3E}">
        <p14:creationId xmlns:p14="http://schemas.microsoft.com/office/powerpoint/2010/main" val="1188159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a:lvl1pPr>
          </a:lstStyle>
          <a:p>
            <a:fld id="{5E16504C-A7FE-3F41-8078-B46AD1959577}" type="slidenum">
              <a:rPr lang="en-US" altLang="en-US"/>
              <a:pPr/>
              <a:t>‹#›</a:t>
            </a:fld>
            <a:endParaRPr lang="en-US" altLang="en-US"/>
          </a:p>
        </p:txBody>
      </p:sp>
    </p:spTree>
    <p:extLst>
      <p:ext uri="{BB962C8B-B14F-4D97-AF65-F5344CB8AC3E}">
        <p14:creationId xmlns:p14="http://schemas.microsoft.com/office/powerpoint/2010/main" val="2090539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fld id="{E03607C6-63F8-0A4C-A81C-1AEE1CBE4D1B}" type="slidenum">
              <a:rPr lang="en-US" altLang="en-US"/>
              <a:pPr/>
              <a:t>‹#›</a:t>
            </a:fld>
            <a:endParaRPr lang="en-US" altLang="en-US"/>
          </a:p>
        </p:txBody>
      </p:sp>
    </p:spTree>
    <p:extLst>
      <p:ext uri="{BB962C8B-B14F-4D97-AF65-F5344CB8AC3E}">
        <p14:creationId xmlns:p14="http://schemas.microsoft.com/office/powerpoint/2010/main" val="721629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a:lvl1pPr>
          </a:lstStyle>
          <a:p>
            <a:fld id="{9210094A-5700-3E4F-93E9-DEA1521AE373}" type="slidenum">
              <a:rPr lang="en-US" altLang="en-US"/>
              <a:pPr/>
              <a:t>‹#›</a:t>
            </a:fld>
            <a:endParaRPr lang="en-US" altLang="en-US"/>
          </a:p>
        </p:txBody>
      </p:sp>
    </p:spTree>
    <p:extLst>
      <p:ext uri="{BB962C8B-B14F-4D97-AF65-F5344CB8AC3E}">
        <p14:creationId xmlns:p14="http://schemas.microsoft.com/office/powerpoint/2010/main" val="158992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19" name="Shape 19"/>
          <p:cNvSpPr txBox="1">
            <a:spLocks noGrp="1"/>
          </p:cNvSpPr>
          <p:nvPr>
            <p:ph type="body" idx="1"/>
          </p:nvPr>
        </p:nvSpPr>
        <p:spPr>
          <a:xfrm rot="5400000">
            <a:off x="2309018" y="-251619"/>
            <a:ext cx="4525961" cy="8229600"/>
          </a:xfrm>
          <a:prstGeom prst="rect">
            <a:avLst/>
          </a:prstGeom>
          <a:noFill/>
          <a:ln>
            <a:noFill/>
          </a:ln>
        </p:spPr>
        <p:txBody>
          <a:bodyPr/>
          <a:lstStyle>
            <a:lvl1pPr marL="342900" indent="-139700" algn="l" rtl="0">
              <a:spcBef>
                <a:spcPts val="640"/>
              </a:spcBef>
              <a:spcAft>
                <a:spcPts val="0"/>
              </a:spcAft>
              <a:buClr>
                <a:schemeClr val="dk1"/>
              </a:buClr>
              <a:buFont typeface="Calibri"/>
              <a:buChar char="•"/>
              <a:defRPr/>
            </a:lvl1pPr>
            <a:lvl2pPr marL="742950" indent="-107950" algn="l" rtl="0">
              <a:spcBef>
                <a:spcPts val="560"/>
              </a:spcBef>
              <a:spcAft>
                <a:spcPts val="0"/>
              </a:spcAft>
              <a:buClr>
                <a:schemeClr val="dk1"/>
              </a:buClr>
              <a:buFont typeface="Calibri"/>
              <a:buChar char="–"/>
              <a:defRPr/>
            </a:lvl2pPr>
            <a:lvl3pPr marL="1143000" indent="-76200" algn="l" rtl="0">
              <a:spcBef>
                <a:spcPts val="480"/>
              </a:spcBef>
              <a:spcAft>
                <a:spcPts val="0"/>
              </a:spcAft>
              <a:buClr>
                <a:schemeClr val="dk1"/>
              </a:buClr>
              <a:buFont typeface="Calibri"/>
              <a:buChar char="•"/>
              <a:defRPr/>
            </a:lvl3pPr>
            <a:lvl4pPr marL="1600200" indent="-101600" algn="l" rtl="0">
              <a:spcBef>
                <a:spcPts val="400"/>
              </a:spcBef>
              <a:spcAft>
                <a:spcPts val="0"/>
              </a:spcAft>
              <a:buClr>
                <a:schemeClr val="dk1"/>
              </a:buClr>
              <a:buFont typeface="Calibri"/>
              <a:buChar char="–"/>
              <a:defRPr/>
            </a:lvl4pPr>
            <a:lvl5pPr marL="2057400" indent="-101600" algn="l" rtl="0">
              <a:spcBef>
                <a:spcPts val="400"/>
              </a:spcBef>
              <a:spcAft>
                <a:spcPts val="0"/>
              </a:spcAft>
              <a:buClr>
                <a:schemeClr val="dk1"/>
              </a:buClr>
              <a:buFont typeface="Calibri"/>
              <a:buChar char="»"/>
              <a:defRPr/>
            </a:lvl5pPr>
            <a:lvl6pPr marL="2514600" indent="-101600" algn="l" rtl="0">
              <a:spcBef>
                <a:spcPts val="400"/>
              </a:spcBef>
              <a:spcAft>
                <a:spcPts val="0"/>
              </a:spcAft>
              <a:buClr>
                <a:schemeClr val="dk1"/>
              </a:buClr>
              <a:buFont typeface="Calibri"/>
              <a:buChar char="»"/>
              <a:defRPr/>
            </a:lvl6pPr>
            <a:lvl7pPr marL="2971800" indent="-101600" algn="l" rtl="0">
              <a:spcBef>
                <a:spcPts val="400"/>
              </a:spcBef>
              <a:spcAft>
                <a:spcPts val="0"/>
              </a:spcAft>
              <a:buClr>
                <a:schemeClr val="dk1"/>
              </a:buClr>
              <a:buFont typeface="Calibri"/>
              <a:buChar char="»"/>
              <a:defRPr/>
            </a:lvl7pPr>
            <a:lvl8pPr marL="3429000" indent="-101600" algn="l" rtl="0">
              <a:spcBef>
                <a:spcPts val="400"/>
              </a:spcBef>
              <a:spcAft>
                <a:spcPts val="0"/>
              </a:spcAft>
              <a:buClr>
                <a:schemeClr val="dk1"/>
              </a:buClr>
              <a:buFont typeface="Calibri"/>
              <a:buChar char="»"/>
              <a:defRPr/>
            </a:lvl8pPr>
            <a:lvl9pPr marL="3886200" indent="-101600" algn="l" rtl="0">
              <a:spcBef>
                <a:spcPts val="400"/>
              </a:spcBef>
              <a:spcAft>
                <a:spcPts val="0"/>
              </a:spcAft>
              <a:buClr>
                <a:schemeClr val="dk1"/>
              </a:buClr>
              <a:buFont typeface="Calibri"/>
              <a:buChar char="»"/>
              <a:defRPr/>
            </a:lvl9pPr>
          </a:lstStyle>
          <a:p>
            <a:endParaRPr/>
          </a:p>
        </p:txBody>
      </p:sp>
    </p:spTree>
    <p:extLst>
      <p:ext uri="{BB962C8B-B14F-4D97-AF65-F5344CB8AC3E}">
        <p14:creationId xmlns:p14="http://schemas.microsoft.com/office/powerpoint/2010/main" val="789460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1CB0986F-04A3-C742-AA38-7B661165305C}" type="slidenum">
              <a:rPr lang="en-US" altLang="en-US"/>
              <a:pPr/>
              <a:t>‹#›</a:t>
            </a:fld>
            <a:endParaRPr lang="en-US" altLang="en-US"/>
          </a:p>
        </p:txBody>
      </p:sp>
    </p:spTree>
    <p:extLst>
      <p:ext uri="{BB962C8B-B14F-4D97-AF65-F5344CB8AC3E}">
        <p14:creationId xmlns:p14="http://schemas.microsoft.com/office/powerpoint/2010/main" val="773682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lvl1pPr>
          </a:lstStyle>
          <a:p>
            <a:fld id="{62B50BB5-D9B1-B646-ABCF-D11F9715A333}" type="slidenum">
              <a:rPr lang="en-US" altLang="en-US"/>
              <a:pPr/>
              <a:t>‹#›</a:t>
            </a:fld>
            <a:endParaRPr lang="en-US" altLang="en-US"/>
          </a:p>
        </p:txBody>
      </p:sp>
    </p:spTree>
    <p:extLst>
      <p:ext uri="{BB962C8B-B14F-4D97-AF65-F5344CB8AC3E}">
        <p14:creationId xmlns:p14="http://schemas.microsoft.com/office/powerpoint/2010/main" val="276412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1792288" y="4800600"/>
            <a:ext cx="5486399" cy="566737"/>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a:spLocks noGrp="1"/>
          </p:cNvSpPr>
          <p:nvPr>
            <p:ph type="pic" idx="2"/>
          </p:nvPr>
        </p:nvSpPr>
        <p:spPr>
          <a:xfrm>
            <a:off x="1792288" y="612775"/>
            <a:ext cx="5486399" cy="4114800"/>
          </a:xfrm>
          <a:prstGeom prst="rect">
            <a:avLst/>
          </a:prstGeom>
          <a:noFill/>
          <a:ln>
            <a:noFill/>
          </a:ln>
        </p:spPr>
      </p:sp>
      <p:sp>
        <p:nvSpPr>
          <p:cNvPr id="23" name="Shape 23"/>
          <p:cNvSpPr txBox="1">
            <a:spLocks noGrp="1"/>
          </p:cNvSpPr>
          <p:nvPr>
            <p:ph type="body" idx="1"/>
          </p:nvPr>
        </p:nvSpPr>
        <p:spPr>
          <a:xfrm>
            <a:off x="1792288" y="5367337"/>
            <a:ext cx="5486399" cy="804861"/>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131394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3050"/>
            <a:ext cx="3008313" cy="1162049"/>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6" name="Shape 26"/>
          <p:cNvSpPr txBox="1">
            <a:spLocks noGrp="1"/>
          </p:cNvSpPr>
          <p:nvPr>
            <p:ph type="body" idx="1"/>
          </p:nvPr>
        </p:nvSpPr>
        <p:spPr>
          <a:xfrm>
            <a:off x="3575050" y="273050"/>
            <a:ext cx="5111750" cy="585311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2"/>
          </p:nvPr>
        </p:nvSpPr>
        <p:spPr>
          <a:xfrm>
            <a:off x="457200" y="1435100"/>
            <a:ext cx="3008313" cy="4691063"/>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925138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8"/>
        <p:cNvGrpSpPr/>
        <p:nvPr/>
      </p:nvGrpSpPr>
      <p:grpSpPr>
        <a:xfrm>
          <a:off x="0" y="0"/>
          <a:ext cx="0" cy="0"/>
          <a:chOff x="0" y="0"/>
          <a:chExt cx="0" cy="0"/>
        </a:xfrm>
      </p:grpSpPr>
    </p:spTree>
    <p:extLst>
      <p:ext uri="{BB962C8B-B14F-4D97-AF65-F5344CB8AC3E}">
        <p14:creationId xmlns:p14="http://schemas.microsoft.com/office/powerpoint/2010/main" val="102741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1"/>
          </p:nvPr>
        </p:nvSpPr>
        <p:spPr>
          <a:xfrm>
            <a:off x="457200" y="1535112"/>
            <a:ext cx="4040187" cy="639762"/>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4" name="Shape 34"/>
          <p:cNvSpPr txBox="1">
            <a:spLocks noGrp="1"/>
          </p:cNvSpPr>
          <p:nvPr>
            <p:ph type="body" idx="2"/>
          </p:nvPr>
        </p:nvSpPr>
        <p:spPr>
          <a:xfrm>
            <a:off x="457200" y="2174875"/>
            <a:ext cx="4040187" cy="395128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3"/>
          </p:nvPr>
        </p:nvSpPr>
        <p:spPr>
          <a:xfrm>
            <a:off x="4645025" y="1535112"/>
            <a:ext cx="4041774" cy="639762"/>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36" name="Shape 36"/>
          <p:cNvSpPr txBox="1">
            <a:spLocks noGrp="1"/>
          </p:cNvSpPr>
          <p:nvPr>
            <p:ph type="body" idx="4"/>
          </p:nvPr>
        </p:nvSpPr>
        <p:spPr>
          <a:xfrm>
            <a:off x="4645025" y="2174875"/>
            <a:ext cx="4041774" cy="3951287"/>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2036123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9" name="Shape 39"/>
          <p:cNvSpPr txBox="1">
            <a:spLocks noGrp="1"/>
          </p:cNvSpPr>
          <p:nvPr>
            <p:ph type="body" idx="1"/>
          </p:nvPr>
        </p:nvSpPr>
        <p:spPr>
          <a:xfrm>
            <a:off x="457200" y="1600200"/>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2"/>
          </p:nvPr>
        </p:nvSpPr>
        <p:spPr>
          <a:xfrm>
            <a:off x="4648200" y="1600200"/>
            <a:ext cx="40385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972186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722312" y="4406900"/>
            <a:ext cx="7772400" cy="1362075"/>
          </a:xfrm>
          <a:prstGeom prst="rect">
            <a:avLst/>
          </a:prstGeom>
          <a:noFill/>
          <a:ln>
            <a:noFill/>
          </a:ln>
        </p:spPr>
        <p:txBody>
          <a:bodyPr anchor="t"/>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1"/>
          </p:nvPr>
        </p:nvSpPr>
        <p:spPr>
          <a:xfrm>
            <a:off x="722312" y="2906713"/>
            <a:ext cx="7772400" cy="1500187"/>
          </a:xfrm>
          <a:prstGeom prst="rect">
            <a:avLst/>
          </a:prstGeom>
          <a:noFill/>
          <a:ln>
            <a:noFill/>
          </a:ln>
        </p:spPr>
        <p:txBody>
          <a:bodyPr anchor="b"/>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Tree>
    <p:extLst>
      <p:ext uri="{BB962C8B-B14F-4D97-AF65-F5344CB8AC3E}">
        <p14:creationId xmlns:p14="http://schemas.microsoft.com/office/powerpoint/2010/main" val="1482431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a:ea typeface="Arial" charset="0"/>
              </a:defRPr>
            </a:lvl1pPr>
          </a:lstStyle>
          <a:p>
            <a:fld id="{2AE0698B-CAF6-E947-AC13-264BB5F4734F}" type="slidenum">
              <a:rPr lang="en-US" altLang="en-US"/>
              <a:pPr/>
              <a:t>‹#›</a:t>
            </a:fld>
            <a:endParaRPr lang="en-US" altLang="en-US"/>
          </a:p>
        </p:txBody>
      </p:sp>
    </p:spTree>
    <p:extLst>
      <p:ext uri="{BB962C8B-B14F-4D97-AF65-F5344CB8AC3E}">
        <p14:creationId xmlns:p14="http://schemas.microsoft.com/office/powerpoint/2010/main" val="1246623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2"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9"/>
          <p:cNvSpPr txBox="1">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91425" rIns="91425" bIns="91425" numCol="1" anchor="ctr" anchorCtr="0" compatLnSpc="1">
            <a:prstTxWarp prst="textNoShape">
              <a:avLst/>
            </a:prstTxWarp>
          </a:bodyPr>
          <a:lstStyle/>
          <a:p>
            <a:pPr lvl="0"/>
            <a:endParaRPr lang="en-US" altLang="en-US">
              <a:sym typeface="Arial" charset="0"/>
            </a:endParaRPr>
          </a:p>
        </p:txBody>
      </p:sp>
      <p:sp>
        <p:nvSpPr>
          <p:cNvPr id="1027" name="Shape 10"/>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5" tIns="91425" rIns="91425" bIns="91425" numCol="1" anchor="t" anchorCtr="0" compatLnSpc="1">
            <a:prstTxWarp prst="textNoShape">
              <a:avLst/>
            </a:prstTxWarp>
          </a:bodyPr>
          <a:lstStyle/>
          <a:p>
            <a:pPr lvl="0"/>
            <a:endParaRPr lang="en-US" altLang="en-US">
              <a:sym typeface="Arial" charset="0"/>
            </a:endParaRPr>
          </a:p>
        </p:txBody>
      </p:sp>
      <p:sp>
        <p:nvSpPr>
          <p:cNvPr id="1028" name="Shape 11"/>
          <p:cNvSpPr txBox="1">
            <a:spLocks noGrp="1"/>
          </p:cNvSpPr>
          <p:nvPr>
            <p:ph type="dt" idx="10"/>
          </p:nvPr>
        </p:nvSpPr>
        <p:spPr bwMode="auto">
          <a:xfrm>
            <a:off x="457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a:ea typeface="+mn-ea"/>
              </a:defRPr>
            </a:lvl1pPr>
          </a:lstStyle>
          <a:p>
            <a:pPr>
              <a:defRPr/>
            </a:pPr>
            <a:endParaRPr lang="en-US" altLang="en-US"/>
          </a:p>
        </p:txBody>
      </p:sp>
      <p:sp>
        <p:nvSpPr>
          <p:cNvPr id="1029" name="Shape 12"/>
          <p:cNvSpPr txBox="1">
            <a:spLocks noGrp="1"/>
          </p:cNvSpPr>
          <p:nvPr>
            <p:ph type="ftr" idx="11"/>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a:ea typeface="+mn-ea"/>
              </a:defRPr>
            </a:lvl1pPr>
          </a:lstStyle>
          <a:p>
            <a:pPr>
              <a:defRPr/>
            </a:pPr>
            <a:endParaRPr lang="en-US" altLang="en-US"/>
          </a:p>
        </p:txBody>
      </p:sp>
      <p:sp>
        <p:nvSpPr>
          <p:cNvPr id="1030" name="Shape 13"/>
          <p:cNvSpPr txBox="1">
            <a:spLocks noGrp="1"/>
          </p:cNvSpPr>
          <p:nvPr>
            <p:ph type="sldNum" idx="12"/>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a:defRPr>
                <a:ea typeface="+mn-ea"/>
              </a:defRPr>
            </a:lvl1pPr>
          </a:lstStyle>
          <a:p>
            <a:pPr>
              <a:defRPr/>
            </a:pPr>
            <a:endParaRPr lang="en-US" altLang="en-US"/>
          </a:p>
        </p:txBody>
      </p:sp>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charset="0"/>
          <a:rtl val="0"/>
        </a:defRPr>
      </a:lvl2pPr>
      <a:lvl3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ea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990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lvl1pPr>
          </a:lstStyle>
          <a:p>
            <a:fld id="{FE6BAF5E-47EC-BC45-9BF3-F3F680F0836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3" Type="http://schemas.openxmlformats.org/officeDocument/2006/relationships/hyperlink" Target="https://owl.english.purdue.edu/owl/resource/747/12/" TargetMode="External"/><Relationship Id="rId4"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7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wl.english.purdue.edu/owl/resource/747/02/"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goo.gl/forms/71QMaW4LMCSvA3rC2"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goo.gl/forms/71QMaW4LMCSvA3rC2"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0.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4.xml"/><Relationship Id="rId3" Type="http://schemas.openxmlformats.org/officeDocument/2006/relationships/hyperlink" Target="https://www.youtube.com/watch?v=P8pjd1QEA0c" TargetMode="Externa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0.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3.xml"/><Relationship Id="rId3" Type="http://schemas.openxmlformats.org/officeDocument/2006/relationships/hyperlink" Target="https://www.theatlantic.com/video/index/404305/angola-prison-documentary/" TargetMode="Externa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8.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9.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0.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5.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6.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www.youtube.com/watch?v=h1Lfd1aB9YI" TargetMode="Externa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9.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0.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www.youtube.com/watch?v=h1Lfd1aB9YI" TargetMode="Externa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mailto:student#@dearbornschools.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hyperlink" Target="https://www.teachingchannel.org/videos/bring-socratic-seminars-to-the-classro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s://m.youtube.com/watch?v=Om1lmhaBngA"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 Id="rId3" Type="http://schemas.openxmlformats.org/officeDocument/2006/relationships/hyperlink" Target="https://www.youtube.com/watch?v=P1pBoDR-AFY"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goo.gl/forms/71QMaW4LMCSvA3rC2"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0.xml"/><Relationship Id="rId3" Type="http://schemas.openxmlformats.org/officeDocument/2006/relationships/hyperlink" Target="mailto:schmitm1@dearbornschools.org"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51"/>
          <p:cNvSpPr txBox="1">
            <a:spLocks noGrp="1"/>
          </p:cNvSpPr>
          <p:nvPr>
            <p:ph type="ctrTitle" idx="4294967295"/>
          </p:nvPr>
        </p:nvSpPr>
        <p:spPr>
          <a:xfrm>
            <a:off x="914400" y="1600200"/>
            <a:ext cx="7772400" cy="1828800"/>
          </a:xfrm>
        </p:spPr>
        <p:txBody>
          <a:bodyPr tIns="45700" bIns="45700" anchor="b" anchorCtr="1"/>
          <a:lstStyle/>
          <a:p>
            <a:pPr algn="ctr" eaLnBrk="1" hangingPunct="1">
              <a:buClr>
                <a:srgbClr val="000000"/>
              </a:buClr>
              <a:buSzPct val="25000"/>
              <a:buFont typeface="Calibri" charset="0"/>
              <a:buNone/>
            </a:pPr>
            <a:r>
              <a:rPr lang="en-US" altLang="en-US" sz="5700">
                <a:latin typeface="Calibri" charset="0"/>
                <a:ea typeface="Arial" charset="0"/>
                <a:cs typeface="Arial" charset="0"/>
                <a:sym typeface="Calibri" charset="0"/>
              </a:rPr>
              <a:t>Language Arts 5 &amp; 6</a:t>
            </a:r>
            <a:br>
              <a:rPr lang="en-US" altLang="en-US" sz="5700">
                <a:latin typeface="Calibri" charset="0"/>
                <a:ea typeface="Arial" charset="0"/>
                <a:cs typeface="Arial" charset="0"/>
                <a:sym typeface="Calibri" charset="0"/>
              </a:rPr>
            </a:br>
            <a:r>
              <a:rPr lang="en-US" altLang="en-US" sz="5700">
                <a:latin typeface="Calibri" charset="0"/>
                <a:ea typeface="Arial" charset="0"/>
                <a:cs typeface="Arial" charset="0"/>
                <a:sym typeface="Calibri" charset="0"/>
              </a:rPr>
              <a:t> Daily Agenda</a:t>
            </a:r>
          </a:p>
        </p:txBody>
      </p:sp>
      <p:sp>
        <p:nvSpPr>
          <p:cNvPr id="24579" name="Shape 52"/>
          <p:cNvSpPr txBox="1">
            <a:spLocks noGrp="1"/>
          </p:cNvSpPr>
          <p:nvPr>
            <p:ph type="subTitle" idx="4294967295"/>
          </p:nvPr>
        </p:nvSpPr>
        <p:spPr>
          <a:xfrm>
            <a:off x="2057400" y="3733800"/>
            <a:ext cx="6045200" cy="1752600"/>
          </a:xfrm>
        </p:spPr>
        <p:txBody>
          <a:bodyPr tIns="45700" bIns="45700"/>
          <a:lstStyle/>
          <a:p>
            <a:pPr algn="ctr" eaLnBrk="1" hangingPunct="1">
              <a:buClr>
                <a:srgbClr val="000000"/>
              </a:buClr>
              <a:buSzPct val="25000"/>
              <a:buFont typeface="Calibri" charset="0"/>
              <a:buNone/>
            </a:pPr>
            <a:r>
              <a:rPr lang="en-US" altLang="en-US" sz="3200">
                <a:latin typeface="Calibri" charset="0"/>
                <a:ea typeface="Arial" charset="0"/>
                <a:cs typeface="Arial" charset="0"/>
                <a:sym typeface="Calibri" charset="0"/>
              </a:rPr>
              <a:t>Mr. Schmitt</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9/8/16 Agenda</a:t>
            </a:r>
          </a:p>
        </p:txBody>
      </p:sp>
      <p:sp>
        <p:nvSpPr>
          <p:cNvPr id="4" name="TextBox 3"/>
          <p:cNvSpPr txBox="1"/>
          <p:nvPr/>
        </p:nvSpPr>
        <p:spPr>
          <a:xfrm>
            <a:off x="625475" y="1219200"/>
            <a:ext cx="8382000" cy="811213"/>
          </a:xfrm>
          <a:prstGeom prst="rect">
            <a:avLst/>
          </a:prstGeom>
          <a:noFill/>
        </p:spPr>
        <p:txBody>
          <a:bodyPr>
            <a:spAutoFit/>
          </a:bodyPr>
          <a:lstStyle/>
          <a:p>
            <a:pPr fontAlgn="auto">
              <a:lnSpc>
                <a:spcPct val="80000"/>
              </a:lnSpc>
              <a:spcBef>
                <a:spcPts val="400"/>
              </a:spcBef>
              <a:spcAft>
                <a:spcPts val="0"/>
              </a:spcAft>
              <a:buClr>
                <a:srgbClr val="000000"/>
              </a:buClr>
              <a:buSzPct val="100000"/>
              <a:defRPr/>
            </a:pPr>
            <a:r>
              <a:rPr lang="en-US" sz="1800" b="1" dirty="0">
                <a:latin typeface="Calibri"/>
                <a:ea typeface="Calibri"/>
                <a:cs typeface="Calibri"/>
                <a:sym typeface="Calibri"/>
              </a:rPr>
              <a:t>Daily Learning Targets</a:t>
            </a:r>
          </a:p>
          <a:p>
            <a:pPr marL="742950" lvl="1" indent="-285750" fontAlgn="auto">
              <a:lnSpc>
                <a:spcPct val="80000"/>
              </a:lnSpc>
              <a:spcBef>
                <a:spcPts val="400"/>
              </a:spcBef>
              <a:spcAft>
                <a:spcPts val="0"/>
              </a:spcAft>
              <a:buClr>
                <a:srgbClr val="000000"/>
              </a:buClr>
              <a:buSzPct val="100000"/>
              <a:buFont typeface="Calibri"/>
              <a:buChar char="–"/>
              <a:defRPr/>
            </a:pPr>
            <a:r>
              <a:rPr lang="en-US" sz="1600" dirty="0">
                <a:latin typeface="+mn-lt"/>
                <a:ea typeface="Calibri"/>
                <a:cs typeface="Calibri"/>
                <a:sym typeface="Calibri"/>
              </a:rPr>
              <a:t>I can follow directions the first time they are given. </a:t>
            </a:r>
          </a:p>
          <a:p>
            <a:pPr marL="742950" lvl="1" indent="-285750" fontAlgn="auto">
              <a:lnSpc>
                <a:spcPct val="80000"/>
              </a:lnSpc>
              <a:spcBef>
                <a:spcPts val="400"/>
              </a:spcBef>
              <a:spcAft>
                <a:spcPts val="0"/>
              </a:spcAft>
              <a:buClr>
                <a:srgbClr val="000000"/>
              </a:buClr>
              <a:buSzPct val="100000"/>
              <a:buFont typeface="Calibri"/>
              <a:buChar char="–"/>
              <a:defRPr/>
            </a:pPr>
            <a:r>
              <a:rPr lang="en-US" sz="1600" dirty="0">
                <a:latin typeface="+mn-lt"/>
                <a:ea typeface="Calibri"/>
                <a:cs typeface="Calibri"/>
                <a:sym typeface="Calibri"/>
              </a:rPr>
              <a:t>I can recognize and comply with classroom policies. </a:t>
            </a:r>
          </a:p>
        </p:txBody>
      </p:sp>
    </p:spTree>
  </p:cSld>
  <p:clrMapOvr>
    <a:masterClrMapping/>
  </p:clrMapOvr>
  <p:transition spd="slow">
    <p:cut/>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2595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Thursday 12/15/16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inference (noun)</a:t>
            </a: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In </a:t>
            </a:r>
            <a:r>
              <a:rPr lang="en-US" sz="1500" b="1" dirty="0">
                <a:solidFill>
                  <a:schemeClr val="accent3"/>
                </a:solidFill>
                <a:latin typeface="+mn-lt"/>
                <a:ea typeface="Calibri"/>
                <a:cs typeface="Calibri"/>
                <a:sym typeface="Calibri"/>
              </a:rPr>
              <a:t>class activities: </a:t>
            </a:r>
            <a:endParaRPr lang="en-US" sz="15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Bell Work </a:t>
            </a:r>
            <a:r>
              <a:rPr lang="mr-IN" sz="1500" dirty="0" smtClean="0">
                <a:solidFill>
                  <a:schemeClr val="accent3"/>
                </a:solidFill>
                <a:latin typeface="+mn-lt"/>
                <a:ea typeface="Calibri"/>
                <a:cs typeface="Calibri"/>
                <a:sym typeface="Calibri"/>
              </a:rPr>
              <a:t>–</a:t>
            </a:r>
            <a:r>
              <a:rPr lang="en-US" sz="1500" dirty="0" smtClean="0">
                <a:solidFill>
                  <a:schemeClr val="accent3"/>
                </a:solidFill>
                <a:latin typeface="+mn-lt"/>
                <a:ea typeface="Calibri"/>
                <a:cs typeface="Calibri"/>
                <a:sym typeface="Calibri"/>
              </a:rPr>
              <a:t> inference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Introduce new roles and schedule for Literature Circles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Complete newly assigned role for today (with your lit. circle).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Record Session #3 for lit. circles and collect responses to assigned questions (6 total) by the end of the hour. Role Sheets can be turned in, tomorrow. </a:t>
            </a:r>
            <a:endParaRPr lang="en-US" sz="1500" dirty="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Tomorrow = pass out new </a:t>
            </a:r>
            <a:r>
              <a:rPr lang="en-US" sz="1500" dirty="0">
                <a:solidFill>
                  <a:schemeClr val="accent3"/>
                </a:solidFill>
                <a:latin typeface="+mn-lt"/>
                <a:ea typeface="Calibri"/>
                <a:cs typeface="Calibri"/>
                <a:sym typeface="Calibri"/>
              </a:rPr>
              <a:t>r</a:t>
            </a:r>
            <a:r>
              <a:rPr lang="en-US" sz="1500" dirty="0" smtClean="0">
                <a:solidFill>
                  <a:schemeClr val="accent3"/>
                </a:solidFill>
                <a:latin typeface="+mn-lt"/>
                <a:ea typeface="Calibri"/>
                <a:cs typeface="Calibri"/>
                <a:sym typeface="Calibri"/>
              </a:rPr>
              <a:t>ubric for Final Presentations for </a:t>
            </a:r>
            <a:r>
              <a:rPr lang="en-US" sz="1500" i="1" dirty="0" smtClean="0">
                <a:solidFill>
                  <a:schemeClr val="accent3"/>
                </a:solidFill>
                <a:latin typeface="+mn-lt"/>
                <a:ea typeface="Calibri"/>
                <a:cs typeface="Calibri"/>
                <a:sym typeface="Calibri"/>
              </a:rPr>
              <a:t>The Crucible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i="1" dirty="0" smtClean="0">
                <a:solidFill>
                  <a:schemeClr val="accent3"/>
                </a:solidFill>
                <a:latin typeface="+mn-lt"/>
                <a:ea typeface="Calibri"/>
                <a:cs typeface="Calibri"/>
                <a:sym typeface="Calibri"/>
              </a:rPr>
              <a:t>Tomorrow = Workshop for Final Presentations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Work on Final Presentation for </a:t>
            </a:r>
            <a:r>
              <a:rPr lang="en-US" sz="1500" i="1" dirty="0" smtClean="0">
                <a:solidFill>
                  <a:schemeClr val="accent3"/>
                </a:solidFill>
                <a:latin typeface="+mn-lt"/>
                <a:ea typeface="Calibri"/>
                <a:cs typeface="Calibri"/>
                <a:sym typeface="Calibri"/>
              </a:rPr>
              <a:t>The Crucible</a:t>
            </a:r>
            <a:r>
              <a:rPr lang="en-US" sz="1500" dirty="0" smtClean="0">
                <a:solidFill>
                  <a:schemeClr val="accent3"/>
                </a:solidFill>
                <a:latin typeface="+mn-lt"/>
                <a:ea typeface="Calibri"/>
                <a:cs typeface="Calibri"/>
                <a:sym typeface="Calibri"/>
              </a:rPr>
              <a:t>. </a:t>
            </a:r>
            <a:r>
              <a:rPr lang="en-US" sz="1500" b="1" dirty="0" smtClean="0">
                <a:solidFill>
                  <a:schemeClr val="accent3"/>
                </a:solidFill>
                <a:latin typeface="+mn-lt"/>
                <a:ea typeface="Calibri"/>
                <a:cs typeface="Calibri"/>
                <a:sym typeface="Calibri"/>
              </a:rPr>
              <a:t>**Due Friday 12/23/16 at 8 p.m. on Google Classroom. </a:t>
            </a:r>
            <a:r>
              <a:rPr lang="en-US" sz="1500" b="1" dirty="0" smtClean="0">
                <a:solidFill>
                  <a:schemeClr val="accent3"/>
                </a:solidFill>
                <a:latin typeface="+mn-lt"/>
                <a:ea typeface="Calibri"/>
                <a:cs typeface="Calibri"/>
                <a:sym typeface="Wingdings" panose="05000000000000000000" pitchFamily="2" charset="2"/>
              </a:rPr>
              <a:t> </a:t>
            </a:r>
            <a:endParaRPr lang="en-US" sz="1500" b="1" i="1" dirty="0" smtClean="0">
              <a:solidFill>
                <a:schemeClr val="accent3"/>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solidFill>
                  <a:schemeClr val="accent3"/>
                </a:solidFill>
                <a:latin typeface="+mn-lt"/>
              </a:rPr>
              <a:t> I can </a:t>
            </a:r>
            <a:r>
              <a:rPr lang="en-US" sz="1500" dirty="0" smtClean="0">
                <a:solidFill>
                  <a:schemeClr val="accent3"/>
                </a:solidFill>
                <a:latin typeface="+mn-lt"/>
              </a:rPr>
              <a:t>organize my thoughts about diabolical opposition and community responsibility to analyze the two major themes in </a:t>
            </a:r>
            <a:r>
              <a:rPr lang="en-US" sz="1500" i="1" dirty="0" smtClean="0">
                <a:solidFill>
                  <a:schemeClr val="accent3"/>
                </a:solidFill>
                <a:latin typeface="+mn-lt"/>
              </a:rPr>
              <a:t>The Crucible</a:t>
            </a:r>
            <a:r>
              <a:rPr lang="en-US" sz="1500" dirty="0" smtClean="0">
                <a:solidFill>
                  <a:schemeClr val="accent3"/>
                </a:solidFill>
                <a:latin typeface="+mn-lt"/>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can help develop routines which will allow my group and the class to be successful when discussing a shared literary text. </a:t>
            </a:r>
          </a:p>
          <a:p>
            <a:pPr lvl="4"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Homework: </a:t>
            </a:r>
            <a:endParaRPr lang="en-US" sz="1500" dirty="0">
              <a:solidFill>
                <a:schemeClr val="accent3"/>
              </a:solidFill>
              <a:latin typeface="+mn-lt"/>
              <a:ea typeface="Calibri"/>
              <a:cs typeface="Calibri"/>
              <a:sym typeface="Calibri"/>
            </a:endParaRPr>
          </a:p>
          <a:p>
            <a:pPr marL="342900" lvl="4" indent="-342900" eaLnBrk="1" fontAlgn="auto" hangingPunct="1">
              <a:lnSpc>
                <a:spcPct val="150000"/>
              </a:lnSpc>
              <a:spcBef>
                <a:spcPts val="0"/>
              </a:spcBef>
              <a:spcAft>
                <a:spcPts val="0"/>
              </a:spcAft>
              <a:buClr>
                <a:srgbClr val="000000"/>
              </a:buClr>
              <a:buSzPct val="100000"/>
              <a:buFontTx/>
              <a:buAutoNum type="arabicPeriod"/>
              <a:defRPr/>
            </a:pPr>
            <a:r>
              <a:rPr lang="en-US" sz="1500" dirty="0" smtClean="0">
                <a:solidFill>
                  <a:schemeClr val="accent3"/>
                </a:solidFill>
                <a:latin typeface="+mn-lt"/>
                <a:ea typeface="Calibri"/>
                <a:cs typeface="Calibri"/>
                <a:sym typeface="Calibri"/>
              </a:rPr>
              <a:t>Work on Final Presentations for The Crucible</a:t>
            </a:r>
          </a:p>
        </p:txBody>
      </p:sp>
    </p:spTree>
  </p:cSld>
  <p:clrMapOvr>
    <a:masterClrMapping/>
  </p:clrMapOvr>
  <p:transition spd="slow">
    <p:cut/>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12/15/16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inference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b="1" dirty="0">
                <a:solidFill>
                  <a:schemeClr val="bg1"/>
                </a:solidFill>
              </a:rPr>
              <a:t>in</a:t>
            </a:r>
            <a:r>
              <a:rPr lang="en-US" sz="2000" dirty="0">
                <a:solidFill>
                  <a:schemeClr val="bg1"/>
                </a:solidFill>
              </a:rPr>
              <a:t>-</a:t>
            </a:r>
            <a:r>
              <a:rPr lang="en-US" sz="2000" dirty="0" err="1">
                <a:solidFill>
                  <a:schemeClr val="bg1"/>
                </a:solidFill>
              </a:rPr>
              <a:t>fer</a:t>
            </a:r>
            <a:r>
              <a:rPr lang="en-US" sz="2000" dirty="0">
                <a:solidFill>
                  <a:schemeClr val="bg1"/>
                </a:solidFill>
              </a:rPr>
              <a:t>-</a:t>
            </a:r>
            <a:r>
              <a:rPr lang="en-US" sz="2000" i="1" dirty="0">
                <a:solidFill>
                  <a:schemeClr val="bg1"/>
                </a:solidFill>
              </a:rPr>
              <a:t>uh</a:t>
            </a:r>
            <a:r>
              <a:rPr lang="en-US" sz="2000" dirty="0">
                <a:solidFill>
                  <a:schemeClr val="bg1"/>
                </a:solidFill>
              </a:rPr>
              <a:t> </a:t>
            </a:r>
            <a:r>
              <a:rPr lang="en-US" sz="2000" dirty="0" smtClean="0">
                <a:solidFill>
                  <a:schemeClr val="bg1"/>
                </a:solidFill>
              </a:rPr>
              <a:t>ns]</a:t>
            </a:r>
            <a:r>
              <a:rPr lang="en-US" sz="2000" dirty="0">
                <a:solidFill>
                  <a:schemeClr val="bg1"/>
                </a:solidFill>
              </a:rPr>
              <a:t>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infer (verb)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From the data collected, scientists were able to make the </a:t>
            </a:r>
            <a:r>
              <a:rPr lang="en-US" sz="2000" b="1" u="sng" dirty="0">
                <a:solidFill>
                  <a:schemeClr val="bg1"/>
                </a:solidFill>
              </a:rPr>
              <a:t>inference </a:t>
            </a:r>
            <a:r>
              <a:rPr lang="en-US" sz="2000" dirty="0">
                <a:solidFill>
                  <a:schemeClr val="bg1"/>
                </a:solidFill>
              </a:rPr>
              <a:t>that the water was polluted to the extent it was unsafe to drink.</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68975"/>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an educated guess made through observation</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conclusion, assumption, guess, interpretation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2800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 Monday 12/19/16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rhetoric (noun)</a:t>
            </a: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In </a:t>
            </a:r>
            <a:r>
              <a:rPr lang="en-US" sz="1500" b="1" dirty="0">
                <a:solidFill>
                  <a:schemeClr val="accent3"/>
                </a:solidFill>
                <a:latin typeface="+mn-lt"/>
                <a:ea typeface="Calibri"/>
                <a:cs typeface="Calibri"/>
                <a:sym typeface="Calibri"/>
              </a:rPr>
              <a:t>class activities: </a:t>
            </a:r>
            <a:endParaRPr lang="en-US" sz="15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Bell Work </a:t>
            </a:r>
            <a:r>
              <a:rPr lang="mr-IN" sz="1500" dirty="0" smtClean="0">
                <a:solidFill>
                  <a:schemeClr val="accent3"/>
                </a:solidFill>
                <a:latin typeface="+mn-lt"/>
                <a:ea typeface="Calibri"/>
                <a:cs typeface="Calibri"/>
                <a:sym typeface="Calibri"/>
              </a:rPr>
              <a:t>–</a:t>
            </a:r>
            <a:r>
              <a:rPr lang="en-US" sz="1500" dirty="0" smtClean="0">
                <a:solidFill>
                  <a:schemeClr val="accent3"/>
                </a:solidFill>
                <a:latin typeface="+mn-lt"/>
                <a:ea typeface="Calibri"/>
                <a:cs typeface="Calibri"/>
                <a:sym typeface="Calibri"/>
              </a:rPr>
              <a:t> rhetoric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Read Lit. Circle books for 10 minutes and answer assigned questions or complete role sheet  (15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Record Session #4 for Lit. </a:t>
            </a:r>
            <a:r>
              <a:rPr lang="en-US" sz="1500" dirty="0">
                <a:solidFill>
                  <a:schemeClr val="accent3"/>
                </a:solidFill>
                <a:latin typeface="+mn-lt"/>
                <a:ea typeface="Calibri"/>
                <a:cs typeface="Calibri"/>
                <a:sym typeface="Calibri"/>
              </a:rPr>
              <a:t>C</a:t>
            </a:r>
            <a:r>
              <a:rPr lang="en-US" sz="1500" dirty="0" smtClean="0">
                <a:solidFill>
                  <a:schemeClr val="accent3"/>
                </a:solidFill>
                <a:latin typeface="+mn-lt"/>
                <a:ea typeface="Calibri"/>
                <a:cs typeface="Calibri"/>
                <a:sym typeface="Calibri"/>
              </a:rPr>
              <a:t>ircles and collect responses to assigned questions (8 total), role sheets, and reflections by the end of the hour</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to your group’s folder. </a:t>
            </a:r>
            <a:r>
              <a:rPr lang="en-US" sz="1500" b="1" dirty="0" smtClean="0">
                <a:solidFill>
                  <a:schemeClr val="accent3"/>
                </a:solidFill>
                <a:latin typeface="+mn-lt"/>
                <a:ea typeface="Calibri"/>
                <a:cs typeface="Calibri"/>
                <a:sym typeface="Calibri"/>
              </a:rPr>
              <a:t>**You must fill out the reflection sheet! </a:t>
            </a:r>
            <a:r>
              <a:rPr lang="en-US" sz="1500" b="1" dirty="0" smtClean="0">
                <a:solidFill>
                  <a:schemeClr val="accent3"/>
                </a:solidFill>
                <a:latin typeface="+mn-lt"/>
                <a:ea typeface="Calibri"/>
                <a:cs typeface="Calibri"/>
                <a:sym typeface="Wingdings"/>
              </a:rPr>
              <a:t> </a:t>
            </a:r>
            <a:endParaRPr lang="en-US" sz="1500" b="1" dirty="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Work on Final Presentation for </a:t>
            </a:r>
            <a:r>
              <a:rPr lang="en-US" sz="1500" i="1" dirty="0" smtClean="0">
                <a:solidFill>
                  <a:schemeClr val="accent3"/>
                </a:solidFill>
                <a:latin typeface="+mn-lt"/>
                <a:ea typeface="Calibri"/>
                <a:cs typeface="Calibri"/>
                <a:sym typeface="Calibri"/>
              </a:rPr>
              <a:t>The Crucible</a:t>
            </a:r>
            <a:r>
              <a:rPr lang="en-US" sz="1500" dirty="0" smtClean="0">
                <a:solidFill>
                  <a:schemeClr val="accent3"/>
                </a:solidFill>
                <a:latin typeface="+mn-lt"/>
                <a:ea typeface="Calibri"/>
                <a:cs typeface="Calibri"/>
                <a:sym typeface="Calibri"/>
              </a:rPr>
              <a:t>. </a:t>
            </a:r>
            <a:r>
              <a:rPr lang="en-US" sz="1500" b="1" dirty="0" smtClean="0">
                <a:solidFill>
                  <a:schemeClr val="accent3"/>
                </a:solidFill>
                <a:latin typeface="+mn-lt"/>
                <a:ea typeface="Calibri"/>
                <a:cs typeface="Calibri"/>
                <a:sym typeface="Calibri"/>
              </a:rPr>
              <a:t>**Due Friday 12/23/16 at 8 p.m. on Google Classroom. </a:t>
            </a:r>
            <a:r>
              <a:rPr lang="en-US" sz="1500" b="1" dirty="0" smtClean="0">
                <a:solidFill>
                  <a:schemeClr val="accent3"/>
                </a:solidFill>
                <a:latin typeface="+mn-lt"/>
                <a:ea typeface="Calibri"/>
                <a:cs typeface="Calibri"/>
                <a:sym typeface="Wingdings" panose="05000000000000000000" pitchFamily="2" charset="2"/>
              </a:rPr>
              <a:t> </a:t>
            </a:r>
            <a:endParaRPr lang="en-US" sz="1500" b="1" i="1" dirty="0" smtClean="0">
              <a:solidFill>
                <a:schemeClr val="accent3"/>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effectively collaborate with my small group in order to meet expectations for the Literature Circles Unit.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reasoning. </a:t>
            </a:r>
            <a:endParaRPr lang="en-US" sz="1500" dirty="0" smtClean="0">
              <a:solidFill>
                <a:schemeClr val="accent3"/>
              </a:solidFill>
              <a:latin typeface="+mn-lt"/>
            </a:endParaRPr>
          </a:p>
          <a:p>
            <a:pPr lvl="4"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Homework: </a:t>
            </a:r>
            <a:endParaRPr lang="en-US" sz="1500" dirty="0">
              <a:solidFill>
                <a:schemeClr val="accent3"/>
              </a:solidFill>
              <a:latin typeface="+mn-lt"/>
              <a:ea typeface="Calibri"/>
              <a:cs typeface="Calibri"/>
              <a:sym typeface="Calibri"/>
            </a:endParaRPr>
          </a:p>
          <a:p>
            <a:pPr marL="342900" lvl="4" indent="-342900" eaLnBrk="1" fontAlgn="auto" hangingPunct="1">
              <a:lnSpc>
                <a:spcPct val="150000"/>
              </a:lnSpc>
              <a:spcBef>
                <a:spcPts val="0"/>
              </a:spcBef>
              <a:spcAft>
                <a:spcPts val="0"/>
              </a:spcAft>
              <a:buClr>
                <a:srgbClr val="000000"/>
              </a:buClr>
              <a:buSzPct val="100000"/>
              <a:buFontTx/>
              <a:buAutoNum type="arabicPeriod"/>
              <a:defRPr/>
            </a:pPr>
            <a:r>
              <a:rPr lang="en-US" sz="1500" dirty="0" smtClean="0">
                <a:solidFill>
                  <a:schemeClr val="accent3"/>
                </a:solidFill>
                <a:latin typeface="+mn-lt"/>
                <a:ea typeface="Calibri"/>
                <a:cs typeface="Calibri"/>
                <a:sym typeface="Calibri"/>
              </a:rPr>
              <a:t>Work on Final Presentations for The Crucible</a:t>
            </a:r>
          </a:p>
        </p:txBody>
      </p:sp>
    </p:spTree>
  </p:cSld>
  <p:clrMapOvr>
    <a:masterClrMapping/>
  </p:clrMapOvr>
  <p:transition spd="slow">
    <p:cut/>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12/19/16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rhetoric</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a:t>
            </a:r>
            <a:r>
              <a:rPr lang="en-US" sz="2000" b="1" dirty="0">
                <a:solidFill>
                  <a:schemeClr val="bg1"/>
                </a:solidFill>
              </a:rPr>
              <a:t>ret</a:t>
            </a:r>
            <a:r>
              <a:rPr lang="en-US" sz="2000" dirty="0">
                <a:solidFill>
                  <a:schemeClr val="bg1"/>
                </a:solidFill>
              </a:rPr>
              <a:t>-</a:t>
            </a:r>
            <a:r>
              <a:rPr lang="en-US" sz="2000" dirty="0" err="1">
                <a:solidFill>
                  <a:schemeClr val="bg1"/>
                </a:solidFill>
              </a:rPr>
              <a:t>er</a:t>
            </a:r>
            <a:r>
              <a:rPr lang="en-US" sz="2000" dirty="0">
                <a:solidFill>
                  <a:schemeClr val="bg1"/>
                </a:solidFill>
              </a:rPr>
              <a:t>-</a:t>
            </a:r>
            <a:r>
              <a:rPr lang="en-US" sz="2000" dirty="0" err="1">
                <a:solidFill>
                  <a:schemeClr val="bg1"/>
                </a:solidFill>
              </a:rPr>
              <a:t>ik</a:t>
            </a:r>
            <a:r>
              <a:rPr lang="en-US" sz="2000" dirty="0">
                <a:solidFill>
                  <a:schemeClr val="bg1"/>
                </a:solidFill>
              </a:rPr>
              <a:t>]</a:t>
            </a:r>
            <a:r>
              <a:rPr lang="en-US" sz="2000" dirty="0"/>
              <a:t>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rhetorical (adjective)</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Although the cult leader filled his followers’ heads with crazy </a:t>
            </a:r>
            <a:r>
              <a:rPr lang="en-US" sz="2000" u="sng" dirty="0">
                <a:solidFill>
                  <a:schemeClr val="bg1"/>
                </a:solidFill>
              </a:rPr>
              <a:t>rhetoric</a:t>
            </a:r>
            <a:r>
              <a:rPr lang="en-US" sz="2000" dirty="0">
                <a:solidFill>
                  <a:schemeClr val="bg1"/>
                </a:solidFill>
              </a:rPr>
              <a:t>, he did not want any of his people to die.</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68975"/>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the art of effective or persuasive speaking or writing, especially the use of figures of speech and other compositional techniques</a:t>
            </a:r>
            <a:r>
              <a:rPr lang="en-US" altLang="x-none" sz="2000">
                <a:solidFill>
                  <a:schemeClr val="tx1"/>
                </a:solidFill>
              </a:rPr>
              <a:t>.</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discourse, rant, eloquence, address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005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 Tuesday 12/20/16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objective (</a:t>
            </a:r>
            <a:r>
              <a:rPr lang="en-US" sz="1500" dirty="0" err="1" smtClean="0">
                <a:solidFill>
                  <a:schemeClr val="accent3"/>
                </a:solidFill>
                <a:latin typeface="+mn-lt"/>
                <a:ea typeface="Calibri"/>
                <a:cs typeface="Calibri"/>
                <a:sym typeface="Calibri"/>
              </a:rPr>
              <a:t>adj</a:t>
            </a:r>
            <a:r>
              <a:rPr lang="en-US" sz="1500" dirty="0" smtClean="0">
                <a:solidFill>
                  <a:schemeClr val="accent3"/>
                </a:solidFill>
                <a:latin typeface="+mn-lt"/>
                <a:ea typeface="Calibri"/>
                <a:cs typeface="Calibri"/>
                <a:sym typeface="Calibri"/>
              </a:rPr>
              <a:t>)</a:t>
            </a: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In </a:t>
            </a:r>
            <a:r>
              <a:rPr lang="en-US" sz="1500" b="1" dirty="0">
                <a:solidFill>
                  <a:schemeClr val="accent3"/>
                </a:solidFill>
                <a:latin typeface="+mn-lt"/>
                <a:ea typeface="Calibri"/>
                <a:cs typeface="Calibri"/>
                <a:sym typeface="Calibri"/>
              </a:rPr>
              <a:t>class activities: </a:t>
            </a:r>
            <a:endParaRPr lang="en-US" sz="15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Bell Work </a:t>
            </a:r>
            <a:r>
              <a:rPr lang="mr-IN" sz="1500" dirty="0" smtClean="0">
                <a:solidFill>
                  <a:schemeClr val="accent3"/>
                </a:solidFill>
                <a:latin typeface="+mn-lt"/>
                <a:ea typeface="Calibri"/>
                <a:cs typeface="Calibri"/>
                <a:sym typeface="Calibri"/>
              </a:rPr>
              <a:t>–</a:t>
            </a:r>
            <a:r>
              <a:rPr lang="en-US" sz="1500" dirty="0" smtClean="0">
                <a:solidFill>
                  <a:schemeClr val="accent3"/>
                </a:solidFill>
                <a:latin typeface="+mn-lt"/>
                <a:ea typeface="Calibri"/>
                <a:cs typeface="Calibri"/>
                <a:sym typeface="Calibri"/>
              </a:rPr>
              <a:t> objective (</a:t>
            </a:r>
            <a:r>
              <a:rPr lang="en-US" sz="1500" dirty="0" err="1" smtClean="0">
                <a:solidFill>
                  <a:schemeClr val="accent3"/>
                </a:solidFill>
                <a:latin typeface="+mn-lt"/>
                <a:ea typeface="Calibri"/>
                <a:cs typeface="Calibri"/>
                <a:sym typeface="Calibri"/>
              </a:rPr>
              <a:t>adj</a:t>
            </a:r>
            <a:r>
              <a:rPr lang="en-US" sz="1500" dirty="0" smtClean="0">
                <a:solidFill>
                  <a:schemeClr val="accent3"/>
                </a:solidFill>
                <a:latin typeface="+mn-lt"/>
                <a:ea typeface="Calibri"/>
                <a:cs typeface="Calibri"/>
                <a:sym typeface="Calibri"/>
              </a:rPr>
              <a: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Quick mini lesson on MLA format (</a:t>
            </a:r>
            <a:r>
              <a:rPr lang="en-US" sz="1500" dirty="0" err="1" smtClean="0">
                <a:solidFill>
                  <a:schemeClr val="accent3"/>
                </a:solidFill>
                <a:latin typeface="+mn-lt"/>
                <a:ea typeface="Calibri"/>
                <a:cs typeface="Calibri"/>
                <a:sym typeface="Calibri"/>
              </a:rPr>
              <a:t>citationmachine.net</a:t>
            </a:r>
            <a:r>
              <a:rPr lang="en-US" sz="1500" dirty="0" smtClean="0">
                <a:solidFill>
                  <a:schemeClr val="accent3"/>
                </a:solidFill>
                <a:latin typeface="+mn-lt"/>
                <a:ea typeface="Calibri"/>
                <a:cs typeface="Calibri"/>
                <a:sym typeface="Calibri"/>
              </a:rPr>
              <a: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Work on Final Presentation for </a:t>
            </a:r>
            <a:r>
              <a:rPr lang="en-US" sz="1500" i="1" dirty="0" smtClean="0">
                <a:solidFill>
                  <a:schemeClr val="accent3"/>
                </a:solidFill>
                <a:latin typeface="+mn-lt"/>
                <a:ea typeface="Calibri"/>
                <a:cs typeface="Calibri"/>
                <a:sym typeface="Calibri"/>
              </a:rPr>
              <a:t>The Crucible</a:t>
            </a:r>
            <a:r>
              <a:rPr lang="en-US" sz="1500" dirty="0" smtClean="0">
                <a:solidFill>
                  <a:schemeClr val="accent3"/>
                </a:solidFill>
                <a:latin typeface="+mn-lt"/>
                <a:ea typeface="Calibri"/>
                <a:cs typeface="Calibri"/>
                <a:sym typeface="Calibri"/>
              </a:rPr>
              <a:t>. </a:t>
            </a:r>
            <a:r>
              <a:rPr lang="en-US" sz="1500" b="1" dirty="0" smtClean="0">
                <a:solidFill>
                  <a:schemeClr val="accent3"/>
                </a:solidFill>
                <a:latin typeface="+mn-lt"/>
                <a:ea typeface="Calibri"/>
                <a:cs typeface="Calibri"/>
                <a:sym typeface="Calibri"/>
              </a:rPr>
              <a:t>**Due Friday 12/23/16 at 8 p.m. on Google Classroom. </a:t>
            </a:r>
            <a:r>
              <a:rPr lang="en-US" sz="1500" b="1" dirty="0" smtClean="0">
                <a:solidFill>
                  <a:schemeClr val="accent3"/>
                </a:solidFill>
                <a:latin typeface="+mn-lt"/>
                <a:ea typeface="Calibri"/>
                <a:cs typeface="Calibri"/>
                <a:sym typeface="Wingdings" panose="05000000000000000000" pitchFamily="2" charset="2"/>
              </a:rPr>
              <a:t>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b="1" dirty="0" smtClean="0">
                <a:solidFill>
                  <a:schemeClr val="accent3"/>
                </a:solidFill>
                <a:latin typeface="+mn-lt"/>
                <a:ea typeface="Calibri"/>
                <a:cs typeface="Calibri"/>
                <a:sym typeface="Wingdings" panose="05000000000000000000" pitchFamily="2" charset="2"/>
              </a:rPr>
              <a:t>Exit Ticket (1 per group): </a:t>
            </a:r>
            <a:r>
              <a:rPr lang="en-US" sz="1500" dirty="0" smtClean="0">
                <a:solidFill>
                  <a:schemeClr val="accent3"/>
                </a:solidFill>
                <a:latin typeface="+mn-lt"/>
                <a:ea typeface="Calibri"/>
                <a:cs typeface="Calibri"/>
                <a:sym typeface="Wingdings" panose="05000000000000000000" pitchFamily="2" charset="2"/>
              </a:rPr>
              <a:t>With your group, write down three goals to ensure your presentation will be completed and turned in on time. </a:t>
            </a:r>
            <a:endParaRPr lang="en-US" sz="1500" dirty="0" smtClean="0">
              <a:solidFill>
                <a:schemeClr val="accent3"/>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effectively collaborate with my small group in order to meet expectations for the Literature Circles Unit.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reasoning. </a:t>
            </a:r>
            <a:endParaRPr lang="en-US" sz="1500" dirty="0" smtClean="0">
              <a:solidFill>
                <a:schemeClr val="accent3"/>
              </a:solidFill>
              <a:latin typeface="+mn-lt"/>
            </a:endParaRPr>
          </a:p>
          <a:p>
            <a:pPr lvl="4"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Homework: </a:t>
            </a:r>
            <a:endParaRPr lang="en-US" sz="1500" dirty="0">
              <a:solidFill>
                <a:schemeClr val="accent3"/>
              </a:solidFill>
              <a:latin typeface="+mn-lt"/>
              <a:ea typeface="Calibri"/>
              <a:cs typeface="Calibri"/>
              <a:sym typeface="Calibri"/>
            </a:endParaRPr>
          </a:p>
          <a:p>
            <a:pPr marL="342900" lvl="4" indent="-342900" eaLnBrk="1" fontAlgn="auto" hangingPunct="1">
              <a:lnSpc>
                <a:spcPct val="150000"/>
              </a:lnSpc>
              <a:spcBef>
                <a:spcPts val="0"/>
              </a:spcBef>
              <a:spcAft>
                <a:spcPts val="0"/>
              </a:spcAft>
              <a:buClr>
                <a:srgbClr val="000000"/>
              </a:buClr>
              <a:buSzPct val="100000"/>
              <a:buFontTx/>
              <a:buAutoNum type="arabicPeriod"/>
              <a:defRPr/>
            </a:pPr>
            <a:r>
              <a:rPr lang="en-US" sz="1500" dirty="0" smtClean="0">
                <a:solidFill>
                  <a:schemeClr val="accent3"/>
                </a:solidFill>
                <a:latin typeface="+mn-lt"/>
                <a:ea typeface="Calibri"/>
                <a:cs typeface="Calibri"/>
                <a:sym typeface="Calibri"/>
              </a:rPr>
              <a:t>Work on Final Presentations for The Crucible</a:t>
            </a:r>
          </a:p>
        </p:txBody>
      </p:sp>
    </p:spTree>
  </p:cSld>
  <p:clrMapOvr>
    <a:masterClrMapping/>
  </p:clrMapOvr>
  <p:transition spd="slow">
    <p:cut/>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12/20/16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objective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adjective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i="1" dirty="0">
                <a:solidFill>
                  <a:schemeClr val="bg1"/>
                </a:solidFill>
              </a:rPr>
              <a:t>uh</a:t>
            </a:r>
            <a:r>
              <a:rPr lang="en-US" sz="2000" dirty="0">
                <a:solidFill>
                  <a:schemeClr val="bg1"/>
                </a:solidFill>
              </a:rPr>
              <a:t> b-</a:t>
            </a:r>
            <a:r>
              <a:rPr lang="en-US" sz="2000" b="1" dirty="0" err="1">
                <a:solidFill>
                  <a:schemeClr val="bg1"/>
                </a:solidFill>
              </a:rPr>
              <a:t>jek</a:t>
            </a:r>
            <a:r>
              <a:rPr lang="en-US" sz="2000" dirty="0">
                <a:solidFill>
                  <a:schemeClr val="bg1"/>
                </a:solidFill>
              </a:rPr>
              <a:t>-</a:t>
            </a:r>
            <a:r>
              <a:rPr lang="en-US" sz="2000" dirty="0" err="1">
                <a:solidFill>
                  <a:schemeClr val="bg1"/>
                </a:solidFill>
              </a:rPr>
              <a:t>tiv</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objectively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Mr. Schmitt provided the police officer with an </a:t>
            </a:r>
            <a:r>
              <a:rPr lang="en-US" sz="2000" b="1" u="sng" dirty="0" smtClean="0">
                <a:solidFill>
                  <a:schemeClr val="bg1"/>
                </a:solidFill>
              </a:rPr>
              <a:t>objective</a:t>
            </a:r>
            <a:r>
              <a:rPr lang="en-US" sz="2000" dirty="0" smtClean="0">
                <a:solidFill>
                  <a:schemeClr val="bg1"/>
                </a:solidFill>
              </a:rPr>
              <a:t> report of the altercation he witnessed outside of the school. </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68975"/>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(of a person or their judgment) not influenced by personal feelings or opinions in considering and representing facts.</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Impartial, unbiased, neutral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8" name="Shape 58"/>
          <p:cNvSpPr txBox="1">
            <a:spLocks noGrp="1"/>
          </p:cNvSpPr>
          <p:nvPr>
            <p:ph type="body" idx="4294967295"/>
          </p:nvPr>
        </p:nvSpPr>
        <p:spPr>
          <a:xfrm>
            <a:off x="2171700" y="6096000"/>
            <a:ext cx="5067300" cy="304800"/>
          </a:xfrm>
        </p:spPr>
        <p:txBody>
          <a:bodyPr tIns="45700" bIns="45700">
            <a:noAutofit/>
          </a:bodyPr>
          <a:lstStyle/>
          <a:p>
            <a:pPr eaLnBrk="1" fontAlgn="auto" hangingPunct="1">
              <a:spcBef>
                <a:spcPts val="0"/>
              </a:spcBef>
              <a:spcAft>
                <a:spcPts val="0"/>
              </a:spcAft>
              <a:buClr>
                <a:srgbClr val="000000"/>
              </a:buClr>
              <a:buSzPct val="100000"/>
              <a:defRPr/>
            </a:pPr>
            <a:r>
              <a:rPr lang="en-US" sz="1500" dirty="0">
                <a:solidFill>
                  <a:schemeClr val="accent3"/>
                </a:solidFill>
                <a:latin typeface="+mn-lt"/>
                <a:ea typeface="Calibri"/>
                <a:cs typeface="Calibri"/>
                <a:sym typeface="Calibri"/>
                <a:hlinkClick r:id="rId3"/>
              </a:rPr>
              <a:t>https://</a:t>
            </a:r>
            <a:r>
              <a:rPr lang="en-US" sz="1500" dirty="0" smtClean="0">
                <a:solidFill>
                  <a:schemeClr val="accent3"/>
                </a:solidFill>
                <a:latin typeface="+mn-lt"/>
                <a:ea typeface="Calibri"/>
                <a:cs typeface="Calibri"/>
                <a:sym typeface="Calibri"/>
                <a:hlinkClick r:id="rId3"/>
              </a:rPr>
              <a:t>owl.english.purdue.edu/owl/resource/747/12</a:t>
            </a:r>
          </a:p>
          <a:p>
            <a:pPr eaLnBrk="1" fontAlgn="auto" hangingPunct="1">
              <a:spcBef>
                <a:spcPts val="0"/>
              </a:spcBef>
              <a:spcAft>
                <a:spcPts val="0"/>
              </a:spcAft>
              <a:buClr>
                <a:srgbClr val="000000"/>
              </a:buClr>
              <a:buSzPct val="100000"/>
              <a:defRPr/>
            </a:pPr>
            <a:r>
              <a:rPr lang="en-US" sz="1500" dirty="0">
                <a:solidFill>
                  <a:schemeClr val="accent3"/>
                </a:solidFill>
                <a:latin typeface="+mn-lt"/>
                <a:ea typeface="Calibri"/>
                <a:cs typeface="Calibri"/>
                <a:sym typeface="Calibri"/>
                <a:hlinkClick r:id="rId3"/>
              </a:rPr>
              <a:t>http://www.citationmachine.net/mla/cite-a-book/</a:t>
            </a:r>
            <a:endParaRPr lang="en-US" sz="1500" dirty="0" smtClean="0">
              <a:solidFill>
                <a:schemeClr val="accent3"/>
              </a:solidFill>
              <a:latin typeface="+mn-lt"/>
              <a:ea typeface="Calibri"/>
              <a:cs typeface="Calibri"/>
              <a:sym typeface="Calibri"/>
            </a:endParaRPr>
          </a:p>
          <a:p>
            <a:pPr eaLnBrk="1" fontAlgn="auto" hangingPunct="1">
              <a:spcBef>
                <a:spcPts val="0"/>
              </a:spcBef>
              <a:spcAft>
                <a:spcPts val="0"/>
              </a:spcAft>
              <a:buClr>
                <a:srgbClr val="000000"/>
              </a:buClr>
              <a:buSzPct val="100000"/>
              <a:defRPr/>
            </a:pPr>
            <a:endParaRPr lang="en-US" sz="1500" dirty="0" smtClean="0">
              <a:solidFill>
                <a:schemeClr val="accent3"/>
              </a:solidFill>
              <a:latin typeface="+mn-lt"/>
              <a:ea typeface="Calibri"/>
              <a:cs typeface="Calibri"/>
              <a:sym typeface="Calibri"/>
            </a:endParaRPr>
          </a:p>
        </p:txBody>
      </p:sp>
      <p:pic>
        <p:nvPicPr>
          <p:cNvPr id="13209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990600"/>
            <a:ext cx="6477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0" name="TextBox 2"/>
          <p:cNvSpPr txBox="1">
            <a:spLocks noChangeArrowheads="1"/>
          </p:cNvSpPr>
          <p:nvPr/>
        </p:nvSpPr>
        <p:spPr bwMode="auto">
          <a:xfrm>
            <a:off x="1752600" y="188913"/>
            <a:ext cx="6172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400" b="1">
                <a:solidFill>
                  <a:schemeClr val="bg1"/>
                </a:solidFill>
              </a:rPr>
              <a:t>Sample Works Cited Page in MLA Format</a:t>
            </a:r>
          </a:p>
        </p:txBody>
      </p:sp>
    </p:spTree>
  </p:cSld>
  <p:clrMapOvr>
    <a:masterClrMapping/>
  </p:clrMapOvr>
  <p:transition spd="slow">
    <p:cut/>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22" name="Title 1"/>
          <p:cNvSpPr txBox="1">
            <a:spLocks noGrp="1"/>
          </p:cNvSpPr>
          <p:nvPr>
            <p:ph type="title"/>
          </p:nvPr>
        </p:nvSpPr>
        <p:spPr>
          <a:xfrm>
            <a:off x="457200" y="152400"/>
            <a:ext cx="8229600" cy="1143000"/>
          </a:xfrm>
        </p:spPr>
        <p:txBody>
          <a:bodyPr/>
          <a:lstStyle/>
          <a:p>
            <a:pPr>
              <a:spcBef>
                <a:spcPct val="0"/>
              </a:spcBef>
              <a:spcAft>
                <a:spcPct val="0"/>
              </a:spcAft>
            </a:pPr>
            <a:r>
              <a:rPr lang="en-US" altLang="x-none" sz="3200" b="1">
                <a:solidFill>
                  <a:schemeClr val="bg1"/>
                </a:solidFill>
                <a:latin typeface="Arial" charset="0"/>
                <a:ea typeface="Arial" charset="0"/>
                <a:cs typeface="Arial" charset="0"/>
              </a:rPr>
              <a:t>In-text citation basic rules and examples</a:t>
            </a:r>
          </a:p>
        </p:txBody>
      </p:sp>
      <p:sp>
        <p:nvSpPr>
          <p:cNvPr id="133123" name="Text Placeholder 3"/>
          <p:cNvSpPr txBox="1">
            <a:spLocks noGrp="1"/>
          </p:cNvSpPr>
          <p:nvPr>
            <p:ph type="body" idx="1"/>
          </p:nvPr>
        </p:nvSpPr>
        <p:spPr>
          <a:xfrm>
            <a:off x="457200" y="1417638"/>
            <a:ext cx="8229600" cy="4983162"/>
          </a:xfrm>
        </p:spPr>
        <p:txBody>
          <a:bodyPr/>
          <a:lstStyle/>
          <a:p>
            <a:pPr marL="203200" indent="0">
              <a:spcBef>
                <a:spcPts val="638"/>
              </a:spcBef>
              <a:spcAft>
                <a:spcPct val="0"/>
              </a:spcAft>
              <a:buClr>
                <a:srgbClr val="000000"/>
              </a:buClr>
              <a:buFont typeface="Calibri" charset="0"/>
              <a:buNone/>
            </a:pPr>
            <a:r>
              <a:rPr lang="en-US" altLang="x-none" sz="1600">
                <a:solidFill>
                  <a:schemeClr val="bg1"/>
                </a:solidFill>
                <a:latin typeface="Arial" charset="0"/>
                <a:ea typeface="Arial" charset="0"/>
                <a:cs typeface="Arial" charset="0"/>
              </a:rPr>
              <a:t>MLA format follows the author-page method of in-text citation. This means that the author's last name and the page number(s) from which the quotation or paraphrase is taken must appear in the text, and a complete reference should appear on your Works Cited page. The author's name may appear either in the sentence itself or in parentheses following the quotation or paraphrase, but the page number(s) should always appear in the parentheses, not in the text of your sentence. </a:t>
            </a:r>
          </a:p>
          <a:p>
            <a:pPr marL="203200" indent="0">
              <a:spcBef>
                <a:spcPts val="638"/>
              </a:spcBef>
              <a:spcAft>
                <a:spcPct val="0"/>
              </a:spcAft>
              <a:buClr>
                <a:srgbClr val="000000"/>
              </a:buClr>
              <a:buFont typeface="Calibri" charset="0"/>
              <a:buNone/>
            </a:pPr>
            <a:endParaRPr lang="en-US" altLang="x-none" sz="1600">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r>
              <a:rPr lang="en-US" altLang="x-none" sz="1600" b="1">
                <a:solidFill>
                  <a:schemeClr val="bg1"/>
                </a:solidFill>
                <a:latin typeface="Arial" charset="0"/>
                <a:ea typeface="Arial" charset="0"/>
                <a:cs typeface="Arial" charset="0"/>
              </a:rPr>
              <a:t>Short Quote Example (author mentioned): </a:t>
            </a:r>
          </a:p>
          <a:p>
            <a:pPr marL="203200" indent="0">
              <a:spcBef>
                <a:spcPts val="638"/>
              </a:spcBef>
              <a:spcAft>
                <a:spcPct val="0"/>
              </a:spcAft>
              <a:buClr>
                <a:srgbClr val="000000"/>
              </a:buClr>
              <a:buFont typeface="Calibri" charset="0"/>
              <a:buNone/>
            </a:pPr>
            <a:r>
              <a:rPr lang="en-US" altLang="x-none" sz="1600">
                <a:solidFill>
                  <a:schemeClr val="bg1"/>
                </a:solidFill>
                <a:latin typeface="Arial" charset="0"/>
                <a:ea typeface="Arial" charset="0"/>
                <a:cs typeface="Arial" charset="0"/>
              </a:rPr>
              <a:t>Wordsworth stated that Romantic poetry was marked by a "spontaneous overflow of powerful feelings" (263). </a:t>
            </a:r>
          </a:p>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rPr>
              <a:t>*Only include page number when the author’s name is stated</a:t>
            </a:r>
            <a:r>
              <a:rPr lang="en-US" altLang="x-none" sz="1600">
                <a:solidFill>
                  <a:schemeClr val="bg1"/>
                </a:solidFill>
                <a:latin typeface="Arial" charset="0"/>
                <a:ea typeface="Arial" charset="0"/>
                <a:cs typeface="Arial" charset="0"/>
              </a:rPr>
              <a:t/>
            </a:r>
            <a:br>
              <a:rPr lang="en-US" altLang="x-none" sz="1600">
                <a:solidFill>
                  <a:schemeClr val="bg1"/>
                </a:solidFill>
                <a:latin typeface="Arial" charset="0"/>
                <a:ea typeface="Arial" charset="0"/>
                <a:cs typeface="Arial" charset="0"/>
              </a:rPr>
            </a:br>
            <a:r>
              <a:rPr lang="en-US" altLang="x-none" sz="1600" b="1">
                <a:solidFill>
                  <a:schemeClr val="bg1"/>
                </a:solidFill>
                <a:latin typeface="Arial" charset="0"/>
                <a:ea typeface="Arial" charset="0"/>
                <a:cs typeface="Arial" charset="0"/>
              </a:rPr>
              <a:t/>
            </a:r>
            <a:br>
              <a:rPr lang="en-US" altLang="x-none" sz="1600" b="1">
                <a:solidFill>
                  <a:schemeClr val="bg1"/>
                </a:solidFill>
                <a:latin typeface="Arial" charset="0"/>
                <a:ea typeface="Arial" charset="0"/>
                <a:cs typeface="Arial" charset="0"/>
              </a:rPr>
            </a:br>
            <a:r>
              <a:rPr lang="en-US" altLang="x-none" sz="1600" b="1">
                <a:solidFill>
                  <a:schemeClr val="bg1"/>
                </a:solidFill>
                <a:latin typeface="Arial" charset="0"/>
                <a:ea typeface="Arial" charset="0"/>
                <a:cs typeface="Arial" charset="0"/>
              </a:rPr>
              <a:t>Short Quote Example (author note mentioned):</a:t>
            </a:r>
          </a:p>
          <a:p>
            <a:pPr marL="203200" indent="0">
              <a:spcBef>
                <a:spcPts val="638"/>
              </a:spcBef>
              <a:spcAft>
                <a:spcPct val="0"/>
              </a:spcAft>
              <a:buClr>
                <a:srgbClr val="000000"/>
              </a:buClr>
              <a:buFont typeface="Calibri" charset="0"/>
              <a:buNone/>
            </a:pPr>
            <a:r>
              <a:rPr lang="en-US" altLang="x-none" sz="1600">
                <a:solidFill>
                  <a:schemeClr val="bg1"/>
                </a:solidFill>
                <a:latin typeface="Arial" charset="0"/>
                <a:ea typeface="Arial" charset="0"/>
                <a:cs typeface="Arial" charset="0"/>
              </a:rPr>
              <a:t>Romantic poetry is characterized by the "spontaneous overflow of powerful feelings" (Wordsworth 263).</a:t>
            </a:r>
          </a:p>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rPr>
              <a:t>*Include author’s last name with page number if the author’s name is not stated</a:t>
            </a:r>
          </a:p>
          <a:p>
            <a:pPr marL="203200" indent="0">
              <a:spcBef>
                <a:spcPts val="638"/>
              </a:spcBef>
              <a:spcAft>
                <a:spcPct val="0"/>
              </a:spcAft>
              <a:buClr>
                <a:srgbClr val="000000"/>
              </a:buClr>
              <a:buFont typeface="Calibri" charset="0"/>
              <a:buNone/>
            </a:pPr>
            <a:endParaRPr lang="en-US" altLang="x-none" sz="1600" i="1">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hlinkClick r:id="rId2"/>
              </a:rPr>
              <a:t>https://owl.english.purdue.edu/owl/resource/747/02/</a:t>
            </a:r>
            <a:endParaRPr lang="en-US" altLang="x-none" sz="1600" i="1">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endParaRPr lang="en-US" altLang="x-none" sz="1600" i="1">
              <a:solidFill>
                <a:schemeClr val="bg1"/>
              </a:solidFill>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4146" name="Title 1"/>
          <p:cNvSpPr txBox="1">
            <a:spLocks noGrp="1"/>
          </p:cNvSpPr>
          <p:nvPr>
            <p:ph type="title"/>
          </p:nvPr>
        </p:nvSpPr>
        <p:spPr>
          <a:xfrm>
            <a:off x="457200" y="152400"/>
            <a:ext cx="8229600" cy="1143000"/>
          </a:xfrm>
        </p:spPr>
        <p:txBody>
          <a:bodyPr/>
          <a:lstStyle/>
          <a:p>
            <a:pPr>
              <a:spcBef>
                <a:spcPct val="0"/>
              </a:spcBef>
              <a:spcAft>
                <a:spcPct val="0"/>
              </a:spcAft>
            </a:pPr>
            <a:r>
              <a:rPr lang="en-US" altLang="x-none" sz="3200" b="1">
                <a:solidFill>
                  <a:schemeClr val="bg1"/>
                </a:solidFill>
                <a:latin typeface="Arial" charset="0"/>
                <a:ea typeface="Arial" charset="0"/>
                <a:cs typeface="Arial" charset="0"/>
              </a:rPr>
              <a:t>In-text citation basic rules and examples</a:t>
            </a:r>
            <a:br>
              <a:rPr lang="en-US" altLang="x-none" sz="3200" b="1">
                <a:solidFill>
                  <a:schemeClr val="bg1"/>
                </a:solidFill>
                <a:latin typeface="Arial" charset="0"/>
                <a:ea typeface="Arial" charset="0"/>
                <a:cs typeface="Arial" charset="0"/>
              </a:rPr>
            </a:br>
            <a:r>
              <a:rPr lang="en-US" altLang="x-none" sz="3200" b="1">
                <a:solidFill>
                  <a:schemeClr val="bg1"/>
                </a:solidFill>
                <a:latin typeface="Arial" charset="0"/>
                <a:ea typeface="Arial" charset="0"/>
                <a:cs typeface="Arial" charset="0"/>
              </a:rPr>
              <a:t>Cont.</a:t>
            </a:r>
          </a:p>
        </p:txBody>
      </p:sp>
      <p:sp>
        <p:nvSpPr>
          <p:cNvPr id="134147" name="Text Placeholder 3"/>
          <p:cNvSpPr txBox="1">
            <a:spLocks noGrp="1"/>
          </p:cNvSpPr>
          <p:nvPr>
            <p:ph type="body" idx="1"/>
          </p:nvPr>
        </p:nvSpPr>
        <p:spPr>
          <a:xfrm>
            <a:off x="457200" y="1417638"/>
            <a:ext cx="8229600" cy="4983162"/>
          </a:xfrm>
        </p:spPr>
        <p:txBody>
          <a:bodyPr/>
          <a:lstStyle/>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rPr>
              <a:t>For quotations that are more than four lines of prose or three lines of verse, place quotations in a free-standing block of text and omit quotation marks. Start the quotation on a new line, with the entire quote indented ½ inch from the left margin; maintain double-spacing. Only indent the first line of the quotation by an additional quarter inch if you are citing multiple paragraphs. Your parenthetical citation should come after the closing punctuation mark. When quoting verse, maintain original line breaks. (You should maintain double-spacing throughout your essay.)</a:t>
            </a:r>
          </a:p>
          <a:p>
            <a:pPr marL="203200" indent="0">
              <a:spcBef>
                <a:spcPts val="638"/>
              </a:spcBef>
              <a:spcAft>
                <a:spcPct val="0"/>
              </a:spcAft>
              <a:buClr>
                <a:srgbClr val="000000"/>
              </a:buClr>
              <a:buFont typeface="Calibri" charset="0"/>
              <a:buNone/>
            </a:pPr>
            <a:endParaRPr lang="en-US" altLang="x-none" sz="1600" i="1">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r>
              <a:rPr lang="en-US" altLang="x-none" sz="1600" b="1">
                <a:solidFill>
                  <a:schemeClr val="bg1"/>
                </a:solidFill>
                <a:latin typeface="Arial" charset="0"/>
                <a:ea typeface="Arial" charset="0"/>
                <a:cs typeface="Arial" charset="0"/>
              </a:rPr>
              <a:t>Long Quote Example:</a:t>
            </a:r>
          </a:p>
          <a:p>
            <a:pPr marL="203200" indent="0">
              <a:spcBef>
                <a:spcPts val="638"/>
              </a:spcBef>
              <a:spcAft>
                <a:spcPct val="0"/>
              </a:spcAft>
              <a:buClr>
                <a:srgbClr val="000000"/>
              </a:buClr>
              <a:buFont typeface="Calibri" charset="0"/>
              <a:buNone/>
            </a:pPr>
            <a:endParaRPr lang="en-US" altLang="x-none" sz="1600" i="1">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rPr>
              <a:t>Nelly Dean treats Heathcliff poorly and dehumanizes him throughout her narration:</a:t>
            </a:r>
          </a:p>
          <a:p>
            <a:pPr marL="203200" indent="0">
              <a:spcBef>
                <a:spcPts val="638"/>
              </a:spcBef>
              <a:spcAft>
                <a:spcPct val="0"/>
              </a:spcAft>
              <a:buClr>
                <a:srgbClr val="000000"/>
              </a:buClr>
              <a:buFont typeface="Calibri" charset="0"/>
              <a:buNone/>
            </a:pPr>
            <a:endParaRPr lang="en-US" altLang="x-none" sz="1600" i="1">
              <a:solidFill>
                <a:schemeClr val="bg1"/>
              </a:solidFill>
              <a:latin typeface="Arial" charset="0"/>
              <a:ea typeface="Arial" charset="0"/>
              <a:cs typeface="Arial" charset="0"/>
            </a:endParaRPr>
          </a:p>
          <a:p>
            <a:pPr marL="203200" indent="0">
              <a:spcBef>
                <a:spcPts val="638"/>
              </a:spcBef>
              <a:spcAft>
                <a:spcPct val="0"/>
              </a:spcAft>
              <a:buClr>
                <a:srgbClr val="000000"/>
              </a:buClr>
              <a:buFont typeface="Calibri" charset="0"/>
              <a:buNone/>
            </a:pPr>
            <a:r>
              <a:rPr lang="en-US" altLang="x-none" sz="1600" i="1">
                <a:solidFill>
                  <a:schemeClr val="bg1"/>
                </a:solidFill>
                <a:latin typeface="Arial" charset="0"/>
                <a:ea typeface="Arial" charset="0"/>
                <a:cs typeface="Arial" charset="0"/>
              </a:rPr>
              <a:t>	They entirely refused to have it in bed with them, or even in their room, and I 	had no more sense, so, I put it on the landing of the stairs, hoping it would be 	gone on the morrow. By chance, or else attracted by hearing his voice, it crept 	to Mr. Earnshaw's door, and there he found it on quitting his chamber. Inquiries 	were made as to how it got there; I was obliged to confess, and in recompense 	for my cowardice and inhumanity was sent out of the house. (Bronte 78)</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5170" name="Title 1"/>
          <p:cNvSpPr txBox="1">
            <a:spLocks noGrp="1"/>
          </p:cNvSpPr>
          <p:nvPr>
            <p:ph type="title"/>
          </p:nvPr>
        </p:nvSpPr>
        <p:spPr>
          <a:xfrm>
            <a:off x="457200" y="152400"/>
            <a:ext cx="8229600" cy="1143000"/>
          </a:xfrm>
        </p:spPr>
        <p:txBody>
          <a:bodyPr/>
          <a:lstStyle/>
          <a:p>
            <a:pPr>
              <a:spcBef>
                <a:spcPct val="0"/>
              </a:spcBef>
              <a:spcAft>
                <a:spcPct val="0"/>
              </a:spcAft>
            </a:pPr>
            <a:r>
              <a:rPr lang="en-US" altLang="x-none" sz="3200" b="1">
                <a:solidFill>
                  <a:schemeClr val="bg1"/>
                </a:solidFill>
                <a:latin typeface="Arial" charset="0"/>
                <a:ea typeface="Arial" charset="0"/>
                <a:cs typeface="Arial" charset="0"/>
              </a:rPr>
              <a:t>Use this article to write a in-text citation for a short quote and for a long quote.  </a:t>
            </a:r>
          </a:p>
        </p:txBody>
      </p:sp>
      <p:pic>
        <p:nvPicPr>
          <p:cNvPr id="13517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79248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9/9/16 Agenda</a:t>
            </a:r>
          </a:p>
        </p:txBody>
      </p:sp>
      <p:sp>
        <p:nvSpPr>
          <p:cNvPr id="58" name="Shape 58"/>
          <p:cNvSpPr txBox="1">
            <a:spLocks noGrp="1"/>
          </p:cNvSpPr>
          <p:nvPr>
            <p:ph type="body" idx="4294967295"/>
          </p:nvPr>
        </p:nvSpPr>
        <p:spPr>
          <a:xfrm>
            <a:off x="152400" y="934938"/>
            <a:ext cx="8839200" cy="5465862"/>
          </a:xfrm>
          <a:extLst/>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On the same sheet of paper that you used to record Bell Work, yesterday, write down one action that you can take (individually) and one action that we can take (as a class) to ensure we maintain a safe and positive learning environment in my classroom. Explain your responses in one to two sentences. **Be prepared to share with the class. </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 from yesterday (using the </a:t>
            </a:r>
            <a:r>
              <a:rPr lang="en-US" sz="5600" dirty="0" err="1" smtClean="0">
                <a:latin typeface="+mn-lt"/>
                <a:ea typeface="Calibri"/>
                <a:cs typeface="Calibri"/>
                <a:sym typeface="Calibri"/>
              </a:rPr>
              <a:t>chromebooks</a:t>
            </a:r>
            <a:r>
              <a:rPr lang="en-US" sz="5600" dirty="0" smtClean="0">
                <a:latin typeface="+mn-lt"/>
                <a:ea typeface="Calibri"/>
                <a:cs typeface="Calibri"/>
                <a:sym typeface="Calibri"/>
              </a:rPr>
              <a: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Google Classroom Codes </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2</a:t>
            </a:r>
            <a:r>
              <a:rPr lang="en-US" sz="5600" baseline="30000" dirty="0" smtClean="0">
                <a:latin typeface="+mn-lt"/>
                <a:ea typeface="Calibri"/>
                <a:cs typeface="Calibri"/>
                <a:sym typeface="Calibri"/>
              </a:rPr>
              <a:t>nd</a:t>
            </a:r>
            <a:r>
              <a:rPr lang="en-US" sz="5600" dirty="0" smtClean="0">
                <a:latin typeface="+mn-lt"/>
                <a:ea typeface="Calibri"/>
                <a:cs typeface="Calibri"/>
                <a:sym typeface="Calibri"/>
              </a:rPr>
              <a:t> hour = y4u5h2</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3</a:t>
            </a:r>
            <a:r>
              <a:rPr lang="en-US" sz="5600" baseline="30000" dirty="0" smtClean="0">
                <a:latin typeface="+mn-lt"/>
                <a:ea typeface="Calibri"/>
                <a:cs typeface="Calibri"/>
                <a:sym typeface="Calibri"/>
              </a:rPr>
              <a:t>rd</a:t>
            </a:r>
            <a:r>
              <a:rPr lang="en-US" sz="5600" dirty="0" smtClean="0">
                <a:latin typeface="+mn-lt"/>
                <a:ea typeface="Calibri"/>
                <a:cs typeface="Calibri"/>
                <a:sym typeface="Calibri"/>
              </a:rPr>
              <a:t> hour = ejc03b</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5</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ioq9j2r</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6</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a:t>
            </a:r>
            <a:r>
              <a:rPr lang="en-US" sz="5600" dirty="0" err="1" smtClean="0">
                <a:latin typeface="+mn-lt"/>
                <a:ea typeface="Calibri"/>
                <a:cs typeface="Calibri"/>
                <a:sym typeface="Calibri"/>
              </a:rPr>
              <a:t>xuxnspu</a:t>
            </a:r>
            <a:endParaRPr lang="en-US" sz="5600" dirty="0" smtClean="0">
              <a:latin typeface="+mn-lt"/>
              <a:ea typeface="Calibri"/>
              <a:cs typeface="Calibri"/>
              <a:sym typeface="Calibri"/>
            </a:endParaRP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endParaRPr lang="en-US" sz="5600" dirty="0">
              <a:latin typeface="+mn-lt"/>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b="1" dirty="0" smtClean="0">
                <a:solidFill>
                  <a:srgbClr val="00B050"/>
                </a:solidFill>
                <a:latin typeface="+mn-lt"/>
                <a:ea typeface="Calibri"/>
                <a:cs typeface="Calibri"/>
                <a:sym typeface="Calibri"/>
              </a:rPr>
              <a:t>Complete the survey on Google Forms</a:t>
            </a:r>
          </a:p>
          <a:p>
            <a:pPr marL="800100" lvl="1" indent="-342900" eaLnBrk="1" fontAlgn="auto" hangingPunct="1">
              <a:lnSpc>
                <a:spcPct val="80000"/>
              </a:lnSpc>
              <a:spcBef>
                <a:spcPts val="400"/>
              </a:spcBef>
              <a:spcAft>
                <a:spcPts val="0"/>
              </a:spcAft>
              <a:buClr>
                <a:srgbClr val="000000"/>
              </a:buClr>
              <a:buSzPct val="100000"/>
              <a:buFont typeface="Wingdings" charset="2"/>
              <a:buChar char="v"/>
              <a:defRPr/>
            </a:pPr>
            <a:r>
              <a:rPr lang="en-US" sz="5600" dirty="0">
                <a:latin typeface="+mn-lt"/>
                <a:ea typeface="Calibri"/>
                <a:cs typeface="Calibri"/>
                <a:sym typeface="Calibri"/>
                <a:hlinkClick r:id="rId3"/>
              </a:rPr>
              <a:t>https://</a:t>
            </a:r>
            <a:r>
              <a:rPr lang="en-US" sz="5600" dirty="0" smtClean="0">
                <a:latin typeface="+mn-lt"/>
                <a:ea typeface="Calibri"/>
                <a:cs typeface="Calibri"/>
                <a:sym typeface="Calibri"/>
                <a:hlinkClick r:id="rId3"/>
              </a:rPr>
              <a:t>goo.gl/forms/71QMaW4LMCSvA3rC2</a:t>
            </a:r>
            <a:endParaRPr lang="en-US" sz="5600" dirty="0">
              <a:latin typeface="+mn-lt"/>
              <a:ea typeface="Calibri"/>
              <a:cs typeface="Calibri"/>
              <a:sym typeface="Calibri"/>
            </a:endParaRPr>
          </a:p>
          <a:p>
            <a:pPr marL="457200" lvl="1" eaLnBrk="1" fontAlgn="auto" hangingPunct="1">
              <a:lnSpc>
                <a:spcPct val="170000"/>
              </a:lnSpc>
              <a:spcBef>
                <a:spcPts val="400"/>
              </a:spcBef>
              <a:spcAft>
                <a:spcPts val="0"/>
              </a:spcAft>
              <a:buClr>
                <a:srgbClr val="000000"/>
              </a:buClr>
              <a:buSzPct val="100000"/>
              <a:defRPr/>
            </a:pPr>
            <a:r>
              <a:rPr lang="en-US" sz="5600" b="1" dirty="0" smtClean="0">
                <a:solidFill>
                  <a:srgbClr val="0070C0"/>
                </a:solidFill>
                <a:latin typeface="+mn-lt"/>
                <a:ea typeface="Calibri"/>
                <a:cs typeface="Calibri"/>
                <a:sym typeface="Calibri"/>
              </a:rPr>
              <a:t>**If you finish everything, sign on to Khan Academy and complete two diagnostic quizzes under “Reading and writing.” When you sign in, click subjects in the upper left corner, then click SAT under “Test Prep.” Then, click the tab that reads, “Practice.” </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**Complete the survey on Google Forms (must be submitted by Sunday or you will not receive credit)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5600" dirty="0" smtClean="0">
                <a:latin typeface="+mn-lt"/>
                <a:ea typeface="Calibri"/>
                <a:cs typeface="Calibri"/>
                <a:sym typeface="Calibri"/>
              </a:rPr>
              <a:t>Blog = </a:t>
            </a:r>
            <a:r>
              <a:rPr lang="en-US" sz="5600" u="sng" dirty="0" err="1" smtClean="0">
                <a:solidFill>
                  <a:schemeClr val="bg2">
                    <a:lumMod val="60000"/>
                    <a:lumOff val="40000"/>
                  </a:schemeClr>
                </a:solidFill>
                <a:latin typeface="+mn-lt"/>
                <a:ea typeface="Calibri"/>
                <a:cs typeface="Calibri"/>
                <a:sym typeface="Calibri"/>
              </a:rPr>
              <a:t>iblog.dearbornschools.org</a:t>
            </a:r>
            <a:r>
              <a:rPr lang="en-US" sz="5600" u="sng" dirty="0" smtClean="0">
                <a:solidFill>
                  <a:schemeClr val="bg2">
                    <a:lumMod val="60000"/>
                    <a:lumOff val="40000"/>
                  </a:schemeClr>
                </a:solidFill>
                <a:latin typeface="+mn-lt"/>
                <a:ea typeface="Calibri"/>
                <a:cs typeface="Calibri"/>
                <a:sym typeface="Calibri"/>
              </a:rPr>
              <a:t>/</a:t>
            </a:r>
            <a:r>
              <a:rPr lang="en-US" sz="5600" u="sng" dirty="0" err="1" smtClean="0">
                <a:solidFill>
                  <a:schemeClr val="bg2">
                    <a:lumMod val="60000"/>
                    <a:lumOff val="40000"/>
                  </a:schemeClr>
                </a:solidFill>
                <a:latin typeface="+mn-lt"/>
                <a:ea typeface="Calibri"/>
                <a:cs typeface="Calibri"/>
                <a:sym typeface="Calibri"/>
              </a:rPr>
              <a:t>schmitthappens</a:t>
            </a:r>
            <a:r>
              <a:rPr lang="en-US" sz="5600" u="sng" dirty="0" smtClean="0">
                <a:solidFill>
                  <a:schemeClr val="bg2">
                    <a:lumMod val="60000"/>
                    <a:lumOff val="40000"/>
                  </a:schemeClr>
                </a:solidFill>
                <a:latin typeface="+mn-lt"/>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5600" dirty="0" smtClean="0">
                <a:latin typeface="+mn-lt"/>
                <a:ea typeface="Calibri"/>
                <a:cs typeface="Calibri"/>
                <a:sym typeface="Calibri"/>
              </a:rPr>
              <a:t>Email = </a:t>
            </a:r>
            <a:r>
              <a:rPr lang="en-US" sz="5600" u="sng" dirty="0" smtClean="0">
                <a:solidFill>
                  <a:schemeClr val="bg2">
                    <a:lumMod val="60000"/>
                    <a:lumOff val="40000"/>
                  </a:schemeClr>
                </a:solidFill>
                <a:latin typeface="+mn-lt"/>
                <a:ea typeface="Calibri"/>
                <a:cs typeface="Calibri"/>
                <a:sym typeface="Calibri"/>
              </a:rPr>
              <a:t>schmitm1@dearbornschools.org</a:t>
            </a:r>
            <a:endParaRPr lang="en-US" sz="5600" u="sng" dirty="0">
              <a:solidFill>
                <a:schemeClr val="bg2">
                  <a:lumMod val="60000"/>
                  <a:lumOff val="40000"/>
                </a:schemeClr>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619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Wednesday 12/21/16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synthesize (verb)</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Bell Work </a:t>
            </a:r>
            <a:r>
              <a:rPr lang="mr-IN" sz="1600" dirty="0" smtClean="0">
                <a:solidFill>
                  <a:schemeClr val="accent3"/>
                </a:solidFill>
                <a:latin typeface="+mn-lt"/>
                <a:ea typeface="Calibri"/>
                <a:cs typeface="Calibri"/>
                <a:sym typeface="Calibri"/>
              </a:rPr>
              <a:t>–</a:t>
            </a:r>
            <a:r>
              <a:rPr lang="en-US" sz="1600" dirty="0" smtClean="0">
                <a:solidFill>
                  <a:schemeClr val="accent3"/>
                </a:solidFill>
                <a:latin typeface="+mn-lt"/>
                <a:ea typeface="Calibri"/>
                <a:cs typeface="Calibri"/>
                <a:sym typeface="Calibri"/>
              </a:rPr>
              <a:t> synthesize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Define and discuss the phrase “constructive criticism” and establish norms when providing feedback. Quickly review rubric for grading small group discussions.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As a class, watch and grade two literature circle sessions using the rubric</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chemeClr val="accent3"/>
                </a:solidFill>
                <a:latin typeface="+mn-lt"/>
                <a:ea typeface="Calibri"/>
                <a:cs typeface="Calibri"/>
                <a:sym typeface="Wingdings" panose="05000000000000000000" pitchFamily="2" charset="2"/>
              </a:rPr>
              <a:t>Exit Ticket: </a:t>
            </a:r>
            <a:r>
              <a:rPr lang="en-US" sz="1600" dirty="0" smtClean="0">
                <a:solidFill>
                  <a:schemeClr val="accent3"/>
                </a:solidFill>
                <a:latin typeface="+mn-lt"/>
                <a:ea typeface="Calibri"/>
                <a:cs typeface="Calibri"/>
                <a:sym typeface="Wingdings" panose="05000000000000000000" pitchFamily="2" charset="2"/>
              </a:rPr>
              <a:t>Write down two individual goals and two group goals in order to improve our next Literature Circles session (tomorrow = Session #5)</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Wingdings" panose="05000000000000000000" pitchFamily="2" charset="2"/>
              </a:rPr>
              <a:t>If there is time, start reading for tomorrow’s session and record answers to assigned questions or complete role sheet. </a:t>
            </a:r>
            <a:endParaRPr lang="en-US" sz="1600" dirty="0" smtClean="0">
              <a:solidFill>
                <a:schemeClr val="accent3"/>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a:t>
            </a:r>
            <a:r>
              <a:rPr lang="en-US" sz="1600" dirty="0">
                <a:solidFill>
                  <a:schemeClr val="accent3"/>
                </a:solidFill>
                <a:latin typeface="+mn-lt"/>
              </a:rPr>
              <a:t>can make claims and support them using observations, textual evidence, and specific </a:t>
            </a:r>
            <a:r>
              <a:rPr lang="en-US" sz="1600" dirty="0">
                <a:solidFill>
                  <a:schemeClr val="bg1"/>
                </a:solidFill>
                <a:latin typeface="+mn-lt"/>
              </a:rPr>
              <a:t>reasoning. </a:t>
            </a:r>
            <a:endParaRPr lang="en-US" sz="16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bg1"/>
                </a:solidFill>
                <a:latin typeface="+mn-lt"/>
              </a:rPr>
              <a:t>I can </a:t>
            </a:r>
            <a:r>
              <a:rPr lang="en-US" sz="1600" dirty="0" smtClean="0">
                <a:solidFill>
                  <a:schemeClr val="bg1"/>
                </a:solidFill>
              </a:rPr>
              <a:t>work </a:t>
            </a:r>
            <a:r>
              <a:rPr lang="en-US" sz="1600" dirty="0">
                <a:solidFill>
                  <a:schemeClr val="bg1"/>
                </a:solidFill>
              </a:rPr>
              <a:t>with peers to promote civil, democratic discussions and decision-making, set clear goals and deadlines, and establish individual roles as needed</a:t>
            </a:r>
            <a:r>
              <a:rPr lang="en-US" sz="1600" dirty="0" smtClean="0">
                <a:solidFill>
                  <a:schemeClr val="bg1"/>
                </a:solidFill>
              </a:rPr>
              <a: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bg1"/>
                </a:solidFill>
                <a:latin typeface="+mn-lt"/>
              </a:rPr>
              <a:t>I </a:t>
            </a:r>
            <a:r>
              <a:rPr lang="en-US" sz="1600" dirty="0">
                <a:solidFill>
                  <a:schemeClr val="bg1"/>
                </a:solidFill>
                <a:latin typeface="+mn-lt"/>
              </a:rPr>
              <a:t>can reflect on my own role in conducting a successful Literature Circle session and set goals for an upcoming assessment. </a:t>
            </a:r>
            <a:endParaRPr lang="en-US" sz="1600" dirty="0" smtClean="0">
              <a:solidFill>
                <a:schemeClr val="bg1"/>
              </a:solidFill>
              <a:latin typeface="+mn-lt"/>
            </a:endParaRPr>
          </a:p>
        </p:txBody>
      </p:sp>
    </p:spTree>
  </p:cSld>
  <p:clrMapOvr>
    <a:masterClrMapping/>
  </p:clrMapOvr>
  <p:transition spd="slow">
    <p:cut/>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12/21/16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synthesize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verb</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a:t>
            </a:r>
            <a:r>
              <a:rPr lang="en-US" sz="2000" b="1" dirty="0">
                <a:solidFill>
                  <a:schemeClr val="bg1"/>
                </a:solidFill>
              </a:rPr>
              <a:t>sin</a:t>
            </a:r>
            <a:r>
              <a:rPr lang="en-US" sz="2000" dirty="0">
                <a:solidFill>
                  <a:schemeClr val="bg1"/>
                </a:solidFill>
              </a:rPr>
              <a:t>-</a:t>
            </a:r>
            <a:r>
              <a:rPr lang="en-US" sz="2000" dirty="0" err="1">
                <a:solidFill>
                  <a:schemeClr val="bg1"/>
                </a:solidFill>
              </a:rPr>
              <a:t>th</a:t>
            </a:r>
            <a:r>
              <a:rPr lang="en-US" sz="2000" i="1" dirty="0" err="1">
                <a:solidFill>
                  <a:schemeClr val="bg1"/>
                </a:solidFill>
              </a:rPr>
              <a:t>uh</a:t>
            </a:r>
            <a:r>
              <a:rPr lang="en-US" sz="2000" dirty="0">
                <a:solidFill>
                  <a:schemeClr val="bg1"/>
                </a:solidFill>
              </a:rPr>
              <a:t>-</a:t>
            </a:r>
            <a:r>
              <a:rPr lang="en-US" sz="2000" dirty="0" err="1">
                <a:solidFill>
                  <a:schemeClr val="bg1"/>
                </a:solidFill>
              </a:rPr>
              <a:t>sahyz</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err="1" smtClean="0">
                <a:solidFill>
                  <a:schemeClr val="bg1"/>
                </a:solidFill>
                <a:latin typeface="+mn-lt"/>
              </a:rPr>
              <a:t>synthesization</a:t>
            </a:r>
            <a:r>
              <a:rPr lang="en-US" altLang="en-US" sz="2000"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Without vitamins and minerals, our bodies cannot </a:t>
            </a:r>
            <a:r>
              <a:rPr lang="en-US" sz="2000" b="1" u="sng" dirty="0">
                <a:solidFill>
                  <a:schemeClr val="bg1"/>
                </a:solidFill>
              </a:rPr>
              <a:t>synthesize</a:t>
            </a:r>
            <a:r>
              <a:rPr lang="en-US" sz="2000" dirty="0">
                <a:solidFill>
                  <a:schemeClr val="bg1"/>
                </a:solidFill>
              </a:rPr>
              <a:t> new cells, build new tissues and produce the energy we need.</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8483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combine (a number of things) into a coherent whole.</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blend, integrate, combine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8242" name="Title 1"/>
          <p:cNvSpPr txBox="1">
            <a:spLocks noGrp="1"/>
          </p:cNvSpPr>
          <p:nvPr>
            <p:ph type="title"/>
          </p:nvPr>
        </p:nvSpPr>
        <p:spPr/>
        <p:txBody>
          <a:bodyPr/>
          <a:lstStyle/>
          <a:p>
            <a:r>
              <a:rPr lang="en-US" altLang="x-none" sz="2800" b="1">
                <a:solidFill>
                  <a:schemeClr val="bg1"/>
                </a:solidFill>
                <a:latin typeface="Arial" charset="0"/>
                <a:ea typeface="Arial" charset="0"/>
                <a:cs typeface="Arial" charset="0"/>
              </a:rPr>
              <a:t>Before we can provide constructive criticism, let’s break down (analyze) what this looks like in our classroom. </a:t>
            </a:r>
          </a:p>
        </p:txBody>
      </p:sp>
      <p:sp>
        <p:nvSpPr>
          <p:cNvPr id="138243" name="TextBox 3"/>
          <p:cNvSpPr txBox="1">
            <a:spLocks noChangeArrowheads="1"/>
          </p:cNvSpPr>
          <p:nvPr/>
        </p:nvSpPr>
        <p:spPr bwMode="auto">
          <a:xfrm>
            <a:off x="190500" y="2286000"/>
            <a:ext cx="8763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1800" b="1">
                <a:solidFill>
                  <a:schemeClr val="bg1"/>
                </a:solidFill>
              </a:rPr>
              <a:t>What does the word constructive mean? </a:t>
            </a:r>
          </a:p>
          <a:p>
            <a:pPr eaLnBrk="1" hangingPunct="1"/>
            <a:r>
              <a:rPr lang="en-US" altLang="x-none" sz="1800" b="1">
                <a:solidFill>
                  <a:schemeClr val="bg1"/>
                </a:solidFill>
              </a:rPr>
              <a:t>Think</a:t>
            </a:r>
            <a:r>
              <a:rPr lang="mr-IN" altLang="x-none" sz="1800" b="1">
                <a:solidFill>
                  <a:schemeClr val="bg1"/>
                </a:solidFill>
              </a:rPr>
              <a:t>…</a:t>
            </a:r>
            <a:endParaRPr lang="en-US" altLang="x-none" sz="1800" b="1">
              <a:solidFill>
                <a:schemeClr val="bg1"/>
              </a:solidFill>
            </a:endParaRPr>
          </a:p>
          <a:p>
            <a:pPr eaLnBrk="1" hangingPunct="1"/>
            <a:r>
              <a:rPr lang="en-US" altLang="x-none" sz="1800" b="1">
                <a:solidFill>
                  <a:schemeClr val="bg1"/>
                </a:solidFill>
              </a:rPr>
              <a:t>*What do you do when you construct something or when you are constructing something?</a:t>
            </a:r>
          </a:p>
          <a:p>
            <a:pPr eaLnBrk="1" hangingPunct="1"/>
            <a:endParaRPr lang="en-US" altLang="x-none" sz="1800" b="1">
              <a:solidFill>
                <a:schemeClr val="bg1"/>
              </a:solidFill>
            </a:endParaRPr>
          </a:p>
          <a:p>
            <a:pPr eaLnBrk="1" hangingPunct="1"/>
            <a:r>
              <a:rPr lang="en-US" altLang="x-none" sz="1800" b="1">
                <a:solidFill>
                  <a:schemeClr val="bg1"/>
                </a:solidFill>
              </a:rPr>
              <a:t>What does the word criticism mean?</a:t>
            </a:r>
          </a:p>
          <a:p>
            <a:pPr eaLnBrk="1" hangingPunct="1"/>
            <a:r>
              <a:rPr lang="en-US" altLang="x-none" sz="1800" b="1">
                <a:solidFill>
                  <a:schemeClr val="bg1"/>
                </a:solidFill>
              </a:rPr>
              <a:t>Think</a:t>
            </a:r>
            <a:r>
              <a:rPr lang="mr-IN" altLang="x-none" sz="1800" b="1">
                <a:solidFill>
                  <a:schemeClr val="bg1"/>
                </a:solidFill>
              </a:rPr>
              <a:t>…</a:t>
            </a:r>
            <a:endParaRPr lang="en-US" altLang="x-none" sz="1800" b="1">
              <a:solidFill>
                <a:schemeClr val="bg1"/>
              </a:solidFill>
            </a:endParaRPr>
          </a:p>
          <a:p>
            <a:pPr eaLnBrk="1" hangingPunct="1"/>
            <a:r>
              <a:rPr lang="en-US" altLang="x-none" sz="1800" b="1">
                <a:solidFill>
                  <a:schemeClr val="bg1"/>
                </a:solidFill>
              </a:rPr>
              <a:t>What does it mean to be critical of someone or something?</a:t>
            </a:r>
          </a:p>
          <a:p>
            <a:pPr eaLnBrk="1" hangingPunct="1"/>
            <a:endParaRPr lang="en-US" altLang="x-none" sz="1800" b="1">
              <a:solidFill>
                <a:schemeClr val="bg1"/>
              </a:solidFill>
            </a:endParaRPr>
          </a:p>
          <a:p>
            <a:pPr eaLnBrk="1" hangingPunct="1"/>
            <a:r>
              <a:rPr lang="en-US" altLang="x-none" sz="1800" b="1">
                <a:solidFill>
                  <a:schemeClr val="bg1"/>
                </a:solidFill>
              </a:rPr>
              <a:t>Discuss both terms and your definition of “constructive criticism” with your table and we will share in 2 minutes. </a:t>
            </a:r>
          </a:p>
          <a:p>
            <a:pPr eaLnBrk="1" hangingPunct="1"/>
            <a:endParaRPr lang="en-US" altLang="x-none" sz="1800" b="1">
              <a:solidFill>
                <a:schemeClr val="bg1"/>
              </a:solidFill>
            </a:endParaRPr>
          </a:p>
          <a:p>
            <a:pPr eaLnBrk="1" hangingPunct="1"/>
            <a:r>
              <a:rPr lang="en-US" altLang="x-none" sz="1800" b="1">
                <a:solidFill>
                  <a:schemeClr val="bg1"/>
                </a:solidFill>
              </a:rPr>
              <a:t>Next, with your table, discuss what constructive criticism should sound like and look like in our classroom. We will share out in 3 minutes.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9266" name="Title 1"/>
          <p:cNvSpPr txBox="1">
            <a:spLocks noGrp="1"/>
          </p:cNvSpPr>
          <p:nvPr>
            <p:ph type="title"/>
          </p:nvPr>
        </p:nvSpPr>
        <p:spPr/>
        <p:txBody>
          <a:bodyPr/>
          <a:lstStyle/>
          <a:p>
            <a:pPr algn="ctr"/>
            <a:r>
              <a:rPr lang="en-US" altLang="x-none" sz="2800" b="1">
                <a:solidFill>
                  <a:schemeClr val="bg1"/>
                </a:solidFill>
                <a:latin typeface="Arial" charset="0"/>
                <a:ea typeface="Arial" charset="0"/>
                <a:cs typeface="Arial" charset="0"/>
              </a:rPr>
              <a:t>Evaluating the Literature Circles process</a:t>
            </a:r>
            <a:r>
              <a:rPr lang="mr-IN" altLang="x-none" sz="2800" b="1">
                <a:solidFill>
                  <a:schemeClr val="bg1"/>
                </a:solidFill>
                <a:latin typeface="Arial" charset="0"/>
                <a:ea typeface="Arial" charset="0"/>
                <a:cs typeface="Arial" charset="0"/>
              </a:rPr>
              <a:t>…</a:t>
            </a:r>
            <a:endParaRPr lang="en-US" altLang="x-none" sz="2800" b="1">
              <a:solidFill>
                <a:schemeClr val="bg1"/>
              </a:solidFill>
              <a:latin typeface="Arial" charset="0"/>
              <a:ea typeface="Arial" charset="0"/>
              <a:cs typeface="Arial" charset="0"/>
            </a:endParaRPr>
          </a:p>
        </p:txBody>
      </p:sp>
      <p:sp>
        <p:nvSpPr>
          <p:cNvPr id="139267" name="TextBox 3"/>
          <p:cNvSpPr txBox="1">
            <a:spLocks noChangeArrowheads="1"/>
          </p:cNvSpPr>
          <p:nvPr/>
        </p:nvSpPr>
        <p:spPr bwMode="auto">
          <a:xfrm>
            <a:off x="228600" y="1417638"/>
            <a:ext cx="876300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1800" b="1">
                <a:solidFill>
                  <a:schemeClr val="bg1"/>
                </a:solidFill>
              </a:rPr>
              <a:t>Step One: Record your observations in the space below the rubric. </a:t>
            </a:r>
          </a:p>
          <a:p>
            <a:pPr eaLnBrk="1" hangingPunct="1"/>
            <a:endParaRPr lang="en-US" altLang="x-none" sz="1600">
              <a:solidFill>
                <a:schemeClr val="bg1"/>
              </a:solidFill>
            </a:endParaRPr>
          </a:p>
          <a:p>
            <a:pPr eaLnBrk="1" hangingPunct="1"/>
            <a:r>
              <a:rPr lang="en-US" altLang="x-none" sz="1600">
                <a:solidFill>
                  <a:schemeClr val="bg1"/>
                </a:solidFill>
              </a:rPr>
              <a:t>Start with the positives</a:t>
            </a:r>
            <a:r>
              <a:rPr lang="mr-IN" altLang="x-none" sz="1600">
                <a:solidFill>
                  <a:schemeClr val="bg1"/>
                </a:solidFill>
              </a:rPr>
              <a:t>…</a:t>
            </a:r>
            <a:endParaRPr lang="en-US" altLang="x-none" sz="1600">
              <a:solidFill>
                <a:schemeClr val="bg1"/>
              </a:solidFill>
            </a:endParaRPr>
          </a:p>
          <a:p>
            <a:pPr eaLnBrk="1" hangingPunct="1"/>
            <a:r>
              <a:rPr lang="en-US" altLang="x-none" sz="1600">
                <a:solidFill>
                  <a:schemeClr val="bg1"/>
                </a:solidFill>
              </a:rPr>
              <a:t>What are two things this group does well?</a:t>
            </a:r>
          </a:p>
          <a:p>
            <a:pPr eaLnBrk="1" hangingPunct="1"/>
            <a:endParaRPr lang="en-US" altLang="x-none" sz="1800">
              <a:solidFill>
                <a:schemeClr val="bg1"/>
              </a:solidFill>
            </a:endParaRPr>
          </a:p>
          <a:p>
            <a:pPr eaLnBrk="1" hangingPunct="1"/>
            <a:r>
              <a:rPr lang="en-US" altLang="x-none" sz="1600">
                <a:solidFill>
                  <a:schemeClr val="bg1"/>
                </a:solidFill>
              </a:rPr>
              <a:t>Move on to areas of improvement</a:t>
            </a:r>
            <a:r>
              <a:rPr lang="mr-IN" altLang="x-none" sz="1600">
                <a:solidFill>
                  <a:schemeClr val="bg1"/>
                </a:solidFill>
              </a:rPr>
              <a:t>…</a:t>
            </a:r>
            <a:endParaRPr lang="en-US" altLang="x-none" sz="1600">
              <a:solidFill>
                <a:schemeClr val="bg1"/>
              </a:solidFill>
            </a:endParaRPr>
          </a:p>
          <a:p>
            <a:pPr eaLnBrk="1" hangingPunct="1"/>
            <a:r>
              <a:rPr lang="en-US" altLang="x-none" sz="1600">
                <a:solidFill>
                  <a:schemeClr val="bg1"/>
                </a:solidFill>
              </a:rPr>
              <a:t>What are two ways this group could improve?</a:t>
            </a:r>
          </a:p>
          <a:p>
            <a:pPr eaLnBrk="1" hangingPunct="1"/>
            <a:endParaRPr lang="en-US" altLang="x-none" sz="1800">
              <a:solidFill>
                <a:schemeClr val="bg1"/>
              </a:solidFill>
            </a:endParaRPr>
          </a:p>
          <a:p>
            <a:pPr eaLnBrk="1" hangingPunct="1"/>
            <a:r>
              <a:rPr lang="en-US" altLang="x-none" sz="1800" b="1">
                <a:solidFill>
                  <a:schemeClr val="bg1"/>
                </a:solidFill>
              </a:rPr>
              <a:t>Step Two: Evaluate the group as a whole by providing a score for each section</a:t>
            </a:r>
          </a:p>
          <a:p>
            <a:pPr eaLnBrk="1" hangingPunct="1"/>
            <a:endParaRPr lang="en-US" altLang="x-none" sz="1800">
              <a:solidFill>
                <a:schemeClr val="bg1"/>
              </a:solidFill>
            </a:endParaRPr>
          </a:p>
          <a:p>
            <a:pPr eaLnBrk="1" hangingPunct="1"/>
            <a:r>
              <a:rPr lang="en-US" altLang="x-none" sz="1600">
                <a:solidFill>
                  <a:schemeClr val="bg1"/>
                </a:solidFill>
              </a:rPr>
              <a:t>Refer back to your observations and the notes you made while watching</a:t>
            </a:r>
          </a:p>
          <a:p>
            <a:pPr eaLnBrk="1" hangingPunct="1"/>
            <a:endParaRPr lang="en-US" altLang="x-none" sz="1800">
              <a:solidFill>
                <a:schemeClr val="bg1"/>
              </a:solidFill>
            </a:endParaRPr>
          </a:p>
          <a:p>
            <a:pPr eaLnBrk="1" hangingPunct="1"/>
            <a:r>
              <a:rPr lang="en-US" altLang="x-none" sz="1800" b="1">
                <a:solidFill>
                  <a:schemeClr val="bg1"/>
                </a:solidFill>
              </a:rPr>
              <a:t>Step Three: Support your position</a:t>
            </a:r>
          </a:p>
          <a:p>
            <a:pPr eaLnBrk="1" hangingPunct="1"/>
            <a:endParaRPr lang="en-US" altLang="x-none" sz="1800">
              <a:solidFill>
                <a:schemeClr val="bg1"/>
              </a:solidFill>
            </a:endParaRPr>
          </a:p>
          <a:p>
            <a:pPr eaLnBrk="1" hangingPunct="1"/>
            <a:r>
              <a:rPr lang="en-US" altLang="x-none" sz="1600">
                <a:solidFill>
                  <a:schemeClr val="bg1"/>
                </a:solidFill>
              </a:rPr>
              <a:t>Discuss with your table the score you provided for this session and why you gave specific scores for each section.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40290" name="Title 1"/>
          <p:cNvSpPr txBox="1">
            <a:spLocks noGrp="1"/>
          </p:cNvSpPr>
          <p:nvPr>
            <p:ph type="title"/>
          </p:nvPr>
        </p:nvSpPr>
        <p:spPr>
          <a:xfrm>
            <a:off x="685800" y="5105400"/>
            <a:ext cx="8229600" cy="1143000"/>
          </a:xfrm>
        </p:spPr>
        <p:txBody>
          <a:bodyPr/>
          <a:lstStyle/>
          <a:p>
            <a:r>
              <a:rPr lang="en-US" altLang="x-none" sz="2000">
                <a:solidFill>
                  <a:schemeClr val="bg1"/>
                </a:solidFill>
                <a:latin typeface="Arial" charset="0"/>
                <a:ea typeface="Arial" charset="0"/>
                <a:cs typeface="Arial" charset="0"/>
              </a:rPr>
              <a:t>Remember, your job is to provide constructive criticism/feedback in order to then be able to improve all of our discussions. </a:t>
            </a:r>
          </a:p>
        </p:txBody>
      </p:sp>
      <p:sp>
        <p:nvSpPr>
          <p:cNvPr id="140291" name="Content Placeholder 2"/>
          <p:cNvSpPr txBox="1">
            <a:spLocks noGrp="1"/>
          </p:cNvSpPr>
          <p:nvPr>
            <p:ph idx="1"/>
          </p:nvPr>
        </p:nvSpPr>
        <p:spPr/>
        <p:txBody>
          <a:bodyPr/>
          <a:lstStyle/>
          <a:p>
            <a:endParaRPr lang="x-none" altLang="x-none">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41314" name="Title 1"/>
          <p:cNvSpPr txBox="1">
            <a:spLocks noGrp="1"/>
          </p:cNvSpPr>
          <p:nvPr>
            <p:ph type="title"/>
          </p:nvPr>
        </p:nvSpPr>
        <p:spPr>
          <a:xfrm>
            <a:off x="685800" y="5257800"/>
            <a:ext cx="8229600" cy="1143000"/>
          </a:xfrm>
        </p:spPr>
        <p:txBody>
          <a:bodyPr/>
          <a:lstStyle/>
          <a:p>
            <a:r>
              <a:rPr lang="en-US" altLang="x-none" sz="2000">
                <a:solidFill>
                  <a:schemeClr val="bg1"/>
                </a:solidFill>
                <a:latin typeface="Arial" charset="0"/>
                <a:ea typeface="Arial" charset="0"/>
                <a:cs typeface="Arial" charset="0"/>
              </a:rPr>
              <a:t>Remember, your job is to provide constructive criticism/feedback in order to then be able to improve all of our discussions. </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12/22/16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connotation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a:t>
            </a:r>
            <a:r>
              <a:rPr lang="en-US" sz="2000" dirty="0" err="1">
                <a:solidFill>
                  <a:schemeClr val="bg1"/>
                </a:solidFill>
              </a:rPr>
              <a:t>kon</a:t>
            </a:r>
            <a:r>
              <a:rPr lang="en-US" sz="2000" dirty="0">
                <a:solidFill>
                  <a:schemeClr val="bg1"/>
                </a:solidFill>
              </a:rPr>
              <a:t>-</a:t>
            </a:r>
            <a:r>
              <a:rPr lang="en-US" sz="2000" i="1" dirty="0">
                <a:solidFill>
                  <a:schemeClr val="bg1"/>
                </a:solidFill>
              </a:rPr>
              <a:t>uh</a:t>
            </a:r>
            <a:r>
              <a:rPr lang="en-US" sz="2000" dirty="0">
                <a:solidFill>
                  <a:schemeClr val="bg1"/>
                </a:solidFill>
              </a:rPr>
              <a:t>-</a:t>
            </a:r>
            <a:r>
              <a:rPr lang="en-US" sz="2000" b="1" dirty="0" err="1">
                <a:solidFill>
                  <a:schemeClr val="bg1"/>
                </a:solidFill>
              </a:rPr>
              <a:t>tey</a:t>
            </a:r>
            <a:r>
              <a:rPr lang="en-US" sz="2000" dirty="0">
                <a:solidFill>
                  <a:schemeClr val="bg1"/>
                </a:solidFill>
              </a:rPr>
              <a:t>-</a:t>
            </a:r>
            <a:r>
              <a:rPr lang="en-US" sz="2000" dirty="0" err="1">
                <a:solidFill>
                  <a:schemeClr val="bg1"/>
                </a:solidFill>
              </a:rPr>
              <a:t>sh</a:t>
            </a:r>
            <a:r>
              <a:rPr lang="en-US" sz="2000" i="1" dirty="0" err="1">
                <a:solidFill>
                  <a:schemeClr val="bg1"/>
                </a:solidFill>
              </a:rPr>
              <a:t>uh</a:t>
            </a:r>
            <a:r>
              <a:rPr lang="en-US" sz="2000" dirty="0">
                <a:solidFill>
                  <a:schemeClr val="bg1"/>
                </a:solidFill>
              </a:rPr>
              <a:t> n]</a:t>
            </a:r>
            <a:r>
              <a:rPr lang="en-US" sz="2000" dirty="0"/>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connotative (</a:t>
            </a:r>
            <a:r>
              <a:rPr lang="en-US" altLang="en-US" sz="2000" dirty="0" err="1" smtClean="0">
                <a:solidFill>
                  <a:schemeClr val="bg1"/>
                </a:solidFill>
                <a:latin typeface="+mn-lt"/>
              </a:rPr>
              <a:t>adj</a:t>
            </a:r>
            <a:r>
              <a:rPr lang="en-US" altLang="en-US" sz="2000" dirty="0" smtClean="0">
                <a:solidFill>
                  <a:schemeClr val="bg1"/>
                </a:solidFill>
                <a:latin typeface="+mn-lt"/>
              </a:rPr>
              <a:t>)</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Even though skinny technically means the same thing as slender, it has a </a:t>
            </a:r>
            <a:r>
              <a:rPr lang="en-US" sz="2000" b="1" u="sng" dirty="0">
                <a:solidFill>
                  <a:schemeClr val="bg1"/>
                </a:solidFill>
              </a:rPr>
              <a:t>connotation</a:t>
            </a:r>
            <a:r>
              <a:rPr lang="en-US" sz="2000" dirty="0">
                <a:solidFill>
                  <a:schemeClr val="bg1"/>
                </a:solidFill>
              </a:rPr>
              <a:t> that is less favorable.</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84835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something suggested or implied by a word or thing, rather than </a:t>
            </a:r>
          </a:p>
          <a:p>
            <a:pPr eaLnBrk="1" hangingPunct="1"/>
            <a:r>
              <a:rPr lang="en-US" altLang="x-none" sz="2000">
                <a:solidFill>
                  <a:schemeClr val="bg1"/>
                </a:solidFill>
              </a:rPr>
              <a:t>being explicitly named or described.</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undertone, implication, hint, suggestion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1/9/17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allusion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i="1" dirty="0">
                <a:solidFill>
                  <a:schemeClr val="bg1"/>
                </a:solidFill>
              </a:rPr>
              <a:t>uh</a:t>
            </a:r>
            <a:r>
              <a:rPr lang="en-US" sz="2000" dirty="0">
                <a:solidFill>
                  <a:schemeClr val="bg1"/>
                </a:solidFill>
              </a:rPr>
              <a:t>-</a:t>
            </a:r>
            <a:r>
              <a:rPr lang="en-US" sz="2000" b="1" dirty="0">
                <a:solidFill>
                  <a:schemeClr val="bg1"/>
                </a:solidFill>
              </a:rPr>
              <a:t>loo</a:t>
            </a:r>
            <a:r>
              <a:rPr lang="en-US" sz="2000" dirty="0">
                <a:solidFill>
                  <a:schemeClr val="bg1"/>
                </a:solidFill>
              </a:rPr>
              <a:t>-</a:t>
            </a:r>
            <a:r>
              <a:rPr lang="en-US" sz="2000" dirty="0" err="1">
                <a:solidFill>
                  <a:schemeClr val="bg1"/>
                </a:solidFill>
              </a:rPr>
              <a:t>zh</a:t>
            </a:r>
            <a:r>
              <a:rPr lang="en-US" sz="2000" i="1" dirty="0" err="1">
                <a:solidFill>
                  <a:schemeClr val="bg1"/>
                </a:solidFill>
              </a:rPr>
              <a:t>uh</a:t>
            </a:r>
            <a:r>
              <a:rPr lang="en-US" sz="2000" dirty="0">
                <a:solidFill>
                  <a:schemeClr val="bg1"/>
                </a:solidFill>
              </a:rPr>
              <a:t> n</a:t>
            </a:r>
            <a:r>
              <a:rPr lang="en-US" sz="2000" dirty="0" smtClean="0">
                <a:solidFill>
                  <a:schemeClr val="bg1"/>
                </a:solidFill>
              </a:rPr>
              <a:t>]</a:t>
            </a:r>
            <a:r>
              <a:rPr lang="en-US" sz="2000" dirty="0"/>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allude (verb), </a:t>
            </a:r>
            <a:r>
              <a:rPr lang="en-US" altLang="en-US" sz="2000" dirty="0" err="1" smtClean="0">
                <a:solidFill>
                  <a:schemeClr val="bg1"/>
                </a:solidFill>
                <a:latin typeface="+mn-lt"/>
              </a:rPr>
              <a:t>preallude</a:t>
            </a:r>
            <a:r>
              <a:rPr lang="en-US" altLang="en-US" sz="2000" dirty="0" smtClean="0">
                <a:solidFill>
                  <a:schemeClr val="bg1"/>
                </a:solidFill>
                <a:latin typeface="+mn-lt"/>
              </a:rPr>
              <a:t> (verb)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altLang="en-US" sz="2000" dirty="0" smtClean="0">
                <a:solidFill>
                  <a:schemeClr val="bg1"/>
                </a:solidFill>
                <a:latin typeface="+mn-lt"/>
              </a:rPr>
              <a:t>In his play</a:t>
            </a:r>
            <a:r>
              <a:rPr lang="en-US" altLang="en-US" sz="2000" b="1" dirty="0" smtClean="0">
                <a:solidFill>
                  <a:schemeClr val="bg1"/>
                </a:solidFill>
                <a:latin typeface="+mn-lt"/>
              </a:rPr>
              <a:t>, </a:t>
            </a:r>
            <a:r>
              <a:rPr lang="en-US" sz="2000" i="1" dirty="0" smtClean="0">
                <a:solidFill>
                  <a:schemeClr val="bg1"/>
                </a:solidFill>
              </a:rPr>
              <a:t>The Crucible, </a:t>
            </a:r>
            <a:r>
              <a:rPr lang="en-US" sz="2000" dirty="0" smtClean="0">
                <a:solidFill>
                  <a:schemeClr val="bg1"/>
                </a:solidFill>
              </a:rPr>
              <a:t>Arthur Miller provides several </a:t>
            </a:r>
            <a:r>
              <a:rPr lang="en-US" sz="2000" b="1" u="sng" dirty="0" smtClean="0">
                <a:solidFill>
                  <a:schemeClr val="bg1"/>
                </a:solidFill>
              </a:rPr>
              <a:t>allusions</a:t>
            </a:r>
            <a:r>
              <a:rPr lang="en-US" sz="2000" dirty="0" smtClean="0">
                <a:solidFill>
                  <a:schemeClr val="bg1"/>
                </a:solidFill>
              </a:rPr>
              <a:t> to Christianity and the Bible.</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84835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an expression designed to call something to mind without mentioning it explicitly; an indirect or passing reference.</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mention, reference, comment, hint, suggestion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4438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Monday 1/9/17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allusion (noun)</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Bell Work </a:t>
            </a:r>
            <a:r>
              <a:rPr lang="mr-IN" sz="1600" dirty="0" smtClean="0">
                <a:solidFill>
                  <a:schemeClr val="accent3"/>
                </a:solidFill>
                <a:latin typeface="+mn-lt"/>
                <a:ea typeface="Calibri"/>
                <a:cs typeface="Calibri"/>
                <a:sym typeface="Calibri"/>
              </a:rPr>
              <a:t>–</a:t>
            </a:r>
            <a:r>
              <a:rPr lang="en-US" sz="1600" dirty="0" smtClean="0">
                <a:solidFill>
                  <a:schemeClr val="accent3"/>
                </a:solidFill>
                <a:latin typeface="+mn-lt"/>
                <a:ea typeface="Calibri"/>
                <a:cs typeface="Calibri"/>
                <a:sym typeface="Calibri"/>
              </a:rPr>
              <a:t> allusion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Set goal for today’s Lit. Circle Session (this is our 6</a:t>
            </a:r>
            <a:r>
              <a:rPr lang="en-US" sz="1600" baseline="30000" dirty="0" smtClean="0">
                <a:solidFill>
                  <a:schemeClr val="accent3"/>
                </a:solidFill>
                <a:latin typeface="+mn-lt"/>
                <a:ea typeface="Calibri"/>
                <a:cs typeface="Calibri"/>
                <a:sym typeface="Calibri"/>
              </a:rPr>
              <a:t>th</a:t>
            </a:r>
            <a:r>
              <a:rPr lang="en-US" sz="1600" dirty="0" smtClean="0">
                <a:solidFill>
                  <a:schemeClr val="accent3"/>
                </a:solidFill>
                <a:latin typeface="+mn-lt"/>
                <a:ea typeface="Calibri"/>
                <a:cs typeface="Calibri"/>
                <a:sym typeface="Calibri"/>
              </a:rPr>
              <a:t>  session) **Write one collective goal as a group</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SSR for 10 minutes and fill out role sheet and/or answer assigned questions (20 minutes)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After recording your discussion and sending it to me, make sure to turn in your role sheets and answers to your questions to your group’s folder. Discussion should be no shorter than 10 minutes. Use </a:t>
            </a:r>
            <a:r>
              <a:rPr lang="en-US" sz="1600" dirty="0" err="1" smtClean="0">
                <a:solidFill>
                  <a:schemeClr val="accent3"/>
                </a:solidFill>
                <a:latin typeface="+mn-lt"/>
                <a:ea typeface="Calibri"/>
                <a:cs typeface="Calibri"/>
                <a:sym typeface="Calibri"/>
              </a:rPr>
              <a:t>webcamera.io</a:t>
            </a:r>
            <a:r>
              <a:rPr lang="en-US" sz="1600" dirty="0" smtClean="0">
                <a:solidFill>
                  <a:schemeClr val="accent3"/>
                </a:solidFill>
                <a:latin typeface="+mn-lt"/>
                <a:ea typeface="Calibri"/>
                <a:cs typeface="Calibri"/>
                <a:sym typeface="Calibri"/>
              </a:rPr>
              <a:t> to record. Then you can save it to your Google Drive and share it with me. Remember, it takes roughly 5 minutes to process the video.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If your group finishes, then you can work on your presentations.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**Turn in extra credit meme, drawing, 2 pictures of you (due tomorrow) at the door</a:t>
            </a: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a:t>
            </a:r>
            <a:r>
              <a:rPr lang="en-US" sz="1600" dirty="0">
                <a:solidFill>
                  <a:schemeClr val="accent3"/>
                </a:solidFill>
                <a:latin typeface="+mn-lt"/>
              </a:rPr>
              <a:t>can make claims and support them using observations, textual evidence, and specific </a:t>
            </a:r>
            <a:r>
              <a:rPr lang="en-US" sz="1600" dirty="0">
                <a:solidFill>
                  <a:schemeClr val="bg1"/>
                </a:solidFill>
                <a:latin typeface="+mn-lt"/>
              </a:rPr>
              <a:t>reasoning. </a:t>
            </a:r>
            <a:endParaRPr lang="en-US" sz="16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bg1"/>
                </a:solidFill>
                <a:latin typeface="+mn-lt"/>
              </a:rPr>
              <a:t>I can </a:t>
            </a:r>
            <a:r>
              <a:rPr lang="en-US" sz="1600" dirty="0" smtClean="0">
                <a:solidFill>
                  <a:schemeClr val="bg1"/>
                </a:solidFill>
              </a:rPr>
              <a:t>work </a:t>
            </a:r>
            <a:r>
              <a:rPr lang="en-US" sz="1600" dirty="0">
                <a:solidFill>
                  <a:schemeClr val="bg1"/>
                </a:solidFill>
              </a:rPr>
              <a:t>with peers to promote civil, democratic discussions and decision-making, set clear goals and deadlines, and establish individual roles as needed</a:t>
            </a:r>
            <a:r>
              <a:rPr lang="en-US" sz="16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1/11/17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hyperbole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a:t>
            </a:r>
            <a:r>
              <a:rPr lang="en-US" sz="2000" dirty="0" err="1" smtClean="0">
                <a:solidFill>
                  <a:schemeClr val="bg1"/>
                </a:solidFill>
              </a:rPr>
              <a:t>hahy</a:t>
            </a:r>
            <a:r>
              <a:rPr lang="en-US" sz="2000" dirty="0" smtClean="0">
                <a:solidFill>
                  <a:schemeClr val="bg1"/>
                </a:solidFill>
              </a:rPr>
              <a:t>-</a:t>
            </a:r>
            <a:r>
              <a:rPr lang="en-US" sz="2000" dirty="0" err="1" smtClean="0">
                <a:solidFill>
                  <a:schemeClr val="bg1"/>
                </a:solidFill>
              </a:rPr>
              <a:t>pur</a:t>
            </a:r>
            <a:r>
              <a:rPr lang="en-US" sz="2000" dirty="0" smtClean="0">
                <a:solidFill>
                  <a:schemeClr val="bg1"/>
                </a:solidFill>
              </a:rPr>
              <a:t>-</a:t>
            </a:r>
            <a:r>
              <a:rPr lang="en-US" sz="2000" dirty="0" err="1" smtClean="0">
                <a:solidFill>
                  <a:schemeClr val="bg1"/>
                </a:solidFill>
              </a:rPr>
              <a:t>buh</a:t>
            </a:r>
            <a:r>
              <a:rPr lang="en-US" sz="2000" dirty="0" smtClean="0">
                <a:solidFill>
                  <a:schemeClr val="bg1"/>
                </a:solidFill>
              </a:rPr>
              <a:t>-lee]</a:t>
            </a:r>
            <a:r>
              <a:rPr lang="en-US" sz="2000" dirty="0"/>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a:solidFill>
                  <a:schemeClr val="bg1"/>
                </a:solidFill>
                <a:latin typeface="+mn-lt"/>
              </a:rPr>
              <a:t>Sentence</a:t>
            </a:r>
            <a:r>
              <a:rPr lang="en-US" altLang="en-US" sz="2000" b="1" dirty="0" smtClean="0">
                <a:solidFill>
                  <a:schemeClr val="bg1"/>
                </a:solidFill>
                <a:latin typeface="+mn-lt"/>
              </a:rPr>
              <a:t>: </a:t>
            </a:r>
            <a:r>
              <a:rPr lang="en-US" altLang="en-US" sz="2000" dirty="0" smtClean="0">
                <a:solidFill>
                  <a:schemeClr val="bg1"/>
                </a:solidFill>
                <a:latin typeface="+mn-lt"/>
              </a:rPr>
              <a:t>Although </a:t>
            </a:r>
            <a:r>
              <a:rPr lang="en-US" altLang="en-US" sz="2000" dirty="0">
                <a:solidFill>
                  <a:schemeClr val="bg1"/>
                </a:solidFill>
                <a:latin typeface="+mn-lt"/>
              </a:rPr>
              <a:t>what </a:t>
            </a:r>
            <a:r>
              <a:rPr lang="en-US" altLang="en-US" sz="2000" dirty="0" smtClean="0">
                <a:solidFill>
                  <a:schemeClr val="bg1"/>
                </a:solidFill>
                <a:latin typeface="+mn-lt"/>
              </a:rPr>
              <a:t>Mr. Schmitt said </a:t>
            </a:r>
            <a:r>
              <a:rPr lang="en-US" altLang="en-US" sz="2000" dirty="0">
                <a:solidFill>
                  <a:schemeClr val="bg1"/>
                </a:solidFill>
                <a:latin typeface="+mn-lt"/>
              </a:rPr>
              <a:t>may sound like a </a:t>
            </a:r>
            <a:r>
              <a:rPr lang="en-US" altLang="en-US" sz="2000" u="sng" dirty="0">
                <a:solidFill>
                  <a:schemeClr val="bg1"/>
                </a:solidFill>
                <a:latin typeface="+mn-lt"/>
              </a:rPr>
              <a:t>hyperbole</a:t>
            </a:r>
            <a:r>
              <a:rPr lang="en-US" altLang="en-US" sz="2000" dirty="0">
                <a:solidFill>
                  <a:schemeClr val="bg1"/>
                </a:solidFill>
                <a:latin typeface="+mn-lt"/>
              </a:rPr>
              <a:t>, it really is the </a:t>
            </a:r>
            <a:r>
              <a:rPr lang="en-US" altLang="en-US" sz="2000" dirty="0" smtClean="0">
                <a:solidFill>
                  <a:schemeClr val="bg1"/>
                </a:solidFill>
                <a:latin typeface="+mn-lt"/>
              </a:rPr>
              <a:t>truth. He was on the evening news for rescuing several families from a burning building on his way home from school. </a:t>
            </a:r>
            <a:endParaRPr lang="en-US" altLang="en-US" sz="2000" dirty="0">
              <a:solidFill>
                <a:schemeClr val="bg1"/>
              </a:solidFill>
              <a:latin typeface="+mn-lt"/>
            </a:endParaRPr>
          </a:p>
          <a:p>
            <a:pPr>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61722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exaggerated statements or claims not meant to be taken literally.</a:t>
            </a: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overstatement, embellishment, overkill, rhetoric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9/13/16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 suffix, root Chart</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 from yesterday (using the </a:t>
            </a:r>
            <a:r>
              <a:rPr lang="en-US" sz="5600" dirty="0" err="1" smtClean="0">
                <a:latin typeface="+mn-lt"/>
                <a:ea typeface="Calibri"/>
                <a:cs typeface="Calibri"/>
                <a:sym typeface="Calibri"/>
              </a:rPr>
              <a:t>chromebooks</a:t>
            </a:r>
            <a:r>
              <a:rPr lang="en-US" sz="5600" dirty="0" smtClean="0">
                <a:latin typeface="+mn-lt"/>
                <a:ea typeface="Calibri"/>
                <a:cs typeface="Calibri"/>
                <a:sym typeface="Calibri"/>
              </a:rPr>
              <a: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dirty="0" smtClean="0">
                <a:latin typeface="+mn-lt"/>
                <a:ea typeface="Calibri"/>
                <a:cs typeface="Calibri"/>
                <a:sym typeface="Calibri"/>
              </a:rPr>
              <a:t>Google Classroom Codes </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2</a:t>
            </a:r>
            <a:r>
              <a:rPr lang="en-US" sz="5600" baseline="30000" dirty="0" smtClean="0">
                <a:latin typeface="+mn-lt"/>
                <a:ea typeface="Calibri"/>
                <a:cs typeface="Calibri"/>
                <a:sym typeface="Calibri"/>
              </a:rPr>
              <a:t>nd</a:t>
            </a:r>
            <a:r>
              <a:rPr lang="en-US" sz="5600" dirty="0" smtClean="0">
                <a:latin typeface="+mn-lt"/>
                <a:ea typeface="Calibri"/>
                <a:cs typeface="Calibri"/>
                <a:sym typeface="Calibri"/>
              </a:rPr>
              <a:t> hour = y4u5h2</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3</a:t>
            </a:r>
            <a:r>
              <a:rPr lang="en-US" sz="5600" baseline="30000" dirty="0" smtClean="0">
                <a:latin typeface="+mn-lt"/>
                <a:ea typeface="Calibri"/>
                <a:cs typeface="Calibri"/>
                <a:sym typeface="Calibri"/>
              </a:rPr>
              <a:t>rd</a:t>
            </a:r>
            <a:r>
              <a:rPr lang="en-US" sz="5600" dirty="0" smtClean="0">
                <a:latin typeface="+mn-lt"/>
                <a:ea typeface="Calibri"/>
                <a:cs typeface="Calibri"/>
                <a:sym typeface="Calibri"/>
              </a:rPr>
              <a:t> hour = ejc03b</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5</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ioq9j2r</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5600" dirty="0" smtClean="0">
                <a:latin typeface="+mn-lt"/>
                <a:ea typeface="Calibri"/>
                <a:cs typeface="Calibri"/>
                <a:sym typeface="Calibri"/>
              </a:rPr>
              <a:t>6</a:t>
            </a:r>
            <a:r>
              <a:rPr lang="en-US" sz="5600" baseline="30000" dirty="0" smtClean="0">
                <a:latin typeface="+mn-lt"/>
                <a:ea typeface="Calibri"/>
                <a:cs typeface="Calibri"/>
                <a:sym typeface="Calibri"/>
              </a:rPr>
              <a:t>th</a:t>
            </a:r>
            <a:r>
              <a:rPr lang="en-US" sz="5600" dirty="0" smtClean="0">
                <a:latin typeface="+mn-lt"/>
                <a:ea typeface="Calibri"/>
                <a:cs typeface="Calibri"/>
                <a:sym typeface="Calibri"/>
              </a:rPr>
              <a:t> hour = </a:t>
            </a:r>
            <a:r>
              <a:rPr lang="en-US" sz="5600" dirty="0" err="1" smtClean="0">
                <a:latin typeface="+mn-lt"/>
                <a:ea typeface="Calibri"/>
                <a:cs typeface="Calibri"/>
                <a:sym typeface="Calibri"/>
              </a:rPr>
              <a:t>xuxnspu</a:t>
            </a:r>
            <a:endParaRPr lang="en-US" sz="5600" dirty="0" smtClean="0">
              <a:latin typeface="+mn-lt"/>
              <a:ea typeface="Calibri"/>
              <a:cs typeface="Calibri"/>
              <a:sym typeface="Calibri"/>
            </a:endParaRP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endParaRPr lang="en-US" sz="5600" dirty="0">
              <a:latin typeface="+mn-lt"/>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5600" b="1" dirty="0" smtClean="0">
                <a:solidFill>
                  <a:srgbClr val="00B050"/>
                </a:solidFill>
                <a:latin typeface="+mn-lt"/>
                <a:ea typeface="Calibri"/>
                <a:cs typeface="Calibri"/>
                <a:sym typeface="Calibri"/>
              </a:rPr>
              <a:t>Complete the survey on Google Forms</a:t>
            </a:r>
          </a:p>
          <a:p>
            <a:pPr marL="800100" lvl="1" indent="-342900" eaLnBrk="1" fontAlgn="auto" hangingPunct="1">
              <a:lnSpc>
                <a:spcPct val="80000"/>
              </a:lnSpc>
              <a:spcBef>
                <a:spcPts val="400"/>
              </a:spcBef>
              <a:spcAft>
                <a:spcPts val="0"/>
              </a:spcAft>
              <a:buClr>
                <a:srgbClr val="000000"/>
              </a:buClr>
              <a:buSzPct val="100000"/>
              <a:buFont typeface="Wingdings" charset="2"/>
              <a:buChar char="v"/>
              <a:defRPr/>
            </a:pPr>
            <a:r>
              <a:rPr lang="en-US" sz="5600" dirty="0">
                <a:latin typeface="+mn-lt"/>
                <a:ea typeface="Calibri"/>
                <a:cs typeface="Calibri"/>
                <a:sym typeface="Calibri"/>
                <a:hlinkClick r:id="rId3"/>
              </a:rPr>
              <a:t>https://</a:t>
            </a:r>
            <a:r>
              <a:rPr lang="en-US" sz="5600" dirty="0" smtClean="0">
                <a:latin typeface="+mn-lt"/>
                <a:ea typeface="Calibri"/>
                <a:cs typeface="Calibri"/>
                <a:sym typeface="Calibri"/>
                <a:hlinkClick r:id="rId3"/>
              </a:rPr>
              <a:t>goo.gl/forms/71QMaW4LMCSvA3rC2</a:t>
            </a:r>
            <a:endParaRPr lang="en-US" sz="5600" dirty="0">
              <a:latin typeface="+mn-lt"/>
              <a:ea typeface="Calibri"/>
              <a:cs typeface="Calibri"/>
              <a:sym typeface="Calibri"/>
            </a:endParaRPr>
          </a:p>
          <a:p>
            <a:pPr marL="457200" lvl="1"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lvl="1"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**If you do not turn in the assignment and finish the survey by the end of the hour, you not receive full credit. </a:t>
            </a:r>
            <a:endParaRPr lang="en-US" sz="5600" b="1" dirty="0">
              <a:latin typeface="+mn-lt"/>
              <a:ea typeface="Calibri"/>
              <a:cs typeface="Calibri"/>
              <a:sym typeface="Calibri"/>
            </a:endParaRPr>
          </a:p>
          <a:p>
            <a:pPr lvl="1" eaLnBrk="1" fontAlgn="auto" hangingPunct="1">
              <a:lnSpc>
                <a:spcPct val="170000"/>
              </a:lnSpc>
              <a:spcBef>
                <a:spcPts val="0"/>
              </a:spcBef>
              <a:spcAft>
                <a:spcPts val="0"/>
              </a:spcAft>
              <a:buClr>
                <a:srgbClr val="000000"/>
              </a:buClr>
              <a:buSzPct val="100000"/>
              <a:defRPr/>
            </a:pPr>
            <a:r>
              <a:rPr lang="en-US" sz="5600" b="1" dirty="0" smtClean="0">
                <a:solidFill>
                  <a:srgbClr val="0070C0"/>
                </a:solidFill>
                <a:latin typeface="+mn-lt"/>
                <a:ea typeface="Calibri"/>
                <a:cs typeface="Calibri"/>
                <a:sym typeface="Calibri"/>
              </a:rPr>
              <a:t>**Finish taking the four diagnostic ”Reading” Quizzes on Khan Academy.” When you sign in, click subjects in the upper left corner, then click SAT under “Test Prep.” Then, click the tab that reads, “Practice.” If you have taken all four of the reading quizzes, move on to the grammar quizzes. </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742950" lvl="1" indent="-285750" eaLnBrk="1" fontAlgn="auto" hangingPunct="1">
              <a:lnSpc>
                <a:spcPct val="170000"/>
              </a:lnSpc>
              <a:spcBef>
                <a:spcPts val="0"/>
              </a:spcBef>
              <a:spcAft>
                <a:spcPts val="0"/>
              </a:spcAft>
              <a:buClr>
                <a:srgbClr val="000000"/>
              </a:buClr>
              <a:buSzPct val="100000"/>
              <a:buFont typeface="Calibri"/>
              <a:buChar char="–"/>
              <a:defRPr/>
            </a:pPr>
            <a:r>
              <a:rPr lang="en-US" sz="5600" dirty="0" smtClean="0">
                <a:latin typeface="+mn-lt"/>
                <a:ea typeface="Calibri"/>
                <a:cs typeface="Calibri"/>
                <a:sym typeface="Calibri"/>
              </a:rPr>
              <a:t>Finish the “Sign up for everything” assignment</a:t>
            </a:r>
          </a:p>
          <a:p>
            <a:pPr marL="742950" lvl="1" indent="-285750" eaLnBrk="1" fontAlgn="auto" hangingPunct="1">
              <a:lnSpc>
                <a:spcPct val="170000"/>
              </a:lnSpc>
              <a:spcBef>
                <a:spcPts val="0"/>
              </a:spcBef>
              <a:spcAft>
                <a:spcPts val="0"/>
              </a:spcAft>
              <a:buClr>
                <a:srgbClr val="000000"/>
              </a:buClr>
              <a:buSzPct val="100000"/>
              <a:buFont typeface="Calibri"/>
              <a:buChar char="–"/>
              <a:defRPr/>
            </a:pPr>
            <a:r>
              <a:rPr lang="en-US" sz="5600" dirty="0" smtClean="0">
                <a:latin typeface="+mn-lt"/>
                <a:ea typeface="Calibri"/>
                <a:cs typeface="Calibri"/>
                <a:sym typeface="Calibri"/>
              </a:rPr>
              <a:t>**Complete the survey on Google Forms (must be submitted by the end of the hour or you will not receive full credit)</a:t>
            </a:r>
          </a:p>
          <a:p>
            <a:pPr marL="742950" lvl="1" indent="-285750" eaLnBrk="1" fontAlgn="auto" hangingPunct="1">
              <a:lnSpc>
                <a:spcPct val="170000"/>
              </a:lnSpc>
              <a:spcBef>
                <a:spcPts val="0"/>
              </a:spcBef>
              <a:spcAft>
                <a:spcPts val="0"/>
              </a:spcAft>
              <a:buClr>
                <a:srgbClr val="000000"/>
              </a:buClr>
              <a:buSzPct val="100000"/>
              <a:buFont typeface="Calibri"/>
              <a:buChar char="–"/>
              <a:defRPr/>
            </a:pPr>
            <a:r>
              <a:rPr lang="en-US" sz="5600" dirty="0" smtClean="0">
                <a:latin typeface="+mn-lt"/>
                <a:ea typeface="Calibri"/>
                <a:cs typeface="Calibri"/>
                <a:sym typeface="Calibri"/>
              </a:rPr>
              <a:t>Complete the four diagnostic reading quizzes on Khan Academy by tomorrow. </a:t>
            </a:r>
            <a:r>
              <a:rPr lang="en-US" sz="5600" dirty="0" smtClean="0">
                <a:latin typeface="+mn-lt"/>
                <a:ea typeface="Calibri"/>
                <a:cs typeface="Calibri"/>
                <a:sym typeface="Wingdings"/>
              </a:rPr>
              <a:t> </a:t>
            </a:r>
            <a:endParaRPr lang="en-US" sz="5600" dirty="0" smtClean="0">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4643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Wednesday 1/11/17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hyperbole (noun)</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Bell Work </a:t>
            </a:r>
            <a:r>
              <a:rPr lang="mr-IN" sz="1600" dirty="0" smtClean="0">
                <a:solidFill>
                  <a:schemeClr val="accent3"/>
                </a:solidFill>
                <a:latin typeface="+mn-lt"/>
                <a:ea typeface="Calibri"/>
                <a:cs typeface="Calibri"/>
                <a:sym typeface="Calibri"/>
              </a:rPr>
              <a:t>–</a:t>
            </a:r>
            <a:r>
              <a:rPr lang="en-US" sz="1600" dirty="0" smtClean="0">
                <a:solidFill>
                  <a:schemeClr val="accent3"/>
                </a:solidFill>
                <a:latin typeface="+mn-lt"/>
                <a:ea typeface="Calibri"/>
                <a:cs typeface="Calibri"/>
                <a:sym typeface="Calibri"/>
              </a:rPr>
              <a:t> hyperbole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Vocab Quiz = Friday 1/20/17</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SSR using your Lit. Circle books (20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Answer one of your assigned questions or start to fill out your role sheet for tomorrow’s final discussion (5-7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Work on redoing your presentation on Community Responsibility or Diabolical Opposition (due Tuesday 1/17/17)</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**Turn in extra credit meme, drawing, 2 pictures of you, or letter written to the donors which helped by books for Lit. Circles (due Friday) at the door at the end of the hour. </a:t>
            </a: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a:t>
            </a:r>
            <a:r>
              <a:rPr lang="en-US" sz="1600" dirty="0">
                <a:solidFill>
                  <a:schemeClr val="accent3"/>
                </a:solidFill>
                <a:latin typeface="+mn-lt"/>
              </a:rPr>
              <a:t>can make claims and support them using observations, textual evidence, and specific </a:t>
            </a:r>
            <a:r>
              <a:rPr lang="en-US" sz="1600" dirty="0">
                <a:solidFill>
                  <a:schemeClr val="bg1"/>
                </a:solidFill>
                <a:latin typeface="+mn-lt"/>
              </a:rPr>
              <a:t>reasoning. </a:t>
            </a:r>
            <a:endParaRPr lang="en-US" sz="16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bg1"/>
                </a:solidFill>
                <a:latin typeface="+mn-lt"/>
              </a:rPr>
              <a:t>I can </a:t>
            </a:r>
            <a:r>
              <a:rPr lang="en-US" sz="1600" dirty="0" smtClean="0">
                <a:solidFill>
                  <a:schemeClr val="bg1"/>
                </a:solidFill>
              </a:rPr>
              <a:t>work </a:t>
            </a:r>
            <a:r>
              <a:rPr lang="en-US" sz="1600" dirty="0">
                <a:solidFill>
                  <a:schemeClr val="bg1"/>
                </a:solidFill>
              </a:rPr>
              <a:t>with peers to promote civil, democratic discussions and decision-making, set clear goals and deadlines, and establish individual roles as needed</a:t>
            </a:r>
            <a:r>
              <a:rPr lang="en-US" sz="16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4745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Thursday 1/12/17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ambiguous (adjective)</a:t>
            </a: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In </a:t>
            </a:r>
            <a:r>
              <a:rPr lang="en-US" sz="1500" b="1" dirty="0">
                <a:solidFill>
                  <a:schemeClr val="accent3"/>
                </a:solidFill>
                <a:latin typeface="+mn-lt"/>
                <a:ea typeface="Calibri"/>
                <a:cs typeface="Calibri"/>
                <a:sym typeface="Calibri"/>
              </a:rPr>
              <a:t>class activities: </a:t>
            </a:r>
            <a:endParaRPr lang="en-US" sz="15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Bell Work </a:t>
            </a:r>
            <a:r>
              <a:rPr lang="mr-IN" sz="1500" dirty="0" smtClean="0">
                <a:solidFill>
                  <a:schemeClr val="accent3"/>
                </a:solidFill>
                <a:latin typeface="+mn-lt"/>
                <a:ea typeface="Calibri"/>
                <a:cs typeface="Calibri"/>
                <a:sym typeface="Calibri"/>
              </a:rPr>
              <a:t>–</a:t>
            </a:r>
            <a:r>
              <a:rPr lang="en-US" sz="1500" dirty="0" smtClean="0">
                <a:solidFill>
                  <a:schemeClr val="accent3"/>
                </a:solidFill>
                <a:latin typeface="+mn-lt"/>
                <a:ea typeface="Calibri"/>
                <a:cs typeface="Calibri"/>
                <a:sym typeface="Calibri"/>
              </a:rPr>
              <a:t> ambiguous (adjective)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Vocab Quiz = Friday 1/20/17</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Record Lit. Circle Session # 7. Use </a:t>
            </a:r>
            <a:r>
              <a:rPr lang="en-US" sz="1500" b="1" u="sng" dirty="0" smtClean="0">
                <a:solidFill>
                  <a:schemeClr val="bg1"/>
                </a:solidFill>
                <a:latin typeface="+mn-lt"/>
                <a:ea typeface="Calibri"/>
                <a:cs typeface="Calibri"/>
                <a:sym typeface="Calibri"/>
              </a:rPr>
              <a:t>webcamera.io</a:t>
            </a:r>
            <a:r>
              <a:rPr lang="en-US" sz="1500" dirty="0" smtClean="0">
                <a:solidFill>
                  <a:schemeClr val="accent3"/>
                </a:solidFill>
                <a:latin typeface="+mn-lt"/>
                <a:ea typeface="Calibri"/>
                <a:cs typeface="Calibri"/>
                <a:sym typeface="Calibri"/>
              </a:rPr>
              <a:t> to create a video recording.  When you are finished recording, fill out the Reflection Sheet in order to evaluate your group’s performance and your individual performance. **Make sure all of your individual work is turned in to your group’s folder (make sure to include all dates and your name is on each assignment). I’d recommend using a staple or paper clip to keep all of it together. </a:t>
            </a:r>
            <a:r>
              <a:rPr lang="en-US" sz="1500" dirty="0" smtClean="0">
                <a:solidFill>
                  <a:schemeClr val="accent3"/>
                </a:solidFill>
                <a:latin typeface="+mn-lt"/>
                <a:ea typeface="Calibri"/>
                <a:cs typeface="Calibri"/>
                <a:sym typeface="Wingdings" panose="05000000000000000000" pitchFamily="2" charset="2"/>
              </a:rPr>
              <a:t> </a:t>
            </a:r>
            <a:endParaRPr lang="en-US" sz="15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When you are done with Literature Circles, </a:t>
            </a:r>
            <a:r>
              <a:rPr lang="en-US" sz="1500" dirty="0">
                <a:solidFill>
                  <a:schemeClr val="accent3"/>
                </a:solidFill>
                <a:latin typeface="+mn-lt"/>
                <a:ea typeface="Calibri"/>
                <a:cs typeface="Calibri"/>
                <a:sym typeface="Calibri"/>
              </a:rPr>
              <a:t>w</a:t>
            </a:r>
            <a:r>
              <a:rPr lang="en-US" sz="1500" dirty="0" smtClean="0">
                <a:solidFill>
                  <a:schemeClr val="accent3"/>
                </a:solidFill>
                <a:latin typeface="+mn-lt"/>
                <a:ea typeface="Calibri"/>
                <a:cs typeface="Calibri"/>
                <a:sym typeface="Calibri"/>
              </a:rPr>
              <a:t>ork on redoing your presentation on Community Responsibility or Diabolical Opposition (due Tuesday 1/17/17)</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latin typeface="+mn-lt"/>
                <a:ea typeface="Calibri"/>
                <a:cs typeface="Calibri"/>
                <a:sym typeface="Calibri"/>
              </a:rPr>
              <a:t>**Turn in extra credit meme, drawing, 2 pictures of you, or letter written to the donors which helped by books for Lit. Circles (due Friday) at the door at the end of the hour. </a:t>
            </a: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1/12/17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ambiguous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adjective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[am-big-</a:t>
            </a:r>
            <a:r>
              <a:rPr lang="en-US" sz="2000" dirty="0" err="1" smtClean="0">
                <a:solidFill>
                  <a:schemeClr val="bg1"/>
                </a:solidFill>
              </a:rPr>
              <a:t>yoo</a:t>
            </a:r>
            <a:r>
              <a:rPr lang="en-US" sz="2000" dirty="0" smtClean="0">
                <a:solidFill>
                  <a:schemeClr val="bg1"/>
                </a:solidFill>
              </a:rPr>
              <a:t>-</a:t>
            </a:r>
            <a:r>
              <a:rPr lang="en-US" sz="2000" dirty="0" err="1" smtClean="0">
                <a:solidFill>
                  <a:schemeClr val="bg1"/>
                </a:solidFill>
              </a:rPr>
              <a:t>uhs</a:t>
            </a:r>
            <a:r>
              <a:rPr lang="en-US" sz="2000" dirty="0" smtClean="0">
                <a:solidFill>
                  <a:schemeClr val="bg1"/>
                </a:solidFill>
              </a:rPr>
              <a:t>]</a:t>
            </a:r>
            <a:r>
              <a:rPr lang="en-US" sz="2000" dirty="0"/>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ambiguously (adverb), ambiguousness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a:solidFill>
                  <a:schemeClr val="bg1"/>
                </a:solidFill>
                <a:latin typeface="+mn-lt"/>
              </a:rPr>
              <a:t>Sentence: </a:t>
            </a:r>
            <a:r>
              <a:rPr lang="en-US" altLang="en-US" sz="2000" dirty="0" smtClean="0">
                <a:solidFill>
                  <a:schemeClr val="bg1"/>
                </a:solidFill>
                <a:latin typeface="+mn-lt"/>
              </a:rPr>
              <a:t>Mr. Schmitt constantly encourages his students to be less </a:t>
            </a:r>
            <a:r>
              <a:rPr lang="en-US" altLang="en-US" sz="2000" u="sng" dirty="0" smtClean="0">
                <a:solidFill>
                  <a:schemeClr val="bg1"/>
                </a:solidFill>
                <a:latin typeface="+mn-lt"/>
              </a:rPr>
              <a:t>ambiguous</a:t>
            </a:r>
            <a:r>
              <a:rPr lang="en-US" altLang="en-US" sz="2000" dirty="0" smtClean="0">
                <a:solidFill>
                  <a:schemeClr val="bg1"/>
                </a:solidFill>
                <a:latin typeface="+mn-lt"/>
              </a:rPr>
              <a:t> with word choice when writing. Therefore, he asks students to be </a:t>
            </a:r>
            <a:r>
              <a:rPr lang="en-US" altLang="en-US" sz="2000" dirty="0">
                <a:solidFill>
                  <a:schemeClr val="bg1"/>
                </a:solidFill>
                <a:latin typeface="+mn-lt"/>
              </a:rPr>
              <a:t>more clear and </a:t>
            </a:r>
            <a:r>
              <a:rPr lang="en-US" altLang="en-US" sz="2000" dirty="0" smtClean="0">
                <a:solidFill>
                  <a:schemeClr val="bg1"/>
                </a:solidFill>
                <a:latin typeface="+mn-lt"/>
              </a:rPr>
              <a:t>specific when making an argument.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6126163"/>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(of language) open to more than one interpretation; having a double meaning.</a:t>
            </a: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imprecise, vague, unclear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Friday 1/13/17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credible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adjective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a:t>
            </a:r>
            <a:r>
              <a:rPr lang="en-US" sz="2000" dirty="0" err="1">
                <a:solidFill>
                  <a:schemeClr val="bg1"/>
                </a:solidFill>
              </a:rPr>
              <a:t>kred</a:t>
            </a:r>
            <a:r>
              <a:rPr lang="en-US" sz="2000" dirty="0">
                <a:solidFill>
                  <a:schemeClr val="bg1"/>
                </a:solidFill>
              </a:rPr>
              <a:t>-uh-</a:t>
            </a:r>
            <a:r>
              <a:rPr lang="en-US" sz="2000" dirty="0" err="1">
                <a:solidFill>
                  <a:schemeClr val="bg1"/>
                </a:solidFill>
              </a:rPr>
              <a:t>buh</a:t>
            </a:r>
            <a:r>
              <a:rPr lang="en-US" sz="2000" dirty="0">
                <a:solidFill>
                  <a:schemeClr val="bg1"/>
                </a:solidFill>
              </a:rPr>
              <a:t> l]</a:t>
            </a:r>
            <a:r>
              <a:rPr lang="en-US" sz="2000" dirty="0"/>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credibility (noun), credibly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altLang="en-US" sz="2000" dirty="0" smtClean="0">
                <a:solidFill>
                  <a:schemeClr val="bg1"/>
                </a:solidFill>
                <a:latin typeface="+mn-lt"/>
              </a:rPr>
              <a:t>After his initial hiring four years ago, Mr. Schmitt and his journalism students have put in tremendous efforts to build a </a:t>
            </a:r>
            <a:r>
              <a:rPr lang="en-US" altLang="en-US" sz="2000" b="1" u="sng" dirty="0" smtClean="0">
                <a:solidFill>
                  <a:schemeClr val="bg1"/>
                </a:solidFill>
                <a:latin typeface="+mn-lt"/>
              </a:rPr>
              <a:t>credible</a:t>
            </a:r>
            <a:r>
              <a:rPr lang="en-US" altLang="en-US" sz="2000" b="1" dirty="0" smtClean="0">
                <a:solidFill>
                  <a:schemeClr val="bg1"/>
                </a:solidFill>
                <a:latin typeface="+mn-lt"/>
              </a:rPr>
              <a:t> </a:t>
            </a:r>
            <a:r>
              <a:rPr lang="en-US" altLang="en-US" sz="2000" dirty="0" smtClean="0">
                <a:solidFill>
                  <a:schemeClr val="bg1"/>
                </a:solidFill>
                <a:latin typeface="+mn-lt"/>
              </a:rPr>
              <a:t>newspaper publication. </a:t>
            </a:r>
            <a:r>
              <a:rPr lang="en-US" altLang="en-US" sz="2000" i="1" dirty="0" smtClean="0">
                <a:solidFill>
                  <a:schemeClr val="bg1"/>
                </a:solidFill>
                <a:latin typeface="+mn-lt"/>
              </a:rPr>
              <a:t>The Pioneer Press’s </a:t>
            </a:r>
            <a:r>
              <a:rPr lang="en-US" altLang="en-US" sz="2000" dirty="0" smtClean="0">
                <a:solidFill>
                  <a:schemeClr val="bg1"/>
                </a:solidFill>
                <a:latin typeface="+mn-lt"/>
              </a:rPr>
              <a:t>goal is to provide timely, factual, and accurate information to DHS and its surrounding community.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17638" y="6373813"/>
            <a:ext cx="74676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able to be believed; convincing.</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believable, respectable, trustworthy, valid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5053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Tuesday 1/17/17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paradigm (noun)</a:t>
            </a:r>
          </a:p>
          <a:p>
            <a:pPr eaLnBrk="1" fontAlgn="auto" hangingPunct="1">
              <a:spcBef>
                <a:spcPts val="0"/>
              </a:spcBef>
              <a:spcAft>
                <a:spcPts val="0"/>
              </a:spcAft>
              <a:buClr>
                <a:srgbClr val="000000"/>
              </a:buClr>
              <a:buSzPct val="100000"/>
              <a:defRPr/>
            </a:pPr>
            <a:r>
              <a:rPr lang="en-US" sz="1500" b="1" dirty="0">
                <a:solidFill>
                  <a:schemeClr val="accent3"/>
                </a:solidFill>
                <a:ea typeface="Calibri"/>
                <a:cs typeface="Calibri"/>
                <a:sym typeface="Calibri"/>
              </a:rPr>
              <a:t>In class activities: </a:t>
            </a:r>
            <a:endParaRPr lang="en-US" sz="15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Bell Work </a:t>
            </a:r>
            <a:r>
              <a:rPr lang="mr-IN" sz="1500" dirty="0">
                <a:solidFill>
                  <a:schemeClr val="accent3"/>
                </a:solidFill>
                <a:ea typeface="Calibri"/>
                <a:cs typeface="Calibri"/>
                <a:sym typeface="Calibri"/>
              </a:rPr>
              <a:t>–</a:t>
            </a:r>
            <a:r>
              <a:rPr lang="en-US" sz="1500" dirty="0">
                <a:solidFill>
                  <a:schemeClr val="accent3"/>
                </a:solidFill>
                <a:ea typeface="Calibri"/>
                <a:cs typeface="Calibri"/>
                <a:sym typeface="Calibri"/>
              </a:rPr>
              <a:t> paradigm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Work on Conflict Assessment (due tomorrow at the end of the hour)</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If you finish with the assessment for Lit. Circles, work on finishing up your redo of your presentations on Community Responsibility or Diabolical Opposition (due tonight by 9:30 p.m.)</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**If you are done with everything, you can work on and turn in extra credit meme, drawing, 2 pictures of you, or letter written to the donors which helped by books for Lit. Circles (due by the end of the school day). </a:t>
            </a:r>
            <a:endParaRPr lang="en-US" sz="1500" dirty="0" smtClean="0">
              <a:solidFill>
                <a:schemeClr val="accent3"/>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1/17/17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paradigm</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b="1" dirty="0">
                <a:solidFill>
                  <a:schemeClr val="bg1"/>
                </a:solidFill>
              </a:rPr>
              <a:t>par</a:t>
            </a:r>
            <a:r>
              <a:rPr lang="en-US" sz="2000" dirty="0">
                <a:solidFill>
                  <a:schemeClr val="bg1"/>
                </a:solidFill>
              </a:rPr>
              <a:t>-</a:t>
            </a:r>
            <a:r>
              <a:rPr lang="en-US" sz="2000" i="1" dirty="0">
                <a:solidFill>
                  <a:schemeClr val="bg1"/>
                </a:solidFill>
              </a:rPr>
              <a:t>uh</a:t>
            </a:r>
            <a:r>
              <a:rPr lang="en-US" sz="2000" dirty="0">
                <a:solidFill>
                  <a:schemeClr val="bg1"/>
                </a:solidFill>
              </a:rPr>
              <a:t>-</a:t>
            </a:r>
            <a:r>
              <a:rPr lang="en-US" sz="2000" dirty="0" err="1">
                <a:solidFill>
                  <a:schemeClr val="bg1"/>
                </a:solidFill>
              </a:rPr>
              <a:t>dahym</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Handsome, intelligent, and </a:t>
            </a:r>
            <a:r>
              <a:rPr lang="en-US" sz="2000" dirty="0" smtClean="0">
                <a:solidFill>
                  <a:schemeClr val="bg1"/>
                </a:solidFill>
              </a:rPr>
              <a:t>kind. Mr. Schmitt is </a:t>
            </a:r>
            <a:r>
              <a:rPr lang="en-US" sz="2000" dirty="0">
                <a:solidFill>
                  <a:schemeClr val="bg1"/>
                </a:solidFill>
              </a:rPr>
              <a:t>the </a:t>
            </a:r>
            <a:r>
              <a:rPr lang="en-US" sz="2000" b="1" u="sng" dirty="0">
                <a:solidFill>
                  <a:schemeClr val="bg1"/>
                </a:solidFill>
              </a:rPr>
              <a:t>paradigm</a:t>
            </a:r>
            <a:r>
              <a:rPr lang="en-US" sz="2000" dirty="0">
                <a:solidFill>
                  <a:schemeClr val="bg1"/>
                </a:solidFill>
              </a:rPr>
              <a:t> of the perfect man</a:t>
            </a:r>
            <a:r>
              <a:rPr lang="en-US" sz="2000" dirty="0" smtClean="0">
                <a:solidFill>
                  <a:schemeClr val="bg1"/>
                </a:solidFill>
              </a:rPr>
              <a:t>.</a:t>
            </a: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912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 typical example or pattern of something; a model.</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exemplar, original, sample, standard, prototype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r>
              <a:rPr lang="en-US" altLang="x-none"/>
              <a:t>Theme</a:t>
            </a:r>
          </a:p>
        </p:txBody>
      </p:sp>
      <p:sp>
        <p:nvSpPr>
          <p:cNvPr id="3" name="Content Placeholder 2"/>
          <p:cNvSpPr>
            <a:spLocks noGrp="1"/>
          </p:cNvSpPr>
          <p:nvPr>
            <p:ph idx="1"/>
          </p:nvPr>
        </p:nvSpPr>
        <p:spPr>
          <a:xfrm>
            <a:off x="457200" y="1600200"/>
            <a:ext cx="8229600" cy="1752600"/>
          </a:xfrm>
        </p:spPr>
        <p:txBody>
          <a:bodyPr/>
          <a:lstStyle/>
          <a:p>
            <a:pPr marL="0" indent="0">
              <a:buFontTx/>
              <a:buNone/>
              <a:defRPr/>
            </a:pPr>
            <a:r>
              <a:rPr lang="en-US" sz="2800" dirty="0"/>
              <a:t>Theme is defined as a main idea or an underlying meaning of a literary work that may be stated directly or indirectly</a:t>
            </a:r>
            <a:r>
              <a:rPr lang="en-US" sz="2800" dirty="0" smtClean="0"/>
              <a:t>. It is an opinion expressed on a subject. There are major themes and minor themes.</a:t>
            </a:r>
          </a:p>
          <a:p>
            <a:pPr marL="0" indent="0">
              <a:buFontTx/>
              <a:buNone/>
              <a:defRPr/>
            </a:pPr>
            <a:r>
              <a:rPr lang="en-US" dirty="0" smtClean="0"/>
              <a:t> </a:t>
            </a:r>
          </a:p>
          <a:p>
            <a:pPr marL="0" indent="0">
              <a:buFontTx/>
              <a:buNone/>
              <a:defRPr/>
            </a:pPr>
            <a:endParaRPr lang="en-US" dirty="0" smtClean="0"/>
          </a:p>
          <a:p>
            <a:pPr marL="0" indent="0">
              <a:buFontTx/>
              <a:buNone/>
              <a:defRPr/>
            </a:pPr>
            <a:endParaRPr lang="en-US" dirty="0"/>
          </a:p>
          <a:p>
            <a:pPr>
              <a:defRPr/>
            </a:pPr>
            <a:endParaRPr lang="en-US" dirty="0"/>
          </a:p>
        </p:txBody>
      </p:sp>
      <p:sp>
        <p:nvSpPr>
          <p:cNvPr id="152580" name="TextBox 3"/>
          <p:cNvSpPr txBox="1">
            <a:spLocks noChangeArrowheads="1"/>
          </p:cNvSpPr>
          <p:nvPr/>
        </p:nvSpPr>
        <p:spPr bwMode="auto">
          <a:xfrm>
            <a:off x="457200" y="3962400"/>
            <a:ext cx="7848600"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500" b="1"/>
              <a:t>Major theme </a:t>
            </a:r>
            <a:r>
              <a:rPr lang="en-US" altLang="x-none" sz="2500"/>
              <a:t>is an idea that a writer repeats in his work, making it the most significant idea in a literary work. </a:t>
            </a:r>
          </a:p>
          <a:p>
            <a:pPr eaLnBrk="1" hangingPunct="1"/>
            <a:endParaRPr lang="en-US" altLang="x-none" sz="2500" b="1"/>
          </a:p>
          <a:p>
            <a:pPr eaLnBrk="1" hangingPunct="1"/>
            <a:r>
              <a:rPr lang="en-US" altLang="x-none" sz="2500" b="1"/>
              <a:t>Minor theme</a:t>
            </a:r>
            <a:r>
              <a:rPr lang="en-US" altLang="x-none" sz="2500"/>
              <a:t>, on the other hand, refers to an idea that appears in a work briefly and gives way to another minor theme. </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457200" y="0"/>
            <a:ext cx="8229600" cy="1143000"/>
          </a:xfrm>
        </p:spPr>
        <p:txBody>
          <a:bodyPr/>
          <a:lstStyle/>
          <a:p>
            <a:r>
              <a:rPr lang="en-US" altLang="x-none" sz="3600"/>
              <a:t>Example of Intolerance in </a:t>
            </a:r>
            <a:r>
              <a:rPr lang="en-US" altLang="x-none" sz="3600" i="1"/>
              <a:t>The Crucible</a:t>
            </a:r>
          </a:p>
        </p:txBody>
      </p:sp>
      <p:sp>
        <p:nvSpPr>
          <p:cNvPr id="153603" name="Content Placeholder 2"/>
          <p:cNvSpPr>
            <a:spLocks noGrp="1"/>
          </p:cNvSpPr>
          <p:nvPr>
            <p:ph idx="1"/>
          </p:nvPr>
        </p:nvSpPr>
        <p:spPr>
          <a:xfrm>
            <a:off x="304800" y="960438"/>
            <a:ext cx="8610600" cy="4830762"/>
          </a:xfrm>
        </p:spPr>
        <p:txBody>
          <a:bodyPr/>
          <a:lstStyle/>
          <a:p>
            <a:pPr marL="0" indent="0">
              <a:spcBef>
                <a:spcPct val="0"/>
              </a:spcBef>
              <a:buFontTx/>
              <a:buNone/>
            </a:pPr>
            <a:r>
              <a:rPr lang="en-US" altLang="x-none" sz="1600" b="1"/>
              <a:t>Abigail:</a:t>
            </a:r>
            <a:r>
              <a:rPr lang="en-US" altLang="x-none" sz="1600"/>
              <a:t> Sometimes I wake and find myself standing in the open doorway and not a</a:t>
            </a:r>
          </a:p>
          <a:p>
            <a:pPr marL="0" indent="0">
              <a:spcBef>
                <a:spcPct val="0"/>
              </a:spcBef>
              <a:buFontTx/>
              <a:buNone/>
            </a:pPr>
            <a:r>
              <a:rPr lang="en-US" altLang="x-none" sz="1600"/>
              <a:t>stitch on my body! I always hear her laughing in my sleep. I hear her singing her</a:t>
            </a:r>
          </a:p>
          <a:p>
            <a:pPr marL="0" indent="0">
              <a:spcBef>
                <a:spcPct val="0"/>
              </a:spcBef>
              <a:buFontTx/>
              <a:buNone/>
            </a:pPr>
            <a:r>
              <a:rPr lang="en-US" altLang="x-none" sz="1600"/>
              <a:t>Barbados songs and tempting me with -</a:t>
            </a:r>
          </a:p>
          <a:p>
            <a:pPr marL="0" indent="0">
              <a:spcBef>
                <a:spcPct val="0"/>
              </a:spcBef>
              <a:buFontTx/>
              <a:buNone/>
            </a:pPr>
            <a:endParaRPr lang="en-US" altLang="x-none" sz="1600"/>
          </a:p>
          <a:p>
            <a:pPr marL="0" indent="0">
              <a:spcBef>
                <a:spcPct val="0"/>
              </a:spcBef>
              <a:buFontTx/>
              <a:buNone/>
            </a:pPr>
            <a:r>
              <a:rPr lang="en-US" altLang="x-none" sz="1600" b="1"/>
              <a:t>Tituba</a:t>
            </a:r>
            <a:r>
              <a:rPr lang="en-US" altLang="x-none" sz="1600"/>
              <a:t>: Mister Reverend, I never -</a:t>
            </a:r>
          </a:p>
          <a:p>
            <a:pPr marL="0" indent="0">
              <a:spcBef>
                <a:spcPct val="0"/>
              </a:spcBef>
              <a:buFontTx/>
              <a:buNone/>
            </a:pPr>
            <a:endParaRPr lang="en-US" altLang="x-none" sz="1600"/>
          </a:p>
          <a:p>
            <a:pPr marL="0" indent="0">
              <a:spcBef>
                <a:spcPct val="0"/>
              </a:spcBef>
              <a:buFontTx/>
              <a:buNone/>
            </a:pPr>
            <a:r>
              <a:rPr lang="en-US" altLang="x-none" sz="1600" b="1"/>
              <a:t>Hale, resolved now: </a:t>
            </a:r>
            <a:r>
              <a:rPr lang="en-US" altLang="x-none" sz="1600"/>
              <a:t>Tituba, I want you to wake this child.</a:t>
            </a:r>
          </a:p>
          <a:p>
            <a:pPr marL="0" indent="0">
              <a:spcBef>
                <a:spcPct val="0"/>
              </a:spcBef>
              <a:buFontTx/>
              <a:buNone/>
            </a:pPr>
            <a:endParaRPr lang="en-US" altLang="x-none" sz="1600"/>
          </a:p>
          <a:p>
            <a:pPr marL="0" indent="0">
              <a:spcBef>
                <a:spcPct val="0"/>
              </a:spcBef>
              <a:buFontTx/>
              <a:buNone/>
            </a:pPr>
            <a:r>
              <a:rPr lang="en-US" altLang="x-none" sz="1600" b="1"/>
              <a:t>Tituba: </a:t>
            </a:r>
            <a:r>
              <a:rPr lang="en-US" altLang="x-none" sz="1600"/>
              <a:t>I have no power on this child, sir.</a:t>
            </a:r>
          </a:p>
          <a:p>
            <a:pPr marL="0" indent="0">
              <a:spcBef>
                <a:spcPct val="0"/>
              </a:spcBef>
              <a:buFontTx/>
              <a:buNone/>
            </a:pPr>
            <a:endParaRPr lang="en-US" altLang="x-none" sz="1600"/>
          </a:p>
          <a:p>
            <a:pPr marL="0" indent="0">
              <a:spcBef>
                <a:spcPct val="0"/>
              </a:spcBef>
              <a:buFontTx/>
              <a:buNone/>
            </a:pPr>
            <a:r>
              <a:rPr lang="en-US" altLang="x-none" sz="1600" b="1"/>
              <a:t>Hale</a:t>
            </a:r>
            <a:r>
              <a:rPr lang="en-US" altLang="x-none" sz="1600"/>
              <a:t>: You most certainly do, and you will free her from it now! When did you compact</a:t>
            </a:r>
          </a:p>
          <a:p>
            <a:pPr marL="0" indent="0">
              <a:spcBef>
                <a:spcPct val="0"/>
              </a:spcBef>
              <a:buFontTx/>
              <a:buNone/>
            </a:pPr>
            <a:r>
              <a:rPr lang="en-US" altLang="x-none" sz="1600"/>
              <a:t>with the Devil?</a:t>
            </a:r>
          </a:p>
          <a:p>
            <a:pPr marL="0" indent="0">
              <a:spcBef>
                <a:spcPct val="0"/>
              </a:spcBef>
              <a:buFontTx/>
              <a:buNone/>
            </a:pPr>
            <a:endParaRPr lang="en-US" altLang="x-none" sz="1600"/>
          </a:p>
          <a:p>
            <a:pPr marL="0" indent="0">
              <a:spcBef>
                <a:spcPct val="0"/>
              </a:spcBef>
              <a:buFontTx/>
              <a:buNone/>
            </a:pPr>
            <a:r>
              <a:rPr lang="en-US" altLang="x-none" sz="1600" b="1"/>
              <a:t>Tituba: </a:t>
            </a:r>
            <a:r>
              <a:rPr lang="en-US" altLang="x-none" sz="1600"/>
              <a:t>I don’t compact with no Devil!</a:t>
            </a:r>
          </a:p>
          <a:p>
            <a:pPr marL="0" indent="0">
              <a:spcBef>
                <a:spcPct val="0"/>
              </a:spcBef>
              <a:buFontTx/>
              <a:buNone/>
            </a:pPr>
            <a:endParaRPr lang="en-US" altLang="x-none" sz="1600"/>
          </a:p>
          <a:p>
            <a:pPr marL="0" indent="0">
              <a:spcBef>
                <a:spcPct val="0"/>
              </a:spcBef>
              <a:buFontTx/>
              <a:buNone/>
            </a:pPr>
            <a:r>
              <a:rPr lang="en-US" altLang="x-none" sz="1600" b="1"/>
              <a:t>Parris: </a:t>
            </a:r>
            <a:r>
              <a:rPr lang="en-US" altLang="x-none" sz="1600"/>
              <a:t>You will confess yourself or I will take you out and whip you to your death,</a:t>
            </a:r>
          </a:p>
          <a:p>
            <a:pPr marL="0" indent="0">
              <a:spcBef>
                <a:spcPct val="0"/>
              </a:spcBef>
              <a:buFontTx/>
              <a:buNone/>
            </a:pPr>
            <a:r>
              <a:rPr lang="en-US" altLang="x-none" sz="1600"/>
              <a:t>Tituba!</a:t>
            </a:r>
          </a:p>
          <a:p>
            <a:pPr marL="0" indent="0">
              <a:spcBef>
                <a:spcPct val="0"/>
              </a:spcBef>
              <a:buFontTx/>
              <a:buNone/>
            </a:pPr>
            <a:endParaRPr lang="en-US" altLang="x-none" sz="1600"/>
          </a:p>
          <a:p>
            <a:pPr marL="0" indent="0">
              <a:spcBef>
                <a:spcPct val="0"/>
              </a:spcBef>
              <a:buFontTx/>
              <a:buNone/>
            </a:pPr>
            <a:r>
              <a:rPr lang="en-US" altLang="x-none" sz="1600" b="1"/>
              <a:t>Putnam: </a:t>
            </a:r>
            <a:r>
              <a:rPr lang="en-US" altLang="x-none" sz="1600"/>
              <a:t>This woman must be hanged! She must be taken and hanged!</a:t>
            </a:r>
          </a:p>
          <a:p>
            <a:pPr marL="0" indent="0">
              <a:spcBef>
                <a:spcPct val="0"/>
              </a:spcBef>
              <a:buFontTx/>
              <a:buNone/>
            </a:pPr>
            <a:endParaRPr lang="en-US" altLang="x-none" sz="1600"/>
          </a:p>
          <a:p>
            <a:pPr marL="0" indent="0">
              <a:spcBef>
                <a:spcPct val="0"/>
              </a:spcBef>
              <a:buFontTx/>
              <a:buNone/>
            </a:pPr>
            <a:r>
              <a:rPr lang="en-US" altLang="x-none" sz="1600" b="1"/>
              <a:t>Tituba, terrified, falls to her knees</a:t>
            </a:r>
            <a:r>
              <a:rPr lang="en-US" altLang="x-none" sz="1600"/>
              <a:t>: No, no, don’t hang Tituba! I tell him I don’t desire</a:t>
            </a:r>
          </a:p>
          <a:p>
            <a:pPr marL="0" indent="0">
              <a:spcBef>
                <a:spcPct val="0"/>
              </a:spcBef>
              <a:buFontTx/>
              <a:buNone/>
            </a:pPr>
            <a:r>
              <a:rPr lang="en-US" altLang="x-none" sz="1600"/>
              <a:t>to work for him, sir.</a:t>
            </a:r>
          </a:p>
          <a:p>
            <a:pPr marL="0" indent="0" algn="r">
              <a:spcBef>
                <a:spcPct val="0"/>
              </a:spcBef>
              <a:buFontTx/>
              <a:buNone/>
            </a:pPr>
            <a:r>
              <a:rPr lang="en-US" altLang="x-none" sz="1600"/>
              <a:t>(Miller, 44)</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a:xfrm>
            <a:off x="457200" y="0"/>
            <a:ext cx="8229600" cy="1143000"/>
          </a:xfrm>
        </p:spPr>
        <p:txBody>
          <a:bodyPr/>
          <a:lstStyle/>
          <a:p>
            <a:r>
              <a:rPr lang="en-US" altLang="x-none" sz="3600"/>
              <a:t>5 Types of Conflict in Literature</a:t>
            </a:r>
            <a:endParaRPr lang="en-US" altLang="x-none" sz="3600" i="1"/>
          </a:p>
        </p:txBody>
      </p:sp>
      <p:sp>
        <p:nvSpPr>
          <p:cNvPr id="154627" name="Content Placeholder 2"/>
          <p:cNvSpPr>
            <a:spLocks noGrp="1"/>
          </p:cNvSpPr>
          <p:nvPr>
            <p:ph idx="1"/>
          </p:nvPr>
        </p:nvSpPr>
        <p:spPr>
          <a:xfrm>
            <a:off x="304800" y="960438"/>
            <a:ext cx="8610600" cy="4830762"/>
          </a:xfrm>
        </p:spPr>
        <p:txBody>
          <a:bodyPr/>
          <a:lstStyle/>
          <a:p>
            <a:pPr marL="0" indent="0">
              <a:spcBef>
                <a:spcPct val="0"/>
              </a:spcBef>
              <a:buFontTx/>
              <a:buNone/>
            </a:pPr>
            <a:r>
              <a:rPr lang="en-US" altLang="x-none" sz="2000" b="1"/>
              <a:t>Man vs. Self</a:t>
            </a:r>
          </a:p>
          <a:p>
            <a:pPr marL="0" indent="0">
              <a:spcBef>
                <a:spcPct val="0"/>
              </a:spcBef>
              <a:buFontTx/>
              <a:buNone/>
            </a:pPr>
            <a:r>
              <a:rPr lang="en-US" altLang="x-none" sz="2000"/>
              <a:t>These are internal battles that characters wage within themselves.</a:t>
            </a:r>
          </a:p>
          <a:p>
            <a:pPr marL="0" indent="0">
              <a:spcBef>
                <a:spcPct val="0"/>
              </a:spcBef>
              <a:buFontTx/>
              <a:buNone/>
            </a:pPr>
            <a:endParaRPr lang="en-US" altLang="x-none" sz="2000" b="1"/>
          </a:p>
          <a:p>
            <a:pPr marL="0" indent="0">
              <a:spcBef>
                <a:spcPct val="0"/>
              </a:spcBef>
              <a:buFontTx/>
              <a:buNone/>
            </a:pPr>
            <a:r>
              <a:rPr lang="en-US" altLang="x-none" sz="2000" b="1"/>
              <a:t>Man vs. Society</a:t>
            </a:r>
          </a:p>
          <a:p>
            <a:pPr marL="0" indent="0">
              <a:spcBef>
                <a:spcPct val="0"/>
              </a:spcBef>
              <a:buFontTx/>
              <a:buNone/>
            </a:pPr>
            <a:r>
              <a:rPr lang="en-US" altLang="x-none" sz="2000"/>
              <a:t>These are conflicts where your characters’ firm beliefs are against norms that the entire society as a whole endorses.</a:t>
            </a:r>
          </a:p>
          <a:p>
            <a:pPr marL="0" indent="0">
              <a:spcBef>
                <a:spcPct val="0"/>
              </a:spcBef>
              <a:buFontTx/>
              <a:buNone/>
            </a:pPr>
            <a:endParaRPr lang="en-US" altLang="x-none" sz="2000" b="1"/>
          </a:p>
          <a:p>
            <a:pPr marL="0" indent="0">
              <a:spcBef>
                <a:spcPct val="0"/>
              </a:spcBef>
              <a:buFontTx/>
              <a:buNone/>
            </a:pPr>
            <a:r>
              <a:rPr lang="en-US" altLang="x-none" sz="2000" b="1"/>
              <a:t>Man vs. Man</a:t>
            </a:r>
          </a:p>
          <a:p>
            <a:pPr marL="0" indent="0">
              <a:spcBef>
                <a:spcPct val="0"/>
              </a:spcBef>
              <a:buFontTx/>
              <a:buNone/>
            </a:pPr>
            <a:r>
              <a:rPr lang="en-US" altLang="x-none" sz="2000"/>
              <a:t>These sort of conflicts are the most common. Your characters will be opposed by or will oppose the actions, reactions, motivations of another character or characters. </a:t>
            </a:r>
          </a:p>
          <a:p>
            <a:pPr marL="0" indent="0">
              <a:spcBef>
                <a:spcPct val="0"/>
              </a:spcBef>
              <a:buFontTx/>
              <a:buNone/>
            </a:pPr>
            <a:endParaRPr lang="en-US" altLang="x-none" sz="2000" b="1"/>
          </a:p>
          <a:p>
            <a:pPr marL="0" indent="0">
              <a:spcBef>
                <a:spcPct val="0"/>
              </a:spcBef>
              <a:buFontTx/>
              <a:buNone/>
            </a:pPr>
            <a:r>
              <a:rPr lang="en-US" altLang="x-none" sz="2000" b="1"/>
              <a:t>Man vs. Nature</a:t>
            </a:r>
          </a:p>
          <a:p>
            <a:pPr marL="0" indent="0">
              <a:spcBef>
                <a:spcPct val="0"/>
              </a:spcBef>
              <a:buFontTx/>
              <a:buNone/>
            </a:pPr>
            <a:r>
              <a:rPr lang="en-US" altLang="x-none" sz="2000"/>
              <a:t>Nature serves as the obstacle for characters.</a:t>
            </a:r>
          </a:p>
          <a:p>
            <a:pPr marL="0" indent="0">
              <a:spcBef>
                <a:spcPct val="0"/>
              </a:spcBef>
              <a:buFontTx/>
              <a:buNone/>
            </a:pPr>
            <a:endParaRPr lang="en-US" altLang="x-none" sz="2000" b="1"/>
          </a:p>
          <a:p>
            <a:pPr marL="0" indent="0">
              <a:spcBef>
                <a:spcPct val="0"/>
              </a:spcBef>
              <a:buFontTx/>
              <a:buNone/>
            </a:pPr>
            <a:r>
              <a:rPr lang="en-US" altLang="x-none" sz="2000" b="1"/>
              <a:t>Man vs. Supernatural</a:t>
            </a:r>
          </a:p>
          <a:p>
            <a:pPr marL="0" indent="0">
              <a:spcBef>
                <a:spcPct val="0"/>
              </a:spcBef>
              <a:buFontTx/>
              <a:buNone/>
            </a:pPr>
            <a:r>
              <a:rPr lang="en-US" altLang="x-none" sz="2000"/>
              <a:t>Supernatural elements are typically those that defy the laws of nature and are beyond scientific understanding.</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1/18/17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perseverance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dirty="0" err="1">
                <a:solidFill>
                  <a:schemeClr val="bg1"/>
                </a:solidFill>
              </a:rPr>
              <a:t>pur</a:t>
            </a:r>
            <a:r>
              <a:rPr lang="en-US" sz="2000" dirty="0">
                <a:solidFill>
                  <a:schemeClr val="bg1"/>
                </a:solidFill>
              </a:rPr>
              <a:t>-</a:t>
            </a:r>
            <a:r>
              <a:rPr lang="en-US" sz="2000" dirty="0" err="1">
                <a:solidFill>
                  <a:schemeClr val="bg1"/>
                </a:solidFill>
              </a:rPr>
              <a:t>s</a:t>
            </a:r>
            <a:r>
              <a:rPr lang="en-US" sz="2000" i="1" dirty="0" err="1">
                <a:solidFill>
                  <a:schemeClr val="bg1"/>
                </a:solidFill>
              </a:rPr>
              <a:t>uh</a:t>
            </a:r>
            <a:r>
              <a:rPr lang="en-US" sz="2000" dirty="0">
                <a:solidFill>
                  <a:schemeClr val="bg1"/>
                </a:solidFill>
              </a:rPr>
              <a:t>-</a:t>
            </a:r>
            <a:r>
              <a:rPr lang="en-US" sz="2000" b="1" dirty="0">
                <a:solidFill>
                  <a:schemeClr val="bg1"/>
                </a:solidFill>
              </a:rPr>
              <a:t>veer</a:t>
            </a:r>
            <a:r>
              <a:rPr lang="en-US" sz="2000" dirty="0">
                <a:solidFill>
                  <a:schemeClr val="bg1"/>
                </a:solidFill>
              </a:rPr>
              <a:t>-</a:t>
            </a:r>
            <a:r>
              <a:rPr lang="en-US" sz="2000" i="1" dirty="0">
                <a:solidFill>
                  <a:schemeClr val="bg1"/>
                </a:solidFill>
              </a:rPr>
              <a:t>uh</a:t>
            </a:r>
            <a:r>
              <a:rPr lang="en-US" sz="2000" dirty="0">
                <a:solidFill>
                  <a:schemeClr val="bg1"/>
                </a:solidFill>
              </a:rPr>
              <a:t> ns</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The </a:t>
            </a:r>
            <a:r>
              <a:rPr lang="en-US" sz="2000" dirty="0">
                <a:solidFill>
                  <a:schemeClr val="bg1"/>
                </a:solidFill>
              </a:rPr>
              <a:t>disabled young man’s </a:t>
            </a:r>
            <a:r>
              <a:rPr lang="en-US" sz="2000" b="1" u="sng" dirty="0">
                <a:solidFill>
                  <a:schemeClr val="bg1"/>
                </a:solidFill>
              </a:rPr>
              <a:t>perseverance</a:t>
            </a:r>
            <a:r>
              <a:rPr lang="en-US" sz="2000" dirty="0">
                <a:solidFill>
                  <a:schemeClr val="bg1"/>
                </a:solidFill>
              </a:rPr>
              <a:t> allowed him to complete the marathon.</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9120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steadfastness in doing something despite difficulty or delay in achieving success.</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Persistence, determination, purposefulness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9/14/16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62500" lnSpcReduction="20000"/>
          </a:bodyPr>
          <a:lstStyle/>
          <a:p>
            <a:pPr eaLnBrk="1" fontAlgn="auto" hangingPunct="1">
              <a:lnSpc>
                <a:spcPct val="170000"/>
              </a:lnSpc>
              <a:spcBef>
                <a:spcPts val="0"/>
              </a:spcBef>
              <a:spcAft>
                <a:spcPts val="0"/>
              </a:spcAft>
              <a:buClr>
                <a:srgbClr val="000000"/>
              </a:buClr>
              <a:buSzPct val="100000"/>
              <a:defRPr/>
            </a:pPr>
            <a:r>
              <a:rPr lang="en-US" sz="2900" b="1" dirty="0">
                <a:latin typeface="+mn-lt"/>
                <a:ea typeface="Calibri"/>
                <a:cs typeface="Calibri"/>
                <a:sym typeface="Calibri"/>
              </a:rPr>
              <a:t>Bell Work:</a:t>
            </a:r>
            <a:r>
              <a:rPr lang="en-US" sz="2900" dirty="0">
                <a:latin typeface="+mn-lt"/>
                <a:ea typeface="Calibri"/>
                <a:cs typeface="Calibri"/>
                <a:sym typeface="Calibri"/>
              </a:rPr>
              <a:t> </a:t>
            </a:r>
            <a:r>
              <a:rPr lang="en-US" sz="2900" dirty="0" smtClean="0">
                <a:latin typeface="+mn-lt"/>
                <a:ea typeface="Calibri"/>
                <a:cs typeface="Calibri"/>
                <a:sym typeface="Calibri"/>
              </a:rPr>
              <a:t>Prefix, suffix, root Chart</a:t>
            </a:r>
          </a:p>
          <a:p>
            <a:pPr eaLnBrk="1" fontAlgn="auto" hangingPunct="1">
              <a:lnSpc>
                <a:spcPct val="80000"/>
              </a:lnSpc>
              <a:spcBef>
                <a:spcPts val="0"/>
              </a:spcBef>
              <a:spcAft>
                <a:spcPts val="0"/>
              </a:spcAft>
              <a:buClr>
                <a:srgbClr val="000000"/>
              </a:buClr>
              <a:buSzPct val="100000"/>
              <a:defRPr/>
            </a:pPr>
            <a:endParaRPr lang="en-US" sz="29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900" b="1" dirty="0" smtClean="0">
                <a:latin typeface="+mn-lt"/>
                <a:ea typeface="Calibri"/>
                <a:cs typeface="Calibri"/>
                <a:sym typeface="Calibri"/>
              </a:rPr>
              <a:t>In </a:t>
            </a:r>
            <a:r>
              <a:rPr lang="en-US" sz="29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Bell Work</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Article of the Week #1</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a:latin typeface="+mn-lt"/>
                <a:ea typeface="Calibri"/>
                <a:cs typeface="Calibri"/>
                <a:sym typeface="Calibri"/>
              </a:rPr>
              <a:t>Book Pass (start process of picking SSR </a:t>
            </a:r>
            <a:r>
              <a:rPr lang="en-US" sz="2900" dirty="0" smtClean="0">
                <a:latin typeface="+mn-lt"/>
                <a:ea typeface="Calibri"/>
                <a:cs typeface="Calibri"/>
                <a:sym typeface="Calibri"/>
              </a:rPr>
              <a:t>book, if we have time)</a:t>
            </a:r>
            <a:endParaRPr lang="en-US" sz="29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29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900" b="1" dirty="0" smtClean="0">
                <a:latin typeface="+mn-lt"/>
                <a:ea typeface="Calibri"/>
                <a:cs typeface="Calibri"/>
                <a:sym typeface="Calibri"/>
              </a:rPr>
              <a:t>Homework</a:t>
            </a:r>
            <a:r>
              <a:rPr lang="en-US" sz="2900" b="1" dirty="0">
                <a:latin typeface="+mn-lt"/>
                <a:ea typeface="Calibri"/>
                <a:cs typeface="Calibri"/>
                <a:sym typeface="Calibri"/>
              </a:rPr>
              <a:t>: </a:t>
            </a:r>
          </a:p>
          <a:p>
            <a:pPr marL="182880" indent="-182880" eaLnBrk="1" fontAlgn="auto" hangingPunct="1">
              <a:lnSpc>
                <a:spcPct val="170000"/>
              </a:lnSpc>
              <a:spcBef>
                <a:spcPts val="400"/>
              </a:spcBef>
              <a:spcAft>
                <a:spcPts val="0"/>
              </a:spcAft>
              <a:buClr>
                <a:srgbClr val="000000"/>
              </a:buClr>
              <a:buSzPct val="100000"/>
              <a:buFont typeface="Arial" panose="020B0604020202020204" pitchFamily="34" charset="0"/>
              <a:buChar char="•"/>
              <a:defRPr/>
            </a:pPr>
            <a:r>
              <a:rPr lang="en-US" sz="2900" b="1" dirty="0" smtClean="0">
                <a:solidFill>
                  <a:srgbClr val="0070C0"/>
                </a:solidFill>
                <a:latin typeface="+mn-lt"/>
                <a:ea typeface="Calibri"/>
                <a:cs typeface="Calibri"/>
                <a:sym typeface="Calibri"/>
              </a:rPr>
              <a:t>Reflection paragraphs for Article of the Week (we will share and revise them, tomorrow.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b="1" dirty="0" smtClean="0">
                <a:solidFill>
                  <a:srgbClr val="00B050"/>
                </a:solidFill>
                <a:latin typeface="+mn-lt"/>
                <a:ea typeface="Calibri"/>
                <a:cs typeface="Calibri"/>
                <a:sym typeface="Calibri"/>
              </a:rPr>
              <a:t>Finish </a:t>
            </a:r>
            <a:r>
              <a:rPr lang="en-US" sz="2900" b="1" dirty="0">
                <a:solidFill>
                  <a:srgbClr val="00B050"/>
                </a:solidFill>
                <a:latin typeface="+mn-lt"/>
                <a:ea typeface="Calibri"/>
                <a:cs typeface="Calibri"/>
                <a:sym typeface="Calibri"/>
              </a:rPr>
              <a:t>taking the four diagnostic </a:t>
            </a:r>
            <a:r>
              <a:rPr lang="en-US" sz="2900" b="1" dirty="0" smtClean="0">
                <a:solidFill>
                  <a:srgbClr val="00B050"/>
                </a:solidFill>
                <a:latin typeface="+mn-lt"/>
                <a:ea typeface="Calibri"/>
                <a:cs typeface="Calibri"/>
                <a:sym typeface="Calibri"/>
              </a:rPr>
              <a:t>“Reading</a:t>
            </a:r>
            <a:r>
              <a:rPr lang="en-US" sz="2900" b="1" dirty="0">
                <a:solidFill>
                  <a:srgbClr val="00B050"/>
                </a:solidFill>
                <a:latin typeface="+mn-lt"/>
                <a:ea typeface="Calibri"/>
                <a:cs typeface="Calibri"/>
                <a:sym typeface="Calibri"/>
              </a:rPr>
              <a:t>” Quizzes on Khan Academy</a:t>
            </a:r>
            <a:r>
              <a:rPr lang="en-US" sz="2900" b="1" dirty="0" smtClean="0">
                <a:solidFill>
                  <a:srgbClr val="00B050"/>
                </a:solidFill>
                <a:latin typeface="+mn-lt"/>
                <a:ea typeface="Calibri"/>
                <a:cs typeface="Calibri"/>
                <a:sym typeface="Calibri"/>
              </a:rPr>
              <a:t>.  When </a:t>
            </a:r>
            <a:r>
              <a:rPr lang="en-US" sz="2900" b="1" dirty="0">
                <a:solidFill>
                  <a:srgbClr val="00B050"/>
                </a:solidFill>
                <a:latin typeface="+mn-lt"/>
                <a:ea typeface="Calibri"/>
                <a:cs typeface="Calibri"/>
                <a:sym typeface="Calibri"/>
              </a:rPr>
              <a:t>you sign in, click subjects in the upper left corner, then click SAT under “Test Prep.” Then, click the tab that reads, “Practice.” If you have taken all four of the reading quizzes, move on to the grammar quizzes. </a:t>
            </a:r>
            <a:r>
              <a:rPr lang="en-US" sz="2900" b="1" dirty="0" smtClean="0">
                <a:solidFill>
                  <a:srgbClr val="00B050"/>
                </a:solidFill>
                <a:latin typeface="+mn-lt"/>
                <a:ea typeface="Calibri"/>
                <a:cs typeface="Calibri"/>
                <a:sym typeface="Calibri"/>
              </a:rPr>
              <a:t>You must take screen shots for all four quizzes (due by Monday, next week)</a:t>
            </a:r>
            <a:endParaRPr lang="en-US" sz="2900" b="1" dirty="0">
              <a:solidFill>
                <a:srgbClr val="00B050"/>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1/18/17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conundrum</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dirty="0" err="1">
                <a:solidFill>
                  <a:schemeClr val="bg1"/>
                </a:solidFill>
              </a:rPr>
              <a:t>k</a:t>
            </a:r>
            <a:r>
              <a:rPr lang="en-US" sz="2000" i="1" dirty="0" err="1">
                <a:solidFill>
                  <a:schemeClr val="bg1"/>
                </a:solidFill>
              </a:rPr>
              <a:t>uh</a:t>
            </a:r>
            <a:r>
              <a:rPr lang="en-US" sz="2000" dirty="0" err="1">
                <a:solidFill>
                  <a:schemeClr val="bg1"/>
                </a:solidFill>
              </a:rPr>
              <a:t>-</a:t>
            </a:r>
            <a:r>
              <a:rPr lang="en-US" sz="2000" b="1" dirty="0" err="1">
                <a:solidFill>
                  <a:schemeClr val="bg1"/>
                </a:solidFill>
              </a:rPr>
              <a:t>nuhn</a:t>
            </a:r>
            <a:r>
              <a:rPr lang="en-US" sz="2000" dirty="0" err="1">
                <a:solidFill>
                  <a:schemeClr val="bg1"/>
                </a:solidFill>
              </a:rPr>
              <a:t>-dr</a:t>
            </a:r>
            <a:r>
              <a:rPr lang="en-US" sz="2000" i="1" dirty="0" err="1">
                <a:solidFill>
                  <a:schemeClr val="bg1"/>
                </a:solidFill>
              </a:rPr>
              <a:t>uh</a:t>
            </a:r>
            <a:r>
              <a:rPr lang="en-US" sz="2000" dirty="0">
                <a:solidFill>
                  <a:schemeClr val="bg1"/>
                </a:solidFill>
              </a:rPr>
              <a:t> m</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Trying </a:t>
            </a:r>
            <a:r>
              <a:rPr lang="en-US" sz="2000" dirty="0">
                <a:solidFill>
                  <a:schemeClr val="bg1"/>
                </a:solidFill>
              </a:rPr>
              <a:t>to solve this </a:t>
            </a:r>
            <a:r>
              <a:rPr lang="en-US" sz="2000" u="sng" dirty="0">
                <a:solidFill>
                  <a:schemeClr val="bg1"/>
                </a:solidFill>
              </a:rPr>
              <a:t>conundrum</a:t>
            </a:r>
            <a:r>
              <a:rPr lang="en-US" sz="2000" dirty="0">
                <a:solidFill>
                  <a:schemeClr val="bg1"/>
                </a:solidFill>
              </a:rPr>
              <a:t> is really making my head hurt</a:t>
            </a:r>
            <a:r>
              <a:rPr lang="en-US" sz="2000" dirty="0" smtClean="0">
                <a:solidFill>
                  <a:schemeClr val="bg1"/>
                </a:solidFill>
              </a:rPr>
              <a:t>.</a:t>
            </a: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4864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 confusing and difficult problem or question.</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problem, riddle, dilemma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5769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Wednesday 1/18/17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500" b="1" dirty="0">
                <a:solidFill>
                  <a:schemeClr val="accent3"/>
                </a:solidFill>
                <a:latin typeface="+mn-lt"/>
                <a:ea typeface="Calibri"/>
                <a:cs typeface="Calibri"/>
                <a:sym typeface="Calibri"/>
              </a:rPr>
              <a:t>Bell Work:</a:t>
            </a:r>
            <a:r>
              <a:rPr lang="en-US" sz="1500" dirty="0">
                <a:solidFill>
                  <a:schemeClr val="accent3"/>
                </a:solidFill>
                <a:latin typeface="+mn-lt"/>
                <a:ea typeface="Calibri"/>
                <a:cs typeface="Calibri"/>
                <a:sym typeface="Calibri"/>
              </a:rPr>
              <a:t> </a:t>
            </a:r>
            <a:r>
              <a:rPr lang="en-US" sz="1500" dirty="0" smtClean="0">
                <a:solidFill>
                  <a:schemeClr val="accent3"/>
                </a:solidFill>
                <a:latin typeface="+mn-lt"/>
                <a:ea typeface="Calibri"/>
                <a:cs typeface="Calibri"/>
                <a:sym typeface="Calibri"/>
              </a:rPr>
              <a:t>perseverance (noun) and conundrum (noun)</a:t>
            </a:r>
          </a:p>
          <a:p>
            <a:pPr eaLnBrk="1" fontAlgn="auto" hangingPunct="1">
              <a:spcBef>
                <a:spcPts val="0"/>
              </a:spcBef>
              <a:spcAft>
                <a:spcPts val="0"/>
              </a:spcAft>
              <a:buClr>
                <a:srgbClr val="000000"/>
              </a:buClr>
              <a:buSzPct val="100000"/>
              <a:defRPr/>
            </a:pPr>
            <a:r>
              <a:rPr lang="en-US" sz="1500" b="1" dirty="0">
                <a:solidFill>
                  <a:schemeClr val="accent3"/>
                </a:solidFill>
                <a:ea typeface="Calibri"/>
                <a:cs typeface="Calibri"/>
                <a:sym typeface="Calibri"/>
              </a:rPr>
              <a:t>In class activities: </a:t>
            </a:r>
            <a:endParaRPr lang="en-US" sz="15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Bell Work </a:t>
            </a:r>
            <a:r>
              <a:rPr lang="mr-IN" sz="1500" dirty="0">
                <a:solidFill>
                  <a:schemeClr val="accent3"/>
                </a:solidFill>
                <a:ea typeface="Calibri"/>
                <a:cs typeface="Calibri"/>
                <a:sym typeface="Calibri"/>
              </a:rPr>
              <a:t>–</a:t>
            </a:r>
            <a:r>
              <a:rPr lang="en-US" sz="1500" dirty="0">
                <a:solidFill>
                  <a:schemeClr val="accent3"/>
                </a:solidFill>
                <a:ea typeface="Calibri"/>
                <a:cs typeface="Calibri"/>
                <a:sym typeface="Calibri"/>
              </a:rPr>
              <a:t> </a:t>
            </a:r>
            <a:r>
              <a:rPr lang="en-US" sz="1500" dirty="0" smtClean="0">
                <a:solidFill>
                  <a:schemeClr val="accent3"/>
                </a:solidFill>
                <a:ea typeface="Calibri"/>
                <a:cs typeface="Calibri"/>
                <a:sym typeface="Calibri"/>
              </a:rPr>
              <a:t>perseverance (noun) and conundrum (noun)</a:t>
            </a:r>
            <a:endParaRPr lang="en-US" sz="1500" dirty="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a:solidFill>
                  <a:schemeClr val="accent3"/>
                </a:solidFill>
                <a:ea typeface="Calibri"/>
                <a:cs typeface="Calibri"/>
                <a:sym typeface="Calibri"/>
              </a:rPr>
              <a:t>Work on Conflict Assessment (due </a:t>
            </a:r>
            <a:r>
              <a:rPr lang="en-US" sz="1500" dirty="0" smtClean="0">
                <a:solidFill>
                  <a:schemeClr val="accent3"/>
                </a:solidFill>
                <a:ea typeface="Calibri"/>
                <a:cs typeface="Calibri"/>
                <a:sym typeface="Calibri"/>
              </a:rPr>
              <a:t>today </a:t>
            </a:r>
            <a:r>
              <a:rPr lang="en-US" sz="1500" dirty="0">
                <a:solidFill>
                  <a:schemeClr val="accent3"/>
                </a:solidFill>
                <a:ea typeface="Calibri"/>
                <a:cs typeface="Calibri"/>
                <a:sym typeface="Calibri"/>
              </a:rPr>
              <a:t>at the end of the hour</a:t>
            </a:r>
            <a:r>
              <a:rPr lang="en-US" sz="1500" dirty="0" smtClean="0">
                <a:solidFill>
                  <a:schemeClr val="accent3"/>
                </a:solidFill>
                <a:ea typeface="Calibri"/>
                <a:cs typeface="Calibri"/>
                <a:sym typeface="Calibri"/>
              </a:rPr>
              <a: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ea typeface="Calibri"/>
                <a:cs typeface="Calibri"/>
                <a:sym typeface="Calibri"/>
              </a:rPr>
              <a:t>If you are done, you can take a Khan Academy practice test and record your score. </a:t>
            </a:r>
            <a:endParaRPr lang="en-US" sz="1500" dirty="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solidFill>
                  <a:schemeClr val="accent3"/>
                </a:solidFill>
                <a:ea typeface="Calibri"/>
                <a:cs typeface="Calibri"/>
                <a:sym typeface="Calibri"/>
              </a:rPr>
              <a:t>**</a:t>
            </a:r>
            <a:r>
              <a:rPr lang="en-US" sz="1500" dirty="0">
                <a:solidFill>
                  <a:schemeClr val="accent3"/>
                </a:solidFill>
                <a:ea typeface="Calibri"/>
                <a:cs typeface="Calibri"/>
                <a:sym typeface="Calibri"/>
              </a:rPr>
              <a:t>If you are done with everything, you can work on and turn in extra credit meme, drawing, 2 pictures of you, or letter written to the donors which helped by books for Lit. Circles (due by the end of the school day). </a:t>
            </a:r>
            <a:endParaRPr lang="en-US" sz="1500" dirty="0" smtClean="0">
              <a:solidFill>
                <a:schemeClr val="accent3"/>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5872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Thursday 1/19/17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800" b="1" dirty="0">
                <a:solidFill>
                  <a:schemeClr val="accent3"/>
                </a:solidFill>
                <a:latin typeface="+mn-lt"/>
                <a:ea typeface="Calibri"/>
                <a:cs typeface="Calibri"/>
                <a:sym typeface="Calibri"/>
              </a:rPr>
              <a:t>Bell Work:</a:t>
            </a:r>
            <a:r>
              <a:rPr lang="en-US" sz="1800" dirty="0">
                <a:solidFill>
                  <a:schemeClr val="accent3"/>
                </a:solidFill>
                <a:latin typeface="+mn-lt"/>
                <a:ea typeface="Calibri"/>
                <a:cs typeface="Calibri"/>
                <a:sym typeface="Calibri"/>
              </a:rPr>
              <a:t> </a:t>
            </a:r>
            <a:r>
              <a:rPr lang="en-US" sz="1800" dirty="0" smtClean="0">
                <a:solidFill>
                  <a:schemeClr val="accent3"/>
                </a:solidFill>
                <a:latin typeface="+mn-lt"/>
                <a:ea typeface="Calibri"/>
                <a:cs typeface="Calibri"/>
                <a:sym typeface="Calibri"/>
              </a:rPr>
              <a:t>anomaly (noun)</a:t>
            </a:r>
          </a:p>
          <a:p>
            <a:pPr eaLnBrk="1" fontAlgn="auto" hangingPunct="1">
              <a:spcBef>
                <a:spcPts val="0"/>
              </a:spcBef>
              <a:spcAft>
                <a:spcPts val="0"/>
              </a:spcAft>
              <a:buClr>
                <a:srgbClr val="000000"/>
              </a:buClr>
              <a:buSzPct val="100000"/>
              <a:defRPr/>
            </a:pPr>
            <a:r>
              <a:rPr lang="en-US" sz="1800" b="1" dirty="0">
                <a:solidFill>
                  <a:schemeClr val="accent3"/>
                </a:solidFill>
                <a:ea typeface="Calibri"/>
                <a:cs typeface="Calibri"/>
                <a:sym typeface="Calibri"/>
              </a:rPr>
              <a:t>In class activities: </a:t>
            </a:r>
            <a:endParaRPr lang="en-US" sz="18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a:solidFill>
                  <a:schemeClr val="accent3"/>
                </a:solidFill>
                <a:ea typeface="Calibri"/>
                <a:cs typeface="Calibri"/>
                <a:sym typeface="Calibri"/>
              </a:rPr>
              <a:t>Bell Work </a:t>
            </a:r>
            <a:r>
              <a:rPr lang="mr-IN" sz="1800" dirty="0">
                <a:solidFill>
                  <a:schemeClr val="accent3"/>
                </a:solidFill>
                <a:ea typeface="Calibri"/>
                <a:cs typeface="Calibri"/>
                <a:sym typeface="Calibri"/>
              </a:rPr>
              <a:t>–</a:t>
            </a:r>
            <a:r>
              <a:rPr lang="en-US" sz="1800" dirty="0">
                <a:solidFill>
                  <a:schemeClr val="accent3"/>
                </a:solidFill>
                <a:ea typeface="Calibri"/>
                <a:cs typeface="Calibri"/>
                <a:sym typeface="Calibri"/>
              </a:rPr>
              <a:t> </a:t>
            </a:r>
            <a:r>
              <a:rPr lang="en-US" sz="1800" dirty="0" smtClean="0">
                <a:solidFill>
                  <a:schemeClr val="accent3"/>
                </a:solidFill>
                <a:ea typeface="Calibri"/>
                <a:cs typeface="Calibri"/>
                <a:sym typeface="Calibri"/>
              </a:rPr>
              <a:t>anomaly (noun)</a:t>
            </a:r>
            <a:endParaRPr lang="en-US" sz="1800" dirty="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ea typeface="Calibri"/>
                <a:cs typeface="Calibri"/>
                <a:sym typeface="Calibri"/>
              </a:rPr>
              <a:t>Turn in Conflict Assessment Packet, tomorrow. If you have it completed, today, I will collect it. I decided to give you an extra day since you will not have time in class. </a:t>
            </a:r>
            <a:r>
              <a:rPr lang="en-US" sz="1800" dirty="0" smtClean="0">
                <a:solidFill>
                  <a:schemeClr val="accent3"/>
                </a:solidFill>
                <a:ea typeface="Calibri"/>
                <a:cs typeface="Calibri"/>
                <a:sym typeface="Wingdings" panose="05000000000000000000" pitchFamily="2" charset="2"/>
              </a:rPr>
              <a:t> </a:t>
            </a:r>
            <a:endParaRPr lang="en-US" sz="1800" dirty="0" smtClean="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ea typeface="Calibri"/>
                <a:cs typeface="Calibri"/>
                <a:sym typeface="Calibri"/>
              </a:rPr>
              <a:t>Begin and finish Midterm Pre SAT Assessment (tomorrow we will go over your scores and discuss the study guide). </a:t>
            </a:r>
            <a:endParaRPr lang="en-US" sz="1800" dirty="0">
              <a:solidFill>
                <a:schemeClr val="accent3"/>
              </a:solidFill>
              <a:ea typeface="Calibri"/>
              <a:cs typeface="Calibri"/>
              <a:sym typeface="Calibri"/>
            </a:endParaRP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1/19/17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anomaly</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i="1" dirty="0">
                <a:solidFill>
                  <a:schemeClr val="bg1"/>
                </a:solidFill>
              </a:rPr>
              <a:t>uh</a:t>
            </a:r>
            <a:r>
              <a:rPr lang="en-US" sz="2000" dirty="0">
                <a:solidFill>
                  <a:schemeClr val="bg1"/>
                </a:solidFill>
              </a:rPr>
              <a:t>-</a:t>
            </a:r>
            <a:r>
              <a:rPr lang="en-US" sz="2000" b="1" dirty="0">
                <a:solidFill>
                  <a:schemeClr val="bg1"/>
                </a:solidFill>
              </a:rPr>
              <a:t>nom</a:t>
            </a:r>
            <a:r>
              <a:rPr lang="en-US" sz="2000" dirty="0">
                <a:solidFill>
                  <a:schemeClr val="bg1"/>
                </a:solidFill>
              </a:rPr>
              <a:t>-</a:t>
            </a:r>
            <a:r>
              <a:rPr lang="en-US" sz="2000" i="1" dirty="0">
                <a:solidFill>
                  <a:schemeClr val="bg1"/>
                </a:solidFill>
              </a:rPr>
              <a:t>uh</a:t>
            </a:r>
            <a:r>
              <a:rPr lang="en-US" sz="2000" dirty="0">
                <a:solidFill>
                  <a:schemeClr val="bg1"/>
                </a:solidFill>
              </a:rPr>
              <a:t>-lee</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 </a:t>
            </a: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Since the student has a history of acing classes, his parents considered his failing grade in Economics to be an unwelcomed </a:t>
            </a:r>
            <a:r>
              <a:rPr lang="en-US" sz="2000" b="1" u="sng" dirty="0" smtClean="0">
                <a:solidFill>
                  <a:schemeClr val="bg1"/>
                </a:solidFill>
              </a:rPr>
              <a:t>anomaly.</a:t>
            </a:r>
            <a:r>
              <a:rPr lang="en-US" sz="2000" dirty="0" smtClean="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68975"/>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something that deviates from what is standard, normal, or expected.</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abnormality, exception, peculiarity, irregularity, rarity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txBox="1">
            <a:spLocks noGrp="1"/>
          </p:cNvSpPr>
          <p:nvPr>
            <p:ph type="title"/>
          </p:nvPr>
        </p:nvSpPr>
        <p:spPr>
          <a:xfrm>
            <a:off x="381000" y="2133600"/>
            <a:ext cx="8534400" cy="1143000"/>
          </a:xfrm>
        </p:spPr>
        <p:txBody>
          <a:bodyPr/>
          <a:lstStyle/>
          <a:p>
            <a:r>
              <a:rPr lang="en-US" altLang="x-none" sz="7200" b="1">
                <a:solidFill>
                  <a:srgbClr val="FF0000"/>
                </a:solidFill>
                <a:latin typeface="Arial" charset="0"/>
                <a:ea typeface="Arial" charset="0"/>
                <a:cs typeface="Arial" charset="0"/>
              </a:rPr>
              <a:t>5 minute warning!</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Content Placeholder 2"/>
          <p:cNvSpPr txBox="1">
            <a:spLocks noGrp="1"/>
          </p:cNvSpPr>
          <p:nvPr>
            <p:ph idx="1"/>
          </p:nvPr>
        </p:nvSpPr>
        <p:spPr>
          <a:xfrm>
            <a:off x="457200" y="1066800"/>
            <a:ext cx="8229600" cy="4525963"/>
          </a:xfrm>
        </p:spPr>
        <p:txBody>
          <a:bodyPr/>
          <a:lstStyle/>
          <a:p>
            <a:r>
              <a:rPr lang="en-US" altLang="x-none" sz="2800">
                <a:latin typeface="Arial" charset="0"/>
                <a:ea typeface="Arial" charset="0"/>
                <a:cs typeface="Arial" charset="0"/>
              </a:rPr>
              <a:t>When you are done, you will bring your test and the answer doc to my desk. I will scan your answer sheet on the spot and show you your score. When you finish, please work on your Conflict packet from the past two days. It is due tomorrow at the start of the hour. If you talk, you receive a “0” for this assessment. Don’t say I didn’t warn you that </a:t>
            </a:r>
            <a:r>
              <a:rPr lang="en-US" altLang="x-none" sz="4800" b="1">
                <a:solidFill>
                  <a:srgbClr val="FF0000"/>
                </a:solidFill>
                <a:latin typeface="Arial" charset="0"/>
                <a:ea typeface="Arial" charset="0"/>
                <a:cs typeface="Arial" charset="0"/>
              </a:rPr>
              <a:t>Schmitt happens…</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6281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Friday 1/20/17 Agenda</a:t>
            </a: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800" b="1" dirty="0">
                <a:solidFill>
                  <a:schemeClr val="accent3"/>
                </a:solidFill>
                <a:latin typeface="+mn-lt"/>
                <a:ea typeface="Calibri"/>
                <a:cs typeface="Calibri"/>
                <a:sym typeface="Calibri"/>
              </a:rPr>
              <a:t>Bell Work:</a:t>
            </a:r>
            <a:r>
              <a:rPr lang="en-US" sz="1800" dirty="0">
                <a:solidFill>
                  <a:schemeClr val="accent3"/>
                </a:solidFill>
                <a:latin typeface="+mn-lt"/>
                <a:ea typeface="Calibri"/>
                <a:cs typeface="Calibri"/>
                <a:sym typeface="Calibri"/>
              </a:rPr>
              <a:t> </a:t>
            </a:r>
            <a:r>
              <a:rPr lang="en-US" sz="1800" dirty="0" smtClean="0">
                <a:solidFill>
                  <a:schemeClr val="accent3"/>
                </a:solidFill>
                <a:latin typeface="+mn-lt"/>
                <a:ea typeface="Calibri"/>
                <a:cs typeface="Calibri"/>
                <a:sym typeface="Calibri"/>
              </a:rPr>
              <a:t>Study for 10 minutes for your WOTD Quiz (vocabulary). </a:t>
            </a:r>
          </a:p>
          <a:p>
            <a:pPr eaLnBrk="1" fontAlgn="auto" hangingPunct="1">
              <a:spcBef>
                <a:spcPts val="0"/>
              </a:spcBef>
              <a:spcAft>
                <a:spcPts val="0"/>
              </a:spcAft>
              <a:buClr>
                <a:srgbClr val="000000"/>
              </a:buClr>
              <a:buSzPct val="100000"/>
              <a:defRPr/>
            </a:pPr>
            <a:r>
              <a:rPr lang="en-US" sz="1800" b="1" dirty="0">
                <a:solidFill>
                  <a:schemeClr val="accent3"/>
                </a:solidFill>
                <a:ea typeface="Calibri"/>
                <a:cs typeface="Calibri"/>
                <a:sym typeface="Calibri"/>
              </a:rPr>
              <a:t>In class activities: </a:t>
            </a:r>
            <a:endParaRPr lang="en-US" sz="18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a:solidFill>
                  <a:schemeClr val="accent3"/>
                </a:solidFill>
                <a:ea typeface="Calibri"/>
                <a:cs typeface="Calibri"/>
                <a:sym typeface="Calibri"/>
              </a:rPr>
              <a:t>Bell Work </a:t>
            </a:r>
            <a:r>
              <a:rPr lang="mr-IN" sz="1800" dirty="0">
                <a:solidFill>
                  <a:schemeClr val="accent3"/>
                </a:solidFill>
                <a:ea typeface="Calibri"/>
                <a:cs typeface="Calibri"/>
                <a:sym typeface="Calibri"/>
              </a:rPr>
              <a:t>–</a:t>
            </a:r>
            <a:r>
              <a:rPr lang="en-US" sz="1800" dirty="0">
                <a:solidFill>
                  <a:schemeClr val="accent3"/>
                </a:solidFill>
                <a:ea typeface="Calibri"/>
                <a:cs typeface="Calibri"/>
                <a:sym typeface="Calibri"/>
              </a:rPr>
              <a:t> </a:t>
            </a:r>
            <a:r>
              <a:rPr lang="en-US" sz="1800" dirty="0" smtClean="0">
                <a:solidFill>
                  <a:schemeClr val="accent3"/>
                </a:solidFill>
                <a:ea typeface="Calibri"/>
                <a:cs typeface="Calibri"/>
                <a:sym typeface="Calibri"/>
              </a:rPr>
              <a:t>Study for the first 10 minutes with a partner at your table. </a:t>
            </a:r>
            <a:endParaRPr lang="en-US" sz="1800" dirty="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ea typeface="Calibri"/>
                <a:cs typeface="Calibri"/>
                <a:sym typeface="Calibri"/>
              </a:rPr>
              <a:t>Turn in Conflict Assessment Packet, to the “Turned in folder” in the back of the room for your hour.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a:solidFill>
                  <a:schemeClr val="accent3"/>
                </a:solidFill>
                <a:ea typeface="Calibri"/>
                <a:cs typeface="Calibri"/>
                <a:sym typeface="Calibri"/>
              </a:rPr>
              <a:t>F</a:t>
            </a:r>
            <a:r>
              <a:rPr lang="en-US" sz="1800" dirty="0" smtClean="0">
                <a:solidFill>
                  <a:schemeClr val="accent3"/>
                </a:solidFill>
                <a:ea typeface="Calibri"/>
                <a:cs typeface="Calibri"/>
                <a:sym typeface="Calibri"/>
              </a:rPr>
              <a:t>inish Midterm Pre SAT Assessment (Monday we will go over your scores and discuss the study guide).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ea typeface="Calibri"/>
                <a:cs typeface="Calibri"/>
                <a:sym typeface="Calibri"/>
              </a:rPr>
              <a:t>If you are done with everything, I will give you a copy of the study guide and you will need to work on Article of the Week (due Tuesday) on Google Classroom. You need to annotate (talk to the text) for craft and evidence, write five questions and answer them from the SAT stems, write your introductory analysis paragraph. **Use the </a:t>
            </a:r>
            <a:r>
              <a:rPr lang="en-US" sz="1800" dirty="0" err="1" smtClean="0">
                <a:solidFill>
                  <a:schemeClr val="accent3"/>
                </a:solidFill>
                <a:ea typeface="Calibri"/>
                <a:cs typeface="Calibri"/>
                <a:sym typeface="Calibri"/>
              </a:rPr>
              <a:t>chromebooks</a:t>
            </a:r>
            <a:r>
              <a:rPr lang="en-US" sz="1800" dirty="0" smtClean="0">
                <a:solidFill>
                  <a:schemeClr val="accent3"/>
                </a:solidFill>
                <a:ea typeface="Calibri"/>
                <a:cs typeface="Calibri"/>
                <a:sym typeface="Calibri"/>
              </a:rPr>
              <a:t> and desktops to complete. </a:t>
            </a:r>
            <a:r>
              <a:rPr lang="en-US" sz="1800" dirty="0" smtClean="0">
                <a:solidFill>
                  <a:schemeClr val="accent3"/>
                </a:solidFill>
                <a:ea typeface="Calibri"/>
                <a:cs typeface="Calibri"/>
                <a:sym typeface="Wingdings" panose="05000000000000000000" pitchFamily="2" charset="2"/>
              </a:rPr>
              <a:t> </a:t>
            </a:r>
            <a:endParaRPr lang="en-US" sz="1800" dirty="0">
              <a:solidFill>
                <a:schemeClr val="accent3"/>
              </a:solidFill>
              <a:ea typeface="Calibri"/>
              <a:cs typeface="Calibri"/>
              <a:sym typeface="Calibri"/>
            </a:endParaRPr>
          </a:p>
          <a:p>
            <a:pPr eaLnBrk="1" fontAlgn="auto" hangingPunct="1">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6384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Monday 1/23/17 Agenda</a:t>
            </a:r>
          </a:p>
        </p:txBody>
      </p:sp>
      <p:sp>
        <p:nvSpPr>
          <p:cNvPr id="58" name="Shape 58"/>
          <p:cNvSpPr txBox="1">
            <a:spLocks noGrp="1"/>
          </p:cNvSpPr>
          <p:nvPr>
            <p:ph type="body" idx="4294967295"/>
          </p:nvPr>
        </p:nvSpPr>
        <p:spPr>
          <a:xfrm>
            <a:off x="266700" y="9144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Khan Academy-Reading Literature Practice Test. Record score when finished. </a:t>
            </a:r>
          </a:p>
          <a:p>
            <a:pPr eaLnBrk="1" fontAlgn="auto" hangingPunct="1">
              <a:spcBef>
                <a:spcPts val="0"/>
              </a:spcBef>
              <a:spcAft>
                <a:spcPts val="0"/>
              </a:spcAft>
              <a:buClr>
                <a:srgbClr val="000000"/>
              </a:buClr>
              <a:buSzPct val="100000"/>
              <a:defRPr/>
            </a:pPr>
            <a:r>
              <a:rPr lang="en-US" sz="1600" b="1" dirty="0">
                <a:solidFill>
                  <a:schemeClr val="accent3"/>
                </a:solidFill>
                <a:ea typeface="Calibri"/>
                <a:cs typeface="Calibri"/>
                <a:sym typeface="Calibri"/>
              </a:rPr>
              <a:t>In class activities: </a:t>
            </a:r>
            <a:endParaRPr lang="en-US" sz="16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a:solidFill>
                  <a:schemeClr val="accent3"/>
                </a:solidFill>
                <a:ea typeface="Calibri"/>
                <a:cs typeface="Calibri"/>
                <a:sym typeface="Calibri"/>
              </a:rPr>
              <a:t>Bell Work </a:t>
            </a:r>
            <a:r>
              <a:rPr lang="mr-IN" sz="1600" dirty="0">
                <a:solidFill>
                  <a:schemeClr val="accent3"/>
                </a:solidFill>
                <a:ea typeface="Calibri"/>
                <a:cs typeface="Calibri"/>
                <a:sym typeface="Calibri"/>
              </a:rPr>
              <a:t>–</a:t>
            </a:r>
            <a:r>
              <a:rPr lang="en-US" sz="1600" dirty="0">
                <a:solidFill>
                  <a:schemeClr val="accent3"/>
                </a:solidFill>
                <a:ea typeface="Calibri"/>
                <a:cs typeface="Calibri"/>
                <a:sym typeface="Calibri"/>
              </a:rPr>
              <a:t> </a:t>
            </a:r>
            <a:r>
              <a:rPr lang="en-US" sz="1600" dirty="0" smtClean="0">
                <a:solidFill>
                  <a:schemeClr val="accent3"/>
                </a:solidFill>
                <a:ea typeface="Calibri"/>
                <a:cs typeface="Calibri"/>
                <a:sym typeface="Calibri"/>
              </a:rPr>
              <a:t>Use a </a:t>
            </a:r>
            <a:r>
              <a:rPr lang="en-US" sz="1600" dirty="0" err="1" smtClean="0">
                <a:solidFill>
                  <a:schemeClr val="accent3"/>
                </a:solidFill>
                <a:ea typeface="Calibri"/>
                <a:cs typeface="Calibri"/>
                <a:sym typeface="Calibri"/>
              </a:rPr>
              <a:t>chromebook</a:t>
            </a:r>
            <a:r>
              <a:rPr lang="en-US" sz="1600" dirty="0" smtClean="0">
                <a:solidFill>
                  <a:schemeClr val="accent3"/>
                </a:solidFill>
                <a:ea typeface="Calibri"/>
                <a:cs typeface="Calibri"/>
                <a:sym typeface="Calibri"/>
              </a:rPr>
              <a:t> or desktop to sign in to Khan Academy. We will take the Reading Literature Practice Test. Record your score when you are finished. </a:t>
            </a:r>
            <a:endParaRPr lang="en-US" sz="1600" dirty="0">
              <a:solidFill>
                <a:schemeClr val="accent3"/>
              </a:solidFill>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ea typeface="Calibri"/>
                <a:cs typeface="Calibri"/>
                <a:sym typeface="Calibri"/>
              </a:rPr>
              <a:t>Pass back results sheets for Midterm PSAT. Fill out and turn in the My Learning Plan form.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ea typeface="Calibri"/>
                <a:cs typeface="Calibri"/>
                <a:sym typeface="Calibri"/>
              </a:rPr>
              <a:t>Pass out study guide and review any questions.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ea typeface="Calibri"/>
                <a:cs typeface="Calibri"/>
                <a:sym typeface="Calibri"/>
              </a:rPr>
              <a:t>Work on Article of the Week. It is on Google Classroom. You need to annotate (talk to the text) for craft and evidence, write three questions and answer them from the SAT stems, write your introductory analysis paragraph. **Due tomorrow at the end of the hour. </a:t>
            </a:r>
            <a:r>
              <a:rPr lang="en-US" sz="1600" dirty="0" smtClean="0">
                <a:solidFill>
                  <a:schemeClr val="accent3"/>
                </a:solidFill>
                <a:ea typeface="Calibri"/>
                <a:cs typeface="Calibri"/>
                <a:sym typeface="Wingdings" panose="05000000000000000000" pitchFamily="2" charset="2"/>
              </a:rPr>
              <a:t> </a:t>
            </a:r>
            <a:endParaRPr lang="en-US" sz="1600" dirty="0" smtClean="0">
              <a:solidFill>
                <a:schemeClr val="accent3"/>
              </a:solidFill>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6486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Tuesday 1/24/17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Take out your study guide and take down notes from the quick presentation. </a:t>
            </a:r>
          </a:p>
          <a:p>
            <a:pPr eaLnBrk="1" fontAlgn="auto" hangingPunct="1">
              <a:spcBef>
                <a:spcPts val="0"/>
              </a:spcBef>
              <a:spcAft>
                <a:spcPts val="0"/>
              </a:spcAft>
              <a:buClr>
                <a:srgbClr val="000000"/>
              </a:buClr>
              <a:buSzPct val="100000"/>
              <a:defRPr/>
            </a:pPr>
            <a:r>
              <a:rPr lang="en-US" sz="1600" b="1" dirty="0">
                <a:solidFill>
                  <a:schemeClr val="accent3"/>
                </a:solidFill>
                <a:ea typeface="Calibri"/>
                <a:cs typeface="Calibri"/>
                <a:sym typeface="Calibri"/>
              </a:rPr>
              <a:t>In class activities: </a:t>
            </a:r>
            <a:endParaRPr lang="en-US" sz="16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a:solidFill>
                  <a:schemeClr val="accent3"/>
                </a:solidFill>
                <a:ea typeface="Calibri"/>
                <a:cs typeface="Calibri"/>
                <a:sym typeface="Calibri"/>
              </a:rPr>
              <a:t>Bell Work </a:t>
            </a:r>
            <a:r>
              <a:rPr lang="mr-IN" sz="1600" dirty="0" smtClean="0">
                <a:solidFill>
                  <a:schemeClr val="accent3"/>
                </a:solidFill>
                <a:ea typeface="Calibri"/>
                <a:cs typeface="Calibri"/>
                <a:sym typeface="Calibri"/>
              </a:rPr>
              <a:t>–</a:t>
            </a:r>
            <a:r>
              <a:rPr lang="en-US" sz="1600" dirty="0" smtClean="0">
                <a:solidFill>
                  <a:schemeClr val="accent3"/>
                </a:solidFill>
                <a:ea typeface="Calibri"/>
                <a:cs typeface="Calibri"/>
                <a:sym typeface="Calibri"/>
              </a:rPr>
              <a:t>Notes on mood, tone, and allegory for the Final Exam (there is a handout for you to take notes).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bg1"/>
                </a:solidFill>
                <a:ea typeface="Calibri"/>
                <a:cs typeface="Calibri"/>
                <a:sym typeface="Calibri"/>
              </a:rPr>
              <a:t>Work on Article of the Week</a:t>
            </a:r>
            <a:r>
              <a:rPr lang="en-US" sz="1600" dirty="0" smtClean="0">
                <a:solidFill>
                  <a:srgbClr val="7030A0"/>
                </a:solidFill>
                <a:ea typeface="Calibri"/>
                <a:cs typeface="Calibri"/>
                <a:sym typeface="Calibri"/>
              </a:rPr>
              <a:t>. </a:t>
            </a:r>
            <a:r>
              <a:rPr lang="en-US" sz="1600" dirty="0" smtClean="0">
                <a:solidFill>
                  <a:schemeClr val="accent3"/>
                </a:solidFill>
                <a:ea typeface="Calibri"/>
                <a:cs typeface="Calibri"/>
                <a:sym typeface="Calibri"/>
              </a:rPr>
              <a:t>It is on Google Classroom. </a:t>
            </a:r>
            <a:r>
              <a:rPr lang="en-US" sz="1600" dirty="0" smtClean="0">
                <a:solidFill>
                  <a:schemeClr val="bg1"/>
                </a:solidFill>
                <a:ea typeface="Calibri"/>
                <a:cs typeface="Calibri"/>
                <a:sym typeface="Calibri"/>
              </a:rPr>
              <a:t>You need to annotate (talk to the text) for craft and evidence, write three questions and answer them from the SAT stems, write your introductory analysis paragraph</a:t>
            </a:r>
            <a:r>
              <a:rPr lang="en-US" sz="1600" dirty="0" smtClean="0">
                <a:solidFill>
                  <a:srgbClr val="C20E9B"/>
                </a:solidFill>
                <a:ea typeface="Calibri"/>
                <a:cs typeface="Calibri"/>
                <a:sym typeface="Calibri"/>
              </a:rPr>
              <a:t>. </a:t>
            </a:r>
            <a:r>
              <a:rPr lang="en-US" sz="1600" b="1" dirty="0" smtClean="0">
                <a:solidFill>
                  <a:schemeClr val="accent3"/>
                </a:solidFill>
                <a:ea typeface="Calibri"/>
                <a:cs typeface="Calibri"/>
                <a:sym typeface="Calibri"/>
              </a:rPr>
              <a:t>**Due today at the end of the hour. </a:t>
            </a:r>
            <a:r>
              <a:rPr lang="en-US" sz="1600" b="1" dirty="0" smtClean="0">
                <a:solidFill>
                  <a:schemeClr val="accent3"/>
                </a:solidFill>
                <a:ea typeface="Calibri"/>
                <a:cs typeface="Calibri"/>
                <a:sym typeface="Wingdings" panose="05000000000000000000" pitchFamily="2" charset="2"/>
              </a:rPr>
              <a:t> </a:t>
            </a:r>
            <a:endParaRPr lang="en-US" sz="1600" b="1" dirty="0">
              <a:solidFill>
                <a:schemeClr val="accent3"/>
              </a:solidFill>
              <a:ea typeface="Calibri"/>
              <a:cs typeface="Calibri"/>
              <a:sym typeface="Wingdings" panose="05000000000000000000" pitchFamily="2" charset="2"/>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ea typeface="Calibri"/>
                <a:cs typeface="Calibri"/>
                <a:sym typeface="Calibri"/>
              </a:rPr>
              <a:t> If time, Watch </a:t>
            </a:r>
            <a:r>
              <a:rPr lang="en-US" sz="1600" dirty="0">
                <a:solidFill>
                  <a:schemeClr val="accent3"/>
                </a:solidFill>
                <a:ea typeface="Calibri"/>
                <a:cs typeface="Calibri"/>
                <a:sym typeface="Calibri"/>
              </a:rPr>
              <a:t>Last Week Tonight clip on Student Debt and for profit schools. Write a one paragraph analysis of the segment. Identify his claim, discuss techniques he uses to support his claim (craft) and the evidence he </a:t>
            </a:r>
            <a:r>
              <a:rPr lang="en-US" sz="1600" dirty="0" smtClean="0">
                <a:solidFill>
                  <a:schemeClr val="accent3"/>
                </a:solidFill>
                <a:ea typeface="Calibri"/>
                <a:cs typeface="Calibri"/>
                <a:sym typeface="Calibri"/>
              </a:rPr>
              <a:t>uses. **Analyze for mood and tone. </a:t>
            </a:r>
            <a:r>
              <a:rPr lang="en-US" sz="1600" dirty="0" smtClean="0">
                <a:solidFill>
                  <a:schemeClr val="accent3"/>
                </a:solidFill>
                <a:ea typeface="Calibri"/>
                <a:cs typeface="Calibri"/>
                <a:sym typeface="Calibri"/>
                <a:hlinkClick r:id="rId3"/>
              </a:rPr>
              <a:t>https</a:t>
            </a:r>
            <a:r>
              <a:rPr lang="en-US" sz="1600" dirty="0">
                <a:solidFill>
                  <a:schemeClr val="accent3"/>
                </a:solidFill>
                <a:ea typeface="Calibri"/>
                <a:cs typeface="Calibri"/>
                <a:sym typeface="Calibri"/>
                <a:hlinkClick r:id="rId3"/>
              </a:rPr>
              <a:t>://</a:t>
            </a:r>
            <a:r>
              <a:rPr lang="en-US" sz="1600" dirty="0" smtClean="0">
                <a:solidFill>
                  <a:schemeClr val="accent3"/>
                </a:solidFill>
                <a:ea typeface="Calibri"/>
                <a:cs typeface="Calibri"/>
                <a:sym typeface="Calibri"/>
                <a:hlinkClick r:id="rId3"/>
              </a:rPr>
              <a:t>www.youtube.com/watch?v=P8pjd1QEA0c</a:t>
            </a:r>
            <a:endParaRPr lang="en-US" sz="1600" dirty="0" smtClean="0">
              <a:solidFill>
                <a:schemeClr val="accent3"/>
              </a:solidFill>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accent3"/>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accent3"/>
                </a:solidFill>
                <a:latin typeface="+mn-lt"/>
              </a:rPr>
              <a:t>I </a:t>
            </a:r>
            <a:r>
              <a:rPr lang="en-US" sz="1500" dirty="0">
                <a:solidFill>
                  <a:schemeClr val="accent3"/>
                </a:solidFill>
                <a:latin typeface="+mn-lt"/>
              </a:rPr>
              <a:t>can make claims and support them using observations, textual evidence, and specific </a:t>
            </a:r>
            <a:r>
              <a:rPr lang="en-US" sz="1500" dirty="0">
                <a:solidFill>
                  <a:schemeClr val="bg1"/>
                </a:solidFill>
                <a:latin typeface="+mn-lt"/>
              </a:rPr>
              <a:t>reasoning. </a:t>
            </a:r>
            <a:endParaRPr lang="en-US" sz="1500" dirty="0" smtClean="0">
              <a:solidFill>
                <a:schemeClr val="bg1"/>
              </a:solidFill>
              <a:latin typeface="+mn-lt"/>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bg1"/>
                </a:solidFill>
                <a:latin typeface="+mn-lt"/>
              </a:rPr>
              <a:t>I can </a:t>
            </a:r>
            <a:r>
              <a:rPr lang="en-US" sz="1500" dirty="0" smtClean="0">
                <a:solidFill>
                  <a:schemeClr val="bg1"/>
                </a:solidFill>
              </a:rPr>
              <a:t>work </a:t>
            </a:r>
            <a:r>
              <a:rPr lang="en-US" sz="1500" dirty="0">
                <a:solidFill>
                  <a:schemeClr val="bg1"/>
                </a:solidFill>
              </a:rPr>
              <a:t>with peers to promote civil, democratic discussions and decision-making, set clear goals and deadlines, and establish individual roles as needed</a:t>
            </a:r>
            <a:r>
              <a:rPr lang="en-US" sz="1500" dirty="0" smtClean="0">
                <a:solidFill>
                  <a:schemeClr val="bg1"/>
                </a:solidFill>
              </a:rPr>
              <a:t>.</a:t>
            </a:r>
          </a:p>
        </p:txBody>
      </p:sp>
    </p:spTree>
  </p:cSld>
  <p:clrMapOvr>
    <a:masterClrMapping/>
  </p:clrMapOvr>
  <p:transition spd="slow">
    <p:cut/>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Friday 1/27/17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a:defRPr/>
            </a:pPr>
            <a:r>
              <a:rPr lang="en-US" sz="1800" b="1" dirty="0">
                <a:solidFill>
                  <a:schemeClr val="tx1"/>
                </a:solidFill>
              </a:rPr>
              <a:t>Final Exam </a:t>
            </a:r>
            <a:r>
              <a:rPr lang="en-US" sz="1800" b="1" dirty="0" smtClean="0">
                <a:solidFill>
                  <a:schemeClr val="tx1"/>
                </a:solidFill>
              </a:rPr>
              <a:t>Directions</a:t>
            </a:r>
          </a:p>
          <a:p>
            <a:pPr>
              <a:defRPr/>
            </a:pPr>
            <a:endParaRPr lang="en-US" sz="1600" dirty="0">
              <a:solidFill>
                <a:schemeClr val="tx1"/>
              </a:solidFill>
            </a:endParaRPr>
          </a:p>
          <a:p>
            <a:pPr marL="285750" indent="-285750">
              <a:buFont typeface="Arial" charset="0"/>
              <a:buChar char="•"/>
              <a:defRPr/>
            </a:pPr>
            <a:r>
              <a:rPr lang="en-US" sz="1600" dirty="0">
                <a:solidFill>
                  <a:schemeClr val="tx1"/>
                </a:solidFill>
              </a:rPr>
              <a:t>At the start of class,  you will be required to turn in your cell phone with me. You will be able to retrieve it once everyone has completed the exam. </a:t>
            </a:r>
          </a:p>
          <a:p>
            <a:pPr marL="285750" indent="-285750">
              <a:buFont typeface="Arial" charset="0"/>
              <a:buChar char="•"/>
              <a:defRPr/>
            </a:pPr>
            <a:r>
              <a:rPr lang="en-US" sz="1600" dirty="0" smtClean="0">
                <a:solidFill>
                  <a:schemeClr val="tx1"/>
                </a:solidFill>
              </a:rPr>
              <a:t>You </a:t>
            </a:r>
            <a:r>
              <a:rPr lang="en-US" sz="1600" dirty="0">
                <a:solidFill>
                  <a:schemeClr val="tx1"/>
                </a:solidFill>
              </a:rPr>
              <a:t>will have the entire hour to complete the exam. </a:t>
            </a:r>
          </a:p>
          <a:p>
            <a:pPr marL="285750" indent="-285750">
              <a:buFont typeface="Arial" charset="0"/>
              <a:buChar char="•"/>
              <a:defRPr/>
            </a:pPr>
            <a:r>
              <a:rPr lang="en-US" sz="1600" dirty="0">
                <a:solidFill>
                  <a:schemeClr val="tx1"/>
                </a:solidFill>
              </a:rPr>
              <a:t>When you are finished, please bring your score sheet to the back table to have it scored.</a:t>
            </a:r>
          </a:p>
          <a:p>
            <a:pPr marL="285750" indent="-285750">
              <a:buFont typeface="Arial" charset="0"/>
              <a:buChar char="•"/>
              <a:defRPr/>
            </a:pPr>
            <a:r>
              <a:rPr lang="en-US" sz="1600" dirty="0">
                <a:solidFill>
                  <a:schemeClr val="tx1"/>
                </a:solidFill>
              </a:rPr>
              <a:t>After submitting your exam,  grab your assigned </a:t>
            </a:r>
            <a:r>
              <a:rPr lang="en-US" sz="1600" dirty="0" err="1">
                <a:solidFill>
                  <a:schemeClr val="tx1"/>
                </a:solidFill>
              </a:rPr>
              <a:t>chromebook</a:t>
            </a:r>
            <a:r>
              <a:rPr lang="en-US" sz="1600" dirty="0">
                <a:solidFill>
                  <a:schemeClr val="tx1"/>
                </a:solidFill>
              </a:rPr>
              <a:t> and fill out the survey I posted to Google Classroom. </a:t>
            </a:r>
            <a:r>
              <a:rPr lang="en-US" sz="1600" b="1" dirty="0">
                <a:solidFill>
                  <a:schemeClr val="tx1"/>
                </a:solidFill>
              </a:rPr>
              <a:t>The survey is worth 30 summative points. In order to receive full credit, you must complete the survey in its entirety and write in complete sentences. You will also not receive credit for writing ridiculous responses (i.e. “I love you, Mr. Schmitt and this class! xoxo” OR “I hate this Schmitt and I’m never ******g coming back!!!!!) </a:t>
            </a:r>
            <a:r>
              <a:rPr lang="en-US" sz="1600" b="1" dirty="0" smtClean="0">
                <a:solidFill>
                  <a:schemeClr val="tx1"/>
                </a:solidFill>
              </a:rPr>
              <a:t>**If </a:t>
            </a:r>
            <a:r>
              <a:rPr lang="en-US" sz="1600" b="1" dirty="0">
                <a:solidFill>
                  <a:schemeClr val="tx1"/>
                </a:solidFill>
              </a:rPr>
              <a:t>you provide me with feedback, it needs to be specific and honest, otherwise it is no longer valuable to me. </a:t>
            </a:r>
          </a:p>
          <a:p>
            <a:pPr marL="285750" indent="-285750">
              <a:buFont typeface="Arial" charset="0"/>
              <a:buChar char="•"/>
              <a:defRPr/>
            </a:pPr>
            <a:r>
              <a:rPr lang="en-US" sz="1600" dirty="0">
                <a:solidFill>
                  <a:schemeClr val="tx1"/>
                </a:solidFill>
              </a:rPr>
              <a:t>If I do not have you next semester, it has been my pleasure to </a:t>
            </a:r>
            <a:r>
              <a:rPr lang="en-US" sz="1600" dirty="0" smtClean="0">
                <a:solidFill>
                  <a:schemeClr val="tx1"/>
                </a:solidFill>
              </a:rPr>
              <a:t>have worked with you</a:t>
            </a:r>
            <a:r>
              <a:rPr lang="en-US" sz="1600" dirty="0">
                <a:solidFill>
                  <a:schemeClr val="tx1"/>
                </a:solidFill>
              </a:rPr>
              <a:t>. I wish you all nothing but the </a:t>
            </a:r>
            <a:r>
              <a:rPr lang="en-US" sz="1600" dirty="0" smtClean="0">
                <a:solidFill>
                  <a:schemeClr val="tx1"/>
                </a:solidFill>
              </a:rPr>
              <a:t>best! </a:t>
            </a:r>
            <a:r>
              <a:rPr lang="en-US" sz="1600" dirty="0" smtClean="0">
                <a:solidFill>
                  <a:schemeClr val="tx1"/>
                </a:solidFill>
                <a:sym typeface="Wingdings"/>
              </a:rPr>
              <a:t> </a:t>
            </a:r>
            <a:r>
              <a:rPr lang="en-US" sz="1600" dirty="0" smtClean="0">
                <a:solidFill>
                  <a:schemeClr val="tx1"/>
                </a:solidFill>
              </a:rPr>
              <a:t> </a:t>
            </a:r>
            <a:r>
              <a:rPr lang="en-US" sz="1600" dirty="0">
                <a:solidFill>
                  <a:schemeClr val="tx1"/>
                </a:solidFill>
              </a:rPr>
              <a:t>#</a:t>
            </a:r>
            <a:r>
              <a:rPr lang="en-US" sz="1600" dirty="0" err="1" smtClean="0">
                <a:solidFill>
                  <a:schemeClr val="tx1"/>
                </a:solidFill>
              </a:rPr>
              <a:t>schmitthappened</a:t>
            </a:r>
            <a:endParaRPr lang="en-US" sz="1600" b="1" dirty="0" smtClean="0">
              <a:solidFill>
                <a:schemeClr val="tx1"/>
              </a:solidFill>
            </a:endParaRPr>
          </a:p>
          <a:p>
            <a:pPr>
              <a:defRPr/>
            </a:pPr>
            <a:r>
              <a:rPr lang="en-US" sz="1600" b="1" dirty="0" smtClean="0">
                <a:solidFill>
                  <a:schemeClr val="tx1"/>
                </a:solidFill>
              </a:rPr>
              <a:t>Typos on the Exam</a:t>
            </a:r>
            <a:endParaRPr lang="en-US" sz="1600" b="1" dirty="0">
              <a:solidFill>
                <a:schemeClr val="tx1"/>
              </a:solidFill>
            </a:endParaRPr>
          </a:p>
          <a:p>
            <a:pPr marL="285750" indent="-285750">
              <a:buFont typeface="Arial" charset="0"/>
              <a:buChar char="•"/>
              <a:defRPr/>
            </a:pPr>
            <a:r>
              <a:rPr lang="en-US" sz="1600" dirty="0">
                <a:solidFill>
                  <a:srgbClr val="FF0000"/>
                </a:solidFill>
              </a:rPr>
              <a:t>04. Choice D should read, "Show how human behavior progressed through time</a:t>
            </a:r>
            <a:r>
              <a:rPr lang="en-US" sz="1600" dirty="0" smtClean="0">
                <a:solidFill>
                  <a:srgbClr val="FF0000"/>
                </a:solidFill>
              </a:rPr>
              <a:t>."</a:t>
            </a:r>
            <a:endParaRPr lang="en-US" sz="1600" dirty="0">
              <a:solidFill>
                <a:srgbClr val="FF0000"/>
              </a:solidFill>
            </a:endParaRPr>
          </a:p>
          <a:p>
            <a:pPr marL="285750" indent="-285750">
              <a:buFont typeface="Arial" charset="0"/>
              <a:buChar char="•"/>
              <a:defRPr/>
            </a:pPr>
            <a:r>
              <a:rPr lang="en-US" sz="1600" dirty="0">
                <a:solidFill>
                  <a:srgbClr val="FF0000"/>
                </a:solidFill>
              </a:rPr>
              <a:t>10. Choice A reads "People and ..."  should be "People will act</a:t>
            </a:r>
            <a:r>
              <a:rPr lang="en-US" sz="1600" dirty="0" smtClean="0">
                <a:solidFill>
                  <a:srgbClr val="FF0000"/>
                </a:solidFill>
              </a:rPr>
              <a:t>...."</a:t>
            </a:r>
            <a:endParaRPr lang="en-US" sz="1600" dirty="0">
              <a:solidFill>
                <a:srgbClr val="FF0000"/>
              </a:solidFill>
            </a:endParaRPr>
          </a:p>
          <a:p>
            <a:pPr marL="285750" indent="-285750">
              <a:buFont typeface="Arial" charset="0"/>
              <a:buChar char="•"/>
              <a:defRPr/>
            </a:pPr>
            <a:r>
              <a:rPr lang="en-US" sz="1600" dirty="0">
                <a:solidFill>
                  <a:srgbClr val="FF0000"/>
                </a:solidFill>
              </a:rPr>
              <a:t>29. Choice A should read "Extend the metaphor from the previous paragraph</a:t>
            </a:r>
            <a:r>
              <a:rPr lang="en-US" sz="1600" dirty="0" smtClean="0">
                <a:solidFill>
                  <a:srgbClr val="FF0000"/>
                </a:solidFill>
              </a:rPr>
              <a:t>"</a:t>
            </a:r>
          </a:p>
          <a:p>
            <a:pPr marL="285750" indent="-285750">
              <a:buFont typeface="Arial" charset="0"/>
              <a:buChar char="•"/>
              <a:defRPr/>
            </a:pPr>
            <a:r>
              <a:rPr lang="en-US" sz="1700" b="1" dirty="0" smtClean="0">
                <a:solidFill>
                  <a:srgbClr val="FF0000"/>
                </a:solidFill>
              </a:rPr>
              <a:t>Exam starts at 9:00 a.m. and ends at 10:30 a.m.</a:t>
            </a:r>
            <a:endParaRPr lang="en-US" sz="1500" b="1" dirty="0" smtClean="0">
              <a:solidFill>
                <a:srgbClr val="FF0000"/>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solidFill>
                  <a:schemeClr val="tx1"/>
                </a:solidFill>
                <a:latin typeface="+mn-lt"/>
                <a:ea typeface="Calibri"/>
                <a:cs typeface="Calibri"/>
                <a:sym typeface="Calibri"/>
              </a:rPr>
              <a:t>Learning Targets: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solidFill>
                  <a:schemeClr val="tx1"/>
                </a:solidFill>
                <a:latin typeface="+mn-lt"/>
              </a:rPr>
              <a:t>I </a:t>
            </a:r>
            <a:r>
              <a:rPr lang="en-US" sz="1500" dirty="0">
                <a:solidFill>
                  <a:schemeClr val="tx1"/>
                </a:solidFill>
                <a:latin typeface="+mn-lt"/>
              </a:rPr>
              <a:t>can make claims and support them using observations, textual evidence, and specific reasoning. </a:t>
            </a:r>
            <a:endParaRPr lang="en-US" sz="1500" dirty="0" smtClean="0">
              <a:solidFill>
                <a:schemeClr val="tx1"/>
              </a:solidFill>
              <a:latin typeface="+mn-lt"/>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9/14/16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55000" lnSpcReduction="20000"/>
          </a:bodyPr>
          <a:lstStyle/>
          <a:p>
            <a:pPr eaLnBrk="1" fontAlgn="auto" hangingPunct="1">
              <a:lnSpc>
                <a:spcPct val="170000"/>
              </a:lnSpc>
              <a:spcBef>
                <a:spcPts val="0"/>
              </a:spcBef>
              <a:spcAft>
                <a:spcPts val="0"/>
              </a:spcAft>
              <a:buClr>
                <a:srgbClr val="000000"/>
              </a:buClr>
              <a:buSzPct val="100000"/>
              <a:defRPr/>
            </a:pPr>
            <a:r>
              <a:rPr lang="en-US" sz="2900" b="1" dirty="0">
                <a:latin typeface="+mn-lt"/>
                <a:ea typeface="Calibri"/>
                <a:cs typeface="Calibri"/>
                <a:sym typeface="Calibri"/>
              </a:rPr>
              <a:t>Bell Work:</a:t>
            </a:r>
            <a:r>
              <a:rPr lang="en-US" sz="2900" dirty="0">
                <a:latin typeface="+mn-lt"/>
                <a:ea typeface="Calibri"/>
                <a:cs typeface="Calibri"/>
                <a:sym typeface="Calibri"/>
              </a:rPr>
              <a:t> </a:t>
            </a:r>
            <a:r>
              <a:rPr lang="en-US" sz="2900" dirty="0" smtClean="0">
                <a:latin typeface="+mn-lt"/>
                <a:ea typeface="Calibri"/>
                <a:cs typeface="Calibri"/>
                <a:sym typeface="Calibri"/>
              </a:rPr>
              <a:t>Prefix, suffix, root Chart (we will have 15, total, </a:t>
            </a:r>
            <a:r>
              <a:rPr lang="en-US" sz="2900" smtClean="0">
                <a:latin typeface="+mn-lt"/>
                <a:ea typeface="Calibri"/>
                <a:cs typeface="Calibri"/>
                <a:sym typeface="Calibri"/>
              </a:rPr>
              <a:t>this week)</a:t>
            </a:r>
            <a:endParaRPr lang="en-US" sz="2900"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29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900" b="1" dirty="0" smtClean="0">
                <a:latin typeface="+mn-lt"/>
                <a:ea typeface="Calibri"/>
                <a:cs typeface="Calibri"/>
                <a:sym typeface="Calibri"/>
              </a:rPr>
              <a:t>In </a:t>
            </a:r>
            <a:r>
              <a:rPr lang="en-US" sz="29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Bell Work</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Article of the Week #1  (Critique reflections)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smtClean="0">
                <a:latin typeface="+mn-lt"/>
                <a:ea typeface="Calibri"/>
                <a:cs typeface="Calibri"/>
                <a:sym typeface="Calibri"/>
              </a:rPr>
              <a:t>Come up with #5 questions from standards (due tomorrow)</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dirty="0">
                <a:latin typeface="+mn-lt"/>
                <a:ea typeface="Calibri"/>
                <a:cs typeface="Calibri"/>
                <a:sym typeface="Calibri"/>
              </a:rPr>
              <a:t>Book Pass (start process of picking SSR </a:t>
            </a:r>
            <a:r>
              <a:rPr lang="en-US" sz="2900" dirty="0" smtClean="0">
                <a:latin typeface="+mn-lt"/>
                <a:ea typeface="Calibri"/>
                <a:cs typeface="Calibri"/>
                <a:sym typeface="Calibri"/>
              </a:rPr>
              <a:t>book, if we have time)</a:t>
            </a:r>
            <a:endParaRPr lang="en-US" sz="29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29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900" b="1" dirty="0" smtClean="0">
                <a:latin typeface="+mn-lt"/>
                <a:ea typeface="Calibri"/>
                <a:cs typeface="Calibri"/>
                <a:sym typeface="Calibri"/>
              </a:rPr>
              <a:t>Homework</a:t>
            </a:r>
            <a:r>
              <a:rPr lang="en-US" sz="2900" b="1" dirty="0">
                <a:latin typeface="+mn-lt"/>
                <a:ea typeface="Calibri"/>
                <a:cs typeface="Calibri"/>
                <a:sym typeface="Calibri"/>
              </a:rPr>
              <a:t>: </a:t>
            </a:r>
          </a:p>
          <a:p>
            <a:pPr marL="182880" indent="-182880" eaLnBrk="1" fontAlgn="auto" hangingPunct="1">
              <a:lnSpc>
                <a:spcPct val="170000"/>
              </a:lnSpc>
              <a:spcBef>
                <a:spcPts val="400"/>
              </a:spcBef>
              <a:spcAft>
                <a:spcPts val="0"/>
              </a:spcAft>
              <a:buClr>
                <a:srgbClr val="000000"/>
              </a:buClr>
              <a:buSzPct val="100000"/>
              <a:buFont typeface="Arial" panose="020B0604020202020204" pitchFamily="34" charset="0"/>
              <a:buChar char="•"/>
              <a:defRPr/>
            </a:pPr>
            <a:r>
              <a:rPr lang="en-US" sz="2900" b="1" dirty="0" smtClean="0">
                <a:solidFill>
                  <a:srgbClr val="0070C0"/>
                </a:solidFill>
                <a:latin typeface="+mn-lt"/>
                <a:ea typeface="Calibri"/>
                <a:cs typeface="Calibri"/>
                <a:sym typeface="Calibri"/>
              </a:rPr>
              <a:t>Review and critique your classmates’ reflection paragraphs. Revise your current responses. Turn them back in, tomorrow.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2900" b="1" dirty="0" smtClean="0">
                <a:solidFill>
                  <a:srgbClr val="00B050"/>
                </a:solidFill>
                <a:latin typeface="+mn-lt"/>
                <a:ea typeface="Calibri"/>
                <a:cs typeface="Calibri"/>
                <a:sym typeface="Calibri"/>
              </a:rPr>
              <a:t>Finish </a:t>
            </a:r>
            <a:r>
              <a:rPr lang="en-US" sz="2900" b="1" dirty="0">
                <a:solidFill>
                  <a:srgbClr val="00B050"/>
                </a:solidFill>
                <a:latin typeface="+mn-lt"/>
                <a:ea typeface="Calibri"/>
                <a:cs typeface="Calibri"/>
                <a:sym typeface="Calibri"/>
              </a:rPr>
              <a:t>taking the four diagnostic </a:t>
            </a:r>
            <a:r>
              <a:rPr lang="en-US" sz="2900" b="1" dirty="0" smtClean="0">
                <a:solidFill>
                  <a:srgbClr val="00B050"/>
                </a:solidFill>
                <a:latin typeface="+mn-lt"/>
                <a:ea typeface="Calibri"/>
                <a:cs typeface="Calibri"/>
                <a:sym typeface="Calibri"/>
              </a:rPr>
              <a:t>“Reading</a:t>
            </a:r>
            <a:r>
              <a:rPr lang="en-US" sz="2900" b="1" dirty="0">
                <a:solidFill>
                  <a:srgbClr val="00B050"/>
                </a:solidFill>
                <a:latin typeface="+mn-lt"/>
                <a:ea typeface="Calibri"/>
                <a:cs typeface="Calibri"/>
                <a:sym typeface="Calibri"/>
              </a:rPr>
              <a:t>” Quizzes on Khan Academy</a:t>
            </a:r>
            <a:r>
              <a:rPr lang="en-US" sz="2900" b="1" dirty="0" smtClean="0">
                <a:solidFill>
                  <a:srgbClr val="00B050"/>
                </a:solidFill>
                <a:latin typeface="+mn-lt"/>
                <a:ea typeface="Calibri"/>
                <a:cs typeface="Calibri"/>
                <a:sym typeface="Calibri"/>
              </a:rPr>
              <a:t>.  When </a:t>
            </a:r>
            <a:r>
              <a:rPr lang="en-US" sz="2900" b="1" dirty="0">
                <a:solidFill>
                  <a:srgbClr val="00B050"/>
                </a:solidFill>
                <a:latin typeface="+mn-lt"/>
                <a:ea typeface="Calibri"/>
                <a:cs typeface="Calibri"/>
                <a:sym typeface="Calibri"/>
              </a:rPr>
              <a:t>you sign in, click subjects in the upper left corner, then click SAT under “Test Prep.” Then, click the tab that reads, “Practice.” If you have taken all four of the reading quizzes, move on to the grammar quizzes. </a:t>
            </a:r>
            <a:r>
              <a:rPr lang="en-US" sz="2900" b="1" dirty="0" smtClean="0">
                <a:solidFill>
                  <a:srgbClr val="00B050"/>
                </a:solidFill>
                <a:latin typeface="+mn-lt"/>
                <a:ea typeface="Calibri"/>
                <a:cs typeface="Calibri"/>
                <a:sym typeface="Calibri"/>
              </a:rPr>
              <a:t>You must take screen shots for all four quizzes (due by Monday, next week)</a:t>
            </a:r>
            <a:endParaRPr lang="en-US" sz="2900" b="1" dirty="0">
              <a:solidFill>
                <a:srgbClr val="00B050"/>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Monday 1/30/17 Agenda</a:t>
            </a: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a:t>
            </a:r>
            <a:endParaRPr lang="en-US" sz="2000" dirty="0" smtClean="0">
              <a:latin typeface="Calibri"/>
              <a:ea typeface="Calibri"/>
              <a:cs typeface="Calibri"/>
              <a:sym typeface="Calibri"/>
            </a:endParaRPr>
          </a:p>
          <a:p>
            <a:pPr marL="342900" indent="-342900" eaLnBrk="1" fontAlgn="auto" hangingPunct="1">
              <a:lnSpc>
                <a:spcPct val="80000"/>
              </a:lnSpc>
              <a:spcBef>
                <a:spcPts val="0"/>
              </a:spcBef>
              <a:spcAft>
                <a:spcPts val="0"/>
              </a:spcAft>
              <a:buClr>
                <a:srgbClr val="000000"/>
              </a:buClr>
              <a:buSzPct val="100000"/>
              <a:buFont typeface="STIXGeneral-Regular" charset="0"/>
              <a:buChar char="⏤"/>
              <a:defRPr/>
            </a:pPr>
            <a:r>
              <a:rPr lang="en-US" sz="2000" dirty="0" smtClean="0">
                <a:latin typeface="Calibri"/>
                <a:ea typeface="Calibri"/>
                <a:cs typeface="Calibri"/>
                <a:sym typeface="Calibri"/>
              </a:rPr>
              <a:t>You have assigned seats. The bottom of the board is the front</a:t>
            </a:r>
            <a:r>
              <a:rPr lang="en-US" sz="2000" dirty="0">
                <a:latin typeface="Calibri"/>
                <a:ea typeface="Calibri"/>
                <a:cs typeface="Calibri"/>
                <a:sym typeface="Calibri"/>
              </a:rPr>
              <a:t> </a:t>
            </a:r>
            <a:r>
              <a:rPr lang="en-US" sz="2000" dirty="0" smtClean="0">
                <a:latin typeface="Calibri"/>
                <a:ea typeface="Calibri"/>
                <a:cs typeface="Calibri"/>
                <a:sym typeface="Calibri"/>
              </a:rPr>
              <a:t>of the room. Seating most likely will change.  </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endParaRPr lang="en-US" sz="2000" b="1"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Take Attendance</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Building Announcements</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Introduce </a:t>
            </a:r>
            <a:r>
              <a:rPr lang="en-US" sz="2000" dirty="0">
                <a:latin typeface="Calibri"/>
                <a:ea typeface="Calibri"/>
                <a:cs typeface="Calibri"/>
                <a:sym typeface="Calibri"/>
              </a:rPr>
              <a:t>Remind </a:t>
            </a:r>
            <a:endParaRPr lang="en-US" sz="2000"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Ice </a:t>
            </a:r>
            <a:r>
              <a:rPr lang="en-US" sz="2000" dirty="0">
                <a:latin typeface="Calibri"/>
                <a:ea typeface="Calibri"/>
                <a:cs typeface="Calibri"/>
                <a:sym typeface="Calibri"/>
              </a:rPr>
              <a:t>Breaker: </a:t>
            </a:r>
            <a:r>
              <a:rPr lang="en-US" sz="2000" dirty="0" smtClean="0">
                <a:latin typeface="Calibri"/>
                <a:ea typeface="Calibri"/>
                <a:cs typeface="Calibri"/>
                <a:sym typeface="Calibri"/>
              </a:rPr>
              <a:t>Random Tasks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Homework: </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Sign </a:t>
            </a:r>
            <a:r>
              <a:rPr lang="en-US" sz="2000" dirty="0">
                <a:latin typeface="Calibri"/>
                <a:ea typeface="Calibri"/>
                <a:cs typeface="Calibri"/>
                <a:sym typeface="Calibri"/>
              </a:rPr>
              <a:t>up for Remind </a:t>
            </a:r>
            <a:endParaRPr lang="en-US" sz="2000"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Save </a:t>
            </a:r>
            <a:r>
              <a:rPr lang="en-US" sz="2000" dirty="0">
                <a:latin typeface="Calibri"/>
                <a:ea typeface="Calibri"/>
                <a:cs typeface="Calibri"/>
                <a:sym typeface="Calibri"/>
              </a:rPr>
              <a:t>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Blog = </a:t>
            </a:r>
            <a:r>
              <a:rPr lang="en-US" sz="2000" u="sng" dirty="0" err="1">
                <a:solidFill>
                  <a:schemeClr val="bg2">
                    <a:lumMod val="60000"/>
                    <a:lumOff val="40000"/>
                  </a:schemeClr>
                </a:solidFill>
                <a:latin typeface="Calibri"/>
                <a:ea typeface="Calibri"/>
                <a:cs typeface="Calibri"/>
                <a:sym typeface="Calibri"/>
              </a:rPr>
              <a:t>iblog.dearbornschools.org</a:t>
            </a:r>
            <a:r>
              <a:rPr lang="en-US" sz="2000" u="sng" dirty="0">
                <a:solidFill>
                  <a:schemeClr val="bg2">
                    <a:lumMod val="60000"/>
                    <a:lumOff val="40000"/>
                  </a:schemeClr>
                </a:solidFill>
                <a:latin typeface="Calibri"/>
                <a:ea typeface="Calibri"/>
                <a:cs typeface="Calibri"/>
                <a:sym typeface="Calibri"/>
              </a:rPr>
              <a:t>/</a:t>
            </a:r>
            <a:r>
              <a:rPr lang="en-US" sz="2000" u="sng" dirty="0" err="1">
                <a:solidFill>
                  <a:schemeClr val="bg2">
                    <a:lumMod val="60000"/>
                    <a:lumOff val="40000"/>
                  </a:schemeClr>
                </a:solidFill>
                <a:latin typeface="Calibri"/>
                <a:ea typeface="Calibri"/>
                <a:cs typeface="Calibri"/>
                <a:sym typeface="Calibri"/>
              </a:rPr>
              <a:t>schmitthappens</a:t>
            </a:r>
            <a:r>
              <a:rPr lang="en-US" sz="2000" u="sng" dirty="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1500" b="1" dirty="0" smtClean="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Learning Targets: </a:t>
            </a:r>
            <a:endParaRPr lang="en-US" sz="20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 </a:t>
            </a:r>
            <a:r>
              <a:rPr lang="en-US" sz="2000" dirty="0">
                <a:latin typeface="Calibri"/>
                <a:ea typeface="Calibri"/>
                <a:cs typeface="Calibri"/>
                <a:sym typeface="Calibri"/>
              </a:rPr>
              <a:t>can follow directions the first time they are given. </a:t>
            </a:r>
            <a:endParaRPr lang="en-US" sz="2000" dirty="0" smtClean="0">
              <a:latin typeface="Calibri"/>
              <a:ea typeface="Calibri"/>
              <a:cs typeface="Calibri"/>
              <a:sym typeface="Calibri"/>
            </a:endParaRPr>
          </a:p>
          <a:p>
            <a:pPr marL="342900" indent="-342900" eaLnBrk="1" fontAlgn="auto" hangingPunct="1">
              <a:spcBef>
                <a:spcPts val="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 </a:t>
            </a:r>
            <a:r>
              <a:rPr lang="en-US" sz="2000" dirty="0">
                <a:latin typeface="Calibri"/>
                <a:ea typeface="Calibri"/>
                <a:cs typeface="Calibri"/>
                <a:sym typeface="Calibri"/>
              </a:rPr>
              <a:t>can recognize and comply with classroom policies. </a:t>
            </a:r>
          </a:p>
          <a:p>
            <a:pPr eaLnBrk="1" fontAlgn="auto" hangingPunct="1">
              <a:lnSpc>
                <a:spcPct val="150000"/>
              </a:lnSpc>
              <a:spcBef>
                <a:spcPts val="0"/>
              </a:spcBef>
              <a:spcAft>
                <a:spcPts val="0"/>
              </a:spcAft>
              <a:buClr>
                <a:srgbClr val="000000"/>
              </a:buClr>
              <a:buSzPct val="100000"/>
              <a:defRPr/>
            </a:pPr>
            <a:endParaRPr lang="en-US" sz="1500" b="1"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793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Tuesday 1/31/17 Agenda</a:t>
            </a: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a:t>
            </a:r>
            <a:endParaRPr lang="en-US" sz="2000" dirty="0" smtClean="0">
              <a:latin typeface="Calibri"/>
              <a:ea typeface="Calibri"/>
              <a:cs typeface="Calibri"/>
              <a:sym typeface="Calibri"/>
            </a:endParaRPr>
          </a:p>
          <a:p>
            <a:pPr marL="342900" indent="-342900" eaLnBrk="1" fontAlgn="auto" hangingPunct="1">
              <a:lnSpc>
                <a:spcPct val="80000"/>
              </a:lnSpc>
              <a:spcBef>
                <a:spcPts val="0"/>
              </a:spcBef>
              <a:spcAft>
                <a:spcPts val="0"/>
              </a:spcAft>
              <a:buClr>
                <a:srgbClr val="000000"/>
              </a:buClr>
              <a:buSzPct val="100000"/>
              <a:buFont typeface="STIXGeneral-Regular" charset="0"/>
              <a:buChar char="⏤"/>
              <a:defRPr/>
            </a:pPr>
            <a:r>
              <a:rPr lang="en-US" sz="2000" dirty="0" smtClean="0">
                <a:latin typeface="Calibri"/>
                <a:ea typeface="Calibri"/>
                <a:cs typeface="Calibri"/>
                <a:sym typeface="Calibri"/>
              </a:rPr>
              <a:t>Pass out syllabus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endParaRPr lang="en-US" sz="2000" b="1"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Go over syllabus (nice to know vs. need to know)</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Day Two Procedures Form </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Complete Student Identities (Google Form)</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Homework: </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Complete the Student Identities (Google Form) = 40 Formative pts. </a:t>
            </a:r>
          </a:p>
          <a:p>
            <a:pPr marL="342900" indent="-342900" eaLnBrk="1" fontAlgn="auto" hangingPunct="1">
              <a:lnSpc>
                <a:spcPct val="80000"/>
              </a:lnSpc>
              <a:spcBef>
                <a:spcPts val="40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Save </a:t>
            </a:r>
            <a:r>
              <a:rPr lang="en-US" sz="2000" dirty="0">
                <a:latin typeface="Calibri"/>
                <a:ea typeface="Calibri"/>
                <a:cs typeface="Calibri"/>
                <a:sym typeface="Calibri"/>
              </a:rPr>
              <a:t>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Blog = </a:t>
            </a:r>
            <a:r>
              <a:rPr lang="en-US" sz="2000" u="sng" dirty="0" err="1">
                <a:solidFill>
                  <a:schemeClr val="bg2">
                    <a:lumMod val="60000"/>
                    <a:lumOff val="40000"/>
                  </a:schemeClr>
                </a:solidFill>
                <a:latin typeface="Calibri"/>
                <a:ea typeface="Calibri"/>
                <a:cs typeface="Calibri"/>
                <a:sym typeface="Calibri"/>
              </a:rPr>
              <a:t>iblog.dearbornschools.org</a:t>
            </a:r>
            <a:r>
              <a:rPr lang="en-US" sz="2000" u="sng" dirty="0">
                <a:solidFill>
                  <a:schemeClr val="bg2">
                    <a:lumMod val="60000"/>
                    <a:lumOff val="40000"/>
                  </a:schemeClr>
                </a:solidFill>
                <a:latin typeface="Calibri"/>
                <a:ea typeface="Calibri"/>
                <a:cs typeface="Calibri"/>
                <a:sym typeface="Calibri"/>
              </a:rPr>
              <a:t>/</a:t>
            </a:r>
            <a:r>
              <a:rPr lang="en-US" sz="2000" u="sng" dirty="0" err="1">
                <a:solidFill>
                  <a:schemeClr val="bg2">
                    <a:lumMod val="60000"/>
                    <a:lumOff val="40000"/>
                  </a:schemeClr>
                </a:solidFill>
                <a:latin typeface="Calibri"/>
                <a:ea typeface="Calibri"/>
                <a:cs typeface="Calibri"/>
                <a:sym typeface="Calibri"/>
              </a:rPr>
              <a:t>schmitthappens</a:t>
            </a:r>
            <a:r>
              <a:rPr lang="en-US" sz="2000" u="sng" dirty="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1500" b="1" dirty="0" smtClean="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Learning Targets: </a:t>
            </a:r>
            <a:endParaRPr lang="en-US" sz="20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 </a:t>
            </a:r>
            <a:r>
              <a:rPr lang="en-US" sz="2000" dirty="0">
                <a:latin typeface="Calibri"/>
                <a:ea typeface="Calibri"/>
                <a:cs typeface="Calibri"/>
                <a:sym typeface="Calibri"/>
              </a:rPr>
              <a:t>can follow directions the first time they are given. </a:t>
            </a:r>
            <a:endParaRPr lang="en-US" sz="2000" dirty="0" smtClean="0">
              <a:latin typeface="Calibri"/>
              <a:ea typeface="Calibri"/>
              <a:cs typeface="Calibri"/>
              <a:sym typeface="Calibri"/>
            </a:endParaRPr>
          </a:p>
          <a:p>
            <a:pPr marL="342900" indent="-342900" eaLnBrk="1" fontAlgn="auto" hangingPunct="1">
              <a:spcBef>
                <a:spcPts val="0"/>
              </a:spcBef>
              <a:spcAft>
                <a:spcPts val="0"/>
              </a:spcAft>
              <a:buClr>
                <a:srgbClr val="000000"/>
              </a:buClr>
              <a:buSzPct val="100000"/>
              <a:buFont typeface="AppleSymbols" charset="0"/>
              <a:buChar char="⏤"/>
              <a:defRPr/>
            </a:pPr>
            <a:r>
              <a:rPr lang="en-US" sz="2000" dirty="0" smtClean="0">
                <a:latin typeface="Calibri"/>
                <a:ea typeface="Calibri"/>
                <a:cs typeface="Calibri"/>
                <a:sym typeface="Calibri"/>
              </a:rPr>
              <a:t>I </a:t>
            </a:r>
            <a:r>
              <a:rPr lang="en-US" sz="2000" dirty="0">
                <a:latin typeface="Calibri"/>
                <a:ea typeface="Calibri"/>
                <a:cs typeface="Calibri"/>
                <a:sym typeface="Calibri"/>
              </a:rPr>
              <a:t>can recognize and comply with classroom policies. </a:t>
            </a:r>
          </a:p>
          <a:p>
            <a:pPr eaLnBrk="1" fontAlgn="auto" hangingPunct="1">
              <a:lnSpc>
                <a:spcPct val="150000"/>
              </a:lnSpc>
              <a:spcBef>
                <a:spcPts val="0"/>
              </a:spcBef>
              <a:spcAft>
                <a:spcPts val="0"/>
              </a:spcAft>
              <a:buClr>
                <a:srgbClr val="000000"/>
              </a:buClr>
              <a:buSzPct val="100000"/>
              <a:defRPr/>
            </a:pPr>
            <a:endParaRPr lang="en-US" sz="1500" b="1"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Wednesday 2/1/17 Agenda</a:t>
            </a: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a:t>
            </a:r>
            <a:r>
              <a:rPr lang="en-US" sz="20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2000" dirty="0">
                <a:latin typeface="Calibri"/>
                <a:ea typeface="Calibri"/>
                <a:cs typeface="Calibri"/>
                <a:sym typeface="Calibri"/>
              </a:rPr>
              <a:t>c</a:t>
            </a:r>
            <a:r>
              <a:rPr lang="en-US" sz="2000" dirty="0" smtClean="0">
                <a:latin typeface="Calibri"/>
                <a:ea typeface="Calibri"/>
                <a:cs typeface="Calibri"/>
                <a:sym typeface="Calibri"/>
              </a:rPr>
              <a:t>hronological (adjective)</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endParaRPr lang="en-US" sz="2000" b="1"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000" dirty="0" smtClean="0">
                <a:latin typeface="Calibri"/>
                <a:ea typeface="Calibri"/>
                <a:cs typeface="Calibri"/>
                <a:sym typeface="Calibri"/>
              </a:rPr>
              <a:t>Presentation &amp; Notes on Ethos, Pathos, Logos (to provide analysis)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000" dirty="0" smtClean="0">
                <a:latin typeface="Calibri"/>
                <a:ea typeface="Calibri"/>
                <a:cs typeface="Calibri"/>
                <a:sym typeface="Calibri"/>
              </a:rPr>
              <a:t>Analysis of John Oliver’s video on Standardized Testing</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000" dirty="0" smtClean="0">
                <a:latin typeface="Calibri"/>
                <a:ea typeface="Calibri"/>
                <a:cs typeface="Calibri"/>
                <a:sym typeface="Calibri"/>
              </a:rPr>
              <a:t>Partner Assignment to find 2 examples of each (use </a:t>
            </a:r>
            <a:r>
              <a:rPr lang="en-US" sz="2000" dirty="0" err="1" smtClean="0">
                <a:latin typeface="Calibri"/>
                <a:ea typeface="Calibri"/>
                <a:cs typeface="Calibri"/>
                <a:sym typeface="Calibri"/>
              </a:rPr>
              <a:t>chromebooks</a:t>
            </a:r>
            <a:r>
              <a:rPr lang="en-US" sz="2000" dirty="0" smtClean="0">
                <a:latin typeface="Calibri"/>
                <a:ea typeface="Calibri"/>
                <a:cs typeface="Calibri"/>
                <a:sym typeface="Calibri"/>
              </a:rPr>
              <a:t>/desktops)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Homework: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2000" dirty="0" smtClean="0">
                <a:latin typeface="Calibri"/>
                <a:ea typeface="Calibri"/>
                <a:cs typeface="Calibri"/>
                <a:sym typeface="Calibri"/>
              </a:rPr>
              <a:t>Save </a:t>
            </a:r>
            <a:r>
              <a:rPr lang="en-US" sz="2000" dirty="0">
                <a:latin typeface="Calibri"/>
                <a:ea typeface="Calibri"/>
                <a:cs typeface="Calibri"/>
                <a:sym typeface="Calibri"/>
              </a:rPr>
              <a:t>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Blog = </a:t>
            </a:r>
            <a:r>
              <a:rPr lang="en-US" sz="2000" u="sng" dirty="0" err="1">
                <a:solidFill>
                  <a:schemeClr val="bg2">
                    <a:lumMod val="60000"/>
                    <a:lumOff val="40000"/>
                  </a:schemeClr>
                </a:solidFill>
                <a:latin typeface="Calibri"/>
                <a:ea typeface="Calibri"/>
                <a:cs typeface="Calibri"/>
                <a:sym typeface="Calibri"/>
              </a:rPr>
              <a:t>iblog.dearbornschools.org</a:t>
            </a:r>
            <a:r>
              <a:rPr lang="en-US" sz="2000" u="sng" dirty="0">
                <a:solidFill>
                  <a:schemeClr val="bg2">
                    <a:lumMod val="60000"/>
                    <a:lumOff val="40000"/>
                  </a:schemeClr>
                </a:solidFill>
                <a:latin typeface="Calibri"/>
                <a:ea typeface="Calibri"/>
                <a:cs typeface="Calibri"/>
                <a:sym typeface="Calibri"/>
              </a:rPr>
              <a:t>/</a:t>
            </a:r>
            <a:r>
              <a:rPr lang="en-US" sz="2000" u="sng" dirty="0" err="1">
                <a:solidFill>
                  <a:schemeClr val="bg2">
                    <a:lumMod val="60000"/>
                    <a:lumOff val="40000"/>
                  </a:schemeClr>
                </a:solidFill>
                <a:latin typeface="Calibri"/>
                <a:ea typeface="Calibri"/>
                <a:cs typeface="Calibri"/>
                <a:sym typeface="Calibri"/>
              </a:rPr>
              <a:t>schmitthappens</a:t>
            </a:r>
            <a:r>
              <a:rPr lang="en-US" sz="2000" u="sng" dirty="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1500" b="1" dirty="0" smtClean="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2000" b="1" dirty="0" smtClean="0">
                <a:solidFill>
                  <a:schemeClr val="tx1"/>
                </a:solidFill>
                <a:latin typeface="Calibri" charset="0"/>
                <a:ea typeface="Calibri" charset="0"/>
                <a:cs typeface="Calibri" charset="0"/>
                <a:sym typeface="Calibri"/>
              </a:rPr>
              <a:t>Learning Targets: </a:t>
            </a:r>
            <a:endParaRPr lang="en-US" sz="20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r>
              <a:rPr lang="en-US" sz="16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Determine </a:t>
            </a:r>
            <a:r>
              <a:rPr lang="en-US" sz="16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6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2/1/17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chronological</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bg1"/>
                </a:solidFill>
              </a:rPr>
              <a:t>[</a:t>
            </a:r>
            <a:r>
              <a:rPr lang="en-US" sz="2000" i="1" dirty="0" err="1">
                <a:solidFill>
                  <a:schemeClr val="bg1"/>
                </a:solidFill>
              </a:rPr>
              <a:t>k</a:t>
            </a:r>
            <a:r>
              <a:rPr lang="en-US" sz="2000" dirty="0" err="1" smtClean="0">
                <a:solidFill>
                  <a:schemeClr val="bg1"/>
                </a:solidFill>
              </a:rPr>
              <a:t>ron</a:t>
            </a:r>
            <a:r>
              <a:rPr lang="en-US" sz="2000" dirty="0" smtClean="0">
                <a:solidFill>
                  <a:schemeClr val="bg1"/>
                </a:solidFill>
              </a:rPr>
              <a:t>-l-</a:t>
            </a:r>
            <a:r>
              <a:rPr lang="en-US" sz="2000" b="1" dirty="0" err="1" smtClean="0">
                <a:solidFill>
                  <a:schemeClr val="bg1"/>
                </a:solidFill>
              </a:rPr>
              <a:t>oj</a:t>
            </a:r>
            <a:r>
              <a:rPr lang="en-US" sz="2000" dirty="0" smtClean="0">
                <a:solidFill>
                  <a:schemeClr val="bg1"/>
                </a:solidFill>
              </a:rPr>
              <a:t>-</a:t>
            </a:r>
            <a:r>
              <a:rPr lang="en-US" sz="2000" dirty="0" err="1" smtClean="0">
                <a:solidFill>
                  <a:schemeClr val="bg1"/>
                </a:solidFill>
              </a:rPr>
              <a:t>i-k</a:t>
            </a:r>
            <a:r>
              <a:rPr lang="en-US" sz="2000" i="1" dirty="0" err="1" smtClean="0">
                <a:solidFill>
                  <a:schemeClr val="bg1"/>
                </a:solidFill>
              </a:rPr>
              <a:t>uh</a:t>
            </a:r>
            <a:r>
              <a:rPr lang="en-US" sz="2000" dirty="0">
                <a:solidFill>
                  <a:schemeClr val="bg1"/>
                </a:solidFill>
              </a:rPr>
              <a:t> l</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err="1" smtClean="0">
                <a:solidFill>
                  <a:schemeClr val="bg1"/>
                </a:solidFill>
                <a:latin typeface="+mn-lt"/>
              </a:rPr>
              <a:t>nonsequential</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chronologically</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Caleb’s documentary on Mr. Schmitt’s rise to become one of the greatest teachers of all time was not filmed in </a:t>
            </a:r>
            <a:r>
              <a:rPr lang="en-US" sz="2000" u="sng" dirty="0" smtClean="0">
                <a:solidFill>
                  <a:schemeClr val="bg1"/>
                </a:solidFill>
              </a:rPr>
              <a:t>chronological </a:t>
            </a:r>
            <a:r>
              <a:rPr lang="en-US" sz="2000" dirty="0" smtClean="0">
                <a:solidFill>
                  <a:schemeClr val="bg1"/>
                </a:solidFill>
              </a:rPr>
              <a:t>order.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989638"/>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(of a record of events) starting with the earliest and following the order in which they occurred.</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sequential, consecutive, historical, dated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101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Thursday 2/2/17 Agenda</a:t>
            </a: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hubris (noun)</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Check in homework for ethos, pathos, logos.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With your groups at your table, use your examples from your homework to share the claim (from one group member). Next, come up with the best example of ethos, pathos, logos, being used to build an argument to share with the class.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Share 2-3 examples with the entire class.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AOTW #1 = Jawad </a:t>
            </a:r>
            <a:r>
              <a:rPr lang="en-US" sz="1800" dirty="0" err="1" smtClean="0">
                <a:latin typeface="Calibri"/>
                <a:ea typeface="Calibri"/>
                <a:cs typeface="Calibri"/>
                <a:sym typeface="Calibri"/>
              </a:rPr>
              <a:t>Ayoub</a:t>
            </a:r>
            <a:r>
              <a:rPr lang="en-US" sz="1800" dirty="0" smtClean="0">
                <a:latin typeface="Calibri"/>
                <a:ea typeface="Calibri"/>
                <a:cs typeface="Calibri"/>
                <a:sym typeface="Calibri"/>
              </a:rPr>
              <a:t> from </a:t>
            </a:r>
            <a:r>
              <a:rPr lang="en-US" sz="1800" i="1" dirty="0" smtClean="0">
                <a:latin typeface="Calibri"/>
                <a:ea typeface="Calibri"/>
                <a:cs typeface="Calibri"/>
                <a:sym typeface="Calibri"/>
              </a:rPr>
              <a:t>The Pioneer Press</a:t>
            </a:r>
            <a:r>
              <a:rPr lang="en-US" sz="1800" dirty="0" smtClean="0">
                <a:latin typeface="Calibri"/>
                <a:ea typeface="Calibri"/>
                <a:cs typeface="Calibri"/>
                <a:sym typeface="Calibri"/>
              </a:rPr>
              <a:t>.  **Exit ticket = Annotations + find one example of each of the three appeals and support your analysis of which technique is being used.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Save </a:t>
            </a:r>
            <a:r>
              <a:rPr lang="en-US" sz="1800" dirty="0">
                <a:latin typeface="Calibri"/>
                <a:ea typeface="Calibri"/>
                <a:cs typeface="Calibri"/>
                <a:sym typeface="Calibri"/>
              </a:rPr>
              <a:t>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1800" dirty="0">
                <a:latin typeface="Calibri"/>
                <a:ea typeface="Calibri"/>
                <a:cs typeface="Calibri"/>
                <a:sym typeface="Calibri"/>
              </a:rPr>
              <a:t>Blog = </a:t>
            </a:r>
            <a:r>
              <a:rPr lang="en-US" sz="1800" u="sng" dirty="0" err="1">
                <a:solidFill>
                  <a:schemeClr val="bg2">
                    <a:lumMod val="60000"/>
                    <a:lumOff val="40000"/>
                  </a:schemeClr>
                </a:solidFill>
                <a:latin typeface="Calibri"/>
                <a:ea typeface="Calibri"/>
                <a:cs typeface="Calibri"/>
                <a:sym typeface="Calibri"/>
              </a:rPr>
              <a:t>iblog.dearbornschools.org</a:t>
            </a:r>
            <a:r>
              <a:rPr lang="en-US" sz="1800" u="sng" dirty="0">
                <a:solidFill>
                  <a:schemeClr val="bg2">
                    <a:lumMod val="60000"/>
                    <a:lumOff val="40000"/>
                  </a:schemeClr>
                </a:solidFill>
                <a:latin typeface="Calibri"/>
                <a:ea typeface="Calibri"/>
                <a:cs typeface="Calibri"/>
                <a:sym typeface="Calibri"/>
              </a:rPr>
              <a:t>/</a:t>
            </a:r>
            <a:r>
              <a:rPr lang="en-US" sz="1800" u="sng" dirty="0" err="1">
                <a:solidFill>
                  <a:schemeClr val="bg2">
                    <a:lumMod val="60000"/>
                    <a:lumOff val="40000"/>
                  </a:schemeClr>
                </a:solidFill>
                <a:latin typeface="Calibri"/>
                <a:ea typeface="Calibri"/>
                <a:cs typeface="Calibri"/>
                <a:sym typeface="Calibri"/>
              </a:rPr>
              <a:t>schmitthappens</a:t>
            </a:r>
            <a:r>
              <a:rPr lang="en-US" sz="1800" u="sng" dirty="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1800" dirty="0">
                <a:latin typeface="Calibri"/>
                <a:ea typeface="Calibri"/>
                <a:cs typeface="Calibri"/>
                <a:sym typeface="Calibri"/>
              </a:rPr>
              <a:t>Email = </a:t>
            </a:r>
            <a:r>
              <a:rPr lang="en-US" sz="1800" u="sng" dirty="0" smtClean="0">
                <a:solidFill>
                  <a:schemeClr val="bg2">
                    <a:lumMod val="60000"/>
                    <a:lumOff val="40000"/>
                  </a:schemeClr>
                </a:solidFill>
                <a:latin typeface="Calibri"/>
                <a:ea typeface="Calibri"/>
                <a:cs typeface="Calibri"/>
                <a:sym typeface="Calibri"/>
              </a:rPr>
              <a:t>schmitm1@dearbornschools.org</a:t>
            </a:r>
            <a:endParaRPr lang="en-US" sz="1800" b="1" dirty="0" smtClean="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2/2/17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hubris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altLang="en-US" sz="2000" b="1" dirty="0">
                <a:solidFill>
                  <a:schemeClr val="bg1"/>
                </a:solidFill>
                <a:latin typeface="+mn-lt"/>
              </a:rPr>
              <a:t>[</a:t>
            </a:r>
            <a:r>
              <a:rPr lang="en-US" sz="2000" b="1" dirty="0" err="1" smtClean="0">
                <a:solidFill>
                  <a:schemeClr val="bg1"/>
                </a:solidFill>
              </a:rPr>
              <a:t>hyoo</a:t>
            </a:r>
            <a:r>
              <a:rPr lang="en-US" sz="2000" dirty="0" smtClean="0">
                <a:solidFill>
                  <a:schemeClr val="bg1"/>
                </a:solidFill>
              </a:rPr>
              <a:t>-bris]</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humility, modesty</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hubristic, </a:t>
            </a:r>
            <a:r>
              <a:rPr lang="en-US" altLang="en-US" sz="2000" dirty="0" err="1" smtClean="0">
                <a:solidFill>
                  <a:schemeClr val="bg1"/>
                </a:solidFill>
                <a:latin typeface="+mn-lt"/>
              </a:rPr>
              <a:t>nonhubristic</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altLang="en-US" sz="2000" dirty="0" smtClean="0">
                <a:solidFill>
                  <a:schemeClr val="bg1"/>
                </a:solidFill>
              </a:rPr>
              <a:t>Ali</a:t>
            </a:r>
            <a:r>
              <a:rPr lang="en-US" sz="2000" dirty="0" smtClean="0">
                <a:solidFill>
                  <a:schemeClr val="bg1"/>
                </a:solidFill>
              </a:rPr>
              <a:t> had </a:t>
            </a:r>
            <a:r>
              <a:rPr lang="en-US" sz="2000" dirty="0">
                <a:solidFill>
                  <a:schemeClr val="bg1"/>
                </a:solidFill>
              </a:rPr>
              <a:t>so much </a:t>
            </a:r>
            <a:r>
              <a:rPr lang="en-US" sz="2000" b="1" u="sng" dirty="0">
                <a:solidFill>
                  <a:schemeClr val="bg1"/>
                </a:solidFill>
              </a:rPr>
              <a:t>hubris</a:t>
            </a:r>
            <a:r>
              <a:rPr lang="en-US" sz="2000" dirty="0">
                <a:solidFill>
                  <a:schemeClr val="bg1"/>
                </a:solidFill>
              </a:rPr>
              <a:t> he believed the </a:t>
            </a:r>
            <a:r>
              <a:rPr lang="en-US" sz="2000" dirty="0" smtClean="0">
                <a:solidFill>
                  <a:schemeClr val="bg1"/>
                </a:solidFill>
              </a:rPr>
              <a:t>female population at Dearborn High School would never realize he is a womanizer.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989638"/>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excessive pride or self-confidence.</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Vanity, cockiness, conceitedness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Friday 2/3/17 Agenda</a:t>
            </a:r>
          </a:p>
        </p:txBody>
      </p:sp>
      <p:sp>
        <p:nvSpPr>
          <p:cNvPr id="58" name="Shape 58"/>
          <p:cNvSpPr txBox="1">
            <a:spLocks noGrp="1"/>
          </p:cNvSpPr>
          <p:nvPr>
            <p:ph type="body" idx="4294967295"/>
          </p:nvPr>
        </p:nvSpPr>
        <p:spPr>
          <a:xfrm>
            <a:off x="266700" y="762000"/>
            <a:ext cx="8610600" cy="5334000"/>
          </a:xfrm>
          <a:extLst/>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a:latin typeface="Calibri"/>
                <a:ea typeface="Calibri"/>
                <a:cs typeface="Calibri"/>
                <a:sym typeface="Calibri"/>
              </a:rPr>
              <a:t>r</a:t>
            </a:r>
            <a:r>
              <a:rPr lang="en-US" sz="1800" dirty="0" smtClean="0">
                <a:latin typeface="Calibri"/>
                <a:ea typeface="Calibri"/>
                <a:cs typeface="Calibri"/>
                <a:sym typeface="Calibri"/>
              </a:rPr>
              <a:t>eciprocal (adjective)</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Finish annotations for AOTW#1 by addressing techniques and goals / purpose. Then, write three SAT Questions (make sure to include the answers) using the questions stems. Finally, use the outline (will be given to you) to write your claim and introductory paragraph for if you were to write the entire rhetorical analysis essay.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Extra credit for supplies is due on Monday (5 summative points)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If you finish everything with AOTW, read the new edition of our school’s newspaper, The Pioneer Press. If you write a one page, double spaced, 12pt font review of one article, I will give you 3 summative pts. Extra credit (due Monday).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Save </a:t>
            </a:r>
            <a:r>
              <a:rPr lang="en-US" sz="1800" dirty="0">
                <a:latin typeface="Calibri"/>
                <a:ea typeface="Calibri"/>
                <a:cs typeface="Calibri"/>
                <a:sym typeface="Calibri"/>
              </a:rPr>
              <a:t>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1800" dirty="0">
                <a:latin typeface="Calibri"/>
                <a:ea typeface="Calibri"/>
                <a:cs typeface="Calibri"/>
                <a:sym typeface="Calibri"/>
              </a:rPr>
              <a:t>Blog = </a:t>
            </a:r>
            <a:r>
              <a:rPr lang="en-US" sz="1800" u="sng" dirty="0" err="1">
                <a:solidFill>
                  <a:schemeClr val="bg2">
                    <a:lumMod val="60000"/>
                    <a:lumOff val="40000"/>
                  </a:schemeClr>
                </a:solidFill>
                <a:latin typeface="Calibri"/>
                <a:ea typeface="Calibri"/>
                <a:cs typeface="Calibri"/>
                <a:sym typeface="Calibri"/>
              </a:rPr>
              <a:t>iblog.dearbornschools.org</a:t>
            </a:r>
            <a:r>
              <a:rPr lang="en-US" sz="1800" u="sng" dirty="0">
                <a:solidFill>
                  <a:schemeClr val="bg2">
                    <a:lumMod val="60000"/>
                    <a:lumOff val="40000"/>
                  </a:schemeClr>
                </a:solidFill>
                <a:latin typeface="Calibri"/>
                <a:ea typeface="Calibri"/>
                <a:cs typeface="Calibri"/>
                <a:sym typeface="Calibri"/>
              </a:rPr>
              <a:t>/</a:t>
            </a:r>
            <a:r>
              <a:rPr lang="en-US" sz="1800" u="sng" dirty="0" err="1">
                <a:solidFill>
                  <a:schemeClr val="bg2">
                    <a:lumMod val="60000"/>
                    <a:lumOff val="40000"/>
                  </a:schemeClr>
                </a:solidFill>
                <a:latin typeface="Calibri"/>
                <a:ea typeface="Calibri"/>
                <a:cs typeface="Calibri"/>
                <a:sym typeface="Calibri"/>
              </a:rPr>
              <a:t>schmitthappens</a:t>
            </a:r>
            <a:r>
              <a:rPr lang="en-US" sz="1800" u="sng" dirty="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1800" dirty="0">
                <a:latin typeface="Calibri"/>
                <a:ea typeface="Calibri"/>
                <a:cs typeface="Calibri"/>
                <a:sym typeface="Calibri"/>
              </a:rPr>
              <a:t>Email = </a:t>
            </a:r>
            <a:r>
              <a:rPr lang="en-US" sz="1800" u="sng" dirty="0" smtClean="0">
                <a:solidFill>
                  <a:schemeClr val="bg2">
                    <a:lumMod val="60000"/>
                    <a:lumOff val="40000"/>
                  </a:schemeClr>
                </a:solidFill>
                <a:latin typeface="Calibri"/>
                <a:ea typeface="Calibri"/>
                <a:cs typeface="Calibri"/>
                <a:sym typeface="Calibri"/>
              </a:rPr>
              <a:t>schmitm1@dearbornschools.org</a:t>
            </a:r>
            <a:endParaRPr lang="en-US" sz="1800" b="1" dirty="0" smtClean="0">
              <a:solidFill>
                <a:schemeClr val="tx1"/>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Friday 2/3/17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reciprocal</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err="1" smtClean="0">
                <a:solidFill>
                  <a:schemeClr val="bg1"/>
                </a:solidFill>
              </a:rPr>
              <a:t>ri</a:t>
            </a:r>
            <a:r>
              <a:rPr lang="en-US" sz="2000" dirty="0" smtClean="0">
                <a:solidFill>
                  <a:schemeClr val="bg1"/>
                </a:solidFill>
              </a:rPr>
              <a:t>-</a:t>
            </a:r>
            <a:r>
              <a:rPr lang="en-US" sz="2000" b="1" dirty="0" smtClean="0">
                <a:solidFill>
                  <a:schemeClr val="bg1"/>
                </a:solidFill>
              </a:rPr>
              <a:t>sip</a:t>
            </a:r>
            <a:r>
              <a:rPr lang="en-US" sz="2000" dirty="0" smtClean="0">
                <a:solidFill>
                  <a:schemeClr val="bg1"/>
                </a:solidFill>
              </a:rPr>
              <a:t>-</a:t>
            </a:r>
            <a:r>
              <a:rPr lang="en-US" sz="2000" dirty="0" err="1" smtClean="0">
                <a:solidFill>
                  <a:schemeClr val="bg1"/>
                </a:solidFill>
              </a:rPr>
              <a:t>r</a:t>
            </a:r>
            <a:r>
              <a:rPr lang="en-US" sz="2000" i="1" dirty="0" err="1" smtClean="0">
                <a:solidFill>
                  <a:schemeClr val="bg1"/>
                </a:solidFill>
              </a:rPr>
              <a:t>uh</a:t>
            </a:r>
            <a:r>
              <a:rPr lang="en-US" sz="2000" dirty="0" smtClean="0">
                <a:solidFill>
                  <a:schemeClr val="bg1"/>
                </a:solidFill>
              </a:rPr>
              <a:t>-</a:t>
            </a:r>
            <a:r>
              <a:rPr lang="en-US" sz="2000" dirty="0" err="1" smtClean="0">
                <a:solidFill>
                  <a:schemeClr val="bg1"/>
                </a:solidFill>
              </a:rPr>
              <a:t>k</a:t>
            </a:r>
            <a:r>
              <a:rPr lang="en-US" sz="2000" i="1" dirty="0" err="1" smtClean="0">
                <a:solidFill>
                  <a:schemeClr val="bg1"/>
                </a:solidFill>
              </a:rPr>
              <a:t>uh</a:t>
            </a:r>
            <a:r>
              <a:rPr lang="en-US" sz="2000" dirty="0">
                <a:solidFill>
                  <a:schemeClr val="bg1"/>
                </a:solidFill>
              </a:rPr>
              <a:t> l</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different, unequal, independent</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err="1" smtClean="0">
                <a:solidFill>
                  <a:schemeClr val="bg1"/>
                </a:solidFill>
                <a:latin typeface="+mn-lt"/>
              </a:rPr>
              <a:t>reciprocality</a:t>
            </a:r>
            <a:r>
              <a:rPr lang="en-US" altLang="en-US" sz="2000" dirty="0" smtClean="0">
                <a:solidFill>
                  <a:schemeClr val="bg1"/>
                </a:solidFill>
                <a:latin typeface="+mn-lt"/>
              </a:rPr>
              <a:t>, nonreciprocal</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Even </a:t>
            </a:r>
            <a:r>
              <a:rPr lang="en-US" sz="2000" dirty="0">
                <a:solidFill>
                  <a:schemeClr val="bg1"/>
                </a:solidFill>
              </a:rPr>
              <a:t>though </a:t>
            </a:r>
            <a:r>
              <a:rPr lang="en-US" sz="2000" dirty="0" smtClean="0">
                <a:solidFill>
                  <a:schemeClr val="bg1"/>
                </a:solidFill>
              </a:rPr>
              <a:t>the two students </a:t>
            </a:r>
            <a:r>
              <a:rPr lang="en-US" sz="2000" dirty="0">
                <a:solidFill>
                  <a:schemeClr val="bg1"/>
                </a:solidFill>
              </a:rPr>
              <a:t>were at opposite sides of the room, the </a:t>
            </a:r>
            <a:r>
              <a:rPr lang="en-US" sz="2000" b="1" u="sng" dirty="0" smtClean="0">
                <a:solidFill>
                  <a:schemeClr val="bg1"/>
                </a:solidFill>
              </a:rPr>
              <a:t>reciprocal</a:t>
            </a:r>
            <a:r>
              <a:rPr lang="en-US" sz="2000" b="1" dirty="0" smtClean="0">
                <a:solidFill>
                  <a:schemeClr val="bg1"/>
                </a:solidFill>
              </a:rPr>
              <a:t> </a:t>
            </a:r>
            <a:r>
              <a:rPr lang="en-US" sz="2000" dirty="0" smtClean="0">
                <a:solidFill>
                  <a:schemeClr val="bg1"/>
                </a:solidFill>
              </a:rPr>
              <a:t>attraction </a:t>
            </a:r>
            <a:r>
              <a:rPr lang="en-US" sz="2000" dirty="0">
                <a:solidFill>
                  <a:schemeClr val="bg1"/>
                </a:solidFill>
              </a:rPr>
              <a:t>between the two was obvious</a:t>
            </a:r>
            <a:r>
              <a:rPr lang="en-US" sz="2000" dirty="0" smtClean="0">
                <a:solidFill>
                  <a:schemeClr val="bg1"/>
                </a:solidFill>
              </a:rPr>
              <a:t>.</a:t>
            </a: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r>
              <a:rPr lang="en-US" sz="2000" dirty="0">
                <a:solidFill>
                  <a:schemeClr val="bg1"/>
                </a:solidFill>
              </a:rPr>
              <a:t>given or felt by each toward the other; </a:t>
            </a:r>
            <a:r>
              <a:rPr lang="en-US" sz="2000" dirty="0" smtClean="0">
                <a:solidFill>
                  <a:schemeClr val="bg1"/>
                </a:solidFill>
              </a:rPr>
              <a:t>mutual</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mutual, equivalent, coordinate, interchangeable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Monday 2/6/17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inherent (adjective)</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WOTD = inherent (adjective)</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Watch and take notes from John Oliver’s segment titled “Prisons.” **Write down techniques he uses to build his argument and why (purpose) he uses them.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Assign numbers for table groups and then construct an Interactive Structured paragraph as a class by rotating (follow </a:t>
            </a:r>
            <a:r>
              <a:rPr lang="en-US" sz="1800" dirty="0" err="1" smtClean="0">
                <a:latin typeface="Calibri"/>
                <a:ea typeface="Calibri"/>
                <a:cs typeface="Calibri"/>
                <a:sym typeface="Calibri"/>
              </a:rPr>
              <a:t>powerpoint</a:t>
            </a:r>
            <a:r>
              <a:rPr lang="en-US" sz="1800" dirty="0" smtClean="0">
                <a:latin typeface="Calibri"/>
                <a:ea typeface="Calibri"/>
                <a:cs typeface="Calibri"/>
                <a:sym typeface="Calibri"/>
              </a:rPr>
              <a:t>).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Khan Academy: Reading Literature (show how to record score) **New spreadsheet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Turn in everything for AOTW#1: Annotations for every paragraph, 3 SAT questions (included four choices) and identified answers, introduction paragraph for rhetorical analysis essay.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Extra credit for supplies is due today (5 summative points)</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2/6/17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inherent</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bg1"/>
                </a:solidFill>
              </a:rPr>
              <a:t>in-</a:t>
            </a:r>
            <a:r>
              <a:rPr lang="en-US" sz="2000" b="1" dirty="0" err="1">
                <a:solidFill>
                  <a:schemeClr val="bg1"/>
                </a:solidFill>
              </a:rPr>
              <a:t>heer</a:t>
            </a:r>
            <a:r>
              <a:rPr lang="en-US" sz="2000" dirty="0">
                <a:solidFill>
                  <a:schemeClr val="bg1"/>
                </a:solidFill>
              </a:rPr>
              <a:t>-</a:t>
            </a:r>
            <a:r>
              <a:rPr lang="en-US" sz="2000" i="1" dirty="0">
                <a:solidFill>
                  <a:schemeClr val="bg1"/>
                </a:solidFill>
              </a:rPr>
              <a:t>uh</a:t>
            </a:r>
            <a:r>
              <a:rPr lang="en-US" sz="2000" dirty="0">
                <a:solidFill>
                  <a:schemeClr val="bg1"/>
                </a:solidFill>
              </a:rPr>
              <a:t> </a:t>
            </a:r>
            <a:r>
              <a:rPr lang="en-US" sz="2000" dirty="0" err="1">
                <a:solidFill>
                  <a:schemeClr val="bg1"/>
                </a:solidFill>
              </a:rPr>
              <a:t>nt</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unimportant, extra, learned, minor</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inherently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Most mothers have an </a:t>
            </a:r>
            <a:r>
              <a:rPr lang="en-US" sz="2000" b="1" u="sng" dirty="0">
                <a:solidFill>
                  <a:schemeClr val="bg1"/>
                </a:solidFill>
              </a:rPr>
              <a:t>inherent</a:t>
            </a:r>
            <a:r>
              <a:rPr lang="en-US" sz="2000" dirty="0">
                <a:solidFill>
                  <a:schemeClr val="bg1"/>
                </a:solidFill>
              </a:rPr>
              <a:t> need to protect their children.</a:t>
            </a:r>
            <a:endParaRPr lang="en-US" altLang="en-US" sz="2000" b="1" dirty="0" smtClean="0">
              <a:solidFill>
                <a:schemeClr val="bg1"/>
              </a:solidFill>
              <a:latin typeface="+mn-lt"/>
            </a:endParaRP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r>
              <a:rPr lang="en-US" sz="1800" dirty="0">
                <a:solidFill>
                  <a:schemeClr val="bg1"/>
                </a:solidFill>
              </a:rPr>
              <a:t>existing in something as a permanent, essential, or characteristic attribute.</a:t>
            </a: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Natural, fundamental, basic, essential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9/19/16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With a partner at your table, study for your quiz on prefixes/suffixes/roots</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Quiz-Prefix/suffix/root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Write reflections for AOTW #2 on Colin </a:t>
            </a:r>
            <a:r>
              <a:rPr lang="en-US" sz="5600" dirty="0" err="1" smtClean="0">
                <a:latin typeface="+mn-lt"/>
                <a:ea typeface="Calibri"/>
                <a:cs typeface="Calibri"/>
                <a:sym typeface="Calibri"/>
              </a:rPr>
              <a:t>Kaepernick</a:t>
            </a:r>
            <a:r>
              <a:rPr lang="en-US" sz="5600" dirty="0" smtClean="0">
                <a:latin typeface="+mn-lt"/>
                <a:ea typeface="Calibri"/>
                <a:cs typeface="Calibri"/>
                <a:sym typeface="Calibri"/>
              </a:rPr>
              <a:t> (due tomorrow)</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Start writing your 5 questions for AOTW #2 if you have time</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Exit Ticket = Reading Survey</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Reading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Argumentative Writing</a:t>
            </a:r>
            <a:endParaRPr lang="en-US" sz="56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Finish </a:t>
            </a:r>
            <a:r>
              <a:rPr lang="en-US" sz="5600" b="1" dirty="0">
                <a:solidFill>
                  <a:srgbClr val="009A46"/>
                </a:solidFill>
                <a:latin typeface="+mn-lt"/>
                <a:ea typeface="Calibri"/>
                <a:cs typeface="Calibri"/>
                <a:sym typeface="Calibri"/>
              </a:rPr>
              <a:t>taking the four diagnostic </a:t>
            </a:r>
            <a:r>
              <a:rPr lang="en-US" sz="5600" b="1" dirty="0" smtClean="0">
                <a:solidFill>
                  <a:srgbClr val="009A46"/>
                </a:solidFill>
                <a:latin typeface="+mn-lt"/>
                <a:ea typeface="Calibri"/>
                <a:cs typeface="Calibri"/>
                <a:sym typeface="Calibri"/>
              </a:rPr>
              <a:t>“Reading</a:t>
            </a:r>
            <a:r>
              <a:rPr lang="en-US" sz="5600" b="1" dirty="0">
                <a:solidFill>
                  <a:srgbClr val="009A46"/>
                </a:solidFill>
                <a:latin typeface="+mn-lt"/>
                <a:ea typeface="Calibri"/>
                <a:cs typeface="Calibri"/>
                <a:sym typeface="Calibri"/>
              </a:rPr>
              <a:t>” Quizzes on Khan Academy</a:t>
            </a:r>
            <a:r>
              <a:rPr lang="en-US" sz="5600" b="1" dirty="0" smtClean="0">
                <a:solidFill>
                  <a:srgbClr val="009A46"/>
                </a:solidFill>
                <a:latin typeface="+mn-lt"/>
                <a:ea typeface="Calibri"/>
                <a:cs typeface="Calibri"/>
                <a:sym typeface="Calibri"/>
              </a:rPr>
              <a:t>.  When </a:t>
            </a:r>
            <a:r>
              <a:rPr lang="en-US" sz="5600" b="1" dirty="0">
                <a:solidFill>
                  <a:srgbClr val="009A46"/>
                </a:solidFill>
                <a:latin typeface="+mn-lt"/>
                <a:ea typeface="Calibri"/>
                <a:cs typeface="Calibri"/>
                <a:sym typeface="Calibri"/>
              </a:rPr>
              <a:t>you sign in, click subjects in the upper left corner, then click SAT under “Test Prep.” Then, click the tab that reads, “Practice.” If you have taken all four of the reading quizzes, move on to the grammar quizzes. </a:t>
            </a:r>
            <a:r>
              <a:rPr lang="en-US" sz="5600" b="1" dirty="0" smtClean="0">
                <a:solidFill>
                  <a:srgbClr val="009A46"/>
                </a:solidFill>
                <a:latin typeface="+mn-lt"/>
                <a:ea typeface="Calibri"/>
                <a:cs typeface="Calibri"/>
                <a:sym typeface="Calibri"/>
              </a:rPr>
              <a:t>You must take screen shots for all four quizzes. **DO NOT SEND THEM TO ME. I WILL TELL YOU LATER THIS WEEK WHAT I WOULD LIKE YOU TO DO WITH THEM. </a:t>
            </a:r>
            <a:r>
              <a:rPr lang="en-US" sz="5600" b="1" dirty="0" smtClean="0">
                <a:solidFill>
                  <a:srgbClr val="009A46"/>
                </a:solidFill>
                <a:latin typeface="+mn-lt"/>
                <a:ea typeface="Calibri"/>
                <a:cs typeface="Calibri"/>
                <a:sym typeface="Wingdings" panose="05000000000000000000" pitchFamily="2" charset="2"/>
              </a:rPr>
              <a:t> </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Tuesday 2/7/17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nuance (noun)</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WOTD = nuance (noun)</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Read and annotate sample article for SAT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Review Rubric (discuss 3 scores given for each essay)</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Score essays 1-6 (rotate) and justify w/ groups of 4.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Turn in everything for AOTW#1: Annotations for every paragraph, 3 SAT questions (included four choices) and identified answers, introduction paragraph for rhetorical analysis essay.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2/7/17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nuance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b="1" dirty="0" err="1" smtClean="0">
                <a:solidFill>
                  <a:schemeClr val="bg1"/>
                </a:solidFill>
              </a:rPr>
              <a:t>noo</a:t>
            </a:r>
            <a:r>
              <a:rPr lang="en-US" sz="2000" dirty="0" err="1" smtClean="0">
                <a:solidFill>
                  <a:schemeClr val="bg1"/>
                </a:solidFill>
              </a:rPr>
              <a:t>-ahns</a:t>
            </a:r>
            <a:r>
              <a:rPr lang="en-US" sz="2000" dirty="0" smtClean="0">
                <a:solidFill>
                  <a:schemeClr val="bg1"/>
                </a:solidFill>
              </a:rPr>
              <a:t>] </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measurement, reality, truth</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nuanced (adjective)</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Facial expressions can have many </a:t>
            </a:r>
            <a:r>
              <a:rPr lang="en-US" sz="2000" b="1" u="sng" dirty="0">
                <a:solidFill>
                  <a:schemeClr val="bg1"/>
                </a:solidFill>
              </a:rPr>
              <a:t>nuances</a:t>
            </a:r>
            <a:r>
              <a:rPr lang="en-US" sz="2000" dirty="0">
                <a:solidFill>
                  <a:schemeClr val="bg1"/>
                </a:solidFill>
              </a:rPr>
              <a:t>, with even a slightly raised eyebrow speaking </a:t>
            </a:r>
            <a:r>
              <a:rPr lang="en-US" sz="2000" dirty="0" smtClean="0">
                <a:solidFill>
                  <a:schemeClr val="bg1"/>
                </a:solidFill>
              </a:rPr>
              <a:t>volumes. </a:t>
            </a: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distinction, degree, subtlety, refinement, hint </a:t>
            </a:r>
          </a:p>
        </p:txBody>
      </p:sp>
      <p:sp>
        <p:nvSpPr>
          <p:cNvPr id="2" name="TextBox 1"/>
          <p:cNvSpPr txBox="1">
            <a:spLocks noChangeArrowheads="1"/>
          </p:cNvSpPr>
          <p:nvPr/>
        </p:nvSpPr>
        <p:spPr bwMode="auto">
          <a:xfrm>
            <a:off x="1371600" y="579120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 subtle difference in or shade of meaning, expression, or sound.</a:t>
            </a:r>
            <a:endParaRPr lang="en-US" altLang="x-none"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Wednesday 2/8/17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Reprehensible (adjective)</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**At the beginning of the hour, grab a </a:t>
            </a:r>
            <a:r>
              <a:rPr lang="en-US" sz="1800" b="1" dirty="0" err="1" smtClean="0">
                <a:latin typeface="Calibri"/>
                <a:ea typeface="Calibri"/>
                <a:cs typeface="Calibri"/>
                <a:sym typeface="Calibri"/>
              </a:rPr>
              <a:t>chromebook</a:t>
            </a:r>
            <a:r>
              <a:rPr lang="en-US" sz="1800" b="1" dirty="0" smtClean="0">
                <a:latin typeface="Calibri"/>
                <a:ea typeface="Calibri"/>
                <a:cs typeface="Calibri"/>
                <a:sym typeface="Calibri"/>
              </a:rPr>
              <a:t> and go to Google Classroom. Everything you need will be on there. </a:t>
            </a:r>
            <a:r>
              <a:rPr lang="en-US" sz="1800" b="1" dirty="0" smtClean="0">
                <a:latin typeface="Calibri"/>
                <a:ea typeface="Calibri"/>
                <a:cs typeface="Calibri"/>
                <a:sym typeface="Wingdings"/>
              </a:rPr>
              <a:t> </a:t>
            </a:r>
            <a:endParaRPr lang="en-US" sz="1800" b="1"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WOTD = reprehensible (adjective)</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Form groups of 3 for Socratic Seminar = tomorrow</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Watch video on Angola prison reform and take notes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hlinkClick r:id="rId3"/>
              </a:rPr>
              <a:t>https</a:t>
            </a:r>
            <a:r>
              <a:rPr lang="en-US" sz="1800" dirty="0">
                <a:latin typeface="Calibri"/>
                <a:ea typeface="Calibri"/>
                <a:cs typeface="Calibri"/>
                <a:sym typeface="Calibri"/>
                <a:hlinkClick r:id="rId3"/>
              </a:rPr>
              <a:t>://www.theatlantic.com/video/index/404305/angola-prison-documentary</a:t>
            </a:r>
            <a:r>
              <a:rPr lang="en-US" sz="1800" dirty="0" smtClean="0">
                <a:latin typeface="Calibri"/>
                <a:ea typeface="Calibri"/>
                <a:cs typeface="Calibri"/>
                <a:sym typeface="Calibri"/>
                <a:hlinkClick r:id="rId3"/>
              </a:rPr>
              <a:t>/</a:t>
            </a:r>
            <a:endParaRPr lang="en-US" sz="1800" dirty="0" smtClean="0">
              <a:latin typeface="Calibri"/>
              <a:ea typeface="Calibri"/>
              <a:cs typeface="Calibri"/>
              <a:sym typeface="Calibri"/>
            </a:endParaRP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Read and talk to the text for article on prison systems in Norway (comment using Google Docs)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Fill out the note taker handout on Google Classroom to prep for tomorrow’s Socratic Seminar.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Grab AOTW from folders and use it to write possible questions for tomorrow's session.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2/8/17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reprehensible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rep-</a:t>
            </a:r>
            <a:r>
              <a:rPr lang="en-US" sz="2000" dirty="0" err="1" smtClean="0">
                <a:solidFill>
                  <a:schemeClr val="bg1"/>
                </a:solidFill>
              </a:rPr>
              <a:t>ri</a:t>
            </a:r>
            <a:r>
              <a:rPr lang="en-US" sz="2000" dirty="0" smtClean="0">
                <a:solidFill>
                  <a:schemeClr val="bg1"/>
                </a:solidFill>
              </a:rPr>
              <a:t>-</a:t>
            </a:r>
            <a:r>
              <a:rPr lang="en-US" sz="2000" b="1" dirty="0" smtClean="0">
                <a:solidFill>
                  <a:schemeClr val="bg1"/>
                </a:solidFill>
              </a:rPr>
              <a:t>hen</a:t>
            </a:r>
            <a:r>
              <a:rPr lang="en-US" sz="2000" dirty="0" smtClean="0">
                <a:solidFill>
                  <a:schemeClr val="bg1"/>
                </a:solidFill>
              </a:rPr>
              <a:t>-</a:t>
            </a:r>
            <a:r>
              <a:rPr lang="en-US" sz="2000" dirty="0" err="1" smtClean="0">
                <a:solidFill>
                  <a:schemeClr val="bg1"/>
                </a:solidFill>
              </a:rPr>
              <a:t>s</a:t>
            </a:r>
            <a:r>
              <a:rPr lang="en-US" sz="2000" i="1" dirty="0" err="1" smtClean="0">
                <a:solidFill>
                  <a:schemeClr val="bg1"/>
                </a:solidFill>
              </a:rPr>
              <a:t>uh</a:t>
            </a:r>
            <a:r>
              <a:rPr lang="en-US" sz="2000" dirty="0" smtClean="0">
                <a:solidFill>
                  <a:schemeClr val="bg1"/>
                </a:solidFill>
              </a:rPr>
              <a:t>-</a:t>
            </a:r>
            <a:r>
              <a:rPr lang="en-US" sz="2000" dirty="0" err="1" smtClean="0">
                <a:solidFill>
                  <a:schemeClr val="bg1"/>
                </a:solidFill>
              </a:rPr>
              <a:t>b</a:t>
            </a:r>
            <a:r>
              <a:rPr lang="en-US" sz="2000" i="1" dirty="0" err="1" smtClean="0">
                <a:solidFill>
                  <a:schemeClr val="bg1"/>
                </a:solidFill>
              </a:rPr>
              <a:t>uh</a:t>
            </a:r>
            <a:r>
              <a:rPr lang="en-US" sz="2000" dirty="0">
                <a:solidFill>
                  <a:schemeClr val="bg1"/>
                </a:solidFill>
              </a:rPr>
              <a:t> l</a:t>
            </a:r>
            <a:r>
              <a:rPr lang="en-US" sz="2000"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creditable, kind, respectable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reprehensibly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While George saved an old woman from death, his </a:t>
            </a:r>
            <a:r>
              <a:rPr lang="en-US" sz="2000" u="sng" dirty="0">
                <a:solidFill>
                  <a:schemeClr val="bg1"/>
                </a:solidFill>
              </a:rPr>
              <a:t>reprehensible</a:t>
            </a:r>
            <a:r>
              <a:rPr lang="en-US" sz="2000" dirty="0">
                <a:solidFill>
                  <a:schemeClr val="bg1"/>
                </a:solidFill>
              </a:rPr>
              <a:t> past overshadowed his heroism.</a:t>
            </a:r>
            <a:endParaRPr lang="en-US" altLang="en-US" sz="2000" b="1" dirty="0" smtClean="0">
              <a:solidFill>
                <a:schemeClr val="bg1"/>
              </a:solidFill>
              <a:latin typeface="+mn-lt"/>
            </a:endParaRPr>
          </a:p>
          <a:p>
            <a:pPr>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Definition:</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disgraceful, shameful, unforgiveable </a:t>
            </a:r>
          </a:p>
        </p:txBody>
      </p:sp>
      <p:sp>
        <p:nvSpPr>
          <p:cNvPr id="2" name="TextBox 1"/>
          <p:cNvSpPr txBox="1">
            <a:spLocks noChangeArrowheads="1"/>
          </p:cNvSpPr>
          <p:nvPr/>
        </p:nvSpPr>
        <p:spPr bwMode="auto">
          <a:xfrm>
            <a:off x="1371600" y="592455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a subtle difference in or shade of meaning, expression, or sound.</a:t>
            </a:r>
            <a:endParaRPr lang="en-US" altLang="x-none"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125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Thursday 2/9/17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a:t>
            </a:r>
          </a:p>
          <a:p>
            <a:pPr marL="342900" indent="-342900" eaLnBrk="1" fontAlgn="auto" hangingPunct="1">
              <a:lnSpc>
                <a:spcPct val="80000"/>
              </a:lnSpc>
              <a:spcBef>
                <a:spcPts val="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Tentative (adjective)</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WOTD = tentative (adjective)</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Get with groups (2-3 people) and prep for Socratic Seminar (10-15 mins).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Conduct Round 1 (15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Half time (5-10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Conduct Round 2 (15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Write Reflections and turn in assignments for the week (10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Turn in everything for AOTW#1: Annotations for every paragraph, 3 SAT questions (included four choices) and identified answers, introduction paragraph for rhetorical analysis essay.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2/9/17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tentative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altLang="en-US" sz="2000" b="1" dirty="0">
                <a:solidFill>
                  <a:schemeClr val="bg1"/>
                </a:solidFill>
                <a:latin typeface="+mn-lt"/>
              </a:rPr>
              <a:t>[</a:t>
            </a:r>
            <a:r>
              <a:rPr lang="en-US" sz="2000" b="1" dirty="0" smtClean="0">
                <a:solidFill>
                  <a:schemeClr val="bg1"/>
                </a:solidFill>
              </a:rPr>
              <a:t>ten</a:t>
            </a:r>
            <a:r>
              <a:rPr lang="en-US" sz="2000" dirty="0" smtClean="0">
                <a:solidFill>
                  <a:schemeClr val="bg1"/>
                </a:solidFill>
              </a:rPr>
              <a:t>-</a:t>
            </a:r>
            <a:r>
              <a:rPr lang="en-US" sz="2000" dirty="0" err="1" smtClean="0">
                <a:solidFill>
                  <a:schemeClr val="bg1"/>
                </a:solidFill>
              </a:rPr>
              <a:t>t</a:t>
            </a:r>
            <a:r>
              <a:rPr lang="en-US" sz="2000" i="1" dirty="0" err="1" smtClean="0">
                <a:solidFill>
                  <a:schemeClr val="bg1"/>
                </a:solidFill>
              </a:rPr>
              <a:t>uh</a:t>
            </a:r>
            <a:r>
              <a:rPr lang="en-US" sz="2000" dirty="0" smtClean="0">
                <a:solidFill>
                  <a:schemeClr val="bg1"/>
                </a:solidFill>
              </a:rPr>
              <a:t>-</a:t>
            </a:r>
            <a:r>
              <a:rPr lang="en-US" sz="2000" dirty="0" err="1" smtClean="0">
                <a:solidFill>
                  <a:schemeClr val="bg1"/>
                </a:solidFill>
              </a:rPr>
              <a:t>tiv</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certain, conclusive, final, determined</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tentatively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 Mr. Schmitt set a </a:t>
            </a:r>
            <a:r>
              <a:rPr lang="en-US" sz="2000" b="1" u="sng" dirty="0" smtClean="0">
                <a:solidFill>
                  <a:schemeClr val="bg1"/>
                </a:solidFill>
              </a:rPr>
              <a:t>tentative</a:t>
            </a:r>
            <a:r>
              <a:rPr lang="en-US" sz="2000" dirty="0" smtClean="0">
                <a:solidFill>
                  <a:schemeClr val="bg1"/>
                </a:solidFill>
              </a:rPr>
              <a:t> schedule for his classes to follow on the days he was absent due to being significantly ill. </a:t>
            </a: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rgbClr val="FFFFFF"/>
                </a:solidFill>
              </a:rPr>
              <a:t>Temporary, probationary, undecided </a:t>
            </a:r>
          </a:p>
        </p:txBody>
      </p:sp>
      <p:sp>
        <p:nvSpPr>
          <p:cNvPr id="2" name="TextBox 1"/>
          <p:cNvSpPr txBox="1">
            <a:spLocks noChangeArrowheads="1"/>
          </p:cNvSpPr>
          <p:nvPr/>
        </p:nvSpPr>
        <p:spPr bwMode="auto">
          <a:xfrm>
            <a:off x="1449388" y="600075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rgbClr val="FFFFFF"/>
                </a:solidFill>
              </a:rPr>
              <a:t>not certain or fixed; provisional.</a:t>
            </a:r>
            <a:endParaRPr lang="en-US" altLang="x-none" sz="20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tx1"/>
                </a:solidFill>
                <a:latin typeface="Calibri" charset="0"/>
                <a:ea typeface="Arial" charset="0"/>
                <a:cs typeface="Arial" charset="0"/>
                <a:sym typeface="Calibri" charset="0"/>
              </a:rPr>
              <a:t>Monday 2/13/17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Khan Academy. You will take the Reading: Literature Quiz. After, you will need to go to Google Classroom to record your score. Once everyone is finished, we will finish conducting Socratic Seminar. </a:t>
            </a:r>
          </a:p>
          <a:p>
            <a:pPr eaLnBrk="1" fontAlgn="auto" hangingPunct="1">
              <a:lnSpc>
                <a:spcPct val="80000"/>
              </a:lnSpc>
              <a:spcBef>
                <a:spcPts val="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eaLnBrk="1" fontAlgn="auto" hangingPunct="1">
              <a:lnSpc>
                <a:spcPct val="80000"/>
              </a:lnSpc>
              <a:spcBef>
                <a:spcPts val="400"/>
              </a:spcBef>
              <a:spcAft>
                <a:spcPts val="0"/>
              </a:spcAft>
              <a:buClr>
                <a:srgbClr val="000000"/>
              </a:buClr>
              <a:buSzPct val="100000"/>
              <a:defRPr/>
            </a:pPr>
            <a:r>
              <a:rPr lang="en-US" sz="1800" dirty="0">
                <a:latin typeface="Calibri"/>
                <a:ea typeface="Calibri"/>
                <a:cs typeface="Calibri"/>
                <a:sym typeface="Calibri"/>
              </a:rPr>
              <a:t>Khan Academy: Reading Literature + Record score (20 mins</a:t>
            </a:r>
            <a:r>
              <a:rPr lang="en-US" sz="1800" dirty="0" smtClean="0">
                <a:latin typeface="Calibri"/>
                <a:ea typeface="Calibri"/>
                <a:cs typeface="Calibri"/>
                <a:sym typeface="Calibri"/>
              </a:rPr>
              <a:t>)</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When you are done, go to google classroom and pull up the spread sheet to record your score. It’s the most recent post. </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Finish Socratic Seminar (20-25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Write Reflections and turn in assignments for the week (10 mins).</a:t>
            </a:r>
          </a:p>
          <a:p>
            <a:pPr marL="342900" indent="-342900" eaLnBrk="1" fontAlgn="auto" hangingPunct="1">
              <a:lnSpc>
                <a:spcPct val="80000"/>
              </a:lnSpc>
              <a:spcBef>
                <a:spcPts val="400"/>
              </a:spcBef>
              <a:spcAft>
                <a:spcPts val="0"/>
              </a:spcAft>
              <a:buClr>
                <a:srgbClr val="000000"/>
              </a:buClr>
              <a:buSzPct val="100000"/>
              <a:buFont typeface="Wingdings" panose="05000000000000000000" pitchFamily="2" charset="2"/>
              <a:buChar char="¶"/>
              <a:defRPr/>
            </a:pPr>
            <a:r>
              <a:rPr lang="en-US" sz="1800" dirty="0" smtClean="0">
                <a:latin typeface="Calibri"/>
                <a:ea typeface="Calibri"/>
                <a:cs typeface="Calibri"/>
                <a:sym typeface="Calibri"/>
              </a:rPr>
              <a:t>Turn in everything for AOTW#1: Annotations for every paragraph, 3 SAT questions (included four choices) and identified answers, introduction paragraph for rhetorical analysis essay. </a:t>
            </a:r>
          </a:p>
          <a:p>
            <a:pPr eaLnBrk="1" fontAlgn="auto" hangingPunct="1">
              <a:lnSpc>
                <a:spcPct val="80000"/>
              </a:lnSpc>
              <a:spcBef>
                <a:spcPts val="400"/>
              </a:spcBef>
              <a:spcAft>
                <a:spcPts val="0"/>
              </a:spcAft>
              <a:buClr>
                <a:srgbClr val="000000"/>
              </a:buClr>
              <a:buSzPct val="100000"/>
              <a:defRPr/>
            </a:pPr>
            <a:r>
              <a:rPr lang="en-US" sz="1800" b="1" dirty="0" smtClean="0">
                <a:latin typeface="Calibri"/>
                <a:ea typeface="Calibri"/>
                <a:cs typeface="Calibri"/>
                <a:sym typeface="Calibri"/>
              </a:rPr>
              <a:t>Homework: </a:t>
            </a:r>
          </a:p>
          <a:p>
            <a:pPr eaLnBrk="1" fontAlgn="auto" hangingPunct="1">
              <a:spcBef>
                <a:spcPts val="0"/>
              </a:spcBef>
              <a:spcAft>
                <a:spcPts val="0"/>
              </a:spcAft>
              <a:buClr>
                <a:srgbClr val="000000"/>
              </a:buClr>
              <a:buSzPct val="100000"/>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t>I can analyze </a:t>
            </a:r>
            <a:r>
              <a:rPr lang="en-US" sz="1800" dirty="0"/>
              <a:t>and evaluate the effectiveness of the structure an author uses in his or her exposition or argument, including whether the structure makes points clear, convincing, and engaging</a:t>
            </a:r>
            <a:r>
              <a:rPr lang="en-US" sz="1800" dirty="0" smtClean="0"/>
              <a:t>.</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r>
              <a:rPr lang="en-US" sz="1800" dirty="0" smtClean="0">
                <a:solidFill>
                  <a:schemeClr val="tx1"/>
                </a:solidFill>
                <a:latin typeface="+mn-lt"/>
                <a:ea typeface="Calibri"/>
                <a:cs typeface="Calibri"/>
                <a:sym typeface="Calibri"/>
              </a:rPr>
              <a:t>Determine </a:t>
            </a:r>
            <a:r>
              <a:rPr lang="en-US" sz="1800" dirty="0">
                <a:solidFill>
                  <a:schemeClr val="tx1"/>
                </a:solidFill>
                <a:latin typeface="+mn-lt"/>
                <a:ea typeface="Calibri"/>
                <a:cs typeface="Calibri"/>
                <a:sym typeface="Calibri"/>
              </a:rPr>
              <a:t>an author's point of view or purpose in a text in which the rhetoric is particularly effective, analyzing how style and content contribute to the power, persuasiveness or beauty of the text.</a:t>
            </a:r>
            <a:endParaRPr lang="en-US" sz="18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Content Placeholder 2"/>
          <p:cNvSpPr txBox="1">
            <a:spLocks noGrp="1"/>
          </p:cNvSpPr>
          <p:nvPr>
            <p:ph idx="1"/>
          </p:nvPr>
        </p:nvSpPr>
        <p:spPr/>
        <p:txBody>
          <a:bodyPr/>
          <a:lstStyle/>
          <a:p>
            <a:r>
              <a:rPr lang="en-US" altLang="x-none" sz="4000" b="1">
                <a:latin typeface="Arial" charset="0"/>
                <a:ea typeface="Arial" charset="0"/>
                <a:cs typeface="Arial" charset="0"/>
              </a:rPr>
              <a:t>Should we change the prison system in the U.S.? Why or why not? How should we change it? What are some possible solutions? </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a:solidFill>
                  <a:schemeClr val="tx1"/>
                </a:solidFill>
                <a:latin typeface="Calibri" charset="0"/>
                <a:ea typeface="Arial" charset="0"/>
                <a:cs typeface="Arial" charset="0"/>
                <a:sym typeface="Calibri" charset="0"/>
              </a:rPr>
              <a:t>Tuesday 2/14/17 Agenda </a:t>
            </a:r>
            <a:r>
              <a:rPr lang="en-US" altLang="en-US" sz="3200" b="1">
                <a:solidFill>
                  <a:srgbClr val="FF0000"/>
                </a:solidFill>
                <a:latin typeface="Calibri" charset="0"/>
                <a:ea typeface="Arial" charset="0"/>
                <a:cs typeface="Arial" charset="0"/>
                <a:sym typeface="Calibri" charset="0"/>
              </a:rPr>
              <a:t>2</a:t>
            </a:r>
            <a:r>
              <a:rPr lang="en-US" altLang="en-US" sz="3200" b="1" baseline="30000">
                <a:solidFill>
                  <a:srgbClr val="FF0000"/>
                </a:solidFill>
                <a:latin typeface="Calibri" charset="0"/>
                <a:ea typeface="Arial" charset="0"/>
                <a:cs typeface="Arial" charset="0"/>
                <a:sym typeface="Calibri" charset="0"/>
              </a:rPr>
              <a:t>nd</a:t>
            </a:r>
            <a:r>
              <a:rPr lang="en-US" altLang="en-US" sz="3200" b="1">
                <a:solidFill>
                  <a:srgbClr val="FF0000"/>
                </a:solidFill>
                <a:latin typeface="Calibri" charset="0"/>
                <a:ea typeface="Arial" charset="0"/>
                <a:cs typeface="Arial" charset="0"/>
                <a:sym typeface="Calibri" charset="0"/>
              </a:rPr>
              <a:t> hour, only</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Please grab your newly assigned </a:t>
            </a:r>
            <a:r>
              <a:rPr lang="en-US" sz="1800" dirty="0" err="1" smtClean="0">
                <a:latin typeface="Calibri"/>
                <a:ea typeface="Calibri"/>
                <a:cs typeface="Calibri"/>
                <a:sym typeface="Calibri"/>
              </a:rPr>
              <a:t>chromebook</a:t>
            </a:r>
            <a:r>
              <a:rPr lang="en-US" sz="1800" dirty="0" smtClean="0">
                <a:latin typeface="Calibri"/>
                <a:ea typeface="Calibri"/>
                <a:cs typeface="Calibri"/>
                <a:sym typeface="Calibri"/>
              </a:rPr>
              <a:t> and sign into Khan Academy</a:t>
            </a:r>
            <a:r>
              <a:rPr lang="en-US" sz="1800" dirty="0">
                <a:latin typeface="Calibri"/>
                <a:ea typeface="Calibri"/>
                <a:cs typeface="Calibri"/>
                <a:sym typeface="Calibri"/>
              </a:rPr>
              <a:t> </a:t>
            </a:r>
            <a:r>
              <a:rPr lang="en-US" sz="1800" dirty="0" smtClean="0">
                <a:latin typeface="Calibri"/>
                <a:ea typeface="Calibri"/>
                <a:cs typeface="Calibri"/>
                <a:sym typeface="Calibri"/>
              </a:rPr>
              <a:t>using your school account “sign in with Google” or with your own personal account if you have one created through a different email.  You will take the Reading: Literature Quiz. After, you will need to go to Google Classroom to record your score. I created a new, personal spreadsheet for you to keep track of your progress this semester. </a:t>
            </a:r>
          </a:p>
          <a:p>
            <a:pPr eaLnBrk="1" fontAlgn="auto" hangingPunct="1">
              <a:lnSpc>
                <a:spcPct val="80000"/>
              </a:lnSpc>
              <a:spcBef>
                <a:spcPts val="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Khan Academy-Reading Literature Quiz (timed for 13 minutes) + Record score (20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In the spirit of Valentine’s Day, when finished, where you normally record Bell Work, write down 3 things you love and provide an explanation for each item/subject/object. You will then share one response with your table. </a:t>
            </a:r>
            <a:r>
              <a:rPr lang="en-US" sz="1800" dirty="0" smtClean="0">
                <a:solidFill>
                  <a:srgbClr val="FF0000"/>
                </a:solidFill>
                <a:latin typeface="Calibri"/>
                <a:ea typeface="Calibri"/>
                <a:cs typeface="Calibri"/>
                <a:sym typeface="Calibri"/>
              </a:rPr>
              <a:t>The person wearing the most red will share out with the class</a:t>
            </a:r>
            <a:r>
              <a:rPr lang="en-US" sz="1800" dirty="0" smtClean="0">
                <a:latin typeface="Calibri"/>
                <a:ea typeface="Calibri"/>
                <a:cs typeface="Calibri"/>
                <a:sym typeface="Calibri"/>
              </a:rPr>
              <a:t>. (15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Assignment: Book Pass (you must review at least 4 books)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Exit Ticket: </a:t>
            </a:r>
            <a:r>
              <a:rPr lang="en-US" sz="1800" dirty="0">
                <a:latin typeface="Calibri"/>
                <a:ea typeface="Calibri"/>
                <a:cs typeface="Calibri"/>
                <a:sym typeface="Calibri"/>
              </a:rPr>
              <a:t>Turn in your Book Pass Form on your way out the door. You must have an SSR Book by Friday. We will discuss options for checking out books on Wednesday. </a:t>
            </a:r>
            <a:endParaRPr lang="en-US" sz="1800" dirty="0" smtClean="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a:t>
            </a:r>
            <a:r>
              <a:rPr lang="en-US" sz="1600" dirty="0"/>
              <a:t>can apply knowledge of language to understand how language functions in different contexts, to make effective choices for meaning or style, and to comprehend more fully when reading or listening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ea typeface="Calibri"/>
                <a:cs typeface="Calibri"/>
                <a:sym typeface="Calibri"/>
              </a:rPr>
              <a:t>I can write an argument and support it using valid reasoning and support. </a:t>
            </a:r>
          </a:p>
          <a:p>
            <a:pPr marL="285750" indent="-285750" eaLnBrk="1" fontAlgn="auto" hangingPunct="1">
              <a:spcBef>
                <a:spcPts val="0"/>
              </a:spcBef>
              <a:spcAft>
                <a:spcPts val="0"/>
              </a:spcAft>
              <a:buClr>
                <a:srgbClr val="000000"/>
              </a:buClr>
              <a:buSzPct val="100000"/>
              <a:buFont typeface="Wingdings" panose="05000000000000000000" pitchFamily="2" charset="2"/>
              <a:buChar char="¶"/>
              <a:defRPr/>
            </a:pPr>
            <a:endParaRPr lang="en-US" sz="1600" dirty="0" smtClean="0">
              <a:solidFill>
                <a:schemeClr val="tx1"/>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a:solidFill>
                  <a:schemeClr val="tx1"/>
                </a:solidFill>
                <a:latin typeface="Calibri" charset="0"/>
                <a:ea typeface="Arial" charset="0"/>
                <a:cs typeface="Arial" charset="0"/>
                <a:sym typeface="Calibri" charset="0"/>
              </a:rPr>
              <a:t>Tuesday 2/14/17 Agenda </a:t>
            </a:r>
            <a:r>
              <a:rPr lang="en-US" altLang="en-US" sz="3200" b="1">
                <a:solidFill>
                  <a:srgbClr val="FF0000"/>
                </a:solidFill>
                <a:latin typeface="Calibri" charset="0"/>
                <a:ea typeface="Arial" charset="0"/>
                <a:cs typeface="Arial" charset="0"/>
                <a:sym typeface="Calibri" charset="0"/>
              </a:rPr>
              <a:t>Hours 3,5,6</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 nullify (verb) + Notes on Subject Verb Agreement</a:t>
            </a:r>
          </a:p>
          <a:p>
            <a:pPr eaLnBrk="1" fontAlgn="auto" hangingPunct="1">
              <a:lnSpc>
                <a:spcPct val="80000"/>
              </a:lnSpc>
              <a:spcBef>
                <a:spcPts val="0"/>
              </a:spcBef>
              <a:spcAft>
                <a:spcPts val="0"/>
              </a:spcAft>
              <a:buClr>
                <a:srgbClr val="000000"/>
              </a:buClr>
              <a:buSzPct val="100000"/>
              <a:defRPr/>
            </a:pPr>
            <a:r>
              <a:rPr lang="en-US" sz="1800" b="1" dirty="0" smtClean="0">
                <a:latin typeface="Calibri"/>
                <a:ea typeface="Calibri"/>
                <a:cs typeface="Calibri"/>
                <a:sym typeface="Calibri"/>
              </a:rPr>
              <a:t>In </a:t>
            </a:r>
            <a:r>
              <a:rPr lang="en-US" sz="1800" b="1" dirty="0">
                <a:latin typeface="Calibri"/>
                <a:ea typeface="Calibri"/>
                <a:cs typeface="Calibri"/>
                <a:sym typeface="Calibri"/>
              </a:rPr>
              <a:t>class activities</a:t>
            </a:r>
            <a:r>
              <a:rPr lang="en-US" sz="1800" b="1" dirty="0" smtClean="0">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nullify (verb) + Notes on SVA (20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In the spirit of Valentine’s Day, when finished, where you normally record Bell Work, write down 3 things you love and provide an explanation for each item/subject/object. You will then share one response with your table. </a:t>
            </a:r>
            <a:r>
              <a:rPr lang="en-US" sz="1800" dirty="0" smtClean="0">
                <a:solidFill>
                  <a:srgbClr val="FF0000"/>
                </a:solidFill>
                <a:latin typeface="Calibri"/>
                <a:ea typeface="Calibri"/>
                <a:cs typeface="Calibri"/>
                <a:sym typeface="Calibri"/>
              </a:rPr>
              <a:t>The person wearing the most red will share out with the class</a:t>
            </a:r>
            <a:r>
              <a:rPr lang="en-US" sz="1800" dirty="0" smtClean="0">
                <a:latin typeface="Calibri"/>
                <a:ea typeface="Calibri"/>
                <a:cs typeface="Calibri"/>
                <a:sym typeface="Calibri"/>
              </a:rPr>
              <a:t>. (15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Assignment: Book Pass (you must review at least 4 books) (25 minutes)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Exit Ticket: Turn in your Book Pass Form on your way out the door. You must have an SSR Book by Friday. We will discuss options for checking out books on Wednesday. </a:t>
            </a:r>
            <a:endParaRPr lang="en-US" sz="1800" dirty="0" smtClean="0">
              <a:latin typeface="Calibri"/>
              <a:ea typeface="Calibri"/>
              <a:cs typeface="Calibri"/>
              <a:sym typeface="Wingdings"/>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solidFill>
                  <a:schemeClr val="tx1"/>
                </a:solidFill>
                <a:latin typeface="Calibri" charset="0"/>
                <a:ea typeface="Calibri" charset="0"/>
                <a:cs typeface="Calibri" charset="0"/>
                <a:sym typeface="Calibri"/>
              </a:rPr>
              <a:t>Learning Targets: </a:t>
            </a:r>
            <a:endParaRPr lang="en-US" sz="1800" b="1"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apply </a:t>
            </a:r>
            <a:r>
              <a:rPr lang="en-US" sz="1600" dirty="0"/>
              <a:t>knowledge of language to understand how language functions in different contexts, to make effective choices for meaning or style, and to comprehend more fully when reading or </a:t>
            </a:r>
            <a:r>
              <a:rPr lang="en-US" sz="1600" dirty="0" smtClean="0"/>
              <a:t>listening</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write an argument and support it using valid reasoning and support. </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9/22/16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With a partner at your table, study for your quiz on prefixes/suffixes/roots</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PSAT Reading Pretest (Hours 2, 5, 6) **If you finish, bring me your test so I can score it! </a:t>
            </a:r>
            <a:r>
              <a:rPr lang="en-US" sz="5600" dirty="0" smtClean="0">
                <a:latin typeface="+mn-lt"/>
                <a:ea typeface="Calibri"/>
                <a:cs typeface="Calibri"/>
                <a:sym typeface="Wingdings" panose="05000000000000000000" pitchFamily="2" charset="2"/>
              </a:rPr>
              <a:t> </a:t>
            </a:r>
            <a:endParaRPr lang="en-US" sz="5600" dirty="0" smtClean="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Library to check out an SSR book (Hour 3, only)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Exit Ticket = Make sure you write down your book. You will commit to one next week. </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Reading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Argumentative Writing</a:t>
            </a:r>
            <a:endParaRPr lang="en-US" sz="56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p>
          <a:p>
            <a:pPr marL="182880"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Make sure you bring your reflections and questions with you for the Colin </a:t>
            </a:r>
            <a:r>
              <a:rPr lang="en-US" sz="5600" b="1" dirty="0" err="1" smtClean="0">
                <a:solidFill>
                  <a:srgbClr val="009A46"/>
                </a:solidFill>
                <a:latin typeface="+mn-lt"/>
                <a:ea typeface="Calibri"/>
                <a:cs typeface="Calibri"/>
                <a:sym typeface="Calibri"/>
              </a:rPr>
              <a:t>Kaepernick</a:t>
            </a:r>
            <a:r>
              <a:rPr lang="en-US" sz="5600" b="1" dirty="0" smtClean="0">
                <a:solidFill>
                  <a:srgbClr val="009A46"/>
                </a:solidFill>
                <a:latin typeface="+mn-lt"/>
                <a:ea typeface="Calibri"/>
                <a:cs typeface="Calibri"/>
                <a:sym typeface="Calibri"/>
              </a:rPr>
              <a:t> article. They will be due on Monday. If you would like me to share yours with the class in order to grade and provide feedback, please hand me a copy of your reflections. I definitely need 2-3 volunteers per hour. I will make sure to remove your name from it. </a:t>
            </a:r>
            <a:r>
              <a:rPr lang="en-US" sz="5600" b="1" dirty="0" smtClean="0">
                <a:solidFill>
                  <a:srgbClr val="009A46"/>
                </a:solidFill>
                <a:latin typeface="+mn-lt"/>
                <a:ea typeface="Calibri"/>
                <a:cs typeface="Calibri"/>
                <a:sym typeface="Wingdings"/>
              </a:rPr>
              <a:t> </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Hours 3,5,6 = Tuesday  2/14/17</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nullify</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b="1" dirty="0" err="1" smtClean="0">
                <a:solidFill>
                  <a:schemeClr val="bg1"/>
                </a:solidFill>
              </a:rPr>
              <a:t>nuhl</a:t>
            </a:r>
            <a:r>
              <a:rPr lang="en-US" sz="2000" dirty="0" smtClean="0">
                <a:solidFill>
                  <a:schemeClr val="bg1"/>
                </a:solidFill>
              </a:rPr>
              <a:t>-</a:t>
            </a:r>
            <a:r>
              <a:rPr lang="en-US" sz="2000" i="1" dirty="0" smtClean="0">
                <a:solidFill>
                  <a:schemeClr val="bg1"/>
                </a:solidFill>
              </a:rPr>
              <a:t>uh</a:t>
            </a:r>
            <a:r>
              <a:rPr lang="en-US" sz="2000" dirty="0" smtClean="0">
                <a:solidFill>
                  <a:schemeClr val="bg1"/>
                </a:solidFill>
              </a:rPr>
              <a:t>-</a:t>
            </a:r>
            <a:r>
              <a:rPr lang="en-US" sz="2000" dirty="0" err="1" smtClean="0">
                <a:solidFill>
                  <a:schemeClr val="bg1"/>
                </a:solidFill>
              </a:rPr>
              <a:t>fahy</a:t>
            </a:r>
            <a:r>
              <a:rPr lang="en-US" sz="2000" dirty="0" smtClean="0">
                <a:solidFill>
                  <a:schemeClr val="bg1"/>
                </a:solidFill>
              </a:rPr>
              <a: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allow, permit, legalize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nullified (verb), nullifying (verb)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The </a:t>
            </a:r>
            <a:r>
              <a:rPr lang="en-US" sz="2000" dirty="0">
                <a:solidFill>
                  <a:schemeClr val="bg1"/>
                </a:solidFill>
              </a:rPr>
              <a:t>prisoner could only hope the </a:t>
            </a:r>
            <a:r>
              <a:rPr lang="en-US" sz="2000" dirty="0" smtClean="0">
                <a:solidFill>
                  <a:schemeClr val="bg1"/>
                </a:solidFill>
              </a:rPr>
              <a:t>court would </a:t>
            </a:r>
            <a:r>
              <a:rPr lang="en-US" sz="2000" b="1" u="sng" dirty="0">
                <a:solidFill>
                  <a:schemeClr val="bg1"/>
                </a:solidFill>
              </a:rPr>
              <a:t>nullify</a:t>
            </a:r>
            <a:r>
              <a:rPr lang="en-US" sz="2000" dirty="0">
                <a:solidFill>
                  <a:schemeClr val="bg1"/>
                </a:solidFill>
              </a:rPr>
              <a:t> his guilty verdict and release him back into society.</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rgbClr val="FFFFFF"/>
                </a:solidFill>
              </a:rPr>
              <a:t>revoke, cancel, veto </a:t>
            </a:r>
          </a:p>
        </p:txBody>
      </p:sp>
      <p:sp>
        <p:nvSpPr>
          <p:cNvPr id="2" name="TextBox 1"/>
          <p:cNvSpPr txBox="1">
            <a:spLocks noChangeArrowheads="1"/>
          </p:cNvSpPr>
          <p:nvPr/>
        </p:nvSpPr>
        <p:spPr bwMode="auto">
          <a:xfrm>
            <a:off x="1449388" y="579120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dirty="0">
                <a:solidFill>
                  <a:schemeClr val="bg1"/>
                </a:solidFill>
              </a:rPr>
              <a:t>make legally null and void; invalidate.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ubtitle 2"/>
          <p:cNvSpPr txBox="1">
            <a:spLocks noGrp="1"/>
          </p:cNvSpPr>
          <p:nvPr>
            <p:ph type="subTitle" idx="1"/>
          </p:nvPr>
        </p:nvSpPr>
        <p:spPr>
          <a:xfrm>
            <a:off x="1371600" y="3886200"/>
            <a:ext cx="6400800" cy="1752600"/>
          </a:xfrm>
        </p:spPr>
        <p:txBody>
          <a:bodyPr/>
          <a:lstStyle/>
          <a:p>
            <a:pPr eaLnBrk="1" hangingPunct="1">
              <a:spcBef>
                <a:spcPts val="638"/>
              </a:spcBef>
              <a:spcAft>
                <a:spcPct val="0"/>
              </a:spcAft>
              <a:buClr>
                <a:srgbClr val="000000"/>
              </a:buClr>
              <a:buFont typeface="Calibri" charset="0"/>
              <a:buNone/>
            </a:pPr>
            <a:r>
              <a:rPr lang="en-US" altLang="x-none" b="1">
                <a:latin typeface="Arial" charset="0"/>
                <a:ea typeface="Arial" charset="0"/>
                <a:cs typeface="Arial" charset="0"/>
              </a:rPr>
              <a:t>Presentation Created by Mr. Schmitt</a:t>
            </a:r>
          </a:p>
        </p:txBody>
      </p:sp>
      <p:sp>
        <p:nvSpPr>
          <p:cNvPr id="188419" name="Title 1"/>
          <p:cNvSpPr txBox="1">
            <a:spLocks noGrp="1"/>
          </p:cNvSpPr>
          <p:nvPr>
            <p:ph type="ctrTitle"/>
          </p:nvPr>
        </p:nvSpPr>
        <p:spPr>
          <a:xfrm>
            <a:off x="457200" y="1506538"/>
            <a:ext cx="8229600" cy="1470025"/>
          </a:xfrm>
        </p:spPr>
        <p:txBody>
          <a:bodyPr/>
          <a:lstStyle/>
          <a:p>
            <a:pPr eaLnBrk="1" hangingPunct="1">
              <a:spcBef>
                <a:spcPct val="0"/>
              </a:spcBef>
              <a:spcAft>
                <a:spcPct val="0"/>
              </a:spcAft>
            </a:pPr>
            <a:r>
              <a:rPr lang="x-none" altLang="x-none" sz="5400" b="1">
                <a:latin typeface="Arial" charset="0"/>
                <a:ea typeface="Arial" charset="0"/>
                <a:cs typeface="Arial" charset="0"/>
              </a:rPr>
              <a:t>Subject-Verb Agreement</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txBox="1">
            <a:spLocks noGrp="1"/>
          </p:cNvSpPr>
          <p:nvPr>
            <p:ph type="title"/>
          </p:nvPr>
        </p:nvSpPr>
        <p:spPr/>
        <p:txBody>
          <a:bodyPr/>
          <a:lstStyle/>
          <a:p>
            <a:pPr algn="ctr" eaLnBrk="1" hangingPunct="1"/>
            <a:r>
              <a:rPr lang="en-US" altLang="x-none" sz="4800" b="1">
                <a:latin typeface="Arial" charset="0"/>
                <a:ea typeface="Arial" charset="0"/>
                <a:cs typeface="Arial" charset="0"/>
              </a:rPr>
              <a:t>Basic Explanation</a:t>
            </a:r>
          </a:p>
        </p:txBody>
      </p:sp>
      <p:sp>
        <p:nvSpPr>
          <p:cNvPr id="189443" name="Content Placeholder 2"/>
          <p:cNvSpPr txBox="1">
            <a:spLocks noGrp="1"/>
          </p:cNvSpPr>
          <p:nvPr>
            <p:ph sz="quarter" idx="1"/>
          </p:nvPr>
        </p:nvSpPr>
        <p:spPr/>
        <p:txBody>
          <a:bodyPr/>
          <a:lstStyle/>
          <a:p>
            <a:pPr eaLnBrk="1" hangingPunct="1">
              <a:buFont typeface="Wingdings 2" charset="2"/>
              <a:buNone/>
            </a:pPr>
            <a:r>
              <a:rPr lang="en-US" altLang="x-none" sz="4000" b="1">
                <a:latin typeface="Arial" charset="0"/>
                <a:ea typeface="Arial" charset="0"/>
                <a:cs typeface="Arial" charset="0"/>
              </a:rPr>
              <a:t>Subject-Verb Agreement </a:t>
            </a:r>
            <a:r>
              <a:rPr lang="en-US" altLang="x-none" sz="4000">
                <a:latin typeface="Arial" charset="0"/>
                <a:ea typeface="Arial" charset="0"/>
                <a:cs typeface="Arial" charset="0"/>
              </a:rPr>
              <a:t>is when the subject of the sentence, also known as the noun (person, place, thing), corresponds with the verb (action) in the sentence. </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itle 1"/>
          <p:cNvSpPr txBox="1">
            <a:spLocks noGrp="1"/>
          </p:cNvSpPr>
          <p:nvPr>
            <p:ph type="title"/>
          </p:nvPr>
        </p:nvSpPr>
        <p:spPr>
          <a:xfrm>
            <a:off x="685800" y="533400"/>
            <a:ext cx="8229600" cy="1143000"/>
          </a:xfrm>
        </p:spPr>
        <p:txBody>
          <a:bodyPr/>
          <a:lstStyle/>
          <a:p>
            <a:pPr algn="ctr" eaLnBrk="1" hangingPunct="1"/>
            <a:r>
              <a:rPr lang="en-US" altLang="x-none" sz="4400" b="1">
                <a:latin typeface="Arial" charset="0"/>
                <a:ea typeface="Arial" charset="0"/>
                <a:cs typeface="Arial" charset="0"/>
              </a:rPr>
              <a:t>Singular vs. Plural Verbs</a:t>
            </a:r>
          </a:p>
        </p:txBody>
      </p:sp>
      <p:sp>
        <p:nvSpPr>
          <p:cNvPr id="190467" name="Content Placeholder 2"/>
          <p:cNvSpPr txBox="1">
            <a:spLocks noGrp="1"/>
          </p:cNvSpPr>
          <p:nvPr>
            <p:ph sz="quarter" idx="1"/>
          </p:nvPr>
        </p:nvSpPr>
        <p:spPr>
          <a:xfrm>
            <a:off x="381000" y="1676400"/>
            <a:ext cx="8534400" cy="4572000"/>
          </a:xfrm>
        </p:spPr>
        <p:txBody>
          <a:bodyPr/>
          <a:lstStyle/>
          <a:p>
            <a:pPr eaLnBrk="1" hangingPunct="1">
              <a:buFont typeface="Wingdings 2" charset="2"/>
              <a:buNone/>
            </a:pPr>
            <a:r>
              <a:rPr lang="en-US" altLang="x-none" sz="2800">
                <a:latin typeface="Arial" charset="0"/>
                <a:ea typeface="Arial" charset="0"/>
                <a:cs typeface="Arial" charset="0"/>
              </a:rPr>
              <a:t>Verbs do not form their plurals by adding an “s” as nouns do. In order to determine which verb is singular and which one is plural, think of which verb you would use with </a:t>
            </a:r>
            <a:r>
              <a:rPr lang="en-US" altLang="x-none" sz="2800" i="1">
                <a:latin typeface="Arial" charset="0"/>
                <a:ea typeface="Arial" charset="0"/>
                <a:cs typeface="Arial" charset="0"/>
              </a:rPr>
              <a:t>he</a:t>
            </a:r>
            <a:r>
              <a:rPr lang="en-US" altLang="x-none" sz="2800">
                <a:latin typeface="Arial" charset="0"/>
                <a:ea typeface="Arial" charset="0"/>
                <a:cs typeface="Arial" charset="0"/>
              </a:rPr>
              <a:t> or </a:t>
            </a:r>
            <a:r>
              <a:rPr lang="en-US" altLang="x-none" sz="2800" i="1">
                <a:latin typeface="Arial" charset="0"/>
                <a:ea typeface="Arial" charset="0"/>
                <a:cs typeface="Arial" charset="0"/>
              </a:rPr>
              <a:t>she </a:t>
            </a:r>
            <a:r>
              <a:rPr lang="en-US" altLang="x-none" sz="2800">
                <a:latin typeface="Arial" charset="0"/>
                <a:ea typeface="Arial" charset="0"/>
                <a:cs typeface="Arial" charset="0"/>
              </a:rPr>
              <a:t>(singular) and which verb you would use with </a:t>
            </a:r>
            <a:r>
              <a:rPr lang="en-US" altLang="x-none" sz="2800" i="1">
                <a:latin typeface="Arial" charset="0"/>
                <a:ea typeface="Arial" charset="0"/>
                <a:cs typeface="Arial" charset="0"/>
              </a:rPr>
              <a:t>they </a:t>
            </a:r>
            <a:r>
              <a:rPr lang="en-US" altLang="x-none" sz="2800">
                <a:latin typeface="Arial" charset="0"/>
                <a:ea typeface="Arial" charset="0"/>
                <a:cs typeface="Arial" charset="0"/>
              </a:rPr>
              <a:t>(plural).</a:t>
            </a:r>
          </a:p>
          <a:p>
            <a:pPr eaLnBrk="1" hangingPunct="1">
              <a:buFont typeface="Wingdings 2" charset="2"/>
              <a:buNone/>
            </a:pPr>
            <a:r>
              <a:rPr lang="en-US" altLang="x-none" sz="2800">
                <a:latin typeface="Arial" charset="0"/>
                <a:ea typeface="Arial" charset="0"/>
                <a:cs typeface="Arial" charset="0"/>
              </a:rPr>
              <a:t>	</a:t>
            </a:r>
          </a:p>
          <a:p>
            <a:pPr eaLnBrk="1" hangingPunct="1">
              <a:buFont typeface="Wingdings 2" charset="2"/>
              <a:buNone/>
            </a:pPr>
            <a:r>
              <a:rPr lang="en-US" altLang="x-none" sz="2800" b="1">
                <a:latin typeface="Arial" charset="0"/>
                <a:ea typeface="Arial" charset="0"/>
                <a:cs typeface="Arial" charset="0"/>
              </a:rPr>
              <a:t>Singular: </a:t>
            </a:r>
            <a:r>
              <a:rPr lang="en-US" altLang="x-none" sz="2800">
                <a:latin typeface="Arial" charset="0"/>
                <a:ea typeface="Arial" charset="0"/>
                <a:cs typeface="Arial" charset="0"/>
              </a:rPr>
              <a:t>He walks,______ jumps , ______.</a:t>
            </a:r>
          </a:p>
          <a:p>
            <a:pPr eaLnBrk="1" hangingPunct="1">
              <a:buFont typeface="Wingdings 2" charset="2"/>
              <a:buNone/>
            </a:pPr>
            <a:endParaRPr lang="en-US" altLang="x-none" sz="2800" b="1">
              <a:latin typeface="Arial" charset="0"/>
              <a:ea typeface="Arial" charset="0"/>
              <a:cs typeface="Arial" charset="0"/>
            </a:endParaRPr>
          </a:p>
          <a:p>
            <a:pPr eaLnBrk="1" hangingPunct="1">
              <a:buFont typeface="Wingdings 2" charset="2"/>
              <a:buNone/>
            </a:pPr>
            <a:r>
              <a:rPr lang="en-US" altLang="x-none" sz="2800" b="1">
                <a:latin typeface="Arial" charset="0"/>
                <a:ea typeface="Arial" charset="0"/>
                <a:cs typeface="Arial" charset="0"/>
              </a:rPr>
              <a:t>Plural: </a:t>
            </a:r>
            <a:r>
              <a:rPr lang="en-US" altLang="x-none" sz="2800">
                <a:latin typeface="Arial" charset="0"/>
                <a:ea typeface="Arial" charset="0"/>
                <a:cs typeface="Arial" charset="0"/>
              </a:rPr>
              <a:t>They walk, ________ swim, ____________.</a:t>
            </a: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txBox="1">
            <a:spLocks noGrp="1"/>
          </p:cNvSpPr>
          <p:nvPr>
            <p:ph type="title"/>
          </p:nvPr>
        </p:nvSpPr>
        <p:spPr/>
        <p:txBody>
          <a:bodyPr/>
          <a:lstStyle/>
          <a:p>
            <a:pPr eaLnBrk="1" hangingPunct="1"/>
            <a:r>
              <a:rPr lang="en-US" altLang="x-none" sz="6000">
                <a:latin typeface="Arial" charset="0"/>
                <a:ea typeface="Arial" charset="0"/>
                <a:cs typeface="Arial" charset="0"/>
              </a:rPr>
              <a:t>Rule # 1</a:t>
            </a:r>
          </a:p>
        </p:txBody>
      </p:sp>
      <p:sp>
        <p:nvSpPr>
          <p:cNvPr id="191491" name="Content Placeholder 2"/>
          <p:cNvSpPr txBox="1">
            <a:spLocks noGrp="1"/>
          </p:cNvSpPr>
          <p:nvPr>
            <p:ph sz="quarter" idx="1"/>
          </p:nvPr>
        </p:nvSpPr>
        <p:spPr/>
        <p:txBody>
          <a:bodyPr/>
          <a:lstStyle/>
          <a:p>
            <a:pPr eaLnBrk="1" hangingPunct="1">
              <a:buFont typeface="Wingdings 2" charset="2"/>
              <a:buNone/>
            </a:pPr>
            <a:r>
              <a:rPr lang="en-US" altLang="x-none" sz="4400">
                <a:latin typeface="Arial" charset="0"/>
                <a:ea typeface="Arial" charset="0"/>
                <a:cs typeface="Arial" charset="0"/>
              </a:rPr>
              <a:t>If the subject is </a:t>
            </a:r>
            <a:r>
              <a:rPr lang="en-US" altLang="x-none" sz="4400" b="1" u="sng">
                <a:latin typeface="Arial" charset="0"/>
                <a:ea typeface="Arial" charset="0"/>
                <a:cs typeface="Arial" charset="0"/>
              </a:rPr>
              <a:t>singular</a:t>
            </a:r>
            <a:r>
              <a:rPr lang="en-US" altLang="x-none" sz="4400">
                <a:latin typeface="Arial" charset="0"/>
                <a:ea typeface="Arial" charset="0"/>
                <a:cs typeface="Arial" charset="0"/>
              </a:rPr>
              <a:t> then the verb is </a:t>
            </a:r>
            <a:r>
              <a:rPr lang="en-US" altLang="x-none" sz="4400" b="1" u="sng">
                <a:latin typeface="Arial" charset="0"/>
                <a:ea typeface="Arial" charset="0"/>
                <a:cs typeface="Arial" charset="0"/>
              </a:rPr>
              <a:t>singular</a:t>
            </a:r>
            <a:r>
              <a:rPr lang="en-US" altLang="x-none" sz="4400">
                <a:latin typeface="Arial" charset="0"/>
                <a:ea typeface="Arial" charset="0"/>
                <a:cs typeface="Arial" charset="0"/>
              </a:rPr>
              <a:t>. If the subject is </a:t>
            </a:r>
            <a:r>
              <a:rPr lang="en-US" altLang="x-none" sz="4400" b="1" u="sng">
                <a:latin typeface="Arial" charset="0"/>
                <a:ea typeface="Arial" charset="0"/>
                <a:cs typeface="Arial" charset="0"/>
              </a:rPr>
              <a:t>plural</a:t>
            </a:r>
            <a:r>
              <a:rPr lang="en-US" altLang="x-none" sz="4400" b="1">
                <a:latin typeface="Arial" charset="0"/>
                <a:ea typeface="Arial" charset="0"/>
                <a:cs typeface="Arial" charset="0"/>
              </a:rPr>
              <a:t> </a:t>
            </a:r>
            <a:r>
              <a:rPr lang="en-US" altLang="x-none" sz="4400">
                <a:latin typeface="Arial" charset="0"/>
                <a:ea typeface="Arial" charset="0"/>
                <a:cs typeface="Arial" charset="0"/>
              </a:rPr>
              <a:t>then the verb is </a:t>
            </a:r>
            <a:r>
              <a:rPr lang="en-US" altLang="x-none" sz="4400" b="1" u="sng">
                <a:latin typeface="Arial" charset="0"/>
                <a:ea typeface="Arial" charset="0"/>
                <a:cs typeface="Arial" charset="0"/>
              </a:rPr>
              <a:t>plural</a:t>
            </a:r>
            <a:r>
              <a:rPr lang="en-US" altLang="x-none" sz="4400">
                <a:latin typeface="Arial" charset="0"/>
                <a:ea typeface="Arial" charset="0"/>
                <a:cs typeface="Arial" charset="0"/>
              </a:rPr>
              <a:t>. </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txBox="1">
            <a:spLocks noGrp="1"/>
          </p:cNvSpPr>
          <p:nvPr>
            <p:ph type="title"/>
          </p:nvPr>
        </p:nvSpPr>
        <p:spPr/>
        <p:txBody>
          <a:bodyPr/>
          <a:lstStyle/>
          <a:p>
            <a:pPr eaLnBrk="1" hangingPunct="1"/>
            <a:r>
              <a:rPr lang="en-US" altLang="x-none" sz="6000">
                <a:latin typeface="Arial" charset="0"/>
                <a:ea typeface="Arial" charset="0"/>
                <a:cs typeface="Arial" charset="0"/>
              </a:rPr>
              <a:t>Examples</a:t>
            </a:r>
          </a:p>
        </p:txBody>
      </p:sp>
      <p:sp>
        <p:nvSpPr>
          <p:cNvPr id="192515" name="Content Placeholder 2"/>
          <p:cNvSpPr txBox="1">
            <a:spLocks noGrp="1"/>
          </p:cNvSpPr>
          <p:nvPr>
            <p:ph sz="quarter" idx="1"/>
          </p:nvPr>
        </p:nvSpPr>
        <p:spPr/>
        <p:txBody>
          <a:bodyPr/>
          <a:lstStyle/>
          <a:p>
            <a:pPr marL="457200" indent="-457200" eaLnBrk="1" hangingPunct="1">
              <a:buFontTx/>
              <a:buChar char="•"/>
            </a:pPr>
            <a:r>
              <a:rPr lang="en-US" altLang="x-none" sz="3200" b="1">
                <a:latin typeface="Arial" charset="0"/>
                <a:ea typeface="Arial" charset="0"/>
                <a:cs typeface="Arial" charset="0"/>
              </a:rPr>
              <a:t>Mike (singular)</a:t>
            </a:r>
            <a:r>
              <a:rPr lang="en-US" altLang="x-none" sz="3200">
                <a:latin typeface="Arial" charset="0"/>
                <a:ea typeface="Arial" charset="0"/>
                <a:cs typeface="Arial" charset="0"/>
              </a:rPr>
              <a:t> </a:t>
            </a:r>
            <a:r>
              <a:rPr lang="en-US" altLang="x-none" sz="3200" u="sng">
                <a:latin typeface="Arial" charset="0"/>
                <a:ea typeface="Arial" charset="0"/>
                <a:cs typeface="Arial" charset="0"/>
              </a:rPr>
              <a:t>is</a:t>
            </a:r>
            <a:r>
              <a:rPr lang="en-US" altLang="x-none" sz="3200">
                <a:latin typeface="Arial" charset="0"/>
                <a:ea typeface="Arial" charset="0"/>
                <a:cs typeface="Arial" charset="0"/>
              </a:rPr>
              <a:t> the captain of the baseball team. </a:t>
            </a:r>
          </a:p>
          <a:p>
            <a:pPr marL="457200" indent="-457200" eaLnBrk="1" hangingPunct="1">
              <a:buFontTx/>
              <a:buChar char="•"/>
            </a:pPr>
            <a:r>
              <a:rPr lang="en-US" altLang="x-none" sz="3200" b="1">
                <a:latin typeface="Arial" charset="0"/>
                <a:ea typeface="Arial" charset="0"/>
                <a:cs typeface="Arial" charset="0"/>
              </a:rPr>
              <a:t>They (plural)</a:t>
            </a:r>
            <a:r>
              <a:rPr lang="en-US" altLang="x-none" sz="3200">
                <a:latin typeface="Arial" charset="0"/>
                <a:ea typeface="Arial" charset="0"/>
                <a:cs typeface="Arial" charset="0"/>
              </a:rPr>
              <a:t> </a:t>
            </a:r>
            <a:r>
              <a:rPr lang="en-US" altLang="x-none" sz="3200" u="sng">
                <a:latin typeface="Arial" charset="0"/>
                <a:ea typeface="Arial" charset="0"/>
                <a:cs typeface="Arial" charset="0"/>
              </a:rPr>
              <a:t>are</a:t>
            </a:r>
            <a:r>
              <a:rPr lang="en-US" altLang="x-none" sz="3200">
                <a:latin typeface="Arial" charset="0"/>
                <a:ea typeface="Arial" charset="0"/>
                <a:cs typeface="Arial" charset="0"/>
              </a:rPr>
              <a:t> going for a walk. </a:t>
            </a:r>
          </a:p>
          <a:p>
            <a:pPr marL="457200" indent="-457200" eaLnBrk="1" hangingPunct="1">
              <a:buFontTx/>
              <a:buChar char="•"/>
            </a:pPr>
            <a:r>
              <a:rPr lang="en-US" altLang="x-none" sz="3200" b="1">
                <a:latin typeface="Arial" charset="0"/>
                <a:ea typeface="Arial" charset="0"/>
                <a:cs typeface="Arial" charset="0"/>
              </a:rPr>
              <a:t>The dog (singular) ______ </a:t>
            </a:r>
            <a:r>
              <a:rPr lang="en-US" altLang="x-none" sz="3200">
                <a:latin typeface="Arial" charset="0"/>
                <a:ea typeface="Arial" charset="0"/>
                <a:cs typeface="Arial" charset="0"/>
              </a:rPr>
              <a:t>happy to go on a walk. </a:t>
            </a:r>
          </a:p>
          <a:p>
            <a:pPr marL="457200" indent="-457200" eaLnBrk="1" hangingPunct="1">
              <a:buFontTx/>
              <a:buChar char="•"/>
            </a:pPr>
            <a:r>
              <a:rPr lang="en-US" altLang="x-none" sz="3200" b="1">
                <a:latin typeface="Arial" charset="0"/>
                <a:ea typeface="Arial" charset="0"/>
                <a:cs typeface="Arial" charset="0"/>
              </a:rPr>
              <a:t>The students (plural) ______ </a:t>
            </a:r>
            <a:r>
              <a:rPr lang="en-US" altLang="x-none" sz="3200">
                <a:latin typeface="Arial" charset="0"/>
                <a:ea typeface="Arial" charset="0"/>
                <a:cs typeface="Arial" charset="0"/>
              </a:rPr>
              <a:t>going to the football game. </a:t>
            </a: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txBox="1">
            <a:spLocks noGrp="1"/>
          </p:cNvSpPr>
          <p:nvPr>
            <p:ph type="title"/>
          </p:nvPr>
        </p:nvSpPr>
        <p:spPr/>
        <p:txBody>
          <a:bodyPr/>
          <a:lstStyle/>
          <a:p>
            <a:pPr eaLnBrk="1" hangingPunct="1"/>
            <a:r>
              <a:rPr lang="en-US" altLang="x-none" sz="6000">
                <a:latin typeface="Arial" charset="0"/>
                <a:ea typeface="Arial" charset="0"/>
                <a:cs typeface="Arial" charset="0"/>
              </a:rPr>
              <a:t>Rule # 2</a:t>
            </a:r>
          </a:p>
        </p:txBody>
      </p:sp>
      <p:sp>
        <p:nvSpPr>
          <p:cNvPr id="193539" name="Content Placeholder 2"/>
          <p:cNvSpPr txBox="1">
            <a:spLocks noGrp="1"/>
          </p:cNvSpPr>
          <p:nvPr>
            <p:ph sz="quarter" idx="1"/>
          </p:nvPr>
        </p:nvSpPr>
        <p:spPr/>
        <p:txBody>
          <a:bodyPr/>
          <a:lstStyle/>
          <a:p>
            <a:pPr eaLnBrk="1" hangingPunct="1">
              <a:buFont typeface="Wingdings 2" charset="2"/>
              <a:buNone/>
            </a:pPr>
            <a:r>
              <a:rPr lang="en-US" altLang="x-none" sz="4400" b="1">
                <a:latin typeface="Arial" charset="0"/>
                <a:ea typeface="Arial" charset="0"/>
                <a:cs typeface="Arial" charset="0"/>
              </a:rPr>
              <a:t>Use a </a:t>
            </a:r>
            <a:r>
              <a:rPr lang="en-US" altLang="x-none" sz="4400" b="1" u="sng">
                <a:latin typeface="Arial" charset="0"/>
                <a:ea typeface="Arial" charset="0"/>
                <a:cs typeface="Arial" charset="0"/>
              </a:rPr>
              <a:t>singular</a:t>
            </a:r>
            <a:r>
              <a:rPr lang="en-US" altLang="x-none" sz="4400" b="1">
                <a:latin typeface="Arial" charset="0"/>
                <a:ea typeface="Arial" charset="0"/>
                <a:cs typeface="Arial" charset="0"/>
              </a:rPr>
              <a:t> verb after: </a:t>
            </a:r>
            <a:r>
              <a:rPr lang="en-US" altLang="x-none" sz="4400">
                <a:latin typeface="Arial" charset="0"/>
                <a:ea typeface="Arial" charset="0"/>
                <a:cs typeface="Arial" charset="0"/>
              </a:rPr>
              <a:t>each, neither, everyone, everybody, nobody, and someone. </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txBox="1">
            <a:spLocks noGrp="1"/>
          </p:cNvSpPr>
          <p:nvPr>
            <p:ph type="title"/>
          </p:nvPr>
        </p:nvSpPr>
        <p:spPr/>
        <p:txBody>
          <a:bodyPr/>
          <a:lstStyle/>
          <a:p>
            <a:pPr eaLnBrk="1" hangingPunct="1"/>
            <a:r>
              <a:rPr lang="en-US" altLang="x-none" sz="6000">
                <a:latin typeface="Arial" charset="0"/>
                <a:ea typeface="Arial" charset="0"/>
                <a:cs typeface="Arial" charset="0"/>
              </a:rPr>
              <a:t>Examples</a:t>
            </a:r>
          </a:p>
        </p:txBody>
      </p:sp>
      <p:sp>
        <p:nvSpPr>
          <p:cNvPr id="194563" name="Content Placeholder 2"/>
          <p:cNvSpPr txBox="1">
            <a:spLocks noGrp="1"/>
          </p:cNvSpPr>
          <p:nvPr>
            <p:ph sz="quarter" idx="1"/>
          </p:nvPr>
        </p:nvSpPr>
        <p:spPr/>
        <p:txBody>
          <a:bodyPr/>
          <a:lstStyle/>
          <a:p>
            <a:pPr eaLnBrk="1" hangingPunct="1"/>
            <a:r>
              <a:rPr lang="en-US" altLang="x-none" sz="4400" b="1">
                <a:latin typeface="Arial" charset="0"/>
                <a:ea typeface="Arial" charset="0"/>
                <a:cs typeface="Arial" charset="0"/>
              </a:rPr>
              <a:t>Everybody</a:t>
            </a:r>
            <a:r>
              <a:rPr lang="en-US" altLang="x-none" sz="4400">
                <a:latin typeface="Arial" charset="0"/>
                <a:ea typeface="Arial" charset="0"/>
                <a:cs typeface="Arial" charset="0"/>
              </a:rPr>
              <a:t> </a:t>
            </a:r>
            <a:r>
              <a:rPr lang="en-US" altLang="x-none" sz="4400" u="sng">
                <a:latin typeface="Arial" charset="0"/>
                <a:ea typeface="Arial" charset="0"/>
                <a:cs typeface="Arial" charset="0"/>
              </a:rPr>
              <a:t>ran</a:t>
            </a:r>
            <a:r>
              <a:rPr lang="en-US" altLang="x-none" sz="4400">
                <a:latin typeface="Arial" charset="0"/>
                <a:ea typeface="Arial" charset="0"/>
                <a:cs typeface="Arial" charset="0"/>
              </a:rPr>
              <a:t> to the ticket booth.</a:t>
            </a:r>
          </a:p>
          <a:p>
            <a:pPr eaLnBrk="1" hangingPunct="1"/>
            <a:endParaRPr lang="en-US" altLang="x-none" sz="4400">
              <a:latin typeface="Arial" charset="0"/>
              <a:ea typeface="Arial" charset="0"/>
              <a:cs typeface="Arial" charset="0"/>
            </a:endParaRPr>
          </a:p>
          <a:p>
            <a:pPr eaLnBrk="1" hangingPunct="1"/>
            <a:r>
              <a:rPr lang="en-US" altLang="x-none" sz="4400" b="1">
                <a:latin typeface="Arial" charset="0"/>
                <a:ea typeface="Arial" charset="0"/>
                <a:cs typeface="Arial" charset="0"/>
              </a:rPr>
              <a:t>Each</a:t>
            </a:r>
            <a:r>
              <a:rPr lang="en-US" altLang="x-none" sz="4400">
                <a:latin typeface="Arial" charset="0"/>
                <a:ea typeface="Arial" charset="0"/>
                <a:cs typeface="Arial" charset="0"/>
              </a:rPr>
              <a:t> of the cars </a:t>
            </a:r>
            <a:r>
              <a:rPr lang="en-US" altLang="x-none" sz="4400" u="sng">
                <a:latin typeface="Arial" charset="0"/>
                <a:ea typeface="Arial" charset="0"/>
                <a:cs typeface="Arial" charset="0"/>
              </a:rPr>
              <a:t>includes</a:t>
            </a:r>
            <a:r>
              <a:rPr lang="en-US" altLang="x-none" sz="4400">
                <a:latin typeface="Arial" charset="0"/>
                <a:ea typeface="Arial" charset="0"/>
                <a:cs typeface="Arial" charset="0"/>
              </a:rPr>
              <a:t> a radio and mp3 player. </a:t>
            </a:r>
            <a:endParaRPr lang="en-US" altLang="x-none" sz="4400" u="sng">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txBox="1">
            <a:spLocks noGrp="1"/>
          </p:cNvSpPr>
          <p:nvPr>
            <p:ph type="title"/>
          </p:nvPr>
        </p:nvSpPr>
        <p:spPr/>
        <p:txBody>
          <a:bodyPr/>
          <a:lstStyle/>
          <a:p>
            <a:pPr eaLnBrk="1" hangingPunct="1"/>
            <a:r>
              <a:rPr lang="en-US" altLang="x-none" sz="6000">
                <a:latin typeface="Arial" charset="0"/>
                <a:ea typeface="Arial" charset="0"/>
                <a:cs typeface="Arial" charset="0"/>
              </a:rPr>
              <a:t>Rule # 3</a:t>
            </a:r>
          </a:p>
        </p:txBody>
      </p:sp>
      <p:sp>
        <p:nvSpPr>
          <p:cNvPr id="195587" name="Content Placeholder 2"/>
          <p:cNvSpPr txBox="1">
            <a:spLocks noGrp="1"/>
          </p:cNvSpPr>
          <p:nvPr>
            <p:ph sz="quarter" idx="1"/>
          </p:nvPr>
        </p:nvSpPr>
        <p:spPr/>
        <p:txBody>
          <a:bodyPr/>
          <a:lstStyle/>
          <a:p>
            <a:pPr eaLnBrk="1" hangingPunct="1">
              <a:buFont typeface="Wingdings 2" charset="2"/>
              <a:buNone/>
            </a:pPr>
            <a:r>
              <a:rPr lang="en-US" altLang="x-none" sz="4400">
                <a:latin typeface="Arial" charset="0"/>
                <a:ea typeface="Arial" charset="0"/>
                <a:cs typeface="Arial" charset="0"/>
              </a:rPr>
              <a:t>When using as well as, except, in addition to, no less than, and with, the subject </a:t>
            </a:r>
            <a:r>
              <a:rPr lang="en-US" altLang="x-none" sz="4400" b="1" u="sng">
                <a:latin typeface="Arial" charset="0"/>
                <a:ea typeface="Arial" charset="0"/>
                <a:cs typeface="Arial" charset="0"/>
              </a:rPr>
              <a:t>before</a:t>
            </a:r>
            <a:r>
              <a:rPr lang="en-US" altLang="x-none" sz="4400">
                <a:latin typeface="Arial" charset="0"/>
                <a:ea typeface="Arial" charset="0"/>
                <a:cs typeface="Arial" charset="0"/>
              </a:rPr>
              <a:t> these phrases determines the number.</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txBox="1">
            <a:spLocks noGrp="1"/>
          </p:cNvSpPr>
          <p:nvPr>
            <p:ph type="title"/>
          </p:nvPr>
        </p:nvSpPr>
        <p:spPr/>
        <p:txBody>
          <a:bodyPr/>
          <a:lstStyle/>
          <a:p>
            <a:r>
              <a:rPr lang="en-US" altLang="x-none" sz="6000">
                <a:latin typeface="Arial" charset="0"/>
                <a:ea typeface="Arial" charset="0"/>
                <a:cs typeface="Arial" charset="0"/>
              </a:rPr>
              <a:t>Examples</a:t>
            </a:r>
          </a:p>
        </p:txBody>
      </p:sp>
      <p:sp>
        <p:nvSpPr>
          <p:cNvPr id="14339" name="Content Placeholder 2"/>
          <p:cNvSpPr>
            <a:spLocks noGrp="1"/>
          </p:cNvSpPr>
          <p:nvPr>
            <p:ph sz="quarter" idx="1"/>
          </p:nvPr>
        </p:nvSpPr>
        <p:spPr/>
        <p:txBody>
          <a:bodyPr/>
          <a:lstStyle/>
          <a:p>
            <a:pPr marL="571500" indent="-571500" eaLnBrk="1" hangingPunct="1">
              <a:buFont typeface="Arial" charset="0"/>
              <a:buChar char="•"/>
              <a:defRPr/>
            </a:pPr>
            <a:r>
              <a:rPr lang="en-US" altLang="x-none" sz="4400" b="1" dirty="0"/>
              <a:t>AT&amp;T (singular),</a:t>
            </a:r>
            <a:r>
              <a:rPr lang="en-US" altLang="x-none" sz="4400" dirty="0"/>
              <a:t> in addition to, Verizon </a:t>
            </a:r>
            <a:r>
              <a:rPr lang="en-US" altLang="x-none" sz="4400" u="sng" dirty="0"/>
              <a:t>is</a:t>
            </a:r>
            <a:r>
              <a:rPr lang="en-US" altLang="x-none" sz="4400" dirty="0"/>
              <a:t> releasing a new smart phone. </a:t>
            </a:r>
          </a:p>
          <a:p>
            <a:pPr marL="571500" indent="-571500" eaLnBrk="1" hangingPunct="1">
              <a:buFont typeface="Arial" charset="0"/>
              <a:buChar char="•"/>
              <a:defRPr/>
            </a:pPr>
            <a:r>
              <a:rPr lang="en-US" altLang="x-none" sz="4400" dirty="0"/>
              <a:t>The</a:t>
            </a:r>
            <a:r>
              <a:rPr lang="en-US" altLang="x-none" sz="4400" b="1" dirty="0"/>
              <a:t> iPods (plural), </a:t>
            </a:r>
            <a:r>
              <a:rPr lang="en-US" altLang="x-none" sz="4400" dirty="0"/>
              <a:t>in addition to other mp3 devices, </a:t>
            </a:r>
            <a:r>
              <a:rPr lang="en-US" altLang="x-none" sz="4400" u="sng" dirty="0"/>
              <a:t>include</a:t>
            </a:r>
            <a:r>
              <a:rPr lang="en-US" altLang="x-none" sz="4400" dirty="0"/>
              <a:t> internal video cameras and headphones. </a:t>
            </a:r>
          </a:p>
          <a:p>
            <a:pPr>
              <a:defRPr/>
            </a:pPr>
            <a:endParaRPr lang="en-US" altLang="x-none"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9/23/16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Quiz = Monday</a:t>
            </a:r>
          </a:p>
          <a:p>
            <a:pPr eaLnBrk="1" fontAlgn="auto" hangingPunct="1">
              <a:lnSpc>
                <a:spcPct val="80000"/>
              </a:lnSpc>
              <a:spcBef>
                <a:spcPts val="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PSAT Reading Pretest (Hours 2, 3,  5, 6) **If you finish, bring me your test so I can score it! </a:t>
            </a:r>
            <a:r>
              <a:rPr lang="en-US" sz="5600" dirty="0" smtClean="0">
                <a:latin typeface="+mn-lt"/>
                <a:ea typeface="Calibri"/>
                <a:cs typeface="Calibri"/>
                <a:sym typeface="Wingdings" panose="05000000000000000000" pitchFamily="2" charset="2"/>
              </a:rPr>
              <a: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Go over samples of reflection paragraphs for AOTW and score them.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Go over answers to the Prefix/suffix/root Quiz from this past Monday.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5</a:t>
            </a:r>
            <a:r>
              <a:rPr lang="en-US" sz="5600" baseline="30000" dirty="0" smtClean="0">
                <a:latin typeface="+mn-lt"/>
                <a:ea typeface="Calibri"/>
                <a:cs typeface="Calibri"/>
                <a:sym typeface="Wingdings" panose="05000000000000000000" pitchFamily="2" charset="2"/>
              </a:rPr>
              <a:t>th</a:t>
            </a:r>
            <a:r>
              <a:rPr lang="en-US" sz="5600" dirty="0" smtClean="0">
                <a:latin typeface="+mn-lt"/>
                <a:ea typeface="Calibri"/>
                <a:cs typeface="Calibri"/>
                <a:sym typeface="Wingdings" panose="05000000000000000000" pitchFamily="2" charset="2"/>
              </a:rPr>
              <a:t> hour = Mr. Schmitt presentation and </a:t>
            </a:r>
            <a:r>
              <a:rPr lang="en-US" sz="5600" dirty="0" err="1" smtClean="0">
                <a:latin typeface="+mn-lt"/>
                <a:ea typeface="Calibri"/>
                <a:cs typeface="Calibri"/>
                <a:sym typeface="Wingdings" panose="05000000000000000000" pitchFamily="2" charset="2"/>
              </a:rPr>
              <a:t>Kahoot</a:t>
            </a:r>
            <a:r>
              <a:rPr lang="en-US" sz="5600" dirty="0" smtClean="0">
                <a:latin typeface="+mn-lt"/>
                <a:ea typeface="Calibri"/>
                <a:cs typeface="Calibri"/>
                <a:sym typeface="Wingdings" panose="05000000000000000000" pitchFamily="2" charset="2"/>
              </a:rPr>
              <a:t>! Quiz</a:t>
            </a:r>
            <a:endParaRPr lang="en-US" sz="5600" dirty="0" smtClean="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Exit Ticket = Make sure you fill out the sign up form for SSR books. You will commit to one next week. </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**Tabs for your binder:</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SAT Prep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AOTW (Article of the Week)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Reading </a:t>
            </a:r>
          </a:p>
          <a:p>
            <a:pPr indent="-274320" eaLnBrk="1" fontAlgn="auto" hangingPunct="1">
              <a:lnSpc>
                <a:spcPct val="12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Argumentative Writing</a:t>
            </a:r>
            <a:endParaRPr lang="en-US" sz="5600"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Study for your Quiz on prefixes, suffixes and roots</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Make sure you have an SSR book to bring with you on Monday</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txBox="1">
            <a:spLocks noGrp="1"/>
          </p:cNvSpPr>
          <p:nvPr>
            <p:ph type="title"/>
          </p:nvPr>
        </p:nvSpPr>
        <p:spPr/>
        <p:txBody>
          <a:bodyPr/>
          <a:lstStyle/>
          <a:p>
            <a:r>
              <a:rPr lang="en-US" altLang="x-none" sz="6000">
                <a:latin typeface="Arial" charset="0"/>
                <a:ea typeface="Arial" charset="0"/>
                <a:cs typeface="Arial" charset="0"/>
              </a:rPr>
              <a:t>Let’s Practice!</a:t>
            </a:r>
          </a:p>
        </p:txBody>
      </p:sp>
      <p:sp>
        <p:nvSpPr>
          <p:cNvPr id="15363" name="Content Placeholder 2"/>
          <p:cNvSpPr>
            <a:spLocks noGrp="1"/>
          </p:cNvSpPr>
          <p:nvPr>
            <p:ph sz="quarter" idx="1"/>
          </p:nvPr>
        </p:nvSpPr>
        <p:spPr>
          <a:xfrm>
            <a:off x="304800" y="1447800"/>
            <a:ext cx="8382000" cy="4572000"/>
          </a:xfrm>
        </p:spPr>
        <p:txBody>
          <a:bodyPr/>
          <a:lstStyle/>
          <a:p>
            <a:pPr marL="457200" indent="-457200">
              <a:buFont typeface="Arial" charset="0"/>
              <a:buChar char="•"/>
              <a:defRPr/>
            </a:pPr>
            <a:r>
              <a:rPr lang="en-US" altLang="x-none" sz="2800" dirty="0"/>
              <a:t>The boys on the swim team </a:t>
            </a:r>
            <a:r>
              <a:rPr lang="en-US" altLang="x-none" sz="2800" u="sng" dirty="0"/>
              <a:t>is/are</a:t>
            </a:r>
            <a:r>
              <a:rPr lang="en-US" altLang="x-none" sz="2800" dirty="0"/>
              <a:t> going to the assembly. </a:t>
            </a:r>
          </a:p>
          <a:p>
            <a:pPr marL="457200" indent="-457200">
              <a:buFont typeface="Arial" charset="0"/>
              <a:buChar char="•"/>
              <a:defRPr/>
            </a:pPr>
            <a:r>
              <a:rPr lang="en-US" altLang="x-none" sz="2800" dirty="0"/>
              <a:t>In the summer, John </a:t>
            </a:r>
            <a:r>
              <a:rPr lang="en-US" altLang="x-none" sz="2800" u="sng" dirty="0"/>
              <a:t>plays/play </a:t>
            </a:r>
            <a:r>
              <a:rPr lang="en-US" altLang="x-none" sz="2800" dirty="0"/>
              <a:t>basketball three times a week.</a:t>
            </a:r>
          </a:p>
          <a:p>
            <a:pPr marL="457200" indent="-457200">
              <a:buFont typeface="Arial" charset="0"/>
              <a:buChar char="•"/>
              <a:defRPr/>
            </a:pPr>
            <a:r>
              <a:rPr lang="en-US" altLang="x-none" sz="2800" dirty="0"/>
              <a:t>Each of the members </a:t>
            </a:r>
            <a:r>
              <a:rPr lang="en-US" altLang="x-none" sz="2800" u="sng" dirty="0"/>
              <a:t>plan/plans</a:t>
            </a:r>
            <a:r>
              <a:rPr lang="en-US" altLang="x-none" sz="2800" dirty="0"/>
              <a:t> to vote on Monday. </a:t>
            </a:r>
          </a:p>
          <a:p>
            <a:pPr marL="457200" indent="-457200">
              <a:buFont typeface="Arial" charset="0"/>
              <a:buChar char="•"/>
              <a:defRPr/>
            </a:pPr>
            <a:r>
              <a:rPr lang="en-US" altLang="x-none" sz="2800" dirty="0"/>
              <a:t>Before every game, the girls varsity basketball team </a:t>
            </a:r>
            <a:r>
              <a:rPr lang="en-US" altLang="x-none" sz="2800" u="sng" dirty="0"/>
              <a:t>watch/ watches</a:t>
            </a:r>
            <a:r>
              <a:rPr lang="en-US" altLang="x-none" sz="2800" dirty="0"/>
              <a:t> film on the opponents. </a:t>
            </a:r>
            <a:endParaRPr lang="en-US" altLang="x-none" sz="2800" dirty="0" smtClean="0"/>
          </a:p>
          <a:p>
            <a:pPr marL="457200" indent="-457200">
              <a:buFont typeface="Arial" charset="0"/>
              <a:buChar char="•"/>
              <a:defRPr/>
            </a:pPr>
            <a:r>
              <a:rPr lang="en-US" sz="2800" dirty="0"/>
              <a:t>The</a:t>
            </a:r>
            <a:r>
              <a:rPr lang="en-US" sz="2800" b="1" dirty="0"/>
              <a:t> </a:t>
            </a:r>
            <a:r>
              <a:rPr lang="en-US" sz="2800" dirty="0"/>
              <a:t>principal, in addition to the rest of the staff, </a:t>
            </a:r>
            <a:r>
              <a:rPr lang="en-US" sz="2800" u="sng" dirty="0"/>
              <a:t>make / makes </a:t>
            </a:r>
            <a:r>
              <a:rPr lang="en-US" sz="2800" dirty="0"/>
              <a:t>decisions regarding school policies.  </a:t>
            </a:r>
          </a:p>
          <a:p>
            <a:pPr>
              <a:defRPr/>
            </a:pPr>
            <a:endParaRPr lang="en-US" altLang="x-none" sz="2800" dirty="0"/>
          </a:p>
          <a:p>
            <a:pPr eaLnBrk="1" hangingPunct="1">
              <a:defRPr/>
            </a:pPr>
            <a:endParaRPr lang="en-US" altLang="x-none" sz="2800" dirty="0"/>
          </a:p>
          <a:p>
            <a:pPr>
              <a:defRPr/>
            </a:pPr>
            <a:endParaRPr lang="en-US" altLang="x-none" dirty="0"/>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2/15/17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 materialize (verb)</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materialize (verb)</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Assignment: AOTW 2: Rhetorical Analysis practice (cold read).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Step 1 = annotate for author’s techniques and for what purpose. “in order to”</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Mini lesson=Essay writing planning</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Exit Ticket: You must have one introductory paragraph and one body paragraph written in class in order to score and revise it on Friday. </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If you finish everything, you can write a letter to thank the donors for helping buy books for our literature circles last semester (due Friday). Please write out the letter or type it up. </a:t>
            </a:r>
          </a:p>
          <a:p>
            <a:pPr eaLnBrk="1" fontAlgn="auto" hangingPunct="1">
              <a:lnSpc>
                <a:spcPct val="80000"/>
              </a:lnSpc>
              <a:spcBef>
                <a:spcPts val="400"/>
              </a:spcBef>
              <a:spcAft>
                <a:spcPts val="0"/>
              </a:spcAft>
              <a:buClr>
                <a:srgbClr val="000000"/>
              </a:buClr>
              <a:buSzPct val="100000"/>
              <a:defRPr/>
            </a:pPr>
            <a:r>
              <a:rPr lang="en-US" sz="1800" b="1" dirty="0" smtClean="0">
                <a:solidFill>
                  <a:srgbClr val="FF0000"/>
                </a:solidFill>
                <a:latin typeface="Calibri"/>
                <a:ea typeface="Calibri"/>
                <a:cs typeface="Calibri"/>
                <a:sym typeface="Calibri"/>
              </a:rPr>
              <a:t>Class Announcements: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Tomorrow, the counselors will be working with you to discuss scholarship, college, and the SATS.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latin typeface="Calibri"/>
                <a:ea typeface="Calibri"/>
                <a:cs typeface="Calibri"/>
                <a:sym typeface="Calibri"/>
              </a:rPr>
              <a:t>Friday, you must have an SSR Book. We will discuss options for checking out books on at the end of the hour. </a:t>
            </a:r>
            <a:endParaRPr lang="en-US" sz="1800" b="1" dirty="0" smtClean="0">
              <a:latin typeface="Calibri"/>
              <a:ea typeface="Calibri"/>
              <a:cs typeface="Calibri"/>
              <a:sym typeface="Wingdings"/>
            </a:endParaRP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endParaRPr lang="en-US" sz="1800" b="1" dirty="0">
              <a:solidFill>
                <a:srgbClr val="00B050"/>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write an argument and support it using valid reasoning and support.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661053211"/>
      </p:ext>
    </p:extLst>
  </p:cSld>
  <p:clrMapOvr>
    <a:masterClrMapping/>
  </p:clrMapOvr>
  <p:transition spd="slow">
    <p:cut/>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2/15/17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materialize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dirty="0" err="1" smtClean="0">
                <a:solidFill>
                  <a:schemeClr val="bg1"/>
                </a:solidFill>
              </a:rPr>
              <a:t>m</a:t>
            </a:r>
            <a:r>
              <a:rPr lang="en-US" sz="2000" i="1" dirty="0" err="1" smtClean="0">
                <a:solidFill>
                  <a:schemeClr val="bg1"/>
                </a:solidFill>
              </a:rPr>
              <a:t>uh</a:t>
            </a:r>
            <a:r>
              <a:rPr lang="en-US" sz="2000" dirty="0" smtClean="0">
                <a:solidFill>
                  <a:schemeClr val="bg1"/>
                </a:solidFill>
              </a:rPr>
              <a:t>-</a:t>
            </a:r>
            <a:r>
              <a:rPr lang="en-US" sz="2000" b="1" dirty="0" err="1" smtClean="0">
                <a:solidFill>
                  <a:schemeClr val="bg1"/>
                </a:solidFill>
              </a:rPr>
              <a:t>teer</a:t>
            </a:r>
            <a:r>
              <a:rPr lang="en-US" sz="2000" dirty="0" smtClean="0">
                <a:solidFill>
                  <a:schemeClr val="bg1"/>
                </a:solidFill>
              </a:rPr>
              <a:t>-</a:t>
            </a:r>
            <a:r>
              <a:rPr lang="en-US" sz="2000" dirty="0" err="1" smtClean="0">
                <a:solidFill>
                  <a:schemeClr val="bg1"/>
                </a:solidFill>
              </a:rPr>
              <a:t>ee</a:t>
            </a:r>
            <a:r>
              <a:rPr lang="en-US" sz="2000" dirty="0" smtClean="0">
                <a:solidFill>
                  <a:schemeClr val="bg1"/>
                </a:solidFill>
              </a:rPr>
              <a:t>-</a:t>
            </a:r>
            <a:r>
              <a:rPr lang="en-US" sz="2000" i="1" dirty="0" smtClean="0">
                <a:solidFill>
                  <a:schemeClr val="bg1"/>
                </a:solidFill>
              </a:rPr>
              <a:t>uh</a:t>
            </a:r>
            <a:r>
              <a:rPr lang="en-US" sz="2000" dirty="0" smtClean="0">
                <a:solidFill>
                  <a:schemeClr val="bg1"/>
                </a:solidFill>
              </a:rPr>
              <a:t>-</a:t>
            </a:r>
            <a:r>
              <a:rPr lang="en-US" sz="2000" dirty="0" err="1" smtClean="0">
                <a:solidFill>
                  <a:schemeClr val="bg1"/>
                </a:solidFill>
              </a:rPr>
              <a:t>lahyz</a:t>
            </a:r>
            <a:r>
              <a:rPr lang="en-US" sz="2000"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disappear, hide, leave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materialization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If you want to make your dreams </a:t>
            </a:r>
            <a:r>
              <a:rPr lang="en-US" sz="2000" b="1" u="sng" dirty="0">
                <a:solidFill>
                  <a:schemeClr val="bg1"/>
                </a:solidFill>
              </a:rPr>
              <a:t>materialize</a:t>
            </a:r>
            <a:r>
              <a:rPr lang="en-US" sz="2000" dirty="0">
                <a:solidFill>
                  <a:schemeClr val="bg1"/>
                </a:solidFill>
              </a:rPr>
              <a:t>, you must take steps to make them real.</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a</a:t>
            </a:r>
            <a:r>
              <a:rPr lang="en-US" altLang="en-US" sz="2000" dirty="0" smtClean="0">
                <a:solidFill>
                  <a:srgbClr val="FFFFFF"/>
                </a:solidFill>
              </a:rPr>
              <a:t>ppear, occur, develop, happen, transpire</a:t>
            </a:r>
            <a:endParaRPr lang="en-US" altLang="en-US" sz="2000" dirty="0">
              <a:solidFill>
                <a:srgbClr val="FFFFFF"/>
              </a:solidFill>
            </a:endParaRPr>
          </a:p>
        </p:txBody>
      </p:sp>
      <p:sp>
        <p:nvSpPr>
          <p:cNvPr id="2" name="TextBox 1"/>
          <p:cNvSpPr txBox="1">
            <a:spLocks noChangeArrowheads="1"/>
          </p:cNvSpPr>
          <p:nvPr/>
        </p:nvSpPr>
        <p:spPr bwMode="auto">
          <a:xfrm>
            <a:off x="1449388" y="5791200"/>
            <a:ext cx="762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c</a:t>
            </a:r>
            <a:r>
              <a:rPr lang="en-US" sz="2000" dirty="0" smtClean="0">
                <a:solidFill>
                  <a:schemeClr val="bg1"/>
                </a:solidFill>
              </a:rPr>
              <a:t>ome into being; or to become real or visible</a:t>
            </a:r>
            <a:endParaRPr lang="en-US" altLang="x-none" sz="2000" dirty="0">
              <a:solidFill>
                <a:schemeClr val="bg1"/>
              </a:solidFill>
            </a:endParaRPr>
          </a:p>
        </p:txBody>
      </p:sp>
    </p:spTree>
    <p:extLst>
      <p:ext uri="{BB962C8B-B14F-4D97-AF65-F5344CB8AC3E}">
        <p14:creationId xmlns:p14="http://schemas.microsoft.com/office/powerpoint/2010/main" val="15115481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2/17/17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WOTD = credulous (adjective)</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credulous (adjective)</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Assignment: Review Rubric and score + peer edit classmate’s rhetorical analysis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Fill out the SSR Book Commitment form and start reading SSR book (20 mins)</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If you finish everything, you can write a letter to thank the donors for helping buy books for our literature circles last semester (due today). Please write out the letter or type it up. </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endParaRPr lang="en-US" sz="1800" b="1" dirty="0">
              <a:solidFill>
                <a:srgbClr val="00B050"/>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write an argument and support it using valid reasoning and support.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759654408"/>
      </p:ext>
    </p:extLst>
  </p:cSld>
  <p:clrMapOvr>
    <a:masterClrMapping/>
  </p:clrMapOvr>
  <p:transition spd="slow">
    <p:cut/>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Friday  2/17/17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credulous</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b="1" dirty="0" err="1">
                <a:solidFill>
                  <a:schemeClr val="bg1"/>
                </a:solidFill>
              </a:rPr>
              <a:t>krej</a:t>
            </a:r>
            <a:r>
              <a:rPr lang="en-US" sz="2000" dirty="0">
                <a:solidFill>
                  <a:schemeClr val="bg1"/>
                </a:solidFill>
              </a:rPr>
              <a:t>-</a:t>
            </a:r>
            <a:r>
              <a:rPr lang="en-US" sz="2000" i="1" dirty="0">
                <a:solidFill>
                  <a:schemeClr val="bg1"/>
                </a:solidFill>
              </a:rPr>
              <a:t>uh</a:t>
            </a:r>
            <a:r>
              <a:rPr lang="en-US" sz="2000" dirty="0">
                <a:solidFill>
                  <a:schemeClr val="bg1"/>
                </a:solidFill>
              </a:rPr>
              <a:t>-</a:t>
            </a:r>
            <a:r>
              <a:rPr lang="en-US" sz="2000" dirty="0" err="1">
                <a:solidFill>
                  <a:schemeClr val="bg1"/>
                </a:solidFill>
              </a:rPr>
              <a:t>l</a:t>
            </a:r>
            <a:r>
              <a:rPr lang="en-US" sz="2000" i="1" dirty="0" err="1">
                <a:solidFill>
                  <a:schemeClr val="bg1"/>
                </a:solidFill>
              </a:rPr>
              <a:t>uh</a:t>
            </a:r>
            <a:r>
              <a:rPr lang="en-US" sz="2000" dirty="0">
                <a:solidFill>
                  <a:schemeClr val="bg1"/>
                </a:solidFill>
              </a:rPr>
              <a:t> s]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skeptical, suspicious, untrusting</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credulously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Some of Mr. Schmitt’s </a:t>
            </a:r>
            <a:r>
              <a:rPr lang="en-US" sz="2000" b="1" u="sng" dirty="0" smtClean="0">
                <a:solidFill>
                  <a:schemeClr val="bg1"/>
                </a:solidFill>
              </a:rPr>
              <a:t>credulous</a:t>
            </a:r>
            <a:r>
              <a:rPr lang="en-US" sz="2000" dirty="0" smtClean="0">
                <a:solidFill>
                  <a:schemeClr val="bg1"/>
                </a:solidFill>
              </a:rPr>
              <a:t> students believe every word that comes out of his mouth.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Gullible, naïve, impressionable</a:t>
            </a:r>
            <a:endParaRPr lang="en-US" altLang="en-US" sz="2000" dirty="0">
              <a:solidFill>
                <a:srgbClr val="FFFFFF"/>
              </a:solidFill>
            </a:endParaRPr>
          </a:p>
        </p:txBody>
      </p:sp>
      <p:sp>
        <p:nvSpPr>
          <p:cNvPr id="2" name="TextBox 1"/>
          <p:cNvSpPr txBox="1">
            <a:spLocks noChangeArrowheads="1"/>
          </p:cNvSpPr>
          <p:nvPr/>
        </p:nvSpPr>
        <p:spPr bwMode="auto">
          <a:xfrm>
            <a:off x="1449388" y="57912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having or showing too great a readiness to believe things.</a:t>
            </a:r>
            <a:endParaRPr lang="en-US" altLang="x-none" sz="2000" dirty="0">
              <a:solidFill>
                <a:schemeClr val="bg1"/>
              </a:solidFill>
            </a:endParaRPr>
          </a:p>
        </p:txBody>
      </p:sp>
    </p:spTree>
    <p:extLst>
      <p:ext uri="{BB962C8B-B14F-4D97-AF65-F5344CB8AC3E}">
        <p14:creationId xmlns:p14="http://schemas.microsoft.com/office/powerpoint/2010/main" val="7269167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2/27/17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Attendance then head to auditorium</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Counselors Assembly</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You need to have your SSR book in class, everyday, starting tomorrow.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Fill out the SSR Book Commitment form and start reading SSR book (20 mins)</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endParaRPr lang="en-US" sz="1800" b="1" dirty="0">
              <a:solidFill>
                <a:srgbClr val="00B050"/>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write an argument and support it using valid reasoning and support.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660921617"/>
      </p:ext>
    </p:extLst>
  </p:cSld>
  <p:clrMapOvr>
    <a:masterClrMapping/>
  </p:clrMapOvr>
  <p:transition spd="slow">
    <p:cut/>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2/28/17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blight (verb)</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WOTD + Subject-Verb Agreement Rules</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Start reading and annotating Mort </a:t>
            </a:r>
            <a:r>
              <a:rPr lang="en-US" sz="1800" dirty="0" err="1" smtClean="0">
                <a:latin typeface="Calibri"/>
                <a:ea typeface="Calibri"/>
                <a:cs typeface="Calibri"/>
                <a:sym typeface="Calibri"/>
              </a:rPr>
              <a:t>Crim</a:t>
            </a:r>
            <a:r>
              <a:rPr lang="en-US" sz="1800" dirty="0" smtClean="0">
                <a:latin typeface="Calibri"/>
                <a:ea typeface="Calibri"/>
                <a:cs typeface="Calibri"/>
                <a:sym typeface="Calibri"/>
              </a:rPr>
              <a:t> article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latin typeface="Calibri"/>
                <a:ea typeface="Calibri"/>
                <a:cs typeface="Calibri"/>
                <a:sym typeface="Calibri"/>
              </a:rPr>
              <a:t>Homework: </a:t>
            </a:r>
            <a:r>
              <a:rPr lang="en-US" sz="1800" dirty="0" smtClean="0">
                <a:latin typeface="Calibri"/>
                <a:ea typeface="Calibri"/>
                <a:cs typeface="Calibri"/>
                <a:sym typeface="Calibri"/>
              </a:rPr>
              <a:t>Answer all of the questions on the back of the Mort </a:t>
            </a:r>
            <a:r>
              <a:rPr lang="en-US" sz="1800" dirty="0" err="1" smtClean="0">
                <a:latin typeface="Calibri"/>
                <a:ea typeface="Calibri"/>
                <a:cs typeface="Calibri"/>
                <a:sym typeface="Calibri"/>
              </a:rPr>
              <a:t>Crim</a:t>
            </a:r>
            <a:r>
              <a:rPr lang="en-US" sz="1800" dirty="0" smtClean="0">
                <a:latin typeface="Calibri"/>
                <a:ea typeface="Calibri"/>
                <a:cs typeface="Calibri"/>
                <a:sym typeface="Calibri"/>
              </a:rPr>
              <a:t> article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Introduce SSR Weekly Response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latin typeface="Calibri"/>
                <a:ea typeface="Calibri"/>
                <a:cs typeface="Calibri"/>
                <a:sym typeface="Calibri"/>
              </a:rPr>
              <a:t>SSR for 10 mins (if there is time)</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endParaRPr lang="en-US" sz="1800" b="1" dirty="0">
              <a:solidFill>
                <a:srgbClr val="00B050"/>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600265911"/>
      </p:ext>
    </p:extLst>
  </p:cSld>
  <p:clrMapOvr>
    <a:masterClrMapping/>
  </p:clrMapOvr>
  <p:transition spd="slow">
    <p:cut/>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2/28/17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blight</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b="1" dirty="0" err="1" smtClean="0">
                <a:solidFill>
                  <a:schemeClr val="bg1"/>
                </a:solidFill>
              </a:rPr>
              <a:t>blie-ht</a:t>
            </a:r>
            <a:r>
              <a:rPr lang="en-US" sz="2000" b="1" dirty="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aid, fix, improve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blight (noun), </a:t>
            </a:r>
            <a:r>
              <a:rPr lang="en-US" altLang="en-US" sz="2000" dirty="0" err="1" smtClean="0">
                <a:solidFill>
                  <a:schemeClr val="bg1"/>
                </a:solidFill>
                <a:latin typeface="+mn-lt"/>
              </a:rPr>
              <a:t>blightingly</a:t>
            </a:r>
            <a:r>
              <a:rPr lang="en-US" altLang="en-US" sz="2000" dirty="0" smtClean="0">
                <a:solidFill>
                  <a:schemeClr val="bg1"/>
                </a:solidFill>
                <a:latin typeface="+mn-lt"/>
              </a:rPr>
              <a:t> (adverb)</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There is some disagreement as to whether graffiti artists work to </a:t>
            </a:r>
            <a:r>
              <a:rPr lang="en-US" sz="2000" b="1" u="sng" dirty="0">
                <a:solidFill>
                  <a:schemeClr val="bg1"/>
                </a:solidFill>
              </a:rPr>
              <a:t>blight</a:t>
            </a:r>
            <a:r>
              <a:rPr lang="en-US" sz="2000" dirty="0">
                <a:solidFill>
                  <a:schemeClr val="bg1"/>
                </a:solidFill>
              </a:rPr>
              <a:t> areas of the city or enrich it with a unique art style.</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t</a:t>
            </a:r>
            <a:r>
              <a:rPr lang="en-US" altLang="en-US" sz="2000" dirty="0" smtClean="0">
                <a:solidFill>
                  <a:srgbClr val="FFFFFF"/>
                </a:solidFill>
              </a:rPr>
              <a:t>aint, nullify, damage</a:t>
            </a:r>
            <a:endParaRPr lang="en-US" altLang="en-US" sz="2000" dirty="0">
              <a:solidFill>
                <a:srgbClr val="FFFFFF"/>
              </a:solidFill>
            </a:endParaRPr>
          </a:p>
        </p:txBody>
      </p:sp>
      <p:sp>
        <p:nvSpPr>
          <p:cNvPr id="2" name="TextBox 1"/>
          <p:cNvSpPr txBox="1">
            <a:spLocks noChangeArrowheads="1"/>
          </p:cNvSpPr>
          <p:nvPr/>
        </p:nvSpPr>
        <p:spPr bwMode="auto">
          <a:xfrm>
            <a:off x="1449388" y="57912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smtClean="0">
                <a:solidFill>
                  <a:schemeClr val="bg1"/>
                </a:solidFill>
              </a:rPr>
              <a:t>To spoil</a:t>
            </a:r>
            <a:r>
              <a:rPr lang="en-US" sz="2000" dirty="0">
                <a:solidFill>
                  <a:schemeClr val="bg1"/>
                </a:solidFill>
              </a:rPr>
              <a:t>, harm, or destroy.</a:t>
            </a:r>
            <a:endParaRPr lang="en-US" altLang="x-none" sz="2000" dirty="0">
              <a:solidFill>
                <a:schemeClr val="bg1"/>
              </a:solidFill>
            </a:endParaRPr>
          </a:p>
        </p:txBody>
      </p:sp>
    </p:spTree>
    <p:extLst>
      <p:ext uri="{BB962C8B-B14F-4D97-AF65-F5344CB8AC3E}">
        <p14:creationId xmlns:p14="http://schemas.microsoft.com/office/powerpoint/2010/main" val="19729371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pPr algn="ctr"/>
            <a:r>
              <a:rPr lang="en-US" sz="2400" b="1" dirty="0" smtClean="0"/>
              <a:t>Tuesday 2/28/17</a:t>
            </a:r>
            <a:br>
              <a:rPr lang="en-US" sz="2400" b="1" dirty="0" smtClean="0"/>
            </a:br>
            <a:r>
              <a:rPr lang="en-US" sz="2400" b="1" dirty="0" smtClean="0"/>
              <a:t>Daily Grammar Practice: Subject Verb Agreement</a:t>
            </a:r>
            <a:endParaRPr lang="en-US" sz="2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4416461"/>
              </p:ext>
            </p:extLst>
          </p:nvPr>
        </p:nvGraphicFramePr>
        <p:xfrm>
          <a:off x="457200" y="1219200"/>
          <a:ext cx="7848600" cy="5072173"/>
        </p:xfrm>
        <a:graphic>
          <a:graphicData uri="http://schemas.openxmlformats.org/drawingml/2006/table">
            <a:tbl>
              <a:tblPr firstRow="1" bandRow="1">
                <a:tableStyleId>{ED083AE6-46FA-4A59-8FB0-9F97EB10719F}</a:tableStyleId>
              </a:tblPr>
              <a:tblGrid>
                <a:gridCol w="3924300"/>
                <a:gridCol w="3924300"/>
              </a:tblGrid>
              <a:tr h="345486">
                <a:tc>
                  <a:txBody>
                    <a:bodyPr/>
                    <a:lstStyle/>
                    <a:p>
                      <a:pPr algn="ctr"/>
                      <a:r>
                        <a:rPr lang="en-US" sz="1800" dirty="0" smtClean="0"/>
                        <a:t>Rule</a:t>
                      </a:r>
                      <a:endParaRPr lang="en-US" sz="1800" b="1" dirty="0"/>
                    </a:p>
                  </a:txBody>
                  <a:tcPr/>
                </a:tc>
                <a:tc>
                  <a:txBody>
                    <a:bodyPr/>
                    <a:lstStyle/>
                    <a:p>
                      <a:pPr algn="ctr"/>
                      <a:r>
                        <a:rPr lang="en-US" sz="1800" dirty="0" smtClean="0"/>
                        <a:t>Schmitt’s Example</a:t>
                      </a:r>
                      <a:endParaRPr lang="en-US" sz="1800" b="1" dirty="0"/>
                    </a:p>
                  </a:txBody>
                  <a:tcPr/>
                </a:tc>
              </a:tr>
              <a:tr h="913177">
                <a:tc>
                  <a:txBody>
                    <a:bodyPr/>
                    <a:lstStyle/>
                    <a:p>
                      <a:r>
                        <a:rPr lang="en-US" sz="1600" b="1" i="0" u="none" strike="noStrike" cap="none" baseline="0" dirty="0" smtClean="0">
                          <a:solidFill>
                            <a:schemeClr val="tx1"/>
                          </a:solidFill>
                          <a:effectLst/>
                          <a:latin typeface="+mn-lt"/>
                          <a:ea typeface="+mn-ea"/>
                          <a:cs typeface="+mn-cs"/>
                          <a:sym typeface="Arial"/>
                          <a:rtl val="0"/>
                        </a:rPr>
                        <a:t>If the subject is singular then the verb is singular. If the subject is plural then the verb is plural. </a:t>
                      </a:r>
                      <a:endParaRPr lang="en-US" sz="1600" dirty="0"/>
                    </a:p>
                  </a:txBody>
                  <a:tcPr/>
                </a:tc>
                <a:tc>
                  <a:txBody>
                    <a:bodyPr/>
                    <a:lstStyle/>
                    <a:p>
                      <a:r>
                        <a:rPr lang="en-US" sz="1600" b="1" i="0" u="none" strike="noStrike" cap="none" baseline="0" dirty="0" smtClean="0">
                          <a:solidFill>
                            <a:schemeClr val="tx1"/>
                          </a:solidFill>
                          <a:effectLst/>
                          <a:latin typeface="+mn-lt"/>
                          <a:ea typeface="+mn-ea"/>
                          <a:cs typeface="+mn-cs"/>
                          <a:sym typeface="Arial"/>
                          <a:rtl val="0"/>
                        </a:rPr>
                        <a:t>He</a:t>
                      </a:r>
                      <a:r>
                        <a:rPr lang="en-US" sz="1600" b="0" i="0" u="none" strike="noStrike" cap="none" baseline="0" dirty="0" smtClean="0">
                          <a:solidFill>
                            <a:schemeClr val="tx1"/>
                          </a:solidFill>
                          <a:effectLst/>
                          <a:latin typeface="+mn-lt"/>
                          <a:ea typeface="+mn-ea"/>
                          <a:cs typeface="+mn-cs"/>
                          <a:sym typeface="Arial"/>
                          <a:rtl val="0"/>
                        </a:rPr>
                        <a:t> </a:t>
                      </a:r>
                      <a:r>
                        <a:rPr lang="en-US" sz="1600" b="0" i="0" u="sng" strike="noStrike" cap="none" baseline="0" dirty="0" smtClean="0">
                          <a:solidFill>
                            <a:schemeClr val="tx1"/>
                          </a:solidFill>
                          <a:effectLst/>
                          <a:latin typeface="+mn-lt"/>
                          <a:ea typeface="+mn-ea"/>
                          <a:cs typeface="+mn-cs"/>
                          <a:sym typeface="Arial"/>
                          <a:rtl val="0"/>
                        </a:rPr>
                        <a:t>walks</a:t>
                      </a:r>
                      <a:r>
                        <a:rPr lang="en-US" sz="1600" b="0" i="0" u="none" strike="noStrike" cap="none" baseline="0" dirty="0" smtClean="0">
                          <a:solidFill>
                            <a:schemeClr val="tx1"/>
                          </a:solidFill>
                          <a:effectLst/>
                          <a:latin typeface="+mn-lt"/>
                          <a:ea typeface="+mn-ea"/>
                          <a:cs typeface="+mn-cs"/>
                          <a:sym typeface="Arial"/>
                          <a:rtl val="0"/>
                        </a:rPr>
                        <a:t>, </a:t>
                      </a:r>
                      <a:r>
                        <a:rPr lang="en-US" sz="1600" b="1" i="0" u="none" strike="noStrike" cap="none" baseline="0" dirty="0" smtClean="0">
                          <a:solidFill>
                            <a:schemeClr val="tx1"/>
                          </a:solidFill>
                          <a:effectLst/>
                          <a:latin typeface="+mn-lt"/>
                          <a:ea typeface="+mn-ea"/>
                          <a:cs typeface="+mn-cs"/>
                          <a:sym typeface="Arial"/>
                          <a:rtl val="0"/>
                        </a:rPr>
                        <a:t>They</a:t>
                      </a:r>
                      <a:r>
                        <a:rPr lang="en-US" sz="1600" b="0" i="0" u="none" strike="noStrike" cap="none" baseline="0" dirty="0" smtClean="0">
                          <a:solidFill>
                            <a:schemeClr val="tx1"/>
                          </a:solidFill>
                          <a:effectLst/>
                          <a:latin typeface="+mn-lt"/>
                          <a:ea typeface="+mn-ea"/>
                          <a:cs typeface="+mn-cs"/>
                          <a:sym typeface="Arial"/>
                          <a:rtl val="0"/>
                        </a:rPr>
                        <a:t> </a:t>
                      </a:r>
                      <a:r>
                        <a:rPr lang="en-US" sz="1600" b="0" i="0" u="sng" strike="noStrike" cap="none" baseline="0" dirty="0" smtClean="0">
                          <a:solidFill>
                            <a:schemeClr val="tx1"/>
                          </a:solidFill>
                          <a:effectLst/>
                          <a:latin typeface="+mn-lt"/>
                          <a:ea typeface="+mn-ea"/>
                          <a:cs typeface="+mn-cs"/>
                          <a:sym typeface="Arial"/>
                          <a:rtl val="0"/>
                        </a:rPr>
                        <a:t>walk</a:t>
                      </a:r>
                      <a:r>
                        <a:rPr lang="en-US" sz="1600" dirty="0" smtClean="0">
                          <a:effectLst/>
                        </a:rPr>
                        <a:t> </a:t>
                      </a:r>
                      <a:endParaRPr lang="en-US" sz="1600" dirty="0"/>
                    </a:p>
                  </a:txBody>
                  <a:tcPr/>
                </a:tc>
              </a:tr>
              <a:tr h="15317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cap="none" baseline="0" dirty="0" smtClean="0">
                          <a:effectLst/>
                          <a:sym typeface="Arial"/>
                          <a:rtl val="0"/>
                        </a:rPr>
                        <a:t>If you use either-or, look at the subject closest to the verb.  If the subject closest to the verb is singular, use a plural verb; likewise, if the subject is plural, use a singular  verb.</a:t>
                      </a:r>
                      <a:r>
                        <a:rPr lang="en-US" sz="1600" dirty="0" smtClean="0">
                          <a:effectLst/>
                        </a:rPr>
                        <a:t> </a:t>
                      </a:r>
                      <a:endParaRPr lang="en-US" sz="1600" dirty="0" smtClean="0"/>
                    </a:p>
                    <a:p>
                      <a:endParaRPr lang="en-US" sz="1600" dirty="0"/>
                    </a:p>
                  </a:txBody>
                  <a:tcPr/>
                </a:tc>
                <a:tc>
                  <a:txBody>
                    <a:bodyPr/>
                    <a:lstStyle/>
                    <a:p>
                      <a:r>
                        <a:rPr lang="en-US" sz="1600" u="none" strike="noStrike" cap="none" baseline="0" dirty="0" smtClean="0">
                          <a:effectLst/>
                          <a:sym typeface="Arial"/>
                          <a:rtl val="0"/>
                        </a:rPr>
                        <a:t>Either the teacher or the </a:t>
                      </a:r>
                      <a:r>
                        <a:rPr lang="en-US" sz="1600" b="1" u="none" strike="noStrike" cap="none" baseline="0" dirty="0" smtClean="0">
                          <a:effectLst/>
                          <a:sym typeface="Arial"/>
                          <a:rtl val="0"/>
                        </a:rPr>
                        <a:t>students</a:t>
                      </a:r>
                      <a:r>
                        <a:rPr lang="en-US" sz="1600" u="none" strike="noStrike" cap="none" baseline="0" dirty="0" smtClean="0">
                          <a:effectLst/>
                          <a:sym typeface="Arial"/>
                          <a:rtl val="0"/>
                        </a:rPr>
                        <a:t> </a:t>
                      </a:r>
                      <a:r>
                        <a:rPr lang="en-US" sz="1600" u="sng" strike="noStrike" cap="none" baseline="0" dirty="0" smtClean="0">
                          <a:effectLst/>
                          <a:sym typeface="Arial"/>
                          <a:rtl val="0"/>
                        </a:rPr>
                        <a:t>write </a:t>
                      </a:r>
                      <a:r>
                        <a:rPr lang="en-US" sz="1600" u="none" strike="noStrike" cap="none" baseline="0" dirty="0" smtClean="0">
                          <a:effectLst/>
                          <a:sym typeface="Arial"/>
                          <a:rtl val="0"/>
                        </a:rPr>
                        <a:t>on the whiteboard.</a:t>
                      </a:r>
                      <a:r>
                        <a:rPr lang="en-US" sz="1600" dirty="0" smtClean="0">
                          <a:effectLst/>
                        </a:rPr>
                        <a:t> </a:t>
                      </a:r>
                      <a:endParaRPr lang="en-US" sz="1600" dirty="0"/>
                    </a:p>
                  </a:txBody>
                  <a:tcPr/>
                </a:tc>
              </a:tr>
              <a:tr h="1119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smtClean="0">
                          <a:solidFill>
                            <a:schemeClr val="tx1"/>
                          </a:solidFill>
                          <a:effectLst/>
                          <a:latin typeface="+mn-lt"/>
                          <a:ea typeface="+mn-ea"/>
                          <a:cs typeface="+mn-cs"/>
                          <a:sym typeface="Arial"/>
                          <a:rtl val="0"/>
                        </a:rPr>
                        <a:t>Use a singular verb after each, neither, everyone, everybody, nobody, and someone. </a:t>
                      </a:r>
                      <a:endParaRPr lang="en-US" sz="1600" dirty="0" smtClean="0"/>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smtClean="0">
                          <a:solidFill>
                            <a:schemeClr val="tx1"/>
                          </a:solidFill>
                          <a:effectLst/>
                          <a:latin typeface="+mn-lt"/>
                          <a:ea typeface="+mn-ea"/>
                          <a:cs typeface="+mn-cs"/>
                          <a:sym typeface="Arial"/>
                          <a:rtl val="0"/>
                        </a:rPr>
                        <a:t>Everybody</a:t>
                      </a:r>
                      <a:r>
                        <a:rPr lang="en-US" sz="1600" b="0" i="0" u="none" strike="noStrike" cap="none" baseline="0" dirty="0" smtClean="0">
                          <a:solidFill>
                            <a:schemeClr val="tx1"/>
                          </a:solidFill>
                          <a:effectLst/>
                          <a:latin typeface="+mn-lt"/>
                          <a:ea typeface="+mn-ea"/>
                          <a:cs typeface="+mn-cs"/>
                          <a:sym typeface="Arial"/>
                          <a:rtl val="0"/>
                        </a:rPr>
                        <a:t> </a:t>
                      </a:r>
                      <a:r>
                        <a:rPr lang="en-US" sz="1600" b="0" i="0" u="sng" strike="noStrike" cap="none" baseline="0" dirty="0" smtClean="0">
                          <a:solidFill>
                            <a:schemeClr val="tx1"/>
                          </a:solidFill>
                          <a:effectLst/>
                          <a:latin typeface="+mn-lt"/>
                          <a:ea typeface="+mn-ea"/>
                          <a:cs typeface="+mn-cs"/>
                          <a:sym typeface="Arial"/>
                          <a:rtl val="0"/>
                        </a:rPr>
                        <a:t>is</a:t>
                      </a:r>
                      <a:r>
                        <a:rPr lang="en-US" sz="1600" b="0" i="0" u="none" strike="noStrike" cap="none" baseline="0" dirty="0" smtClean="0">
                          <a:solidFill>
                            <a:schemeClr val="tx1"/>
                          </a:solidFill>
                          <a:effectLst/>
                          <a:latin typeface="+mn-lt"/>
                          <a:ea typeface="+mn-ea"/>
                          <a:cs typeface="+mn-cs"/>
                          <a:sym typeface="Arial"/>
                          <a:rtl val="0"/>
                        </a:rPr>
                        <a:t> going to the movies tonight. </a:t>
                      </a:r>
                      <a:endParaRPr lang="en-US" sz="1600" dirty="0" smtClean="0"/>
                    </a:p>
                    <a:p>
                      <a:endParaRPr lang="en-US" sz="1600" dirty="0"/>
                    </a:p>
                  </a:txBody>
                  <a:tcPr/>
                </a:tc>
              </a:tr>
              <a:tr h="1119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smtClean="0">
                          <a:solidFill>
                            <a:schemeClr val="tx1"/>
                          </a:solidFill>
                          <a:effectLst/>
                          <a:latin typeface="+mn-lt"/>
                          <a:ea typeface="+mn-ea"/>
                          <a:cs typeface="+mn-cs"/>
                          <a:sym typeface="Arial"/>
                          <a:rtl val="0"/>
                        </a:rPr>
                        <a:t>The following words almost always use the plural form of verbs: all, both, few, many, several.  </a:t>
                      </a:r>
                      <a:endParaRPr lang="en-US" sz="1600" dirty="0" smtClean="0">
                        <a:effectLst/>
                      </a:endParaRP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All</a:t>
                      </a:r>
                      <a:r>
                        <a:rPr lang="en-US" sz="1600" dirty="0" smtClean="0"/>
                        <a:t> of them</a:t>
                      </a:r>
                      <a:r>
                        <a:rPr lang="en-US" sz="1600" u="none" dirty="0" smtClean="0"/>
                        <a:t> </a:t>
                      </a:r>
                      <a:r>
                        <a:rPr lang="en-US" sz="1600" u="sng" dirty="0" smtClean="0"/>
                        <a:t>are</a:t>
                      </a:r>
                      <a:r>
                        <a:rPr lang="en-US" sz="1600" u="none" dirty="0" smtClean="0"/>
                        <a:t> </a:t>
                      </a:r>
                      <a:r>
                        <a:rPr lang="en-US" sz="1600" dirty="0" smtClean="0"/>
                        <a:t>on the table. </a:t>
                      </a:r>
                    </a:p>
                    <a:p>
                      <a:endParaRPr lang="en-US" sz="1600" dirty="0"/>
                    </a:p>
                  </a:txBody>
                  <a:tcPr/>
                </a:tc>
              </a:tr>
            </a:tbl>
          </a:graphicData>
        </a:graphic>
      </p:graphicFrame>
    </p:spTree>
    <p:extLst>
      <p:ext uri="{BB962C8B-B14F-4D97-AF65-F5344CB8AC3E}">
        <p14:creationId xmlns:p14="http://schemas.microsoft.com/office/powerpoint/2010/main" val="430227108"/>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smtClean="0"/>
              <a:t>Practice the rules</a:t>
            </a:r>
            <a:endParaRPr lang="en-US" sz="3200" b="1" dirty="0"/>
          </a:p>
        </p:txBody>
      </p:sp>
      <p:sp>
        <p:nvSpPr>
          <p:cNvPr id="6" name="TextBox 5"/>
          <p:cNvSpPr txBox="1"/>
          <p:nvPr/>
        </p:nvSpPr>
        <p:spPr>
          <a:xfrm>
            <a:off x="457200" y="1143000"/>
            <a:ext cx="8382000" cy="4247317"/>
          </a:xfrm>
          <a:prstGeom prst="rect">
            <a:avLst/>
          </a:prstGeom>
          <a:noFill/>
        </p:spPr>
        <p:txBody>
          <a:bodyPr wrap="square" rtlCol="0">
            <a:spAutoFit/>
          </a:bodyPr>
          <a:lstStyle/>
          <a:p>
            <a:r>
              <a:rPr lang="en-US" sz="1800" b="1" dirty="0"/>
              <a:t>Directions:</a:t>
            </a:r>
            <a:r>
              <a:rPr lang="en-US" sz="1800" dirty="0"/>
              <a:t> In the following sentences: circle the subjects and then write (S) for “singular” and (P) for “plural.” Underline the correct use of the verb and write (S) for “singular” and (P) “plural</a:t>
            </a:r>
            <a:r>
              <a:rPr lang="en-US" sz="1800" dirty="0" smtClean="0"/>
              <a:t>.”</a:t>
            </a:r>
          </a:p>
          <a:p>
            <a:r>
              <a:rPr lang="en-US" sz="1800" dirty="0" smtClean="0"/>
              <a:t>   </a:t>
            </a:r>
          </a:p>
          <a:p>
            <a:r>
              <a:rPr lang="en-US" sz="1800" b="1" dirty="0" smtClean="0"/>
              <a:t>         </a:t>
            </a:r>
            <a:r>
              <a:rPr lang="en-US" sz="1800" b="1" dirty="0" smtClean="0">
                <a:solidFill>
                  <a:srgbClr val="7030A0"/>
                </a:solidFill>
              </a:rPr>
              <a:t>P                                 P</a:t>
            </a:r>
          </a:p>
          <a:p>
            <a:r>
              <a:rPr lang="en-US" sz="1800" dirty="0" smtClean="0"/>
              <a:t>1. Details </a:t>
            </a:r>
            <a:r>
              <a:rPr lang="en-US" sz="1800" dirty="0"/>
              <a:t>(</a:t>
            </a:r>
            <a:r>
              <a:rPr lang="en-US" sz="1800" dirty="0" smtClean="0"/>
              <a:t>convinces / convince</a:t>
            </a:r>
            <a:r>
              <a:rPr lang="en-US" sz="1800" dirty="0"/>
              <a:t>) our minds to buy what our hearts desire</a:t>
            </a:r>
            <a:r>
              <a:rPr lang="en-US" sz="1800" dirty="0" smtClean="0"/>
              <a:t>. </a:t>
            </a:r>
          </a:p>
          <a:p>
            <a:r>
              <a:rPr lang="en-US" sz="1800" dirty="0" smtClean="0"/>
              <a:t>                   </a:t>
            </a:r>
          </a:p>
          <a:p>
            <a:r>
              <a:rPr lang="en-US" sz="1800" b="1" dirty="0">
                <a:solidFill>
                  <a:srgbClr val="00B0F0"/>
                </a:solidFill>
              </a:rPr>
              <a:t> </a:t>
            </a:r>
            <a:r>
              <a:rPr lang="en-US" sz="1800" b="1" dirty="0" smtClean="0">
                <a:solidFill>
                  <a:srgbClr val="00B0F0"/>
                </a:solidFill>
              </a:rPr>
              <a:t>                      S           S</a:t>
            </a:r>
          </a:p>
          <a:p>
            <a:r>
              <a:rPr lang="en-US" sz="1800" dirty="0" smtClean="0"/>
              <a:t>2. Either Ali or I (are / am) leading today’s discussion. </a:t>
            </a:r>
            <a:endParaRPr lang="en-US" sz="1800" dirty="0"/>
          </a:p>
          <a:p>
            <a:r>
              <a:rPr lang="en-US" sz="1800" dirty="0" smtClean="0"/>
              <a:t>    </a:t>
            </a:r>
          </a:p>
          <a:p>
            <a:r>
              <a:rPr lang="en-US" sz="1800" b="1" dirty="0" smtClean="0">
                <a:solidFill>
                  <a:srgbClr val="00B0F0"/>
                </a:solidFill>
              </a:rPr>
              <a:t>    S              S</a:t>
            </a:r>
          </a:p>
          <a:p>
            <a:r>
              <a:rPr lang="en-US" sz="1800" dirty="0" smtClean="0"/>
              <a:t>3. Nobody (listens / listen) to Nickelback on a regular basis. </a:t>
            </a:r>
          </a:p>
          <a:p>
            <a:endParaRPr lang="en-US" sz="1800" dirty="0" smtClean="0"/>
          </a:p>
          <a:p>
            <a:r>
              <a:rPr lang="en-US" sz="1800" b="1" dirty="0" smtClean="0">
                <a:solidFill>
                  <a:srgbClr val="7030A0"/>
                </a:solidFill>
              </a:rPr>
              <a:t>                 P      P</a:t>
            </a:r>
          </a:p>
          <a:p>
            <a:r>
              <a:rPr lang="en-US" sz="1800" dirty="0" smtClean="0"/>
              <a:t>4. Only a few (are / is) attending the concert this evening. </a:t>
            </a:r>
            <a:endParaRPr lang="en-US" sz="1800" dirty="0"/>
          </a:p>
        </p:txBody>
      </p:sp>
      <p:sp>
        <p:nvSpPr>
          <p:cNvPr id="8" name="TextBox 7"/>
          <p:cNvSpPr txBox="1"/>
          <p:nvPr/>
        </p:nvSpPr>
        <p:spPr>
          <a:xfrm>
            <a:off x="152400" y="6030079"/>
            <a:ext cx="8686800" cy="677108"/>
          </a:xfrm>
          <a:prstGeom prst="rect">
            <a:avLst/>
          </a:prstGeom>
          <a:noFill/>
        </p:spPr>
        <p:txBody>
          <a:bodyPr wrap="square" rtlCol="0">
            <a:spAutoFit/>
          </a:bodyPr>
          <a:lstStyle/>
          <a:p>
            <a:r>
              <a:rPr lang="en-US" sz="2400" b="1" dirty="0" smtClean="0">
                <a:solidFill>
                  <a:schemeClr val="accent1"/>
                </a:solidFill>
              </a:rPr>
              <a:t>**There will be subject verb agreement on Friday’s quiz. </a:t>
            </a:r>
            <a:r>
              <a:rPr lang="en-US" sz="2400" b="1" dirty="0" smtClean="0">
                <a:solidFill>
                  <a:schemeClr val="accent1"/>
                </a:solidFill>
                <a:sym typeface="Wingdings"/>
              </a:rPr>
              <a:t> </a:t>
            </a:r>
          </a:p>
          <a:p>
            <a:endParaRPr lang="en-US" dirty="0"/>
          </a:p>
        </p:txBody>
      </p:sp>
    </p:spTree>
    <p:extLst>
      <p:ext uri="{BB962C8B-B14F-4D97-AF65-F5344CB8AC3E}">
        <p14:creationId xmlns:p14="http://schemas.microsoft.com/office/powerpoint/2010/main" val="96298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anim calcmode="lin" valueType="num">
                                      <p:cBhvr additive="base">
                                        <p:cTn id="1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anim calcmode="lin" valueType="num">
                                      <p:cBhvr additive="base">
                                        <p:cTn id="19"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1" end="11"/>
                                            </p:txEl>
                                          </p:spTgt>
                                        </p:tgtEl>
                                        <p:attrNameLst>
                                          <p:attrName>style.visibility</p:attrName>
                                        </p:attrNameLst>
                                      </p:cBhvr>
                                      <p:to>
                                        <p:strVal val="visible"/>
                                      </p:to>
                                    </p:set>
                                    <p:anim calcmode="lin" valueType="num">
                                      <p:cBhvr additive="base">
                                        <p:cTn id="25"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9/26/16 Agenda</a:t>
            </a:r>
          </a:p>
        </p:txBody>
      </p:sp>
      <p:sp>
        <p:nvSpPr>
          <p:cNvPr id="58" name="Shape 58"/>
          <p:cNvSpPr txBox="1">
            <a:spLocks noGrp="1"/>
          </p:cNvSpPr>
          <p:nvPr>
            <p:ph type="body" idx="4294967295"/>
          </p:nvPr>
        </p:nvSpPr>
        <p:spPr>
          <a:xfrm>
            <a:off x="228600" y="762000"/>
            <a:ext cx="8839200" cy="5770563"/>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With a partner, study for your prefix/suffix/roots quiz</a:t>
            </a:r>
            <a:endParaRPr lang="en-US" sz="5600" b="1"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(study for 10 minutes)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Quiz over prefix/suffix/roots</a:t>
            </a:r>
            <a:endParaRPr lang="en-US" sz="5600"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Collect AOTW #2 (Staple: article, reflections, questions)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Collect extra credit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out AOTW #3 (talk to the text due tomorrow)</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Sign up for SSR book (pass the sheet around)</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5</a:t>
            </a:r>
            <a:r>
              <a:rPr lang="en-US" sz="5600" baseline="30000" dirty="0" smtClean="0">
                <a:latin typeface="+mn-lt"/>
                <a:ea typeface="Calibri"/>
                <a:cs typeface="Calibri"/>
                <a:sym typeface="Wingdings" panose="05000000000000000000" pitchFamily="2" charset="2"/>
              </a:rPr>
              <a:t>th</a:t>
            </a:r>
            <a:r>
              <a:rPr lang="en-US" sz="5600" dirty="0" smtClean="0">
                <a:latin typeface="+mn-lt"/>
                <a:ea typeface="Calibri"/>
                <a:cs typeface="Calibri"/>
                <a:sym typeface="Wingdings" panose="05000000000000000000" pitchFamily="2" charset="2"/>
              </a:rPr>
              <a:t> hour = Mr. Schmitt presentation and </a:t>
            </a:r>
            <a:r>
              <a:rPr lang="en-US" sz="5600" dirty="0" err="1" smtClean="0">
                <a:latin typeface="+mn-lt"/>
                <a:ea typeface="Calibri"/>
                <a:cs typeface="Calibri"/>
                <a:sym typeface="Wingdings" panose="05000000000000000000" pitchFamily="2" charset="2"/>
              </a:rPr>
              <a:t>Kahoot</a:t>
            </a:r>
            <a:r>
              <a:rPr lang="en-US" sz="5600" dirty="0" smtClean="0">
                <a:latin typeface="+mn-lt"/>
                <a:ea typeface="Calibri"/>
                <a:cs typeface="Calibri"/>
                <a:sym typeface="Wingdings" panose="05000000000000000000" pitchFamily="2" charset="2"/>
              </a:rPr>
              <a:t>! Quiz</a:t>
            </a:r>
            <a:endParaRPr lang="en-US" sz="5600"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56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5600" dirty="0">
                <a:ea typeface="Calibri"/>
                <a:cs typeface="Calibri"/>
                <a:sym typeface="Calibri"/>
              </a:rPr>
              <a:t>I can determine the author’s purpose for writing a text</a:t>
            </a:r>
            <a:r>
              <a:rPr lang="en-US" sz="56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(talk to the text)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Tomorrow = SSR (20 minutes)</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3/1/17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abrogate (verb) </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Bell Work = Subject Verb Agreement  Practice: With a partner at your table, cut out the rules and examples. Match the rule to the example. Then on a separate sheet of paper, write your group’s own example for each rule.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WOTD = abrogate (verb)</a:t>
            </a:r>
            <a:endParaRPr lang="en-US" sz="1800" dirty="0">
              <a:latin typeface="Calibri"/>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SSR (15 mins) + introduce weekly response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latin typeface="Calibri"/>
                <a:ea typeface="Calibri"/>
                <a:cs typeface="Calibri"/>
                <a:sym typeface="Calibri"/>
              </a:rPr>
              <a:t>Homework: </a:t>
            </a:r>
            <a:r>
              <a:rPr lang="en-US" sz="1800" dirty="0" smtClean="0">
                <a:latin typeface="Calibri"/>
                <a:ea typeface="Calibri"/>
                <a:cs typeface="Calibri"/>
                <a:sym typeface="Calibri"/>
              </a:rPr>
              <a:t>Finish answering questions 3-5 for homework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Tomorrow = You must fill out your schedule for next year and bring it with you to go down and meet with the counselors. Tomorrow you will need to write 3 SAT multiple choice questions from the article. You can also study for your WOTD + Grammar Quiz which is on Friday. </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mn-lt"/>
                <a:ea typeface="Calibri"/>
                <a:cs typeface="Calibri"/>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use </a:t>
            </a:r>
            <a:r>
              <a:rPr lang="en-US" sz="1600" dirty="0">
                <a:solidFill>
                  <a:schemeClr val="tx1"/>
                </a:solidFill>
                <a:latin typeface="+mn-lt"/>
                <a:ea typeface="Calibri"/>
                <a:cs typeface="Calibri"/>
                <a:sym typeface="Calibri"/>
              </a:rPr>
              <a:t>context (e.g., the overall meaning of a sentence, paragraph, or text; a word's position or function in a sentence) as a clue to the meaning of a word or phrase.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identify </a:t>
            </a:r>
            <a:r>
              <a:rPr lang="en-US" sz="1600" dirty="0">
                <a:solidFill>
                  <a:schemeClr val="tx1"/>
                </a:solidFill>
                <a:latin typeface="+mn-lt"/>
                <a:ea typeface="Calibri"/>
                <a:cs typeface="Calibri"/>
                <a:sym typeface="Calibri"/>
              </a:rPr>
              <a:t>and correctly use patterns of word changes that indicate different meanings or parts of speech (e.g., conceive, conception, conceivable).</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1379474555"/>
      </p:ext>
    </p:extLst>
  </p:cSld>
  <p:clrMapOvr>
    <a:masterClrMapping/>
  </p:clrMapOvr>
  <p:transition spd="slow">
    <p:cut/>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3/1/17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abrogate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b="1" dirty="0">
                <a:solidFill>
                  <a:schemeClr val="bg1"/>
                </a:solidFill>
              </a:rPr>
              <a:t>ab</a:t>
            </a:r>
            <a:r>
              <a:rPr lang="en-US" sz="2000" dirty="0">
                <a:solidFill>
                  <a:schemeClr val="bg1"/>
                </a:solidFill>
              </a:rPr>
              <a:t>-</a:t>
            </a:r>
            <a:r>
              <a:rPr lang="en-US" sz="2000" dirty="0" err="1">
                <a:solidFill>
                  <a:schemeClr val="bg1"/>
                </a:solidFill>
              </a:rPr>
              <a:t>r</a:t>
            </a:r>
            <a:r>
              <a:rPr lang="en-US" sz="2000" i="1" dirty="0" err="1">
                <a:solidFill>
                  <a:schemeClr val="bg1"/>
                </a:solidFill>
              </a:rPr>
              <a:t>uh</a:t>
            </a:r>
            <a:r>
              <a:rPr lang="en-US" sz="2000" dirty="0">
                <a:solidFill>
                  <a:schemeClr val="bg1"/>
                </a:solidFill>
              </a:rPr>
              <a:t>-</a:t>
            </a:r>
            <a:r>
              <a:rPr lang="en-US" sz="2000" dirty="0" err="1">
                <a:solidFill>
                  <a:schemeClr val="bg1"/>
                </a:solidFill>
              </a:rPr>
              <a:t>geyt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approve, permit, validate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abrogation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While </a:t>
            </a:r>
            <a:r>
              <a:rPr lang="en-US" sz="2000" dirty="0">
                <a:solidFill>
                  <a:schemeClr val="bg1"/>
                </a:solidFill>
              </a:rPr>
              <a:t>the United States abolished slavery back in 1865, some countries have yet to</a:t>
            </a:r>
            <a:r>
              <a:rPr lang="en-US" sz="2000" b="1" u="sng" dirty="0">
                <a:solidFill>
                  <a:schemeClr val="bg1"/>
                </a:solidFill>
              </a:rPr>
              <a:t> </a:t>
            </a:r>
            <a:r>
              <a:rPr lang="en-US" sz="2000" b="1" u="sng" dirty="0" smtClean="0">
                <a:solidFill>
                  <a:schemeClr val="bg1"/>
                </a:solidFill>
              </a:rPr>
              <a:t>abrogate </a:t>
            </a:r>
            <a:r>
              <a:rPr lang="en-US" sz="2000" dirty="0" smtClean="0">
                <a:solidFill>
                  <a:schemeClr val="bg1"/>
                </a:solidFill>
              </a:rPr>
              <a:t>it.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Revoke, overturn, void, cancel</a:t>
            </a:r>
            <a:endParaRPr lang="en-US" altLang="en-US" sz="2000" dirty="0">
              <a:solidFill>
                <a:srgbClr val="FFFFFF"/>
              </a:solidFill>
            </a:endParaRPr>
          </a:p>
        </p:txBody>
      </p:sp>
      <p:sp>
        <p:nvSpPr>
          <p:cNvPr id="2" name="TextBox 1"/>
          <p:cNvSpPr txBox="1">
            <a:spLocks noChangeArrowheads="1"/>
          </p:cNvSpPr>
          <p:nvPr/>
        </p:nvSpPr>
        <p:spPr bwMode="auto">
          <a:xfrm>
            <a:off x="1449388" y="57912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repeal or do away with (a law, right, or formal agreement).</a:t>
            </a:r>
            <a:endParaRPr lang="en-US" altLang="x-none" sz="2000" dirty="0">
              <a:solidFill>
                <a:schemeClr val="bg1"/>
              </a:solidFill>
            </a:endParaRPr>
          </a:p>
        </p:txBody>
      </p:sp>
    </p:spTree>
    <p:extLst>
      <p:ext uri="{BB962C8B-B14F-4D97-AF65-F5344CB8AC3E}">
        <p14:creationId xmlns:p14="http://schemas.microsoft.com/office/powerpoint/2010/main" val="19363836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pPr algn="ctr"/>
            <a:r>
              <a:rPr lang="en-US" sz="2000" b="1" dirty="0" smtClean="0"/>
              <a:t>Wednesday 3/1/17</a:t>
            </a:r>
            <a:br>
              <a:rPr lang="en-US" sz="2000" b="1" dirty="0" smtClean="0"/>
            </a:br>
            <a:r>
              <a:rPr lang="en-US" sz="2000" b="1" dirty="0" smtClean="0"/>
              <a:t>Daily Grammar Practice: Subject Verb Agreement</a:t>
            </a:r>
            <a:endParaRPr lang="en-US" sz="2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1994211"/>
              </p:ext>
            </p:extLst>
          </p:nvPr>
        </p:nvGraphicFramePr>
        <p:xfrm>
          <a:off x="304800" y="1055794"/>
          <a:ext cx="8382000" cy="5402156"/>
        </p:xfrm>
        <a:graphic>
          <a:graphicData uri="http://schemas.openxmlformats.org/drawingml/2006/table">
            <a:tbl>
              <a:tblPr firstRow="1" bandRow="1">
                <a:tableStyleId>{ED083AE6-46FA-4A59-8FB0-9F97EB10719F}</a:tableStyleId>
              </a:tblPr>
              <a:tblGrid>
                <a:gridCol w="4191000"/>
                <a:gridCol w="4191000"/>
              </a:tblGrid>
              <a:tr h="278553">
                <a:tc>
                  <a:txBody>
                    <a:bodyPr/>
                    <a:lstStyle/>
                    <a:p>
                      <a:pPr algn="ctr"/>
                      <a:r>
                        <a:rPr lang="en-US" sz="1800" dirty="0" smtClean="0"/>
                        <a:t>Rule</a:t>
                      </a:r>
                      <a:endParaRPr lang="en-US" sz="1800" b="1" dirty="0"/>
                    </a:p>
                  </a:txBody>
                  <a:tcPr/>
                </a:tc>
                <a:tc>
                  <a:txBody>
                    <a:bodyPr/>
                    <a:lstStyle/>
                    <a:p>
                      <a:pPr algn="ctr"/>
                      <a:r>
                        <a:rPr lang="en-US" sz="1800" dirty="0" smtClean="0"/>
                        <a:t>Schmitt’s Example</a:t>
                      </a:r>
                      <a:endParaRPr lang="en-US" sz="1800" b="1" dirty="0"/>
                    </a:p>
                  </a:txBody>
                  <a:tcPr/>
                </a:tc>
              </a:tr>
              <a:tr h="22284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smtClean="0">
                          <a:solidFill>
                            <a:schemeClr val="tx1"/>
                          </a:solidFill>
                          <a:effectLst/>
                          <a:latin typeface="+mn-lt"/>
                          <a:ea typeface="+mn-ea"/>
                          <a:cs typeface="+mn-cs"/>
                          <a:sym typeface="Arial"/>
                          <a:rtl val="0"/>
                        </a:rPr>
                        <a:t>The word none is treated in various ways. Sometimes it uses a singular verb, and at other times, it uses a plural verb. When none means no one or not one, use </a:t>
                      </a:r>
                      <a:r>
                        <a:rPr lang="en-US" sz="1600" b="1" i="0" u="sng" strike="noStrike" cap="none" baseline="0" dirty="0" smtClean="0">
                          <a:solidFill>
                            <a:schemeClr val="tx1"/>
                          </a:solidFill>
                          <a:effectLst/>
                          <a:latin typeface="+mn-lt"/>
                          <a:ea typeface="+mn-ea"/>
                          <a:cs typeface="+mn-cs"/>
                          <a:sym typeface="Arial"/>
                          <a:rtl val="0"/>
                        </a:rPr>
                        <a:t>the singular form of the verb</a:t>
                      </a:r>
                      <a:r>
                        <a:rPr lang="en-US" sz="1600" b="1" i="0" u="none" strike="noStrike" cap="none" baseline="0" dirty="0" smtClean="0">
                          <a:solidFill>
                            <a:schemeClr val="tx1"/>
                          </a:solidFill>
                          <a:effectLst/>
                          <a:latin typeface="+mn-lt"/>
                          <a:ea typeface="+mn-ea"/>
                          <a:cs typeface="+mn-cs"/>
                          <a:sym typeface="Arial"/>
                          <a:rtl val="0"/>
                        </a:rPr>
                        <a:t>. When none means or suggests more than one thing or person, use </a:t>
                      </a:r>
                      <a:r>
                        <a:rPr lang="en-US" sz="1600" b="1" i="0" u="sng" strike="noStrike" cap="none" baseline="0" dirty="0" smtClean="0">
                          <a:solidFill>
                            <a:schemeClr val="tx1"/>
                          </a:solidFill>
                          <a:effectLst/>
                          <a:latin typeface="+mn-lt"/>
                          <a:ea typeface="+mn-ea"/>
                          <a:cs typeface="+mn-cs"/>
                          <a:sym typeface="Arial"/>
                          <a:rtl val="0"/>
                        </a:rPr>
                        <a:t>the plural form of the verb</a:t>
                      </a:r>
                      <a:endParaRPr lang="en-US" sz="1600" dirty="0" smtClean="0">
                        <a:effectLst/>
                      </a:endParaRPr>
                    </a:p>
                  </a:txBody>
                  <a:tcPr/>
                </a:tc>
                <a:tc>
                  <a:txBody>
                    <a:bodyPr/>
                    <a:lstStyle/>
                    <a:p>
                      <a:r>
                        <a:rPr lang="en-US" sz="1600" b="1" i="0" u="none" strike="noStrike" cap="none" baseline="0" dirty="0" smtClean="0">
                          <a:solidFill>
                            <a:schemeClr val="tx1"/>
                          </a:solidFill>
                          <a:effectLst/>
                          <a:latin typeface="+mn-lt"/>
                          <a:ea typeface="+mn-ea"/>
                          <a:cs typeface="+mn-cs"/>
                          <a:sym typeface="Arial"/>
                          <a:rtl val="0"/>
                        </a:rPr>
                        <a:t>None</a:t>
                      </a:r>
                      <a:r>
                        <a:rPr lang="en-US" sz="1600" b="0" i="0" u="none" strike="noStrike" cap="none" baseline="0" dirty="0" smtClean="0">
                          <a:solidFill>
                            <a:schemeClr val="tx1"/>
                          </a:solidFill>
                          <a:effectLst/>
                          <a:latin typeface="+mn-lt"/>
                          <a:ea typeface="+mn-ea"/>
                          <a:cs typeface="+mn-cs"/>
                          <a:sym typeface="Arial"/>
                          <a:rtl val="0"/>
                        </a:rPr>
                        <a:t> of them</a:t>
                      </a:r>
                      <a:r>
                        <a:rPr lang="en-US" sz="1600" b="0" i="0" u="sng" strike="noStrike" cap="none" baseline="0" dirty="0" smtClean="0">
                          <a:solidFill>
                            <a:schemeClr val="tx1"/>
                          </a:solidFill>
                          <a:effectLst/>
                          <a:latin typeface="+mn-lt"/>
                          <a:ea typeface="+mn-ea"/>
                          <a:cs typeface="+mn-cs"/>
                          <a:sym typeface="Arial"/>
                          <a:rtl val="0"/>
                        </a:rPr>
                        <a:t> is</a:t>
                      </a:r>
                      <a:r>
                        <a:rPr lang="en-US" sz="1600" b="0" i="0" u="none" strike="noStrike" cap="none" baseline="0" dirty="0" smtClean="0">
                          <a:solidFill>
                            <a:schemeClr val="tx1"/>
                          </a:solidFill>
                          <a:effectLst/>
                          <a:latin typeface="+mn-lt"/>
                          <a:ea typeface="+mn-ea"/>
                          <a:cs typeface="+mn-cs"/>
                          <a:sym typeface="Arial"/>
                          <a:rtl val="0"/>
                        </a:rPr>
                        <a:t> alive.</a:t>
                      </a:r>
                      <a:endParaRPr lang="en-US" sz="1600" dirty="0" smtClean="0">
                        <a:effectLst/>
                      </a:endParaRPr>
                    </a:p>
                    <a:p>
                      <a:endParaRPr lang="en-US" sz="1600" b="1" i="0" u="none" strike="noStrike" cap="none" baseline="0" dirty="0" smtClean="0">
                        <a:solidFill>
                          <a:schemeClr val="tx1"/>
                        </a:solidFill>
                        <a:effectLst/>
                        <a:latin typeface="+mn-lt"/>
                        <a:ea typeface="+mn-ea"/>
                        <a:cs typeface="+mn-cs"/>
                        <a:sym typeface="Arial"/>
                        <a:rtl val="0"/>
                      </a:endParaRPr>
                    </a:p>
                    <a:p>
                      <a:r>
                        <a:rPr lang="en-US" sz="1600" b="1" i="0" u="none" strike="noStrike" cap="none" baseline="0" dirty="0" smtClean="0">
                          <a:solidFill>
                            <a:schemeClr val="tx1"/>
                          </a:solidFill>
                          <a:effectLst/>
                          <a:latin typeface="+mn-lt"/>
                          <a:ea typeface="+mn-ea"/>
                          <a:cs typeface="+mn-cs"/>
                          <a:sym typeface="Arial"/>
                          <a:rtl val="0"/>
                        </a:rPr>
                        <a:t>None</a:t>
                      </a:r>
                      <a:r>
                        <a:rPr lang="en-US" sz="1600" b="0" i="0" u="sng" strike="noStrike" cap="none" baseline="0" dirty="0" smtClean="0">
                          <a:solidFill>
                            <a:schemeClr val="tx1"/>
                          </a:solidFill>
                          <a:effectLst/>
                          <a:latin typeface="+mn-lt"/>
                          <a:ea typeface="+mn-ea"/>
                          <a:cs typeface="+mn-cs"/>
                          <a:sym typeface="Arial"/>
                          <a:rtl val="0"/>
                        </a:rPr>
                        <a:t> are</a:t>
                      </a:r>
                      <a:r>
                        <a:rPr lang="en-US" sz="1600" b="0" i="0" u="none" strike="noStrike" cap="none" baseline="0" dirty="0" smtClean="0">
                          <a:solidFill>
                            <a:schemeClr val="tx1"/>
                          </a:solidFill>
                          <a:effectLst/>
                          <a:latin typeface="+mn-lt"/>
                          <a:ea typeface="+mn-ea"/>
                          <a:cs typeface="+mn-cs"/>
                          <a:sym typeface="Arial"/>
                          <a:rtl val="0"/>
                        </a:rPr>
                        <a:t> worthless because they continue help when needed. </a:t>
                      </a:r>
                      <a:endParaRPr lang="en-US" sz="1600" dirty="0" smtClean="0">
                        <a:effectLst/>
                      </a:endParaRPr>
                    </a:p>
                    <a:p>
                      <a:endParaRPr lang="en-US" sz="1600" dirty="0"/>
                    </a:p>
                  </a:txBody>
                  <a:tcPr/>
                </a:tc>
              </a:tr>
              <a:tr h="1253490">
                <a:tc>
                  <a:txBody>
                    <a:bodyPr/>
                    <a:lstStyle/>
                    <a:p>
                      <a:r>
                        <a:rPr lang="en-US" sz="1600" b="1" i="0" u="none" strike="noStrike" cap="none" baseline="0" dirty="0" smtClean="0">
                          <a:solidFill>
                            <a:schemeClr val="tx1"/>
                          </a:solidFill>
                          <a:effectLst/>
                          <a:latin typeface="+mn-lt"/>
                          <a:ea typeface="+mn-ea"/>
                          <a:cs typeface="+mn-cs"/>
                          <a:sym typeface="Arial"/>
                          <a:rtl val="0"/>
                        </a:rPr>
                        <a:t>Here and there cannot be subjects. Therefore, if a sentence begins with here or there, look for the subject and write the correct form of the verb.</a:t>
                      </a:r>
                      <a:r>
                        <a:rPr lang="en-US" sz="1600" dirty="0" smtClean="0">
                          <a:effectLst/>
                        </a:rPr>
                        <a:t> </a:t>
                      </a:r>
                      <a:endParaRPr lang="en-US" sz="1600" dirty="0"/>
                    </a:p>
                  </a:txBody>
                  <a:tcPr/>
                </a:tc>
                <a:tc>
                  <a:txBody>
                    <a:bodyPr/>
                    <a:lstStyle/>
                    <a:p>
                      <a:r>
                        <a:rPr lang="en-US" sz="1600" dirty="0" smtClean="0"/>
                        <a:t>There </a:t>
                      </a:r>
                      <a:r>
                        <a:rPr lang="en-US" sz="1600" u="sng" dirty="0" smtClean="0"/>
                        <a:t>are</a:t>
                      </a:r>
                      <a:r>
                        <a:rPr lang="en-US" sz="1600" dirty="0" smtClean="0"/>
                        <a:t> </a:t>
                      </a:r>
                      <a:r>
                        <a:rPr lang="en-US" sz="1600" b="1" dirty="0" smtClean="0"/>
                        <a:t>books</a:t>
                      </a:r>
                      <a:r>
                        <a:rPr lang="en-US" sz="1600" dirty="0" smtClean="0"/>
                        <a:t> on the floor.</a:t>
                      </a:r>
                      <a:endParaRPr lang="en-US" sz="1600" dirty="0"/>
                    </a:p>
                  </a:txBody>
                  <a:tcPr/>
                </a:tc>
              </a:tr>
              <a:tr h="12534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baseline="0" dirty="0" smtClean="0">
                          <a:solidFill>
                            <a:schemeClr val="tx1"/>
                          </a:solidFill>
                          <a:effectLst/>
                          <a:latin typeface="+mn-lt"/>
                          <a:ea typeface="+mn-ea"/>
                          <a:cs typeface="+mn-cs"/>
                          <a:sym typeface="Arial"/>
                          <a:rtl val="0"/>
                        </a:rPr>
                        <a:t>When the word number is preceded with the word a, use a plural verb. When the word number is preceded with the word the, use a singular verb.</a:t>
                      </a:r>
                      <a:r>
                        <a:rPr lang="en-US" sz="1600" dirty="0" smtClean="0">
                          <a:effectLst/>
                        </a:rPr>
                        <a:t> </a:t>
                      </a:r>
                    </a:p>
                    <a:p>
                      <a:endParaRPr lang="en-US" sz="1600" dirty="0"/>
                    </a:p>
                  </a:txBody>
                  <a:tcPr/>
                </a:tc>
                <a:tc>
                  <a:txBody>
                    <a:bodyPr/>
                    <a:lstStyle/>
                    <a:p>
                      <a:r>
                        <a:rPr lang="en-US" sz="1600" b="1" i="0" u="none" strike="noStrike" cap="none" baseline="0" dirty="0" smtClean="0">
                          <a:solidFill>
                            <a:schemeClr val="tx1"/>
                          </a:solidFill>
                          <a:effectLst/>
                          <a:latin typeface="+mn-lt"/>
                          <a:ea typeface="+mn-ea"/>
                          <a:cs typeface="+mn-cs"/>
                          <a:sym typeface="Arial"/>
                          <a:rtl val="0"/>
                        </a:rPr>
                        <a:t>A number</a:t>
                      </a:r>
                      <a:r>
                        <a:rPr lang="en-US" sz="1600" b="0" i="0" u="none" strike="noStrike" cap="none" baseline="0" dirty="0" smtClean="0">
                          <a:solidFill>
                            <a:schemeClr val="tx1"/>
                          </a:solidFill>
                          <a:effectLst/>
                          <a:latin typeface="+mn-lt"/>
                          <a:ea typeface="+mn-ea"/>
                          <a:cs typeface="+mn-cs"/>
                          <a:sym typeface="Arial"/>
                          <a:rtl val="0"/>
                        </a:rPr>
                        <a:t> of people</a:t>
                      </a:r>
                      <a:r>
                        <a:rPr lang="en-US" sz="1600" b="0" i="0" u="sng" strike="noStrike" cap="none" baseline="0" dirty="0" smtClean="0">
                          <a:solidFill>
                            <a:schemeClr val="tx1"/>
                          </a:solidFill>
                          <a:effectLst/>
                          <a:latin typeface="+mn-lt"/>
                          <a:ea typeface="+mn-ea"/>
                          <a:cs typeface="+mn-cs"/>
                          <a:sym typeface="Arial"/>
                          <a:rtl val="0"/>
                        </a:rPr>
                        <a:t> are</a:t>
                      </a:r>
                      <a:r>
                        <a:rPr lang="en-US" sz="1600" b="0" i="0" u="none" strike="noStrike" cap="none" baseline="0" dirty="0" smtClean="0">
                          <a:solidFill>
                            <a:schemeClr val="tx1"/>
                          </a:solidFill>
                          <a:effectLst/>
                          <a:latin typeface="+mn-lt"/>
                          <a:ea typeface="+mn-ea"/>
                          <a:cs typeface="+mn-cs"/>
                          <a:sym typeface="Arial"/>
                          <a:rtl val="0"/>
                        </a:rPr>
                        <a:t> waiting for you to finish.</a:t>
                      </a:r>
                    </a:p>
                    <a:p>
                      <a:r>
                        <a:rPr lang="en-US" sz="1600" b="0" i="0" u="none" strike="noStrike" cap="none" baseline="0" dirty="0" smtClean="0">
                          <a:solidFill>
                            <a:schemeClr val="tx1"/>
                          </a:solidFill>
                          <a:effectLst/>
                          <a:latin typeface="+mn-lt"/>
                          <a:ea typeface="+mn-ea"/>
                          <a:cs typeface="+mn-cs"/>
                          <a:sym typeface="Arial"/>
                          <a:rtl val="0"/>
                        </a:rPr>
                        <a:t> </a:t>
                      </a:r>
                    </a:p>
                    <a:p>
                      <a:r>
                        <a:rPr lang="en-US" sz="1600" b="1" i="0" u="none" strike="noStrike" cap="none" baseline="0" dirty="0" smtClean="0">
                          <a:solidFill>
                            <a:schemeClr val="tx1"/>
                          </a:solidFill>
                          <a:effectLst/>
                          <a:latin typeface="+mn-lt"/>
                          <a:ea typeface="+mn-ea"/>
                          <a:cs typeface="+mn-cs"/>
                          <a:sym typeface="Arial"/>
                          <a:rtl val="0"/>
                        </a:rPr>
                        <a:t>The number</a:t>
                      </a:r>
                      <a:r>
                        <a:rPr lang="en-US" sz="1600" b="0" i="0" u="none" strike="noStrike" cap="none" baseline="0" dirty="0" smtClean="0">
                          <a:solidFill>
                            <a:schemeClr val="tx1"/>
                          </a:solidFill>
                          <a:effectLst/>
                          <a:latin typeface="+mn-lt"/>
                          <a:ea typeface="+mn-ea"/>
                          <a:cs typeface="+mn-cs"/>
                          <a:sym typeface="Arial"/>
                          <a:rtl val="0"/>
                        </a:rPr>
                        <a:t> of trucks </a:t>
                      </a:r>
                      <a:r>
                        <a:rPr lang="en-US" sz="1600" b="0" i="0" u="sng" strike="noStrike" cap="none" baseline="0" dirty="0" smtClean="0">
                          <a:solidFill>
                            <a:schemeClr val="tx1"/>
                          </a:solidFill>
                          <a:effectLst/>
                          <a:latin typeface="+mn-lt"/>
                          <a:ea typeface="+mn-ea"/>
                          <a:cs typeface="+mn-cs"/>
                          <a:sym typeface="Arial"/>
                          <a:rtl val="0"/>
                        </a:rPr>
                        <a:t>appears</a:t>
                      </a:r>
                      <a:r>
                        <a:rPr lang="en-US" sz="1600" b="0" i="0" u="none" strike="noStrike" cap="none" baseline="0" dirty="0" smtClean="0">
                          <a:solidFill>
                            <a:schemeClr val="tx1"/>
                          </a:solidFill>
                          <a:effectLst/>
                          <a:latin typeface="+mn-lt"/>
                          <a:ea typeface="+mn-ea"/>
                          <a:cs typeface="+mn-cs"/>
                          <a:sym typeface="Arial"/>
                          <a:rtl val="0"/>
                        </a:rPr>
                        <a:t> to be too many</a:t>
                      </a:r>
                      <a:r>
                        <a:rPr lang="en-US" sz="1600" dirty="0" smtClean="0">
                          <a:effectLst/>
                        </a:rPr>
                        <a:t> </a:t>
                      </a:r>
                      <a:endParaRPr lang="en-US" sz="1600" dirty="0" smtClean="0"/>
                    </a:p>
                    <a:p>
                      <a:endParaRPr lang="en-US" sz="1600" dirty="0"/>
                    </a:p>
                  </a:txBody>
                  <a:tcPr/>
                </a:tc>
              </a:tr>
            </a:tbl>
          </a:graphicData>
        </a:graphic>
      </p:graphicFrame>
    </p:spTree>
    <p:extLst>
      <p:ext uri="{BB962C8B-B14F-4D97-AF65-F5344CB8AC3E}">
        <p14:creationId xmlns:p14="http://schemas.microsoft.com/office/powerpoint/2010/main" val="1822062005"/>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Practice</a:t>
            </a:r>
            <a:endParaRPr lang="en-US" sz="4400" b="1" dirty="0"/>
          </a:p>
        </p:txBody>
      </p:sp>
      <p:sp>
        <p:nvSpPr>
          <p:cNvPr id="3" name="Content Placeholder 2"/>
          <p:cNvSpPr>
            <a:spLocks noGrp="1"/>
          </p:cNvSpPr>
          <p:nvPr>
            <p:ph idx="1"/>
          </p:nvPr>
        </p:nvSpPr>
        <p:spPr>
          <a:xfrm>
            <a:off x="304800" y="1646237"/>
            <a:ext cx="8610600" cy="4906963"/>
          </a:xfrm>
        </p:spPr>
        <p:txBody>
          <a:bodyPr/>
          <a:lstStyle/>
          <a:p>
            <a:pPr fontAlgn="t"/>
            <a:r>
              <a:rPr lang="en-US" sz="1800" b="1" dirty="0"/>
              <a:t>Directions:</a:t>
            </a:r>
            <a:r>
              <a:rPr lang="en-US" sz="1800" dirty="0"/>
              <a:t> In the following sentences: circle the subjects and then write (S) for “singular” and (P) for “plural.” Underline the correct use of the verb and write (S) for “singular” and (P) “plural</a:t>
            </a:r>
            <a:r>
              <a:rPr lang="en-US" sz="1800" dirty="0" smtClean="0"/>
              <a:t>.”</a:t>
            </a:r>
          </a:p>
          <a:p>
            <a:pPr fontAlgn="t"/>
            <a:endParaRPr lang="en-US" sz="1650" dirty="0" smtClean="0"/>
          </a:p>
          <a:p>
            <a:pPr marL="342900" indent="-342900" fontAlgn="t">
              <a:buFont typeface="+mj-lt"/>
              <a:buAutoNum type="arabicPeriod"/>
            </a:pPr>
            <a:r>
              <a:rPr lang="en-US" sz="1650" dirty="0" smtClean="0"/>
              <a:t>None </a:t>
            </a:r>
            <a:r>
              <a:rPr lang="en-US" sz="1650" dirty="0"/>
              <a:t>of them (</a:t>
            </a:r>
            <a:r>
              <a:rPr lang="en-US" sz="1650" dirty="0" smtClean="0"/>
              <a:t>is / are</a:t>
            </a:r>
            <a:r>
              <a:rPr lang="en-US" sz="1650" dirty="0"/>
              <a:t>) worth your time. </a:t>
            </a:r>
          </a:p>
          <a:p>
            <a:pPr marL="342900" indent="-342900" fontAlgn="t">
              <a:buFont typeface="+mj-lt"/>
              <a:buAutoNum type="arabicPeriod"/>
            </a:pPr>
            <a:endParaRPr lang="en-US" sz="1650" dirty="0" smtClean="0"/>
          </a:p>
          <a:p>
            <a:pPr marL="342900" indent="-342900" fontAlgn="t">
              <a:buFont typeface="+mj-lt"/>
              <a:buAutoNum type="arabicPeriod"/>
            </a:pPr>
            <a:r>
              <a:rPr lang="en-US" sz="1650" dirty="0" smtClean="0"/>
              <a:t>None </a:t>
            </a:r>
            <a:r>
              <a:rPr lang="en-US" sz="1650" dirty="0"/>
              <a:t>of the printers (</a:t>
            </a:r>
            <a:r>
              <a:rPr lang="en-US" sz="1650" dirty="0" smtClean="0"/>
              <a:t>is / are</a:t>
            </a:r>
            <a:r>
              <a:rPr lang="en-US" sz="1650" dirty="0"/>
              <a:t>) working. </a:t>
            </a:r>
          </a:p>
          <a:p>
            <a:pPr marL="342900" indent="-342900" fontAlgn="t">
              <a:buFont typeface="+mj-lt"/>
              <a:buAutoNum type="arabicPeriod"/>
            </a:pPr>
            <a:endParaRPr lang="en-US" sz="1650" dirty="0" smtClean="0"/>
          </a:p>
          <a:p>
            <a:pPr marL="342900" indent="-342900" fontAlgn="t">
              <a:buFont typeface="+mj-lt"/>
              <a:buAutoNum type="arabicPeriod"/>
            </a:pPr>
            <a:r>
              <a:rPr lang="en-US" sz="1650" dirty="0" smtClean="0"/>
              <a:t>There </a:t>
            </a:r>
            <a:r>
              <a:rPr lang="en-US" sz="1650" dirty="0"/>
              <a:t>(</a:t>
            </a:r>
            <a:r>
              <a:rPr lang="en-US" sz="1650" dirty="0" smtClean="0"/>
              <a:t>is / are</a:t>
            </a:r>
            <a:r>
              <a:rPr lang="en-US" sz="1650" dirty="0"/>
              <a:t>) a cell phone ringing on my desk. </a:t>
            </a:r>
          </a:p>
          <a:p>
            <a:pPr marL="342900" indent="-342900" fontAlgn="t">
              <a:buFont typeface="+mj-lt"/>
              <a:buAutoNum type="arabicPeriod"/>
            </a:pPr>
            <a:endParaRPr lang="en-US" sz="1650" dirty="0" smtClean="0"/>
          </a:p>
          <a:p>
            <a:pPr marL="342900" indent="-342900" fontAlgn="t">
              <a:buFont typeface="+mj-lt"/>
              <a:buAutoNum type="arabicPeriod"/>
            </a:pPr>
            <a:r>
              <a:rPr lang="en-US" sz="1650" dirty="0" smtClean="0"/>
              <a:t>A </a:t>
            </a:r>
            <a:r>
              <a:rPr lang="en-US" sz="1650" dirty="0"/>
              <a:t>number of people (</a:t>
            </a:r>
            <a:r>
              <a:rPr lang="en-US" sz="1650" dirty="0" smtClean="0"/>
              <a:t>is / are</a:t>
            </a:r>
            <a:r>
              <a:rPr lang="en-US" sz="1650" dirty="0"/>
              <a:t>) angry at Mr. Schmitt for assigning too many assignments. </a:t>
            </a:r>
          </a:p>
          <a:p>
            <a:pPr marL="342900" indent="-342900" fontAlgn="t">
              <a:buFont typeface="+mj-lt"/>
              <a:buAutoNum type="arabicPeriod"/>
            </a:pPr>
            <a:endParaRPr lang="en-US" sz="1650" dirty="0" smtClean="0"/>
          </a:p>
          <a:p>
            <a:pPr marL="342900" indent="-342900" fontAlgn="t">
              <a:buFont typeface="+mj-lt"/>
              <a:buAutoNum type="arabicPeriod"/>
            </a:pPr>
            <a:r>
              <a:rPr lang="en-US" sz="1650" dirty="0" smtClean="0"/>
              <a:t>The </a:t>
            </a:r>
            <a:r>
              <a:rPr lang="en-US" sz="1650" dirty="0"/>
              <a:t>number of students in the hallway (</a:t>
            </a:r>
            <a:r>
              <a:rPr lang="en-US" sz="1650" dirty="0" smtClean="0"/>
              <a:t>continue / continues</a:t>
            </a:r>
            <a:r>
              <a:rPr lang="en-US" sz="1650" dirty="0"/>
              <a:t>) to grow. </a:t>
            </a:r>
          </a:p>
          <a:p>
            <a:pPr fontAlgn="t"/>
            <a:endParaRPr lang="en-US" sz="1650" dirty="0" smtClean="0"/>
          </a:p>
          <a:p>
            <a:pPr fontAlgn="t"/>
            <a:endParaRPr lang="en-US" sz="1650" dirty="0"/>
          </a:p>
          <a:p>
            <a:pPr fontAlgn="t"/>
            <a:r>
              <a:rPr lang="en-US" sz="2800" b="1" dirty="0" smtClean="0">
                <a:solidFill>
                  <a:schemeClr val="accent1"/>
                </a:solidFill>
              </a:rPr>
              <a:t>**Reminder, this will be on your quiz, so please include this where you record Bell </a:t>
            </a:r>
            <a:r>
              <a:rPr lang="en-US" sz="2800" b="1" dirty="0">
                <a:solidFill>
                  <a:schemeClr val="accent1"/>
                </a:solidFill>
              </a:rPr>
              <a:t>W</a:t>
            </a:r>
            <a:r>
              <a:rPr lang="en-US" sz="2800" b="1" dirty="0" smtClean="0">
                <a:solidFill>
                  <a:schemeClr val="accent1"/>
                </a:solidFill>
              </a:rPr>
              <a:t>ork. </a:t>
            </a:r>
            <a:endParaRPr lang="en-US" sz="2800" b="1" dirty="0">
              <a:solidFill>
                <a:schemeClr val="accent1"/>
              </a:solidFill>
            </a:endParaRPr>
          </a:p>
          <a:p>
            <a:pPr marL="342900" indent="-342900">
              <a:buFont typeface="+mj-lt"/>
              <a:buAutoNum type="arabicPeriod"/>
            </a:pPr>
            <a:endParaRPr lang="en-US" dirty="0"/>
          </a:p>
        </p:txBody>
      </p:sp>
    </p:spTree>
    <p:extLst>
      <p:ext uri="{BB962C8B-B14F-4D97-AF65-F5344CB8AC3E}">
        <p14:creationId xmlns:p14="http://schemas.microsoft.com/office/powerpoint/2010/main" val="590711436"/>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Word List for Quiz on 3/3/17</a:t>
            </a:r>
            <a:endParaRPr lang="en-US" sz="4400" b="1" dirty="0"/>
          </a:p>
        </p:txBody>
      </p:sp>
      <p:sp>
        <p:nvSpPr>
          <p:cNvPr id="3" name="Content Placeholder 2"/>
          <p:cNvSpPr>
            <a:spLocks noGrp="1"/>
          </p:cNvSpPr>
          <p:nvPr>
            <p:ph idx="1"/>
          </p:nvPr>
        </p:nvSpPr>
        <p:spPr>
          <a:xfrm>
            <a:off x="457200" y="1426782"/>
            <a:ext cx="8458200" cy="4525963"/>
          </a:xfrm>
        </p:spPr>
        <p:txBody>
          <a:bodyPr/>
          <a:lstStyle/>
          <a:p>
            <a:r>
              <a:rPr lang="en-US" sz="1600" b="1" dirty="0" smtClean="0"/>
              <a:t>Nullify (verb)</a:t>
            </a:r>
            <a:r>
              <a:rPr lang="en-US" sz="1600" dirty="0" smtClean="0"/>
              <a:t>	</a:t>
            </a:r>
            <a:r>
              <a:rPr lang="en-US" altLang="x-none" sz="1600" dirty="0" smtClean="0">
                <a:solidFill>
                  <a:schemeClr val="tx1"/>
                </a:solidFill>
              </a:rPr>
              <a:t> 	To make </a:t>
            </a:r>
            <a:r>
              <a:rPr lang="en-US" altLang="x-none" sz="1600" dirty="0">
                <a:solidFill>
                  <a:schemeClr val="tx1"/>
                </a:solidFill>
              </a:rPr>
              <a:t>legally null and void; </a:t>
            </a:r>
            <a:r>
              <a:rPr lang="en-US" altLang="x-none" sz="1600" dirty="0" smtClean="0">
                <a:solidFill>
                  <a:schemeClr val="tx1"/>
                </a:solidFill>
              </a:rPr>
              <a:t>invalidate. </a:t>
            </a:r>
            <a:r>
              <a:rPr lang="en-US" sz="1600" dirty="0" smtClean="0">
                <a:solidFill>
                  <a:schemeClr val="tx1"/>
                </a:solidFill>
              </a:rPr>
              <a:t>	</a:t>
            </a:r>
          </a:p>
          <a:p>
            <a:endParaRPr lang="en-US" sz="1600" dirty="0" smtClean="0"/>
          </a:p>
          <a:p>
            <a:r>
              <a:rPr lang="en-US" sz="1600" b="1" dirty="0" smtClean="0"/>
              <a:t>Materialize (verb) </a:t>
            </a:r>
            <a:r>
              <a:rPr lang="en-US" sz="1600" dirty="0" smtClean="0"/>
              <a:t>		To come into being; or to become real or visible. </a:t>
            </a:r>
          </a:p>
          <a:p>
            <a:endParaRPr lang="en-US" sz="1600" dirty="0" smtClean="0"/>
          </a:p>
          <a:p>
            <a:r>
              <a:rPr lang="en-US" sz="1600" b="1" dirty="0" smtClean="0"/>
              <a:t>Credulous (adj.)	</a:t>
            </a:r>
            <a:r>
              <a:rPr lang="en-US" sz="1600" dirty="0" smtClean="0"/>
              <a:t>	Having too great a readiness to believe in things. </a:t>
            </a:r>
          </a:p>
          <a:p>
            <a:endParaRPr lang="en-US" sz="1600" dirty="0" smtClean="0"/>
          </a:p>
          <a:p>
            <a:r>
              <a:rPr lang="en-US" sz="1600" b="1" dirty="0" smtClean="0"/>
              <a:t>Blight (verb)</a:t>
            </a:r>
            <a:r>
              <a:rPr lang="en-US" sz="1600" dirty="0" smtClean="0"/>
              <a:t>		To spoil, harm, or destroy. </a:t>
            </a:r>
          </a:p>
          <a:p>
            <a:endParaRPr lang="en-US" sz="1600" dirty="0" smtClean="0"/>
          </a:p>
          <a:p>
            <a:r>
              <a:rPr lang="en-US" sz="1600" b="1" dirty="0" smtClean="0"/>
              <a:t>Abrogate (verb)</a:t>
            </a:r>
            <a:r>
              <a:rPr lang="en-US" sz="1600" dirty="0" smtClean="0"/>
              <a:t>		To repeal or do away with (a law, right, or formal agreement. </a:t>
            </a:r>
          </a:p>
          <a:p>
            <a:endParaRPr lang="en-US" dirty="0"/>
          </a:p>
          <a:p>
            <a:endParaRPr lang="en-US" dirty="0" smtClean="0"/>
          </a:p>
          <a:p>
            <a:endParaRPr lang="en-US" sz="2400" b="1" dirty="0" smtClean="0">
              <a:solidFill>
                <a:schemeClr val="accent1"/>
              </a:solidFill>
            </a:endParaRPr>
          </a:p>
          <a:p>
            <a:r>
              <a:rPr lang="en-US" sz="2000" b="1" dirty="0" smtClean="0">
                <a:solidFill>
                  <a:schemeClr val="accent1"/>
                </a:solidFill>
              </a:rPr>
              <a:t>**Make </a:t>
            </a:r>
            <a:r>
              <a:rPr lang="en-US" sz="2000" b="1" dirty="0">
                <a:solidFill>
                  <a:schemeClr val="accent1"/>
                </a:solidFill>
              </a:rPr>
              <a:t>sure you know synonyms, antonyms, and how to use the word in a sentence. </a:t>
            </a:r>
            <a:r>
              <a:rPr lang="en-US" sz="2000" b="1" dirty="0">
                <a:solidFill>
                  <a:schemeClr val="accent1"/>
                </a:solidFill>
                <a:sym typeface="Wingdings"/>
              </a:rPr>
              <a:t> </a:t>
            </a:r>
            <a:endParaRPr lang="en-US" sz="2000" b="1" dirty="0">
              <a:solidFill>
                <a:schemeClr val="accent1"/>
              </a:solidFill>
            </a:endParaRPr>
          </a:p>
          <a:p>
            <a:endParaRPr lang="en-US" sz="2000" b="1" dirty="0" smtClean="0">
              <a:solidFill>
                <a:schemeClr val="accent1"/>
              </a:solidFill>
            </a:endParaRPr>
          </a:p>
          <a:p>
            <a:r>
              <a:rPr lang="en-US" sz="2000" b="1" dirty="0" smtClean="0">
                <a:solidFill>
                  <a:schemeClr val="accent1"/>
                </a:solidFill>
              </a:rPr>
              <a:t>**There will also be subject verb agreement on the quiz. </a:t>
            </a:r>
          </a:p>
          <a:p>
            <a:endParaRPr lang="en-US" dirty="0"/>
          </a:p>
        </p:txBody>
      </p:sp>
    </p:spTree>
    <p:extLst>
      <p:ext uri="{BB962C8B-B14F-4D97-AF65-F5344CB8AC3E}">
        <p14:creationId xmlns:p14="http://schemas.microsoft.com/office/powerpoint/2010/main" val="1868204486"/>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 3/2/17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Take attendance and make sure everyone has their schedule in order to meet with the counselors. </a:t>
            </a:r>
          </a:p>
          <a:p>
            <a:pPr eaLnBrk="1" fontAlgn="auto" hangingPunct="1">
              <a:lnSpc>
                <a:spcPct val="80000"/>
              </a:lnSpc>
              <a:spcBef>
                <a:spcPts val="0"/>
              </a:spcBef>
              <a:spcAft>
                <a:spcPts val="0"/>
              </a:spcAft>
              <a:buClr>
                <a:srgbClr val="000000"/>
              </a:buClr>
              <a:buSzPct val="100000"/>
              <a:defRPr/>
            </a:pPr>
            <a:r>
              <a:rPr lang="en-US" sz="1800" b="1" dirty="0" smtClean="0">
                <a:solidFill>
                  <a:schemeClr val="bg2">
                    <a:lumMod val="60000"/>
                    <a:lumOff val="40000"/>
                  </a:schemeClr>
                </a:solidFill>
                <a:latin typeface="Calibri"/>
                <a:ea typeface="Calibri"/>
                <a:cs typeface="Calibri"/>
                <a:sym typeface="Calibri"/>
              </a:rPr>
              <a:t>In </a:t>
            </a:r>
            <a:r>
              <a:rPr lang="en-US" sz="1800" b="1" dirty="0">
                <a:solidFill>
                  <a:schemeClr val="bg2">
                    <a:lumMod val="60000"/>
                    <a:lumOff val="40000"/>
                  </a:schemeClr>
                </a:solidFill>
                <a:latin typeface="Calibri"/>
                <a:ea typeface="Calibri"/>
                <a:cs typeface="Calibri"/>
                <a:sym typeface="Calibri"/>
              </a:rPr>
              <a:t>class activities</a:t>
            </a:r>
            <a:r>
              <a:rPr lang="en-US" sz="1800" b="1" dirty="0" smtClean="0">
                <a:solidFill>
                  <a:schemeClr val="bg2">
                    <a:lumMod val="60000"/>
                    <a:lumOff val="40000"/>
                  </a:schemeClr>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Finish and turn in Mort </a:t>
            </a:r>
            <a:r>
              <a:rPr lang="en-US" sz="1800" dirty="0" err="1" smtClean="0">
                <a:latin typeface="Calibri"/>
                <a:ea typeface="Calibri"/>
                <a:cs typeface="Calibri"/>
                <a:sym typeface="Calibri"/>
              </a:rPr>
              <a:t>Crim</a:t>
            </a:r>
            <a:r>
              <a:rPr lang="en-US" sz="1800" dirty="0" smtClean="0">
                <a:latin typeface="Calibri"/>
                <a:ea typeface="Calibri"/>
                <a:cs typeface="Calibri"/>
                <a:sym typeface="Calibri"/>
              </a:rPr>
              <a:t> text (annotations + 5 questions) at the end of the hour.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Read your SSR book and work on your weekly response </a:t>
            </a:r>
            <a:r>
              <a:rPr lang="en-US" sz="1800" b="1" dirty="0" smtClean="0">
                <a:latin typeface="Calibri"/>
                <a:ea typeface="Calibri"/>
                <a:cs typeface="Calibri"/>
                <a:sym typeface="Calibri"/>
              </a:rPr>
              <a:t>(due Sunday on Google Classroom or Monday at the start of the hour if handwritten)</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Study for your quiz tomorrow on WOTD and grammar (subject-verb agreement).</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mn-lt"/>
                <a:ea typeface="Calibri"/>
                <a:cs typeface="Calibri"/>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use </a:t>
            </a:r>
            <a:r>
              <a:rPr lang="en-US" sz="1600" dirty="0">
                <a:solidFill>
                  <a:schemeClr val="tx1"/>
                </a:solidFill>
                <a:latin typeface="+mn-lt"/>
                <a:ea typeface="Calibri"/>
                <a:cs typeface="Calibri"/>
                <a:sym typeface="Calibri"/>
              </a:rPr>
              <a:t>context (e.g., the overall meaning of a sentence, paragraph, or text; a word's position or function in a sentence) as a clue to the meaning of a word or phrase.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identify </a:t>
            </a:r>
            <a:r>
              <a:rPr lang="en-US" sz="1600" dirty="0">
                <a:solidFill>
                  <a:schemeClr val="tx1"/>
                </a:solidFill>
                <a:latin typeface="+mn-lt"/>
                <a:ea typeface="Calibri"/>
                <a:cs typeface="Calibri"/>
                <a:sym typeface="Calibri"/>
              </a:rPr>
              <a:t>and correctly use patterns of word changes that indicate different meanings or parts of speech (e.g., conceive, conception, conceivable).</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2960101399"/>
      </p:ext>
    </p:extLst>
  </p:cSld>
  <p:clrMapOvr>
    <a:masterClrMapping/>
  </p:clrMapOvr>
  <p:transition spd="slow">
    <p:cut/>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3/3/17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800" b="1" dirty="0">
                <a:latin typeface="Calibri"/>
                <a:ea typeface="Calibri"/>
                <a:cs typeface="Calibri"/>
                <a:sym typeface="Calibri"/>
              </a:rPr>
              <a:t>Bell Work:</a:t>
            </a:r>
            <a:r>
              <a:rPr lang="en-US" sz="1800" dirty="0">
                <a:latin typeface="Calibri"/>
                <a:ea typeface="Calibri"/>
                <a:cs typeface="Calibri"/>
                <a:sym typeface="Calibri"/>
              </a:rPr>
              <a:t> </a:t>
            </a:r>
            <a:r>
              <a:rPr lang="en-US" sz="1800" dirty="0" smtClean="0">
                <a:latin typeface="Calibri"/>
                <a:ea typeface="Calibri"/>
                <a:cs typeface="Calibri"/>
                <a:sym typeface="Calibri"/>
              </a:rPr>
              <a:t>Partner up and wait for directions before starting the quiz </a:t>
            </a:r>
            <a:r>
              <a:rPr lang="en-US" sz="1800" b="1" dirty="0" smtClean="0">
                <a:latin typeface="Calibri"/>
                <a:ea typeface="Calibri"/>
                <a:cs typeface="Calibri"/>
                <a:sym typeface="Calibri"/>
              </a:rPr>
              <a:t>(partners = 2). </a:t>
            </a:r>
          </a:p>
          <a:p>
            <a:pPr eaLnBrk="1" fontAlgn="auto" hangingPunct="1">
              <a:lnSpc>
                <a:spcPct val="80000"/>
              </a:lnSpc>
              <a:spcBef>
                <a:spcPts val="0"/>
              </a:spcBef>
              <a:spcAft>
                <a:spcPts val="0"/>
              </a:spcAft>
              <a:buClr>
                <a:srgbClr val="000000"/>
              </a:buClr>
              <a:buSzPct val="100000"/>
              <a:defRPr/>
            </a:pPr>
            <a:r>
              <a:rPr lang="en-US" sz="1800" b="1" dirty="0" smtClean="0">
                <a:solidFill>
                  <a:srgbClr val="C20E9B"/>
                </a:solidFill>
                <a:latin typeface="Calibri"/>
                <a:ea typeface="Calibri"/>
                <a:cs typeface="Calibri"/>
                <a:sym typeface="Calibri"/>
              </a:rPr>
              <a:t>In </a:t>
            </a:r>
            <a:r>
              <a:rPr lang="en-US" sz="1800" b="1" dirty="0">
                <a:solidFill>
                  <a:srgbClr val="C20E9B"/>
                </a:solidFill>
                <a:latin typeface="Calibri"/>
                <a:ea typeface="Calibri"/>
                <a:cs typeface="Calibri"/>
                <a:sym typeface="Calibri"/>
              </a:rPr>
              <a:t>class activities</a:t>
            </a:r>
            <a:r>
              <a:rPr lang="en-US" sz="1800" b="1" dirty="0" smtClean="0">
                <a:solidFill>
                  <a:srgbClr val="C20E9B"/>
                </a:solidFill>
                <a:latin typeface="Calibri"/>
                <a:ea typeface="Calibri"/>
                <a:cs typeface="Calibri"/>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Finish and turn in Mort </a:t>
            </a:r>
            <a:r>
              <a:rPr lang="en-US" sz="1800" dirty="0" err="1" smtClean="0">
                <a:latin typeface="Calibri"/>
                <a:ea typeface="Calibri"/>
                <a:cs typeface="Calibri"/>
                <a:sym typeface="Calibri"/>
              </a:rPr>
              <a:t>Crim</a:t>
            </a:r>
            <a:r>
              <a:rPr lang="en-US" sz="1800" dirty="0" smtClean="0">
                <a:latin typeface="Calibri"/>
                <a:ea typeface="Calibri"/>
                <a:cs typeface="Calibri"/>
                <a:sym typeface="Calibri"/>
              </a:rPr>
              <a:t> text (annotations + 5 questions) to your class’s designated “turned in” folder </a:t>
            </a:r>
            <a:r>
              <a:rPr lang="en-US" sz="1800" b="1" dirty="0" smtClean="0">
                <a:solidFill>
                  <a:srgbClr val="7030A0"/>
                </a:solidFill>
                <a:latin typeface="Calibri"/>
                <a:ea typeface="Calibri"/>
                <a:cs typeface="Calibri"/>
                <a:sym typeface="Calibri"/>
              </a:rPr>
              <a:t>(2</a:t>
            </a:r>
            <a:r>
              <a:rPr lang="en-US" sz="1800" b="1" baseline="30000" dirty="0" smtClean="0">
                <a:solidFill>
                  <a:srgbClr val="7030A0"/>
                </a:solidFill>
                <a:latin typeface="Calibri"/>
                <a:ea typeface="Calibri"/>
                <a:cs typeface="Calibri"/>
                <a:sym typeface="Calibri"/>
              </a:rPr>
              <a:t>nd</a:t>
            </a:r>
            <a:r>
              <a:rPr lang="en-US" sz="1800" b="1" dirty="0" smtClean="0">
                <a:solidFill>
                  <a:srgbClr val="7030A0"/>
                </a:solidFill>
                <a:latin typeface="Calibri"/>
                <a:ea typeface="Calibri"/>
                <a:cs typeface="Calibri"/>
                <a:sym typeface="Calibri"/>
              </a:rPr>
              <a:t> hour = blue, 3</a:t>
            </a:r>
            <a:r>
              <a:rPr lang="en-US" sz="1800" b="1" baseline="30000" dirty="0" smtClean="0">
                <a:solidFill>
                  <a:srgbClr val="7030A0"/>
                </a:solidFill>
                <a:latin typeface="Calibri"/>
                <a:ea typeface="Calibri"/>
                <a:cs typeface="Calibri"/>
                <a:sym typeface="Calibri"/>
              </a:rPr>
              <a:t>rd</a:t>
            </a:r>
            <a:r>
              <a:rPr lang="en-US" sz="1800" b="1" dirty="0" smtClean="0">
                <a:solidFill>
                  <a:srgbClr val="7030A0"/>
                </a:solidFill>
                <a:latin typeface="Calibri"/>
                <a:ea typeface="Calibri"/>
                <a:cs typeface="Calibri"/>
                <a:sym typeface="Calibri"/>
              </a:rPr>
              <a:t> hour = yellow, 5</a:t>
            </a:r>
            <a:r>
              <a:rPr lang="en-US" sz="1800" b="1" baseline="30000" dirty="0" smtClean="0">
                <a:solidFill>
                  <a:srgbClr val="7030A0"/>
                </a:solidFill>
                <a:latin typeface="Calibri"/>
                <a:ea typeface="Calibri"/>
                <a:cs typeface="Calibri"/>
                <a:sym typeface="Calibri"/>
              </a:rPr>
              <a:t>th</a:t>
            </a:r>
            <a:r>
              <a:rPr lang="en-US" sz="1800" b="1" dirty="0" smtClean="0">
                <a:solidFill>
                  <a:srgbClr val="7030A0"/>
                </a:solidFill>
                <a:latin typeface="Calibri"/>
                <a:ea typeface="Calibri"/>
                <a:cs typeface="Calibri"/>
                <a:sym typeface="Calibri"/>
              </a:rPr>
              <a:t> hour = red, 6</a:t>
            </a:r>
            <a:r>
              <a:rPr lang="en-US" sz="1800" b="1" baseline="30000" dirty="0" smtClean="0">
                <a:solidFill>
                  <a:srgbClr val="7030A0"/>
                </a:solidFill>
                <a:latin typeface="Calibri"/>
                <a:ea typeface="Calibri"/>
                <a:cs typeface="Calibri"/>
                <a:sym typeface="Calibri"/>
              </a:rPr>
              <a:t>th</a:t>
            </a:r>
            <a:r>
              <a:rPr lang="en-US" sz="1800" b="1" dirty="0" smtClean="0">
                <a:solidFill>
                  <a:srgbClr val="7030A0"/>
                </a:solidFill>
                <a:latin typeface="Calibri"/>
                <a:ea typeface="Calibri"/>
                <a:cs typeface="Calibri"/>
                <a:sym typeface="Calibri"/>
              </a:rPr>
              <a:t> hour= green)</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dirty="0" smtClean="0">
                <a:latin typeface="Calibri"/>
                <a:ea typeface="Calibri"/>
                <a:cs typeface="Calibri"/>
                <a:sym typeface="Calibri"/>
              </a:rPr>
              <a:t>Read your SSR book and work on your weekly response </a:t>
            </a:r>
            <a:r>
              <a:rPr lang="en-US" sz="1800" b="1" dirty="0" smtClean="0">
                <a:solidFill>
                  <a:srgbClr val="FF0000"/>
                </a:solidFill>
                <a:latin typeface="Calibri"/>
                <a:ea typeface="Calibri"/>
                <a:cs typeface="Calibri"/>
                <a:sym typeface="Calibri"/>
              </a:rPr>
              <a:t>(due Sunday on Google Classroom or Monday at the start of the hour if handwritten)</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800" b="1" dirty="0" smtClean="0">
                <a:solidFill>
                  <a:srgbClr val="0070C0"/>
                </a:solidFill>
                <a:latin typeface="Calibri"/>
                <a:ea typeface="Calibri"/>
                <a:cs typeface="Calibri"/>
                <a:sym typeface="Calibri"/>
              </a:rPr>
              <a:t>At the end of the hour, I will introduce the Khan Challenge which </a:t>
            </a:r>
            <a:r>
              <a:rPr lang="en-US" sz="1800" b="1" dirty="0" err="1" smtClean="0">
                <a:solidFill>
                  <a:srgbClr val="0070C0"/>
                </a:solidFill>
                <a:latin typeface="Calibri"/>
                <a:ea typeface="Calibri"/>
                <a:cs typeface="Calibri"/>
                <a:sym typeface="Calibri"/>
              </a:rPr>
              <a:t>Palise</a:t>
            </a:r>
            <a:r>
              <a:rPr lang="en-US" sz="1800" b="1" dirty="0" smtClean="0">
                <a:solidFill>
                  <a:srgbClr val="0070C0"/>
                </a:solidFill>
                <a:latin typeface="Calibri"/>
                <a:ea typeface="Calibri"/>
                <a:cs typeface="Calibri"/>
                <a:sym typeface="Calibri"/>
              </a:rPr>
              <a:t> and </a:t>
            </a:r>
            <a:r>
              <a:rPr lang="en-US" sz="1800" b="1" dirty="0" err="1" smtClean="0">
                <a:solidFill>
                  <a:srgbClr val="0070C0"/>
                </a:solidFill>
                <a:latin typeface="Calibri"/>
                <a:ea typeface="Calibri"/>
                <a:cs typeface="Calibri"/>
                <a:sym typeface="Calibri"/>
              </a:rPr>
              <a:t>Kubicek’s</a:t>
            </a:r>
            <a:r>
              <a:rPr lang="en-US" sz="1800" b="1" dirty="0" smtClean="0">
                <a:solidFill>
                  <a:srgbClr val="0070C0"/>
                </a:solidFill>
                <a:latin typeface="Calibri"/>
                <a:ea typeface="Calibri"/>
                <a:cs typeface="Calibri"/>
                <a:sym typeface="Calibri"/>
              </a:rPr>
              <a:t> classes are also participating in. It will run until 4/7/17. </a:t>
            </a:r>
          </a:p>
          <a:p>
            <a:pPr eaLnBrk="1" fontAlgn="auto" hangingPunct="1">
              <a:lnSpc>
                <a:spcPct val="80000"/>
              </a:lnSpc>
              <a:spcBef>
                <a:spcPts val="400"/>
              </a:spcBef>
              <a:spcAft>
                <a:spcPts val="0"/>
              </a:spcAft>
              <a:buClr>
                <a:srgbClr val="000000"/>
              </a:buClr>
              <a:buSzPct val="100000"/>
              <a:defRPr/>
            </a:pPr>
            <a:r>
              <a:rPr lang="en-US" sz="18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mn-lt"/>
                <a:ea typeface="Calibri"/>
                <a:cs typeface="Calibri"/>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a:t>
            </a:r>
            <a:r>
              <a:rPr lang="en-US" sz="1600" dirty="0"/>
              <a:t>c</a:t>
            </a:r>
            <a:r>
              <a:rPr lang="en-US" sz="1600" dirty="0" smtClean="0"/>
              <a:t>ite </a:t>
            </a:r>
            <a:r>
              <a:rPr lang="en-US" sz="1600" dirty="0"/>
              <a:t>strong and thorough textual evidence to support analysis of what the text says explicitly as well as inferences drawn from the text, including determining where the text leaves matters uncertain</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t>I can analyze </a:t>
            </a:r>
            <a:r>
              <a:rPr lang="en-US" sz="1600" dirty="0"/>
              <a:t>and evaluate the effectiveness of the structure an author uses in his or her exposition or argument, including whether the structure makes points clear, convincing, and engaging</a:t>
            </a:r>
            <a:r>
              <a:rPr lang="en-US" sz="1600" dirty="0" smtClean="0"/>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use </a:t>
            </a:r>
            <a:r>
              <a:rPr lang="en-US" sz="1600" dirty="0">
                <a:solidFill>
                  <a:schemeClr val="tx1"/>
                </a:solidFill>
                <a:latin typeface="+mn-lt"/>
                <a:ea typeface="Calibri"/>
                <a:cs typeface="Calibri"/>
                <a:sym typeface="Calibri"/>
              </a:rPr>
              <a:t>context (e.g., the overall meaning of a sentence, paragraph, or text; a word's position or function in a sentence) as a clue to the meaning of a word or phrase.</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mn-lt"/>
                <a:ea typeface="Calibri"/>
                <a:cs typeface="Calibri"/>
                <a:sym typeface="Calibri"/>
              </a:rPr>
              <a:t>I can identify </a:t>
            </a:r>
            <a:r>
              <a:rPr lang="en-US" sz="1600" dirty="0">
                <a:solidFill>
                  <a:schemeClr val="tx1"/>
                </a:solidFill>
                <a:latin typeface="+mn-lt"/>
                <a:ea typeface="Calibri"/>
                <a:cs typeface="Calibri"/>
                <a:sym typeface="Calibri"/>
              </a:rPr>
              <a:t>and correctly use patterns of word changes that indicate different meanings or parts of speech (e.g., conceive, conception, conceivable).</a:t>
            </a:r>
            <a:endParaRPr lang="en-US" sz="1600" dirty="0" smtClean="0">
              <a:solidFill>
                <a:schemeClr val="tx1"/>
              </a:solidFill>
              <a:latin typeface="+mn-lt"/>
              <a:ea typeface="Calibri"/>
              <a:cs typeface="Calibri"/>
              <a:sym typeface="Calibri"/>
            </a:endParaRPr>
          </a:p>
        </p:txBody>
      </p:sp>
    </p:spTree>
    <p:extLst>
      <p:ext uri="{BB962C8B-B14F-4D97-AF65-F5344CB8AC3E}">
        <p14:creationId xmlns:p14="http://schemas.microsoft.com/office/powerpoint/2010/main" val="2916589595"/>
      </p:ext>
    </p:extLst>
  </p:cSld>
  <p:clrMapOvr>
    <a:masterClrMapping/>
  </p:clrMapOvr>
  <p:transition spd="slow">
    <p:cut/>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 3/6/17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600" b="1" dirty="0">
                <a:latin typeface="Calibri" charset="0"/>
                <a:ea typeface="Calibri" charset="0"/>
                <a:cs typeface="Calibri" charset="0"/>
                <a:sym typeface="Calibri"/>
              </a:rPr>
              <a:t>Bell Work:</a:t>
            </a:r>
            <a:r>
              <a:rPr lang="en-US" sz="1600" dirty="0">
                <a:latin typeface="Calibri" charset="0"/>
                <a:ea typeface="Calibri" charset="0"/>
                <a:cs typeface="Calibri" charset="0"/>
                <a:sym typeface="Calibri"/>
              </a:rPr>
              <a:t> </a:t>
            </a:r>
            <a:r>
              <a:rPr lang="en-US" sz="1600" dirty="0" smtClean="0">
                <a:latin typeface="Calibri" charset="0"/>
                <a:ea typeface="Calibri" charset="0"/>
                <a:cs typeface="Calibri" charset="0"/>
                <a:sym typeface="Calibri"/>
              </a:rPr>
              <a:t>WOTD + semi colon rules. </a:t>
            </a:r>
            <a:endParaRPr lang="en-US" sz="1600" b="1" dirty="0" smtClean="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600" b="1" dirty="0" smtClean="0">
                <a:solidFill>
                  <a:srgbClr val="C20E9B"/>
                </a:solidFill>
                <a:latin typeface="Calibri" charset="0"/>
                <a:ea typeface="Calibri" charset="0"/>
                <a:cs typeface="Calibri" charset="0"/>
                <a:sym typeface="Calibri"/>
              </a:rPr>
              <a:t>In </a:t>
            </a:r>
            <a:r>
              <a:rPr lang="en-US" sz="1600" b="1" dirty="0">
                <a:solidFill>
                  <a:srgbClr val="C20E9B"/>
                </a:solidFill>
                <a:latin typeface="Calibri" charset="0"/>
                <a:ea typeface="Calibri" charset="0"/>
                <a:cs typeface="Calibri" charset="0"/>
                <a:sym typeface="Calibri"/>
              </a:rPr>
              <a:t>class activities</a:t>
            </a:r>
            <a:r>
              <a:rPr lang="en-US" sz="16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dirty="0" smtClean="0">
                <a:latin typeface="Calibri" charset="0"/>
                <a:ea typeface="Calibri" charset="0"/>
                <a:cs typeface="Calibri" charset="0"/>
                <a:sym typeface="Calibri"/>
              </a:rPr>
              <a:t>After bell work, I will have a student come around and collect your SSR weekly response (if it was handwritten). </a:t>
            </a:r>
            <a:endParaRPr lang="en-US" sz="1600" b="1" dirty="0" smtClean="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dirty="0" smtClean="0">
                <a:latin typeface="Calibri" charset="0"/>
                <a:ea typeface="Calibri" charset="0"/>
                <a:cs typeface="Calibri" charset="0"/>
                <a:sym typeface="Calibri"/>
              </a:rPr>
              <a:t>SAT Rhetorical Analysis Practice: Please grab your assigned Chromebook and sign into Khan Academy. Make sure you click “sign in with Google” or type in your log  in if you used a different email address. </a:t>
            </a:r>
            <a:r>
              <a:rPr lang="en-US" sz="1600" b="1" dirty="0" smtClean="0">
                <a:latin typeface="Calibri" charset="0"/>
                <a:ea typeface="Calibri" charset="0"/>
                <a:cs typeface="Calibri" charset="0"/>
                <a:sym typeface="Calibri"/>
              </a:rPr>
              <a:t>Once signed in, follow these steps:</a:t>
            </a:r>
          </a:p>
          <a:p>
            <a:pPr eaLnBrk="1" fontAlgn="auto" hangingPunct="1">
              <a:lnSpc>
                <a:spcPct val="80000"/>
              </a:lnSpc>
              <a:spcBef>
                <a:spcPts val="400"/>
              </a:spcBef>
              <a:spcAft>
                <a:spcPts val="0"/>
              </a:spcAft>
              <a:buClr>
                <a:srgbClr val="000000"/>
              </a:buClr>
              <a:buSzPct val="100000"/>
              <a:defRPr/>
            </a:pPr>
            <a:r>
              <a:rPr lang="en-US" sz="1600" b="1" dirty="0" smtClean="0">
                <a:solidFill>
                  <a:srgbClr val="FF0000"/>
                </a:solidFill>
                <a:latin typeface="Calibri" charset="0"/>
                <a:ea typeface="Calibri" charset="0"/>
                <a:cs typeface="Calibri" charset="0"/>
                <a:sym typeface="Calibri"/>
              </a:rPr>
              <a:t>	⇢Click “Subjects” in the top left hand corner. </a:t>
            </a:r>
          </a:p>
          <a:p>
            <a:pPr eaLnBrk="1" fontAlgn="auto" hangingPunct="1">
              <a:lnSpc>
                <a:spcPct val="80000"/>
              </a:lnSpc>
              <a:spcBef>
                <a:spcPts val="400"/>
              </a:spcBef>
              <a:spcAft>
                <a:spcPts val="0"/>
              </a:spcAft>
              <a:buClr>
                <a:srgbClr val="000000"/>
              </a:buClr>
              <a:buSzPct val="100000"/>
              <a:defRPr/>
            </a:pPr>
            <a:r>
              <a:rPr lang="en-US" sz="1600" b="1" dirty="0" smtClean="0">
                <a:solidFill>
                  <a:srgbClr val="FF0000"/>
                </a:solidFill>
                <a:latin typeface="Calibri" charset="0"/>
                <a:ea typeface="Calibri" charset="0"/>
                <a:cs typeface="Calibri" charset="0"/>
                <a:sym typeface="Calibri"/>
              </a:rPr>
              <a:t>	⇢On the write side under “Test Prep” click “SAT”</a:t>
            </a:r>
          </a:p>
          <a:p>
            <a:pPr eaLnBrk="1" fontAlgn="auto" hangingPunct="1">
              <a:lnSpc>
                <a:spcPct val="80000"/>
              </a:lnSpc>
              <a:spcBef>
                <a:spcPts val="400"/>
              </a:spcBef>
              <a:spcAft>
                <a:spcPts val="0"/>
              </a:spcAft>
              <a:buClr>
                <a:srgbClr val="000000"/>
              </a:buClr>
              <a:buSzPct val="100000"/>
              <a:defRPr/>
            </a:pPr>
            <a:r>
              <a:rPr lang="en-US" sz="1600" b="1" dirty="0" smtClean="0">
                <a:solidFill>
                  <a:srgbClr val="FF0000"/>
                </a:solidFill>
                <a:latin typeface="Calibri" charset="0"/>
                <a:ea typeface="Calibri" charset="0"/>
                <a:cs typeface="Calibri" charset="0"/>
                <a:sym typeface="Calibri"/>
              </a:rPr>
              <a:t>	⇢Towards the top, in the middle of the bar, click “Practice”</a:t>
            </a:r>
          </a:p>
          <a:p>
            <a:pPr eaLnBrk="1" fontAlgn="auto" hangingPunct="1">
              <a:lnSpc>
                <a:spcPct val="80000"/>
              </a:lnSpc>
              <a:spcBef>
                <a:spcPts val="400"/>
              </a:spcBef>
              <a:spcAft>
                <a:spcPts val="0"/>
              </a:spcAft>
              <a:buClr>
                <a:srgbClr val="000000"/>
              </a:buClr>
              <a:buSzPct val="100000"/>
              <a:defRPr/>
            </a:pPr>
            <a:r>
              <a:rPr lang="en-US" sz="1600" b="1" dirty="0" smtClean="0">
                <a:solidFill>
                  <a:srgbClr val="FF0000"/>
                </a:solidFill>
                <a:latin typeface="Calibri" charset="0"/>
                <a:ea typeface="Calibri" charset="0"/>
                <a:cs typeface="Calibri" charset="0"/>
                <a:sym typeface="Calibri"/>
              </a:rPr>
              <a:t>	⇢Towards the top, on the right, click “Essay.” Scroll down to the essay titled “The 	  	Digital Parent Trap” and click “practice.”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b="1" dirty="0" smtClean="0">
                <a:solidFill>
                  <a:srgbClr val="0070C0"/>
                </a:solidFill>
                <a:latin typeface="Calibri" charset="0"/>
                <a:ea typeface="Calibri" charset="0"/>
                <a:cs typeface="Calibri" charset="0"/>
                <a:sym typeface="Calibri"/>
              </a:rPr>
              <a:t>You will have 50 minutes to read and write the rhetorical analysis essay. I will set a timer. I will give you 10 minutes to read and annotate the text. Then, you will have the remaining 40 minutes to draft a quick outline and start writing the analysis. I will let you know when there is 5 minutes left so that you can review your essay and submit it.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b="1" dirty="0" smtClean="0">
                <a:solidFill>
                  <a:srgbClr val="7030A0"/>
                </a:solidFill>
                <a:latin typeface="Calibri" charset="0"/>
                <a:ea typeface="Calibri" charset="0"/>
                <a:cs typeface="Calibri" charset="0"/>
                <a:sym typeface="Calibri"/>
              </a:rPr>
              <a:t>If you finish early, you will have an exit ticket (reflection) you will need to fill it out. Please keep it with you and you will turn it in, tomorrow.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974351483"/>
      </p:ext>
    </p:extLst>
  </p:cSld>
  <p:clrMapOvr>
    <a:masterClrMapping/>
  </p:clrMapOvr>
  <p:transition spd="slow">
    <p:cut/>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3/6/17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debunk</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dirty="0" err="1" smtClean="0">
                <a:solidFill>
                  <a:schemeClr val="bg1"/>
                </a:solidFill>
              </a:rPr>
              <a:t>dih-</a:t>
            </a:r>
            <a:r>
              <a:rPr lang="en-US" sz="2000" b="1" dirty="0" err="1" smtClean="0">
                <a:solidFill>
                  <a:schemeClr val="bg1"/>
                </a:solidFill>
              </a:rPr>
              <a:t>buhngk</a:t>
            </a:r>
            <a:r>
              <a:rPr lang="en-US" sz="2000" b="1"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r>
              <a:rPr lang="en-US" altLang="en-US" sz="2000" b="1" dirty="0" smtClean="0">
                <a:solidFill>
                  <a:schemeClr val="bg1"/>
                </a:solidFill>
                <a:latin typeface="+mn-lt"/>
              </a:rPr>
              <a:t>Antonyms: </a:t>
            </a:r>
            <a:r>
              <a:rPr lang="en-US" altLang="en-US" sz="2000" dirty="0" smtClean="0">
                <a:solidFill>
                  <a:schemeClr val="bg1"/>
                </a:solidFill>
                <a:latin typeface="+mn-lt"/>
              </a:rPr>
              <a:t>prove, uphold, praise</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debunker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bg1"/>
                </a:solidFill>
              </a:rPr>
              <a:t>Your </a:t>
            </a:r>
            <a:r>
              <a:rPr lang="en-US" sz="2000" dirty="0">
                <a:solidFill>
                  <a:schemeClr val="bg1"/>
                </a:solidFill>
              </a:rPr>
              <a:t>first year of college is sure to </a:t>
            </a:r>
            <a:r>
              <a:rPr lang="en-US" sz="2000" b="1" dirty="0">
                <a:solidFill>
                  <a:schemeClr val="bg1"/>
                </a:solidFill>
              </a:rPr>
              <a:t>debunk </a:t>
            </a:r>
            <a:r>
              <a:rPr lang="en-US" sz="2000" dirty="0">
                <a:solidFill>
                  <a:schemeClr val="bg1"/>
                </a:solidFill>
              </a:rPr>
              <a:t>your belief that studying is unnecessary.</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contradict, discredit, invalidate</a:t>
            </a:r>
            <a:endParaRPr lang="en-US" altLang="en-US" sz="2000" dirty="0">
              <a:solidFill>
                <a:srgbClr val="FFFFFF"/>
              </a:solidFill>
            </a:endParaRPr>
          </a:p>
        </p:txBody>
      </p:sp>
      <p:sp>
        <p:nvSpPr>
          <p:cNvPr id="2" name="TextBox 1"/>
          <p:cNvSpPr txBox="1">
            <a:spLocks noChangeArrowheads="1"/>
          </p:cNvSpPr>
          <p:nvPr/>
        </p:nvSpPr>
        <p:spPr bwMode="auto">
          <a:xfrm>
            <a:off x="1449388" y="57912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expose the falseness or hollowness of (a myth, idea, or belief).</a:t>
            </a:r>
            <a:endParaRPr lang="en-US" altLang="x-none" sz="2000" dirty="0">
              <a:solidFill>
                <a:schemeClr val="bg1"/>
              </a:solidFill>
            </a:endParaRPr>
          </a:p>
        </p:txBody>
      </p:sp>
    </p:spTree>
    <p:extLst>
      <p:ext uri="{BB962C8B-B14F-4D97-AF65-F5344CB8AC3E}">
        <p14:creationId xmlns:p14="http://schemas.microsoft.com/office/powerpoint/2010/main" val="11703927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228600"/>
            <a:ext cx="8229600" cy="1143000"/>
          </a:xfrm>
        </p:spPr>
        <p:txBody>
          <a:bodyPr/>
          <a:lstStyle/>
          <a:p>
            <a:pPr algn="ctr"/>
            <a:r>
              <a:rPr lang="en-US" sz="3200" b="1" dirty="0" smtClean="0"/>
              <a:t>Monday 3/6/17</a:t>
            </a:r>
            <a:endParaRPr lang="en-US" sz="3200" b="1" dirty="0"/>
          </a:p>
        </p:txBody>
      </p:sp>
      <p:sp>
        <p:nvSpPr>
          <p:cNvPr id="3" name="Content Placeholder 2"/>
          <p:cNvSpPr>
            <a:spLocks noGrp="1"/>
          </p:cNvSpPr>
          <p:nvPr>
            <p:ph idx="1"/>
          </p:nvPr>
        </p:nvSpPr>
        <p:spPr>
          <a:xfrm>
            <a:off x="466344" y="1371600"/>
            <a:ext cx="8229600" cy="5059363"/>
          </a:xfrm>
        </p:spPr>
        <p:txBody>
          <a:bodyPr/>
          <a:lstStyle/>
          <a:p>
            <a:pPr algn="ctr"/>
            <a:r>
              <a:rPr lang="en-US" sz="2800" b="1" dirty="0"/>
              <a:t>Semicolon</a:t>
            </a:r>
            <a:r>
              <a:rPr lang="en-US" sz="2000" dirty="0"/>
              <a:t/>
            </a:r>
            <a:br>
              <a:rPr lang="en-US" sz="2000" dirty="0"/>
            </a:br>
            <a:r>
              <a:rPr lang="en-US" sz="2000" dirty="0"/>
              <a:t>The semicolon separates different elements within a </a:t>
            </a:r>
            <a:r>
              <a:rPr lang="en-US" sz="2000" dirty="0" smtClean="0"/>
              <a:t>sentence. </a:t>
            </a:r>
          </a:p>
          <a:p>
            <a:pPr algn="ctr"/>
            <a:endParaRPr lang="en-US" sz="2000" dirty="0"/>
          </a:p>
          <a:p>
            <a:r>
              <a:rPr lang="en-US" sz="2000" dirty="0" smtClean="0"/>
              <a:t>On your own, rewrite the sentence so that it is grammatically correct. You will either input or remove a semicolon. We will then discuss your responses and the official rules that are associated. </a:t>
            </a:r>
          </a:p>
          <a:p>
            <a:endParaRPr lang="en-US" sz="2000" dirty="0"/>
          </a:p>
          <a:p>
            <a:pPr marL="342900" indent="-342900">
              <a:buAutoNum type="arabicPeriod"/>
            </a:pPr>
            <a:r>
              <a:rPr lang="en-US" sz="2000" dirty="0" smtClean="0"/>
              <a:t>The professor tried to debunk the student’s </a:t>
            </a:r>
            <a:r>
              <a:rPr lang="en-US" sz="2000" dirty="0" err="1" smtClean="0"/>
              <a:t>asanine</a:t>
            </a:r>
            <a:r>
              <a:rPr lang="en-US" sz="2000" dirty="0" smtClean="0"/>
              <a:t> theory the student blamed the professor for being narrow-minded. </a:t>
            </a:r>
          </a:p>
          <a:p>
            <a:pPr marL="342900" indent="-342900">
              <a:buAutoNum type="arabicPeriod"/>
            </a:pPr>
            <a:endParaRPr lang="en-US" sz="2000" dirty="0"/>
          </a:p>
          <a:p>
            <a:pPr marL="342900" indent="-342900">
              <a:buAutoNum type="arabicPeriod"/>
            </a:pPr>
            <a:endParaRPr lang="en-US" sz="2000" dirty="0" smtClean="0"/>
          </a:p>
          <a:p>
            <a:pPr marL="342900" indent="-342900">
              <a:buAutoNum type="arabicPeriod"/>
            </a:pPr>
            <a:r>
              <a:rPr lang="en-US" sz="2000" dirty="0" smtClean="0"/>
              <a:t>Current President of the United States, Donald Trump, tried to debunk Barack Obama’s healthcare plan as a result, many citizens criticized President Trump’s actions. </a:t>
            </a:r>
            <a:endParaRPr lang="en-US" sz="2000" dirty="0"/>
          </a:p>
        </p:txBody>
      </p:sp>
    </p:spTree>
    <p:extLst>
      <p:ext uri="{BB962C8B-B14F-4D97-AF65-F5344CB8AC3E}">
        <p14:creationId xmlns:p14="http://schemas.microsoft.com/office/powerpoint/2010/main" val="2074533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9/26/16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47500" lnSpcReduction="20000"/>
          </a:bodyPr>
          <a:lstStyle/>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Exit Ticket: </a:t>
            </a:r>
            <a:r>
              <a:rPr lang="en-US" sz="5600" dirty="0" smtClean="0">
                <a:latin typeface="+mn-lt"/>
                <a:ea typeface="Calibri"/>
                <a:cs typeface="Calibri"/>
                <a:sym typeface="Calibri"/>
              </a:rPr>
              <a:t>Answer the following prompt in 4-5 complete sentences: If this data reflected how often your teachers lie to you, how would this be different? How would it make you feel? </a:t>
            </a: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(talk to the text)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Tomorrow = SSR (20 minutes)</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228600"/>
            <a:ext cx="8229600" cy="990600"/>
          </a:xfrm>
        </p:spPr>
        <p:txBody>
          <a:bodyPr/>
          <a:lstStyle/>
          <a:p>
            <a:pPr algn="ctr"/>
            <a:r>
              <a:rPr lang="en-US" sz="3200" b="1" dirty="0" smtClean="0"/>
              <a:t>Monday 3/6/17</a:t>
            </a:r>
            <a:endParaRPr lang="en-US" sz="3200" b="1" dirty="0"/>
          </a:p>
        </p:txBody>
      </p:sp>
      <p:sp>
        <p:nvSpPr>
          <p:cNvPr id="3" name="Content Placeholder 2"/>
          <p:cNvSpPr>
            <a:spLocks noGrp="1"/>
          </p:cNvSpPr>
          <p:nvPr>
            <p:ph idx="1"/>
          </p:nvPr>
        </p:nvSpPr>
        <p:spPr>
          <a:xfrm>
            <a:off x="466344" y="1219200"/>
            <a:ext cx="8229600" cy="5059363"/>
          </a:xfrm>
        </p:spPr>
        <p:txBody>
          <a:bodyPr/>
          <a:lstStyle/>
          <a:p>
            <a:pPr algn="ctr"/>
            <a:r>
              <a:rPr lang="en-US" sz="2800" b="1" dirty="0"/>
              <a:t>Semicolon</a:t>
            </a:r>
            <a:r>
              <a:rPr lang="en-US" sz="2000" dirty="0"/>
              <a:t/>
            </a:r>
            <a:br>
              <a:rPr lang="en-US" sz="2000" dirty="0"/>
            </a:br>
            <a:r>
              <a:rPr lang="en-US" sz="2000" dirty="0"/>
              <a:t>The semicolon separates different elements within a </a:t>
            </a:r>
            <a:r>
              <a:rPr lang="en-US" sz="2000" dirty="0" smtClean="0"/>
              <a:t>sentence. </a:t>
            </a:r>
          </a:p>
          <a:p>
            <a:pPr algn="ctr"/>
            <a:endParaRPr lang="en-US" sz="2000" dirty="0"/>
          </a:p>
          <a:p>
            <a:r>
              <a:rPr lang="en-US" sz="2000" dirty="0" smtClean="0"/>
              <a:t>On your own, rewrite the sentence so that it is grammatically correct. You will either input or remove a semicolon. We will then discuss your responses and the official rules that are associated. </a:t>
            </a:r>
          </a:p>
          <a:p>
            <a:endParaRPr lang="en-US" sz="2000" dirty="0"/>
          </a:p>
          <a:p>
            <a:r>
              <a:rPr lang="en-US" sz="2000" dirty="0" smtClean="0"/>
              <a:t>1. The </a:t>
            </a:r>
            <a:r>
              <a:rPr lang="en-US" sz="2000" dirty="0"/>
              <a:t>professor tried to debunk the student’s </a:t>
            </a:r>
            <a:r>
              <a:rPr lang="en-US" sz="2000" dirty="0" err="1"/>
              <a:t>asanine</a:t>
            </a:r>
            <a:r>
              <a:rPr lang="en-US" sz="2000" dirty="0"/>
              <a:t> theory the student blamed the professor for being narrow-minded. </a:t>
            </a:r>
            <a:endParaRPr lang="en-US" sz="2000" dirty="0" smtClean="0"/>
          </a:p>
          <a:p>
            <a:r>
              <a:rPr lang="en-US" sz="2000" b="1" dirty="0" smtClean="0"/>
              <a:t>Rule: Use a semicolon to link </a:t>
            </a:r>
            <a:r>
              <a:rPr lang="en-US" sz="2000" b="1" dirty="0"/>
              <a:t>two independent </a:t>
            </a:r>
            <a:r>
              <a:rPr lang="en-US" sz="2000" b="1" dirty="0" smtClean="0"/>
              <a:t>clauses with closely </a:t>
            </a:r>
            <a:r>
              <a:rPr lang="en-US" sz="2000" b="1" dirty="0"/>
              <a:t>related </a:t>
            </a:r>
            <a:r>
              <a:rPr lang="en-US" sz="2000" b="1" dirty="0" smtClean="0"/>
              <a:t>ideas. </a:t>
            </a:r>
          </a:p>
          <a:p>
            <a:endParaRPr lang="en-US" sz="2000" b="1" dirty="0" smtClean="0"/>
          </a:p>
          <a:p>
            <a:r>
              <a:rPr lang="en-US" sz="2000" b="1" dirty="0" smtClean="0"/>
              <a:t>2. </a:t>
            </a:r>
            <a:r>
              <a:rPr lang="en-US" sz="2000" dirty="0" smtClean="0"/>
              <a:t>Current President of the United States, Donald Trump, tried to debunk Barack Obama’s healthcare plan as a result, many citizens criticized President Trump’s actions. </a:t>
            </a:r>
          </a:p>
          <a:p>
            <a:r>
              <a:rPr lang="en-US" sz="2000" b="1" dirty="0" smtClean="0"/>
              <a:t>Rule: Use a semicolon to link </a:t>
            </a:r>
            <a:r>
              <a:rPr lang="en-US" sz="2000" b="1" dirty="0"/>
              <a:t>clauses connected by conjunctive adverbs or transitional phrases to connect closely related ideas</a:t>
            </a:r>
          </a:p>
        </p:txBody>
      </p:sp>
    </p:spTree>
    <p:extLst>
      <p:ext uri="{BB962C8B-B14F-4D97-AF65-F5344CB8AC3E}">
        <p14:creationId xmlns:p14="http://schemas.microsoft.com/office/powerpoint/2010/main" val="461270614"/>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 3/7/17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 semi colon rules. </a:t>
            </a:r>
            <a:endParaRPr lang="en-US" sz="1700" b="1" dirty="0" smtClean="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After bell work, we will finish writing the Rhetorical Analysis for “The Digital Parent Trap” on Khan Academy. You will have 15 minutes to submit your essay. After, you will fill out a reflection sheet which will be collected and graded. We will also discuss some of the areas of the reflection in small groups and as a whole class. </a:t>
            </a:r>
            <a:endParaRPr lang="en-US" sz="1700" b="1" dirty="0" smtClean="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SAT Rhetorical Analysis Practice: Please grab your assigned Chromebook and sign into </a:t>
            </a:r>
            <a:r>
              <a:rPr lang="en-US" sz="1700" b="1" dirty="0" smtClean="0">
                <a:latin typeface="Calibri" charset="0"/>
                <a:ea typeface="Calibri" charset="0"/>
                <a:cs typeface="Calibri" charset="0"/>
                <a:sym typeface="Calibri"/>
              </a:rPr>
              <a:t>Khan Academy.</a:t>
            </a:r>
            <a:r>
              <a:rPr lang="en-US" sz="1700" dirty="0" smtClean="0">
                <a:latin typeface="Calibri" charset="0"/>
                <a:ea typeface="Calibri" charset="0"/>
                <a:cs typeface="Calibri" charset="0"/>
                <a:sym typeface="Calibri"/>
              </a:rPr>
              <a:t> Make sure you click “sign in with Google” or type in your log  in if you used a different email address. </a:t>
            </a:r>
            <a:r>
              <a:rPr lang="en-US" sz="1700" b="1" dirty="0" smtClean="0">
                <a:latin typeface="Calibri" charset="0"/>
                <a:ea typeface="Calibri" charset="0"/>
                <a:cs typeface="Calibri" charset="0"/>
                <a:sym typeface="Calibri"/>
              </a:rPr>
              <a:t>Once signed in, follow these steps:</a:t>
            </a:r>
          </a:p>
          <a:p>
            <a:pPr eaLnBrk="1" fontAlgn="auto" hangingPunct="1">
              <a:lnSpc>
                <a:spcPct val="80000"/>
              </a:lnSpc>
              <a:spcBef>
                <a:spcPts val="400"/>
              </a:spcBef>
              <a:spcAft>
                <a:spcPts val="0"/>
              </a:spcAft>
              <a:buClr>
                <a:srgbClr val="000000"/>
              </a:buClr>
              <a:buSzPct val="100000"/>
              <a:defRPr/>
            </a:pPr>
            <a:r>
              <a:rPr lang="en-US" sz="1700" b="1" dirty="0" smtClean="0">
                <a:solidFill>
                  <a:srgbClr val="FF0000"/>
                </a:solidFill>
                <a:latin typeface="Calibri" charset="0"/>
                <a:ea typeface="Calibri" charset="0"/>
                <a:cs typeface="Calibri" charset="0"/>
                <a:sym typeface="Calibri"/>
              </a:rPr>
              <a:t>	⇢Click “Subjects” in the top left hand corner. </a:t>
            </a:r>
          </a:p>
          <a:p>
            <a:pPr eaLnBrk="1" fontAlgn="auto" hangingPunct="1">
              <a:lnSpc>
                <a:spcPct val="80000"/>
              </a:lnSpc>
              <a:spcBef>
                <a:spcPts val="400"/>
              </a:spcBef>
              <a:spcAft>
                <a:spcPts val="0"/>
              </a:spcAft>
              <a:buClr>
                <a:srgbClr val="000000"/>
              </a:buClr>
              <a:buSzPct val="100000"/>
              <a:defRPr/>
            </a:pPr>
            <a:r>
              <a:rPr lang="en-US" sz="1700" b="1" dirty="0" smtClean="0">
                <a:solidFill>
                  <a:srgbClr val="FF0000"/>
                </a:solidFill>
                <a:latin typeface="Calibri" charset="0"/>
                <a:ea typeface="Calibri" charset="0"/>
                <a:cs typeface="Calibri" charset="0"/>
                <a:sym typeface="Calibri"/>
              </a:rPr>
              <a:t>	⇢On the write side under “Test Prep” click “SAT”</a:t>
            </a:r>
          </a:p>
          <a:p>
            <a:pPr eaLnBrk="1" fontAlgn="auto" hangingPunct="1">
              <a:lnSpc>
                <a:spcPct val="80000"/>
              </a:lnSpc>
              <a:spcBef>
                <a:spcPts val="400"/>
              </a:spcBef>
              <a:spcAft>
                <a:spcPts val="0"/>
              </a:spcAft>
              <a:buClr>
                <a:srgbClr val="000000"/>
              </a:buClr>
              <a:buSzPct val="100000"/>
              <a:defRPr/>
            </a:pPr>
            <a:r>
              <a:rPr lang="en-US" sz="1700" b="1" dirty="0" smtClean="0">
                <a:solidFill>
                  <a:srgbClr val="FF0000"/>
                </a:solidFill>
                <a:latin typeface="Calibri" charset="0"/>
                <a:ea typeface="Calibri" charset="0"/>
                <a:cs typeface="Calibri" charset="0"/>
                <a:sym typeface="Calibri"/>
              </a:rPr>
              <a:t>	⇢Towards the top, in the middle of the bar, click “Practice”</a:t>
            </a:r>
          </a:p>
          <a:p>
            <a:pPr eaLnBrk="1" fontAlgn="auto" hangingPunct="1">
              <a:lnSpc>
                <a:spcPct val="80000"/>
              </a:lnSpc>
              <a:spcBef>
                <a:spcPts val="400"/>
              </a:spcBef>
              <a:spcAft>
                <a:spcPts val="0"/>
              </a:spcAft>
              <a:buClr>
                <a:srgbClr val="000000"/>
              </a:buClr>
              <a:buSzPct val="100000"/>
              <a:defRPr/>
            </a:pPr>
            <a:r>
              <a:rPr lang="en-US" sz="1700" b="1" dirty="0" smtClean="0">
                <a:solidFill>
                  <a:srgbClr val="FF0000"/>
                </a:solidFill>
                <a:latin typeface="Calibri" charset="0"/>
                <a:ea typeface="Calibri" charset="0"/>
                <a:cs typeface="Calibri" charset="0"/>
                <a:sym typeface="Calibri"/>
              </a:rPr>
              <a:t>	⇢Towards the top, on the right, click “Essay.” Scroll down to the essay titled “The 	  	Digital Parent Trap” and click “practice.”</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7030A0"/>
                </a:solidFill>
                <a:latin typeface="Calibri" charset="0"/>
                <a:ea typeface="Calibri" charset="0"/>
                <a:cs typeface="Calibri" charset="0"/>
                <a:sym typeface="Calibri"/>
              </a:rPr>
              <a:t>If you finish early, there is a reflection form to fill out. It will be collected and graded. We will also discuss your responses in small group and with the entire class.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0070C0"/>
                </a:solidFill>
                <a:latin typeface="Calibri" charset="0"/>
                <a:ea typeface="Calibri" charset="0"/>
                <a:cs typeface="Calibri" charset="0"/>
                <a:sym typeface="Calibri"/>
              </a:rPr>
              <a:t>If there is time, we will start annotating and reading “Letter from a Birmingham Jail.”</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2612383981"/>
      </p:ext>
    </p:extLst>
  </p:cSld>
  <p:clrMapOvr>
    <a:masterClrMapping/>
  </p:clrMapOvr>
  <p:transition spd="slow">
    <p:cut/>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 3/7/17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laud</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verb</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dirty="0" err="1" smtClean="0">
                <a:solidFill>
                  <a:schemeClr val="bg1"/>
                </a:solidFill>
              </a:rPr>
              <a:t>lawd</a:t>
            </a:r>
            <a:r>
              <a:rPr lang="en-US" sz="2000"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lauder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accent3"/>
                </a:solidFill>
              </a:rPr>
              <a:t>The critic will </a:t>
            </a:r>
            <a:r>
              <a:rPr lang="en-US" sz="2000" b="1" u="sng" dirty="0">
                <a:solidFill>
                  <a:schemeClr val="accent3"/>
                </a:solidFill>
              </a:rPr>
              <a:t>laud</a:t>
            </a:r>
            <a:r>
              <a:rPr lang="en-US" sz="2000" dirty="0">
                <a:solidFill>
                  <a:schemeClr val="accent3"/>
                </a:solidFill>
              </a:rPr>
              <a:t> the popular movie as one of the best of its </a:t>
            </a:r>
            <a:r>
              <a:rPr lang="en-US" sz="2000" dirty="0" smtClean="0">
                <a:solidFill>
                  <a:schemeClr val="accent3"/>
                </a:solidFill>
              </a:rPr>
              <a:t>time.</a:t>
            </a:r>
            <a:endParaRPr lang="en-US" altLang="en-US" sz="2000" b="1" dirty="0" smtClean="0">
              <a:solidFill>
                <a:schemeClr val="accent3"/>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c</a:t>
            </a:r>
            <a:r>
              <a:rPr lang="en-US" altLang="en-US" sz="2000" dirty="0" smtClean="0">
                <a:solidFill>
                  <a:srgbClr val="FFFFFF"/>
                </a:solidFill>
              </a:rPr>
              <a:t>ompliment, honor, flatter</a:t>
            </a:r>
            <a:endParaRPr lang="en-US" altLang="en-US" sz="2000" dirty="0">
              <a:solidFill>
                <a:srgbClr val="FFFFFF"/>
              </a:solidFill>
            </a:endParaRPr>
          </a:p>
        </p:txBody>
      </p:sp>
      <p:sp>
        <p:nvSpPr>
          <p:cNvPr id="2" name="TextBox 1"/>
          <p:cNvSpPr txBox="1">
            <a:spLocks noChangeArrowheads="1"/>
          </p:cNvSpPr>
          <p:nvPr/>
        </p:nvSpPr>
        <p:spPr bwMode="auto">
          <a:xfrm>
            <a:off x="1449388" y="57912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accent3"/>
                </a:solidFill>
              </a:rPr>
              <a:t>praise (a person or their achievements) highly, especially in a public context.</a:t>
            </a:r>
            <a:endParaRPr lang="en-US" altLang="x-none" sz="2000" dirty="0">
              <a:solidFill>
                <a:schemeClr val="accent3"/>
              </a:solidFill>
            </a:endParaRPr>
          </a:p>
        </p:txBody>
      </p:sp>
      <p:sp>
        <p:nvSpPr>
          <p:cNvPr id="4" name="TextBox 3"/>
          <p:cNvSpPr txBox="1"/>
          <p:nvPr/>
        </p:nvSpPr>
        <p:spPr>
          <a:xfrm>
            <a:off x="1600200" y="3486090"/>
            <a:ext cx="3581400" cy="400110"/>
          </a:xfrm>
          <a:prstGeom prst="rect">
            <a:avLst/>
          </a:prstGeom>
          <a:noFill/>
        </p:spPr>
        <p:txBody>
          <a:bodyPr wrap="square" rtlCol="0">
            <a:spAutoFit/>
          </a:bodyPr>
          <a:lstStyle/>
          <a:p>
            <a:r>
              <a:rPr lang="en-US" sz="2000" dirty="0" smtClean="0">
                <a:solidFill>
                  <a:schemeClr val="accent3"/>
                </a:solidFill>
              </a:rPr>
              <a:t>blame, condemn, despise</a:t>
            </a:r>
            <a:endParaRPr lang="en-US" sz="2000" dirty="0">
              <a:solidFill>
                <a:schemeClr val="accent3"/>
              </a:solidFill>
            </a:endParaRPr>
          </a:p>
        </p:txBody>
      </p:sp>
    </p:spTree>
    <p:extLst>
      <p:ext uri="{BB962C8B-B14F-4D97-AF65-F5344CB8AC3E}">
        <p14:creationId xmlns:p14="http://schemas.microsoft.com/office/powerpoint/2010/main" val="527586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228600"/>
            <a:ext cx="8229600" cy="1143000"/>
          </a:xfrm>
        </p:spPr>
        <p:txBody>
          <a:bodyPr/>
          <a:lstStyle/>
          <a:p>
            <a:pPr algn="ctr"/>
            <a:r>
              <a:rPr lang="en-US" sz="3200" b="1" dirty="0" smtClean="0"/>
              <a:t>Tuesday 3/7/17</a:t>
            </a:r>
            <a:endParaRPr lang="en-US" sz="3200" b="1" dirty="0"/>
          </a:p>
        </p:txBody>
      </p:sp>
      <p:sp>
        <p:nvSpPr>
          <p:cNvPr id="3" name="Content Placeholder 2"/>
          <p:cNvSpPr>
            <a:spLocks noGrp="1"/>
          </p:cNvSpPr>
          <p:nvPr>
            <p:ph idx="1"/>
          </p:nvPr>
        </p:nvSpPr>
        <p:spPr>
          <a:xfrm>
            <a:off x="466344" y="1371600"/>
            <a:ext cx="8229600" cy="5059363"/>
          </a:xfrm>
        </p:spPr>
        <p:txBody>
          <a:bodyPr/>
          <a:lstStyle/>
          <a:p>
            <a:r>
              <a:rPr lang="en-US" sz="2000" dirty="0"/>
              <a:t>With your table, rewrite the sentence so that it is grammatically correct. We are going to play a game. The winner at the end of next week will receive 2 summative points added to their quiz grade. We will keep track of scoring on a poster in the room. Each team will need to keep track of their responses each day. Teams that are chosen to answer and answer correctly will earn 2 pts. Those teams that are not called on, but still provide the correct answer will receive 1 </a:t>
            </a:r>
            <a:r>
              <a:rPr lang="en-US" sz="2000" dirty="0" err="1" smtClean="0"/>
              <a:t>pt</a:t>
            </a:r>
            <a:r>
              <a:rPr lang="en-US" sz="2000" dirty="0" smtClean="0"/>
              <a:t> (you will turn in bell work at the end of next week).  </a:t>
            </a:r>
            <a:r>
              <a:rPr lang="en-US" sz="2000" dirty="0"/>
              <a:t>You will either input or remove a semicolon. We will then discuss your responses and the official rules that are associated. </a:t>
            </a:r>
          </a:p>
          <a:p>
            <a:endParaRPr lang="en-US" sz="2000" dirty="0"/>
          </a:p>
          <a:p>
            <a:pPr marL="342900" indent="-342900">
              <a:buFontTx/>
              <a:buAutoNum type="arabicPeriod"/>
            </a:pPr>
            <a:r>
              <a:rPr lang="en-US" sz="2000" dirty="0"/>
              <a:t>Some people write with a word processor, typewriter, or a </a:t>
            </a:r>
            <a:r>
              <a:rPr lang="en-US" sz="2000" dirty="0" smtClean="0"/>
              <a:t>computer </a:t>
            </a:r>
            <a:r>
              <a:rPr lang="en-US" sz="2000" dirty="0"/>
              <a:t>but others, for different reasons, choose to write with a pen or pencil</a:t>
            </a:r>
            <a:r>
              <a:rPr lang="en-US" sz="2000" dirty="0" smtClean="0"/>
              <a:t>.</a:t>
            </a:r>
          </a:p>
          <a:p>
            <a:pPr marL="342900" indent="-342900">
              <a:buFontTx/>
              <a:buAutoNum type="arabicPeriod"/>
            </a:pPr>
            <a:endParaRPr lang="en-US" sz="2000" dirty="0"/>
          </a:p>
          <a:p>
            <a:pPr marL="342900" indent="-342900">
              <a:buFontTx/>
              <a:buAutoNum type="arabicPeriod"/>
            </a:pPr>
            <a:r>
              <a:rPr lang="en-US" sz="2000" dirty="0"/>
              <a:t>There are basically two ways to write: with a pen or pencil, which is inexpensive and easily </a:t>
            </a:r>
            <a:r>
              <a:rPr lang="en-US" sz="2000" dirty="0" smtClean="0"/>
              <a:t>accessible</a:t>
            </a:r>
            <a:r>
              <a:rPr lang="en-US" sz="2000" b="1" dirty="0" smtClean="0"/>
              <a:t> </a:t>
            </a:r>
            <a:r>
              <a:rPr lang="en-US" sz="2000" dirty="0"/>
              <a:t>or by computer and printer, which is more expensive but quick and neat.</a:t>
            </a:r>
          </a:p>
          <a:p>
            <a:pPr marL="342900" indent="-342900">
              <a:buAutoNum type="arabicPeriod"/>
            </a:pPr>
            <a:endParaRPr lang="en-US" sz="2000" dirty="0" smtClean="0"/>
          </a:p>
        </p:txBody>
      </p:sp>
    </p:spTree>
    <p:extLst>
      <p:ext uri="{BB962C8B-B14F-4D97-AF65-F5344CB8AC3E}">
        <p14:creationId xmlns:p14="http://schemas.microsoft.com/office/powerpoint/2010/main" val="341066532"/>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Tuesday 3/7/17</a:t>
            </a:r>
            <a:endParaRPr lang="en-US" sz="3200" b="1" dirty="0"/>
          </a:p>
        </p:txBody>
      </p:sp>
      <p:sp>
        <p:nvSpPr>
          <p:cNvPr id="3" name="Content Placeholder 2"/>
          <p:cNvSpPr>
            <a:spLocks noGrp="1"/>
          </p:cNvSpPr>
          <p:nvPr>
            <p:ph idx="1"/>
          </p:nvPr>
        </p:nvSpPr>
        <p:spPr>
          <a:xfrm>
            <a:off x="466344" y="762000"/>
            <a:ext cx="8229600" cy="4983163"/>
          </a:xfrm>
        </p:spPr>
        <p:txBody>
          <a:bodyPr/>
          <a:lstStyle/>
          <a:p>
            <a:endParaRPr lang="en-US" sz="2000" dirty="0"/>
          </a:p>
          <a:p>
            <a:pPr marL="342900" indent="-342900">
              <a:buFontTx/>
              <a:buAutoNum type="arabicPeriod"/>
            </a:pPr>
            <a:r>
              <a:rPr lang="en-US" sz="2000" dirty="0"/>
              <a:t>Some people write with a word processor, typewriter, or a </a:t>
            </a:r>
            <a:r>
              <a:rPr lang="en-US" sz="2000" dirty="0" smtClean="0"/>
              <a:t>computer</a:t>
            </a:r>
            <a:r>
              <a:rPr lang="en-US" sz="2000" dirty="0" smtClean="0">
                <a:solidFill>
                  <a:srgbClr val="FF0000"/>
                </a:solidFill>
              </a:rPr>
              <a:t>;</a:t>
            </a:r>
            <a:r>
              <a:rPr lang="en-US" sz="2000" dirty="0" smtClean="0"/>
              <a:t>  </a:t>
            </a:r>
            <a:r>
              <a:rPr lang="en-US" sz="2000" dirty="0"/>
              <a:t>but others, for different reasons, choose to write with a pen or pencil</a:t>
            </a:r>
            <a:r>
              <a:rPr lang="en-US" sz="2000" dirty="0" smtClean="0"/>
              <a:t>.</a:t>
            </a:r>
          </a:p>
          <a:p>
            <a:endParaRPr lang="en-US" sz="2000" b="1" dirty="0" smtClean="0">
              <a:solidFill>
                <a:srgbClr val="00B050"/>
              </a:solidFill>
            </a:endParaRPr>
          </a:p>
          <a:p>
            <a:r>
              <a:rPr lang="en-US" sz="2000" b="1" dirty="0" smtClean="0">
                <a:solidFill>
                  <a:srgbClr val="00B050"/>
                </a:solidFill>
              </a:rPr>
              <a:t>Rule = Use </a:t>
            </a:r>
            <a:r>
              <a:rPr lang="en-US" sz="2000" b="1" dirty="0">
                <a:solidFill>
                  <a:srgbClr val="00B050"/>
                </a:solidFill>
              </a:rPr>
              <a:t>a semicolon to separate coordinate clauses if the clauses themselves have </a:t>
            </a:r>
            <a:r>
              <a:rPr lang="en-US" sz="2000" b="1" dirty="0" smtClean="0">
                <a:solidFill>
                  <a:srgbClr val="00B050"/>
                </a:solidFill>
              </a:rPr>
              <a:t>commas.</a:t>
            </a:r>
          </a:p>
          <a:p>
            <a:endParaRPr lang="en-US" sz="2000" dirty="0"/>
          </a:p>
          <a:p>
            <a:r>
              <a:rPr lang="en-US" sz="2000" dirty="0" smtClean="0"/>
              <a:t>2. There </a:t>
            </a:r>
            <a:r>
              <a:rPr lang="en-US" sz="2000" dirty="0"/>
              <a:t>are basically two ways to write: with a pen or pencil, which is inexpensive and easily </a:t>
            </a:r>
            <a:r>
              <a:rPr lang="en-US" sz="2000" dirty="0" smtClean="0"/>
              <a:t>accessible</a:t>
            </a:r>
            <a:r>
              <a:rPr lang="en-US" sz="2000" dirty="0" smtClean="0">
                <a:solidFill>
                  <a:srgbClr val="FF0000"/>
                </a:solidFill>
              </a:rPr>
              <a:t>;</a:t>
            </a:r>
            <a:r>
              <a:rPr lang="en-US" sz="2000" b="1" dirty="0" smtClean="0"/>
              <a:t> </a:t>
            </a:r>
            <a:r>
              <a:rPr lang="en-US" sz="2000" dirty="0"/>
              <a:t>or by computer and printer, which is more expensive but quick and </a:t>
            </a:r>
            <a:r>
              <a:rPr lang="en-US" sz="2000" dirty="0" smtClean="0"/>
              <a:t>neat.</a:t>
            </a:r>
          </a:p>
          <a:p>
            <a:endParaRPr lang="en-US" sz="2000" dirty="0" smtClean="0">
              <a:solidFill>
                <a:srgbClr val="00B050"/>
              </a:solidFill>
            </a:endParaRPr>
          </a:p>
          <a:p>
            <a:r>
              <a:rPr lang="en-US" sz="2000" b="1" dirty="0" smtClean="0">
                <a:solidFill>
                  <a:srgbClr val="00B050"/>
                </a:solidFill>
              </a:rPr>
              <a:t>Rule = </a:t>
            </a:r>
            <a:r>
              <a:rPr lang="en-US" sz="2000" b="1" dirty="0">
                <a:solidFill>
                  <a:srgbClr val="00B050"/>
                </a:solidFill>
              </a:rPr>
              <a:t>Use a semicolon to separate items in a series when the items themselves contain internal punctuation.</a:t>
            </a: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743298201"/>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 3/8/17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 semicolon rules</a:t>
            </a:r>
            <a:endParaRPr lang="en-US" sz="1700" b="1" dirty="0" smtClean="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After bell work, you will have 10 minutes to fill out the reflection form on writing the rhetorical analysis. If you finished it last night, I would like you go to back through the feedback that was provided, try to make corrections, and turn it back in to see if you receive a better score. We will have a whole class conversation about some of the successes you experienced and some of the challenges you had. We will also discuss what are some of your goals for the next time I have your practice writing this essay and what kind of instruction I can help provide you with over the next 3-4 weeks. </a:t>
            </a:r>
            <a:endParaRPr lang="en-US" sz="1700" b="1" dirty="0" smtClean="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7030A0"/>
                </a:solidFill>
                <a:latin typeface="Calibri" charset="0"/>
                <a:ea typeface="Calibri" charset="0"/>
                <a:cs typeface="Calibri" charset="0"/>
                <a:sym typeface="Calibri"/>
              </a:rPr>
              <a:t>Begin reading and annotating “Letter from a Birmingham Jail”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FF0000"/>
                </a:solidFill>
                <a:latin typeface="Calibri" charset="0"/>
                <a:ea typeface="Calibri" charset="0"/>
                <a:cs typeface="Calibri" charset="0"/>
                <a:sym typeface="Calibri"/>
              </a:rPr>
              <a:t>If there is time, I will introduce the Khan Challenge that Mr. </a:t>
            </a:r>
            <a:r>
              <a:rPr lang="en-US" sz="1700" b="1" dirty="0" err="1" smtClean="0">
                <a:solidFill>
                  <a:srgbClr val="FF0000"/>
                </a:solidFill>
                <a:latin typeface="Calibri" charset="0"/>
                <a:ea typeface="Calibri" charset="0"/>
                <a:cs typeface="Calibri" charset="0"/>
                <a:sym typeface="Calibri"/>
              </a:rPr>
              <a:t>Palise</a:t>
            </a:r>
            <a:r>
              <a:rPr lang="en-US" sz="1700" b="1" dirty="0" smtClean="0">
                <a:solidFill>
                  <a:srgbClr val="FF0000"/>
                </a:solidFill>
                <a:latin typeface="Calibri" charset="0"/>
                <a:ea typeface="Calibri" charset="0"/>
                <a:cs typeface="Calibri" charset="0"/>
                <a:sym typeface="Calibri"/>
              </a:rPr>
              <a:t> and Ms. </a:t>
            </a:r>
            <a:r>
              <a:rPr lang="en-US" sz="1700" b="1" dirty="0" err="1" smtClean="0">
                <a:solidFill>
                  <a:srgbClr val="FF0000"/>
                </a:solidFill>
                <a:latin typeface="Calibri" charset="0"/>
                <a:ea typeface="Calibri" charset="0"/>
                <a:cs typeface="Calibri" charset="0"/>
                <a:sym typeface="Calibri"/>
              </a:rPr>
              <a:t>Kubicek</a:t>
            </a:r>
            <a:r>
              <a:rPr lang="en-US" sz="1700" b="1" dirty="0" smtClean="0">
                <a:solidFill>
                  <a:srgbClr val="FF0000"/>
                </a:solidFill>
                <a:latin typeface="Calibri" charset="0"/>
                <a:ea typeface="Calibri" charset="0"/>
                <a:cs typeface="Calibri" charset="0"/>
                <a:sym typeface="Calibri"/>
              </a:rPr>
              <a:t> both introduced to their classes.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412329792"/>
      </p:ext>
    </p:extLst>
  </p:cSld>
  <p:clrMapOvr>
    <a:masterClrMapping/>
  </p:clrMapOvr>
  <p:transition spd="slow">
    <p:cut/>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3/8/17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degradation</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dirty="0" err="1">
                <a:solidFill>
                  <a:schemeClr val="bg1"/>
                </a:solidFill>
              </a:rPr>
              <a:t>deg-r</a:t>
            </a:r>
            <a:r>
              <a:rPr lang="en-US" sz="2000" i="1" dirty="0" err="1">
                <a:solidFill>
                  <a:schemeClr val="bg1"/>
                </a:solidFill>
              </a:rPr>
              <a:t>uh</a:t>
            </a:r>
            <a:r>
              <a:rPr lang="en-US" sz="2000" dirty="0" err="1">
                <a:solidFill>
                  <a:schemeClr val="bg1"/>
                </a:solidFill>
              </a:rPr>
              <a:t>-</a:t>
            </a:r>
            <a:r>
              <a:rPr lang="en-US" sz="2000" b="1" dirty="0" err="1">
                <a:solidFill>
                  <a:schemeClr val="bg1"/>
                </a:solidFill>
              </a:rPr>
              <a:t>dey</a:t>
            </a:r>
            <a:r>
              <a:rPr lang="en-US" sz="2000" dirty="0" err="1">
                <a:solidFill>
                  <a:schemeClr val="bg1"/>
                </a:solidFill>
              </a:rPr>
              <a:t>-sh</a:t>
            </a:r>
            <a:r>
              <a:rPr lang="en-US" sz="2000" i="1" dirty="0" err="1">
                <a:solidFill>
                  <a:schemeClr val="bg1"/>
                </a:solidFill>
              </a:rPr>
              <a:t>uh</a:t>
            </a:r>
            <a:r>
              <a:rPr lang="en-US" sz="2000" dirty="0">
                <a:solidFill>
                  <a:schemeClr val="bg1"/>
                </a:solidFill>
              </a:rPr>
              <a:t> </a:t>
            </a:r>
            <a:r>
              <a:rPr lang="en-US" sz="2000" dirty="0" smtClean="0">
                <a:solidFill>
                  <a:schemeClr val="bg1"/>
                </a:solidFill>
              </a:rPr>
              <a:t>n]</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self-degradation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bg1"/>
                </a:solidFill>
              </a:rPr>
              <a:t>After the </a:t>
            </a:r>
            <a:r>
              <a:rPr lang="en-US" sz="2000" dirty="0" smtClean="0">
                <a:solidFill>
                  <a:schemeClr val="bg1"/>
                </a:solidFill>
              </a:rPr>
              <a:t>recent lotto winner blew all of </a:t>
            </a:r>
            <a:r>
              <a:rPr lang="en-US" sz="2000" dirty="0">
                <a:solidFill>
                  <a:schemeClr val="bg1"/>
                </a:solidFill>
              </a:rPr>
              <a:t>his fortune, he became homeless and lived a life of </a:t>
            </a:r>
            <a:r>
              <a:rPr lang="en-US" sz="2000" b="1" u="sng" dirty="0">
                <a:solidFill>
                  <a:schemeClr val="bg1"/>
                </a:solidFill>
              </a:rPr>
              <a:t>degradation</a:t>
            </a:r>
            <a:r>
              <a:rPr lang="en-US" sz="2000" dirty="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humiliation, shame, mortification, dishonor</a:t>
            </a:r>
            <a:endParaRPr lang="en-US" altLang="en-US" sz="2000" dirty="0">
              <a:solidFill>
                <a:srgbClr val="FFFFFF"/>
              </a:solidFill>
            </a:endParaRPr>
          </a:p>
        </p:txBody>
      </p:sp>
      <p:sp>
        <p:nvSpPr>
          <p:cNvPr id="2" name="TextBox 1"/>
          <p:cNvSpPr txBox="1">
            <a:spLocks noChangeArrowheads="1"/>
          </p:cNvSpPr>
          <p:nvPr/>
        </p:nvSpPr>
        <p:spPr bwMode="auto">
          <a:xfrm>
            <a:off x="1449388" y="54864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the condition or process of degrading or being degraded.</a:t>
            </a:r>
            <a:endParaRPr lang="en-US" altLang="x-none" sz="2000" dirty="0">
              <a:solidFill>
                <a:schemeClr val="bg1"/>
              </a:solidFill>
            </a:endParaRPr>
          </a:p>
        </p:txBody>
      </p:sp>
      <p:sp>
        <p:nvSpPr>
          <p:cNvPr id="4" name="TextBox 3"/>
          <p:cNvSpPr txBox="1"/>
          <p:nvPr/>
        </p:nvSpPr>
        <p:spPr>
          <a:xfrm>
            <a:off x="1600200" y="3486090"/>
            <a:ext cx="3581400" cy="400110"/>
          </a:xfrm>
          <a:prstGeom prst="rect">
            <a:avLst/>
          </a:prstGeom>
          <a:noFill/>
        </p:spPr>
        <p:txBody>
          <a:bodyPr wrap="square" rtlCol="0">
            <a:spAutoFit/>
          </a:bodyPr>
          <a:lstStyle/>
          <a:p>
            <a:r>
              <a:rPr lang="en-US" sz="2000" dirty="0" smtClean="0">
                <a:solidFill>
                  <a:schemeClr val="accent3"/>
                </a:solidFill>
              </a:rPr>
              <a:t>esteem, admiration, morality</a:t>
            </a:r>
            <a:endParaRPr lang="en-US" sz="2000" dirty="0">
              <a:solidFill>
                <a:schemeClr val="accent3"/>
              </a:solidFill>
            </a:endParaRPr>
          </a:p>
        </p:txBody>
      </p:sp>
    </p:spTree>
    <p:extLst>
      <p:ext uri="{BB962C8B-B14F-4D97-AF65-F5344CB8AC3E}">
        <p14:creationId xmlns:p14="http://schemas.microsoft.com/office/powerpoint/2010/main" val="16922523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Wednesday 3/8/17</a:t>
            </a:r>
            <a:endParaRPr lang="en-US" sz="3200" b="1" dirty="0"/>
          </a:p>
        </p:txBody>
      </p:sp>
      <p:sp>
        <p:nvSpPr>
          <p:cNvPr id="3" name="Content Placeholder 2"/>
          <p:cNvSpPr>
            <a:spLocks noGrp="1"/>
          </p:cNvSpPr>
          <p:nvPr>
            <p:ph idx="1"/>
          </p:nvPr>
        </p:nvSpPr>
        <p:spPr>
          <a:xfrm>
            <a:off x="466344" y="762000"/>
            <a:ext cx="8229600" cy="4983163"/>
          </a:xfrm>
        </p:spPr>
        <p:txBody>
          <a:bodyPr/>
          <a:lstStyle/>
          <a:p>
            <a:r>
              <a:rPr lang="en-US" sz="2000" b="1" dirty="0" smtClean="0"/>
              <a:t>Directions:</a:t>
            </a:r>
            <a:r>
              <a:rPr lang="en-US" sz="2000" dirty="0" smtClean="0"/>
              <a:t> With your group, have each member write down the example. Then, determine whether or not you need to include punctuation, remove punctuation or both. You also need to explain your answer. </a:t>
            </a:r>
          </a:p>
          <a:p>
            <a:endParaRPr lang="en-US" sz="2000" dirty="0"/>
          </a:p>
          <a:p>
            <a:r>
              <a:rPr lang="en-US" sz="2000" dirty="0"/>
              <a:t>1. Nelda’s hair looks better today than it did </a:t>
            </a:r>
            <a:r>
              <a:rPr lang="en-US" sz="2000" dirty="0" smtClean="0"/>
              <a:t>yesterday however; </a:t>
            </a:r>
            <a:r>
              <a:rPr lang="en-US" sz="2000" dirty="0"/>
              <a:t>it still needs work</a:t>
            </a:r>
            <a:r>
              <a:rPr lang="en-US" sz="2000" dirty="0" smtClean="0"/>
              <a:t>.</a:t>
            </a:r>
          </a:p>
          <a:p>
            <a:endParaRPr lang="en-US" sz="2000" dirty="0"/>
          </a:p>
          <a:p>
            <a:endParaRPr lang="en-US" sz="2000" dirty="0"/>
          </a:p>
          <a:p>
            <a:r>
              <a:rPr lang="en-US" sz="2000" dirty="0" smtClean="0"/>
              <a:t>2. </a:t>
            </a:r>
            <a:r>
              <a:rPr lang="en-US" sz="2000" dirty="0"/>
              <a:t>NASA wants to </a:t>
            </a:r>
            <a:r>
              <a:rPr lang="en-US" sz="2000" dirty="0" smtClean="0"/>
              <a:t>design; a </a:t>
            </a:r>
            <a:r>
              <a:rPr lang="en-US" sz="2000" dirty="0"/>
              <a:t>new space </a:t>
            </a:r>
            <a:r>
              <a:rPr lang="en-US" sz="2000" dirty="0" smtClean="0"/>
              <a:t>program, </a:t>
            </a:r>
            <a:r>
              <a:rPr lang="en-US" sz="2000" dirty="0"/>
              <a:t>they don’t have the funding.</a:t>
            </a:r>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1940600305"/>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Wednesday 3/8/17</a:t>
            </a:r>
            <a:endParaRPr lang="en-US" sz="3200" b="1" dirty="0"/>
          </a:p>
        </p:txBody>
      </p:sp>
      <p:sp>
        <p:nvSpPr>
          <p:cNvPr id="3" name="Content Placeholder 2"/>
          <p:cNvSpPr>
            <a:spLocks noGrp="1"/>
          </p:cNvSpPr>
          <p:nvPr>
            <p:ph idx="1"/>
          </p:nvPr>
        </p:nvSpPr>
        <p:spPr>
          <a:xfrm>
            <a:off x="466344" y="762000"/>
            <a:ext cx="8229600" cy="4983163"/>
          </a:xfrm>
        </p:spPr>
        <p:txBody>
          <a:bodyPr/>
          <a:lstStyle/>
          <a:p>
            <a:r>
              <a:rPr lang="en-US" sz="2000" b="1" dirty="0" smtClean="0"/>
              <a:t>Directions:</a:t>
            </a:r>
            <a:r>
              <a:rPr lang="en-US" sz="2000" dirty="0" smtClean="0"/>
              <a:t> With your group, have each member write down the example. Then, determine whether or not you need to include punctuation, remove punctuation or both. You also need to explain your answer. </a:t>
            </a:r>
          </a:p>
          <a:p>
            <a:endParaRPr lang="en-US" sz="2000" dirty="0"/>
          </a:p>
          <a:p>
            <a:r>
              <a:rPr lang="en-US" sz="2000" dirty="0"/>
              <a:t>1. Nelda’s hair looks better today than it did </a:t>
            </a:r>
            <a:r>
              <a:rPr lang="en-US" sz="2000" dirty="0" smtClean="0"/>
              <a:t>yesterday however; </a:t>
            </a:r>
            <a:r>
              <a:rPr lang="en-US" sz="2000" dirty="0"/>
              <a:t>it still needs work</a:t>
            </a:r>
            <a:r>
              <a:rPr lang="en-US" sz="2000" dirty="0" smtClean="0"/>
              <a:t>.</a:t>
            </a:r>
          </a:p>
          <a:p>
            <a:endParaRPr lang="en-US" sz="2000" b="1" dirty="0" smtClean="0">
              <a:solidFill>
                <a:srgbClr val="00B050"/>
              </a:solidFill>
            </a:endParaRPr>
          </a:p>
          <a:p>
            <a:r>
              <a:rPr lang="en-US" sz="2000" b="1" dirty="0" smtClean="0">
                <a:solidFill>
                  <a:srgbClr val="00B050"/>
                </a:solidFill>
              </a:rPr>
              <a:t>Rule</a:t>
            </a:r>
            <a:r>
              <a:rPr lang="en-US" sz="2000" b="1" dirty="0">
                <a:solidFill>
                  <a:srgbClr val="00B050"/>
                </a:solidFill>
              </a:rPr>
              <a:t>: Use a semicolon to link clauses connected by conjunctive adverbs or transitional phrases to connect closely related </a:t>
            </a:r>
            <a:r>
              <a:rPr lang="en-US" sz="2000" b="1" dirty="0" smtClean="0">
                <a:solidFill>
                  <a:srgbClr val="00B050"/>
                </a:solidFill>
              </a:rPr>
              <a:t>ideas. </a:t>
            </a:r>
            <a:endParaRPr lang="en-US" sz="2000" b="1" dirty="0">
              <a:solidFill>
                <a:srgbClr val="00B050"/>
              </a:solidFill>
            </a:endParaRPr>
          </a:p>
          <a:p>
            <a:endParaRPr lang="en-US" sz="2000" dirty="0"/>
          </a:p>
          <a:p>
            <a:r>
              <a:rPr lang="en-US" sz="2000" dirty="0" smtClean="0"/>
              <a:t>2. </a:t>
            </a:r>
            <a:r>
              <a:rPr lang="en-US" sz="2000" dirty="0"/>
              <a:t>NASA wants to </a:t>
            </a:r>
            <a:r>
              <a:rPr lang="en-US" sz="2000" dirty="0" smtClean="0"/>
              <a:t>design; a </a:t>
            </a:r>
            <a:r>
              <a:rPr lang="en-US" sz="2000" dirty="0"/>
              <a:t>new space </a:t>
            </a:r>
            <a:r>
              <a:rPr lang="en-US" sz="2000" dirty="0" smtClean="0"/>
              <a:t>program, </a:t>
            </a:r>
            <a:r>
              <a:rPr lang="en-US" sz="2000" dirty="0"/>
              <a:t>they don’t have the funding</a:t>
            </a:r>
            <a:r>
              <a:rPr lang="en-US" sz="2000" dirty="0" smtClean="0"/>
              <a:t>.</a:t>
            </a:r>
          </a:p>
          <a:p>
            <a:endParaRPr lang="en-US" sz="2000" dirty="0" smtClean="0">
              <a:solidFill>
                <a:srgbClr val="00B050"/>
              </a:solidFill>
            </a:endParaRPr>
          </a:p>
          <a:p>
            <a:r>
              <a:rPr lang="en-US" sz="2000" b="1" dirty="0">
                <a:solidFill>
                  <a:srgbClr val="00B050"/>
                </a:solidFill>
              </a:rPr>
              <a:t>Rule: Use a semicolon to link two independent clauses with closely related ideas. </a:t>
            </a: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899491938"/>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3/10/17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a:t>
            </a:r>
            <a:endParaRPr lang="en-US" sz="17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SSR: 20 mins </a:t>
            </a:r>
            <a:endParaRPr lang="en-US" sz="1700" b="1" dirty="0" smtClean="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7030A0"/>
                </a:solidFill>
                <a:latin typeface="Calibri" charset="0"/>
                <a:ea typeface="Calibri" charset="0"/>
                <a:cs typeface="Calibri" charset="0"/>
                <a:sym typeface="Calibri"/>
              </a:rPr>
              <a:t>Begin reading, annotating and answering questions for “Letter from a Birmingham Jail”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501298298"/>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9/6/16 Agenda</a:t>
            </a:r>
          </a:p>
        </p:txBody>
      </p:sp>
      <p:sp>
        <p:nvSpPr>
          <p:cNvPr id="58" name="Shape 58"/>
          <p:cNvSpPr txBox="1">
            <a:spLocks noGrp="1"/>
          </p:cNvSpPr>
          <p:nvPr>
            <p:ph type="body" idx="4294967295"/>
          </p:nvPr>
        </p:nvSpPr>
        <p:spPr>
          <a:xfrm>
            <a:off x="152400" y="934939"/>
            <a:ext cx="8839200" cy="3408462"/>
          </a:xfrm>
          <a:extLst/>
        </p:spPr>
        <p:txBody>
          <a:bodyPr tIns="45700" bIns="45700">
            <a:norm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Find a </a:t>
            </a:r>
            <a:r>
              <a:rPr lang="en-US" sz="2000" dirty="0" smtClean="0">
                <a:latin typeface="Calibri"/>
                <a:ea typeface="Calibri"/>
                <a:cs typeface="Calibri"/>
                <a:sym typeface="Calibri"/>
              </a:rPr>
              <a:t>seat, wherever you would like, </a:t>
            </a:r>
            <a:r>
              <a:rPr lang="en-US" sz="2000" dirty="0">
                <a:latin typeface="Calibri"/>
                <a:ea typeface="Calibri"/>
                <a:cs typeface="Calibri"/>
                <a:sym typeface="Calibri"/>
              </a:rPr>
              <a:t>and wait for further directions.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Take Attendance</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Building Announcements</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Introduce </a:t>
            </a:r>
            <a:r>
              <a:rPr lang="en-US" sz="2000" dirty="0" smtClean="0">
                <a:latin typeface="Calibri"/>
                <a:ea typeface="Calibri"/>
                <a:cs typeface="Calibri"/>
                <a:sym typeface="Calibri"/>
              </a:rPr>
              <a:t>Remind </a:t>
            </a:r>
            <a:endParaRPr lang="en-US" sz="2000" dirty="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a:latin typeface="Calibri"/>
                <a:ea typeface="Calibri"/>
                <a:cs typeface="Calibri"/>
                <a:sym typeface="Calibri"/>
              </a:rPr>
              <a:t>Ice Breaker: </a:t>
            </a:r>
            <a:r>
              <a:rPr lang="en-US" sz="2000" dirty="0" smtClean="0">
                <a:latin typeface="Calibri"/>
                <a:ea typeface="Calibri"/>
                <a:cs typeface="Calibri"/>
                <a:sym typeface="Calibri"/>
              </a:rPr>
              <a:t>Ten positive quotes (if </a:t>
            </a:r>
            <a:r>
              <a:rPr lang="en-US" sz="2000" dirty="0">
                <a:latin typeface="Calibri"/>
                <a:ea typeface="Calibri"/>
                <a:cs typeface="Calibri"/>
                <a:sym typeface="Calibri"/>
              </a:rPr>
              <a:t>there is time)</a:t>
            </a:r>
          </a:p>
          <a:p>
            <a:pPr eaLnBrk="1" fontAlgn="auto" hangingPunct="1">
              <a:lnSpc>
                <a:spcPct val="80000"/>
              </a:lnSpc>
              <a:spcBef>
                <a:spcPts val="400"/>
              </a:spcBef>
              <a:spcAft>
                <a:spcPts val="0"/>
              </a:spcAft>
              <a:buClr>
                <a:srgbClr val="000000"/>
              </a:buClr>
              <a:buSzPct val="100000"/>
              <a:defRPr/>
            </a:pPr>
            <a:r>
              <a:rPr lang="en-US" sz="2000" b="1" dirty="0">
                <a:latin typeface="Calibri"/>
                <a:ea typeface="Calibri"/>
                <a:cs typeface="Calibri"/>
                <a:sym typeface="Calibri"/>
              </a:rPr>
              <a:t>Homework: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Sign </a:t>
            </a:r>
            <a:r>
              <a:rPr lang="en-US" sz="2000" dirty="0">
                <a:latin typeface="Calibri"/>
                <a:ea typeface="Calibri"/>
                <a:cs typeface="Calibri"/>
                <a:sym typeface="Calibri"/>
              </a:rPr>
              <a:t>up for Remind </a:t>
            </a:r>
            <a:endParaRPr lang="en-US" sz="2000" dirty="0" smtClean="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Blog = </a:t>
            </a:r>
            <a:r>
              <a:rPr lang="en-US" sz="2000" u="sng" dirty="0" err="1" smtClean="0">
                <a:solidFill>
                  <a:schemeClr val="bg2">
                    <a:lumMod val="60000"/>
                    <a:lumOff val="40000"/>
                  </a:schemeClr>
                </a:solidFill>
                <a:latin typeface="Calibri"/>
                <a:ea typeface="Calibri"/>
                <a:cs typeface="Calibri"/>
                <a:sym typeface="Calibri"/>
              </a:rPr>
              <a:t>iblog.dearbornschools.org</a:t>
            </a:r>
            <a:r>
              <a:rPr lang="en-US" sz="2000" u="sng" dirty="0" smtClean="0">
                <a:solidFill>
                  <a:schemeClr val="bg2">
                    <a:lumMod val="60000"/>
                    <a:lumOff val="40000"/>
                  </a:schemeClr>
                </a:solidFill>
                <a:latin typeface="Calibri"/>
                <a:ea typeface="Calibri"/>
                <a:cs typeface="Calibri"/>
                <a:sym typeface="Calibri"/>
              </a:rPr>
              <a:t>/</a:t>
            </a:r>
            <a:r>
              <a:rPr lang="en-US" sz="2000" u="sng" dirty="0" err="1" smtClean="0">
                <a:solidFill>
                  <a:schemeClr val="bg2">
                    <a:lumMod val="60000"/>
                    <a:lumOff val="40000"/>
                  </a:schemeClr>
                </a:solidFill>
                <a:latin typeface="Calibri"/>
                <a:ea typeface="Calibri"/>
                <a:cs typeface="Calibri"/>
                <a:sym typeface="Calibri"/>
              </a:rPr>
              <a:t>schmitthappens</a:t>
            </a:r>
            <a:r>
              <a:rPr lang="en-US" sz="2000" u="sng" dirty="0" smtClean="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2000" u="sng" dirty="0">
              <a:solidFill>
                <a:schemeClr val="bg2">
                  <a:lumMod val="60000"/>
                  <a:lumOff val="40000"/>
                </a:schemeClr>
              </a:solidFill>
              <a:latin typeface="Calibri"/>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
        <p:nvSpPr>
          <p:cNvPr id="25604" name="TextBox 3"/>
          <p:cNvSpPr txBox="1">
            <a:spLocks noChangeArrowheads="1"/>
          </p:cNvSpPr>
          <p:nvPr/>
        </p:nvSpPr>
        <p:spPr bwMode="auto">
          <a:xfrm>
            <a:off x="176213" y="4343400"/>
            <a:ext cx="8382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lnSpc>
                <a:spcPct val="80000"/>
              </a:lnSpc>
              <a:spcBef>
                <a:spcPts val="400"/>
              </a:spcBef>
              <a:buClr>
                <a:srgbClr val="000000"/>
              </a:buClr>
              <a:buSzPct val="100000"/>
            </a:pPr>
            <a:r>
              <a:rPr lang="en-US" altLang="x-none" sz="2000" b="1">
                <a:latin typeface="Calibri" charset="0"/>
                <a:ea typeface="Calibri" charset="0"/>
                <a:cs typeface="Calibri" charset="0"/>
                <a:sym typeface="Calibri" charset="0"/>
              </a:rPr>
              <a:t>Daily Learning Targets</a:t>
            </a:r>
          </a:p>
          <a:p>
            <a:pPr lvl="1" eaLnBrk="1" hangingPunct="1">
              <a:lnSpc>
                <a:spcPct val="80000"/>
              </a:lnSpc>
              <a:spcBef>
                <a:spcPts val="400"/>
              </a:spcBef>
              <a:buClr>
                <a:srgbClr val="000000"/>
              </a:buClr>
              <a:buSzPct val="100000"/>
              <a:buFont typeface="Calibri" charset="0"/>
              <a:buChar char="–"/>
            </a:pPr>
            <a:r>
              <a:rPr lang="en-US" altLang="x-none" sz="2000">
                <a:latin typeface="Calibri" charset="0"/>
                <a:ea typeface="Calibri" charset="0"/>
                <a:cs typeface="Calibri" charset="0"/>
                <a:sym typeface="Calibri" charset="0"/>
              </a:rPr>
              <a:t>I can follow directions the first time they are given. </a:t>
            </a:r>
          </a:p>
          <a:p>
            <a:pPr lvl="1" eaLnBrk="1" hangingPunct="1">
              <a:lnSpc>
                <a:spcPct val="80000"/>
              </a:lnSpc>
              <a:spcBef>
                <a:spcPts val="400"/>
              </a:spcBef>
              <a:buClr>
                <a:srgbClr val="000000"/>
              </a:buClr>
              <a:buSzPct val="100000"/>
              <a:buFont typeface="Calibri" charset="0"/>
              <a:buChar char="–"/>
            </a:pPr>
            <a:r>
              <a:rPr lang="en-US" altLang="x-none" sz="2000">
                <a:latin typeface="Calibri" charset="0"/>
                <a:ea typeface="Calibri" charset="0"/>
                <a:cs typeface="Calibri" charset="0"/>
                <a:sym typeface="Calibri" charset="0"/>
              </a:rPr>
              <a:t>I can recognize and comply with classroom policies. </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9/27/16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(list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(15 mins) + “Stretch” Log</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Watch Video Clip from Last Week Tonight and start writing reflections for AOTW #3</a:t>
            </a:r>
            <a:endParaRPr lang="en-US" sz="5600" dirty="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latin typeface="+mn-lt"/>
                <a:ea typeface="Calibri"/>
                <a:cs typeface="Calibri"/>
                <a:sym typeface="Wingdings" panose="05000000000000000000" pitchFamily="2" charset="2"/>
                <a:hlinkClick r:id="rId3"/>
              </a:rPr>
              <a:t>https</a:t>
            </a:r>
            <a:r>
              <a:rPr lang="en-US" sz="5600" b="1" dirty="0">
                <a:latin typeface="+mn-lt"/>
                <a:ea typeface="Calibri"/>
                <a:cs typeface="Calibri"/>
                <a:sym typeface="Wingdings" panose="05000000000000000000" pitchFamily="2" charset="2"/>
                <a:hlinkClick r:id="rId3"/>
              </a:rPr>
              <a:t>://</a:t>
            </a:r>
            <a:r>
              <a:rPr lang="en-US" sz="5600" b="1" dirty="0" smtClean="0">
                <a:latin typeface="+mn-lt"/>
                <a:ea typeface="Calibri"/>
                <a:cs typeface="Calibri"/>
                <a:sym typeface="Wingdings" panose="05000000000000000000" pitchFamily="2" charset="2"/>
                <a:hlinkClick r:id="rId3"/>
              </a:rPr>
              <a:t>www.youtube.com/watch?v=h1Lfd1aB9YI</a:t>
            </a:r>
            <a:endParaRPr lang="en-US" sz="5600" b="1"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Sign up for SSR book (pass the sheet around)</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Reflections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Friday </a:t>
            </a:r>
            <a:r>
              <a:rPr lang="en-US" altLang="en-US" sz="3600" b="1" dirty="0" smtClean="0">
                <a:solidFill>
                  <a:schemeClr val="bg1"/>
                </a:solidFill>
                <a:latin typeface="Kristen ITC" charset="0"/>
              </a:rPr>
              <a:t>3/9/17</a:t>
            </a: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decorum</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dirty="0" err="1" smtClean="0">
                <a:solidFill>
                  <a:schemeClr val="bg1"/>
                </a:solidFill>
              </a:rPr>
              <a:t>dih</a:t>
            </a:r>
            <a:r>
              <a:rPr lang="en-US" sz="2000" dirty="0" smtClean="0">
                <a:solidFill>
                  <a:schemeClr val="bg1"/>
                </a:solidFill>
              </a:rPr>
              <a:t>-</a:t>
            </a:r>
            <a:r>
              <a:rPr lang="en-US" sz="2000" b="1" dirty="0" err="1" smtClean="0">
                <a:solidFill>
                  <a:schemeClr val="bg1"/>
                </a:solidFill>
              </a:rPr>
              <a:t>kawr</a:t>
            </a:r>
            <a:r>
              <a:rPr lang="en-US" sz="2000" dirty="0" smtClean="0">
                <a:solidFill>
                  <a:schemeClr val="bg1"/>
                </a:solidFill>
              </a:rPr>
              <a:t>-</a:t>
            </a:r>
            <a:r>
              <a:rPr lang="en-US" sz="2000" i="1" dirty="0" smtClean="0">
                <a:solidFill>
                  <a:schemeClr val="bg1"/>
                </a:solidFill>
              </a:rPr>
              <a:t>uh</a:t>
            </a:r>
            <a:r>
              <a:rPr lang="en-US" sz="2000" dirty="0">
                <a:solidFill>
                  <a:schemeClr val="bg1"/>
                </a:solidFill>
              </a:rPr>
              <a:t> </a:t>
            </a:r>
            <a:r>
              <a:rPr lang="en-US" sz="2000" dirty="0" smtClean="0">
                <a:solidFill>
                  <a:schemeClr val="bg1"/>
                </a:solidFill>
              </a:rPr>
              <a:t>m]</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altLang="en-US" sz="1800" dirty="0" smtClean="0">
                <a:solidFill>
                  <a:schemeClr val="bg1"/>
                </a:solidFill>
              </a:rPr>
              <a:t>George’s inexplicable</a:t>
            </a:r>
            <a:r>
              <a:rPr lang="en-US" sz="1800" dirty="0" smtClean="0">
                <a:solidFill>
                  <a:schemeClr val="bg1"/>
                </a:solidFill>
              </a:rPr>
              <a:t> </a:t>
            </a:r>
            <a:r>
              <a:rPr lang="en-US" sz="1800" dirty="0">
                <a:solidFill>
                  <a:schemeClr val="bg1"/>
                </a:solidFill>
              </a:rPr>
              <a:t>behavior showed he was unfamiliar with </a:t>
            </a:r>
            <a:r>
              <a:rPr lang="en-US" sz="1800" b="1" u="sng" dirty="0">
                <a:solidFill>
                  <a:schemeClr val="bg1"/>
                </a:solidFill>
              </a:rPr>
              <a:t>decorum.</a:t>
            </a:r>
            <a:endParaRPr lang="en-US" altLang="en-US" sz="1800" b="1" u="sng"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d</a:t>
            </a:r>
            <a:r>
              <a:rPr lang="en-US" altLang="en-US" sz="2000" dirty="0" smtClean="0">
                <a:solidFill>
                  <a:srgbClr val="FFFFFF"/>
                </a:solidFill>
              </a:rPr>
              <a:t>ecency, politeness, respectability </a:t>
            </a:r>
            <a:endParaRPr lang="en-US" altLang="en-US" sz="2000" dirty="0">
              <a:solidFill>
                <a:srgbClr val="FFFFFF"/>
              </a:solidFill>
            </a:endParaRPr>
          </a:p>
        </p:txBody>
      </p:sp>
      <p:sp>
        <p:nvSpPr>
          <p:cNvPr id="2" name="TextBox 1"/>
          <p:cNvSpPr txBox="1">
            <a:spLocks noChangeArrowheads="1"/>
          </p:cNvSpPr>
          <p:nvPr/>
        </p:nvSpPr>
        <p:spPr bwMode="auto">
          <a:xfrm>
            <a:off x="1449388" y="54672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behavior in keeping with good taste and propriety.</a:t>
            </a:r>
            <a:endParaRPr lang="en-US" altLang="x-none" sz="2000" dirty="0">
              <a:solidFill>
                <a:schemeClr val="bg1"/>
              </a:solidFill>
            </a:endParaRPr>
          </a:p>
        </p:txBody>
      </p:sp>
      <p:sp>
        <p:nvSpPr>
          <p:cNvPr id="4" name="TextBox 3"/>
          <p:cNvSpPr txBox="1"/>
          <p:nvPr/>
        </p:nvSpPr>
        <p:spPr>
          <a:xfrm>
            <a:off x="1600200" y="3486090"/>
            <a:ext cx="4648200" cy="400110"/>
          </a:xfrm>
          <a:prstGeom prst="rect">
            <a:avLst/>
          </a:prstGeom>
          <a:noFill/>
        </p:spPr>
        <p:txBody>
          <a:bodyPr wrap="square" rtlCol="0">
            <a:spAutoFit/>
          </a:bodyPr>
          <a:lstStyle/>
          <a:p>
            <a:r>
              <a:rPr lang="en-US" sz="2000" dirty="0">
                <a:solidFill>
                  <a:schemeClr val="accent3"/>
                </a:solidFill>
              </a:rPr>
              <a:t>i</a:t>
            </a:r>
            <a:r>
              <a:rPr lang="en-US" sz="2000" dirty="0" smtClean="0">
                <a:solidFill>
                  <a:schemeClr val="accent3"/>
                </a:solidFill>
              </a:rPr>
              <a:t>mmorality, rudeness, indecency</a:t>
            </a:r>
            <a:endParaRPr lang="en-US" sz="2000" dirty="0">
              <a:solidFill>
                <a:schemeClr val="accent3"/>
              </a:solidFill>
            </a:endParaRPr>
          </a:p>
        </p:txBody>
      </p:sp>
    </p:spTree>
    <p:extLst>
      <p:ext uri="{BB962C8B-B14F-4D97-AF65-F5344CB8AC3E}">
        <p14:creationId xmlns:p14="http://schemas.microsoft.com/office/powerpoint/2010/main" val="19344614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Monday</a:t>
            </a:r>
            <a:r>
              <a:rPr lang="en-US" altLang="en-US" sz="3200" b="1" dirty="0" smtClean="0">
                <a:solidFill>
                  <a:schemeClr val="tx1"/>
                </a:solidFill>
                <a:latin typeface="Calibri" charset="0"/>
                <a:ea typeface="Arial" charset="0"/>
                <a:cs typeface="Arial" charset="0"/>
                <a:sym typeface="Calibri" charset="0"/>
              </a:rPr>
              <a:t> 3/13/17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a:t>
            </a:r>
            <a:r>
              <a:rPr lang="en-US" sz="1700" dirty="0" smtClean="0">
                <a:latin typeface="Calibri" charset="0"/>
                <a:ea typeface="Calibri" charset="0"/>
                <a:cs typeface="Calibri" charset="0"/>
                <a:sym typeface="Calibri"/>
              </a:rPr>
              <a:t> + 2 SAT Grammar questions</a:t>
            </a:r>
            <a:endParaRPr lang="en-US" sz="17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SSR: </a:t>
            </a:r>
            <a:r>
              <a:rPr lang="en-US" sz="1700" dirty="0" smtClean="0">
                <a:latin typeface="Calibri" charset="0"/>
                <a:ea typeface="Calibri" charset="0"/>
                <a:cs typeface="Calibri" charset="0"/>
                <a:sym typeface="Calibri"/>
              </a:rPr>
              <a:t>20 mins + one word argumentative response</a:t>
            </a:r>
            <a:endParaRPr lang="en-US" sz="1700" b="1" dirty="0" smtClean="0">
              <a:solidFill>
                <a:srgbClr val="7030A0"/>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7030A0"/>
                </a:solidFill>
                <a:latin typeface="Calibri" charset="0"/>
                <a:ea typeface="Calibri" charset="0"/>
                <a:cs typeface="Calibri" charset="0"/>
                <a:sym typeface="Calibri"/>
              </a:rPr>
              <a:t>Assign groups and finish answering questions for “Letter </a:t>
            </a:r>
            <a:r>
              <a:rPr lang="en-US" sz="1700" b="1" dirty="0" smtClean="0">
                <a:solidFill>
                  <a:srgbClr val="7030A0"/>
                </a:solidFill>
                <a:latin typeface="Calibri" charset="0"/>
                <a:ea typeface="Calibri" charset="0"/>
                <a:cs typeface="Calibri" charset="0"/>
                <a:sym typeface="Calibri"/>
              </a:rPr>
              <a:t>from a Birmingham Jail” </a:t>
            </a:r>
            <a:r>
              <a:rPr lang="en-US" sz="1700" b="1" dirty="0" smtClean="0">
                <a:solidFill>
                  <a:srgbClr val="7030A0"/>
                </a:solidFill>
                <a:latin typeface="Calibri" charset="0"/>
                <a:ea typeface="Calibri" charset="0"/>
                <a:cs typeface="Calibri" charset="0"/>
                <a:sym typeface="Calibri"/>
              </a:rPr>
              <a:t>Each group will be assigned the following: one sentence summary for assigned paragraph, identify and support the author’s purpose w/ text evidence, identify the author’s message/theme and support it w/ text evidence, provide the author’s answer to the essential question and support w/ text evidence, write one SAT Multiple Choice question for the class to answer, or write one rhetorical technique the author uses (include text evidence and explanation to describe the author’s goal/purpose for using technique).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chemeClr val="accent1"/>
                </a:solidFill>
                <a:latin typeface="Calibri" charset="0"/>
                <a:ea typeface="Calibri" charset="0"/>
                <a:cs typeface="Calibri" charset="0"/>
                <a:sym typeface="Calibri"/>
              </a:rPr>
              <a:t>Homework = 3 SAT questions w/ answers for ”Letter from a Birmingham Jail” **Assignment will be collected at the start of the hour, tomorrow. </a:t>
            </a:r>
            <a:endParaRPr lang="en-US" sz="1700" b="1" dirty="0" smtClean="0">
              <a:solidFill>
                <a:schemeClr val="accent1"/>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361011280"/>
      </p:ext>
    </p:extLst>
  </p:cSld>
  <p:clrMapOvr>
    <a:masterClrMapping/>
  </p:clrMapOvr>
  <p:transition spd="slow">
    <p:cut/>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Monday 3/13/17</a:t>
            </a:r>
            <a:endParaRPr lang="en-US" altLang="en-US" sz="3600" b="1" dirty="0" smtClean="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candor</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b="1" dirty="0" err="1">
                <a:solidFill>
                  <a:schemeClr val="bg1"/>
                </a:solidFill>
              </a:rPr>
              <a:t>kan</a:t>
            </a:r>
            <a:r>
              <a:rPr lang="en-US" sz="2000" dirty="0">
                <a:solidFill>
                  <a:schemeClr val="bg1"/>
                </a:solidFill>
              </a:rPr>
              <a:t>-der]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smtClean="0">
                <a:solidFill>
                  <a:schemeClr val="bg1"/>
                </a:solidFill>
                <a:latin typeface="+mn-lt"/>
              </a:rPr>
              <a:t>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N/A</a:t>
            </a:r>
          </a:p>
          <a:p>
            <a:pPr eaLnBrk="1" hangingPunct="1">
              <a:lnSpc>
                <a:spcPct val="80000"/>
              </a:lnSpc>
              <a:defRPr/>
            </a:pPr>
            <a:endParaRPr lang="en-US" altLang="en-US" sz="2000" b="1" dirty="0">
              <a:solidFill>
                <a:schemeClr val="bg1"/>
              </a:solidFill>
              <a:latin typeface="+mn-lt"/>
            </a:endParaRPr>
          </a:p>
          <a:p>
            <a:r>
              <a:rPr lang="en-US" altLang="en-US" sz="2000" b="1" dirty="0" smtClean="0">
                <a:solidFill>
                  <a:schemeClr val="bg1"/>
                </a:solidFill>
                <a:latin typeface="+mn-lt"/>
              </a:rPr>
              <a:t>Sentence: </a:t>
            </a:r>
            <a:r>
              <a:rPr lang="en-US" sz="1800" dirty="0">
                <a:solidFill>
                  <a:schemeClr val="bg1"/>
                </a:solidFill>
              </a:rPr>
              <a:t>The politician’s</a:t>
            </a:r>
            <a:r>
              <a:rPr lang="en-US" sz="1800" b="1" dirty="0">
                <a:solidFill>
                  <a:schemeClr val="bg1"/>
                </a:solidFill>
              </a:rPr>
              <a:t> </a:t>
            </a:r>
            <a:r>
              <a:rPr lang="en-US" sz="1800" b="1" u="sng" dirty="0">
                <a:solidFill>
                  <a:schemeClr val="bg1"/>
                </a:solidFill>
              </a:rPr>
              <a:t>candor</a:t>
            </a:r>
            <a:r>
              <a:rPr lang="en-US" sz="1800" b="1" dirty="0">
                <a:solidFill>
                  <a:schemeClr val="bg1"/>
                </a:solidFill>
              </a:rPr>
              <a:t> </a:t>
            </a:r>
            <a:r>
              <a:rPr lang="en-US" sz="1800" dirty="0">
                <a:solidFill>
                  <a:schemeClr val="bg1"/>
                </a:solidFill>
              </a:rPr>
              <a:t>and </a:t>
            </a:r>
            <a:r>
              <a:rPr lang="en-US" sz="1800" dirty="0" smtClean="0">
                <a:solidFill>
                  <a:schemeClr val="bg1"/>
                </a:solidFill>
              </a:rPr>
              <a:t>outgoing personality made </a:t>
            </a:r>
            <a:r>
              <a:rPr lang="en-US" sz="1800" dirty="0">
                <a:solidFill>
                  <a:schemeClr val="bg1"/>
                </a:solidFill>
              </a:rPr>
              <a:t>him the favorite candidate in the election</a:t>
            </a:r>
            <a:r>
              <a:rPr lang="en-US" sz="1800" dirty="0" smtClean="0">
                <a:solidFill>
                  <a:schemeClr val="bg1"/>
                </a:solidFill>
              </a:rPr>
              <a:t>.</a:t>
            </a:r>
            <a:endParaRPr lang="en-US" altLang="en-US" sz="2000"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truthfulness</a:t>
            </a:r>
            <a:r>
              <a:rPr lang="en-US" altLang="en-US" sz="2000" dirty="0" smtClean="0">
                <a:solidFill>
                  <a:srgbClr val="FFFFFF"/>
                </a:solidFill>
              </a:rPr>
              <a:t>, sincerity, directness</a:t>
            </a:r>
            <a:endParaRPr lang="en-US" altLang="en-US" sz="2000" dirty="0">
              <a:solidFill>
                <a:srgbClr val="FFFFFF"/>
              </a:solidFill>
            </a:endParaRPr>
          </a:p>
        </p:txBody>
      </p:sp>
      <p:sp>
        <p:nvSpPr>
          <p:cNvPr id="2" name="TextBox 1"/>
          <p:cNvSpPr txBox="1">
            <a:spLocks noChangeArrowheads="1"/>
          </p:cNvSpPr>
          <p:nvPr/>
        </p:nvSpPr>
        <p:spPr bwMode="auto">
          <a:xfrm>
            <a:off x="1449388" y="577209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the quality of being open and honest in expression; </a:t>
            </a:r>
            <a:r>
              <a:rPr lang="en-US" sz="2000" dirty="0" smtClean="0">
                <a:solidFill>
                  <a:schemeClr val="bg1"/>
                </a:solidFill>
              </a:rPr>
              <a:t>frankness</a:t>
            </a:r>
            <a:r>
              <a:rPr lang="en-US" sz="2000" dirty="0" smtClean="0">
                <a:solidFill>
                  <a:schemeClr val="bg1"/>
                </a:solidFill>
              </a:rPr>
              <a:t>.</a:t>
            </a:r>
            <a:endParaRPr lang="en-US" altLang="x-none" sz="2000" dirty="0">
              <a:solidFill>
                <a:schemeClr val="bg1"/>
              </a:solidFill>
            </a:endParaRPr>
          </a:p>
        </p:txBody>
      </p:sp>
      <p:sp>
        <p:nvSpPr>
          <p:cNvPr id="4" name="TextBox 3"/>
          <p:cNvSpPr txBox="1"/>
          <p:nvPr/>
        </p:nvSpPr>
        <p:spPr>
          <a:xfrm>
            <a:off x="1447800" y="3429000"/>
            <a:ext cx="4648200" cy="400110"/>
          </a:xfrm>
          <a:prstGeom prst="rect">
            <a:avLst/>
          </a:prstGeom>
          <a:noFill/>
        </p:spPr>
        <p:txBody>
          <a:bodyPr wrap="square" rtlCol="0">
            <a:spAutoFit/>
          </a:bodyPr>
          <a:lstStyle/>
          <a:p>
            <a:r>
              <a:rPr lang="en-US" sz="2000" dirty="0" smtClean="0">
                <a:solidFill>
                  <a:schemeClr val="accent3"/>
                </a:solidFill>
              </a:rPr>
              <a:t>deceit, unfairness, lying</a:t>
            </a:r>
            <a:endParaRPr lang="en-US" sz="2000" dirty="0">
              <a:solidFill>
                <a:schemeClr val="accent3"/>
              </a:solidFill>
            </a:endParaRPr>
          </a:p>
        </p:txBody>
      </p:sp>
    </p:spTree>
    <p:extLst>
      <p:ext uri="{BB962C8B-B14F-4D97-AF65-F5344CB8AC3E}">
        <p14:creationId xmlns:p14="http://schemas.microsoft.com/office/powerpoint/2010/main" val="15391648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Monday 3/13/17</a:t>
            </a:r>
            <a:endParaRPr lang="en-US" sz="3200" b="1" dirty="0"/>
          </a:p>
        </p:txBody>
      </p:sp>
      <p:sp>
        <p:nvSpPr>
          <p:cNvPr id="3" name="Content Placeholder 2"/>
          <p:cNvSpPr>
            <a:spLocks noGrp="1"/>
          </p:cNvSpPr>
          <p:nvPr>
            <p:ph idx="1"/>
          </p:nvPr>
        </p:nvSpPr>
        <p:spPr>
          <a:xfrm>
            <a:off x="152400" y="762000"/>
            <a:ext cx="8839200" cy="4983163"/>
          </a:xfrm>
        </p:spPr>
        <p:txBody>
          <a:bodyPr/>
          <a:lstStyle/>
          <a:p>
            <a:r>
              <a:rPr lang="en-US" sz="2000" b="1" dirty="0" smtClean="0"/>
              <a:t>Directions:</a:t>
            </a:r>
            <a:r>
              <a:rPr lang="en-US" sz="2000" dirty="0" smtClean="0"/>
              <a:t> With your group, have each member write down the </a:t>
            </a:r>
            <a:r>
              <a:rPr lang="en-US" sz="2000" dirty="0" smtClean="0"/>
              <a:t>example</a:t>
            </a:r>
            <a:r>
              <a:rPr lang="en-US" sz="2000" dirty="0"/>
              <a:t> </a:t>
            </a:r>
            <a:r>
              <a:rPr lang="en-US" sz="2000" dirty="0" smtClean="0"/>
              <a:t>and pick the correct answer. Your group receives 1 point for a correct answer and 1 point for being able to thoroughly explain their reasoning. </a:t>
            </a:r>
            <a:endParaRPr lang="en-US" sz="2000" dirty="0"/>
          </a:p>
          <a:p>
            <a:endParaRPr lang="en-US" sz="2000" dirty="0" smtClean="0">
              <a:solidFill>
                <a:schemeClr val="tx1"/>
              </a:solidFill>
            </a:endParaRPr>
          </a:p>
          <a:p>
            <a:r>
              <a:rPr lang="en-US" sz="2400" dirty="0" smtClean="0">
                <a:solidFill>
                  <a:schemeClr val="tx1"/>
                </a:solidFill>
              </a:rPr>
              <a:t>Joanna </a:t>
            </a:r>
            <a:r>
              <a:rPr lang="en-US" sz="2400" dirty="0">
                <a:solidFill>
                  <a:schemeClr val="tx1"/>
                </a:solidFill>
              </a:rPr>
              <a:t>possessed the star qualities of </a:t>
            </a:r>
            <a:r>
              <a:rPr lang="en-US" sz="2400" dirty="0" smtClean="0">
                <a:solidFill>
                  <a:schemeClr val="tx1"/>
                </a:solidFill>
              </a:rPr>
              <a:t>a tennis</a:t>
            </a:r>
            <a:r>
              <a:rPr lang="en-US" sz="2400" dirty="0">
                <a:solidFill>
                  <a:schemeClr val="tx1"/>
                </a:solidFill>
              </a:rPr>
              <a:t> </a:t>
            </a:r>
            <a:r>
              <a:rPr lang="en-US" sz="2400" u="sng" dirty="0">
                <a:solidFill>
                  <a:schemeClr val="tx1"/>
                </a:solidFill>
              </a:rPr>
              <a:t>champion;</a:t>
            </a:r>
            <a:r>
              <a:rPr lang="en-US" sz="2400" dirty="0">
                <a:solidFill>
                  <a:schemeClr val="tx1"/>
                </a:solidFill>
              </a:rPr>
              <a:t> resilience, strength, and humility.</a:t>
            </a:r>
          </a:p>
          <a:p>
            <a:endParaRPr lang="en-US" sz="2400" dirty="0" smtClean="0"/>
          </a:p>
          <a:p>
            <a:r>
              <a:rPr lang="en-US" sz="2400" i="1" dirty="0" smtClean="0"/>
              <a:t>Please </a:t>
            </a:r>
            <a:r>
              <a:rPr lang="en-US" sz="2400" i="1" dirty="0"/>
              <a:t>choose from one of the following options.</a:t>
            </a:r>
          </a:p>
          <a:p>
            <a:r>
              <a:rPr lang="en-US" sz="2400" dirty="0" smtClean="0"/>
              <a:t>A NO </a:t>
            </a:r>
            <a:r>
              <a:rPr lang="en-US" sz="2400" dirty="0"/>
              <a:t>CHANGE</a:t>
            </a:r>
          </a:p>
          <a:p>
            <a:r>
              <a:rPr lang="en-US" sz="2400" dirty="0" smtClean="0"/>
              <a:t>B</a:t>
            </a:r>
            <a:r>
              <a:rPr lang="en-US" sz="2400" dirty="0"/>
              <a:t> </a:t>
            </a:r>
            <a:r>
              <a:rPr lang="en-US" sz="2400" dirty="0" smtClean="0"/>
              <a:t>champion</a:t>
            </a:r>
            <a:r>
              <a:rPr lang="en-US" sz="2400" dirty="0"/>
              <a:t>:</a:t>
            </a:r>
          </a:p>
          <a:p>
            <a:r>
              <a:rPr lang="en-US" sz="2400" dirty="0" smtClean="0"/>
              <a:t>C</a:t>
            </a:r>
            <a:r>
              <a:rPr lang="en-US" sz="2400" dirty="0"/>
              <a:t> </a:t>
            </a:r>
            <a:r>
              <a:rPr lang="en-US" sz="2400" dirty="0" smtClean="0"/>
              <a:t>champion</a:t>
            </a:r>
            <a:r>
              <a:rPr lang="en-US" sz="2400" dirty="0"/>
              <a:t>,</a:t>
            </a:r>
          </a:p>
          <a:p>
            <a:r>
              <a:rPr lang="en-US" sz="2400" dirty="0" smtClean="0"/>
              <a:t>D</a:t>
            </a:r>
            <a:r>
              <a:rPr lang="en-US" sz="2400" dirty="0"/>
              <a:t> </a:t>
            </a:r>
            <a:r>
              <a:rPr lang="en-US" sz="2400" dirty="0" smtClean="0"/>
              <a:t>champion</a:t>
            </a:r>
          </a:p>
          <a:p>
            <a:endParaRPr lang="en-US" sz="2000" dirty="0"/>
          </a:p>
          <a:p>
            <a:r>
              <a:rPr lang="en-US" sz="2400" b="1" dirty="0" smtClean="0">
                <a:solidFill>
                  <a:srgbClr val="009A46"/>
                </a:solidFill>
              </a:rPr>
              <a:t>Answer: B</a:t>
            </a:r>
          </a:p>
          <a:p>
            <a:r>
              <a:rPr lang="en-US" sz="2400" b="1" dirty="0" smtClean="0">
                <a:solidFill>
                  <a:srgbClr val="009A46"/>
                </a:solidFill>
              </a:rPr>
              <a:t>Rule = Use a colon to separate a clause from a list that follows. </a:t>
            </a:r>
            <a:endParaRPr lang="en-US" sz="2400" b="1" dirty="0">
              <a:solidFill>
                <a:srgbClr val="009A46"/>
              </a:solidFill>
            </a:endParaRPr>
          </a:p>
          <a:p>
            <a:endParaRPr lang="en-US" sz="2000" b="1" dirty="0" smtClean="0">
              <a:solidFill>
                <a:srgbClr val="00B050"/>
              </a:solidFill>
            </a:endParaRP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16873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anim calcmode="lin" valueType="num">
                                      <p:cBhvr additive="base">
                                        <p:cTn id="1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344" y="-9144"/>
            <a:ext cx="8229600" cy="1143000"/>
          </a:xfrm>
        </p:spPr>
        <p:txBody>
          <a:bodyPr/>
          <a:lstStyle/>
          <a:p>
            <a:pPr algn="ctr"/>
            <a:r>
              <a:rPr lang="en-US" sz="3200" b="1" dirty="0" smtClean="0"/>
              <a:t>Monday 3/13/17</a:t>
            </a:r>
            <a:endParaRPr lang="en-US" sz="3200" b="1" dirty="0"/>
          </a:p>
        </p:txBody>
      </p:sp>
      <p:sp>
        <p:nvSpPr>
          <p:cNvPr id="3" name="Content Placeholder 2"/>
          <p:cNvSpPr>
            <a:spLocks noGrp="1"/>
          </p:cNvSpPr>
          <p:nvPr>
            <p:ph idx="1"/>
          </p:nvPr>
        </p:nvSpPr>
        <p:spPr>
          <a:xfrm>
            <a:off x="152400" y="762000"/>
            <a:ext cx="8839200" cy="4983163"/>
          </a:xfrm>
        </p:spPr>
        <p:txBody>
          <a:bodyPr/>
          <a:lstStyle/>
          <a:p>
            <a:r>
              <a:rPr lang="en-US" sz="2000" b="1" dirty="0" smtClean="0"/>
              <a:t>Directions:</a:t>
            </a:r>
            <a:r>
              <a:rPr lang="en-US" sz="2000" dirty="0" smtClean="0"/>
              <a:t> With your group, have each member write down the </a:t>
            </a:r>
            <a:r>
              <a:rPr lang="en-US" sz="2000" dirty="0" smtClean="0"/>
              <a:t>example</a:t>
            </a:r>
            <a:r>
              <a:rPr lang="en-US" sz="2000" dirty="0"/>
              <a:t> </a:t>
            </a:r>
            <a:r>
              <a:rPr lang="en-US" sz="2000" dirty="0" smtClean="0"/>
              <a:t>and pick the correct answer. Your group receives 1 point for a correct answer and 1 point for being able to thoroughly explain their reasoning. </a:t>
            </a:r>
            <a:endParaRPr lang="en-US" sz="2000" dirty="0"/>
          </a:p>
          <a:p>
            <a:endParaRPr lang="en-US" sz="2000" dirty="0" smtClean="0">
              <a:solidFill>
                <a:schemeClr val="tx1"/>
              </a:solidFill>
            </a:endParaRPr>
          </a:p>
          <a:p>
            <a:r>
              <a:rPr lang="en-US" sz="2400" dirty="0"/>
              <a:t>A recent study revealed a dramatic shift in human life expectancy between 1800 and </a:t>
            </a:r>
            <a:r>
              <a:rPr lang="en-US" sz="2400" u="sng" dirty="0"/>
              <a:t>1935,</a:t>
            </a:r>
            <a:r>
              <a:rPr lang="en-US" sz="2400" dirty="0"/>
              <a:t> women had begun to outlive men by almost ten years.</a:t>
            </a:r>
          </a:p>
          <a:p>
            <a:endParaRPr lang="en-US" sz="2400" dirty="0" smtClean="0"/>
          </a:p>
          <a:p>
            <a:r>
              <a:rPr lang="en-US" sz="2400" i="1" dirty="0" smtClean="0"/>
              <a:t>Please </a:t>
            </a:r>
            <a:r>
              <a:rPr lang="en-US" sz="2400" i="1" dirty="0"/>
              <a:t>choose from one of the following options.</a:t>
            </a:r>
          </a:p>
          <a:p>
            <a:r>
              <a:rPr lang="en-US" sz="2400" b="1" dirty="0" smtClean="0"/>
              <a:t>A NO </a:t>
            </a:r>
            <a:r>
              <a:rPr lang="en-US" sz="2400" b="1" dirty="0"/>
              <a:t>CHANGE</a:t>
            </a:r>
          </a:p>
          <a:p>
            <a:r>
              <a:rPr lang="en-US" sz="2400" b="1" dirty="0" smtClean="0"/>
              <a:t>B 1935</a:t>
            </a:r>
            <a:r>
              <a:rPr lang="en-US" sz="2400" b="1" dirty="0"/>
              <a:t>;</a:t>
            </a:r>
          </a:p>
          <a:p>
            <a:r>
              <a:rPr lang="en-US" sz="2400" b="1" dirty="0" smtClean="0"/>
              <a:t>C</a:t>
            </a:r>
            <a:r>
              <a:rPr lang="en-US" sz="2400" b="1" dirty="0"/>
              <a:t> </a:t>
            </a:r>
            <a:r>
              <a:rPr lang="en-US" sz="2400" b="1" dirty="0" smtClean="0"/>
              <a:t>1935</a:t>
            </a:r>
            <a:endParaRPr lang="en-US" sz="2400" b="1" dirty="0"/>
          </a:p>
          <a:p>
            <a:r>
              <a:rPr lang="en-US" sz="2400" b="1" dirty="0" smtClean="0"/>
              <a:t>D 1935</a:t>
            </a:r>
            <a:r>
              <a:rPr lang="en-US" sz="2400" b="1" dirty="0"/>
              <a:t>, by then</a:t>
            </a:r>
          </a:p>
          <a:p>
            <a:r>
              <a:rPr lang="en-US" sz="2000" dirty="0"/>
              <a:t/>
            </a:r>
            <a:br>
              <a:rPr lang="en-US" sz="2000" dirty="0"/>
            </a:br>
            <a:r>
              <a:rPr lang="en-US" sz="2400" b="1" dirty="0" smtClean="0">
                <a:solidFill>
                  <a:srgbClr val="009A46"/>
                </a:solidFill>
              </a:rPr>
              <a:t>Answer: B</a:t>
            </a:r>
          </a:p>
          <a:p>
            <a:r>
              <a:rPr lang="en-US" sz="2400" b="1" dirty="0" smtClean="0">
                <a:solidFill>
                  <a:srgbClr val="009A46"/>
                </a:solidFill>
              </a:rPr>
              <a:t>Rule = Use a semicolon to separate two independent clauses. </a:t>
            </a:r>
            <a:endParaRPr lang="en-US" sz="2400" b="1" dirty="0">
              <a:solidFill>
                <a:srgbClr val="009A46"/>
              </a:solidFill>
            </a:endParaRPr>
          </a:p>
          <a:p>
            <a:endParaRPr lang="en-US" sz="2000" b="1" dirty="0" smtClean="0">
              <a:solidFill>
                <a:srgbClr val="00B050"/>
              </a:solidFill>
            </a:endParaRPr>
          </a:p>
          <a:p>
            <a:endParaRPr lang="en-US" sz="2000" dirty="0">
              <a:solidFill>
                <a:srgbClr val="00B050"/>
              </a:solidFill>
            </a:endParaRPr>
          </a:p>
          <a:p>
            <a:endParaRPr lang="en-US" sz="2000" dirty="0" smtClean="0">
              <a:solidFill>
                <a:srgbClr val="00B050"/>
              </a:solidFill>
            </a:endParaRPr>
          </a:p>
          <a:p>
            <a:endParaRPr lang="en-US" sz="2000" dirty="0"/>
          </a:p>
          <a:p>
            <a:pPr marL="342900" indent="-342900">
              <a:buAutoNum type="arabicPeriod"/>
            </a:pPr>
            <a:endParaRPr lang="en-US" sz="2000" dirty="0" smtClean="0"/>
          </a:p>
        </p:txBody>
      </p:sp>
    </p:spTree>
    <p:extLst>
      <p:ext uri="{BB962C8B-B14F-4D97-AF65-F5344CB8AC3E}">
        <p14:creationId xmlns:p14="http://schemas.microsoft.com/office/powerpoint/2010/main" val="94586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additive="base">
                                        <p:cTn id="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Tuesday</a:t>
            </a:r>
            <a:r>
              <a:rPr lang="en-US" altLang="en-US" sz="3200" b="1" dirty="0" smtClean="0">
                <a:solidFill>
                  <a:schemeClr val="tx1"/>
                </a:solidFill>
                <a:latin typeface="Calibri" charset="0"/>
                <a:ea typeface="Arial" charset="0"/>
                <a:cs typeface="Arial" charset="0"/>
                <a:sym typeface="Calibri" charset="0"/>
              </a:rPr>
              <a:t> 3/14/17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a:t>
            </a:r>
            <a:endParaRPr lang="en-US" sz="17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Cold Read: AOTW “Should bystanders have the legal obligation to intervene in a rape?” (read and annotate for 10 minutes, create mini outline for 5 minutes, write essay for 30 minutes, review and revise for 5 minutes).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7030A0"/>
                </a:solidFill>
                <a:latin typeface="Calibri" charset="0"/>
                <a:ea typeface="Calibri" charset="0"/>
                <a:cs typeface="Calibri" charset="0"/>
                <a:sym typeface="Calibri"/>
              </a:rPr>
              <a:t>Write 5 paragraph rhetorical response essay (in class for timed 50 minutes).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solidFill>
                  <a:srgbClr val="7030A0"/>
                </a:solidFill>
                <a:latin typeface="Calibri" charset="0"/>
                <a:ea typeface="Calibri" charset="0"/>
                <a:cs typeface="Calibri" charset="0"/>
                <a:sym typeface="Calibri"/>
              </a:rPr>
              <a:t>Tomorrow, we will self assess, peer assess and review your essays. </a:t>
            </a:r>
            <a:endParaRPr lang="en-US" sz="1700" b="1" dirty="0" smtClean="0">
              <a:solidFill>
                <a:srgbClr val="7030A0"/>
              </a:solidFill>
              <a:latin typeface="Calibri" charset="0"/>
              <a:ea typeface="Calibri" charset="0"/>
              <a:cs typeface="Calibri" charset="0"/>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a:t>
            </a:r>
            <a:r>
              <a:rPr lang="en-US" sz="1600" b="1" dirty="0" smtClean="0">
                <a:solidFill>
                  <a:srgbClr val="00B050"/>
                </a:solidFill>
                <a:latin typeface="Calibri" charset="0"/>
                <a:ea typeface="Calibri" charset="0"/>
                <a:cs typeface="Calibri" charset="0"/>
                <a:sym typeface="Calibri"/>
              </a:rPr>
              <a:t>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integrate information into a text while maintaining flow of ideas and avoiding </a:t>
            </a:r>
            <a:r>
              <a:rPr lang="en-US" sz="1600" dirty="0" smtClean="0">
                <a:solidFill>
                  <a:schemeClr val="tx1"/>
                </a:solidFill>
                <a:latin typeface="Calibri" charset="0"/>
                <a:ea typeface="Calibri" charset="0"/>
                <a:cs typeface="Calibri" charset="0"/>
                <a:sym typeface="Calibri"/>
              </a:rPr>
              <a:t>plagiarism.</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a:solidFill>
                  <a:schemeClr val="tx1"/>
                </a:solidFill>
                <a:latin typeface="Calibri" charset="0"/>
                <a:ea typeface="Calibri" charset="0"/>
                <a:cs typeface="Calibri" charset="0"/>
                <a:sym typeface="Calibri"/>
              </a:rPr>
              <a:t>I can write arguments to support claims of substantive topics or texts, using valid </a:t>
            </a:r>
            <a:r>
              <a:rPr lang="en-US" sz="1600" dirty="0" smtClean="0">
                <a:solidFill>
                  <a:schemeClr val="tx1"/>
                </a:solidFill>
                <a:latin typeface="Calibri" charset="0"/>
                <a:ea typeface="Calibri" charset="0"/>
                <a:cs typeface="Calibri" charset="0"/>
                <a:sym typeface="Calibri"/>
              </a:rPr>
              <a:t>reasoning</a:t>
            </a:r>
            <a:r>
              <a:rPr lang="en-US" sz="1600" dirty="0">
                <a:solidFill>
                  <a:schemeClr val="tx1"/>
                </a:solidFill>
                <a:latin typeface="Calibri" charset="0"/>
                <a:ea typeface="Calibri" charset="0"/>
                <a:cs typeface="Calibri" charset="0"/>
                <a:sym typeface="Calibri"/>
              </a:rPr>
              <a:t>, relevant, and sufficient </a:t>
            </a:r>
            <a:r>
              <a:rPr lang="en-US" sz="1600" dirty="0" smtClean="0">
                <a:solidFill>
                  <a:schemeClr val="tx1"/>
                </a:solidFill>
                <a:latin typeface="Calibri" charset="0"/>
                <a:ea typeface="Calibri" charset="0"/>
                <a:cs typeface="Calibri" charset="0"/>
                <a:sym typeface="Calibri"/>
              </a:rPr>
              <a:t>evidence. </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764318601"/>
      </p:ext>
    </p:extLst>
  </p:cSld>
  <p:clrMapOvr>
    <a:masterClrMapping/>
  </p:clrMapOvr>
  <p:transition spd="slow">
    <p:cut/>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Tuesday</a:t>
            </a:r>
            <a:r>
              <a:rPr lang="en-US" altLang="en-US" sz="3600" b="1" dirty="0" smtClean="0">
                <a:solidFill>
                  <a:schemeClr val="bg1"/>
                </a:solidFill>
                <a:latin typeface="Kristen ITC" charset="0"/>
              </a:rPr>
              <a:t> 3/14/17</a:t>
            </a:r>
            <a:endParaRPr lang="en-US" altLang="en-US" sz="3600" b="1" dirty="0" smtClean="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trivial</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a:t>
            </a:r>
            <a:r>
              <a:rPr lang="en-US" altLang="en-US" sz="2000" b="1" dirty="0" smtClean="0">
                <a:solidFill>
                  <a:schemeClr val="bg1"/>
                </a:solidFill>
                <a:latin typeface="+mn-lt"/>
              </a:rPr>
              <a:t>adjective</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b="1" dirty="0" err="1" smtClean="0">
                <a:solidFill>
                  <a:schemeClr val="bg1"/>
                </a:solidFill>
              </a:rPr>
              <a:t>triv</a:t>
            </a:r>
            <a:r>
              <a:rPr lang="en-US" sz="2000" dirty="0" smtClean="0">
                <a:solidFill>
                  <a:schemeClr val="bg1"/>
                </a:solidFill>
              </a:rPr>
              <a:t>-</a:t>
            </a:r>
            <a:r>
              <a:rPr lang="en-US" sz="2000" dirty="0" err="1" smtClean="0">
                <a:solidFill>
                  <a:schemeClr val="bg1"/>
                </a:solidFill>
              </a:rPr>
              <a:t>ee</a:t>
            </a:r>
            <a:r>
              <a:rPr lang="en-US" sz="2000" dirty="0" smtClean="0">
                <a:solidFill>
                  <a:schemeClr val="bg1"/>
                </a:solidFill>
              </a:rPr>
              <a:t>-</a:t>
            </a:r>
            <a:r>
              <a:rPr lang="en-US" sz="2000" i="1" dirty="0" smtClean="0">
                <a:solidFill>
                  <a:schemeClr val="bg1"/>
                </a:solidFill>
              </a:rPr>
              <a:t>uh</a:t>
            </a:r>
            <a:r>
              <a:rPr lang="en-US" sz="2000" dirty="0">
                <a:solidFill>
                  <a:schemeClr val="bg1"/>
                </a:solidFill>
              </a:rPr>
              <a:t> l]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smtClean="0">
                <a:solidFill>
                  <a:schemeClr val="bg1"/>
                </a:solidFill>
                <a:latin typeface="+mn-lt"/>
              </a:rPr>
              <a:t>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err="1" smtClean="0">
                <a:solidFill>
                  <a:schemeClr val="bg1"/>
                </a:solidFill>
                <a:latin typeface="+mn-lt"/>
              </a:rPr>
              <a:t>supertrivial</a:t>
            </a:r>
            <a:r>
              <a:rPr lang="en-US" altLang="en-US" sz="2000" dirty="0" smtClean="0">
                <a:solidFill>
                  <a:schemeClr val="bg1"/>
                </a:solidFill>
                <a:latin typeface="+mn-lt"/>
              </a:rPr>
              <a:t> (adjective), trivially (adverb)</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r>
              <a:rPr lang="en-US" altLang="en-US" sz="2000" b="1" dirty="0" smtClean="0">
                <a:solidFill>
                  <a:schemeClr val="bg1"/>
                </a:solidFill>
                <a:latin typeface="+mn-lt"/>
              </a:rPr>
              <a:t>Sentence: </a:t>
            </a:r>
            <a:r>
              <a:rPr lang="en-US" sz="1800" dirty="0">
                <a:solidFill>
                  <a:schemeClr val="bg1"/>
                </a:solidFill>
              </a:rPr>
              <a:t>It’s a complete waste of time and energy to continue to argue over such </a:t>
            </a:r>
            <a:r>
              <a:rPr lang="en-US" sz="1800" dirty="0" smtClean="0">
                <a:solidFill>
                  <a:schemeClr val="bg1"/>
                </a:solidFill>
              </a:rPr>
              <a:t> </a:t>
            </a:r>
            <a:r>
              <a:rPr lang="en-US" sz="1800" b="1" u="sng" dirty="0">
                <a:solidFill>
                  <a:schemeClr val="bg1"/>
                </a:solidFill>
              </a:rPr>
              <a:t>trivial</a:t>
            </a:r>
            <a:r>
              <a:rPr lang="en-US" sz="1800" dirty="0">
                <a:solidFill>
                  <a:schemeClr val="bg1"/>
                </a:solidFill>
              </a:rPr>
              <a:t> </a:t>
            </a:r>
            <a:r>
              <a:rPr lang="en-US" sz="1800" dirty="0" smtClean="0">
                <a:solidFill>
                  <a:schemeClr val="bg1"/>
                </a:solidFill>
              </a:rPr>
              <a:t>matters like social media posts.</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a:solidFill>
                  <a:srgbClr val="FFFFFF"/>
                </a:solidFill>
              </a:rPr>
              <a:t>i</a:t>
            </a:r>
            <a:r>
              <a:rPr lang="en-US" altLang="en-US" sz="2000" dirty="0" smtClean="0">
                <a:solidFill>
                  <a:srgbClr val="FFFFFF"/>
                </a:solidFill>
              </a:rPr>
              <a:t>rrelevant, superficial, petty</a:t>
            </a:r>
            <a:endParaRPr lang="en-US" altLang="en-US" sz="2000" dirty="0">
              <a:solidFill>
                <a:srgbClr val="FFFFFF"/>
              </a:solidFill>
            </a:endParaRPr>
          </a:p>
        </p:txBody>
      </p:sp>
      <p:sp>
        <p:nvSpPr>
          <p:cNvPr id="2" name="TextBox 1"/>
          <p:cNvSpPr txBox="1">
            <a:spLocks noChangeArrowheads="1"/>
          </p:cNvSpPr>
          <p:nvPr/>
        </p:nvSpPr>
        <p:spPr bwMode="auto">
          <a:xfrm>
            <a:off x="1371600" y="5715000"/>
            <a:ext cx="7620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of little value or importance</a:t>
            </a:r>
            <a:r>
              <a:rPr lang="en-US" sz="2000" dirty="0" smtClean="0">
                <a:solidFill>
                  <a:schemeClr val="bg1"/>
                </a:solidFill>
              </a:rPr>
              <a:t>.</a:t>
            </a:r>
            <a:endParaRPr lang="en-US" altLang="x-none" sz="2000" dirty="0">
              <a:solidFill>
                <a:schemeClr val="bg1"/>
              </a:solidFill>
            </a:endParaRPr>
          </a:p>
        </p:txBody>
      </p:sp>
      <p:sp>
        <p:nvSpPr>
          <p:cNvPr id="4" name="TextBox 3"/>
          <p:cNvSpPr txBox="1"/>
          <p:nvPr/>
        </p:nvSpPr>
        <p:spPr>
          <a:xfrm>
            <a:off x="1447800" y="3429000"/>
            <a:ext cx="4648200" cy="400110"/>
          </a:xfrm>
          <a:prstGeom prst="rect">
            <a:avLst/>
          </a:prstGeom>
          <a:noFill/>
        </p:spPr>
        <p:txBody>
          <a:bodyPr wrap="square" rtlCol="0">
            <a:spAutoFit/>
          </a:bodyPr>
          <a:lstStyle/>
          <a:p>
            <a:r>
              <a:rPr lang="en-US" sz="2000" dirty="0" smtClean="0">
                <a:solidFill>
                  <a:schemeClr val="accent3"/>
                </a:solidFill>
              </a:rPr>
              <a:t>necessary, meaningful, substantial</a:t>
            </a:r>
            <a:endParaRPr lang="en-US" sz="2000" dirty="0">
              <a:solidFill>
                <a:schemeClr val="accent3"/>
              </a:solidFill>
            </a:endParaRPr>
          </a:p>
        </p:txBody>
      </p:sp>
    </p:spTree>
    <p:extLst>
      <p:ext uri="{BB962C8B-B14F-4D97-AF65-F5344CB8AC3E}">
        <p14:creationId xmlns:p14="http://schemas.microsoft.com/office/powerpoint/2010/main" val="9441091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Wednesday</a:t>
            </a:r>
            <a:r>
              <a:rPr lang="en-US" altLang="en-US" sz="3200" b="1" dirty="0" smtClean="0">
                <a:solidFill>
                  <a:schemeClr val="tx1"/>
                </a:solidFill>
                <a:latin typeface="Calibri" charset="0"/>
                <a:ea typeface="Arial" charset="0"/>
                <a:cs typeface="Arial" charset="0"/>
                <a:sym typeface="Calibri" charset="0"/>
              </a:rPr>
              <a:t> 3/15/17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a:t>
            </a:r>
            <a:endParaRPr lang="en-US" sz="17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endParaRPr lang="en-US" sz="1700" b="1" dirty="0" smtClean="0">
              <a:solidFill>
                <a:srgbClr val="C20E9B"/>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With table groups, create world wall using vocabulary words from last week and this week. Each group will be assigned one word. You wil</a:t>
            </a:r>
            <a:r>
              <a:rPr lang="en-US" sz="1700" dirty="0" smtClean="0">
                <a:latin typeface="Calibri" charset="0"/>
                <a:ea typeface="Calibri" charset="0"/>
                <a:cs typeface="Calibri" charset="0"/>
                <a:sym typeface="Calibri"/>
              </a:rPr>
              <a:t>l include the following: the word, part of speech, definition, one synonym, one antonym, use it in a sentence, and draw a symbol or image to represent the definition. </a:t>
            </a:r>
            <a:endParaRPr lang="en-US" sz="1700" dirty="0" smtClean="0">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Self assess + Trade and grade analysis on AOTW #2 on Bystanders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b="1" dirty="0" smtClean="0">
                <a:latin typeface="Calibri" charset="0"/>
                <a:ea typeface="Calibri" charset="0"/>
                <a:cs typeface="Calibri" charset="0"/>
                <a:sym typeface="Calibri"/>
              </a:rPr>
              <a:t>Homework: </a:t>
            </a:r>
            <a:r>
              <a:rPr lang="en-US" sz="1700" dirty="0" smtClean="0">
                <a:latin typeface="Calibri" charset="0"/>
                <a:ea typeface="Calibri" charset="0"/>
                <a:cs typeface="Calibri" charset="0"/>
                <a:sym typeface="Calibri"/>
              </a:rPr>
              <a:t>Write three Multiple choice SAT questions using SAT stems</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a:t>
            </a:r>
            <a:r>
              <a:rPr lang="en-US" sz="1600" b="1" dirty="0" smtClean="0">
                <a:solidFill>
                  <a:srgbClr val="00B050"/>
                </a:solidFill>
                <a:latin typeface="Calibri" charset="0"/>
                <a:ea typeface="Calibri" charset="0"/>
                <a:cs typeface="Calibri" charset="0"/>
                <a:sym typeface="Calibri"/>
              </a:rPr>
              <a:t>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870749771"/>
      </p:ext>
    </p:extLst>
  </p:cSld>
  <p:clrMapOvr>
    <a:masterClrMapping/>
  </p:clrMapOvr>
  <p:transition spd="slow">
    <p:cut/>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3/15/17</a:t>
            </a:r>
            <a:endParaRPr lang="en-US" altLang="en-US" sz="3600" b="1" dirty="0" smtClean="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precedent</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b="1" dirty="0" err="1">
                <a:solidFill>
                  <a:schemeClr val="bg1"/>
                </a:solidFill>
              </a:rPr>
              <a:t>pres</a:t>
            </a:r>
            <a:r>
              <a:rPr lang="en-US" sz="2000" dirty="0">
                <a:solidFill>
                  <a:schemeClr val="bg1"/>
                </a:solidFill>
              </a:rPr>
              <a:t>-</a:t>
            </a:r>
            <a:r>
              <a:rPr lang="en-US" sz="2000" dirty="0" err="1">
                <a:solidFill>
                  <a:schemeClr val="bg1"/>
                </a:solidFill>
              </a:rPr>
              <a:t>i</a:t>
            </a:r>
            <a:r>
              <a:rPr lang="en-US" sz="2000" dirty="0">
                <a:solidFill>
                  <a:schemeClr val="bg1"/>
                </a:solidFill>
              </a:rPr>
              <a:t>-d</a:t>
            </a:r>
            <a:r>
              <a:rPr lang="en-US" sz="2000" i="1" dirty="0">
                <a:solidFill>
                  <a:schemeClr val="bg1"/>
                </a:solidFill>
              </a:rPr>
              <a:t>uh</a:t>
            </a:r>
            <a:r>
              <a:rPr lang="en-US" sz="2000" dirty="0">
                <a:solidFill>
                  <a:schemeClr val="bg1"/>
                </a:solidFill>
              </a:rPr>
              <a:t> </a:t>
            </a:r>
            <a:r>
              <a:rPr lang="en-US" sz="2000" dirty="0" err="1" smtClean="0">
                <a:solidFill>
                  <a:schemeClr val="bg1"/>
                </a:solidFill>
              </a:rPr>
              <a:t>nt</a:t>
            </a:r>
            <a:r>
              <a:rPr lang="en-US" sz="2000"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smtClean="0">
                <a:solidFill>
                  <a:schemeClr val="bg1"/>
                </a:solidFill>
                <a:latin typeface="+mn-lt"/>
              </a:rPr>
              <a:t>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err="1" smtClean="0">
                <a:solidFill>
                  <a:schemeClr val="bg1"/>
                </a:solidFill>
                <a:latin typeface="+mn-lt"/>
              </a:rPr>
              <a:t>nonprecedent</a:t>
            </a:r>
            <a:r>
              <a:rPr lang="en-US" altLang="en-US" sz="2000" dirty="0" smtClean="0">
                <a:solidFill>
                  <a:schemeClr val="bg1"/>
                </a:solidFill>
                <a:latin typeface="+mn-lt"/>
              </a:rPr>
              <a:t> (noun)</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r>
              <a:rPr lang="en-US" altLang="en-US" sz="2000" b="1" dirty="0" smtClean="0">
                <a:solidFill>
                  <a:schemeClr val="bg1"/>
                </a:solidFill>
                <a:latin typeface="+mn-lt"/>
              </a:rPr>
              <a:t>Sentence: </a:t>
            </a:r>
            <a:r>
              <a:rPr lang="en-US" sz="1800" dirty="0">
                <a:solidFill>
                  <a:schemeClr val="bg1"/>
                </a:solidFill>
              </a:rPr>
              <a:t>The judges had no </a:t>
            </a:r>
            <a:r>
              <a:rPr lang="en-US" sz="1800" b="1" u="sng" dirty="0">
                <a:solidFill>
                  <a:schemeClr val="bg1"/>
                </a:solidFill>
              </a:rPr>
              <a:t>precedent</a:t>
            </a:r>
            <a:r>
              <a:rPr lang="en-US" sz="1800" dirty="0">
                <a:solidFill>
                  <a:schemeClr val="bg1"/>
                </a:solidFill>
              </a:rPr>
              <a:t> to review before making their decision on the controversial </a:t>
            </a:r>
            <a:r>
              <a:rPr lang="en-US" sz="1800" dirty="0" smtClean="0">
                <a:solidFill>
                  <a:schemeClr val="bg1"/>
                </a:solidFill>
              </a:rPr>
              <a:t>case.</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model, authority, example</a:t>
            </a:r>
            <a:endParaRPr lang="en-US" altLang="en-US" sz="2000" dirty="0">
              <a:solidFill>
                <a:srgbClr val="FFFFFF"/>
              </a:solidFill>
            </a:endParaRPr>
          </a:p>
        </p:txBody>
      </p:sp>
      <p:sp>
        <p:nvSpPr>
          <p:cNvPr id="2" name="TextBox 1"/>
          <p:cNvSpPr txBox="1">
            <a:spLocks noChangeArrowheads="1"/>
          </p:cNvSpPr>
          <p:nvPr/>
        </p:nvSpPr>
        <p:spPr bwMode="auto">
          <a:xfrm>
            <a:off x="1371600" y="57150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an earlier event or action that is regarded as an example or guide to be considered in subsequent similar circumstances</a:t>
            </a:r>
            <a:r>
              <a:rPr lang="en-US" sz="2000" dirty="0" smtClean="0">
                <a:solidFill>
                  <a:schemeClr val="bg1"/>
                </a:solidFill>
              </a:rPr>
              <a:t>.</a:t>
            </a:r>
            <a:endParaRPr lang="en-US" altLang="x-none" sz="2000" dirty="0">
              <a:solidFill>
                <a:schemeClr val="bg1"/>
              </a:solidFill>
            </a:endParaRPr>
          </a:p>
        </p:txBody>
      </p:sp>
      <p:sp>
        <p:nvSpPr>
          <p:cNvPr id="4" name="TextBox 3"/>
          <p:cNvSpPr txBox="1"/>
          <p:nvPr/>
        </p:nvSpPr>
        <p:spPr>
          <a:xfrm>
            <a:off x="1447800" y="3429000"/>
            <a:ext cx="4648200" cy="400110"/>
          </a:xfrm>
          <a:prstGeom prst="rect">
            <a:avLst/>
          </a:prstGeom>
          <a:noFill/>
        </p:spPr>
        <p:txBody>
          <a:bodyPr wrap="square" rtlCol="0">
            <a:spAutoFit/>
          </a:bodyPr>
          <a:lstStyle/>
          <a:p>
            <a:r>
              <a:rPr lang="en-US" sz="2000" dirty="0" smtClean="0">
                <a:solidFill>
                  <a:schemeClr val="accent3"/>
                </a:solidFill>
              </a:rPr>
              <a:t>N/A</a:t>
            </a:r>
            <a:endParaRPr lang="en-US" sz="2000" dirty="0">
              <a:solidFill>
                <a:schemeClr val="accent3"/>
              </a:solidFill>
            </a:endParaRPr>
          </a:p>
        </p:txBody>
      </p:sp>
    </p:spTree>
    <p:extLst>
      <p:ext uri="{BB962C8B-B14F-4D97-AF65-F5344CB8AC3E}">
        <p14:creationId xmlns:p14="http://schemas.microsoft.com/office/powerpoint/2010/main" val="12412727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Thursday</a:t>
            </a:r>
            <a:r>
              <a:rPr lang="en-US" altLang="en-US" sz="3200" b="1" dirty="0" smtClean="0">
                <a:solidFill>
                  <a:schemeClr val="tx1"/>
                </a:solidFill>
                <a:latin typeface="Calibri" charset="0"/>
                <a:ea typeface="Arial" charset="0"/>
                <a:cs typeface="Arial" charset="0"/>
                <a:sym typeface="Calibri" charset="0"/>
              </a:rPr>
              <a:t> 3/16/17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WOTD </a:t>
            </a:r>
            <a:endParaRPr lang="en-US" sz="17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endParaRPr lang="en-US" sz="1700" b="1" dirty="0" smtClean="0">
              <a:solidFill>
                <a:srgbClr val="C20E9B"/>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Khan Academy: Take Reading: History Quiz and record date and score on spreadsheet</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Partner Read ”Civil Disobedience” (stopping after every paragraph to summarize, discuss, and annotate). We will do the first two paragraphs as a class.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a:t>
            </a:r>
            <a:r>
              <a:rPr lang="en-US" sz="1600" b="1" dirty="0" smtClean="0">
                <a:solidFill>
                  <a:srgbClr val="00B050"/>
                </a:solidFill>
                <a:latin typeface="Calibri" charset="0"/>
                <a:ea typeface="Calibri" charset="0"/>
                <a:cs typeface="Calibri" charset="0"/>
                <a:sym typeface="Calibri"/>
              </a:rPr>
              <a:t>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602996124"/>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9/27/16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(list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(15 mins) + “Stretch” Log</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Watch Video Clip from Last Week Tonight and start writing reflections for AOTW #3</a:t>
            </a:r>
            <a:endParaRPr lang="en-US" sz="5600" dirty="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latin typeface="+mn-lt"/>
                <a:ea typeface="Calibri"/>
                <a:cs typeface="Calibri"/>
                <a:sym typeface="Wingdings" panose="05000000000000000000" pitchFamily="2" charset="2"/>
                <a:hlinkClick r:id="rId3"/>
              </a:rPr>
              <a:t>https</a:t>
            </a:r>
            <a:r>
              <a:rPr lang="en-US" sz="5600" b="1" dirty="0">
                <a:latin typeface="+mn-lt"/>
                <a:ea typeface="Calibri"/>
                <a:cs typeface="Calibri"/>
                <a:sym typeface="Wingdings" panose="05000000000000000000" pitchFamily="2" charset="2"/>
                <a:hlinkClick r:id="rId3"/>
              </a:rPr>
              <a:t>://</a:t>
            </a:r>
            <a:r>
              <a:rPr lang="en-US" sz="5600" b="1" dirty="0" smtClean="0">
                <a:latin typeface="+mn-lt"/>
                <a:ea typeface="Calibri"/>
                <a:cs typeface="Calibri"/>
                <a:sym typeface="Wingdings" panose="05000000000000000000" pitchFamily="2" charset="2"/>
                <a:hlinkClick r:id="rId3"/>
              </a:rPr>
              <a:t>www.youtube.com/watch?v=h1Lfd1aB9YI</a:t>
            </a:r>
            <a:endParaRPr lang="en-US" sz="5600" b="1"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Sign up for SSR book (pass the sheet around)</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Reflections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 Wednesday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a:solidFill>
            <a:schemeClr val="bg1">
              <a:lumMod val="65000"/>
            </a:schemeClr>
          </a:solidFill>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3/16/17</a:t>
            </a:r>
            <a:endParaRPr lang="en-US" altLang="en-US" sz="3600" b="1" dirty="0" smtClean="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expedient</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a:t>
            </a:r>
            <a:r>
              <a:rPr lang="en-US" altLang="en-US" sz="2000" b="1" dirty="0" smtClean="0">
                <a:solidFill>
                  <a:schemeClr val="bg1"/>
                </a:solidFill>
                <a:latin typeface="+mn-lt"/>
              </a:rPr>
              <a:t>: noun</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Pronunciation: </a:t>
            </a:r>
            <a:r>
              <a:rPr lang="en-US" sz="2000" dirty="0" smtClean="0">
                <a:solidFill>
                  <a:schemeClr val="bg1"/>
                </a:solidFill>
              </a:rPr>
              <a:t>[</a:t>
            </a:r>
            <a:r>
              <a:rPr lang="en-US" sz="2000" dirty="0" err="1">
                <a:solidFill>
                  <a:schemeClr val="bg1"/>
                </a:solidFill>
              </a:rPr>
              <a:t>ik</a:t>
            </a:r>
            <a:r>
              <a:rPr lang="en-US" sz="2000" dirty="0">
                <a:solidFill>
                  <a:schemeClr val="bg1"/>
                </a:solidFill>
              </a:rPr>
              <a:t>-</a:t>
            </a:r>
            <a:r>
              <a:rPr lang="en-US" sz="2000" b="1" dirty="0" err="1">
                <a:solidFill>
                  <a:schemeClr val="bg1"/>
                </a:solidFill>
              </a:rPr>
              <a:t>spee</a:t>
            </a:r>
            <a:r>
              <a:rPr lang="en-US" sz="2000" dirty="0">
                <a:solidFill>
                  <a:schemeClr val="bg1"/>
                </a:solidFill>
              </a:rPr>
              <a:t>-dee-</a:t>
            </a:r>
            <a:r>
              <a:rPr lang="en-US" sz="2000" i="1" dirty="0">
                <a:solidFill>
                  <a:schemeClr val="bg1"/>
                </a:solidFill>
              </a:rPr>
              <a:t>uh</a:t>
            </a:r>
            <a:r>
              <a:rPr lang="en-US" sz="2000" dirty="0">
                <a:solidFill>
                  <a:schemeClr val="bg1"/>
                </a:solidFill>
              </a:rPr>
              <a:t> </a:t>
            </a:r>
            <a:r>
              <a:rPr lang="en-US" sz="2000" dirty="0" err="1">
                <a:solidFill>
                  <a:schemeClr val="bg1"/>
                </a:solidFill>
              </a:rPr>
              <a:t>nt</a:t>
            </a:r>
            <a:r>
              <a:rPr lang="en-US" sz="2000" dirty="0">
                <a:solidFill>
                  <a:schemeClr val="bg1"/>
                </a:solidFill>
              </a:rPr>
              <a:t>] </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smtClean="0">
                <a:solidFill>
                  <a:schemeClr val="bg1"/>
                </a:solidFill>
                <a:latin typeface="+mn-lt"/>
              </a:rPr>
              <a:t>Synonyms:</a:t>
            </a:r>
            <a:endParaRPr lang="en-US" altLang="en-US" sz="2000" b="1"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Antonyms: </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expediently (adverb)</a:t>
            </a:r>
            <a:endParaRPr lang="en-US" altLang="en-US" sz="2000" dirty="0" smtClean="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r>
              <a:rPr lang="en-US" altLang="en-US" sz="2000" b="1" dirty="0" smtClean="0">
                <a:solidFill>
                  <a:schemeClr val="bg1"/>
                </a:solidFill>
                <a:latin typeface="+mn-lt"/>
              </a:rPr>
              <a:t>Sentence: </a:t>
            </a:r>
            <a:r>
              <a:rPr lang="en-US" sz="2000" dirty="0" smtClean="0">
                <a:solidFill>
                  <a:schemeClr val="bg1"/>
                </a:solidFill>
              </a:rPr>
              <a:t>The president planned a temporary </a:t>
            </a:r>
            <a:r>
              <a:rPr lang="en-US" sz="2000" b="1" u="sng" dirty="0" smtClean="0">
                <a:solidFill>
                  <a:schemeClr val="bg1"/>
                </a:solidFill>
              </a:rPr>
              <a:t>expedient</a:t>
            </a:r>
            <a:r>
              <a:rPr lang="en-US" sz="2000" dirty="0" smtClean="0">
                <a:solidFill>
                  <a:schemeClr val="bg1"/>
                </a:solidFill>
              </a:rPr>
              <a:t> to avoid having to implement a permanent vetting system for refugees trying to enter the U.S.</a:t>
            </a:r>
            <a:endParaRPr lang="en-US" altLang="en-US" sz="2000" b="1" dirty="0" smtClean="0">
              <a:solidFill>
                <a:schemeClr val="bg1"/>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b="1"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r>
              <a:rPr lang="en-US" altLang="en-US" sz="2000" dirty="0">
                <a:latin typeface="+mn-lt"/>
              </a:rPr>
              <a:t>	</a:t>
            </a:r>
            <a:endParaRPr lang="en-US" altLang="en-US" sz="2000" b="1" dirty="0">
              <a:latin typeface="+mn-lt"/>
            </a:endParaRPr>
          </a:p>
        </p:txBody>
      </p:sp>
      <p:sp>
        <p:nvSpPr>
          <p:cNvPr id="5" name="TextBox 4"/>
          <p:cNvSpPr txBox="1">
            <a:spLocks noChangeArrowheads="1"/>
          </p:cNvSpPr>
          <p:nvPr/>
        </p:nvSpPr>
        <p:spPr bwMode="auto">
          <a:xfrm>
            <a:off x="1447800" y="2952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dirty="0" smtClean="0">
                <a:solidFill>
                  <a:srgbClr val="FFFFFF"/>
                </a:solidFill>
              </a:rPr>
              <a:t>resource, maneuver, device</a:t>
            </a:r>
            <a:endParaRPr lang="en-US" altLang="en-US" sz="2000" dirty="0">
              <a:solidFill>
                <a:srgbClr val="FFFFFF"/>
              </a:solidFill>
            </a:endParaRPr>
          </a:p>
        </p:txBody>
      </p:sp>
      <p:sp>
        <p:nvSpPr>
          <p:cNvPr id="2" name="TextBox 1"/>
          <p:cNvSpPr txBox="1">
            <a:spLocks noChangeArrowheads="1"/>
          </p:cNvSpPr>
          <p:nvPr/>
        </p:nvSpPr>
        <p:spPr bwMode="auto">
          <a:xfrm>
            <a:off x="1371600" y="5715000"/>
            <a:ext cx="7620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sz="2000" dirty="0">
                <a:solidFill>
                  <a:schemeClr val="bg1"/>
                </a:solidFill>
              </a:rPr>
              <a:t>a means of attaining an end, especially one that is convenient but considered improper or immoral.</a:t>
            </a:r>
            <a:endParaRPr lang="en-US" altLang="x-none" sz="2000" dirty="0">
              <a:solidFill>
                <a:schemeClr val="bg1"/>
              </a:solidFill>
            </a:endParaRPr>
          </a:p>
        </p:txBody>
      </p:sp>
      <p:sp>
        <p:nvSpPr>
          <p:cNvPr id="4" name="TextBox 3"/>
          <p:cNvSpPr txBox="1"/>
          <p:nvPr/>
        </p:nvSpPr>
        <p:spPr>
          <a:xfrm>
            <a:off x="1447800" y="3429000"/>
            <a:ext cx="4648200" cy="400110"/>
          </a:xfrm>
          <a:prstGeom prst="rect">
            <a:avLst/>
          </a:prstGeom>
          <a:noFill/>
        </p:spPr>
        <p:txBody>
          <a:bodyPr wrap="square" rtlCol="0">
            <a:spAutoFit/>
          </a:bodyPr>
          <a:lstStyle/>
          <a:p>
            <a:r>
              <a:rPr lang="en-US" sz="2000" dirty="0" smtClean="0">
                <a:solidFill>
                  <a:schemeClr val="accent3"/>
                </a:solidFill>
              </a:rPr>
              <a:t>permanent</a:t>
            </a:r>
            <a:endParaRPr lang="en-US" sz="2000" dirty="0">
              <a:solidFill>
                <a:schemeClr val="accent3"/>
              </a:solidFill>
            </a:endParaRPr>
          </a:p>
        </p:txBody>
      </p:sp>
    </p:spTree>
    <p:extLst>
      <p:ext uri="{BB962C8B-B14F-4D97-AF65-F5344CB8AC3E}">
        <p14:creationId xmlns:p14="http://schemas.microsoft.com/office/powerpoint/2010/main" val="150106738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4" grpId="0"/>
    </p:bldLst>
  </p:timing>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3200" b="1" dirty="0" smtClean="0">
                <a:solidFill>
                  <a:schemeClr val="tx1"/>
                </a:solidFill>
                <a:latin typeface="Calibri" charset="0"/>
                <a:ea typeface="Arial" charset="0"/>
                <a:cs typeface="Arial" charset="0"/>
                <a:sym typeface="Calibri" charset="0"/>
              </a:rPr>
              <a:t>Friday 3/16/17 </a:t>
            </a:r>
            <a:r>
              <a:rPr lang="en-US" altLang="en-US" sz="3200" b="1" dirty="0">
                <a:solidFill>
                  <a:schemeClr val="tx1"/>
                </a:solidFill>
                <a:latin typeface="Calibri" charset="0"/>
                <a:ea typeface="Arial" charset="0"/>
                <a:cs typeface="Arial" charset="0"/>
                <a:sym typeface="Calibri" charset="0"/>
              </a:rPr>
              <a:t>Agenda </a:t>
            </a:r>
            <a:endParaRPr lang="en-US" altLang="en-US" sz="3200" b="1" dirty="0">
              <a:solidFill>
                <a:srgbClr val="FF0000"/>
              </a:solidFill>
              <a:latin typeface="Calibri" charset="0"/>
              <a:ea typeface="Arial" charset="0"/>
              <a:cs typeface="Arial" charset="0"/>
              <a:sym typeface="Calibri" charset="0"/>
            </a:endParaRPr>
          </a:p>
        </p:txBody>
      </p:sp>
      <p:sp>
        <p:nvSpPr>
          <p:cNvPr id="58" name="Shape 58"/>
          <p:cNvSpPr txBox="1">
            <a:spLocks noGrp="1"/>
          </p:cNvSpPr>
          <p:nvPr>
            <p:ph type="body" idx="4294967295"/>
          </p:nvPr>
        </p:nvSpPr>
        <p:spPr>
          <a:xfrm>
            <a:off x="266700" y="533400"/>
            <a:ext cx="8610600" cy="5334000"/>
          </a:xfrm>
        </p:spPr>
        <p:txBody>
          <a:bodyPr tIns="45700" bIns="45700">
            <a:noAutofit/>
          </a:bodyPr>
          <a:lstStyle/>
          <a:p>
            <a:pPr eaLnBrk="1" fontAlgn="auto" hangingPunct="1">
              <a:lnSpc>
                <a:spcPct val="80000"/>
              </a:lnSpc>
              <a:spcBef>
                <a:spcPts val="0"/>
              </a:spcBef>
              <a:spcAft>
                <a:spcPts val="0"/>
              </a:spcAft>
              <a:buClr>
                <a:srgbClr val="000000"/>
              </a:buClr>
              <a:buSzPct val="100000"/>
              <a:defRPr/>
            </a:pPr>
            <a:r>
              <a:rPr lang="en-US" sz="1700" b="1" dirty="0">
                <a:latin typeface="Calibri" charset="0"/>
                <a:ea typeface="Calibri" charset="0"/>
                <a:cs typeface="Calibri" charset="0"/>
                <a:sym typeface="Calibri"/>
              </a:rPr>
              <a:t>Bell Work:</a:t>
            </a:r>
            <a:r>
              <a:rPr lang="en-US" sz="1700" dirty="0">
                <a:latin typeface="Calibri" charset="0"/>
                <a:ea typeface="Calibri" charset="0"/>
                <a:cs typeface="Calibri" charset="0"/>
                <a:sym typeface="Calibri"/>
              </a:rPr>
              <a:t> </a:t>
            </a:r>
            <a:r>
              <a:rPr lang="en-US" sz="1700" dirty="0" smtClean="0">
                <a:latin typeface="Calibri" charset="0"/>
                <a:ea typeface="Calibri" charset="0"/>
                <a:cs typeface="Calibri" charset="0"/>
                <a:sym typeface="Calibri"/>
              </a:rPr>
              <a:t>Study for 10 minutes for WOTD + Grammar Quiz</a:t>
            </a:r>
            <a:endParaRPr lang="en-US" sz="1700" dirty="0">
              <a:latin typeface="Calibri" charset="0"/>
              <a:ea typeface="Calibri" charset="0"/>
              <a:cs typeface="Calibri" charset="0"/>
              <a:sym typeface="Calibri"/>
            </a:endParaRPr>
          </a:p>
          <a:p>
            <a:pPr eaLnBrk="1" fontAlgn="auto" hangingPunct="1">
              <a:lnSpc>
                <a:spcPct val="80000"/>
              </a:lnSpc>
              <a:spcBef>
                <a:spcPts val="0"/>
              </a:spcBef>
              <a:spcAft>
                <a:spcPts val="0"/>
              </a:spcAft>
              <a:buClr>
                <a:srgbClr val="000000"/>
              </a:buClr>
              <a:buSzPct val="100000"/>
              <a:defRPr/>
            </a:pPr>
            <a:r>
              <a:rPr lang="en-US" sz="1700" b="1" dirty="0" smtClean="0">
                <a:solidFill>
                  <a:srgbClr val="C20E9B"/>
                </a:solidFill>
                <a:latin typeface="Calibri" charset="0"/>
                <a:ea typeface="Calibri" charset="0"/>
                <a:cs typeface="Calibri" charset="0"/>
                <a:sym typeface="Calibri"/>
              </a:rPr>
              <a:t>In </a:t>
            </a:r>
            <a:r>
              <a:rPr lang="en-US" sz="1700" b="1" dirty="0">
                <a:solidFill>
                  <a:srgbClr val="C20E9B"/>
                </a:solidFill>
                <a:latin typeface="Calibri" charset="0"/>
                <a:ea typeface="Calibri" charset="0"/>
                <a:cs typeface="Calibri" charset="0"/>
                <a:sym typeface="Calibri"/>
              </a:rPr>
              <a:t>class activities</a:t>
            </a:r>
            <a:r>
              <a:rPr lang="en-US" sz="1700" b="1" dirty="0" smtClean="0">
                <a:solidFill>
                  <a:srgbClr val="C20E9B"/>
                </a:solidFill>
                <a:latin typeface="Calibri" charset="0"/>
                <a:ea typeface="Calibri" charset="0"/>
                <a:cs typeface="Calibri" charset="0"/>
                <a:sym typeface="Calibri"/>
              </a:rPr>
              <a:t>:</a:t>
            </a:r>
            <a:endParaRPr lang="en-US" sz="1700" b="1" dirty="0" smtClean="0">
              <a:solidFill>
                <a:srgbClr val="C20E9B"/>
              </a:solidFill>
              <a:latin typeface="Calibri" charset="0"/>
              <a:ea typeface="Calibri" charset="0"/>
              <a:cs typeface="Calibri" charset="0"/>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WOTD and Grammar Quiz (Semicolons). </a:t>
            </a: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700" dirty="0" smtClean="0">
                <a:latin typeface="Calibri" charset="0"/>
                <a:ea typeface="Calibri" charset="0"/>
                <a:cs typeface="Calibri" charset="0"/>
                <a:sym typeface="Calibri"/>
              </a:rPr>
              <a:t>SSR (20 minutes) + Work on Weekly Response **Due Sunday at 9:30p.m. on Google Classroom or Monday at the start of the hour (if handwritten).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Calibri" charset="0"/>
                <a:ea typeface="Calibri" charset="0"/>
                <a:cs typeface="Calibri" charset="0"/>
                <a:sym typeface="Calibri"/>
              </a:rPr>
              <a:t>Learning </a:t>
            </a:r>
            <a:r>
              <a:rPr lang="en-US" sz="1600" b="1" dirty="0" smtClean="0">
                <a:solidFill>
                  <a:srgbClr val="00B050"/>
                </a:solidFill>
                <a:latin typeface="Calibri" charset="0"/>
                <a:ea typeface="Calibri" charset="0"/>
                <a:cs typeface="Calibri" charset="0"/>
                <a:sym typeface="Calibri"/>
              </a:rPr>
              <a:t>Targets: </a:t>
            </a:r>
            <a:r>
              <a:rPr lang="en-US" sz="1600" dirty="0" smtClean="0">
                <a:solidFill>
                  <a:schemeClr val="tx1"/>
                </a:solidFill>
                <a:latin typeface="Calibri" charset="0"/>
                <a:ea typeface="Calibri" charset="0"/>
                <a:cs typeface="Calibri" charset="0"/>
                <a:sym typeface="Calibri"/>
              </a:rPr>
              <a:t> </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a:t>
            </a:r>
            <a:r>
              <a:rPr lang="en-US" sz="1600" dirty="0">
                <a:latin typeface="Calibri" charset="0"/>
                <a:ea typeface="Calibri" charset="0"/>
                <a:cs typeface="Calibri" charset="0"/>
              </a:rPr>
              <a:t>c</a:t>
            </a:r>
            <a:r>
              <a:rPr lang="en-US" sz="1600" dirty="0" smtClean="0">
                <a:latin typeface="Calibri" charset="0"/>
                <a:ea typeface="Calibri" charset="0"/>
                <a:cs typeface="Calibri" charset="0"/>
              </a:rPr>
              <a:t>ite </a:t>
            </a:r>
            <a:r>
              <a:rPr lang="en-US" sz="1600" dirty="0">
                <a:latin typeface="Calibri" charset="0"/>
                <a:ea typeface="Calibri" charset="0"/>
                <a:cs typeface="Calibri" charset="0"/>
              </a:rPr>
              <a:t>strong and thorough textual evidence to support analysis of what the text says explicitly as well as inferences drawn from the text, including determining where the text leaves matters uncertain</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latin typeface="Calibri" charset="0"/>
                <a:ea typeface="Calibri" charset="0"/>
                <a:cs typeface="Calibri" charset="0"/>
              </a:rPr>
              <a:t>I can analyze </a:t>
            </a:r>
            <a:r>
              <a:rPr lang="en-US" sz="1600" dirty="0">
                <a:latin typeface="Calibri" charset="0"/>
                <a:ea typeface="Calibri" charset="0"/>
                <a:cs typeface="Calibri" charset="0"/>
              </a:rPr>
              <a:t>and evaluate the effectiveness of the structure an author uses in his or her exposition or argument, including whether the structure makes points clear, convincing, and engaging</a:t>
            </a:r>
            <a:r>
              <a:rPr lang="en-US" sz="1600" dirty="0" smtClean="0">
                <a:latin typeface="Calibri" charset="0"/>
                <a:ea typeface="Calibri" charset="0"/>
                <a:cs typeface="Calibri" charset="0"/>
              </a:rPr>
              <a:t>.</a:t>
            </a:r>
          </a:p>
          <a:p>
            <a:pPr marL="342900" indent="-342900" eaLnBrk="1" fontAlgn="auto" hangingPunct="1">
              <a:spcBef>
                <a:spcPts val="0"/>
              </a:spcBef>
              <a:spcAft>
                <a:spcPts val="0"/>
              </a:spcAft>
              <a:buClr>
                <a:srgbClr val="000000"/>
              </a:buClr>
              <a:buSzPct val="100000"/>
              <a:buFont typeface="Wingdings" panose="05000000000000000000" pitchFamily="2" charset="2"/>
              <a:buChar char="¶"/>
              <a:defRPr/>
            </a:pPr>
            <a:r>
              <a:rPr lang="en-US" sz="1600" dirty="0" smtClean="0">
                <a:solidFill>
                  <a:schemeClr val="tx1"/>
                </a:solidFill>
                <a:latin typeface="Calibri" charset="0"/>
                <a:ea typeface="Calibri" charset="0"/>
                <a:cs typeface="Calibri" charset="0"/>
                <a:sym typeface="Calibri"/>
              </a:rPr>
              <a:t>I can use </a:t>
            </a:r>
            <a:r>
              <a:rPr lang="en-US" sz="1600" dirty="0">
                <a:solidFill>
                  <a:schemeClr val="tx1"/>
                </a:solidFill>
                <a:latin typeface="Calibri" charset="0"/>
                <a:ea typeface="Calibri" charset="0"/>
                <a:cs typeface="Calibri" charset="0"/>
                <a:sym typeface="Calibri"/>
              </a:rPr>
              <a:t>context (e.g., the overall meaning of a sentence, paragraph, or text; a word's position or function in a sentence) as a clue to the meaning of a word or phrase</a:t>
            </a:r>
            <a:r>
              <a:rPr lang="en-US" sz="1600" dirty="0" smtClean="0">
                <a:solidFill>
                  <a:schemeClr val="tx1"/>
                </a:solidFill>
                <a:latin typeface="Calibri" charset="0"/>
                <a:ea typeface="Calibri" charset="0"/>
                <a:cs typeface="Calibri" charset="0"/>
                <a:sym typeface="Calibri"/>
              </a:rPr>
              <a:t>.</a:t>
            </a:r>
            <a:endParaRPr lang="en-US" sz="1600" dirty="0">
              <a:solidFill>
                <a:schemeClr val="tx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804673562"/>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9/28/16 Agenda</a:t>
            </a:r>
          </a:p>
        </p:txBody>
      </p:sp>
      <p:graphicFrame>
        <p:nvGraphicFramePr>
          <p:cNvPr id="2" name="Table 1"/>
          <p:cNvGraphicFramePr>
            <a:graphicFrameLocks noGrp="1"/>
          </p:cNvGraphicFramePr>
          <p:nvPr/>
        </p:nvGraphicFramePr>
        <p:xfrm>
          <a:off x="609600" y="1397000"/>
          <a:ext cx="8001000" cy="1630363"/>
        </p:xfrm>
        <a:graphic>
          <a:graphicData uri="http://schemas.openxmlformats.org/drawingml/2006/table">
            <a:tbl>
              <a:tblPr/>
              <a:tblGrid>
                <a:gridCol w="1000125"/>
                <a:gridCol w="1590675"/>
                <a:gridCol w="1371600"/>
                <a:gridCol w="2057400"/>
                <a:gridCol w="1981200"/>
              </a:tblGrid>
              <a:tr h="371475">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Prefix/suffix/root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Example + your example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Sentence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-logy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study of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astrology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ill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malpractice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-meter; metry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measure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thermometer, geometry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9/28/16 Record Practice Scores</a:t>
            </a:r>
          </a:p>
        </p:txBody>
      </p:sp>
      <p:sp>
        <p:nvSpPr>
          <p:cNvPr id="47107" name="TextBox 2"/>
          <p:cNvSpPr txBox="1">
            <a:spLocks noChangeArrowheads="1"/>
          </p:cNvSpPr>
          <p:nvPr/>
        </p:nvSpPr>
        <p:spPr bwMode="auto">
          <a:xfrm>
            <a:off x="1143000" y="1447800"/>
            <a:ext cx="6781800"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buFontTx/>
              <a:buAutoNum type="arabicParenR"/>
            </a:pPr>
            <a:r>
              <a:rPr lang="en-US" altLang="x-none"/>
              <a:t>Sign into your school Google Account = </a:t>
            </a:r>
            <a:r>
              <a:rPr lang="en-US" altLang="x-none">
                <a:hlinkClick r:id="rId3"/>
              </a:rPr>
              <a:t>student#@dearbornschools.org</a:t>
            </a:r>
            <a:endParaRPr lang="en-US" altLang="x-none"/>
          </a:p>
          <a:p>
            <a:pPr eaLnBrk="1" hangingPunct="1">
              <a:buFontTx/>
              <a:buAutoNum type="arabicParenR"/>
            </a:pPr>
            <a:r>
              <a:rPr lang="en-US" altLang="x-none"/>
              <a:t>Open a new tab and go to my Google Classroom webpage</a:t>
            </a:r>
          </a:p>
          <a:p>
            <a:pPr eaLnBrk="1" hangingPunct="1">
              <a:buFontTx/>
              <a:buAutoNum type="arabicParenR"/>
            </a:pPr>
            <a:r>
              <a:rPr lang="en-US" altLang="x-none"/>
              <a:t>Open the SAT Practice Document and record all scores from practice quizzes (4 Reading + all of the grammar)</a:t>
            </a:r>
          </a:p>
          <a:p>
            <a:pPr eaLnBrk="1" hangingPunct="1">
              <a:buFontTx/>
              <a:buAutoNum type="arabicParenR"/>
            </a:pPr>
            <a:r>
              <a:rPr lang="en-US" altLang="x-none"/>
              <a:t>Save your Doc to your Google Drive</a:t>
            </a:r>
          </a:p>
        </p:txBody>
      </p:sp>
      <p:sp>
        <p:nvSpPr>
          <p:cNvPr id="47108" name="TextBox 3"/>
          <p:cNvSpPr txBox="1">
            <a:spLocks noChangeArrowheads="1"/>
          </p:cNvSpPr>
          <p:nvPr/>
        </p:nvSpPr>
        <p:spPr bwMode="auto">
          <a:xfrm>
            <a:off x="1143000" y="2895600"/>
            <a:ext cx="6553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b="1"/>
              <a:t>Google Classroom Codes:</a:t>
            </a:r>
          </a:p>
          <a:p>
            <a:pPr eaLnBrk="1" hangingPunct="1"/>
            <a:endParaRPr lang="en-US" altLang="x-none"/>
          </a:p>
          <a:p>
            <a:pPr eaLnBrk="1" hangingPunct="1"/>
            <a:r>
              <a:rPr lang="en-US" altLang="x-none"/>
              <a:t>2</a:t>
            </a:r>
            <a:r>
              <a:rPr lang="en-US" altLang="x-none" baseline="30000"/>
              <a:t>nd</a:t>
            </a:r>
            <a:r>
              <a:rPr lang="en-US" altLang="x-none"/>
              <a:t> = y4u5h2</a:t>
            </a:r>
          </a:p>
          <a:p>
            <a:pPr eaLnBrk="1" hangingPunct="1"/>
            <a:r>
              <a:rPr lang="en-US" altLang="x-none"/>
              <a:t>3</a:t>
            </a:r>
            <a:r>
              <a:rPr lang="en-US" altLang="x-none" baseline="30000"/>
              <a:t>rd</a:t>
            </a:r>
            <a:r>
              <a:rPr lang="en-US" altLang="x-none"/>
              <a:t> = ejc03b</a:t>
            </a:r>
          </a:p>
          <a:p>
            <a:pPr eaLnBrk="1" hangingPunct="1"/>
            <a:r>
              <a:rPr lang="en-US" altLang="x-none"/>
              <a:t>5</a:t>
            </a:r>
            <a:r>
              <a:rPr lang="en-US" altLang="x-none" baseline="30000"/>
              <a:t>th</a:t>
            </a:r>
            <a:r>
              <a:rPr lang="en-US" altLang="x-none"/>
              <a:t> = ioq9j2r</a:t>
            </a:r>
          </a:p>
          <a:p>
            <a:pPr eaLnBrk="1" hangingPunct="1"/>
            <a:r>
              <a:rPr lang="en-US" altLang="x-none"/>
              <a:t>6</a:t>
            </a:r>
            <a:r>
              <a:rPr lang="en-US" altLang="x-none" baseline="30000"/>
              <a:t>th</a:t>
            </a:r>
            <a:r>
              <a:rPr lang="en-US" altLang="x-none"/>
              <a:t> = xuxnspu</a:t>
            </a:r>
          </a:p>
        </p:txBody>
      </p:sp>
      <p:sp>
        <p:nvSpPr>
          <p:cNvPr id="5" name="TextBox 4"/>
          <p:cNvSpPr txBox="1"/>
          <p:nvPr/>
        </p:nvSpPr>
        <p:spPr>
          <a:xfrm>
            <a:off x="1143000" y="4559300"/>
            <a:ext cx="6705600" cy="2030413"/>
          </a:xfrm>
          <a:prstGeom prst="rect">
            <a:avLst/>
          </a:prstGeom>
          <a:noFill/>
        </p:spPr>
        <p:txBody>
          <a:bodyPr>
            <a:spAutoFit/>
          </a:bodyPr>
          <a:lstStyle/>
          <a:p>
            <a:pPr>
              <a:defRPr/>
            </a:pPr>
            <a:r>
              <a:rPr lang="en-US" b="1">
                <a:ea typeface="+mn-ea"/>
              </a:rPr>
              <a:t>Khan Academy</a:t>
            </a:r>
          </a:p>
          <a:p>
            <a:pPr>
              <a:defRPr/>
            </a:pPr>
            <a:endParaRPr lang="en-US" b="1" dirty="0">
              <a:ea typeface="+mn-ea"/>
            </a:endParaRPr>
          </a:p>
          <a:p>
            <a:pPr>
              <a:defRPr/>
            </a:pPr>
            <a:r>
              <a:rPr lang="en-US" dirty="0">
                <a:ea typeface="+mn-ea"/>
              </a:rPr>
              <a:t>When you sign into Khan Academy:</a:t>
            </a:r>
          </a:p>
          <a:p>
            <a:pPr marL="342900" indent="-342900">
              <a:buFontTx/>
              <a:buAutoNum type="arabicParenR"/>
              <a:defRPr/>
            </a:pPr>
            <a:r>
              <a:rPr lang="en-US" dirty="0">
                <a:ea typeface="+mn-ea"/>
              </a:rPr>
              <a:t>Click “Subjects” in the top right corner</a:t>
            </a:r>
          </a:p>
          <a:p>
            <a:pPr marL="342900" indent="-342900">
              <a:buFontTx/>
              <a:buAutoNum type="arabicParenR"/>
              <a:defRPr/>
            </a:pPr>
            <a:r>
              <a:rPr lang="en-US" dirty="0">
                <a:ea typeface="+mn-ea"/>
              </a:rPr>
              <a:t>Go to ”Test Prep” on the right and click “SAT”</a:t>
            </a:r>
          </a:p>
          <a:p>
            <a:pPr marL="342900" indent="-342900">
              <a:buFontTx/>
              <a:buAutoNum type="arabicParenR"/>
              <a:defRPr/>
            </a:pPr>
            <a:r>
              <a:rPr lang="en-US" dirty="0">
                <a:ea typeface="+mn-ea"/>
              </a:rPr>
              <a:t>Click ”Practice” towards the top</a:t>
            </a:r>
          </a:p>
          <a:p>
            <a:pPr marL="342900" indent="-342900">
              <a:buFontTx/>
              <a:buAutoNum type="arabicParenR"/>
              <a:defRPr/>
            </a:pPr>
            <a:r>
              <a:rPr lang="en-US" dirty="0">
                <a:ea typeface="+mn-ea"/>
              </a:rPr>
              <a:t>Make sure you click over to “Reading and Writing” (grammar is towards the bottom, below ”Writing”)</a:t>
            </a:r>
          </a:p>
          <a:p>
            <a:pPr marL="342900" indent="-342900">
              <a:buFontTx/>
              <a:buAutoNum type="arabicParenR"/>
              <a:defRPr/>
            </a:pPr>
            <a:r>
              <a:rPr lang="en-US" dirty="0">
                <a:ea typeface="+mn-ea"/>
              </a:rPr>
              <a:t>Click “Review” to view all scores after completing quizzes</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9/29/16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Prefix/suffix/roots (list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(20 minutes) + Log #2</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Write reflections and/or 5 questions for AOTW #3</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Reflections 2 and 3 for AOTW #3</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**Retake for prefix/suffix/root Quiz 1 and Make up for Quiz 2 = today and Thursday after school in E7</a:t>
            </a: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9/29/16 Agenda</a:t>
            </a:r>
          </a:p>
        </p:txBody>
      </p:sp>
      <p:graphicFrame>
        <p:nvGraphicFramePr>
          <p:cNvPr id="2" name="Table 1"/>
          <p:cNvGraphicFramePr>
            <a:graphicFrameLocks noGrp="1"/>
          </p:cNvGraphicFramePr>
          <p:nvPr/>
        </p:nvGraphicFramePr>
        <p:xfrm>
          <a:off x="381000" y="1397000"/>
          <a:ext cx="8458200" cy="3983038"/>
        </p:xfrm>
        <a:graphic>
          <a:graphicData uri="http://schemas.openxmlformats.org/drawingml/2006/table">
            <a:tbl>
              <a:tblPr/>
              <a:tblGrid>
                <a:gridCol w="762000"/>
                <a:gridCol w="2135188"/>
                <a:gridCol w="1409700"/>
                <a:gridCol w="1408112"/>
                <a:gridCol w="2743200"/>
              </a:tblGrid>
              <a:tr h="6604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Prefix/suffix/root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Example + your example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Sentence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micro-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Small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Microbiology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Wrong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Misunderstood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mono-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One; alone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monopoly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mort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Die; death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mortal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9/29</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-ness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 quality of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happiness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9/30/16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Bell Work activity (complete it with a partner and put both of your names on it). **No more than 3 people to a group. </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Work-Prefix/suffix/roots (story activity)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(15 minutes) + Log #3</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Write reflections and/or 5 questions for AOTW #3</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Reflections (3 paragraphs) and 5 Questions for AOTW #3 are due Monday!!!! </a:t>
            </a:r>
            <a:r>
              <a:rPr lang="en-US" sz="5600" b="1" dirty="0" smtClean="0">
                <a:solidFill>
                  <a:srgbClr val="009A46"/>
                </a:solidFill>
                <a:latin typeface="+mn-lt"/>
                <a:ea typeface="Calibri"/>
                <a:cs typeface="Calibri"/>
                <a:sym typeface="Wingdings" panose="05000000000000000000" pitchFamily="2" charset="2"/>
              </a:rPr>
              <a:t> </a:t>
            </a:r>
            <a:endParaRPr lang="en-US" sz="5600" b="1" dirty="0" smtClean="0">
              <a:solidFill>
                <a:srgbClr val="009A46"/>
              </a:solidFill>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10/3/16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Study for your prefix/suffix/root Quiz #3</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Work-Study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Prefix/suffix/roots Quiz #3 (F = AB, G = AC)</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Anticipation Guide for The Crucible (cross out “agree and disagree,” then follow the scale on the board.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AOTW #3 **You are not turning this in because tomorrow we are going to do some preparation for Socratic Seminar and conduct our first one on Wednesday.  </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marL="182880" indent="-27432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b="1" dirty="0" smtClean="0">
                <a:solidFill>
                  <a:srgbClr val="009A46"/>
                </a:solidFill>
                <a:latin typeface="+mn-lt"/>
                <a:ea typeface="Calibri"/>
                <a:cs typeface="Calibri"/>
                <a:sym typeface="Calibri"/>
              </a:rPr>
              <a:t>Annotations, Reflections (3 paragraphs) and 5 Questions for AOTW #3 will be checked in for credit, but you will be able to use all of your materials for our preparation for Socratic Seminar (on Wednesday).</a:t>
            </a:r>
            <a:endParaRPr lang="en-US" sz="5600" b="1" dirty="0">
              <a:solidFill>
                <a:srgbClr val="009A46"/>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10/3/16 Agenda</a:t>
            </a:r>
          </a:p>
        </p:txBody>
      </p:sp>
      <p:sp>
        <p:nvSpPr>
          <p:cNvPr id="58" name="Shape 58"/>
          <p:cNvSpPr txBox="1">
            <a:spLocks noGrp="1"/>
          </p:cNvSpPr>
          <p:nvPr>
            <p:ph type="body" idx="4294967295"/>
          </p:nvPr>
        </p:nvSpPr>
        <p:spPr>
          <a:xfrm>
            <a:off x="152400" y="935038"/>
            <a:ext cx="8839200" cy="5770562"/>
          </a:xfrm>
        </p:spPr>
        <p:txBody>
          <a:bodyPr tIns="45700" bIns="45700">
            <a:normAutofit/>
          </a:bodyPr>
          <a:lstStyle/>
          <a:p>
            <a:pPr eaLnBrk="1" fontAlgn="auto" hangingPunct="1">
              <a:lnSpc>
                <a:spcPct val="170000"/>
              </a:lnSpc>
              <a:spcBef>
                <a:spcPts val="0"/>
              </a:spcBef>
              <a:spcAft>
                <a:spcPts val="0"/>
              </a:spcAft>
              <a:buClr>
                <a:srgbClr val="000000"/>
              </a:buClr>
              <a:buSzPct val="100000"/>
              <a:defRPr/>
            </a:pPr>
            <a:r>
              <a:rPr lang="en-US" sz="4000" b="1" dirty="0" smtClean="0">
                <a:solidFill>
                  <a:schemeClr val="tx1"/>
                </a:solidFill>
                <a:latin typeface="+mn-lt"/>
                <a:ea typeface="Calibri"/>
                <a:cs typeface="Calibri"/>
                <a:sym typeface="Calibri"/>
              </a:rPr>
              <a:t>-</a:t>
            </a:r>
            <a:r>
              <a:rPr lang="en-US" sz="4000" b="1" dirty="0" err="1" smtClean="0">
                <a:solidFill>
                  <a:schemeClr val="tx1"/>
                </a:solidFill>
                <a:latin typeface="+mn-lt"/>
                <a:ea typeface="Calibri"/>
                <a:cs typeface="Calibri"/>
                <a:sym typeface="Calibri"/>
              </a:rPr>
              <a:t>nym</a:t>
            </a:r>
            <a:r>
              <a:rPr lang="en-US" sz="4000" b="1" dirty="0" smtClean="0">
                <a:solidFill>
                  <a:schemeClr val="tx1"/>
                </a:solidFill>
                <a:latin typeface="+mn-lt"/>
                <a:ea typeface="Calibri"/>
                <a:cs typeface="Calibri"/>
                <a:sym typeface="Calibri"/>
              </a:rPr>
              <a:t> = name</a:t>
            </a:r>
          </a:p>
          <a:p>
            <a:pPr eaLnBrk="1" fontAlgn="auto" hangingPunct="1">
              <a:lnSpc>
                <a:spcPct val="170000"/>
              </a:lnSpc>
              <a:spcBef>
                <a:spcPts val="0"/>
              </a:spcBef>
              <a:spcAft>
                <a:spcPts val="0"/>
              </a:spcAft>
              <a:buClr>
                <a:srgbClr val="000000"/>
              </a:buClr>
              <a:buSzPct val="100000"/>
              <a:defRPr/>
            </a:pPr>
            <a:r>
              <a:rPr lang="en-US" sz="4000" b="1" dirty="0" err="1" smtClean="0">
                <a:solidFill>
                  <a:schemeClr val="tx1"/>
                </a:solidFill>
                <a:latin typeface="+mn-lt"/>
                <a:ea typeface="Calibri"/>
                <a:cs typeface="Calibri"/>
                <a:sym typeface="Calibri"/>
              </a:rPr>
              <a:t>omni</a:t>
            </a:r>
            <a:r>
              <a:rPr lang="en-US" sz="4000" b="1" dirty="0" smtClean="0">
                <a:solidFill>
                  <a:schemeClr val="tx1"/>
                </a:solidFill>
                <a:latin typeface="+mn-lt"/>
                <a:ea typeface="Calibri"/>
                <a:cs typeface="Calibri"/>
                <a:sym typeface="Calibri"/>
              </a:rPr>
              <a:t> = all; of all things</a:t>
            </a:r>
          </a:p>
          <a:p>
            <a:pPr eaLnBrk="1" fontAlgn="auto" hangingPunct="1">
              <a:lnSpc>
                <a:spcPct val="170000"/>
              </a:lnSpc>
              <a:spcBef>
                <a:spcPts val="0"/>
              </a:spcBef>
              <a:spcAft>
                <a:spcPts val="0"/>
              </a:spcAft>
              <a:buClr>
                <a:srgbClr val="000000"/>
              </a:buClr>
              <a:buSzPct val="100000"/>
              <a:defRPr/>
            </a:pPr>
            <a:r>
              <a:rPr lang="en-US" sz="4000" b="1" dirty="0" err="1" smtClean="0">
                <a:solidFill>
                  <a:schemeClr val="tx1"/>
                </a:solidFill>
                <a:latin typeface="+mn-lt"/>
                <a:ea typeface="Calibri"/>
                <a:cs typeface="Calibri"/>
                <a:sym typeface="Calibri"/>
              </a:rPr>
              <a:t>ortho</a:t>
            </a:r>
            <a:r>
              <a:rPr lang="en-US" sz="4000" b="1" dirty="0" smtClean="0">
                <a:solidFill>
                  <a:schemeClr val="tx1"/>
                </a:solidFill>
                <a:latin typeface="+mn-lt"/>
                <a:ea typeface="Calibri"/>
                <a:cs typeface="Calibri"/>
                <a:sym typeface="Calibri"/>
              </a:rPr>
              <a:t> = straight; upright; correct</a:t>
            </a:r>
          </a:p>
          <a:p>
            <a:pPr eaLnBrk="1" fontAlgn="auto" hangingPunct="1">
              <a:lnSpc>
                <a:spcPct val="170000"/>
              </a:lnSpc>
              <a:spcBef>
                <a:spcPts val="0"/>
              </a:spcBef>
              <a:spcAft>
                <a:spcPts val="0"/>
              </a:spcAft>
              <a:buClr>
                <a:srgbClr val="000000"/>
              </a:buClr>
              <a:buSzPct val="100000"/>
              <a:defRPr/>
            </a:pPr>
            <a:r>
              <a:rPr lang="en-US" sz="4000" b="1" dirty="0" smtClean="0">
                <a:solidFill>
                  <a:schemeClr val="tx1"/>
                </a:solidFill>
                <a:latin typeface="+mn-lt"/>
                <a:ea typeface="Calibri"/>
                <a:cs typeface="Calibri"/>
                <a:sym typeface="Calibri"/>
              </a:rPr>
              <a:t>non = not doing; not involved with</a:t>
            </a:r>
          </a:p>
          <a:p>
            <a:pPr marL="742950" lvl="1" indent="-158750" eaLnBrk="1" fontAlgn="auto" hangingPunct="1">
              <a:lnSpc>
                <a:spcPct val="80000"/>
              </a:lnSpc>
              <a:spcBef>
                <a:spcPts val="400"/>
              </a:spcBef>
              <a:spcAft>
                <a:spcPts val="0"/>
              </a:spcAft>
              <a:buClr>
                <a:schemeClr val="dk1"/>
              </a:buClr>
              <a:buFont typeface="Calibri"/>
              <a:buNone/>
              <a:defRPr/>
            </a:pPr>
            <a:endParaRPr sz="5600" b="1"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10/4/16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 List 4</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Start List 4 for Prefix/Suffix/Root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Discuss responses to Anticipation Guide for </a:t>
            </a:r>
            <a:r>
              <a:rPr lang="en-US" sz="5600" i="1" dirty="0" smtClean="0">
                <a:latin typeface="+mn-lt"/>
                <a:ea typeface="Calibri"/>
                <a:cs typeface="Calibri"/>
                <a:sym typeface="Calibri"/>
              </a:rPr>
              <a:t>The Crucible </a:t>
            </a:r>
            <a:endParaRPr lang="en-US" sz="5600" i="1" dirty="0">
              <a:latin typeface="+mn-lt"/>
              <a:ea typeface="Calibri"/>
              <a:cs typeface="Calibri"/>
              <a:sym typeface="Calibri"/>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Prepare for Socratic Seminar on Wednesday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a:latin typeface="+mn-lt"/>
                <a:ea typeface="Calibri"/>
                <a:cs typeface="Calibri"/>
                <a:sym typeface="Wingdings" panose="05000000000000000000" pitchFamily="2" charset="2"/>
                <a:hlinkClick r:id="rId3"/>
              </a:rPr>
              <a:t>https://</a:t>
            </a:r>
            <a:r>
              <a:rPr lang="en-US" sz="5600" dirty="0" smtClean="0">
                <a:latin typeface="+mn-lt"/>
                <a:ea typeface="Calibri"/>
                <a:cs typeface="Calibri"/>
                <a:sym typeface="Wingdings" panose="05000000000000000000" pitchFamily="2" charset="2"/>
                <a:hlinkClick r:id="rId3"/>
              </a:rPr>
              <a:t>www.teachingchannel.org/videos/bring-socratic-seminars-to-the-classroom</a:t>
            </a:r>
            <a:endParaRPr lang="en-US" sz="5600" dirty="0" smtClean="0">
              <a:latin typeface="+mn-lt"/>
              <a:ea typeface="Calibri"/>
              <a:cs typeface="Calibri"/>
              <a:sym typeface="Wingdings" panose="05000000000000000000" pitchFamily="2" charset="2"/>
            </a:endParaRP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Check in AOTW #3</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r>
              <a:rPr lang="en-US" sz="5600" dirty="0" smtClean="0">
                <a:latin typeface="+mn-lt"/>
                <a:ea typeface="Calibri"/>
                <a:cs typeface="Calibri"/>
                <a:sym typeface="Calibri"/>
              </a:rPr>
              <a:t>Read your SSR book and log (20 mins = minimum)</a:t>
            </a:r>
            <a:endParaRPr lang="en-US" sz="5600" dirty="0">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noGrp="1"/>
          </p:cNvSpPr>
          <p:nvPr>
            <p:ph type="title"/>
          </p:nvPr>
        </p:nvSpPr>
        <p:spPr>
          <a:xfrm>
            <a:off x="1792288" y="4800600"/>
            <a:ext cx="5486400" cy="566738"/>
          </a:xfrm>
        </p:spPr>
        <p:txBody>
          <a:bodyPr/>
          <a:lstStyle/>
          <a:p>
            <a:pPr algn="ctr">
              <a:spcBef>
                <a:spcPct val="0"/>
              </a:spcBef>
            </a:pPr>
            <a:r>
              <a:rPr lang="en-US" altLang="x-none" sz="2000" b="1">
                <a:latin typeface="Arial" charset="0"/>
                <a:ea typeface="Arial" charset="0"/>
                <a:cs typeface="Arial" charset="0"/>
              </a:rPr>
              <a:t>Mr. Mike Schmitt</a:t>
            </a:r>
          </a:p>
        </p:txBody>
      </p:sp>
      <p:pic>
        <p:nvPicPr>
          <p:cNvPr id="26627" name="Picture Placeholder 4"/>
          <p:cNvPicPr>
            <a:picLocks noGrp="1" noChangeAspect="1"/>
          </p:cNvPicPr>
          <p:nvPr>
            <p:ph type="pic" idx="2"/>
          </p:nvPr>
        </p:nvPicPr>
        <p:blipFill>
          <a:blip r:embed="rId2">
            <a:extLst>
              <a:ext uri="{28A0092B-C50C-407E-A947-70E740481C1C}">
                <a14:useLocalDpi xmlns:a14="http://schemas.microsoft.com/office/drawing/2010/main" val="0"/>
              </a:ext>
            </a:extLst>
          </a:blip>
          <a:srcRect t="12500" b="12500"/>
          <a:stretch>
            <a:fillRect/>
          </a:stretch>
        </p:blipFill>
        <p:spPr>
          <a:xfrm>
            <a:off x="1792288" y="612775"/>
            <a:ext cx="5486400" cy="4114800"/>
          </a:xfrm>
        </p:spPr>
      </p:pic>
      <p:sp>
        <p:nvSpPr>
          <p:cNvPr id="26628" name="Text Placeholder 3"/>
          <p:cNvSpPr txBox="1">
            <a:spLocks noGrp="1"/>
          </p:cNvSpPr>
          <p:nvPr>
            <p:ph type="body" idx="1"/>
          </p:nvPr>
        </p:nvSpPr>
        <p:spPr>
          <a:xfrm>
            <a:off x="1543050" y="5376863"/>
            <a:ext cx="5983288" cy="804862"/>
          </a:xfrm>
        </p:spPr>
        <p:txBody>
          <a:bodyPr/>
          <a:lstStyle/>
          <a:p>
            <a:pPr>
              <a:spcBef>
                <a:spcPct val="0"/>
              </a:spcBef>
              <a:buFont typeface="Calibri" charset="0"/>
              <a:buNone/>
            </a:pPr>
            <a:r>
              <a:rPr lang="en-US" altLang="x-none" sz="1600">
                <a:latin typeface="Arial" charset="0"/>
                <a:ea typeface="Arial" charset="0"/>
                <a:cs typeface="Arial" charset="0"/>
              </a:rPr>
              <a:t>He is a lawyer. He might agree to defend you if you ever catch a case in Massachusetts.  Sadly, he is not your teacher for LA 5. </a:t>
            </a:r>
            <a:endParaRPr lang="en-US" altLang="x-none" sz="2000" b="1">
              <a:latin typeface="Arial" charset="0"/>
              <a:ea typeface="Arial" charset="0"/>
              <a:cs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10/4/16 Agenda</a:t>
            </a:r>
          </a:p>
        </p:txBody>
      </p:sp>
      <p:graphicFrame>
        <p:nvGraphicFramePr>
          <p:cNvPr id="2" name="Table 1"/>
          <p:cNvGraphicFramePr>
            <a:graphicFrameLocks noGrp="1"/>
          </p:cNvGraphicFramePr>
          <p:nvPr/>
        </p:nvGraphicFramePr>
        <p:xfrm>
          <a:off x="381000" y="1397000"/>
          <a:ext cx="8458200" cy="4981575"/>
        </p:xfrm>
        <a:graphic>
          <a:graphicData uri="http://schemas.openxmlformats.org/drawingml/2006/table">
            <a:tbl>
              <a:tblPr/>
              <a:tblGrid>
                <a:gridCol w="609600"/>
                <a:gridCol w="1676400"/>
                <a:gridCol w="1752600"/>
                <a:gridCol w="1295400"/>
                <a:gridCol w="3124200"/>
              </a:tblGrid>
              <a:tr h="6604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Prefix/suffix/root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Example + your example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Sentence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ped, pod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foot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pedestrian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-phile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having a strong affinity/love for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bibliophile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phon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sound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phonograph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pro-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forward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progress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re-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backward, back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regress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scrib, script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write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subscribe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-ship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 art or skill of</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friendship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10/5/16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 List 4</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Start List 4 for Prefix/Suffix/Root</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Prepare for Socratic Seminar on Thursday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Check in AOTW #3</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SSR for 10-15 minutes (if we have time)</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back graded assignments (PSR Quiz #2) **Retakes = tomorrow after school </a:t>
            </a:r>
            <a:r>
              <a:rPr lang="en-US" sz="5600" smtClean="0">
                <a:latin typeface="+mn-lt"/>
                <a:ea typeface="Calibri"/>
                <a:cs typeface="Calibri"/>
                <a:sym typeface="Wingdings" panose="05000000000000000000" pitchFamily="2" charset="2"/>
              </a:rPr>
              <a:t>in E7</a:t>
            </a:r>
            <a:endParaRPr lang="en-US" sz="5600" dirty="0" smtClean="0">
              <a:latin typeface="+mn-lt"/>
              <a:ea typeface="Calibri"/>
              <a:cs typeface="Calibri"/>
              <a:sym typeface="Wingdings" panose="05000000000000000000" pitchFamily="2" charset="2"/>
            </a:endParaRP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dirty="0" smtClean="0">
                <a:solidFill>
                  <a:srgbClr val="00B050"/>
                </a:solidFill>
                <a:latin typeface="+mn-lt"/>
                <a:ea typeface="Calibri"/>
                <a:cs typeface="Calibri"/>
                <a:sym typeface="Calibri"/>
              </a:rPr>
              <a:t>1) Prepare for the Socratic Seminar, tomorrow</a:t>
            </a:r>
          </a:p>
          <a:p>
            <a:pPr eaLnBrk="1" fontAlgn="auto" hangingPunct="1">
              <a:lnSpc>
                <a:spcPct val="80000"/>
              </a:lnSpc>
              <a:spcBef>
                <a:spcPts val="400"/>
              </a:spcBef>
              <a:spcAft>
                <a:spcPts val="0"/>
              </a:spcAft>
              <a:buClr>
                <a:srgbClr val="000000"/>
              </a:buClr>
              <a:buSzPct val="100000"/>
              <a:defRPr/>
            </a:pPr>
            <a:r>
              <a:rPr lang="en-US" sz="5600" dirty="0" smtClean="0">
                <a:solidFill>
                  <a:srgbClr val="00B050"/>
                </a:solidFill>
                <a:latin typeface="+mn-lt"/>
                <a:ea typeface="Calibri"/>
                <a:cs typeface="Calibri"/>
                <a:sym typeface="Calibri"/>
              </a:rPr>
              <a:t>2) Read your SSR book and log (20 mins = minimum)</a:t>
            </a:r>
            <a:endParaRPr lang="en-US" sz="56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10/5/16 Agenda</a:t>
            </a:r>
          </a:p>
        </p:txBody>
      </p:sp>
      <p:graphicFrame>
        <p:nvGraphicFramePr>
          <p:cNvPr id="2" name="Table 1"/>
          <p:cNvGraphicFramePr>
            <a:graphicFrameLocks noGrp="1"/>
          </p:cNvGraphicFramePr>
          <p:nvPr/>
        </p:nvGraphicFramePr>
        <p:xfrm>
          <a:off x="381000" y="1397000"/>
          <a:ext cx="8458200" cy="4910138"/>
        </p:xfrm>
        <a:graphic>
          <a:graphicData uri="http://schemas.openxmlformats.org/drawingml/2006/table">
            <a:tbl>
              <a:tblPr/>
              <a:tblGrid>
                <a:gridCol w="609600"/>
                <a:gridCol w="1600200"/>
                <a:gridCol w="1600200"/>
                <a:gridCol w="1371600"/>
                <a:gridCol w="3276600"/>
              </a:tblGrid>
              <a:tr h="6604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Prefix/suffix/root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Example + your example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Sentence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spec(t)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see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specimen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-sub</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under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subscript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super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greater; beyond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supernatural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tact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touch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contact, tactile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god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theology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therm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heat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thermometer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35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10/5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-thesis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a proposition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rPr>
                        <a:t>antithesis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10/6/16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Review norms for Socratic Seminar (5 mins) </a:t>
            </a:r>
          </a:p>
          <a:p>
            <a:pPr eaLnBrk="1" fontAlgn="auto" hangingPunct="1">
              <a:lnSpc>
                <a:spcPct val="170000"/>
              </a:lnSpc>
              <a:spcBef>
                <a:spcPts val="0"/>
              </a:spcBef>
              <a:spcAft>
                <a:spcPts val="0"/>
              </a:spcAft>
              <a:buClr>
                <a:srgbClr val="000000"/>
              </a:buClr>
              <a:buSzPct val="100000"/>
              <a:defRPr/>
            </a:pPr>
            <a:r>
              <a:rPr lang="en-US" sz="5600" b="1" dirty="0" smtClean="0">
                <a:solidFill>
                  <a:srgbClr val="00B050"/>
                </a:solidFill>
                <a:latin typeface="+mn-lt"/>
                <a:ea typeface="Calibri"/>
                <a:cs typeface="Calibri"/>
                <a:sym typeface="Calibri"/>
              </a:rPr>
              <a:t>**5</a:t>
            </a:r>
            <a:r>
              <a:rPr lang="en-US" sz="5600" b="1" baseline="30000" dirty="0" smtClean="0">
                <a:solidFill>
                  <a:srgbClr val="00B050"/>
                </a:solidFill>
                <a:latin typeface="+mn-lt"/>
                <a:ea typeface="Calibri"/>
                <a:cs typeface="Calibri"/>
                <a:sym typeface="Calibri"/>
              </a:rPr>
              <a:t>th</a:t>
            </a:r>
            <a:r>
              <a:rPr lang="en-US" sz="5600" b="1" dirty="0" smtClean="0">
                <a:solidFill>
                  <a:srgbClr val="00B050"/>
                </a:solidFill>
                <a:latin typeface="+mn-lt"/>
                <a:ea typeface="Calibri"/>
                <a:cs typeface="Calibri"/>
                <a:sym typeface="Calibri"/>
              </a:rPr>
              <a:t> and 6</a:t>
            </a:r>
            <a:r>
              <a:rPr lang="en-US" sz="5600" b="1" baseline="30000" dirty="0" smtClean="0">
                <a:solidFill>
                  <a:srgbClr val="00B050"/>
                </a:solidFill>
                <a:latin typeface="+mn-lt"/>
                <a:ea typeface="Calibri"/>
                <a:cs typeface="Calibri"/>
                <a:sym typeface="Calibri"/>
              </a:rPr>
              <a:t>th</a:t>
            </a:r>
            <a:r>
              <a:rPr lang="en-US" sz="5600" b="1" dirty="0" smtClean="0">
                <a:solidFill>
                  <a:srgbClr val="00B050"/>
                </a:solidFill>
                <a:latin typeface="+mn-lt"/>
                <a:ea typeface="Calibri"/>
                <a:cs typeface="Calibri"/>
                <a:sym typeface="Calibri"/>
              </a:rPr>
              <a:t> hour = Review norms for everyday class behavior and expectations</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Review norms for Socratic Seminar</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Meet with your group to discuss last minute game plans &amp; set up room (10 mins)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Socratic Seminar (30 mins)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back graded assignments (PSR Quiz #2) **Retakes = tomorrow after school in E7</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Tomorrow = SSR + Introduce Weekly Argumentative Response &amp; </a:t>
            </a:r>
            <a:r>
              <a:rPr lang="en-US" sz="5600" dirty="0" err="1" smtClean="0">
                <a:latin typeface="+mn-lt"/>
                <a:ea typeface="Calibri"/>
                <a:cs typeface="Calibri"/>
                <a:sym typeface="Wingdings" panose="05000000000000000000" pitchFamily="2" charset="2"/>
              </a:rPr>
              <a:t>Webquest</a:t>
            </a:r>
            <a:r>
              <a:rPr lang="en-US" sz="5600" dirty="0" smtClean="0">
                <a:latin typeface="+mn-lt"/>
                <a:ea typeface="Calibri"/>
                <a:cs typeface="Calibri"/>
                <a:sym typeface="Wingdings" panose="05000000000000000000" pitchFamily="2" charset="2"/>
              </a:rPr>
              <a:t> for </a:t>
            </a:r>
            <a:r>
              <a:rPr lang="en-US" sz="5600" i="1" dirty="0" smtClean="0">
                <a:latin typeface="+mn-lt"/>
                <a:ea typeface="Calibri"/>
                <a:cs typeface="Calibri"/>
                <a:sym typeface="Wingdings" panose="05000000000000000000" pitchFamily="2" charset="2"/>
              </a:rPr>
              <a:t>The Crucible</a:t>
            </a:r>
          </a:p>
          <a:p>
            <a:pPr eaLnBrk="1" fontAlgn="auto" hangingPunct="1">
              <a:lnSpc>
                <a:spcPct val="80000"/>
              </a:lnSpc>
              <a:spcBef>
                <a:spcPts val="400"/>
              </a:spcBef>
              <a:spcAft>
                <a:spcPts val="0"/>
              </a:spcAft>
              <a:buClr>
                <a:srgbClr val="000000"/>
              </a:buClr>
              <a:buSzPct val="100000"/>
              <a:defRPr/>
            </a:pP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dirty="0" smtClean="0">
              <a:solidFill>
                <a:srgbClr val="00B050"/>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dirty="0" smtClean="0">
                <a:solidFill>
                  <a:srgbClr val="00B050"/>
                </a:solidFill>
                <a:latin typeface="+mn-lt"/>
                <a:ea typeface="Calibri"/>
                <a:cs typeface="Calibri"/>
                <a:sym typeface="Calibri"/>
              </a:rPr>
              <a:t>1) Read your SSR book and log (20 mins = minimum)</a:t>
            </a:r>
            <a:endParaRPr lang="en-US" sz="56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10/7/16 Agenda</a:t>
            </a:r>
          </a:p>
        </p:txBody>
      </p:sp>
      <p:sp>
        <p:nvSpPr>
          <p:cNvPr id="58" name="Shape 58"/>
          <p:cNvSpPr txBox="1">
            <a:spLocks noGrp="1"/>
          </p:cNvSpPr>
          <p:nvPr>
            <p:ph type="body" idx="4294967295"/>
          </p:nvPr>
        </p:nvSpPr>
        <p:spPr>
          <a:xfrm>
            <a:off x="152400" y="935038"/>
            <a:ext cx="8839200" cy="5770562"/>
          </a:xfrm>
        </p:spPr>
        <p:txBody>
          <a:bodyPr tIns="45700" bIns="45700">
            <a:normAutofit fontScale="25000" lnSpcReduction="20000"/>
          </a:bodyPr>
          <a:lstStyle/>
          <a:p>
            <a:pPr eaLnBrk="1" fontAlgn="auto" hangingPunct="1">
              <a:lnSpc>
                <a:spcPct val="170000"/>
              </a:lnSpc>
              <a:spcBef>
                <a:spcPts val="0"/>
              </a:spcBef>
              <a:spcAft>
                <a:spcPts val="0"/>
              </a:spcAft>
              <a:buClr>
                <a:srgbClr val="000000"/>
              </a:buClr>
              <a:buSzPct val="100000"/>
              <a:defRPr/>
            </a:pPr>
            <a:r>
              <a:rPr lang="en-US" sz="5600" b="1" dirty="0">
                <a:latin typeface="+mn-lt"/>
                <a:ea typeface="Calibri"/>
                <a:cs typeface="Calibri"/>
                <a:sym typeface="Calibri"/>
              </a:rPr>
              <a:t>Bell Work:</a:t>
            </a:r>
            <a:r>
              <a:rPr lang="en-US" sz="5600" dirty="0">
                <a:latin typeface="+mn-lt"/>
                <a:ea typeface="Calibri"/>
                <a:cs typeface="Calibri"/>
                <a:sym typeface="Calibri"/>
              </a:rPr>
              <a:t> </a:t>
            </a:r>
            <a:r>
              <a:rPr lang="en-US" sz="5600" dirty="0" smtClean="0">
                <a:latin typeface="+mn-lt"/>
                <a:ea typeface="Calibri"/>
                <a:cs typeface="Calibri"/>
                <a:sym typeface="Calibri"/>
              </a:rPr>
              <a:t>Prefix/Suffix/Root List 4</a:t>
            </a:r>
          </a:p>
          <a:p>
            <a:pPr eaLnBrk="1" fontAlgn="auto" hangingPunct="1">
              <a:lnSpc>
                <a:spcPct val="170000"/>
              </a:lnSpc>
              <a:spcBef>
                <a:spcPts val="0"/>
              </a:spcBef>
              <a:spcAft>
                <a:spcPts val="0"/>
              </a:spcAft>
              <a:buClr>
                <a:srgbClr val="000000"/>
              </a:buClr>
              <a:buSzPct val="100000"/>
              <a:defRPr/>
            </a:pPr>
            <a:r>
              <a:rPr lang="en-US" sz="5600" b="1" dirty="0" smtClean="0">
                <a:latin typeface="+mn-lt"/>
                <a:ea typeface="Calibri"/>
                <a:cs typeface="Calibri"/>
                <a:sym typeface="Calibri"/>
              </a:rPr>
              <a:t>In </a:t>
            </a:r>
            <a:r>
              <a:rPr lang="en-US" sz="56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Bell Work- PSR List 4 (6 prefixes/suffixes/roots)</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Calibri"/>
              </a:rPr>
              <a:t>SSR and introduce Weekly Argumentative Response (due Thursday)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The Crucible Web Quest (grab a </a:t>
            </a:r>
            <a:r>
              <a:rPr lang="en-US" sz="5600" dirty="0" err="1" smtClean="0">
                <a:latin typeface="+mn-lt"/>
                <a:ea typeface="Calibri"/>
                <a:cs typeface="Calibri"/>
                <a:sym typeface="Wingdings" panose="05000000000000000000" pitchFamily="2" charset="2"/>
              </a:rPr>
              <a:t>chromebook</a:t>
            </a:r>
            <a:r>
              <a:rPr lang="en-US" sz="5600" dirty="0" smtClean="0">
                <a:latin typeface="+mn-lt"/>
                <a:ea typeface="Calibri"/>
                <a:cs typeface="Calibri"/>
                <a:sym typeface="Wingdings" panose="05000000000000000000" pitchFamily="2" charset="2"/>
              </a:rPr>
              <a:t> after SSR and sign on to Google Classroom). **This      assignment will be due on Monday at the end of the hour.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5600" dirty="0" smtClean="0">
                <a:latin typeface="+mn-lt"/>
                <a:ea typeface="Calibri"/>
                <a:cs typeface="Calibri"/>
                <a:sym typeface="Wingdings" panose="05000000000000000000" pitchFamily="2" charset="2"/>
              </a:rPr>
              <a:t>Pass back graded assignments</a:t>
            </a:r>
            <a:endParaRPr lang="en-US" sz="56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60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6000" dirty="0">
                <a:ea typeface="Calibri"/>
                <a:cs typeface="Calibri"/>
                <a:sym typeface="Calibri"/>
              </a:rPr>
              <a:t>I can determine the author’s purpose for writing a text</a:t>
            </a:r>
            <a:r>
              <a:rPr lang="en-US" sz="6000" dirty="0" smtClean="0">
                <a:ea typeface="Calibri"/>
                <a:cs typeface="Calibri"/>
                <a:sym typeface="Calibri"/>
              </a:rPr>
              <a:t>.</a:t>
            </a: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5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5600" b="1" dirty="0" smtClean="0">
                <a:latin typeface="+mn-lt"/>
                <a:ea typeface="Calibri"/>
                <a:cs typeface="Calibri"/>
                <a:sym typeface="Calibri"/>
              </a:rPr>
              <a:t>Homework</a:t>
            </a:r>
            <a:r>
              <a:rPr lang="en-US" sz="5600" b="1" dirty="0">
                <a:latin typeface="+mn-lt"/>
                <a:ea typeface="Calibri"/>
                <a:cs typeface="Calibri"/>
                <a:sym typeface="Calibri"/>
              </a:rPr>
              <a:t>: </a:t>
            </a:r>
            <a:endParaRPr lang="en-US" sz="5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5600" dirty="0" smtClean="0">
                <a:solidFill>
                  <a:srgbClr val="00B050"/>
                </a:solidFill>
                <a:latin typeface="+mn-lt"/>
                <a:ea typeface="Calibri"/>
                <a:cs typeface="Calibri"/>
                <a:sym typeface="Calibri"/>
              </a:rPr>
              <a:t>Read your SSR book and work on your Weekly Argumentative Response (due Thursday)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5600" dirty="0" smtClean="0">
                <a:solidFill>
                  <a:srgbClr val="00B050"/>
                </a:solidFill>
                <a:latin typeface="+mn-lt"/>
                <a:ea typeface="Calibri"/>
                <a:cs typeface="Calibri"/>
                <a:sym typeface="Calibri"/>
              </a:rPr>
              <a:t>Finish The Crucible Web Quest (due Monday)</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56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10/7/16 Agenda</a:t>
            </a:r>
          </a:p>
        </p:txBody>
      </p:sp>
      <p:graphicFrame>
        <p:nvGraphicFramePr>
          <p:cNvPr id="2" name="Table 1"/>
          <p:cNvGraphicFramePr>
            <a:graphicFrameLocks noGrp="1"/>
          </p:cNvGraphicFramePr>
          <p:nvPr/>
        </p:nvGraphicFramePr>
        <p:xfrm>
          <a:off x="381000" y="1397000"/>
          <a:ext cx="8458200" cy="4483100"/>
        </p:xfrm>
        <a:graphic>
          <a:graphicData uri="http://schemas.openxmlformats.org/drawingml/2006/table">
            <a:tbl>
              <a:tblPr/>
              <a:tblGrid>
                <a:gridCol w="609600"/>
                <a:gridCol w="1600200"/>
                <a:gridCol w="1828800"/>
                <a:gridCol w="1143000"/>
                <a:gridCol w="3276600"/>
              </a:tblGrid>
              <a:tr h="6096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Date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Prefix/suffix/root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Definition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Example + your example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400" b="1" i="0" u="none" strike="noStrike" cap="none" normalizeH="0" baseline="0">
                          <a:ln>
                            <a:noFill/>
                          </a:ln>
                          <a:solidFill>
                            <a:schemeClr val="tx1"/>
                          </a:solidFill>
                          <a:effectLst/>
                          <a:latin typeface="Arial" charset="0"/>
                          <a:ea typeface="Arial" charset="0"/>
                          <a:cs typeface="Arial" charset="0"/>
                          <a:sym typeface="Arial" charset="0"/>
                        </a:rPr>
                        <a:t>Sentence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6159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trans-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across; through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transcend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58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-tude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state or condition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gratitude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32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uni-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one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unity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865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un-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not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unhappy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ver-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true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verify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10/6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vert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to turn in a specific direction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600" b="0" i="0" u="none" strike="noStrike" cap="none" normalizeH="0" baseline="0">
                          <a:ln>
                            <a:noFill/>
                          </a:ln>
                          <a:solidFill>
                            <a:schemeClr val="tx1"/>
                          </a:solidFill>
                          <a:effectLst/>
                          <a:latin typeface="Arial" charset="0"/>
                          <a:ea typeface="Arial" charset="0"/>
                          <a:cs typeface="Arial" charset="0"/>
                          <a:sym typeface="Arial" charset="0"/>
                        </a:rPr>
                        <a:t>invert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defRPr sz="1200">
                          <a:solidFill>
                            <a:srgbClr val="000000"/>
                          </a:solidFill>
                          <a:latin typeface="Arial" charset="0"/>
                          <a:ea typeface="Arial" charset="0"/>
                          <a:cs typeface="Arial" charset="0"/>
                          <a:sym typeface="Arial" charset="0"/>
                        </a:defRPr>
                      </a:lvl1pPr>
                      <a:lvl2pPr marL="742950" indent="-285750" eaLnBrk="0" hangingPunct="0">
                        <a:defRPr sz="1200">
                          <a:solidFill>
                            <a:srgbClr val="000000"/>
                          </a:solidFill>
                          <a:latin typeface="Arial" charset="0"/>
                          <a:ea typeface="Arial" charset="0"/>
                          <a:cs typeface="Arial" charset="0"/>
                          <a:sym typeface="Arial" charset="0"/>
                        </a:defRPr>
                      </a:lvl2pPr>
                      <a:lvl3pPr marL="1143000" indent="-228600" eaLnBrk="0" hangingPunct="0">
                        <a:defRPr sz="1200">
                          <a:solidFill>
                            <a:srgbClr val="000000"/>
                          </a:solidFill>
                          <a:latin typeface="Arial" charset="0"/>
                          <a:ea typeface="Arial" charset="0"/>
                          <a:cs typeface="Arial" charset="0"/>
                          <a:sym typeface="Arial" charset="0"/>
                        </a:defRPr>
                      </a:lvl3pPr>
                      <a:lvl4pPr marL="1600200" indent="-228600" eaLnBrk="0" hangingPunct="0">
                        <a:defRPr sz="1200">
                          <a:solidFill>
                            <a:srgbClr val="000000"/>
                          </a:solidFill>
                          <a:latin typeface="Arial" charset="0"/>
                          <a:ea typeface="Arial" charset="0"/>
                          <a:cs typeface="Arial" charset="0"/>
                          <a:sym typeface="Arial" charset="0"/>
                        </a:defRPr>
                      </a:lvl4pPr>
                      <a:lvl5pPr marL="2057400" indent="-228600" eaLnBrk="0" hangingPunct="0">
                        <a:defRPr sz="12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200">
                          <a:solidFill>
                            <a:srgbClr val="000000"/>
                          </a:solidFill>
                          <a:latin typeface="Arial" charset="0"/>
                          <a:ea typeface="Arial" charset="0"/>
                          <a:cs typeface="Arial" charset="0"/>
                          <a:sym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400" b="0" i="0" u="none" strike="noStrike" cap="none" normalizeH="0" baseline="0">
                        <a:ln>
                          <a:noFill/>
                        </a:ln>
                        <a:solidFill>
                          <a:schemeClr val="tx1"/>
                        </a:solidFill>
                        <a:effectLst/>
                        <a:latin typeface="Arial" charset="0"/>
                        <a:ea typeface="Arial" charset="0"/>
                        <a:cs typeface="Arial" charset="0"/>
                        <a:sym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10/10/16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Study for Prefix/Suffix/Root Quiz #4 (10 mins)</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Study PSR Quiz #4</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Take quiz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Finish The Crucible Web Quest and turn in on Google Classroom</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Turn in AOTW #2 and AOTW #3 to the “Turned in” folder for your hour</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Announcement: </a:t>
            </a:r>
            <a:r>
              <a:rPr lang="en-US" sz="1300" dirty="0" smtClean="0">
                <a:latin typeface="+mn-lt"/>
                <a:ea typeface="Calibri"/>
                <a:cs typeface="Calibri"/>
                <a:sym typeface="Calibri"/>
              </a:rPr>
              <a:t>I will not be here tomorrow. The plan is to read your SSR book (20 mins) and work on your Weekly Argumentative Response (due Friday). You will also receive AOTW #4 on clowns. Everything for AOTW #4 will be due on Thursday. </a:t>
            </a: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Finish The Crucible Web Quest (due tonight at 10 p.m.)</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10/11/16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Tell me Tuesday. Write a 3-4 sentence honest confession to address areas you have struggled in so far this marking period (in my class). </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Write a 4-6 sentence honest confession to address areas you have struggled in so far this marking period (in my class).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SSR (20 minutes) + Work on your Weekly Response (type it and turn it in on Google Classroom). **Due Friday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Read and work on your reflections and questions for AOTW #4 on clowns. **Due Thursday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Thursday</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10/12/16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Comma Use : Notes and Practice</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Comma Use: Notes and Practice</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Racial profiling scenario and  group activity (hysteria)</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Read and work on your reflections (2 paragraphs) and questions for AOTW #4 on clowns. **Due Friday</a:t>
            </a:r>
          </a:p>
          <a:p>
            <a:pPr indent="-182880" eaLnBrk="1" fontAlgn="auto" hangingPunct="1">
              <a:lnSpc>
                <a:spcPct val="17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7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Monday (prep for Socratic Seminar, next week)</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10/13/16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Watch video clip from Rolling Stone Magazine and respond to this quote from the article, “Why We’re Living in the Age of Fear,” by Neil Strauss (next slide). Response needs to be 4-6 sentences. Keep in mind the scenario we discussed yesterday with your small groups. </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Response to quote from Rolling Stone (hysteria)</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Discuss Racial profiling scenario and  group activity + turn in (Hours 3, 5, 6)</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Read AOTW #4 (review annotations as a class) and work on your reflections (2 paragraphs) and questions for AOTW #4 on clowns. </a:t>
            </a:r>
            <a:r>
              <a:rPr lang="en-US" sz="1300" b="1" dirty="0" smtClean="0">
                <a:latin typeface="+mn-lt"/>
                <a:ea typeface="Calibri"/>
                <a:cs typeface="Calibri"/>
                <a:sym typeface="Calibri"/>
              </a:rPr>
              <a:t>**Due tomorrow, 10/14/16 to check in</a:t>
            </a:r>
            <a:endParaRPr lang="en-US" sz="1300" b="1" dirty="0">
              <a:latin typeface="+mn-lt"/>
              <a:ea typeface="Calibri"/>
              <a:cs typeface="Calibri"/>
              <a:sym typeface="Calibri"/>
            </a:endParaRP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SSR for 15 mins. + work on your Weekly Response (Hours 2, 3, 6 = tomorrow, Hour 5 = today) </a:t>
            </a:r>
          </a:p>
          <a:p>
            <a:pPr eaLnBrk="1" fontAlgn="auto" hangingPunct="1">
              <a:lnSpc>
                <a:spcPct val="150000"/>
              </a:lnSpc>
              <a:spcBef>
                <a:spcPts val="0"/>
              </a:spcBef>
              <a:spcAft>
                <a:spcPts val="0"/>
              </a:spcAft>
              <a:buClr>
                <a:srgbClr val="000000"/>
              </a:buClr>
              <a:buSzPct val="100000"/>
              <a:defRPr/>
            </a:pPr>
            <a:r>
              <a:rPr lang="en-US" sz="1300" b="1" dirty="0" smtClean="0">
                <a:latin typeface="+mn-lt"/>
                <a:ea typeface="Calibri"/>
                <a:cs typeface="Calibri"/>
                <a:sym typeface="Calibri"/>
              </a:rPr>
              <a:t>**Turn in on Google Classroom</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Read your SSR book and work on your Weekly Argumentative Response (due Friday)</a:t>
            </a: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Monday (prep for Socratic Seminar, next week)</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noGrp="1"/>
          </p:cNvSpPr>
          <p:nvPr>
            <p:ph type="title"/>
          </p:nvPr>
        </p:nvSpPr>
        <p:spPr>
          <a:xfrm>
            <a:off x="1792288" y="4800600"/>
            <a:ext cx="5486400" cy="566738"/>
          </a:xfrm>
        </p:spPr>
        <p:txBody>
          <a:bodyPr/>
          <a:lstStyle/>
          <a:p>
            <a:pPr algn="ctr">
              <a:spcBef>
                <a:spcPct val="0"/>
              </a:spcBef>
            </a:pPr>
            <a:r>
              <a:rPr lang="en-US" altLang="x-none" sz="2000" b="1">
                <a:latin typeface="Arial" charset="0"/>
                <a:ea typeface="Arial" charset="0"/>
                <a:cs typeface="Arial" charset="0"/>
              </a:rPr>
              <a:t>Mr. Mike Schmitt</a:t>
            </a:r>
          </a:p>
        </p:txBody>
      </p:sp>
      <p:sp>
        <p:nvSpPr>
          <p:cNvPr id="27651" name="Text Placeholder 3"/>
          <p:cNvSpPr txBox="1">
            <a:spLocks noGrp="1"/>
          </p:cNvSpPr>
          <p:nvPr>
            <p:ph type="body" idx="1"/>
          </p:nvPr>
        </p:nvSpPr>
        <p:spPr>
          <a:xfrm>
            <a:off x="1543050" y="5376863"/>
            <a:ext cx="5983288" cy="804862"/>
          </a:xfrm>
        </p:spPr>
        <p:txBody>
          <a:bodyPr/>
          <a:lstStyle/>
          <a:p>
            <a:pPr algn="ctr">
              <a:spcBef>
                <a:spcPct val="0"/>
              </a:spcBef>
              <a:buFont typeface="Calibri" charset="0"/>
              <a:buNone/>
            </a:pPr>
            <a:r>
              <a:rPr lang="en-US" altLang="x-none" sz="1600">
                <a:latin typeface="Arial" charset="0"/>
                <a:ea typeface="Arial" charset="0"/>
                <a:cs typeface="Arial" charset="0"/>
              </a:rPr>
              <a:t>He is a professional BMX rider. He can do one hell of a “Ice Pick Stall to Fakie,” but fails to provide a solid argument for risking injury on a daily basis. He also seems to believe that the two t’s in Schmitt can double as the sign for pi. </a:t>
            </a:r>
            <a:endParaRPr lang="en-US" altLang="x-none" sz="2000" b="1">
              <a:latin typeface="Arial" charset="0"/>
              <a:ea typeface="Arial" charset="0"/>
              <a:cs typeface="Arial" charset="0"/>
            </a:endParaRPr>
          </a:p>
        </p:txBody>
      </p:sp>
      <p:pic>
        <p:nvPicPr>
          <p:cNvPr id="27652" name="Picture Placeholder 6"/>
          <p:cNvPicPr>
            <a:picLocks noGrp="1" noChangeAspect="1"/>
          </p:cNvPicPr>
          <p:nvPr>
            <p:ph type="pic" idx="2"/>
          </p:nvPr>
        </p:nvPicPr>
        <p:blipFill>
          <a:blip r:embed="rId2">
            <a:extLst>
              <a:ext uri="{28A0092B-C50C-407E-A947-70E740481C1C}">
                <a14:useLocalDpi xmlns:a14="http://schemas.microsoft.com/office/drawing/2010/main" val="0"/>
              </a:ext>
            </a:extLst>
          </a:blip>
          <a:srcRect t="28917" b="28917"/>
          <a:stretch>
            <a:fillRect/>
          </a:stretch>
        </p:blipFill>
        <p:spPr>
          <a:xfrm>
            <a:off x="1792288" y="612775"/>
            <a:ext cx="5486400" cy="4114800"/>
          </a:xfrm>
        </p:spPr>
      </p:pic>
      <p:pic>
        <p:nvPicPr>
          <p:cNvPr id="27653" name="Picture Placeholder 6"/>
          <p:cNvPicPr>
            <a:picLocks noChangeAspect="1"/>
          </p:cNvPicPr>
          <p:nvPr/>
        </p:nvPicPr>
        <p:blipFill>
          <a:blip r:embed="rId2">
            <a:extLst>
              <a:ext uri="{28A0092B-C50C-407E-A947-70E740481C1C}">
                <a14:useLocalDpi xmlns:a14="http://schemas.microsoft.com/office/drawing/2010/main" val="0"/>
              </a:ext>
            </a:extLst>
          </a:blip>
          <a:srcRect t="28917" b="28917"/>
          <a:stretch>
            <a:fillRect/>
          </a:stretch>
        </p:blipFill>
        <p:spPr bwMode="auto">
          <a:xfrm>
            <a:off x="1792288" y="676275"/>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10/13/16 Agenda</a:t>
            </a:r>
          </a:p>
        </p:txBody>
      </p:sp>
      <p:sp>
        <p:nvSpPr>
          <p:cNvPr id="58" name="Shape 58"/>
          <p:cNvSpPr txBox="1">
            <a:spLocks noGrp="1"/>
          </p:cNvSpPr>
          <p:nvPr>
            <p:ph type="body" idx="4294967295"/>
          </p:nvPr>
        </p:nvSpPr>
        <p:spPr>
          <a:xfrm>
            <a:off x="152400" y="838200"/>
            <a:ext cx="8839200" cy="5770563"/>
          </a:xfrm>
        </p:spPr>
        <p:txBody>
          <a:bodyPr tIns="45700" bIns="45700">
            <a:noAutofit/>
          </a:bodyPr>
          <a:lstStyle/>
          <a:p>
            <a:pPr eaLnBrk="1" fontAlgn="auto" hangingPunct="1">
              <a:lnSpc>
                <a:spcPct val="80000"/>
              </a:lnSpc>
              <a:spcBef>
                <a:spcPts val="400"/>
              </a:spcBef>
              <a:spcAft>
                <a:spcPts val="0"/>
              </a:spcAft>
              <a:buClr>
                <a:srgbClr val="000000"/>
              </a:buClr>
              <a:buSzPct val="100000"/>
              <a:defRPr/>
            </a:pPr>
            <a:r>
              <a:rPr lang="en-US" sz="2000" dirty="0">
                <a:solidFill>
                  <a:schemeClr val="tx1"/>
                </a:solidFill>
                <a:latin typeface="+mn-lt"/>
                <a:ea typeface="Calibri"/>
                <a:cs typeface="Calibri"/>
                <a:sym typeface="Calibri"/>
              </a:rPr>
              <a:t>“For one study, University of Colorado social psychologist Joshua </a:t>
            </a:r>
            <a:r>
              <a:rPr lang="en-US" sz="2000" dirty="0" err="1">
                <a:solidFill>
                  <a:schemeClr val="tx1"/>
                </a:solidFill>
                <a:latin typeface="+mn-lt"/>
                <a:ea typeface="Calibri"/>
                <a:cs typeface="Calibri"/>
                <a:sym typeface="Calibri"/>
              </a:rPr>
              <a:t>Correll</a:t>
            </a:r>
            <a:r>
              <a:rPr lang="en-US" sz="2000" dirty="0">
                <a:solidFill>
                  <a:schemeClr val="tx1"/>
                </a:solidFill>
                <a:latin typeface="+mn-lt"/>
                <a:ea typeface="Calibri"/>
                <a:cs typeface="Calibri"/>
                <a:sym typeface="Calibri"/>
              </a:rPr>
              <a:t> brought in police officers to play a video game in which they were asked to shoot armed assailants. Half the targets were white; the other half were black. Some were carrying guns, others phones or wallets. The results were tragically unsurprising: Officers were quicker to shoot black people – both those who were armed and who weren't – than they were to shoot white people.</a:t>
            </a:r>
          </a:p>
          <a:p>
            <a:pPr eaLnBrk="1" fontAlgn="auto" hangingPunct="1">
              <a:lnSpc>
                <a:spcPct val="80000"/>
              </a:lnSpc>
              <a:spcBef>
                <a:spcPts val="400"/>
              </a:spcBef>
              <a:spcAft>
                <a:spcPts val="0"/>
              </a:spcAft>
              <a:buClr>
                <a:srgbClr val="000000"/>
              </a:buClr>
              <a:buSzPct val="100000"/>
              <a:defRPr/>
            </a:pPr>
            <a:endParaRPr lang="en-US" sz="2000" dirty="0">
              <a:solidFill>
                <a:schemeClr val="tx1"/>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000" dirty="0">
                <a:solidFill>
                  <a:schemeClr val="tx1"/>
                </a:solidFill>
                <a:latin typeface="+mn-lt"/>
                <a:ea typeface="Calibri"/>
                <a:cs typeface="Calibri"/>
                <a:sym typeface="Calibri"/>
              </a:rPr>
              <a:t>"We rarely found the race of the officer to be a factor: Everybody shoots black people," </a:t>
            </a:r>
            <a:r>
              <a:rPr lang="en-US" sz="2000" dirty="0" err="1">
                <a:solidFill>
                  <a:schemeClr val="tx1"/>
                </a:solidFill>
                <a:latin typeface="+mn-lt"/>
                <a:ea typeface="Calibri"/>
                <a:cs typeface="Calibri"/>
                <a:sym typeface="Calibri"/>
              </a:rPr>
              <a:t>Correll</a:t>
            </a:r>
            <a:r>
              <a:rPr lang="en-US" sz="2000" dirty="0">
                <a:solidFill>
                  <a:schemeClr val="tx1"/>
                </a:solidFill>
                <a:latin typeface="+mn-lt"/>
                <a:ea typeface="Calibri"/>
                <a:cs typeface="Calibri"/>
                <a:sym typeface="Calibri"/>
              </a:rPr>
              <a:t> observes. "It looks like a cultural-stereotype thing, as opposed to an in-group/out-group thing. If you stop and look around, you will see these patterns everywhere. In newspapers, they'll show pictures more often if the subject is black and mention race more often if the subject is black. So your brain starts to think that black people commit crimes."</a:t>
            </a:r>
          </a:p>
          <a:p>
            <a:pPr eaLnBrk="1" fontAlgn="auto" hangingPunct="1">
              <a:lnSpc>
                <a:spcPct val="80000"/>
              </a:lnSpc>
              <a:spcBef>
                <a:spcPts val="400"/>
              </a:spcBef>
              <a:spcAft>
                <a:spcPts val="0"/>
              </a:spcAft>
              <a:buClr>
                <a:srgbClr val="000000"/>
              </a:buClr>
              <a:buSzPct val="100000"/>
              <a:defRPr/>
            </a:pPr>
            <a:endParaRPr lang="en-US" sz="2000" dirty="0">
              <a:solidFill>
                <a:schemeClr val="tx1"/>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2000" dirty="0" err="1">
                <a:solidFill>
                  <a:schemeClr val="tx1"/>
                </a:solidFill>
                <a:latin typeface="+mn-lt"/>
                <a:ea typeface="Calibri"/>
                <a:cs typeface="Calibri"/>
                <a:sym typeface="Calibri"/>
              </a:rPr>
              <a:t>Correll</a:t>
            </a:r>
            <a:r>
              <a:rPr lang="en-US" sz="2000" dirty="0">
                <a:solidFill>
                  <a:schemeClr val="tx1"/>
                </a:solidFill>
                <a:latin typeface="+mn-lt"/>
                <a:ea typeface="Calibri"/>
                <a:cs typeface="Calibri"/>
                <a:sym typeface="Calibri"/>
              </a:rPr>
              <a:t> mentions the "illusory correlation" as one of the factors responsible for this misperception: "If you have a group that is rare and a group that is prevalent, if the same percentage of people in both groups engage in a negative behavior, you're going to notice it more in the rare group because they stand out more. And you will think you see a correlation between race and negativity when there is </a:t>
            </a:r>
            <a:r>
              <a:rPr lang="en-US" sz="2000" dirty="0" smtClean="0">
                <a:solidFill>
                  <a:schemeClr val="tx1"/>
                </a:solidFill>
                <a:latin typeface="+mn-lt"/>
                <a:ea typeface="Calibri"/>
                <a:cs typeface="Calibri"/>
                <a:sym typeface="Calibri"/>
              </a:rPr>
              <a:t>none” (Strauss 1). </a:t>
            </a:r>
            <a:endParaRPr lang="en-US" sz="2000" dirty="0">
              <a:solidFill>
                <a:schemeClr val="tx1"/>
              </a:solidFill>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10/14/16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300" b="1" dirty="0">
                <a:latin typeface="+mn-lt"/>
                <a:ea typeface="Calibri"/>
                <a:cs typeface="Calibri"/>
                <a:sym typeface="Calibri"/>
              </a:rPr>
              <a:t>Bell Work:</a:t>
            </a:r>
            <a:r>
              <a:rPr lang="en-US" sz="1300" dirty="0">
                <a:latin typeface="+mn-lt"/>
                <a:ea typeface="Calibri"/>
                <a:cs typeface="Calibri"/>
                <a:sym typeface="Calibri"/>
              </a:rPr>
              <a:t> </a:t>
            </a:r>
            <a:r>
              <a:rPr lang="en-US" sz="1300" dirty="0" smtClean="0">
                <a:latin typeface="+mn-lt"/>
                <a:ea typeface="Calibri"/>
                <a:cs typeface="Calibri"/>
                <a:sym typeface="Calibri"/>
              </a:rPr>
              <a:t>Respond to the following prompts in complete sentences. </a:t>
            </a:r>
            <a:endParaRPr lang="en-US" sz="1300" dirty="0">
              <a:latin typeface="+mn-lt"/>
              <a:ea typeface="Calibri"/>
              <a:cs typeface="Calibri"/>
              <a:sym typeface="Calibri"/>
            </a:endParaRPr>
          </a:p>
          <a:p>
            <a:pPr marL="342900" indent="-342900" eaLnBrk="1" fontAlgn="auto" hangingPunct="1">
              <a:lnSpc>
                <a:spcPct val="170000"/>
              </a:lnSpc>
              <a:spcBef>
                <a:spcPts val="0"/>
              </a:spcBef>
              <a:spcAft>
                <a:spcPts val="0"/>
              </a:spcAft>
              <a:buClr>
                <a:srgbClr val="000000"/>
              </a:buClr>
              <a:buSzPct val="100000"/>
              <a:buFontTx/>
              <a:buAutoNum type="arabicParenR"/>
              <a:defRPr/>
            </a:pPr>
            <a:r>
              <a:rPr lang="en-US" sz="1300" dirty="0" smtClean="0">
                <a:latin typeface="+mn-lt"/>
                <a:ea typeface="Calibri"/>
                <a:cs typeface="Calibri"/>
                <a:sym typeface="Calibri"/>
              </a:rPr>
              <a:t>Why are Pioneers better than tractors? **Give me 3 reasons</a:t>
            </a:r>
          </a:p>
          <a:p>
            <a:pPr marL="342900" indent="-342900" eaLnBrk="1" fontAlgn="auto" hangingPunct="1">
              <a:lnSpc>
                <a:spcPct val="170000"/>
              </a:lnSpc>
              <a:spcBef>
                <a:spcPts val="0"/>
              </a:spcBef>
              <a:spcAft>
                <a:spcPts val="0"/>
              </a:spcAft>
              <a:buClr>
                <a:srgbClr val="000000"/>
              </a:buClr>
              <a:buSzPct val="100000"/>
              <a:buFontTx/>
              <a:buAutoNum type="arabicParenR"/>
              <a:defRPr/>
            </a:pPr>
            <a:r>
              <a:rPr lang="en-US" sz="1300" dirty="0" smtClean="0">
                <a:latin typeface="+mn-lt"/>
                <a:ea typeface="Calibri"/>
                <a:cs typeface="Calibri"/>
                <a:sym typeface="Calibri"/>
              </a:rPr>
              <a:t>Provide to skills you have learned this Marking Period</a:t>
            </a:r>
          </a:p>
          <a:p>
            <a:pPr marL="342900" indent="-342900" eaLnBrk="1" fontAlgn="auto" hangingPunct="1">
              <a:lnSpc>
                <a:spcPct val="170000"/>
              </a:lnSpc>
              <a:spcBef>
                <a:spcPts val="0"/>
              </a:spcBef>
              <a:spcAft>
                <a:spcPts val="0"/>
              </a:spcAft>
              <a:buClr>
                <a:srgbClr val="000000"/>
              </a:buClr>
              <a:buSzPct val="100000"/>
              <a:buFontTx/>
              <a:buAutoNum type="arabicParenR"/>
              <a:defRPr/>
            </a:pPr>
            <a:r>
              <a:rPr lang="en-US" sz="1300" dirty="0" smtClean="0">
                <a:latin typeface="+mn-lt"/>
                <a:ea typeface="Calibri"/>
                <a:cs typeface="Calibri"/>
                <a:sym typeface="Calibri"/>
              </a:rPr>
              <a:t>Provide one area you need to continue to improve throughout the semester (in this class), and how you are going to ensure it happens. </a:t>
            </a:r>
          </a:p>
          <a:p>
            <a:pPr eaLnBrk="1" fontAlgn="auto" hangingPunct="1">
              <a:lnSpc>
                <a:spcPct val="170000"/>
              </a:lnSpc>
              <a:spcBef>
                <a:spcPts val="0"/>
              </a:spcBef>
              <a:spcAft>
                <a:spcPts val="0"/>
              </a:spcAft>
              <a:buClr>
                <a:srgbClr val="000000"/>
              </a:buClr>
              <a:buSzPct val="100000"/>
              <a:defRPr/>
            </a:pPr>
            <a:r>
              <a:rPr lang="en-US" sz="1300" b="1" dirty="0" smtClean="0">
                <a:latin typeface="+mn-lt"/>
                <a:ea typeface="Calibri"/>
                <a:cs typeface="Calibri"/>
                <a:sym typeface="Calibri"/>
              </a:rPr>
              <a:t>In </a:t>
            </a:r>
            <a:r>
              <a:rPr lang="en-US" sz="13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Bell Work- Answer the prompt</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Check in AOTW #4 </a:t>
            </a:r>
            <a:r>
              <a:rPr lang="en-US" sz="1300" smtClean="0">
                <a:latin typeface="+mn-lt"/>
                <a:ea typeface="Calibri"/>
                <a:cs typeface="Calibri"/>
                <a:sym typeface="Calibri"/>
              </a:rPr>
              <a:t>on clowns</a:t>
            </a:r>
            <a:endParaRPr lang="en-US" sz="1300" dirty="0" smtClean="0">
              <a:latin typeface="+mn-lt"/>
              <a:ea typeface="Calibri"/>
              <a:cs typeface="Calibri"/>
              <a:sym typeface="Calibri"/>
            </a:endParaRP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300" dirty="0" smtClean="0">
                <a:latin typeface="+mn-lt"/>
                <a:ea typeface="Calibri"/>
                <a:cs typeface="Calibri"/>
                <a:sym typeface="Calibri"/>
              </a:rPr>
              <a:t>Pass out Progress Reports and discuss grades. </a:t>
            </a:r>
          </a:p>
          <a:p>
            <a:pPr eaLnBrk="1" fontAlgn="auto" hangingPunct="1">
              <a:lnSpc>
                <a:spcPct val="150000"/>
              </a:lnSpc>
              <a:spcBef>
                <a:spcPts val="0"/>
              </a:spcBef>
              <a:spcAft>
                <a:spcPts val="0"/>
              </a:spcAft>
              <a:buClr>
                <a:srgbClr val="000000"/>
              </a:buClr>
              <a:buSzPct val="100000"/>
              <a:defRPr/>
            </a:pPr>
            <a:r>
              <a:rPr lang="en-US" sz="1300" b="1" dirty="0" smtClean="0">
                <a:latin typeface="+mn-lt"/>
                <a:ea typeface="Calibri"/>
                <a:cs typeface="Calibri"/>
                <a:sym typeface="Calibri"/>
              </a:rPr>
              <a:t>**</a:t>
            </a:r>
            <a:r>
              <a:rPr lang="en-US" sz="1300" dirty="0" smtClean="0">
                <a:latin typeface="+mn-lt"/>
                <a:ea typeface="Calibri"/>
                <a:cs typeface="Calibri"/>
                <a:sym typeface="Wingdings" panose="05000000000000000000" pitchFamily="2" charset="2"/>
              </a:rPr>
              <a:t>Pass back graded assignments</a:t>
            </a:r>
            <a:endParaRPr lang="en-US" sz="1300" b="1"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3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300" dirty="0">
                <a:ea typeface="Calibri"/>
                <a:cs typeface="Calibri"/>
                <a:sym typeface="Calibri"/>
              </a:rPr>
              <a:t>I can determine the author’s purpose for writing a text</a:t>
            </a:r>
            <a:r>
              <a:rPr lang="en-US" sz="1300" dirty="0" smtClean="0">
                <a:ea typeface="Calibri"/>
                <a:cs typeface="Calibri"/>
                <a:sym typeface="Calibri"/>
              </a:rPr>
              <a:t>.</a:t>
            </a:r>
            <a:endParaRPr lang="en-US" sz="13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300" b="1" dirty="0" smtClean="0">
                <a:latin typeface="+mn-lt"/>
                <a:ea typeface="Calibri"/>
                <a:cs typeface="Calibri"/>
                <a:sym typeface="Calibri"/>
              </a:rPr>
              <a:t>Homework</a:t>
            </a:r>
            <a:r>
              <a:rPr lang="en-US" sz="1300" b="1" dirty="0">
                <a:latin typeface="+mn-lt"/>
                <a:ea typeface="Calibri"/>
                <a:cs typeface="Calibri"/>
                <a:sym typeface="Calibri"/>
              </a:rPr>
              <a:t>: </a:t>
            </a:r>
            <a:endParaRPr lang="en-US" sz="13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300" b="1" dirty="0" smtClean="0">
                <a:solidFill>
                  <a:srgbClr val="00B050"/>
                </a:solidFill>
                <a:latin typeface="+mn-lt"/>
                <a:ea typeface="Calibri"/>
                <a:cs typeface="Calibri"/>
                <a:sym typeface="Calibri"/>
              </a:rPr>
              <a:t>AOTW #4 due Monday (prep for Socratic Seminar, next week)</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10/18/16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perceptive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Word of the Day</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Mini lesson-Review of Semicolon rules</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Interpreting the Bill of Rights (trio activity)</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Applying the Bill of Rights to scenarios (trio activity) </a:t>
            </a:r>
            <a:r>
              <a:rPr lang="en-US" sz="1600" b="1" dirty="0" smtClean="0">
                <a:latin typeface="+mn-lt"/>
                <a:ea typeface="Calibri"/>
                <a:cs typeface="Calibri"/>
                <a:sym typeface="Calibri"/>
              </a:rPr>
              <a:t>**Due at the end of the hour</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600" b="1" dirty="0" smtClean="0">
                <a:solidFill>
                  <a:srgbClr val="009A46"/>
                </a:solidFill>
                <a:latin typeface="+mn-lt"/>
                <a:ea typeface="Calibri"/>
                <a:cs typeface="Calibri"/>
                <a:sym typeface="Calibri"/>
              </a:rPr>
              <a:t>Read your SSR book and complete Weekly Response on Google Classroom (due Friday)</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0" y="0"/>
            <a:ext cx="9144000" cy="6858000"/>
          </a:xfrm>
        </p:spPr>
        <p:txBody>
          <a:bodyPr/>
          <a:lstStyle/>
          <a:p>
            <a:pPr marL="0" indent="0" algn="ctr" eaLnBrk="1" hangingPunct="1">
              <a:buFontTx/>
              <a:buNone/>
              <a:defRPr/>
            </a:pPr>
            <a:r>
              <a:rPr lang="en-US" altLang="en-US" sz="1800" b="1" dirty="0" smtClean="0">
                <a:solidFill>
                  <a:srgbClr val="000000"/>
                </a:solidFill>
                <a:latin typeface="Kristen ITC" pitchFamily="66" charset="0"/>
                <a:cs typeface="Times New Roman" pitchFamily="18" charset="0"/>
              </a:rPr>
              <a:t>10/18/16</a:t>
            </a:r>
          </a:p>
          <a:p>
            <a:pPr eaLnBrk="1" hangingPunct="1">
              <a:defRPr/>
            </a:pPr>
            <a:r>
              <a:rPr lang="en-US" altLang="en-US" sz="1800" b="1" dirty="0" smtClean="0">
                <a:solidFill>
                  <a:srgbClr val="000000"/>
                </a:solidFill>
                <a:latin typeface="Kristen ITC" pitchFamily="66" charset="0"/>
                <a:cs typeface="Times New Roman" pitchFamily="18" charset="0"/>
              </a:rPr>
              <a:t>Word:</a:t>
            </a:r>
            <a:r>
              <a:rPr lang="en-US" altLang="en-US" sz="1800" dirty="0" smtClean="0">
                <a:solidFill>
                  <a:srgbClr val="000000"/>
                </a:solidFill>
                <a:latin typeface="Kristen ITC" pitchFamily="66" charset="0"/>
                <a:cs typeface="Times New Roman" pitchFamily="18" charset="0"/>
              </a:rPr>
              <a:t> perceptive</a:t>
            </a:r>
          </a:p>
          <a:p>
            <a:pPr eaLnBrk="1" hangingPunct="1">
              <a:buFontTx/>
              <a:buNone/>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Part of speech:</a:t>
            </a:r>
            <a:r>
              <a:rPr lang="en-US" altLang="en-US" sz="1800" dirty="0" smtClean="0">
                <a:solidFill>
                  <a:srgbClr val="000000"/>
                </a:solidFill>
                <a:latin typeface="Kristen ITC" pitchFamily="66" charset="0"/>
                <a:cs typeface="Times New Roman" pitchFamily="18" charset="0"/>
              </a:rPr>
              <a:t> adjective</a:t>
            </a:r>
            <a:endParaRPr lang="en-US" altLang="en-US" sz="1800" b="1" dirty="0" smtClean="0">
              <a:solidFill>
                <a:srgbClr val="000000"/>
              </a:solidFill>
              <a:latin typeface="Kristen ITC" pitchFamily="66" charset="0"/>
              <a:cs typeface="Times New Roman" pitchFamily="18" charset="0"/>
            </a:endParaRPr>
          </a:p>
          <a:p>
            <a:pPr eaLnBrk="1" hangingPunct="1">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Pronunciation: </a:t>
            </a:r>
            <a:r>
              <a:rPr lang="en-US" altLang="en-US" sz="1800" dirty="0" smtClean="0">
                <a:solidFill>
                  <a:srgbClr val="000000"/>
                </a:solidFill>
                <a:latin typeface="Kristen ITC" pitchFamily="66" charset="0"/>
                <a:cs typeface="Times New Roman" pitchFamily="18" charset="0"/>
              </a:rPr>
              <a:t>per-</a:t>
            </a:r>
            <a:r>
              <a:rPr lang="en-US" altLang="en-US" sz="1800" b="1" dirty="0" err="1" smtClean="0">
                <a:solidFill>
                  <a:srgbClr val="000000"/>
                </a:solidFill>
                <a:latin typeface="Kristen ITC" pitchFamily="66" charset="0"/>
                <a:cs typeface="Times New Roman" pitchFamily="18" charset="0"/>
              </a:rPr>
              <a:t>sep</a:t>
            </a:r>
            <a:r>
              <a:rPr lang="en-US" altLang="en-US" sz="1800" dirty="0" smtClean="0">
                <a:solidFill>
                  <a:srgbClr val="000000"/>
                </a:solidFill>
                <a:latin typeface="Kristen ITC" pitchFamily="66" charset="0"/>
                <a:cs typeface="Times New Roman" pitchFamily="18" charset="0"/>
              </a:rPr>
              <a:t>-</a:t>
            </a:r>
            <a:r>
              <a:rPr lang="en-US" altLang="en-US" sz="1800" dirty="0" err="1" smtClean="0">
                <a:solidFill>
                  <a:srgbClr val="000000"/>
                </a:solidFill>
                <a:latin typeface="Kristen ITC" pitchFamily="66" charset="0"/>
                <a:cs typeface="Times New Roman" pitchFamily="18" charset="0"/>
              </a:rPr>
              <a:t>tiv</a:t>
            </a:r>
            <a:endParaRPr lang="en-US" altLang="en-US" sz="1800" b="1" dirty="0" smtClean="0">
              <a:solidFill>
                <a:srgbClr val="000000"/>
              </a:solidFill>
              <a:latin typeface="Kristen ITC" pitchFamily="66" charset="0"/>
              <a:cs typeface="Times New Roman" pitchFamily="18" charset="0"/>
            </a:endParaRPr>
          </a:p>
          <a:p>
            <a:pPr eaLnBrk="1" hangingPunct="1">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Origins:</a:t>
            </a:r>
          </a:p>
          <a:p>
            <a:pPr eaLnBrk="1" hangingPunct="1">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Related Forms:</a:t>
            </a:r>
            <a:r>
              <a:rPr lang="en-US" altLang="en-US" sz="1800" dirty="0" smtClean="0">
                <a:solidFill>
                  <a:srgbClr val="000000"/>
                </a:solidFill>
                <a:latin typeface="Kristen ITC" pitchFamily="66" charset="0"/>
                <a:cs typeface="Times New Roman" pitchFamily="18" charset="0"/>
              </a:rPr>
              <a:t> Perceptively (adverb); perceptiveness (noun); </a:t>
            </a:r>
            <a:r>
              <a:rPr lang="en-US" altLang="en-US" sz="1800" dirty="0" err="1" smtClean="0">
                <a:solidFill>
                  <a:srgbClr val="000000"/>
                </a:solidFill>
                <a:latin typeface="Kristen ITC" pitchFamily="66" charset="0"/>
                <a:cs typeface="Times New Roman" pitchFamily="18" charset="0"/>
              </a:rPr>
              <a:t>im</a:t>
            </a:r>
            <a:r>
              <a:rPr lang="en-US" altLang="en-US" sz="1800" dirty="0" smtClean="0">
                <a:solidFill>
                  <a:srgbClr val="000000"/>
                </a:solidFill>
                <a:latin typeface="Kristen ITC" pitchFamily="66" charset="0"/>
                <a:cs typeface="Times New Roman" pitchFamily="18" charset="0"/>
              </a:rPr>
              <a:t>/perceptible (adjective)</a:t>
            </a:r>
            <a:endParaRPr lang="en-US" altLang="en-US" sz="1800" b="1" dirty="0" smtClean="0">
              <a:solidFill>
                <a:srgbClr val="000000"/>
              </a:solidFill>
              <a:latin typeface="Kristen ITC" pitchFamily="66" charset="0"/>
              <a:cs typeface="Times New Roman" pitchFamily="18" charset="0"/>
            </a:endParaRPr>
          </a:p>
          <a:p>
            <a:pPr eaLnBrk="1" hangingPunct="1">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Sentence:</a:t>
            </a:r>
            <a:r>
              <a:rPr lang="en-US" altLang="en-US" sz="1800" dirty="0" smtClean="0">
                <a:solidFill>
                  <a:srgbClr val="000000"/>
                </a:solidFill>
                <a:latin typeface="Kristen ITC" pitchFamily="66" charset="0"/>
                <a:cs typeface="Times New Roman" pitchFamily="18" charset="0"/>
              </a:rPr>
              <a:t> The perceptive sniper noticed the tiny movement of the leaves in a tree two miles away, but he could tell by how far the branch was bent that it wasn’t his target in the tree.</a:t>
            </a:r>
          </a:p>
          <a:p>
            <a:pPr eaLnBrk="1" hangingPunct="1">
              <a:defRPr/>
            </a:pPr>
            <a:endParaRPr lang="en-US" altLang="en-US" sz="1800"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Predicted Definition:</a:t>
            </a:r>
          </a:p>
          <a:p>
            <a:pPr eaLnBrk="1" hangingPunct="1">
              <a:defRPr/>
            </a:pPr>
            <a:endParaRPr lang="en-US" altLang="en-US" sz="1100" b="1" dirty="0" smtClean="0">
              <a:solidFill>
                <a:srgbClr val="000000"/>
              </a:solidFill>
              <a:latin typeface="Kristen ITC" pitchFamily="66" charset="0"/>
              <a:cs typeface="Times New Roman" pitchFamily="18" charset="0"/>
            </a:endParaRPr>
          </a:p>
          <a:p>
            <a:pPr eaLnBrk="1" hangingPunct="1">
              <a:defRPr/>
            </a:pPr>
            <a:r>
              <a:rPr lang="en-US" altLang="en-US" sz="1800" b="1" dirty="0" smtClean="0">
                <a:solidFill>
                  <a:srgbClr val="000000"/>
                </a:solidFill>
                <a:latin typeface="Kristen ITC" pitchFamily="66" charset="0"/>
                <a:cs typeface="Times New Roman" pitchFamily="18" charset="0"/>
              </a:rPr>
              <a:t>Definition:</a:t>
            </a:r>
            <a:r>
              <a:rPr lang="en-US" altLang="en-US" sz="1800" dirty="0" smtClean="0">
                <a:solidFill>
                  <a:srgbClr val="000000"/>
                </a:solidFill>
                <a:latin typeface="Kristen ITC" pitchFamily="66" charset="0"/>
                <a:cs typeface="Times New Roman" pitchFamily="18" charset="0"/>
              </a:rPr>
              <a:t> </a:t>
            </a:r>
            <a:endParaRPr lang="en-US" altLang="en-US" sz="1800" dirty="0" smtClean="0">
              <a:solidFill>
                <a:srgbClr val="333333"/>
              </a:solidFill>
              <a:latin typeface="Kristen ITC" pitchFamily="66" charset="0"/>
              <a:cs typeface="Times New Roman" pitchFamily="18" charset="0"/>
            </a:endParaRPr>
          </a:p>
          <a:p>
            <a:pPr eaLnBrk="1" hangingPunct="1">
              <a:buFontTx/>
              <a:buNone/>
              <a:defRPr/>
            </a:pPr>
            <a:r>
              <a:rPr lang="en-US" altLang="en-US" sz="1800" dirty="0" smtClean="0">
                <a:latin typeface="Kristen ITC" pitchFamily="66" charset="0"/>
                <a:cs typeface="Times New Roman" pitchFamily="18" charset="0"/>
              </a:rPr>
              <a:t>	1 – having or showing strong insight, understanding, or intuition</a:t>
            </a:r>
          </a:p>
          <a:p>
            <a:pPr eaLnBrk="1" hangingPunct="1">
              <a:buFontTx/>
              <a:buNone/>
              <a:defRPr/>
            </a:pPr>
            <a:r>
              <a:rPr lang="en-US" altLang="en-US" sz="1800" dirty="0" smtClean="0">
                <a:latin typeface="Kristen ITC" pitchFamily="66" charset="0"/>
                <a:cs typeface="Times New Roman" pitchFamily="18" charset="0"/>
              </a:rPr>
              <a:t>	2 – having the power or faculty of perceiving. </a:t>
            </a:r>
          </a:p>
          <a:p>
            <a:pPr eaLnBrk="1" hangingPunct="1">
              <a:buFontTx/>
              <a:buNone/>
              <a:defRPr/>
            </a:pPr>
            <a:r>
              <a:rPr lang="en-US" altLang="en-US" sz="1800" dirty="0" smtClean="0">
                <a:latin typeface="Kristen ITC" pitchFamily="66" charset="0"/>
                <a:cs typeface="Times New Roman" pitchFamily="18" charset="0"/>
              </a:rPr>
              <a:t>	3 – of, pertaining to, or showing perception. </a:t>
            </a:r>
            <a:endParaRPr lang="en-US" altLang="en-US" sz="1800" b="1" dirty="0" smtClean="0">
              <a:latin typeface="Kristen ITC" pitchFamily="66" charset="0"/>
              <a:cs typeface="Times New Roman" pitchFamily="18" charset="0"/>
            </a:endParaRPr>
          </a:p>
          <a:p>
            <a:pPr eaLnBrk="1" hangingPunct="1">
              <a:defRPr/>
            </a:pPr>
            <a:endParaRPr lang="en-US" altLang="en-US" sz="1800" b="1" dirty="0" smtClean="0">
              <a:solidFill>
                <a:srgbClr val="000000"/>
              </a:solidFill>
              <a:latin typeface="Kristen ITC" pitchFamily="66" charset="0"/>
              <a:cs typeface="Times New Roman" pitchFamily="18" charset="0"/>
            </a:endParaRPr>
          </a:p>
          <a:p>
            <a:pPr eaLnBrk="1" hangingPunct="1">
              <a:defRPr/>
            </a:pPr>
            <a:endParaRPr lang="en-US" altLang="en-US" sz="1800" b="1" dirty="0" smtClean="0">
              <a:solidFill>
                <a:srgbClr val="000000"/>
              </a:solidFill>
              <a:latin typeface="Kristen ITC" pitchFamily="66" charset="0"/>
              <a:cs typeface="Times New Roman" pitchFamily="18" charset="0"/>
            </a:endParaRPr>
          </a:p>
        </p:txBody>
      </p:sp>
      <p:sp>
        <p:nvSpPr>
          <p:cNvPr id="2" name="TextBox 1"/>
          <p:cNvSpPr txBox="1">
            <a:spLocks noChangeArrowheads="1"/>
          </p:cNvSpPr>
          <p:nvPr/>
        </p:nvSpPr>
        <p:spPr bwMode="auto">
          <a:xfrm>
            <a:off x="1295400" y="1981200"/>
            <a:ext cx="845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solidFill>
                  <a:srgbClr val="000000"/>
                </a:solidFill>
                <a:latin typeface="Kristen ITC" pitchFamily="66" charset="0"/>
                <a:ea typeface="+mn-ea"/>
                <a:cs typeface="Times New Roman" pitchFamily="18" charset="0"/>
              </a:rPr>
              <a:t>Latin: “percept,” meaning something seen</a:t>
            </a:r>
            <a:endParaRPr lang="en-US" altLang="en-US" sz="1800" b="1" dirty="0" smtClean="0">
              <a:solidFill>
                <a:srgbClr val="000000"/>
              </a:solidFill>
              <a:latin typeface="Kristen ITC" pitchFamily="66" charset="0"/>
              <a:ea typeface="+mn-ea"/>
              <a:cs typeface="Times New Roman" pitchFamily="18" charset="0"/>
            </a:endParaRPr>
          </a:p>
          <a:p>
            <a:pPr>
              <a:spcBef>
                <a:spcPct val="0"/>
              </a:spcBef>
              <a:buFontTx/>
              <a:buNone/>
              <a:defRPr/>
            </a:pPr>
            <a:endParaRPr lang="en-US" altLang="en-US" sz="1800" dirty="0" smtClean="0">
              <a:solidFill>
                <a:srgbClr val="000000"/>
              </a:solidFill>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xEl>
                                              <p:pRg st="16" end="1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xEl>
                                              <p:pRg st="17" end="1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10/19/16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prerogative </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Word of the Day</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Applying the Bill of Rights to scenarios (trio activity) </a:t>
            </a:r>
            <a:endParaRPr lang="en-US" sz="1600" dirty="0">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600" b="1" dirty="0" smtClean="0">
                <a:latin typeface="+mn-lt"/>
                <a:ea typeface="Calibri"/>
                <a:cs typeface="Calibri"/>
                <a:sym typeface="Calibri"/>
              </a:rPr>
              <a:t>**Each group will be responsible for 1-2 examples. </a:t>
            </a:r>
          </a:p>
          <a:p>
            <a:pPr marL="285750" indent="-285750" eaLnBrk="1" fontAlgn="auto" hangingPunct="1">
              <a:lnSpc>
                <a:spcPct val="150000"/>
              </a:lnSpc>
              <a:spcBef>
                <a:spcPts val="0"/>
              </a:spcBef>
              <a:spcAft>
                <a:spcPts val="0"/>
              </a:spcAft>
              <a:buClr>
                <a:srgbClr val="000000"/>
              </a:buClr>
              <a:buSzPct val="100000"/>
              <a:buFont typeface="Arial" charset="0"/>
              <a:buChar char="•"/>
              <a:defRPr/>
            </a:pPr>
            <a:r>
              <a:rPr lang="en-US" sz="1600" dirty="0" smtClean="0">
                <a:latin typeface="+mn-lt"/>
                <a:ea typeface="Calibri"/>
                <a:cs typeface="Calibri"/>
                <a:sym typeface="Calibri"/>
              </a:rPr>
              <a:t>How to spot a witch activity (only provide two examples)</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600" b="1" dirty="0" smtClean="0">
                <a:solidFill>
                  <a:srgbClr val="009A46"/>
                </a:solidFill>
                <a:latin typeface="+mn-lt"/>
                <a:ea typeface="Calibri"/>
                <a:cs typeface="Calibri"/>
                <a:sym typeface="Calibri"/>
              </a:rPr>
              <a:t>Read your SSR book and complete Weekly Response on Google Classroom (due Friday)</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0" y="0"/>
            <a:ext cx="9144000" cy="6858000"/>
          </a:xfrm>
        </p:spPr>
        <p:txBody>
          <a:bodyPr/>
          <a:lstStyle/>
          <a:p>
            <a:pPr marL="0" indent="0" algn="ctr" eaLnBrk="1" hangingPunct="1">
              <a:buFontTx/>
              <a:buNone/>
              <a:defRPr/>
            </a:pPr>
            <a:r>
              <a:rPr lang="en-US" altLang="en-US" sz="1800" b="1" dirty="0" smtClean="0">
                <a:latin typeface="Kristen ITC" charset="0"/>
                <a:ea typeface="Times New Roman" charset="0"/>
                <a:cs typeface="Times New Roman" charset="0"/>
              </a:rPr>
              <a:t>10/19/16</a:t>
            </a:r>
          </a:p>
          <a:p>
            <a:pPr eaLnBrk="1" hangingPunct="1">
              <a:defRPr/>
            </a:pPr>
            <a:r>
              <a:rPr lang="en-US" altLang="en-US" sz="1800" b="1" dirty="0" smtClean="0">
                <a:latin typeface="Kristen ITC" charset="0"/>
                <a:ea typeface="Times New Roman" charset="0"/>
                <a:cs typeface="Times New Roman" charset="0"/>
              </a:rPr>
              <a:t>Word</a:t>
            </a:r>
            <a:r>
              <a:rPr lang="en-US" altLang="en-US" sz="1800" b="1" dirty="0">
                <a:latin typeface="Kristen ITC" charset="0"/>
                <a:ea typeface="Times New Roman" charset="0"/>
                <a:cs typeface="Times New Roman" charset="0"/>
              </a:rPr>
              <a:t>:</a:t>
            </a:r>
            <a:r>
              <a:rPr lang="en-US" altLang="en-US" sz="1800" dirty="0">
                <a:latin typeface="Kristen ITC" charset="0"/>
                <a:ea typeface="Times New Roman" charset="0"/>
                <a:cs typeface="Times New Roman" charset="0"/>
              </a:rPr>
              <a:t> prerogative</a:t>
            </a:r>
          </a:p>
          <a:p>
            <a:pPr eaLnBrk="1" hangingPunct="1">
              <a:defRPr/>
            </a:pPr>
            <a:endParaRPr lang="en-US" altLang="en-US" sz="10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Part of speech:</a:t>
            </a:r>
            <a:r>
              <a:rPr lang="en-US" altLang="en-US" sz="1800" dirty="0">
                <a:latin typeface="Kristen ITC" charset="0"/>
                <a:ea typeface="Times New Roman" charset="0"/>
                <a:cs typeface="Times New Roman" charset="0"/>
              </a:rPr>
              <a:t> noun</a:t>
            </a:r>
            <a:endParaRPr lang="en-US" altLang="en-US" sz="1800" b="1" dirty="0">
              <a:latin typeface="Kristen ITC" charset="0"/>
              <a:ea typeface="Times New Roman" charset="0"/>
              <a:cs typeface="Times New Roman" charset="0"/>
            </a:endParaRPr>
          </a:p>
          <a:p>
            <a:pPr eaLnBrk="1" hangingPunct="1">
              <a:defRPr/>
            </a:pPr>
            <a:endParaRPr lang="en-US" altLang="en-US" sz="10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Pronunciation: </a:t>
            </a:r>
            <a:r>
              <a:rPr lang="en-US" altLang="en-US" sz="1800" dirty="0" err="1">
                <a:latin typeface="Kristen ITC" charset="0"/>
                <a:ea typeface="Times New Roman" charset="0"/>
                <a:cs typeface="Times New Roman" charset="0"/>
              </a:rPr>
              <a:t>puh</a:t>
            </a:r>
            <a:r>
              <a:rPr lang="en-US" altLang="en-US" sz="1800" dirty="0">
                <a:latin typeface="Kristen ITC" charset="0"/>
                <a:ea typeface="Times New Roman" charset="0"/>
                <a:cs typeface="Times New Roman" charset="0"/>
              </a:rPr>
              <a:t>-</a:t>
            </a:r>
            <a:r>
              <a:rPr lang="en-US" altLang="en-US" sz="1800" b="1" dirty="0">
                <a:latin typeface="Kristen ITC" charset="0"/>
                <a:ea typeface="Times New Roman" charset="0"/>
                <a:cs typeface="Times New Roman" charset="0"/>
              </a:rPr>
              <a:t>rog</a:t>
            </a:r>
            <a:r>
              <a:rPr lang="en-US" altLang="en-US" sz="1800" dirty="0">
                <a:latin typeface="Kristen ITC" charset="0"/>
                <a:ea typeface="Times New Roman" charset="0"/>
                <a:cs typeface="Times New Roman" charset="0"/>
              </a:rPr>
              <a:t>-</a:t>
            </a:r>
            <a:r>
              <a:rPr lang="en-US" altLang="en-US" sz="1800" i="1" dirty="0">
                <a:latin typeface="Kristen ITC" charset="0"/>
                <a:ea typeface="Times New Roman" charset="0"/>
                <a:cs typeface="Times New Roman" charset="0"/>
              </a:rPr>
              <a:t>uh</a:t>
            </a:r>
            <a:r>
              <a:rPr lang="en-US" altLang="en-US" sz="1800" dirty="0">
                <a:latin typeface="Kristen ITC" charset="0"/>
                <a:ea typeface="Times New Roman" charset="0"/>
                <a:cs typeface="Times New Roman" charset="0"/>
              </a:rPr>
              <a:t>-</a:t>
            </a:r>
            <a:r>
              <a:rPr lang="en-US" altLang="en-US" sz="1800" dirty="0" err="1">
                <a:latin typeface="Kristen ITC" charset="0"/>
                <a:ea typeface="Times New Roman" charset="0"/>
                <a:cs typeface="Times New Roman" charset="0"/>
              </a:rPr>
              <a:t>tiv</a:t>
            </a:r>
            <a:endParaRPr lang="en-US" altLang="en-US" sz="1800" b="1" dirty="0">
              <a:latin typeface="Kristen ITC" charset="0"/>
              <a:ea typeface="Times New Roman" charset="0"/>
              <a:cs typeface="Times New Roman" charset="0"/>
            </a:endParaRPr>
          </a:p>
          <a:p>
            <a:pPr eaLnBrk="1" hangingPunct="1">
              <a:defRPr/>
            </a:pPr>
            <a:endParaRPr lang="en-US" altLang="en-US" sz="10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Origins:</a:t>
            </a:r>
            <a:r>
              <a:rPr lang="en-US" altLang="en-US" sz="1800" dirty="0">
                <a:latin typeface="Kristen ITC" charset="0"/>
                <a:ea typeface="Times New Roman" charset="0"/>
                <a:cs typeface="Times New Roman" charset="0"/>
              </a:rPr>
              <a:t> </a:t>
            </a:r>
          </a:p>
          <a:p>
            <a:pPr eaLnBrk="1" hangingPunct="1">
              <a:defRPr/>
            </a:pPr>
            <a:endParaRPr lang="en-US" altLang="en-US" sz="18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Related Forms:</a:t>
            </a:r>
            <a:r>
              <a:rPr lang="en-US" altLang="en-US" sz="1800" dirty="0">
                <a:latin typeface="Kristen ITC" charset="0"/>
                <a:ea typeface="Times New Roman" charset="0"/>
                <a:cs typeface="Times New Roman" charset="0"/>
              </a:rPr>
              <a:t> none</a:t>
            </a:r>
          </a:p>
          <a:p>
            <a:pPr eaLnBrk="1" hangingPunct="1">
              <a:defRPr/>
            </a:pPr>
            <a:endParaRPr lang="en-US" altLang="en-US" sz="10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Sentence:</a:t>
            </a:r>
            <a:r>
              <a:rPr lang="en-US" altLang="en-US" sz="1800" dirty="0">
                <a:latin typeface="Kristen ITC" charset="0"/>
                <a:ea typeface="Times New Roman" charset="0"/>
                <a:cs typeface="Times New Roman" charset="0"/>
              </a:rPr>
              <a:t> While the president doesn’t have the ability to formally declare war against another country, it is his or her prerogative to order bombing attacks without congressional approval</a:t>
            </a:r>
          </a:p>
          <a:p>
            <a:pPr eaLnBrk="1" hangingPunct="1">
              <a:defRPr/>
            </a:pPr>
            <a:endParaRPr lang="en-US" altLang="en-US" sz="18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Predicted Definition:</a:t>
            </a:r>
          </a:p>
          <a:p>
            <a:pPr eaLnBrk="1" hangingPunct="1">
              <a:defRPr/>
            </a:pPr>
            <a:endParaRPr lang="en-US" altLang="en-US" sz="1000" b="1" dirty="0">
              <a:latin typeface="Kristen ITC" charset="0"/>
              <a:ea typeface="Times New Roman" charset="0"/>
              <a:cs typeface="Times New Roman" charset="0"/>
            </a:endParaRPr>
          </a:p>
          <a:p>
            <a:pPr eaLnBrk="1" hangingPunct="1">
              <a:defRPr/>
            </a:pPr>
            <a:r>
              <a:rPr lang="en-US" altLang="en-US" sz="1800" b="1" dirty="0">
                <a:latin typeface="Kristen ITC" charset="0"/>
                <a:ea typeface="Times New Roman" charset="0"/>
                <a:cs typeface="Times New Roman" charset="0"/>
              </a:rPr>
              <a:t>Definition:</a:t>
            </a:r>
            <a:r>
              <a:rPr lang="en-US" altLang="en-US" sz="1800" dirty="0">
                <a:latin typeface="Kristen ITC" charset="0"/>
                <a:ea typeface="Times New Roman" charset="0"/>
                <a:cs typeface="Times New Roman" charset="0"/>
              </a:rPr>
              <a:t> </a:t>
            </a:r>
          </a:p>
          <a:p>
            <a:pPr eaLnBrk="1" hangingPunct="1">
              <a:defRPr/>
            </a:pPr>
            <a:endParaRPr lang="en-US" altLang="en-US" sz="1800" b="1" dirty="0">
              <a:latin typeface="Kristen ITC" charset="0"/>
              <a:ea typeface="Times New Roman" charset="0"/>
              <a:cs typeface="Times New Roman" charset="0"/>
            </a:endParaRPr>
          </a:p>
        </p:txBody>
      </p:sp>
      <p:sp>
        <p:nvSpPr>
          <p:cNvPr id="2" name="TextBox 1"/>
          <p:cNvSpPr txBox="1">
            <a:spLocks noChangeArrowheads="1"/>
          </p:cNvSpPr>
          <p:nvPr/>
        </p:nvSpPr>
        <p:spPr bwMode="auto">
          <a:xfrm>
            <a:off x="1371600" y="1905000"/>
            <a:ext cx="891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Kristen ITC" charset="0"/>
              </a:rPr>
              <a:t>Latin: “Pre” (before; in advance of) + “roga(re)” (to ask)</a:t>
            </a:r>
          </a:p>
        </p:txBody>
      </p:sp>
      <p:sp>
        <p:nvSpPr>
          <p:cNvPr id="3" name="TextBox 2"/>
          <p:cNvSpPr txBox="1">
            <a:spLocks noChangeArrowheads="1"/>
          </p:cNvSpPr>
          <p:nvPr/>
        </p:nvSpPr>
        <p:spPr bwMode="auto">
          <a:xfrm>
            <a:off x="0" y="5486400"/>
            <a:ext cx="906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a:latin typeface="Kristen ITC" charset="0"/>
                <a:ea typeface="Times New Roman" charset="0"/>
                <a:cs typeface="Times New Roman" charset="0"/>
              </a:rPr>
              <a:t>      1 – an exclusive right, privilege, etc., allowed to someone because of their</a:t>
            </a:r>
          </a:p>
          <a:p>
            <a:pPr eaLnBrk="1" hangingPunct="1">
              <a:spcBef>
                <a:spcPct val="0"/>
              </a:spcBef>
              <a:buFontTx/>
              <a:buNone/>
            </a:pPr>
            <a:r>
              <a:rPr lang="en-US" altLang="en-US" sz="1800">
                <a:latin typeface="Kristen ITC" charset="0"/>
                <a:ea typeface="Times New Roman" charset="0"/>
                <a:cs typeface="Times New Roman" charset="0"/>
              </a:rPr>
              <a:t>	rank, office, or title</a:t>
            </a:r>
          </a:p>
          <a:p>
            <a:pPr eaLnBrk="1" hangingPunct="1">
              <a:spcBef>
                <a:spcPct val="0"/>
              </a:spcBef>
              <a:buFontTx/>
              <a:buNone/>
            </a:pPr>
            <a:r>
              <a:rPr lang="en-US" altLang="en-US" sz="1800">
                <a:latin typeface="Kristen ITC" charset="0"/>
                <a:ea typeface="Times New Roman" charset="0"/>
                <a:cs typeface="Times New Roman" charset="0"/>
              </a:rPr>
              <a:t>      2 – a right, privilege, etc., limited to a specific person or to persons of a</a:t>
            </a:r>
          </a:p>
          <a:p>
            <a:pPr eaLnBrk="1" hangingPunct="1">
              <a:spcBef>
                <a:spcPct val="0"/>
              </a:spcBef>
              <a:buFontTx/>
              <a:buNone/>
            </a:pPr>
            <a:r>
              <a:rPr lang="en-US" altLang="en-US" sz="1800">
                <a:latin typeface="Kristen ITC" charset="0"/>
                <a:ea typeface="Times New Roman" charset="0"/>
                <a:cs typeface="Times New Roman" charset="0"/>
              </a:rPr>
              <a:t>	particular category</a:t>
            </a: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10/20/16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annotation</a:t>
            </a: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WOTD</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Turn in “How to spot a witch” assignment (turned in folder in the back)</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SSR (15 mins) + find one question to answer and a piece of evidence for Weekly Response (due Sunday at 8 p.m. on Google Classroom).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Begin reading “The Overture” in </a:t>
            </a:r>
            <a:r>
              <a:rPr lang="en-US" sz="1600" i="1" dirty="0" smtClean="0">
                <a:latin typeface="+mn-lt"/>
                <a:ea typeface="Calibri"/>
                <a:cs typeface="Calibri"/>
                <a:sym typeface="Calibri"/>
              </a:rPr>
              <a:t>The Crucible (partner read) </a:t>
            </a:r>
          </a:p>
          <a:p>
            <a:pPr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marL="285750" indent="-285750" eaLnBrk="1" fontAlgn="auto" hangingPunct="1">
              <a:lnSpc>
                <a:spcPct val="80000"/>
              </a:lnSpc>
              <a:spcBef>
                <a:spcPts val="400"/>
              </a:spcBef>
              <a:spcAft>
                <a:spcPts val="0"/>
              </a:spcAft>
              <a:buClr>
                <a:srgbClr val="000000"/>
              </a:buClr>
              <a:buSzPct val="100000"/>
              <a:buFont typeface="Arial" charset="0"/>
              <a:buChar char="•"/>
              <a:defRPr/>
            </a:pPr>
            <a:r>
              <a:rPr lang="en-US" sz="1600" b="1" dirty="0" smtClean="0">
                <a:solidFill>
                  <a:srgbClr val="00B050"/>
                </a:solidFill>
                <a:latin typeface="+mn-lt"/>
                <a:ea typeface="Calibri"/>
                <a:cs typeface="Calibri"/>
                <a:sym typeface="Calibri"/>
              </a:rPr>
              <a:t>Finish partner reading and annotations for “The Overture” in </a:t>
            </a:r>
            <a:r>
              <a:rPr lang="en-US" sz="1600" b="1" i="1" dirty="0" smtClean="0">
                <a:solidFill>
                  <a:srgbClr val="00B050"/>
                </a:solidFill>
                <a:latin typeface="+mn-lt"/>
                <a:ea typeface="Calibri"/>
                <a:cs typeface="Calibri"/>
                <a:sym typeface="Calibri"/>
              </a:rPr>
              <a:t>The Crucible</a:t>
            </a:r>
            <a:endParaRPr lang="en-US" sz="1600" i="1"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r>
              <a:rPr lang="en-US" sz="1600" b="1" dirty="0" smtClean="0">
                <a:solidFill>
                  <a:srgbClr val="009A46"/>
                </a:solidFill>
                <a:latin typeface="+mn-lt"/>
                <a:ea typeface="Calibri"/>
                <a:cs typeface="Calibri"/>
                <a:sym typeface="Calibri"/>
              </a:rPr>
              <a:t>Prep for Socratic Seminar using AOTW #4 on clowns (you will turn in the article, reflection and questions, tomorrow)</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9F0B"/>
        </a:solidFill>
        <a:effectLst/>
      </p:bgPr>
    </p:bg>
    <p:spTree>
      <p:nvGrpSpPr>
        <p:cNvPr id="1" name=""/>
        <p:cNvGrpSpPr/>
        <p:nvPr/>
      </p:nvGrpSpPr>
      <p:grpSpPr>
        <a:xfrm>
          <a:off x="0" y="0"/>
          <a:ext cx="0" cy="0"/>
          <a:chOff x="0" y="0"/>
          <a:chExt cx="0" cy="0"/>
        </a:xfrm>
      </p:grpSpPr>
      <p:sp>
        <p:nvSpPr>
          <p:cNvPr id="71682" name="Rectangle 2"/>
          <p:cNvSpPr txBox="1">
            <a:spLocks noGrp="1" noChangeArrowheads="1"/>
          </p:cNvSpPr>
          <p:nvPr>
            <p:ph type="body" idx="1"/>
          </p:nvPr>
        </p:nvSpPr>
        <p:spPr>
          <a:xfrm>
            <a:off x="0" y="762000"/>
            <a:ext cx="9144000" cy="6096000"/>
          </a:xfrm>
        </p:spPr>
        <p:txBody>
          <a:bodyPr/>
          <a:lstStyle/>
          <a:p>
            <a:pPr eaLnBrk="1" hangingPunct="1"/>
            <a:r>
              <a:rPr lang="en-US" altLang="en-US" sz="1800" b="1">
                <a:latin typeface="Kristen ITC" charset="0"/>
                <a:ea typeface="Times New Roman" charset="0"/>
                <a:cs typeface="Times New Roman" charset="0"/>
              </a:rPr>
              <a:t>Word:</a:t>
            </a:r>
            <a:r>
              <a:rPr lang="en-US" altLang="en-US" sz="1800">
                <a:latin typeface="Kristen ITC" charset="0"/>
                <a:ea typeface="Times New Roman" charset="0"/>
                <a:cs typeface="Times New Roman" charset="0"/>
              </a:rPr>
              <a:t> annotation</a:t>
            </a:r>
          </a:p>
          <a:p>
            <a:pPr eaLnBrk="1" hangingPunct="1"/>
            <a:r>
              <a:rPr lang="en-US" altLang="en-US" sz="1800">
                <a:latin typeface="Kristen ITC" charset="0"/>
                <a:ea typeface="Times New Roman" charset="0"/>
                <a:cs typeface="Times New Roman" charset="0"/>
              </a:rPr>
              <a:t>	</a:t>
            </a:r>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Part of speech:</a:t>
            </a:r>
            <a:r>
              <a:rPr lang="en-US" altLang="en-US" sz="1800">
                <a:latin typeface="Kristen ITC" charset="0"/>
                <a:ea typeface="Times New Roman" charset="0"/>
                <a:cs typeface="Times New Roman" charset="0"/>
              </a:rPr>
              <a:t> noun</a:t>
            </a:r>
            <a:endParaRPr lang="en-US" altLang="en-US" sz="1800" b="1">
              <a:latin typeface="Kristen ITC" charset="0"/>
              <a:ea typeface="Times New Roman" charset="0"/>
              <a:cs typeface="Times New Roman" charset="0"/>
            </a:endParaRP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Pronunciation: </a:t>
            </a:r>
            <a:r>
              <a:rPr lang="en-US" altLang="en-US" sz="1800">
                <a:latin typeface="Kristen ITC" charset="0"/>
                <a:ea typeface="Times New Roman" charset="0"/>
                <a:cs typeface="Times New Roman" charset="0"/>
              </a:rPr>
              <a:t>an-</a:t>
            </a:r>
            <a:r>
              <a:rPr lang="en-US" altLang="en-US" sz="1800" i="1">
                <a:latin typeface="Kristen ITC" charset="0"/>
                <a:ea typeface="Times New Roman" charset="0"/>
                <a:cs typeface="Times New Roman" charset="0"/>
              </a:rPr>
              <a:t>uh</a:t>
            </a:r>
            <a:r>
              <a:rPr lang="en-US" altLang="en-US" sz="1800">
                <a:latin typeface="Kristen ITC" charset="0"/>
                <a:ea typeface="Times New Roman" charset="0"/>
                <a:cs typeface="Times New Roman" charset="0"/>
              </a:rPr>
              <a:t>-</a:t>
            </a:r>
            <a:r>
              <a:rPr lang="en-US" altLang="en-US" sz="1800" b="1">
                <a:latin typeface="Kristen ITC" charset="0"/>
                <a:ea typeface="Times New Roman" charset="0"/>
                <a:cs typeface="Times New Roman" charset="0"/>
              </a:rPr>
              <a:t>tey</a:t>
            </a:r>
            <a:r>
              <a:rPr lang="en-US" altLang="en-US" sz="1800">
                <a:latin typeface="Kristen ITC" charset="0"/>
                <a:ea typeface="Times New Roman" charset="0"/>
                <a:cs typeface="Times New Roman" charset="0"/>
              </a:rPr>
              <a:t>-</a:t>
            </a:r>
            <a:r>
              <a:rPr lang="en-US" altLang="en-US" sz="1800" i="1">
                <a:latin typeface="Kristen ITC" charset="0"/>
                <a:ea typeface="Times New Roman" charset="0"/>
                <a:cs typeface="Times New Roman" charset="0"/>
              </a:rPr>
              <a:t>shuh</a:t>
            </a:r>
            <a:r>
              <a:rPr lang="en-US" altLang="en-US" sz="1800">
                <a:latin typeface="Kristen ITC" charset="0"/>
                <a:ea typeface="Times New Roman" charset="0"/>
                <a:cs typeface="Times New Roman" charset="0"/>
              </a:rPr>
              <a:t>n</a:t>
            </a:r>
            <a:endParaRPr lang="en-US" altLang="en-US" sz="1800" b="1">
              <a:latin typeface="Kristen ITC" charset="0"/>
              <a:ea typeface="Times New Roman" charset="0"/>
              <a:cs typeface="Times New Roman" charset="0"/>
            </a:endParaRP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Origins:</a:t>
            </a: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Related Forms:</a:t>
            </a:r>
            <a:r>
              <a:rPr lang="en-US" altLang="en-US" sz="1800">
                <a:latin typeface="Kristen ITC" charset="0"/>
                <a:ea typeface="Times New Roman" charset="0"/>
                <a:cs typeface="Times New Roman" charset="0"/>
              </a:rPr>
              <a:t> annotate (verb); notation (noun); notate (verb)</a:t>
            </a:r>
            <a:endParaRPr lang="en-US" altLang="en-US" sz="1800" b="1">
              <a:latin typeface="Kristen ITC" charset="0"/>
              <a:ea typeface="Times New Roman" charset="0"/>
              <a:cs typeface="Times New Roman" charset="0"/>
            </a:endParaRP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Sentence:</a:t>
            </a:r>
            <a:r>
              <a:rPr lang="en-US" altLang="en-US" sz="1800">
                <a:latin typeface="Kristen ITC" charset="0"/>
                <a:ea typeface="Times New Roman" charset="0"/>
                <a:cs typeface="Times New Roman" charset="0"/>
              </a:rPr>
              <a:t> Thanks to the </a:t>
            </a:r>
            <a:r>
              <a:rPr lang="en-US" altLang="en-US" sz="1800" b="1">
                <a:latin typeface="Kristen ITC" charset="0"/>
                <a:ea typeface="Times New Roman" charset="0"/>
                <a:cs typeface="Times New Roman" charset="0"/>
              </a:rPr>
              <a:t>annotations </a:t>
            </a:r>
            <a:r>
              <a:rPr lang="en-US" altLang="en-US" sz="1800">
                <a:latin typeface="Kristen ITC" charset="0"/>
                <a:ea typeface="Times New Roman" charset="0"/>
                <a:cs typeface="Times New Roman" charset="0"/>
              </a:rPr>
              <a:t>Umkulthoum wrote in the margins of her copy of </a:t>
            </a:r>
            <a:r>
              <a:rPr lang="en-US" altLang="en-US" sz="1800" u="sng">
                <a:latin typeface="Kristen ITC" charset="0"/>
                <a:ea typeface="Times New Roman" charset="0"/>
                <a:cs typeface="Times New Roman" charset="0"/>
              </a:rPr>
              <a:t>The Prince</a:t>
            </a:r>
            <a:r>
              <a:rPr lang="en-US" altLang="en-US" sz="1800">
                <a:latin typeface="Kristen ITC" charset="0"/>
                <a:ea typeface="Times New Roman" charset="0"/>
                <a:cs typeface="Times New Roman" charset="0"/>
              </a:rPr>
              <a:t>, she remembered all of the explanations her professor had given the class about what the text meant.</a:t>
            </a: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Predicted Definition:</a:t>
            </a:r>
          </a:p>
          <a:p>
            <a:pPr eaLnBrk="1" hangingPunct="1"/>
            <a:endParaRPr lang="en-US" altLang="en-US" sz="1800" b="1">
              <a:latin typeface="Kristen ITC" charset="0"/>
              <a:ea typeface="Times New Roman" charset="0"/>
              <a:cs typeface="Times New Roman" charset="0"/>
            </a:endParaRPr>
          </a:p>
          <a:p>
            <a:pPr eaLnBrk="1" hangingPunct="1"/>
            <a:r>
              <a:rPr lang="en-US" altLang="en-US" sz="1800" b="1">
                <a:latin typeface="Kristen ITC" charset="0"/>
                <a:ea typeface="Times New Roman" charset="0"/>
                <a:cs typeface="Times New Roman" charset="0"/>
              </a:rPr>
              <a:t>Definition:</a:t>
            </a:r>
          </a:p>
          <a:p>
            <a:pPr eaLnBrk="1" hangingPunct="1"/>
            <a:endParaRPr lang="en-US" altLang="en-US" sz="1800" b="1">
              <a:latin typeface="Kristen ITC" charset="0"/>
              <a:ea typeface="Times New Roman" charset="0"/>
              <a:cs typeface="Times New Roman" charset="0"/>
            </a:endParaRPr>
          </a:p>
        </p:txBody>
      </p:sp>
      <p:sp>
        <p:nvSpPr>
          <p:cNvPr id="2" name="TextBox 1"/>
          <p:cNvSpPr txBox="1">
            <a:spLocks noChangeArrowheads="1"/>
          </p:cNvSpPr>
          <p:nvPr/>
        </p:nvSpPr>
        <p:spPr bwMode="auto">
          <a:xfrm>
            <a:off x="993775" y="2514600"/>
            <a:ext cx="952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latin typeface="Kristen ITC" charset="0"/>
                <a:ea typeface="Times New Roman" charset="0"/>
                <a:cs typeface="Times New Roman" charset="0"/>
              </a:rPr>
              <a:t>Latin: “notare” (to note, to mark)</a:t>
            </a:r>
            <a:endParaRPr lang="en-US" altLang="en-US" sz="1800" b="1">
              <a:latin typeface="Kristen ITC" charset="0"/>
              <a:ea typeface="Times New Roman" charset="0"/>
              <a:cs typeface="Times New Roman" charset="0"/>
            </a:endParaRPr>
          </a:p>
          <a:p>
            <a:pPr eaLnBrk="1" hangingPunct="1"/>
            <a:endParaRPr lang="en-US" altLang="en-US" sz="1800">
              <a:solidFill>
                <a:schemeClr val="tx1"/>
              </a:solidFill>
            </a:endParaRPr>
          </a:p>
        </p:txBody>
      </p:sp>
      <p:sp>
        <p:nvSpPr>
          <p:cNvPr id="3" name="TextBox 2"/>
          <p:cNvSpPr txBox="1">
            <a:spLocks noChangeArrowheads="1"/>
          </p:cNvSpPr>
          <p:nvPr/>
        </p:nvSpPr>
        <p:spPr bwMode="auto">
          <a:xfrm>
            <a:off x="15875" y="5181600"/>
            <a:ext cx="84582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latin typeface="Kristen ITC" charset="0"/>
                <a:ea typeface="Times New Roman" charset="0"/>
                <a:cs typeface="Times New Roman" charset="0"/>
              </a:rPr>
              <a:t>	     a note or comment added to explain part of a text or literary work</a:t>
            </a:r>
            <a:endParaRPr lang="en-US" altLang="en-US" sz="1800" b="1">
              <a:latin typeface="Kristen ITC" charset="0"/>
              <a:ea typeface="Times New Roman" charset="0"/>
              <a:cs typeface="Times New Roman" charset="0"/>
            </a:endParaRPr>
          </a:p>
          <a:p>
            <a:pPr eaLnBrk="1" hangingPunct="1"/>
            <a:endParaRPr lang="en-US" altLang="en-US" sz="1800">
              <a:solidFill>
                <a:schemeClr val="tx1"/>
              </a:solidFill>
            </a:endParaRPr>
          </a:p>
        </p:txBody>
      </p:sp>
      <p:sp>
        <p:nvSpPr>
          <p:cNvPr id="71685" name="TextBox 3"/>
          <p:cNvSpPr txBox="1">
            <a:spLocks noChangeArrowheads="1"/>
          </p:cNvSpPr>
          <p:nvPr/>
        </p:nvSpPr>
        <p:spPr bwMode="auto">
          <a:xfrm>
            <a:off x="1485900" y="263525"/>
            <a:ext cx="6172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ctr" eaLnBrk="1" hangingPunct="1"/>
            <a:r>
              <a:rPr lang="en-US" altLang="x-none" sz="2400" b="1"/>
              <a:t>10/20/16</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10/21/16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SSR for 15 mins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SSR + find one question to answer and a piece of evidence for Weekly Response (due Friday)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Begin reading Act 1 in </a:t>
            </a:r>
            <a:r>
              <a:rPr lang="en-US" sz="1600" i="1" dirty="0" smtClean="0">
                <a:latin typeface="+mn-lt"/>
                <a:ea typeface="Calibri"/>
                <a:cs typeface="Calibri"/>
                <a:sym typeface="Calibri"/>
              </a:rPr>
              <a:t>The Crucible </a:t>
            </a:r>
            <a:endParaRPr lang="en-US" sz="1600"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point of view in a text.</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10/24/16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Get with a partner and study for your WOTD and Grammar Quiz #1 (10 minutes)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Study for WOTD and Grammar Quiz #1</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When you are done, turn in Bell Work for last week.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Next, individually, you will have 15-20 minutes to write a 75 word (max) summary of pages 3-8 in </a:t>
            </a:r>
            <a:r>
              <a:rPr lang="en-US" sz="1600" i="1" dirty="0" smtClean="0">
                <a:latin typeface="+mn-lt"/>
                <a:ea typeface="Calibri"/>
                <a:cs typeface="Calibri"/>
                <a:sym typeface="Calibri"/>
              </a:rPr>
              <a:t>The Crucible</a:t>
            </a:r>
            <a:r>
              <a:rPr lang="en-US" sz="1600" dirty="0" smtClean="0">
                <a:latin typeface="+mn-lt"/>
                <a:ea typeface="Calibri"/>
                <a:cs typeface="Calibri"/>
                <a:sym typeface="Calibri"/>
              </a:rPr>
              <a:t>. **You will be able to use the text in order to write your summary.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As a class, we will assign roles and begin reading Act One (2 pts. Formative extra credit if you volunteer to read). </a:t>
            </a:r>
            <a:r>
              <a:rPr lang="en-US" sz="1600" b="1" dirty="0" smtClean="0">
                <a:solidFill>
                  <a:srgbClr val="00B050"/>
                </a:solidFill>
                <a:latin typeface="+mn-lt"/>
                <a:ea typeface="Calibri"/>
                <a:cs typeface="Calibri"/>
                <a:sym typeface="Calibri"/>
              </a:rPr>
              <a:t>**pg. 9-14</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As a class, we will begin filling out a graphic organizer for Act One.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latin typeface="+mn-lt"/>
                <a:ea typeface="Calibri"/>
                <a:cs typeface="Calibri"/>
                <a:sym typeface="Calibri"/>
              </a:rPr>
              <a:t>Exit Ticket = 25 word summary w/ group on pg. 14</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#3.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txBox="1">
            <a:spLocks noGrp="1"/>
          </p:cNvSpPr>
          <p:nvPr>
            <p:ph type="title"/>
          </p:nvPr>
        </p:nvSpPr>
        <p:spPr>
          <a:xfrm>
            <a:off x="1792288" y="4800600"/>
            <a:ext cx="5486400" cy="566738"/>
          </a:xfrm>
        </p:spPr>
        <p:txBody>
          <a:bodyPr/>
          <a:lstStyle/>
          <a:p>
            <a:pPr algn="ctr">
              <a:spcBef>
                <a:spcPct val="0"/>
              </a:spcBef>
            </a:pPr>
            <a:r>
              <a:rPr lang="en-US" altLang="x-none" sz="2000" b="1">
                <a:latin typeface="Arial" charset="0"/>
                <a:ea typeface="Arial" charset="0"/>
                <a:cs typeface="Arial" charset="0"/>
              </a:rPr>
              <a:t>Mr. Mike Schmidt</a:t>
            </a:r>
          </a:p>
        </p:txBody>
      </p:sp>
      <p:sp>
        <p:nvSpPr>
          <p:cNvPr id="28675" name="Text Placeholder 3"/>
          <p:cNvSpPr txBox="1">
            <a:spLocks noGrp="1"/>
          </p:cNvSpPr>
          <p:nvPr>
            <p:ph type="body" idx="1"/>
          </p:nvPr>
        </p:nvSpPr>
        <p:spPr>
          <a:xfrm>
            <a:off x="1543050" y="5376863"/>
            <a:ext cx="6305550" cy="804862"/>
          </a:xfrm>
        </p:spPr>
        <p:txBody>
          <a:bodyPr/>
          <a:lstStyle/>
          <a:p>
            <a:pPr algn="ctr">
              <a:spcBef>
                <a:spcPct val="0"/>
              </a:spcBef>
              <a:buFont typeface="Calibri" charset="0"/>
              <a:buNone/>
            </a:pPr>
            <a:r>
              <a:rPr lang="en-US" altLang="x-none" sz="1600">
                <a:latin typeface="Arial" charset="0"/>
                <a:ea typeface="Arial" charset="0"/>
                <a:cs typeface="Arial" charset="0"/>
              </a:rPr>
              <a:t>He is a former professional baseball player and member of the Hall of Fame. Unfortunately, he was banned from teaching for testing positive for performance enhancing drugs. </a:t>
            </a:r>
            <a:r>
              <a:rPr lang="en-US" altLang="x-none" sz="1600">
                <a:latin typeface="Arial" charset="0"/>
                <a:ea typeface="Arial" charset="0"/>
                <a:cs typeface="Arial" charset="0"/>
                <a:sym typeface="Wingdings" charset="2"/>
              </a:rPr>
              <a:t></a:t>
            </a:r>
            <a:endParaRPr lang="en-US" altLang="x-none" sz="2000" b="1">
              <a:latin typeface="Arial" charset="0"/>
              <a:ea typeface="Arial" charset="0"/>
              <a:cs typeface="Arial" charset="0"/>
            </a:endParaRPr>
          </a:p>
        </p:txBody>
      </p:sp>
      <p:pic>
        <p:nvPicPr>
          <p:cNvPr id="28676"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50838"/>
            <a:ext cx="3429000"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10/26/16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transgress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WOTD</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Group Reading from </a:t>
            </a:r>
            <a:r>
              <a:rPr lang="en-US" sz="1600" i="1" dirty="0" smtClean="0">
                <a:latin typeface="+mn-lt"/>
                <a:ea typeface="Calibri"/>
                <a:cs typeface="Calibri"/>
                <a:sym typeface="Calibri"/>
              </a:rPr>
              <a:t>The Crucible </a:t>
            </a:r>
            <a:r>
              <a:rPr lang="en-US" sz="1600" dirty="0" smtClean="0">
                <a:latin typeface="+mn-lt"/>
                <a:ea typeface="Calibri"/>
                <a:cs typeface="Calibri"/>
                <a:sym typeface="Calibri"/>
              </a:rPr>
              <a:t>(pgs. 14-20)</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endParaRPr lang="en-US" sz="1600" dirty="0" smtClean="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#3.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txBox="1">
            <a:spLocks noGrp="1" noChangeArrowheads="1"/>
          </p:cNvSpPr>
          <p:nvPr>
            <p:ph type="body" idx="1"/>
          </p:nvPr>
        </p:nvSpPr>
        <p:spPr>
          <a:xfrm>
            <a:off x="0" y="0"/>
            <a:ext cx="9144000" cy="6858000"/>
          </a:xfrm>
          <a:solidFill>
            <a:schemeClr val="bg1"/>
          </a:solidFill>
        </p:spPr>
        <p:txBody>
          <a:bodyPr/>
          <a:lstStyle/>
          <a:p>
            <a:pPr algn="ctr" eaLnBrk="1" hangingPunct="1">
              <a:lnSpc>
                <a:spcPct val="90000"/>
              </a:lnSpc>
            </a:pPr>
            <a:r>
              <a:rPr lang="en-US" altLang="en-US" sz="2400" b="1">
                <a:latin typeface="Kristen ITC" charset="0"/>
                <a:ea typeface="Arial" charset="0"/>
                <a:cs typeface="Arial" charset="0"/>
              </a:rPr>
              <a:t>10/26/16</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Word:</a:t>
            </a:r>
            <a:r>
              <a:rPr lang="en-US" altLang="en-US" sz="1800">
                <a:latin typeface="Kristen ITC" charset="0"/>
                <a:ea typeface="Arial" charset="0"/>
                <a:cs typeface="Arial" charset="0"/>
              </a:rPr>
              <a:t> Transgress</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Part of speech:</a:t>
            </a:r>
            <a:r>
              <a:rPr lang="en-US" altLang="en-US" sz="1800">
                <a:latin typeface="Kristen ITC" charset="0"/>
                <a:ea typeface="Arial" charset="0"/>
                <a:cs typeface="Arial" charset="0"/>
              </a:rPr>
              <a:t> Verb</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Pronunciation: </a:t>
            </a:r>
            <a:r>
              <a:rPr lang="en-US" altLang="en-US" sz="1800">
                <a:latin typeface="Kristen ITC" charset="0"/>
                <a:ea typeface="Arial" charset="0"/>
                <a:cs typeface="Arial" charset="0"/>
              </a:rPr>
              <a:t>trans-</a:t>
            </a:r>
            <a:r>
              <a:rPr lang="en-US" altLang="en-US" sz="1800" b="1">
                <a:latin typeface="Kristen ITC" charset="0"/>
                <a:ea typeface="Arial" charset="0"/>
                <a:cs typeface="Arial" charset="0"/>
              </a:rPr>
              <a:t>gres</a:t>
            </a:r>
            <a:r>
              <a:rPr lang="en-US" altLang="en-US" sz="1800">
                <a:latin typeface="Kristen ITC" charset="0"/>
                <a:ea typeface="Arial" charset="0"/>
                <a:cs typeface="Arial" charset="0"/>
              </a:rPr>
              <a:t>, tranz-</a:t>
            </a:r>
          </a:p>
          <a:p>
            <a:pPr eaLnBrk="1" hangingPunct="1">
              <a:lnSpc>
                <a:spcPct val="90000"/>
              </a:lnSpc>
            </a:pPr>
            <a:endParaRPr lang="en-US" altLang="en-US" sz="1800">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Origins:</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Related Forms:</a:t>
            </a:r>
            <a:r>
              <a:rPr lang="en-US" altLang="en-US" sz="1800">
                <a:latin typeface="Kristen ITC" charset="0"/>
                <a:ea typeface="Arial" charset="0"/>
                <a:cs typeface="Arial" charset="0"/>
              </a:rPr>
              <a:t> transgression (noun); transgressive (adjective); transgressively (adverb); transgressor (noun)</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Sentence:</a:t>
            </a:r>
            <a:r>
              <a:rPr lang="en-US" altLang="en-US" sz="1800">
                <a:latin typeface="Kristen ITC" charset="0"/>
                <a:ea typeface="Arial" charset="0"/>
                <a:cs typeface="Arial" charset="0"/>
              </a:rPr>
              <a:t> Now that you know you are not allowed to wear hats, if you choose to </a:t>
            </a:r>
            <a:r>
              <a:rPr lang="en-US" altLang="en-US" sz="1800" b="1">
                <a:latin typeface="Kristen ITC" charset="0"/>
                <a:ea typeface="Arial" charset="0"/>
                <a:cs typeface="Arial" charset="0"/>
              </a:rPr>
              <a:t>transgress</a:t>
            </a:r>
            <a:r>
              <a:rPr lang="en-US" altLang="en-US" sz="1800">
                <a:latin typeface="Kristen ITC" charset="0"/>
                <a:ea typeface="Arial" charset="0"/>
                <a:cs typeface="Arial" charset="0"/>
              </a:rPr>
              <a:t> the rule, your consequence will be to have your hat taken away.</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Predicted Definition:</a:t>
            </a:r>
          </a:p>
          <a:p>
            <a:pPr eaLnBrk="1" hangingPunct="1">
              <a:lnSpc>
                <a:spcPct val="90000"/>
              </a:lnSpc>
            </a:pPr>
            <a:endParaRPr lang="en-US" altLang="en-US" sz="1800" b="1">
              <a:latin typeface="Kristen ITC" charset="0"/>
              <a:ea typeface="Arial" charset="0"/>
              <a:cs typeface="Arial" charset="0"/>
            </a:endParaRPr>
          </a:p>
          <a:p>
            <a:pPr eaLnBrk="1" hangingPunct="1">
              <a:lnSpc>
                <a:spcPct val="90000"/>
              </a:lnSpc>
            </a:pPr>
            <a:r>
              <a:rPr lang="en-US" altLang="en-US" sz="1800" b="1">
                <a:latin typeface="Kristen ITC" charset="0"/>
                <a:ea typeface="Arial" charset="0"/>
                <a:cs typeface="Arial" charset="0"/>
              </a:rPr>
              <a:t>Definition:</a:t>
            </a:r>
            <a:r>
              <a:rPr lang="en-US" altLang="en-US" sz="1800">
                <a:latin typeface="Kristen ITC" charset="0"/>
                <a:ea typeface="Arial" charset="0"/>
                <a:cs typeface="Arial" charset="0"/>
              </a:rPr>
              <a:t> </a:t>
            </a:r>
          </a:p>
          <a:p>
            <a:pPr eaLnBrk="1" hangingPunct="1">
              <a:lnSpc>
                <a:spcPct val="90000"/>
              </a:lnSpc>
            </a:pPr>
            <a:r>
              <a:rPr lang="en-US" altLang="en-US" sz="1800">
                <a:latin typeface="Kristen ITC" charset="0"/>
                <a:ea typeface="Arial" charset="0"/>
                <a:cs typeface="Arial" charset="0"/>
              </a:rPr>
              <a:t>	</a:t>
            </a:r>
            <a:endParaRPr lang="en-US" altLang="en-US" sz="1800" b="1">
              <a:latin typeface="Kristen ITC" charset="0"/>
              <a:ea typeface="Arial" charset="0"/>
              <a:cs typeface="Arial" charset="0"/>
            </a:endParaRPr>
          </a:p>
        </p:txBody>
      </p:sp>
      <p:sp>
        <p:nvSpPr>
          <p:cNvPr id="2" name="TextBox 1"/>
          <p:cNvSpPr txBox="1">
            <a:spLocks noChangeArrowheads="1"/>
          </p:cNvSpPr>
          <p:nvPr/>
        </p:nvSpPr>
        <p:spPr bwMode="auto">
          <a:xfrm>
            <a:off x="990600" y="1981200"/>
            <a:ext cx="6553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trans (“across”) + gress (“to go”)</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152400" y="4876800"/>
            <a:ext cx="88392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lnSpc>
                <a:spcPct val="90000"/>
              </a:lnSpc>
            </a:pPr>
            <a:r>
              <a:rPr lang="en-US" altLang="en-US" sz="1800">
                <a:solidFill>
                  <a:schemeClr val="tx1"/>
                </a:solidFill>
                <a:latin typeface="Kristen ITC" charset="0"/>
              </a:rPr>
              <a:t>1. to violate a law, command, moral code, etc.; offend; sin. </a:t>
            </a:r>
          </a:p>
          <a:p>
            <a:pPr eaLnBrk="1" hangingPunct="1">
              <a:lnSpc>
                <a:spcPct val="90000"/>
              </a:lnSpc>
            </a:pPr>
            <a:r>
              <a:rPr lang="en-US" altLang="en-US" sz="1800">
                <a:solidFill>
                  <a:schemeClr val="tx1"/>
                </a:solidFill>
                <a:latin typeface="Kristen ITC" charset="0"/>
              </a:rPr>
              <a:t>2. to pass over or go beyond (a limit, boundary, etc.): to transgress bounds of prudence. </a:t>
            </a:r>
          </a:p>
          <a:p>
            <a:pPr eaLnBrk="1" hangingPunct="1">
              <a:lnSpc>
                <a:spcPct val="90000"/>
              </a:lnSpc>
            </a:pPr>
            <a:r>
              <a:rPr lang="en-US" altLang="en-US" sz="1800">
                <a:solidFill>
                  <a:schemeClr val="tx1"/>
                </a:solidFill>
                <a:latin typeface="Kristen ITC" charset="0"/>
              </a:rPr>
              <a:t>3. to go beyond the limits imposed by (a law, command, etc.); violate; infringe: to transgress the will of God.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10/27/16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Word of the day = mitigate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 WOTD, mitigate</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Cloze Reading Activity (to review what you have read in </a:t>
            </a:r>
            <a:r>
              <a:rPr lang="en-US" sz="1600" i="1" dirty="0" smtClean="0">
                <a:latin typeface="+mn-lt"/>
                <a:ea typeface="Calibri"/>
                <a:cs typeface="Calibri"/>
                <a:sym typeface="Calibri"/>
              </a:rPr>
              <a:t>The Crucible</a:t>
            </a:r>
            <a:r>
              <a:rPr lang="en-US" sz="1600" dirty="0" smtClean="0">
                <a:latin typeface="+mn-lt"/>
                <a:ea typeface="Calibri"/>
                <a:cs typeface="Calibri"/>
                <a:sym typeface="Calibri"/>
              </a:rPr>
              <a:t>)</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Work with your group (trio) for Socratic Seminar in order to prep for tomorrow. You will need AOTW #4 on clowns and the text from </a:t>
            </a:r>
            <a:r>
              <a:rPr lang="en-US" sz="1600" i="1" dirty="0" smtClean="0">
                <a:latin typeface="+mn-lt"/>
                <a:ea typeface="Calibri"/>
                <a:cs typeface="Calibri"/>
                <a:sym typeface="Calibri"/>
              </a:rPr>
              <a:t>The Crucible</a:t>
            </a:r>
            <a:r>
              <a:rPr lang="en-US" sz="1600" dirty="0" smtClean="0">
                <a:latin typeface="+mn-lt"/>
                <a:ea typeface="Calibri"/>
                <a:cs typeface="Calibri"/>
                <a:sym typeface="Calibri"/>
              </a:rPr>
              <a:t>. **AOTW #4 will be collected, tomorrow after the discussion. Please make sure your annotations, questions, and reflections have been completed. </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#3.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txBox="1">
            <a:spLocks noGrp="1" noChangeArrowheads="1"/>
          </p:cNvSpPr>
          <p:nvPr>
            <p:ph type="body" idx="1"/>
          </p:nvPr>
        </p:nvSpPr>
        <p:spPr>
          <a:xfrm>
            <a:off x="0" y="0"/>
            <a:ext cx="9144000" cy="6858000"/>
          </a:xfrm>
        </p:spPr>
        <p:txBody>
          <a:bodyPr/>
          <a:lstStyle/>
          <a:p>
            <a:pPr algn="ctr" eaLnBrk="1" hangingPunct="1">
              <a:lnSpc>
                <a:spcPct val="90000"/>
              </a:lnSpc>
            </a:pPr>
            <a:r>
              <a:rPr lang="en-US" altLang="en-US" sz="2800" b="1">
                <a:latin typeface="Kristen ITC" charset="0"/>
                <a:ea typeface="Arial" charset="0"/>
                <a:cs typeface="Arial" charset="0"/>
              </a:rPr>
              <a:t>10/27/16</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Word:</a:t>
            </a:r>
            <a:r>
              <a:rPr lang="en-US" altLang="en-US" sz="1700">
                <a:latin typeface="Kristen ITC" charset="0"/>
                <a:ea typeface="Arial" charset="0"/>
                <a:cs typeface="Arial" charset="0"/>
              </a:rPr>
              <a:t> Mitigate </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Part of speech:</a:t>
            </a:r>
            <a:r>
              <a:rPr lang="en-US" altLang="en-US" sz="1700">
                <a:latin typeface="Kristen ITC" charset="0"/>
                <a:ea typeface="Arial" charset="0"/>
                <a:cs typeface="Arial" charset="0"/>
              </a:rPr>
              <a:t> Verb</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Pronunciation:</a:t>
            </a:r>
            <a:r>
              <a:rPr lang="en-US" altLang="en-US" sz="1700">
                <a:latin typeface="Kristen ITC" charset="0"/>
                <a:ea typeface="Arial" charset="0"/>
                <a:cs typeface="Arial" charset="0"/>
              </a:rPr>
              <a:t> </a:t>
            </a:r>
            <a:r>
              <a:rPr lang="en-US" altLang="en-US" sz="1700" b="1">
                <a:latin typeface="Kristen ITC" charset="0"/>
                <a:ea typeface="Arial" charset="0"/>
                <a:cs typeface="Arial" charset="0"/>
              </a:rPr>
              <a:t>mit</a:t>
            </a:r>
            <a:r>
              <a:rPr lang="en-US" altLang="en-US" sz="1700">
                <a:latin typeface="Kristen ITC" charset="0"/>
                <a:ea typeface="Arial" charset="0"/>
                <a:cs typeface="Arial" charset="0"/>
              </a:rPr>
              <a:t>-i-geyt </a:t>
            </a:r>
          </a:p>
          <a:p>
            <a:pPr eaLnBrk="1" hangingPunct="1">
              <a:lnSpc>
                <a:spcPct val="90000"/>
              </a:lnSpc>
            </a:pPr>
            <a:endParaRPr lang="en-US" altLang="en-US" sz="1700">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Origins:</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Related Forms:</a:t>
            </a:r>
            <a:r>
              <a:rPr lang="en-US" altLang="en-US" sz="1700">
                <a:latin typeface="Kristen ITC" charset="0"/>
                <a:ea typeface="Arial" charset="0"/>
                <a:cs typeface="Arial" charset="0"/>
              </a:rPr>
              <a:t> mitigation (noun); mitigator (noun); mitigable (adjective)</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Sentence: </a:t>
            </a:r>
            <a:r>
              <a:rPr lang="en-US" altLang="en-US" sz="1700">
                <a:latin typeface="Kristen ITC" charset="0"/>
                <a:ea typeface="Arial" charset="0"/>
                <a:cs typeface="Arial" charset="0"/>
              </a:rPr>
              <a:t>He couldn’t eliminate the sound of the girl’s screams, but Mr. Schmitt was able to </a:t>
            </a:r>
            <a:r>
              <a:rPr lang="en-US" altLang="en-US" sz="1700" b="1">
                <a:latin typeface="Kristen ITC" charset="0"/>
                <a:ea typeface="Times New Roman" charset="0"/>
                <a:cs typeface="Times New Roman" charset="0"/>
              </a:rPr>
              <a:t>mitigate</a:t>
            </a:r>
            <a:r>
              <a:rPr lang="en-US" altLang="en-US" sz="1700">
                <a:latin typeface="Kristen ITC" charset="0"/>
                <a:ea typeface="Arial" charset="0"/>
                <a:cs typeface="Arial" charset="0"/>
              </a:rPr>
              <a:t> them by putting in his ear buds and turning up the music. </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Predicted Definition:</a:t>
            </a:r>
          </a:p>
          <a:p>
            <a:pPr eaLnBrk="1" hangingPunct="1">
              <a:lnSpc>
                <a:spcPct val="90000"/>
              </a:lnSpc>
            </a:pPr>
            <a:endParaRPr lang="en-US" altLang="en-US" sz="1700" b="1">
              <a:latin typeface="Kristen ITC" charset="0"/>
              <a:ea typeface="Arial" charset="0"/>
              <a:cs typeface="Arial" charset="0"/>
            </a:endParaRPr>
          </a:p>
          <a:p>
            <a:pPr eaLnBrk="1" hangingPunct="1">
              <a:lnSpc>
                <a:spcPct val="90000"/>
              </a:lnSpc>
            </a:pPr>
            <a:r>
              <a:rPr lang="en-US" altLang="en-US" sz="1700" b="1">
                <a:latin typeface="Kristen ITC" charset="0"/>
                <a:ea typeface="Arial" charset="0"/>
                <a:cs typeface="Arial" charset="0"/>
              </a:rPr>
              <a:t>Definition:</a:t>
            </a:r>
            <a:r>
              <a:rPr lang="en-US" altLang="en-US" sz="1700">
                <a:latin typeface="Kristen ITC" charset="0"/>
                <a:ea typeface="Arial" charset="0"/>
                <a:cs typeface="Arial" charset="0"/>
              </a:rPr>
              <a:t> </a:t>
            </a:r>
          </a:p>
          <a:p>
            <a:pPr eaLnBrk="1" hangingPunct="1">
              <a:lnSpc>
                <a:spcPct val="90000"/>
              </a:lnSpc>
            </a:pPr>
            <a:r>
              <a:rPr lang="en-US" altLang="en-US" sz="1700">
                <a:latin typeface="Kristen ITC" charset="0"/>
                <a:ea typeface="Arial" charset="0"/>
                <a:cs typeface="Arial" charset="0"/>
              </a:rPr>
              <a:t>	</a:t>
            </a:r>
          </a:p>
          <a:p>
            <a:pPr eaLnBrk="1" hangingPunct="1">
              <a:lnSpc>
                <a:spcPct val="90000"/>
              </a:lnSpc>
            </a:pPr>
            <a:endParaRPr lang="en-US" altLang="en-US" sz="1700" b="1">
              <a:latin typeface="Kristen ITC" charset="0"/>
              <a:ea typeface="Arial" charset="0"/>
              <a:cs typeface="Arial" charset="0"/>
            </a:endParaRPr>
          </a:p>
        </p:txBody>
      </p:sp>
      <p:sp>
        <p:nvSpPr>
          <p:cNvPr id="2" name="TextBox 1"/>
          <p:cNvSpPr txBox="1">
            <a:spLocks noChangeArrowheads="1"/>
          </p:cNvSpPr>
          <p:nvPr/>
        </p:nvSpPr>
        <p:spPr bwMode="auto">
          <a:xfrm>
            <a:off x="1033463" y="1981200"/>
            <a:ext cx="7715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“Mit” (mild, soft, gentle) + “agere” (to do, to make, to cause to do)</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366713" y="4800600"/>
            <a:ext cx="83820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lnSpc>
                <a:spcPct val="90000"/>
              </a:lnSpc>
            </a:pPr>
            <a:r>
              <a:rPr lang="en-US" altLang="en-US" sz="1800">
                <a:solidFill>
                  <a:schemeClr val="tx1"/>
                </a:solidFill>
                <a:latin typeface="Kristen ITC" charset="0"/>
              </a:rPr>
              <a:t>1. to lessen in force or intensity, as wrath, grief, harshness, or pain; moderate. </a:t>
            </a:r>
          </a:p>
          <a:p>
            <a:pPr eaLnBrk="1" hangingPunct="1">
              <a:lnSpc>
                <a:spcPct val="90000"/>
              </a:lnSpc>
            </a:pPr>
            <a:r>
              <a:rPr lang="en-US" altLang="en-US" sz="1800">
                <a:solidFill>
                  <a:schemeClr val="tx1"/>
                </a:solidFill>
                <a:latin typeface="Kristen ITC" charset="0"/>
              </a:rPr>
              <a:t>2. to make less severe: to mitigate a punishment. </a:t>
            </a:r>
          </a:p>
          <a:p>
            <a:pPr eaLnBrk="1" hangingPunct="1">
              <a:lnSpc>
                <a:spcPct val="90000"/>
              </a:lnSpc>
            </a:pPr>
            <a:r>
              <a:rPr lang="en-US" altLang="en-US" sz="1800">
                <a:solidFill>
                  <a:schemeClr val="tx1"/>
                </a:solidFill>
                <a:latin typeface="Kristen ITC" charset="0"/>
              </a:rPr>
              <a:t>3. to make (a person, one's state of mind, disposition, etc.) milder or more gentle; mollify; appease. </a:t>
            </a:r>
          </a:p>
          <a:p>
            <a:pPr eaLnBrk="1" hangingPunct="1">
              <a:lnSpc>
                <a:spcPct val="90000"/>
              </a:lnSpc>
            </a:pPr>
            <a:r>
              <a:rPr lang="en-US" altLang="en-US" sz="1800">
                <a:solidFill>
                  <a:schemeClr val="tx1"/>
                </a:solidFill>
                <a:latin typeface="Kristen ITC" charset="0"/>
              </a:rPr>
              <a:t>4. to become milder; lessen in severity.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10/31/16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Review WOTD + Vocab Quiz #1 Answers. **Retake will be on Friday, in class. </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Bell Work-Review WOTD + Vocab Quiz #1 on the board</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Turn in Reflection for Socratic Seminar (from Friday) and AOTW #4 on clowns. Include the article with annotations, 5 questions (with 4 choices and answers identified), and one reflection/analysis paragraph.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Watch ACT 1 from The Crucible film and answer questions on worksheet (individual) **Due at the end of the hour. </a:t>
            </a:r>
          </a:p>
          <a:p>
            <a:pPr eaLnBrk="1" fontAlgn="auto" hangingPunct="1">
              <a:lnSpc>
                <a:spcPct val="17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determine the author’s purpose for writing a text</a:t>
            </a:r>
            <a:r>
              <a:rPr lang="en-US" sz="1600" dirty="0" smtClean="0">
                <a:ea typeface="Calibri"/>
                <a:cs typeface="Calibri"/>
                <a:sym typeface="Calibri"/>
              </a:rPr>
              <a:t>.</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latin typeface="+mn-lt"/>
                <a:ea typeface="Calibri"/>
                <a:cs typeface="Calibri"/>
                <a:sym typeface="Calibri"/>
              </a:rPr>
              <a:t>Homework</a:t>
            </a:r>
            <a:r>
              <a:rPr lang="en-US" sz="1600" b="1" dirty="0">
                <a:latin typeface="+mn-lt"/>
                <a:ea typeface="Calibri"/>
                <a:cs typeface="Calibri"/>
                <a:sym typeface="Calibri"/>
              </a:rPr>
              <a:t>: </a:t>
            </a:r>
            <a:endParaRPr lang="en-US" sz="16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Continue reading your SSR Book and start prepping to write Weekly Response #4.  </a:t>
            </a:r>
          </a:p>
          <a:p>
            <a:pPr eaLnBrk="1" fontAlgn="auto" hangingPunct="1">
              <a:lnSpc>
                <a:spcPct val="80000"/>
              </a:lnSpc>
              <a:spcBef>
                <a:spcPts val="400"/>
              </a:spcBef>
              <a:spcAft>
                <a:spcPts val="0"/>
              </a:spcAft>
              <a:buClr>
                <a:srgbClr val="000000"/>
              </a:buClr>
              <a:buSzPct val="100000"/>
              <a:defRPr/>
            </a:pPr>
            <a:r>
              <a:rPr lang="en-US" sz="1600" b="1" dirty="0" smtClean="0">
                <a:solidFill>
                  <a:srgbClr val="00B050"/>
                </a:solidFill>
                <a:latin typeface="+mn-lt"/>
                <a:ea typeface="Calibri"/>
                <a:cs typeface="Calibri"/>
                <a:sym typeface="Calibri"/>
              </a:rPr>
              <a:t>**Your book must be read by 11/4/16. </a:t>
            </a:r>
            <a:endParaRPr lang="en-US" sz="16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500" b="1" dirty="0">
                <a:latin typeface="+mn-lt"/>
                <a:ea typeface="Calibri"/>
                <a:cs typeface="Calibri"/>
                <a:sym typeface="Calibri"/>
              </a:rPr>
              <a:t>Bell Work:</a:t>
            </a:r>
            <a:r>
              <a:rPr lang="en-US" sz="1500" dirty="0">
                <a:latin typeface="+mn-lt"/>
                <a:ea typeface="Calibri"/>
                <a:cs typeface="Calibri"/>
                <a:sym typeface="Calibri"/>
              </a:rPr>
              <a:t> </a:t>
            </a:r>
            <a:r>
              <a:rPr lang="en-US" sz="1500" dirty="0" smtClean="0">
                <a:latin typeface="+mn-lt"/>
                <a:ea typeface="Calibri"/>
                <a:cs typeface="Calibri"/>
                <a:sym typeface="Calibri"/>
              </a:rPr>
              <a:t>WOTD = provocative</a:t>
            </a:r>
            <a:endParaRPr lang="en-US" sz="15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500" b="1" dirty="0" smtClean="0">
                <a:latin typeface="+mn-lt"/>
                <a:ea typeface="Calibri"/>
                <a:cs typeface="Calibri"/>
                <a:sym typeface="Calibri"/>
              </a:rPr>
              <a:t>In </a:t>
            </a:r>
            <a:r>
              <a:rPr lang="en-US" sz="15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Bell Work-WOTD = provocative</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Turn in Reflection for Socratic Seminar (from Friday) and AOTW #4 on clowns. Include the article with annotations, 5 questions (with 4 choices and answers identified), and one reflection/analysis paragraph.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Finish watching ACT 1 from </a:t>
            </a:r>
            <a:r>
              <a:rPr lang="en-US" sz="1500" i="1" dirty="0" smtClean="0">
                <a:latin typeface="+mn-lt"/>
                <a:ea typeface="Calibri"/>
                <a:cs typeface="Calibri"/>
                <a:sym typeface="Calibri"/>
              </a:rPr>
              <a:t>The Crucible </a:t>
            </a:r>
            <a:r>
              <a:rPr lang="en-US" sz="1500" dirty="0" smtClean="0">
                <a:latin typeface="+mn-lt"/>
                <a:ea typeface="Calibri"/>
                <a:cs typeface="Calibri"/>
                <a:sym typeface="Calibri"/>
              </a:rPr>
              <a:t>film and answer questions on worksheet</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b="1" dirty="0" smtClean="0">
                <a:solidFill>
                  <a:srgbClr val="00B050"/>
                </a:solidFill>
                <a:ea typeface="Calibri"/>
                <a:cs typeface="Calibri"/>
                <a:sym typeface="Calibri"/>
              </a:rPr>
              <a:t>Assign new reading groups</a:t>
            </a:r>
            <a:r>
              <a:rPr lang="en-US" sz="1500" dirty="0" smtClean="0">
                <a:ea typeface="Calibri"/>
                <a:cs typeface="Calibri"/>
                <a:sym typeface="Calibri"/>
              </a:rPr>
              <a:t>. Read through some ACT One (start on pg. 24) to fill out note taker to prove how characters add to or take away from mass hysteria, how they use or abuse power, and how they judge others in the community (intolerance/persecution) for their ethnic, social, or religious background. </a:t>
            </a:r>
          </a:p>
          <a:p>
            <a:pPr eaLnBrk="1" fontAlgn="auto" hangingPunct="1">
              <a:lnSpc>
                <a:spcPct val="150000"/>
              </a:lnSpc>
              <a:spcBef>
                <a:spcPts val="0"/>
              </a:spcBef>
              <a:spcAft>
                <a:spcPts val="0"/>
              </a:spcAft>
              <a:buClr>
                <a:srgbClr val="000000"/>
              </a:buClr>
              <a:buSzPct val="100000"/>
              <a:defRPr/>
            </a:pPr>
            <a:r>
              <a:rPr lang="en-US" sz="1500" b="1" dirty="0" smtClean="0">
                <a:ea typeface="Calibri"/>
                <a:cs typeface="Calibri"/>
                <a:sym typeface="Calibri"/>
              </a:rPr>
              <a:t>Learning </a:t>
            </a:r>
            <a:r>
              <a:rPr lang="en-US" sz="15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ea typeface="Calibri"/>
                <a:cs typeface="Calibri"/>
                <a:sym typeface="Calibri"/>
              </a:rPr>
              <a:t>I can cite strong and thorough textual evidence that supports my inferences and analysis.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ea typeface="Calibri"/>
                <a:cs typeface="Calibri"/>
                <a:sym typeface="Calibri"/>
              </a:rPr>
              <a:t>I can determine where a text leaves matters uncertain.</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ea typeface="Calibri"/>
                <a:cs typeface="Calibri"/>
                <a:sym typeface="Calibri"/>
              </a:rPr>
              <a:t>I </a:t>
            </a:r>
            <a:r>
              <a:rPr lang="en-US" sz="1500" dirty="0">
                <a:ea typeface="Calibri"/>
                <a:cs typeface="Calibri"/>
                <a:sym typeface="Calibri"/>
              </a:rPr>
              <a:t>can determine the author’s purpose for writing a text</a:t>
            </a:r>
            <a:r>
              <a:rPr lang="en-US" sz="1500" dirty="0" smtClean="0">
                <a:ea typeface="Calibri"/>
                <a:cs typeface="Calibri"/>
                <a:sym typeface="Calibri"/>
              </a:rPr>
              <a:t>.</a:t>
            </a:r>
            <a:endParaRPr lang="en-US" sz="15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500" b="1" dirty="0" smtClean="0">
                <a:latin typeface="+mn-lt"/>
                <a:ea typeface="Calibri"/>
                <a:cs typeface="Calibri"/>
                <a:sym typeface="Calibri"/>
              </a:rPr>
              <a:t>Homework</a:t>
            </a:r>
            <a:r>
              <a:rPr lang="en-US" sz="1500" b="1" dirty="0">
                <a:latin typeface="+mn-lt"/>
                <a:ea typeface="Calibri"/>
                <a:cs typeface="Calibri"/>
                <a:sym typeface="Calibri"/>
              </a:rPr>
              <a:t>: </a:t>
            </a:r>
            <a:endParaRPr lang="en-US" sz="15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Continue reading your SSR Book and start prepping to write Weekly Response #4.  </a:t>
            </a: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**Your book must be read by 11/4/16. </a:t>
            </a:r>
            <a:endParaRPr lang="en-US" sz="15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txBox="1">
            <a:spLocks noGrp="1" noChangeArrowheads="1"/>
          </p:cNvSpPr>
          <p:nvPr>
            <p:ph type="body" idx="1"/>
          </p:nvPr>
        </p:nvSpPr>
        <p:spPr>
          <a:xfrm>
            <a:off x="0" y="0"/>
            <a:ext cx="9144000" cy="6858000"/>
          </a:xfrm>
        </p:spPr>
        <p:txBody>
          <a:bodyPr/>
          <a:lstStyle/>
          <a:p>
            <a:pPr algn="ctr" eaLnBrk="1" hangingPunct="1"/>
            <a:r>
              <a:rPr lang="en-US" altLang="en-US" sz="2400" b="1">
                <a:latin typeface="Kristen ITC" charset="0"/>
                <a:ea typeface="Arial" charset="0"/>
                <a:cs typeface="Arial" charset="0"/>
              </a:rPr>
              <a:t>11/1/16</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Word:</a:t>
            </a:r>
            <a:r>
              <a:rPr lang="en-US" altLang="en-US" sz="1800">
                <a:latin typeface="Kristen ITC" charset="0"/>
                <a:ea typeface="Arial" charset="0"/>
                <a:cs typeface="Arial" charset="0"/>
              </a:rPr>
              <a:t> Provocative</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Part of speech:</a:t>
            </a:r>
            <a:r>
              <a:rPr lang="en-US" altLang="en-US" sz="1800">
                <a:latin typeface="Kristen ITC" charset="0"/>
                <a:ea typeface="Arial" charset="0"/>
                <a:cs typeface="Arial" charset="0"/>
              </a:rPr>
              <a:t> Adjective</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Pronunciation:</a:t>
            </a:r>
            <a:r>
              <a:rPr lang="en-US" altLang="en-US" sz="1800">
                <a:latin typeface="Kristen ITC" charset="0"/>
                <a:ea typeface="Arial" charset="0"/>
                <a:cs typeface="Arial" charset="0"/>
              </a:rPr>
              <a:t> </a:t>
            </a:r>
            <a:r>
              <a:rPr lang="en-US" altLang="en-US" sz="1800">
                <a:solidFill>
                  <a:srgbClr val="333333"/>
                </a:solidFill>
                <a:latin typeface="Kristen ITC" charset="0"/>
                <a:ea typeface="Arial" charset="0"/>
                <a:cs typeface="Arial" charset="0"/>
              </a:rPr>
              <a:t>pr</a:t>
            </a:r>
            <a:r>
              <a:rPr lang="en-US" altLang="en-US" sz="1800" i="1">
                <a:solidFill>
                  <a:srgbClr val="333333"/>
                </a:solidFill>
                <a:latin typeface="Kristen ITC" charset="0"/>
                <a:ea typeface="Arial" charset="0"/>
                <a:cs typeface="Arial" charset="0"/>
              </a:rPr>
              <a:t>uh</a:t>
            </a:r>
            <a:r>
              <a:rPr lang="en-US" altLang="en-US" sz="1800">
                <a:solidFill>
                  <a:srgbClr val="333333"/>
                </a:solidFill>
                <a:latin typeface="Kristen ITC" charset="0"/>
                <a:ea typeface="Arial" charset="0"/>
                <a:cs typeface="Arial" charset="0"/>
              </a:rPr>
              <a:t>-</a:t>
            </a:r>
            <a:r>
              <a:rPr lang="en-US" altLang="en-US" sz="1800" b="1">
                <a:solidFill>
                  <a:srgbClr val="333333"/>
                </a:solidFill>
                <a:latin typeface="Kristen ITC" charset="0"/>
                <a:ea typeface="Arial" charset="0"/>
                <a:cs typeface="Arial" charset="0"/>
              </a:rPr>
              <a:t>vok</a:t>
            </a:r>
            <a:r>
              <a:rPr lang="en-US" altLang="en-US" sz="1800">
                <a:solidFill>
                  <a:srgbClr val="333333"/>
                </a:solidFill>
                <a:latin typeface="Kristen ITC" charset="0"/>
                <a:ea typeface="Arial" charset="0"/>
                <a:cs typeface="Arial" charset="0"/>
              </a:rPr>
              <a:t>-</a:t>
            </a:r>
            <a:r>
              <a:rPr lang="en-US" altLang="en-US" sz="1800" i="1">
                <a:solidFill>
                  <a:srgbClr val="333333"/>
                </a:solidFill>
                <a:latin typeface="Kristen ITC" charset="0"/>
                <a:ea typeface="Arial" charset="0"/>
                <a:cs typeface="Arial" charset="0"/>
              </a:rPr>
              <a:t>uh</a:t>
            </a:r>
            <a:r>
              <a:rPr lang="en-US" altLang="en-US" sz="1800">
                <a:solidFill>
                  <a:srgbClr val="333333"/>
                </a:solidFill>
                <a:latin typeface="Kristen ITC" charset="0"/>
                <a:ea typeface="Arial" charset="0"/>
                <a:cs typeface="Arial" charset="0"/>
              </a:rPr>
              <a:t>-tiv</a:t>
            </a:r>
            <a:r>
              <a:rPr lang="en-US" altLang="en-US" sz="1800">
                <a:latin typeface="Kristen ITC" charset="0"/>
                <a:ea typeface="Arial" charset="0"/>
                <a:cs typeface="Arial" charset="0"/>
              </a:rPr>
              <a:t> </a:t>
            </a:r>
          </a:p>
          <a:p>
            <a:pPr eaLnBrk="1" hangingPunct="1"/>
            <a:endParaRPr lang="en-US" altLang="en-US" sz="1800">
              <a:latin typeface="Kristen ITC" charset="0"/>
              <a:ea typeface="Arial" charset="0"/>
              <a:cs typeface="Arial" charset="0"/>
            </a:endParaRPr>
          </a:p>
          <a:p>
            <a:pPr eaLnBrk="1" hangingPunct="1"/>
            <a:r>
              <a:rPr lang="en-US" altLang="en-US" sz="1800" b="1">
                <a:latin typeface="Kristen ITC" charset="0"/>
                <a:ea typeface="Arial" charset="0"/>
                <a:cs typeface="Arial" charset="0"/>
              </a:rPr>
              <a:t>Origins:</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Related Forms: </a:t>
            </a:r>
            <a:r>
              <a:rPr lang="en-US" altLang="en-US" sz="1800">
                <a:latin typeface="Kristen ITC" charset="0"/>
                <a:ea typeface="Arial" charset="0"/>
                <a:cs typeface="Arial" charset="0"/>
              </a:rPr>
              <a:t>provocatively (adverb); provocativeness (noun); provocation (noun); provoke (verb)</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Predicted Definition:</a:t>
            </a: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Sentence:</a:t>
            </a:r>
            <a:r>
              <a:rPr lang="en-US" altLang="en-US" sz="1800">
                <a:latin typeface="Kristen ITC" charset="0"/>
                <a:ea typeface="Arial" charset="0"/>
                <a:cs typeface="Arial" charset="0"/>
              </a:rPr>
              <a:t> Hoping to get his rival suspended for starting a fight, Mark Dantonio used </a:t>
            </a:r>
            <a:r>
              <a:rPr lang="en-US" altLang="en-US" sz="1800" b="1">
                <a:latin typeface="Kristen ITC" charset="0"/>
                <a:ea typeface="Arial" charset="0"/>
                <a:cs typeface="Arial" charset="0"/>
              </a:rPr>
              <a:t>provocative</a:t>
            </a:r>
            <a:r>
              <a:rPr lang="en-US" altLang="en-US" sz="1800">
                <a:latin typeface="Kristen ITC" charset="0"/>
                <a:ea typeface="Arial" charset="0"/>
                <a:cs typeface="Arial" charset="0"/>
              </a:rPr>
              <a:t> language to say that Jim Harbaugh’s mother was a harlot.</a:t>
            </a:r>
            <a:endParaRPr lang="en-US" altLang="en-US" sz="1800" b="1">
              <a:latin typeface="Kristen ITC" charset="0"/>
              <a:ea typeface="Arial" charset="0"/>
              <a:cs typeface="Arial" charset="0"/>
            </a:endParaRPr>
          </a:p>
          <a:p>
            <a:pPr eaLnBrk="1" hangingPunct="1"/>
            <a:endParaRPr lang="en-US" altLang="en-US" sz="1800" b="1">
              <a:latin typeface="Kristen ITC" charset="0"/>
              <a:ea typeface="Arial" charset="0"/>
              <a:cs typeface="Arial" charset="0"/>
            </a:endParaRPr>
          </a:p>
          <a:p>
            <a:pPr eaLnBrk="1" hangingPunct="1"/>
            <a:r>
              <a:rPr lang="en-US" altLang="en-US" sz="1800" b="1">
                <a:latin typeface="Kristen ITC" charset="0"/>
                <a:ea typeface="Arial" charset="0"/>
                <a:cs typeface="Arial" charset="0"/>
              </a:rPr>
              <a:t>Definition:</a:t>
            </a:r>
            <a:r>
              <a:rPr lang="en-US" altLang="en-US" sz="1800">
                <a:latin typeface="Kristen ITC" charset="0"/>
                <a:ea typeface="Arial" charset="0"/>
                <a:cs typeface="Arial" charset="0"/>
              </a:rPr>
              <a:t> </a:t>
            </a:r>
          </a:p>
        </p:txBody>
      </p:sp>
      <p:sp>
        <p:nvSpPr>
          <p:cNvPr id="2" name="TextBox 1"/>
          <p:cNvSpPr txBox="1">
            <a:spLocks noChangeArrowheads="1"/>
          </p:cNvSpPr>
          <p:nvPr/>
        </p:nvSpPr>
        <p:spPr bwMode="auto">
          <a:xfrm>
            <a:off x="990600" y="2362200"/>
            <a:ext cx="5492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“pro” (in favor of) + “vocare” (to call out)</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1295400" y="5062538"/>
            <a:ext cx="73755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marL="0" lvl="1" eaLnBrk="1" hangingPunct="1"/>
            <a:r>
              <a:rPr lang="en-US" altLang="en-US" sz="1600">
                <a:solidFill>
                  <a:schemeClr val="tx1"/>
                </a:solidFill>
                <a:latin typeface="Kristen ITC" charset="0"/>
              </a:rPr>
              <a:t>Tending or serving to </a:t>
            </a:r>
            <a:r>
              <a:rPr lang="en-US" altLang="en-US" sz="1600" u="sng">
                <a:solidFill>
                  <a:schemeClr val="tx1"/>
                </a:solidFill>
                <a:latin typeface="Kristen ITC" charset="0"/>
              </a:rPr>
              <a:t>provoke</a:t>
            </a:r>
            <a:r>
              <a:rPr lang="en-US" altLang="en-US" sz="1600">
                <a:solidFill>
                  <a:schemeClr val="tx1"/>
                </a:solidFill>
                <a:latin typeface="Kristen ITC" charset="0"/>
              </a:rPr>
              <a:t>; inciting, stimulating, irritating, or vexing.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hape 57"/>
          <p:cNvSpPr txBox="1">
            <a:spLocks noGrp="1"/>
          </p:cNvSpPr>
          <p:nvPr>
            <p:ph type="title" idx="4294967295"/>
          </p:nvPr>
        </p:nvSpPr>
        <p:spPr>
          <a:xfrm>
            <a:off x="685800" y="152400"/>
            <a:ext cx="7772400" cy="560388"/>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11/2/16 Agenda</a:t>
            </a:r>
          </a:p>
        </p:txBody>
      </p:sp>
      <p:sp>
        <p:nvSpPr>
          <p:cNvPr id="58" name="Shape 58"/>
          <p:cNvSpPr txBox="1">
            <a:spLocks noGrp="1"/>
          </p:cNvSpPr>
          <p:nvPr>
            <p:ph type="body" idx="4294967295"/>
          </p:nvPr>
        </p:nvSpPr>
        <p:spPr>
          <a:xfrm>
            <a:off x="152400" y="712788"/>
            <a:ext cx="8839200" cy="5770562"/>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500" b="1" dirty="0">
                <a:latin typeface="+mn-lt"/>
                <a:ea typeface="Calibri"/>
                <a:cs typeface="Calibri"/>
                <a:sym typeface="Calibri"/>
              </a:rPr>
              <a:t>Bell Work:</a:t>
            </a:r>
            <a:r>
              <a:rPr lang="en-US" sz="1500" dirty="0">
                <a:latin typeface="+mn-lt"/>
                <a:ea typeface="Calibri"/>
                <a:cs typeface="Calibri"/>
                <a:sym typeface="Calibri"/>
              </a:rPr>
              <a:t> </a:t>
            </a:r>
            <a:r>
              <a:rPr lang="en-US" sz="1500" dirty="0" smtClean="0">
                <a:latin typeface="+mn-lt"/>
                <a:ea typeface="Calibri"/>
                <a:cs typeface="Calibri"/>
                <a:sym typeface="Calibri"/>
              </a:rPr>
              <a:t>WOTD = irrevocable (adj.)</a:t>
            </a:r>
            <a:endParaRPr lang="en-US" sz="15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500" b="1" dirty="0" smtClean="0">
                <a:latin typeface="+mn-lt"/>
                <a:ea typeface="Calibri"/>
                <a:cs typeface="Calibri"/>
                <a:sym typeface="Calibri"/>
              </a:rPr>
              <a:t>In </a:t>
            </a:r>
            <a:r>
              <a:rPr lang="en-US" sz="1500" b="1" dirty="0">
                <a:latin typeface="+mn-lt"/>
                <a:ea typeface="Calibri"/>
                <a:cs typeface="Calibri"/>
                <a:sym typeface="Calibri"/>
              </a:rPr>
              <a:t>class activities: </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Bell Work-WOTD = irrevocable (adj.)</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Article of the Week w/ Mrs. </a:t>
            </a:r>
            <a:r>
              <a:rPr lang="en-US" sz="1500" dirty="0" err="1" smtClean="0">
                <a:latin typeface="+mn-lt"/>
                <a:ea typeface="Calibri"/>
                <a:cs typeface="Calibri"/>
                <a:sym typeface="Calibri"/>
              </a:rPr>
              <a:t>Lintner</a:t>
            </a:r>
            <a:r>
              <a:rPr lang="en-US" sz="1500" dirty="0" smtClean="0">
                <a:latin typeface="+mn-lt"/>
                <a:ea typeface="Calibri"/>
                <a:cs typeface="Calibri"/>
                <a:sym typeface="Calibri"/>
              </a:rPr>
              <a:t> to practice and implement routines and strong practices</a:t>
            </a:r>
          </a:p>
          <a:p>
            <a:pPr indent="-18288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b="1" dirty="0" smtClean="0">
                <a:solidFill>
                  <a:srgbClr val="00B050"/>
                </a:solidFill>
                <a:latin typeface="+mn-lt"/>
                <a:ea typeface="Calibri"/>
                <a:cs typeface="Calibri"/>
                <a:sym typeface="Calibri"/>
              </a:rPr>
              <a:t>With your newly assigned reading groups</a:t>
            </a:r>
            <a:r>
              <a:rPr lang="en-US" sz="1500" dirty="0" smtClean="0">
                <a:latin typeface="+mn-lt"/>
                <a:ea typeface="Calibri"/>
                <a:cs typeface="Calibri"/>
                <a:sym typeface="Calibri"/>
              </a:rPr>
              <a:t>, go back through pg. 3-24 and fill out the note taker for analyzing characters using the following themes: mass hysteria, power, intolerance/persecution, individual responsibility, and civil liberties. </a:t>
            </a:r>
          </a:p>
          <a:p>
            <a:pPr eaLnBrk="1" fontAlgn="auto" hangingPunct="1">
              <a:lnSpc>
                <a:spcPct val="150000"/>
              </a:lnSpc>
              <a:spcBef>
                <a:spcPts val="0"/>
              </a:spcBef>
              <a:spcAft>
                <a:spcPts val="0"/>
              </a:spcAft>
              <a:buClr>
                <a:srgbClr val="000000"/>
              </a:buClr>
              <a:buSzPct val="100000"/>
              <a:defRPr/>
            </a:pPr>
            <a:endParaRPr lang="en-US" sz="1500" dirty="0" smtClean="0">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500" b="1" dirty="0" smtClean="0">
                <a:ea typeface="Calibri"/>
                <a:cs typeface="Calibri"/>
                <a:sym typeface="Calibri"/>
              </a:rPr>
              <a:t>Learning </a:t>
            </a:r>
            <a:r>
              <a:rPr lang="en-US" sz="15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ea typeface="Calibri"/>
                <a:cs typeface="Calibri"/>
                <a:sym typeface="Calibri"/>
              </a:rPr>
              <a:t>I can cite strong and thorough textual evidence that supports my inferences and analysis. </a:t>
            </a:r>
            <a:endParaRPr lang="en-US" sz="1500" dirty="0" smtClean="0">
              <a:ea typeface="Calibri"/>
              <a:cs typeface="Calibri"/>
              <a:sym typeface="Calibri"/>
            </a:endParaRP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smtClean="0"/>
              <a:t>I </a:t>
            </a:r>
            <a:r>
              <a:rPr lang="en-US" sz="1600" dirty="0"/>
              <a:t>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p>
          <a:p>
            <a:pPr eaLnBrk="1" fontAlgn="auto" hangingPunct="1">
              <a:lnSpc>
                <a:spcPct val="80000"/>
              </a:lnSpc>
              <a:spcBef>
                <a:spcPts val="400"/>
              </a:spcBef>
              <a:spcAft>
                <a:spcPts val="0"/>
              </a:spcAft>
              <a:buClr>
                <a:srgbClr val="000000"/>
              </a:buClr>
              <a:buSzPct val="100000"/>
              <a:defRPr/>
            </a:pPr>
            <a:r>
              <a:rPr lang="en-US" sz="1500" b="1" dirty="0" smtClean="0">
                <a:latin typeface="+mn-lt"/>
                <a:ea typeface="Calibri"/>
                <a:cs typeface="Calibri"/>
                <a:sym typeface="Calibri"/>
              </a:rPr>
              <a:t>Homework</a:t>
            </a:r>
            <a:r>
              <a:rPr lang="en-US" sz="1500" b="1" dirty="0">
                <a:latin typeface="+mn-lt"/>
                <a:ea typeface="Calibri"/>
                <a:cs typeface="Calibri"/>
                <a:sym typeface="Calibri"/>
              </a:rPr>
              <a:t>: </a:t>
            </a:r>
            <a:endParaRPr lang="en-US" sz="1500" b="1"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Continue reading your SSR Book and start prepping to write Weekly Response #4.  </a:t>
            </a:r>
          </a:p>
          <a:p>
            <a:pPr eaLnBrk="1" fontAlgn="auto" hangingPunct="1">
              <a:lnSpc>
                <a:spcPct val="80000"/>
              </a:lnSpc>
              <a:spcBef>
                <a:spcPts val="400"/>
              </a:spcBef>
              <a:spcAft>
                <a:spcPts val="0"/>
              </a:spcAft>
              <a:buClr>
                <a:srgbClr val="000000"/>
              </a:buClr>
              <a:buSzPct val="100000"/>
              <a:defRPr/>
            </a:pPr>
            <a:r>
              <a:rPr lang="en-US" sz="1500" b="1" dirty="0" smtClean="0">
                <a:solidFill>
                  <a:srgbClr val="00B050"/>
                </a:solidFill>
                <a:latin typeface="+mn-lt"/>
                <a:ea typeface="Calibri"/>
                <a:cs typeface="Calibri"/>
                <a:sym typeface="Calibri"/>
              </a:rPr>
              <a:t>**Your book must be read by 11/4/16. </a:t>
            </a:r>
            <a:endParaRPr lang="en-US" sz="1500" dirty="0">
              <a:solidFill>
                <a:srgbClr val="00B050"/>
              </a:solidFill>
              <a:latin typeface="+mn-lt"/>
              <a:ea typeface="Calibri"/>
              <a:cs typeface="Calibri"/>
              <a:sym typeface="Calibri"/>
            </a:endParaRPr>
          </a:p>
          <a:p>
            <a:pPr indent="-274320" eaLnBrk="1" fontAlgn="auto" hangingPunct="1">
              <a:lnSpc>
                <a:spcPct val="170000"/>
              </a:lnSpc>
              <a:spcBef>
                <a:spcPts val="0"/>
              </a:spcBef>
              <a:spcAft>
                <a:spcPts val="0"/>
              </a:spcAft>
              <a:buClr>
                <a:srgbClr val="000000"/>
              </a:buClr>
              <a:buSzPct val="100000"/>
              <a:buFont typeface="Arial" charset="0"/>
              <a:buChar char="•"/>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txBox="1">
            <a:spLocks noGrp="1" noChangeArrowheads="1"/>
          </p:cNvSpPr>
          <p:nvPr>
            <p:ph type="body" idx="1"/>
          </p:nvPr>
        </p:nvSpPr>
        <p:spPr>
          <a:xfrm>
            <a:off x="0" y="0"/>
            <a:ext cx="9144000" cy="6858000"/>
          </a:xfrm>
        </p:spPr>
        <p:txBody>
          <a:bodyPr/>
          <a:lstStyle/>
          <a:p>
            <a:pPr algn="ctr" eaLnBrk="1" hangingPunct="1">
              <a:lnSpc>
                <a:spcPct val="80000"/>
              </a:lnSpc>
            </a:pPr>
            <a:r>
              <a:rPr lang="en-US" altLang="en-US" sz="2000" b="1">
                <a:latin typeface="Kristen ITC" charset="0"/>
                <a:ea typeface="Arial" charset="0"/>
                <a:cs typeface="Arial" charset="0"/>
              </a:rPr>
              <a:t>11/2/16</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Word:</a:t>
            </a:r>
            <a:r>
              <a:rPr lang="en-US" altLang="en-US" sz="2000">
                <a:latin typeface="Kristen ITC" charset="0"/>
                <a:ea typeface="Arial" charset="0"/>
                <a:cs typeface="Arial" charset="0"/>
              </a:rPr>
              <a:t> Irrevocable</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Part of speech:</a:t>
            </a:r>
            <a:r>
              <a:rPr lang="en-US" altLang="en-US" sz="2000">
                <a:latin typeface="Kristen ITC" charset="0"/>
                <a:ea typeface="Arial" charset="0"/>
                <a:cs typeface="Arial" charset="0"/>
              </a:rPr>
              <a:t> Adjective</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Pronunciation:</a:t>
            </a:r>
            <a:r>
              <a:rPr lang="en-US" altLang="en-US" sz="2000">
                <a:latin typeface="Kristen ITC" charset="0"/>
                <a:ea typeface="Arial" charset="0"/>
                <a:cs typeface="Arial" charset="0"/>
              </a:rPr>
              <a:t>  ih-</a:t>
            </a:r>
            <a:r>
              <a:rPr lang="en-US" altLang="en-US" sz="2000" b="1">
                <a:latin typeface="Kristen ITC" charset="0"/>
                <a:ea typeface="Arial" charset="0"/>
                <a:cs typeface="Arial" charset="0"/>
              </a:rPr>
              <a:t>rev</a:t>
            </a:r>
            <a:r>
              <a:rPr lang="en-US" altLang="en-US" sz="2000">
                <a:latin typeface="Kristen ITC" charset="0"/>
                <a:ea typeface="Arial" charset="0"/>
                <a:cs typeface="Arial" charset="0"/>
              </a:rPr>
              <a:t>-</a:t>
            </a:r>
            <a:r>
              <a:rPr lang="en-US" altLang="en-US" sz="2000" i="1">
                <a:latin typeface="Kristen ITC" charset="0"/>
                <a:ea typeface="Arial" charset="0"/>
                <a:cs typeface="Arial" charset="0"/>
              </a:rPr>
              <a:t>uh</a:t>
            </a:r>
            <a:r>
              <a:rPr lang="en-US" altLang="en-US" sz="2000">
                <a:latin typeface="Kristen ITC" charset="0"/>
                <a:ea typeface="Arial" charset="0"/>
                <a:cs typeface="Arial" charset="0"/>
              </a:rPr>
              <a:t>-k</a:t>
            </a:r>
            <a:r>
              <a:rPr lang="en-US" altLang="en-US" sz="2000" i="1">
                <a:latin typeface="Kristen ITC" charset="0"/>
                <a:ea typeface="Arial" charset="0"/>
                <a:cs typeface="Arial" charset="0"/>
              </a:rPr>
              <a:t>uh</a:t>
            </a:r>
            <a:r>
              <a:rPr lang="en-US" altLang="en-US" sz="2000">
                <a:latin typeface="Kristen ITC" charset="0"/>
                <a:ea typeface="Arial" charset="0"/>
                <a:cs typeface="Arial" charset="0"/>
              </a:rPr>
              <a:t>-b</a:t>
            </a:r>
            <a:r>
              <a:rPr lang="en-US" altLang="en-US" sz="2000" i="1">
                <a:latin typeface="Kristen ITC" charset="0"/>
                <a:ea typeface="Arial" charset="0"/>
                <a:cs typeface="Arial" charset="0"/>
              </a:rPr>
              <a:t>uh</a:t>
            </a:r>
            <a:r>
              <a:rPr lang="en-US" altLang="en-US" sz="2000">
                <a:latin typeface="Kristen ITC" charset="0"/>
                <a:ea typeface="Arial" charset="0"/>
                <a:cs typeface="Arial" charset="0"/>
              </a:rPr>
              <a:t>  l </a:t>
            </a:r>
          </a:p>
          <a:p>
            <a:pPr eaLnBrk="1" hangingPunct="1">
              <a:lnSpc>
                <a:spcPct val="80000"/>
              </a:lnSpc>
            </a:pPr>
            <a:endParaRPr lang="en-US" altLang="en-US" sz="2000">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Origins:</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Related Forms: </a:t>
            </a:r>
            <a:r>
              <a:rPr lang="en-US" altLang="en-US" sz="2000">
                <a:latin typeface="Kristen ITC" charset="0"/>
                <a:ea typeface="Arial" charset="0"/>
                <a:cs typeface="Arial" charset="0"/>
              </a:rPr>
              <a:t>irrevocably (adverb); irrevocability (noun); irrevocableness (noun); to revoke (verb)</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Sentence: </a:t>
            </a:r>
            <a:r>
              <a:rPr lang="en-US" altLang="en-US" sz="2000">
                <a:latin typeface="Kristen ITC" charset="0"/>
                <a:ea typeface="Arial" charset="0"/>
                <a:cs typeface="Arial" charset="0"/>
              </a:rPr>
              <a:t>No matter how much he may have wanted to take it back, John Proctor’s affair with Abigail Williams was </a:t>
            </a:r>
            <a:r>
              <a:rPr lang="en-US" altLang="en-US" sz="2000" b="1">
                <a:latin typeface="Kristen ITC" charset="0"/>
                <a:ea typeface="Arial" charset="0"/>
                <a:cs typeface="Arial" charset="0"/>
              </a:rPr>
              <a:t>irrevocable</a:t>
            </a:r>
            <a:r>
              <a:rPr lang="en-US" altLang="en-US" sz="2000">
                <a:latin typeface="Kristen ITC" charset="0"/>
                <a:ea typeface="Arial" charset="0"/>
                <a:cs typeface="Arial" charset="0"/>
              </a:rPr>
              <a:t>.</a:t>
            </a:r>
            <a:endParaRPr lang="en-US" altLang="en-US" sz="2000" b="1">
              <a:latin typeface="Kristen ITC" charset="0"/>
              <a:ea typeface="Arial" charset="0"/>
              <a:cs typeface="Arial" charset="0"/>
            </a:endParaRP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Predicted Definition:</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Definition:</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endParaRPr lang="en-US" altLang="en-US" sz="2000" b="1">
              <a:latin typeface="Kristen ITC" charset="0"/>
              <a:ea typeface="Arial" charset="0"/>
              <a:cs typeface="Arial" charset="0"/>
            </a:endParaRPr>
          </a:p>
        </p:txBody>
      </p:sp>
      <p:sp>
        <p:nvSpPr>
          <p:cNvPr id="2" name="TextBox 1"/>
          <p:cNvSpPr txBox="1">
            <a:spLocks noChangeArrowheads="1"/>
          </p:cNvSpPr>
          <p:nvPr/>
        </p:nvSpPr>
        <p:spPr bwMode="auto">
          <a:xfrm>
            <a:off x="1217613" y="1993900"/>
            <a:ext cx="7013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a:t>
            </a:r>
            <a:r>
              <a:rPr lang="en-US" altLang="en-US" sz="1800" i="1">
                <a:solidFill>
                  <a:schemeClr val="tx1"/>
                </a:solidFill>
                <a:latin typeface="Kristen ITC" charset="0"/>
              </a:rPr>
              <a:t>ir</a:t>
            </a:r>
            <a:r>
              <a:rPr lang="en-US" altLang="en-US" sz="1800">
                <a:solidFill>
                  <a:schemeClr val="tx1"/>
                </a:solidFill>
                <a:latin typeface="Kristen ITC" charset="0"/>
              </a:rPr>
              <a:t> (not) + </a:t>
            </a:r>
            <a:r>
              <a:rPr lang="en-US" altLang="en-US" sz="1800" i="1">
                <a:solidFill>
                  <a:schemeClr val="tx1"/>
                </a:solidFill>
                <a:latin typeface="Kristen ITC" charset="0"/>
              </a:rPr>
              <a:t>re</a:t>
            </a:r>
            <a:r>
              <a:rPr lang="en-US" altLang="en-US" sz="1800">
                <a:solidFill>
                  <a:schemeClr val="tx1"/>
                </a:solidFill>
                <a:latin typeface="Kristen ITC" charset="0"/>
              </a:rPr>
              <a:t> (again) + </a:t>
            </a:r>
            <a:r>
              <a:rPr lang="en-US" altLang="en-US" sz="1800" i="1">
                <a:solidFill>
                  <a:schemeClr val="tx1"/>
                </a:solidFill>
                <a:latin typeface="Kristen ITC" charset="0"/>
              </a:rPr>
              <a:t>vocare</a:t>
            </a:r>
            <a:r>
              <a:rPr lang="en-US" altLang="en-US" sz="1800">
                <a:solidFill>
                  <a:schemeClr val="tx1"/>
                </a:solidFill>
                <a:latin typeface="Kristen ITC" charset="0"/>
              </a:rPr>
              <a:t> (to call) + </a:t>
            </a:r>
            <a:r>
              <a:rPr lang="en-US" altLang="en-US" sz="1800" i="1">
                <a:solidFill>
                  <a:schemeClr val="tx1"/>
                </a:solidFill>
                <a:latin typeface="Kristen ITC" charset="0"/>
              </a:rPr>
              <a:t>able</a:t>
            </a:r>
            <a:r>
              <a:rPr lang="en-US" altLang="en-US" sz="1800">
                <a:solidFill>
                  <a:schemeClr val="tx1"/>
                </a:solidFill>
                <a:latin typeface="Kristen ITC" charset="0"/>
              </a:rPr>
              <a:t> (capable of)</a:t>
            </a:r>
          </a:p>
        </p:txBody>
      </p:sp>
      <p:sp>
        <p:nvSpPr>
          <p:cNvPr id="3" name="TextBox 2"/>
          <p:cNvSpPr txBox="1">
            <a:spLocks noChangeArrowheads="1"/>
          </p:cNvSpPr>
          <p:nvPr/>
        </p:nvSpPr>
        <p:spPr bwMode="auto">
          <a:xfrm>
            <a:off x="1619250" y="4724400"/>
            <a:ext cx="7143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not to be taken back or recalled; </a:t>
            </a:r>
          </a:p>
          <a:p>
            <a:pPr eaLnBrk="1" hangingPunct="1"/>
            <a:r>
              <a:rPr lang="en-US" altLang="en-US" sz="1800">
                <a:solidFill>
                  <a:schemeClr val="tx1"/>
                </a:solidFill>
                <a:latin typeface="Kristen ITC" charset="0"/>
              </a:rPr>
              <a:t>unable to be repealed or annulled; unalterable: </a:t>
            </a:r>
            <a:r>
              <a:rPr lang="en-US" altLang="en-US" sz="1800" i="1">
                <a:solidFill>
                  <a:schemeClr val="tx1"/>
                </a:solidFill>
                <a:latin typeface="Kristen ITC" charset="0"/>
              </a:rPr>
              <a:t>an irrevocable decree.</a:t>
            </a:r>
            <a:r>
              <a:rPr lang="en-US" altLang="en-US" sz="1800">
                <a:solidFill>
                  <a:schemeClr val="tx1"/>
                </a:solidFill>
                <a:latin typeface="Kristen ITC" charset="0"/>
              </a:rPr>
              <a:t>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9" end="9"/>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11/3/16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b="1" dirty="0">
                <a:latin typeface="+mn-lt"/>
                <a:ea typeface="Calibri"/>
                <a:cs typeface="Calibri"/>
                <a:sym typeface="Calibri"/>
              </a:rPr>
              <a:t>Bell Work:</a:t>
            </a:r>
            <a:r>
              <a:rPr lang="en-US" dirty="0">
                <a:latin typeface="+mn-lt"/>
                <a:ea typeface="Calibri"/>
                <a:cs typeface="Calibri"/>
                <a:sym typeface="Calibri"/>
              </a:rPr>
              <a:t> </a:t>
            </a:r>
            <a:r>
              <a:rPr lang="en-US" dirty="0" smtClean="0">
                <a:latin typeface="+mn-lt"/>
                <a:ea typeface="Calibri"/>
                <a:cs typeface="Calibri"/>
                <a:sym typeface="Calibri"/>
              </a:rPr>
              <a:t>WOTD = stringent (</a:t>
            </a:r>
            <a:r>
              <a:rPr lang="en-US" dirty="0" err="1" smtClean="0">
                <a:latin typeface="+mn-lt"/>
                <a:ea typeface="Calibri"/>
                <a:cs typeface="Calibri"/>
                <a:sym typeface="Calibri"/>
              </a:rPr>
              <a:t>adj</a:t>
            </a:r>
            <a:r>
              <a:rPr lang="en-US" dirty="0" smtClean="0">
                <a:latin typeface="+mn-lt"/>
                <a:ea typeface="Calibri"/>
                <a:cs typeface="Calibri"/>
                <a:sym typeface="Calibri"/>
              </a:rPr>
              <a:t>)</a:t>
            </a:r>
            <a:endParaRPr lang="en-US"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b="1" dirty="0" smtClean="0">
                <a:latin typeface="+mn-lt"/>
                <a:ea typeface="Calibri"/>
                <a:cs typeface="Calibri"/>
                <a:sym typeface="Calibri"/>
              </a:rPr>
              <a:t>In </a:t>
            </a:r>
            <a:r>
              <a:rPr lang="en-US"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b="1" dirty="0" smtClean="0">
                <a:latin typeface="+mn-lt"/>
                <a:ea typeface="Calibri"/>
                <a:cs typeface="Calibri"/>
                <a:sym typeface="Calibri"/>
              </a:rPr>
              <a:t>Get in your Reading Groups </a:t>
            </a:r>
            <a:r>
              <a:rPr lang="en-US" b="1" dirty="0" smtClean="0">
                <a:solidFill>
                  <a:srgbClr val="00B050"/>
                </a:solidFill>
                <a:latin typeface="+mn-lt"/>
                <a:ea typeface="Calibri"/>
                <a:cs typeface="Calibri"/>
                <a:sym typeface="Calibri"/>
              </a:rPr>
              <a:t>(assigned on Tuesday)</a:t>
            </a:r>
            <a:endParaRPr lang="en-US" b="1" dirty="0">
              <a:solidFill>
                <a:srgbClr val="00B050"/>
              </a:solidFill>
              <a:latin typeface="+mn-lt"/>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dirty="0" smtClean="0">
                <a:latin typeface="+mn-lt"/>
                <a:ea typeface="Calibri"/>
                <a:cs typeface="Calibri"/>
                <a:sym typeface="Calibri"/>
              </a:rPr>
              <a:t>	**Finish AOTW (write practice intro. paragraph using outline and write one body 	paragraph). 	Have a partner from your Reading Group score your response using the rubric 	from the 	packet. </a:t>
            </a:r>
          </a:p>
          <a:p>
            <a:pPr lvl="4" eaLnBrk="1" fontAlgn="auto" hangingPunct="1">
              <a:lnSpc>
                <a:spcPct val="150000"/>
              </a:lnSpc>
              <a:spcBef>
                <a:spcPts val="0"/>
              </a:spcBef>
              <a:spcAft>
                <a:spcPts val="0"/>
              </a:spcAft>
              <a:buClr>
                <a:srgbClr val="000000"/>
              </a:buClr>
              <a:buSzPct val="100000"/>
              <a:defRPr/>
            </a:pPr>
            <a:r>
              <a:rPr lang="en-US" dirty="0" smtClean="0">
                <a:latin typeface="+mn-lt"/>
                <a:ea typeface="Calibri"/>
                <a:cs typeface="Calibri"/>
                <a:sym typeface="Calibri"/>
              </a:rPr>
              <a:t>	**Write your 5 questions and have a partner from your reading group answer the questions 	using the article. If they cannot answer them, you will need to revise them. Make sure to 	use the question stems from the handout w/ standards for Informational Texts. </a:t>
            </a:r>
            <a:r>
              <a:rPr lang="en-US" dirty="0" smtClean="0">
                <a:latin typeface="+mn-lt"/>
                <a:ea typeface="Calibri"/>
                <a:cs typeface="Calibri"/>
                <a:sym typeface="Wingdings" panose="05000000000000000000" pitchFamily="2" charset="2"/>
              </a:rPr>
              <a:t> </a:t>
            </a:r>
          </a:p>
          <a:p>
            <a:pPr lvl="4" eaLnBrk="1" fontAlgn="auto" hangingPunct="1">
              <a:lnSpc>
                <a:spcPct val="150000"/>
              </a:lnSpc>
              <a:spcBef>
                <a:spcPts val="0"/>
              </a:spcBef>
              <a:spcAft>
                <a:spcPts val="0"/>
              </a:spcAft>
              <a:buClr>
                <a:srgbClr val="000000"/>
              </a:buClr>
              <a:buSzPct val="100000"/>
              <a:defRPr/>
            </a:pPr>
            <a:r>
              <a:rPr lang="en-US" dirty="0">
                <a:latin typeface="+mn-lt"/>
                <a:ea typeface="Calibri"/>
                <a:cs typeface="Calibri"/>
                <a:sym typeface="Wingdings" panose="05000000000000000000" pitchFamily="2" charset="2"/>
              </a:rPr>
              <a:t>	</a:t>
            </a:r>
            <a:r>
              <a:rPr lang="en-US" b="1" dirty="0" smtClean="0">
                <a:solidFill>
                  <a:srgbClr val="00B050"/>
                </a:solidFill>
                <a:latin typeface="+mn-lt"/>
                <a:ea typeface="Calibri"/>
                <a:cs typeface="Calibri"/>
                <a:sym typeface="Wingdings" panose="05000000000000000000" pitchFamily="2" charset="2"/>
              </a:rPr>
              <a:t>**Exit Ticket </a:t>
            </a:r>
            <a:r>
              <a:rPr lang="en-US" dirty="0" smtClean="0">
                <a:latin typeface="+mn-lt"/>
                <a:ea typeface="Calibri"/>
                <a:cs typeface="Calibri"/>
                <a:sym typeface="Wingdings" panose="05000000000000000000" pitchFamily="2" charset="2"/>
              </a:rPr>
              <a:t>= Write a 4-5 sentence response (on a half sheet of paper) to discuss how this 	going through this process will be helpful when analyzing argumentative writing the rest of the 	semester. </a:t>
            </a:r>
            <a:endParaRPr lang="en-US" dirty="0" smtClean="0">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b="1" dirty="0" smtClean="0">
                <a:solidFill>
                  <a:srgbClr val="00B050"/>
                </a:solidFill>
                <a:latin typeface="+mn-lt"/>
                <a:ea typeface="Calibri"/>
                <a:cs typeface="Calibri"/>
                <a:sym typeface="Calibri"/>
              </a:rPr>
              <a:t>If there is time, with your newly assigned reading groups</a:t>
            </a:r>
            <a:r>
              <a:rPr lang="en-US" dirty="0" smtClean="0">
                <a:latin typeface="+mn-lt"/>
                <a:ea typeface="Calibri"/>
                <a:cs typeface="Calibri"/>
                <a:sym typeface="Calibri"/>
              </a:rPr>
              <a:t>, go back through Act One, pgs. 3-48 (especially the section where we watched the movie) and fill out the note taker </a:t>
            </a:r>
            <a:r>
              <a:rPr lang="en-US" b="1" dirty="0" smtClean="0">
                <a:solidFill>
                  <a:srgbClr val="00B050"/>
                </a:solidFill>
                <a:latin typeface="+mn-lt"/>
                <a:ea typeface="Calibri"/>
                <a:cs typeface="Calibri"/>
                <a:sym typeface="Calibri"/>
              </a:rPr>
              <a:t>**Remember you have an assessment, tomorrow, to write an argumentative response for Act One of </a:t>
            </a:r>
            <a:r>
              <a:rPr lang="en-US" b="1" i="1" dirty="0" smtClean="0">
                <a:solidFill>
                  <a:srgbClr val="00B050"/>
                </a:solidFill>
                <a:latin typeface="+mn-lt"/>
                <a:ea typeface="Calibri"/>
                <a:cs typeface="Calibri"/>
                <a:sym typeface="Calibri"/>
              </a:rPr>
              <a:t>The Crucible</a:t>
            </a:r>
            <a:endParaRPr lang="en-US" b="1" i="1" dirty="0" smtClean="0">
              <a:solidFill>
                <a:srgbClr val="00B050"/>
              </a:solidFill>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b="1" dirty="0" smtClean="0">
                <a:ea typeface="Calibri"/>
                <a:cs typeface="Calibri"/>
                <a:sym typeface="Calibri"/>
              </a:rPr>
              <a:t>Learning </a:t>
            </a:r>
            <a:r>
              <a:rPr lang="en-US"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a:ea typeface="Calibri"/>
                <a:cs typeface="Calibri"/>
                <a:sym typeface="Calibri"/>
              </a:rPr>
              <a:t>I can cite strong and thorough textual evidence that supports my inferences and analysis. </a:t>
            </a:r>
            <a:endParaRPr lang="en-US" dirty="0" smtClean="0">
              <a:ea typeface="Calibri"/>
              <a:cs typeface="Calibri"/>
              <a:sym typeface="Calibri"/>
            </a:endParaRPr>
          </a:p>
          <a:p>
            <a:pPr marL="285750" indent="-285750">
              <a:buFont typeface="Arial" panose="020B0604020202020204" pitchFamily="34" charset="0"/>
              <a:buChar char="•"/>
              <a:defRPr/>
            </a:pPr>
            <a:r>
              <a:rPr lang="en-US" dirty="0"/>
              <a:t>I can give an objective summary of a text.</a:t>
            </a:r>
          </a:p>
          <a:p>
            <a:pPr marL="285750" indent="-285750">
              <a:buFont typeface="Arial" panose="020B0604020202020204" pitchFamily="34" charset="0"/>
              <a:buChar char="•"/>
              <a:defRPr/>
            </a:pPr>
            <a:r>
              <a:rPr lang="en-US" dirty="0" smtClean="0"/>
              <a:t>I </a:t>
            </a:r>
            <a:r>
              <a:rPr lang="en-US" dirty="0"/>
              <a:t>can determine the author’s purpose for writing a text</a:t>
            </a:r>
          </a:p>
          <a:p>
            <a:pPr marL="285750" indent="-285750">
              <a:buFont typeface="Arial" panose="020B0604020202020204" pitchFamily="34" charset="0"/>
              <a:buChar char="•"/>
              <a:defRPr/>
            </a:pPr>
            <a:r>
              <a:rPr lang="en-US" dirty="0"/>
              <a:t>I can analyze and evaluate the effectiveness of the structure an author uses in his argument</a:t>
            </a:r>
            <a:r>
              <a:rPr lang="en-US" sz="1600" dirty="0"/>
              <a: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noGrp="1"/>
          </p:cNvSpPr>
          <p:nvPr>
            <p:ph type="title"/>
          </p:nvPr>
        </p:nvSpPr>
        <p:spPr>
          <a:xfrm>
            <a:off x="1952625" y="4686300"/>
            <a:ext cx="5486400" cy="566738"/>
          </a:xfrm>
        </p:spPr>
        <p:txBody>
          <a:bodyPr/>
          <a:lstStyle/>
          <a:p>
            <a:pPr algn="ctr">
              <a:spcBef>
                <a:spcPct val="0"/>
              </a:spcBef>
            </a:pPr>
            <a:r>
              <a:rPr lang="en-US" altLang="x-none" sz="2000" b="1">
                <a:latin typeface="Arial" charset="0"/>
                <a:ea typeface="Arial" charset="0"/>
                <a:cs typeface="Arial" charset="0"/>
              </a:rPr>
              <a:t>Mr. Mike Schmitt</a:t>
            </a:r>
          </a:p>
        </p:txBody>
      </p:sp>
      <p:sp>
        <p:nvSpPr>
          <p:cNvPr id="29699" name="Text Placeholder 3"/>
          <p:cNvSpPr txBox="1">
            <a:spLocks noGrp="1"/>
          </p:cNvSpPr>
          <p:nvPr>
            <p:ph type="body" idx="1"/>
          </p:nvPr>
        </p:nvSpPr>
        <p:spPr>
          <a:xfrm>
            <a:off x="1543050" y="5253038"/>
            <a:ext cx="6305550" cy="804862"/>
          </a:xfrm>
        </p:spPr>
        <p:txBody>
          <a:bodyPr/>
          <a:lstStyle/>
          <a:p>
            <a:pPr algn="ctr">
              <a:spcBef>
                <a:spcPct val="0"/>
              </a:spcBef>
              <a:buFont typeface="Calibri" charset="0"/>
              <a:buNone/>
            </a:pPr>
            <a:r>
              <a:rPr lang="en-US" altLang="x-none" sz="1600">
                <a:latin typeface="Arial" charset="0"/>
                <a:ea typeface="Arial" charset="0"/>
                <a:cs typeface="Arial" charset="0"/>
              </a:rPr>
              <a:t>He is a graduate from the best university in the Magic Mitten, Michigan State University. He is the current adviser for the school newspaper, </a:t>
            </a:r>
            <a:r>
              <a:rPr lang="en-US" altLang="x-none" sz="1600" i="1">
                <a:latin typeface="Arial" charset="0"/>
                <a:ea typeface="Arial" charset="0"/>
                <a:cs typeface="Arial" charset="0"/>
              </a:rPr>
              <a:t>The Pioneer Press</a:t>
            </a:r>
            <a:r>
              <a:rPr lang="en-US" altLang="x-none" sz="1600">
                <a:latin typeface="Arial" charset="0"/>
                <a:ea typeface="Arial" charset="0"/>
                <a:cs typeface="Arial" charset="0"/>
              </a:rPr>
              <a:t>. He is a former ninth grade and twelfth grade teacher at Dearborn High. </a:t>
            </a:r>
          </a:p>
          <a:p>
            <a:pPr algn="ctr">
              <a:spcBef>
                <a:spcPct val="0"/>
              </a:spcBef>
              <a:buFont typeface="Calibri" charset="0"/>
              <a:buNone/>
            </a:pPr>
            <a:r>
              <a:rPr lang="en-US" altLang="x-none" sz="1600">
                <a:latin typeface="Arial" charset="0"/>
                <a:ea typeface="Arial" charset="0"/>
                <a:cs typeface="Arial" charset="0"/>
              </a:rPr>
              <a:t>He is your current teacher for LA 5. </a:t>
            </a:r>
            <a:r>
              <a:rPr lang="en-US" altLang="x-none" sz="1600">
                <a:latin typeface="Arial" charset="0"/>
                <a:ea typeface="Arial" charset="0"/>
                <a:cs typeface="Arial" charset="0"/>
                <a:sym typeface="Wingdings" charset="2"/>
              </a:rPr>
              <a:t></a:t>
            </a:r>
            <a:endParaRPr lang="en-US" altLang="x-none" sz="2000" b="1">
              <a:latin typeface="Arial" charset="0"/>
              <a:ea typeface="Arial" charset="0"/>
              <a:cs typeface="Arial" charset="0"/>
            </a:endParaRPr>
          </a:p>
        </p:txBody>
      </p:sp>
      <p:pic>
        <p:nvPicPr>
          <p:cNvPr id="2970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04800"/>
            <a:ext cx="3381375"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txBox="1">
            <a:spLocks noGrp="1" noChangeArrowheads="1"/>
          </p:cNvSpPr>
          <p:nvPr>
            <p:ph type="body" idx="1"/>
          </p:nvPr>
        </p:nvSpPr>
        <p:spPr>
          <a:xfrm>
            <a:off x="0" y="0"/>
            <a:ext cx="9144000" cy="6858000"/>
          </a:xfrm>
        </p:spPr>
        <p:txBody>
          <a:bodyPr/>
          <a:lstStyle/>
          <a:p>
            <a:pPr algn="ctr" eaLnBrk="1" hangingPunct="1">
              <a:lnSpc>
                <a:spcPct val="80000"/>
              </a:lnSpc>
            </a:pPr>
            <a:r>
              <a:rPr lang="en-US" altLang="en-US" sz="2800" b="1">
                <a:latin typeface="Kristen ITC" charset="0"/>
                <a:ea typeface="Arial" charset="0"/>
                <a:cs typeface="Arial" charset="0"/>
              </a:rPr>
              <a:t>11/3/16</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Word: </a:t>
            </a:r>
            <a:r>
              <a:rPr lang="en-US" altLang="en-US" sz="2000">
                <a:latin typeface="Kristen ITC" charset="0"/>
                <a:ea typeface="Arial" charset="0"/>
                <a:cs typeface="Arial" charset="0"/>
              </a:rPr>
              <a:t>stringent</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Part of speech: </a:t>
            </a:r>
            <a:r>
              <a:rPr lang="en-US" altLang="en-US" sz="2000">
                <a:latin typeface="Kristen ITC" charset="0"/>
                <a:ea typeface="Arial" charset="0"/>
                <a:cs typeface="Arial" charset="0"/>
              </a:rPr>
              <a:t>adjective</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Pronunciation: strin</a:t>
            </a:r>
            <a:r>
              <a:rPr lang="en-US" altLang="en-US" sz="2000">
                <a:latin typeface="Kristen ITC" charset="0"/>
                <a:ea typeface="Arial" charset="0"/>
                <a:cs typeface="Arial" charset="0"/>
              </a:rPr>
              <a:t>-j</a:t>
            </a:r>
            <a:r>
              <a:rPr lang="en-US" altLang="en-US" sz="2000" i="1">
                <a:latin typeface="Kristen ITC" charset="0"/>
                <a:ea typeface="Arial" charset="0"/>
                <a:cs typeface="Arial" charset="0"/>
              </a:rPr>
              <a:t>uh</a:t>
            </a:r>
            <a:r>
              <a:rPr lang="en-US" altLang="en-US" sz="2000" b="1">
                <a:latin typeface="Kristen ITC" charset="0"/>
                <a:ea typeface="Arial" charset="0"/>
                <a:cs typeface="Arial" charset="0"/>
              </a:rPr>
              <a:t>  </a:t>
            </a:r>
            <a:r>
              <a:rPr lang="en-US" altLang="en-US" sz="2000">
                <a:latin typeface="Kristen ITC" charset="0"/>
                <a:ea typeface="Arial" charset="0"/>
                <a:cs typeface="Arial" charset="0"/>
              </a:rPr>
              <a:t>nt </a:t>
            </a:r>
          </a:p>
          <a:p>
            <a:pPr eaLnBrk="1" hangingPunct="1">
              <a:lnSpc>
                <a:spcPct val="80000"/>
              </a:lnSpc>
            </a:pPr>
            <a:endParaRPr lang="en-US" altLang="en-US" sz="2000">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Origins:</a:t>
            </a:r>
            <a:r>
              <a:rPr lang="en-US" altLang="en-US" sz="2000">
                <a:latin typeface="Kristen ITC" charset="0"/>
                <a:ea typeface="Arial" charset="0"/>
                <a:cs typeface="Arial" charset="0"/>
              </a:rPr>
              <a:t> </a:t>
            </a:r>
          </a:p>
          <a:p>
            <a:pPr eaLnBrk="1" hangingPunct="1">
              <a:lnSpc>
                <a:spcPct val="80000"/>
              </a:lnSpc>
            </a:pPr>
            <a:r>
              <a:rPr lang="en-US" altLang="en-US" sz="2000" b="1">
                <a:latin typeface="Kristen ITC" charset="0"/>
                <a:ea typeface="Arial" charset="0"/>
                <a:cs typeface="Arial" charset="0"/>
              </a:rPr>
              <a:t>	</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Related Forms: </a:t>
            </a:r>
            <a:r>
              <a:rPr lang="en-US" altLang="en-US" sz="2000">
                <a:latin typeface="Kristen ITC" charset="0"/>
                <a:ea typeface="Arial" charset="0"/>
                <a:cs typeface="Arial" charset="0"/>
              </a:rPr>
              <a:t>stringently (adverb)</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Sentence:</a:t>
            </a:r>
            <a:r>
              <a:rPr lang="en-US" altLang="en-US" sz="2000">
                <a:latin typeface="Kristen ITC" charset="0"/>
                <a:ea typeface="Arial" charset="0"/>
                <a:cs typeface="Arial" charset="0"/>
              </a:rPr>
              <a:t> When he moved back home after having lived in an apartment of his own during his freshman year of college, Mr. Schmitt found the restrictions of a 9 pm curfew and having to call his parents every time he drove somewhere to be too </a:t>
            </a:r>
            <a:r>
              <a:rPr lang="en-US" altLang="en-US" sz="2000" b="1">
                <a:latin typeface="Kristen ITC" charset="0"/>
                <a:ea typeface="Arial" charset="0"/>
                <a:cs typeface="Arial" charset="0"/>
              </a:rPr>
              <a:t>stringent</a:t>
            </a:r>
            <a:r>
              <a:rPr lang="en-US" altLang="en-US" sz="2000">
                <a:latin typeface="Kristen ITC" charset="0"/>
                <a:ea typeface="Arial" charset="0"/>
                <a:cs typeface="Arial" charset="0"/>
              </a:rPr>
              <a:t>, so he moved out again immediately.</a:t>
            </a:r>
            <a:endParaRPr lang="en-US" altLang="en-US" sz="2000" b="1">
              <a:latin typeface="Kristen ITC" charset="0"/>
              <a:ea typeface="Arial" charset="0"/>
              <a:cs typeface="Arial" charset="0"/>
            </a:endParaRP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Predicted Definition:</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Definition:</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endParaRPr lang="en-US" altLang="en-US" sz="2000" b="1">
              <a:latin typeface="Kristen ITC" charset="0"/>
              <a:ea typeface="Arial" charset="0"/>
              <a:cs typeface="Arial" charset="0"/>
            </a:endParaRPr>
          </a:p>
        </p:txBody>
      </p:sp>
      <p:sp>
        <p:nvSpPr>
          <p:cNvPr id="2" name="TextBox 1"/>
          <p:cNvSpPr txBox="1">
            <a:spLocks noChangeArrowheads="1"/>
          </p:cNvSpPr>
          <p:nvPr/>
        </p:nvSpPr>
        <p:spPr bwMode="auto">
          <a:xfrm>
            <a:off x="1219200" y="2222500"/>
            <a:ext cx="4432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from “stringere” (to draw tight)</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1600200" y="5543550"/>
            <a:ext cx="52038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rigorously binding or exacting; strict; severe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11/4/16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b="1" dirty="0">
                <a:latin typeface="+mn-lt"/>
                <a:ea typeface="Calibri"/>
                <a:cs typeface="Calibri"/>
                <a:sym typeface="Calibri"/>
              </a:rPr>
              <a:t>Bell Work:</a:t>
            </a:r>
            <a:r>
              <a:rPr lang="en-US" dirty="0">
                <a:latin typeface="+mn-lt"/>
                <a:ea typeface="Calibri"/>
                <a:cs typeface="Calibri"/>
                <a:sym typeface="Calibri"/>
              </a:rPr>
              <a:t> </a:t>
            </a:r>
            <a:r>
              <a:rPr lang="en-US" dirty="0" smtClean="0">
                <a:latin typeface="+mn-lt"/>
                <a:ea typeface="Calibri"/>
                <a:cs typeface="Calibri"/>
                <a:sym typeface="Calibri"/>
              </a:rPr>
              <a:t>WOTD = conducive (</a:t>
            </a:r>
            <a:r>
              <a:rPr lang="en-US" dirty="0" err="1" smtClean="0">
                <a:latin typeface="+mn-lt"/>
                <a:ea typeface="Calibri"/>
                <a:cs typeface="Calibri"/>
                <a:sym typeface="Calibri"/>
              </a:rPr>
              <a:t>adj</a:t>
            </a:r>
            <a:r>
              <a:rPr lang="en-US" dirty="0" smtClean="0">
                <a:latin typeface="+mn-lt"/>
                <a:ea typeface="Calibri"/>
                <a:cs typeface="Calibri"/>
                <a:sym typeface="Calibri"/>
              </a:rPr>
              <a:t>)</a:t>
            </a:r>
            <a:endParaRPr lang="en-US"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b="1" dirty="0" smtClean="0">
                <a:latin typeface="+mn-lt"/>
                <a:ea typeface="Calibri"/>
                <a:cs typeface="Calibri"/>
                <a:sym typeface="Calibri"/>
              </a:rPr>
              <a:t>In </a:t>
            </a:r>
            <a:r>
              <a:rPr lang="en-US"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b="1" dirty="0" smtClean="0">
                <a:latin typeface="+mn-lt"/>
                <a:ea typeface="Calibri"/>
                <a:cs typeface="Calibri"/>
                <a:sym typeface="Calibri"/>
              </a:rPr>
              <a:t>Writing assignment on Act One of The Crucible. </a:t>
            </a:r>
            <a:r>
              <a:rPr lang="en-US" dirty="0" smtClean="0">
                <a:latin typeface="+mn-lt"/>
                <a:ea typeface="Calibri"/>
                <a:cs typeface="Calibri"/>
                <a:sym typeface="Calibri"/>
              </a:rPr>
              <a:t>		</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WHEN YOU ARE DONE, FOLLOW THESE DIRECTIONS:</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1) Turn your quiz in by placing it in the folder on my desk. </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2)  **Write your 5 questions and have a partner from your reading group answer the questions using the article. If they cannot answer them, you will need to revise them. Make sure to use the question stems from the handout w/ standards for Informational Texts. </a:t>
            </a:r>
            <a:r>
              <a:rPr lang="en-US" dirty="0" smtClean="0">
                <a:latin typeface="+mn-lt"/>
                <a:ea typeface="Calibri"/>
                <a:cs typeface="Calibri"/>
                <a:sym typeface="Wingdings" panose="05000000000000000000" pitchFamily="2" charset="2"/>
              </a:rPr>
              <a:t> </a:t>
            </a:r>
          </a:p>
          <a:p>
            <a:pPr lvl="4" eaLnBrk="1" fontAlgn="auto" hangingPunct="1">
              <a:lnSpc>
                <a:spcPct val="150000"/>
              </a:lnSpc>
              <a:spcBef>
                <a:spcPts val="0"/>
              </a:spcBef>
              <a:spcAft>
                <a:spcPts val="0"/>
              </a:spcAft>
              <a:buClr>
                <a:srgbClr val="000000"/>
              </a:buClr>
              <a:buSzPct val="100000"/>
              <a:defRPr/>
            </a:pPr>
            <a:endParaRPr lang="en-US"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b="1" dirty="0" smtClean="0">
                <a:ea typeface="Calibri"/>
                <a:cs typeface="Calibri"/>
                <a:sym typeface="Calibri"/>
              </a:rPr>
              <a:t>Learning </a:t>
            </a:r>
            <a:r>
              <a:rPr lang="en-US"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a:ea typeface="Calibri"/>
                <a:cs typeface="Calibri"/>
                <a:sym typeface="Calibri"/>
              </a:rPr>
              <a:t>I can cite strong and thorough textual evidence that supports my inferences and analysis. </a:t>
            </a:r>
            <a:endParaRPr lang="en-US" dirty="0" smtClean="0">
              <a:ea typeface="Calibri"/>
              <a:cs typeface="Calibri"/>
              <a:sym typeface="Calibri"/>
            </a:endParaRPr>
          </a:p>
          <a:p>
            <a:pPr marL="285750" indent="-285750">
              <a:buFont typeface="Arial" panose="020B0604020202020204" pitchFamily="34" charset="0"/>
              <a:buChar char="•"/>
              <a:defRPr/>
            </a:pPr>
            <a:r>
              <a:rPr lang="en-US" dirty="0"/>
              <a:t>I can give an objective summary of a text.</a:t>
            </a:r>
          </a:p>
          <a:p>
            <a:pPr marL="285750" indent="-285750">
              <a:buFont typeface="Arial" panose="020B0604020202020204" pitchFamily="34" charset="0"/>
              <a:buChar char="•"/>
              <a:defRPr/>
            </a:pPr>
            <a:r>
              <a:rPr lang="en-US" dirty="0" smtClean="0"/>
              <a:t>I </a:t>
            </a:r>
            <a:r>
              <a:rPr lang="en-US" dirty="0"/>
              <a:t>can determine the author’s purpose for writing a text</a:t>
            </a:r>
          </a:p>
          <a:p>
            <a:pPr marL="285750" indent="-285750">
              <a:buFont typeface="Arial" panose="020B0604020202020204" pitchFamily="34" charset="0"/>
              <a:buChar char="•"/>
              <a:defRPr/>
            </a:pPr>
            <a:r>
              <a:rPr lang="en-US" dirty="0"/>
              <a:t>I can analyze and evaluate the effectiveness of the structure an author uses in his argument</a:t>
            </a:r>
            <a:r>
              <a:rPr lang="en-US" sz="1600" dirty="0"/>
              <a: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txBox="1">
            <a:spLocks noGrp="1" noChangeArrowheads="1"/>
          </p:cNvSpPr>
          <p:nvPr>
            <p:ph type="body" idx="1"/>
          </p:nvPr>
        </p:nvSpPr>
        <p:spPr>
          <a:xfrm>
            <a:off x="0" y="0"/>
            <a:ext cx="9144000" cy="6858000"/>
          </a:xfrm>
        </p:spPr>
        <p:txBody>
          <a:bodyPr/>
          <a:lstStyle/>
          <a:p>
            <a:pPr eaLnBrk="1" hangingPunct="1">
              <a:lnSpc>
                <a:spcPct val="80000"/>
              </a:lnSpc>
            </a:pPr>
            <a:endParaRPr lang="en-US" altLang="en-US" sz="2000" b="1">
              <a:latin typeface="Kristen ITC" charset="0"/>
              <a:ea typeface="Arial" charset="0"/>
              <a:cs typeface="Arial" charset="0"/>
            </a:endParaRPr>
          </a:p>
          <a:p>
            <a:pPr algn="ctr" eaLnBrk="1" hangingPunct="1">
              <a:lnSpc>
                <a:spcPct val="80000"/>
              </a:lnSpc>
            </a:pPr>
            <a:r>
              <a:rPr lang="en-US" altLang="en-US" sz="2000" b="1">
                <a:latin typeface="Kristen ITC" charset="0"/>
                <a:ea typeface="Arial" charset="0"/>
                <a:cs typeface="Arial" charset="0"/>
              </a:rPr>
              <a:t>11/4/16</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Word: </a:t>
            </a:r>
            <a:r>
              <a:rPr lang="en-US" altLang="en-US" sz="2000">
                <a:latin typeface="Kristen ITC" charset="0"/>
                <a:ea typeface="Arial" charset="0"/>
                <a:cs typeface="Arial" charset="0"/>
              </a:rPr>
              <a:t>conducive</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Part of speech: </a:t>
            </a:r>
            <a:r>
              <a:rPr lang="en-US" altLang="en-US" sz="2000">
                <a:latin typeface="Kristen ITC" charset="0"/>
                <a:ea typeface="Arial" charset="0"/>
                <a:cs typeface="Arial" charset="0"/>
              </a:rPr>
              <a:t>adjective</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Pronunciation: </a:t>
            </a:r>
            <a:r>
              <a:rPr lang="en-US" altLang="en-US" sz="2000">
                <a:latin typeface="Kristen ITC" charset="0"/>
                <a:ea typeface="Arial" charset="0"/>
                <a:cs typeface="Arial" charset="0"/>
              </a:rPr>
              <a:t>kuh n-</a:t>
            </a:r>
            <a:r>
              <a:rPr lang="en-US" altLang="en-US" sz="2000" b="1">
                <a:latin typeface="Kristen ITC" charset="0"/>
                <a:ea typeface="Arial" charset="0"/>
                <a:cs typeface="Arial" charset="0"/>
              </a:rPr>
              <a:t>doo</a:t>
            </a:r>
            <a:r>
              <a:rPr lang="en-US" altLang="en-US" sz="2000">
                <a:latin typeface="Kristen ITC" charset="0"/>
                <a:ea typeface="Arial" charset="0"/>
                <a:cs typeface="Arial" charset="0"/>
              </a:rPr>
              <a:t>-siv </a:t>
            </a:r>
          </a:p>
          <a:p>
            <a:pPr eaLnBrk="1" hangingPunct="1">
              <a:lnSpc>
                <a:spcPct val="80000"/>
              </a:lnSpc>
            </a:pPr>
            <a:endParaRPr lang="en-US" altLang="en-US" sz="2000">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Origins:</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Related Forms: </a:t>
            </a:r>
            <a:r>
              <a:rPr lang="en-US" altLang="en-US" sz="2000">
                <a:latin typeface="Kristen ITC" charset="0"/>
                <a:ea typeface="Arial" charset="0"/>
                <a:cs typeface="Arial" charset="0"/>
              </a:rPr>
              <a:t>conduct (verb) (not necessarily “conduct” (noun))</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Sentence:</a:t>
            </a:r>
            <a:r>
              <a:rPr lang="en-US" altLang="en-US" sz="2000">
                <a:latin typeface="Kristen ITC" charset="0"/>
                <a:ea typeface="Arial" charset="0"/>
                <a:cs typeface="Arial" charset="0"/>
              </a:rPr>
              <a:t> Neither my older brother’s </a:t>
            </a:r>
            <a:r>
              <a:rPr lang="en-US" altLang="en-US" sz="2000" u="sng">
                <a:latin typeface="Kristen ITC" charset="0"/>
                <a:ea typeface="Arial" charset="0"/>
                <a:cs typeface="Arial" charset="0"/>
              </a:rPr>
              <a:t>stereo thumping at full blast</a:t>
            </a:r>
            <a:r>
              <a:rPr lang="en-US" altLang="en-US" sz="2000">
                <a:latin typeface="Kristen ITC" charset="0"/>
                <a:ea typeface="Arial" charset="0"/>
                <a:cs typeface="Arial" charset="0"/>
              </a:rPr>
              <a:t> nor my </a:t>
            </a:r>
            <a:r>
              <a:rPr lang="en-US" altLang="en-US" sz="2000" u="sng">
                <a:latin typeface="Kristen ITC" charset="0"/>
                <a:ea typeface="Arial" charset="0"/>
                <a:cs typeface="Arial" charset="0"/>
              </a:rPr>
              <a:t>parents arguing loudly </a:t>
            </a:r>
            <a:r>
              <a:rPr lang="en-US" altLang="en-US" sz="2000">
                <a:latin typeface="Kristen ITC" charset="0"/>
                <a:ea typeface="Arial" charset="0"/>
                <a:cs typeface="Arial" charset="0"/>
              </a:rPr>
              <a:t>in the next room were </a:t>
            </a:r>
            <a:r>
              <a:rPr lang="en-US" altLang="en-US" sz="2000" b="1">
                <a:latin typeface="Kristen ITC" charset="0"/>
                <a:ea typeface="Arial" charset="0"/>
                <a:cs typeface="Arial" charset="0"/>
              </a:rPr>
              <a:t>conducive</a:t>
            </a:r>
            <a:r>
              <a:rPr lang="en-US" altLang="en-US" sz="2000">
                <a:latin typeface="Kristen ITC" charset="0"/>
                <a:ea typeface="Arial" charset="0"/>
                <a:cs typeface="Arial" charset="0"/>
              </a:rPr>
              <a:t> to my efforts to study for the SAT.</a:t>
            </a:r>
            <a:endParaRPr lang="en-US" altLang="en-US" sz="2000" b="1">
              <a:latin typeface="Kristen ITC" charset="0"/>
              <a:ea typeface="Arial" charset="0"/>
              <a:cs typeface="Arial" charset="0"/>
            </a:endParaRP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Predicted Definition:</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Definition:</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endParaRPr lang="en-US" altLang="en-US" sz="2000" b="1">
              <a:latin typeface="Kristen ITC" charset="0"/>
              <a:ea typeface="Arial" charset="0"/>
              <a:cs typeface="Arial" charset="0"/>
            </a:endParaRPr>
          </a:p>
        </p:txBody>
      </p:sp>
      <p:sp>
        <p:nvSpPr>
          <p:cNvPr id="2" name="TextBox 1"/>
          <p:cNvSpPr txBox="1">
            <a:spLocks noChangeArrowheads="1"/>
          </p:cNvSpPr>
          <p:nvPr/>
        </p:nvSpPr>
        <p:spPr bwMode="auto">
          <a:xfrm>
            <a:off x="1066800" y="2209800"/>
            <a:ext cx="52308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Latin: con (together; with) + ducere (to lead)</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1600200" y="4953000"/>
            <a:ext cx="7467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tending to produce; conducing; contributive; helpful; favorable (usually followed by “to”) </a:t>
            </a:r>
          </a:p>
          <a:p>
            <a:pPr eaLnBrk="1" hangingPunct="1"/>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11/7/16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With a partner, study vocabulary words for your quiz (10 minutes)</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Study for WOTD Quiz (10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Quiz (20 mins) </a:t>
            </a:r>
          </a:p>
          <a:p>
            <a:pPr eaLnBrk="1" fontAlgn="auto" hangingPunct="1">
              <a:lnSpc>
                <a:spcPct val="150000"/>
              </a:lnSpc>
              <a:spcBef>
                <a:spcPts val="0"/>
              </a:spcBef>
              <a:spcAft>
                <a:spcPts val="0"/>
              </a:spcAft>
              <a:buClr>
                <a:srgbClr val="000000"/>
              </a:buClr>
              <a:buSzPct val="100000"/>
              <a:defRPr/>
            </a:pPr>
            <a:r>
              <a:rPr lang="en-US" sz="1600" b="1" dirty="0" smtClean="0">
                <a:solidFill>
                  <a:srgbClr val="7030A0"/>
                </a:solidFill>
                <a:latin typeface="+mn-lt"/>
                <a:ea typeface="Calibri"/>
                <a:cs typeface="Calibri"/>
                <a:sym typeface="Calibri"/>
              </a:rPr>
              <a:t>**Test Number = </a:t>
            </a:r>
            <a:r>
              <a:rPr lang="en-US" sz="1600" b="1" dirty="0" err="1" smtClean="0">
                <a:solidFill>
                  <a:srgbClr val="7030A0"/>
                </a:solidFill>
                <a:latin typeface="+mn-lt"/>
                <a:ea typeface="Calibri"/>
                <a:cs typeface="Calibri"/>
                <a:sym typeface="Calibri"/>
              </a:rPr>
              <a:t>FoS</a:t>
            </a:r>
            <a:r>
              <a:rPr lang="en-US" sz="1600" b="1" dirty="0" smtClean="0">
                <a:solidFill>
                  <a:srgbClr val="7030A0"/>
                </a:solidFill>
                <a:latin typeface="+mn-lt"/>
                <a:ea typeface="Calibri"/>
                <a:cs typeface="Calibri"/>
                <a:sym typeface="Calibri"/>
              </a:rPr>
              <a:t> for “Fall or Spring” OR </a:t>
            </a:r>
            <a:r>
              <a:rPr lang="en-US" sz="1600" b="1" dirty="0" err="1" smtClean="0">
                <a:solidFill>
                  <a:srgbClr val="7030A0"/>
                </a:solidFill>
                <a:latin typeface="+mn-lt"/>
                <a:ea typeface="Calibri"/>
                <a:cs typeface="Calibri"/>
                <a:sym typeface="Calibri"/>
              </a:rPr>
              <a:t>WoS</a:t>
            </a:r>
            <a:r>
              <a:rPr lang="en-US" sz="1600" b="1" dirty="0" smtClean="0">
                <a:solidFill>
                  <a:srgbClr val="7030A0"/>
                </a:solidFill>
                <a:latin typeface="+mn-lt"/>
                <a:ea typeface="Calibri"/>
                <a:cs typeface="Calibri"/>
                <a:sym typeface="Calibri"/>
              </a:rPr>
              <a:t> for “Witches or Stitches”</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a:solidFill>
                  <a:srgbClr val="0070C0"/>
                </a:solidFill>
                <a:ea typeface="Calibri"/>
                <a:cs typeface="Calibri"/>
                <a:sym typeface="Calibri"/>
              </a:rPr>
              <a:t>2</a:t>
            </a:r>
            <a:r>
              <a:rPr lang="en-US" sz="1600" b="1" baseline="30000" dirty="0">
                <a:solidFill>
                  <a:srgbClr val="0070C0"/>
                </a:solidFill>
                <a:ea typeface="Calibri"/>
                <a:cs typeface="Calibri"/>
                <a:sym typeface="Calibri"/>
              </a:rPr>
              <a:t>nd</a:t>
            </a:r>
            <a:r>
              <a:rPr lang="en-US" sz="1600" b="1" dirty="0">
                <a:solidFill>
                  <a:srgbClr val="0070C0"/>
                </a:solidFill>
                <a:ea typeface="Calibri"/>
                <a:cs typeface="Calibri"/>
                <a:sym typeface="Calibri"/>
              </a:rPr>
              <a:t> and 3</a:t>
            </a:r>
            <a:r>
              <a:rPr lang="en-US" sz="1600" b="1" baseline="30000" dirty="0">
                <a:solidFill>
                  <a:srgbClr val="0070C0"/>
                </a:solidFill>
                <a:ea typeface="Calibri"/>
                <a:cs typeface="Calibri"/>
                <a:sym typeface="Calibri"/>
              </a:rPr>
              <a:t>rd</a:t>
            </a:r>
            <a:r>
              <a:rPr lang="en-US" sz="1600" b="1" dirty="0">
                <a:solidFill>
                  <a:srgbClr val="0070C0"/>
                </a:solidFill>
                <a:ea typeface="Calibri"/>
                <a:cs typeface="Calibri"/>
                <a:sym typeface="Calibri"/>
              </a:rPr>
              <a:t> Hour = SSR for 15 mins + start writing Weekly Response #4 (due next Sunday by 10 p.m</a:t>
            </a:r>
            <a:r>
              <a:rPr lang="en-US" sz="1600" b="1" dirty="0" smtClean="0">
                <a:solidFill>
                  <a:srgbClr val="0070C0"/>
                </a:solidFill>
                <a:ea typeface="Calibri"/>
                <a:cs typeface="Calibri"/>
                <a:sym typeface="Calibri"/>
              </a:rPr>
              <a:t>.)</a:t>
            </a:r>
            <a:endParaRPr lang="en-US" sz="1600" dirty="0" smtClean="0">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Finish ACT One Quiz for </a:t>
            </a:r>
            <a:r>
              <a:rPr lang="en-US" sz="1600" b="1" i="1" dirty="0" smtClean="0">
                <a:solidFill>
                  <a:srgbClr val="009A46"/>
                </a:solidFill>
                <a:latin typeface="+mn-lt"/>
                <a:ea typeface="Calibri"/>
                <a:cs typeface="Calibri"/>
                <a:sym typeface="Calibri"/>
              </a:rPr>
              <a:t>The Crucible </a:t>
            </a:r>
            <a:r>
              <a:rPr lang="en-US" sz="1600" b="1" dirty="0" smtClean="0">
                <a:solidFill>
                  <a:srgbClr val="009A46"/>
                </a:solidFill>
                <a:latin typeface="+mn-lt"/>
                <a:ea typeface="Calibri"/>
                <a:cs typeface="Calibri"/>
                <a:sym typeface="Calibri"/>
              </a:rPr>
              <a:t>(15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Switch questions with a partner for AOTW #5 and peer edit</a:t>
            </a:r>
            <a:r>
              <a:rPr lang="en-US" sz="1600" dirty="0">
                <a:latin typeface="+mn-lt"/>
                <a:ea typeface="Calibri"/>
                <a:cs typeface="Calibri"/>
                <a:sym typeface="Calibri"/>
              </a:rPr>
              <a:t> </a:t>
            </a:r>
            <a:r>
              <a:rPr lang="en-US" sz="1600" dirty="0" smtClean="0">
                <a:latin typeface="+mn-lt"/>
                <a:ea typeface="Calibri"/>
                <a:cs typeface="Calibri"/>
                <a:sym typeface="Calibri"/>
              </a:rPr>
              <a:t>(10 mins)	</a:t>
            </a:r>
          </a:p>
          <a:p>
            <a:pPr marL="285750" lvl="1"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Tomorrow, turn in AOTW #5 on witches and climate change (packet + 5 questions)</a:t>
            </a:r>
          </a:p>
          <a:p>
            <a:pPr lvl="4" eaLnBrk="1" fontAlgn="auto" hangingPunct="1">
              <a:lnSpc>
                <a:spcPct val="150000"/>
              </a:lnSpc>
              <a:spcBef>
                <a:spcPts val="0"/>
              </a:spcBef>
              <a:spcAft>
                <a:spcPts val="0"/>
              </a:spcAft>
              <a:buClr>
                <a:srgbClr val="000000"/>
              </a:buClr>
              <a:buSzPct val="100000"/>
              <a:defRPr/>
            </a:pP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smtClean="0"/>
              <a:t>I </a:t>
            </a:r>
            <a:r>
              <a:rPr lang="en-US" sz="1600" dirty="0"/>
              <a:t>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txBox="1">
            <a:spLocks noGrp="1" noChangeArrowheads="1"/>
          </p:cNvSpPr>
          <p:nvPr>
            <p:ph type="body" idx="1"/>
          </p:nvPr>
        </p:nvSpPr>
        <p:spPr>
          <a:xfrm>
            <a:off x="0" y="0"/>
            <a:ext cx="9144000" cy="6858000"/>
          </a:xfrm>
        </p:spPr>
        <p:txBody>
          <a:bodyPr/>
          <a:lstStyle/>
          <a:p>
            <a:pPr eaLnBrk="1" hangingPunct="1">
              <a:lnSpc>
                <a:spcPct val="80000"/>
              </a:lnSpc>
            </a:pPr>
            <a:endParaRPr lang="en-US" altLang="en-US" sz="2800" b="1">
              <a:latin typeface="Kristen ITC" charset="0"/>
              <a:ea typeface="Arial" charset="0"/>
              <a:cs typeface="Arial" charset="0"/>
            </a:endParaRPr>
          </a:p>
          <a:p>
            <a:pPr algn="ctr" eaLnBrk="1" hangingPunct="1">
              <a:lnSpc>
                <a:spcPct val="80000"/>
              </a:lnSpc>
            </a:pPr>
            <a:r>
              <a:rPr lang="en-US" altLang="en-US" sz="2800" b="1">
                <a:latin typeface="Kristen ITC" charset="0"/>
                <a:ea typeface="Arial" charset="0"/>
                <a:cs typeface="Arial" charset="0"/>
              </a:rPr>
              <a:t>11/9/16</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Word: </a:t>
            </a:r>
            <a:r>
              <a:rPr lang="en-US" altLang="en-US" sz="2000">
                <a:latin typeface="Kristen ITC" charset="0"/>
                <a:ea typeface="Arial" charset="0"/>
                <a:cs typeface="Arial" charset="0"/>
              </a:rPr>
              <a:t>falter</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Part of speech: </a:t>
            </a:r>
            <a:r>
              <a:rPr lang="en-US" altLang="en-US" sz="2000">
                <a:latin typeface="Kristen ITC" charset="0"/>
                <a:ea typeface="Arial" charset="0"/>
                <a:cs typeface="Arial" charset="0"/>
              </a:rPr>
              <a:t>verb</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Pronunciation: fawl-ter</a:t>
            </a:r>
          </a:p>
          <a:p>
            <a:pPr eaLnBrk="1" hangingPunct="1">
              <a:lnSpc>
                <a:spcPct val="80000"/>
              </a:lnSpc>
            </a:pPr>
            <a:endParaRPr lang="en-US" altLang="en-US" sz="2000">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Origins:</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Related Forms: </a:t>
            </a:r>
            <a:r>
              <a:rPr lang="en-US" altLang="en-US" sz="2000">
                <a:latin typeface="Kristen ITC" charset="0"/>
                <a:ea typeface="Arial" charset="0"/>
                <a:cs typeface="Arial" charset="0"/>
              </a:rPr>
              <a:t>falterer (noun), falteringly (adverb), nonfaltering (adj)</a:t>
            </a:r>
          </a:p>
          <a:p>
            <a:pPr eaLnBrk="1" hangingPunct="1">
              <a:lnSpc>
                <a:spcPct val="80000"/>
              </a:lnSpc>
            </a:pPr>
            <a:endParaRPr lang="en-US" altLang="en-US" sz="2000" b="1">
              <a:latin typeface="Kristen ITC" charset="0"/>
              <a:ea typeface="Arial" charset="0"/>
              <a:cs typeface="Arial" charset="0"/>
            </a:endParaRPr>
          </a:p>
          <a:p>
            <a:pPr eaLnBrk="1" hangingPunct="1">
              <a:lnSpc>
                <a:spcPct val="150000"/>
              </a:lnSpc>
            </a:pPr>
            <a:r>
              <a:rPr lang="en-US" altLang="en-US" sz="2000" b="1">
                <a:latin typeface="Kristen ITC" charset="0"/>
                <a:ea typeface="Arial" charset="0"/>
                <a:cs typeface="Arial" charset="0"/>
              </a:rPr>
              <a:t>Sentence: </a:t>
            </a:r>
            <a:r>
              <a:rPr lang="en-US" altLang="en-US" sz="2000">
                <a:latin typeface="Kristen ITC" charset="0"/>
                <a:ea typeface="Arial" charset="0"/>
                <a:cs typeface="Arial" charset="0"/>
              </a:rPr>
              <a:t>When the bank teller noticed that the masked man began to </a:t>
            </a:r>
            <a:r>
              <a:rPr lang="en-US" altLang="en-US" sz="2000" b="1" u="sng">
                <a:latin typeface="Kristen ITC" charset="0"/>
                <a:ea typeface="Arial" charset="0"/>
                <a:cs typeface="Arial" charset="0"/>
              </a:rPr>
              <a:t>falter</a:t>
            </a:r>
            <a:r>
              <a:rPr lang="en-US" altLang="en-US" sz="2000">
                <a:latin typeface="Kristen ITC" charset="0"/>
                <a:ea typeface="Arial" charset="0"/>
                <a:cs typeface="Arial" charset="0"/>
              </a:rPr>
              <a:t> slightly, she discreetly pressed the silent alarm.</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Predicted Definition:</a:t>
            </a: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endParaRPr lang="en-US" altLang="en-US" sz="2000" b="1">
              <a:latin typeface="Kristen ITC" charset="0"/>
              <a:ea typeface="Arial" charset="0"/>
              <a:cs typeface="Arial" charset="0"/>
            </a:endParaRPr>
          </a:p>
          <a:p>
            <a:pPr eaLnBrk="1" hangingPunct="1">
              <a:lnSpc>
                <a:spcPct val="80000"/>
              </a:lnSpc>
            </a:pPr>
            <a:r>
              <a:rPr lang="en-US" altLang="en-US" sz="2000" b="1">
                <a:latin typeface="Kristen ITC" charset="0"/>
                <a:ea typeface="Arial" charset="0"/>
                <a:cs typeface="Arial" charset="0"/>
              </a:rPr>
              <a:t>Definition:</a:t>
            </a:r>
            <a:r>
              <a:rPr lang="en-US" altLang="en-US" sz="2000">
                <a:latin typeface="Kristen ITC" charset="0"/>
                <a:ea typeface="Arial" charset="0"/>
                <a:cs typeface="Arial" charset="0"/>
              </a:rPr>
              <a:t> </a:t>
            </a:r>
          </a:p>
          <a:p>
            <a:pPr eaLnBrk="1" hangingPunct="1">
              <a:lnSpc>
                <a:spcPct val="80000"/>
              </a:lnSpc>
            </a:pPr>
            <a:r>
              <a:rPr lang="en-US" altLang="en-US" sz="2000">
                <a:latin typeface="Kristen ITC" charset="0"/>
                <a:ea typeface="Arial" charset="0"/>
                <a:cs typeface="Arial" charset="0"/>
              </a:rPr>
              <a:t>	</a:t>
            </a:r>
            <a:endParaRPr lang="en-US" altLang="en-US" sz="2000" b="1">
              <a:latin typeface="Kristen ITC" charset="0"/>
              <a:ea typeface="Arial" charset="0"/>
              <a:cs typeface="Arial" charset="0"/>
            </a:endParaRPr>
          </a:p>
        </p:txBody>
      </p:sp>
      <p:sp>
        <p:nvSpPr>
          <p:cNvPr id="2" name="TextBox 1"/>
          <p:cNvSpPr txBox="1">
            <a:spLocks noChangeArrowheads="1"/>
          </p:cNvSpPr>
          <p:nvPr/>
        </p:nvSpPr>
        <p:spPr bwMode="auto">
          <a:xfrm>
            <a:off x="1066800" y="2438400"/>
            <a:ext cx="5808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1800">
                <a:solidFill>
                  <a:schemeClr val="tx1"/>
                </a:solidFill>
                <a:latin typeface="Kristen ITC" charset="0"/>
              </a:rPr>
              <a:t>Middle English, falteren = to stammer and stagger</a:t>
            </a:r>
          </a:p>
          <a:p>
            <a:pPr eaLnBrk="1" hangingPunct="1"/>
            <a:endParaRPr lang="en-US" altLang="en-US" sz="1800">
              <a:solidFill>
                <a:schemeClr val="tx1"/>
              </a:solidFill>
            </a:endParaRPr>
          </a:p>
        </p:txBody>
      </p:sp>
      <p:sp>
        <p:nvSpPr>
          <p:cNvPr id="3" name="TextBox 2"/>
          <p:cNvSpPr txBox="1">
            <a:spLocks noChangeArrowheads="1"/>
          </p:cNvSpPr>
          <p:nvPr/>
        </p:nvSpPr>
        <p:spPr bwMode="auto">
          <a:xfrm>
            <a:off x="1600200" y="5545138"/>
            <a:ext cx="746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1800">
                <a:solidFill>
                  <a:schemeClr val="tx1"/>
                </a:solidFill>
                <a:latin typeface="Kristen ITC" charset="0"/>
              </a:rPr>
              <a:t>to hesitate or waver in action, purpose, intent, etc</a:t>
            </a:r>
            <a:r>
              <a:rPr lang="en-US" altLang="x-none" sz="1800">
                <a:solidFill>
                  <a:schemeClr val="tx1"/>
                </a:solidFill>
              </a:rPr>
              <a:t>.</a:t>
            </a:r>
            <a:endParaRPr lang="en-US" altLang="en-US" sz="18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11/9/16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falter (verb)</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falter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 has more power?” Group activity w/ your assigned Reading Groups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begin reading Act 2. Fill out Window Notes for Act Two and Note taker on major themes to be analyzed (power, hysteria, persecution, etc.)</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*2</a:t>
            </a:r>
            <a:r>
              <a:rPr lang="en-US" sz="1600" b="1" baseline="30000" dirty="0" smtClean="0">
                <a:solidFill>
                  <a:srgbClr val="009A46"/>
                </a:solidFill>
                <a:latin typeface="+mn-lt"/>
                <a:ea typeface="Calibri"/>
                <a:cs typeface="Calibri"/>
                <a:sym typeface="Calibri"/>
              </a:rPr>
              <a:t>nd</a:t>
            </a:r>
            <a:r>
              <a:rPr lang="en-US" sz="1600" b="1" dirty="0" smtClean="0">
                <a:solidFill>
                  <a:srgbClr val="009A46"/>
                </a:solidFill>
                <a:latin typeface="+mn-lt"/>
                <a:ea typeface="Calibri"/>
                <a:cs typeface="Calibri"/>
                <a:sym typeface="Calibri"/>
              </a:rPr>
              <a:t>, 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Turn in AOTW #5 on witches and climate change (packet + 5 questions)</a:t>
            </a: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smtClean="0"/>
              <a:t>I </a:t>
            </a:r>
            <a:r>
              <a:rPr lang="en-US" sz="1600" dirty="0"/>
              <a:t>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11/10/16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magistrate (noun)</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magistrate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Go over and discuss rubric for group/collaboration work</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begin reading Act 2. Fill out </a:t>
            </a:r>
            <a:r>
              <a:rPr lang="en-US" sz="1600" b="1" dirty="0" smtClean="0">
                <a:latin typeface="+mn-lt"/>
                <a:ea typeface="Calibri"/>
                <a:cs typeface="Calibri"/>
                <a:sym typeface="Calibri"/>
              </a:rPr>
              <a:t>Window Notes for Act Two </a:t>
            </a:r>
            <a:r>
              <a:rPr lang="en-US" sz="1600" dirty="0" smtClean="0">
                <a:latin typeface="+mn-lt"/>
                <a:ea typeface="Calibri"/>
                <a:cs typeface="Calibri"/>
                <a:sym typeface="Calibri"/>
              </a:rPr>
              <a:t>and Note taker on major themes to be analyzed (power, hysteria, persecution, etc.).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tx1"/>
                </a:solidFill>
                <a:latin typeface="+mn-lt"/>
                <a:ea typeface="Calibri"/>
                <a:cs typeface="Calibri"/>
                <a:sym typeface="Calibri"/>
              </a:rPr>
              <a:t>Small groups = Assign roles for reading and for filling out the Window Notes + the Note taker on major themes to be analyzed (power, hysteria, persecution, etc.) **Up to pg. 63</a:t>
            </a:r>
            <a:endParaRPr lang="en-US" sz="1600" dirty="0">
              <a:solidFill>
                <a:schemeClr val="tx1"/>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*2</a:t>
            </a:r>
            <a:r>
              <a:rPr lang="en-US" sz="1600" b="1" baseline="30000" dirty="0" smtClean="0">
                <a:solidFill>
                  <a:srgbClr val="009A46"/>
                </a:solidFill>
                <a:latin typeface="+mn-lt"/>
                <a:ea typeface="Calibri"/>
                <a:cs typeface="Calibri"/>
                <a:sym typeface="Calibri"/>
              </a:rPr>
              <a:t>nd</a:t>
            </a:r>
            <a:r>
              <a:rPr lang="en-US" sz="1600" b="1" dirty="0" smtClean="0">
                <a:solidFill>
                  <a:srgbClr val="009A46"/>
                </a:solidFill>
                <a:latin typeface="+mn-lt"/>
                <a:ea typeface="Calibri"/>
                <a:cs typeface="Calibri"/>
                <a:sym typeface="Calibri"/>
              </a:rPr>
              <a:t>, 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Turn in AOTW #5 on witches and climate change (packet + 5 questions)</a:t>
            </a: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a:t>
            </a:r>
          </a:p>
          <a:p>
            <a:pPr marL="285750" lvl="4" indent="-285750" eaLnBrk="1" fontAlgn="auto" hangingPunct="1">
              <a:lnSpc>
                <a:spcPct val="150000"/>
              </a:lnSpc>
              <a:spcBef>
                <a:spcPts val="0"/>
              </a:spcBef>
              <a:spcAft>
                <a:spcPts val="0"/>
              </a:spcAft>
              <a:buClr>
                <a:srgbClr val="000000"/>
              </a:buClr>
              <a:buSzPct val="100000"/>
              <a:buFont typeface="Arial" charset="0"/>
              <a:buChar char="•"/>
              <a:defRPr/>
            </a:pPr>
            <a:r>
              <a:rPr lang="en-US" sz="1600" b="1" dirty="0" smtClean="0">
                <a:solidFill>
                  <a:srgbClr val="009A46"/>
                </a:solidFill>
                <a:ea typeface="Calibri"/>
                <a:cs typeface="Calibri"/>
                <a:sym typeface="Calibri"/>
              </a:rPr>
              <a:t>Make sure notes are completed for Part 1 of Act 2 (up to pg. 63). </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11/10 /16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magistrate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b="1" dirty="0" err="1">
                <a:latin typeface="+mn-lt"/>
              </a:rPr>
              <a:t>maj</a:t>
            </a:r>
            <a:r>
              <a:rPr lang="en-US" sz="2000" dirty="0">
                <a:latin typeface="+mn-lt"/>
              </a:rPr>
              <a:t>-</a:t>
            </a:r>
            <a:r>
              <a:rPr lang="en-US" sz="2000" i="1" dirty="0">
                <a:latin typeface="+mn-lt"/>
              </a:rPr>
              <a:t>uh</a:t>
            </a:r>
            <a:r>
              <a:rPr lang="en-US" sz="2000" dirty="0">
                <a:latin typeface="+mn-lt"/>
              </a:rPr>
              <a:t>-</a:t>
            </a:r>
            <a:r>
              <a:rPr lang="en-US" sz="2000" dirty="0" err="1">
                <a:latin typeface="+mn-lt"/>
              </a:rPr>
              <a:t>streyt</a:t>
            </a:r>
            <a:endParaRPr lang="en-US" altLang="en-US" sz="2000" b="1"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a:latin typeface="+mn-lt"/>
              </a:rPr>
              <a:t>Origins:</a:t>
            </a:r>
            <a:r>
              <a:rPr lang="en-US" altLang="en-US" sz="2000" dirty="0">
                <a:latin typeface="+mn-lt"/>
              </a:rPr>
              <a:t> </a:t>
            </a: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magistrates (noun)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150000"/>
              </a:lnSpc>
              <a:defRPr/>
            </a:pPr>
            <a:r>
              <a:rPr lang="en-US" altLang="en-US" sz="2000" b="1" dirty="0" smtClean="0">
                <a:latin typeface="+mn-lt"/>
              </a:rPr>
              <a:t>Sentence: </a:t>
            </a:r>
            <a:r>
              <a:rPr lang="en-US" altLang="en-US" sz="2000" dirty="0" smtClean="0">
                <a:latin typeface="+mn-lt"/>
              </a:rPr>
              <a:t>Two high school </a:t>
            </a:r>
            <a:r>
              <a:rPr lang="en-US" sz="2000" dirty="0" smtClean="0">
                <a:latin typeface="+mn-lt"/>
              </a:rPr>
              <a:t>students </a:t>
            </a:r>
            <a:r>
              <a:rPr lang="en-US" sz="2000" dirty="0">
                <a:latin typeface="+mn-lt"/>
              </a:rPr>
              <a:t>were convicted by </a:t>
            </a:r>
            <a:r>
              <a:rPr lang="en-US" sz="2000" dirty="0" smtClean="0">
                <a:latin typeface="+mn-lt"/>
              </a:rPr>
              <a:t>the city’s</a:t>
            </a:r>
            <a:r>
              <a:rPr lang="en-US" sz="2000" dirty="0">
                <a:latin typeface="+mn-lt"/>
              </a:rPr>
              <a:t> </a:t>
            </a:r>
            <a:r>
              <a:rPr lang="en-US" sz="2000" b="1" dirty="0" smtClean="0">
                <a:latin typeface="+mn-lt"/>
              </a:rPr>
              <a:t>magistrate</a:t>
            </a:r>
            <a:r>
              <a:rPr lang="en-US" sz="2000" dirty="0" smtClean="0">
                <a:latin typeface="+mn-lt"/>
              </a:rPr>
              <a:t> for obstructing </a:t>
            </a:r>
            <a:r>
              <a:rPr lang="en-US" sz="2000" dirty="0">
                <a:latin typeface="+mn-lt"/>
              </a:rPr>
              <a:t>a police officer in the execution of his duty.</a:t>
            </a:r>
            <a:endParaRPr lang="en-US" altLang="en-US" sz="2000" b="1" dirty="0" smtClean="0">
              <a:latin typeface="+mn-lt"/>
            </a:endParaRPr>
          </a:p>
          <a:p>
            <a:pPr eaLnBrk="1" hangingPunct="1">
              <a:lnSpc>
                <a:spcPct val="150000"/>
              </a:lnSpc>
              <a:defRPr/>
            </a:pPr>
            <a:endParaRPr lang="en-US" altLang="en-US" sz="2000" b="1" dirty="0">
              <a:latin typeface="+mn-lt"/>
            </a:endParaRPr>
          </a:p>
          <a:p>
            <a:pPr eaLnBrk="1" hangingPunct="1">
              <a:lnSpc>
                <a:spcPct val="80000"/>
              </a:lnSpc>
              <a:defRPr/>
            </a:pPr>
            <a:r>
              <a:rPr lang="en-US" altLang="en-US" sz="2000" b="1" dirty="0">
                <a:latin typeface="+mn-lt"/>
              </a:rPr>
              <a:t>Predicted 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5802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latin typeface="+mn-lt"/>
                <a:ea typeface="+mn-ea"/>
              </a:rPr>
              <a:t>Latin, </a:t>
            </a:r>
            <a:r>
              <a:rPr lang="en-US" altLang="en-US" sz="1800" i="1" dirty="0" smtClean="0">
                <a:latin typeface="+mn-lt"/>
                <a:ea typeface="+mn-ea"/>
              </a:rPr>
              <a:t>magister </a:t>
            </a:r>
            <a:r>
              <a:rPr lang="en-US" altLang="en-US" sz="1800" dirty="0" smtClean="0">
                <a:latin typeface="+mn-lt"/>
                <a:ea typeface="+mn-ea"/>
              </a:rPr>
              <a:t>= master &amp; </a:t>
            </a:r>
            <a:r>
              <a:rPr lang="en-US" altLang="en-US" sz="1800" i="1" dirty="0" err="1" smtClean="0">
                <a:latin typeface="+mn-lt"/>
                <a:ea typeface="+mn-ea"/>
              </a:rPr>
              <a:t>magistratus</a:t>
            </a:r>
            <a:r>
              <a:rPr lang="en-US" altLang="en-US" sz="1800" dirty="0" smtClean="0">
                <a:latin typeface="+mn-lt"/>
                <a:ea typeface="+mn-ea"/>
              </a:rPr>
              <a:t> = administrator </a:t>
            </a:r>
            <a:endParaRPr lang="en-US" altLang="en-US" sz="1800" dirty="0">
              <a:latin typeface="+mn-lt"/>
              <a:ea typeface="+mn-ea"/>
            </a:endParaRPr>
          </a:p>
          <a:p>
            <a:pPr>
              <a:spcBef>
                <a:spcPct val="0"/>
              </a:spcBef>
              <a:buFontTx/>
              <a:buNone/>
              <a:defRPr/>
            </a:pPr>
            <a:endParaRPr lang="en-US" altLang="en-US" sz="1800" dirty="0">
              <a:ea typeface="+mn-ea"/>
            </a:endParaRPr>
          </a:p>
        </p:txBody>
      </p:sp>
      <p:sp>
        <p:nvSpPr>
          <p:cNvPr id="3" name="TextBox 2"/>
          <p:cNvSpPr txBox="1">
            <a:spLocks noChangeArrowheads="1"/>
          </p:cNvSpPr>
          <p:nvPr/>
        </p:nvSpPr>
        <p:spPr bwMode="auto">
          <a:xfrm>
            <a:off x="1447800" y="5715000"/>
            <a:ext cx="7467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civil officer or lay judge who administers the law, especially one who conducts a court that deals with minor offenses and holds preliminary hearings for more serious ones.</a:t>
            </a:r>
            <a:endParaRPr lang="en-US" altLang="en-US" sz="20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11/10/16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magistrate (noun)</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pallor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Go over and discuss rubric for group/collaboration work</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begin reading Act 2. Fill out </a:t>
            </a:r>
            <a:r>
              <a:rPr lang="en-US" sz="1600" b="1" dirty="0" smtClean="0">
                <a:latin typeface="+mn-lt"/>
                <a:ea typeface="Calibri"/>
                <a:cs typeface="Calibri"/>
                <a:sym typeface="Calibri"/>
              </a:rPr>
              <a:t>Window Notes for Act Two </a:t>
            </a:r>
            <a:r>
              <a:rPr lang="en-US" sz="1600" dirty="0" smtClean="0">
                <a:latin typeface="+mn-lt"/>
                <a:ea typeface="Calibri"/>
                <a:cs typeface="Calibri"/>
                <a:sym typeface="Calibri"/>
              </a:rPr>
              <a:t>and Note taker on major themes to be analyzed (power, hysteria, persecution, etc.).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tx1"/>
                </a:solidFill>
                <a:latin typeface="+mn-lt"/>
                <a:ea typeface="Calibri"/>
                <a:cs typeface="Calibri"/>
                <a:sym typeface="Calibri"/>
              </a:rPr>
              <a:t>Small groups = Assign roles for reading and for filling out the Window Notes + the Note taker on major themes to be analyzed (power, hysteria, persecution, etc.) **Up to pg. 63</a:t>
            </a:r>
            <a:endParaRPr lang="en-US" sz="1600" dirty="0">
              <a:solidFill>
                <a:schemeClr val="tx1"/>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9A46"/>
                </a:solidFill>
                <a:latin typeface="+mn-lt"/>
                <a:ea typeface="Calibri"/>
                <a:cs typeface="Calibri"/>
                <a:sym typeface="Calibri"/>
              </a:rPr>
              <a:t>*2</a:t>
            </a:r>
            <a:r>
              <a:rPr lang="en-US" sz="1600" b="1" baseline="30000" dirty="0" smtClean="0">
                <a:solidFill>
                  <a:srgbClr val="009A46"/>
                </a:solidFill>
                <a:latin typeface="+mn-lt"/>
                <a:ea typeface="Calibri"/>
                <a:cs typeface="Calibri"/>
                <a:sym typeface="Calibri"/>
              </a:rPr>
              <a:t>nd</a:t>
            </a:r>
            <a:r>
              <a:rPr lang="en-US" sz="1600" b="1" dirty="0" smtClean="0">
                <a:solidFill>
                  <a:srgbClr val="009A46"/>
                </a:solidFill>
                <a:latin typeface="+mn-lt"/>
                <a:ea typeface="Calibri"/>
                <a:cs typeface="Calibri"/>
                <a:sym typeface="Calibri"/>
              </a:rPr>
              <a:t>, 5</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and 6</a:t>
            </a:r>
            <a:r>
              <a:rPr lang="en-US" sz="1600" b="1" baseline="30000" dirty="0" smtClean="0">
                <a:solidFill>
                  <a:srgbClr val="009A46"/>
                </a:solidFill>
                <a:latin typeface="+mn-lt"/>
                <a:ea typeface="Calibri"/>
                <a:cs typeface="Calibri"/>
                <a:sym typeface="Calibri"/>
              </a:rPr>
              <a:t>th</a:t>
            </a:r>
            <a:r>
              <a:rPr lang="en-US" sz="1600" b="1" dirty="0" smtClean="0">
                <a:solidFill>
                  <a:srgbClr val="009A46"/>
                </a:solidFill>
                <a:latin typeface="+mn-lt"/>
                <a:ea typeface="Calibri"/>
                <a:cs typeface="Calibri"/>
                <a:sym typeface="Calibri"/>
              </a:rPr>
              <a:t> Hour = Turn in AOTW #5 on witches and climate change (packet + 5 questions)</a:t>
            </a:r>
            <a:endParaRPr lang="en-US" sz="1600" dirty="0">
              <a:latin typeface="+mn-lt"/>
              <a:ea typeface="Calibri"/>
              <a:cs typeface="Calibri"/>
              <a:sym typeface="Wingdings" panose="05000000000000000000" pitchFamily="2" charset="2"/>
            </a:endParaRPr>
          </a:p>
          <a:p>
            <a:pPr lvl="4" eaLnBrk="1" fontAlgn="auto" hangingPunct="1">
              <a:lnSpc>
                <a:spcPct val="150000"/>
              </a:lnSpc>
              <a:spcBef>
                <a:spcPts val="0"/>
              </a:spcBef>
              <a:spcAft>
                <a:spcPts val="0"/>
              </a:spcAft>
              <a:buClr>
                <a:srgbClr val="000000"/>
              </a:buClr>
              <a:buSzPct val="100000"/>
              <a:defRPr/>
            </a:pPr>
            <a:r>
              <a:rPr lang="en-US" sz="1600" b="1" dirty="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a:t>
            </a:r>
          </a:p>
          <a:p>
            <a:pPr marL="285750" lvl="4" indent="-285750" eaLnBrk="1" fontAlgn="auto" hangingPunct="1">
              <a:lnSpc>
                <a:spcPct val="150000"/>
              </a:lnSpc>
              <a:spcBef>
                <a:spcPts val="0"/>
              </a:spcBef>
              <a:spcAft>
                <a:spcPts val="0"/>
              </a:spcAft>
              <a:buClr>
                <a:srgbClr val="000000"/>
              </a:buClr>
              <a:buSzPct val="100000"/>
              <a:buFont typeface="Arial" charset="0"/>
              <a:buChar char="•"/>
              <a:defRPr/>
            </a:pPr>
            <a:r>
              <a:rPr lang="en-US" sz="1600" b="1" dirty="0" smtClean="0">
                <a:solidFill>
                  <a:srgbClr val="009A46"/>
                </a:solidFill>
                <a:ea typeface="Calibri"/>
                <a:cs typeface="Calibri"/>
                <a:sym typeface="Calibri"/>
              </a:rPr>
              <a:t>Make sure notes are completed for Part 1 of Act 2 (up to pg. 63). </a:t>
            </a:r>
          </a:p>
          <a:p>
            <a:pPr eaLnBrk="1" fontAlgn="auto" hangingPunct="1">
              <a:lnSpc>
                <a:spcPct val="170000"/>
              </a:lnSpc>
              <a:spcBef>
                <a:spcPts val="0"/>
              </a:spcBef>
              <a:spcAft>
                <a:spcPts val="0"/>
              </a:spcAft>
              <a:buClr>
                <a:srgbClr val="000000"/>
              </a:buClr>
              <a:buSzPct val="100000"/>
              <a:defRPr/>
            </a:pPr>
            <a:endParaRPr lang="en-US" sz="1600" b="1" dirty="0" smtClean="0">
              <a:solidFill>
                <a:srgbClr val="009A46"/>
              </a:solidFill>
              <a:latin typeface="+mn-lt"/>
              <a:ea typeface="Calibri"/>
              <a:cs typeface="Calibri"/>
              <a:sym typeface="Calibri"/>
            </a:endParaRP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11/11/16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pallor</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smtClean="0">
                <a:latin typeface="+mn-lt"/>
              </a:rPr>
              <a:t>pal-</a:t>
            </a:r>
            <a:r>
              <a:rPr lang="en-US" sz="2000" dirty="0" err="1" smtClean="0">
                <a:latin typeface="+mn-lt"/>
              </a:rPr>
              <a:t>er</a:t>
            </a:r>
            <a:endParaRPr lang="en-US" altLang="en-US" sz="2000"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a:latin typeface="+mn-lt"/>
              </a:rPr>
              <a:t>Origins:</a:t>
            </a:r>
            <a:r>
              <a:rPr lang="en-US" altLang="en-US" sz="2000" dirty="0">
                <a:latin typeface="+mn-lt"/>
              </a:rPr>
              <a:t> </a:t>
            </a: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N/A</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a:t>The boy's sickly </a:t>
            </a:r>
            <a:r>
              <a:rPr lang="en-US" sz="2000" b="1" i="1" dirty="0"/>
              <a:t>pallor</a:t>
            </a:r>
            <a:r>
              <a:rPr lang="en-US" sz="2000" dirty="0"/>
              <a:t> concerned his mother even though he had no fever</a:t>
            </a:r>
            <a:r>
              <a:rPr lang="en-US" sz="2000" dirty="0" smtClean="0"/>
              <a:t>.</a:t>
            </a:r>
            <a:endParaRPr lang="en-US" sz="2000" b="1" dirty="0">
              <a:latin typeface="+mn-lt"/>
            </a:endParaRPr>
          </a:p>
          <a:p>
            <a:pPr>
              <a:defRPr/>
            </a:pPr>
            <a:endParaRPr lang="en-US" altLang="en-US" sz="2000" b="1" dirty="0">
              <a:latin typeface="+mn-lt"/>
            </a:endParaRPr>
          </a:p>
          <a:p>
            <a:pPr eaLnBrk="1" hangingPunct="1">
              <a:lnSpc>
                <a:spcPct val="80000"/>
              </a:lnSpc>
              <a:defRPr/>
            </a:pPr>
            <a:r>
              <a:rPr lang="en-US" altLang="en-US" sz="2000" b="1" dirty="0">
                <a:latin typeface="+mn-lt"/>
              </a:rPr>
              <a:t>Predicted 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2525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latin typeface="+mn-lt"/>
                <a:ea typeface="+mn-ea"/>
              </a:rPr>
              <a:t>Latin, </a:t>
            </a:r>
            <a:r>
              <a:rPr lang="en-US" altLang="en-US" sz="1800" i="1" dirty="0" err="1" smtClean="0">
                <a:latin typeface="+mn-lt"/>
                <a:ea typeface="+mn-ea"/>
              </a:rPr>
              <a:t>pallere</a:t>
            </a:r>
            <a:r>
              <a:rPr lang="en-US" altLang="en-US" sz="1800" i="1" dirty="0" smtClean="0">
                <a:latin typeface="+mn-lt"/>
                <a:ea typeface="+mn-ea"/>
              </a:rPr>
              <a:t> </a:t>
            </a:r>
            <a:r>
              <a:rPr lang="en-US" altLang="en-US" sz="1800" dirty="0" smtClean="0">
                <a:latin typeface="+mn-lt"/>
                <a:ea typeface="+mn-ea"/>
              </a:rPr>
              <a:t>= be pale</a:t>
            </a:r>
            <a:endParaRPr lang="en-US" altLang="en-US" sz="1800" dirty="0">
              <a:latin typeface="+mn-lt"/>
              <a:ea typeface="+mn-ea"/>
            </a:endParaRPr>
          </a:p>
          <a:p>
            <a:pPr>
              <a:spcBef>
                <a:spcPct val="0"/>
              </a:spcBef>
              <a:buFontTx/>
              <a:buNone/>
              <a:defRPr/>
            </a:pPr>
            <a:endParaRPr lang="en-US" altLang="en-US" sz="1800" dirty="0">
              <a:ea typeface="+mn-ea"/>
            </a:endParaRPr>
          </a:p>
        </p:txBody>
      </p:sp>
      <p:sp>
        <p:nvSpPr>
          <p:cNvPr id="3" name="TextBox 2"/>
          <p:cNvSpPr txBox="1">
            <a:spLocks noChangeArrowheads="1"/>
          </p:cNvSpPr>
          <p:nvPr/>
        </p:nvSpPr>
        <p:spPr bwMode="auto">
          <a:xfrm>
            <a:off x="1447800" y="5322888"/>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paleness especially of the face that is caused by illness</a:t>
            </a:r>
            <a:endParaRPr lang="en-US" altLang="en-US" sz="20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9/7/16 Agenda</a:t>
            </a:r>
          </a:p>
        </p:txBody>
      </p:sp>
      <p:sp>
        <p:nvSpPr>
          <p:cNvPr id="58" name="Shape 58"/>
          <p:cNvSpPr txBox="1">
            <a:spLocks noGrp="1"/>
          </p:cNvSpPr>
          <p:nvPr>
            <p:ph type="body" idx="4294967295"/>
          </p:nvPr>
        </p:nvSpPr>
        <p:spPr>
          <a:xfrm>
            <a:off x="152400" y="934939"/>
            <a:ext cx="8839200" cy="3408462"/>
          </a:xfrm>
          <a:extLst/>
        </p:spPr>
        <p:txBody>
          <a:bodyPr tIns="45700" bIns="45700">
            <a:normAutofit/>
          </a:bodyPr>
          <a:lstStyle/>
          <a:p>
            <a:pPr eaLnBrk="1" fontAlgn="auto" hangingPunct="1">
              <a:lnSpc>
                <a:spcPct val="80000"/>
              </a:lnSpc>
              <a:spcBef>
                <a:spcPts val="0"/>
              </a:spcBef>
              <a:spcAft>
                <a:spcPts val="0"/>
              </a:spcAft>
              <a:buClr>
                <a:srgbClr val="000000"/>
              </a:buClr>
              <a:buSzPct val="100000"/>
              <a:defRPr/>
            </a:pPr>
            <a:r>
              <a:rPr lang="en-US" sz="2000" b="1" dirty="0">
                <a:latin typeface="Calibri"/>
                <a:ea typeface="Calibri"/>
                <a:cs typeface="Calibri"/>
                <a:sym typeface="Calibri"/>
              </a:rPr>
              <a:t>Bell Work:</a:t>
            </a:r>
            <a:r>
              <a:rPr lang="en-US" sz="2000" dirty="0">
                <a:latin typeface="Calibri"/>
                <a:ea typeface="Calibri"/>
                <a:cs typeface="Calibri"/>
                <a:sym typeface="Calibri"/>
              </a:rPr>
              <a:t> Find a </a:t>
            </a:r>
            <a:r>
              <a:rPr lang="en-US" sz="2000" dirty="0" smtClean="0">
                <a:latin typeface="Calibri"/>
                <a:ea typeface="Calibri"/>
                <a:cs typeface="Calibri"/>
                <a:sym typeface="Calibri"/>
              </a:rPr>
              <a:t>seat, wherever you would like, </a:t>
            </a:r>
            <a:r>
              <a:rPr lang="en-US" sz="2000" dirty="0">
                <a:latin typeface="Calibri"/>
                <a:ea typeface="Calibri"/>
                <a:cs typeface="Calibri"/>
                <a:sym typeface="Calibri"/>
              </a:rPr>
              <a:t>and wait for further directions.</a:t>
            </a:r>
          </a:p>
          <a:p>
            <a:pPr eaLnBrk="1" fontAlgn="auto" hangingPunct="1">
              <a:lnSpc>
                <a:spcPct val="80000"/>
              </a:lnSpc>
              <a:spcBef>
                <a:spcPts val="400"/>
              </a:spcBef>
              <a:spcAft>
                <a:spcPts val="0"/>
              </a:spcAft>
              <a:buClr>
                <a:srgbClr val="000000"/>
              </a:buClr>
              <a:buSzPct val="100000"/>
              <a:defRPr/>
            </a:pPr>
            <a:r>
              <a:rPr lang="en-US" sz="2000" b="1" dirty="0" smtClean="0">
                <a:latin typeface="Calibri"/>
                <a:ea typeface="Calibri"/>
                <a:cs typeface="Calibri"/>
                <a:sym typeface="Calibri"/>
              </a:rPr>
              <a:t>In </a:t>
            </a:r>
            <a:r>
              <a:rPr lang="en-US" sz="2000" b="1" dirty="0">
                <a:latin typeface="Calibri"/>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Assign seats</a:t>
            </a:r>
            <a:endParaRPr lang="en-US" sz="2000" dirty="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Syllabus: Review of rules and expectations</a:t>
            </a:r>
            <a:endParaRPr lang="en-US" sz="2000" dirty="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Ice </a:t>
            </a:r>
            <a:r>
              <a:rPr lang="en-US" sz="2000" dirty="0">
                <a:latin typeface="Calibri"/>
                <a:ea typeface="Calibri"/>
                <a:cs typeface="Calibri"/>
                <a:sym typeface="Calibri"/>
              </a:rPr>
              <a:t>Breaker: </a:t>
            </a:r>
            <a:r>
              <a:rPr lang="en-US" sz="2000" dirty="0" smtClean="0">
                <a:latin typeface="Calibri"/>
                <a:ea typeface="Calibri"/>
                <a:cs typeface="Calibri"/>
                <a:sym typeface="Calibri"/>
              </a:rPr>
              <a:t>Ten positive quotes (if </a:t>
            </a:r>
            <a:r>
              <a:rPr lang="en-US" sz="2000" dirty="0">
                <a:latin typeface="Calibri"/>
                <a:ea typeface="Calibri"/>
                <a:cs typeface="Calibri"/>
                <a:sym typeface="Calibri"/>
              </a:rPr>
              <a:t>there is time)</a:t>
            </a:r>
          </a:p>
          <a:p>
            <a:pPr eaLnBrk="1" fontAlgn="auto" hangingPunct="1">
              <a:lnSpc>
                <a:spcPct val="80000"/>
              </a:lnSpc>
              <a:spcBef>
                <a:spcPts val="400"/>
              </a:spcBef>
              <a:spcAft>
                <a:spcPts val="0"/>
              </a:spcAft>
              <a:buClr>
                <a:srgbClr val="000000"/>
              </a:buClr>
              <a:buSzPct val="100000"/>
              <a:defRPr/>
            </a:pPr>
            <a:r>
              <a:rPr lang="en-US" sz="2000" b="1" dirty="0">
                <a:latin typeface="Calibri"/>
                <a:ea typeface="Calibri"/>
                <a:cs typeface="Calibri"/>
                <a:sym typeface="Calibri"/>
              </a:rPr>
              <a:t>Homework: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Sign </a:t>
            </a:r>
            <a:r>
              <a:rPr lang="en-US" sz="2000" dirty="0">
                <a:latin typeface="Calibri"/>
                <a:ea typeface="Calibri"/>
                <a:cs typeface="Calibri"/>
                <a:sym typeface="Calibri"/>
              </a:rPr>
              <a:t>up for Remind </a:t>
            </a:r>
            <a:endParaRPr lang="en-US" sz="2000" dirty="0" smtClean="0">
              <a:latin typeface="Calibri"/>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000" dirty="0" smtClean="0">
                <a:latin typeface="Calibri"/>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Blog = </a:t>
            </a:r>
            <a:r>
              <a:rPr lang="en-US" sz="2000" u="sng" dirty="0" err="1" smtClean="0">
                <a:solidFill>
                  <a:schemeClr val="bg2">
                    <a:lumMod val="60000"/>
                    <a:lumOff val="40000"/>
                  </a:schemeClr>
                </a:solidFill>
                <a:latin typeface="Calibri"/>
                <a:ea typeface="Calibri"/>
                <a:cs typeface="Calibri"/>
                <a:sym typeface="Calibri"/>
              </a:rPr>
              <a:t>iblog.dearbornschools.org</a:t>
            </a:r>
            <a:r>
              <a:rPr lang="en-US" sz="2000" u="sng" dirty="0" smtClean="0">
                <a:solidFill>
                  <a:schemeClr val="bg2">
                    <a:lumMod val="60000"/>
                    <a:lumOff val="40000"/>
                  </a:schemeClr>
                </a:solidFill>
                <a:latin typeface="Calibri"/>
                <a:ea typeface="Calibri"/>
                <a:cs typeface="Calibri"/>
                <a:sym typeface="Calibri"/>
              </a:rPr>
              <a:t>/</a:t>
            </a:r>
            <a:r>
              <a:rPr lang="en-US" sz="2000" u="sng" dirty="0" err="1" smtClean="0">
                <a:solidFill>
                  <a:schemeClr val="bg2">
                    <a:lumMod val="60000"/>
                    <a:lumOff val="40000"/>
                  </a:schemeClr>
                </a:solidFill>
                <a:latin typeface="Calibri"/>
                <a:ea typeface="Calibri"/>
                <a:cs typeface="Calibri"/>
                <a:sym typeface="Calibri"/>
              </a:rPr>
              <a:t>schmitthappens</a:t>
            </a:r>
            <a:r>
              <a:rPr lang="en-US" sz="2000" u="sng" dirty="0" smtClean="0">
                <a:solidFill>
                  <a:schemeClr val="bg2">
                    <a:lumMod val="60000"/>
                    <a:lumOff val="40000"/>
                  </a:schemeClr>
                </a:solidFill>
                <a:latin typeface="Calibri"/>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000" dirty="0" smtClean="0">
                <a:latin typeface="Calibri"/>
                <a:ea typeface="Calibri"/>
                <a:cs typeface="Calibri"/>
                <a:sym typeface="Calibri"/>
              </a:rPr>
              <a:t>Email = </a:t>
            </a:r>
            <a:r>
              <a:rPr lang="en-US" sz="2000" u="sng" dirty="0" smtClean="0">
                <a:solidFill>
                  <a:schemeClr val="bg2">
                    <a:lumMod val="60000"/>
                    <a:lumOff val="40000"/>
                  </a:schemeClr>
                </a:solidFill>
                <a:latin typeface="Calibri"/>
                <a:ea typeface="Calibri"/>
                <a:cs typeface="Calibri"/>
                <a:sym typeface="Calibri"/>
              </a:rPr>
              <a:t>schmitm1@dearbornschools.org</a:t>
            </a:r>
            <a:endParaRPr lang="en-US" sz="2000" u="sng" dirty="0">
              <a:solidFill>
                <a:schemeClr val="bg2">
                  <a:lumMod val="60000"/>
                  <a:lumOff val="40000"/>
                </a:schemeClr>
              </a:solidFill>
              <a:latin typeface="Calibri"/>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
        <p:nvSpPr>
          <p:cNvPr id="30724" name="TextBox 3"/>
          <p:cNvSpPr txBox="1">
            <a:spLocks noChangeArrowheads="1"/>
          </p:cNvSpPr>
          <p:nvPr/>
        </p:nvSpPr>
        <p:spPr bwMode="auto">
          <a:xfrm>
            <a:off x="176213" y="4343400"/>
            <a:ext cx="83820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lnSpc>
                <a:spcPct val="80000"/>
              </a:lnSpc>
              <a:spcBef>
                <a:spcPts val="400"/>
              </a:spcBef>
              <a:buClr>
                <a:srgbClr val="000000"/>
              </a:buClr>
              <a:buSzPct val="100000"/>
            </a:pPr>
            <a:r>
              <a:rPr lang="en-US" altLang="x-none" sz="2000" b="1">
                <a:latin typeface="Calibri" charset="0"/>
                <a:ea typeface="Calibri" charset="0"/>
                <a:cs typeface="Calibri" charset="0"/>
                <a:sym typeface="Calibri" charset="0"/>
              </a:rPr>
              <a:t>Daily Learning Targets</a:t>
            </a:r>
          </a:p>
          <a:p>
            <a:pPr lvl="1" eaLnBrk="1" hangingPunct="1">
              <a:lnSpc>
                <a:spcPct val="80000"/>
              </a:lnSpc>
              <a:spcBef>
                <a:spcPts val="400"/>
              </a:spcBef>
              <a:buClr>
                <a:srgbClr val="000000"/>
              </a:buClr>
              <a:buSzPct val="100000"/>
              <a:buFont typeface="Calibri" charset="0"/>
              <a:buChar char="–"/>
            </a:pPr>
            <a:r>
              <a:rPr lang="en-US" altLang="x-none" sz="2000">
                <a:latin typeface="Calibri" charset="0"/>
                <a:ea typeface="Calibri" charset="0"/>
                <a:cs typeface="Calibri" charset="0"/>
                <a:sym typeface="Calibri" charset="0"/>
              </a:rPr>
              <a:t>I can follow directions the first time they are given. </a:t>
            </a:r>
          </a:p>
          <a:p>
            <a:pPr lvl="1" eaLnBrk="1" hangingPunct="1">
              <a:lnSpc>
                <a:spcPct val="80000"/>
              </a:lnSpc>
              <a:spcBef>
                <a:spcPts val="400"/>
              </a:spcBef>
              <a:buClr>
                <a:srgbClr val="000000"/>
              </a:buClr>
              <a:buSzPct val="100000"/>
              <a:buFont typeface="Calibri" charset="0"/>
              <a:buChar char="–"/>
            </a:pPr>
            <a:r>
              <a:rPr lang="en-US" altLang="x-none" sz="2000">
                <a:latin typeface="Calibri" charset="0"/>
                <a:ea typeface="Calibri" charset="0"/>
                <a:cs typeface="Calibri" charset="0"/>
                <a:sym typeface="Calibri" charset="0"/>
              </a:rPr>
              <a:t>I can recognize and comply with classroom policies. </a:t>
            </a:r>
          </a:p>
        </p:txBody>
      </p:sp>
    </p:spTree>
  </p:cSld>
  <p:clrMapOvr>
    <a:masterClrMapping/>
  </p:clrMapOvr>
  <p:transition spd="slow">
    <p:cut/>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11/14/16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pretense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pretense (5-7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Finish watching ACT 2 and answer questions w/ Reading Group (10-15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Whole class = Assign roles and read pgs. 68-75 (20 mins) **Take notes on note taker as we read.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With reading group, read pgs. 75-81 from the play and fill out note taker and Character Map to use on the quiz. (20 mins) Quiz = Tuesday</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p>
          <a:p>
            <a:pPr marL="285750" indent="-285750">
              <a:buFont typeface="Arial" panose="020B0604020202020204" pitchFamily="34" charset="0"/>
              <a:buChar char="•"/>
              <a:defRPr/>
            </a:pPr>
            <a:r>
              <a:rPr lang="en-US" sz="1600" dirty="0"/>
              <a:t>I can give an objective summary of a text.</a:t>
            </a:r>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a:t>
            </a:r>
          </a:p>
          <a:p>
            <a:pPr lvl="4" eaLnBrk="1" fontAlgn="auto" hangingPunct="1">
              <a:lnSpc>
                <a:spcPct val="150000"/>
              </a:lnSpc>
              <a:spcBef>
                <a:spcPts val="0"/>
              </a:spcBef>
              <a:spcAft>
                <a:spcPts val="0"/>
              </a:spcAft>
              <a:buClr>
                <a:srgbClr val="000000"/>
              </a:buClr>
              <a:buSzPct val="100000"/>
              <a:defRPr/>
            </a:pPr>
            <a:r>
              <a:rPr lang="en-US" sz="1600" b="1" dirty="0" smtClean="0">
                <a:solidFill>
                  <a:srgbClr val="009A46"/>
                </a:solidFill>
                <a:latin typeface="+mn-lt"/>
                <a:ea typeface="Calibri"/>
                <a:cs typeface="Calibri"/>
                <a:sym typeface="Calibri"/>
              </a:rPr>
              <a:t>Reread ACT 2 and add notes to your note taker to use on tomorrow’s quiz on ACT 2. </a:t>
            </a:r>
          </a:p>
          <a:p>
            <a:pPr marL="914400" indent="-914400" eaLnBrk="1" fontAlgn="auto" hangingPunct="1">
              <a:lnSpc>
                <a:spcPct val="80000"/>
              </a:lnSpc>
              <a:spcBef>
                <a:spcPts val="400"/>
              </a:spcBef>
              <a:spcAft>
                <a:spcPts val="0"/>
              </a:spcAft>
              <a:buClr>
                <a:srgbClr val="000000"/>
              </a:buClr>
              <a:buSzPct val="100000"/>
              <a:buFontTx/>
              <a:buAutoNum type="arabicParenR"/>
              <a:defRPr/>
            </a:pPr>
            <a:endParaRPr lang="en-US" sz="1300" dirty="0">
              <a:solidFill>
                <a:srgbClr val="00B050"/>
              </a:solidFill>
              <a:latin typeface="+mn-lt"/>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11/14/16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pretense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err="1" smtClean="0">
                <a:latin typeface="+mn-lt"/>
              </a:rPr>
              <a:t>pree</a:t>
            </a:r>
            <a:r>
              <a:rPr lang="en-US" sz="2000" dirty="0" smtClean="0">
                <a:latin typeface="+mn-lt"/>
              </a:rPr>
              <a:t>-tens</a:t>
            </a:r>
            <a:endParaRPr lang="en-US" altLang="en-US" sz="2000"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a:latin typeface="+mn-lt"/>
              </a:rPr>
              <a:t>Origins:</a:t>
            </a:r>
            <a:r>
              <a:rPr lang="en-US" altLang="en-US" sz="2000" dirty="0">
                <a:latin typeface="+mn-lt"/>
              </a:rPr>
              <a:t> </a:t>
            </a: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err="1" smtClean="0">
                <a:latin typeface="+mn-lt"/>
              </a:rPr>
              <a:t>pretenseful</a:t>
            </a:r>
            <a:r>
              <a:rPr lang="en-US" altLang="en-US" sz="2000" dirty="0" smtClean="0">
                <a:latin typeface="+mn-lt"/>
              </a:rPr>
              <a:t> (adjective), </a:t>
            </a:r>
            <a:r>
              <a:rPr lang="en-US" altLang="en-US" sz="2000" dirty="0" err="1" smtClean="0">
                <a:latin typeface="+mn-lt"/>
              </a:rPr>
              <a:t>pretenseless</a:t>
            </a:r>
            <a:r>
              <a:rPr lang="en-US" altLang="en-US" sz="2000" dirty="0">
                <a:latin typeface="+mn-lt"/>
              </a:rPr>
              <a:t> </a:t>
            </a:r>
            <a:r>
              <a:rPr lang="en-US" altLang="en-US" sz="2000" dirty="0" smtClean="0">
                <a:latin typeface="+mn-lt"/>
              </a:rPr>
              <a:t>(adjective)</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smtClean="0"/>
              <a:t>In a house full of females, my father makes no </a:t>
            </a:r>
            <a:r>
              <a:rPr lang="en-US" sz="2000" b="1" u="sng" dirty="0" smtClean="0"/>
              <a:t>pretense</a:t>
            </a:r>
            <a:r>
              <a:rPr lang="en-US" sz="2000" dirty="0" smtClean="0"/>
              <a:t> as to being in charge. </a:t>
            </a:r>
            <a:endParaRPr lang="en-US" sz="2000" b="1" dirty="0">
              <a:latin typeface="+mn-lt"/>
            </a:endParaRPr>
          </a:p>
          <a:p>
            <a:pPr>
              <a:defRPr/>
            </a:pPr>
            <a:endParaRPr lang="en-US" altLang="en-US" sz="2000" b="1" dirty="0">
              <a:latin typeface="+mn-lt"/>
            </a:endParaRPr>
          </a:p>
          <a:p>
            <a:pPr eaLnBrk="1" hangingPunct="1">
              <a:lnSpc>
                <a:spcPct val="80000"/>
              </a:lnSpc>
              <a:defRPr/>
            </a:pPr>
            <a:r>
              <a:rPr lang="en-US" altLang="en-US" sz="2000" b="1" dirty="0">
                <a:latin typeface="+mn-lt"/>
              </a:rPr>
              <a:t>Predicted 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31273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latin typeface="+mn-lt"/>
                <a:ea typeface="+mn-ea"/>
              </a:rPr>
              <a:t>Latin, </a:t>
            </a:r>
            <a:r>
              <a:rPr lang="en-US" altLang="en-US" sz="1800" i="1" dirty="0" err="1" smtClean="0">
                <a:latin typeface="+mn-lt"/>
                <a:ea typeface="+mn-ea"/>
              </a:rPr>
              <a:t>pretensus</a:t>
            </a:r>
            <a:r>
              <a:rPr lang="en-US" altLang="en-US" sz="1800" i="1" dirty="0" smtClean="0">
                <a:latin typeface="+mn-lt"/>
                <a:ea typeface="+mn-ea"/>
              </a:rPr>
              <a:t> </a:t>
            </a:r>
            <a:r>
              <a:rPr lang="en-US" altLang="en-US" sz="1800" dirty="0" smtClean="0">
                <a:latin typeface="+mn-lt"/>
                <a:ea typeface="+mn-ea"/>
              </a:rPr>
              <a:t>= to pretend</a:t>
            </a:r>
            <a:endParaRPr lang="en-US" altLang="en-US" sz="1800" dirty="0">
              <a:latin typeface="+mn-lt"/>
              <a:ea typeface="+mn-ea"/>
            </a:endParaRPr>
          </a:p>
          <a:p>
            <a:pPr>
              <a:spcBef>
                <a:spcPct val="0"/>
              </a:spcBef>
              <a:buFontTx/>
              <a:buNone/>
              <a:defRPr/>
            </a:pPr>
            <a:endParaRPr lang="en-US" altLang="en-US" sz="1800" dirty="0">
              <a:ea typeface="+mn-ea"/>
            </a:endParaRPr>
          </a:p>
        </p:txBody>
      </p:sp>
      <p:sp>
        <p:nvSpPr>
          <p:cNvPr id="3" name="TextBox 2"/>
          <p:cNvSpPr txBox="1">
            <a:spLocks noChangeArrowheads="1"/>
          </p:cNvSpPr>
          <p:nvPr/>
        </p:nvSpPr>
        <p:spPr bwMode="auto">
          <a:xfrm>
            <a:off x="1447800" y="5238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a claim that is not real</a:t>
            </a:r>
            <a:endParaRPr lang="en-US" altLang="en-US" sz="20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11/15/16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traffic (verb)</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traffic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Get with your reading groups to review or jot down any last minute notes from ACT 2 (10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Take the Quiz on ACT 2 from </a:t>
            </a:r>
            <a:r>
              <a:rPr lang="en-US" sz="1600" i="1" dirty="0" smtClean="0">
                <a:latin typeface="+mn-lt"/>
                <a:ea typeface="Calibri"/>
                <a:cs typeface="Calibri"/>
                <a:sym typeface="Calibri"/>
              </a:rPr>
              <a:t>The Crucible </a:t>
            </a:r>
            <a:r>
              <a:rPr lang="en-US" sz="1600" dirty="0" smtClean="0">
                <a:latin typeface="+mn-lt"/>
                <a:ea typeface="Calibri"/>
                <a:cs typeface="Calibri"/>
                <a:sym typeface="Calibri"/>
              </a:rPr>
              <a:t>(you will turn in your notes with the quiz).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When finished, you will need to start reading and annotating AOTW #6. **Annotations will be due on Thursday. **You will not need to write 5 questions for this article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Tomorrow, you will be assigned scenes from ACT 3 which your group must read and perform on Friday (in-class or play recorded video). You do not have to memorize your lines, but the scene must be set up for a modern day setting.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a:t>
            </a:r>
            <a:r>
              <a:rPr lang="en-US" sz="1600" dirty="0"/>
              <a:t>can give an objective summary of a text.</a:t>
            </a:r>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**Due Friday</a:t>
            </a:r>
          </a:p>
        </p:txBody>
      </p:sp>
    </p:spTree>
  </p:cSld>
  <p:clrMapOvr>
    <a:masterClrMapping/>
  </p:clrMapOvr>
  <p:transition spd="slow">
    <p:cut/>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11/15/16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traffic</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verb</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altLang="en-US" sz="2000" dirty="0" err="1" smtClean="0">
                <a:latin typeface="+mn-lt"/>
              </a:rPr>
              <a:t>traf-ik</a:t>
            </a:r>
            <a:endParaRPr lang="en-US" altLang="en-US" sz="2000"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a:latin typeface="+mn-lt"/>
              </a:rPr>
              <a:t>Origins:</a:t>
            </a:r>
            <a:r>
              <a:rPr lang="en-US" altLang="en-US" sz="2000" dirty="0">
                <a:latin typeface="+mn-lt"/>
              </a:rPr>
              <a:t> </a:t>
            </a: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trafficker (noun), trafficking (verb)</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smtClean="0"/>
              <a:t>Pablo Escobar used to </a:t>
            </a:r>
            <a:r>
              <a:rPr lang="en-US" sz="2000" b="1" u="sng" dirty="0" smtClean="0"/>
              <a:t>traffic</a:t>
            </a:r>
            <a:r>
              <a:rPr lang="en-US" sz="2000" b="1" dirty="0" smtClean="0"/>
              <a:t> </a:t>
            </a:r>
            <a:r>
              <a:rPr lang="en-US" sz="2000" dirty="0" smtClean="0"/>
              <a:t>narcotics from Colombia to the United States. </a:t>
            </a:r>
            <a:endParaRPr lang="en-US" sz="2000" b="1" dirty="0">
              <a:latin typeface="+mn-lt"/>
            </a:endParaRPr>
          </a:p>
          <a:p>
            <a:pPr>
              <a:defRPr/>
            </a:pPr>
            <a:endParaRPr lang="en-US" altLang="en-US" sz="2000" b="1" dirty="0">
              <a:latin typeface="+mn-lt"/>
            </a:endParaRPr>
          </a:p>
          <a:p>
            <a:pPr eaLnBrk="1" hangingPunct="1">
              <a:lnSpc>
                <a:spcPct val="80000"/>
              </a:lnSpc>
              <a:defRPr/>
            </a:pPr>
            <a:r>
              <a:rPr lang="en-US" altLang="en-US" sz="2000" b="1" dirty="0">
                <a:latin typeface="+mn-lt"/>
              </a:rPr>
              <a:t>Predicted 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3563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latin typeface="+mn-lt"/>
                <a:ea typeface="+mn-ea"/>
              </a:rPr>
              <a:t>Latin, </a:t>
            </a:r>
            <a:r>
              <a:rPr lang="en-US" altLang="en-US" sz="1800" i="1" dirty="0" err="1" smtClean="0">
                <a:latin typeface="+mn-lt"/>
                <a:ea typeface="+mn-ea"/>
              </a:rPr>
              <a:t>transfricare</a:t>
            </a:r>
            <a:r>
              <a:rPr lang="en-US" altLang="en-US" sz="1800" i="1" dirty="0" smtClean="0">
                <a:latin typeface="+mn-lt"/>
                <a:ea typeface="+mn-ea"/>
              </a:rPr>
              <a:t> </a:t>
            </a:r>
            <a:r>
              <a:rPr lang="en-US" altLang="en-US" sz="1800" dirty="0" smtClean="0">
                <a:latin typeface="+mn-lt"/>
                <a:ea typeface="+mn-ea"/>
              </a:rPr>
              <a:t>= to rub across</a:t>
            </a:r>
            <a:endParaRPr lang="en-US" altLang="en-US" sz="1800" dirty="0">
              <a:latin typeface="+mn-lt"/>
              <a:ea typeface="+mn-ea"/>
            </a:endParaRPr>
          </a:p>
          <a:p>
            <a:pPr>
              <a:spcBef>
                <a:spcPct val="0"/>
              </a:spcBef>
              <a:buFontTx/>
              <a:buNone/>
              <a:defRPr/>
            </a:pPr>
            <a:endParaRPr lang="en-US" altLang="en-US" sz="1800" dirty="0">
              <a:ea typeface="+mn-ea"/>
            </a:endParaRPr>
          </a:p>
        </p:txBody>
      </p:sp>
      <p:sp>
        <p:nvSpPr>
          <p:cNvPr id="3" name="TextBox 2"/>
          <p:cNvSpPr txBox="1">
            <a:spLocks noChangeArrowheads="1"/>
          </p:cNvSpPr>
          <p:nvPr/>
        </p:nvSpPr>
        <p:spPr bwMode="auto">
          <a:xfrm>
            <a:off x="1447800" y="523875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to trade or deal in a specific commodity or service, often of an </a:t>
            </a:r>
          </a:p>
          <a:p>
            <a:pPr eaLnBrk="1" hangingPunct="1"/>
            <a:r>
              <a:rPr lang="en-US" altLang="x-none" sz="2000">
                <a:solidFill>
                  <a:schemeClr val="tx1"/>
                </a:solidFill>
              </a:rPr>
              <a:t>illegal nature</a:t>
            </a:r>
            <a:endParaRPr lang="en-US" altLang="en-US" sz="20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11/16/16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marvel (noun or verb)</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marvel (noun or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Practice annotations with AOTW #6 on HB2 law and NBA/NCAA (20 mins) **Annotations due tomorrow for every paragraph (craft/techniques and purpose/evidence)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Pick trios (you pick one partner and I pick one) to start working on Character Sketch assignment. **Start working on text evidence and examples. </a:t>
            </a:r>
            <a:r>
              <a:rPr lang="en-US" sz="1600" b="1" u="sng" dirty="0" smtClean="0">
                <a:latin typeface="+mn-lt"/>
                <a:ea typeface="Calibri"/>
                <a:cs typeface="Calibri"/>
                <a:sym typeface="Calibri"/>
              </a:rPr>
              <a:t>Drawing is not important. </a:t>
            </a:r>
            <a:r>
              <a:rPr lang="en-US" sz="1600" dirty="0" smtClean="0">
                <a:latin typeface="+mn-lt"/>
                <a:ea typeface="Calibri"/>
                <a:cs typeface="Calibri"/>
                <a:sym typeface="Calibri"/>
              </a:rPr>
              <a:t>Due Thursday at the end of the hour along with extra credit memes for character</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can give an objective summary of a text.</a:t>
            </a:r>
            <a:endParaRPr lang="en-US" sz="1600" dirty="0"/>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**Due Friday</a:t>
            </a:r>
          </a:p>
        </p:txBody>
      </p:sp>
    </p:spTree>
  </p:cSld>
  <p:clrMapOvr>
    <a:masterClrMapping/>
  </p:clrMapOvr>
  <p:transition spd="slow">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11/16/16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marvel</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verb or 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altLang="en-US" sz="2000" dirty="0" smtClean="0">
                <a:latin typeface="+mn-lt"/>
              </a:rPr>
              <a:t>mar-</a:t>
            </a:r>
            <a:r>
              <a:rPr lang="en-US" altLang="en-US" sz="2000" dirty="0" err="1" smtClean="0">
                <a:latin typeface="+mn-lt"/>
              </a:rPr>
              <a:t>vuh</a:t>
            </a:r>
            <a:r>
              <a:rPr lang="en-US" altLang="en-US" sz="2000" dirty="0" smtClean="0">
                <a:latin typeface="+mn-lt"/>
              </a:rPr>
              <a:t> l</a:t>
            </a: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a:latin typeface="+mn-lt"/>
              </a:rPr>
              <a:t>Origins:</a:t>
            </a:r>
            <a:r>
              <a:rPr lang="en-US" altLang="en-US" sz="2000" dirty="0">
                <a:latin typeface="+mn-lt"/>
              </a:rPr>
              <a:t> </a:t>
            </a: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err="1" smtClean="0">
                <a:latin typeface="+mn-lt"/>
              </a:rPr>
              <a:t>marvelment</a:t>
            </a:r>
            <a:r>
              <a:rPr lang="en-US" altLang="en-US" sz="2000" dirty="0" smtClean="0">
                <a:latin typeface="+mn-lt"/>
              </a:rPr>
              <a:t> (noun), marveled (verb)</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smtClean="0"/>
              <a:t>Many </a:t>
            </a:r>
            <a:r>
              <a:rPr lang="en-US" sz="2000" dirty="0"/>
              <a:t>scientists view the three-year-old boy with the extremely high </a:t>
            </a:r>
            <a:r>
              <a:rPr lang="en-US" sz="2000" dirty="0" smtClean="0"/>
              <a:t>IQ </a:t>
            </a:r>
            <a:r>
              <a:rPr lang="en-US" sz="2000" dirty="0"/>
              <a:t>as a </a:t>
            </a:r>
            <a:r>
              <a:rPr lang="en-US" sz="2000" b="1" u="sng" dirty="0"/>
              <a:t>marvel</a:t>
            </a:r>
            <a:r>
              <a:rPr lang="en-US" sz="2000" dirty="0"/>
              <a:t>.</a:t>
            </a:r>
            <a:endParaRPr lang="en-US" altLang="en-US" sz="2000" b="1" dirty="0">
              <a:latin typeface="+mn-lt"/>
            </a:endParaRPr>
          </a:p>
          <a:p>
            <a:pPr eaLnBrk="1" hangingPunct="1">
              <a:lnSpc>
                <a:spcPct val="80000"/>
              </a:lnSpc>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2" name="TextBox 1"/>
          <p:cNvSpPr txBox="1">
            <a:spLocks noChangeArrowheads="1"/>
          </p:cNvSpPr>
          <p:nvPr/>
        </p:nvSpPr>
        <p:spPr bwMode="auto">
          <a:xfrm>
            <a:off x="1066800" y="2438400"/>
            <a:ext cx="28590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1800" dirty="0" smtClean="0">
                <a:latin typeface="+mn-lt"/>
                <a:ea typeface="+mn-ea"/>
              </a:rPr>
              <a:t>Latin, </a:t>
            </a:r>
            <a:r>
              <a:rPr lang="en-US" altLang="en-US" sz="1800" i="1" dirty="0" smtClean="0">
                <a:latin typeface="+mn-lt"/>
                <a:ea typeface="+mn-ea"/>
              </a:rPr>
              <a:t>mirabilis</a:t>
            </a:r>
            <a:r>
              <a:rPr lang="en-US" altLang="en-US" sz="1800" dirty="0" smtClean="0">
                <a:latin typeface="+mn-lt"/>
                <a:ea typeface="+mn-ea"/>
              </a:rPr>
              <a:t>= wonderful</a:t>
            </a:r>
            <a:endParaRPr lang="en-US" altLang="en-US" sz="1800" dirty="0">
              <a:latin typeface="+mn-lt"/>
              <a:ea typeface="+mn-ea"/>
            </a:endParaRPr>
          </a:p>
          <a:p>
            <a:pPr>
              <a:spcBef>
                <a:spcPct val="0"/>
              </a:spcBef>
              <a:buFontTx/>
              <a:buNone/>
              <a:defRPr/>
            </a:pPr>
            <a:endParaRPr lang="en-US" altLang="en-US" sz="1800" dirty="0">
              <a:ea typeface="+mn-ea"/>
            </a:endParaRPr>
          </a:p>
        </p:txBody>
      </p:sp>
      <p:sp>
        <p:nvSpPr>
          <p:cNvPr id="3" name="TextBox 2"/>
          <p:cNvSpPr txBox="1">
            <a:spLocks noChangeArrowheads="1"/>
          </p:cNvSpPr>
          <p:nvPr/>
        </p:nvSpPr>
        <p:spPr bwMode="auto">
          <a:xfrm>
            <a:off x="1447800" y="52387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Someone or something that triggers amazement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11/17/16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daft (adjective)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daft (adjective)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Work on Character Sketch assignment. **Start working on text evidence and examples. </a:t>
            </a:r>
            <a:r>
              <a:rPr lang="en-US" sz="1600" b="1" u="sng" dirty="0" smtClean="0">
                <a:latin typeface="+mn-lt"/>
                <a:ea typeface="Calibri"/>
                <a:cs typeface="Calibri"/>
                <a:sym typeface="Calibri"/>
              </a:rPr>
              <a:t>Drawing is not important</a:t>
            </a:r>
            <a:r>
              <a:rPr lang="en-US" sz="1600" b="1" dirty="0" smtClean="0">
                <a:latin typeface="+mn-lt"/>
                <a:ea typeface="Calibri"/>
                <a:cs typeface="Calibri"/>
                <a:sym typeface="Calibri"/>
              </a:rPr>
              <a:t>. </a:t>
            </a:r>
            <a:r>
              <a:rPr lang="en-US" sz="1600" b="1" dirty="0" smtClean="0">
                <a:solidFill>
                  <a:srgbClr val="009A46"/>
                </a:solidFill>
                <a:latin typeface="+mn-lt"/>
                <a:ea typeface="Calibri"/>
                <a:cs typeface="Calibri"/>
                <a:sym typeface="Calibri"/>
              </a:rPr>
              <a:t>**Due Friday at the beginning of the hour along with extra credit memes for your group’s character</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70C0"/>
                </a:solidFill>
                <a:latin typeface="+mn-lt"/>
                <a:ea typeface="Calibri"/>
                <a:cs typeface="Calibri"/>
                <a:sym typeface="Calibri"/>
              </a:rPr>
              <a:t>While you are working, I will check in your annotations for AOTW #6. You will receive ”0” or “10” summative points for completing the assignment.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can give an objective summary of a text.</a:t>
            </a:r>
            <a:endParaRPr lang="en-US" sz="1600" dirty="0"/>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**Due Friday</a:t>
            </a:r>
          </a:p>
        </p:txBody>
      </p:sp>
    </p:spTree>
  </p:cSld>
  <p:clrMapOvr>
    <a:masterClrMapping/>
  </p:clrMapOvr>
  <p:transition spd="slow">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11/17/16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daft</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adjective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altLang="en-US" sz="2000" dirty="0" err="1" smtClean="0">
                <a:latin typeface="+mn-lt"/>
              </a:rPr>
              <a:t>dahft</a:t>
            </a:r>
            <a:endParaRPr lang="en-US" altLang="en-US" sz="2000"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daftly (adverb), daftness (noun)</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smtClean="0"/>
              <a:t>The </a:t>
            </a:r>
            <a:r>
              <a:rPr lang="en-US" sz="2000" b="1" u="sng" dirty="0" smtClean="0"/>
              <a:t>daft</a:t>
            </a:r>
            <a:r>
              <a:rPr lang="en-US" sz="2000" dirty="0" smtClean="0"/>
              <a:t> article is full of errors and does not belong in </a:t>
            </a:r>
            <a:r>
              <a:rPr lang="en-US" sz="2000" i="1" dirty="0" smtClean="0"/>
              <a:t>The Pioneer Press.</a:t>
            </a:r>
            <a:r>
              <a:rPr lang="en-US" sz="2000" dirty="0" smtClean="0"/>
              <a:t> </a:t>
            </a:r>
            <a:endParaRPr lang="en-US" altLang="en-US" sz="2000" b="1" dirty="0">
              <a:latin typeface="+mn-lt"/>
            </a:endParaRPr>
          </a:p>
          <a:p>
            <a:pPr eaLnBrk="1" hangingPunct="1">
              <a:lnSpc>
                <a:spcPct val="80000"/>
              </a:lnSpc>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7150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Senseless, stupid or foolish</a:t>
            </a: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absurd, ridiculous, laughable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11/18/16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indignant (adjective)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indignant (</a:t>
            </a:r>
            <a:r>
              <a:rPr lang="en-US" sz="1600" dirty="0" err="1" smtClean="0">
                <a:latin typeface="+mn-lt"/>
                <a:ea typeface="Calibri"/>
                <a:cs typeface="Calibri"/>
                <a:sym typeface="Calibri"/>
              </a:rPr>
              <a:t>adj</a:t>
            </a:r>
            <a:r>
              <a:rPr lang="en-US" sz="1600" dirty="0" smtClean="0">
                <a:latin typeface="+mn-lt"/>
                <a:ea typeface="Calibri"/>
                <a:cs typeface="Calibri"/>
                <a:sym typeface="Calibri"/>
              </a:rPr>
              <a: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Work on outline to write your claim for AOTW #6 (Rhetorical Analysis)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Work on Character Sketch assignment. **Start working on text evidence and examples. </a:t>
            </a:r>
            <a:r>
              <a:rPr lang="en-US" sz="1600" b="1" u="sng" dirty="0" smtClean="0">
                <a:latin typeface="+mn-lt"/>
                <a:ea typeface="Calibri"/>
                <a:cs typeface="Calibri"/>
                <a:sym typeface="Calibri"/>
              </a:rPr>
              <a:t>Drawing is not important</a:t>
            </a:r>
            <a:r>
              <a:rPr lang="en-US" sz="1600" b="1" dirty="0" smtClean="0">
                <a:latin typeface="+mn-lt"/>
                <a:ea typeface="Calibri"/>
                <a:cs typeface="Calibri"/>
                <a:sym typeface="Calibri"/>
              </a:rPr>
              <a:t>. </a:t>
            </a:r>
            <a:r>
              <a:rPr lang="en-US" sz="1600" b="1" dirty="0" smtClean="0">
                <a:solidFill>
                  <a:srgbClr val="009A46"/>
                </a:solidFill>
                <a:latin typeface="+mn-lt"/>
                <a:ea typeface="Calibri"/>
                <a:cs typeface="Calibri"/>
                <a:sym typeface="Calibri"/>
              </a:rPr>
              <a:t>**Due today at the end of the hour along with extra credit memes for your group’s character</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b="1" dirty="0" smtClean="0">
                <a:solidFill>
                  <a:srgbClr val="0070C0"/>
                </a:solidFill>
                <a:latin typeface="+mn-lt"/>
                <a:ea typeface="Calibri"/>
                <a:cs typeface="Calibri"/>
                <a:sym typeface="Calibri"/>
              </a:rPr>
              <a:t>We will pass back graded assignments while you are working on your projects.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a:t>
            </a:r>
            <a:r>
              <a:rPr lang="en-US" sz="1600" b="1" dirty="0">
                <a:ea typeface="Calibri"/>
                <a:cs typeface="Calibri"/>
                <a:sym typeface="Calibri"/>
              </a:rPr>
              <a:t>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ea typeface="Calibri"/>
                <a:cs typeface="Calibri"/>
                <a:sym typeface="Calibri"/>
              </a:rPr>
              <a:t>I 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can give an objective summary of a text.</a:t>
            </a:r>
            <a:endParaRPr lang="en-US" sz="1600" dirty="0"/>
          </a:p>
          <a:p>
            <a:pPr marL="285750" indent="-285750">
              <a:buFont typeface="Arial" panose="020B0604020202020204" pitchFamily="34" charset="0"/>
              <a:buChar char="•"/>
              <a:defRPr/>
            </a:pPr>
            <a:r>
              <a:rPr lang="en-US" sz="1600" dirty="0"/>
              <a:t>I can determine the author’s purpose for writing a text</a:t>
            </a:r>
          </a:p>
          <a:p>
            <a:pPr marL="285750" indent="-285750">
              <a:buFont typeface="Arial" panose="020B0604020202020204" pitchFamily="34" charset="0"/>
              <a:buChar char="•"/>
              <a:defRPr/>
            </a:pPr>
            <a:r>
              <a:rPr lang="en-US" sz="1600" dirty="0"/>
              <a:t>I 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**Due Friday</a:t>
            </a:r>
          </a:p>
        </p:txBody>
      </p:sp>
    </p:spTree>
  </p:cSld>
  <p:clrMapOvr>
    <a:masterClrMapping/>
  </p:clrMapOvr>
  <p:transition spd="slow">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11/18/16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indignant</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adjective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a:t>[</a:t>
            </a:r>
            <a:r>
              <a:rPr lang="en-US" sz="2000" dirty="0" smtClean="0"/>
              <a:t>in-</a:t>
            </a:r>
            <a:r>
              <a:rPr lang="en-US" sz="2000" b="1" dirty="0" smtClean="0"/>
              <a:t>dig</a:t>
            </a:r>
            <a:r>
              <a:rPr lang="en-US" sz="2000" dirty="0" smtClean="0"/>
              <a:t>-</a:t>
            </a:r>
            <a:r>
              <a:rPr lang="en-US" sz="2000" dirty="0" err="1" smtClean="0"/>
              <a:t>n</a:t>
            </a:r>
            <a:r>
              <a:rPr lang="en-US" sz="2000" i="1" dirty="0" err="1" smtClean="0"/>
              <a:t>uh</a:t>
            </a:r>
            <a:r>
              <a:rPr lang="en-US" sz="2000" dirty="0" err="1" smtClean="0"/>
              <a:t>nt</a:t>
            </a:r>
            <a:r>
              <a:rPr lang="en-US" sz="2000" dirty="0"/>
              <a:t>]</a:t>
            </a:r>
            <a:endParaRPr lang="en-US" altLang="en-US" sz="2000"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indignantly (adverb)</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err="1" smtClean="0"/>
              <a:t>Heba</a:t>
            </a:r>
            <a:r>
              <a:rPr lang="en-US" sz="2000" dirty="0" smtClean="0"/>
              <a:t> was </a:t>
            </a:r>
            <a:r>
              <a:rPr lang="en-US" sz="2000" b="1" u="sng" dirty="0"/>
              <a:t>indignant</a:t>
            </a:r>
            <a:r>
              <a:rPr lang="en-US" sz="2000" dirty="0"/>
              <a:t> about the way she had been treated by the rude </a:t>
            </a:r>
            <a:r>
              <a:rPr lang="en-US" sz="2000" dirty="0" smtClean="0"/>
              <a:t>store owner. </a:t>
            </a:r>
            <a:endParaRPr lang="en-US" altLang="en-US" sz="2000" b="1" dirty="0" smtClean="0">
              <a:latin typeface="+mn-lt"/>
            </a:endParaRPr>
          </a:p>
          <a:p>
            <a:pPr>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71500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feeling or showing anger or annoyance at what is perceived as unfair treatment.</a:t>
            </a:r>
            <a:endParaRPr lang="en-US" altLang="en-US" sz="2000">
              <a:solidFill>
                <a:schemeClr val="tx1"/>
              </a:solidFill>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mad, resentful, disgruntled, angered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9/7/16 Icebreaker</a:t>
            </a:r>
          </a:p>
        </p:txBody>
      </p:sp>
      <p:sp>
        <p:nvSpPr>
          <p:cNvPr id="58" name="Shape 58"/>
          <p:cNvSpPr txBox="1">
            <a:spLocks noGrp="1"/>
          </p:cNvSpPr>
          <p:nvPr>
            <p:ph type="body" idx="4294967295"/>
          </p:nvPr>
        </p:nvSpPr>
        <p:spPr>
          <a:xfrm>
            <a:off x="304800" y="1371600"/>
            <a:ext cx="8382000" cy="3408363"/>
          </a:xfrm>
        </p:spPr>
        <p:txBody>
          <a:bodyPr tIns="45700" bIns="45700">
            <a:normAutofit/>
          </a:bodyPr>
          <a:lstStyle/>
          <a:p>
            <a:pPr eaLnBrk="1" fontAlgn="auto" hangingPunct="1">
              <a:lnSpc>
                <a:spcPct val="80000"/>
              </a:lnSpc>
              <a:spcBef>
                <a:spcPts val="0"/>
              </a:spcBef>
              <a:spcAft>
                <a:spcPts val="0"/>
              </a:spcAft>
              <a:buClr>
                <a:srgbClr val="000000"/>
              </a:buClr>
              <a:buSzPct val="100000"/>
              <a:defRPr/>
            </a:pPr>
            <a:r>
              <a:rPr lang="en-US" sz="2000" b="1" dirty="0" smtClean="0">
                <a:latin typeface="Calibri"/>
                <a:ea typeface="Calibri"/>
                <a:cs typeface="Calibri"/>
                <a:sym typeface="Calibri"/>
              </a:rPr>
              <a:t>Directions: </a:t>
            </a:r>
            <a:r>
              <a:rPr lang="en-US" sz="2000" dirty="0" smtClean="0">
                <a:latin typeface="Calibri"/>
                <a:ea typeface="Calibri"/>
                <a:cs typeface="Calibri"/>
                <a:sym typeface="Calibri"/>
              </a:rPr>
              <a:t>Watch the clip, below. Pick one quote you agree with the most. On a half sheet of paper, write down the number, what the quote means to you and why you agree with it. Please write in complete sentences. When you are finished, wait for your next direction</a:t>
            </a:r>
            <a:r>
              <a:rPr lang="en-US" sz="2000" b="1" dirty="0" smtClean="0">
                <a:latin typeface="Calibri"/>
                <a:ea typeface="Calibri"/>
                <a:cs typeface="Calibri"/>
                <a:sym typeface="Calibri"/>
              </a:rPr>
              <a:t>. </a:t>
            </a:r>
          </a:p>
          <a:p>
            <a:pPr eaLnBrk="1" fontAlgn="auto" hangingPunct="1">
              <a:lnSpc>
                <a:spcPct val="80000"/>
              </a:lnSpc>
              <a:spcBef>
                <a:spcPts val="0"/>
              </a:spcBef>
              <a:spcAft>
                <a:spcPts val="0"/>
              </a:spcAft>
              <a:buClr>
                <a:srgbClr val="000000"/>
              </a:buClr>
              <a:buSzPct val="100000"/>
              <a:defRPr/>
            </a:pPr>
            <a:endParaRPr lang="en-US" sz="2000" b="1" u="sng" dirty="0">
              <a:solidFill>
                <a:schemeClr val="bg2">
                  <a:lumMod val="60000"/>
                  <a:lumOff val="40000"/>
                </a:schemeClr>
              </a:solidFill>
              <a:latin typeface="Calibri"/>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2000" dirty="0">
                <a:hlinkClick r:id="rId3"/>
              </a:rPr>
              <a:t>https://m.youtube.com/watch?v=Om1lmhaBngA</a:t>
            </a:r>
            <a:endParaRPr lang="en-US" sz="2000" u="sng" dirty="0">
              <a:solidFill>
                <a:schemeClr val="bg2">
                  <a:lumMod val="60000"/>
                  <a:lumOff val="40000"/>
                </a:schemeClr>
              </a:solidFill>
              <a:latin typeface="Calibri"/>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cxnSp>
        <p:nvCxnSpPr>
          <p:cNvPr id="3" name="Straight Connector 2"/>
          <p:cNvCxnSpPr/>
          <p:nvPr/>
        </p:nvCxnSpPr>
        <p:spPr>
          <a:xfrm>
            <a:off x="304800" y="990600"/>
            <a:ext cx="8077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ut/>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11/21/16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blasphemy (noun)</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blasphemy (noun)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a:latin typeface="+mn-lt"/>
                <a:ea typeface="Calibri"/>
                <a:cs typeface="Calibri"/>
                <a:sym typeface="Calibri"/>
                <a:hlinkClick r:id="rId3"/>
              </a:rPr>
              <a:t>https://</a:t>
            </a:r>
            <a:r>
              <a:rPr lang="en-US" sz="1600" dirty="0" smtClean="0">
                <a:latin typeface="+mn-lt"/>
                <a:ea typeface="Calibri"/>
                <a:cs typeface="Calibri"/>
                <a:sym typeface="Calibri"/>
                <a:hlinkClick r:id="rId3"/>
              </a:rPr>
              <a:t>www.youtube.com/watch?v=P1pBoDR-AFY</a:t>
            </a:r>
            <a:r>
              <a:rPr lang="en-US" sz="1600" dirty="0" smtClean="0">
                <a:latin typeface="+mn-lt"/>
                <a:ea typeface="Calibri"/>
                <a:cs typeface="Calibri"/>
                <a:sym typeface="Calibri"/>
              </a:rPr>
              <a:t> (HB2 Law background)</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Lesson on writing body paragraphs for SAT Essay (using AOTW #6 on HB2 law).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Turn in Character Sketch assignment (Hours 3, 5 , 6) </a:t>
            </a:r>
            <a:r>
              <a:rPr lang="en-US" sz="1600" b="1" u="sng" dirty="0" smtClean="0">
                <a:latin typeface="+mn-lt"/>
                <a:ea typeface="Calibri"/>
                <a:cs typeface="Calibri"/>
                <a:sym typeface="Calibri"/>
              </a:rPr>
              <a:t>Drawing is not important</a:t>
            </a:r>
            <a:r>
              <a:rPr lang="en-US" sz="1600" b="1" dirty="0" smtClean="0">
                <a:latin typeface="+mn-lt"/>
                <a:ea typeface="Calibri"/>
                <a:cs typeface="Calibri"/>
                <a:sym typeface="Calibri"/>
              </a:rPr>
              <a:t>.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t> I can analyze a peer's rhetorical analysis using by reading, interpreting and debating the language and standards of a rubric.</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a:t>
            </a:r>
            <a:r>
              <a:rPr lang="en-US" sz="1600" dirty="0"/>
              <a:t>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a:t>
            </a:r>
            <a:r>
              <a:rPr lang="en-US" sz="1600" b="1" dirty="0" smtClean="0">
                <a:solidFill>
                  <a:srgbClr val="009A46"/>
                </a:solidFill>
                <a:ea typeface="Calibri"/>
                <a:cs typeface="Calibri"/>
                <a:sym typeface="Calibri"/>
              </a:rPr>
              <a:t>**Tomorrow, you will write down which one you want me to grade. </a:t>
            </a:r>
          </a:p>
        </p:txBody>
      </p:sp>
    </p:spTree>
  </p:cSld>
  <p:clrMapOvr>
    <a:masterClrMapping/>
  </p:clrMapOvr>
  <p:transition spd="slow">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11/21/16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blasphemy</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a:t>[</a:t>
            </a:r>
            <a:r>
              <a:rPr lang="en-US" sz="2000" b="1" dirty="0" err="1"/>
              <a:t>blas</a:t>
            </a:r>
            <a:r>
              <a:rPr lang="en-US" sz="2000" dirty="0" err="1"/>
              <a:t>-f</a:t>
            </a:r>
            <a:r>
              <a:rPr lang="en-US" sz="2000" i="1" dirty="0" err="1"/>
              <a:t>uh</a:t>
            </a:r>
            <a:r>
              <a:rPr lang="en-US" sz="2000" dirty="0" err="1"/>
              <a:t>-mee</a:t>
            </a:r>
            <a:r>
              <a:rPr lang="en-US" sz="2000" dirty="0"/>
              <a:t>] </a:t>
            </a:r>
            <a:endParaRPr lang="en-US" altLang="en-US" sz="2000" b="1"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blasphemous (adjective)</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a:t>When </a:t>
            </a:r>
            <a:r>
              <a:rPr lang="en-US" sz="2000" dirty="0" smtClean="0"/>
              <a:t>Jake </a:t>
            </a:r>
            <a:r>
              <a:rPr lang="en-US" sz="2000" dirty="0"/>
              <a:t>made a joke in church, his mother accused him of </a:t>
            </a:r>
            <a:r>
              <a:rPr lang="en-US" sz="2000" b="1" u="sng" dirty="0"/>
              <a:t>blasphemy</a:t>
            </a:r>
            <a:r>
              <a:rPr lang="en-US" sz="2000" dirty="0"/>
              <a:t>.</a:t>
            </a:r>
            <a:endParaRPr lang="en-US" altLang="en-US" sz="2000" b="1" dirty="0" smtClean="0">
              <a:latin typeface="+mn-lt"/>
            </a:endParaRPr>
          </a:p>
          <a:p>
            <a:pPr>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71500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the act or offense of speaking sacrilegiously about God or sacred things; profane talk.</a:t>
            </a:r>
            <a:endParaRPr lang="en-US" altLang="en-US" sz="2000">
              <a:solidFill>
                <a:schemeClr val="tx1"/>
              </a:solidFill>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profanity, swearing, cursing, sacrilege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11/22/16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 vile (adjective)</a:t>
            </a:r>
            <a:endParaRPr lang="en-US" sz="16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WOTD = vile (adjective)</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Grade one more body paragraph sample using the rubric from yesterday and compare to actual score given</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Watch ACT 3 from </a:t>
            </a:r>
            <a:r>
              <a:rPr lang="en-US" sz="1600" i="1" dirty="0" smtClean="0">
                <a:latin typeface="+mn-lt"/>
                <a:ea typeface="Calibri"/>
                <a:cs typeface="Calibri"/>
                <a:sym typeface="Calibri"/>
              </a:rPr>
              <a:t>The Crucible </a:t>
            </a:r>
            <a:r>
              <a:rPr lang="en-US" sz="1600" dirty="0" smtClean="0">
                <a:latin typeface="+mn-lt"/>
                <a:ea typeface="Calibri"/>
                <a:cs typeface="Calibri"/>
                <a:sym typeface="Calibri"/>
              </a:rPr>
              <a:t>+ answer movie questions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latin typeface="+mn-lt"/>
                <a:ea typeface="Calibri"/>
                <a:cs typeface="Calibri"/>
                <a:sym typeface="Calibri"/>
              </a:rPr>
              <a:t>Turn in Character Sketch assignment (Hours 3, 5 , 6) </a:t>
            </a:r>
            <a:r>
              <a:rPr lang="en-US" sz="1600" b="1" u="sng" dirty="0" smtClean="0">
                <a:latin typeface="+mn-lt"/>
                <a:ea typeface="Calibri"/>
                <a:cs typeface="Calibri"/>
                <a:sym typeface="Calibri"/>
              </a:rPr>
              <a:t>Drawing is not important</a:t>
            </a:r>
            <a:r>
              <a:rPr lang="en-US" sz="1600" b="1" dirty="0" smtClean="0">
                <a:latin typeface="+mn-lt"/>
                <a:ea typeface="Calibri"/>
                <a:cs typeface="Calibri"/>
                <a:sym typeface="Calibri"/>
              </a:rPr>
              <a:t>.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t> I can analyze a peer's rhetorical analysis using by reading, interpreting and debating the language and standards of a rubric.</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ea typeface="Calibri"/>
                <a:cs typeface="Calibri"/>
                <a:sym typeface="Calibri"/>
              </a:rPr>
              <a:t>I </a:t>
            </a:r>
            <a:r>
              <a:rPr lang="en-US" sz="1600" dirty="0">
                <a:ea typeface="Calibri"/>
                <a:cs typeface="Calibri"/>
                <a:sym typeface="Calibri"/>
              </a:rPr>
              <a:t>can cite strong and thorough textual evidence that supports my inferences and analysis. </a:t>
            </a:r>
            <a:endParaRPr lang="en-US" sz="16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a:t>
            </a:r>
            <a:r>
              <a:rPr lang="en-US" sz="1600" dirty="0"/>
              <a:t>can analyze and evaluate the effectiveness of the structure an author uses in his argument</a:t>
            </a:r>
            <a:r>
              <a:rPr lang="en-US" sz="1600" dirty="0" smtClean="0"/>
              <a:t>.</a:t>
            </a:r>
            <a:endParaRPr lang="en-US" sz="16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Write SSR Weekly Responses if you haven’t written 3. </a:t>
            </a:r>
            <a:r>
              <a:rPr lang="en-US" sz="1600" b="1" dirty="0" smtClean="0">
                <a:solidFill>
                  <a:srgbClr val="009A46"/>
                </a:solidFill>
                <a:ea typeface="Calibri"/>
                <a:cs typeface="Calibri"/>
                <a:sym typeface="Calibri"/>
              </a:rPr>
              <a:t>I will have you write down which one you want me to grade, before you leave. </a:t>
            </a:r>
          </a:p>
        </p:txBody>
      </p:sp>
    </p:spTree>
  </p:cSld>
  <p:clrMapOvr>
    <a:masterClrMapping/>
  </p:clrMapOvr>
  <p:transition spd="slow">
    <p:cut/>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11/22/16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vile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adjective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a:t>[</a:t>
            </a:r>
            <a:r>
              <a:rPr lang="en-US" sz="2000" dirty="0" err="1"/>
              <a:t>vahyl</a:t>
            </a:r>
            <a:r>
              <a:rPr lang="en-US" sz="2000" dirty="0"/>
              <a:t>] </a:t>
            </a:r>
            <a:endParaRPr lang="en-US" altLang="en-US" sz="2000" b="1"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vileness (adverb)</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a:t>The </a:t>
            </a:r>
            <a:r>
              <a:rPr lang="en-US" sz="2000" b="1" u="sng" dirty="0"/>
              <a:t>vile</a:t>
            </a:r>
            <a:r>
              <a:rPr lang="en-US" sz="2000" b="1" dirty="0"/>
              <a:t> </a:t>
            </a:r>
            <a:r>
              <a:rPr lang="en-US" sz="2000" dirty="0"/>
              <a:t>man fed the dog rat poison.</a:t>
            </a:r>
            <a:endParaRPr lang="en-US" altLang="en-US" sz="2000" b="1" dirty="0" smtClean="0">
              <a:latin typeface="+mn-lt"/>
            </a:endParaRPr>
          </a:p>
          <a:p>
            <a:pPr>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4673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Extremely unpleasant</a:t>
            </a:r>
            <a:endParaRPr lang="en-US" altLang="en-US" sz="2000">
              <a:solidFill>
                <a:schemeClr val="tx1"/>
              </a:solidFill>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foul, nasty, horrid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11/28/16 Agenda</a:t>
            </a:r>
          </a:p>
        </p:txBody>
      </p:sp>
      <p:sp>
        <p:nvSpPr>
          <p:cNvPr id="58" name="Shape 58"/>
          <p:cNvSpPr txBox="1">
            <a:spLocks noGrp="1"/>
          </p:cNvSpPr>
          <p:nvPr>
            <p:ph type="body" idx="4294967295"/>
          </p:nvPr>
        </p:nvSpPr>
        <p:spPr>
          <a:xfrm>
            <a:off x="228600" y="533400"/>
            <a:ext cx="8610600" cy="54102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500" dirty="0" smtClean="0">
                <a:latin typeface="+mn-lt"/>
                <a:ea typeface="Calibri"/>
                <a:cs typeface="Calibri"/>
                <a:sym typeface="Calibri"/>
              </a:rPr>
              <a:t>WOTD = prodigious (</a:t>
            </a:r>
            <a:r>
              <a:rPr lang="en-US" sz="1500" dirty="0" err="1" smtClean="0">
                <a:latin typeface="+mn-lt"/>
                <a:ea typeface="Calibri"/>
                <a:cs typeface="Calibri"/>
                <a:sym typeface="Calibri"/>
              </a:rPr>
              <a:t>adj</a:t>
            </a:r>
            <a:r>
              <a:rPr lang="en-US" sz="1500" dirty="0" smtClean="0">
                <a:latin typeface="+mn-lt"/>
                <a:ea typeface="Calibri"/>
                <a:cs typeface="Calibri"/>
                <a:sym typeface="Calibri"/>
              </a:rPr>
              <a:t>)</a:t>
            </a:r>
            <a:endParaRPr lang="en-US" sz="1500" dirty="0">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WOTD = prodigious (</a:t>
            </a:r>
            <a:r>
              <a:rPr lang="en-US" sz="1500" dirty="0" err="1" smtClean="0">
                <a:latin typeface="+mn-lt"/>
                <a:ea typeface="Calibri"/>
                <a:cs typeface="Calibri"/>
                <a:sym typeface="Calibri"/>
              </a:rPr>
              <a:t>adj</a:t>
            </a:r>
            <a:r>
              <a:rPr lang="en-US" sz="1500" dirty="0" smtClean="0">
                <a:latin typeface="+mn-lt"/>
                <a:ea typeface="Calibri"/>
                <a:cs typeface="Calibri"/>
                <a:sym typeface="Calibri"/>
              </a:rPr>
              <a:t>)</a:t>
            </a:r>
          </a:p>
          <a:p>
            <a:pPr eaLnBrk="1" fontAlgn="auto" hangingPunct="1">
              <a:lnSpc>
                <a:spcPct val="150000"/>
              </a:lnSpc>
              <a:spcBef>
                <a:spcPts val="0"/>
              </a:spcBef>
              <a:spcAft>
                <a:spcPts val="0"/>
              </a:spcAft>
              <a:buClr>
                <a:srgbClr val="000000"/>
              </a:buClr>
              <a:buSzPct val="100000"/>
              <a:defRPr/>
            </a:pPr>
            <a:r>
              <a:rPr lang="en-US" sz="1500" dirty="0" smtClean="0">
                <a:latin typeface="+mn-lt"/>
                <a:ea typeface="Calibri"/>
                <a:cs typeface="Calibri"/>
                <a:sym typeface="Calibri"/>
              </a:rPr>
              <a:t>**Instead of a quiz, you will complete a partner assessment for WOTD on Wed. I will send you the word list, tonight.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Finish watching ACT 3 and ACT 4 from </a:t>
            </a:r>
            <a:r>
              <a:rPr lang="en-US" sz="1500" i="1" dirty="0" smtClean="0">
                <a:latin typeface="+mn-lt"/>
                <a:ea typeface="Calibri"/>
                <a:cs typeface="Calibri"/>
                <a:sym typeface="Calibri"/>
              </a:rPr>
              <a:t>The Crucible </a:t>
            </a:r>
            <a:r>
              <a:rPr lang="en-US" sz="1500" dirty="0" smtClean="0">
                <a:latin typeface="+mn-lt"/>
                <a:ea typeface="Calibri"/>
                <a:cs typeface="Calibri"/>
                <a:sym typeface="Calibri"/>
              </a:rPr>
              <a:t>+ answer movie questions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With your reading groups, you will be assigned a set of pages to read. **We will finish this tomorrow, in class. As a group, you will need to write a 25-35 word summary and fill out the graphic organizer for ACT 4 (for your assigned section). You will include your notes for the graphic organizer with your summary. **This will be posted on a poster.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t> I can analyze a peer's rhetorical analysis using by reading, interpreting and debating the language and standards of a rubric.</a:t>
            </a:r>
            <a:endParaRPr lang="en-US" sz="15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ea typeface="Calibri"/>
                <a:cs typeface="Calibri"/>
                <a:sym typeface="Calibri"/>
              </a:rPr>
              <a:t>I </a:t>
            </a:r>
            <a:r>
              <a:rPr lang="en-US" sz="1500" dirty="0">
                <a:ea typeface="Calibri"/>
                <a:cs typeface="Calibri"/>
                <a:sym typeface="Calibri"/>
              </a:rPr>
              <a:t>can cite strong and thorough textual evidence that supports my inferences and analysis. </a:t>
            </a:r>
            <a:endParaRPr lang="en-US" sz="15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t>I </a:t>
            </a:r>
            <a:r>
              <a:rPr lang="en-US" sz="1500" dirty="0"/>
              <a:t>can analyze and evaluate the effectiveness of the structure an author uses in his argument</a:t>
            </a:r>
            <a:r>
              <a:rPr lang="en-US" sz="1500" dirty="0" smtClean="0"/>
              <a:t>.</a:t>
            </a:r>
            <a:endParaRPr lang="en-US" sz="15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 </a:t>
            </a:r>
            <a:r>
              <a:rPr lang="en-US" sz="1500" b="1" dirty="0" smtClean="0">
                <a:solidFill>
                  <a:srgbClr val="009A46"/>
                </a:solidFill>
                <a:ea typeface="Calibri"/>
                <a:cs typeface="Calibri"/>
                <a:sym typeface="Calibri"/>
              </a:rPr>
              <a:t>Write SSR Weekly Responses if you haven’t written 3</a:t>
            </a:r>
            <a:r>
              <a:rPr lang="en-US" sz="1500" b="1" dirty="0">
                <a:solidFill>
                  <a:srgbClr val="009A46"/>
                </a:solidFill>
                <a:ea typeface="Calibri"/>
                <a:cs typeface="Calibri"/>
                <a:sym typeface="Calibri"/>
              </a:rPr>
              <a:t> </a:t>
            </a:r>
            <a:r>
              <a:rPr lang="en-US" sz="1500" b="1" dirty="0" smtClean="0">
                <a:solidFill>
                  <a:srgbClr val="009A46"/>
                </a:solidFill>
                <a:ea typeface="Calibri"/>
                <a:cs typeface="Calibri"/>
                <a:sym typeface="Calibri"/>
              </a:rPr>
              <a:t>(must be submitted by Wednesday).  I will have you write down which one you want me to grade, before you leave. </a:t>
            </a:r>
          </a:p>
        </p:txBody>
      </p:sp>
    </p:spTree>
  </p:cSld>
  <p:clrMapOvr>
    <a:masterClrMapping/>
  </p:clrMapOvr>
  <p:transition spd="slow">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11/28/16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prodigious</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adjective</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a:t>[</a:t>
            </a:r>
            <a:r>
              <a:rPr lang="en-US" sz="2000" dirty="0" err="1"/>
              <a:t>pr</a:t>
            </a:r>
            <a:r>
              <a:rPr lang="en-US" sz="2000" i="1" dirty="0" err="1"/>
              <a:t>uh</a:t>
            </a:r>
            <a:r>
              <a:rPr lang="en-US" sz="2000" dirty="0"/>
              <a:t>-</a:t>
            </a:r>
            <a:r>
              <a:rPr lang="en-US" sz="2000" b="1" dirty="0" err="1"/>
              <a:t>dij</a:t>
            </a:r>
            <a:r>
              <a:rPr lang="en-US" sz="2000" dirty="0"/>
              <a:t>-</a:t>
            </a:r>
            <a:r>
              <a:rPr lang="en-US" sz="2000" i="1" dirty="0"/>
              <a:t>uh</a:t>
            </a:r>
            <a:r>
              <a:rPr lang="en-US" sz="2000" dirty="0"/>
              <a:t> s] </a:t>
            </a:r>
            <a:endParaRPr lang="en-US" altLang="en-US" sz="2000" b="1"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prodigiously (adverb),</a:t>
            </a:r>
            <a:r>
              <a:rPr lang="en-US" altLang="en-US" sz="2000" b="1" dirty="0" smtClean="0">
                <a:latin typeface="+mn-lt"/>
              </a:rPr>
              <a:t> </a:t>
            </a:r>
            <a:r>
              <a:rPr lang="en-US" altLang="en-US" sz="2000" dirty="0" smtClean="0">
                <a:latin typeface="+mn-lt"/>
              </a:rPr>
              <a:t>prodigiousness (noun)</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sz="2000" dirty="0"/>
              <a:t>After overindulging in a </a:t>
            </a:r>
            <a:r>
              <a:rPr lang="en-US" sz="2000" b="1" u="sng" dirty="0"/>
              <a:t>prodigious </a:t>
            </a:r>
            <a:r>
              <a:rPr lang="en-US" sz="2000" dirty="0" smtClean="0"/>
              <a:t>meal</a:t>
            </a:r>
            <a:r>
              <a:rPr lang="en-US" sz="2000" dirty="0"/>
              <a:t> </a:t>
            </a:r>
            <a:r>
              <a:rPr lang="en-US" sz="2000" dirty="0" smtClean="0"/>
              <a:t>on Thanksgiving, Mr. Schmitt </a:t>
            </a:r>
            <a:r>
              <a:rPr lang="en-US" sz="2000" dirty="0"/>
              <a:t>really needed a nap.</a:t>
            </a:r>
            <a:endParaRPr lang="en-US" altLang="en-US" sz="2000" b="1" dirty="0" smtClean="0">
              <a:latin typeface="+mn-lt"/>
            </a:endParaRPr>
          </a:p>
          <a:p>
            <a:pPr eaLnBrk="1" hangingPunct="1">
              <a:lnSpc>
                <a:spcPct val="80000"/>
              </a:lnSpc>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695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remarkably or impressively great in extent, size, or degree</a:t>
            </a:r>
            <a:endParaRPr lang="en-US" altLang="en-US" sz="2000">
              <a:solidFill>
                <a:schemeClr val="tx1"/>
              </a:solidFill>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Immense, massive, enormous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11/29/16 Agenda</a:t>
            </a:r>
          </a:p>
        </p:txBody>
      </p:sp>
      <p:sp>
        <p:nvSpPr>
          <p:cNvPr id="58" name="Shape 58"/>
          <p:cNvSpPr txBox="1">
            <a:spLocks noGrp="1"/>
          </p:cNvSpPr>
          <p:nvPr>
            <p:ph type="body" idx="4294967295"/>
          </p:nvPr>
        </p:nvSpPr>
        <p:spPr>
          <a:xfrm>
            <a:off x="228600" y="533400"/>
            <a:ext cx="8610600" cy="53340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Khan Academy Reading Quiz Practice</a:t>
            </a: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Grab a </a:t>
            </a:r>
            <a:r>
              <a:rPr lang="en-US" sz="1500" dirty="0" err="1" smtClean="0">
                <a:latin typeface="+mn-lt"/>
                <a:ea typeface="Calibri"/>
                <a:cs typeface="Calibri"/>
                <a:sym typeface="Calibri"/>
              </a:rPr>
              <a:t>chromebook</a:t>
            </a:r>
            <a:r>
              <a:rPr lang="en-US" sz="1500" dirty="0" smtClean="0">
                <a:latin typeface="+mn-lt"/>
                <a:ea typeface="Calibri"/>
                <a:cs typeface="Calibri"/>
                <a:sym typeface="Calibri"/>
              </a:rPr>
              <a:t> or use a desktop to take a Khan Academy Reading Quiz (Social Science). You need to record your score on your score sheet (should be in your Google Drive, but is also on Google </a:t>
            </a:r>
            <a:r>
              <a:rPr lang="en-US" sz="1500" dirty="0" err="1" smtClean="0">
                <a:latin typeface="+mn-lt"/>
                <a:ea typeface="Calibri"/>
                <a:cs typeface="Calibri"/>
                <a:sym typeface="Calibri"/>
              </a:rPr>
              <a:t>Classsroom</a:t>
            </a:r>
            <a:r>
              <a:rPr lang="en-US" sz="1500" dirty="0" smtClean="0">
                <a:latin typeface="+mn-lt"/>
                <a:ea typeface="Calibri"/>
                <a:cs typeface="Calibri"/>
                <a:sym typeface="Calibri"/>
              </a:rPr>
              <a:t>). </a:t>
            </a:r>
          </a:p>
          <a:p>
            <a:pPr eaLnBrk="1" fontAlgn="auto" hangingPunct="1">
              <a:lnSpc>
                <a:spcPct val="150000"/>
              </a:lnSpc>
              <a:spcBef>
                <a:spcPts val="0"/>
              </a:spcBef>
              <a:spcAft>
                <a:spcPts val="0"/>
              </a:spcAft>
              <a:buClr>
                <a:srgbClr val="000000"/>
              </a:buClr>
              <a:buSzPct val="100000"/>
              <a:defRPr/>
            </a:pPr>
            <a:r>
              <a:rPr lang="en-US" sz="1500" dirty="0" smtClean="0">
                <a:latin typeface="+mn-lt"/>
                <a:ea typeface="Calibri"/>
                <a:cs typeface="Calibri"/>
                <a:sym typeface="Calibri"/>
              </a:rPr>
              <a:t>**Instead of a quiz, you will complete a partner assessment for WOTD, tomorrow. </a:t>
            </a:r>
          </a:p>
          <a:p>
            <a:pPr marL="285750" indent="-285750" eaLnBrk="1" fontAlgn="auto" hangingPunct="1">
              <a:lnSpc>
                <a:spcPct val="150000"/>
              </a:lnSpc>
              <a:spcBef>
                <a:spcPts val="0"/>
              </a:spcBef>
              <a:spcAft>
                <a:spcPts val="0"/>
              </a:spcAft>
              <a:buClr>
                <a:srgbClr val="000000"/>
              </a:buClr>
              <a:buSzPct val="100000"/>
              <a:buFont typeface="Arial" charset="0"/>
              <a:buChar char="•"/>
              <a:defRPr/>
            </a:pPr>
            <a:r>
              <a:rPr lang="en-US" sz="1500" dirty="0" smtClean="0">
                <a:latin typeface="+mn-lt"/>
                <a:ea typeface="Calibri"/>
                <a:cs typeface="Calibri"/>
                <a:sym typeface="Calibri"/>
              </a:rPr>
              <a:t>Read section and complete 4 square on poster for ACT 4 w/ reading groups (to be written on poster). **Make sure each group records the summaries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Tomorrow = Introduce and begin working on Final Assessment for </a:t>
            </a:r>
            <a:r>
              <a:rPr lang="en-US" sz="1500" i="1" dirty="0" smtClean="0">
                <a:latin typeface="+mn-lt"/>
                <a:ea typeface="Calibri"/>
                <a:cs typeface="Calibri"/>
                <a:sym typeface="Calibri"/>
              </a:rPr>
              <a:t>The Crucible </a:t>
            </a:r>
            <a:r>
              <a:rPr lang="en-US" sz="1500" dirty="0" smtClean="0">
                <a:latin typeface="+mn-lt"/>
                <a:ea typeface="Calibri"/>
                <a:cs typeface="Calibri"/>
                <a:sym typeface="Calibri"/>
              </a:rPr>
              <a:t>(after you finish your partner assessment for WOTD).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t> I can analyze a peer's rhetorical analysis using by reading, interpreting and debating the language and standards of a rubric.</a:t>
            </a:r>
            <a:endParaRPr lang="en-US" sz="15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ea typeface="Calibri"/>
                <a:cs typeface="Calibri"/>
                <a:sym typeface="Calibri"/>
              </a:rPr>
              <a:t>I </a:t>
            </a:r>
            <a:r>
              <a:rPr lang="en-US" sz="1500" dirty="0">
                <a:ea typeface="Calibri"/>
                <a:cs typeface="Calibri"/>
                <a:sym typeface="Calibri"/>
              </a:rPr>
              <a:t>can cite strong and thorough textual evidence that supports my inferences and analysis. </a:t>
            </a:r>
            <a:endParaRPr lang="en-US" sz="1500" dirty="0" smtClean="0">
              <a:ea typeface="Calibri"/>
              <a:cs typeface="Calibri"/>
              <a:sym typeface="Calibri"/>
            </a:endParaRP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smtClean="0"/>
              <a:t>I </a:t>
            </a:r>
            <a:r>
              <a:rPr lang="en-US" sz="1500" dirty="0"/>
              <a:t>can analyze and evaluate the effectiveness of the structure an author uses in his argument</a:t>
            </a:r>
            <a:r>
              <a:rPr lang="en-US" sz="1500" dirty="0" smtClean="0"/>
              <a:t>.</a:t>
            </a:r>
            <a:endParaRPr lang="en-US" sz="1500" b="1" dirty="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b="1" dirty="0" smtClean="0">
                <a:ea typeface="Calibri"/>
                <a:cs typeface="Calibri"/>
                <a:sym typeface="Calibri"/>
              </a:rPr>
              <a:t>Homework: </a:t>
            </a:r>
            <a:r>
              <a:rPr lang="en-US" b="1" dirty="0" smtClean="0">
                <a:solidFill>
                  <a:srgbClr val="009A46"/>
                </a:solidFill>
                <a:ea typeface="Calibri"/>
                <a:cs typeface="Calibri"/>
                <a:sym typeface="Calibri"/>
              </a:rPr>
              <a:t>Write SSR Weekly Responses if you haven’t written 3</a:t>
            </a:r>
            <a:r>
              <a:rPr lang="en-US" b="1" dirty="0">
                <a:solidFill>
                  <a:srgbClr val="009A46"/>
                </a:solidFill>
                <a:ea typeface="Calibri"/>
                <a:cs typeface="Calibri"/>
                <a:sym typeface="Calibri"/>
              </a:rPr>
              <a:t> </a:t>
            </a:r>
            <a:r>
              <a:rPr lang="en-US" b="1" dirty="0" smtClean="0">
                <a:solidFill>
                  <a:srgbClr val="009A46"/>
                </a:solidFill>
                <a:ea typeface="Calibri"/>
                <a:cs typeface="Calibri"/>
                <a:sym typeface="Calibri"/>
              </a:rPr>
              <a:t>(must be submitted by Wednesday).  I will have you write down which one you want me to grade, before you leave</a:t>
            </a:r>
            <a:r>
              <a:rPr lang="en-US" sz="1500" b="1" dirty="0" smtClean="0">
                <a:solidFill>
                  <a:srgbClr val="009A46"/>
                </a:solidFill>
                <a:ea typeface="Calibri"/>
                <a:cs typeface="Calibri"/>
                <a:sym typeface="Calibri"/>
              </a:rPr>
              <a:t>. </a:t>
            </a:r>
          </a:p>
        </p:txBody>
      </p:sp>
    </p:spTree>
  </p:cSld>
  <p:clrMapOvr>
    <a:masterClrMapping/>
  </p:clrMapOvr>
  <p:transition spd="slow">
    <p:cut/>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latin typeface="Kristen ITC" charset="0"/>
              </a:rPr>
              <a:t>11/29/16</a:t>
            </a:r>
            <a:endParaRPr lang="en-US" altLang="en-US" sz="2800" b="1" dirty="0">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latin typeface="+mn-lt"/>
              </a:rPr>
              <a:t>Word</a:t>
            </a:r>
            <a:r>
              <a:rPr lang="en-US" altLang="en-US" sz="2000" b="1" dirty="0">
                <a:latin typeface="+mn-lt"/>
              </a:rPr>
              <a:t>: </a:t>
            </a:r>
            <a:r>
              <a:rPr lang="en-US" altLang="en-US" sz="2000" dirty="0" smtClean="0">
                <a:latin typeface="+mn-lt"/>
              </a:rPr>
              <a:t>pardon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Part of speech: </a:t>
            </a:r>
            <a:r>
              <a:rPr lang="en-US" altLang="en-US" sz="2000" dirty="0" smtClean="0">
                <a:latin typeface="+mn-lt"/>
              </a:rPr>
              <a:t>verb or noun</a:t>
            </a:r>
            <a:endParaRPr lang="en-US" altLang="en-US" sz="2000"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Pronunciation</a:t>
            </a:r>
            <a:r>
              <a:rPr lang="en-US" altLang="en-US" sz="2000" b="1" dirty="0" smtClean="0">
                <a:latin typeface="+mn-lt"/>
              </a:rPr>
              <a:t>: </a:t>
            </a:r>
            <a:r>
              <a:rPr lang="en-US" sz="2000" dirty="0"/>
              <a:t>[</a:t>
            </a:r>
            <a:r>
              <a:rPr lang="en-US" sz="2000" b="1" dirty="0" err="1"/>
              <a:t>pahr</a:t>
            </a:r>
            <a:r>
              <a:rPr lang="en-US" sz="2000" dirty="0" err="1"/>
              <a:t>-dn</a:t>
            </a:r>
            <a:r>
              <a:rPr lang="en-US" sz="2000" dirty="0"/>
              <a:t>] </a:t>
            </a:r>
            <a:endParaRPr lang="en-US" altLang="en-US" sz="2000" b="1" dirty="0" smtClean="0">
              <a:latin typeface="+mn-lt"/>
            </a:endParaRPr>
          </a:p>
          <a:p>
            <a:pPr eaLnBrk="1" hangingPunct="1">
              <a:lnSpc>
                <a:spcPct val="80000"/>
              </a:lnSpc>
              <a:defRPr/>
            </a:pPr>
            <a:endParaRPr lang="en-US" altLang="en-US" sz="2000" dirty="0">
              <a:latin typeface="+mn-lt"/>
            </a:endParaRPr>
          </a:p>
          <a:p>
            <a:pPr eaLnBrk="1" hangingPunct="1">
              <a:lnSpc>
                <a:spcPct val="80000"/>
              </a:lnSpc>
              <a:defRPr/>
            </a:pPr>
            <a:r>
              <a:rPr lang="en-US" altLang="en-US" sz="2000" b="1" dirty="0" smtClean="0">
                <a:latin typeface="+mn-lt"/>
              </a:rPr>
              <a:t>Predicted Synonyms: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smtClean="0">
                <a:latin typeface="+mn-lt"/>
              </a:rPr>
              <a:t>Synonyms: </a:t>
            </a:r>
            <a:endParaRPr lang="en-US" altLang="en-US" sz="2000" dirty="0">
              <a:latin typeface="+mn-lt"/>
            </a:endParaRPr>
          </a:p>
          <a:p>
            <a:pPr eaLnBrk="1" hangingPunct="1">
              <a:lnSpc>
                <a:spcPct val="80000"/>
              </a:lnSpc>
              <a:defRPr/>
            </a:pPr>
            <a:r>
              <a:rPr lang="en-US" altLang="en-US" sz="2000" dirty="0">
                <a:latin typeface="+mn-lt"/>
              </a:rPr>
              <a:t>	</a:t>
            </a: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Related Forms: </a:t>
            </a:r>
            <a:r>
              <a:rPr lang="en-US" altLang="en-US" sz="2000" dirty="0" smtClean="0">
                <a:latin typeface="+mn-lt"/>
              </a:rPr>
              <a:t>pardonable (</a:t>
            </a:r>
            <a:r>
              <a:rPr lang="en-US" altLang="en-US" sz="2000" dirty="0" err="1" smtClean="0">
                <a:latin typeface="+mn-lt"/>
              </a:rPr>
              <a:t>adj</a:t>
            </a:r>
            <a:r>
              <a:rPr lang="en-US" altLang="en-US" sz="2000" dirty="0" smtClean="0">
                <a:latin typeface="+mn-lt"/>
              </a:rPr>
              <a:t>), pardonably (adverb)</a:t>
            </a:r>
            <a:endParaRPr lang="en-US" altLang="en-US" sz="2000" dirty="0">
              <a:latin typeface="+mn-lt"/>
            </a:endParaRPr>
          </a:p>
          <a:p>
            <a:pPr eaLnBrk="1" hangingPunct="1">
              <a:lnSpc>
                <a:spcPct val="80000"/>
              </a:lnSpc>
              <a:defRPr/>
            </a:pPr>
            <a:endParaRPr lang="en-US" altLang="en-US" sz="2000" b="1" dirty="0">
              <a:latin typeface="+mn-lt"/>
            </a:endParaRPr>
          </a:p>
          <a:p>
            <a:pPr>
              <a:defRPr/>
            </a:pPr>
            <a:r>
              <a:rPr lang="en-US" altLang="en-US" sz="2000" b="1" dirty="0" smtClean="0">
                <a:latin typeface="+mn-lt"/>
              </a:rPr>
              <a:t>Sentence: </a:t>
            </a:r>
            <a:r>
              <a:rPr lang="en-US" altLang="en-US" sz="2000" dirty="0" smtClean="0"/>
              <a:t>After serving ten years of a life sentence, the governor </a:t>
            </a:r>
            <a:r>
              <a:rPr lang="en-US" altLang="en-US" sz="2000" b="1" u="sng" dirty="0" smtClean="0"/>
              <a:t>pardoned</a:t>
            </a:r>
            <a:r>
              <a:rPr lang="en-US" altLang="en-US" sz="2000" dirty="0" smtClean="0"/>
              <a:t> the convicted serial killer for her good behavior in prison. </a:t>
            </a:r>
            <a:endParaRPr lang="en-US" altLang="en-US" sz="2000" b="1" dirty="0" smtClean="0">
              <a:latin typeface="+mn-lt"/>
            </a:endParaRPr>
          </a:p>
          <a:p>
            <a:pPr eaLnBrk="1" hangingPunct="1">
              <a:lnSpc>
                <a:spcPct val="80000"/>
              </a:lnSpc>
              <a:defRPr/>
            </a:pPr>
            <a:endParaRPr lang="en-US" altLang="en-US" sz="2000" b="1" dirty="0" smtClean="0">
              <a:latin typeface="+mn-lt"/>
            </a:endParaRPr>
          </a:p>
          <a:p>
            <a:pPr eaLnBrk="1" hangingPunct="1">
              <a:lnSpc>
                <a:spcPct val="80000"/>
              </a:lnSpc>
              <a:defRPr/>
            </a:pPr>
            <a:r>
              <a:rPr lang="en-US" altLang="en-US" sz="2000" b="1" dirty="0" smtClean="0">
                <a:latin typeface="+mn-lt"/>
              </a:rPr>
              <a:t>Predicted </a:t>
            </a:r>
            <a:r>
              <a:rPr lang="en-US" altLang="en-US" sz="2000" b="1" dirty="0">
                <a:latin typeface="+mn-lt"/>
              </a:rPr>
              <a:t>Definition</a:t>
            </a:r>
            <a:r>
              <a:rPr lang="en-US" altLang="en-US" sz="2000" b="1" dirty="0" smtClean="0">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latin typeface="+mn-lt"/>
            </a:endParaRPr>
          </a:p>
          <a:p>
            <a:pPr eaLnBrk="1" hangingPunct="1">
              <a:lnSpc>
                <a:spcPct val="80000"/>
              </a:lnSpc>
              <a:defRPr/>
            </a:pPr>
            <a:r>
              <a:rPr lang="en-US" altLang="en-US" sz="2000" b="1" dirty="0">
                <a:latin typeface="+mn-lt"/>
              </a:rPr>
              <a:t>Definition:</a:t>
            </a:r>
            <a:r>
              <a:rPr lang="en-US" altLang="en-US" sz="2000" dirty="0">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6959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tx1"/>
                </a:solidFill>
              </a:rPr>
              <a:t>the act of excusing a mistake or offense</a:t>
            </a:r>
            <a:endParaRPr lang="en-US" altLang="en-US" sz="2000">
              <a:solidFill>
                <a:schemeClr val="tx1"/>
              </a:solidFill>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tx1"/>
                </a:solidFill>
              </a:rPr>
              <a:t>forgive, absolve, excuse, overlook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11/30/16 Agenda</a:t>
            </a:r>
          </a:p>
        </p:txBody>
      </p:sp>
      <p:sp>
        <p:nvSpPr>
          <p:cNvPr id="58" name="Shape 58"/>
          <p:cNvSpPr txBox="1">
            <a:spLocks noGrp="1"/>
          </p:cNvSpPr>
          <p:nvPr>
            <p:ph type="body" idx="4294967295"/>
          </p:nvPr>
        </p:nvSpPr>
        <p:spPr>
          <a:xfrm>
            <a:off x="228600" y="533400"/>
            <a:ext cx="8610600" cy="5334000"/>
          </a:xfrm>
        </p:spPr>
        <p:txBody>
          <a:bodyPr tIns="45700" bIns="45700">
            <a:noAutofit/>
          </a:bodyPr>
          <a:lstStyle/>
          <a:p>
            <a:pPr eaLnBrk="1" fontAlgn="auto" hangingPunct="1">
              <a:lnSpc>
                <a:spcPct val="170000"/>
              </a:lnSpc>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WOTD Partner Assessment (pick your partner NOT partners. </a:t>
            </a:r>
            <a:r>
              <a:rPr lang="en-US" sz="1600" b="1" dirty="0" smtClean="0">
                <a:latin typeface="+mn-lt"/>
                <a:ea typeface="Calibri"/>
                <a:cs typeface="Calibri"/>
                <a:sym typeface="Calibri"/>
              </a:rPr>
              <a:t>Partners = 2</a:t>
            </a: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WOTD Partner Assessment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Preparation for Final Assessment for </a:t>
            </a:r>
            <a:r>
              <a:rPr lang="en-US" sz="1500" i="1" dirty="0" smtClean="0">
                <a:latin typeface="+mn-lt"/>
                <a:ea typeface="Calibri"/>
                <a:cs typeface="Calibri"/>
                <a:sym typeface="Calibri"/>
              </a:rPr>
              <a:t>The Crucible </a:t>
            </a:r>
            <a:r>
              <a:rPr lang="en-US" sz="1500" dirty="0" smtClean="0">
                <a:latin typeface="+mn-lt"/>
                <a:ea typeface="Calibri"/>
                <a:cs typeface="Calibri"/>
                <a:sym typeface="Calibri"/>
              </a:rPr>
              <a:t>PowerPoint, Group Poster, &amp; Exit Ticket (after you finish your partner assessment for WOTD). </a:t>
            </a:r>
          </a:p>
          <a:p>
            <a:pPr lvl="4" eaLnBrk="1" fontAlgn="auto" hangingPunct="1">
              <a:lnSpc>
                <a:spcPct val="150000"/>
              </a:lnSpc>
              <a:spcBef>
                <a:spcPts val="0"/>
              </a:spcBef>
              <a:spcAft>
                <a:spcPts val="0"/>
              </a:spcAft>
              <a:buClr>
                <a:srgbClr val="000000"/>
              </a:buClr>
              <a:buSzPct val="100000"/>
              <a:defRPr/>
            </a:pPr>
            <a:endParaRPr lang="en-US" sz="1600" b="1" dirty="0" smtClean="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500" dirty="0"/>
              <a:t> I can </a:t>
            </a:r>
            <a:r>
              <a:rPr lang="en-US" sz="1500" dirty="0" smtClean="0"/>
              <a:t>organize my thoughts about diabolical opposition and community responsibility to analyze the two major themes in </a:t>
            </a:r>
            <a:r>
              <a:rPr lang="en-US" sz="1500" i="1" dirty="0" smtClean="0"/>
              <a:t>The Crucible</a:t>
            </a:r>
            <a:r>
              <a:rPr lang="en-US" sz="1500" dirty="0" smtClean="0"/>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t>I can use </a:t>
            </a:r>
            <a:r>
              <a:rPr lang="en-US" sz="1600" dirty="0"/>
              <a:t>precise language, vocabulary, figurative </a:t>
            </a:r>
            <a:r>
              <a:rPr lang="en-US" sz="1600" dirty="0" smtClean="0"/>
              <a:t>language to communicate a point and support my reasoning.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t>I can se </a:t>
            </a:r>
            <a:r>
              <a:rPr lang="en-US" sz="1600" dirty="0"/>
              <a:t>formal style and objective tone while following standard conventions</a:t>
            </a:r>
            <a:endParaRPr lang="en-US" sz="1500" dirty="0" smtClean="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endParaRPr lang="en-US" b="1" dirty="0" smtClean="0">
              <a:ea typeface="Calibri"/>
              <a:cs typeface="Calibri"/>
              <a:sym typeface="Calibri"/>
            </a:endParaRPr>
          </a:p>
          <a:p>
            <a:pPr lvl="4" eaLnBrk="1" fontAlgn="auto" hangingPunct="1">
              <a:lnSpc>
                <a:spcPct val="150000"/>
              </a:lnSpc>
              <a:spcBef>
                <a:spcPts val="0"/>
              </a:spcBef>
              <a:spcAft>
                <a:spcPts val="0"/>
              </a:spcAft>
              <a:buClr>
                <a:srgbClr val="000000"/>
              </a:buClr>
              <a:buSzPct val="100000"/>
              <a:defRPr/>
            </a:pPr>
            <a:r>
              <a:rPr lang="en-US" b="1" dirty="0" smtClean="0">
                <a:ea typeface="Calibri"/>
                <a:cs typeface="Calibri"/>
                <a:sym typeface="Calibri"/>
              </a:rPr>
              <a:t>Homework: </a:t>
            </a:r>
            <a:r>
              <a:rPr lang="en-US" b="1" dirty="0" smtClean="0">
                <a:solidFill>
                  <a:srgbClr val="009A46"/>
                </a:solidFill>
                <a:ea typeface="Calibri"/>
                <a:cs typeface="Calibri"/>
                <a:sym typeface="Calibri"/>
              </a:rPr>
              <a:t>Write SSR Weekly Responses if you haven’t written 3</a:t>
            </a:r>
            <a:r>
              <a:rPr lang="en-US" b="1" dirty="0">
                <a:solidFill>
                  <a:srgbClr val="009A46"/>
                </a:solidFill>
                <a:ea typeface="Calibri"/>
                <a:cs typeface="Calibri"/>
                <a:sym typeface="Calibri"/>
              </a:rPr>
              <a:t> </a:t>
            </a:r>
            <a:r>
              <a:rPr lang="en-US" b="1" dirty="0" smtClean="0">
                <a:solidFill>
                  <a:srgbClr val="009A46"/>
                </a:solidFill>
                <a:ea typeface="Calibri"/>
                <a:cs typeface="Calibri"/>
                <a:sym typeface="Calibri"/>
              </a:rPr>
              <a:t>(must be submitted by Friday).  I will have you write down which one you want me to grade, before you leave</a:t>
            </a:r>
            <a:r>
              <a:rPr lang="en-US" sz="1500" b="1" dirty="0" smtClean="0">
                <a:solidFill>
                  <a:srgbClr val="009A46"/>
                </a:solidFill>
                <a:ea typeface="Calibri"/>
                <a:cs typeface="Calibri"/>
                <a:sym typeface="Calibri"/>
              </a:rPr>
              <a:t>. **If you redo the Character Sketch, must be turned back in to me by Friday. </a:t>
            </a:r>
          </a:p>
        </p:txBody>
      </p:sp>
    </p:spTree>
  </p:cSld>
  <p:clrMapOvr>
    <a:masterClrMapping/>
  </p:clrMapOvr>
  <p:transition spd="slow">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12/1/16 Agenda</a:t>
            </a:r>
          </a:p>
        </p:txBody>
      </p:sp>
      <p:sp>
        <p:nvSpPr>
          <p:cNvPr id="58" name="Shape 58"/>
          <p:cNvSpPr txBox="1">
            <a:spLocks noGrp="1"/>
          </p:cNvSpPr>
          <p:nvPr>
            <p:ph type="body" idx="4294967295"/>
          </p:nvPr>
        </p:nvSpPr>
        <p:spPr>
          <a:xfrm>
            <a:off x="228600" y="6096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latin typeface="+mn-lt"/>
                <a:ea typeface="Calibri"/>
                <a:cs typeface="Calibri"/>
                <a:sym typeface="Calibri"/>
              </a:rPr>
              <a:t>Bell Work:</a:t>
            </a:r>
            <a:r>
              <a:rPr lang="en-US" sz="1600" dirty="0">
                <a:latin typeface="+mn-lt"/>
                <a:ea typeface="Calibri"/>
                <a:cs typeface="Calibri"/>
                <a:sym typeface="Calibri"/>
              </a:rPr>
              <a:t> </a:t>
            </a:r>
            <a:r>
              <a:rPr lang="en-US" sz="1600" dirty="0" smtClean="0">
                <a:latin typeface="+mn-lt"/>
                <a:ea typeface="Calibri"/>
                <a:cs typeface="Calibri"/>
                <a:sym typeface="Calibri"/>
              </a:rPr>
              <a:t>Where you write Bell Work, draw a t-chart to with your table group, discuss two groups/communities that diabolically oppose one another. The groups can be from something you have read (i.e. think </a:t>
            </a:r>
            <a:r>
              <a:rPr lang="en-US" sz="1600" i="1" dirty="0" smtClean="0">
                <a:latin typeface="+mn-lt"/>
                <a:ea typeface="Calibri"/>
                <a:cs typeface="Calibri"/>
                <a:sym typeface="Calibri"/>
              </a:rPr>
              <a:t>Romeo and Juliet, The Outsiders</a:t>
            </a:r>
            <a:r>
              <a:rPr lang="en-US" sz="1600" dirty="0" smtClean="0">
                <a:latin typeface="+mn-lt"/>
                <a:ea typeface="Calibri"/>
                <a:cs typeface="Calibri"/>
                <a:sym typeface="Calibri"/>
              </a:rPr>
              <a:t>), history, or current events. Use the following traits to show similarities and differences between the two groups: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Demographics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Enemies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Aspirations/Goals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Fears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Ideals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Morals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a:latin typeface="+mn-lt"/>
                <a:ea typeface="Calibri"/>
                <a:cs typeface="Calibri"/>
                <a:sym typeface="Calibri"/>
              </a:rPr>
              <a:t>Values</a:t>
            </a:r>
          </a:p>
          <a:p>
            <a:pPr marL="285750" indent="-285750" eaLnBrk="1" fontAlgn="auto" hangingPunct="1">
              <a:spcBef>
                <a:spcPts val="0"/>
              </a:spcBef>
              <a:spcAft>
                <a:spcPts val="0"/>
              </a:spcAft>
              <a:buClr>
                <a:srgbClr val="000000"/>
              </a:buClr>
              <a:buSzPct val="100000"/>
              <a:buFont typeface="Arial" panose="020B0604020202020204" pitchFamily="34" charset="0"/>
              <a:buChar char="•"/>
              <a:defRPr/>
            </a:pPr>
            <a:r>
              <a:rPr lang="en-US" sz="1500" dirty="0" smtClean="0">
                <a:latin typeface="+mn-lt"/>
                <a:ea typeface="Calibri"/>
                <a:cs typeface="Calibri"/>
                <a:sym typeface="Calibri"/>
              </a:rPr>
              <a:t>Ideas</a:t>
            </a:r>
          </a:p>
          <a:p>
            <a:pPr eaLnBrk="1" fontAlgn="auto" hangingPunct="1">
              <a:lnSpc>
                <a:spcPct val="170000"/>
              </a:lnSpc>
              <a:spcBef>
                <a:spcPts val="0"/>
              </a:spcBef>
              <a:spcAft>
                <a:spcPts val="0"/>
              </a:spcAft>
              <a:buClr>
                <a:srgbClr val="000000"/>
              </a:buClr>
              <a:buSzPct val="100000"/>
              <a:defRPr/>
            </a:pPr>
            <a:r>
              <a:rPr lang="en-US" sz="1600" b="1" dirty="0" smtClean="0">
                <a:latin typeface="+mn-lt"/>
                <a:ea typeface="Calibri"/>
                <a:cs typeface="Calibri"/>
                <a:sym typeface="Calibri"/>
              </a:rPr>
              <a:t>In </a:t>
            </a:r>
            <a:r>
              <a:rPr lang="en-US" sz="1600" b="1" dirty="0">
                <a:latin typeface="+mn-lt"/>
                <a:ea typeface="Calibri"/>
                <a:cs typeface="Calibri"/>
                <a:sym typeface="Calibri"/>
              </a:rPr>
              <a:t>class activities: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Preparation for Final Assessment for </a:t>
            </a:r>
            <a:r>
              <a:rPr lang="en-US" i="1" dirty="0" smtClean="0">
                <a:latin typeface="+mn-lt"/>
                <a:ea typeface="Calibri"/>
                <a:cs typeface="Calibri"/>
                <a:sym typeface="Calibri"/>
              </a:rPr>
              <a:t>The Crucible </a:t>
            </a:r>
            <a:r>
              <a:rPr lang="en-US" dirty="0" smtClean="0">
                <a:latin typeface="+mn-lt"/>
                <a:ea typeface="Calibri"/>
                <a:cs typeface="Calibri"/>
                <a:sym typeface="Calibri"/>
              </a:rPr>
              <a:t>PowerPoint, Group Poster, &amp; Exit Ticket (35 mins)</a:t>
            </a:r>
            <a:endParaRPr lang="en-US" dirty="0">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latin typeface="+mn-lt"/>
                <a:ea typeface="Calibri"/>
                <a:cs typeface="Calibri"/>
                <a:sym typeface="Calibri"/>
              </a:rPr>
              <a:t>With your reading groups, go back and fill out the 4 square for ACT 4 on Google Classroom. </a:t>
            </a:r>
          </a:p>
          <a:p>
            <a:pPr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a:t> I can </a:t>
            </a:r>
            <a:r>
              <a:rPr lang="en-US" dirty="0" smtClean="0"/>
              <a:t>organize my thoughts about diabolical opposition and community responsibility to analyze the two major themes in </a:t>
            </a:r>
            <a:r>
              <a:rPr lang="en-US" i="1" dirty="0" smtClean="0"/>
              <a:t>The Crucible</a:t>
            </a:r>
            <a:r>
              <a:rPr lang="en-US" dirty="0" smtClean="0"/>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smtClean="0"/>
              <a:t>I can use </a:t>
            </a:r>
            <a:r>
              <a:rPr lang="en-US" dirty="0"/>
              <a:t>precise language, vocabulary, figurative </a:t>
            </a:r>
            <a:r>
              <a:rPr lang="en-US" dirty="0" smtClean="0"/>
              <a:t>language to communicate a point and support my reasoning. </a:t>
            </a:r>
          </a:p>
          <a:p>
            <a:pPr lvl="4" eaLnBrk="1" fontAlgn="auto" hangingPunct="1">
              <a:lnSpc>
                <a:spcPct val="150000"/>
              </a:lnSpc>
              <a:spcBef>
                <a:spcPts val="0"/>
              </a:spcBef>
              <a:spcAft>
                <a:spcPts val="0"/>
              </a:spcAft>
              <a:buClr>
                <a:srgbClr val="000000"/>
              </a:buClr>
              <a:buSzPct val="100000"/>
              <a:defRPr/>
            </a:pPr>
            <a:r>
              <a:rPr lang="en-US" sz="1600" b="1" dirty="0" smtClean="0">
                <a:ea typeface="Calibri"/>
                <a:cs typeface="Calibri"/>
                <a:sym typeface="Calibri"/>
              </a:rPr>
              <a:t>Homework:</a:t>
            </a:r>
            <a:r>
              <a:rPr lang="en-US" b="1" dirty="0" smtClean="0">
                <a:ea typeface="Calibri"/>
                <a:cs typeface="Calibri"/>
                <a:sym typeface="Calibri"/>
              </a:rPr>
              <a:t> </a:t>
            </a:r>
            <a:r>
              <a:rPr lang="en-US" b="1" dirty="0" smtClean="0">
                <a:solidFill>
                  <a:srgbClr val="009A46"/>
                </a:solidFill>
                <a:ea typeface="Calibri"/>
                <a:cs typeface="Calibri"/>
                <a:sym typeface="Calibri"/>
              </a:rPr>
              <a:t>**If you redo the Character Sketch and the Quiz for ACT 2, both must be turned back in to me by Friday </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57"/>
          <p:cNvSpPr txBox="1">
            <a:spLocks noGrp="1"/>
          </p:cNvSpPr>
          <p:nvPr>
            <p:ph type="title" idx="4294967295"/>
          </p:nvPr>
        </p:nvSpPr>
        <p:spPr>
          <a:xfrm>
            <a:off x="609600" y="277813"/>
            <a:ext cx="7772400" cy="560387"/>
          </a:xfrm>
        </p:spPr>
        <p:txBody>
          <a:bodyPr tIns="45700" bIns="45700" anchorCtr="1"/>
          <a:lstStyle/>
          <a:p>
            <a:pPr algn="ctr" eaLnBrk="1" hangingPunct="1">
              <a:buClr>
                <a:srgbClr val="000000"/>
              </a:buClr>
              <a:buSzPct val="25000"/>
              <a:buFont typeface="Calibri" charset="0"/>
              <a:buNone/>
            </a:pPr>
            <a:r>
              <a:rPr lang="en-US" altLang="en-US" sz="4400">
                <a:latin typeface="Calibri" charset="0"/>
                <a:ea typeface="Arial" charset="0"/>
                <a:cs typeface="Arial" charset="0"/>
                <a:sym typeface="Calibri" charset="0"/>
              </a:rPr>
              <a:t>9/8/16 Agenda</a:t>
            </a:r>
          </a:p>
        </p:txBody>
      </p:sp>
      <p:sp>
        <p:nvSpPr>
          <p:cNvPr id="58" name="Shape 58"/>
          <p:cNvSpPr txBox="1">
            <a:spLocks noGrp="1"/>
          </p:cNvSpPr>
          <p:nvPr>
            <p:ph type="body" idx="4294967295"/>
          </p:nvPr>
        </p:nvSpPr>
        <p:spPr>
          <a:xfrm>
            <a:off x="152400" y="934938"/>
            <a:ext cx="8839200" cy="5465862"/>
          </a:xfrm>
          <a:extLst/>
        </p:spPr>
        <p:txBody>
          <a:bodyPr tIns="45700" bIns="45700">
            <a:normAutofit fontScale="55000" lnSpcReduction="20000"/>
          </a:bodyPr>
          <a:lstStyle/>
          <a:p>
            <a:pPr eaLnBrk="1" fontAlgn="auto" hangingPunct="1">
              <a:lnSpc>
                <a:spcPct val="170000"/>
              </a:lnSpc>
              <a:spcBef>
                <a:spcPts val="0"/>
              </a:spcBef>
              <a:spcAft>
                <a:spcPts val="0"/>
              </a:spcAft>
              <a:buClr>
                <a:srgbClr val="000000"/>
              </a:buClr>
              <a:buSzPct val="100000"/>
              <a:defRPr/>
            </a:pPr>
            <a:r>
              <a:rPr lang="en-US" sz="3200" b="1" dirty="0">
                <a:latin typeface="+mn-lt"/>
                <a:ea typeface="Calibri"/>
                <a:cs typeface="Calibri"/>
                <a:sym typeface="Calibri"/>
              </a:rPr>
              <a:t>Bell Work:</a:t>
            </a:r>
            <a:r>
              <a:rPr lang="en-US" sz="3200" dirty="0">
                <a:latin typeface="+mn-lt"/>
                <a:ea typeface="Calibri"/>
                <a:cs typeface="Calibri"/>
                <a:sym typeface="Calibri"/>
              </a:rPr>
              <a:t> </a:t>
            </a:r>
            <a:r>
              <a:rPr lang="en-US" sz="2900" dirty="0" smtClean="0">
                <a:latin typeface="+mn-lt"/>
                <a:ea typeface="Calibri"/>
                <a:cs typeface="Calibri"/>
                <a:sym typeface="Calibri"/>
              </a:rPr>
              <a:t>On a sheet of paper, which you will keep in your binder, </a:t>
            </a:r>
            <a:r>
              <a:rPr lang="en-US" sz="2900" dirty="0">
                <a:latin typeface="+mn-lt"/>
              </a:rPr>
              <a:t>l</a:t>
            </a:r>
            <a:r>
              <a:rPr lang="en-US" sz="2900" dirty="0" smtClean="0">
                <a:latin typeface="+mn-lt"/>
              </a:rPr>
              <a:t>ist </a:t>
            </a:r>
            <a:r>
              <a:rPr lang="en-US" sz="2900" dirty="0">
                <a:latin typeface="+mn-lt"/>
              </a:rPr>
              <a:t>three goals you have for this class and how you plan to accomplish them (i.e. "I want an A," or "I want to improve my reading level."). Also, please mention any suggestions that you can give me to help you achieve the goals you addressed. </a:t>
            </a:r>
            <a:endParaRPr lang="en-US" sz="2900"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endParaRPr lang="en-US" sz="3200" b="1" dirty="0" smtClean="0">
              <a:latin typeface="+mn-lt"/>
              <a:ea typeface="Calibri"/>
              <a:cs typeface="Calibri"/>
              <a:sym typeface="Calibri"/>
            </a:endParaRPr>
          </a:p>
          <a:p>
            <a:pPr eaLnBrk="1" fontAlgn="auto" hangingPunct="1">
              <a:lnSpc>
                <a:spcPct val="80000"/>
              </a:lnSpc>
              <a:spcBef>
                <a:spcPts val="0"/>
              </a:spcBef>
              <a:spcAft>
                <a:spcPts val="0"/>
              </a:spcAft>
              <a:buClr>
                <a:srgbClr val="000000"/>
              </a:buClr>
              <a:buSzPct val="100000"/>
              <a:defRPr/>
            </a:pPr>
            <a:r>
              <a:rPr lang="en-US" sz="3200" b="1" dirty="0" smtClean="0">
                <a:latin typeface="+mn-lt"/>
                <a:ea typeface="Calibri"/>
                <a:cs typeface="Calibri"/>
                <a:sym typeface="Calibri"/>
              </a:rPr>
              <a:t>In </a:t>
            </a:r>
            <a:r>
              <a:rPr lang="en-US" sz="3200" b="1" dirty="0">
                <a:latin typeface="+mn-lt"/>
                <a:ea typeface="Calibri"/>
                <a:cs typeface="Calibri"/>
                <a:sym typeface="Calibri"/>
              </a:rPr>
              <a:t>class activities: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Sign up for everything assignment (using the </a:t>
            </a:r>
            <a:r>
              <a:rPr lang="en-US" sz="2900" dirty="0" err="1" smtClean="0">
                <a:latin typeface="+mn-lt"/>
                <a:ea typeface="Calibri"/>
                <a:cs typeface="Calibri"/>
                <a:sym typeface="Calibri"/>
              </a:rPr>
              <a:t>chromebooks</a:t>
            </a:r>
            <a:r>
              <a:rPr lang="en-US" sz="2900" dirty="0" smtClean="0">
                <a:latin typeface="+mn-lt"/>
                <a:ea typeface="Calibri"/>
                <a:cs typeface="Calibri"/>
                <a:sym typeface="Calibri"/>
              </a:rPr>
              <a: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Google Classroom Codes </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2</a:t>
            </a:r>
            <a:r>
              <a:rPr lang="en-US" sz="2900" baseline="30000" dirty="0" smtClean="0">
                <a:latin typeface="+mn-lt"/>
                <a:ea typeface="Calibri"/>
                <a:cs typeface="Calibri"/>
                <a:sym typeface="Calibri"/>
              </a:rPr>
              <a:t>nd</a:t>
            </a:r>
            <a:r>
              <a:rPr lang="en-US" sz="2900" dirty="0" smtClean="0">
                <a:latin typeface="+mn-lt"/>
                <a:ea typeface="Calibri"/>
                <a:cs typeface="Calibri"/>
                <a:sym typeface="Calibri"/>
              </a:rPr>
              <a:t> hour = y4u5h2</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3</a:t>
            </a:r>
            <a:r>
              <a:rPr lang="en-US" sz="2900" baseline="30000" dirty="0" smtClean="0">
                <a:latin typeface="+mn-lt"/>
                <a:ea typeface="Calibri"/>
                <a:cs typeface="Calibri"/>
                <a:sym typeface="Calibri"/>
              </a:rPr>
              <a:t>rd</a:t>
            </a:r>
            <a:r>
              <a:rPr lang="en-US" sz="2900" dirty="0" smtClean="0">
                <a:latin typeface="+mn-lt"/>
                <a:ea typeface="Calibri"/>
                <a:cs typeface="Calibri"/>
                <a:sym typeface="Calibri"/>
              </a:rPr>
              <a:t> hour = ejc03b</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5</a:t>
            </a:r>
            <a:r>
              <a:rPr lang="en-US" sz="2900" baseline="30000" dirty="0" smtClean="0">
                <a:latin typeface="+mn-lt"/>
                <a:ea typeface="Calibri"/>
                <a:cs typeface="Calibri"/>
                <a:sym typeface="Calibri"/>
              </a:rPr>
              <a:t>th</a:t>
            </a:r>
            <a:r>
              <a:rPr lang="en-US" sz="2900" dirty="0" smtClean="0">
                <a:latin typeface="+mn-lt"/>
                <a:ea typeface="Calibri"/>
                <a:cs typeface="Calibri"/>
                <a:sym typeface="Calibri"/>
              </a:rPr>
              <a:t> hour = ioq9j2r</a:t>
            </a: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r>
              <a:rPr lang="en-US" sz="2900" dirty="0" smtClean="0">
                <a:latin typeface="+mn-lt"/>
                <a:ea typeface="Calibri"/>
                <a:cs typeface="Calibri"/>
                <a:sym typeface="Calibri"/>
              </a:rPr>
              <a:t>6</a:t>
            </a:r>
            <a:r>
              <a:rPr lang="en-US" sz="2900" baseline="30000" dirty="0" smtClean="0">
                <a:latin typeface="+mn-lt"/>
                <a:ea typeface="Calibri"/>
                <a:cs typeface="Calibri"/>
                <a:sym typeface="Calibri"/>
              </a:rPr>
              <a:t>th</a:t>
            </a:r>
            <a:r>
              <a:rPr lang="en-US" sz="2900" dirty="0" smtClean="0">
                <a:latin typeface="+mn-lt"/>
                <a:ea typeface="Calibri"/>
                <a:cs typeface="Calibri"/>
                <a:sym typeface="Calibri"/>
              </a:rPr>
              <a:t> hour = </a:t>
            </a:r>
            <a:r>
              <a:rPr lang="en-US" sz="2900" dirty="0" err="1" smtClean="0">
                <a:latin typeface="+mn-lt"/>
                <a:ea typeface="Calibri"/>
                <a:cs typeface="Calibri"/>
                <a:sym typeface="Calibri"/>
              </a:rPr>
              <a:t>xuxnspu</a:t>
            </a:r>
            <a:endParaRPr lang="en-US" sz="2900" dirty="0" smtClean="0">
              <a:latin typeface="+mn-lt"/>
              <a:ea typeface="Calibri"/>
              <a:cs typeface="Calibri"/>
              <a:sym typeface="Calibri"/>
            </a:endParaRPr>
          </a:p>
          <a:p>
            <a:pPr marL="914400" lvl="1" indent="-457200" eaLnBrk="1" fontAlgn="auto" hangingPunct="1">
              <a:lnSpc>
                <a:spcPct val="80000"/>
              </a:lnSpc>
              <a:spcBef>
                <a:spcPts val="400"/>
              </a:spcBef>
              <a:spcAft>
                <a:spcPts val="0"/>
              </a:spcAft>
              <a:buClr>
                <a:srgbClr val="000000"/>
              </a:buClr>
              <a:buSzPct val="100000"/>
              <a:buFont typeface="Courier New" charset="0"/>
              <a:buChar char="o"/>
              <a:defRPr/>
            </a:pPr>
            <a:endParaRPr lang="en-US" sz="2900" dirty="0">
              <a:latin typeface="+mn-lt"/>
              <a:ea typeface="Calibri"/>
              <a:cs typeface="Calibri"/>
              <a:sym typeface="Calibri"/>
            </a:endParaRP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Complete the survey on Google Forms</a:t>
            </a:r>
          </a:p>
          <a:p>
            <a:pPr marL="800100" lvl="1" indent="-342900" eaLnBrk="1" fontAlgn="auto" hangingPunct="1">
              <a:lnSpc>
                <a:spcPct val="80000"/>
              </a:lnSpc>
              <a:spcBef>
                <a:spcPts val="400"/>
              </a:spcBef>
              <a:spcAft>
                <a:spcPts val="0"/>
              </a:spcAft>
              <a:buClr>
                <a:srgbClr val="000000"/>
              </a:buClr>
              <a:buSzPct val="100000"/>
              <a:buFont typeface="Wingdings" charset="2"/>
              <a:buChar char="v"/>
              <a:defRPr/>
            </a:pPr>
            <a:r>
              <a:rPr lang="en-US" sz="2900" dirty="0">
                <a:latin typeface="+mn-lt"/>
                <a:ea typeface="Calibri"/>
                <a:cs typeface="Calibri"/>
                <a:sym typeface="Calibri"/>
                <a:hlinkClick r:id="rId3"/>
              </a:rPr>
              <a:t>https://</a:t>
            </a:r>
            <a:r>
              <a:rPr lang="en-US" sz="2900" dirty="0" smtClean="0">
                <a:latin typeface="+mn-lt"/>
                <a:ea typeface="Calibri"/>
                <a:cs typeface="Calibri"/>
                <a:sym typeface="Calibri"/>
                <a:hlinkClick r:id="rId3"/>
              </a:rPr>
              <a:t>goo.gl/forms/71QMaW4LMCSvA3rC2</a:t>
            </a:r>
            <a:endParaRPr lang="en-US" sz="2900" dirty="0" smtClean="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endParaRPr lang="en-US" sz="3200" b="1" dirty="0">
              <a:latin typeface="+mn-lt"/>
              <a:ea typeface="Calibri"/>
              <a:cs typeface="Calibri"/>
              <a:sym typeface="Calibri"/>
            </a:endParaRPr>
          </a:p>
          <a:p>
            <a:pPr eaLnBrk="1" fontAlgn="auto" hangingPunct="1">
              <a:lnSpc>
                <a:spcPct val="80000"/>
              </a:lnSpc>
              <a:spcBef>
                <a:spcPts val="400"/>
              </a:spcBef>
              <a:spcAft>
                <a:spcPts val="0"/>
              </a:spcAft>
              <a:buClr>
                <a:srgbClr val="000000"/>
              </a:buClr>
              <a:buSzPct val="100000"/>
              <a:defRPr/>
            </a:pPr>
            <a:r>
              <a:rPr lang="en-US" sz="3200" b="1" dirty="0" smtClean="0">
                <a:latin typeface="+mn-lt"/>
                <a:ea typeface="Calibri"/>
                <a:cs typeface="Calibri"/>
                <a:sym typeface="Calibri"/>
              </a:rPr>
              <a:t>Homework</a:t>
            </a:r>
            <a:r>
              <a:rPr lang="en-US" sz="3200" b="1" dirty="0">
                <a:latin typeface="+mn-lt"/>
                <a:ea typeface="Calibri"/>
                <a:cs typeface="Calibri"/>
                <a:sym typeface="Calibri"/>
              </a:rPr>
              <a:t>: </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Finish the “Sign up for everything” assignment</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Complete the survey on Google Forms (must be submitted before your class tomorrow)</a:t>
            </a:r>
          </a:p>
          <a:p>
            <a:pPr marL="742950" lvl="1" indent="-285750" eaLnBrk="1" fontAlgn="auto" hangingPunct="1">
              <a:lnSpc>
                <a:spcPct val="80000"/>
              </a:lnSpc>
              <a:spcBef>
                <a:spcPts val="400"/>
              </a:spcBef>
              <a:spcAft>
                <a:spcPts val="0"/>
              </a:spcAft>
              <a:buClr>
                <a:srgbClr val="000000"/>
              </a:buClr>
              <a:buSzPct val="100000"/>
              <a:buFont typeface="Calibri"/>
              <a:buChar char="–"/>
              <a:defRPr/>
            </a:pPr>
            <a:r>
              <a:rPr lang="en-US" sz="2900" dirty="0" smtClean="0">
                <a:latin typeface="+mn-lt"/>
                <a:ea typeface="Calibri"/>
                <a:cs typeface="Calibri"/>
                <a:sym typeface="Calibri"/>
              </a:rPr>
              <a:t>Save my blog and my email to your contacts: </a:t>
            </a:r>
          </a:p>
          <a:p>
            <a:pPr marL="800100" lvl="8" indent="-342900">
              <a:lnSpc>
                <a:spcPct val="80000"/>
              </a:lnSpc>
              <a:spcBef>
                <a:spcPts val="400"/>
              </a:spcBef>
              <a:buClr>
                <a:srgbClr val="000000"/>
              </a:buClr>
              <a:buSzPct val="100000"/>
              <a:buFont typeface="Courier New" charset="0"/>
              <a:buChar char="o"/>
              <a:defRPr/>
            </a:pPr>
            <a:r>
              <a:rPr lang="en-US" sz="2900" dirty="0" smtClean="0">
                <a:latin typeface="+mn-lt"/>
                <a:ea typeface="Calibri"/>
                <a:cs typeface="Calibri"/>
                <a:sym typeface="Calibri"/>
              </a:rPr>
              <a:t>Blog = </a:t>
            </a:r>
            <a:r>
              <a:rPr lang="en-US" sz="2900" u="sng" dirty="0" err="1" smtClean="0">
                <a:solidFill>
                  <a:schemeClr val="bg2">
                    <a:lumMod val="60000"/>
                    <a:lumOff val="40000"/>
                  </a:schemeClr>
                </a:solidFill>
                <a:latin typeface="+mn-lt"/>
                <a:ea typeface="Calibri"/>
                <a:cs typeface="Calibri"/>
                <a:sym typeface="Calibri"/>
              </a:rPr>
              <a:t>iblog.dearbornschools.org</a:t>
            </a:r>
            <a:r>
              <a:rPr lang="en-US" sz="2900" u="sng" dirty="0" smtClean="0">
                <a:solidFill>
                  <a:schemeClr val="bg2">
                    <a:lumMod val="60000"/>
                    <a:lumOff val="40000"/>
                  </a:schemeClr>
                </a:solidFill>
                <a:latin typeface="+mn-lt"/>
                <a:ea typeface="Calibri"/>
                <a:cs typeface="Calibri"/>
                <a:sym typeface="Calibri"/>
              </a:rPr>
              <a:t>/</a:t>
            </a:r>
            <a:r>
              <a:rPr lang="en-US" sz="2900" u="sng" dirty="0" err="1" smtClean="0">
                <a:solidFill>
                  <a:schemeClr val="bg2">
                    <a:lumMod val="60000"/>
                    <a:lumOff val="40000"/>
                  </a:schemeClr>
                </a:solidFill>
                <a:latin typeface="+mn-lt"/>
                <a:ea typeface="Calibri"/>
                <a:cs typeface="Calibri"/>
                <a:sym typeface="Calibri"/>
              </a:rPr>
              <a:t>schmitthappens</a:t>
            </a:r>
            <a:r>
              <a:rPr lang="en-US" sz="2900" u="sng" dirty="0" smtClean="0">
                <a:solidFill>
                  <a:schemeClr val="bg2">
                    <a:lumMod val="60000"/>
                    <a:lumOff val="40000"/>
                  </a:schemeClr>
                </a:solidFill>
                <a:latin typeface="+mn-lt"/>
                <a:ea typeface="Calibri"/>
                <a:cs typeface="Calibri"/>
                <a:sym typeface="Calibri"/>
              </a:rPr>
              <a:t>  </a:t>
            </a:r>
          </a:p>
          <a:p>
            <a:pPr marL="800100" lvl="8" indent="-342900">
              <a:lnSpc>
                <a:spcPct val="80000"/>
              </a:lnSpc>
              <a:spcBef>
                <a:spcPts val="400"/>
              </a:spcBef>
              <a:buClr>
                <a:srgbClr val="000000"/>
              </a:buClr>
              <a:buSzPct val="100000"/>
              <a:buFont typeface="Courier New" charset="0"/>
              <a:buChar char="o"/>
              <a:defRPr/>
            </a:pPr>
            <a:r>
              <a:rPr lang="en-US" sz="2900" dirty="0" smtClean="0">
                <a:latin typeface="+mn-lt"/>
                <a:ea typeface="Calibri"/>
                <a:cs typeface="Calibri"/>
                <a:sym typeface="Calibri"/>
              </a:rPr>
              <a:t>Email = </a:t>
            </a:r>
            <a:r>
              <a:rPr lang="en-US" sz="2900" u="sng" dirty="0" smtClean="0">
                <a:solidFill>
                  <a:schemeClr val="bg2">
                    <a:lumMod val="60000"/>
                    <a:lumOff val="40000"/>
                  </a:schemeClr>
                </a:solidFill>
                <a:latin typeface="+mn-lt"/>
                <a:ea typeface="Calibri"/>
                <a:cs typeface="Calibri"/>
                <a:sym typeface="Calibri"/>
              </a:rPr>
              <a:t>schmitm1@dearbornschools.org</a:t>
            </a:r>
            <a:endParaRPr lang="en-US" sz="2900" u="sng" dirty="0">
              <a:solidFill>
                <a:schemeClr val="bg2">
                  <a:lumMod val="60000"/>
                  <a:lumOff val="40000"/>
                </a:schemeClr>
              </a:solidFill>
              <a:latin typeface="+mn-lt"/>
              <a:ea typeface="Calibri"/>
              <a:cs typeface="Calibri"/>
              <a:sym typeface="Calibri"/>
            </a:endParaRPr>
          </a:p>
          <a:p>
            <a:pPr marL="742950" lvl="1" indent="-158750" eaLnBrk="1" fontAlgn="auto" hangingPunct="1">
              <a:lnSpc>
                <a:spcPct val="80000"/>
              </a:lnSpc>
              <a:spcBef>
                <a:spcPts val="400"/>
              </a:spcBef>
              <a:spcAft>
                <a:spcPts val="0"/>
              </a:spcAft>
              <a:buClr>
                <a:schemeClr val="dk1"/>
              </a:buClr>
              <a:buFont typeface="Calibri"/>
              <a:buNone/>
              <a:defRPr/>
            </a:pPr>
            <a:endParaRPr sz="2000" b="1" dirty="0">
              <a:latin typeface="Calibri"/>
              <a:ea typeface="Calibri"/>
              <a:cs typeface="Calibri"/>
              <a:sym typeface="Calibri"/>
            </a:endParaRPr>
          </a:p>
          <a:p>
            <a:pPr marL="342900" indent="-215900" eaLnBrk="1" fontAlgn="auto" hangingPunct="1">
              <a:spcBef>
                <a:spcPts val="400"/>
              </a:spcBef>
              <a:spcAft>
                <a:spcPts val="0"/>
              </a:spcAft>
              <a:buClr>
                <a:schemeClr val="dk1"/>
              </a:buClr>
              <a:buFont typeface="Calibri"/>
              <a:buNone/>
              <a:defRPr/>
            </a:pPr>
            <a:endParaRPr sz="2000" b="1" dirty="0">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15714"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12/2/16 Agenda</a:t>
            </a:r>
          </a:p>
        </p:txBody>
      </p:sp>
      <p:sp>
        <p:nvSpPr>
          <p:cNvPr id="58" name="Shape 58"/>
          <p:cNvSpPr txBox="1">
            <a:spLocks noGrp="1"/>
          </p:cNvSpPr>
          <p:nvPr>
            <p:ph type="body" idx="4294967295"/>
          </p:nvPr>
        </p:nvSpPr>
        <p:spPr>
          <a:xfrm>
            <a:off x="228600" y="6096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bg1"/>
                </a:solidFill>
                <a:latin typeface="+mn-lt"/>
                <a:ea typeface="Calibri"/>
                <a:cs typeface="Calibri"/>
                <a:sym typeface="Calibri"/>
              </a:rPr>
              <a:t>Bell Work:</a:t>
            </a:r>
            <a:r>
              <a:rPr lang="en-US" sz="1600" dirty="0">
                <a:solidFill>
                  <a:schemeClr val="bg1"/>
                </a:solidFill>
                <a:latin typeface="+mn-lt"/>
                <a:ea typeface="Calibri"/>
                <a:cs typeface="Calibri"/>
                <a:sym typeface="Calibri"/>
              </a:rPr>
              <a:t> </a:t>
            </a:r>
            <a:r>
              <a:rPr lang="en-US" sz="1600" dirty="0" smtClean="0">
                <a:solidFill>
                  <a:schemeClr val="bg1"/>
                </a:solidFill>
                <a:latin typeface="+mn-lt"/>
                <a:ea typeface="Calibri"/>
                <a:cs typeface="Calibri"/>
                <a:sym typeface="Calibri"/>
              </a:rPr>
              <a:t>Introduce Final Assessment for </a:t>
            </a:r>
            <a:r>
              <a:rPr lang="en-US" sz="1600" i="1" dirty="0" smtClean="0">
                <a:solidFill>
                  <a:schemeClr val="bg1"/>
                </a:solidFill>
                <a:latin typeface="+mn-lt"/>
                <a:ea typeface="Calibri"/>
                <a:cs typeface="Calibri"/>
                <a:sym typeface="Calibri"/>
              </a:rPr>
              <a:t>The Crucible </a:t>
            </a:r>
            <a:r>
              <a:rPr lang="en-US" sz="1600" dirty="0" smtClean="0">
                <a:solidFill>
                  <a:schemeClr val="bg1"/>
                </a:solidFill>
                <a:latin typeface="+mn-lt"/>
                <a:ea typeface="Calibri"/>
                <a:cs typeface="Calibri"/>
                <a:sym typeface="Calibri"/>
              </a:rPr>
              <a:t>and assign groups</a:t>
            </a:r>
            <a:endParaRPr lang="en-US" sz="1500" dirty="0" smtClean="0">
              <a:solidFill>
                <a:schemeClr val="bg1"/>
              </a:solidFill>
              <a:latin typeface="+mn-lt"/>
              <a:ea typeface="Calibri"/>
              <a:cs typeface="Calibri"/>
              <a:sym typeface="Calibri"/>
            </a:endParaRPr>
          </a:p>
          <a:p>
            <a:pPr eaLnBrk="1" fontAlgn="auto" hangingPunct="1">
              <a:lnSpc>
                <a:spcPct val="170000"/>
              </a:lnSpc>
              <a:spcBef>
                <a:spcPts val="0"/>
              </a:spcBef>
              <a:spcAft>
                <a:spcPts val="0"/>
              </a:spcAft>
              <a:buClr>
                <a:srgbClr val="000000"/>
              </a:buClr>
              <a:buSzPct val="100000"/>
              <a:defRPr/>
            </a:pPr>
            <a:r>
              <a:rPr lang="en-US" sz="1600" b="1" dirty="0" smtClean="0">
                <a:solidFill>
                  <a:schemeClr val="bg1"/>
                </a:solidFill>
                <a:latin typeface="+mn-lt"/>
                <a:ea typeface="Calibri"/>
                <a:cs typeface="Calibri"/>
                <a:sym typeface="Calibri"/>
              </a:rPr>
              <a:t>In </a:t>
            </a:r>
            <a:r>
              <a:rPr lang="en-US" sz="1600" b="1" dirty="0">
                <a:solidFill>
                  <a:schemeClr val="bg1"/>
                </a:solidFill>
                <a:latin typeface="+mn-lt"/>
                <a:ea typeface="Calibri"/>
                <a:cs typeface="Calibri"/>
                <a:sym typeface="Calibri"/>
              </a:rPr>
              <a:t>class activities: </a:t>
            </a:r>
            <a:endParaRPr lang="en-US" sz="1600" b="1" dirty="0" smtClean="0">
              <a:solidFill>
                <a:schemeClr val="bg1"/>
              </a:solidFill>
              <a:latin typeface="+mn-lt"/>
              <a:ea typeface="Calibri"/>
              <a:cs typeface="Calibri"/>
              <a:sym typeface="Calibri"/>
            </a:endParaRPr>
          </a:p>
          <a:p>
            <a:pPr marL="285750" indent="-285750" eaLnBrk="1" fontAlgn="auto" hangingPunct="1">
              <a:lnSpc>
                <a:spcPct val="170000"/>
              </a:lnSpc>
              <a:spcBef>
                <a:spcPts val="0"/>
              </a:spcBef>
              <a:spcAft>
                <a:spcPts val="0"/>
              </a:spcAft>
              <a:buClr>
                <a:srgbClr val="000000"/>
              </a:buClr>
              <a:buSzPct val="100000"/>
              <a:buFont typeface="Arial" charset="0"/>
              <a:buChar char="•"/>
              <a:defRPr/>
            </a:pPr>
            <a:r>
              <a:rPr lang="en-US" sz="1600" dirty="0">
                <a:solidFill>
                  <a:schemeClr val="bg1"/>
                </a:solidFill>
                <a:ea typeface="Calibri"/>
                <a:cs typeface="Calibri"/>
                <a:sym typeface="Calibri"/>
              </a:rPr>
              <a:t>Pass back graded assignments and progress </a:t>
            </a:r>
            <a:r>
              <a:rPr lang="en-US" sz="1600" dirty="0" smtClean="0">
                <a:solidFill>
                  <a:schemeClr val="bg1"/>
                </a:solidFill>
                <a:ea typeface="Calibri"/>
                <a:cs typeface="Calibri"/>
                <a:sym typeface="Calibri"/>
              </a:rPr>
              <a:t>reports</a:t>
            </a:r>
            <a:endParaRPr lang="en-US" sz="1600" b="1" dirty="0">
              <a:solidFill>
                <a:schemeClr val="bg1"/>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dirty="0" smtClean="0">
                <a:solidFill>
                  <a:schemeClr val="bg1"/>
                </a:solidFill>
                <a:latin typeface="+mn-lt"/>
                <a:ea typeface="Calibri"/>
                <a:cs typeface="Calibri"/>
                <a:sym typeface="Calibri"/>
              </a:rPr>
              <a:t>Begin working on your presentation for the Final Assessment for The Crucible OR redo your Character Sketch OR redo ACT 2 Quiz OR any other missing assignment</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b="1" dirty="0" smtClean="0">
                <a:solidFill>
                  <a:schemeClr val="bg1"/>
                </a:solidFill>
                <a:latin typeface="+mn-lt"/>
                <a:ea typeface="Calibri"/>
                <a:cs typeface="Calibri"/>
                <a:sym typeface="Calibri"/>
              </a:rPr>
              <a:t>EVERYTHING MUST BE TURNED IN TO ME BY THE END OF THE HOUR!!!! </a:t>
            </a:r>
            <a:r>
              <a:rPr lang="en-US" b="1" dirty="0" smtClean="0">
                <a:solidFill>
                  <a:schemeClr val="bg1"/>
                </a:solidFill>
                <a:latin typeface="+mn-lt"/>
                <a:ea typeface="Calibri"/>
                <a:cs typeface="Calibri"/>
                <a:sym typeface="Wingdings"/>
              </a:rPr>
              <a:t> </a:t>
            </a:r>
            <a:endParaRPr lang="en-US" b="1" dirty="0">
              <a:solidFill>
                <a:schemeClr val="bg1"/>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600" b="1" dirty="0" smtClean="0">
                <a:solidFill>
                  <a:schemeClr val="bg1"/>
                </a:solidFill>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a:solidFill>
                  <a:schemeClr val="bg1"/>
                </a:solidFill>
              </a:rPr>
              <a:t> I can </a:t>
            </a:r>
            <a:r>
              <a:rPr lang="en-US" dirty="0" smtClean="0">
                <a:solidFill>
                  <a:schemeClr val="bg1"/>
                </a:solidFill>
              </a:rPr>
              <a:t>organize my thoughts about diabolical opposition and community responsibility to analyze the two major themes in </a:t>
            </a:r>
            <a:r>
              <a:rPr lang="en-US" i="1" dirty="0" smtClean="0">
                <a:solidFill>
                  <a:schemeClr val="bg1"/>
                </a:solidFill>
              </a:rPr>
              <a:t>The Crucible</a:t>
            </a:r>
            <a:r>
              <a:rPr lang="en-US" dirty="0" smtClean="0">
                <a:solidFill>
                  <a:schemeClr val="bg1"/>
                </a:solidFill>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dirty="0" smtClean="0">
                <a:solidFill>
                  <a:schemeClr val="bg1"/>
                </a:solidFill>
              </a:rPr>
              <a:t>I can use </a:t>
            </a:r>
            <a:r>
              <a:rPr lang="en-US" dirty="0">
                <a:solidFill>
                  <a:schemeClr val="bg1"/>
                </a:solidFill>
              </a:rPr>
              <a:t>precise language, vocabulary, figurative </a:t>
            </a:r>
            <a:r>
              <a:rPr lang="en-US" dirty="0" smtClean="0">
                <a:solidFill>
                  <a:schemeClr val="bg1"/>
                </a:solidFill>
              </a:rPr>
              <a:t>language to communicate a point and support my reasoning. </a:t>
            </a:r>
          </a:p>
          <a:p>
            <a:pPr lvl="4" eaLnBrk="1" fontAlgn="auto" hangingPunct="1">
              <a:lnSpc>
                <a:spcPct val="150000"/>
              </a:lnSpc>
              <a:spcBef>
                <a:spcPts val="0"/>
              </a:spcBef>
              <a:spcAft>
                <a:spcPts val="0"/>
              </a:spcAft>
              <a:buClr>
                <a:srgbClr val="000000"/>
              </a:buClr>
              <a:buSzPct val="100000"/>
              <a:defRPr/>
            </a:pPr>
            <a:r>
              <a:rPr lang="en-US" sz="1600" b="1" dirty="0" smtClean="0">
                <a:solidFill>
                  <a:schemeClr val="bg1"/>
                </a:solidFill>
                <a:ea typeface="Calibri"/>
                <a:cs typeface="Calibri"/>
                <a:sym typeface="Calibri"/>
              </a:rPr>
              <a:t>Homework: </a:t>
            </a:r>
            <a:r>
              <a:rPr lang="en-US" sz="1600" dirty="0" smtClean="0">
                <a:solidFill>
                  <a:schemeClr val="bg1"/>
                </a:solidFill>
                <a:ea typeface="Calibri"/>
                <a:cs typeface="Calibri"/>
                <a:sym typeface="Calibri"/>
              </a:rPr>
              <a:t>Work on your final assessment for </a:t>
            </a:r>
            <a:r>
              <a:rPr lang="en-US" sz="1600" i="1" dirty="0" smtClean="0">
                <a:solidFill>
                  <a:schemeClr val="bg1"/>
                </a:solidFill>
                <a:ea typeface="Calibri"/>
                <a:cs typeface="Calibri"/>
                <a:sym typeface="Calibri"/>
              </a:rPr>
              <a:t>The Crucible</a:t>
            </a:r>
            <a:r>
              <a:rPr lang="en-US" sz="1600" dirty="0" smtClean="0">
                <a:solidFill>
                  <a:schemeClr val="bg1"/>
                </a:solidFill>
                <a:ea typeface="Calibri"/>
                <a:cs typeface="Calibri"/>
                <a:sym typeface="Calibri"/>
              </a:rPr>
              <a:t>.</a:t>
            </a:r>
            <a:endParaRPr lang="en-US" dirty="0" smtClean="0">
              <a:solidFill>
                <a:schemeClr val="bg1"/>
              </a:solidFill>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1673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12/5/16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800" b="1" dirty="0">
                <a:solidFill>
                  <a:schemeClr val="accent3"/>
                </a:solidFill>
                <a:latin typeface="+mn-lt"/>
                <a:ea typeface="Calibri"/>
                <a:cs typeface="Calibri"/>
                <a:sym typeface="Calibri"/>
              </a:rPr>
              <a:t>Bell Work:</a:t>
            </a:r>
            <a:r>
              <a:rPr lang="en-US" sz="1800" dirty="0">
                <a:solidFill>
                  <a:schemeClr val="accent3"/>
                </a:solidFill>
                <a:latin typeface="+mn-lt"/>
                <a:ea typeface="Calibri"/>
                <a:cs typeface="Calibri"/>
                <a:sym typeface="Calibri"/>
              </a:rPr>
              <a:t> </a:t>
            </a:r>
            <a:r>
              <a:rPr lang="en-US" sz="1800" dirty="0" smtClean="0">
                <a:solidFill>
                  <a:schemeClr val="accent3"/>
                </a:solidFill>
                <a:latin typeface="+mn-lt"/>
                <a:ea typeface="Calibri"/>
                <a:cs typeface="Calibri"/>
                <a:sym typeface="Calibri"/>
              </a:rPr>
              <a:t>New seating chart</a:t>
            </a:r>
          </a:p>
          <a:p>
            <a:pPr eaLnBrk="1" fontAlgn="auto" hangingPunct="1">
              <a:spcBef>
                <a:spcPts val="0"/>
              </a:spcBef>
              <a:spcAft>
                <a:spcPts val="0"/>
              </a:spcAft>
              <a:buClr>
                <a:srgbClr val="000000"/>
              </a:buClr>
              <a:buSzPct val="100000"/>
              <a:defRPr/>
            </a:pPr>
            <a:endParaRPr lang="en-US" sz="1800" b="1" dirty="0">
              <a:solidFill>
                <a:schemeClr val="accent3"/>
              </a:solidFill>
              <a:latin typeface="+mn-lt"/>
              <a:ea typeface="Calibri"/>
              <a:cs typeface="Calibri"/>
              <a:sym typeface="Calibri"/>
            </a:endParaRPr>
          </a:p>
          <a:p>
            <a:pPr eaLnBrk="1" fontAlgn="auto" hangingPunct="1">
              <a:spcBef>
                <a:spcPts val="0"/>
              </a:spcBef>
              <a:spcAft>
                <a:spcPts val="0"/>
              </a:spcAft>
              <a:buClr>
                <a:srgbClr val="000000"/>
              </a:buClr>
              <a:buSzPct val="100000"/>
              <a:defRPr/>
            </a:pPr>
            <a:r>
              <a:rPr lang="en-US" sz="1800" b="1" dirty="0" smtClean="0">
                <a:solidFill>
                  <a:schemeClr val="accent3"/>
                </a:solidFill>
                <a:latin typeface="+mn-lt"/>
                <a:ea typeface="Calibri"/>
                <a:cs typeface="Calibri"/>
                <a:sym typeface="Calibri"/>
              </a:rPr>
              <a:t>In </a:t>
            </a:r>
            <a:r>
              <a:rPr lang="en-US" sz="1800" b="1" dirty="0">
                <a:solidFill>
                  <a:schemeClr val="accent3"/>
                </a:solidFill>
                <a:latin typeface="+mn-lt"/>
                <a:ea typeface="Calibri"/>
                <a:cs typeface="Calibri"/>
                <a:sym typeface="Calibri"/>
              </a:rPr>
              <a:t>class activities: </a:t>
            </a:r>
            <a:endParaRPr lang="en-US" sz="1800" b="1" dirty="0" smtClean="0">
              <a:solidFill>
                <a:schemeClr val="accent3"/>
              </a:solidFill>
              <a:latin typeface="+mn-lt"/>
              <a:ea typeface="Calibri"/>
              <a:cs typeface="Calibri"/>
              <a:sym typeface="Calibri"/>
            </a:endParaRPr>
          </a:p>
          <a:p>
            <a:pPr marL="285750" indent="-285750" eaLnBrk="1" fontAlgn="auto" hangingPunct="1">
              <a:lnSpc>
                <a:spcPct val="170000"/>
              </a:lnSpc>
              <a:spcBef>
                <a:spcPts val="0"/>
              </a:spcBef>
              <a:spcAft>
                <a:spcPts val="0"/>
              </a:spcAft>
              <a:buClr>
                <a:srgbClr val="000000"/>
              </a:buClr>
              <a:buSzPct val="100000"/>
              <a:buFont typeface="Arial" charset="0"/>
              <a:buChar char="•"/>
              <a:defRPr/>
            </a:pPr>
            <a:r>
              <a:rPr lang="en-US" sz="1800" dirty="0" smtClean="0">
                <a:solidFill>
                  <a:schemeClr val="accent3"/>
                </a:solidFill>
                <a:ea typeface="Calibri"/>
                <a:cs typeface="Calibri"/>
                <a:sym typeface="Calibri"/>
              </a:rPr>
              <a:t>Bell Work = WOTD, persecution (noun)</a:t>
            </a:r>
            <a:endParaRPr lang="en-US" sz="1800" b="1" dirty="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latin typeface="+mn-lt"/>
                <a:ea typeface="Calibri"/>
                <a:cs typeface="Calibri"/>
                <a:sym typeface="Calibri"/>
              </a:rPr>
              <a:t>Book Pass and rate books for Literature Circles (30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a:solidFill>
                  <a:schemeClr val="accent3"/>
                </a:solidFill>
                <a:ea typeface="Calibri"/>
                <a:cs typeface="Calibri"/>
                <a:sym typeface="Calibri"/>
              </a:rPr>
              <a:t>Make sure your group is signed up for the final assessment on </a:t>
            </a:r>
            <a:r>
              <a:rPr lang="en-US" sz="1800" i="1" dirty="0">
                <a:solidFill>
                  <a:schemeClr val="accent3"/>
                </a:solidFill>
                <a:ea typeface="Calibri"/>
                <a:cs typeface="Calibri"/>
                <a:sym typeface="Calibri"/>
              </a:rPr>
              <a:t>The Crucible </a:t>
            </a:r>
          </a:p>
          <a:p>
            <a:pPr eaLnBrk="1" fontAlgn="auto" hangingPunct="1">
              <a:lnSpc>
                <a:spcPct val="150000"/>
              </a:lnSpc>
              <a:spcBef>
                <a:spcPts val="0"/>
              </a:spcBef>
              <a:spcAft>
                <a:spcPts val="0"/>
              </a:spcAft>
              <a:buClr>
                <a:srgbClr val="000000"/>
              </a:buClr>
              <a:buSzPct val="100000"/>
              <a:defRPr/>
            </a:pPr>
            <a:r>
              <a:rPr lang="en-US" sz="1800" dirty="0">
                <a:solidFill>
                  <a:schemeClr val="accent3"/>
                </a:solidFill>
                <a:ea typeface="Calibri"/>
                <a:cs typeface="Calibri"/>
                <a:sym typeface="Calibri"/>
              </a:rPr>
              <a:t>(I texted you the link). Begin working on your presentation (25 mins). </a:t>
            </a:r>
            <a:endParaRPr lang="en-US" sz="18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800" dirty="0" smtClean="0">
                <a:solidFill>
                  <a:schemeClr val="accent3"/>
                </a:solidFill>
                <a:latin typeface="+mn-lt"/>
                <a:ea typeface="Calibri"/>
                <a:cs typeface="Calibri"/>
                <a:sym typeface="Calibri"/>
              </a:rPr>
              <a:t>Exit Ticket for Final Assessment on The Crucible (5 mins)</a:t>
            </a:r>
          </a:p>
          <a:p>
            <a:pPr eaLnBrk="1" fontAlgn="auto" hangingPunct="1">
              <a:lnSpc>
                <a:spcPct val="150000"/>
              </a:lnSpc>
              <a:spcBef>
                <a:spcPts val="0"/>
              </a:spcBef>
              <a:spcAft>
                <a:spcPts val="0"/>
              </a:spcAft>
              <a:buClr>
                <a:srgbClr val="000000"/>
              </a:buClr>
              <a:buSzPct val="100000"/>
              <a:defRPr/>
            </a:pPr>
            <a:r>
              <a:rPr lang="en-US" sz="1800" b="1" dirty="0" smtClean="0">
                <a:solidFill>
                  <a:schemeClr val="accent3"/>
                </a:solidFill>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800" dirty="0">
                <a:solidFill>
                  <a:schemeClr val="accent3"/>
                </a:solidFill>
              </a:rPr>
              <a:t> I can </a:t>
            </a:r>
            <a:r>
              <a:rPr lang="en-US" sz="1800" dirty="0" smtClean="0">
                <a:solidFill>
                  <a:schemeClr val="accent3"/>
                </a:solidFill>
              </a:rPr>
              <a:t>organize my thoughts about diabolical opposition and community responsibility to analyze the two major themes in </a:t>
            </a:r>
            <a:r>
              <a:rPr lang="en-US" sz="1800" i="1" dirty="0" smtClean="0">
                <a:solidFill>
                  <a:schemeClr val="accent3"/>
                </a:solidFill>
              </a:rPr>
              <a:t>The Crucible</a:t>
            </a:r>
            <a:r>
              <a:rPr lang="en-US" sz="1800" dirty="0" smtClean="0">
                <a:solidFill>
                  <a:schemeClr val="accent3"/>
                </a:solidFill>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800" dirty="0" smtClean="0">
                <a:solidFill>
                  <a:schemeClr val="accent3"/>
                </a:solidFill>
              </a:rPr>
              <a:t>I can use </a:t>
            </a:r>
            <a:r>
              <a:rPr lang="en-US" sz="1800" dirty="0">
                <a:solidFill>
                  <a:schemeClr val="accent3"/>
                </a:solidFill>
              </a:rPr>
              <a:t>precise language, vocabulary, figurative </a:t>
            </a:r>
            <a:r>
              <a:rPr lang="en-US" sz="1800" dirty="0" smtClean="0">
                <a:solidFill>
                  <a:schemeClr val="accent3"/>
                </a:solidFill>
              </a:rPr>
              <a:t>language to communicate a point and support my reasoning. </a:t>
            </a:r>
          </a:p>
          <a:p>
            <a:pPr lvl="4" eaLnBrk="1" fontAlgn="auto" hangingPunct="1">
              <a:lnSpc>
                <a:spcPct val="150000"/>
              </a:lnSpc>
              <a:spcBef>
                <a:spcPts val="0"/>
              </a:spcBef>
              <a:spcAft>
                <a:spcPts val="0"/>
              </a:spcAft>
              <a:buClr>
                <a:srgbClr val="000000"/>
              </a:buClr>
              <a:buSzPct val="100000"/>
              <a:defRPr/>
            </a:pPr>
            <a:r>
              <a:rPr lang="en-US" sz="1800" b="1" dirty="0" smtClean="0">
                <a:solidFill>
                  <a:schemeClr val="accent3"/>
                </a:solidFill>
                <a:ea typeface="Calibri"/>
                <a:cs typeface="Calibri"/>
                <a:sym typeface="Calibri"/>
              </a:rPr>
              <a:t>Homework: </a:t>
            </a:r>
            <a:r>
              <a:rPr lang="en-US" sz="1800" dirty="0" smtClean="0">
                <a:solidFill>
                  <a:schemeClr val="accent3"/>
                </a:solidFill>
                <a:ea typeface="Calibri"/>
                <a:cs typeface="Calibri"/>
                <a:sym typeface="Calibri"/>
              </a:rPr>
              <a:t>Work on your final assessment for </a:t>
            </a:r>
            <a:r>
              <a:rPr lang="en-US" sz="1800" i="1" dirty="0" smtClean="0">
                <a:solidFill>
                  <a:schemeClr val="accent3"/>
                </a:solidFill>
                <a:ea typeface="Calibri"/>
                <a:cs typeface="Calibri"/>
                <a:sym typeface="Calibri"/>
              </a:rPr>
              <a:t>The Crucible</a:t>
            </a:r>
            <a:r>
              <a:rPr lang="en-US" sz="1800" dirty="0" smtClean="0">
                <a:solidFill>
                  <a:schemeClr val="accent3"/>
                </a:solidFill>
                <a:ea typeface="Calibri"/>
                <a:cs typeface="Calibri"/>
                <a:sym typeface="Calibri"/>
              </a:rPr>
              <a:t>.</a:t>
            </a:r>
          </a:p>
        </p:txBody>
      </p:sp>
    </p:spTree>
  </p:cSld>
  <p:clrMapOvr>
    <a:masterClrMapping/>
  </p:clrMapOvr>
  <p:transition spd="slow">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2800" b="1" dirty="0" smtClean="0">
                <a:solidFill>
                  <a:schemeClr val="bg1"/>
                </a:solidFill>
                <a:latin typeface="Kristen ITC" charset="0"/>
              </a:rPr>
              <a:t>12/5/16</a:t>
            </a:r>
            <a:endParaRPr lang="en-US" altLang="en-US" sz="28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persecution </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noun</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altLang="en-US" sz="2000" b="1" dirty="0">
                <a:solidFill>
                  <a:schemeClr val="bg1"/>
                </a:solidFill>
                <a:latin typeface="+mn-lt"/>
              </a:rPr>
              <a:t>[</a:t>
            </a:r>
            <a:r>
              <a:rPr lang="en-US" altLang="en-US" sz="2000" b="1" dirty="0" err="1">
                <a:solidFill>
                  <a:schemeClr val="bg1"/>
                </a:solidFill>
                <a:latin typeface="+mn-lt"/>
              </a:rPr>
              <a:t>pur-si-kyoo-shuh</a:t>
            </a:r>
            <a:r>
              <a:rPr lang="en-US" altLang="en-US" sz="2000" b="1" dirty="0">
                <a:solidFill>
                  <a:schemeClr val="bg1"/>
                </a:solidFill>
                <a:latin typeface="+mn-lt"/>
              </a:rPr>
              <a:t> n] </a:t>
            </a:r>
            <a:endParaRPr lang="en-US" altLang="en-US" sz="2000" b="1" dirty="0" smtClean="0">
              <a:solidFill>
                <a:schemeClr val="bg1"/>
              </a:solidFill>
              <a:latin typeface="+mn-lt"/>
            </a:endParaRPr>
          </a:p>
          <a:p>
            <a:pPr eaLnBrk="1" hangingPunct="1">
              <a:lnSpc>
                <a:spcPct val="80000"/>
              </a:lnSpc>
              <a:defRPr/>
            </a:pPr>
            <a:endParaRPr lang="en-US" altLang="en-US" sz="2000"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 </a:t>
            </a:r>
            <a:r>
              <a:rPr lang="en-US" altLang="en-US" sz="2000" dirty="0" smtClean="0">
                <a:solidFill>
                  <a:schemeClr val="bg1"/>
                </a:solidFill>
                <a:latin typeface="+mn-lt"/>
              </a:rPr>
              <a:t>persecute (verb), persecutor (noun), persecutory (</a:t>
            </a:r>
            <a:r>
              <a:rPr lang="en-US" altLang="en-US" sz="2000" dirty="0" err="1" smtClean="0">
                <a:solidFill>
                  <a:schemeClr val="bg1"/>
                </a:solidFill>
                <a:latin typeface="+mn-lt"/>
              </a:rPr>
              <a:t>adj</a:t>
            </a:r>
            <a:r>
              <a:rPr lang="en-US" altLang="en-US" sz="2000" dirty="0" smtClean="0">
                <a:solidFill>
                  <a:schemeClr val="bg1"/>
                </a:solidFill>
                <a:latin typeface="+mn-lt"/>
              </a:rPr>
              <a:t>)</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a:t>
            </a:r>
            <a:r>
              <a:rPr lang="en-US" altLang="en-US" sz="2000" b="1" dirty="0">
                <a:solidFill>
                  <a:schemeClr val="bg1"/>
                </a:solidFill>
                <a:latin typeface="+mn-lt"/>
              </a:rPr>
              <a:t>: </a:t>
            </a:r>
            <a:r>
              <a:rPr lang="en-US" altLang="en-US" sz="2000" dirty="0">
                <a:solidFill>
                  <a:schemeClr val="bg1"/>
                </a:solidFill>
                <a:latin typeface="+mn-lt"/>
              </a:rPr>
              <a:t>The national hate crime laws were initially enacted to prevent the </a:t>
            </a:r>
            <a:r>
              <a:rPr lang="en-US" altLang="en-US" sz="2000" b="1" u="sng" dirty="0">
                <a:solidFill>
                  <a:schemeClr val="bg1"/>
                </a:solidFill>
                <a:latin typeface="+mn-lt"/>
              </a:rPr>
              <a:t>persecution</a:t>
            </a:r>
            <a:r>
              <a:rPr lang="en-US" altLang="en-US" sz="2000" dirty="0">
                <a:solidFill>
                  <a:schemeClr val="bg1"/>
                </a:solidFill>
                <a:latin typeface="+mn-lt"/>
              </a:rPr>
              <a:t> of minorities.</a:t>
            </a:r>
            <a:endParaRPr lang="en-US" altLang="en-US" sz="2000" dirty="0" smtClean="0">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69595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hostility and ill-treatment, especially because of race or political or religious beliefs.</a:t>
            </a: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oppression, abuse, discrimination, mistreatment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1878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12/6/16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Khan Academy Quiz (12 mins)</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Grab your </a:t>
            </a:r>
            <a:r>
              <a:rPr lang="en-US" sz="1600" dirty="0" err="1" smtClean="0">
                <a:solidFill>
                  <a:schemeClr val="accent3"/>
                </a:solidFill>
                <a:latin typeface="+mn-lt"/>
                <a:ea typeface="Calibri"/>
                <a:cs typeface="Calibri"/>
                <a:sym typeface="Calibri"/>
              </a:rPr>
              <a:t>chromebook</a:t>
            </a:r>
            <a:r>
              <a:rPr lang="en-US" sz="1600" dirty="0" smtClean="0">
                <a:solidFill>
                  <a:schemeClr val="accent3"/>
                </a:solidFill>
                <a:latin typeface="+mn-lt"/>
                <a:ea typeface="Calibri"/>
                <a:cs typeface="Calibri"/>
                <a:sym typeface="Calibri"/>
              </a:rPr>
              <a:t> or sign on to a desktop</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Go to khanacademy.com</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Click “Sign in with Google”</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Click Subjects (top left), Test Prep (on the right), “SAT” is underneath “Test </a:t>
            </a:r>
            <a:r>
              <a:rPr lang="en-US" sz="1600" dirty="0">
                <a:solidFill>
                  <a:schemeClr val="accent3"/>
                </a:solidFill>
                <a:latin typeface="+mn-lt"/>
                <a:ea typeface="Calibri"/>
                <a:cs typeface="Calibri"/>
                <a:sym typeface="Calibri"/>
              </a:rPr>
              <a:t>P</a:t>
            </a:r>
            <a:r>
              <a:rPr lang="en-US" sz="1600" dirty="0" smtClean="0">
                <a:solidFill>
                  <a:schemeClr val="accent3"/>
                </a:solidFill>
                <a:latin typeface="+mn-lt"/>
                <a:ea typeface="Calibri"/>
                <a:cs typeface="Calibri"/>
                <a:sym typeface="Calibri"/>
              </a:rPr>
              <a:t>rep.” </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Click Practice, then switch from “Math” to “Reading and Writing”</a:t>
            </a:r>
          </a:p>
          <a:p>
            <a:pPr marL="342900" indent="-342900" eaLnBrk="1" fontAlgn="auto" hangingPunct="1">
              <a:spcBef>
                <a:spcPts val="0"/>
              </a:spcBef>
              <a:spcAft>
                <a:spcPts val="0"/>
              </a:spcAft>
              <a:buClr>
                <a:srgbClr val="000000"/>
              </a:buClr>
              <a:buSzPct val="100000"/>
              <a:buFontTx/>
              <a:buAutoNum type="arabicParenR"/>
              <a:defRPr/>
            </a:pPr>
            <a:r>
              <a:rPr lang="en-US" sz="1600" dirty="0" smtClean="0">
                <a:solidFill>
                  <a:schemeClr val="accent3"/>
                </a:solidFill>
                <a:latin typeface="+mn-lt"/>
                <a:ea typeface="Calibri"/>
                <a:cs typeface="Calibri"/>
                <a:sym typeface="Calibri"/>
              </a:rPr>
              <a:t>Scroll down and click ”Practice” next to ”Reading: Science”</a:t>
            </a:r>
          </a:p>
          <a:p>
            <a:pPr eaLnBrk="1" fontAlgn="auto" hangingPunct="1">
              <a:lnSpc>
                <a:spcPct val="17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7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ea typeface="Calibri"/>
                <a:cs typeface="Calibri"/>
                <a:sym typeface="Calibri"/>
              </a:rPr>
              <a:t>Khan Academy = Reading: Science Practice (15 mins)</a:t>
            </a:r>
            <a:endParaRPr lang="en-US" sz="1600" b="1" dirty="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Work Day = Final Assessment Presentations for </a:t>
            </a:r>
            <a:r>
              <a:rPr lang="en-US" sz="1600" i="1" dirty="0" smtClean="0">
                <a:solidFill>
                  <a:schemeClr val="accent3"/>
                </a:solidFill>
                <a:latin typeface="+mn-lt"/>
                <a:ea typeface="Calibri"/>
                <a:cs typeface="Calibri"/>
                <a:sym typeface="Calibri"/>
              </a:rPr>
              <a:t>The Crucible (45 mins)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Make sure your group is signed up for the final assessment on The Crucible (I texted you the link). </a:t>
            </a: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solidFill>
                  <a:schemeClr val="accent3"/>
                </a:solidFill>
                <a:latin typeface="+mn-lt"/>
              </a:rPr>
              <a:t> I can </a:t>
            </a:r>
            <a:r>
              <a:rPr lang="en-US" sz="1600" dirty="0" smtClean="0">
                <a:solidFill>
                  <a:schemeClr val="accent3"/>
                </a:solidFill>
                <a:latin typeface="+mn-lt"/>
              </a:rPr>
              <a:t>organize my thoughts about diabolical opposition and community responsibility to analyze the two major themes in </a:t>
            </a:r>
            <a:r>
              <a:rPr lang="en-US" sz="1600" i="1" dirty="0" smtClean="0">
                <a:solidFill>
                  <a:schemeClr val="accent3"/>
                </a:solidFill>
                <a:latin typeface="+mn-lt"/>
              </a:rPr>
              <a:t>The Crucible</a:t>
            </a:r>
            <a:r>
              <a:rPr lang="en-US" sz="1600" dirty="0" smtClean="0">
                <a:solidFill>
                  <a:schemeClr val="accent3"/>
                </a:solidFill>
                <a:latin typeface="+mn-lt"/>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use </a:t>
            </a:r>
            <a:r>
              <a:rPr lang="en-US" sz="1600" dirty="0">
                <a:solidFill>
                  <a:schemeClr val="accent3"/>
                </a:solidFill>
                <a:latin typeface="+mn-lt"/>
              </a:rPr>
              <a:t>precise language, vocabulary, figurative </a:t>
            </a:r>
            <a:r>
              <a:rPr lang="en-US" sz="1600" dirty="0" smtClean="0">
                <a:solidFill>
                  <a:schemeClr val="accent3"/>
                </a:solidFill>
                <a:latin typeface="+mn-lt"/>
              </a:rPr>
              <a:t>language to communicate a point and support my reasoning. </a:t>
            </a:r>
          </a:p>
          <a:p>
            <a:pPr lvl="4"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Homework: </a:t>
            </a:r>
            <a:r>
              <a:rPr lang="en-US" sz="1600" dirty="0" smtClean="0">
                <a:solidFill>
                  <a:schemeClr val="accent3"/>
                </a:solidFill>
                <a:latin typeface="+mn-lt"/>
                <a:ea typeface="Calibri"/>
                <a:cs typeface="Calibri"/>
                <a:sym typeface="Calibri"/>
              </a:rPr>
              <a:t>Work on your final assessment for </a:t>
            </a:r>
            <a:r>
              <a:rPr lang="en-US" sz="1600" i="1" dirty="0" smtClean="0">
                <a:solidFill>
                  <a:schemeClr val="accent3"/>
                </a:solidFill>
                <a:latin typeface="+mn-lt"/>
                <a:ea typeface="Calibri"/>
                <a:cs typeface="Calibri"/>
                <a:sym typeface="Calibri"/>
              </a:rPr>
              <a:t>The Crucible</a:t>
            </a:r>
            <a:r>
              <a:rPr lang="en-US" sz="1600" dirty="0" smtClean="0">
                <a:solidFill>
                  <a:schemeClr val="accent3"/>
                </a:solidFill>
                <a:latin typeface="+mn-lt"/>
                <a:ea typeface="Calibri"/>
                <a:cs typeface="Calibri"/>
                <a:sym typeface="Calibri"/>
              </a:rPr>
              <a:t>.</a:t>
            </a:r>
          </a:p>
        </p:txBody>
      </p:sp>
    </p:spTree>
  </p:cSld>
  <p:clrMapOvr>
    <a:masterClrMapping/>
  </p:clrMapOvr>
  <p:transition spd="slow">
    <p:cu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19810"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12/7/16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WOTD</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Bell Work-abjure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Assign literature circle books</a:t>
            </a:r>
            <a:endParaRPr lang="en-US" sz="1600" i="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Schmitt models how to fill out form, then groups </a:t>
            </a:r>
            <a:r>
              <a:rPr lang="en-US" sz="1600" dirty="0">
                <a:solidFill>
                  <a:schemeClr val="accent3"/>
                </a:solidFill>
                <a:latin typeface="+mn-lt"/>
                <a:ea typeface="Calibri"/>
                <a:cs typeface="Calibri"/>
                <a:sym typeface="Calibri"/>
              </a:rPr>
              <a:t>p</a:t>
            </a:r>
            <a:r>
              <a:rPr lang="en-US" sz="1600" dirty="0" smtClean="0">
                <a:solidFill>
                  <a:schemeClr val="accent3"/>
                </a:solidFill>
                <a:latin typeface="+mn-lt"/>
                <a:ea typeface="Calibri"/>
                <a:cs typeface="Calibri"/>
                <a:sym typeface="Calibri"/>
              </a:rPr>
              <a:t>lan literature circles reading plan through Jan. 13</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Begin reading for lit. circle session, tomorrow. </a:t>
            </a: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solidFill>
                  <a:schemeClr val="accent3"/>
                </a:solidFill>
                <a:latin typeface="+mn-lt"/>
              </a:rPr>
              <a:t> I can </a:t>
            </a:r>
            <a:r>
              <a:rPr lang="en-US" sz="1600" dirty="0" smtClean="0">
                <a:solidFill>
                  <a:schemeClr val="accent3"/>
                </a:solidFill>
                <a:latin typeface="+mn-lt"/>
              </a:rPr>
              <a:t>organize my thoughts about diabolical opposition and community responsibility to analyze the two major themes in </a:t>
            </a:r>
            <a:r>
              <a:rPr lang="en-US" sz="1600" i="1" dirty="0" smtClean="0">
                <a:solidFill>
                  <a:schemeClr val="accent3"/>
                </a:solidFill>
                <a:latin typeface="+mn-lt"/>
              </a:rPr>
              <a:t>The Crucible</a:t>
            </a:r>
            <a:r>
              <a:rPr lang="en-US" sz="1600" dirty="0" smtClean="0">
                <a:solidFill>
                  <a:schemeClr val="accent3"/>
                </a:solidFill>
                <a:latin typeface="+mn-lt"/>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use </a:t>
            </a:r>
            <a:r>
              <a:rPr lang="en-US" sz="1600" dirty="0">
                <a:solidFill>
                  <a:schemeClr val="accent3"/>
                </a:solidFill>
                <a:latin typeface="+mn-lt"/>
              </a:rPr>
              <a:t>precise language, vocabulary, figurative </a:t>
            </a:r>
            <a:r>
              <a:rPr lang="en-US" sz="1600" dirty="0" smtClean="0">
                <a:solidFill>
                  <a:schemeClr val="accent3"/>
                </a:solidFill>
                <a:latin typeface="+mn-lt"/>
              </a:rPr>
              <a:t>language to communicate a point and support my reasoning. </a:t>
            </a:r>
          </a:p>
          <a:p>
            <a:pPr lvl="4"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Homework: </a:t>
            </a:r>
            <a:r>
              <a:rPr lang="en-US" sz="1600" dirty="0" smtClean="0">
                <a:solidFill>
                  <a:schemeClr val="accent3"/>
                </a:solidFill>
                <a:latin typeface="+mn-lt"/>
                <a:ea typeface="Calibri"/>
                <a:cs typeface="Calibri"/>
                <a:sym typeface="Calibri"/>
              </a:rPr>
              <a:t>Take care of your planned assigned sections for lit. circles</a:t>
            </a:r>
          </a:p>
        </p:txBody>
      </p:sp>
    </p:spTree>
  </p:cSld>
  <p:clrMapOvr>
    <a:masterClrMapping/>
  </p:clrMapOvr>
  <p:transition spd="slow">
    <p:cut/>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12/7/16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abjure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verb</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a:solidFill>
                  <a:schemeClr val="accent3"/>
                </a:solidFill>
              </a:rPr>
              <a:t>[ab-</a:t>
            </a:r>
            <a:r>
              <a:rPr lang="en-US" sz="2000" b="1" dirty="0" err="1">
                <a:solidFill>
                  <a:schemeClr val="accent3"/>
                </a:solidFill>
              </a:rPr>
              <a:t>j</a:t>
            </a:r>
            <a:r>
              <a:rPr lang="en-US" sz="2000" b="1" i="1" dirty="0" err="1">
                <a:solidFill>
                  <a:schemeClr val="accent3"/>
                </a:solidFill>
              </a:rPr>
              <a:t>oo</a:t>
            </a:r>
            <a:r>
              <a:rPr lang="en-US" sz="2000" b="1" dirty="0">
                <a:solidFill>
                  <a:schemeClr val="accent3"/>
                </a:solidFill>
              </a:rPr>
              <a:t> </a:t>
            </a:r>
            <a:r>
              <a:rPr lang="en-US" sz="2000" b="1" dirty="0" smtClean="0">
                <a:solidFill>
                  <a:schemeClr val="accent3"/>
                </a:solidFill>
              </a:rPr>
              <a:t>r</a:t>
            </a:r>
            <a:r>
              <a:rPr lang="en-US" sz="2000" dirty="0">
                <a:solidFill>
                  <a:schemeClr val="accent3"/>
                </a:solidFill>
              </a:rPr>
              <a:t>]</a:t>
            </a:r>
            <a:endParaRPr lang="en-US" altLang="en-US" sz="2000" b="1" dirty="0" smtClean="0">
              <a:solidFill>
                <a:schemeClr val="accent3"/>
              </a:solidFill>
              <a:latin typeface="+mn-lt"/>
            </a:endParaRPr>
          </a:p>
          <a:p>
            <a:pPr eaLnBrk="1" hangingPunct="1">
              <a:lnSpc>
                <a:spcPct val="80000"/>
              </a:lnSpc>
              <a:defRPr/>
            </a:pPr>
            <a:endParaRPr lang="en-US" altLang="en-US" sz="2000"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chemeClr val="accent3"/>
                </a:solidFill>
              </a:rPr>
              <a:t>She </a:t>
            </a:r>
            <a:r>
              <a:rPr lang="en-US" sz="2000" dirty="0">
                <a:solidFill>
                  <a:schemeClr val="accent3"/>
                </a:solidFill>
              </a:rPr>
              <a:t>tried to </a:t>
            </a:r>
            <a:r>
              <a:rPr lang="en-US" sz="2000" i="1" u="sng" dirty="0">
                <a:solidFill>
                  <a:schemeClr val="accent3"/>
                </a:solidFill>
              </a:rPr>
              <a:t>abjure</a:t>
            </a:r>
            <a:r>
              <a:rPr lang="en-US" sz="2000" dirty="0">
                <a:solidFill>
                  <a:schemeClr val="accent3"/>
                </a:solidFill>
              </a:rPr>
              <a:t> her feeling of panic by reminding herself that ghosts were not real.</a:t>
            </a:r>
            <a:endParaRPr lang="en-US" altLang="en-US" sz="2000" b="1" dirty="0" smtClean="0">
              <a:solidFill>
                <a:schemeClr val="accent3"/>
              </a:solidFill>
              <a:latin typeface="+mn-lt"/>
            </a:endParaRP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371600" y="58483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sz="2000" dirty="0">
                <a:solidFill>
                  <a:schemeClr val="accent3"/>
                </a:solidFill>
                <a:ea typeface="+mn-ea"/>
              </a:rPr>
              <a:t>to renounce, avoid, or shun.</a:t>
            </a:r>
            <a:endParaRPr lang="en-US" altLang="en-US" sz="2000" dirty="0">
              <a:solidFill>
                <a:schemeClr val="accent3"/>
              </a:solidFill>
              <a:ea typeface="+mn-ea"/>
            </a:endParaRPr>
          </a:p>
        </p:txBody>
      </p:sp>
      <p:sp>
        <p:nvSpPr>
          <p:cNvPr id="5" name="TextBox 4"/>
          <p:cNvSpPr txBox="1">
            <a:spLocks noChangeArrowheads="1"/>
          </p:cNvSpPr>
          <p:nvPr/>
        </p:nvSpPr>
        <p:spPr bwMode="auto">
          <a:xfrm>
            <a:off x="1524000" y="28956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reject, deny, abandon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21858"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Thursday 12/8/16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WOTD</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Bell Work-acclimation (verb)</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Assign literature circle books</a:t>
            </a:r>
            <a:endParaRPr lang="en-US" sz="1600" i="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Watch and score some examples of literature circles</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Conduct first literature circle session </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Work on final presentation for </a:t>
            </a:r>
            <a:r>
              <a:rPr lang="en-US" sz="1600" i="1" dirty="0" smtClean="0">
                <a:solidFill>
                  <a:schemeClr val="accent3"/>
                </a:solidFill>
                <a:latin typeface="+mn-lt"/>
                <a:ea typeface="Calibri"/>
                <a:cs typeface="Calibri"/>
                <a:sym typeface="Calibri"/>
              </a:rPr>
              <a:t>The Crucible</a:t>
            </a: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solidFill>
                  <a:schemeClr val="accent3"/>
                </a:solidFill>
                <a:latin typeface="+mn-lt"/>
              </a:rPr>
              <a:t> I can </a:t>
            </a:r>
            <a:r>
              <a:rPr lang="en-US" sz="1600" dirty="0" smtClean="0">
                <a:solidFill>
                  <a:schemeClr val="accent3"/>
                </a:solidFill>
                <a:latin typeface="+mn-lt"/>
              </a:rPr>
              <a:t>organize my thoughts about diabolical opposition and community responsibility to analyze the two major themes in </a:t>
            </a:r>
            <a:r>
              <a:rPr lang="en-US" sz="1600" i="1" dirty="0" smtClean="0">
                <a:solidFill>
                  <a:schemeClr val="accent3"/>
                </a:solidFill>
                <a:latin typeface="+mn-lt"/>
              </a:rPr>
              <a:t>The Crucible</a:t>
            </a:r>
            <a:r>
              <a:rPr lang="en-US" sz="1600" dirty="0" smtClean="0">
                <a:solidFill>
                  <a:schemeClr val="accent3"/>
                </a:solidFill>
                <a:latin typeface="+mn-lt"/>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help develop routines which will allow my group and the class to be successful when discussing a shared literary text.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identify and complete my role in order to complete the task at hand. </a:t>
            </a:r>
          </a:p>
          <a:p>
            <a:pPr lvl="4"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Homework: </a:t>
            </a:r>
            <a:r>
              <a:rPr lang="en-US" sz="1600" dirty="0" smtClean="0">
                <a:solidFill>
                  <a:schemeClr val="accent3"/>
                </a:solidFill>
                <a:latin typeface="+mn-lt"/>
                <a:ea typeface="Calibri"/>
                <a:cs typeface="Calibri"/>
                <a:sym typeface="Calibri"/>
              </a:rPr>
              <a:t>Take care of your planned assigned sections for lit. circles</a:t>
            </a:r>
          </a:p>
        </p:txBody>
      </p:sp>
    </p:spTree>
  </p:cSld>
  <p:clrMapOvr>
    <a:masterClrMapping/>
  </p:clrMapOvr>
  <p:transition spd="slow">
    <p:cut/>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Thursday 12/8/16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acclimate</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verb</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accent3"/>
                </a:solidFill>
              </a:rPr>
              <a:t>[</a:t>
            </a:r>
            <a:r>
              <a:rPr lang="en-US" sz="2000" b="1" dirty="0" err="1">
                <a:solidFill>
                  <a:schemeClr val="bg1"/>
                </a:solidFill>
              </a:rPr>
              <a:t>ak</a:t>
            </a:r>
            <a:r>
              <a:rPr lang="en-US" sz="2000" dirty="0" err="1">
                <a:solidFill>
                  <a:schemeClr val="bg1"/>
                </a:solidFill>
              </a:rPr>
              <a:t>-l</a:t>
            </a:r>
            <a:r>
              <a:rPr lang="en-US" sz="2000" i="1" dirty="0" err="1">
                <a:solidFill>
                  <a:schemeClr val="bg1"/>
                </a:solidFill>
              </a:rPr>
              <a:t>uh</a:t>
            </a:r>
            <a:r>
              <a:rPr lang="en-US" sz="2000" dirty="0" err="1">
                <a:solidFill>
                  <a:schemeClr val="bg1"/>
                </a:solidFill>
              </a:rPr>
              <a:t>-meyt</a:t>
            </a:r>
            <a:r>
              <a:rPr lang="en-US" sz="2000" dirty="0" smtClean="0">
                <a:solidFill>
                  <a:schemeClr val="bg1"/>
                </a:solidFill>
              </a:rPr>
              <a:t>]</a:t>
            </a:r>
            <a:endParaRPr lang="en-US" altLang="en-US" sz="2000" b="1" dirty="0" smtClean="0">
              <a:solidFill>
                <a:schemeClr val="bg1"/>
              </a:solidFill>
              <a:latin typeface="+mn-lt"/>
            </a:endParaRPr>
          </a:p>
          <a:p>
            <a:pPr eaLnBrk="1" hangingPunct="1">
              <a:lnSpc>
                <a:spcPct val="80000"/>
              </a:lnSpc>
              <a:defRPr/>
            </a:pPr>
            <a:endParaRPr lang="en-US" altLang="en-US" sz="2000"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acclimation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smtClean="0">
                <a:solidFill>
                  <a:srgbClr val="FFFFFF"/>
                </a:solidFill>
                <a:latin typeface="Trebuchet MS"/>
              </a:rPr>
              <a:t>It </a:t>
            </a:r>
            <a:r>
              <a:rPr lang="en-US" sz="2000" dirty="0">
                <a:solidFill>
                  <a:srgbClr val="FFFFFF"/>
                </a:solidFill>
                <a:latin typeface="Trebuchet MS"/>
              </a:rPr>
              <a:t>can be difficult to </a:t>
            </a:r>
            <a:r>
              <a:rPr lang="en-US" sz="2000" i="1" u="sng" dirty="0">
                <a:solidFill>
                  <a:srgbClr val="FFFFFF"/>
                </a:solidFill>
                <a:latin typeface="Trebuchet MS"/>
              </a:rPr>
              <a:t>acclimate</a:t>
            </a:r>
            <a:r>
              <a:rPr lang="en-US" sz="2000" dirty="0">
                <a:solidFill>
                  <a:srgbClr val="FFFFFF"/>
                </a:solidFill>
                <a:latin typeface="Trebuchet MS"/>
              </a:rPr>
              <a:t> to a new school after you move.</a:t>
            </a:r>
            <a:endParaRPr lang="en-US" altLang="en-US" sz="2000" b="1" dirty="0" smtClean="0">
              <a:solidFill>
                <a:schemeClr val="bg1"/>
              </a:solidFill>
              <a:latin typeface="+mn-lt"/>
            </a:endParaRPr>
          </a:p>
          <a:p>
            <a:pPr>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87488" y="554355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x-none" sz="2000">
                <a:solidFill>
                  <a:schemeClr val="bg1"/>
                </a:solidFill>
              </a:rPr>
              <a:t>to adapt to a new environment</a:t>
            </a:r>
            <a:endParaRPr lang="en-US" altLang="en-US" sz="2000">
              <a:solidFill>
                <a:schemeClr val="bg1"/>
              </a:solidFill>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change, conform, familiarize, readjust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23906" name="Shape 57"/>
          <p:cNvSpPr txBox="1">
            <a:spLocks noGrp="1"/>
          </p:cNvSpPr>
          <p:nvPr>
            <p:ph type="title" idx="4294967295"/>
          </p:nvPr>
        </p:nvSpPr>
        <p:spPr>
          <a:xfrm>
            <a:off x="685800" y="49213"/>
            <a:ext cx="7772400" cy="560387"/>
          </a:xfrm>
        </p:spPr>
        <p:txBody>
          <a:bodyPr tIns="45700" bIns="45700" anchorCtr="1"/>
          <a:lstStyle/>
          <a:p>
            <a:pPr algn="ctr" eaLnBrk="1" hangingPunct="1">
              <a:buClr>
                <a:srgbClr val="000000"/>
              </a:buClr>
              <a:buSzPct val="25000"/>
              <a:buFont typeface="Calibri" charset="0"/>
              <a:buNone/>
            </a:pPr>
            <a:r>
              <a:rPr lang="en-US" altLang="en-US" sz="4400">
                <a:solidFill>
                  <a:schemeClr val="bg1"/>
                </a:solidFill>
                <a:latin typeface="Calibri" charset="0"/>
                <a:ea typeface="Arial" charset="0"/>
                <a:cs typeface="Arial" charset="0"/>
                <a:sym typeface="Calibri" charset="0"/>
              </a:rPr>
              <a:t>Friday 12/9/16 Agenda</a:t>
            </a:r>
          </a:p>
        </p:txBody>
      </p:sp>
      <p:sp>
        <p:nvSpPr>
          <p:cNvPr id="58" name="Shape 58"/>
          <p:cNvSpPr txBox="1">
            <a:spLocks noGrp="1"/>
          </p:cNvSpPr>
          <p:nvPr>
            <p:ph type="body" idx="4294967295"/>
          </p:nvPr>
        </p:nvSpPr>
        <p:spPr>
          <a:xfrm>
            <a:off x="266700" y="762000"/>
            <a:ext cx="8610600" cy="5334000"/>
          </a:xfrm>
        </p:spPr>
        <p:txBody>
          <a:bodyPr tIns="45700" bIns="45700">
            <a:noAutofit/>
          </a:bodyPr>
          <a:lstStyle/>
          <a:p>
            <a:pPr eaLnBrk="1" fontAlgn="auto" hangingPunct="1">
              <a:spcBef>
                <a:spcPts val="0"/>
              </a:spcBef>
              <a:spcAft>
                <a:spcPts val="0"/>
              </a:spcAft>
              <a:buClr>
                <a:srgbClr val="000000"/>
              </a:buClr>
              <a:buSzPct val="100000"/>
              <a:defRPr/>
            </a:pPr>
            <a:r>
              <a:rPr lang="en-US" sz="1600" b="1" dirty="0">
                <a:solidFill>
                  <a:schemeClr val="accent3"/>
                </a:solidFill>
                <a:latin typeface="+mn-lt"/>
                <a:ea typeface="Calibri"/>
                <a:cs typeface="Calibri"/>
                <a:sym typeface="Calibri"/>
              </a:rPr>
              <a:t>Bell Work:</a:t>
            </a:r>
            <a:r>
              <a:rPr lang="en-US" sz="1600" dirty="0">
                <a:solidFill>
                  <a:schemeClr val="accent3"/>
                </a:solidFill>
                <a:latin typeface="+mn-lt"/>
                <a:ea typeface="Calibri"/>
                <a:cs typeface="Calibri"/>
                <a:sym typeface="Calibri"/>
              </a:rPr>
              <a:t> </a:t>
            </a:r>
            <a:r>
              <a:rPr lang="en-US" sz="1600" dirty="0" smtClean="0">
                <a:solidFill>
                  <a:schemeClr val="accent3"/>
                </a:solidFill>
                <a:latin typeface="+mn-lt"/>
                <a:ea typeface="Calibri"/>
                <a:cs typeface="Calibri"/>
                <a:sym typeface="Calibri"/>
              </a:rPr>
              <a:t>Conduct and record Literature Circle Discussion #1 (20 minutes =  deadline)</a:t>
            </a:r>
          </a:p>
          <a:p>
            <a:pPr eaLnBrk="1" fontAlgn="auto" hangingPunct="1">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In </a:t>
            </a:r>
            <a:r>
              <a:rPr lang="en-US" sz="1600" b="1" dirty="0">
                <a:solidFill>
                  <a:schemeClr val="accent3"/>
                </a:solidFill>
                <a:latin typeface="+mn-lt"/>
                <a:ea typeface="Calibri"/>
                <a:cs typeface="Calibri"/>
                <a:sym typeface="Calibri"/>
              </a:rPr>
              <a:t>class activities: </a:t>
            </a:r>
            <a:endParaRPr lang="en-US" sz="1600" b="1"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Lit. Circles Session # 1. Record and email/share with me. Email = </a:t>
            </a:r>
            <a:r>
              <a:rPr lang="en-US" sz="1600" dirty="0" smtClean="0">
                <a:solidFill>
                  <a:schemeClr val="accent3"/>
                </a:solidFill>
                <a:latin typeface="+mn-lt"/>
                <a:ea typeface="Calibri"/>
                <a:cs typeface="Calibri"/>
                <a:sym typeface="Calibri"/>
                <a:hlinkClick r:id="rId3"/>
              </a:rPr>
              <a:t>schmitm1@dearbornschools.org</a:t>
            </a:r>
            <a:endParaRPr lang="en-US" sz="1600" dirty="0" smtClean="0">
              <a:solidFill>
                <a:schemeClr val="accent3"/>
              </a:solidFill>
              <a:latin typeface="+mn-lt"/>
              <a:ea typeface="Calibri"/>
              <a:cs typeface="Calibri"/>
              <a:sym typeface="Calibri"/>
            </a:endParaRP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Complete Exit Ticket (individually) for the session (Google Classroom and texted to you on Remind)</a:t>
            </a:r>
          </a:p>
          <a:p>
            <a:pPr marL="285750" indent="-285750" eaLnBrk="1" fontAlgn="auto" hangingPunct="1">
              <a:lnSpc>
                <a:spcPct val="150000"/>
              </a:lnSpc>
              <a:spcBef>
                <a:spcPts val="0"/>
              </a:spcBef>
              <a:spcAft>
                <a:spcPts val="0"/>
              </a:spcAft>
              <a:buClr>
                <a:srgbClr val="000000"/>
              </a:buClr>
              <a:buSzPct val="100000"/>
              <a:buFont typeface="Arial" panose="020B0604020202020204" pitchFamily="34" charset="0"/>
              <a:buChar char="•"/>
              <a:defRPr/>
            </a:pPr>
            <a:r>
              <a:rPr lang="en-US" sz="1600" dirty="0" smtClean="0">
                <a:solidFill>
                  <a:schemeClr val="accent3"/>
                </a:solidFill>
                <a:latin typeface="+mn-lt"/>
                <a:ea typeface="Calibri"/>
                <a:cs typeface="Calibri"/>
                <a:sym typeface="Calibri"/>
              </a:rPr>
              <a:t>Work on Final Presentation for The Crucible. </a:t>
            </a:r>
            <a:r>
              <a:rPr lang="en-US" sz="1600" b="1" dirty="0" smtClean="0">
                <a:solidFill>
                  <a:schemeClr val="accent3"/>
                </a:solidFill>
                <a:latin typeface="+mn-lt"/>
                <a:ea typeface="Calibri"/>
                <a:cs typeface="Calibri"/>
                <a:sym typeface="Calibri"/>
              </a:rPr>
              <a:t>**Due Monday 12/19/16</a:t>
            </a:r>
            <a:endParaRPr lang="en-US" sz="1600" b="1" i="1" dirty="0" smtClean="0">
              <a:solidFill>
                <a:schemeClr val="accent3"/>
              </a:solidFill>
              <a:latin typeface="+mn-lt"/>
              <a:ea typeface="Calibri"/>
              <a:cs typeface="Calibri"/>
              <a:sym typeface="Calibri"/>
            </a:endParaRPr>
          </a:p>
          <a:p>
            <a:pPr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Learning Targets:</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a:solidFill>
                  <a:schemeClr val="accent3"/>
                </a:solidFill>
                <a:latin typeface="+mn-lt"/>
              </a:rPr>
              <a:t> I can </a:t>
            </a:r>
            <a:r>
              <a:rPr lang="en-US" sz="1600" dirty="0" smtClean="0">
                <a:solidFill>
                  <a:schemeClr val="accent3"/>
                </a:solidFill>
                <a:latin typeface="+mn-lt"/>
              </a:rPr>
              <a:t>organize my thoughts about diabolical opposition and community responsibility to analyze the two major themes in </a:t>
            </a:r>
            <a:r>
              <a:rPr lang="en-US" sz="1600" i="1" dirty="0" smtClean="0">
                <a:solidFill>
                  <a:schemeClr val="accent3"/>
                </a:solidFill>
                <a:latin typeface="+mn-lt"/>
              </a:rPr>
              <a:t>The Crucible</a:t>
            </a:r>
            <a:r>
              <a:rPr lang="en-US" sz="1600" dirty="0" smtClean="0">
                <a:solidFill>
                  <a:schemeClr val="accent3"/>
                </a:solidFill>
                <a:latin typeface="+mn-lt"/>
              </a:rPr>
              <a: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help develop routines which will allow my group and the class to be successful when discussing a shared literary text. </a:t>
            </a:r>
          </a:p>
          <a:p>
            <a:pPr marL="228600" indent="-228600" eaLnBrk="1" fontAlgn="auto" hangingPunct="1">
              <a:lnSpc>
                <a:spcPct val="150000"/>
              </a:lnSpc>
              <a:spcBef>
                <a:spcPts val="0"/>
              </a:spcBef>
              <a:spcAft>
                <a:spcPts val="0"/>
              </a:spcAft>
              <a:buClr>
                <a:srgbClr val="000000"/>
              </a:buClr>
              <a:buSzPct val="100000"/>
              <a:buFont typeface="Arial" charset="0"/>
              <a:buChar char="•"/>
              <a:defRPr/>
            </a:pPr>
            <a:r>
              <a:rPr lang="en-US" sz="1600" dirty="0" smtClean="0">
                <a:solidFill>
                  <a:schemeClr val="accent3"/>
                </a:solidFill>
                <a:latin typeface="+mn-lt"/>
              </a:rPr>
              <a:t>I can identify and complete my role in order to complete the task at hand. </a:t>
            </a:r>
          </a:p>
          <a:p>
            <a:pPr lvl="4" eaLnBrk="1" fontAlgn="auto" hangingPunct="1">
              <a:lnSpc>
                <a:spcPct val="150000"/>
              </a:lnSpc>
              <a:spcBef>
                <a:spcPts val="0"/>
              </a:spcBef>
              <a:spcAft>
                <a:spcPts val="0"/>
              </a:spcAft>
              <a:buClr>
                <a:srgbClr val="000000"/>
              </a:buClr>
              <a:buSzPct val="100000"/>
              <a:defRPr/>
            </a:pPr>
            <a:r>
              <a:rPr lang="en-US" sz="1600" b="1" dirty="0" smtClean="0">
                <a:solidFill>
                  <a:schemeClr val="accent3"/>
                </a:solidFill>
                <a:latin typeface="+mn-lt"/>
                <a:ea typeface="Calibri"/>
                <a:cs typeface="Calibri"/>
                <a:sym typeface="Calibri"/>
              </a:rPr>
              <a:t>Homework: </a:t>
            </a:r>
            <a:endParaRPr lang="en-US" sz="1600" dirty="0">
              <a:solidFill>
                <a:schemeClr val="accent3"/>
              </a:solidFill>
              <a:latin typeface="+mn-lt"/>
              <a:ea typeface="Calibri"/>
              <a:cs typeface="Calibri"/>
              <a:sym typeface="Calibri"/>
            </a:endParaRPr>
          </a:p>
          <a:p>
            <a:pPr marL="342900" lvl="4" indent="-342900" eaLnBrk="1" fontAlgn="auto" hangingPunct="1">
              <a:lnSpc>
                <a:spcPct val="150000"/>
              </a:lnSpc>
              <a:spcBef>
                <a:spcPts val="0"/>
              </a:spcBef>
              <a:spcAft>
                <a:spcPts val="0"/>
              </a:spcAft>
              <a:buClr>
                <a:srgbClr val="000000"/>
              </a:buClr>
              <a:buSzPct val="100000"/>
              <a:buFontTx/>
              <a:buAutoNum type="arabicPeriod"/>
              <a:defRPr/>
            </a:pPr>
            <a:r>
              <a:rPr lang="en-US" sz="1600" dirty="0" smtClean="0">
                <a:solidFill>
                  <a:schemeClr val="accent3"/>
                </a:solidFill>
                <a:latin typeface="+mn-lt"/>
                <a:ea typeface="Calibri"/>
                <a:cs typeface="Calibri"/>
                <a:sym typeface="Calibri"/>
              </a:rPr>
              <a:t>Work on Final Presentations for The Crucible</a:t>
            </a:r>
          </a:p>
          <a:p>
            <a:pPr marL="342900" lvl="4" indent="-342900" eaLnBrk="1" fontAlgn="auto" hangingPunct="1">
              <a:lnSpc>
                <a:spcPct val="150000"/>
              </a:lnSpc>
              <a:spcBef>
                <a:spcPts val="0"/>
              </a:spcBef>
              <a:spcAft>
                <a:spcPts val="0"/>
              </a:spcAft>
              <a:buClr>
                <a:srgbClr val="000000"/>
              </a:buClr>
              <a:buSzPct val="100000"/>
              <a:buFontTx/>
              <a:buAutoNum type="arabicPeriod"/>
              <a:defRPr/>
            </a:pPr>
            <a:r>
              <a:rPr lang="en-US" sz="1600" dirty="0" smtClean="0">
                <a:solidFill>
                  <a:schemeClr val="accent3"/>
                </a:solidFill>
                <a:latin typeface="+mn-lt"/>
                <a:ea typeface="Calibri"/>
                <a:cs typeface="Calibri"/>
                <a:sym typeface="Calibri"/>
              </a:rPr>
              <a:t>Make sure to complete your reading and your role for Lit. Circles Session # 2 on Monday! </a:t>
            </a:r>
          </a:p>
        </p:txBody>
      </p:sp>
    </p:spTree>
  </p:cSld>
  <p:clrMapOvr>
    <a:masterClrMapping/>
  </p:clrMapOvr>
  <p:transition spd="slow">
    <p:cut/>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0" y="0"/>
            <a:ext cx="9144000" cy="6858000"/>
          </a:xfrm>
        </p:spPr>
        <p:txBody>
          <a:bodyPr/>
          <a:lstStyle/>
          <a:p>
            <a:pPr eaLnBrk="1" hangingPunct="1">
              <a:lnSpc>
                <a:spcPct val="80000"/>
              </a:lnSpc>
              <a:defRPr/>
            </a:pPr>
            <a:endParaRPr lang="en-US" altLang="en-US" sz="2800" b="1" dirty="0" smtClean="0">
              <a:latin typeface="Kristen ITC" charset="0"/>
            </a:endParaRPr>
          </a:p>
          <a:p>
            <a:pPr algn="ctr" eaLnBrk="1" hangingPunct="1">
              <a:lnSpc>
                <a:spcPct val="80000"/>
              </a:lnSpc>
              <a:defRPr/>
            </a:pPr>
            <a:r>
              <a:rPr lang="en-US" altLang="en-US" sz="3600" b="1" dirty="0" smtClean="0">
                <a:solidFill>
                  <a:schemeClr val="bg1"/>
                </a:solidFill>
                <a:latin typeface="Kristen ITC" charset="0"/>
              </a:rPr>
              <a:t>Wednesday 12/14/16</a:t>
            </a:r>
            <a:endParaRPr lang="en-US" altLang="en-US" sz="3600" b="1" dirty="0">
              <a:solidFill>
                <a:schemeClr val="bg1"/>
              </a:solidFill>
              <a:latin typeface="Kristen ITC" charset="0"/>
            </a:endParaRPr>
          </a:p>
          <a:p>
            <a:pPr eaLnBrk="1" hangingPunct="1">
              <a:lnSpc>
                <a:spcPct val="80000"/>
              </a:lnSpc>
              <a:defRPr/>
            </a:pPr>
            <a:endParaRPr lang="en-US" altLang="en-US" sz="2000" b="1" dirty="0" smtClean="0">
              <a:latin typeface="Kristen ITC" charset="0"/>
            </a:endParaRPr>
          </a:p>
          <a:p>
            <a:pPr eaLnBrk="1" hangingPunct="1">
              <a:lnSpc>
                <a:spcPct val="80000"/>
              </a:lnSpc>
              <a:defRPr/>
            </a:pPr>
            <a:r>
              <a:rPr lang="en-US" altLang="en-US" sz="2000" b="1" dirty="0" smtClean="0">
                <a:solidFill>
                  <a:schemeClr val="bg1"/>
                </a:solidFill>
                <a:latin typeface="+mn-lt"/>
              </a:rPr>
              <a:t>Word</a:t>
            </a:r>
            <a:r>
              <a:rPr lang="en-US" altLang="en-US" sz="2000" b="1" dirty="0">
                <a:solidFill>
                  <a:schemeClr val="bg1"/>
                </a:solidFill>
                <a:latin typeface="+mn-lt"/>
              </a:rPr>
              <a:t>: </a:t>
            </a:r>
            <a:r>
              <a:rPr lang="en-US" altLang="en-US" sz="2000" dirty="0" smtClean="0">
                <a:solidFill>
                  <a:schemeClr val="bg1"/>
                </a:solidFill>
                <a:latin typeface="+mn-lt"/>
              </a:rPr>
              <a:t>elicit</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Part of speech: </a:t>
            </a:r>
            <a:r>
              <a:rPr lang="en-US" altLang="en-US" sz="2000" dirty="0" smtClean="0">
                <a:solidFill>
                  <a:schemeClr val="bg1"/>
                </a:solidFill>
                <a:latin typeface="+mn-lt"/>
              </a:rPr>
              <a:t>verb</a:t>
            </a:r>
            <a:endParaRPr lang="en-US" altLang="en-US" sz="2000" dirty="0">
              <a:solidFill>
                <a:schemeClr val="bg1"/>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Pronunciation</a:t>
            </a:r>
            <a:r>
              <a:rPr lang="en-US" altLang="en-US" sz="2000" b="1" dirty="0" smtClean="0">
                <a:solidFill>
                  <a:schemeClr val="bg1"/>
                </a:solidFill>
                <a:latin typeface="+mn-lt"/>
              </a:rPr>
              <a:t>: </a:t>
            </a:r>
            <a:r>
              <a:rPr lang="en-US" sz="2000" dirty="0" smtClean="0">
                <a:solidFill>
                  <a:schemeClr val="accent3"/>
                </a:solidFill>
              </a:rPr>
              <a:t>[</a:t>
            </a:r>
            <a:r>
              <a:rPr lang="en-US" sz="2000" dirty="0" err="1">
                <a:solidFill>
                  <a:schemeClr val="accent3"/>
                </a:solidFill>
              </a:rPr>
              <a:t>ih</a:t>
            </a:r>
            <a:r>
              <a:rPr lang="en-US" sz="2000" dirty="0">
                <a:solidFill>
                  <a:schemeClr val="accent3"/>
                </a:solidFill>
              </a:rPr>
              <a:t>-</a:t>
            </a:r>
            <a:r>
              <a:rPr lang="en-US" sz="2000" b="1" dirty="0" err="1">
                <a:solidFill>
                  <a:schemeClr val="accent3"/>
                </a:solidFill>
              </a:rPr>
              <a:t>lis</a:t>
            </a:r>
            <a:r>
              <a:rPr lang="en-US" sz="2000" dirty="0">
                <a:solidFill>
                  <a:schemeClr val="accent3"/>
                </a:solidFill>
              </a:rPr>
              <a:t>-it] </a:t>
            </a:r>
            <a:endParaRPr lang="en-US" altLang="en-US" sz="2000" dirty="0">
              <a:solidFill>
                <a:schemeClr val="accent3"/>
              </a:solidFill>
              <a:latin typeface="+mn-lt"/>
            </a:endParaRPr>
          </a:p>
          <a:p>
            <a:pPr eaLnBrk="1" hangingPunct="1">
              <a:lnSpc>
                <a:spcPct val="80000"/>
              </a:lnSpc>
              <a:defRPr/>
            </a:pPr>
            <a:endParaRPr lang="en-US" altLang="en-US" sz="2000" b="1" dirty="0" smtClean="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Synonyms: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Synonyms: </a:t>
            </a:r>
            <a:endParaRPr lang="en-US" altLang="en-US" sz="2000" dirty="0">
              <a:solidFill>
                <a:schemeClr val="bg1"/>
              </a:solidFill>
              <a:latin typeface="+mn-lt"/>
            </a:endParaRPr>
          </a:p>
          <a:p>
            <a:pPr eaLnBrk="1" hangingPunct="1">
              <a:lnSpc>
                <a:spcPct val="80000"/>
              </a:lnSpc>
              <a:defRPr/>
            </a:pPr>
            <a:r>
              <a:rPr lang="en-US" altLang="en-US" sz="2000" dirty="0">
                <a:solidFill>
                  <a:schemeClr val="bg1"/>
                </a:solidFill>
                <a:latin typeface="+mn-lt"/>
              </a:rPr>
              <a:t>	</a:t>
            </a: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Related Forms</a:t>
            </a:r>
            <a:r>
              <a:rPr lang="en-US" altLang="en-US" sz="2000" b="1" dirty="0" smtClean="0">
                <a:solidFill>
                  <a:schemeClr val="bg1"/>
                </a:solidFill>
                <a:latin typeface="+mn-lt"/>
              </a:rPr>
              <a:t>: </a:t>
            </a:r>
            <a:r>
              <a:rPr lang="en-US" altLang="en-US" sz="2000" dirty="0" smtClean="0">
                <a:solidFill>
                  <a:schemeClr val="bg1"/>
                </a:solidFill>
                <a:latin typeface="+mn-lt"/>
              </a:rPr>
              <a:t>elicitor (noun), elicitation (noun)</a:t>
            </a:r>
          </a:p>
          <a:p>
            <a:pPr eaLnBrk="1" hangingPunct="1">
              <a:lnSpc>
                <a:spcPct val="80000"/>
              </a:lnSpc>
              <a:defRPr/>
            </a:pPr>
            <a:endParaRPr lang="en-US" altLang="en-US" sz="2000" b="1" dirty="0">
              <a:solidFill>
                <a:schemeClr val="bg1"/>
              </a:solidFill>
              <a:latin typeface="+mn-lt"/>
            </a:endParaRPr>
          </a:p>
          <a:p>
            <a:pPr>
              <a:defRPr/>
            </a:pPr>
            <a:r>
              <a:rPr lang="en-US" altLang="en-US" sz="2000" b="1" dirty="0" smtClean="0">
                <a:solidFill>
                  <a:schemeClr val="bg1"/>
                </a:solidFill>
                <a:latin typeface="+mn-lt"/>
              </a:rPr>
              <a:t>Sentence: </a:t>
            </a:r>
            <a:r>
              <a:rPr lang="en-US" sz="2000" dirty="0">
                <a:solidFill>
                  <a:schemeClr val="accent3"/>
                </a:solidFill>
              </a:rPr>
              <a:t>My attempt to </a:t>
            </a:r>
            <a:r>
              <a:rPr lang="en-US" sz="2000" i="1" u="sng" dirty="0">
                <a:solidFill>
                  <a:schemeClr val="accent3"/>
                </a:solidFill>
              </a:rPr>
              <a:t>elicit</a:t>
            </a:r>
            <a:r>
              <a:rPr lang="en-US" sz="2000" dirty="0">
                <a:solidFill>
                  <a:schemeClr val="accent3"/>
                </a:solidFill>
              </a:rPr>
              <a:t> information from Mr</a:t>
            </a:r>
            <a:r>
              <a:rPr lang="en-US" sz="2000" dirty="0" smtClean="0">
                <a:solidFill>
                  <a:schemeClr val="accent3"/>
                </a:solidFill>
              </a:rPr>
              <a:t>. Brown </a:t>
            </a:r>
            <a:r>
              <a:rPr lang="en-US" sz="2000" dirty="0">
                <a:solidFill>
                  <a:schemeClr val="accent3"/>
                </a:solidFill>
              </a:rPr>
              <a:t>about the test was met with stone-faced silence</a:t>
            </a:r>
            <a:r>
              <a:rPr lang="en-US" sz="2000" dirty="0" smtClean="0">
                <a:solidFill>
                  <a:schemeClr val="accent3"/>
                </a:solidFill>
              </a:rPr>
              <a:t>.</a:t>
            </a:r>
            <a:endParaRPr lang="en-US" altLang="en-US" sz="2000" b="1" dirty="0" smtClean="0">
              <a:solidFill>
                <a:schemeClr val="accent3"/>
              </a:solidFill>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smtClean="0">
                <a:solidFill>
                  <a:schemeClr val="bg1"/>
                </a:solidFill>
                <a:latin typeface="+mn-lt"/>
              </a:rPr>
              <a:t>Predicted </a:t>
            </a:r>
            <a:r>
              <a:rPr lang="en-US" altLang="en-US" sz="2000" b="1" dirty="0">
                <a:solidFill>
                  <a:schemeClr val="bg1"/>
                </a:solidFill>
                <a:latin typeface="+mn-lt"/>
              </a:rPr>
              <a:t>Definition</a:t>
            </a:r>
            <a:r>
              <a:rPr lang="en-US" altLang="en-US" sz="2000" b="1" dirty="0" smtClean="0">
                <a:solidFill>
                  <a:schemeClr val="bg1"/>
                </a:solidFill>
                <a:latin typeface="+mn-lt"/>
              </a:rPr>
              <a:t>: I think this word means</a:t>
            </a:r>
            <a:r>
              <a:rPr lang="mr-IN" altLang="en-US" sz="2000" b="1" dirty="0" smtClean="0">
                <a:solidFill>
                  <a:schemeClr val="bg1"/>
                </a:solidFill>
                <a:latin typeface="+mn-lt"/>
              </a:rPr>
              <a:t>…</a:t>
            </a:r>
            <a:r>
              <a:rPr lang="en-US" altLang="en-US" sz="2000" b="1" dirty="0" smtClean="0">
                <a:solidFill>
                  <a:schemeClr val="bg1"/>
                </a:solidFill>
                <a:latin typeface="+mn-lt"/>
              </a:rPr>
              <a:t> *include 3 guesses</a:t>
            </a:r>
          </a:p>
          <a:p>
            <a:pPr eaLnBrk="1" hangingPunct="1">
              <a:lnSpc>
                <a:spcPct val="80000"/>
              </a:lnSpc>
              <a:defRPr/>
            </a:pPr>
            <a:endParaRPr lang="en-US" altLang="en-US" sz="2000" b="1" dirty="0">
              <a:latin typeface="+mn-lt"/>
            </a:endParaRPr>
          </a:p>
          <a:p>
            <a:pPr eaLnBrk="1" hangingPunct="1">
              <a:lnSpc>
                <a:spcPct val="80000"/>
              </a:lnSpc>
              <a:defRPr/>
            </a:pPr>
            <a:endParaRPr lang="en-US" altLang="en-US" sz="2000" b="1" dirty="0">
              <a:solidFill>
                <a:schemeClr val="bg1"/>
              </a:solidFill>
              <a:latin typeface="+mn-lt"/>
            </a:endParaRPr>
          </a:p>
          <a:p>
            <a:pPr eaLnBrk="1" hangingPunct="1">
              <a:lnSpc>
                <a:spcPct val="80000"/>
              </a:lnSpc>
              <a:defRPr/>
            </a:pPr>
            <a:r>
              <a:rPr lang="en-US" altLang="en-US" sz="2000" b="1" dirty="0">
                <a:solidFill>
                  <a:schemeClr val="bg1"/>
                </a:solidFill>
                <a:latin typeface="+mn-lt"/>
              </a:rPr>
              <a:t>Definition:</a:t>
            </a:r>
            <a:r>
              <a:rPr lang="en-US" altLang="en-US" sz="2000" dirty="0">
                <a:solidFill>
                  <a:schemeClr val="bg1"/>
                </a:solidFill>
                <a:latin typeface="+mn-lt"/>
              </a:rPr>
              <a:t> </a:t>
            </a:r>
          </a:p>
          <a:p>
            <a:pPr eaLnBrk="1" hangingPunct="1">
              <a:lnSpc>
                <a:spcPct val="80000"/>
              </a:lnSpc>
              <a:defRPr/>
            </a:pPr>
            <a:r>
              <a:rPr lang="en-US" altLang="en-US" sz="2000" dirty="0">
                <a:latin typeface="+mn-lt"/>
              </a:rPr>
              <a:t>	</a:t>
            </a:r>
            <a:endParaRPr lang="en-US" altLang="en-US" sz="2000" b="1" dirty="0">
              <a:latin typeface="+mn-lt"/>
            </a:endParaRPr>
          </a:p>
        </p:txBody>
      </p:sp>
      <p:sp>
        <p:nvSpPr>
          <p:cNvPr id="3" name="TextBox 2"/>
          <p:cNvSpPr txBox="1">
            <a:spLocks noChangeArrowheads="1"/>
          </p:cNvSpPr>
          <p:nvPr/>
        </p:nvSpPr>
        <p:spPr bwMode="auto">
          <a:xfrm>
            <a:off x="1447800" y="5768975"/>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sz="2000" dirty="0">
                <a:solidFill>
                  <a:schemeClr val="accent3"/>
                </a:solidFill>
                <a:ea typeface="+mn-ea"/>
              </a:rPr>
              <a:t>evoke or draw out (a response, answer, or fact) from someone in reaction to one's own actions or </a:t>
            </a:r>
            <a:r>
              <a:rPr lang="en-US" sz="2000" dirty="0" smtClean="0">
                <a:solidFill>
                  <a:schemeClr val="accent3"/>
                </a:solidFill>
                <a:ea typeface="+mn-ea"/>
              </a:rPr>
              <a:t>questions</a:t>
            </a:r>
            <a:endParaRPr lang="en-US" altLang="en-US" sz="2000" dirty="0">
              <a:solidFill>
                <a:schemeClr val="accent3"/>
              </a:solidFill>
              <a:ea typeface="+mn-ea"/>
            </a:endParaRPr>
          </a:p>
        </p:txBody>
      </p:sp>
      <p:sp>
        <p:nvSpPr>
          <p:cNvPr id="5" name="TextBox 4"/>
          <p:cNvSpPr txBox="1">
            <a:spLocks noChangeArrowheads="1"/>
          </p:cNvSpPr>
          <p:nvPr/>
        </p:nvSpPr>
        <p:spPr bwMode="auto">
          <a:xfrm>
            <a:off x="1600200" y="2971800"/>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Arial"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eaLnBrk="1" hangingPunct="1"/>
            <a:r>
              <a:rPr lang="en-US" altLang="en-US" sz="2000">
                <a:solidFill>
                  <a:schemeClr val="bg1"/>
                </a:solidFill>
              </a:rPr>
              <a:t>obtain, extract, prompt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61056</TotalTime>
  <Words>21375</Words>
  <Application>Microsoft Macintosh PowerPoint</Application>
  <PresentationFormat>On-screen Show (4:3)</PresentationFormat>
  <Paragraphs>3272</Paragraphs>
  <Slides>211</Slides>
  <Notes>113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211</vt:i4>
      </vt:variant>
    </vt:vector>
  </HeadingPairs>
  <TitlesOfParts>
    <vt:vector size="223" baseType="lpstr">
      <vt:lpstr>AppleSymbols</vt:lpstr>
      <vt:lpstr>Calibri</vt:lpstr>
      <vt:lpstr>Courier New</vt:lpstr>
      <vt:lpstr>Kristen ITC</vt:lpstr>
      <vt:lpstr>STIXGeneral-Regular</vt:lpstr>
      <vt:lpstr>Times New Roman</vt:lpstr>
      <vt:lpstr>Trebuchet MS</vt:lpstr>
      <vt:lpstr>Wingdings</vt:lpstr>
      <vt:lpstr>Wingdings 2</vt:lpstr>
      <vt:lpstr>Arial</vt:lpstr>
      <vt:lpstr>1_Office Theme</vt:lpstr>
      <vt:lpstr>Default Design</vt:lpstr>
      <vt:lpstr>Language Arts 5 &amp; 6  Daily Agenda</vt:lpstr>
      <vt:lpstr>9/6/16 Agenda</vt:lpstr>
      <vt:lpstr>Mr. Mike Schmitt</vt:lpstr>
      <vt:lpstr>Mr. Mike Schmitt</vt:lpstr>
      <vt:lpstr>Mr. Mike Schmidt</vt:lpstr>
      <vt:lpstr>Mr. Mike Schmitt</vt:lpstr>
      <vt:lpstr>9/7/16 Agenda</vt:lpstr>
      <vt:lpstr>9/7/16 Icebreaker</vt:lpstr>
      <vt:lpstr>9/8/16 Agenda</vt:lpstr>
      <vt:lpstr>9/8/16 Agenda</vt:lpstr>
      <vt:lpstr>9/9/16 Agenda</vt:lpstr>
      <vt:lpstr>9/13/16 Agenda</vt:lpstr>
      <vt:lpstr>9/14/16 Agenda</vt:lpstr>
      <vt:lpstr>9/14/16 Agenda</vt:lpstr>
      <vt:lpstr>9/19/16 Agenda</vt:lpstr>
      <vt:lpstr>9/22/16 Agenda</vt:lpstr>
      <vt:lpstr>9/23/16 Agenda</vt:lpstr>
      <vt:lpstr>9/26/16 Agenda</vt:lpstr>
      <vt:lpstr>9/26/16 Agenda</vt:lpstr>
      <vt:lpstr>9/27/16 Agenda</vt:lpstr>
      <vt:lpstr>9/27/16 Agenda</vt:lpstr>
      <vt:lpstr>9/28/16 Agenda</vt:lpstr>
      <vt:lpstr>9/28/16 Record Practice Scores</vt:lpstr>
      <vt:lpstr>9/29/16 Agenda</vt:lpstr>
      <vt:lpstr>9/29/16 Agenda</vt:lpstr>
      <vt:lpstr>9/30/16 Agenda</vt:lpstr>
      <vt:lpstr>10/3/16 Agenda</vt:lpstr>
      <vt:lpstr>10/3/16 Agenda</vt:lpstr>
      <vt:lpstr>10/4/16 Agenda</vt:lpstr>
      <vt:lpstr>10/4/16 Agenda</vt:lpstr>
      <vt:lpstr>10/5/16 Agenda</vt:lpstr>
      <vt:lpstr>10/5/16 Agenda</vt:lpstr>
      <vt:lpstr>10/6/16 Agenda</vt:lpstr>
      <vt:lpstr>10/7/16 Agenda</vt:lpstr>
      <vt:lpstr>10/7/16 Agenda</vt:lpstr>
      <vt:lpstr>10/10/16 Agenda</vt:lpstr>
      <vt:lpstr>10/11/16 Agenda</vt:lpstr>
      <vt:lpstr>10/12/16 Agenda</vt:lpstr>
      <vt:lpstr>10/13/16 Agenda</vt:lpstr>
      <vt:lpstr>10/13/16 Agenda</vt:lpstr>
      <vt:lpstr>10/14/16 Agenda</vt:lpstr>
      <vt:lpstr>10/18/16 Agenda</vt:lpstr>
      <vt:lpstr>PowerPoint Presentation</vt:lpstr>
      <vt:lpstr>10/19/16 Agenda</vt:lpstr>
      <vt:lpstr>PowerPoint Presentation</vt:lpstr>
      <vt:lpstr>10/20/16 Agenda</vt:lpstr>
      <vt:lpstr>PowerPoint Presentation</vt:lpstr>
      <vt:lpstr>10/21/16 Agenda</vt:lpstr>
      <vt:lpstr>10/24/16 Agenda</vt:lpstr>
      <vt:lpstr>10/26/16 Agenda</vt:lpstr>
      <vt:lpstr>PowerPoint Presentation</vt:lpstr>
      <vt:lpstr>10/27/16 Agenda</vt:lpstr>
      <vt:lpstr>PowerPoint Presentation</vt:lpstr>
      <vt:lpstr>10/31/16 Agenda</vt:lpstr>
      <vt:lpstr>11/1/16 Agenda</vt:lpstr>
      <vt:lpstr>PowerPoint Presentation</vt:lpstr>
      <vt:lpstr>11/2/16 Agenda</vt:lpstr>
      <vt:lpstr>PowerPoint Presentation</vt:lpstr>
      <vt:lpstr>11/3/16 Agenda</vt:lpstr>
      <vt:lpstr>PowerPoint Presentation</vt:lpstr>
      <vt:lpstr>11/4/16 Agenda</vt:lpstr>
      <vt:lpstr>PowerPoint Presentation</vt:lpstr>
      <vt:lpstr>11/7/16 Agenda</vt:lpstr>
      <vt:lpstr>PowerPoint Presentation</vt:lpstr>
      <vt:lpstr>11/9/16 Agenda</vt:lpstr>
      <vt:lpstr>11/10/16 Agenda</vt:lpstr>
      <vt:lpstr>PowerPoint Presentation</vt:lpstr>
      <vt:lpstr>11/10/16 Agenda</vt:lpstr>
      <vt:lpstr>PowerPoint Presentation</vt:lpstr>
      <vt:lpstr>11/14/16 Agenda</vt:lpstr>
      <vt:lpstr>PowerPoint Presentation</vt:lpstr>
      <vt:lpstr>11/15/16 Agenda</vt:lpstr>
      <vt:lpstr>PowerPoint Presentation</vt:lpstr>
      <vt:lpstr>11/16/16 Agenda</vt:lpstr>
      <vt:lpstr>PowerPoint Presentation</vt:lpstr>
      <vt:lpstr>11/17/16 Agenda</vt:lpstr>
      <vt:lpstr>PowerPoint Presentation</vt:lpstr>
      <vt:lpstr>11/18/16 Agenda</vt:lpstr>
      <vt:lpstr>PowerPoint Presentation</vt:lpstr>
      <vt:lpstr>11/21/16 Agenda</vt:lpstr>
      <vt:lpstr>PowerPoint Presentation</vt:lpstr>
      <vt:lpstr>11/22/16 Agenda</vt:lpstr>
      <vt:lpstr>PowerPoint Presentation</vt:lpstr>
      <vt:lpstr>11/28/16 Agenda</vt:lpstr>
      <vt:lpstr>PowerPoint Presentation</vt:lpstr>
      <vt:lpstr>11/29/16 Agenda</vt:lpstr>
      <vt:lpstr>PowerPoint Presentation</vt:lpstr>
      <vt:lpstr>11/30/16 Agenda</vt:lpstr>
      <vt:lpstr>12/1/16 Agenda</vt:lpstr>
      <vt:lpstr>12/2/16 Agenda</vt:lpstr>
      <vt:lpstr>12/5/16 Agenda</vt:lpstr>
      <vt:lpstr>PowerPoint Presentation</vt:lpstr>
      <vt:lpstr>12/6/16 Agenda</vt:lpstr>
      <vt:lpstr>12/7/16 Agenda</vt:lpstr>
      <vt:lpstr>PowerPoint Presentation</vt:lpstr>
      <vt:lpstr>Thursday 12/8/16 Agenda</vt:lpstr>
      <vt:lpstr>PowerPoint Presentation</vt:lpstr>
      <vt:lpstr>Friday 12/9/16 Agenda</vt:lpstr>
      <vt:lpstr>PowerPoint Presentation</vt:lpstr>
      <vt:lpstr>Thursday 12/15/16 Agenda</vt:lpstr>
      <vt:lpstr>PowerPoint Presentation</vt:lpstr>
      <vt:lpstr> Monday 12/19/16 Agenda</vt:lpstr>
      <vt:lpstr>PowerPoint Presentation</vt:lpstr>
      <vt:lpstr> Tuesday 12/20/16 Agenda</vt:lpstr>
      <vt:lpstr>PowerPoint Presentation</vt:lpstr>
      <vt:lpstr>PowerPoint Presentation</vt:lpstr>
      <vt:lpstr>In-text citation basic rules and examples</vt:lpstr>
      <vt:lpstr>In-text citation basic rules and examples Cont.</vt:lpstr>
      <vt:lpstr>Use this article to write a in-text citation for a short quote and for a long quote.  </vt:lpstr>
      <vt:lpstr>Wednesday 12/21/16 Agenda</vt:lpstr>
      <vt:lpstr>PowerPoint Presentation</vt:lpstr>
      <vt:lpstr>Before we can provide constructive criticism, let’s break down (analyze) what this looks like in our classroom. </vt:lpstr>
      <vt:lpstr>Evaluating the Literature Circles process…</vt:lpstr>
      <vt:lpstr>Remember, your job is to provide constructive criticism/feedback in order to then be able to improve all of our discussions. </vt:lpstr>
      <vt:lpstr>Remember, your job is to provide constructive criticism/feedback in order to then be able to improve all of our discussions. </vt:lpstr>
      <vt:lpstr>PowerPoint Presentation</vt:lpstr>
      <vt:lpstr>PowerPoint Presentation</vt:lpstr>
      <vt:lpstr>Monday 1/9/17 Agenda</vt:lpstr>
      <vt:lpstr>PowerPoint Presentation</vt:lpstr>
      <vt:lpstr>Wednesday 1/11/17 Agenda</vt:lpstr>
      <vt:lpstr>Thursday 1/12/17 Agenda</vt:lpstr>
      <vt:lpstr>PowerPoint Presentation</vt:lpstr>
      <vt:lpstr>PowerPoint Presentation</vt:lpstr>
      <vt:lpstr>Tuesday 1/17/17 Agenda</vt:lpstr>
      <vt:lpstr>PowerPoint Presentation</vt:lpstr>
      <vt:lpstr>Theme</vt:lpstr>
      <vt:lpstr>Example of Intolerance in The Crucible</vt:lpstr>
      <vt:lpstr>5 Types of Conflict in Literature</vt:lpstr>
      <vt:lpstr>PowerPoint Presentation</vt:lpstr>
      <vt:lpstr>PowerPoint Presentation</vt:lpstr>
      <vt:lpstr>Wednesday 1/18/17 Agenda</vt:lpstr>
      <vt:lpstr>Thursday 1/19/17 Agenda</vt:lpstr>
      <vt:lpstr>PowerPoint Presentation</vt:lpstr>
      <vt:lpstr>5 minute warning!</vt:lpstr>
      <vt:lpstr>PowerPoint Presentation</vt:lpstr>
      <vt:lpstr>Friday 1/20/17 Agenda</vt:lpstr>
      <vt:lpstr>Monday 1/23/17 Agenda</vt:lpstr>
      <vt:lpstr>Tuesday 1/24/17 Agenda</vt:lpstr>
      <vt:lpstr>Friday 1/27/17 Agenda</vt:lpstr>
      <vt:lpstr>Monday 1/30/17 Agenda</vt:lpstr>
      <vt:lpstr>Tuesday 1/31/17 Agenda</vt:lpstr>
      <vt:lpstr>Wednesday 2/1/17 Agenda</vt:lpstr>
      <vt:lpstr>PowerPoint Presentation</vt:lpstr>
      <vt:lpstr>Thursday 2/2/17 Agenda</vt:lpstr>
      <vt:lpstr>PowerPoint Presentation</vt:lpstr>
      <vt:lpstr>Friday 2/3/17 Agenda</vt:lpstr>
      <vt:lpstr>PowerPoint Presentation</vt:lpstr>
      <vt:lpstr>Monday 2/6/17 Agenda</vt:lpstr>
      <vt:lpstr>PowerPoint Presentation</vt:lpstr>
      <vt:lpstr>Tuesday 2/7/17 Agenda</vt:lpstr>
      <vt:lpstr>PowerPoint Presentation</vt:lpstr>
      <vt:lpstr>Wednesday 2/8/17 Agenda</vt:lpstr>
      <vt:lpstr>PowerPoint Presentation</vt:lpstr>
      <vt:lpstr>Thursday 2/9/17 Agenda</vt:lpstr>
      <vt:lpstr>PowerPoint Presentation</vt:lpstr>
      <vt:lpstr>Monday 2/13/17 Agenda</vt:lpstr>
      <vt:lpstr>PowerPoint Presentation</vt:lpstr>
      <vt:lpstr>Tuesday 2/14/17 Agenda 2nd hour, only</vt:lpstr>
      <vt:lpstr>Tuesday 2/14/17 Agenda Hours 3,5,6</vt:lpstr>
      <vt:lpstr>PowerPoint Presentation</vt:lpstr>
      <vt:lpstr>Subject-Verb Agreement</vt:lpstr>
      <vt:lpstr>Basic Explanation</vt:lpstr>
      <vt:lpstr>Singular vs. Plural Verbs</vt:lpstr>
      <vt:lpstr>Rule # 1</vt:lpstr>
      <vt:lpstr>Examples</vt:lpstr>
      <vt:lpstr>Rule # 2</vt:lpstr>
      <vt:lpstr>Examples</vt:lpstr>
      <vt:lpstr>Rule # 3</vt:lpstr>
      <vt:lpstr>Examples</vt:lpstr>
      <vt:lpstr>Let’s Practice!</vt:lpstr>
      <vt:lpstr>Wednesday 2/15/17 Agenda </vt:lpstr>
      <vt:lpstr>PowerPoint Presentation</vt:lpstr>
      <vt:lpstr>Friday 2/17/17 Agenda </vt:lpstr>
      <vt:lpstr>PowerPoint Presentation</vt:lpstr>
      <vt:lpstr>Monday 2/27/17 Agenda </vt:lpstr>
      <vt:lpstr>Tuesday 2/28/17 Agenda </vt:lpstr>
      <vt:lpstr>PowerPoint Presentation</vt:lpstr>
      <vt:lpstr>Tuesday 2/28/17 Daily Grammar Practice: Subject Verb Agreement</vt:lpstr>
      <vt:lpstr>Practice the rules</vt:lpstr>
      <vt:lpstr>Wednesday 3/1/17 Agenda </vt:lpstr>
      <vt:lpstr>PowerPoint Presentation</vt:lpstr>
      <vt:lpstr>Wednesday 3/1/17 Daily Grammar Practice: Subject Verb Agreement</vt:lpstr>
      <vt:lpstr>Practice</vt:lpstr>
      <vt:lpstr>Word List for Quiz on 3/3/17</vt:lpstr>
      <vt:lpstr>Thursday 3/2/17 Agenda </vt:lpstr>
      <vt:lpstr>Friday 3/3/17 Agenda </vt:lpstr>
      <vt:lpstr>Monday 3/6/17 Agenda </vt:lpstr>
      <vt:lpstr>PowerPoint Presentation</vt:lpstr>
      <vt:lpstr>Monday 3/6/17</vt:lpstr>
      <vt:lpstr>Monday 3/6/17</vt:lpstr>
      <vt:lpstr>Tuesday 3/7/17 Agenda </vt:lpstr>
      <vt:lpstr>PowerPoint Presentation</vt:lpstr>
      <vt:lpstr>Tuesday 3/7/17</vt:lpstr>
      <vt:lpstr>Tuesday 3/7/17</vt:lpstr>
      <vt:lpstr>Wednesday 3/8/17 Agenda </vt:lpstr>
      <vt:lpstr>PowerPoint Presentation</vt:lpstr>
      <vt:lpstr>Wednesday 3/8/17</vt:lpstr>
      <vt:lpstr>Wednesday 3/8/17</vt:lpstr>
      <vt:lpstr>Friday 3/10/17 Agenda </vt:lpstr>
      <vt:lpstr>PowerPoint Presentation</vt:lpstr>
      <vt:lpstr>Monday 3/13/17 Agenda </vt:lpstr>
      <vt:lpstr>PowerPoint Presentation</vt:lpstr>
      <vt:lpstr>Monday 3/13/17</vt:lpstr>
      <vt:lpstr>Monday 3/13/17</vt:lpstr>
      <vt:lpstr>Tuesday 3/14/17 Agenda </vt:lpstr>
      <vt:lpstr>PowerPoint Presentation</vt:lpstr>
      <vt:lpstr>Wednesday 3/15/17 Agenda </vt:lpstr>
      <vt:lpstr>PowerPoint Presentation</vt:lpstr>
      <vt:lpstr>Thursday 3/16/17 Agenda </vt:lpstr>
      <vt:lpstr>PowerPoint Presentation</vt:lpstr>
      <vt:lpstr>Friday 3/16/17 Agenda </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Arts 7  Daily Agenda</dc:title>
  <dc:creator>Peters, Caitlyn</dc:creator>
  <cp:lastModifiedBy>Mike Schmitt</cp:lastModifiedBy>
  <cp:revision>398</cp:revision>
  <dcterms:modified xsi:type="dcterms:W3CDTF">2017-03-12T21:27:12Z</dcterms:modified>
</cp:coreProperties>
</file>