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 id="2147483680" r:id="rId2"/>
  </p:sldMasterIdLst>
  <p:notesMasterIdLst>
    <p:notesMasterId r:id="rId132"/>
  </p:notesMasterIdLst>
  <p:sldIdLst>
    <p:sldId id="256" r:id="rId3"/>
    <p:sldId id="257"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8" r:id="rId21"/>
    <p:sldId id="327" r:id="rId22"/>
    <p:sldId id="333" r:id="rId23"/>
    <p:sldId id="330" r:id="rId24"/>
    <p:sldId id="331" r:id="rId25"/>
    <p:sldId id="329" r:id="rId26"/>
    <p:sldId id="332" r:id="rId27"/>
    <p:sldId id="334" r:id="rId28"/>
    <p:sldId id="335" r:id="rId29"/>
    <p:sldId id="336" r:id="rId30"/>
    <p:sldId id="338" r:id="rId31"/>
    <p:sldId id="337" r:id="rId32"/>
    <p:sldId id="340" r:id="rId33"/>
    <p:sldId id="339" r:id="rId34"/>
    <p:sldId id="342" r:id="rId35"/>
    <p:sldId id="343" r:id="rId36"/>
    <p:sldId id="341" r:id="rId37"/>
    <p:sldId id="344" r:id="rId38"/>
    <p:sldId id="345" r:id="rId39"/>
    <p:sldId id="346" r:id="rId40"/>
    <p:sldId id="347" r:id="rId41"/>
    <p:sldId id="348" r:id="rId42"/>
    <p:sldId id="349" r:id="rId43"/>
    <p:sldId id="350" r:id="rId44"/>
    <p:sldId id="351" r:id="rId45"/>
    <p:sldId id="353" r:id="rId46"/>
    <p:sldId id="352" r:id="rId47"/>
    <p:sldId id="354" r:id="rId48"/>
    <p:sldId id="356" r:id="rId49"/>
    <p:sldId id="355" r:id="rId50"/>
    <p:sldId id="357" r:id="rId51"/>
    <p:sldId id="358" r:id="rId52"/>
    <p:sldId id="359" r:id="rId53"/>
    <p:sldId id="361" r:id="rId54"/>
    <p:sldId id="360" r:id="rId55"/>
    <p:sldId id="362" r:id="rId56"/>
    <p:sldId id="363" r:id="rId57"/>
    <p:sldId id="364" r:id="rId58"/>
    <p:sldId id="366" r:id="rId59"/>
    <p:sldId id="365" r:id="rId60"/>
    <p:sldId id="368" r:id="rId61"/>
    <p:sldId id="367" r:id="rId62"/>
    <p:sldId id="370" r:id="rId63"/>
    <p:sldId id="369" r:id="rId64"/>
    <p:sldId id="371" r:id="rId65"/>
    <p:sldId id="372" r:id="rId66"/>
    <p:sldId id="373" r:id="rId67"/>
    <p:sldId id="374" r:id="rId68"/>
    <p:sldId id="375" r:id="rId69"/>
    <p:sldId id="376" r:id="rId70"/>
    <p:sldId id="377" r:id="rId71"/>
    <p:sldId id="378" r:id="rId72"/>
    <p:sldId id="379" r:id="rId73"/>
    <p:sldId id="380" r:id="rId74"/>
    <p:sldId id="381" r:id="rId75"/>
    <p:sldId id="383" r:id="rId76"/>
    <p:sldId id="382" r:id="rId77"/>
    <p:sldId id="385" r:id="rId78"/>
    <p:sldId id="384" r:id="rId79"/>
    <p:sldId id="258" r:id="rId80"/>
    <p:sldId id="259" r:id="rId81"/>
    <p:sldId id="260" r:id="rId82"/>
    <p:sldId id="261" r:id="rId83"/>
    <p:sldId id="262" r:id="rId84"/>
    <p:sldId id="263" r:id="rId85"/>
    <p:sldId id="265" r:id="rId86"/>
    <p:sldId id="264" r:id="rId87"/>
    <p:sldId id="266" r:id="rId88"/>
    <p:sldId id="267" r:id="rId89"/>
    <p:sldId id="268" r:id="rId90"/>
    <p:sldId id="269" r:id="rId91"/>
    <p:sldId id="270" r:id="rId92"/>
    <p:sldId id="271" r:id="rId93"/>
    <p:sldId id="272" r:id="rId94"/>
    <p:sldId id="273" r:id="rId95"/>
    <p:sldId id="274" r:id="rId96"/>
    <p:sldId id="275" r:id="rId97"/>
    <p:sldId id="276" r:id="rId98"/>
    <p:sldId id="277" r:id="rId99"/>
    <p:sldId id="278" r:id="rId100"/>
    <p:sldId id="279" r:id="rId101"/>
    <p:sldId id="280" r:id="rId102"/>
    <p:sldId id="281" r:id="rId103"/>
    <p:sldId id="282" r:id="rId104"/>
    <p:sldId id="283" r:id="rId105"/>
    <p:sldId id="284" r:id="rId106"/>
    <p:sldId id="285" r:id="rId107"/>
    <p:sldId id="286" r:id="rId108"/>
    <p:sldId id="287" r:id="rId109"/>
    <p:sldId id="288" r:id="rId110"/>
    <p:sldId id="289" r:id="rId111"/>
    <p:sldId id="290" r:id="rId112"/>
    <p:sldId id="291" r:id="rId113"/>
    <p:sldId id="293" r:id="rId114"/>
    <p:sldId id="292" r:id="rId115"/>
    <p:sldId id="294" r:id="rId116"/>
    <p:sldId id="295" r:id="rId117"/>
    <p:sldId id="296" r:id="rId118"/>
    <p:sldId id="297" r:id="rId119"/>
    <p:sldId id="298" r:id="rId120"/>
    <p:sldId id="299" r:id="rId121"/>
    <p:sldId id="300" r:id="rId122"/>
    <p:sldId id="301" r:id="rId123"/>
    <p:sldId id="302" r:id="rId124"/>
    <p:sldId id="303" r:id="rId125"/>
    <p:sldId id="306" r:id="rId126"/>
    <p:sldId id="305" r:id="rId127"/>
    <p:sldId id="307" r:id="rId128"/>
    <p:sldId id="309" r:id="rId129"/>
    <p:sldId id="308" r:id="rId130"/>
    <p:sldId id="310" r:id="rId131"/>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FF9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3"/>
  </p:normalViewPr>
  <p:slideViewPr>
    <p:cSldViewPr>
      <p:cViewPr>
        <p:scale>
          <a:sx n="70" d="100"/>
          <a:sy n="70" d="100"/>
        </p:scale>
        <p:origin x="2056"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notesMaster" Target="notesMasters/notesMaster1.xml"/><Relationship Id="rId133" Type="http://schemas.openxmlformats.org/officeDocument/2006/relationships/presProps" Target="presProps.xml"/><Relationship Id="rId134" Type="http://schemas.openxmlformats.org/officeDocument/2006/relationships/viewProps" Target="viewProps.xml"/><Relationship Id="rId135" Type="http://schemas.openxmlformats.org/officeDocument/2006/relationships/theme" Target="theme/theme1.xml"/><Relationship Id="rId13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a:lvl1pPr>
          </a:lstStyle>
          <a:p>
            <a:endParaRPr lang="en-US" altLang="en-US"/>
          </a:p>
        </p:txBody>
      </p:sp>
      <p:sp>
        <p:nvSpPr>
          <p:cNvPr id="40963"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
        <p:nvSpPr>
          <p:cNvPr id="40964"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40966"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a:lvl1pPr>
          </a:lstStyle>
          <a:p>
            <a:endParaRPr lang="en-US" altLang="en-US"/>
          </a:p>
        </p:txBody>
      </p:sp>
      <p:sp>
        <p:nvSpPr>
          <p:cNvPr id="40967"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a:lvl1pPr>
          </a:lstStyle>
          <a:p>
            <a:endParaRPr lang="en-US" altLang="en-US"/>
          </a:p>
        </p:txBody>
      </p:sp>
    </p:spTree>
    <p:extLst>
      <p:ext uri="{BB962C8B-B14F-4D97-AF65-F5344CB8AC3E}">
        <p14:creationId xmlns:p14="http://schemas.microsoft.com/office/powerpoint/2010/main" val="784809888"/>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1987" name="Shape 55"/>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60597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358579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9356129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8464256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3585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16620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1662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982458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2523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7769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982458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47038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3439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21485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02956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65788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77691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79721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9404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64780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5949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43839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623381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52770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7597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7597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53743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38136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73099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73099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73099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313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51301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1935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1935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16323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40979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0823394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43758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135565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98329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6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4035" name="Shape 6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149258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7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5059" name="Shape 73"/>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183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8099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7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6083" name="Shape 79"/>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63747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8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7107" name="Shape 86"/>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460041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9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8131" name="Shape 93"/>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477800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9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9155" name="Shape 100"/>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7220700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017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483834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120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098533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222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633663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325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071964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427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1870307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529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45608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513014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632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090947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734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45817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837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577106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939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212711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041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0025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144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134467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246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871118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349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423258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451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9409682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553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729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64535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656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6899348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758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939165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861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977984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236789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555644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3902191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3902191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645350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401860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chemeClr val="dk1"/>
              </a:buClr>
              <a:buFont typeface="Calibri"/>
              <a:buNone/>
              <a:defRPr/>
            </a:lvl6pPr>
            <a:lvl7pPr marL="2743200" marR="0" indent="0" algn="ctr" rtl="0">
              <a:spcBef>
                <a:spcPts val="400"/>
              </a:spcBef>
              <a:spcAft>
                <a:spcPts val="0"/>
              </a:spcAft>
              <a:buClr>
                <a:schemeClr val="dk1"/>
              </a:buClr>
              <a:buFont typeface="Calibri"/>
              <a:buNone/>
              <a:defRPr/>
            </a:lvl7pPr>
            <a:lvl8pPr marL="3200400" marR="0" indent="0" algn="ctr" rtl="0">
              <a:spcBef>
                <a:spcPts val="400"/>
              </a:spcBef>
              <a:spcAft>
                <a:spcPts val="0"/>
              </a:spcAft>
              <a:buClr>
                <a:schemeClr val="dk1"/>
              </a:buClr>
              <a:buFont typeface="Calibri"/>
              <a:buNone/>
              <a:defRPr/>
            </a:lvl8pPr>
            <a:lvl9pPr marL="3657600" marR="0" indent="0" algn="ctr" rtl="0">
              <a:spcBef>
                <a:spcPts val="400"/>
              </a:spcBef>
              <a:spcAft>
                <a:spcPts val="0"/>
              </a:spcAft>
              <a:buClr>
                <a:schemeClr val="dk1"/>
              </a:buClr>
              <a:buFont typeface="Calibri"/>
              <a:buNone/>
              <a:defRPr/>
            </a:lvl9pPr>
          </a:lstStyle>
          <a:p>
            <a:endParaRPr/>
          </a:p>
        </p:txBody>
      </p:sp>
    </p:spTree>
    <p:extLst>
      <p:ext uri="{BB962C8B-B14F-4D97-AF65-F5344CB8AC3E}">
        <p14:creationId xmlns:p14="http://schemas.microsoft.com/office/powerpoint/2010/main" val="149870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1DFB4E8-CB2B-4A4B-B0E9-42B03D7FADF7}" type="slidenum">
              <a:rPr lang="en-US" altLang="en-US"/>
              <a:pPr/>
              <a:t>‹#›</a:t>
            </a:fld>
            <a:endParaRPr lang="en-US" altLang="en-US"/>
          </a:p>
        </p:txBody>
      </p:sp>
    </p:spTree>
    <p:extLst>
      <p:ext uri="{BB962C8B-B14F-4D97-AF65-F5344CB8AC3E}">
        <p14:creationId xmlns:p14="http://schemas.microsoft.com/office/powerpoint/2010/main" val="852010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BA02FE-2DCF-44DE-9DDC-ADDD8466A0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510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DACE65-064F-44D6-ACF0-52D08C46AF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585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C68990-ABC2-43C9-9BCE-8022F8C8EC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560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B0477D-3B47-496F-A60E-D1AA34FAF0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125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7099EC-E547-48A2-B59A-05EBA56300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757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D82A7F-B311-4CBE-8FF0-03E1CCB542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36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A833AB-ACF7-4A9F-B8CA-2E1AC2FEC4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857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E7F1F-4C84-4DF1-BA56-07CC6402BB1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672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1031260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E013DD-4E30-4CDC-A7DA-42172BA528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0272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AB941-470F-4A79-A741-491EC4A862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1478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F370A2-CCA0-40FF-8DFC-182F404F04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561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sp>
      <p:sp>
        <p:nvSpPr>
          <p:cNvPr id="23" name="Shape 23"/>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421019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414574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352153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extLst>
      <p:ext uri="{BB962C8B-B14F-4D97-AF65-F5344CB8AC3E}">
        <p14:creationId xmlns:p14="http://schemas.microsoft.com/office/powerpoint/2010/main" val="21018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5409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5066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3173563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029"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030"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92" r:id="rId1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C8BE517-DBB1-43FC-AAC5-83404E094F0B}"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120501666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 Id="rId3" Type="http://schemas.openxmlformats.org/officeDocument/2006/relationships/hyperlink" Target="http://hphs.edclick.com/uploads/45/f131850.pdf"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hyperlink" Target="http://hphs.edclick.com/uploads/45/f131850.pdf"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 Id="rId3" Type="http://schemas.openxmlformats.org/officeDocument/2006/relationships/hyperlink" Target="http://hphs.edclick.com/uploads/45/f131850.pdf"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 Id="rId3" Type="http://schemas.openxmlformats.org/officeDocument/2006/relationships/hyperlink" Target="http://hphs.edclick.com/uploads/45/f131850.pdf"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hyperlink" Target="http://hphs.edclick.com/uploads/45/f131850.pdf"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 Id="rId3" Type="http://schemas.openxmlformats.org/officeDocument/2006/relationships/hyperlink" Target="http://hphs.edclick.com/uploads/45/f131850.pdf"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 Id="rId3" Type="http://schemas.openxmlformats.org/officeDocument/2006/relationships/hyperlink" Target="http://hphs.edclick.com/uploads/45/f131850.pdf"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 Id="rId3" Type="http://schemas.openxmlformats.org/officeDocument/2006/relationships/hyperlink" Target="http://hphs.edclick.com/uploads/45/f131850.pdf"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 Id="rId3" Type="http://schemas.openxmlformats.org/officeDocument/2006/relationships/hyperlink" Target="http://hphs.edclick.com/uploads/45/f131850.pdf"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mailto:Number@dearbornschools.org" TargetMode="External"/><Relationship Id="rId4" Type="http://schemas.openxmlformats.org/officeDocument/2006/relationships/hyperlink" Target="http://hphs.edclick.com/uploads/45/f131850.pdf" TargetMode="External"/><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goo.gl/forms/71QMaW4LMCSvA3rC2"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 Id="rId3" Type="http://schemas.openxmlformats.org/officeDocument/2006/relationships/hyperlink" Target="http://hphs.edclick.com/uploads/45/f131850.pdf"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 Id="rId3" Type="http://schemas.openxmlformats.org/officeDocument/2006/relationships/hyperlink" Target="http://hphs.edclick.com/uploads/45/f131850.pdf"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 Id="rId3" Type="http://schemas.openxmlformats.org/officeDocument/2006/relationships/hyperlink" Target="http://hphs.edclick.com/uploads/45/f131850.pdf"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 Id="rId3" Type="http://schemas.openxmlformats.org/officeDocument/2006/relationships/hyperlink" Target="http://hphs.edclick.com/uploads/45/f131850.pdf"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 Id="rId3" Type="http://schemas.openxmlformats.org/officeDocument/2006/relationships/hyperlink" Target="http://hphs.edclick.com/uploads/45/f131850.pdf"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 Id="rId3" Type="http://schemas.openxmlformats.org/officeDocument/2006/relationships/hyperlink" Target="http://hphs.edclick.com/uploads/45/f131850.pdf"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goo.gl/forms/71QMaW4LMCSvA3rC2"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youtube.com/watch?v=h1Lfd1aB9Y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youtube.com/watch?v=h1Lfd1aB9Y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mailto:student#@dearbornschool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teachingchannel.org/videos/bring-socratic-seminars-to-the-classro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m.youtube.com/watch?v=Om1lmhaBng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goo.gl/forms/71QMaW4LMCSvA3rC2"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hyperlink" Target="http://hphs.edclick.com/uploads/45/f131850.pdf"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hyperlink" Target="http://hphs.edclick.com/uploads/45/f131850.pdf"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hyperlink" Target="http://hphs.edclick.com/uploads/45/f131850.pdf"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hyperlink" Target="http://hphs.edclick.com/uploads/45/f131850.pdf"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hyperlink" Target="http://hphs.edclick.com/uploads/45/f131850.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hyperlink" Target="http://hphs.edclick.com/uploads/45/f131850.pdf"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hyperlink" Target="http://hphs.edclick.com/uploads/45/f131850.pdf"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hyperlink" Target="http://hphs.edclick.com/uploads/45/f131850.pdf"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hyperlink" Target="http://hphs.edclick.com/uploads/45/f131850.pdf"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hyperlink" Target="http://hphs.edclick.com/uploads/45/f13185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51"/>
          <p:cNvSpPr txBox="1">
            <a:spLocks noGrp="1"/>
          </p:cNvSpPr>
          <p:nvPr>
            <p:ph type="ctrTitle" idx="4294967295"/>
          </p:nvPr>
        </p:nvSpPr>
        <p:spPr>
          <a:xfrm>
            <a:off x="914400" y="1600200"/>
            <a:ext cx="7772400" cy="1828800"/>
          </a:xfrm>
        </p:spPr>
        <p:txBody>
          <a:bodyPr tIns="45700" bIns="45700" anchor="b" anchorCtr="1"/>
          <a:lstStyle/>
          <a:p>
            <a:pPr algn="ctr" eaLnBrk="1" hangingPunct="1">
              <a:buClr>
                <a:srgbClr val="000000"/>
              </a:buClr>
              <a:buSzPct val="25000"/>
              <a:buFont typeface="Calibri" pitchFamily="34" charset="0"/>
              <a:buNone/>
            </a:pPr>
            <a:r>
              <a:rPr lang="en-US" altLang="en-US" sz="5700" dirty="0" smtClean="0">
                <a:latin typeface="Calibri" pitchFamily="34" charset="0"/>
                <a:cs typeface="Arial" charset="0"/>
                <a:sym typeface="Calibri" pitchFamily="34" charset="0"/>
              </a:rPr>
              <a:t>Language Arts 5</a:t>
            </a:r>
            <a:br>
              <a:rPr lang="en-US" altLang="en-US" sz="5700" dirty="0" smtClean="0">
                <a:latin typeface="Calibri" pitchFamily="34" charset="0"/>
                <a:cs typeface="Arial" charset="0"/>
                <a:sym typeface="Calibri" pitchFamily="34" charset="0"/>
              </a:rPr>
            </a:br>
            <a:r>
              <a:rPr lang="en-US" altLang="en-US" sz="5700" dirty="0" smtClean="0">
                <a:latin typeface="Calibri" pitchFamily="34" charset="0"/>
                <a:cs typeface="Arial" charset="0"/>
                <a:sym typeface="Calibri" pitchFamily="34" charset="0"/>
              </a:rPr>
              <a:t> Daily Agenda</a:t>
            </a:r>
          </a:p>
        </p:txBody>
      </p:sp>
      <p:sp>
        <p:nvSpPr>
          <p:cNvPr id="12291" name="Shape 52"/>
          <p:cNvSpPr txBox="1">
            <a:spLocks noGrp="1"/>
          </p:cNvSpPr>
          <p:nvPr>
            <p:ph type="subTitle" idx="4294967295"/>
          </p:nvPr>
        </p:nvSpPr>
        <p:spPr>
          <a:xfrm>
            <a:off x="2057400" y="3733800"/>
            <a:ext cx="6045200" cy="1752600"/>
          </a:xfrm>
        </p:spPr>
        <p:txBody>
          <a:bodyPr tIns="45700" bIns="45700"/>
          <a:lstStyle/>
          <a:p>
            <a:pPr algn="ctr" eaLnBrk="1" hangingPunct="1">
              <a:buClr>
                <a:srgbClr val="000000"/>
              </a:buClr>
              <a:buSzPct val="25000"/>
              <a:buFont typeface="Calibri" pitchFamily="34" charset="0"/>
              <a:buNone/>
            </a:pPr>
            <a:r>
              <a:rPr lang="en-US" altLang="en-US" sz="3200" smtClean="0">
                <a:latin typeface="Calibri" pitchFamily="34" charset="0"/>
                <a:cs typeface="Arial" charset="0"/>
                <a:sym typeface="Calibri" pitchFamily="34" charset="0"/>
              </a:rPr>
              <a:t>Mr. Schmitt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9/8/16 Agenda</a:t>
            </a:r>
          </a:p>
        </p:txBody>
      </p:sp>
      <p:sp>
        <p:nvSpPr>
          <p:cNvPr id="4" name="TextBox 3"/>
          <p:cNvSpPr txBox="1"/>
          <p:nvPr/>
        </p:nvSpPr>
        <p:spPr>
          <a:xfrm>
            <a:off x="624840" y="1219200"/>
            <a:ext cx="8382000" cy="810478"/>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1600" dirty="0" smtClean="0">
                <a:latin typeface="+mn-lt"/>
                <a:ea typeface="Calibri"/>
                <a:cs typeface="Calibri"/>
                <a:sym typeface="Calibri"/>
              </a:rPr>
              <a:t>I </a:t>
            </a:r>
            <a:r>
              <a:rPr lang="en-US" sz="1600" dirty="0">
                <a:latin typeface="+mn-lt"/>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recognize and comply with classroom policies. </a:t>
            </a:r>
          </a:p>
        </p:txBody>
      </p:sp>
    </p:spTree>
    <p:extLst>
      <p:ext uri="{BB962C8B-B14F-4D97-AF65-F5344CB8AC3E}">
        <p14:creationId xmlns:p14="http://schemas.microsoft.com/office/powerpoint/2010/main" val="15127695"/>
      </p:ext>
    </p:extLst>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10/2/14 Agenda </a:t>
            </a:r>
          </a:p>
        </p:txBody>
      </p:sp>
      <p:sp>
        <p:nvSpPr>
          <p:cNvPr id="103" name="Shape 103"/>
          <p:cNvSpPr txBox="1">
            <a:spLocks noGrp="1"/>
          </p:cNvSpPr>
          <p:nvPr>
            <p:ph type="body" idx="4294967295"/>
          </p:nvPr>
        </p:nvSpPr>
        <p:spPr>
          <a:xfrm>
            <a:off x="228600" y="1066800"/>
            <a:ext cx="8458200" cy="5715000"/>
          </a:xfrm>
        </p:spPr>
        <p:txBody>
          <a:bodyPr tIns="45700" bIns="45700">
            <a:normAutofit fontScale="325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Task: </a:t>
            </a:r>
            <a:r>
              <a:rPr lang="en-US" sz="4900" dirty="0" smtClean="0">
                <a:solidFill>
                  <a:schemeClr val="dk1"/>
                </a:solidFill>
                <a:latin typeface="Calibri"/>
                <a:ea typeface="Calibri"/>
                <a:cs typeface="Calibri"/>
                <a:sym typeface="Calibri"/>
              </a:rPr>
              <a:t>Play a quick review game for the quiz, “I have this word, ___________, who has the definition/description?”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I can determine the meaning of words and phrases as they are used in text, including figurative and connotative meanings.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In Class Activities:</a:t>
            </a:r>
            <a:endParaRPr lang="en-US" sz="49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Review Game, “I have this word, _________________, who has the definition/description?” (10 minutes). When you find your match, you will create a sentence using the vocabulary term or character’s name.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Take quiz on Scenes 2 &amp; 3 from Oedipus Rex. Make sure to fill out the </a:t>
            </a:r>
            <a:r>
              <a:rPr lang="en-US" sz="4900" dirty="0" err="1" smtClean="0">
                <a:solidFill>
                  <a:schemeClr val="dk1"/>
                </a:solidFill>
                <a:latin typeface="Calibri"/>
                <a:ea typeface="Calibri"/>
                <a:cs typeface="Calibri"/>
                <a:sym typeface="Calibri"/>
              </a:rPr>
              <a:t>scantron</a:t>
            </a:r>
            <a:r>
              <a:rPr lang="en-US" sz="4900" dirty="0" smtClean="0">
                <a:solidFill>
                  <a:schemeClr val="dk1"/>
                </a:solidFill>
                <a:latin typeface="Calibri"/>
                <a:ea typeface="Calibri"/>
                <a:cs typeface="Calibri"/>
                <a:sym typeface="Calibri"/>
              </a:rPr>
              <a:t> and record the correct version.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Finish Working on your group’s Character Sketch (due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Watch a few scenes from the performance (if there is time). </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b="1" dirty="0" smtClean="0">
                <a:solidFill>
                  <a:srgbClr val="FF0000"/>
                </a:solidFill>
                <a:latin typeface="Calibri"/>
                <a:ea typeface="Calibri"/>
                <a:cs typeface="Calibri"/>
                <a:sym typeface="Calibri"/>
              </a:rPr>
              <a:t>***TURN IN SCENE 2 AND 3 TO THE “TURNED IN” FOLDER WHEN YOU ARE DONE!</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b="1" dirty="0" smtClean="0">
                <a:solidFill>
                  <a:schemeClr val="dk1"/>
                </a:solidFill>
                <a:latin typeface="Calibri"/>
                <a:ea typeface="Calibri"/>
                <a:cs typeface="Calibri"/>
                <a:sym typeface="Calibri"/>
              </a:rPr>
              <a:t>**If you are done with everything, SSR for the remainder of the hour. </a:t>
            </a:r>
            <a:r>
              <a:rPr lang="en-US" sz="4900" b="1" dirty="0" smtClean="0">
                <a:solidFill>
                  <a:schemeClr val="dk1"/>
                </a:solidFill>
                <a:latin typeface="Calibri"/>
                <a:ea typeface="Calibri"/>
                <a:cs typeface="Calibri"/>
                <a:sym typeface="Wingdings" panose="05000000000000000000" pitchFamily="2" charset="2"/>
              </a:rPr>
              <a:t> </a:t>
            </a:r>
            <a:endParaRPr lang="en-US" sz="49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Homework: Turn in any assignments that are marked “missing” in the gradebook.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Exit Ticket: </a:t>
            </a:r>
            <a:r>
              <a:rPr lang="en-US" sz="49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dirty="0" smtClean="0">
                <a:solidFill>
                  <a:schemeClr val="dk1"/>
                </a:solidFill>
                <a:latin typeface="Calibri"/>
                <a:ea typeface="Calibri"/>
                <a:cs typeface="Calibri"/>
                <a:sym typeface="Calibri"/>
              </a:rPr>
              <a:t>**Text @lah2=2</a:t>
            </a:r>
            <a:r>
              <a:rPr lang="en-US" sz="4900" baseline="30000" dirty="0" smtClean="0">
                <a:solidFill>
                  <a:schemeClr val="dk1"/>
                </a:solidFill>
                <a:latin typeface="Calibri"/>
                <a:ea typeface="Calibri"/>
                <a:cs typeface="Calibri"/>
                <a:sym typeface="Calibri"/>
              </a:rPr>
              <a:t>nd</a:t>
            </a:r>
            <a:r>
              <a:rPr lang="en-US" sz="4900" dirty="0" smtClean="0">
                <a:solidFill>
                  <a:schemeClr val="dk1"/>
                </a:solidFill>
                <a:latin typeface="Calibri"/>
                <a:ea typeface="Calibri"/>
                <a:cs typeface="Calibri"/>
                <a:sym typeface="Calibri"/>
              </a:rPr>
              <a:t> hour, @lah4=4</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 @lah5=5</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 @lah6=6</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Oedipus Rex On-line = </a:t>
            </a:r>
            <a:r>
              <a:rPr lang="en-US" sz="4900" dirty="0" smtClean="0">
                <a:solidFill>
                  <a:schemeClr val="dk1"/>
                </a:solidFill>
                <a:latin typeface="Calibri"/>
                <a:ea typeface="Calibri"/>
                <a:cs typeface="Calibri"/>
                <a:sym typeface="Calibri"/>
                <a:hlinkClick r:id="rId3"/>
              </a:rPr>
              <a:t>http://hphs.edclick.com/uploads/45/f131850.pdf</a:t>
            </a:r>
            <a:endParaRPr lang="en-US" sz="49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6868"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smtClean="0">
                <a:latin typeface="Calibri" pitchFamily="34" charset="0"/>
                <a:cs typeface="Arial" charset="0"/>
                <a:sym typeface="Calibri" pitchFamily="34" charset="0"/>
              </a:rPr>
              <a:t>10/7/14 Agenda </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r>
              <a:rPr lang="en-US" sz="6400" dirty="0" smtClean="0">
                <a:solidFill>
                  <a:schemeClr val="dk1"/>
                </a:solidFill>
                <a:latin typeface="Calibri"/>
                <a:ea typeface="Calibri"/>
                <a:cs typeface="Calibri"/>
                <a:sym typeface="Calibri"/>
              </a:rPr>
              <a:t>Each partner will be assigned words from the list (2 words per pair). Include the following: word, part of speech, definition, use it in a sentence (name, date, hour on the back). </a:t>
            </a:r>
            <a:endParaRPr lang="en-US" sz="64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Student 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(as a class) </a:t>
            </a:r>
            <a:r>
              <a:rPr lang="en-US" sz="6400" dirty="0">
                <a:solidFill>
                  <a:schemeClr val="dk1"/>
                </a:solidFill>
                <a:latin typeface="Calibri"/>
                <a:ea typeface="Calibri"/>
                <a:cs typeface="Calibri"/>
                <a:sym typeface="Calibri"/>
              </a:rPr>
              <a:t>Scene 4 from Oedipus Rex and fill out Window Notes </a:t>
            </a:r>
            <a:r>
              <a:rPr lang="en-US" sz="6400" b="1" dirty="0" smtClean="0">
                <a:solidFill>
                  <a:schemeClr val="dk1"/>
                </a:solidFill>
                <a:latin typeface="Calibri"/>
                <a:ea typeface="Calibri"/>
                <a:cs typeface="Calibri"/>
                <a:sym typeface="Calibri"/>
              </a:rPr>
              <a:t>(due Wed.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your “Fantastic Four” Group. This will be referred to as your “Fantastic Four” for the rest of the semester. On a note card, write your member’s names, your team name (appropriate and related to Oedipus), and a slogan/motto (appropriate and related to Oedipus). </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Fill 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Thursday at the beginning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Wednesday during C lunch (if you have it) or after school</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Thursday during C lunch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after school</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7892"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10/8/14 Agenda </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r>
              <a:rPr lang="en-US" sz="6400" b="1" dirty="0" smtClean="0">
                <a:solidFill>
                  <a:schemeClr val="dk1"/>
                </a:solidFill>
                <a:latin typeface="Calibri"/>
                <a:ea typeface="Calibri"/>
                <a:cs typeface="Calibri"/>
                <a:sym typeface="Calibri"/>
              </a:rPr>
              <a:t>On your Window Notes for Scene 4, find your golden line. If you already found one,  share yours with your elbow partner. </a:t>
            </a:r>
            <a:r>
              <a:rPr lang="en-US" sz="6400" b="1" dirty="0">
                <a:solidFill>
                  <a:schemeClr val="dk1"/>
                </a:solidFill>
                <a:latin typeface="Calibri"/>
                <a:ea typeface="Calibri"/>
                <a:cs typeface="Calibri"/>
                <a:sym typeface="Calibri"/>
              </a:rPr>
              <a:t> </a:t>
            </a:r>
            <a:r>
              <a:rPr lang="en-US" sz="6400" b="1" dirty="0" smtClean="0">
                <a:solidFill>
                  <a:schemeClr val="dk1"/>
                </a:solidFill>
                <a:latin typeface="Calibri"/>
                <a:ea typeface="Calibri"/>
                <a:cs typeface="Calibri"/>
                <a:sym typeface="Calibri"/>
              </a:rPr>
              <a:t>We will share some as a class.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your “Fantastic Four” Group. This will be referred to as your “Fantastic Four” for the rest of the semester. On a note card, write your member’s names, your team name (appropriate and related to Oedipus), and a slogan/motto (appropriate and related to Oedipus). </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re-read Scene 4 and complete the Window Notes (due at the end of the hour). Next, fill </a:t>
            </a:r>
            <a:r>
              <a:rPr lang="en-US" sz="6400" dirty="0">
                <a:solidFill>
                  <a:schemeClr val="dk1"/>
                </a:solidFill>
                <a:latin typeface="Calibri"/>
                <a:ea typeface="Calibri"/>
                <a:cs typeface="Calibri"/>
                <a:sym typeface="Calibri"/>
              </a:rPr>
              <a:t>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tomorrow at the beginning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Watch Scenes 2-4 of the filmed performance of the play (if there is time).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during C lunch (if you have it) or after school</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Thursday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Friday=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endParaRPr lang="en-US" sz="64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8916"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smtClean="0">
                <a:latin typeface="Calibri" pitchFamily="34" charset="0"/>
                <a:cs typeface="Arial" charset="0"/>
                <a:sym typeface="Calibri" pitchFamily="34" charset="0"/>
              </a:rPr>
              <a:t>10/8/14 Agenda (4</a:t>
            </a:r>
            <a:r>
              <a:rPr lang="en-US" altLang="en-US" sz="3600" baseline="30000" smtClean="0">
                <a:latin typeface="Calibri" pitchFamily="34" charset="0"/>
                <a:cs typeface="Arial" charset="0"/>
                <a:sym typeface="Calibri" pitchFamily="34" charset="0"/>
              </a:rPr>
              <a:t>th</a:t>
            </a:r>
            <a:r>
              <a:rPr lang="en-US" altLang="en-US" sz="3600" smtClean="0">
                <a:latin typeface="Calibri" pitchFamily="34" charset="0"/>
                <a:cs typeface="Arial" charset="0"/>
                <a:sym typeface="Calibri" pitchFamily="34" charset="0"/>
              </a:rPr>
              <a:t>-6</a:t>
            </a:r>
            <a:r>
              <a:rPr lang="en-US" altLang="en-US" sz="3600" baseline="30000" smtClean="0">
                <a:latin typeface="Calibri" pitchFamily="34" charset="0"/>
                <a:cs typeface="Arial" charset="0"/>
                <a:sym typeface="Calibri" pitchFamily="34" charset="0"/>
              </a:rPr>
              <a:t>th</a:t>
            </a:r>
            <a:r>
              <a:rPr lang="en-US" altLang="en-US" sz="36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re-read Scene 4 and complete the Window Notes (due at the end of the hour). Next, fill </a:t>
            </a:r>
            <a:r>
              <a:rPr lang="en-US" sz="6400" dirty="0">
                <a:solidFill>
                  <a:schemeClr val="dk1"/>
                </a:solidFill>
                <a:latin typeface="Calibri"/>
                <a:ea typeface="Calibri"/>
                <a:cs typeface="Calibri"/>
                <a:sym typeface="Calibri"/>
              </a:rPr>
              <a:t>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tomorrow at the beginning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Watch Scenes 2-4 of the filmed performance of the play (if there is time).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 </a:t>
            </a:r>
            <a:r>
              <a:rPr lang="en-US" sz="6400" dirty="0">
                <a:solidFill>
                  <a:schemeClr val="dk1"/>
                </a:solidFill>
                <a:latin typeface="Calibri"/>
                <a:ea typeface="Calibri"/>
                <a:cs typeface="Calibri"/>
                <a:sym typeface="Calibri"/>
              </a:rPr>
              <a:t>D</a:t>
            </a:r>
            <a:r>
              <a:rPr lang="en-US" sz="6400" dirty="0" smtClean="0">
                <a:solidFill>
                  <a:schemeClr val="dk1"/>
                </a:solidFill>
                <a:latin typeface="Calibri"/>
                <a:ea typeface="Calibri"/>
                <a:cs typeface="Calibri"/>
                <a:sym typeface="Calibri"/>
              </a:rPr>
              <a:t>uring C lunch (if you have it)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Thursday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10/9/14 Agenda</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Fill out the </a:t>
            </a:r>
            <a:r>
              <a:rPr lang="en-US" sz="6400" dirty="0" smtClean="0">
                <a:solidFill>
                  <a:schemeClr val="dk1"/>
                </a:solidFill>
                <a:latin typeface="Calibri"/>
                <a:ea typeface="Calibri"/>
                <a:cs typeface="Calibri"/>
                <a:sym typeface="Calibri"/>
              </a:rPr>
              <a:t>“Who is to blame?” chart. Make sure to color and explain your reasoning in 2-3 sentences for each character that you assign.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finish finding examples of dramatic irony (20 minutes to work on it).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article on incest and right a one paragraph response to the posed question (you must have a thesis/take a position).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Watch Scenes 2-5 from the 1957 filmed performance of the play.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5047267"/>
      </p:ext>
    </p:extLst>
  </p:cSld>
  <p:clrMapOvr>
    <a:masterClrMapping/>
  </p:clrMapOvr>
  <p:transition spd="slow">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10/10/14 Agenda</a:t>
            </a:r>
          </a:p>
        </p:txBody>
      </p:sp>
      <p:sp>
        <p:nvSpPr>
          <p:cNvPr id="103" name="Shape 103"/>
          <p:cNvSpPr txBox="1">
            <a:spLocks noGrp="1"/>
          </p:cNvSpPr>
          <p:nvPr>
            <p:ph type="body" idx="4294967295"/>
          </p:nvPr>
        </p:nvSpPr>
        <p:spPr>
          <a:xfrm>
            <a:off x="0" y="762000"/>
            <a:ext cx="90678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Task: Motifs = </a:t>
            </a:r>
            <a:r>
              <a:rPr lang="en-US" sz="5600" dirty="0">
                <a:latin typeface="+mj-lt"/>
              </a:rPr>
              <a:t>Motifs are recurring structures, contrasts, and literary devices that can help to develop and inform the text’s major </a:t>
            </a:r>
            <a:r>
              <a:rPr lang="en-US" sz="5600" dirty="0" smtClean="0">
                <a:latin typeface="+mj-lt"/>
              </a:rPr>
              <a:t>themes. </a:t>
            </a:r>
            <a:r>
              <a:rPr lang="en-US" sz="5600" b="1" dirty="0" smtClean="0">
                <a:latin typeface="+mj-lt"/>
              </a:rPr>
              <a:t>Symbols </a:t>
            </a:r>
            <a:r>
              <a:rPr lang="en-US" sz="5600" dirty="0" smtClean="0">
                <a:latin typeface="+mj-lt"/>
              </a:rPr>
              <a:t>= </a:t>
            </a:r>
            <a:r>
              <a:rPr lang="en-US" sz="5600" i="1" dirty="0"/>
              <a:t>Symbols are objects, characters, figures, and colors used to represent abstract ideas or concepts.</a:t>
            </a:r>
            <a:r>
              <a:rPr lang="en-US" sz="5600" dirty="0" smtClean="0">
                <a:latin typeface="+mj-lt"/>
              </a:rPr>
              <a:t> </a:t>
            </a:r>
            <a:r>
              <a:rPr lang="en-US" sz="5600" dirty="0" smtClean="0"/>
              <a:t>Create a list of 3-4 possible motifs and 3-4 possible symbols in the play, </a:t>
            </a:r>
            <a:r>
              <a:rPr lang="en-US" sz="5600" i="1" dirty="0" smtClean="0"/>
              <a:t>Oedipus Rex</a:t>
            </a:r>
            <a:r>
              <a:rPr lang="en-US" sz="5600" dirty="0" smtClean="0"/>
              <a:t>. **Justify your responses using evidence from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Exodus (final scene) in </a:t>
            </a:r>
            <a:r>
              <a:rPr lang="en-US" sz="6400" i="1" dirty="0" smtClean="0">
                <a:solidFill>
                  <a:schemeClr val="dk1"/>
                </a:solidFill>
                <a:latin typeface="Calibri"/>
                <a:ea typeface="Calibri"/>
                <a:cs typeface="Calibri"/>
                <a:sym typeface="Calibri"/>
              </a:rPr>
              <a:t>Oedipus Rex</a:t>
            </a:r>
            <a:r>
              <a:rPr lang="en-US" sz="6400" dirty="0" smtClean="0">
                <a:solidFill>
                  <a:schemeClr val="dk1"/>
                </a:solidFill>
                <a:latin typeface="Calibri"/>
                <a:ea typeface="Calibri"/>
                <a:cs typeface="Calibri"/>
                <a:sym typeface="Calibri"/>
              </a:rPr>
              <a:t>.</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a predictions log for the Exodus. We will stop during certain points throughout the reading to assess your ideas.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At the bottom of your predictions log, create a log for motifs and symbols. Please record any that you might “see” as we read. We will go back through the play to find more if we have time. </a:t>
            </a:r>
            <a:r>
              <a:rPr lang="en-US" sz="6400" dirty="0" smtClean="0">
                <a:solidFill>
                  <a:schemeClr val="dk1"/>
                </a:solidFill>
                <a:latin typeface="Calibri"/>
                <a:ea typeface="Calibri"/>
                <a:cs typeface="Calibri"/>
                <a:sym typeface="Wingdings" panose="05000000000000000000" pitchFamily="2" charset="2"/>
              </a:rPr>
              <a:t> </a:t>
            </a:r>
            <a:endParaRPr lang="en-US" sz="6400"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Write a 3-4 sentence response to the following questions: Were you surprised by the ending? Why or Why not? If you could change the ending, what would you do differently? Explain and be specific in your answer. DO NOT DO THE FOLLOWING: “Uh, I </a:t>
            </a:r>
            <a:r>
              <a:rPr lang="en-US" sz="6400" b="1" dirty="0" smtClean="0">
                <a:solidFill>
                  <a:schemeClr val="dk1"/>
                </a:solidFill>
                <a:latin typeface="Calibri"/>
                <a:ea typeface="Calibri"/>
                <a:cs typeface="Calibri"/>
                <a:sym typeface="Calibri"/>
              </a:rPr>
              <a:t>would have made avoid his fate…” or “Well, I would have made Oedipus fulfill his fate…”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Announcements:</a:t>
            </a:r>
          </a:p>
          <a:p>
            <a:pPr marL="203200" lvl="2" eaLnBrk="1" fontAlgn="auto" hangingPunct="1">
              <a:lnSpc>
                <a:spcPct val="90000"/>
              </a:lnSpc>
              <a:spcBef>
                <a:spcPts val="380"/>
              </a:spcBef>
              <a:spcAft>
                <a:spcPts val="0"/>
              </a:spcAft>
              <a:buClr>
                <a:schemeClr val="dk1"/>
              </a:buClr>
              <a:buSzPct val="100000"/>
              <a:defRPr/>
            </a:pPr>
            <a:r>
              <a:rPr lang="en-US" sz="6400" b="1" dirty="0" smtClean="0">
                <a:solidFill>
                  <a:schemeClr val="dk1"/>
                </a:solidFill>
                <a:latin typeface="Calibri"/>
                <a:ea typeface="Calibri"/>
                <a:cs typeface="Calibri"/>
                <a:sym typeface="Calibri"/>
              </a:rPr>
              <a:t>**</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46744008"/>
      </p:ext>
    </p:extLst>
  </p:cSld>
  <p:clrMapOvr>
    <a:masterClrMapping/>
  </p:clrMapOvr>
  <p:transition spd="slow">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10/13/14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Task: </a:t>
            </a:r>
            <a:r>
              <a:rPr lang="en-US" sz="5600" b="1" dirty="0" smtClean="0">
                <a:latin typeface="+mj-lt"/>
              </a:rPr>
              <a:t>Motifs (Mo-</a:t>
            </a:r>
            <a:r>
              <a:rPr lang="en-US" sz="5600" b="1" dirty="0" err="1" smtClean="0">
                <a:latin typeface="+mj-lt"/>
              </a:rPr>
              <a:t>teefs</a:t>
            </a:r>
            <a:r>
              <a:rPr lang="en-US" sz="5600" b="1" dirty="0" smtClean="0">
                <a:latin typeface="+mj-lt"/>
              </a:rPr>
              <a:t>)</a:t>
            </a:r>
            <a:r>
              <a:rPr lang="en-US" sz="5600" dirty="0" smtClean="0">
                <a:latin typeface="+mj-lt"/>
              </a:rPr>
              <a:t> </a:t>
            </a:r>
            <a:r>
              <a:rPr lang="en-US" sz="5600" dirty="0">
                <a:latin typeface="+mj-lt"/>
              </a:rPr>
              <a:t>are recurring structures, contrasts, and literary devices that can help to develop and inform the text’s major </a:t>
            </a:r>
            <a:r>
              <a:rPr lang="en-US" sz="5600" dirty="0" smtClean="0">
                <a:latin typeface="+mj-lt"/>
              </a:rPr>
              <a:t>themes. Find one example of the motif, “sight and blindness,” from the section of the Exodus that was read in class on Friday.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endParaRPr lang="en-US" sz="64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close read to determine the difference between what is directly stated and what is really meant in a text.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identify and analyze the impact of the author’s choices regarding how to develop and relate elements of the drama.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focus on addressing a specific purpose and audience in my writing.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use evidence from literature to support analysis, reflection, and research in my writing. </a:t>
            </a:r>
            <a:endParaRPr lang="en-US" sz="64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Exodus (final scene) in </a:t>
            </a:r>
            <a:r>
              <a:rPr lang="en-US" sz="6400" i="1" dirty="0" smtClean="0">
                <a:solidFill>
                  <a:schemeClr val="dk1"/>
                </a:solidFill>
                <a:latin typeface="Calibri"/>
                <a:ea typeface="Calibri"/>
                <a:cs typeface="Calibri"/>
                <a:sym typeface="Calibri"/>
              </a:rPr>
              <a:t>Oedipus Rex</a:t>
            </a:r>
            <a:r>
              <a:rPr lang="en-US" sz="6400" dirty="0" smtClean="0">
                <a:solidFill>
                  <a:schemeClr val="dk1"/>
                </a:solidFill>
                <a:latin typeface="Calibri"/>
                <a:ea typeface="Calibri"/>
                <a:cs typeface="Calibri"/>
                <a:sym typeface="Calibri"/>
              </a:rPr>
              <a:t>.</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Actively watch model of summary/rewrite from Ode IV.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Whole class “Think Aloud” for summary/rewrite from Ode IV.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group, rewrite your assigned section from the Exodus (10 minutes).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Share your rewrites/summaries with the class (2 minutes per share).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Record your reviews of each share. Select your “Top 3” and include reasoning for each section.</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T</a:t>
            </a:r>
            <a:r>
              <a:rPr lang="en-US" sz="6400" dirty="0" smtClean="0">
                <a:solidFill>
                  <a:schemeClr val="dk1"/>
                </a:solidFill>
                <a:latin typeface="Calibri"/>
                <a:ea typeface="Calibri"/>
                <a:cs typeface="Calibri"/>
                <a:sym typeface="Calibri"/>
              </a:rPr>
              <a: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Record your reviews from each group’s share and select your “Top 3.” Make sure to include your reasoning.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400" b="1" dirty="0" smtClean="0">
                <a:solidFill>
                  <a:schemeClr val="dk1"/>
                </a:solidFill>
                <a:latin typeface="Calibri"/>
                <a:ea typeface="Calibri"/>
                <a:cs typeface="Calibri"/>
                <a:sym typeface="Calibri"/>
              </a:rPr>
              <a:t>**</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02788861"/>
      </p:ext>
    </p:extLst>
  </p:cSld>
  <p:clrMapOvr>
    <a:masterClrMapping/>
  </p:clrMapOvr>
  <p:transition spd="slow">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10/14/14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a:t>
            </a:r>
            <a:r>
              <a:rPr lang="en-US" sz="6800" dirty="0" smtClean="0">
                <a:latin typeface="Calibri" panose="020F0502020204030204" pitchFamily="34" charset="0"/>
                <a:ea typeface="Calibri"/>
              </a:rPr>
              <a:t>Learn about the Scribe Binder (explain calendars) and SSR for 10 minutes (fill out handout to put in your binder when finished).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close read to determine the difference between what is directly stated and what is really meant in a text.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SSR and fill out handout to put in SSR section of your binder (10 minutes)</a:t>
            </a:r>
            <a:endParaRPr lang="en-US" sz="6800" dirty="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Argumentative Writing using Oedipus Rex and various sources (Talk to the Text, Golden 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Fill in the blank summary for Scene 4 and Exodus (w/ a partner)</a:t>
            </a:r>
            <a:endParaRPr lang="en-US" sz="6800" b="1"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Thursday = 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tomorrow at the end of the hour = 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48280574"/>
      </p:ext>
    </p:extLst>
  </p:cSld>
  <p:clrMapOvr>
    <a:masterClrMapping/>
  </p:clrMapOvr>
  <p:transition spd="slow">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10/16/14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In 4-5 sentences, answer the following prompt and questions: Discuss a time when you made a poor decision. Did you receive a punishment? How did it make you feel? What did you learn?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close read to determine the difference between what is directly stated and what is really meant in a text.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Argumentative Writing using Oedipus Rex and various sources (Talk to the Text, Golden Line)</a:t>
            </a:r>
          </a:p>
          <a:p>
            <a:pPr marL="635000" lvl="1" eaLnBrk="1" fontAlgn="auto" hangingPunct="1">
              <a:lnSpc>
                <a:spcPct val="90000"/>
              </a:lnSpc>
              <a:spcBef>
                <a:spcPts val="380"/>
              </a:spcBef>
              <a:spcAft>
                <a:spcPts val="0"/>
              </a:spcAft>
              <a:buClr>
                <a:schemeClr val="dk1"/>
              </a:buClr>
              <a:buSzPct val="100000"/>
              <a:defRPr/>
            </a:pPr>
            <a:r>
              <a:rPr lang="en-US" sz="6800" dirty="0" smtClean="0">
                <a:solidFill>
                  <a:schemeClr val="dk1"/>
                </a:solidFill>
                <a:latin typeface="Calibri" panose="020F0502020204030204" pitchFamily="34" charset="0"/>
                <a:ea typeface="Calibri"/>
                <a:cs typeface="Calibri"/>
                <a:sym typeface="Calibri"/>
              </a:rPr>
              <a:t>**Key=Underline any comments that support  your argument, Circle any comments that go against your argument, Star any ideas that make you think (and write your ideas next to those lines), Highlight any unfamiliar terms </a:t>
            </a:r>
            <a:r>
              <a:rPr lang="en-US" sz="6800" smtClean="0">
                <a:solidFill>
                  <a:schemeClr val="dk1"/>
                </a:solidFill>
                <a:latin typeface="Calibri" panose="020F0502020204030204" pitchFamily="34" charset="0"/>
                <a:ea typeface="Calibri"/>
                <a:cs typeface="Calibri"/>
                <a:sym typeface="Calibri"/>
              </a:rPr>
              <a:t>or words (and look them up). </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Fill in the blank summary for Scene 4 and Exodus (w/ a partner)</a:t>
            </a:r>
            <a:endParaRPr lang="en-US" sz="6800" b="1"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Thursday = 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tomorrow at the end of the hour = 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9638887"/>
      </p:ext>
    </p:extLst>
  </p:cSld>
  <p:clrMapOvr>
    <a:masterClrMapping/>
  </p:clrMapOvr>
  <p:transition spd="slow">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10/17/14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You are going to sign up for Google Classroom. Log in on a computer. Go to gmail.com. You user is your Student </a:t>
            </a:r>
            <a:r>
              <a:rPr lang="en-US" sz="6800" b="1" dirty="0" smtClean="0">
                <a:solidFill>
                  <a:schemeClr val="dk1"/>
                </a:solidFill>
                <a:latin typeface="Calibri" panose="020F0502020204030204" pitchFamily="34" charset="0"/>
                <a:ea typeface="Calibri"/>
                <a:cs typeface="Calibri"/>
                <a:sym typeface="Calibri"/>
                <a:hlinkClick r:id="rId3"/>
              </a:rPr>
              <a:t>Number@dearbornschools.org</a:t>
            </a:r>
            <a:r>
              <a:rPr lang="en-US" sz="6800" b="1" dirty="0" smtClean="0">
                <a:solidFill>
                  <a:schemeClr val="dk1"/>
                </a:solidFill>
                <a:latin typeface="Calibri" panose="020F0502020204030204" pitchFamily="34" charset="0"/>
                <a:ea typeface="Calibri"/>
                <a:cs typeface="Calibri"/>
                <a:sym typeface="Calibri"/>
              </a:rPr>
              <a:t>. I might have to reset some of your passwords. Listen for </a:t>
            </a:r>
            <a:r>
              <a:rPr lang="en-US" sz="6800" b="1" smtClean="0">
                <a:solidFill>
                  <a:schemeClr val="dk1"/>
                </a:solidFill>
                <a:latin typeface="Calibri" panose="020F0502020204030204" pitchFamily="34" charset="0"/>
                <a:ea typeface="Calibri"/>
                <a:cs typeface="Calibri"/>
                <a:sym typeface="Calibri"/>
              </a:rPr>
              <a:t>further instructions.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a:t>
            </a:r>
            <a:r>
              <a:rPr lang="en-US" sz="6800" dirty="0" smtClean="0">
                <a:latin typeface="Calibri" panose="020F0502020204030204" pitchFamily="34" charset="0"/>
              </a:rPr>
              <a:t>learn new about new types of literacy and technology in order to apply them to my day to day responsibilities.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Set up @dearbornschools.org Gmail account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Mr. Schmitt’s Google Classroom for your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Learn how to use Google Docs and Google Drive to save anywhere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Learn how to share files with friends and teachers (start typing your essay and have at least one person make comments on it).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With your Fantastic Four, participate in a Timeline Race. First team to complete the assignment in the correct order will receive 3 extra credit summative points to apply to their test next week.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4"/>
              </a:rPr>
              <a:t>http://</a:t>
            </a:r>
            <a:r>
              <a:rPr lang="en-US" sz="6800" dirty="0" smtClean="0">
                <a:solidFill>
                  <a:schemeClr val="dk1"/>
                </a:solidFill>
                <a:latin typeface="Calibri" panose="020F0502020204030204" pitchFamily="34" charset="0"/>
                <a:ea typeface="Calibri"/>
                <a:cs typeface="Calibri"/>
                <a:sym typeface="Calibri"/>
                <a:hlinkClick r:id="rId4"/>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Monday at the beginning of the hour).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2397075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9/9/16 Agenda</a:t>
            </a:r>
          </a:p>
        </p:txBody>
      </p:sp>
      <p:sp>
        <p:nvSpPr>
          <p:cNvPr id="58" name="Shape 58"/>
          <p:cNvSpPr txBox="1">
            <a:spLocks noGrp="1"/>
          </p:cNvSpPr>
          <p:nvPr>
            <p:ph type="body" idx="4294967295"/>
          </p:nvPr>
        </p:nvSpPr>
        <p:spPr>
          <a:xfrm>
            <a:off x="152400" y="934938"/>
            <a:ext cx="8839200" cy="54658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On the same sheet of paper that you used to record Bell Work, yesterday, write down one action that you can take (individually) and one action that we can take (as a class) to ensure we maintain a safe and positive learning environment in my classroom. Explain your responses in one to two sentences. **Be prepared to share with the class. </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170000"/>
              </a:lnSpc>
              <a:spcBef>
                <a:spcPts val="400"/>
              </a:spcBef>
              <a:spcAft>
                <a:spcPts val="0"/>
              </a:spcAft>
              <a:buClr>
                <a:srgbClr val="000000"/>
              </a:buClr>
              <a:buSzPct val="100000"/>
              <a:defRPr/>
            </a:pPr>
            <a:r>
              <a:rPr lang="en-US" sz="5600" b="1" dirty="0" smtClean="0">
                <a:solidFill>
                  <a:srgbClr val="0070C0"/>
                </a:solidFill>
                <a:latin typeface="+mn-lt"/>
                <a:ea typeface="Calibri"/>
                <a:cs typeface="Calibri"/>
                <a:sym typeface="Calibri"/>
              </a:rPr>
              <a:t>**If you finish everything, sign on to Khan Academy and complete two diagnostic quizzes under “Reading and writing.” When you sign in, click subjects in the upper left corner, then click SAT under “Test Prep.” Then, click the tab that reads, “Practice.”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Sunday or you will not receive credit)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Blog = </a:t>
            </a:r>
            <a:r>
              <a:rPr lang="en-US" sz="5600" u="sng" dirty="0" err="1" smtClean="0">
                <a:solidFill>
                  <a:schemeClr val="bg2">
                    <a:lumMod val="60000"/>
                    <a:lumOff val="40000"/>
                  </a:schemeClr>
                </a:solidFill>
                <a:latin typeface="+mn-lt"/>
                <a:ea typeface="Calibri"/>
                <a:cs typeface="Calibri"/>
                <a:sym typeface="Calibri"/>
              </a:rPr>
              <a:t>iblog.dearbornschools.org</a:t>
            </a:r>
            <a:r>
              <a:rPr lang="en-US" sz="5600" u="sng" dirty="0" smtClean="0">
                <a:solidFill>
                  <a:schemeClr val="bg2">
                    <a:lumMod val="60000"/>
                    <a:lumOff val="40000"/>
                  </a:schemeClr>
                </a:solidFill>
                <a:latin typeface="+mn-lt"/>
                <a:ea typeface="Calibri"/>
                <a:cs typeface="Calibri"/>
                <a:sym typeface="Calibri"/>
              </a:rPr>
              <a:t>/</a:t>
            </a:r>
            <a:r>
              <a:rPr lang="en-US" sz="5600" u="sng" dirty="0" err="1" smtClean="0">
                <a:solidFill>
                  <a:schemeClr val="bg2">
                    <a:lumMod val="60000"/>
                    <a:lumOff val="40000"/>
                  </a:schemeClr>
                </a:solidFill>
                <a:latin typeface="+mn-lt"/>
                <a:ea typeface="Calibri"/>
                <a:cs typeface="Calibri"/>
                <a:sym typeface="Calibri"/>
              </a:rPr>
              <a:t>schmitthappens</a:t>
            </a:r>
            <a:r>
              <a:rPr lang="en-US" sz="56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Email = </a:t>
            </a:r>
            <a:r>
              <a:rPr lang="en-US" sz="5600" u="sng" dirty="0" smtClean="0">
                <a:solidFill>
                  <a:schemeClr val="bg2">
                    <a:lumMod val="60000"/>
                    <a:lumOff val="40000"/>
                  </a:schemeClr>
                </a:solidFill>
                <a:latin typeface="+mn-lt"/>
                <a:ea typeface="Calibri"/>
                <a:cs typeface="Calibri"/>
                <a:sym typeface="Calibri"/>
              </a:rPr>
              <a:t>schmitm1@dearbornschools.org</a:t>
            </a:r>
            <a:endParaRPr lang="en-US" sz="56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518741291"/>
      </p:ext>
    </p:extLst>
  </p:cSld>
  <p:clrMapOvr>
    <a:masterClrMapping/>
  </p:clrMapOvr>
  <p:transition spd="slow">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10/20/14 Agenda</a:t>
            </a:r>
          </a:p>
        </p:txBody>
      </p:sp>
      <p:sp>
        <p:nvSpPr>
          <p:cNvPr id="103" name="Shape 103"/>
          <p:cNvSpPr txBox="1">
            <a:spLocks noGrp="1"/>
          </p:cNvSpPr>
          <p:nvPr>
            <p:ph type="body" idx="4294967295"/>
          </p:nvPr>
        </p:nvSpPr>
        <p:spPr>
          <a:xfrm>
            <a:off x="0" y="8382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Bell Work: </a:t>
            </a:r>
            <a:r>
              <a:rPr lang="en-US" sz="7200" dirty="0" smtClean="0">
                <a:solidFill>
                  <a:schemeClr val="dk1"/>
                </a:solidFill>
                <a:latin typeface="Calibri" panose="020F0502020204030204" pitchFamily="34" charset="0"/>
                <a:ea typeface="Calibri"/>
                <a:cs typeface="Calibri"/>
                <a:sym typeface="Calibri"/>
              </a:rPr>
              <a:t>Answer the following question in 3-4 sentences. Is it possible that Oedipus could have avoided his fate? Why or why not? Explain your reasoning. </a:t>
            </a:r>
          </a:p>
          <a:p>
            <a:pPr marL="457200" lvl="1" eaLnBrk="1" fontAlgn="auto" hangingPunct="1">
              <a:lnSpc>
                <a:spcPct val="90000"/>
              </a:lnSpc>
              <a:spcBef>
                <a:spcPts val="380"/>
              </a:spcBef>
              <a:spcAft>
                <a:spcPts val="0"/>
              </a:spcAft>
              <a:buClr>
                <a:schemeClr val="dk1"/>
              </a:buClr>
              <a:buSzPct val="100000"/>
              <a:defRPr/>
            </a:pPr>
            <a:r>
              <a:rPr lang="en-US" sz="7200" b="1" dirty="0" smtClean="0">
                <a:solidFill>
                  <a:schemeClr val="dk1"/>
                </a:solidFill>
                <a:latin typeface="Calibri" panose="020F0502020204030204" pitchFamily="34" charset="0"/>
                <a:ea typeface="Calibri"/>
                <a:cs typeface="Calibri"/>
                <a:sym typeface="Calibri"/>
              </a:rPr>
              <a:t>-Student </a:t>
            </a:r>
            <a:r>
              <a:rPr lang="en-US" sz="7200" b="1" dirty="0">
                <a:solidFill>
                  <a:schemeClr val="dk1"/>
                </a:solidFill>
                <a:latin typeface="Calibri" panose="020F0502020204030204" pitchFamily="34" charset="0"/>
                <a:ea typeface="Calibri"/>
                <a:cs typeface="Calibri"/>
                <a:sym typeface="Calibri"/>
              </a:rPr>
              <a:t>Response: </a:t>
            </a:r>
            <a:endParaRPr lang="en-US" sz="72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 </a:t>
            </a:r>
            <a:r>
              <a:rPr lang="en-US" sz="7200" b="1" dirty="0">
                <a:solidFill>
                  <a:schemeClr val="dk1"/>
                </a:solidFill>
                <a:latin typeface="Calibri" panose="020F0502020204030204" pitchFamily="34" charset="0"/>
                <a:ea typeface="Calibri"/>
                <a:cs typeface="Calibri"/>
                <a:sym typeface="Calibri"/>
              </a:rPr>
              <a:t>Daily Learning Targets: </a:t>
            </a:r>
            <a:endParaRPr lang="en-US" sz="7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a:t>
            </a:r>
            <a:r>
              <a:rPr lang="en-US" sz="7200" dirty="0" smtClean="0">
                <a:latin typeface="Calibri" panose="020F0502020204030204" pitchFamily="34" charset="0"/>
              </a:rPr>
              <a:t>learn new about new types of literacy and technology in order to apply them to my day to day responsibilities.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focus on addressing a specific purpose and audience in my writing. </a:t>
            </a:r>
            <a:endParaRPr lang="en-US" sz="72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use evidence from literature to support analysis, reflection, and research in my writing. </a:t>
            </a:r>
            <a:endParaRPr lang="en-US" sz="72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In Class Activities:</a:t>
            </a:r>
            <a:endParaRPr lang="en-US" sz="72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Re-read the last five pages from the Exodus (as a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Turn in your predictions notes and Bell Work.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Fill in the blank summary for Scene 4 and the Exodus (w/ a partner).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With a partner, paraphrase and rewrite the Exodus (exit ticket).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Introduce Tic-Tac-Toe Projects </a:t>
            </a:r>
            <a:r>
              <a:rPr lang="en-US" sz="7200" b="1" dirty="0" smtClean="0">
                <a:solidFill>
                  <a:schemeClr val="dk1"/>
                </a:solidFill>
                <a:latin typeface="Calibri" panose="020F0502020204030204" pitchFamily="34" charset="0"/>
                <a:ea typeface="Calibri"/>
                <a:cs typeface="Calibri"/>
                <a:sym typeface="Calibri"/>
              </a:rPr>
              <a:t>(due Monday 10/27/14)</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Oedipus </a:t>
            </a:r>
            <a:r>
              <a:rPr lang="en-US" sz="72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b="1" dirty="0">
                <a:solidFill>
                  <a:schemeClr val="dk1"/>
                </a:solidFill>
                <a:latin typeface="Calibri" panose="020F0502020204030204" pitchFamily="34" charset="0"/>
                <a:ea typeface="Calibri"/>
                <a:cs typeface="Calibri"/>
                <a:sym typeface="Calibri"/>
              </a:rPr>
              <a:t> </a:t>
            </a:r>
            <a:r>
              <a:rPr lang="en-US" sz="7200" dirty="0">
                <a:solidFill>
                  <a:schemeClr val="dk1"/>
                </a:solidFill>
                <a:latin typeface="Calibri" panose="020F0502020204030204" pitchFamily="34" charset="0"/>
                <a:ea typeface="Calibri"/>
                <a:cs typeface="Calibri"/>
                <a:sym typeface="Calibri"/>
                <a:hlinkClick r:id="rId3"/>
              </a:rPr>
              <a:t>http://</a:t>
            </a:r>
            <a:r>
              <a:rPr lang="en-US" sz="72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72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Homework: </a:t>
            </a:r>
            <a:r>
              <a:rPr lang="en-US" sz="7200" dirty="0" smtClean="0">
                <a:solidFill>
                  <a:schemeClr val="dk1"/>
                </a:solidFill>
                <a:latin typeface="Calibri" panose="020F0502020204030204" pitchFamily="34" charset="0"/>
                <a:ea typeface="Calibri"/>
                <a:cs typeface="Calibri"/>
                <a:sym typeface="Calibri"/>
              </a:rPr>
              <a:t>Finish three paragraph, mini essay (due Monday at the beginning of the hour).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7200" b="1" dirty="0" smtClean="0">
                <a:solidFill>
                  <a:schemeClr val="dk1"/>
                </a:solidFill>
                <a:latin typeface="Calibri" panose="020F0502020204030204" pitchFamily="34" charset="0"/>
                <a:ea typeface="Calibri"/>
                <a:cs typeface="Calibri"/>
                <a:sym typeface="Calibri"/>
              </a:rPr>
              <a:t>**</a:t>
            </a:r>
            <a:r>
              <a:rPr lang="en-US" sz="72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7200" dirty="0" smtClean="0">
                <a:solidFill>
                  <a:schemeClr val="dk1"/>
                </a:solidFill>
                <a:latin typeface="Calibri" panose="020F0502020204030204" pitchFamily="34" charset="0"/>
                <a:ea typeface="Calibri"/>
                <a:cs typeface="Calibri"/>
                <a:sym typeface="Calibri"/>
              </a:rPr>
              <a:t>**Text @lah2=2</a:t>
            </a:r>
            <a:r>
              <a:rPr lang="en-US" sz="7200" baseline="30000" dirty="0" smtClean="0">
                <a:solidFill>
                  <a:schemeClr val="dk1"/>
                </a:solidFill>
                <a:latin typeface="Calibri" panose="020F0502020204030204" pitchFamily="34" charset="0"/>
                <a:ea typeface="Calibri"/>
                <a:cs typeface="Calibri"/>
                <a:sym typeface="Calibri"/>
              </a:rPr>
              <a:t>nd</a:t>
            </a:r>
            <a:r>
              <a:rPr lang="en-US" sz="7200" dirty="0" smtClean="0">
                <a:solidFill>
                  <a:schemeClr val="dk1"/>
                </a:solidFill>
                <a:latin typeface="Calibri" panose="020F0502020204030204" pitchFamily="34" charset="0"/>
                <a:ea typeface="Calibri"/>
                <a:cs typeface="Calibri"/>
                <a:sym typeface="Calibri"/>
              </a:rPr>
              <a:t> hour, @lah4=4</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@lah5=5</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@lah6=6</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a:t>
            </a:r>
            <a:r>
              <a:rPr lang="en-US" sz="7200" dirty="0" err="1" smtClean="0">
                <a:solidFill>
                  <a:schemeClr val="dk1"/>
                </a:solidFill>
                <a:latin typeface="Calibri" panose="020F0502020204030204" pitchFamily="34" charset="0"/>
                <a:ea typeface="Calibri"/>
                <a:cs typeface="Calibri"/>
                <a:sym typeface="Calibri"/>
              </a:rPr>
              <a:t>theppress</a:t>
            </a:r>
            <a:r>
              <a:rPr lang="en-US" sz="7200" dirty="0" smtClean="0">
                <a:solidFill>
                  <a:schemeClr val="dk1"/>
                </a:solidFill>
                <a:latin typeface="Calibri" panose="020F0502020204030204" pitchFamily="34" charset="0"/>
                <a:ea typeface="Calibri"/>
                <a:cs typeface="Calibri"/>
                <a:sym typeface="Calibri"/>
              </a:rPr>
              <a:t>=3</a:t>
            </a:r>
            <a:r>
              <a:rPr lang="en-US" sz="7200" baseline="30000" dirty="0" smtClean="0">
                <a:solidFill>
                  <a:schemeClr val="dk1"/>
                </a:solidFill>
                <a:latin typeface="Calibri" panose="020F0502020204030204" pitchFamily="34" charset="0"/>
                <a:ea typeface="Calibri"/>
                <a:cs typeface="Calibri"/>
                <a:sym typeface="Calibri"/>
              </a:rPr>
              <a:t>rd</a:t>
            </a:r>
            <a:r>
              <a:rPr lang="en-US" sz="72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72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96348917"/>
      </p:ext>
    </p:extLst>
  </p:cSld>
  <p:clrMapOvr>
    <a:masterClrMapping/>
  </p:clrMapOvr>
  <p:transition spd="slow">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10/21/14 Agenda</a:t>
            </a:r>
          </a:p>
        </p:txBody>
      </p:sp>
      <p:sp>
        <p:nvSpPr>
          <p:cNvPr id="103" name="Shape 103"/>
          <p:cNvSpPr txBox="1">
            <a:spLocks noGrp="1"/>
          </p:cNvSpPr>
          <p:nvPr>
            <p:ph type="body" idx="4294967295"/>
          </p:nvPr>
        </p:nvSpPr>
        <p:spPr>
          <a:xfrm>
            <a:off x="0" y="8382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 </a:t>
            </a:r>
            <a:r>
              <a:rPr lang="en-US" sz="6800" dirty="0" smtClean="0">
                <a:solidFill>
                  <a:schemeClr val="dk1"/>
                </a:solidFill>
                <a:latin typeface="Calibri" panose="020F0502020204030204" pitchFamily="34" charset="0"/>
                <a:ea typeface="Calibri"/>
                <a:cs typeface="Calibri"/>
                <a:sym typeface="Calibri"/>
              </a:rPr>
              <a:t>Write a four sentence response to the following prompt: Do you respect Oedipus’ decision to ask Creon to exile Oedipus from Thebes? Use textual evidence to support your response (</a:t>
            </a:r>
            <a:r>
              <a:rPr lang="en-US" sz="6800" b="1" dirty="0" smtClean="0">
                <a:solidFill>
                  <a:schemeClr val="dk1"/>
                </a:solidFill>
                <a:latin typeface="Calibri" panose="020F0502020204030204" pitchFamily="34" charset="0"/>
                <a:ea typeface="Calibri"/>
                <a:cs typeface="Calibri"/>
                <a:sym typeface="Calibri"/>
              </a:rPr>
              <a:t>Hint: </a:t>
            </a:r>
            <a:r>
              <a:rPr lang="en-US" sz="6800" dirty="0" smtClean="0">
                <a:solidFill>
                  <a:schemeClr val="dk1"/>
                </a:solidFill>
                <a:latin typeface="Calibri" panose="020F0502020204030204" pitchFamily="34" charset="0"/>
                <a:ea typeface="Calibri"/>
                <a:cs typeface="Calibri"/>
                <a:sym typeface="Calibri"/>
              </a:rPr>
              <a:t>Look back through the end of Scene 1 and all of Scene 2). Explain why you respect or do not respect Oedipus’ decision. </a:t>
            </a:r>
          </a:p>
          <a:p>
            <a:pPr marL="203200" eaLnBrk="1" fontAlgn="auto" hangingPunct="1">
              <a:lnSpc>
                <a:spcPct val="90000"/>
              </a:lnSpc>
              <a:spcBef>
                <a:spcPts val="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Complete the “Order of Events” activity with your Fantastic Four for Bell Work.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a:solidFill>
                  <a:schemeClr val="dk1"/>
                </a:solidFill>
                <a:latin typeface="Calibri" panose="020F0502020204030204" pitchFamily="34" charset="0"/>
                <a:ea typeface="Calibri"/>
                <a:cs typeface="Calibri"/>
                <a:sym typeface="Calibri"/>
              </a:rPr>
              <a:t>Square up with your </a:t>
            </a:r>
            <a:r>
              <a:rPr lang="en-US" sz="6800" dirty="0" smtClean="0">
                <a:solidFill>
                  <a:schemeClr val="dk1"/>
                </a:solidFill>
                <a:latin typeface="Calibri" panose="020F0502020204030204" pitchFamily="34" charset="0"/>
                <a:ea typeface="Calibri"/>
                <a:cs typeface="Calibri"/>
                <a:sym typeface="Calibri"/>
              </a:rPr>
              <a:t>“Fantastic Four” groups. </a:t>
            </a:r>
            <a:r>
              <a:rPr lang="en-US" sz="6800" dirty="0">
                <a:solidFill>
                  <a:schemeClr val="dk1"/>
                </a:solidFill>
                <a:latin typeface="Calibri" panose="020F0502020204030204" pitchFamily="34" charset="0"/>
                <a:ea typeface="Calibri"/>
                <a:cs typeface="Calibri"/>
                <a:sym typeface="Calibri"/>
              </a:rPr>
              <a:t>Cut out the plot descriptions and put them in the order in which they occur (remember some of the story is told in flashbacks). Number each description in pencil. When you are done, call for me to verify your answers. The first team to arrange the descriptions in the correct order will receive a prize at the end of the week. </a:t>
            </a:r>
            <a:r>
              <a:rPr lang="en-US" sz="6800" dirty="0">
                <a:solidFill>
                  <a:schemeClr val="dk1"/>
                </a:solidFill>
                <a:latin typeface="Calibri" panose="020F0502020204030204" pitchFamily="34" charset="0"/>
                <a:ea typeface="Calibri"/>
                <a:cs typeface="Calibri"/>
                <a:sym typeface="Wingdings" panose="05000000000000000000" pitchFamily="2" charset="2"/>
              </a:rPr>
              <a:t> </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Introduce the Tic-Tac-Toe Projects </a:t>
            </a:r>
            <a:r>
              <a:rPr lang="en-US" sz="68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Read the song lyrics written by Mr. </a:t>
            </a:r>
            <a:r>
              <a:rPr lang="en-US" sz="6800" dirty="0" err="1" smtClean="0">
                <a:solidFill>
                  <a:schemeClr val="dk1"/>
                </a:solidFill>
                <a:latin typeface="Calibri" panose="020F0502020204030204" pitchFamily="34" charset="0"/>
                <a:ea typeface="Calibri"/>
                <a:cs typeface="Calibri"/>
                <a:sym typeface="Calibri"/>
              </a:rPr>
              <a:t>Opfermann</a:t>
            </a:r>
            <a:r>
              <a:rPr lang="en-US" sz="6800" dirty="0" smtClean="0">
                <a:solidFill>
                  <a:schemeClr val="dk1"/>
                </a:solidFill>
                <a:latin typeface="Calibri" panose="020F0502020204030204" pitchFamily="34" charset="0"/>
                <a:ea typeface="Calibri"/>
                <a:cs typeface="Calibri"/>
                <a:sym typeface="Calibri"/>
              </a:rPr>
              <a:t>. On your own, read the directions for the day’s assignment.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Work on your own or with a partner to write your own song or poem.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Exit Ticket: </a:t>
            </a:r>
            <a:r>
              <a:rPr lang="en-US" sz="68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72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5213331"/>
      </p:ext>
    </p:extLst>
  </p:cSld>
  <p:clrMapOvr>
    <a:masterClrMapping/>
  </p:clrMapOvr>
  <p:transition spd="slow">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10/22/14 Agenda (2</a:t>
            </a:r>
            <a:r>
              <a:rPr lang="en-US" altLang="en-US" sz="3600" baseline="30000" dirty="0" smtClean="0">
                <a:latin typeface="Calibri" pitchFamily="34" charset="0"/>
                <a:cs typeface="Arial" charset="0"/>
                <a:sym typeface="Calibri" pitchFamily="34" charset="0"/>
              </a:rPr>
              <a:t>nd</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Continue working on your song/rap/poem projects w/ your partner. **If pairs finish early, we might have some of them perform.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Exit Ticket: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9539989"/>
      </p:ext>
    </p:extLst>
  </p:cSld>
  <p:clrMapOvr>
    <a:masterClrMapping/>
  </p:clrMapOvr>
  <p:transition spd="slow">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10/22/14 Agenda (4</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-6</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Listen and enjoy a surprise performance from Mr. O and the Rexes. </a:t>
            </a: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Introduce song/rap/poem project to summarize Oedipus Rex (only project w/ a partner)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Exit Ticket: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31287572"/>
      </p:ext>
    </p:extLst>
  </p:cSld>
  <p:clrMapOvr>
    <a:masterClrMapping/>
  </p:clrMapOvr>
  <p:transition spd="slow">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2"/>
          </p:nvPr>
        </p:nvSpPr>
        <p:spPr/>
      </p:sp>
      <p:sp>
        <p:nvSpPr>
          <p:cNvPr id="4" name="Text Placeholder 3"/>
          <p:cNvSpPr>
            <a:spLocks noGrp="1"/>
          </p:cNvSpPr>
          <p:nvPr>
            <p:ph type="body" idx="1"/>
          </p:nvPr>
        </p:nvSpPr>
        <p:spPr/>
        <p:txBody>
          <a:bodyPr/>
          <a:lstStyle/>
          <a:p>
            <a:endParaRPr lang="en-US"/>
          </a:p>
        </p:txBody>
      </p:sp>
      <p:pic>
        <p:nvPicPr>
          <p:cNvPr id="1026" name="Picture 2" descr="C:\Users\schmitm1\Downloads\FullSize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954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10/23/14 Agenda</a:t>
            </a:r>
          </a:p>
        </p:txBody>
      </p:sp>
      <p:sp>
        <p:nvSpPr>
          <p:cNvPr id="103" name="Shape 103"/>
          <p:cNvSpPr txBox="1">
            <a:spLocks noGrp="1"/>
          </p:cNvSpPr>
          <p:nvPr>
            <p:ph type="body" idx="4294967295"/>
          </p:nvPr>
        </p:nvSpPr>
        <p:spPr>
          <a:xfrm>
            <a:off x="0" y="838200"/>
            <a:ext cx="9067800" cy="6019800"/>
          </a:xfrm>
        </p:spPr>
        <p:txBody>
          <a:bodyPr tIns="45700" bIns="45700">
            <a:normAutofit fontScale="925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a:t>
            </a:r>
            <a:r>
              <a:rPr lang="en-US" sz="2000" dirty="0" smtClean="0">
                <a:solidFill>
                  <a:schemeClr val="dk1"/>
                </a:solidFill>
                <a:latin typeface="Calibri" panose="020F0502020204030204" pitchFamily="34" charset="0"/>
                <a:ea typeface="Calibri"/>
                <a:cs typeface="Calibri"/>
                <a:sym typeface="Calibri"/>
              </a:rPr>
              <a:t>List five words (qualities/characteristics/traits) to describe what makes you unique. Then, explain why these words apply. Be specific in your response and support your reasoning in 4-5 sentences. **This is a common essay question for job interviews or essay prompts for college/university applications.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panose="020F0502020204030204" pitchFamily="34" charset="0"/>
              <a:ea typeface="Calibri"/>
              <a:cs typeface="Calibri"/>
              <a:sym typeface="Calibri"/>
            </a:endParaRP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District Assessment: Listen for directions and write responses on a separate sheet of paper. </a:t>
            </a:r>
          </a:p>
          <a:p>
            <a:pPr marL="635000" lvl="1" eaLnBrk="1" fontAlgn="auto" hangingPunct="1">
              <a:lnSpc>
                <a:spcPct val="90000"/>
              </a:lnSpc>
              <a:spcBef>
                <a:spcPts val="380"/>
              </a:spcBef>
              <a:spcAft>
                <a:spcPts val="0"/>
              </a:spcAft>
              <a:buClr>
                <a:schemeClr val="dk1"/>
              </a:buClr>
              <a:buSzPct val="100000"/>
              <a:defRPr/>
            </a:pPr>
            <a:r>
              <a:rPr lang="en-US" sz="2000" dirty="0" smtClean="0">
                <a:solidFill>
                  <a:schemeClr val="dk1"/>
                </a:solidFill>
                <a:latin typeface="Calibri" panose="020F0502020204030204" pitchFamily="34" charset="0"/>
                <a:ea typeface="Calibri"/>
                <a:cs typeface="Calibri"/>
                <a:sym typeface="Calibri"/>
              </a:rPr>
              <a:t>**Options for after you have completed the assessment: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SSR (record your pages and time read). **Keep it in your binder.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Work on the study guide for the exam (Monday or Tuesday).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If everyone is done and if we have time, we might have some guest performers share their rap/song/poem.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Tic-tac-toe projects (due Monday), study for your exam (complete the study guide), bring your SSR book tomorrow.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88548344"/>
      </p:ext>
    </p:extLst>
  </p:cSld>
  <p:clrMapOvr>
    <a:masterClrMapping/>
  </p:clrMapOvr>
  <p:transition spd="slow">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10/24/14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Discuss Tic-Tac-Toe Projects</a:t>
            </a:r>
          </a:p>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Daily </a:t>
            </a:r>
            <a:r>
              <a:rPr lang="en-US" sz="2000" b="1" dirty="0">
                <a:solidFill>
                  <a:schemeClr val="dk1"/>
                </a:solidFill>
                <a:latin typeface="Calibri" panose="020F0502020204030204" pitchFamily="34" charset="0"/>
                <a:ea typeface="Calibri"/>
                <a:cs typeface="Calibri"/>
                <a:sym typeface="Calibri"/>
              </a:rPr>
              <a:t>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( 2 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SSR (record your pages and time read). **Keep it in your binder.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Work on the study guide for the exam (Tuesday).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If everyone is done and if we have time, we might have some guest performers share their rap/song/poem.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Tic-tac-toe projects (due Monday), study for your exam (complete the study guide)</a:t>
            </a: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8711014"/>
      </p:ext>
    </p:extLst>
  </p:cSld>
  <p:clrMapOvr>
    <a:masterClrMapping/>
  </p:clrMapOvr>
  <p:transition spd="slow">
    <p:cu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10/27/14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During several moments in the play, Oedipus abuses his power as king. Provide two examples (textual evidence w/ page numbers) that show how Oedipus abuses or attempts to abuse his power as King of Thebes. Explain how each example justifies this claim (6-8 sentences).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3035959"/>
      </p:ext>
    </p:extLst>
  </p:cSld>
  <p:clrMapOvr>
    <a:masterClrMapping/>
  </p:clrMapOvr>
  <p:transition spd="slow">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10/27/14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Bell Work</a:t>
            </a:r>
            <a:endParaRPr lang="en-US" sz="2400" b="1"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Guides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for tomorrow’s test, Jeopardy Game.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Tic-Tac-Toe Projects and make sure to label appropriately if you completed three of them (at the end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Study for tomorrow’s test</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Finish any projects that still need to be completed</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for Resources to help you study!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4902899"/>
      </p:ext>
    </p:extLst>
  </p:cSld>
  <p:clrMapOvr>
    <a:masterClrMapping/>
  </p:clrMapOvr>
  <p:transition spd="slow">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Take out your Study Guides. We will check them for credit. They must be fully completed in order to receive credit.</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9300287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**If you do not turn in the assignment and finish the survey by the end of the hour, you not receive full credit. </a:t>
            </a:r>
            <a:endParaRPr lang="en-US" sz="5600" b="1" dirty="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solidFill>
                  <a:srgbClr val="0070C0"/>
                </a:solidFill>
                <a:latin typeface="+mn-lt"/>
                <a:ea typeface="Calibri"/>
                <a:cs typeface="Calibri"/>
                <a:sym typeface="Calibri"/>
              </a:rPr>
              <a:t>**Finish taking the four diagnostic ”Reading” Quizzes on Khan Academy.” When you sign in, click subjects in the upper left corner, then click SAT under “Test Prep.” Then, click the tab that reads, “Practice.” If you have taken all four of the reading quizzes, move on to the grammar quizzes.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the end of the hour or you will not receive full credit)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four diagnostic reading quizzes on Khan Academy by tomorrow. </a:t>
            </a:r>
            <a:r>
              <a:rPr lang="en-US" sz="5600" dirty="0" smtClean="0">
                <a:latin typeface="+mn-lt"/>
                <a:ea typeface="Calibri"/>
                <a:cs typeface="Calibri"/>
                <a:sym typeface="Wingdings"/>
              </a:rPr>
              <a:t> </a:t>
            </a:r>
            <a:endParaRPr lang="en-US" sz="5600" dirty="0" smtClean="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38359590"/>
      </p:ext>
    </p:extLst>
  </p:cSld>
  <p:clrMapOvr>
    <a:masterClrMapping/>
  </p:clrMapOvr>
  <p:transition spd="slow">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24721164"/>
      </p:ext>
    </p:extLst>
  </p:cSld>
  <p:clrMapOvr>
    <a:masterClrMapping/>
  </p:clrMapOvr>
  <p:transition spd="slow">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During several moments in the play, Oedipus abuses his power as king. Provide two examples (textual evidence w/ page numbers) that show how Oedipus abuses or attempts to abuse his power as King of Thebes. Explain how each example justifies this claim (6-8 sentences).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47617028"/>
      </p:ext>
    </p:extLst>
  </p:cSld>
  <p:clrMapOvr>
    <a:masterClrMapping/>
  </p:clrMapOvr>
  <p:transition spd="slow">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Bell Work</a:t>
            </a:r>
            <a:endParaRPr lang="en-US" sz="2400" b="1"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Guides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for tomorrow’s test, Jeopardy Game.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Tic-Tac-Toe Projects and make sure to label appropriately if you completed three of them (at the end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Study for tomorrow’s test</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Finish any projects that still need to be completed</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for Resources to help you study!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78316090"/>
      </p:ext>
    </p:extLst>
  </p:cSld>
  <p:clrMapOvr>
    <a:masterClrMapping/>
  </p:clrMapOvr>
  <p:transition spd="slow">
    <p:cu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Take out your article on “trigger warnings” given to you yesterday. Follow my lead as we make our way through the text. You will write a two paragraph response (with your argument) before the end of the hour. </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4923821"/>
      </p:ext>
    </p:extLst>
  </p:cSld>
  <p:clrMapOvr>
    <a:masterClrMapping/>
  </p:clrMapOvr>
  <p:transition spd="slow">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1212"/>
            <a:ext cx="8229600" cy="1143000"/>
          </a:xfrm>
        </p:spPr>
        <p:txBody>
          <a:bodyPr/>
          <a:lstStyle/>
          <a:p>
            <a:r>
              <a:rPr lang="en-US" sz="3600" b="1" dirty="0" smtClean="0"/>
              <a:t>How  many of you were born or lived in a country (i.e. </a:t>
            </a:r>
            <a:r>
              <a:rPr lang="en-US" sz="3600" b="1" dirty="0" err="1" smtClean="0"/>
              <a:t>Lebannon</a:t>
            </a:r>
            <a:r>
              <a:rPr lang="en-US" sz="3600" b="1" dirty="0" smtClean="0"/>
              <a:t>, Iraq, etc.) that has been subject to violence and war? </a:t>
            </a:r>
            <a:endParaRPr lang="en-US" sz="3600" b="1" dirty="0"/>
          </a:p>
        </p:txBody>
      </p:sp>
    </p:spTree>
    <p:extLst>
      <p:ext uri="{BB962C8B-B14F-4D97-AF65-F5344CB8AC3E}">
        <p14:creationId xmlns:p14="http://schemas.microsoft.com/office/powerpoint/2010/main" val="28274062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Trigger Warning</a:t>
            </a:r>
            <a:r>
              <a:rPr lang="en-US" dirty="0" smtClean="0"/>
              <a:t>	</a:t>
            </a:r>
            <a:endParaRPr lang="en-US" dirty="0"/>
          </a:p>
        </p:txBody>
      </p:sp>
      <p:sp>
        <p:nvSpPr>
          <p:cNvPr id="4" name="Text Placeholder 3"/>
          <p:cNvSpPr>
            <a:spLocks noGrp="1"/>
          </p:cNvSpPr>
          <p:nvPr>
            <p:ph type="body" idx="1"/>
          </p:nvPr>
        </p:nvSpPr>
        <p:spPr/>
        <p:txBody>
          <a:bodyPr/>
          <a:lstStyle/>
          <a:p>
            <a:r>
              <a:rPr lang="en-US" dirty="0" smtClean="0"/>
              <a:t>These are examples of a common “trigger warnings.” The top is from the MPAA for films while the bottom image is for the ESRB for video game content. It is similar to the trigger warnings professors are posting and that you see on the web. </a:t>
            </a:r>
            <a:endParaRPr lang="en-US" dirty="0"/>
          </a:p>
        </p:txBody>
      </p:sp>
      <p:pic>
        <p:nvPicPr>
          <p:cNvPr id="1026" name="Picture 2" descr="https://thebodypacifist.files.wordpress.com/2014/06/watchmen2-0.jpg?w=533&amp;h=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662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NGoEaOMy39v4NAu5yyDUAh_KCkA4bN_T8mWLnmDNc-a2TNWVt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7" y="3257549"/>
            <a:ext cx="48768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814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 only)</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6597129"/>
      </p:ext>
    </p:extLst>
  </p:cSld>
  <p:clrMapOvr>
    <a:masterClrMapping/>
  </p:clrMapOvr>
  <p:transition spd="slow">
    <p:cu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 only)</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2188123"/>
      </p:ext>
    </p:extLst>
  </p:cSld>
  <p:clrMapOvr>
    <a:masterClrMapping/>
  </p:clrMapOvr>
  <p:transition spd="slow">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10/30/14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Fill out form for Mr. Atkins.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2788596"/>
      </p:ext>
    </p:extLst>
  </p:cSld>
  <p:clrMapOvr>
    <a:masterClrMapping/>
  </p:clrMapOvr>
  <p:transition spd="slow">
    <p:cu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10/30/14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Beowulf Summary video</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smtClean="0">
                <a:solidFill>
                  <a:schemeClr val="dk1"/>
                </a:solidFill>
                <a:latin typeface="Calibri" panose="020F0502020204030204" pitchFamily="34" charset="0"/>
                <a:ea typeface="Calibri"/>
                <a:cs typeface="Calibri"/>
                <a:sym typeface="Calibri"/>
              </a:rPr>
              <a:t>K-W-L Chart (read in groups)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paragraphs for “Article of the Week” assignment. If </a:t>
            </a:r>
            <a:r>
              <a:rPr lang="en-US" sz="2400" dirty="0">
                <a:solidFill>
                  <a:schemeClr val="dk1"/>
                </a:solidFill>
                <a:latin typeface="Calibri" panose="020F0502020204030204" pitchFamily="34" charset="0"/>
                <a:ea typeface="Calibri"/>
                <a:cs typeface="Calibri"/>
                <a:sym typeface="Calibri"/>
              </a:rPr>
              <a:t>you do not have your book, complete the “Article of the Week” assignment. </a:t>
            </a:r>
          </a:p>
          <a:p>
            <a:pPr marL="635000" lvl="1"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12592227"/>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625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Reflection paragraphs for Article of the Week (we will share and revise them,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55813361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(we will have 15, total, </a:t>
            </a:r>
            <a:r>
              <a:rPr lang="en-US" sz="2900" smtClean="0">
                <a:latin typeface="+mn-lt"/>
                <a:ea typeface="Calibri"/>
                <a:cs typeface="Calibri"/>
                <a:sym typeface="Calibri"/>
              </a:rPr>
              <a:t>this week)</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  (Critique reflections)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Come up with #5 questions from standards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Review and critique your classmates’ reflection paragraphs. Revise your current responses. Turn them back in,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60321048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9/19/16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Write reflections for AOTW #2 on Colin </a:t>
            </a:r>
            <a:r>
              <a:rPr lang="en-US" sz="5600" dirty="0" err="1" smtClean="0">
                <a:latin typeface="+mn-lt"/>
                <a:ea typeface="Calibri"/>
                <a:cs typeface="Calibri"/>
                <a:sym typeface="Calibri"/>
              </a:rPr>
              <a:t>Kaepernick</a:t>
            </a:r>
            <a:r>
              <a:rPr lang="en-US" sz="5600" dirty="0" smtClean="0">
                <a:latin typeface="+mn-lt"/>
                <a:ea typeface="Calibri"/>
                <a:cs typeface="Calibri"/>
                <a:sym typeface="Calibri"/>
              </a:rPr>
              <a: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Start writing your 5 questions for AOTW #2 if you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Reading Survey</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Finish </a:t>
            </a:r>
            <a:r>
              <a:rPr lang="en-US" sz="5600" b="1" dirty="0">
                <a:solidFill>
                  <a:srgbClr val="009A46"/>
                </a:solidFill>
                <a:latin typeface="+mn-lt"/>
                <a:ea typeface="Calibri"/>
                <a:cs typeface="Calibri"/>
                <a:sym typeface="Calibri"/>
              </a:rPr>
              <a:t>taking the four diagnostic </a:t>
            </a:r>
            <a:r>
              <a:rPr lang="en-US" sz="5600" b="1" dirty="0" smtClean="0">
                <a:solidFill>
                  <a:srgbClr val="009A46"/>
                </a:solidFill>
                <a:latin typeface="+mn-lt"/>
                <a:ea typeface="Calibri"/>
                <a:cs typeface="Calibri"/>
                <a:sym typeface="Calibri"/>
              </a:rPr>
              <a:t>“Reading</a:t>
            </a:r>
            <a:r>
              <a:rPr lang="en-US" sz="5600" b="1" dirty="0">
                <a:solidFill>
                  <a:srgbClr val="009A46"/>
                </a:solidFill>
                <a:latin typeface="+mn-lt"/>
                <a:ea typeface="Calibri"/>
                <a:cs typeface="Calibri"/>
                <a:sym typeface="Calibri"/>
              </a:rPr>
              <a:t>” Quizzes on Khan Academy</a:t>
            </a:r>
            <a:r>
              <a:rPr lang="en-US" sz="5600" b="1" dirty="0" smtClean="0">
                <a:solidFill>
                  <a:srgbClr val="009A46"/>
                </a:solidFill>
                <a:latin typeface="+mn-lt"/>
                <a:ea typeface="Calibri"/>
                <a:cs typeface="Calibri"/>
                <a:sym typeface="Calibri"/>
              </a:rPr>
              <a:t>.  When </a:t>
            </a:r>
            <a:r>
              <a:rPr lang="en-US" sz="5600" b="1" dirty="0">
                <a:solidFill>
                  <a:srgbClr val="009A46"/>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5600" b="1" dirty="0" smtClean="0">
                <a:solidFill>
                  <a:srgbClr val="009A46"/>
                </a:solidFill>
                <a:latin typeface="+mn-lt"/>
                <a:ea typeface="Calibri"/>
                <a:cs typeface="Calibri"/>
                <a:sym typeface="Calibri"/>
              </a:rPr>
              <a:t>You must take screen shots for all four quizzes. **DO NOT SEND THEM TO ME. I WILL TELL YOU LATER THIS WEEK WHAT I WOULD LIKE YOU TO DO WITH THEM. </a:t>
            </a:r>
            <a:r>
              <a:rPr lang="en-US" sz="5600" b="1" dirty="0" smtClean="0">
                <a:solidFill>
                  <a:srgbClr val="009A46"/>
                </a:solidFill>
                <a:latin typeface="+mn-lt"/>
                <a:ea typeface="Calibri"/>
                <a:cs typeface="Calibri"/>
                <a:sym typeface="Wingdings" panose="05000000000000000000" pitchFamily="2" charset="2"/>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413500439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9/22/16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5, 6) **If you finish, bring me your test so I can score it! </a:t>
            </a:r>
            <a:r>
              <a:rPr lang="en-US" sz="5600" dirty="0" smtClean="0">
                <a:latin typeface="+mn-lt"/>
                <a:ea typeface="Calibri"/>
                <a:cs typeface="Calibri"/>
                <a:sym typeface="Wingdings" panose="05000000000000000000" pitchFamily="2" charset="2"/>
              </a:rPr>
              <a:t> </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Library to check out an SSR book (Hour 3, only)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write down your book.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bring your reflections and questions with you for the Colin </a:t>
            </a:r>
            <a:r>
              <a:rPr lang="en-US" sz="5600" b="1" dirty="0" err="1" smtClean="0">
                <a:solidFill>
                  <a:srgbClr val="009A46"/>
                </a:solidFill>
                <a:latin typeface="+mn-lt"/>
                <a:ea typeface="Calibri"/>
                <a:cs typeface="Calibri"/>
                <a:sym typeface="Calibri"/>
              </a:rPr>
              <a:t>Kaepernick</a:t>
            </a:r>
            <a:r>
              <a:rPr lang="en-US" sz="5600" b="1" dirty="0" smtClean="0">
                <a:solidFill>
                  <a:srgbClr val="009A46"/>
                </a:solidFill>
                <a:latin typeface="+mn-lt"/>
                <a:ea typeface="Calibri"/>
                <a:cs typeface="Calibri"/>
                <a:sym typeface="Calibri"/>
              </a:rPr>
              <a:t> article. They will be due on Monday. If you would like me to share yours with the class in order to grade and provide feedback, please hand me a copy of your reflections. I definitely need 2-3 volunteers per hour. I will make sure to remove your name from it. </a:t>
            </a:r>
            <a:r>
              <a:rPr lang="en-US" sz="5600" b="1" dirty="0" smtClean="0">
                <a:solidFill>
                  <a:srgbClr val="009A46"/>
                </a:solidFill>
                <a:latin typeface="+mn-lt"/>
                <a:ea typeface="Calibri"/>
                <a:cs typeface="Calibri"/>
                <a:sym typeface="Wingdings"/>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07762841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Quiz = Monday</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3,  5, 6) **If you finish, bring me your test so I can score it! </a:t>
            </a:r>
            <a:r>
              <a:rPr lang="en-US" sz="5600" dirty="0" smtClean="0">
                <a:latin typeface="+mn-lt"/>
                <a:ea typeface="Calibri"/>
                <a:cs typeface="Calibri"/>
                <a:sym typeface="Wingdings" panose="05000000000000000000" pitchFamily="2" charset="2"/>
              </a:rPr>
              <a: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samples of reflection paragraphs for AOTW and score them.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answers to the Prefix/suffix/root Quiz from this past Monday.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fill out the sign up form for SSR books.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Study for your Quiz on prefixes, suffixes and roots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have an SSR book to bring with you on Monday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44130902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9/26/16 Agenda</a:t>
            </a:r>
          </a:p>
        </p:txBody>
      </p:sp>
      <p:sp>
        <p:nvSpPr>
          <p:cNvPr id="58" name="Shape 58"/>
          <p:cNvSpPr txBox="1">
            <a:spLocks noGrp="1"/>
          </p:cNvSpPr>
          <p:nvPr>
            <p:ph type="body" idx="4294967295"/>
          </p:nvPr>
        </p:nvSpPr>
        <p:spPr>
          <a:xfrm>
            <a:off x="228600" y="762000"/>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study for your prefix/suffix/roots quiz</a:t>
            </a:r>
            <a:endParaRPr lang="en-US" sz="56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(study for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 over prefix/suffix/roots</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AOTW #2 (Staple: article, reflections, questions)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extra credit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out AOTW #3 (talk to the text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purpose for writing a text</a:t>
            </a:r>
            <a:r>
              <a:rPr lang="en-US" sz="56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9913798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9/26/16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47500" lnSpcReduction="20000"/>
          </a:bodyPr>
          <a:lstStyle/>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Exit Ticket: </a:t>
            </a:r>
            <a:r>
              <a:rPr lang="en-US" sz="5600" dirty="0" smtClean="0">
                <a:latin typeface="+mn-lt"/>
                <a:ea typeface="Calibri"/>
                <a:cs typeface="Calibri"/>
                <a:sym typeface="Calibri"/>
              </a:rPr>
              <a:t>Answer the following prompt in 4-5 complete sentences: If this data reflected how often your teachers lie to you, how would this be different? How would it make you feel? </a:t>
            </a: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51534638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9/6/16 Agenda</a:t>
            </a:r>
          </a:p>
        </p:txBody>
      </p:sp>
      <p:sp>
        <p:nvSpPr>
          <p:cNvPr id="58" name="Shape 58"/>
          <p:cNvSpPr txBox="1">
            <a:spLocks noGrp="1"/>
          </p:cNvSpPr>
          <p:nvPr>
            <p:ph type="body" idx="4294967295"/>
          </p:nvPr>
        </p:nvSpPr>
        <p:spPr>
          <a:xfrm>
            <a:off x="152400" y="934939"/>
            <a:ext cx="88392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Take Attendance</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Building Announcements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Introduce </a:t>
            </a:r>
            <a:r>
              <a:rPr lang="en-US" sz="2000" dirty="0" smtClean="0">
                <a:latin typeface="Calibri"/>
                <a:ea typeface="Calibri"/>
                <a:cs typeface="Calibri"/>
                <a:sym typeface="Calibri"/>
              </a:rPr>
              <a:t>Remind </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Ice 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4" name="TextBox 3"/>
          <p:cNvSpPr txBox="1"/>
          <p:nvPr/>
        </p:nvSpPr>
        <p:spPr>
          <a:xfrm>
            <a:off x="176784" y="4343401"/>
            <a:ext cx="8382000" cy="933589"/>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9/27/16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429261473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9/27/16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52577682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9/28/16 </a:t>
            </a:r>
            <a:r>
              <a:rPr lang="en-US" altLang="en-US" sz="4400" dirty="0" smtClean="0">
                <a:latin typeface="Calibri" pitchFamily="34" charset="0"/>
                <a:cs typeface="Arial" charset="0"/>
                <a:sym typeface="Calibri" pitchFamily="34" charset="0"/>
              </a:rPr>
              <a:t>Agenda</a:t>
            </a:r>
          </a:p>
        </p:txBody>
      </p:sp>
      <p:graphicFrame>
        <p:nvGraphicFramePr>
          <p:cNvPr id="2" name="Table 1"/>
          <p:cNvGraphicFramePr>
            <a:graphicFrameLocks noGrp="1"/>
          </p:cNvGraphicFramePr>
          <p:nvPr>
            <p:extLst>
              <p:ext uri="{D42A27DB-BD31-4B8C-83A1-F6EECF244321}">
                <p14:modId xmlns:p14="http://schemas.microsoft.com/office/powerpoint/2010/main" val="305445946"/>
              </p:ext>
            </p:extLst>
          </p:nvPr>
        </p:nvGraphicFramePr>
        <p:xfrm>
          <a:off x="609600" y="1397000"/>
          <a:ext cx="8001000" cy="1630680"/>
        </p:xfrm>
        <a:graphic>
          <a:graphicData uri="http://schemas.openxmlformats.org/drawingml/2006/table">
            <a:tbl>
              <a:tblPr firstRow="1" bandRow="1"/>
              <a:tblGrid>
                <a:gridCol w="1000125"/>
                <a:gridCol w="1590675"/>
                <a:gridCol w="1371600"/>
                <a:gridCol w="2057400"/>
                <a:gridCol w="1981200"/>
              </a:tblGrid>
              <a:tr h="370840">
                <a:tc>
                  <a:txBody>
                    <a:bodyPr/>
                    <a:lstStyle/>
                    <a:p>
                      <a:r>
                        <a:rPr lang="en-US" dirty="0" smtClean="0"/>
                        <a:t>Date</a:t>
                      </a:r>
                      <a:endParaRPr lang="en-US" dirty="0"/>
                    </a:p>
                  </a:txBody>
                  <a:tcPr/>
                </a:tc>
                <a:tc>
                  <a:txBody>
                    <a:bodyPr/>
                    <a:lstStyle/>
                    <a:p>
                      <a:r>
                        <a:rPr lang="en-US" dirty="0" smtClean="0"/>
                        <a:t>Prefix/suffix/root</a:t>
                      </a:r>
                      <a:endParaRPr lang="en-US" dirty="0"/>
                    </a:p>
                  </a:txBody>
                  <a:tcPr/>
                </a:tc>
                <a:tc>
                  <a:txBody>
                    <a:bodyPr/>
                    <a:lstStyle/>
                    <a:p>
                      <a:r>
                        <a:rPr lang="en-US" dirty="0" smtClean="0"/>
                        <a:t>Definition</a:t>
                      </a:r>
                      <a:endParaRPr lang="en-US" dirty="0"/>
                    </a:p>
                  </a:txBody>
                  <a:tcPr/>
                </a:tc>
                <a:tc>
                  <a:txBody>
                    <a:bodyPr/>
                    <a:lstStyle/>
                    <a:p>
                      <a:r>
                        <a:rPr lang="en-US" dirty="0" smtClean="0"/>
                        <a:t>Example</a:t>
                      </a:r>
                      <a:r>
                        <a:rPr lang="en-US" baseline="0" dirty="0" smtClean="0"/>
                        <a:t> + your example</a:t>
                      </a:r>
                      <a:endParaRPr lang="en-US" dirty="0"/>
                    </a:p>
                  </a:txBody>
                  <a:tcPr/>
                </a:tc>
                <a:tc>
                  <a:txBody>
                    <a:bodyPr/>
                    <a:lstStyle/>
                    <a:p>
                      <a:r>
                        <a:rPr lang="en-US" dirty="0" smtClean="0"/>
                        <a:t>Sentence</a:t>
                      </a:r>
                      <a:endParaRPr lang="en-US" dirty="0"/>
                    </a:p>
                  </a:txBody>
                  <a:tcPr/>
                </a:tc>
              </a:tr>
              <a:tr h="370840">
                <a:tc>
                  <a:txBody>
                    <a:bodyPr/>
                    <a:lstStyle/>
                    <a:p>
                      <a:r>
                        <a:rPr lang="en-US" dirty="0" smtClean="0"/>
                        <a:t>9/28</a:t>
                      </a:r>
                      <a:endParaRPr lang="en-US" dirty="0"/>
                    </a:p>
                  </a:txBody>
                  <a:tcPr/>
                </a:tc>
                <a:tc>
                  <a:txBody>
                    <a:bodyPr/>
                    <a:lstStyle/>
                    <a:p>
                      <a:r>
                        <a:rPr lang="en-US" dirty="0" smtClean="0"/>
                        <a:t>-logy</a:t>
                      </a:r>
                      <a:endParaRPr lang="en-US" dirty="0"/>
                    </a:p>
                  </a:txBody>
                  <a:tcPr/>
                </a:tc>
                <a:tc>
                  <a:txBody>
                    <a:bodyPr/>
                    <a:lstStyle/>
                    <a:p>
                      <a:r>
                        <a:rPr lang="en-US" dirty="0" smtClean="0"/>
                        <a:t>study of</a:t>
                      </a:r>
                      <a:endParaRPr lang="en-US" dirty="0"/>
                    </a:p>
                  </a:txBody>
                  <a:tcPr/>
                </a:tc>
                <a:tc>
                  <a:txBody>
                    <a:bodyPr/>
                    <a:lstStyle/>
                    <a:p>
                      <a:r>
                        <a:rPr lang="en-US" dirty="0" smtClean="0"/>
                        <a:t>astrology</a:t>
                      </a:r>
                      <a:endParaRPr lang="en-US" dirty="0"/>
                    </a:p>
                  </a:txBody>
                  <a:tcPr/>
                </a:tc>
                <a:tc>
                  <a:txBody>
                    <a:bodyPr/>
                    <a:lstStyle/>
                    <a:p>
                      <a:endParaRPr lang="en-US"/>
                    </a:p>
                  </a:txBody>
                  <a:tcPr/>
                </a:tc>
              </a:tr>
              <a:tr h="370840">
                <a:tc>
                  <a:txBody>
                    <a:bodyPr/>
                    <a:lstStyle/>
                    <a:p>
                      <a:r>
                        <a:rPr lang="en-US" dirty="0" smtClean="0"/>
                        <a:t>9/28</a:t>
                      </a:r>
                      <a:endParaRPr lang="en-US" dirty="0"/>
                    </a:p>
                  </a:txBody>
                  <a:tcPr/>
                </a:tc>
                <a:tc>
                  <a:txBody>
                    <a:bodyPr/>
                    <a:lstStyle/>
                    <a:p>
                      <a:r>
                        <a:rPr lang="en-US" dirty="0" smtClean="0"/>
                        <a:t>mal-</a:t>
                      </a:r>
                      <a:endParaRPr lang="en-US" dirty="0"/>
                    </a:p>
                  </a:txBody>
                  <a:tcPr/>
                </a:tc>
                <a:tc>
                  <a:txBody>
                    <a:bodyPr/>
                    <a:lstStyle/>
                    <a:p>
                      <a:r>
                        <a:rPr lang="en-US" dirty="0" smtClean="0"/>
                        <a:t>ill</a:t>
                      </a:r>
                      <a:endParaRPr lang="en-US" dirty="0"/>
                    </a:p>
                  </a:txBody>
                  <a:tcPr/>
                </a:tc>
                <a:tc>
                  <a:txBody>
                    <a:bodyPr/>
                    <a:lstStyle/>
                    <a:p>
                      <a:r>
                        <a:rPr lang="en-US" dirty="0" smtClean="0"/>
                        <a:t>malpractice</a:t>
                      </a:r>
                      <a:endParaRPr lang="en-US" dirty="0"/>
                    </a:p>
                  </a:txBody>
                  <a:tcPr/>
                </a:tc>
                <a:tc>
                  <a:txBody>
                    <a:bodyPr/>
                    <a:lstStyle/>
                    <a:p>
                      <a:endParaRPr lang="en-US"/>
                    </a:p>
                  </a:txBody>
                  <a:tcPr/>
                </a:tc>
              </a:tr>
              <a:tr h="370840">
                <a:tc>
                  <a:txBody>
                    <a:bodyPr/>
                    <a:lstStyle/>
                    <a:p>
                      <a:r>
                        <a:rPr lang="en-US" dirty="0" smtClean="0"/>
                        <a:t>9/28</a:t>
                      </a:r>
                      <a:endParaRPr lang="en-US" dirty="0"/>
                    </a:p>
                  </a:txBody>
                  <a:tcPr/>
                </a:tc>
                <a:tc>
                  <a:txBody>
                    <a:bodyPr/>
                    <a:lstStyle/>
                    <a:p>
                      <a:r>
                        <a:rPr lang="en-US" dirty="0" smtClean="0"/>
                        <a:t>-meter; </a:t>
                      </a:r>
                      <a:r>
                        <a:rPr lang="en-US" dirty="0" err="1" smtClean="0"/>
                        <a:t>metry</a:t>
                      </a:r>
                      <a:endParaRPr lang="en-US" dirty="0"/>
                    </a:p>
                  </a:txBody>
                  <a:tcPr/>
                </a:tc>
                <a:tc>
                  <a:txBody>
                    <a:bodyPr/>
                    <a:lstStyle/>
                    <a:p>
                      <a:r>
                        <a:rPr lang="en-US" dirty="0" smtClean="0"/>
                        <a:t>measure</a:t>
                      </a:r>
                      <a:endParaRPr lang="en-US" dirty="0"/>
                    </a:p>
                  </a:txBody>
                  <a:tcPr/>
                </a:tc>
                <a:tc>
                  <a:txBody>
                    <a:bodyPr/>
                    <a:lstStyle/>
                    <a:p>
                      <a:r>
                        <a:rPr lang="en-US" dirty="0" smtClean="0"/>
                        <a:t>thermometer, geometry</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783563526"/>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9/28/16 Record Practice Scores</a:t>
            </a:r>
          </a:p>
        </p:txBody>
      </p:sp>
      <p:sp>
        <p:nvSpPr>
          <p:cNvPr id="3" name="TextBox 2"/>
          <p:cNvSpPr txBox="1"/>
          <p:nvPr/>
        </p:nvSpPr>
        <p:spPr>
          <a:xfrm>
            <a:off x="1143000" y="1447800"/>
            <a:ext cx="6781800" cy="1169551"/>
          </a:xfrm>
          <a:prstGeom prst="rect">
            <a:avLst/>
          </a:prstGeom>
          <a:noFill/>
        </p:spPr>
        <p:txBody>
          <a:bodyPr wrap="square" rtlCol="0">
            <a:spAutoFit/>
          </a:bodyPr>
          <a:lstStyle/>
          <a:p>
            <a:pPr marL="342900" indent="-342900">
              <a:buAutoNum type="arabicParenR"/>
            </a:pPr>
            <a:r>
              <a:rPr lang="en-US" dirty="0" smtClean="0"/>
              <a:t>Sign into your school Google Account = </a:t>
            </a:r>
            <a:r>
              <a:rPr lang="en-US" dirty="0" smtClean="0">
                <a:hlinkClick r:id="rId3"/>
              </a:rPr>
              <a:t>student#@dearbornschools.org</a:t>
            </a:r>
            <a:endParaRPr lang="en-US" dirty="0" smtClean="0"/>
          </a:p>
          <a:p>
            <a:pPr marL="342900" indent="-342900">
              <a:buAutoNum type="arabicParenR"/>
            </a:pPr>
            <a:r>
              <a:rPr lang="en-US" dirty="0" smtClean="0"/>
              <a:t>Open a new tab and go to my Google Classroom webpage</a:t>
            </a:r>
          </a:p>
          <a:p>
            <a:pPr marL="342900" indent="-342900">
              <a:buAutoNum type="arabicParenR"/>
            </a:pPr>
            <a:r>
              <a:rPr lang="en-US" dirty="0" smtClean="0"/>
              <a:t>Open the SAT Practice Document and record all scores from practice quizzes (4 Reading + all of the grammar)</a:t>
            </a:r>
          </a:p>
          <a:p>
            <a:pPr marL="342900" indent="-342900">
              <a:buAutoNum type="arabicParenR"/>
            </a:pPr>
            <a:r>
              <a:rPr lang="en-US" dirty="0" smtClean="0"/>
              <a:t>Save your Doc to your Google Drive</a:t>
            </a:r>
          </a:p>
        </p:txBody>
      </p:sp>
      <p:sp>
        <p:nvSpPr>
          <p:cNvPr id="4" name="TextBox 3"/>
          <p:cNvSpPr txBox="1"/>
          <p:nvPr/>
        </p:nvSpPr>
        <p:spPr>
          <a:xfrm>
            <a:off x="1143000" y="2895600"/>
            <a:ext cx="6553200" cy="1384995"/>
          </a:xfrm>
          <a:prstGeom prst="rect">
            <a:avLst/>
          </a:prstGeom>
          <a:noFill/>
        </p:spPr>
        <p:txBody>
          <a:bodyPr wrap="square" rtlCol="0">
            <a:spAutoFit/>
          </a:bodyPr>
          <a:lstStyle/>
          <a:p>
            <a:r>
              <a:rPr lang="en-US" b="1" dirty="0" smtClean="0"/>
              <a:t>Google Classroom Codes:</a:t>
            </a:r>
          </a:p>
          <a:p>
            <a:endParaRPr lang="en-US" dirty="0"/>
          </a:p>
          <a:p>
            <a:r>
              <a:rPr lang="en-US" dirty="0" smtClean="0"/>
              <a:t>2</a:t>
            </a:r>
            <a:r>
              <a:rPr lang="en-US" baseline="30000" dirty="0" smtClean="0"/>
              <a:t>nd</a:t>
            </a:r>
            <a:r>
              <a:rPr lang="en-US" dirty="0" smtClean="0"/>
              <a:t> = y4u5h2</a:t>
            </a:r>
          </a:p>
          <a:p>
            <a:r>
              <a:rPr lang="en-US" dirty="0" smtClean="0"/>
              <a:t>3</a:t>
            </a:r>
            <a:r>
              <a:rPr lang="en-US" baseline="30000" dirty="0" smtClean="0"/>
              <a:t>rd</a:t>
            </a:r>
            <a:r>
              <a:rPr lang="en-US" dirty="0" smtClean="0"/>
              <a:t> = ejc03b</a:t>
            </a:r>
          </a:p>
          <a:p>
            <a:r>
              <a:rPr lang="en-US" dirty="0" smtClean="0"/>
              <a:t>5</a:t>
            </a:r>
            <a:r>
              <a:rPr lang="en-US" baseline="30000" dirty="0" smtClean="0"/>
              <a:t>th</a:t>
            </a:r>
            <a:r>
              <a:rPr lang="en-US" dirty="0" smtClean="0"/>
              <a:t> = ioq9j2r</a:t>
            </a:r>
          </a:p>
          <a:p>
            <a:r>
              <a:rPr lang="en-US" dirty="0" smtClean="0"/>
              <a:t>6</a:t>
            </a:r>
            <a:r>
              <a:rPr lang="en-US" baseline="30000" dirty="0" smtClean="0"/>
              <a:t>th</a:t>
            </a:r>
            <a:r>
              <a:rPr lang="en-US" dirty="0" smtClean="0"/>
              <a:t> = </a:t>
            </a:r>
            <a:r>
              <a:rPr lang="en-US" dirty="0" err="1" smtClean="0"/>
              <a:t>xuxnspu</a:t>
            </a:r>
            <a:endParaRPr lang="en-US" dirty="0"/>
          </a:p>
        </p:txBody>
      </p:sp>
      <p:sp>
        <p:nvSpPr>
          <p:cNvPr id="5" name="TextBox 4"/>
          <p:cNvSpPr txBox="1"/>
          <p:nvPr/>
        </p:nvSpPr>
        <p:spPr>
          <a:xfrm>
            <a:off x="1143000" y="4558844"/>
            <a:ext cx="6705600" cy="2031325"/>
          </a:xfrm>
          <a:prstGeom prst="rect">
            <a:avLst/>
          </a:prstGeom>
          <a:noFill/>
        </p:spPr>
        <p:txBody>
          <a:bodyPr wrap="square" rtlCol="0">
            <a:spAutoFit/>
          </a:bodyPr>
          <a:lstStyle/>
          <a:p>
            <a:r>
              <a:rPr lang="en-US" b="1" smtClean="0"/>
              <a:t>Khan Academy</a:t>
            </a:r>
          </a:p>
          <a:p>
            <a:endParaRPr lang="en-US" b="1" dirty="0" smtClean="0"/>
          </a:p>
          <a:p>
            <a:r>
              <a:rPr lang="en-US" dirty="0" smtClean="0"/>
              <a:t>When you sign into Khan Academy:</a:t>
            </a:r>
          </a:p>
          <a:p>
            <a:pPr marL="342900" indent="-342900">
              <a:buAutoNum type="arabicParenR"/>
            </a:pPr>
            <a:r>
              <a:rPr lang="en-US" dirty="0" smtClean="0"/>
              <a:t>Click “Subjects” in the top right corner</a:t>
            </a:r>
          </a:p>
          <a:p>
            <a:pPr marL="342900" indent="-342900">
              <a:buAutoNum type="arabicParenR"/>
            </a:pPr>
            <a:r>
              <a:rPr lang="en-US" dirty="0" smtClean="0"/>
              <a:t>Go to ”Test Prep” on the right and click “SAT”</a:t>
            </a:r>
          </a:p>
          <a:p>
            <a:pPr marL="342900" indent="-342900">
              <a:buAutoNum type="arabicParenR"/>
            </a:pPr>
            <a:r>
              <a:rPr lang="en-US" dirty="0" smtClean="0"/>
              <a:t>Click ”Practice” towards the top</a:t>
            </a:r>
          </a:p>
          <a:p>
            <a:pPr marL="342900" indent="-342900">
              <a:buAutoNum type="arabicParenR"/>
            </a:pPr>
            <a:r>
              <a:rPr lang="en-US" dirty="0" smtClean="0"/>
              <a:t>Make sure you click over to “Reading and Writing” (grammar is towards the bottom, below ”Writing”)</a:t>
            </a:r>
          </a:p>
          <a:p>
            <a:pPr marL="342900" indent="-342900">
              <a:buAutoNum type="arabicParenR"/>
            </a:pPr>
            <a:r>
              <a:rPr lang="en-US" dirty="0" smtClean="0"/>
              <a:t>Click “Review” to view all scores after completing quizzes</a:t>
            </a:r>
            <a:endParaRPr lang="en-US" dirty="0"/>
          </a:p>
        </p:txBody>
      </p:sp>
    </p:spTree>
    <p:extLst>
      <p:ext uri="{BB962C8B-B14F-4D97-AF65-F5344CB8AC3E}">
        <p14:creationId xmlns:p14="http://schemas.microsoft.com/office/powerpoint/2010/main" val="178062175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9/29/16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(20 minutes) + Log #2</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2 and 3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and Make up for Quiz 2 = today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010199795"/>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9/29/16 Agenda</a:t>
            </a:r>
          </a:p>
        </p:txBody>
      </p:sp>
      <p:graphicFrame>
        <p:nvGraphicFramePr>
          <p:cNvPr id="2" name="Table 1"/>
          <p:cNvGraphicFramePr>
            <a:graphicFrameLocks noGrp="1"/>
          </p:cNvGraphicFramePr>
          <p:nvPr>
            <p:extLst>
              <p:ext uri="{D42A27DB-BD31-4B8C-83A1-F6EECF244321}">
                <p14:modId xmlns:p14="http://schemas.microsoft.com/office/powerpoint/2010/main" val="1132713813"/>
              </p:ext>
            </p:extLst>
          </p:nvPr>
        </p:nvGraphicFramePr>
        <p:xfrm>
          <a:off x="381000" y="1397000"/>
          <a:ext cx="8458199" cy="3982474"/>
        </p:xfrm>
        <a:graphic>
          <a:graphicData uri="http://schemas.openxmlformats.org/drawingml/2006/table">
            <a:tbl>
              <a:tblPr firstRow="1" bandRow="1"/>
              <a:tblGrid>
                <a:gridCol w="762000"/>
                <a:gridCol w="2135716"/>
                <a:gridCol w="1409700"/>
                <a:gridCol w="1407584"/>
                <a:gridCol w="27431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9/29</a:t>
                      </a:r>
                      <a:endParaRPr lang="en-US" dirty="0"/>
                    </a:p>
                  </a:txBody>
                  <a:tcPr/>
                </a:tc>
                <a:tc>
                  <a:txBody>
                    <a:bodyPr/>
                    <a:lstStyle/>
                    <a:p>
                      <a:r>
                        <a:rPr lang="en-US" dirty="0" smtClean="0"/>
                        <a:t>micro-</a:t>
                      </a:r>
                      <a:endParaRPr lang="en-US" dirty="0"/>
                    </a:p>
                  </a:txBody>
                  <a:tcPr/>
                </a:tc>
                <a:tc>
                  <a:txBody>
                    <a:bodyPr/>
                    <a:lstStyle/>
                    <a:p>
                      <a:r>
                        <a:rPr lang="en-US" dirty="0" smtClean="0"/>
                        <a:t>Small</a:t>
                      </a:r>
                      <a:endParaRPr lang="en-US" dirty="0"/>
                    </a:p>
                  </a:txBody>
                  <a:tcPr/>
                </a:tc>
                <a:tc>
                  <a:txBody>
                    <a:bodyPr/>
                    <a:lstStyle/>
                    <a:p>
                      <a:r>
                        <a:rPr lang="en-US" dirty="0" smtClean="0"/>
                        <a:t>Microbiology</a:t>
                      </a:r>
                      <a:endParaRPr lang="en-US" dirty="0"/>
                    </a:p>
                  </a:txBody>
                  <a:tcPr/>
                </a:tc>
                <a:tc>
                  <a:txBody>
                    <a:bodyPr/>
                    <a:lstStyle/>
                    <a:p>
                      <a:endParaRPr lang="en-US" dirty="0"/>
                    </a:p>
                  </a:txBody>
                  <a:tcPr/>
                </a:tc>
              </a:tr>
              <a:tr h="756399">
                <a:tc>
                  <a:txBody>
                    <a:bodyPr/>
                    <a:lstStyle/>
                    <a:p>
                      <a:r>
                        <a:rPr lang="en-US" dirty="0" smtClean="0"/>
                        <a:t>9/29</a:t>
                      </a:r>
                      <a:endParaRPr lang="en-US" dirty="0"/>
                    </a:p>
                  </a:txBody>
                  <a:tcPr/>
                </a:tc>
                <a:tc>
                  <a:txBody>
                    <a:bodyPr/>
                    <a:lstStyle/>
                    <a:p>
                      <a:r>
                        <a:rPr lang="en-US" dirty="0" err="1" smtClean="0"/>
                        <a:t>mis</a:t>
                      </a:r>
                      <a:r>
                        <a:rPr lang="en-US" dirty="0" smtClean="0"/>
                        <a:t>-</a:t>
                      </a:r>
                      <a:endParaRPr lang="en-US" dirty="0"/>
                    </a:p>
                  </a:txBody>
                  <a:tcPr/>
                </a:tc>
                <a:tc>
                  <a:txBody>
                    <a:bodyPr/>
                    <a:lstStyle/>
                    <a:p>
                      <a:r>
                        <a:rPr lang="en-US" dirty="0" smtClean="0"/>
                        <a:t>Wrong</a:t>
                      </a:r>
                      <a:endParaRPr lang="en-US" dirty="0"/>
                    </a:p>
                  </a:txBody>
                  <a:tcPr/>
                </a:tc>
                <a:tc>
                  <a:txBody>
                    <a:bodyPr/>
                    <a:lstStyle/>
                    <a:p>
                      <a:r>
                        <a:rPr lang="en-US" dirty="0" smtClean="0"/>
                        <a:t>Misunderstood</a:t>
                      </a:r>
                      <a:endParaRPr lang="en-US" dirty="0"/>
                    </a:p>
                  </a:txBody>
                  <a:tcPr/>
                </a:tc>
                <a:tc>
                  <a:txBody>
                    <a:bodyPr/>
                    <a:lstStyle/>
                    <a:p>
                      <a:endParaRPr lang="en-US" dirty="0"/>
                    </a:p>
                  </a:txBody>
                  <a:tcPr/>
                </a:tc>
              </a:tr>
              <a:tr h="756399">
                <a:tc>
                  <a:txBody>
                    <a:bodyPr/>
                    <a:lstStyle/>
                    <a:p>
                      <a:r>
                        <a:rPr lang="en-US" dirty="0" smtClean="0"/>
                        <a:t>9/29</a:t>
                      </a:r>
                      <a:endParaRPr lang="en-US" dirty="0"/>
                    </a:p>
                  </a:txBody>
                  <a:tcPr/>
                </a:tc>
                <a:tc>
                  <a:txBody>
                    <a:bodyPr/>
                    <a:lstStyle/>
                    <a:p>
                      <a:r>
                        <a:rPr lang="en-US" dirty="0" smtClean="0"/>
                        <a:t>mono-</a:t>
                      </a:r>
                      <a:endParaRPr lang="en-US" dirty="0"/>
                    </a:p>
                  </a:txBody>
                  <a:tcPr/>
                </a:tc>
                <a:tc>
                  <a:txBody>
                    <a:bodyPr/>
                    <a:lstStyle/>
                    <a:p>
                      <a:r>
                        <a:rPr lang="en-US" dirty="0" smtClean="0"/>
                        <a:t>One; alone</a:t>
                      </a:r>
                      <a:endParaRPr lang="en-US" dirty="0"/>
                    </a:p>
                  </a:txBody>
                  <a:tcPr/>
                </a:tc>
                <a:tc>
                  <a:txBody>
                    <a:bodyPr/>
                    <a:lstStyle/>
                    <a:p>
                      <a:r>
                        <a:rPr lang="en-US" dirty="0" smtClean="0"/>
                        <a:t>monopoly</a:t>
                      </a:r>
                      <a:endParaRPr lang="en-US" dirty="0"/>
                    </a:p>
                  </a:txBody>
                  <a:tcPr/>
                </a:tc>
                <a:tc>
                  <a:txBody>
                    <a:bodyPr/>
                    <a:lstStyle/>
                    <a:p>
                      <a:endParaRPr lang="en-US" dirty="0"/>
                    </a:p>
                  </a:txBody>
                  <a:tcPr/>
                </a:tc>
              </a:tr>
              <a:tr h="534717">
                <a:tc>
                  <a:txBody>
                    <a:bodyPr/>
                    <a:lstStyle/>
                    <a:p>
                      <a:r>
                        <a:rPr lang="en-US" dirty="0" smtClean="0"/>
                        <a:t>9/29</a:t>
                      </a:r>
                      <a:endParaRPr lang="en-US" dirty="0"/>
                    </a:p>
                  </a:txBody>
                  <a:tcPr/>
                </a:tc>
                <a:tc>
                  <a:txBody>
                    <a:bodyPr/>
                    <a:lstStyle/>
                    <a:p>
                      <a:r>
                        <a:rPr lang="en-US" dirty="0" smtClean="0"/>
                        <a:t>mort</a:t>
                      </a:r>
                      <a:endParaRPr lang="en-US" dirty="0"/>
                    </a:p>
                  </a:txBody>
                  <a:tcPr/>
                </a:tc>
                <a:tc>
                  <a:txBody>
                    <a:bodyPr/>
                    <a:lstStyle/>
                    <a:p>
                      <a:r>
                        <a:rPr lang="en-US" dirty="0" smtClean="0"/>
                        <a:t>Die; death</a:t>
                      </a:r>
                      <a:endParaRPr lang="en-US" dirty="0"/>
                    </a:p>
                  </a:txBody>
                  <a:tcPr/>
                </a:tc>
                <a:tc>
                  <a:txBody>
                    <a:bodyPr/>
                    <a:lstStyle/>
                    <a:p>
                      <a:r>
                        <a:rPr lang="en-US" dirty="0" smtClean="0"/>
                        <a:t>mortal</a:t>
                      </a:r>
                      <a:endParaRPr lang="en-US" dirty="0"/>
                    </a:p>
                  </a:txBody>
                  <a:tcPr/>
                </a:tc>
                <a:tc>
                  <a:txBody>
                    <a:bodyPr/>
                    <a:lstStyle/>
                    <a:p>
                      <a:endParaRPr lang="en-US" dirty="0"/>
                    </a:p>
                  </a:txBody>
                  <a:tcPr/>
                </a:tc>
              </a:tr>
              <a:tr h="464118">
                <a:tc>
                  <a:txBody>
                    <a:bodyPr/>
                    <a:lstStyle/>
                    <a:p>
                      <a:r>
                        <a:rPr lang="en-US" dirty="0" smtClean="0"/>
                        <a:t>9/29</a:t>
                      </a:r>
                      <a:endParaRPr lang="en-US" dirty="0"/>
                    </a:p>
                  </a:txBody>
                  <a:tcPr/>
                </a:tc>
                <a:tc>
                  <a:txBody>
                    <a:bodyPr/>
                    <a:lstStyle/>
                    <a:p>
                      <a:r>
                        <a:rPr lang="en-US" dirty="0" smtClean="0"/>
                        <a:t>-ness</a:t>
                      </a:r>
                      <a:endParaRPr lang="en-US" dirty="0"/>
                    </a:p>
                  </a:txBody>
                  <a:tcPr/>
                </a:tc>
                <a:tc>
                  <a:txBody>
                    <a:bodyPr/>
                    <a:lstStyle/>
                    <a:p>
                      <a:r>
                        <a:rPr lang="en-US" dirty="0" smtClean="0"/>
                        <a:t>The quality of</a:t>
                      </a:r>
                      <a:endParaRPr lang="en-US" dirty="0"/>
                    </a:p>
                  </a:txBody>
                  <a:tcPr/>
                </a:tc>
                <a:tc>
                  <a:txBody>
                    <a:bodyPr/>
                    <a:lstStyle/>
                    <a:p>
                      <a:r>
                        <a:rPr lang="en-US" dirty="0" smtClean="0"/>
                        <a:t>happiness</a:t>
                      </a:r>
                      <a:endParaRPr lang="en-US" dirty="0"/>
                    </a:p>
                  </a:txBody>
                  <a:tcPr/>
                </a:tc>
                <a:tc>
                  <a:txBody>
                    <a:bodyPr/>
                    <a:lstStyle/>
                    <a:p>
                      <a:endParaRPr lang="en-US" dirty="0" smtClean="0"/>
                    </a:p>
                    <a:p>
                      <a:endParaRPr lang="en-US" dirty="0" smtClean="0"/>
                    </a:p>
                  </a:txBody>
                  <a:tcPr/>
                </a:tc>
              </a:tr>
            </a:tbl>
          </a:graphicData>
        </a:graphic>
      </p:graphicFrame>
    </p:spTree>
    <p:extLst>
      <p:ext uri="{BB962C8B-B14F-4D97-AF65-F5344CB8AC3E}">
        <p14:creationId xmlns:p14="http://schemas.microsoft.com/office/powerpoint/2010/main" val="1445843016"/>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9/30/16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Bell Work activity (complete it with a partner and put both of your names on it). **No more than 3 people to a group.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(story activity)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minutes) + Log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are due Monday!!!! </a:t>
            </a:r>
            <a:r>
              <a:rPr lang="en-US" sz="5600" b="1" dirty="0" smtClean="0">
                <a:solidFill>
                  <a:srgbClr val="009A46"/>
                </a:solidFill>
                <a:latin typeface="+mn-lt"/>
                <a:ea typeface="Calibri"/>
                <a:cs typeface="Calibri"/>
                <a:sym typeface="Wingdings" panose="05000000000000000000" pitchFamily="2" charset="2"/>
              </a:rPr>
              <a:t> </a:t>
            </a:r>
            <a:endParaRPr lang="en-US" sz="56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324538932"/>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Study for your prefix/suffix/root Quiz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Work-Study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Prefix/suffix/roots Quiz #3 (F = AB, G = AC)</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Anticipation Guide for The Crucible (cross out “agree and disagree,” then follow the scale on the board.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AOTW #3 **You are not turning this in because tomorrow we are going to do some preparation for Socratic Seminar and conduct our first one on Wednesday. 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will be checked in for credit, but you will be able to use all of your materials for our preparation for Socratic Seminar (on Wednesday).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3924831310"/>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10/3/16 Agenda</a:t>
            </a:r>
          </a:p>
        </p:txBody>
      </p:sp>
      <p:sp>
        <p:nvSpPr>
          <p:cNvPr id="58" name="Shape 58"/>
          <p:cNvSpPr txBox="1">
            <a:spLocks noGrp="1"/>
          </p:cNvSpPr>
          <p:nvPr>
            <p:ph type="body" idx="4294967295"/>
          </p:nvPr>
        </p:nvSpPr>
        <p:spPr>
          <a:xfrm>
            <a:off x="152400" y="934938"/>
            <a:ext cx="8839200" cy="5770662"/>
          </a:xfrm>
        </p:spPr>
        <p:txBody>
          <a:bodyPr tIns="45700" bIns="45700">
            <a:normAutofit/>
          </a:bodyPr>
          <a:lstStyle/>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a:t>
            </a:r>
            <a:r>
              <a:rPr lang="en-US" sz="4000" b="1" dirty="0" err="1" smtClean="0">
                <a:solidFill>
                  <a:schemeClr val="tx1"/>
                </a:solidFill>
                <a:latin typeface="+mn-lt"/>
                <a:ea typeface="Calibri"/>
                <a:cs typeface="Calibri"/>
                <a:sym typeface="Calibri"/>
              </a:rPr>
              <a:t>nym</a:t>
            </a:r>
            <a:r>
              <a:rPr lang="en-US" sz="4000" b="1" dirty="0" smtClean="0">
                <a:solidFill>
                  <a:schemeClr val="tx1"/>
                </a:solidFill>
                <a:latin typeface="+mn-lt"/>
                <a:ea typeface="Calibri"/>
                <a:cs typeface="Calibri"/>
                <a:sym typeface="Calibri"/>
              </a:rPr>
              <a:t> = name</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omni</a:t>
            </a:r>
            <a:r>
              <a:rPr lang="en-US" sz="4000" b="1" dirty="0" smtClean="0">
                <a:solidFill>
                  <a:schemeClr val="tx1"/>
                </a:solidFill>
                <a:latin typeface="+mn-lt"/>
                <a:ea typeface="Calibri"/>
                <a:cs typeface="Calibri"/>
                <a:sym typeface="Calibri"/>
              </a:rPr>
              <a:t> = all; of all things</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ortho</a:t>
            </a:r>
            <a:r>
              <a:rPr lang="en-US" sz="4000" b="1" dirty="0" smtClean="0">
                <a:solidFill>
                  <a:schemeClr val="tx1"/>
                </a:solidFill>
                <a:latin typeface="+mn-lt"/>
                <a:ea typeface="Calibri"/>
                <a:cs typeface="Calibri"/>
                <a:sym typeface="Calibri"/>
              </a:rPr>
              <a:t> = straight; upright; correct</a:t>
            </a:r>
          </a:p>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non = not doing; not involved with</a:t>
            </a: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071474843"/>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Discuss responses to Anticipation Guide for </a:t>
            </a:r>
            <a:r>
              <a:rPr lang="en-US" sz="5600" i="1" dirty="0" smtClean="0">
                <a:latin typeface="+mn-lt"/>
                <a:ea typeface="Calibri"/>
                <a:cs typeface="Calibri"/>
                <a:sym typeface="Calibri"/>
              </a:rPr>
              <a:t>The Crucible </a:t>
            </a:r>
            <a:endParaRPr lang="en-US" sz="5600" i="1"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Wednesday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a:latin typeface="+mn-lt"/>
                <a:ea typeface="Calibri"/>
                <a:cs typeface="Calibri"/>
                <a:sym typeface="Wingdings" panose="05000000000000000000" pitchFamily="2" charset="2"/>
                <a:hlinkClick r:id="rId3"/>
              </a:rPr>
              <a:t>https://</a:t>
            </a:r>
            <a:r>
              <a:rPr lang="en-US" sz="5600" dirty="0" smtClean="0">
                <a:latin typeface="+mn-lt"/>
                <a:ea typeface="Calibri"/>
                <a:cs typeface="Calibri"/>
                <a:sym typeface="Wingdings" panose="05000000000000000000" pitchFamily="2" charset="2"/>
                <a:hlinkClick r:id="rId3"/>
              </a:rPr>
              <a:t>www.teachingchannel.org/videos/bring-socratic-seminars-to-the-classroom</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r>
              <a:rPr lang="en-US" sz="5600" dirty="0" smtClean="0">
                <a:latin typeface="+mn-lt"/>
                <a:ea typeface="Calibri"/>
                <a:cs typeface="Calibri"/>
                <a:sym typeface="Calibri"/>
              </a:rPr>
              <a:t>Read your SSR book and log (20 mins = minimum)</a:t>
            </a:r>
            <a:endParaRPr lang="en-US" sz="5600" dirty="0">
              <a:latin typeface="+mn-lt"/>
              <a:ea typeface="Calibri"/>
              <a:cs typeface="Calibri"/>
              <a:sym typeface="Calibri"/>
            </a:endParaRPr>
          </a:p>
        </p:txBody>
      </p:sp>
    </p:spTree>
    <p:extLst>
      <p:ext uri="{BB962C8B-B14F-4D97-AF65-F5344CB8AC3E}">
        <p14:creationId xmlns:p14="http://schemas.microsoft.com/office/powerpoint/2010/main" val="7017406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Schmitt</a:t>
            </a:r>
            <a:endParaRPr lang="en-US" sz="2000" b="1" dirty="0"/>
          </a:p>
        </p:txBody>
      </p:sp>
      <p:pic>
        <p:nvPicPr>
          <p:cNvPr id="5" name="Picture Placeholder 4"/>
          <p:cNvPicPr>
            <a:picLocks noGrp="1" noChangeAspect="1"/>
          </p:cNvPicPr>
          <p:nvPr>
            <p:ph type="pic" idx="2"/>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Text Placeholder 3"/>
          <p:cNvSpPr>
            <a:spLocks noGrp="1"/>
          </p:cNvSpPr>
          <p:nvPr>
            <p:ph type="body" idx="1"/>
          </p:nvPr>
        </p:nvSpPr>
        <p:spPr>
          <a:xfrm>
            <a:off x="1543843" y="5376290"/>
            <a:ext cx="5983287" cy="804861"/>
          </a:xfrm>
        </p:spPr>
        <p:txBody>
          <a:bodyPr/>
          <a:lstStyle/>
          <a:p>
            <a:r>
              <a:rPr lang="en-US" sz="1600" dirty="0" smtClean="0"/>
              <a:t>He is a lawyer. He might agree to defend you if you ever catch a case in Massachusetts.  Sadly, he is not your teacher for LA 5. </a:t>
            </a:r>
            <a:endParaRPr lang="en-US" sz="2000" b="1" dirty="0"/>
          </a:p>
        </p:txBody>
      </p:sp>
    </p:spTree>
    <p:extLst>
      <p:ext uri="{BB962C8B-B14F-4D97-AF65-F5344CB8AC3E}">
        <p14:creationId xmlns:p14="http://schemas.microsoft.com/office/powerpoint/2010/main" val="220436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10/4/16 Agenda</a:t>
            </a:r>
          </a:p>
        </p:txBody>
      </p:sp>
      <p:graphicFrame>
        <p:nvGraphicFramePr>
          <p:cNvPr id="2" name="Table 1"/>
          <p:cNvGraphicFramePr>
            <a:graphicFrameLocks noGrp="1"/>
          </p:cNvGraphicFramePr>
          <p:nvPr>
            <p:extLst>
              <p:ext uri="{D42A27DB-BD31-4B8C-83A1-F6EECF244321}">
                <p14:modId xmlns:p14="http://schemas.microsoft.com/office/powerpoint/2010/main" val="1081675236"/>
              </p:ext>
            </p:extLst>
          </p:nvPr>
        </p:nvGraphicFramePr>
        <p:xfrm>
          <a:off x="381000" y="1397000"/>
          <a:ext cx="8458199" cy="4981830"/>
        </p:xfrm>
        <a:graphic>
          <a:graphicData uri="http://schemas.openxmlformats.org/drawingml/2006/table">
            <a:tbl>
              <a:tblPr firstRow="1" bandRow="1"/>
              <a:tblGrid>
                <a:gridCol w="609600"/>
                <a:gridCol w="1676400"/>
                <a:gridCol w="1752600"/>
                <a:gridCol w="1295400"/>
                <a:gridCol w="31241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10/4</a:t>
                      </a:r>
                      <a:endParaRPr lang="en-US" dirty="0"/>
                    </a:p>
                  </a:txBody>
                  <a:tcPr/>
                </a:tc>
                <a:tc>
                  <a:txBody>
                    <a:bodyPr/>
                    <a:lstStyle/>
                    <a:p>
                      <a:r>
                        <a:rPr lang="en-US" dirty="0" err="1" smtClean="0"/>
                        <a:t>ped</a:t>
                      </a:r>
                      <a:r>
                        <a:rPr lang="en-US" dirty="0" smtClean="0"/>
                        <a:t>,</a:t>
                      </a:r>
                      <a:r>
                        <a:rPr lang="en-US" baseline="0" dirty="0" smtClean="0"/>
                        <a:t> pod</a:t>
                      </a:r>
                      <a:endParaRPr lang="en-US" dirty="0"/>
                    </a:p>
                  </a:txBody>
                  <a:tcPr/>
                </a:tc>
                <a:tc>
                  <a:txBody>
                    <a:bodyPr/>
                    <a:lstStyle/>
                    <a:p>
                      <a:r>
                        <a:rPr lang="en-US" dirty="0" smtClean="0"/>
                        <a:t>foot</a:t>
                      </a:r>
                      <a:endParaRPr lang="en-US" dirty="0"/>
                    </a:p>
                  </a:txBody>
                  <a:tcPr/>
                </a:tc>
                <a:tc>
                  <a:txBody>
                    <a:bodyPr/>
                    <a:lstStyle/>
                    <a:p>
                      <a:r>
                        <a:rPr lang="en-US" dirty="0" smtClean="0"/>
                        <a:t>pedestrian</a:t>
                      </a:r>
                      <a:endParaRPr lang="en-US" dirty="0"/>
                    </a:p>
                  </a:txBody>
                  <a:tcPr/>
                </a:tc>
                <a:tc>
                  <a:txBody>
                    <a:bodyPr/>
                    <a:lstStyle/>
                    <a:p>
                      <a:endParaRPr lang="en-US" dirty="0"/>
                    </a:p>
                  </a:txBody>
                  <a:tcPr/>
                </a:tc>
              </a:tr>
              <a:tr h="756399">
                <a:tc>
                  <a:txBody>
                    <a:bodyPr/>
                    <a:lstStyle/>
                    <a:p>
                      <a:r>
                        <a:rPr lang="en-US" dirty="0" smtClean="0"/>
                        <a:t>10/4</a:t>
                      </a:r>
                      <a:endParaRPr lang="en-US" dirty="0"/>
                    </a:p>
                  </a:txBody>
                  <a:tcPr/>
                </a:tc>
                <a:tc>
                  <a:txBody>
                    <a:bodyPr/>
                    <a:lstStyle/>
                    <a:p>
                      <a:r>
                        <a:rPr lang="en-US" dirty="0" smtClean="0"/>
                        <a:t>-</a:t>
                      </a:r>
                      <a:r>
                        <a:rPr lang="en-US" dirty="0" err="1" smtClean="0"/>
                        <a:t>phile</a:t>
                      </a:r>
                      <a:endParaRPr lang="en-US" dirty="0"/>
                    </a:p>
                  </a:txBody>
                  <a:tcPr/>
                </a:tc>
                <a:tc>
                  <a:txBody>
                    <a:bodyPr/>
                    <a:lstStyle/>
                    <a:p>
                      <a:r>
                        <a:rPr lang="en-US" dirty="0" smtClean="0"/>
                        <a:t>having a strong affinity/love</a:t>
                      </a:r>
                      <a:r>
                        <a:rPr lang="en-US" baseline="0" dirty="0" smtClean="0"/>
                        <a:t> for</a:t>
                      </a:r>
                      <a:endParaRPr lang="en-US" dirty="0"/>
                    </a:p>
                  </a:txBody>
                  <a:tcPr/>
                </a:tc>
                <a:tc>
                  <a:txBody>
                    <a:bodyPr/>
                    <a:lstStyle/>
                    <a:p>
                      <a:r>
                        <a:rPr lang="en-US" dirty="0" smtClean="0"/>
                        <a:t>bibliophile</a:t>
                      </a:r>
                      <a:endParaRPr lang="en-US" dirty="0"/>
                    </a:p>
                  </a:txBody>
                  <a:tcPr/>
                </a:tc>
                <a:tc>
                  <a:txBody>
                    <a:bodyPr/>
                    <a:lstStyle/>
                    <a:p>
                      <a:endParaRPr lang="en-US" dirty="0"/>
                    </a:p>
                  </a:txBody>
                  <a:tcPr/>
                </a:tc>
              </a:tr>
              <a:tr h="756399">
                <a:tc>
                  <a:txBody>
                    <a:bodyPr/>
                    <a:lstStyle/>
                    <a:p>
                      <a:r>
                        <a:rPr lang="en-US" dirty="0" smtClean="0"/>
                        <a:t>10/4</a:t>
                      </a:r>
                      <a:endParaRPr lang="en-US" dirty="0"/>
                    </a:p>
                  </a:txBody>
                  <a:tcPr/>
                </a:tc>
                <a:tc>
                  <a:txBody>
                    <a:bodyPr/>
                    <a:lstStyle/>
                    <a:p>
                      <a:r>
                        <a:rPr lang="en-US" dirty="0" err="1" smtClean="0"/>
                        <a:t>phon</a:t>
                      </a:r>
                      <a:endParaRPr lang="en-US" dirty="0"/>
                    </a:p>
                  </a:txBody>
                  <a:tcPr/>
                </a:tc>
                <a:tc>
                  <a:txBody>
                    <a:bodyPr/>
                    <a:lstStyle/>
                    <a:p>
                      <a:r>
                        <a:rPr lang="en-US" dirty="0" smtClean="0"/>
                        <a:t>sound</a:t>
                      </a:r>
                      <a:endParaRPr lang="en-US" dirty="0"/>
                    </a:p>
                  </a:txBody>
                  <a:tcPr/>
                </a:tc>
                <a:tc>
                  <a:txBody>
                    <a:bodyPr/>
                    <a:lstStyle/>
                    <a:p>
                      <a:r>
                        <a:rPr lang="en-US" dirty="0" smtClean="0"/>
                        <a:t>phonograph</a:t>
                      </a:r>
                      <a:endParaRPr lang="en-US" dirty="0"/>
                    </a:p>
                  </a:txBody>
                  <a:tcPr/>
                </a:tc>
                <a:tc>
                  <a:txBody>
                    <a:bodyPr/>
                    <a:lstStyle/>
                    <a:p>
                      <a:endParaRPr lang="en-US" dirty="0"/>
                    </a:p>
                  </a:txBody>
                  <a:tcPr/>
                </a:tc>
              </a:tr>
              <a:tr h="534717">
                <a:tc>
                  <a:txBody>
                    <a:bodyPr/>
                    <a:lstStyle/>
                    <a:p>
                      <a:r>
                        <a:rPr lang="en-US" dirty="0" smtClean="0"/>
                        <a:t>10/4</a:t>
                      </a:r>
                      <a:endParaRPr lang="en-US" dirty="0"/>
                    </a:p>
                  </a:txBody>
                  <a:tcPr/>
                </a:tc>
                <a:tc>
                  <a:txBody>
                    <a:bodyPr/>
                    <a:lstStyle/>
                    <a:p>
                      <a:r>
                        <a:rPr lang="en-US" dirty="0" smtClean="0"/>
                        <a:t>pro-</a:t>
                      </a:r>
                      <a:endParaRPr lang="en-US" dirty="0"/>
                    </a:p>
                  </a:txBody>
                  <a:tcPr/>
                </a:tc>
                <a:tc>
                  <a:txBody>
                    <a:bodyPr/>
                    <a:lstStyle/>
                    <a:p>
                      <a:r>
                        <a:rPr lang="en-US" dirty="0" smtClean="0"/>
                        <a:t>forward</a:t>
                      </a:r>
                      <a:endParaRPr lang="en-US" dirty="0"/>
                    </a:p>
                  </a:txBody>
                  <a:tcPr/>
                </a:tc>
                <a:tc>
                  <a:txBody>
                    <a:bodyPr/>
                    <a:lstStyle/>
                    <a:p>
                      <a:r>
                        <a:rPr lang="en-US" dirty="0" smtClean="0"/>
                        <a:t>progress</a:t>
                      </a:r>
                      <a:endParaRPr lang="en-US" dirty="0"/>
                    </a:p>
                  </a:txBody>
                  <a:tcPr/>
                </a:tc>
                <a:tc>
                  <a:txBody>
                    <a:bodyPr/>
                    <a:lstStyle/>
                    <a:p>
                      <a:endParaRPr lang="en-US" dirty="0"/>
                    </a:p>
                  </a:txBody>
                  <a:tcPr/>
                </a:tc>
              </a:tr>
              <a:tr h="464118">
                <a:tc>
                  <a:txBody>
                    <a:bodyPr/>
                    <a:lstStyle/>
                    <a:p>
                      <a:r>
                        <a:rPr lang="en-US" dirty="0" smtClean="0"/>
                        <a:t>10/4</a:t>
                      </a:r>
                      <a:endParaRPr lang="en-US" dirty="0"/>
                    </a:p>
                  </a:txBody>
                  <a:tcPr/>
                </a:tc>
                <a:tc>
                  <a:txBody>
                    <a:bodyPr/>
                    <a:lstStyle/>
                    <a:p>
                      <a:r>
                        <a:rPr lang="en-US" dirty="0" smtClean="0"/>
                        <a:t>re-</a:t>
                      </a:r>
                      <a:endParaRPr lang="en-US" dirty="0"/>
                    </a:p>
                  </a:txBody>
                  <a:tcPr/>
                </a:tc>
                <a:tc>
                  <a:txBody>
                    <a:bodyPr/>
                    <a:lstStyle/>
                    <a:p>
                      <a:r>
                        <a:rPr lang="en-US" dirty="0" smtClean="0"/>
                        <a:t>backward, back</a:t>
                      </a:r>
                      <a:endParaRPr lang="en-US" dirty="0"/>
                    </a:p>
                  </a:txBody>
                  <a:tcPr/>
                </a:tc>
                <a:tc>
                  <a:txBody>
                    <a:bodyPr/>
                    <a:lstStyle/>
                    <a:p>
                      <a:r>
                        <a:rPr lang="en-US" dirty="0" smtClean="0"/>
                        <a:t>regress</a:t>
                      </a:r>
                      <a:endParaRPr lang="en-US" dirty="0"/>
                    </a:p>
                  </a:txBody>
                  <a:tcPr/>
                </a:tc>
                <a:tc>
                  <a:txBody>
                    <a:bodyPr/>
                    <a:lstStyle/>
                    <a:p>
                      <a:endParaRPr lang="en-US" dirty="0" smtClean="0"/>
                    </a:p>
                    <a:p>
                      <a:endParaRPr lang="en-US" dirty="0" smtClean="0"/>
                    </a:p>
                  </a:txBody>
                  <a:tcPr/>
                </a:tc>
              </a:tr>
              <a:tr h="464118">
                <a:tc>
                  <a:txBody>
                    <a:bodyPr/>
                    <a:lstStyle/>
                    <a:p>
                      <a:r>
                        <a:rPr lang="en-US" dirty="0" smtClean="0"/>
                        <a:t>10/4</a:t>
                      </a:r>
                      <a:endParaRPr lang="en-US" dirty="0"/>
                    </a:p>
                  </a:txBody>
                  <a:tcPr/>
                </a:tc>
                <a:tc>
                  <a:txBody>
                    <a:bodyPr/>
                    <a:lstStyle/>
                    <a:p>
                      <a:r>
                        <a:rPr lang="en-US" dirty="0" err="1" smtClean="0"/>
                        <a:t>scrib</a:t>
                      </a:r>
                      <a:r>
                        <a:rPr lang="en-US" dirty="0" smtClean="0"/>
                        <a:t>, script</a:t>
                      </a:r>
                      <a:endParaRPr lang="en-US" dirty="0"/>
                    </a:p>
                  </a:txBody>
                  <a:tcPr/>
                </a:tc>
                <a:tc>
                  <a:txBody>
                    <a:bodyPr/>
                    <a:lstStyle/>
                    <a:p>
                      <a:r>
                        <a:rPr lang="en-US" dirty="0" smtClean="0"/>
                        <a:t>write</a:t>
                      </a:r>
                      <a:endParaRPr lang="en-US" dirty="0"/>
                    </a:p>
                  </a:txBody>
                  <a:tcPr/>
                </a:tc>
                <a:tc>
                  <a:txBody>
                    <a:bodyPr/>
                    <a:lstStyle/>
                    <a:p>
                      <a:r>
                        <a:rPr lang="en-US" dirty="0" smtClean="0"/>
                        <a:t>subscribe</a:t>
                      </a:r>
                      <a:endParaRPr lang="en-US" dirty="0"/>
                    </a:p>
                  </a:txBody>
                  <a:tcPr/>
                </a:tc>
                <a:tc>
                  <a:txBody>
                    <a:bodyPr/>
                    <a:lstStyle/>
                    <a:p>
                      <a:endParaRPr lang="en-US" dirty="0" smtClean="0"/>
                    </a:p>
                  </a:txBody>
                  <a:tcPr/>
                </a:tc>
              </a:tr>
              <a:tr h="464118">
                <a:tc>
                  <a:txBody>
                    <a:bodyPr/>
                    <a:lstStyle/>
                    <a:p>
                      <a:r>
                        <a:rPr lang="en-US" dirty="0" smtClean="0"/>
                        <a:t>10/4</a:t>
                      </a:r>
                      <a:endParaRPr lang="en-US" dirty="0"/>
                    </a:p>
                  </a:txBody>
                  <a:tcPr/>
                </a:tc>
                <a:tc>
                  <a:txBody>
                    <a:bodyPr/>
                    <a:lstStyle/>
                    <a:p>
                      <a:r>
                        <a:rPr lang="en-US" dirty="0" smtClean="0"/>
                        <a:t>-ship</a:t>
                      </a:r>
                      <a:endParaRPr lang="en-US" dirty="0"/>
                    </a:p>
                  </a:txBody>
                  <a:tcPr/>
                </a:tc>
                <a:tc>
                  <a:txBody>
                    <a:bodyPr/>
                    <a:lstStyle/>
                    <a:p>
                      <a:r>
                        <a:rPr lang="en-US" dirty="0" smtClean="0"/>
                        <a:t>the art or skill of</a:t>
                      </a:r>
                      <a:endParaRPr lang="en-US" dirty="0"/>
                    </a:p>
                  </a:txBody>
                  <a:tcPr/>
                </a:tc>
                <a:tc>
                  <a:txBody>
                    <a:bodyPr/>
                    <a:lstStyle/>
                    <a:p>
                      <a:r>
                        <a:rPr lang="en-US" dirty="0" smtClean="0"/>
                        <a:t>friendship</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154973468"/>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10/5/16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SSR for 10-15 minutes (if we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a:t>
            </a:r>
            <a:r>
              <a:rPr lang="en-US" sz="5600" smtClean="0">
                <a:latin typeface="+mn-lt"/>
                <a:ea typeface="Calibri"/>
                <a:cs typeface="Calibri"/>
                <a:sym typeface="Wingdings" panose="05000000000000000000" pitchFamily="2" charset="2"/>
              </a:rPr>
              <a:t>in E7</a:t>
            </a:r>
            <a:endParaRPr lang="en-US" sz="5600" dirty="0" smtClean="0">
              <a:latin typeface="+mn-lt"/>
              <a:ea typeface="Calibri"/>
              <a:cs typeface="Calibri"/>
              <a:sym typeface="Wingdings" panose="05000000000000000000" pitchFamily="2" charset="2"/>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Prepare for the Socratic Seminar, tomorrow</a:t>
            </a: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2) Read your SSR book and log (20 mins = minimum)</a:t>
            </a:r>
            <a:endParaRPr lang="en-US" sz="56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002233339"/>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10/5/16 Agenda</a:t>
            </a:r>
          </a:p>
        </p:txBody>
      </p:sp>
      <p:graphicFrame>
        <p:nvGraphicFramePr>
          <p:cNvPr id="2" name="Table 1"/>
          <p:cNvGraphicFramePr>
            <a:graphicFrameLocks noGrp="1"/>
          </p:cNvGraphicFramePr>
          <p:nvPr>
            <p:extLst>
              <p:ext uri="{D42A27DB-BD31-4B8C-83A1-F6EECF244321}">
                <p14:modId xmlns:p14="http://schemas.microsoft.com/office/powerpoint/2010/main" val="2140134310"/>
              </p:ext>
            </p:extLst>
          </p:nvPr>
        </p:nvGraphicFramePr>
        <p:xfrm>
          <a:off x="381000" y="1397000"/>
          <a:ext cx="8458199" cy="4910710"/>
        </p:xfrm>
        <a:graphic>
          <a:graphicData uri="http://schemas.openxmlformats.org/drawingml/2006/table">
            <a:tbl>
              <a:tblPr firstRow="1" bandRow="1"/>
              <a:tblGrid>
                <a:gridCol w="609600"/>
                <a:gridCol w="1600200"/>
                <a:gridCol w="1600200"/>
                <a:gridCol w="1371600"/>
                <a:gridCol w="32765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10/5</a:t>
                      </a:r>
                      <a:endParaRPr lang="en-US" dirty="0"/>
                    </a:p>
                  </a:txBody>
                  <a:tcPr/>
                </a:tc>
                <a:tc>
                  <a:txBody>
                    <a:bodyPr/>
                    <a:lstStyle/>
                    <a:p>
                      <a:r>
                        <a:rPr lang="en-US" dirty="0" smtClean="0"/>
                        <a:t>spec(t)</a:t>
                      </a:r>
                      <a:endParaRPr lang="en-US" dirty="0"/>
                    </a:p>
                  </a:txBody>
                  <a:tcPr/>
                </a:tc>
                <a:tc>
                  <a:txBody>
                    <a:bodyPr/>
                    <a:lstStyle/>
                    <a:p>
                      <a:r>
                        <a:rPr lang="en-US" dirty="0" smtClean="0"/>
                        <a:t>see</a:t>
                      </a:r>
                      <a:endParaRPr lang="en-US" dirty="0"/>
                    </a:p>
                  </a:txBody>
                  <a:tcPr/>
                </a:tc>
                <a:tc>
                  <a:txBody>
                    <a:bodyPr/>
                    <a:lstStyle/>
                    <a:p>
                      <a:r>
                        <a:rPr lang="en-US" dirty="0" smtClean="0"/>
                        <a:t>specimen</a:t>
                      </a:r>
                      <a:endParaRPr lang="en-US" dirty="0"/>
                    </a:p>
                  </a:txBody>
                  <a:tcPr/>
                </a:tc>
                <a:tc>
                  <a:txBody>
                    <a:bodyPr/>
                    <a:lstStyle/>
                    <a:p>
                      <a:endParaRPr lang="en-US" dirty="0"/>
                    </a:p>
                  </a:txBody>
                  <a:tcPr/>
                </a:tc>
              </a:tr>
              <a:tr h="756399">
                <a:tc>
                  <a:txBody>
                    <a:bodyPr/>
                    <a:lstStyle/>
                    <a:p>
                      <a:r>
                        <a:rPr lang="en-US" dirty="0" smtClean="0"/>
                        <a:t>10/5</a:t>
                      </a:r>
                      <a:endParaRPr lang="en-US" dirty="0"/>
                    </a:p>
                  </a:txBody>
                  <a:tcPr/>
                </a:tc>
                <a:tc>
                  <a:txBody>
                    <a:bodyPr/>
                    <a:lstStyle/>
                    <a:p>
                      <a:r>
                        <a:rPr lang="en-US" dirty="0" smtClean="0"/>
                        <a:t>-sub</a:t>
                      </a:r>
                      <a:endParaRPr lang="en-US" dirty="0"/>
                    </a:p>
                  </a:txBody>
                  <a:tcPr/>
                </a:tc>
                <a:tc>
                  <a:txBody>
                    <a:bodyPr/>
                    <a:lstStyle/>
                    <a:p>
                      <a:r>
                        <a:rPr lang="en-US" dirty="0" smtClean="0"/>
                        <a:t>under</a:t>
                      </a:r>
                      <a:endParaRPr lang="en-US" dirty="0"/>
                    </a:p>
                  </a:txBody>
                  <a:tcPr/>
                </a:tc>
                <a:tc>
                  <a:txBody>
                    <a:bodyPr/>
                    <a:lstStyle/>
                    <a:p>
                      <a:r>
                        <a:rPr lang="en-US" dirty="0" smtClean="0"/>
                        <a:t>subscript</a:t>
                      </a:r>
                      <a:endParaRPr lang="en-US" dirty="0"/>
                    </a:p>
                  </a:txBody>
                  <a:tcPr/>
                </a:tc>
                <a:tc>
                  <a:txBody>
                    <a:bodyPr/>
                    <a:lstStyle/>
                    <a:p>
                      <a:endParaRPr lang="en-US" dirty="0"/>
                    </a:p>
                  </a:txBody>
                  <a:tcPr/>
                </a:tc>
              </a:tr>
              <a:tr h="756399">
                <a:tc>
                  <a:txBody>
                    <a:bodyPr/>
                    <a:lstStyle/>
                    <a:p>
                      <a:r>
                        <a:rPr lang="en-US" dirty="0" smtClean="0"/>
                        <a:t>10/5</a:t>
                      </a:r>
                      <a:endParaRPr lang="en-US" dirty="0"/>
                    </a:p>
                  </a:txBody>
                  <a:tcPr/>
                </a:tc>
                <a:tc>
                  <a:txBody>
                    <a:bodyPr/>
                    <a:lstStyle/>
                    <a:p>
                      <a:r>
                        <a:rPr lang="en-US" dirty="0" smtClean="0"/>
                        <a:t>super</a:t>
                      </a:r>
                      <a:endParaRPr lang="en-US" dirty="0"/>
                    </a:p>
                  </a:txBody>
                  <a:tcPr/>
                </a:tc>
                <a:tc>
                  <a:txBody>
                    <a:bodyPr/>
                    <a:lstStyle/>
                    <a:p>
                      <a:r>
                        <a:rPr lang="en-US" dirty="0" smtClean="0"/>
                        <a:t>greater; beyond</a:t>
                      </a:r>
                      <a:endParaRPr lang="en-US" dirty="0"/>
                    </a:p>
                  </a:txBody>
                  <a:tcPr/>
                </a:tc>
                <a:tc>
                  <a:txBody>
                    <a:bodyPr/>
                    <a:lstStyle/>
                    <a:p>
                      <a:r>
                        <a:rPr lang="en-US" dirty="0" smtClean="0"/>
                        <a:t>supernatural</a:t>
                      </a:r>
                      <a:endParaRPr lang="en-US" dirty="0"/>
                    </a:p>
                  </a:txBody>
                  <a:tcPr/>
                </a:tc>
                <a:tc>
                  <a:txBody>
                    <a:bodyPr/>
                    <a:lstStyle/>
                    <a:p>
                      <a:endParaRPr lang="en-US" dirty="0"/>
                    </a:p>
                  </a:txBody>
                  <a:tcPr/>
                </a:tc>
              </a:tr>
              <a:tr h="534717">
                <a:tc>
                  <a:txBody>
                    <a:bodyPr/>
                    <a:lstStyle/>
                    <a:p>
                      <a:r>
                        <a:rPr lang="en-US" dirty="0" smtClean="0"/>
                        <a:t>10/5</a:t>
                      </a:r>
                      <a:endParaRPr lang="en-US" dirty="0"/>
                    </a:p>
                  </a:txBody>
                  <a:tcPr/>
                </a:tc>
                <a:tc>
                  <a:txBody>
                    <a:bodyPr/>
                    <a:lstStyle/>
                    <a:p>
                      <a:r>
                        <a:rPr lang="en-US" dirty="0" smtClean="0"/>
                        <a:t>tact</a:t>
                      </a:r>
                      <a:endParaRPr lang="en-US" dirty="0"/>
                    </a:p>
                  </a:txBody>
                  <a:tcPr/>
                </a:tc>
                <a:tc>
                  <a:txBody>
                    <a:bodyPr/>
                    <a:lstStyle/>
                    <a:p>
                      <a:r>
                        <a:rPr lang="en-US" dirty="0" smtClean="0"/>
                        <a:t>touch</a:t>
                      </a:r>
                      <a:endParaRPr lang="en-US" dirty="0"/>
                    </a:p>
                  </a:txBody>
                  <a:tcPr/>
                </a:tc>
                <a:tc>
                  <a:txBody>
                    <a:bodyPr/>
                    <a:lstStyle/>
                    <a:p>
                      <a:r>
                        <a:rPr lang="en-US" dirty="0" smtClean="0"/>
                        <a:t>contact, tactile</a:t>
                      </a:r>
                      <a:endParaRPr lang="en-US" dirty="0"/>
                    </a:p>
                  </a:txBody>
                  <a:tcPr/>
                </a:tc>
                <a:tc>
                  <a:txBody>
                    <a:bodyPr/>
                    <a:lstStyle/>
                    <a:p>
                      <a:endParaRPr lang="en-US" dirty="0"/>
                    </a:p>
                  </a:txBody>
                  <a:tcPr/>
                </a:tc>
              </a:tr>
              <a:tr h="464118">
                <a:tc>
                  <a:txBody>
                    <a:bodyPr/>
                    <a:lstStyle/>
                    <a:p>
                      <a:r>
                        <a:rPr lang="en-US" dirty="0" smtClean="0"/>
                        <a:t>10/5</a:t>
                      </a:r>
                      <a:endParaRPr lang="en-US" dirty="0"/>
                    </a:p>
                  </a:txBody>
                  <a:tcPr/>
                </a:tc>
                <a:tc>
                  <a:txBody>
                    <a:bodyPr/>
                    <a:lstStyle/>
                    <a:p>
                      <a:r>
                        <a:rPr lang="en-US" dirty="0" err="1" smtClean="0"/>
                        <a:t>theo</a:t>
                      </a:r>
                      <a:r>
                        <a:rPr lang="en-US" dirty="0" smtClean="0"/>
                        <a:t>-</a:t>
                      </a:r>
                      <a:endParaRPr lang="en-US" dirty="0"/>
                    </a:p>
                  </a:txBody>
                  <a:tcPr/>
                </a:tc>
                <a:tc>
                  <a:txBody>
                    <a:bodyPr/>
                    <a:lstStyle/>
                    <a:p>
                      <a:r>
                        <a:rPr lang="en-US" dirty="0" smtClean="0"/>
                        <a:t>god</a:t>
                      </a:r>
                      <a:endParaRPr lang="en-US" dirty="0"/>
                    </a:p>
                  </a:txBody>
                  <a:tcPr/>
                </a:tc>
                <a:tc>
                  <a:txBody>
                    <a:bodyPr/>
                    <a:lstStyle/>
                    <a:p>
                      <a:r>
                        <a:rPr lang="en-US" dirty="0" smtClean="0"/>
                        <a:t>theology</a:t>
                      </a:r>
                      <a:endParaRPr lang="en-US" dirty="0"/>
                    </a:p>
                  </a:txBody>
                  <a:tcPr/>
                </a:tc>
                <a:tc>
                  <a:txBody>
                    <a:bodyPr/>
                    <a:lstStyle/>
                    <a:p>
                      <a:endParaRPr lang="en-US" dirty="0" smtClean="0"/>
                    </a:p>
                    <a:p>
                      <a:endParaRPr lang="en-US" dirty="0" smtClean="0"/>
                    </a:p>
                  </a:txBody>
                  <a:tcPr/>
                </a:tc>
              </a:tr>
              <a:tr h="464118">
                <a:tc>
                  <a:txBody>
                    <a:bodyPr/>
                    <a:lstStyle/>
                    <a:p>
                      <a:r>
                        <a:rPr lang="en-US" dirty="0" smtClean="0"/>
                        <a:t>10/5</a:t>
                      </a:r>
                      <a:endParaRPr lang="en-US" dirty="0"/>
                    </a:p>
                  </a:txBody>
                  <a:tcPr/>
                </a:tc>
                <a:tc>
                  <a:txBody>
                    <a:bodyPr/>
                    <a:lstStyle/>
                    <a:p>
                      <a:r>
                        <a:rPr lang="en-US" dirty="0" err="1" smtClean="0"/>
                        <a:t>therm</a:t>
                      </a:r>
                      <a:endParaRPr lang="en-US" dirty="0"/>
                    </a:p>
                  </a:txBody>
                  <a:tcPr/>
                </a:tc>
                <a:tc>
                  <a:txBody>
                    <a:bodyPr/>
                    <a:lstStyle/>
                    <a:p>
                      <a:r>
                        <a:rPr lang="en-US" dirty="0" smtClean="0"/>
                        <a:t>heat</a:t>
                      </a:r>
                      <a:endParaRPr lang="en-US" dirty="0"/>
                    </a:p>
                  </a:txBody>
                  <a:tcPr/>
                </a:tc>
                <a:tc>
                  <a:txBody>
                    <a:bodyPr/>
                    <a:lstStyle/>
                    <a:p>
                      <a:r>
                        <a:rPr lang="en-US" dirty="0" smtClean="0"/>
                        <a:t>thermometer</a:t>
                      </a:r>
                      <a:endParaRPr lang="en-US" dirty="0"/>
                    </a:p>
                  </a:txBody>
                  <a:tcPr/>
                </a:tc>
                <a:tc>
                  <a:txBody>
                    <a:bodyPr/>
                    <a:lstStyle/>
                    <a:p>
                      <a:endParaRPr lang="en-US" dirty="0" smtClean="0"/>
                    </a:p>
                  </a:txBody>
                  <a:tcPr/>
                </a:tc>
              </a:tr>
              <a:tr h="464118">
                <a:tc>
                  <a:txBody>
                    <a:bodyPr/>
                    <a:lstStyle/>
                    <a:p>
                      <a:r>
                        <a:rPr lang="en-US" dirty="0" smtClean="0"/>
                        <a:t>10/5</a:t>
                      </a:r>
                      <a:endParaRPr lang="en-US" dirty="0"/>
                    </a:p>
                  </a:txBody>
                  <a:tcPr/>
                </a:tc>
                <a:tc>
                  <a:txBody>
                    <a:bodyPr/>
                    <a:lstStyle/>
                    <a:p>
                      <a:r>
                        <a:rPr lang="en-US" dirty="0" smtClean="0"/>
                        <a:t>-thesis</a:t>
                      </a:r>
                      <a:endParaRPr lang="en-US" dirty="0"/>
                    </a:p>
                  </a:txBody>
                  <a:tcPr/>
                </a:tc>
                <a:tc>
                  <a:txBody>
                    <a:bodyPr/>
                    <a:lstStyle/>
                    <a:p>
                      <a:r>
                        <a:rPr lang="en-US" dirty="0" smtClean="0"/>
                        <a:t>a proposition</a:t>
                      </a:r>
                      <a:endParaRPr lang="en-US" dirty="0"/>
                    </a:p>
                  </a:txBody>
                  <a:tcPr/>
                </a:tc>
                <a:tc>
                  <a:txBody>
                    <a:bodyPr/>
                    <a:lstStyle/>
                    <a:p>
                      <a:r>
                        <a:rPr lang="en-US" dirty="0" smtClean="0"/>
                        <a:t>antithesis</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020713330"/>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10/6/16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Review norms for Socratic Seminar (5 mins) </a:t>
            </a:r>
          </a:p>
          <a:p>
            <a:pPr eaLnBrk="1" fontAlgn="auto" hangingPunct="1">
              <a:lnSpc>
                <a:spcPct val="170000"/>
              </a:lnSpc>
              <a:spcBef>
                <a:spcPts val="0"/>
              </a:spcBef>
              <a:spcAft>
                <a:spcPts val="0"/>
              </a:spcAft>
              <a:buClr>
                <a:srgbClr val="000000"/>
              </a:buClr>
              <a:buSzPct val="100000"/>
              <a:defRPr/>
            </a:pPr>
            <a:r>
              <a:rPr lang="en-US" sz="5600" b="1" dirty="0" smtClean="0">
                <a:solidFill>
                  <a:srgbClr val="00B050"/>
                </a:solidFill>
                <a:latin typeface="+mn-lt"/>
                <a:ea typeface="Calibri"/>
                <a:cs typeface="Calibri"/>
                <a:sym typeface="Calibri"/>
              </a:rPr>
              <a:t>**5</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and 6</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hour = Review norms for everyday class behavior and expectations</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Review norms for Socratic Seminar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Meet with your group to discuss last minute game plans &amp; set up room (10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Socratic Seminar (30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in E7</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Tomorrow = SSR + Introduce Weekly Argumentative Response &amp; </a:t>
            </a:r>
            <a:r>
              <a:rPr lang="en-US" sz="5600" dirty="0" err="1" smtClean="0">
                <a:latin typeface="+mn-lt"/>
                <a:ea typeface="Calibri"/>
                <a:cs typeface="Calibri"/>
                <a:sym typeface="Wingdings" panose="05000000000000000000" pitchFamily="2" charset="2"/>
              </a:rPr>
              <a:t>Webquest</a:t>
            </a:r>
            <a:r>
              <a:rPr lang="en-US" sz="5600" dirty="0" smtClean="0">
                <a:latin typeface="+mn-lt"/>
                <a:ea typeface="Calibri"/>
                <a:cs typeface="Calibri"/>
                <a:sym typeface="Wingdings" panose="05000000000000000000" pitchFamily="2" charset="2"/>
              </a:rPr>
              <a:t> for </a:t>
            </a:r>
            <a:r>
              <a:rPr lang="en-US" sz="5600" i="1" dirty="0" smtClean="0">
                <a:latin typeface="+mn-lt"/>
                <a:ea typeface="Calibri"/>
                <a:cs typeface="Calibri"/>
                <a:sym typeface="Wingdings" panose="05000000000000000000" pitchFamily="2" charset="2"/>
              </a:rPr>
              <a:t>The Crucible</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smtClean="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Read your SSR book and log (20 mins = minimum)</a:t>
            </a:r>
            <a:endParaRPr lang="en-US" sz="56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83880172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10/7/16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PSR List 4 (6 prefixes/suffixes/roots)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and introduce Weekly Argumentative Response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The Crucible Web Quest (grab a </a:t>
            </a:r>
            <a:r>
              <a:rPr lang="en-US" sz="5600" dirty="0" err="1" smtClean="0">
                <a:latin typeface="+mn-lt"/>
                <a:ea typeface="Calibri"/>
                <a:cs typeface="Calibri"/>
                <a:sym typeface="Wingdings" panose="05000000000000000000" pitchFamily="2" charset="2"/>
              </a:rPr>
              <a:t>chromebook</a:t>
            </a:r>
            <a:r>
              <a:rPr lang="en-US" sz="5600" dirty="0" smtClean="0">
                <a:latin typeface="+mn-lt"/>
                <a:ea typeface="Calibri"/>
                <a:cs typeface="Calibri"/>
                <a:sym typeface="Wingdings" panose="05000000000000000000" pitchFamily="2" charset="2"/>
              </a:rPr>
              <a:t> after SSR and sign on to Google Classroom). **This      assignment will be due on Monday at the end of the hour.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a:t>
            </a: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Read your SSR book and work on your Weekly Argumentative Response (due Thursday)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Finish The Crucible Web Quest (due Monday)</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56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593796408"/>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10/7/16 Agenda</a:t>
            </a:r>
          </a:p>
        </p:txBody>
      </p:sp>
      <p:graphicFrame>
        <p:nvGraphicFramePr>
          <p:cNvPr id="2" name="Table 1"/>
          <p:cNvGraphicFramePr>
            <a:graphicFrameLocks noGrp="1"/>
          </p:cNvGraphicFramePr>
          <p:nvPr>
            <p:extLst>
              <p:ext uri="{D42A27DB-BD31-4B8C-83A1-F6EECF244321}">
                <p14:modId xmlns:p14="http://schemas.microsoft.com/office/powerpoint/2010/main" val="1818051517"/>
              </p:ext>
            </p:extLst>
          </p:nvPr>
        </p:nvGraphicFramePr>
        <p:xfrm>
          <a:off x="381000" y="1397000"/>
          <a:ext cx="8458199" cy="4483121"/>
        </p:xfrm>
        <a:graphic>
          <a:graphicData uri="http://schemas.openxmlformats.org/drawingml/2006/table">
            <a:tbl>
              <a:tblPr firstRow="1" bandRow="1"/>
              <a:tblGrid>
                <a:gridCol w="609600"/>
                <a:gridCol w="1600200"/>
                <a:gridCol w="1828800"/>
                <a:gridCol w="1143000"/>
                <a:gridCol w="3276599"/>
              </a:tblGrid>
              <a:tr h="609372">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615346">
                <a:tc>
                  <a:txBody>
                    <a:bodyPr/>
                    <a:lstStyle/>
                    <a:p>
                      <a:r>
                        <a:rPr lang="en-US" sz="1600" dirty="0" smtClean="0"/>
                        <a:t>10/6</a:t>
                      </a:r>
                      <a:endParaRPr lang="en-US" sz="1600" dirty="0"/>
                    </a:p>
                  </a:txBody>
                  <a:tcPr/>
                </a:tc>
                <a:tc>
                  <a:txBody>
                    <a:bodyPr/>
                    <a:lstStyle/>
                    <a:p>
                      <a:r>
                        <a:rPr lang="en-US" sz="1600" dirty="0" smtClean="0"/>
                        <a:t>trans-</a:t>
                      </a:r>
                      <a:endParaRPr lang="en-US" sz="1600" dirty="0"/>
                    </a:p>
                  </a:txBody>
                  <a:tcPr/>
                </a:tc>
                <a:tc>
                  <a:txBody>
                    <a:bodyPr/>
                    <a:lstStyle/>
                    <a:p>
                      <a:r>
                        <a:rPr lang="en-US" sz="1600" dirty="0" smtClean="0"/>
                        <a:t>across;</a:t>
                      </a:r>
                      <a:r>
                        <a:rPr lang="en-US" sz="1600" baseline="0" dirty="0" smtClean="0"/>
                        <a:t> </a:t>
                      </a:r>
                      <a:r>
                        <a:rPr lang="en-US" sz="1600" dirty="0" smtClean="0"/>
                        <a:t>through</a:t>
                      </a:r>
                      <a:endParaRPr lang="en-US" sz="1600" dirty="0"/>
                    </a:p>
                  </a:txBody>
                  <a:tcPr/>
                </a:tc>
                <a:tc>
                  <a:txBody>
                    <a:bodyPr/>
                    <a:lstStyle/>
                    <a:p>
                      <a:r>
                        <a:rPr lang="en-US" sz="1600" dirty="0" smtClean="0"/>
                        <a:t>transcend</a:t>
                      </a:r>
                      <a:endParaRPr lang="en-US" sz="1600" dirty="0"/>
                    </a:p>
                  </a:txBody>
                  <a:tcPr/>
                </a:tc>
                <a:tc>
                  <a:txBody>
                    <a:bodyPr/>
                    <a:lstStyle/>
                    <a:p>
                      <a:endParaRPr lang="en-US" dirty="0"/>
                    </a:p>
                  </a:txBody>
                  <a:tcPr/>
                </a:tc>
              </a:tr>
              <a:tr h="685134">
                <a:tc>
                  <a:txBody>
                    <a:bodyPr/>
                    <a:lstStyle/>
                    <a:p>
                      <a:r>
                        <a:rPr lang="en-US" sz="1600" dirty="0" smtClean="0"/>
                        <a:t>10/6</a:t>
                      </a:r>
                      <a:endParaRPr lang="en-US" sz="1600" dirty="0"/>
                    </a:p>
                  </a:txBody>
                  <a:tcPr/>
                </a:tc>
                <a:tc>
                  <a:txBody>
                    <a:bodyPr/>
                    <a:lstStyle/>
                    <a:p>
                      <a:r>
                        <a:rPr lang="en-US" sz="1600" dirty="0" smtClean="0"/>
                        <a:t>-</a:t>
                      </a:r>
                      <a:r>
                        <a:rPr lang="en-US" sz="1600" dirty="0" err="1" smtClean="0"/>
                        <a:t>tude</a:t>
                      </a:r>
                      <a:endParaRPr lang="en-US" sz="1600" dirty="0"/>
                    </a:p>
                  </a:txBody>
                  <a:tcPr/>
                </a:tc>
                <a:tc>
                  <a:txBody>
                    <a:bodyPr/>
                    <a:lstStyle/>
                    <a:p>
                      <a:r>
                        <a:rPr lang="en-US" sz="1600" dirty="0" smtClean="0"/>
                        <a:t>state or condition</a:t>
                      </a:r>
                      <a:endParaRPr lang="en-US" sz="1600" dirty="0"/>
                    </a:p>
                  </a:txBody>
                  <a:tcPr/>
                </a:tc>
                <a:tc>
                  <a:txBody>
                    <a:bodyPr/>
                    <a:lstStyle/>
                    <a:p>
                      <a:r>
                        <a:rPr lang="en-US" sz="1600" dirty="0" smtClean="0"/>
                        <a:t>gratitude</a:t>
                      </a:r>
                      <a:endParaRPr lang="en-US" sz="1600" dirty="0"/>
                    </a:p>
                  </a:txBody>
                  <a:tcPr/>
                </a:tc>
                <a:tc>
                  <a:txBody>
                    <a:bodyPr/>
                    <a:lstStyle/>
                    <a:p>
                      <a:endParaRPr lang="en-US" dirty="0"/>
                    </a:p>
                  </a:txBody>
                  <a:tcPr/>
                </a:tc>
              </a:tr>
              <a:tr h="603534">
                <a:tc>
                  <a:txBody>
                    <a:bodyPr/>
                    <a:lstStyle/>
                    <a:p>
                      <a:r>
                        <a:rPr lang="en-US" sz="1600" dirty="0" smtClean="0"/>
                        <a:t>10/6</a:t>
                      </a:r>
                      <a:endParaRPr lang="en-US" sz="1600" dirty="0"/>
                    </a:p>
                  </a:txBody>
                  <a:tcPr/>
                </a:tc>
                <a:tc>
                  <a:txBody>
                    <a:bodyPr/>
                    <a:lstStyle/>
                    <a:p>
                      <a:r>
                        <a:rPr lang="en-US" sz="1600" dirty="0" err="1" smtClean="0"/>
                        <a:t>uni</a:t>
                      </a:r>
                      <a:r>
                        <a:rPr lang="en-US" sz="1600" dirty="0" smtClean="0"/>
                        <a:t>-</a:t>
                      </a:r>
                      <a:endParaRPr lang="en-US" sz="1600" dirty="0"/>
                    </a:p>
                  </a:txBody>
                  <a:tcPr/>
                </a:tc>
                <a:tc>
                  <a:txBody>
                    <a:bodyPr/>
                    <a:lstStyle/>
                    <a:p>
                      <a:r>
                        <a:rPr lang="en-US" sz="1600" dirty="0" smtClean="0"/>
                        <a:t>one</a:t>
                      </a:r>
                      <a:endParaRPr lang="en-US" sz="1600" dirty="0"/>
                    </a:p>
                  </a:txBody>
                  <a:tcPr/>
                </a:tc>
                <a:tc>
                  <a:txBody>
                    <a:bodyPr/>
                    <a:lstStyle/>
                    <a:p>
                      <a:r>
                        <a:rPr lang="en-US" sz="1600" dirty="0" smtClean="0"/>
                        <a:t>unity</a:t>
                      </a:r>
                      <a:endParaRPr lang="en-US" sz="1600" dirty="0"/>
                    </a:p>
                  </a:txBody>
                  <a:tcPr/>
                </a:tc>
                <a:tc>
                  <a:txBody>
                    <a:bodyPr/>
                    <a:lstStyle/>
                    <a:p>
                      <a:endParaRPr lang="en-US" dirty="0"/>
                    </a:p>
                  </a:txBody>
                  <a:tcPr/>
                </a:tc>
              </a:tr>
              <a:tr h="628843">
                <a:tc>
                  <a:txBody>
                    <a:bodyPr/>
                    <a:lstStyle/>
                    <a:p>
                      <a:r>
                        <a:rPr lang="en-US" sz="1600" dirty="0" smtClean="0"/>
                        <a:t>10/6</a:t>
                      </a:r>
                      <a:endParaRPr lang="en-US" sz="1600" dirty="0"/>
                    </a:p>
                  </a:txBody>
                  <a:tcPr/>
                </a:tc>
                <a:tc>
                  <a:txBody>
                    <a:bodyPr/>
                    <a:lstStyle/>
                    <a:p>
                      <a:r>
                        <a:rPr lang="en-US" sz="1600" dirty="0" smtClean="0"/>
                        <a:t>un-</a:t>
                      </a:r>
                      <a:endParaRPr lang="en-US" sz="1600" dirty="0"/>
                    </a:p>
                  </a:txBody>
                  <a:tcPr/>
                </a:tc>
                <a:tc>
                  <a:txBody>
                    <a:bodyPr/>
                    <a:lstStyle/>
                    <a:p>
                      <a:r>
                        <a:rPr lang="en-US" sz="1600" dirty="0" smtClean="0"/>
                        <a:t>not</a:t>
                      </a:r>
                      <a:endParaRPr lang="en-US" sz="1600" dirty="0"/>
                    </a:p>
                  </a:txBody>
                  <a:tcPr/>
                </a:tc>
                <a:tc>
                  <a:txBody>
                    <a:bodyPr/>
                    <a:lstStyle/>
                    <a:p>
                      <a:r>
                        <a:rPr lang="en-US" sz="1600" dirty="0" smtClean="0"/>
                        <a:t>unhappy</a:t>
                      </a:r>
                      <a:endParaRPr lang="en-US" sz="1600" dirty="0"/>
                    </a:p>
                  </a:txBody>
                  <a:tcPr/>
                </a:tc>
                <a:tc>
                  <a:txBody>
                    <a:bodyPr/>
                    <a:lstStyle/>
                    <a:p>
                      <a:endParaRPr lang="en-US" dirty="0"/>
                    </a:p>
                  </a:txBody>
                  <a:tcPr/>
                </a:tc>
              </a:tr>
              <a:tr h="609372">
                <a:tc>
                  <a:txBody>
                    <a:bodyPr/>
                    <a:lstStyle/>
                    <a:p>
                      <a:r>
                        <a:rPr lang="en-US" sz="1600" dirty="0" smtClean="0"/>
                        <a:t>10/6</a:t>
                      </a:r>
                      <a:endParaRPr lang="en-US" sz="1600" dirty="0"/>
                    </a:p>
                  </a:txBody>
                  <a:tcPr/>
                </a:tc>
                <a:tc>
                  <a:txBody>
                    <a:bodyPr/>
                    <a:lstStyle/>
                    <a:p>
                      <a:r>
                        <a:rPr lang="en-US" sz="1600" dirty="0" err="1" smtClean="0"/>
                        <a:t>ver</a:t>
                      </a:r>
                      <a:r>
                        <a:rPr lang="en-US" sz="1600" dirty="0" smtClean="0"/>
                        <a:t>-</a:t>
                      </a:r>
                      <a:endParaRPr lang="en-US" sz="1600" dirty="0"/>
                    </a:p>
                  </a:txBody>
                  <a:tcPr/>
                </a:tc>
                <a:tc>
                  <a:txBody>
                    <a:bodyPr/>
                    <a:lstStyle/>
                    <a:p>
                      <a:r>
                        <a:rPr lang="en-US" sz="1600" dirty="0" smtClean="0"/>
                        <a:t>true</a:t>
                      </a:r>
                      <a:endParaRPr lang="en-US" sz="1600" dirty="0"/>
                    </a:p>
                  </a:txBody>
                  <a:tcPr/>
                </a:tc>
                <a:tc>
                  <a:txBody>
                    <a:bodyPr/>
                    <a:lstStyle/>
                    <a:p>
                      <a:r>
                        <a:rPr lang="en-US" sz="1600" dirty="0" smtClean="0"/>
                        <a:t>verify</a:t>
                      </a:r>
                      <a:endParaRPr lang="en-US" sz="1600" dirty="0"/>
                    </a:p>
                  </a:txBody>
                  <a:tcPr/>
                </a:tc>
                <a:tc>
                  <a:txBody>
                    <a:bodyPr/>
                    <a:lstStyle/>
                    <a:p>
                      <a:endParaRPr lang="en-US" dirty="0" smtClean="0"/>
                    </a:p>
                    <a:p>
                      <a:endParaRPr lang="en-US" dirty="0" smtClean="0"/>
                    </a:p>
                  </a:txBody>
                  <a:tcPr/>
                </a:tc>
              </a:tr>
              <a:tr h="609372">
                <a:tc>
                  <a:txBody>
                    <a:bodyPr/>
                    <a:lstStyle/>
                    <a:p>
                      <a:r>
                        <a:rPr lang="en-US" sz="1600" dirty="0" smtClean="0"/>
                        <a:t>10/6</a:t>
                      </a:r>
                      <a:endParaRPr lang="en-US" sz="1600" dirty="0"/>
                    </a:p>
                  </a:txBody>
                  <a:tcPr/>
                </a:tc>
                <a:tc>
                  <a:txBody>
                    <a:bodyPr/>
                    <a:lstStyle/>
                    <a:p>
                      <a:r>
                        <a:rPr lang="en-US" sz="1600" dirty="0" smtClean="0"/>
                        <a:t>vert</a:t>
                      </a:r>
                      <a:endParaRPr lang="en-US" sz="1600" dirty="0"/>
                    </a:p>
                  </a:txBody>
                  <a:tcPr/>
                </a:tc>
                <a:tc>
                  <a:txBody>
                    <a:bodyPr/>
                    <a:lstStyle/>
                    <a:p>
                      <a:r>
                        <a:rPr lang="en-US" sz="1600" dirty="0" smtClean="0"/>
                        <a:t>to turn in a specific direction</a:t>
                      </a:r>
                      <a:endParaRPr lang="en-US" sz="1600" dirty="0"/>
                    </a:p>
                  </a:txBody>
                  <a:tcPr/>
                </a:tc>
                <a:tc>
                  <a:txBody>
                    <a:bodyPr/>
                    <a:lstStyle/>
                    <a:p>
                      <a:r>
                        <a:rPr lang="en-US" sz="1600" dirty="0" smtClean="0"/>
                        <a:t>invert</a:t>
                      </a:r>
                      <a:endParaRPr lang="en-US" sz="1600"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074198514"/>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10/10/16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Study for Prefix/Suffix/Root Quiz #4 (10 mins)</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Study PSR Quiz #4</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Take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Finish The Crucible Web Quest and turn in on Google Classroom</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Turn in AOTW #2 and AOTW #3 to the “Turned in” folder for your hour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Announcement: </a:t>
            </a:r>
            <a:r>
              <a:rPr lang="en-US" sz="1300" dirty="0" smtClean="0">
                <a:latin typeface="+mn-lt"/>
                <a:ea typeface="Calibri"/>
                <a:cs typeface="Calibri"/>
                <a:sym typeface="Calibri"/>
              </a:rPr>
              <a:t>I will not be here tomorrow. The plan is to read your SSR book (20 mins) and work on your Weekly Argumentative Response (due Friday). You will also receive AOTW #4 on clowns. Everything for AOTW #4 will be due on Thursday. </a:t>
            </a: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Finish The Crucible Web Quest (due tonight at 10 p.m.)</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575577505"/>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10/11/16 </a:t>
            </a:r>
            <a:r>
              <a:rPr lang="en-US" altLang="en-US" sz="4400" dirty="0" smtClean="0">
                <a:latin typeface="Calibri" pitchFamily="34" charset="0"/>
                <a:cs typeface="Arial" charset="0"/>
                <a:sym typeface="Calibri" pitchFamily="34" charset="0"/>
              </a:rPr>
              <a:t>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Tell me Tuesday. Write a 3-4 sentence honest confession to address areas you have struggled in so far this marking period (in my class).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Write a 4-6 sentence honest confession to address areas you have struggled in so far this marking period (in my class).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(20 minutes) + Work on your Weekly Response (type it and turn it in on Google Classroom).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and questions for AOTW #4 on clowns.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Thursday</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676943772"/>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10/12/16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Comma Use : Notes and Practice</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Comma Use: Notes and Practice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Racial profiling scenario and  group activity (hysteria)</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(2 paragraphs) and questions for AOTW #4 on clowns.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116741200"/>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10/13/16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Watch video clip from Rolling Stone Magazine and respond to this quote from the article, “Why We’re Living in the Age of Fear,” by Neil Strauss (next slide). Response needs to be 4-6 sentences. Keep in mind the scenario we discussed yesterday with your small groups.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Response to quote from Rolling Stone (hysteria)</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Discuss Racial profiling scenario and  group activity + turn in (Hours 3, 5, 6)</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AOTW #4 (review annotations as a class) and work on your reflections (2 paragraphs) and questions for AOTW #4 on clowns. </a:t>
            </a:r>
            <a:r>
              <a:rPr lang="en-US" sz="1300" b="1" dirty="0" smtClean="0">
                <a:latin typeface="+mn-lt"/>
                <a:ea typeface="Calibri"/>
                <a:cs typeface="Calibri"/>
                <a:sym typeface="Calibri"/>
              </a:rPr>
              <a:t>**Due tomorrow, 10/14/16 to check in</a:t>
            </a:r>
            <a:endParaRPr lang="en-US" sz="1300" b="1" dirty="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for 15 mins. + work on your Weekly Response (Hours 2, 3, 6 = tomorrow, Hour 5 = today)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**Turn in on Google Classroom</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334850237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Schmitt</a:t>
            </a:r>
            <a:endParaRPr lang="en-US" sz="2000" b="1" dirty="0"/>
          </a:p>
        </p:txBody>
      </p:sp>
      <p:sp>
        <p:nvSpPr>
          <p:cNvPr id="4" name="Text Placeholder 3"/>
          <p:cNvSpPr>
            <a:spLocks noGrp="1"/>
          </p:cNvSpPr>
          <p:nvPr>
            <p:ph type="body" idx="1"/>
          </p:nvPr>
        </p:nvSpPr>
        <p:spPr>
          <a:xfrm>
            <a:off x="1543843" y="5376290"/>
            <a:ext cx="5983287" cy="804861"/>
          </a:xfrm>
        </p:spPr>
        <p:txBody>
          <a:bodyPr/>
          <a:lstStyle/>
          <a:p>
            <a:pPr algn="ctr"/>
            <a:r>
              <a:rPr lang="en-US" sz="1600" dirty="0" smtClean="0"/>
              <a:t>He is a professional BMX rider. He can do one hell of a “Ice Pick Stall to </a:t>
            </a:r>
            <a:r>
              <a:rPr lang="en-US" sz="1600" dirty="0" err="1" smtClean="0"/>
              <a:t>Fakie</a:t>
            </a:r>
            <a:r>
              <a:rPr lang="en-US" sz="1600" dirty="0" smtClean="0"/>
              <a:t>,” but fails to provide a solid argument for risking injury on a daily basis. He also seems to believe that the two t’s in Schmitt can double as the sign for pi. </a:t>
            </a:r>
            <a:endParaRPr lang="en-US" sz="2000" b="1" dirty="0"/>
          </a:p>
        </p:txBody>
      </p:sp>
      <p:pic>
        <p:nvPicPr>
          <p:cNvPr id="7" name="Picture Placeholder 6"/>
          <p:cNvPicPr>
            <a:picLocks noGrp="1" noChangeAspect="1"/>
          </p:cNvPicPr>
          <p:nvPr>
            <p:ph type="pic" idx="2"/>
          </p:nvPr>
        </p:nvPicPr>
        <p:blipFill>
          <a:blip r:embed="rId2">
            <a:extLst>
              <a:ext uri="{28A0092B-C50C-407E-A947-70E740481C1C}">
                <a14:useLocalDpi xmlns:a14="http://schemas.microsoft.com/office/drawing/2010/main" val="0"/>
              </a:ext>
            </a:extLst>
          </a:blip>
          <a:srcRect t="28917" b="28917"/>
          <a:stretch>
            <a:fillRect/>
          </a:stretch>
        </p:blipFill>
        <p:spPr/>
      </p:pic>
      <p:pic>
        <p:nvPicPr>
          <p:cNvPr id="8" name="Picture Placeholder 6"/>
          <p:cNvPicPr>
            <a:picLocks noChangeAspect="1"/>
          </p:cNvPicPr>
          <p:nvPr/>
        </p:nvPicPr>
        <p:blipFill>
          <a:blip r:embed="rId2">
            <a:extLst>
              <a:ext uri="{28A0092B-C50C-407E-A947-70E740481C1C}">
                <a14:useLocalDpi xmlns:a14="http://schemas.microsoft.com/office/drawing/2010/main" val="0"/>
              </a:ext>
            </a:extLst>
          </a:blip>
          <a:srcRect t="28917" b="28917"/>
          <a:stretch>
            <a:fillRect/>
          </a:stretch>
        </p:blipFill>
        <p:spPr bwMode="auto">
          <a:xfrm>
            <a:off x="1792288" y="676847"/>
            <a:ext cx="54863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707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10/13/16 Agenda</a:t>
            </a:r>
          </a:p>
        </p:txBody>
      </p:sp>
      <p:sp>
        <p:nvSpPr>
          <p:cNvPr id="58" name="Shape 58"/>
          <p:cNvSpPr txBox="1">
            <a:spLocks noGrp="1"/>
          </p:cNvSpPr>
          <p:nvPr>
            <p:ph type="body" idx="4294967295"/>
          </p:nvPr>
        </p:nvSpPr>
        <p:spPr>
          <a:xfrm>
            <a:off x="152400" y="838200"/>
            <a:ext cx="8839200" cy="5770662"/>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“For one study, University of Colorado social psychologist Joshua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brought in police officers to play a video game in which they were asked to shoot armed assailants. Half the targets were white; the other half were black. Some were carrying guns, others phones or wallets. The results were tragically unsurprising: Officers were quicker to shoot black people – both those who were armed and who weren't – than they were to shoot white people.</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"We rarely found the race of the officer to be a factor: Everybody shoots black people,"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observes. "It looks like a cultural-stereotype thing, as opposed to an in-group/out-group thing. If you stop and look around, you will see these patterns everywhere. In newspapers, they'll show pictures more often if the subject is black and mention race more often if the subject is black. So your brain starts to think that black people commit crimes."</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mentions the "illusory correlation" as one of the factors responsible for this misperception: "If you have a group that is rare and a group that is prevalent, if the same percentage of people in both groups engage in a negative behavior, you're going to notice it more in the rare group because they stand out more. And you will think you see a correlation between race and negativity when there is </a:t>
            </a:r>
            <a:r>
              <a:rPr lang="en-US" sz="2000" dirty="0" smtClean="0">
                <a:solidFill>
                  <a:schemeClr val="tx1"/>
                </a:solidFill>
                <a:latin typeface="+mn-lt"/>
                <a:ea typeface="Calibri"/>
                <a:cs typeface="Calibri"/>
                <a:sym typeface="Calibri"/>
              </a:rPr>
              <a:t>none” (Strauss 1). </a:t>
            </a: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547075816"/>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10/14/16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Respond to the following prompts in complete sentences. </a:t>
            </a:r>
            <a:endParaRPr lang="en-US" sz="1300" dirty="0">
              <a:latin typeface="+mn-lt"/>
              <a:ea typeface="Calibri"/>
              <a:cs typeface="Calibri"/>
              <a:sym typeface="Calibri"/>
            </a:endParaRPr>
          </a:p>
          <a:p>
            <a:pPr marL="342900" indent="-342900" eaLnBrk="1" fontAlgn="auto" hangingPunct="1">
              <a:lnSpc>
                <a:spcPct val="170000"/>
              </a:lnSpc>
              <a:spcBef>
                <a:spcPts val="0"/>
              </a:spcBef>
              <a:spcAft>
                <a:spcPts val="0"/>
              </a:spcAft>
              <a:buClr>
                <a:srgbClr val="000000"/>
              </a:buClr>
              <a:buSzPct val="100000"/>
              <a:buAutoNum type="arabicParenR"/>
              <a:defRPr/>
            </a:pPr>
            <a:r>
              <a:rPr lang="en-US" sz="1300" dirty="0" smtClean="0">
                <a:latin typeface="+mn-lt"/>
                <a:ea typeface="Calibri"/>
                <a:cs typeface="Calibri"/>
                <a:sym typeface="Calibri"/>
              </a:rPr>
              <a:t>Why are Pioneers better than tractors? **Give me 3 reasons</a:t>
            </a:r>
          </a:p>
          <a:p>
            <a:pPr marL="342900" indent="-342900" eaLnBrk="1" fontAlgn="auto" hangingPunct="1">
              <a:lnSpc>
                <a:spcPct val="170000"/>
              </a:lnSpc>
              <a:spcBef>
                <a:spcPts val="0"/>
              </a:spcBef>
              <a:spcAft>
                <a:spcPts val="0"/>
              </a:spcAft>
              <a:buClr>
                <a:srgbClr val="000000"/>
              </a:buClr>
              <a:buSzPct val="100000"/>
              <a:buAutoNum type="arabicParenR"/>
              <a:defRPr/>
            </a:pPr>
            <a:r>
              <a:rPr lang="en-US" sz="1300" dirty="0" smtClean="0">
                <a:latin typeface="+mn-lt"/>
                <a:ea typeface="Calibri"/>
                <a:cs typeface="Calibri"/>
                <a:sym typeface="Calibri"/>
              </a:rPr>
              <a:t>Provide to skills you have learned this Marking Period</a:t>
            </a:r>
          </a:p>
          <a:p>
            <a:pPr marL="342900" indent="-342900" eaLnBrk="1" fontAlgn="auto" hangingPunct="1">
              <a:lnSpc>
                <a:spcPct val="170000"/>
              </a:lnSpc>
              <a:spcBef>
                <a:spcPts val="0"/>
              </a:spcBef>
              <a:spcAft>
                <a:spcPts val="0"/>
              </a:spcAft>
              <a:buClr>
                <a:srgbClr val="000000"/>
              </a:buClr>
              <a:buSzPct val="100000"/>
              <a:buAutoNum type="arabicParenR"/>
              <a:defRPr/>
            </a:pPr>
            <a:r>
              <a:rPr lang="en-US" sz="1300" dirty="0" smtClean="0">
                <a:latin typeface="+mn-lt"/>
                <a:ea typeface="Calibri"/>
                <a:cs typeface="Calibri"/>
                <a:sym typeface="Calibri"/>
              </a:rPr>
              <a:t>Provide one area you need to continue to improve throughout the semester (in this class), and how you are going to ensure it happens.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Answer the prompt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Check in AOTW #4 </a:t>
            </a:r>
            <a:r>
              <a:rPr lang="en-US" sz="1300" smtClean="0">
                <a:latin typeface="+mn-lt"/>
                <a:ea typeface="Calibri"/>
                <a:cs typeface="Calibri"/>
                <a:sym typeface="Calibri"/>
              </a:rPr>
              <a:t>on clowns</a:t>
            </a:r>
            <a:endParaRPr lang="en-US" sz="1300" dirty="0" smtClean="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Pass out Progress Reports and discuss grades.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a:t>
            </a: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591790822"/>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10/18/16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perceptive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Mini lesson-Review of Semicolon rules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Interpreting the Bill of Rights (trio activity)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r>
              <a:rPr lang="en-US" sz="1600" b="1" dirty="0" smtClean="0">
                <a:latin typeface="+mn-lt"/>
                <a:ea typeface="Calibri"/>
                <a:cs typeface="Calibri"/>
                <a:sym typeface="Calibri"/>
              </a:rPr>
              <a:t>**Due at the end of the hour</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290937278"/>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9144000" cy="6858000"/>
          </a:xfrm>
        </p:spPr>
        <p:txBody>
          <a:bodyPr/>
          <a:lstStyle/>
          <a:p>
            <a:pPr marL="0" indent="0" algn="ctr" eaLnBrk="1" hangingPunct="1">
              <a:buNone/>
            </a:pPr>
            <a:r>
              <a:rPr lang="en-US" altLang="en-US" sz="1800" b="1" dirty="0" smtClean="0">
                <a:solidFill>
                  <a:srgbClr val="000000"/>
                </a:solidFill>
                <a:latin typeface="Kristen ITC" pitchFamily="66" charset="0"/>
                <a:cs typeface="Times New Roman" pitchFamily="18" charset="0"/>
              </a:rPr>
              <a:t>10/18/16</a:t>
            </a:r>
          </a:p>
          <a:p>
            <a:pPr eaLnBrk="1" hangingPunct="1"/>
            <a:r>
              <a:rPr lang="en-US" altLang="en-US" sz="1800" b="1" dirty="0" smtClean="0">
                <a:solidFill>
                  <a:srgbClr val="000000"/>
                </a:solidFill>
                <a:latin typeface="Kristen ITC" pitchFamily="66" charset="0"/>
                <a:cs typeface="Times New Roman" pitchFamily="18" charset="0"/>
              </a:rPr>
              <a:t>Word:</a:t>
            </a:r>
            <a:r>
              <a:rPr lang="en-US" altLang="en-US" sz="1800" dirty="0" smtClean="0">
                <a:solidFill>
                  <a:srgbClr val="000000"/>
                </a:solidFill>
                <a:latin typeface="Kristen ITC" pitchFamily="66" charset="0"/>
                <a:cs typeface="Times New Roman" pitchFamily="18" charset="0"/>
              </a:rPr>
              <a:t> perceptive</a:t>
            </a:r>
          </a:p>
          <a:p>
            <a:pPr eaLnBrk="1" hangingPunct="1">
              <a:buFontTx/>
              <a:buNone/>
            </a:pPr>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Part of speech:</a:t>
            </a:r>
            <a:r>
              <a:rPr lang="en-US" altLang="en-US" sz="1800" dirty="0" smtClean="0">
                <a:solidFill>
                  <a:srgbClr val="000000"/>
                </a:solidFill>
                <a:latin typeface="Kristen ITC" pitchFamily="66" charset="0"/>
                <a:cs typeface="Times New Roman" pitchFamily="18" charset="0"/>
              </a:rPr>
              <a:t> adjective</a:t>
            </a:r>
            <a:endParaRPr lang="en-US" altLang="en-US" sz="1800" b="1" dirty="0" smtClean="0">
              <a:solidFill>
                <a:srgbClr val="000000"/>
              </a:solidFill>
              <a:latin typeface="Kristen ITC" pitchFamily="66" charset="0"/>
              <a:cs typeface="Times New Roman" pitchFamily="18" charset="0"/>
            </a:endParaRP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Pronunciation: </a:t>
            </a:r>
            <a:r>
              <a:rPr lang="en-US" altLang="en-US" sz="1800" dirty="0" smtClean="0">
                <a:solidFill>
                  <a:srgbClr val="000000"/>
                </a:solidFill>
                <a:latin typeface="Kristen ITC" pitchFamily="66" charset="0"/>
                <a:cs typeface="Times New Roman" pitchFamily="18" charset="0"/>
              </a:rPr>
              <a:t>per-</a:t>
            </a:r>
            <a:r>
              <a:rPr lang="en-US" altLang="en-US" sz="1800" b="1" dirty="0" err="1" smtClean="0">
                <a:solidFill>
                  <a:srgbClr val="000000"/>
                </a:solidFill>
                <a:latin typeface="Kristen ITC" pitchFamily="66" charset="0"/>
                <a:cs typeface="Times New Roman" pitchFamily="18" charset="0"/>
              </a:rPr>
              <a:t>sep</a:t>
            </a:r>
            <a:r>
              <a:rPr lang="en-US" altLang="en-US" sz="1800" dirty="0" smtClean="0">
                <a:solidFill>
                  <a:srgbClr val="000000"/>
                </a:solidFill>
                <a:latin typeface="Kristen ITC" pitchFamily="66" charset="0"/>
                <a:cs typeface="Times New Roman" pitchFamily="18" charset="0"/>
              </a:rPr>
              <a:t>-</a:t>
            </a:r>
            <a:r>
              <a:rPr lang="en-US" altLang="en-US" sz="1800" dirty="0" err="1" smtClean="0">
                <a:solidFill>
                  <a:srgbClr val="000000"/>
                </a:solidFill>
                <a:latin typeface="Kristen ITC" pitchFamily="66" charset="0"/>
                <a:cs typeface="Times New Roman" pitchFamily="18" charset="0"/>
              </a:rPr>
              <a:t>tiv</a:t>
            </a:r>
            <a:endParaRPr lang="en-US" altLang="en-US" sz="1800" b="1" dirty="0" smtClean="0">
              <a:solidFill>
                <a:srgbClr val="000000"/>
              </a:solidFill>
              <a:latin typeface="Kristen ITC" pitchFamily="66" charset="0"/>
              <a:cs typeface="Times New Roman" pitchFamily="18" charset="0"/>
            </a:endParaRP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Origins:</a:t>
            </a: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Related Forms:</a:t>
            </a:r>
            <a:r>
              <a:rPr lang="en-US" altLang="en-US" sz="1800" dirty="0" smtClean="0">
                <a:solidFill>
                  <a:srgbClr val="000000"/>
                </a:solidFill>
                <a:latin typeface="Kristen ITC" pitchFamily="66" charset="0"/>
                <a:cs typeface="Times New Roman" pitchFamily="18" charset="0"/>
              </a:rPr>
              <a:t> Perceptively (adverb); perceptiveness (noun); </a:t>
            </a:r>
            <a:r>
              <a:rPr lang="en-US" altLang="en-US" sz="1800" dirty="0" err="1" smtClean="0">
                <a:solidFill>
                  <a:srgbClr val="000000"/>
                </a:solidFill>
                <a:latin typeface="Kristen ITC" pitchFamily="66" charset="0"/>
                <a:cs typeface="Times New Roman" pitchFamily="18" charset="0"/>
              </a:rPr>
              <a:t>im</a:t>
            </a:r>
            <a:r>
              <a:rPr lang="en-US" altLang="en-US" sz="1800" dirty="0" smtClean="0">
                <a:solidFill>
                  <a:srgbClr val="000000"/>
                </a:solidFill>
                <a:latin typeface="Kristen ITC" pitchFamily="66" charset="0"/>
                <a:cs typeface="Times New Roman" pitchFamily="18" charset="0"/>
              </a:rPr>
              <a:t>/perceptible (adjective)</a:t>
            </a:r>
            <a:endParaRPr lang="en-US" altLang="en-US" sz="1800" b="1" dirty="0" smtClean="0">
              <a:solidFill>
                <a:srgbClr val="000000"/>
              </a:solidFill>
              <a:latin typeface="Kristen ITC" pitchFamily="66" charset="0"/>
              <a:cs typeface="Times New Roman" pitchFamily="18" charset="0"/>
            </a:endParaRP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Sentence:</a:t>
            </a:r>
            <a:r>
              <a:rPr lang="en-US" altLang="en-US" sz="1800" dirty="0" smtClean="0">
                <a:solidFill>
                  <a:srgbClr val="000000"/>
                </a:solidFill>
                <a:latin typeface="Kristen ITC" pitchFamily="66" charset="0"/>
                <a:cs typeface="Times New Roman" pitchFamily="18" charset="0"/>
              </a:rPr>
              <a:t> The perceptive sniper noticed the tiny movement of the leaves in a tree two miles away, but he could tell by how far the branch was bent that it wasn’t his target in the tree.</a:t>
            </a:r>
          </a:p>
          <a:p>
            <a:pPr eaLnBrk="1" hangingPunct="1"/>
            <a:endParaRPr lang="en-US" altLang="en-US" sz="1800"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Predicted Definition:</a:t>
            </a:r>
          </a:p>
          <a:p>
            <a:pPr eaLnBrk="1" hangingPunct="1"/>
            <a:endParaRPr lang="en-US" altLang="en-US" sz="1100" b="1" dirty="0" smtClean="0">
              <a:solidFill>
                <a:srgbClr val="000000"/>
              </a:solidFill>
              <a:latin typeface="Kristen ITC" pitchFamily="66" charset="0"/>
              <a:cs typeface="Times New Roman" pitchFamily="18" charset="0"/>
            </a:endParaRPr>
          </a:p>
          <a:p>
            <a:pPr eaLnBrk="1" hangingPunct="1"/>
            <a:r>
              <a:rPr lang="en-US" altLang="en-US" sz="1800" b="1" dirty="0" smtClean="0">
                <a:solidFill>
                  <a:srgbClr val="000000"/>
                </a:solidFill>
                <a:latin typeface="Kristen ITC" pitchFamily="66" charset="0"/>
                <a:cs typeface="Times New Roman" pitchFamily="18" charset="0"/>
              </a:rPr>
              <a:t>Definition:</a:t>
            </a:r>
            <a:r>
              <a:rPr lang="en-US" altLang="en-US" sz="1800" dirty="0" smtClean="0">
                <a:solidFill>
                  <a:srgbClr val="000000"/>
                </a:solidFill>
                <a:latin typeface="Kristen ITC" pitchFamily="66" charset="0"/>
                <a:cs typeface="Times New Roman" pitchFamily="18" charset="0"/>
              </a:rPr>
              <a:t> </a:t>
            </a:r>
            <a:endParaRPr lang="en-US" altLang="en-US" sz="1800" dirty="0" smtClean="0">
              <a:solidFill>
                <a:srgbClr val="333333"/>
              </a:solidFill>
              <a:latin typeface="Kristen ITC" pitchFamily="66" charset="0"/>
              <a:cs typeface="Times New Roman" pitchFamily="18" charset="0"/>
            </a:endParaRPr>
          </a:p>
          <a:p>
            <a:pPr eaLnBrk="1" hangingPunct="1">
              <a:buFontTx/>
              <a:buNone/>
            </a:pPr>
            <a:r>
              <a:rPr lang="en-US" altLang="en-US" sz="1800" dirty="0" smtClean="0">
                <a:latin typeface="Kristen ITC" pitchFamily="66" charset="0"/>
                <a:cs typeface="Times New Roman" pitchFamily="18" charset="0"/>
              </a:rPr>
              <a:t>	1 – having or showing strong insight, understanding, or intuition</a:t>
            </a:r>
          </a:p>
          <a:p>
            <a:pPr eaLnBrk="1" hangingPunct="1">
              <a:buFontTx/>
              <a:buNone/>
            </a:pPr>
            <a:r>
              <a:rPr lang="en-US" altLang="en-US" sz="1800" dirty="0" smtClean="0">
                <a:latin typeface="Kristen ITC" pitchFamily="66" charset="0"/>
                <a:cs typeface="Times New Roman" pitchFamily="18" charset="0"/>
              </a:rPr>
              <a:t>	2 – having the power or faculty of perceiving. </a:t>
            </a:r>
          </a:p>
          <a:p>
            <a:pPr eaLnBrk="1" hangingPunct="1">
              <a:buFontTx/>
              <a:buNone/>
            </a:pPr>
            <a:r>
              <a:rPr lang="en-US" altLang="en-US" sz="1800" dirty="0" smtClean="0">
                <a:latin typeface="Kristen ITC" pitchFamily="66" charset="0"/>
                <a:cs typeface="Times New Roman" pitchFamily="18" charset="0"/>
              </a:rPr>
              <a:t>	3 – of, pertaining to, or showing perception. </a:t>
            </a:r>
            <a:endParaRPr lang="en-US" altLang="en-US" sz="1800" b="1" dirty="0" smtClean="0">
              <a:latin typeface="Kristen ITC" pitchFamily="66" charset="0"/>
              <a:cs typeface="Times New Roman" pitchFamily="18" charset="0"/>
            </a:endParaRPr>
          </a:p>
          <a:p>
            <a:pPr eaLnBrk="1" hangingPunct="1"/>
            <a:endParaRPr lang="en-US" altLang="en-US" sz="1800" b="1" dirty="0" smtClean="0">
              <a:solidFill>
                <a:srgbClr val="000000"/>
              </a:solidFill>
              <a:latin typeface="Kristen ITC" pitchFamily="66" charset="0"/>
              <a:cs typeface="Times New Roman" pitchFamily="18" charset="0"/>
            </a:endParaRPr>
          </a:p>
          <a:p>
            <a:pPr eaLnBrk="1" hangingPunct="1"/>
            <a:endParaRPr lang="en-US" altLang="en-US" sz="1800" b="1" dirty="0" smtClean="0">
              <a:solidFill>
                <a:srgbClr val="000000"/>
              </a:solidFill>
              <a:latin typeface="Kristen ITC" pitchFamily="66" charset="0"/>
              <a:cs typeface="Times New Roman" pitchFamily="18" charset="0"/>
            </a:endParaRPr>
          </a:p>
        </p:txBody>
      </p:sp>
      <p:sp>
        <p:nvSpPr>
          <p:cNvPr id="2" name="TextBox 1"/>
          <p:cNvSpPr txBox="1">
            <a:spLocks noChangeArrowheads="1"/>
          </p:cNvSpPr>
          <p:nvPr/>
        </p:nvSpPr>
        <p:spPr bwMode="auto">
          <a:xfrm>
            <a:off x="1295400" y="19812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solidFill>
                  <a:srgbClr val="000000"/>
                </a:solidFill>
                <a:latin typeface="Kristen ITC" pitchFamily="66" charset="0"/>
                <a:cs typeface="Times New Roman" pitchFamily="18" charset="0"/>
              </a:rPr>
              <a:t>Latin: “percept,” meaning something seen</a:t>
            </a:r>
            <a:endParaRPr lang="en-US" altLang="en-US" sz="1800" b="1" dirty="0" smtClean="0">
              <a:solidFill>
                <a:srgbClr val="000000"/>
              </a:solidFill>
              <a:latin typeface="Kristen ITC" pitchFamily="66" charset="0"/>
              <a:cs typeface="Times New Roman" pitchFamily="18" charset="0"/>
            </a:endParaRPr>
          </a:p>
          <a:p>
            <a:pPr>
              <a:spcBef>
                <a:spcPct val="0"/>
              </a:spcBef>
              <a:buFontTx/>
              <a:buNone/>
            </a:pPr>
            <a:endParaRPr lang="en-US" altLang="en-US" sz="1800" dirty="0" smtClean="0">
              <a:solidFill>
                <a:srgbClr val="000000"/>
              </a:solidFill>
              <a:cs typeface="+mn-cs"/>
            </a:endParaRPr>
          </a:p>
        </p:txBody>
      </p:sp>
    </p:spTree>
    <p:extLst>
      <p:ext uri="{BB962C8B-B14F-4D97-AF65-F5344CB8AC3E}">
        <p14:creationId xmlns:p14="http://schemas.microsoft.com/office/powerpoint/2010/main" val="4108480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10/19/16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prerogative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endParaRPr lang="en-US" sz="1600" dirty="0">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latin typeface="+mn-lt"/>
                <a:ea typeface="Calibri"/>
                <a:cs typeface="Calibri"/>
                <a:sym typeface="Calibri"/>
              </a:rPr>
              <a:t>**Each group will be responsible for 1-2 examples.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600" dirty="0" smtClean="0">
                <a:latin typeface="+mn-lt"/>
                <a:ea typeface="Calibri"/>
                <a:cs typeface="Calibri"/>
                <a:sym typeface="Calibri"/>
              </a:rPr>
              <a:t>How to spot a witch activity (only provide two examples)</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255161026"/>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0"/>
            <a:ext cx="9144000" cy="6858000"/>
          </a:xfrm>
        </p:spPr>
        <p:txBody>
          <a:bodyPr/>
          <a:lstStyle/>
          <a:p>
            <a:pPr marL="0" indent="0" algn="ctr" eaLnBrk="1" hangingPunct="1">
              <a:buNone/>
            </a:pPr>
            <a:r>
              <a:rPr lang="en-US" altLang="en-US" sz="1800" b="1" dirty="0" smtClean="0">
                <a:latin typeface="Kristen ITC" charset="0"/>
                <a:ea typeface="Times New Roman" charset="0"/>
                <a:cs typeface="Times New Roman" charset="0"/>
              </a:rPr>
              <a:t>10/19/16</a:t>
            </a:r>
          </a:p>
          <a:p>
            <a:pPr eaLnBrk="1" hangingPunct="1"/>
            <a:r>
              <a:rPr lang="en-US" altLang="en-US" sz="1800" b="1" dirty="0" smtClean="0">
                <a:latin typeface="Kristen ITC" charset="0"/>
                <a:ea typeface="Times New Roman" charset="0"/>
                <a:cs typeface="Times New Roman" charset="0"/>
              </a:rPr>
              <a:t>Word</a:t>
            </a:r>
            <a:r>
              <a:rPr lang="en-US" altLang="en-US" sz="1800" b="1" dirty="0">
                <a:latin typeface="Kristen ITC" charset="0"/>
                <a:ea typeface="Times New Roman" charset="0"/>
                <a:cs typeface="Times New Roman" charset="0"/>
              </a:rPr>
              <a:t>:</a:t>
            </a:r>
            <a:r>
              <a:rPr lang="en-US" altLang="en-US" sz="1800" dirty="0">
                <a:latin typeface="Kristen ITC" charset="0"/>
                <a:ea typeface="Times New Roman" charset="0"/>
                <a:cs typeface="Times New Roman" charset="0"/>
              </a:rPr>
              <a:t> prerogative</a:t>
            </a: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Part of speech:</a:t>
            </a:r>
            <a:r>
              <a:rPr lang="en-US" altLang="en-US" sz="1800" dirty="0">
                <a:latin typeface="Kristen ITC" charset="0"/>
                <a:ea typeface="Times New Roman" charset="0"/>
                <a:cs typeface="Times New Roman" charset="0"/>
              </a:rPr>
              <a:t> noun</a:t>
            </a:r>
            <a:endParaRPr lang="en-US" altLang="en-US" sz="1800" b="1" dirty="0">
              <a:latin typeface="Kristen ITC" charset="0"/>
              <a:ea typeface="Times New Roman" charset="0"/>
              <a:cs typeface="Times New Roman" charset="0"/>
            </a:endParaRP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Pronunciation: </a:t>
            </a:r>
            <a:r>
              <a:rPr lang="en-US" altLang="en-US" sz="1800" dirty="0" err="1">
                <a:latin typeface="Kristen ITC" charset="0"/>
                <a:ea typeface="Times New Roman" charset="0"/>
                <a:cs typeface="Times New Roman" charset="0"/>
              </a:rPr>
              <a:t>puh</a:t>
            </a:r>
            <a:r>
              <a:rPr lang="en-US" altLang="en-US" sz="1800" dirty="0">
                <a:latin typeface="Kristen ITC" charset="0"/>
                <a:ea typeface="Times New Roman" charset="0"/>
                <a:cs typeface="Times New Roman" charset="0"/>
              </a:rPr>
              <a:t>-</a:t>
            </a:r>
            <a:r>
              <a:rPr lang="en-US" altLang="en-US" sz="1800" b="1" dirty="0">
                <a:latin typeface="Kristen ITC" charset="0"/>
                <a:ea typeface="Times New Roman" charset="0"/>
                <a:cs typeface="Times New Roman" charset="0"/>
              </a:rPr>
              <a:t>rog</a:t>
            </a:r>
            <a:r>
              <a:rPr lang="en-US" altLang="en-US" sz="1800" dirty="0">
                <a:latin typeface="Kristen ITC" charset="0"/>
                <a:ea typeface="Times New Roman" charset="0"/>
                <a:cs typeface="Times New Roman" charset="0"/>
              </a:rPr>
              <a:t>-</a:t>
            </a:r>
            <a:r>
              <a:rPr lang="en-US" altLang="en-US" sz="1800" i="1" dirty="0">
                <a:latin typeface="Kristen ITC" charset="0"/>
                <a:ea typeface="Times New Roman" charset="0"/>
                <a:cs typeface="Times New Roman" charset="0"/>
              </a:rPr>
              <a:t>uh</a:t>
            </a:r>
            <a:r>
              <a:rPr lang="en-US" altLang="en-US" sz="1800" dirty="0">
                <a:latin typeface="Kristen ITC" charset="0"/>
                <a:ea typeface="Times New Roman" charset="0"/>
                <a:cs typeface="Times New Roman" charset="0"/>
              </a:rPr>
              <a:t>-</a:t>
            </a:r>
            <a:r>
              <a:rPr lang="en-US" altLang="en-US" sz="1800" dirty="0" err="1">
                <a:latin typeface="Kristen ITC" charset="0"/>
                <a:ea typeface="Times New Roman" charset="0"/>
                <a:cs typeface="Times New Roman" charset="0"/>
              </a:rPr>
              <a:t>tiv</a:t>
            </a:r>
            <a:endParaRPr lang="en-US" altLang="en-US" sz="1800" b="1" dirty="0">
              <a:latin typeface="Kristen ITC" charset="0"/>
              <a:ea typeface="Times New Roman" charset="0"/>
              <a:cs typeface="Times New Roman" charset="0"/>
            </a:endParaRP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Origins:</a:t>
            </a:r>
            <a:r>
              <a:rPr lang="en-US" altLang="en-US" sz="1800" dirty="0">
                <a:latin typeface="Kristen ITC" charset="0"/>
                <a:ea typeface="Times New Roman" charset="0"/>
                <a:cs typeface="Times New Roman" charset="0"/>
              </a:rPr>
              <a:t> </a:t>
            </a:r>
          </a:p>
          <a:p>
            <a:pPr eaLnBrk="1" hangingPunct="1"/>
            <a:endParaRPr lang="en-US" altLang="en-US" sz="18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Related Forms:</a:t>
            </a:r>
            <a:r>
              <a:rPr lang="en-US" altLang="en-US" sz="1800" dirty="0">
                <a:latin typeface="Kristen ITC" charset="0"/>
                <a:ea typeface="Times New Roman" charset="0"/>
                <a:cs typeface="Times New Roman" charset="0"/>
              </a:rPr>
              <a:t> none</a:t>
            </a: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Sentence:</a:t>
            </a:r>
            <a:r>
              <a:rPr lang="en-US" altLang="en-US" sz="1800" dirty="0">
                <a:latin typeface="Kristen ITC" charset="0"/>
                <a:ea typeface="Times New Roman" charset="0"/>
                <a:cs typeface="Times New Roman" charset="0"/>
              </a:rPr>
              <a:t> While the president doesn’t have the ability to formally declare war against another country, it is his or her prerogative to order bombing attacks without congressional approval</a:t>
            </a:r>
          </a:p>
          <a:p>
            <a:pPr eaLnBrk="1" hangingPunct="1"/>
            <a:endParaRPr lang="en-US" altLang="en-US" sz="18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Predicted Definition:</a:t>
            </a:r>
          </a:p>
          <a:p>
            <a:pPr eaLnBrk="1" hangingPunct="1"/>
            <a:endParaRPr lang="en-US" altLang="en-US" sz="1000" b="1" dirty="0">
              <a:latin typeface="Kristen ITC" charset="0"/>
              <a:ea typeface="Times New Roman" charset="0"/>
              <a:cs typeface="Times New Roman" charset="0"/>
            </a:endParaRPr>
          </a:p>
          <a:p>
            <a:pPr eaLnBrk="1" hangingPunct="1"/>
            <a:r>
              <a:rPr lang="en-US" altLang="en-US" sz="1800" b="1" dirty="0">
                <a:latin typeface="Kristen ITC" charset="0"/>
                <a:ea typeface="Times New Roman" charset="0"/>
                <a:cs typeface="Times New Roman" charset="0"/>
              </a:rPr>
              <a:t>Definition:</a:t>
            </a:r>
            <a:r>
              <a:rPr lang="en-US" altLang="en-US" sz="1800" dirty="0">
                <a:latin typeface="Kristen ITC" charset="0"/>
                <a:ea typeface="Times New Roman" charset="0"/>
                <a:cs typeface="Times New Roman" charset="0"/>
              </a:rPr>
              <a:t> </a:t>
            </a:r>
          </a:p>
          <a:p>
            <a:pPr eaLnBrk="1" hangingPunct="1"/>
            <a:endParaRPr lang="en-US" altLang="en-US" sz="1800" b="1" dirty="0">
              <a:latin typeface="Kristen ITC" charset="0"/>
              <a:ea typeface="Times New Roman" charset="0"/>
              <a:cs typeface="Times New Roman" charset="0"/>
            </a:endParaRPr>
          </a:p>
        </p:txBody>
      </p:sp>
      <p:sp>
        <p:nvSpPr>
          <p:cNvPr id="2" name="TextBox 1"/>
          <p:cNvSpPr txBox="1">
            <a:spLocks noChangeArrowheads="1"/>
          </p:cNvSpPr>
          <p:nvPr/>
        </p:nvSpPr>
        <p:spPr bwMode="auto">
          <a:xfrm>
            <a:off x="1371600" y="19050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“Pre” (before; in advance of) + “</a:t>
            </a:r>
            <a:r>
              <a:rPr lang="en-US" altLang="en-US" sz="1800" dirty="0" err="1">
                <a:latin typeface="Kristen ITC" charset="0"/>
              </a:rPr>
              <a:t>roga</a:t>
            </a:r>
            <a:r>
              <a:rPr lang="en-US" altLang="en-US" sz="1800" dirty="0">
                <a:latin typeface="Kristen ITC" charset="0"/>
              </a:rPr>
              <a:t>(re)” (to ask)</a:t>
            </a:r>
          </a:p>
        </p:txBody>
      </p:sp>
      <p:sp>
        <p:nvSpPr>
          <p:cNvPr id="3" name="TextBox 2"/>
          <p:cNvSpPr txBox="1">
            <a:spLocks noChangeArrowheads="1"/>
          </p:cNvSpPr>
          <p:nvPr/>
        </p:nvSpPr>
        <p:spPr bwMode="auto">
          <a:xfrm>
            <a:off x="0" y="5486400"/>
            <a:ext cx="906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ea typeface="Times New Roman" charset="0"/>
                <a:cs typeface="Times New Roman" charset="0"/>
              </a:rPr>
              <a:t>      1 – an exclusive right, privilege, etc., allowed to someone because of their</a:t>
            </a:r>
          </a:p>
          <a:p>
            <a:pPr eaLnBrk="1" hangingPunct="1">
              <a:spcBef>
                <a:spcPct val="0"/>
              </a:spcBef>
              <a:buFontTx/>
              <a:buNone/>
            </a:pPr>
            <a:r>
              <a:rPr lang="en-US" altLang="en-US" sz="1800" dirty="0">
                <a:latin typeface="Kristen ITC" charset="0"/>
                <a:ea typeface="Times New Roman" charset="0"/>
                <a:cs typeface="Times New Roman" charset="0"/>
              </a:rPr>
              <a:t>	rank, office, or title</a:t>
            </a:r>
          </a:p>
          <a:p>
            <a:pPr eaLnBrk="1" hangingPunct="1">
              <a:spcBef>
                <a:spcPct val="0"/>
              </a:spcBef>
              <a:buFontTx/>
              <a:buNone/>
            </a:pPr>
            <a:r>
              <a:rPr lang="en-US" altLang="en-US" sz="1800" dirty="0">
                <a:latin typeface="Kristen ITC" charset="0"/>
                <a:ea typeface="Times New Roman" charset="0"/>
                <a:cs typeface="Times New Roman" charset="0"/>
              </a:rPr>
              <a:t>      2 – a right, privilege, etc., limited to a specific person or to persons of a</a:t>
            </a:r>
          </a:p>
          <a:p>
            <a:pPr eaLnBrk="1" hangingPunct="1">
              <a:spcBef>
                <a:spcPct val="0"/>
              </a:spcBef>
              <a:buFontTx/>
              <a:buNone/>
            </a:pPr>
            <a:r>
              <a:rPr lang="en-US" altLang="en-US" sz="1800" dirty="0">
                <a:latin typeface="Kristen ITC" charset="0"/>
                <a:ea typeface="Times New Roman" charset="0"/>
                <a:cs typeface="Times New Roman" charset="0"/>
              </a:rPr>
              <a:t>	particular category</a:t>
            </a:r>
            <a:endParaRPr lang="en-US" altLang="en-US" sz="1800" dirty="0"/>
          </a:p>
        </p:txBody>
      </p:sp>
    </p:spTree>
    <p:extLst>
      <p:ext uri="{BB962C8B-B14F-4D97-AF65-F5344CB8AC3E}">
        <p14:creationId xmlns:p14="http://schemas.microsoft.com/office/powerpoint/2010/main" val="58139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10/20/16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annotation</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“How to spot a witch” assignment (turned in folder in the back)</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SSR (15 mins) + find one question to answer and a piece of evidence for Weekly Response (due Sunday at 8 p.m. on Google Classroom).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“The Overture” in </a:t>
            </a:r>
            <a:r>
              <a:rPr lang="en-US" sz="1600" i="1" dirty="0" smtClean="0">
                <a:latin typeface="+mn-lt"/>
                <a:ea typeface="Calibri"/>
                <a:cs typeface="Calibri"/>
                <a:sym typeface="Calibri"/>
              </a:rPr>
              <a:t>The Crucible (partner read)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B050"/>
                </a:solidFill>
                <a:latin typeface="+mn-lt"/>
                <a:ea typeface="Calibri"/>
                <a:cs typeface="Calibri"/>
                <a:sym typeface="Calibri"/>
              </a:rPr>
              <a:t>Finish partner reading and annotations for “The Overture” in </a:t>
            </a:r>
            <a:r>
              <a:rPr lang="en-US" sz="1600" b="1" i="1" dirty="0" smtClean="0">
                <a:solidFill>
                  <a:srgbClr val="00B050"/>
                </a:solidFill>
                <a:latin typeface="+mn-lt"/>
                <a:ea typeface="Calibri"/>
                <a:cs typeface="Calibri"/>
                <a:sym typeface="Calibri"/>
              </a:rPr>
              <a:t>The Crucible</a:t>
            </a:r>
            <a:endParaRPr lang="en-US" sz="1600" i="1"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Prep for Socratic Seminar using AOTW #4 on clowns (you will turn in the article, reflection and questions, tomorrow)</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471660174"/>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9F0B"/>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0" y="762000"/>
            <a:ext cx="9144000" cy="6096000"/>
          </a:xfrm>
        </p:spPr>
        <p:txBody>
          <a:bodyPr/>
          <a:lstStyle/>
          <a:p>
            <a:pPr eaLnBrk="1" hangingPunct="1"/>
            <a:r>
              <a:rPr lang="en-US" altLang="en-US" sz="1800" b="1" dirty="0" smtClean="0">
                <a:solidFill>
                  <a:srgbClr val="000000"/>
                </a:solidFill>
                <a:latin typeface="Kristen ITC" charset="0"/>
                <a:ea typeface="Times New Roman" charset="0"/>
                <a:cs typeface="Times New Roman" charset="0"/>
              </a:rPr>
              <a:t>Word</a:t>
            </a:r>
            <a:r>
              <a:rPr lang="en-US" altLang="en-US" sz="1800" b="1" dirty="0">
                <a:solidFill>
                  <a:srgbClr val="000000"/>
                </a:solidFill>
                <a:latin typeface="Kristen ITC" charset="0"/>
                <a:ea typeface="Times New Roman" charset="0"/>
                <a:cs typeface="Times New Roman" charset="0"/>
              </a:rPr>
              <a:t>:</a:t>
            </a:r>
            <a:r>
              <a:rPr lang="en-US" altLang="en-US" sz="1800" dirty="0">
                <a:solidFill>
                  <a:srgbClr val="000000"/>
                </a:solidFill>
                <a:latin typeface="Kristen ITC" charset="0"/>
                <a:ea typeface="Times New Roman" charset="0"/>
                <a:cs typeface="Times New Roman" charset="0"/>
              </a:rPr>
              <a:t> annotation</a:t>
            </a:r>
          </a:p>
          <a:p>
            <a:pPr eaLnBrk="1" hangingPunct="1">
              <a:buFontTx/>
              <a:buNone/>
            </a:pPr>
            <a:r>
              <a:rPr lang="en-US" altLang="en-US" sz="1800" dirty="0">
                <a:solidFill>
                  <a:srgbClr val="000000"/>
                </a:solidFill>
                <a:latin typeface="Kristen ITC" charset="0"/>
                <a:ea typeface="Times New Roman" charset="0"/>
                <a:cs typeface="Times New Roman" charset="0"/>
              </a:rPr>
              <a:t>	</a:t>
            </a:r>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Part of speech:</a:t>
            </a:r>
            <a:r>
              <a:rPr lang="en-US" altLang="en-US" sz="1800" dirty="0">
                <a:solidFill>
                  <a:srgbClr val="000000"/>
                </a:solidFill>
                <a:latin typeface="Kristen ITC" charset="0"/>
                <a:ea typeface="Times New Roman" charset="0"/>
                <a:cs typeface="Times New Roman" charset="0"/>
              </a:rPr>
              <a:t> noun</a:t>
            </a:r>
            <a:endParaRPr lang="en-US" altLang="en-US" sz="1800" b="1" dirty="0">
              <a:solidFill>
                <a:srgbClr val="000000"/>
              </a:solidFill>
              <a:latin typeface="Kristen ITC" charset="0"/>
              <a:ea typeface="Times New Roman" charset="0"/>
              <a:cs typeface="Times New Roman" charset="0"/>
            </a:endParaRP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Pronunciation: </a:t>
            </a:r>
            <a:r>
              <a:rPr lang="en-US" altLang="en-US" sz="1800" dirty="0">
                <a:solidFill>
                  <a:srgbClr val="000000"/>
                </a:solidFill>
                <a:latin typeface="Kristen ITC" charset="0"/>
                <a:ea typeface="Times New Roman" charset="0"/>
                <a:cs typeface="Times New Roman" charset="0"/>
              </a:rPr>
              <a:t>an-</a:t>
            </a:r>
            <a:r>
              <a:rPr lang="en-US" altLang="en-US" sz="1800" i="1" dirty="0">
                <a:solidFill>
                  <a:srgbClr val="000000"/>
                </a:solidFill>
                <a:latin typeface="Kristen ITC" charset="0"/>
                <a:ea typeface="Times New Roman" charset="0"/>
                <a:cs typeface="Times New Roman" charset="0"/>
              </a:rPr>
              <a:t>uh</a:t>
            </a:r>
            <a:r>
              <a:rPr lang="en-US" altLang="en-US" sz="1800" dirty="0">
                <a:solidFill>
                  <a:srgbClr val="000000"/>
                </a:solidFill>
                <a:latin typeface="Kristen ITC" charset="0"/>
                <a:ea typeface="Times New Roman" charset="0"/>
                <a:cs typeface="Times New Roman" charset="0"/>
              </a:rPr>
              <a:t>-</a:t>
            </a:r>
            <a:r>
              <a:rPr lang="en-US" altLang="en-US" sz="1800" b="1" dirty="0" err="1">
                <a:solidFill>
                  <a:srgbClr val="000000"/>
                </a:solidFill>
                <a:latin typeface="Kristen ITC" charset="0"/>
                <a:ea typeface="Times New Roman" charset="0"/>
                <a:cs typeface="Times New Roman" charset="0"/>
              </a:rPr>
              <a:t>tey</a:t>
            </a:r>
            <a:r>
              <a:rPr lang="en-US" altLang="en-US" sz="1800" dirty="0">
                <a:solidFill>
                  <a:srgbClr val="000000"/>
                </a:solidFill>
                <a:latin typeface="Kristen ITC" charset="0"/>
                <a:ea typeface="Times New Roman" charset="0"/>
                <a:cs typeface="Times New Roman" charset="0"/>
              </a:rPr>
              <a:t>-</a:t>
            </a:r>
            <a:r>
              <a:rPr lang="en-US" altLang="en-US" sz="1800" i="1" dirty="0" err="1">
                <a:solidFill>
                  <a:srgbClr val="000000"/>
                </a:solidFill>
                <a:latin typeface="Kristen ITC" charset="0"/>
                <a:ea typeface="Times New Roman" charset="0"/>
                <a:cs typeface="Times New Roman" charset="0"/>
              </a:rPr>
              <a:t>shuh</a:t>
            </a:r>
            <a:r>
              <a:rPr lang="en-US" altLang="en-US" sz="1800" dirty="0" err="1">
                <a:solidFill>
                  <a:srgbClr val="000000"/>
                </a:solidFill>
                <a:latin typeface="Kristen ITC" charset="0"/>
                <a:ea typeface="Times New Roman" charset="0"/>
                <a:cs typeface="Times New Roman" charset="0"/>
              </a:rPr>
              <a:t>n</a:t>
            </a:r>
            <a:endParaRPr lang="en-US" altLang="en-US" sz="1800" b="1" dirty="0">
              <a:solidFill>
                <a:srgbClr val="000000"/>
              </a:solidFill>
              <a:latin typeface="Kristen ITC" charset="0"/>
              <a:ea typeface="Times New Roman" charset="0"/>
              <a:cs typeface="Times New Roman" charset="0"/>
            </a:endParaRP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Origins:</a:t>
            </a: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Related Forms:</a:t>
            </a:r>
            <a:r>
              <a:rPr lang="en-US" altLang="en-US" sz="1800" dirty="0">
                <a:solidFill>
                  <a:srgbClr val="000000"/>
                </a:solidFill>
                <a:latin typeface="Kristen ITC" charset="0"/>
                <a:ea typeface="Times New Roman" charset="0"/>
                <a:cs typeface="Times New Roman" charset="0"/>
              </a:rPr>
              <a:t> annotate (verb); notation (noun); notate (verb)</a:t>
            </a:r>
            <a:endParaRPr lang="en-US" altLang="en-US" sz="1800" b="1" dirty="0">
              <a:solidFill>
                <a:srgbClr val="000000"/>
              </a:solidFill>
              <a:latin typeface="Kristen ITC" charset="0"/>
              <a:ea typeface="Times New Roman" charset="0"/>
              <a:cs typeface="Times New Roman" charset="0"/>
            </a:endParaRP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Sentence:</a:t>
            </a:r>
            <a:r>
              <a:rPr lang="en-US" altLang="en-US" sz="1800" dirty="0">
                <a:solidFill>
                  <a:srgbClr val="000000"/>
                </a:solidFill>
                <a:latin typeface="Kristen ITC" charset="0"/>
                <a:ea typeface="Times New Roman" charset="0"/>
                <a:cs typeface="Times New Roman" charset="0"/>
              </a:rPr>
              <a:t> Thanks to the </a:t>
            </a:r>
            <a:r>
              <a:rPr lang="en-US" altLang="en-US" sz="1800" b="1" dirty="0">
                <a:solidFill>
                  <a:srgbClr val="000000"/>
                </a:solidFill>
                <a:latin typeface="Kristen ITC" charset="0"/>
                <a:ea typeface="Times New Roman" charset="0"/>
                <a:cs typeface="Times New Roman" charset="0"/>
              </a:rPr>
              <a:t>annotations </a:t>
            </a:r>
            <a:r>
              <a:rPr lang="en-US" altLang="en-US" sz="1800" dirty="0" err="1">
                <a:solidFill>
                  <a:srgbClr val="000000"/>
                </a:solidFill>
                <a:latin typeface="Kristen ITC" charset="0"/>
                <a:ea typeface="Times New Roman" charset="0"/>
                <a:cs typeface="Times New Roman" charset="0"/>
              </a:rPr>
              <a:t>Umkulthoum</a:t>
            </a:r>
            <a:r>
              <a:rPr lang="en-US" altLang="en-US" sz="1800" dirty="0">
                <a:solidFill>
                  <a:srgbClr val="000000"/>
                </a:solidFill>
                <a:latin typeface="Kristen ITC" charset="0"/>
                <a:ea typeface="Times New Roman" charset="0"/>
                <a:cs typeface="Times New Roman" charset="0"/>
              </a:rPr>
              <a:t> wrote in the margins of her copy of </a:t>
            </a:r>
            <a:r>
              <a:rPr lang="en-US" altLang="en-US" sz="1800" u="sng" dirty="0">
                <a:solidFill>
                  <a:srgbClr val="000000"/>
                </a:solidFill>
                <a:latin typeface="Kristen ITC" charset="0"/>
                <a:ea typeface="Times New Roman" charset="0"/>
                <a:cs typeface="Times New Roman" charset="0"/>
              </a:rPr>
              <a:t>The Prince</a:t>
            </a:r>
            <a:r>
              <a:rPr lang="en-US" altLang="en-US" sz="1800" dirty="0">
                <a:solidFill>
                  <a:srgbClr val="000000"/>
                </a:solidFill>
                <a:latin typeface="Kristen ITC" charset="0"/>
                <a:ea typeface="Times New Roman" charset="0"/>
                <a:cs typeface="Times New Roman" charset="0"/>
              </a:rPr>
              <a:t>, she remembered all of the explanations her professor had given the class about what the text meant.</a:t>
            </a: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Predicted Definition:</a:t>
            </a:r>
          </a:p>
          <a:p>
            <a:pPr eaLnBrk="1" hangingPunct="1"/>
            <a:endParaRPr lang="en-US" altLang="en-US" sz="1800" b="1" dirty="0">
              <a:solidFill>
                <a:srgbClr val="000000"/>
              </a:solidFill>
              <a:latin typeface="Kristen ITC" charset="0"/>
              <a:ea typeface="Times New Roman" charset="0"/>
              <a:cs typeface="Times New Roman" charset="0"/>
            </a:endParaRPr>
          </a:p>
          <a:p>
            <a:pPr eaLnBrk="1" hangingPunct="1"/>
            <a:r>
              <a:rPr lang="en-US" altLang="en-US" sz="1800" b="1" dirty="0">
                <a:solidFill>
                  <a:srgbClr val="000000"/>
                </a:solidFill>
                <a:latin typeface="Kristen ITC" charset="0"/>
                <a:ea typeface="Times New Roman" charset="0"/>
                <a:cs typeface="Times New Roman" charset="0"/>
              </a:rPr>
              <a:t>Definition:</a:t>
            </a:r>
          </a:p>
          <a:p>
            <a:pPr eaLnBrk="1" hangingPunct="1"/>
            <a:endParaRPr lang="en-US" altLang="en-US" sz="1800" b="1" dirty="0">
              <a:solidFill>
                <a:srgbClr val="000000"/>
              </a:solidFill>
              <a:latin typeface="Kristen ITC" charset="0"/>
              <a:ea typeface="Times New Roman" charset="0"/>
              <a:cs typeface="Times New Roman" charset="0"/>
            </a:endParaRPr>
          </a:p>
        </p:txBody>
      </p:sp>
      <p:sp>
        <p:nvSpPr>
          <p:cNvPr id="2" name="TextBox 1"/>
          <p:cNvSpPr txBox="1">
            <a:spLocks noChangeArrowheads="1"/>
          </p:cNvSpPr>
          <p:nvPr/>
        </p:nvSpPr>
        <p:spPr bwMode="auto">
          <a:xfrm>
            <a:off x="993648" y="2514600"/>
            <a:ext cx="952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0000"/>
                </a:solidFill>
                <a:latin typeface="Kristen ITC" charset="0"/>
                <a:ea typeface="Times New Roman" charset="0"/>
                <a:cs typeface="Times New Roman" charset="0"/>
              </a:rPr>
              <a:t>Latin: “</a:t>
            </a:r>
            <a:r>
              <a:rPr lang="en-US" altLang="en-US" sz="1800" dirty="0" err="1">
                <a:solidFill>
                  <a:srgbClr val="000000"/>
                </a:solidFill>
                <a:latin typeface="Kristen ITC" charset="0"/>
                <a:ea typeface="Times New Roman" charset="0"/>
                <a:cs typeface="Times New Roman" charset="0"/>
              </a:rPr>
              <a:t>notare</a:t>
            </a:r>
            <a:r>
              <a:rPr lang="en-US" altLang="en-US" sz="1800" dirty="0">
                <a:solidFill>
                  <a:srgbClr val="000000"/>
                </a:solidFill>
                <a:latin typeface="Kristen ITC" charset="0"/>
                <a:ea typeface="Times New Roman" charset="0"/>
                <a:cs typeface="Times New Roman" charset="0"/>
              </a:rPr>
              <a:t>” (to note, to mark)</a:t>
            </a:r>
            <a:endParaRPr lang="en-US" altLang="en-US" sz="1800" b="1" dirty="0">
              <a:solidFill>
                <a:srgbClr val="000000"/>
              </a:solidFill>
              <a:latin typeface="Kristen ITC" charset="0"/>
              <a:ea typeface="Times New Roman" charset="0"/>
              <a:cs typeface="Times New Roman" charset="0"/>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5240" y="5181600"/>
            <a:ext cx="845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000000"/>
                </a:solidFill>
                <a:latin typeface="Kristen ITC" charset="0"/>
                <a:ea typeface="Times New Roman" charset="0"/>
                <a:cs typeface="Times New Roman" charset="0"/>
              </a:rPr>
              <a:t>	     a note or comment added to explain part of a text or literary work</a:t>
            </a:r>
            <a:endParaRPr lang="en-US" altLang="en-US" sz="1800" b="1">
              <a:solidFill>
                <a:srgbClr val="000000"/>
              </a:solidFill>
              <a:latin typeface="Kristen ITC" charset="0"/>
              <a:ea typeface="Times New Roman" charset="0"/>
              <a:cs typeface="Times New Roman" charset="0"/>
            </a:endParaRPr>
          </a:p>
          <a:p>
            <a:pPr eaLnBrk="1" hangingPunct="1">
              <a:spcBef>
                <a:spcPct val="0"/>
              </a:spcBef>
              <a:buFontTx/>
              <a:buNone/>
            </a:pPr>
            <a:endParaRPr lang="en-US" altLang="en-US" sz="1800" dirty="0"/>
          </a:p>
        </p:txBody>
      </p:sp>
      <p:sp>
        <p:nvSpPr>
          <p:cNvPr id="4" name="TextBox 3"/>
          <p:cNvSpPr txBox="1"/>
          <p:nvPr/>
        </p:nvSpPr>
        <p:spPr>
          <a:xfrm>
            <a:off x="1485900" y="262880"/>
            <a:ext cx="6172200" cy="461665"/>
          </a:xfrm>
          <a:prstGeom prst="rect">
            <a:avLst/>
          </a:prstGeom>
          <a:noFill/>
        </p:spPr>
        <p:txBody>
          <a:bodyPr wrap="square" rtlCol="0">
            <a:spAutoFit/>
          </a:bodyPr>
          <a:lstStyle/>
          <a:p>
            <a:pPr algn="ctr"/>
            <a:r>
              <a:rPr lang="en-US" sz="2400" b="1" dirty="0" smtClean="0"/>
              <a:t>10/20/16</a:t>
            </a:r>
            <a:endParaRPr lang="en-US" sz="2400" b="1" dirty="0"/>
          </a:p>
        </p:txBody>
      </p:sp>
    </p:spTree>
    <p:extLst>
      <p:ext uri="{BB962C8B-B14F-4D97-AF65-F5344CB8AC3E}">
        <p14:creationId xmlns:p14="http://schemas.microsoft.com/office/powerpoint/2010/main" val="321616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10/21/16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SSR for 15 mins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SSR + find one question to answer and a piece of evidence for Weekly Response (due Friday)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Act 1 in </a:t>
            </a:r>
            <a:r>
              <a:rPr lang="en-US" sz="1600" i="1" dirty="0" smtClean="0">
                <a:latin typeface="+mn-lt"/>
                <a:ea typeface="Calibri"/>
                <a:cs typeface="Calibri"/>
                <a:sym typeface="Calibri"/>
              </a:rPr>
              <a:t>The Crucible </a:t>
            </a: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62126616"/>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10/24/16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Get with a partner and study for your WOTD and Grammar Quiz #1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Study for WOTD and Grammar Quiz #1</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you are done, turn in Bell Work for last week.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Next, individually, you will have 15-20 minutes to write a 75 word (max) summary of pages 3-8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**You will be able to use the text in order to write your summary.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assign roles and begin reading Act One (2 pts. Formative extra credit if you volunteer to read). </a:t>
            </a:r>
            <a:r>
              <a:rPr lang="en-US" sz="1600" b="1" dirty="0" smtClean="0">
                <a:solidFill>
                  <a:srgbClr val="00B050"/>
                </a:solidFill>
                <a:latin typeface="+mn-lt"/>
                <a:ea typeface="Calibri"/>
                <a:cs typeface="Calibri"/>
                <a:sym typeface="Calibri"/>
              </a:rPr>
              <a:t>**pg. 9-14</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begin filling out a graphic organizer for Act One.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latin typeface="+mn-lt"/>
                <a:ea typeface="Calibri"/>
                <a:cs typeface="Calibri"/>
                <a:sym typeface="Calibri"/>
              </a:rPr>
              <a:t>Exit Ticket = 25 word summary w/ group on pg. 14</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373360196"/>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Schmidt</a:t>
            </a:r>
            <a:endParaRPr lang="en-US" sz="2000" b="1" dirty="0"/>
          </a:p>
        </p:txBody>
      </p:sp>
      <p:sp>
        <p:nvSpPr>
          <p:cNvPr id="4" name="Text Placeholder 3"/>
          <p:cNvSpPr>
            <a:spLocks noGrp="1"/>
          </p:cNvSpPr>
          <p:nvPr>
            <p:ph type="body" idx="1"/>
          </p:nvPr>
        </p:nvSpPr>
        <p:spPr>
          <a:xfrm>
            <a:off x="1543843" y="5376290"/>
            <a:ext cx="6304757" cy="804861"/>
          </a:xfrm>
        </p:spPr>
        <p:txBody>
          <a:bodyPr/>
          <a:lstStyle/>
          <a:p>
            <a:pPr algn="ctr"/>
            <a:r>
              <a:rPr lang="en-US" sz="1600" dirty="0" smtClean="0"/>
              <a:t>He is a former professional baseball player and member of the Hall of Fame. Unfortunately, he was banned from teaching for testing positive for performance enhancing drugs. </a:t>
            </a:r>
            <a:r>
              <a:rPr lang="en-US" sz="1600" dirty="0" smtClean="0">
                <a:sym typeface="Wingdings"/>
              </a:rPr>
              <a:t></a:t>
            </a:r>
            <a:endParaRPr lang="en-US" sz="20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50616"/>
            <a:ext cx="3429000" cy="4449984"/>
          </a:xfrm>
          <a:prstGeom prst="rect">
            <a:avLst/>
          </a:prstGeom>
        </p:spPr>
      </p:pic>
    </p:spTree>
    <p:extLst>
      <p:ext uri="{BB962C8B-B14F-4D97-AF65-F5344CB8AC3E}">
        <p14:creationId xmlns:p14="http://schemas.microsoft.com/office/powerpoint/2010/main" val="1261649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10/26/16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transgress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Group Reading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(pgs. 14-20)</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803232485"/>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0"/>
            <a:ext cx="9144000" cy="6858000"/>
          </a:xfrm>
          <a:solidFill>
            <a:schemeClr val="bg1"/>
          </a:solidFill>
        </p:spPr>
        <p:txBody>
          <a:bodyPr/>
          <a:lstStyle/>
          <a:p>
            <a:pPr algn="ctr" eaLnBrk="1" hangingPunct="1">
              <a:lnSpc>
                <a:spcPct val="90000"/>
              </a:lnSpc>
            </a:pPr>
            <a:r>
              <a:rPr lang="en-US" altLang="en-US" sz="2400" b="1" dirty="0" smtClean="0">
                <a:latin typeface="Kristen ITC" pitchFamily="66" charset="0"/>
              </a:rPr>
              <a:t>10/26/16</a:t>
            </a:r>
            <a:endParaRPr lang="en-US" altLang="en-US" sz="2400" b="1" dirty="0">
              <a:latin typeface="Kristen ITC" pitchFamily="66" charset="0"/>
            </a:endParaRP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Word:</a:t>
            </a:r>
            <a:r>
              <a:rPr lang="en-US" altLang="en-US" sz="1800" dirty="0" smtClean="0">
                <a:latin typeface="Kristen ITC" pitchFamily="66" charset="0"/>
              </a:rPr>
              <a:t> Transgress</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Part of speech:</a:t>
            </a:r>
            <a:r>
              <a:rPr lang="en-US" altLang="en-US" sz="1800" dirty="0" smtClean="0">
                <a:latin typeface="Kristen ITC" pitchFamily="66" charset="0"/>
              </a:rPr>
              <a:t> Verb</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Pronunciation: </a:t>
            </a:r>
            <a:r>
              <a:rPr lang="en-US" altLang="en-US" sz="1800" dirty="0" smtClean="0">
                <a:latin typeface="Kristen ITC" pitchFamily="66" charset="0"/>
              </a:rPr>
              <a:t>trans-</a:t>
            </a:r>
            <a:r>
              <a:rPr lang="en-US" altLang="en-US" sz="1800" b="1" dirty="0" err="1" smtClean="0">
                <a:latin typeface="Kristen ITC" pitchFamily="66" charset="0"/>
              </a:rPr>
              <a:t>gres</a:t>
            </a:r>
            <a:r>
              <a:rPr lang="en-US" altLang="en-US" sz="1800" dirty="0" smtClean="0">
                <a:latin typeface="Kristen ITC" pitchFamily="66" charset="0"/>
              </a:rPr>
              <a:t>, </a:t>
            </a:r>
            <a:r>
              <a:rPr lang="en-US" altLang="en-US" sz="1800" dirty="0" err="1" smtClean="0">
                <a:latin typeface="Kristen ITC" pitchFamily="66" charset="0"/>
              </a:rPr>
              <a:t>tranz</a:t>
            </a:r>
            <a:r>
              <a:rPr lang="en-US" altLang="en-US" sz="1800" dirty="0" smtClean="0">
                <a:latin typeface="Kristen ITC" pitchFamily="66" charset="0"/>
              </a:rPr>
              <a:t>-</a:t>
            </a:r>
          </a:p>
          <a:p>
            <a:pPr eaLnBrk="1" hangingPunct="1">
              <a:lnSpc>
                <a:spcPct val="90000"/>
              </a:lnSpc>
            </a:pPr>
            <a:endParaRPr lang="en-US" altLang="en-US" sz="1800" dirty="0" smtClean="0">
              <a:latin typeface="Kristen ITC" pitchFamily="66" charset="0"/>
            </a:endParaRPr>
          </a:p>
          <a:p>
            <a:pPr eaLnBrk="1" hangingPunct="1">
              <a:lnSpc>
                <a:spcPct val="90000"/>
              </a:lnSpc>
            </a:pPr>
            <a:r>
              <a:rPr lang="en-US" altLang="en-US" sz="1800" b="1" dirty="0" smtClean="0">
                <a:latin typeface="Kristen ITC" pitchFamily="66" charset="0"/>
              </a:rPr>
              <a:t>Origins:</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Related Forms:</a:t>
            </a:r>
            <a:r>
              <a:rPr lang="en-US" altLang="en-US" sz="1800" dirty="0" smtClean="0">
                <a:latin typeface="Kristen ITC" pitchFamily="66" charset="0"/>
              </a:rPr>
              <a:t> transgression (noun); transgressive (adjective); </a:t>
            </a:r>
            <a:r>
              <a:rPr lang="en-US" altLang="en-US" sz="1800" dirty="0" err="1" smtClean="0">
                <a:latin typeface="Kristen ITC" pitchFamily="66" charset="0"/>
              </a:rPr>
              <a:t>transgressively</a:t>
            </a:r>
            <a:r>
              <a:rPr lang="en-US" altLang="en-US" sz="1800" dirty="0" smtClean="0">
                <a:latin typeface="Kristen ITC" pitchFamily="66" charset="0"/>
              </a:rPr>
              <a:t> (adverb); transgressor (noun)</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Sentence:</a:t>
            </a:r>
            <a:r>
              <a:rPr lang="en-US" altLang="en-US" sz="1800" dirty="0" smtClean="0">
                <a:latin typeface="Kristen ITC" pitchFamily="66" charset="0"/>
              </a:rPr>
              <a:t> Now that you know you are not allowed to wear hats, if you choose to </a:t>
            </a:r>
            <a:r>
              <a:rPr lang="en-US" altLang="en-US" sz="1800" b="1" dirty="0" smtClean="0">
                <a:latin typeface="Kristen ITC" pitchFamily="66" charset="0"/>
              </a:rPr>
              <a:t>transgress</a:t>
            </a:r>
            <a:r>
              <a:rPr lang="en-US" altLang="en-US" sz="1800" dirty="0" smtClean="0">
                <a:latin typeface="Kristen ITC" pitchFamily="66" charset="0"/>
              </a:rPr>
              <a:t> the rule, your consequence will be to have your hat taken away.</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Predicted Definition:</a:t>
            </a:r>
          </a:p>
          <a:p>
            <a:pPr eaLnBrk="1" hangingPunct="1">
              <a:lnSpc>
                <a:spcPct val="90000"/>
              </a:lnSpc>
            </a:pPr>
            <a:endParaRPr lang="en-US" altLang="en-US" sz="1800" b="1" dirty="0" smtClean="0">
              <a:latin typeface="Kristen ITC" pitchFamily="66" charset="0"/>
            </a:endParaRPr>
          </a:p>
          <a:p>
            <a:pPr eaLnBrk="1" hangingPunct="1">
              <a:lnSpc>
                <a:spcPct val="90000"/>
              </a:lnSpc>
            </a:pPr>
            <a:r>
              <a:rPr lang="en-US" altLang="en-US" sz="1800" b="1" dirty="0" smtClean="0">
                <a:latin typeface="Kristen ITC" pitchFamily="66" charset="0"/>
              </a:rPr>
              <a:t>Definition:</a:t>
            </a:r>
            <a:r>
              <a:rPr lang="en-US" altLang="en-US" sz="1800" dirty="0" smtClean="0">
                <a:latin typeface="Kristen ITC" pitchFamily="66" charset="0"/>
              </a:rPr>
              <a:t> </a:t>
            </a:r>
          </a:p>
          <a:p>
            <a:pPr eaLnBrk="1" hangingPunct="1">
              <a:lnSpc>
                <a:spcPct val="90000"/>
              </a:lnSpc>
              <a:buFontTx/>
              <a:buNone/>
            </a:pPr>
            <a:r>
              <a:rPr lang="en-US" altLang="en-US" sz="1800" dirty="0" smtClean="0">
                <a:latin typeface="Kristen ITC" pitchFamily="66" charset="0"/>
              </a:rPr>
              <a:t>	</a:t>
            </a:r>
            <a:endParaRPr lang="en-US" altLang="en-US" sz="1800" b="1" dirty="0" smtClean="0">
              <a:latin typeface="Kristen ITC" pitchFamily="66" charset="0"/>
            </a:endParaRPr>
          </a:p>
        </p:txBody>
      </p:sp>
      <p:sp>
        <p:nvSpPr>
          <p:cNvPr id="2" name="TextBox 1"/>
          <p:cNvSpPr txBox="1">
            <a:spLocks noChangeArrowheads="1"/>
          </p:cNvSpPr>
          <p:nvPr/>
        </p:nvSpPr>
        <p:spPr bwMode="auto">
          <a:xfrm>
            <a:off x="990600" y="1981200"/>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Latin: trans (“across”) + </a:t>
            </a:r>
            <a:r>
              <a:rPr lang="en-US" altLang="en-US" sz="1800" dirty="0" err="1">
                <a:latin typeface="Kristen ITC" pitchFamily="66" charset="0"/>
              </a:rPr>
              <a:t>gress</a:t>
            </a:r>
            <a:r>
              <a:rPr lang="en-US" altLang="en-US" sz="1800" dirty="0">
                <a:latin typeface="Kristen ITC" pitchFamily="66" charset="0"/>
              </a:rPr>
              <a:t> (“to go”)</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52400" y="4876800"/>
            <a:ext cx="8839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n-US" altLang="en-US" sz="1800" dirty="0">
                <a:latin typeface="Kristen ITC" pitchFamily="66" charset="0"/>
              </a:rPr>
              <a:t>1. to violate a law, command, moral code, etc.; offend; sin. </a:t>
            </a:r>
          </a:p>
          <a:p>
            <a:pPr eaLnBrk="1" hangingPunct="1">
              <a:lnSpc>
                <a:spcPct val="90000"/>
              </a:lnSpc>
              <a:spcBef>
                <a:spcPct val="0"/>
              </a:spcBef>
              <a:buFontTx/>
              <a:buNone/>
            </a:pPr>
            <a:r>
              <a:rPr lang="en-US" altLang="en-US" sz="1800" dirty="0">
                <a:latin typeface="Kristen ITC" pitchFamily="66" charset="0"/>
              </a:rPr>
              <a:t>2. to pass over or go beyond (a limit, boundary, etc.): to transgress bounds of prudence. </a:t>
            </a:r>
          </a:p>
          <a:p>
            <a:pPr eaLnBrk="1" hangingPunct="1">
              <a:lnSpc>
                <a:spcPct val="90000"/>
              </a:lnSpc>
              <a:spcBef>
                <a:spcPct val="0"/>
              </a:spcBef>
              <a:buFontTx/>
              <a:buNone/>
            </a:pPr>
            <a:r>
              <a:rPr lang="en-US" altLang="en-US" sz="1800" dirty="0">
                <a:latin typeface="Kristen ITC" pitchFamily="66" charset="0"/>
              </a:rPr>
              <a:t>3. to go beyond the limits imposed by (a law, command, etc.); violate; infringe: to transgress the will of God.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2749861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10/27/16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mitigate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 mitigate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Cloze Reading Activity (to review what you have read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with your group (trio) for Socratic Seminar in order to prep for tomorrow. You will need AOTW #4 on clowns and the text from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**AOTW #4 will be collected, tomorrow after the discussion. Please make sure your annotations, questions, and reflections have been completed.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002746351"/>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0"/>
            <a:ext cx="9144000" cy="6858000"/>
          </a:xfrm>
        </p:spPr>
        <p:txBody>
          <a:bodyPr/>
          <a:lstStyle/>
          <a:p>
            <a:pPr algn="ctr" eaLnBrk="1" hangingPunct="1">
              <a:lnSpc>
                <a:spcPct val="90000"/>
              </a:lnSpc>
            </a:pPr>
            <a:r>
              <a:rPr lang="en-US" altLang="en-US" sz="2800" b="1" dirty="0" smtClean="0">
                <a:latin typeface="Kristen ITC" pitchFamily="66" charset="0"/>
              </a:rPr>
              <a:t>10/27/16</a:t>
            </a:r>
          </a:p>
          <a:p>
            <a:pPr eaLnBrk="1" hangingPunct="1">
              <a:lnSpc>
                <a:spcPct val="90000"/>
              </a:lnSpc>
            </a:pPr>
            <a:endParaRPr lang="en-US" altLang="en-US" sz="1700" b="1" dirty="0">
              <a:latin typeface="Kristen ITC" pitchFamily="66" charset="0"/>
            </a:endParaRPr>
          </a:p>
          <a:p>
            <a:pPr eaLnBrk="1" hangingPunct="1">
              <a:lnSpc>
                <a:spcPct val="90000"/>
              </a:lnSpc>
            </a:pPr>
            <a:r>
              <a:rPr lang="en-US" altLang="en-US" sz="1700" b="1" dirty="0" smtClean="0">
                <a:latin typeface="Kristen ITC" pitchFamily="66" charset="0"/>
              </a:rPr>
              <a:t>Word:</a:t>
            </a:r>
            <a:r>
              <a:rPr lang="en-US" altLang="en-US" sz="1700" dirty="0" smtClean="0">
                <a:latin typeface="Kristen ITC" pitchFamily="66" charset="0"/>
              </a:rPr>
              <a:t> Mitigate </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Part of speech:</a:t>
            </a:r>
            <a:r>
              <a:rPr lang="en-US" altLang="en-US" sz="1700" dirty="0" smtClean="0">
                <a:latin typeface="Kristen ITC" pitchFamily="66" charset="0"/>
              </a:rPr>
              <a:t> Verb</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Pronunciation:</a:t>
            </a:r>
            <a:r>
              <a:rPr lang="en-US" altLang="en-US" sz="1700" dirty="0" smtClean="0">
                <a:latin typeface="Kristen ITC" pitchFamily="66" charset="0"/>
              </a:rPr>
              <a:t> </a:t>
            </a:r>
            <a:r>
              <a:rPr lang="en-US" altLang="en-US" sz="1700" b="1" dirty="0" err="1" smtClean="0">
                <a:latin typeface="Kristen ITC" pitchFamily="66" charset="0"/>
              </a:rPr>
              <a:t>mit</a:t>
            </a:r>
            <a:r>
              <a:rPr lang="en-US" altLang="en-US" sz="1700" dirty="0" err="1" smtClean="0">
                <a:latin typeface="Kristen ITC" pitchFamily="66" charset="0"/>
              </a:rPr>
              <a:t>-i-geyt</a:t>
            </a:r>
            <a:r>
              <a:rPr lang="en-US" altLang="en-US" sz="1700" dirty="0" smtClean="0">
                <a:latin typeface="Kristen ITC" pitchFamily="66" charset="0"/>
              </a:rPr>
              <a:t> </a:t>
            </a:r>
          </a:p>
          <a:p>
            <a:pPr eaLnBrk="1" hangingPunct="1">
              <a:lnSpc>
                <a:spcPct val="90000"/>
              </a:lnSpc>
            </a:pPr>
            <a:endParaRPr lang="en-US" altLang="en-US" sz="1700" dirty="0" smtClean="0">
              <a:latin typeface="Kristen ITC" pitchFamily="66" charset="0"/>
            </a:endParaRPr>
          </a:p>
          <a:p>
            <a:pPr eaLnBrk="1" hangingPunct="1">
              <a:lnSpc>
                <a:spcPct val="90000"/>
              </a:lnSpc>
            </a:pPr>
            <a:r>
              <a:rPr lang="en-US" altLang="en-US" sz="1700" b="1" dirty="0" smtClean="0">
                <a:latin typeface="Kristen ITC" pitchFamily="66" charset="0"/>
              </a:rPr>
              <a:t>Origins:</a:t>
            </a:r>
          </a:p>
          <a:p>
            <a:pPr eaLnBrk="1" hangingPunct="1">
              <a:lnSpc>
                <a:spcPct val="90000"/>
              </a:lnSpc>
            </a:pPr>
            <a:endParaRPr lang="en-US" altLang="en-US" sz="1700" b="1" dirty="0" smtClean="0">
              <a:latin typeface="Kristen ITC" pitchFamily="66" charset="0"/>
            </a:endParaRP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Related Forms:</a:t>
            </a:r>
            <a:r>
              <a:rPr lang="en-US" altLang="en-US" sz="1700" dirty="0" smtClean="0">
                <a:latin typeface="Kristen ITC" pitchFamily="66" charset="0"/>
              </a:rPr>
              <a:t> mitigation (noun); </a:t>
            </a:r>
            <a:r>
              <a:rPr lang="en-US" altLang="en-US" sz="1700" dirty="0" err="1" smtClean="0">
                <a:latin typeface="Kristen ITC" pitchFamily="66" charset="0"/>
              </a:rPr>
              <a:t>mitigator</a:t>
            </a:r>
            <a:r>
              <a:rPr lang="en-US" altLang="en-US" sz="1700" dirty="0" smtClean="0">
                <a:latin typeface="Kristen ITC" pitchFamily="66" charset="0"/>
              </a:rPr>
              <a:t> (noun); </a:t>
            </a:r>
            <a:r>
              <a:rPr lang="en-US" altLang="en-US" sz="1700" dirty="0" err="1" smtClean="0">
                <a:latin typeface="Kristen ITC" pitchFamily="66" charset="0"/>
              </a:rPr>
              <a:t>mitigable</a:t>
            </a:r>
            <a:r>
              <a:rPr lang="en-US" altLang="en-US" sz="1700" dirty="0" smtClean="0">
                <a:latin typeface="Kristen ITC" pitchFamily="66" charset="0"/>
              </a:rPr>
              <a:t> (adjective)</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Sentence: </a:t>
            </a:r>
            <a:r>
              <a:rPr lang="en-US" altLang="en-US" sz="1700" dirty="0" smtClean="0">
                <a:latin typeface="Kristen ITC" pitchFamily="66" charset="0"/>
              </a:rPr>
              <a:t>He couldn’t eliminate the sound of the girl’s screams, but Mr. Schmitt was able to </a:t>
            </a:r>
            <a:r>
              <a:rPr lang="en-US" altLang="en-US" sz="1700" b="1" dirty="0" smtClean="0">
                <a:latin typeface="Kristen ITC" pitchFamily="66" charset="0"/>
                <a:cs typeface="Times New Roman" pitchFamily="18" charset="0"/>
              </a:rPr>
              <a:t>mitigate</a:t>
            </a:r>
            <a:r>
              <a:rPr lang="en-US" altLang="en-US" sz="1700" dirty="0" smtClean="0">
                <a:latin typeface="Kristen ITC" pitchFamily="66" charset="0"/>
              </a:rPr>
              <a:t> them by putting in his ear buds and turning up the music. </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Predicted Definition:</a:t>
            </a:r>
          </a:p>
          <a:p>
            <a:pPr eaLnBrk="1" hangingPunct="1">
              <a:lnSpc>
                <a:spcPct val="90000"/>
              </a:lnSpc>
            </a:pPr>
            <a:endParaRPr lang="en-US" altLang="en-US" sz="1700" b="1" dirty="0" smtClean="0">
              <a:latin typeface="Kristen ITC" pitchFamily="66" charset="0"/>
            </a:endParaRPr>
          </a:p>
          <a:p>
            <a:pPr eaLnBrk="1" hangingPunct="1">
              <a:lnSpc>
                <a:spcPct val="90000"/>
              </a:lnSpc>
            </a:pPr>
            <a:r>
              <a:rPr lang="en-US" altLang="en-US" sz="1700" b="1" dirty="0" smtClean="0">
                <a:latin typeface="Kristen ITC" pitchFamily="66" charset="0"/>
              </a:rPr>
              <a:t>Definition:</a:t>
            </a:r>
            <a:r>
              <a:rPr lang="en-US" altLang="en-US" sz="1700" dirty="0" smtClean="0">
                <a:latin typeface="Kristen ITC" pitchFamily="66" charset="0"/>
              </a:rPr>
              <a:t> </a:t>
            </a:r>
          </a:p>
          <a:p>
            <a:pPr eaLnBrk="1" hangingPunct="1">
              <a:lnSpc>
                <a:spcPct val="90000"/>
              </a:lnSpc>
              <a:buFontTx/>
              <a:buNone/>
            </a:pPr>
            <a:r>
              <a:rPr lang="en-US" altLang="en-US" sz="1700" dirty="0" smtClean="0">
                <a:latin typeface="Kristen ITC" pitchFamily="66" charset="0"/>
              </a:rPr>
              <a:t>	</a:t>
            </a:r>
          </a:p>
          <a:p>
            <a:pPr eaLnBrk="1" hangingPunct="1">
              <a:lnSpc>
                <a:spcPct val="90000"/>
              </a:lnSpc>
              <a:buFontTx/>
              <a:buNone/>
            </a:pPr>
            <a:endParaRPr lang="en-US" altLang="en-US" sz="1700" b="1" dirty="0" smtClean="0">
              <a:latin typeface="Kristen ITC" pitchFamily="66" charset="0"/>
            </a:endParaRPr>
          </a:p>
        </p:txBody>
      </p:sp>
      <p:sp>
        <p:nvSpPr>
          <p:cNvPr id="2" name="TextBox 1"/>
          <p:cNvSpPr txBox="1">
            <a:spLocks noChangeArrowheads="1"/>
          </p:cNvSpPr>
          <p:nvPr/>
        </p:nvSpPr>
        <p:spPr bwMode="auto">
          <a:xfrm>
            <a:off x="1033818" y="1981200"/>
            <a:ext cx="771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Latin: “</a:t>
            </a:r>
            <a:r>
              <a:rPr lang="en-US" altLang="en-US" sz="1800" dirty="0" err="1">
                <a:latin typeface="Kristen ITC" pitchFamily="66" charset="0"/>
              </a:rPr>
              <a:t>Mit</a:t>
            </a:r>
            <a:r>
              <a:rPr lang="en-US" altLang="en-US" sz="1800" dirty="0">
                <a:latin typeface="Kristen ITC" pitchFamily="66" charset="0"/>
              </a:rPr>
              <a:t>” (mild, soft, gentle) + “</a:t>
            </a:r>
            <a:r>
              <a:rPr lang="en-US" altLang="en-US" sz="1800" dirty="0" err="1">
                <a:latin typeface="Kristen ITC" pitchFamily="66" charset="0"/>
              </a:rPr>
              <a:t>agere</a:t>
            </a:r>
            <a:r>
              <a:rPr lang="en-US" altLang="en-US" sz="1800" dirty="0">
                <a:latin typeface="Kristen ITC" pitchFamily="66" charset="0"/>
              </a:rPr>
              <a:t>” (to do, to make, to cause to do)</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367068" y="4800600"/>
            <a:ext cx="8382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n-US" altLang="en-US" sz="1800" dirty="0">
                <a:latin typeface="Kristen ITC" pitchFamily="66" charset="0"/>
              </a:rPr>
              <a:t>1. to lessen in force or intensity, as wrath, grief, harshness, or pain; moderate. </a:t>
            </a:r>
          </a:p>
          <a:p>
            <a:pPr eaLnBrk="1" hangingPunct="1">
              <a:lnSpc>
                <a:spcPct val="90000"/>
              </a:lnSpc>
              <a:spcBef>
                <a:spcPct val="0"/>
              </a:spcBef>
              <a:buFontTx/>
              <a:buNone/>
            </a:pPr>
            <a:r>
              <a:rPr lang="en-US" altLang="en-US" sz="1800" dirty="0">
                <a:latin typeface="Kristen ITC" pitchFamily="66" charset="0"/>
              </a:rPr>
              <a:t>2. to make less severe: to mitigate a punishment. </a:t>
            </a:r>
          </a:p>
          <a:p>
            <a:pPr eaLnBrk="1" hangingPunct="1">
              <a:lnSpc>
                <a:spcPct val="90000"/>
              </a:lnSpc>
              <a:spcBef>
                <a:spcPct val="0"/>
              </a:spcBef>
              <a:buFontTx/>
              <a:buNone/>
            </a:pPr>
            <a:r>
              <a:rPr lang="en-US" altLang="en-US" sz="1800" dirty="0">
                <a:latin typeface="Kristen ITC" pitchFamily="66" charset="0"/>
              </a:rPr>
              <a:t>3. to make (a person, one's state of mind, disposition, etc.) milder or more gentle; mollify; appease. </a:t>
            </a:r>
          </a:p>
          <a:p>
            <a:pPr eaLnBrk="1" hangingPunct="1">
              <a:lnSpc>
                <a:spcPct val="90000"/>
              </a:lnSpc>
              <a:spcBef>
                <a:spcPct val="0"/>
              </a:spcBef>
              <a:buFontTx/>
              <a:buNone/>
            </a:pPr>
            <a:r>
              <a:rPr lang="en-US" altLang="en-US" sz="1800" dirty="0">
                <a:latin typeface="Kristen ITC" pitchFamily="66" charset="0"/>
              </a:rPr>
              <a:t>4. to become milder; lessen in severity.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94075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10/31/16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Review WOTD + Vocab Quiz #1 Answers. **Retake will be on Friday, in class.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Work-Review WOTD + Vocab Quiz #1 on the board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1 from The Crucible film and answer questions on worksheet (individual) **Due at the end of the hour.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395879663"/>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provocative</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provocative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1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film and answer questions on worksheet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ea typeface="Calibri"/>
                <a:cs typeface="Calibri"/>
                <a:sym typeface="Calibri"/>
              </a:rPr>
              <a:t>Assign new reading groups</a:t>
            </a:r>
            <a:r>
              <a:rPr lang="en-US" sz="1500" dirty="0" smtClean="0">
                <a:ea typeface="Calibri"/>
                <a:cs typeface="Calibri"/>
                <a:sym typeface="Calibri"/>
              </a:rPr>
              <a:t>. Read through some ACT One (start on pg. 24) to fill out note taker to prove how characters add to or take away from mass hysteria, how they use or abuse power, and how they judge others in the community (intolerance/persecution) for their ethnic, social, or religious background. </a:t>
            </a: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determine the author’s purpose for writing a text</a:t>
            </a:r>
            <a:r>
              <a:rPr lang="en-US" sz="1500" dirty="0" smtClean="0">
                <a:ea typeface="Calibri"/>
                <a:cs typeface="Calibri"/>
                <a:sym typeface="Calibri"/>
              </a:rPr>
              <a:t>.</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123995583"/>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0"/>
            <a:ext cx="9144000" cy="6858000"/>
          </a:xfrm>
        </p:spPr>
        <p:txBody>
          <a:bodyPr/>
          <a:lstStyle/>
          <a:p>
            <a:pPr algn="ctr" eaLnBrk="1" hangingPunct="1"/>
            <a:r>
              <a:rPr lang="en-US" altLang="en-US" sz="2400" b="1" dirty="0" smtClean="0">
                <a:latin typeface="Kristen ITC" charset="0"/>
              </a:rPr>
              <a:t>11/1/16</a:t>
            </a:r>
          </a:p>
          <a:p>
            <a:pPr eaLnBrk="1" hangingPunct="1"/>
            <a:endParaRPr lang="en-US" altLang="en-US" sz="1800" b="1" dirty="0">
              <a:latin typeface="Kristen ITC" charset="0"/>
            </a:endParaRPr>
          </a:p>
          <a:p>
            <a:pPr eaLnBrk="1" hangingPunct="1"/>
            <a:r>
              <a:rPr lang="en-US" altLang="en-US" sz="1800" b="1" dirty="0" smtClean="0">
                <a:latin typeface="Kristen ITC" charset="0"/>
              </a:rPr>
              <a:t>Word</a:t>
            </a:r>
            <a:r>
              <a:rPr lang="en-US" altLang="en-US" sz="1800" b="1" dirty="0">
                <a:latin typeface="Kristen ITC" charset="0"/>
              </a:rPr>
              <a:t>:</a:t>
            </a:r>
            <a:r>
              <a:rPr lang="en-US" altLang="en-US" sz="1800" dirty="0">
                <a:latin typeface="Kristen ITC" charset="0"/>
              </a:rPr>
              <a:t> Provocative</a:t>
            </a:r>
          </a:p>
          <a:p>
            <a:pPr eaLnBrk="1" hangingPunct="1"/>
            <a:endParaRPr lang="en-US" altLang="en-US" sz="1800" b="1" dirty="0">
              <a:latin typeface="Kristen ITC" charset="0"/>
            </a:endParaRPr>
          </a:p>
          <a:p>
            <a:pPr eaLnBrk="1" hangingPunct="1"/>
            <a:r>
              <a:rPr lang="en-US" altLang="en-US" sz="1800" b="1" dirty="0">
                <a:latin typeface="Kristen ITC" charset="0"/>
              </a:rPr>
              <a:t>Part of speech:</a:t>
            </a:r>
            <a:r>
              <a:rPr lang="en-US" altLang="en-US" sz="1800" dirty="0">
                <a:latin typeface="Kristen ITC" charset="0"/>
              </a:rPr>
              <a:t> Adjective</a:t>
            </a:r>
          </a:p>
          <a:p>
            <a:pPr eaLnBrk="1" hangingPunct="1"/>
            <a:endParaRPr lang="en-US" altLang="en-US" sz="1800" b="1" dirty="0">
              <a:latin typeface="Kristen ITC" charset="0"/>
            </a:endParaRPr>
          </a:p>
          <a:p>
            <a:pPr eaLnBrk="1" hangingPunct="1"/>
            <a:r>
              <a:rPr lang="en-US" altLang="en-US" sz="1800" b="1" dirty="0">
                <a:latin typeface="Kristen ITC" charset="0"/>
              </a:rPr>
              <a:t>Pronunciation:</a:t>
            </a:r>
            <a:r>
              <a:rPr lang="en-US" altLang="en-US" sz="1800" dirty="0">
                <a:latin typeface="Kristen ITC" charset="0"/>
              </a:rPr>
              <a:t> </a:t>
            </a:r>
            <a:r>
              <a:rPr lang="en-US" altLang="en-US" sz="1800" dirty="0" err="1">
                <a:solidFill>
                  <a:srgbClr val="333333"/>
                </a:solidFill>
                <a:latin typeface="Kristen ITC" charset="0"/>
              </a:rPr>
              <a:t>pr</a:t>
            </a:r>
            <a:r>
              <a:rPr lang="en-US" altLang="en-US" sz="1800" i="1" dirty="0" err="1">
                <a:solidFill>
                  <a:srgbClr val="333333"/>
                </a:solidFill>
                <a:latin typeface="Kristen ITC" charset="0"/>
              </a:rPr>
              <a:t>uh</a:t>
            </a:r>
            <a:r>
              <a:rPr lang="en-US" altLang="en-US" sz="1800" dirty="0">
                <a:solidFill>
                  <a:srgbClr val="333333"/>
                </a:solidFill>
                <a:latin typeface="Kristen ITC" charset="0"/>
              </a:rPr>
              <a:t>-</a:t>
            </a:r>
            <a:r>
              <a:rPr lang="en-US" altLang="en-US" sz="1800" b="1" dirty="0" err="1">
                <a:solidFill>
                  <a:srgbClr val="333333"/>
                </a:solidFill>
                <a:latin typeface="Kristen ITC" charset="0"/>
              </a:rPr>
              <a:t>vok</a:t>
            </a:r>
            <a:r>
              <a:rPr lang="en-US" altLang="en-US" sz="1800" dirty="0">
                <a:solidFill>
                  <a:srgbClr val="333333"/>
                </a:solidFill>
                <a:latin typeface="Kristen ITC" charset="0"/>
              </a:rPr>
              <a:t>-</a:t>
            </a:r>
            <a:r>
              <a:rPr lang="en-US" altLang="en-US" sz="1800" i="1" dirty="0">
                <a:solidFill>
                  <a:srgbClr val="333333"/>
                </a:solidFill>
                <a:latin typeface="Kristen ITC" charset="0"/>
              </a:rPr>
              <a:t>uh</a:t>
            </a:r>
            <a:r>
              <a:rPr lang="en-US" altLang="en-US" sz="1800" dirty="0">
                <a:solidFill>
                  <a:srgbClr val="333333"/>
                </a:solidFill>
                <a:latin typeface="Kristen ITC" charset="0"/>
              </a:rPr>
              <a:t>-</a:t>
            </a:r>
            <a:r>
              <a:rPr lang="en-US" altLang="en-US" sz="1800" dirty="0" err="1">
                <a:solidFill>
                  <a:srgbClr val="333333"/>
                </a:solidFill>
                <a:latin typeface="Kristen ITC" charset="0"/>
              </a:rPr>
              <a:t>tiv</a:t>
            </a:r>
            <a:r>
              <a:rPr lang="en-US" altLang="en-US" sz="1800" dirty="0">
                <a:latin typeface="Kristen ITC" charset="0"/>
              </a:rPr>
              <a:t> </a:t>
            </a:r>
          </a:p>
          <a:p>
            <a:pPr eaLnBrk="1" hangingPunct="1"/>
            <a:endParaRPr lang="en-US" altLang="en-US" sz="1800" dirty="0">
              <a:latin typeface="Kristen ITC" charset="0"/>
            </a:endParaRPr>
          </a:p>
          <a:p>
            <a:pPr eaLnBrk="1" hangingPunct="1"/>
            <a:r>
              <a:rPr lang="en-US" altLang="en-US" sz="1800" b="1" dirty="0">
                <a:latin typeface="Kristen ITC" charset="0"/>
              </a:rPr>
              <a:t>Origins:</a:t>
            </a:r>
          </a:p>
          <a:p>
            <a:pPr eaLnBrk="1" hangingPunct="1"/>
            <a:endParaRPr lang="en-US" altLang="en-US" sz="1800" b="1" dirty="0">
              <a:latin typeface="Kristen ITC" charset="0"/>
            </a:endParaRPr>
          </a:p>
          <a:p>
            <a:pPr eaLnBrk="1" hangingPunct="1"/>
            <a:r>
              <a:rPr lang="en-US" altLang="en-US" sz="1800" b="1" dirty="0">
                <a:latin typeface="Kristen ITC" charset="0"/>
              </a:rPr>
              <a:t>Related Forms: </a:t>
            </a:r>
            <a:r>
              <a:rPr lang="en-US" altLang="en-US" sz="1800" dirty="0">
                <a:latin typeface="Kristen ITC" charset="0"/>
              </a:rPr>
              <a:t>provocatively (adverb); provocativeness (noun); provocation (noun); provoke (verb)</a:t>
            </a:r>
          </a:p>
          <a:p>
            <a:pPr eaLnBrk="1" hangingPunct="1"/>
            <a:endParaRPr lang="en-US" altLang="en-US" sz="1800" b="1" dirty="0">
              <a:latin typeface="Kristen ITC" charset="0"/>
            </a:endParaRPr>
          </a:p>
          <a:p>
            <a:pPr eaLnBrk="1" hangingPunct="1"/>
            <a:r>
              <a:rPr lang="en-US" altLang="en-US" sz="1800" b="1" dirty="0">
                <a:latin typeface="Kristen ITC" charset="0"/>
              </a:rPr>
              <a:t>Predicted Definition:</a:t>
            </a:r>
          </a:p>
          <a:p>
            <a:pPr eaLnBrk="1" hangingPunct="1"/>
            <a:endParaRPr lang="en-US" altLang="en-US" sz="1800" b="1" dirty="0">
              <a:latin typeface="Kristen ITC" charset="0"/>
            </a:endParaRPr>
          </a:p>
          <a:p>
            <a:pPr eaLnBrk="1" hangingPunct="1"/>
            <a:r>
              <a:rPr lang="en-US" altLang="en-US" sz="1800" b="1" dirty="0">
                <a:latin typeface="Kristen ITC" charset="0"/>
              </a:rPr>
              <a:t>Sentence:</a:t>
            </a:r>
            <a:r>
              <a:rPr lang="en-US" altLang="en-US" sz="1800" dirty="0">
                <a:latin typeface="Kristen ITC" charset="0"/>
              </a:rPr>
              <a:t> Hoping to get </a:t>
            </a:r>
            <a:r>
              <a:rPr lang="en-US" altLang="en-US" sz="1800" dirty="0" smtClean="0">
                <a:latin typeface="Kristen ITC" charset="0"/>
              </a:rPr>
              <a:t>his </a:t>
            </a:r>
            <a:r>
              <a:rPr lang="en-US" altLang="en-US" sz="1800" dirty="0">
                <a:latin typeface="Kristen ITC" charset="0"/>
              </a:rPr>
              <a:t>rival suspended for starting a fight, </a:t>
            </a:r>
            <a:r>
              <a:rPr lang="en-US" altLang="en-US" sz="1800" dirty="0" smtClean="0">
                <a:latin typeface="Kristen ITC" charset="0"/>
              </a:rPr>
              <a:t>Mark </a:t>
            </a:r>
            <a:r>
              <a:rPr lang="en-US" altLang="en-US" sz="1800" dirty="0" err="1" smtClean="0">
                <a:latin typeface="Kristen ITC" charset="0"/>
              </a:rPr>
              <a:t>Dantonio</a:t>
            </a:r>
            <a:r>
              <a:rPr lang="en-US" altLang="en-US" sz="1800" dirty="0" smtClean="0">
                <a:latin typeface="Kristen ITC" charset="0"/>
              </a:rPr>
              <a:t> </a:t>
            </a:r>
            <a:r>
              <a:rPr lang="en-US" altLang="en-US" sz="1800" dirty="0">
                <a:latin typeface="Kristen ITC" charset="0"/>
              </a:rPr>
              <a:t>used </a:t>
            </a:r>
            <a:r>
              <a:rPr lang="en-US" altLang="en-US" sz="1800" b="1" dirty="0">
                <a:latin typeface="Kristen ITC" charset="0"/>
              </a:rPr>
              <a:t>provocative</a:t>
            </a:r>
            <a:r>
              <a:rPr lang="en-US" altLang="en-US" sz="1800" dirty="0">
                <a:latin typeface="Kristen ITC" charset="0"/>
              </a:rPr>
              <a:t> language to say that </a:t>
            </a:r>
            <a:r>
              <a:rPr lang="en-US" altLang="en-US" sz="1800" dirty="0" smtClean="0">
                <a:latin typeface="Kristen ITC" charset="0"/>
              </a:rPr>
              <a:t>Jim Harbaugh’s </a:t>
            </a:r>
            <a:r>
              <a:rPr lang="en-US" altLang="en-US" sz="1800" dirty="0">
                <a:latin typeface="Kristen ITC" charset="0"/>
              </a:rPr>
              <a:t>mother was a harlot.</a:t>
            </a:r>
            <a:endParaRPr lang="en-US" altLang="en-US" sz="1800" b="1" dirty="0">
              <a:latin typeface="Kristen ITC" charset="0"/>
            </a:endParaRPr>
          </a:p>
          <a:p>
            <a:pPr eaLnBrk="1" hangingPunct="1">
              <a:buFontTx/>
              <a:buNone/>
            </a:pPr>
            <a:endParaRPr lang="en-US" altLang="en-US" sz="1800" b="1" dirty="0">
              <a:latin typeface="Kristen ITC" charset="0"/>
            </a:endParaRPr>
          </a:p>
          <a:p>
            <a:pPr eaLnBrk="1" hangingPunct="1"/>
            <a:r>
              <a:rPr lang="en-US" altLang="en-US" sz="1800" b="1" dirty="0">
                <a:latin typeface="Kristen ITC" charset="0"/>
              </a:rPr>
              <a:t>Definition:</a:t>
            </a:r>
            <a:r>
              <a:rPr lang="en-US" altLang="en-US" sz="1800" dirty="0">
                <a:latin typeface="Kristen ITC" charset="0"/>
              </a:rPr>
              <a:t> </a:t>
            </a:r>
          </a:p>
        </p:txBody>
      </p:sp>
      <p:sp>
        <p:nvSpPr>
          <p:cNvPr id="2" name="TextBox 1"/>
          <p:cNvSpPr txBox="1">
            <a:spLocks noChangeArrowheads="1"/>
          </p:cNvSpPr>
          <p:nvPr/>
        </p:nvSpPr>
        <p:spPr bwMode="auto">
          <a:xfrm>
            <a:off x="990600" y="2362200"/>
            <a:ext cx="549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“pro” (in favor of) + “</a:t>
            </a:r>
            <a:r>
              <a:rPr lang="en-US" altLang="en-US" sz="1800" dirty="0" err="1">
                <a:latin typeface="Kristen ITC" charset="0"/>
              </a:rPr>
              <a:t>vocare</a:t>
            </a:r>
            <a:r>
              <a:rPr lang="en-US" altLang="en-US" sz="1800" dirty="0">
                <a:latin typeface="Kristen ITC" charset="0"/>
              </a:rPr>
              <a:t>” (to call out)</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295400" y="5062538"/>
            <a:ext cx="73755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eaLnBrk="1" hangingPunct="1">
              <a:spcBef>
                <a:spcPct val="0"/>
              </a:spcBef>
              <a:buFontTx/>
              <a:buNone/>
            </a:pPr>
            <a:r>
              <a:rPr lang="en-US" altLang="en-US" sz="1600">
                <a:latin typeface="Kristen ITC" charset="0"/>
              </a:rPr>
              <a:t>Tending or serving to </a:t>
            </a:r>
            <a:r>
              <a:rPr lang="en-US" altLang="en-US" sz="1600" u="sng">
                <a:latin typeface="Kristen ITC" charset="0"/>
              </a:rPr>
              <a:t>provoke</a:t>
            </a:r>
            <a:r>
              <a:rPr lang="en-US" altLang="en-US" sz="1600">
                <a:latin typeface="Kristen ITC" charset="0"/>
              </a:rPr>
              <a:t>; inciting, stimulating, irritating, or vexing.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620171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152400"/>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11/2/16 Agenda</a:t>
            </a:r>
          </a:p>
        </p:txBody>
      </p:sp>
      <p:sp>
        <p:nvSpPr>
          <p:cNvPr id="58" name="Shape 58"/>
          <p:cNvSpPr txBox="1">
            <a:spLocks noGrp="1"/>
          </p:cNvSpPr>
          <p:nvPr>
            <p:ph type="body" idx="4294967295"/>
          </p:nvPr>
        </p:nvSpPr>
        <p:spPr>
          <a:xfrm>
            <a:off x="152400" y="712787"/>
            <a:ext cx="8839200" cy="57706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irrevocable (adj.)</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irrevocable (adj.)</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Article of the Week w/ Mrs. </a:t>
            </a:r>
            <a:r>
              <a:rPr lang="en-US" sz="1500" dirty="0" err="1" smtClean="0">
                <a:latin typeface="+mn-lt"/>
                <a:ea typeface="Calibri"/>
                <a:cs typeface="Calibri"/>
                <a:sym typeface="Calibri"/>
              </a:rPr>
              <a:t>Lintner</a:t>
            </a:r>
            <a:r>
              <a:rPr lang="en-US" sz="1500" dirty="0" smtClean="0">
                <a:latin typeface="+mn-lt"/>
                <a:ea typeface="Calibri"/>
                <a:cs typeface="Calibri"/>
                <a:sym typeface="Calibri"/>
              </a:rPr>
              <a:t> to practice and implement routines and strong practices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latin typeface="+mn-lt"/>
                <a:ea typeface="Calibri"/>
                <a:cs typeface="Calibri"/>
                <a:sym typeface="Calibri"/>
              </a:rPr>
              <a:t>With your newly assigned reading groups</a:t>
            </a:r>
            <a:r>
              <a:rPr lang="en-US" sz="1500" dirty="0" smtClean="0">
                <a:latin typeface="+mn-lt"/>
                <a:ea typeface="Calibri"/>
                <a:cs typeface="Calibri"/>
                <a:sym typeface="Calibri"/>
              </a:rPr>
              <a:t>, go back through pg. 3-24 and fill out the note taker for analyzing characters using the following themes: mass hysteria, power, intolerance/persecution, individual responsibility, and civil liberties. </a:t>
            </a:r>
          </a:p>
          <a:p>
            <a:pPr eaLnBrk="1" fontAlgn="auto" hangingPunct="1">
              <a:lnSpc>
                <a:spcPct val="150000"/>
              </a:lnSpc>
              <a:spcBef>
                <a:spcPts val="0"/>
              </a:spcBef>
              <a:spcAft>
                <a:spcPts val="0"/>
              </a:spcAft>
              <a:buClr>
                <a:srgbClr val="000000"/>
              </a:buClr>
              <a:buSzPct val="100000"/>
              <a:defRPr/>
            </a:pPr>
            <a:endParaRPr lang="en-US" sz="1500" dirty="0" smtClean="0">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endParaRPr lang="en-US" sz="1500" dirty="0" smtClean="0">
              <a:ea typeface="Calibri"/>
              <a:cs typeface="Calibri"/>
              <a:sym typeface="Calibri"/>
            </a:endParaRP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smtClean="0"/>
              <a:t>I </a:t>
            </a:r>
            <a:r>
              <a:rPr lang="en-US" sz="1600" dirty="0"/>
              <a:t>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288052406"/>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0"/>
            <a:ext cx="9144000" cy="6858000"/>
          </a:xfrm>
        </p:spPr>
        <p:txBody>
          <a:bodyPr/>
          <a:lstStyle/>
          <a:p>
            <a:pPr algn="ctr" eaLnBrk="1" hangingPunct="1">
              <a:lnSpc>
                <a:spcPct val="80000"/>
              </a:lnSpc>
            </a:pPr>
            <a:r>
              <a:rPr lang="en-US" altLang="en-US" sz="2000" b="1" dirty="0" smtClean="0">
                <a:latin typeface="Kristen ITC" pitchFamily="66" charset="0"/>
              </a:rPr>
              <a:t>11/2/16</a:t>
            </a:r>
          </a:p>
          <a:p>
            <a:pPr eaLnBrk="1" hangingPunct="1">
              <a:lnSpc>
                <a:spcPct val="80000"/>
              </a:lnSpc>
            </a:pPr>
            <a:endParaRPr lang="en-US" altLang="en-US" sz="2000" b="1" dirty="0">
              <a:latin typeface="Kristen ITC" pitchFamily="66" charset="0"/>
            </a:endParaRPr>
          </a:p>
          <a:p>
            <a:pPr eaLnBrk="1" hangingPunct="1">
              <a:lnSpc>
                <a:spcPct val="80000"/>
              </a:lnSpc>
            </a:pPr>
            <a:r>
              <a:rPr lang="en-US" altLang="en-US" sz="2000" b="1" dirty="0" smtClean="0">
                <a:latin typeface="Kristen ITC" pitchFamily="66" charset="0"/>
              </a:rPr>
              <a:t>Word:</a:t>
            </a:r>
            <a:r>
              <a:rPr lang="en-US" altLang="en-US" sz="2000" dirty="0" smtClean="0">
                <a:latin typeface="Kristen ITC" pitchFamily="66" charset="0"/>
              </a:rPr>
              <a:t> Irrevocable</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Part of speech:</a:t>
            </a:r>
            <a:r>
              <a:rPr lang="en-US" altLang="en-US" sz="2000" dirty="0" smtClean="0">
                <a:latin typeface="Kristen ITC" pitchFamily="66" charset="0"/>
              </a:rPr>
              <a:t> Adjective</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Pronunciation:</a:t>
            </a:r>
            <a:r>
              <a:rPr lang="en-US" altLang="en-US" sz="2000" dirty="0" smtClean="0">
                <a:latin typeface="Kristen ITC" pitchFamily="66" charset="0"/>
              </a:rPr>
              <a:t>  </a:t>
            </a:r>
            <a:r>
              <a:rPr lang="en-US" altLang="en-US" sz="2000" dirty="0" err="1" smtClean="0">
                <a:latin typeface="Kristen ITC" pitchFamily="66" charset="0"/>
              </a:rPr>
              <a:t>ih</a:t>
            </a:r>
            <a:r>
              <a:rPr lang="en-US" altLang="en-US" sz="2000" dirty="0" smtClean="0">
                <a:latin typeface="Kristen ITC" pitchFamily="66" charset="0"/>
              </a:rPr>
              <a:t>-</a:t>
            </a:r>
            <a:r>
              <a:rPr lang="en-US" altLang="en-US" sz="2000" b="1" dirty="0" smtClean="0">
                <a:latin typeface="Kristen ITC" pitchFamily="66" charset="0"/>
              </a:rPr>
              <a:t>rev</a:t>
            </a:r>
            <a:r>
              <a:rPr lang="en-US" altLang="en-US" sz="2000" dirty="0" smtClean="0">
                <a:latin typeface="Kristen ITC" pitchFamily="66" charset="0"/>
              </a:rPr>
              <a:t>-</a:t>
            </a:r>
            <a:r>
              <a:rPr lang="en-US" altLang="en-US" sz="2000" i="1" dirty="0" smtClean="0">
                <a:latin typeface="Kristen ITC" pitchFamily="66" charset="0"/>
              </a:rPr>
              <a:t>uh</a:t>
            </a:r>
            <a:r>
              <a:rPr lang="en-US" altLang="en-US" sz="2000" dirty="0" smtClean="0">
                <a:latin typeface="Kristen ITC" pitchFamily="66" charset="0"/>
              </a:rPr>
              <a:t>-</a:t>
            </a:r>
            <a:r>
              <a:rPr lang="en-US" altLang="en-US" sz="2000" dirty="0" err="1" smtClean="0">
                <a:latin typeface="Kristen ITC" pitchFamily="66" charset="0"/>
              </a:rPr>
              <a:t>k</a:t>
            </a:r>
            <a:r>
              <a:rPr lang="en-US" altLang="en-US" sz="2000" i="1" dirty="0" err="1" smtClean="0">
                <a:latin typeface="Kristen ITC" pitchFamily="66" charset="0"/>
              </a:rPr>
              <a:t>uh</a:t>
            </a:r>
            <a:r>
              <a:rPr lang="en-US" altLang="en-US" sz="2000" dirty="0" smtClean="0">
                <a:latin typeface="Kristen ITC" pitchFamily="66" charset="0"/>
              </a:rPr>
              <a:t>-</a:t>
            </a:r>
            <a:r>
              <a:rPr lang="en-US" altLang="en-US" sz="2000" dirty="0" err="1" smtClean="0">
                <a:latin typeface="Kristen ITC" pitchFamily="66" charset="0"/>
              </a:rPr>
              <a:t>b</a:t>
            </a:r>
            <a:r>
              <a:rPr lang="en-US" altLang="en-US" sz="2000" i="1" dirty="0" err="1" smtClean="0">
                <a:latin typeface="Kristen ITC" pitchFamily="66" charset="0"/>
              </a:rPr>
              <a:t>uh</a:t>
            </a:r>
            <a:r>
              <a:rPr lang="en-US" altLang="en-US" sz="2000" dirty="0" smtClean="0">
                <a:latin typeface="Kristen ITC" pitchFamily="66" charset="0"/>
              </a:rPr>
              <a:t>  l </a:t>
            </a:r>
          </a:p>
          <a:p>
            <a:pPr eaLnBrk="1" hangingPunct="1">
              <a:lnSpc>
                <a:spcPct val="80000"/>
              </a:lnSpc>
            </a:pPr>
            <a:endParaRPr lang="en-US" altLang="en-US" sz="2000" dirty="0" smtClean="0">
              <a:latin typeface="Kristen ITC" pitchFamily="66" charset="0"/>
            </a:endParaRPr>
          </a:p>
          <a:p>
            <a:pPr eaLnBrk="1" hangingPunct="1">
              <a:lnSpc>
                <a:spcPct val="80000"/>
              </a:lnSpc>
            </a:pPr>
            <a:r>
              <a:rPr lang="en-US" altLang="en-US" sz="2000" b="1" dirty="0" smtClean="0">
                <a:latin typeface="Kristen ITC" pitchFamily="66" charset="0"/>
              </a:rPr>
              <a:t>Origins:</a:t>
            </a:r>
            <a:r>
              <a:rPr lang="en-US" altLang="en-US" sz="2000" dirty="0" smtClean="0">
                <a:latin typeface="Kristen ITC" pitchFamily="66" charset="0"/>
              </a:rPr>
              <a:t> </a:t>
            </a:r>
          </a:p>
          <a:p>
            <a:pPr eaLnBrk="1" hangingPunct="1">
              <a:lnSpc>
                <a:spcPct val="80000"/>
              </a:lnSpc>
              <a:buFontTx/>
              <a:buNone/>
            </a:pPr>
            <a:r>
              <a:rPr lang="en-US" altLang="en-US" sz="2000" dirty="0" smtClean="0">
                <a:latin typeface="Kristen ITC" pitchFamily="66" charset="0"/>
              </a:rPr>
              <a:t>	</a:t>
            </a:r>
          </a:p>
          <a:p>
            <a:pPr eaLnBrk="1" hangingPunct="1">
              <a:lnSpc>
                <a:spcPct val="80000"/>
              </a:lnSpc>
              <a:buFontTx/>
              <a:buNone/>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Related Forms: </a:t>
            </a:r>
            <a:r>
              <a:rPr lang="en-US" altLang="en-US" sz="2000" dirty="0" smtClean="0">
                <a:latin typeface="Kristen ITC" pitchFamily="66" charset="0"/>
              </a:rPr>
              <a:t>irrevocably (adverb); irrevocability (noun); irrevocableness (noun); to revoke (verb)</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Sentence: </a:t>
            </a:r>
            <a:r>
              <a:rPr lang="en-US" altLang="en-US" sz="2000" dirty="0" smtClean="0">
                <a:latin typeface="Kristen ITC" pitchFamily="66" charset="0"/>
              </a:rPr>
              <a:t>No matter how much he may have wanted to take it back, John Proctor’s affair with Abigail Williams was </a:t>
            </a:r>
            <a:r>
              <a:rPr lang="en-US" altLang="en-US" sz="2000" b="1" dirty="0" smtClean="0">
                <a:latin typeface="Kristen ITC" pitchFamily="66" charset="0"/>
              </a:rPr>
              <a:t>irrevocable</a:t>
            </a:r>
            <a:r>
              <a:rPr lang="en-US" altLang="en-US" sz="2000" dirty="0" smtClean="0">
                <a:latin typeface="Kristen ITC" pitchFamily="66" charset="0"/>
              </a:rPr>
              <a:t>.</a:t>
            </a:r>
            <a:endParaRPr lang="en-US" altLang="en-US" sz="2000" b="1" dirty="0" smtClean="0">
              <a:latin typeface="Kristen ITC" pitchFamily="66" charset="0"/>
            </a:endParaRPr>
          </a:p>
          <a:p>
            <a:pPr eaLnBrk="1" hangingPunct="1">
              <a:lnSpc>
                <a:spcPct val="80000"/>
              </a:lnSpc>
              <a:buFontTx/>
              <a:buNone/>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Predicted Definition:</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Definition:</a:t>
            </a:r>
            <a:r>
              <a:rPr lang="en-US" altLang="en-US" sz="2000" dirty="0" smtClean="0">
                <a:latin typeface="Kristen ITC" pitchFamily="66" charset="0"/>
              </a:rPr>
              <a:t> </a:t>
            </a:r>
          </a:p>
          <a:p>
            <a:pPr eaLnBrk="1" hangingPunct="1">
              <a:lnSpc>
                <a:spcPct val="80000"/>
              </a:lnSpc>
              <a:buFontTx/>
              <a:buNone/>
            </a:pPr>
            <a:r>
              <a:rPr lang="en-US" altLang="en-US" sz="2000" dirty="0" smtClean="0">
                <a:latin typeface="Kristen ITC" pitchFamily="66" charset="0"/>
              </a:rPr>
              <a:t>	</a:t>
            </a:r>
            <a:endParaRPr lang="en-US" altLang="en-US" sz="2000" b="1" dirty="0" smtClean="0">
              <a:latin typeface="Kristen ITC" pitchFamily="66" charset="0"/>
            </a:endParaRPr>
          </a:p>
        </p:txBody>
      </p:sp>
      <p:sp>
        <p:nvSpPr>
          <p:cNvPr id="2" name="TextBox 1"/>
          <p:cNvSpPr txBox="1">
            <a:spLocks noChangeArrowheads="1"/>
          </p:cNvSpPr>
          <p:nvPr/>
        </p:nvSpPr>
        <p:spPr bwMode="auto">
          <a:xfrm>
            <a:off x="1217612" y="1994149"/>
            <a:ext cx="701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Latin: </a:t>
            </a:r>
            <a:r>
              <a:rPr lang="en-US" altLang="en-US" sz="1800" i="1" dirty="0" err="1">
                <a:latin typeface="Kristen ITC" pitchFamily="66" charset="0"/>
              </a:rPr>
              <a:t>ir</a:t>
            </a:r>
            <a:r>
              <a:rPr lang="en-US" altLang="en-US" sz="1800" dirty="0">
                <a:latin typeface="Kristen ITC" pitchFamily="66" charset="0"/>
              </a:rPr>
              <a:t> (not) + </a:t>
            </a:r>
            <a:r>
              <a:rPr lang="en-US" altLang="en-US" sz="1800" i="1" dirty="0">
                <a:latin typeface="Kristen ITC" pitchFamily="66" charset="0"/>
              </a:rPr>
              <a:t>re</a:t>
            </a:r>
            <a:r>
              <a:rPr lang="en-US" altLang="en-US" sz="1800" dirty="0">
                <a:latin typeface="Kristen ITC" pitchFamily="66" charset="0"/>
              </a:rPr>
              <a:t> (again) + </a:t>
            </a:r>
            <a:r>
              <a:rPr lang="en-US" altLang="en-US" sz="1800" i="1" dirty="0" err="1">
                <a:latin typeface="Kristen ITC" pitchFamily="66" charset="0"/>
              </a:rPr>
              <a:t>vocare</a:t>
            </a:r>
            <a:r>
              <a:rPr lang="en-US" altLang="en-US" sz="1800" dirty="0">
                <a:latin typeface="Kristen ITC" pitchFamily="66" charset="0"/>
              </a:rPr>
              <a:t> (to call) + </a:t>
            </a:r>
            <a:r>
              <a:rPr lang="en-US" altLang="en-US" sz="1800" i="1" dirty="0">
                <a:latin typeface="Kristen ITC" pitchFamily="66" charset="0"/>
              </a:rPr>
              <a:t>able</a:t>
            </a:r>
            <a:r>
              <a:rPr lang="en-US" altLang="en-US" sz="1800" dirty="0">
                <a:latin typeface="Kristen ITC" pitchFamily="66" charset="0"/>
              </a:rPr>
              <a:t> (capable of)</a:t>
            </a:r>
          </a:p>
        </p:txBody>
      </p:sp>
      <p:sp>
        <p:nvSpPr>
          <p:cNvPr id="3" name="TextBox 2"/>
          <p:cNvSpPr txBox="1">
            <a:spLocks noChangeArrowheads="1"/>
          </p:cNvSpPr>
          <p:nvPr/>
        </p:nvSpPr>
        <p:spPr bwMode="auto">
          <a:xfrm>
            <a:off x="1619534" y="4724400"/>
            <a:ext cx="71434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not to be </a:t>
            </a:r>
            <a:r>
              <a:rPr lang="en-US" altLang="en-US" sz="1800" dirty="0" smtClean="0">
                <a:latin typeface="Kristen ITC" pitchFamily="66" charset="0"/>
              </a:rPr>
              <a:t>taken back or</a:t>
            </a:r>
            <a:r>
              <a:rPr lang="en-US" altLang="en-US" sz="1800" dirty="0">
                <a:latin typeface="Kristen ITC" pitchFamily="66" charset="0"/>
              </a:rPr>
              <a:t> recalled; </a:t>
            </a:r>
            <a:endParaRPr lang="en-US" altLang="en-US" sz="1800" dirty="0" smtClean="0">
              <a:latin typeface="Kristen ITC" pitchFamily="66" charset="0"/>
            </a:endParaRPr>
          </a:p>
          <a:p>
            <a:pPr eaLnBrk="1" hangingPunct="1">
              <a:spcBef>
                <a:spcPct val="0"/>
              </a:spcBef>
              <a:buFontTx/>
              <a:buNone/>
            </a:pPr>
            <a:r>
              <a:rPr lang="en-US" altLang="en-US" sz="1800" dirty="0" smtClean="0">
                <a:latin typeface="Kristen ITC" pitchFamily="66" charset="0"/>
              </a:rPr>
              <a:t>unable</a:t>
            </a:r>
            <a:r>
              <a:rPr lang="en-US" altLang="en-US" sz="1800" dirty="0">
                <a:latin typeface="Kristen ITC" pitchFamily="66" charset="0"/>
              </a:rPr>
              <a:t> to be repealed or annulled; unalterable: </a:t>
            </a:r>
            <a:r>
              <a:rPr lang="en-US" altLang="en-US" sz="1800" i="1" dirty="0">
                <a:latin typeface="Kristen ITC" pitchFamily="66" charset="0"/>
              </a:rPr>
              <a:t>an irrevocable decree.</a:t>
            </a:r>
            <a:r>
              <a:rPr lang="en-US" altLang="en-US" sz="1800" dirty="0">
                <a:latin typeface="Kristen ITC" pitchFamily="66" charset="0"/>
              </a:rPr>
              <a:t>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3698393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11/3/16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stringent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Get in your Reading Groups </a:t>
            </a:r>
            <a:r>
              <a:rPr lang="en-US" b="1" dirty="0" smtClean="0">
                <a:solidFill>
                  <a:srgbClr val="00B050"/>
                </a:solidFill>
                <a:latin typeface="+mn-lt"/>
                <a:ea typeface="Calibri"/>
                <a:cs typeface="Calibri"/>
                <a:sym typeface="Calibri"/>
              </a:rPr>
              <a:t>(assigned on Tuesday)</a:t>
            </a:r>
            <a:endParaRPr lang="en-US" b="1" dirty="0">
              <a:solidFill>
                <a:srgbClr val="00B050"/>
              </a:solidFill>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**Finish AOTW (write practice intro. paragraph using outline and write one body 	paragraph). 	Have a partner from your Reading Group score your response using the rubric 	from the 	packet. </a:t>
            </a: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r>
              <a:rPr lang="en-US" dirty="0">
                <a:latin typeface="+mn-lt"/>
                <a:ea typeface="Calibri"/>
                <a:cs typeface="Calibri"/>
                <a:sym typeface="Wingdings" panose="05000000000000000000" pitchFamily="2" charset="2"/>
              </a:rPr>
              <a:t>	</a:t>
            </a:r>
            <a:r>
              <a:rPr lang="en-US" b="1" dirty="0" smtClean="0">
                <a:solidFill>
                  <a:srgbClr val="00B050"/>
                </a:solidFill>
                <a:latin typeface="+mn-lt"/>
                <a:ea typeface="Calibri"/>
                <a:cs typeface="Calibri"/>
                <a:sym typeface="Wingdings" panose="05000000000000000000" pitchFamily="2" charset="2"/>
              </a:rPr>
              <a:t>**Exit Ticket </a:t>
            </a:r>
            <a:r>
              <a:rPr lang="en-US" dirty="0" smtClean="0">
                <a:latin typeface="+mn-lt"/>
                <a:ea typeface="Calibri"/>
                <a:cs typeface="Calibri"/>
                <a:sym typeface="Wingdings" panose="05000000000000000000" pitchFamily="2" charset="2"/>
              </a:rPr>
              <a:t>= Write a 4-5 sentence response (on a half sheet of paper) to discuss how this 	going through this process will be helpful when analyzing argumentative writing the rest of the 	semester. </a:t>
            </a:r>
            <a:endParaRPr lang="en-US"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rgbClr val="00B050"/>
                </a:solidFill>
                <a:latin typeface="+mn-lt"/>
                <a:ea typeface="Calibri"/>
                <a:cs typeface="Calibri"/>
                <a:sym typeface="Calibri"/>
              </a:rPr>
              <a:t>If there is time, with your newly assigned reading groups</a:t>
            </a:r>
            <a:r>
              <a:rPr lang="en-US" dirty="0" smtClean="0">
                <a:latin typeface="+mn-lt"/>
                <a:ea typeface="Calibri"/>
                <a:cs typeface="Calibri"/>
                <a:sym typeface="Calibri"/>
              </a:rPr>
              <a:t>, go back through Act One, pgs. 3-48 (especially the section where we watched the movie) and fill out the note taker </a:t>
            </a:r>
            <a:r>
              <a:rPr lang="en-US" b="1" dirty="0" smtClean="0">
                <a:solidFill>
                  <a:srgbClr val="00B050"/>
                </a:solidFill>
                <a:latin typeface="+mn-lt"/>
                <a:ea typeface="Calibri"/>
                <a:cs typeface="Calibri"/>
                <a:sym typeface="Calibri"/>
              </a:rPr>
              <a:t>**Remember you have an assessment, tomorrow, to write an argumentative response for Act One of </a:t>
            </a:r>
            <a:r>
              <a:rPr lang="en-US" b="1" i="1" dirty="0" smtClean="0">
                <a:solidFill>
                  <a:srgbClr val="00B050"/>
                </a:solidFill>
                <a:latin typeface="+mn-lt"/>
                <a:ea typeface="Calibri"/>
                <a:cs typeface="Calibri"/>
                <a:sym typeface="Calibri"/>
              </a:rPr>
              <a:t>The Crucible</a:t>
            </a:r>
            <a:endParaRPr lang="en-US" b="1" i="1" dirty="0" smtClean="0">
              <a:solidFill>
                <a:srgbClr val="00B050"/>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pPr>
            <a:r>
              <a:rPr lang="en-US" dirty="0"/>
              <a:t>I can give an objective summary of a text.</a:t>
            </a:r>
          </a:p>
          <a:p>
            <a:pPr marL="285750" indent="-285750">
              <a:buFont typeface="Arial" panose="020B0604020202020204" pitchFamily="34" charset="0"/>
              <a:buChar char="•"/>
            </a:pPr>
            <a:r>
              <a:rPr lang="en-US" dirty="0" smtClean="0"/>
              <a:t>I </a:t>
            </a:r>
            <a:r>
              <a:rPr lang="en-US" dirty="0"/>
              <a:t>can determine the author’s purpose for writing a text</a:t>
            </a:r>
          </a:p>
          <a:p>
            <a:pPr marL="285750" indent="-285750">
              <a:buFont typeface="Arial" panose="020B0604020202020204" pitchFamily="34" charset="0"/>
              <a:buChar cha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98683320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21" y="4686013"/>
            <a:ext cx="5486399" cy="566737"/>
          </a:xfrm>
        </p:spPr>
        <p:txBody>
          <a:bodyPr/>
          <a:lstStyle/>
          <a:p>
            <a:pPr algn="ctr"/>
            <a:r>
              <a:rPr lang="en-US" sz="2000" b="1" dirty="0" smtClean="0"/>
              <a:t>Mr. Mike Schmitt</a:t>
            </a:r>
            <a:endParaRPr lang="en-US" sz="2000" b="1" dirty="0"/>
          </a:p>
        </p:txBody>
      </p:sp>
      <p:sp>
        <p:nvSpPr>
          <p:cNvPr id="4" name="Text Placeholder 3"/>
          <p:cNvSpPr>
            <a:spLocks noGrp="1"/>
          </p:cNvSpPr>
          <p:nvPr>
            <p:ph type="body" idx="1"/>
          </p:nvPr>
        </p:nvSpPr>
        <p:spPr>
          <a:xfrm>
            <a:off x="1543841" y="5252750"/>
            <a:ext cx="6304757" cy="804861"/>
          </a:xfrm>
        </p:spPr>
        <p:txBody>
          <a:bodyPr/>
          <a:lstStyle/>
          <a:p>
            <a:pPr algn="ctr"/>
            <a:r>
              <a:rPr lang="en-US" sz="1600" dirty="0" smtClean="0"/>
              <a:t>He is a graduate from the best university in the Magic Mitten, Michigan State University. He is the current adviser for the school newspaper, </a:t>
            </a:r>
            <a:r>
              <a:rPr lang="en-US" sz="1600" i="1" dirty="0" smtClean="0"/>
              <a:t>The Pioneer Press</a:t>
            </a:r>
            <a:r>
              <a:rPr lang="en-US" sz="1600" dirty="0" smtClean="0"/>
              <a:t>. He is a former ninth grade and twelfth grade teacher at Dearborn High. </a:t>
            </a:r>
          </a:p>
          <a:p>
            <a:pPr algn="ctr"/>
            <a:r>
              <a:rPr lang="en-US" sz="1600" dirty="0" smtClean="0"/>
              <a:t>He is your current teacher for LA 5. </a:t>
            </a:r>
            <a:r>
              <a:rPr lang="en-US" sz="1600" dirty="0" smtClean="0">
                <a:sym typeface="Wingdings"/>
              </a:rPr>
              <a:t></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04800"/>
            <a:ext cx="3381490" cy="4294632"/>
          </a:xfrm>
          <a:prstGeom prst="rect">
            <a:avLst/>
          </a:prstGeom>
        </p:spPr>
      </p:pic>
    </p:spTree>
    <p:extLst>
      <p:ext uri="{BB962C8B-B14F-4D97-AF65-F5344CB8AC3E}">
        <p14:creationId xmlns:p14="http://schemas.microsoft.com/office/powerpoint/2010/main" val="3202425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0"/>
            <a:ext cx="9144000" cy="6858000"/>
          </a:xfrm>
        </p:spPr>
        <p:txBody>
          <a:bodyPr/>
          <a:lstStyle/>
          <a:p>
            <a:pPr algn="ctr" eaLnBrk="1" hangingPunct="1">
              <a:lnSpc>
                <a:spcPct val="80000"/>
              </a:lnSpc>
            </a:pPr>
            <a:r>
              <a:rPr lang="en-US" altLang="en-US" sz="2800" b="1" dirty="0" smtClean="0">
                <a:latin typeface="Kristen ITC" pitchFamily="66" charset="0"/>
              </a:rPr>
              <a:t>11/3/16</a:t>
            </a:r>
          </a:p>
          <a:p>
            <a:pPr eaLnBrk="1" hangingPunct="1">
              <a:lnSpc>
                <a:spcPct val="80000"/>
              </a:lnSpc>
            </a:pPr>
            <a:endParaRPr lang="en-US" altLang="en-US" sz="2000" b="1" dirty="0">
              <a:latin typeface="Kristen ITC" pitchFamily="66" charset="0"/>
            </a:endParaRP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Word: </a:t>
            </a:r>
            <a:r>
              <a:rPr lang="en-US" altLang="en-US" sz="2000" dirty="0" smtClean="0">
                <a:latin typeface="Kristen ITC" pitchFamily="66" charset="0"/>
              </a:rPr>
              <a:t>stringent</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Part of speech: </a:t>
            </a:r>
            <a:r>
              <a:rPr lang="en-US" altLang="en-US" sz="2000" dirty="0" smtClean="0">
                <a:latin typeface="Kristen ITC" pitchFamily="66" charset="0"/>
              </a:rPr>
              <a:t>adjective</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Pronunciation: </a:t>
            </a:r>
            <a:r>
              <a:rPr lang="en-US" altLang="en-US" sz="2000" b="1" dirty="0" err="1" smtClean="0">
                <a:latin typeface="Kristen ITC" pitchFamily="66" charset="0"/>
              </a:rPr>
              <a:t>strin</a:t>
            </a:r>
            <a:r>
              <a:rPr lang="en-US" altLang="en-US" sz="2000" dirty="0" err="1" smtClean="0">
                <a:latin typeface="Kristen ITC" pitchFamily="66" charset="0"/>
              </a:rPr>
              <a:t>-j</a:t>
            </a:r>
            <a:r>
              <a:rPr lang="en-US" altLang="en-US" sz="2000" i="1" dirty="0" err="1" smtClean="0">
                <a:latin typeface="Kristen ITC" pitchFamily="66" charset="0"/>
              </a:rPr>
              <a:t>uh</a:t>
            </a:r>
            <a:r>
              <a:rPr lang="en-US" altLang="en-US" sz="2000" b="1" dirty="0" smtClean="0">
                <a:latin typeface="Kristen ITC" pitchFamily="66" charset="0"/>
              </a:rPr>
              <a:t>  </a:t>
            </a:r>
            <a:r>
              <a:rPr lang="en-US" altLang="en-US" sz="2000" dirty="0" err="1" smtClean="0">
                <a:latin typeface="Kristen ITC" pitchFamily="66" charset="0"/>
              </a:rPr>
              <a:t>nt</a:t>
            </a:r>
            <a:r>
              <a:rPr lang="en-US" altLang="en-US" sz="2000" dirty="0" smtClean="0">
                <a:latin typeface="Kristen ITC" pitchFamily="66" charset="0"/>
              </a:rPr>
              <a:t> </a:t>
            </a:r>
          </a:p>
          <a:p>
            <a:pPr eaLnBrk="1" hangingPunct="1">
              <a:lnSpc>
                <a:spcPct val="80000"/>
              </a:lnSpc>
            </a:pPr>
            <a:endParaRPr lang="en-US" altLang="en-US" sz="2000" dirty="0" smtClean="0">
              <a:latin typeface="Kristen ITC" pitchFamily="66" charset="0"/>
            </a:endParaRPr>
          </a:p>
          <a:p>
            <a:pPr eaLnBrk="1" hangingPunct="1">
              <a:lnSpc>
                <a:spcPct val="80000"/>
              </a:lnSpc>
            </a:pPr>
            <a:r>
              <a:rPr lang="en-US" altLang="en-US" sz="2000" b="1" dirty="0" smtClean="0">
                <a:latin typeface="Kristen ITC" pitchFamily="66" charset="0"/>
              </a:rPr>
              <a:t>Origins:</a:t>
            </a:r>
            <a:r>
              <a:rPr lang="en-US" altLang="en-US" sz="2000" dirty="0" smtClean="0">
                <a:latin typeface="Kristen ITC" pitchFamily="66" charset="0"/>
              </a:rPr>
              <a:t> </a:t>
            </a:r>
          </a:p>
          <a:p>
            <a:pPr eaLnBrk="1" hangingPunct="1">
              <a:lnSpc>
                <a:spcPct val="80000"/>
              </a:lnSpc>
              <a:buFontTx/>
              <a:buNone/>
            </a:pPr>
            <a:r>
              <a:rPr lang="en-US" altLang="en-US" sz="2000" b="1" dirty="0" smtClean="0">
                <a:latin typeface="Kristen ITC" pitchFamily="66" charset="0"/>
              </a:rPr>
              <a:t>	</a:t>
            </a:r>
          </a:p>
          <a:p>
            <a:pPr eaLnBrk="1" hangingPunct="1">
              <a:lnSpc>
                <a:spcPct val="80000"/>
              </a:lnSpc>
              <a:buFontTx/>
              <a:buNone/>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Related Forms: </a:t>
            </a:r>
            <a:r>
              <a:rPr lang="en-US" altLang="en-US" sz="2000" dirty="0" smtClean="0">
                <a:latin typeface="Kristen ITC" pitchFamily="66" charset="0"/>
              </a:rPr>
              <a:t>stringently (adverb)</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Sentence:</a:t>
            </a:r>
            <a:r>
              <a:rPr lang="en-US" altLang="en-US" sz="2000" dirty="0" smtClean="0">
                <a:latin typeface="Kristen ITC" pitchFamily="66" charset="0"/>
              </a:rPr>
              <a:t> When he moved back home after having lived in an apartment of his own during his freshman year of college, Mr. Schmitt found the restrictions of a 9 pm curfew and having to call his parents every time he drove somewhere to be too </a:t>
            </a:r>
            <a:r>
              <a:rPr lang="en-US" altLang="en-US" sz="2000" b="1" dirty="0" smtClean="0">
                <a:latin typeface="Kristen ITC" pitchFamily="66" charset="0"/>
              </a:rPr>
              <a:t>stringent</a:t>
            </a:r>
            <a:r>
              <a:rPr lang="en-US" altLang="en-US" sz="2000" dirty="0" smtClean="0">
                <a:latin typeface="Kristen ITC" pitchFamily="66" charset="0"/>
              </a:rPr>
              <a:t>, so he moved out again immediately.</a:t>
            </a:r>
            <a:endParaRPr lang="en-US" altLang="en-US" sz="2000" b="1" dirty="0" smtClean="0">
              <a:latin typeface="Kristen ITC" pitchFamily="66" charset="0"/>
            </a:endParaRPr>
          </a:p>
          <a:p>
            <a:pPr eaLnBrk="1" hangingPunct="1">
              <a:lnSpc>
                <a:spcPct val="80000"/>
              </a:lnSpc>
              <a:buFontTx/>
              <a:buNone/>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Predicted Definition:</a:t>
            </a:r>
          </a:p>
          <a:p>
            <a:pPr eaLnBrk="1" hangingPunct="1">
              <a:lnSpc>
                <a:spcPct val="80000"/>
              </a:lnSpc>
            </a:pPr>
            <a:endParaRPr lang="en-US" altLang="en-US" sz="2000" b="1" dirty="0" smtClean="0">
              <a:latin typeface="Kristen ITC" pitchFamily="66" charset="0"/>
            </a:endParaRPr>
          </a:p>
          <a:p>
            <a:pPr eaLnBrk="1" hangingPunct="1">
              <a:lnSpc>
                <a:spcPct val="80000"/>
              </a:lnSpc>
            </a:pPr>
            <a:r>
              <a:rPr lang="en-US" altLang="en-US" sz="2000" b="1" dirty="0" smtClean="0">
                <a:latin typeface="Kristen ITC" pitchFamily="66" charset="0"/>
              </a:rPr>
              <a:t>Definition:</a:t>
            </a:r>
            <a:r>
              <a:rPr lang="en-US" altLang="en-US" sz="2000" dirty="0" smtClean="0">
                <a:latin typeface="Kristen ITC" pitchFamily="66" charset="0"/>
              </a:rPr>
              <a:t> </a:t>
            </a:r>
          </a:p>
          <a:p>
            <a:pPr eaLnBrk="1" hangingPunct="1">
              <a:lnSpc>
                <a:spcPct val="80000"/>
              </a:lnSpc>
              <a:buFontTx/>
              <a:buNone/>
            </a:pPr>
            <a:r>
              <a:rPr lang="en-US" altLang="en-US" sz="2000" dirty="0" smtClean="0">
                <a:latin typeface="Kristen ITC" pitchFamily="66" charset="0"/>
              </a:rPr>
              <a:t>	</a:t>
            </a:r>
            <a:endParaRPr lang="en-US" altLang="en-US" sz="2000" b="1" dirty="0" smtClean="0">
              <a:latin typeface="Kristen ITC" pitchFamily="66" charset="0"/>
            </a:endParaRPr>
          </a:p>
        </p:txBody>
      </p:sp>
      <p:sp>
        <p:nvSpPr>
          <p:cNvPr id="2" name="TextBox 1"/>
          <p:cNvSpPr txBox="1">
            <a:spLocks noChangeArrowheads="1"/>
          </p:cNvSpPr>
          <p:nvPr/>
        </p:nvSpPr>
        <p:spPr bwMode="auto">
          <a:xfrm>
            <a:off x="1219200" y="2222310"/>
            <a:ext cx="443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Latin: from “</a:t>
            </a:r>
            <a:r>
              <a:rPr lang="en-US" altLang="en-US" sz="1800" dirty="0" err="1">
                <a:latin typeface="Kristen ITC" pitchFamily="66" charset="0"/>
              </a:rPr>
              <a:t>stringere</a:t>
            </a:r>
            <a:r>
              <a:rPr lang="en-US" altLang="en-US" sz="1800" dirty="0">
                <a:latin typeface="Kristen ITC" pitchFamily="66" charset="0"/>
              </a:rPr>
              <a:t>” (to draw tight)</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600200" y="5544343"/>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pitchFamily="66" charset="0"/>
              </a:rPr>
              <a:t>rigorously binding or exacting; strict; severe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3935671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conducive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Writing assignment on Act One of The Crucible. </a:t>
            </a:r>
            <a:r>
              <a:rPr lang="en-US" dirty="0" smtClean="0">
                <a:latin typeface="+mn-lt"/>
                <a:ea typeface="Calibri"/>
                <a:cs typeface="Calibri"/>
                <a:sym typeface="Calibri"/>
              </a:rPr>
              <a:t>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WHEN YOU ARE DONE, FOLLOW THESE DIRECTIONS: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1) Turn your quiz in by placing it in the folder on my desk.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2)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endParaRPr lang="en-US"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pPr>
            <a:r>
              <a:rPr lang="en-US" dirty="0"/>
              <a:t>I can give an objective summary of a text.</a:t>
            </a:r>
          </a:p>
          <a:p>
            <a:pPr marL="285750" indent="-285750">
              <a:buFont typeface="Arial" panose="020B0604020202020204" pitchFamily="34" charset="0"/>
              <a:buChar char="•"/>
            </a:pPr>
            <a:r>
              <a:rPr lang="en-US" dirty="0" smtClean="0"/>
              <a:t>I </a:t>
            </a:r>
            <a:r>
              <a:rPr lang="en-US" dirty="0"/>
              <a:t>can determine the author’s purpose for writing a text</a:t>
            </a:r>
          </a:p>
          <a:p>
            <a:pPr marL="285750" indent="-285750">
              <a:buFont typeface="Arial" panose="020B0604020202020204" pitchFamily="34" charset="0"/>
              <a:buChar cha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65707730"/>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000" b="1" dirty="0" smtClean="0">
              <a:latin typeface="Kristen ITC" charset="0"/>
            </a:endParaRPr>
          </a:p>
          <a:p>
            <a:pPr algn="ctr" eaLnBrk="1" hangingPunct="1">
              <a:lnSpc>
                <a:spcPct val="80000"/>
              </a:lnSpc>
            </a:pPr>
            <a:r>
              <a:rPr lang="en-US" altLang="en-US" sz="2000" b="1" dirty="0" smtClean="0">
                <a:latin typeface="Kristen ITC" charset="0"/>
              </a:rPr>
              <a:t>11/4/16</a:t>
            </a:r>
            <a:endParaRPr lang="en-US" altLang="en-US" sz="20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Kristen ITC" charset="0"/>
              </a:rPr>
              <a:t>Word</a:t>
            </a:r>
            <a:r>
              <a:rPr lang="en-US" altLang="en-US" sz="2000" b="1" dirty="0">
                <a:latin typeface="Kristen ITC" charset="0"/>
              </a:rPr>
              <a:t>: </a:t>
            </a:r>
            <a:r>
              <a:rPr lang="en-US" altLang="en-US" sz="2000" dirty="0">
                <a:latin typeface="Kristen ITC" charset="0"/>
              </a:rPr>
              <a:t>conducive</a:t>
            </a: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Part of speech: </a:t>
            </a:r>
            <a:r>
              <a:rPr lang="en-US" altLang="en-US" sz="2000" dirty="0">
                <a:latin typeface="Kristen ITC" charset="0"/>
              </a:rPr>
              <a:t>adjective</a:t>
            </a: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Pronunciation: </a:t>
            </a:r>
            <a:r>
              <a:rPr lang="en-US" altLang="en-US" sz="2000" dirty="0" err="1">
                <a:latin typeface="Kristen ITC" charset="0"/>
              </a:rPr>
              <a:t>kuh</a:t>
            </a:r>
            <a:r>
              <a:rPr lang="en-US" altLang="en-US" sz="2000" dirty="0">
                <a:latin typeface="Kristen ITC" charset="0"/>
              </a:rPr>
              <a:t> n-</a:t>
            </a:r>
            <a:r>
              <a:rPr lang="en-US" altLang="en-US" sz="2000" b="1" dirty="0">
                <a:latin typeface="Kristen ITC" charset="0"/>
              </a:rPr>
              <a:t>doo</a:t>
            </a:r>
            <a:r>
              <a:rPr lang="en-US" altLang="en-US" sz="2000" dirty="0">
                <a:latin typeface="Kristen ITC" charset="0"/>
              </a:rPr>
              <a:t>-</a:t>
            </a:r>
            <a:r>
              <a:rPr lang="en-US" altLang="en-US" sz="2000" dirty="0" err="1">
                <a:latin typeface="Kristen ITC" charset="0"/>
              </a:rPr>
              <a:t>siv</a:t>
            </a:r>
            <a:r>
              <a:rPr lang="en-US" altLang="en-US" sz="2000" dirty="0">
                <a:latin typeface="Kristen ITC" charset="0"/>
              </a:rPr>
              <a:t> </a:t>
            </a:r>
          </a:p>
          <a:p>
            <a:pPr eaLnBrk="1" hangingPunct="1">
              <a:lnSpc>
                <a:spcPct val="80000"/>
              </a:lnSpc>
            </a:pPr>
            <a:endParaRPr lang="en-US" altLang="en-US" sz="2000" dirty="0">
              <a:latin typeface="Kristen ITC" charset="0"/>
            </a:endParaRPr>
          </a:p>
          <a:p>
            <a:pPr eaLnBrk="1" hangingPunct="1">
              <a:lnSpc>
                <a:spcPct val="80000"/>
              </a:lnSpc>
            </a:pPr>
            <a:r>
              <a:rPr lang="en-US" altLang="en-US" sz="2000" b="1" dirty="0">
                <a:latin typeface="Kristen ITC" charset="0"/>
              </a:rPr>
              <a:t>Origins:</a:t>
            </a:r>
            <a:r>
              <a:rPr lang="en-US" altLang="en-US" sz="2000" dirty="0">
                <a:latin typeface="Kristen ITC" charset="0"/>
              </a:rPr>
              <a:t> </a:t>
            </a:r>
          </a:p>
          <a:p>
            <a:pPr eaLnBrk="1" hangingPunct="1">
              <a:lnSpc>
                <a:spcPct val="80000"/>
              </a:lnSpc>
              <a:buFontTx/>
              <a:buNone/>
            </a:pPr>
            <a:r>
              <a:rPr lang="en-US" altLang="en-US" sz="2000" dirty="0">
                <a:latin typeface="Kristen ITC" charset="0"/>
              </a:rPr>
              <a:t>	</a:t>
            </a:r>
          </a:p>
          <a:p>
            <a:pPr eaLnBrk="1" hangingPunct="1">
              <a:lnSpc>
                <a:spcPct val="80000"/>
              </a:lnSpc>
              <a:buFontTx/>
              <a:buNone/>
            </a:pPr>
            <a:endParaRPr lang="en-US" altLang="en-US" sz="2000" b="1" dirty="0">
              <a:latin typeface="Kristen ITC" charset="0"/>
            </a:endParaRPr>
          </a:p>
          <a:p>
            <a:pPr eaLnBrk="1" hangingPunct="1">
              <a:lnSpc>
                <a:spcPct val="80000"/>
              </a:lnSpc>
            </a:pPr>
            <a:r>
              <a:rPr lang="en-US" altLang="en-US" sz="2000" b="1" dirty="0">
                <a:latin typeface="Kristen ITC" charset="0"/>
              </a:rPr>
              <a:t>Related Forms: </a:t>
            </a:r>
            <a:r>
              <a:rPr lang="en-US" altLang="en-US" sz="2000" dirty="0">
                <a:latin typeface="Kristen ITC" charset="0"/>
              </a:rPr>
              <a:t>conduct (verb) (not necessarily “conduct” (noun))</a:t>
            </a: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Sentence:</a:t>
            </a:r>
            <a:r>
              <a:rPr lang="en-US" altLang="en-US" sz="2000" dirty="0">
                <a:latin typeface="Kristen ITC" charset="0"/>
              </a:rPr>
              <a:t> Neither my older brother’s </a:t>
            </a:r>
            <a:r>
              <a:rPr lang="en-US" altLang="en-US" sz="2000" u="sng" dirty="0">
                <a:latin typeface="Kristen ITC" charset="0"/>
              </a:rPr>
              <a:t>stereo thumping at full blast</a:t>
            </a:r>
            <a:r>
              <a:rPr lang="en-US" altLang="en-US" sz="2000" dirty="0">
                <a:latin typeface="Kristen ITC" charset="0"/>
              </a:rPr>
              <a:t> nor my </a:t>
            </a:r>
            <a:r>
              <a:rPr lang="en-US" altLang="en-US" sz="2000" u="sng" dirty="0">
                <a:latin typeface="Kristen ITC" charset="0"/>
              </a:rPr>
              <a:t>parents arguing loudly </a:t>
            </a:r>
            <a:r>
              <a:rPr lang="en-US" altLang="en-US" sz="2000" dirty="0">
                <a:latin typeface="Kristen ITC" charset="0"/>
              </a:rPr>
              <a:t>in the next room were </a:t>
            </a:r>
            <a:r>
              <a:rPr lang="en-US" altLang="en-US" sz="2000" b="1" dirty="0">
                <a:latin typeface="Kristen ITC" charset="0"/>
              </a:rPr>
              <a:t>conducive</a:t>
            </a:r>
            <a:r>
              <a:rPr lang="en-US" altLang="en-US" sz="2000" dirty="0">
                <a:latin typeface="Kristen ITC" charset="0"/>
              </a:rPr>
              <a:t> to my efforts to study for the SAT.</a:t>
            </a:r>
            <a:endParaRPr lang="en-US" altLang="en-US" sz="2000" b="1" dirty="0">
              <a:latin typeface="Kristen ITC" charset="0"/>
            </a:endParaRPr>
          </a:p>
          <a:p>
            <a:pPr eaLnBrk="1" hangingPunct="1">
              <a:lnSpc>
                <a:spcPct val="80000"/>
              </a:lnSpc>
              <a:buFontTx/>
              <a:buNone/>
            </a:pPr>
            <a:endParaRPr lang="en-US" altLang="en-US" sz="2000" b="1" dirty="0">
              <a:latin typeface="Kristen ITC" charset="0"/>
            </a:endParaRPr>
          </a:p>
          <a:p>
            <a:pPr eaLnBrk="1" hangingPunct="1">
              <a:lnSpc>
                <a:spcPct val="80000"/>
              </a:lnSpc>
            </a:pPr>
            <a:r>
              <a:rPr lang="en-US" altLang="en-US" sz="2000" b="1" dirty="0">
                <a:latin typeface="Kristen ITC" charset="0"/>
              </a:rPr>
              <a:t>Predicted Definition:</a:t>
            </a: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Definition:</a:t>
            </a:r>
            <a:r>
              <a:rPr lang="en-US" altLang="en-US" sz="2000" dirty="0">
                <a:latin typeface="Kristen ITC" charset="0"/>
              </a:rPr>
              <a:t> </a:t>
            </a:r>
          </a:p>
          <a:p>
            <a:pPr eaLnBrk="1" hangingPunct="1">
              <a:lnSpc>
                <a:spcPct val="80000"/>
              </a:lnSpc>
              <a:buFontTx/>
              <a:buNone/>
            </a:pPr>
            <a:r>
              <a:rPr lang="en-US" altLang="en-US" sz="2000" dirty="0">
                <a:latin typeface="Kristen ITC" charset="0"/>
              </a:rPr>
              <a:t>	</a:t>
            </a:r>
            <a:endParaRPr lang="en-US" altLang="en-US" sz="2000" b="1" dirty="0">
              <a:latin typeface="Kristen ITC" charset="0"/>
            </a:endParaRPr>
          </a:p>
        </p:txBody>
      </p:sp>
      <p:sp>
        <p:nvSpPr>
          <p:cNvPr id="2" name="TextBox 1"/>
          <p:cNvSpPr txBox="1">
            <a:spLocks noChangeArrowheads="1"/>
          </p:cNvSpPr>
          <p:nvPr/>
        </p:nvSpPr>
        <p:spPr bwMode="auto">
          <a:xfrm>
            <a:off x="1066800" y="2209800"/>
            <a:ext cx="523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con (together; with) + </a:t>
            </a:r>
            <a:r>
              <a:rPr lang="en-US" altLang="en-US" sz="1800" dirty="0" err="1">
                <a:latin typeface="Kristen ITC" charset="0"/>
              </a:rPr>
              <a:t>ducere</a:t>
            </a:r>
            <a:r>
              <a:rPr lang="en-US" altLang="en-US" sz="1800" dirty="0">
                <a:latin typeface="Kristen ITC" charset="0"/>
              </a:rPr>
              <a:t> (to lead)</a:t>
            </a: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600200" y="4953000"/>
            <a:ext cx="7467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Kristen ITC" charset="0"/>
              </a:rPr>
              <a:t>tending to produce; conducing; contributive; helpful; favorable (usually followed by “to”)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092809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With a partner, study vocabulary words for your quiz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Study for WOTD Quiz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Quiz (20 mins) </a:t>
            </a:r>
          </a:p>
          <a:p>
            <a:pPr eaLnBrk="1" fontAlgn="auto" hangingPunct="1">
              <a:lnSpc>
                <a:spcPct val="150000"/>
              </a:lnSpc>
              <a:spcBef>
                <a:spcPts val="0"/>
              </a:spcBef>
              <a:spcAft>
                <a:spcPts val="0"/>
              </a:spcAft>
              <a:buClr>
                <a:srgbClr val="000000"/>
              </a:buClr>
              <a:buSzPct val="100000"/>
              <a:defRPr/>
            </a:pPr>
            <a:r>
              <a:rPr lang="en-US" sz="1600" b="1" dirty="0" smtClean="0">
                <a:solidFill>
                  <a:srgbClr val="7030A0"/>
                </a:solidFill>
                <a:latin typeface="+mn-lt"/>
                <a:ea typeface="Calibri"/>
                <a:cs typeface="Calibri"/>
                <a:sym typeface="Calibri"/>
              </a:rPr>
              <a:t>**Test Number = </a:t>
            </a:r>
            <a:r>
              <a:rPr lang="en-US" sz="1600" b="1" dirty="0" err="1" smtClean="0">
                <a:solidFill>
                  <a:srgbClr val="7030A0"/>
                </a:solidFill>
                <a:latin typeface="+mn-lt"/>
                <a:ea typeface="Calibri"/>
                <a:cs typeface="Calibri"/>
                <a:sym typeface="Calibri"/>
              </a:rPr>
              <a:t>FoS</a:t>
            </a:r>
            <a:r>
              <a:rPr lang="en-US" sz="1600" b="1" dirty="0" smtClean="0">
                <a:solidFill>
                  <a:srgbClr val="7030A0"/>
                </a:solidFill>
                <a:latin typeface="+mn-lt"/>
                <a:ea typeface="Calibri"/>
                <a:cs typeface="Calibri"/>
                <a:sym typeface="Calibri"/>
              </a:rPr>
              <a:t> for “Fall or Spring” OR </a:t>
            </a:r>
            <a:r>
              <a:rPr lang="en-US" sz="1600" b="1" dirty="0" err="1" smtClean="0">
                <a:solidFill>
                  <a:srgbClr val="7030A0"/>
                </a:solidFill>
                <a:latin typeface="+mn-lt"/>
                <a:ea typeface="Calibri"/>
                <a:cs typeface="Calibri"/>
                <a:sym typeface="Calibri"/>
              </a:rPr>
              <a:t>WoS</a:t>
            </a:r>
            <a:r>
              <a:rPr lang="en-US" sz="1600" b="1" dirty="0" smtClean="0">
                <a:solidFill>
                  <a:srgbClr val="7030A0"/>
                </a:solidFill>
                <a:latin typeface="+mn-lt"/>
                <a:ea typeface="Calibri"/>
                <a:cs typeface="Calibri"/>
                <a:sym typeface="Calibri"/>
              </a:rPr>
              <a:t> for “Witches or Stitches”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a:solidFill>
                  <a:srgbClr val="0070C0"/>
                </a:solidFill>
                <a:ea typeface="Calibri"/>
                <a:cs typeface="Calibri"/>
                <a:sym typeface="Calibri"/>
              </a:rPr>
              <a:t>2</a:t>
            </a:r>
            <a:r>
              <a:rPr lang="en-US" sz="1600" b="1" baseline="30000" dirty="0">
                <a:solidFill>
                  <a:srgbClr val="0070C0"/>
                </a:solidFill>
                <a:ea typeface="Calibri"/>
                <a:cs typeface="Calibri"/>
                <a:sym typeface="Calibri"/>
              </a:rPr>
              <a:t>nd</a:t>
            </a:r>
            <a:r>
              <a:rPr lang="en-US" sz="1600" b="1" dirty="0">
                <a:solidFill>
                  <a:srgbClr val="0070C0"/>
                </a:solidFill>
                <a:ea typeface="Calibri"/>
                <a:cs typeface="Calibri"/>
                <a:sym typeface="Calibri"/>
              </a:rPr>
              <a:t> and 3</a:t>
            </a:r>
            <a:r>
              <a:rPr lang="en-US" sz="1600" b="1" baseline="30000" dirty="0">
                <a:solidFill>
                  <a:srgbClr val="0070C0"/>
                </a:solidFill>
                <a:ea typeface="Calibri"/>
                <a:cs typeface="Calibri"/>
                <a:sym typeface="Calibri"/>
              </a:rPr>
              <a:t>rd</a:t>
            </a:r>
            <a:r>
              <a:rPr lang="en-US" sz="1600" b="1" dirty="0">
                <a:solidFill>
                  <a:srgbClr val="0070C0"/>
                </a:solidFill>
                <a:ea typeface="Calibri"/>
                <a:cs typeface="Calibri"/>
                <a:sym typeface="Calibri"/>
              </a:rPr>
              <a:t> Hour = SSR for 15 mins + start writing Weekly Response #4 (due next Sunday by 10 p.m</a:t>
            </a:r>
            <a:r>
              <a:rPr lang="en-US" sz="1600" b="1" dirty="0" smtClean="0">
                <a:solidFill>
                  <a:srgbClr val="0070C0"/>
                </a:solidFill>
                <a:ea typeface="Calibri"/>
                <a:cs typeface="Calibri"/>
                <a:sym typeface="Calibri"/>
              </a:rPr>
              <a:t>.)</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Finish ACT One Quiz for </a:t>
            </a:r>
            <a:r>
              <a:rPr lang="en-US" sz="1600" b="1" i="1" dirty="0" smtClean="0">
                <a:solidFill>
                  <a:srgbClr val="009A46"/>
                </a:solidFill>
                <a:latin typeface="+mn-lt"/>
                <a:ea typeface="Calibri"/>
                <a:cs typeface="Calibri"/>
                <a:sym typeface="Calibri"/>
              </a:rPr>
              <a:t>The Crucible </a:t>
            </a:r>
            <a:r>
              <a:rPr lang="en-US" sz="1600" b="1" dirty="0" smtClean="0">
                <a:solidFill>
                  <a:srgbClr val="009A46"/>
                </a:solidFill>
                <a:latin typeface="+mn-lt"/>
                <a:ea typeface="Calibri"/>
                <a:cs typeface="Calibri"/>
                <a:sym typeface="Calibri"/>
              </a:rPr>
              <a:t>(15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Switch questions with a partner for AOTW #5 and peer edit</a:t>
            </a:r>
            <a:r>
              <a:rPr lang="en-US" sz="1600" dirty="0">
                <a:latin typeface="+mn-lt"/>
                <a:ea typeface="Calibri"/>
                <a:cs typeface="Calibri"/>
                <a:sym typeface="Calibri"/>
              </a:rPr>
              <a:t> </a:t>
            </a:r>
            <a:r>
              <a:rPr lang="en-US" sz="1600" dirty="0" smtClean="0">
                <a:latin typeface="+mn-lt"/>
                <a:ea typeface="Calibri"/>
                <a:cs typeface="Calibri"/>
                <a:sym typeface="Calibri"/>
              </a:rPr>
              <a:t>(10 mins)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turn in AOTW #5 on witches and climate change (packet + 5 questions)</a:t>
            </a:r>
          </a:p>
          <a:p>
            <a:pPr lvl="4" eaLnBrk="1" fontAlgn="auto" hangingPunct="1">
              <a:lnSpc>
                <a:spcPct val="150000"/>
              </a:lnSpc>
              <a:spcBef>
                <a:spcPts val="0"/>
              </a:spcBef>
              <a:spcAft>
                <a:spcPts val="0"/>
              </a:spcAft>
              <a:buClr>
                <a:srgbClr val="000000"/>
              </a:buClr>
              <a:buSzPct val="100000"/>
              <a:defRPr/>
            </a:pP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smtClean="0"/>
              <a:t>I </a:t>
            </a:r>
            <a:r>
              <a:rPr lang="en-US" sz="1600" dirty="0"/>
              <a:t>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152524807"/>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11/9/16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Kristen ITC" charset="0"/>
              </a:rPr>
              <a:t>Word</a:t>
            </a:r>
            <a:r>
              <a:rPr lang="en-US" altLang="en-US" sz="2000" b="1" dirty="0">
                <a:latin typeface="Kristen ITC" charset="0"/>
              </a:rPr>
              <a:t>: </a:t>
            </a:r>
            <a:r>
              <a:rPr lang="en-US" altLang="en-US" sz="2000" dirty="0" smtClean="0">
                <a:latin typeface="Kristen ITC" charset="0"/>
              </a:rPr>
              <a:t>falter</a:t>
            </a:r>
            <a:endParaRPr lang="en-US" altLang="en-US" sz="2000" dirty="0">
              <a:latin typeface="Kristen ITC" charset="0"/>
            </a:endParaRP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Part of speech: </a:t>
            </a:r>
            <a:r>
              <a:rPr lang="en-US" altLang="en-US" sz="2000" dirty="0" smtClean="0">
                <a:latin typeface="Kristen ITC" charset="0"/>
              </a:rPr>
              <a:t>verb</a:t>
            </a:r>
            <a:endParaRPr lang="en-US" altLang="en-US" sz="2000" dirty="0">
              <a:latin typeface="Kristen ITC" charset="0"/>
            </a:endParaRP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Pronunciation: </a:t>
            </a:r>
            <a:r>
              <a:rPr lang="en-US" altLang="en-US" sz="2000" b="1" dirty="0" err="1">
                <a:latin typeface="Kristen ITC" charset="0"/>
              </a:rPr>
              <a:t>fawl-ter</a:t>
            </a:r>
            <a:endParaRPr lang="en-US" altLang="en-US" sz="2000" b="1" dirty="0">
              <a:latin typeface="Kristen ITC" charset="0"/>
            </a:endParaRPr>
          </a:p>
          <a:p>
            <a:pPr eaLnBrk="1" hangingPunct="1">
              <a:lnSpc>
                <a:spcPct val="80000"/>
              </a:lnSpc>
            </a:pPr>
            <a:endParaRPr lang="en-US" altLang="en-US" sz="2000" dirty="0">
              <a:latin typeface="Kristen ITC" charset="0"/>
            </a:endParaRPr>
          </a:p>
          <a:p>
            <a:pPr eaLnBrk="1" hangingPunct="1">
              <a:lnSpc>
                <a:spcPct val="80000"/>
              </a:lnSpc>
            </a:pPr>
            <a:r>
              <a:rPr lang="en-US" altLang="en-US" sz="2000" b="1" dirty="0">
                <a:latin typeface="Kristen ITC" charset="0"/>
              </a:rPr>
              <a:t>Origins:</a:t>
            </a:r>
            <a:r>
              <a:rPr lang="en-US" altLang="en-US" sz="2000" dirty="0">
                <a:latin typeface="Kristen ITC" charset="0"/>
              </a:rPr>
              <a:t> </a:t>
            </a:r>
          </a:p>
          <a:p>
            <a:pPr eaLnBrk="1" hangingPunct="1">
              <a:lnSpc>
                <a:spcPct val="80000"/>
              </a:lnSpc>
              <a:buFontTx/>
              <a:buNone/>
            </a:pPr>
            <a:r>
              <a:rPr lang="en-US" altLang="en-US" sz="2000" dirty="0">
                <a:latin typeface="Kristen ITC" charset="0"/>
              </a:rPr>
              <a:t>	</a:t>
            </a:r>
          </a:p>
          <a:p>
            <a:pPr eaLnBrk="1" hangingPunct="1">
              <a:lnSpc>
                <a:spcPct val="80000"/>
              </a:lnSpc>
              <a:buFontTx/>
              <a:buNone/>
            </a:pPr>
            <a:endParaRPr lang="en-US" altLang="en-US" sz="2000" b="1" dirty="0">
              <a:latin typeface="Kristen ITC" charset="0"/>
            </a:endParaRPr>
          </a:p>
          <a:p>
            <a:pPr eaLnBrk="1" hangingPunct="1">
              <a:lnSpc>
                <a:spcPct val="80000"/>
              </a:lnSpc>
            </a:pPr>
            <a:r>
              <a:rPr lang="en-US" altLang="en-US" sz="2000" b="1" dirty="0">
                <a:latin typeface="Kristen ITC" charset="0"/>
              </a:rPr>
              <a:t>Related Forms: </a:t>
            </a:r>
            <a:r>
              <a:rPr lang="en-US" altLang="en-US" sz="2000" dirty="0" smtClean="0">
                <a:latin typeface="Kristen ITC" charset="0"/>
              </a:rPr>
              <a:t>falterer (noun), falteringly (adverb), </a:t>
            </a:r>
            <a:r>
              <a:rPr lang="en-US" altLang="en-US" sz="2000" dirty="0" err="1" smtClean="0">
                <a:latin typeface="Kristen ITC" charset="0"/>
              </a:rPr>
              <a:t>nonfaltering</a:t>
            </a:r>
            <a:r>
              <a:rPr lang="en-US" altLang="en-US" sz="2000" dirty="0" smtClean="0">
                <a:latin typeface="Kristen ITC" charset="0"/>
              </a:rPr>
              <a:t> (</a:t>
            </a:r>
            <a:r>
              <a:rPr lang="en-US" altLang="en-US" sz="2000" dirty="0" err="1" smtClean="0">
                <a:latin typeface="Kristen ITC" charset="0"/>
              </a:rPr>
              <a:t>adj</a:t>
            </a:r>
            <a:r>
              <a:rPr lang="en-US" altLang="en-US" sz="2000" dirty="0" smtClean="0">
                <a:latin typeface="Kristen ITC" charset="0"/>
              </a:rPr>
              <a:t>)</a:t>
            </a:r>
            <a:endParaRPr lang="en-US" altLang="en-US" sz="2000" dirty="0">
              <a:latin typeface="Kristen ITC" charset="0"/>
            </a:endParaRPr>
          </a:p>
          <a:p>
            <a:pPr eaLnBrk="1" hangingPunct="1">
              <a:lnSpc>
                <a:spcPct val="80000"/>
              </a:lnSpc>
            </a:pPr>
            <a:endParaRPr lang="en-US" altLang="en-US" sz="2000" b="1" dirty="0">
              <a:latin typeface="Kristen ITC" charset="0"/>
            </a:endParaRPr>
          </a:p>
          <a:p>
            <a:pPr eaLnBrk="1" hangingPunct="1">
              <a:lnSpc>
                <a:spcPct val="150000"/>
              </a:lnSpc>
            </a:pPr>
            <a:r>
              <a:rPr lang="en-US" altLang="en-US" sz="2000" b="1" dirty="0">
                <a:latin typeface="Kristen ITC" charset="0"/>
              </a:rPr>
              <a:t>Sentence: </a:t>
            </a:r>
            <a:r>
              <a:rPr lang="en-US" altLang="en-US" sz="2000" dirty="0">
                <a:latin typeface="Kristen ITC" charset="0"/>
              </a:rPr>
              <a:t>When the bank teller noticed that the masked man began to </a:t>
            </a:r>
            <a:r>
              <a:rPr lang="en-US" altLang="en-US" sz="2000" b="1" u="sng" dirty="0">
                <a:latin typeface="Kristen ITC" charset="0"/>
              </a:rPr>
              <a:t>falter</a:t>
            </a:r>
            <a:r>
              <a:rPr lang="en-US" altLang="en-US" sz="2000" dirty="0">
                <a:latin typeface="Kristen ITC" charset="0"/>
              </a:rPr>
              <a:t> slightly, she discreetly pressed the silent alarm.</a:t>
            </a:r>
            <a:endParaRPr lang="en-US" altLang="en-US" sz="2000" dirty="0" smtClean="0">
              <a:latin typeface="Kristen ITC" charset="0"/>
            </a:endParaRP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Predicted Definition</a:t>
            </a:r>
            <a:r>
              <a:rPr lang="en-US" altLang="en-US" sz="2000" b="1" dirty="0" smtClean="0">
                <a:latin typeface="Kristen ITC" charset="0"/>
              </a:rPr>
              <a:t>:</a:t>
            </a:r>
          </a:p>
          <a:p>
            <a:pPr eaLnBrk="1" hangingPunct="1">
              <a:lnSpc>
                <a:spcPct val="80000"/>
              </a:lnSpc>
            </a:pPr>
            <a:endParaRPr lang="en-US" altLang="en-US" sz="2000" b="1" dirty="0">
              <a:latin typeface="Kristen ITC" charset="0"/>
            </a:endParaRPr>
          </a:p>
          <a:p>
            <a:pPr eaLnBrk="1" hangingPunct="1">
              <a:lnSpc>
                <a:spcPct val="80000"/>
              </a:lnSpc>
            </a:pPr>
            <a:endParaRPr lang="en-US" altLang="en-US" sz="2000" b="1" dirty="0">
              <a:latin typeface="Kristen ITC" charset="0"/>
            </a:endParaRPr>
          </a:p>
          <a:p>
            <a:pPr eaLnBrk="1" hangingPunct="1">
              <a:lnSpc>
                <a:spcPct val="80000"/>
              </a:lnSpc>
            </a:pPr>
            <a:r>
              <a:rPr lang="en-US" altLang="en-US" sz="2000" b="1" dirty="0">
                <a:latin typeface="Kristen ITC" charset="0"/>
              </a:rPr>
              <a:t>Definition:</a:t>
            </a:r>
            <a:r>
              <a:rPr lang="en-US" altLang="en-US" sz="2000" dirty="0">
                <a:latin typeface="Kristen ITC" charset="0"/>
              </a:rPr>
              <a:t> </a:t>
            </a:r>
          </a:p>
          <a:p>
            <a:pPr eaLnBrk="1" hangingPunct="1">
              <a:lnSpc>
                <a:spcPct val="80000"/>
              </a:lnSpc>
              <a:buFontTx/>
              <a:buNone/>
            </a:pPr>
            <a:r>
              <a:rPr lang="en-US" altLang="en-US" sz="2000" dirty="0">
                <a:latin typeface="Kristen ITC" charset="0"/>
              </a:rPr>
              <a:t>	</a:t>
            </a:r>
            <a:endParaRPr lang="en-US" altLang="en-US" sz="2000" b="1" dirty="0">
              <a:latin typeface="Kristen ITC" charset="0"/>
            </a:endParaRPr>
          </a:p>
        </p:txBody>
      </p:sp>
      <p:sp>
        <p:nvSpPr>
          <p:cNvPr id="2" name="TextBox 1"/>
          <p:cNvSpPr txBox="1">
            <a:spLocks noChangeArrowheads="1"/>
          </p:cNvSpPr>
          <p:nvPr/>
        </p:nvSpPr>
        <p:spPr bwMode="auto">
          <a:xfrm>
            <a:off x="1066800" y="2438400"/>
            <a:ext cx="580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Kristen ITC" charset="0"/>
              </a:rPr>
              <a:t>Middle English, </a:t>
            </a:r>
            <a:r>
              <a:rPr lang="en-US" altLang="en-US" sz="1800" dirty="0" err="1" smtClean="0">
                <a:latin typeface="Kristen ITC" charset="0"/>
              </a:rPr>
              <a:t>falteren</a:t>
            </a:r>
            <a:r>
              <a:rPr lang="en-US" altLang="en-US" sz="1800" dirty="0" smtClean="0">
                <a:latin typeface="Kristen ITC" charset="0"/>
              </a:rPr>
              <a:t> = to stammer and stagger</a:t>
            </a:r>
            <a:endParaRPr lang="en-US" altLang="en-US" sz="1800" dirty="0">
              <a:latin typeface="Kristen ITC" charset="0"/>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600200" y="5545371"/>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1800" dirty="0">
                <a:latin typeface="Kristen ITC" panose="03050502040202030202" pitchFamily="66" charset="0"/>
              </a:rPr>
              <a:t>to hesitate or waver in action, purpose, intent, etc</a:t>
            </a:r>
            <a:r>
              <a:rPr lang="en-US" sz="1800" dirty="0"/>
              <a:t>.</a:t>
            </a:r>
            <a:endParaRPr lang="en-US" altLang="en-US" sz="1800" dirty="0"/>
          </a:p>
        </p:txBody>
      </p:sp>
    </p:spTree>
    <p:extLst>
      <p:ext uri="{BB962C8B-B14F-4D97-AF65-F5344CB8AC3E}">
        <p14:creationId xmlns:p14="http://schemas.microsoft.com/office/powerpoint/2010/main" val="44705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11/9/16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falter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falter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 has more power?” Group activity w/ your assigned Reading Groups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Window Notes for Act Two and Note taker on major themes to be analyzed (power, hysteria, persecution, etc.)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smtClean="0"/>
              <a:t>I </a:t>
            </a:r>
            <a:r>
              <a:rPr lang="en-US" sz="1600" dirty="0"/>
              <a:t>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2526897426"/>
      </p:ext>
    </p:extLst>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magistrate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a:t>I 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905594867"/>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11/10 /16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mn-lt"/>
              </a:rPr>
              <a:t>Word</a:t>
            </a:r>
            <a:r>
              <a:rPr lang="en-US" altLang="en-US" sz="2000" b="1" dirty="0">
                <a:latin typeface="+mn-lt"/>
              </a:rPr>
              <a:t>: </a:t>
            </a:r>
            <a:r>
              <a:rPr lang="en-US" altLang="en-US" sz="2000" dirty="0" smtClean="0">
                <a:latin typeface="+mn-lt"/>
              </a:rPr>
              <a:t>magistrate</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Pronunciation</a:t>
            </a:r>
            <a:r>
              <a:rPr lang="en-US" altLang="en-US" sz="2000" b="1" dirty="0" smtClean="0">
                <a:latin typeface="+mn-lt"/>
              </a:rPr>
              <a:t>: </a:t>
            </a:r>
            <a:r>
              <a:rPr lang="en-US" sz="2000" b="1" dirty="0" err="1">
                <a:latin typeface="+mn-lt"/>
              </a:rPr>
              <a:t>maj</a:t>
            </a:r>
            <a:r>
              <a:rPr lang="en-US" sz="2000" dirty="0">
                <a:latin typeface="+mn-lt"/>
              </a:rPr>
              <a:t>-</a:t>
            </a:r>
            <a:r>
              <a:rPr lang="en-US" sz="2000" i="1" dirty="0">
                <a:latin typeface="+mn-lt"/>
              </a:rPr>
              <a:t>uh</a:t>
            </a:r>
            <a:r>
              <a:rPr lang="en-US" sz="2000" dirty="0">
                <a:latin typeface="+mn-lt"/>
              </a:rPr>
              <a:t>-</a:t>
            </a:r>
            <a:r>
              <a:rPr lang="en-US" sz="2000" dirty="0" err="1">
                <a:latin typeface="+mn-lt"/>
              </a:rPr>
              <a:t>streyt</a:t>
            </a:r>
            <a:endParaRPr lang="en-US" altLang="en-US" sz="2000" b="1" dirty="0" smtClean="0">
              <a:latin typeface="+mn-lt"/>
            </a:endParaRPr>
          </a:p>
          <a:p>
            <a:pPr eaLnBrk="1" hangingPunct="1">
              <a:lnSpc>
                <a:spcPct val="80000"/>
              </a:lnSpc>
            </a:pPr>
            <a:endParaRPr lang="en-US" altLang="en-US" sz="2000" dirty="0">
              <a:latin typeface="+mn-lt"/>
            </a:endParaRPr>
          </a:p>
          <a:p>
            <a:pPr eaLnBrk="1" hangingPunct="1">
              <a:lnSpc>
                <a:spcPct val="80000"/>
              </a:lnSpc>
            </a:pPr>
            <a:r>
              <a:rPr lang="en-US" altLang="en-US" sz="2000" b="1" dirty="0">
                <a:latin typeface="+mn-lt"/>
              </a:rPr>
              <a:t>Origins:</a:t>
            </a:r>
            <a:r>
              <a:rPr lang="en-US" altLang="en-US" sz="2000" dirty="0">
                <a:latin typeface="+mn-lt"/>
              </a:rPr>
              <a:t> </a:t>
            </a:r>
          </a:p>
          <a:p>
            <a:pPr eaLnBrk="1" hangingPunct="1">
              <a:lnSpc>
                <a:spcPct val="80000"/>
              </a:lnSpc>
              <a:buFontTx/>
              <a:buNone/>
            </a:pPr>
            <a:r>
              <a:rPr lang="en-US" altLang="en-US" sz="2000" dirty="0">
                <a:latin typeface="+mn-lt"/>
              </a:rPr>
              <a:t>	</a:t>
            </a:r>
          </a:p>
          <a:p>
            <a:pPr eaLnBrk="1" hangingPunct="1">
              <a:lnSpc>
                <a:spcPct val="80000"/>
              </a:lnSpc>
              <a:buFontTx/>
              <a:buNone/>
            </a:pPr>
            <a:endParaRPr lang="en-US" altLang="en-US" sz="2000" b="1" dirty="0">
              <a:latin typeface="+mn-lt"/>
            </a:endParaRPr>
          </a:p>
          <a:p>
            <a:pPr eaLnBrk="1" hangingPunct="1">
              <a:lnSpc>
                <a:spcPct val="80000"/>
              </a:lnSpc>
            </a:pPr>
            <a:r>
              <a:rPr lang="en-US" altLang="en-US" sz="2000" b="1" dirty="0">
                <a:latin typeface="+mn-lt"/>
              </a:rPr>
              <a:t>Related Forms: </a:t>
            </a:r>
            <a:r>
              <a:rPr lang="en-US" altLang="en-US" sz="2000" dirty="0" smtClean="0">
                <a:latin typeface="+mn-lt"/>
              </a:rPr>
              <a:t>magistrates (noun)</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150000"/>
              </a:lnSpc>
            </a:pPr>
            <a:r>
              <a:rPr lang="en-US" altLang="en-US" sz="2000" b="1" dirty="0" smtClean="0">
                <a:latin typeface="+mn-lt"/>
              </a:rPr>
              <a:t>Sentence: </a:t>
            </a:r>
            <a:r>
              <a:rPr lang="en-US" altLang="en-US" sz="2000" dirty="0" smtClean="0">
                <a:latin typeface="+mn-lt"/>
              </a:rPr>
              <a:t>Two high school </a:t>
            </a:r>
            <a:r>
              <a:rPr lang="en-US" sz="2000" dirty="0" smtClean="0">
                <a:latin typeface="+mn-lt"/>
              </a:rPr>
              <a:t>students </a:t>
            </a:r>
            <a:r>
              <a:rPr lang="en-US" sz="2000" dirty="0">
                <a:latin typeface="+mn-lt"/>
              </a:rPr>
              <a:t>were convicted by </a:t>
            </a:r>
            <a:r>
              <a:rPr lang="en-US" sz="2000" dirty="0" smtClean="0">
                <a:latin typeface="+mn-lt"/>
              </a:rPr>
              <a:t>the city’s</a:t>
            </a:r>
            <a:r>
              <a:rPr lang="en-US" sz="2000" dirty="0">
                <a:latin typeface="+mn-lt"/>
              </a:rPr>
              <a:t> </a:t>
            </a:r>
            <a:r>
              <a:rPr lang="en-US" sz="2000" b="1" dirty="0" smtClean="0">
                <a:latin typeface="+mn-lt"/>
              </a:rPr>
              <a:t>magistrate</a:t>
            </a:r>
            <a:r>
              <a:rPr lang="en-US" sz="2000" dirty="0" smtClean="0">
                <a:latin typeface="+mn-lt"/>
              </a:rPr>
              <a:t> for obstructing </a:t>
            </a:r>
            <a:r>
              <a:rPr lang="en-US" sz="2000" dirty="0">
                <a:latin typeface="+mn-lt"/>
              </a:rPr>
              <a:t>a police officer in the execution of his duty.</a:t>
            </a:r>
            <a:endParaRPr lang="en-US" altLang="en-US" sz="2000" b="1" dirty="0" smtClean="0">
              <a:latin typeface="+mn-lt"/>
            </a:endParaRPr>
          </a:p>
          <a:p>
            <a:pPr eaLnBrk="1" hangingPunct="1">
              <a:lnSpc>
                <a:spcPct val="150000"/>
              </a:lnSpc>
            </a:pPr>
            <a:endParaRPr lang="en-US" altLang="en-US" sz="2000" b="1" dirty="0">
              <a:latin typeface="+mn-lt"/>
            </a:endParaRPr>
          </a:p>
          <a:p>
            <a:pPr eaLnBrk="1" hangingPunct="1">
              <a:lnSpc>
                <a:spcPct val="80000"/>
              </a:lnSpc>
            </a:pPr>
            <a:r>
              <a:rPr lang="en-US" altLang="en-US" sz="2000" b="1" dirty="0">
                <a:latin typeface="+mn-lt"/>
              </a:rPr>
              <a:t>Predicted Definition</a:t>
            </a:r>
            <a:r>
              <a:rPr lang="en-US" altLang="en-US" sz="2000" b="1" dirty="0" smtClean="0">
                <a:latin typeface="+mn-lt"/>
              </a:rPr>
              <a:t>:</a:t>
            </a:r>
          </a:p>
          <a:p>
            <a:pPr eaLnBrk="1" hangingPunct="1">
              <a:lnSpc>
                <a:spcPct val="80000"/>
              </a:lnSpc>
            </a:pPr>
            <a:endParaRPr lang="en-US" altLang="en-US" sz="2000" b="1"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Definition:</a:t>
            </a:r>
            <a:r>
              <a:rPr lang="en-US" altLang="en-US" sz="2000" dirty="0">
                <a:latin typeface="+mn-lt"/>
              </a:rPr>
              <a:t> </a:t>
            </a:r>
          </a:p>
          <a:p>
            <a:pPr eaLnBrk="1" hangingPunct="1">
              <a:lnSpc>
                <a:spcPct val="80000"/>
              </a:lnSpc>
              <a:buFontTx/>
              <a:buNone/>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5801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mn-lt"/>
              </a:rPr>
              <a:t>Latin, </a:t>
            </a:r>
            <a:r>
              <a:rPr lang="en-US" altLang="en-US" sz="1800" i="1" dirty="0" smtClean="0">
                <a:latin typeface="+mn-lt"/>
              </a:rPr>
              <a:t>magister </a:t>
            </a:r>
            <a:r>
              <a:rPr lang="en-US" altLang="en-US" sz="1800" dirty="0" smtClean="0">
                <a:latin typeface="+mn-lt"/>
              </a:rPr>
              <a:t>= master &amp; </a:t>
            </a:r>
            <a:r>
              <a:rPr lang="en-US" altLang="en-US" sz="1800" i="1" dirty="0" err="1" smtClean="0">
                <a:latin typeface="+mn-lt"/>
              </a:rPr>
              <a:t>magistratus</a:t>
            </a:r>
            <a:r>
              <a:rPr lang="en-US" altLang="en-US" sz="1800" dirty="0" smtClean="0">
                <a:latin typeface="+mn-lt"/>
              </a:rPr>
              <a:t> = administrator </a:t>
            </a:r>
            <a:endParaRPr lang="en-US" altLang="en-US" sz="1800" dirty="0">
              <a:latin typeface="+mn-lt"/>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447800" y="5715000"/>
            <a:ext cx="746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dirty="0"/>
              <a:t>civil officer or lay judge who administers the law, especially one who conducts a court that deals with minor offenses and holds preliminary hearings for more serious ones.</a:t>
            </a:r>
            <a:endParaRPr lang="en-US" altLang="en-US" sz="2000" dirty="0"/>
          </a:p>
        </p:txBody>
      </p:sp>
    </p:spTree>
    <p:extLst>
      <p:ext uri="{BB962C8B-B14F-4D97-AF65-F5344CB8AC3E}">
        <p14:creationId xmlns:p14="http://schemas.microsoft.com/office/powerpoint/2010/main" val="143163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pallor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a:t>I 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569350903"/>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11/11/16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mn-lt"/>
              </a:rPr>
              <a:t>Word</a:t>
            </a:r>
            <a:r>
              <a:rPr lang="en-US" altLang="en-US" sz="2000" b="1" dirty="0">
                <a:latin typeface="+mn-lt"/>
              </a:rPr>
              <a:t>: </a:t>
            </a:r>
            <a:r>
              <a:rPr lang="en-US" altLang="en-US" sz="2000" dirty="0" smtClean="0">
                <a:latin typeface="+mn-lt"/>
              </a:rPr>
              <a:t>pallor</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Pronunciation</a:t>
            </a:r>
            <a:r>
              <a:rPr lang="en-US" altLang="en-US" sz="2000" b="1" dirty="0" smtClean="0">
                <a:latin typeface="+mn-lt"/>
              </a:rPr>
              <a:t>: </a:t>
            </a:r>
            <a:r>
              <a:rPr lang="en-US" sz="2000" dirty="0" smtClean="0">
                <a:latin typeface="+mn-lt"/>
              </a:rPr>
              <a:t>pal-</a:t>
            </a:r>
            <a:r>
              <a:rPr lang="en-US" sz="2000" dirty="0" err="1" smtClean="0">
                <a:latin typeface="+mn-lt"/>
              </a:rPr>
              <a:t>er</a:t>
            </a:r>
            <a:endParaRPr lang="en-US" altLang="en-US" sz="2000" dirty="0" smtClean="0">
              <a:latin typeface="+mn-lt"/>
            </a:endParaRPr>
          </a:p>
          <a:p>
            <a:pPr eaLnBrk="1" hangingPunct="1">
              <a:lnSpc>
                <a:spcPct val="80000"/>
              </a:lnSpc>
            </a:pPr>
            <a:endParaRPr lang="en-US" altLang="en-US" sz="2000" dirty="0">
              <a:latin typeface="+mn-lt"/>
            </a:endParaRPr>
          </a:p>
          <a:p>
            <a:pPr eaLnBrk="1" hangingPunct="1">
              <a:lnSpc>
                <a:spcPct val="80000"/>
              </a:lnSpc>
            </a:pPr>
            <a:r>
              <a:rPr lang="en-US" altLang="en-US" sz="2000" b="1" dirty="0">
                <a:latin typeface="+mn-lt"/>
              </a:rPr>
              <a:t>Origins:</a:t>
            </a:r>
            <a:r>
              <a:rPr lang="en-US" altLang="en-US" sz="2000" dirty="0">
                <a:latin typeface="+mn-lt"/>
              </a:rPr>
              <a:t> </a:t>
            </a:r>
          </a:p>
          <a:p>
            <a:pPr eaLnBrk="1" hangingPunct="1">
              <a:lnSpc>
                <a:spcPct val="80000"/>
              </a:lnSpc>
              <a:buFontTx/>
              <a:buNone/>
            </a:pPr>
            <a:r>
              <a:rPr lang="en-US" altLang="en-US" sz="2000" dirty="0">
                <a:latin typeface="+mn-lt"/>
              </a:rPr>
              <a:t>	</a:t>
            </a:r>
          </a:p>
          <a:p>
            <a:pPr eaLnBrk="1" hangingPunct="1">
              <a:lnSpc>
                <a:spcPct val="80000"/>
              </a:lnSpc>
              <a:buFontTx/>
              <a:buNone/>
            </a:pPr>
            <a:endParaRPr lang="en-US" altLang="en-US" sz="2000" b="1" dirty="0">
              <a:latin typeface="+mn-lt"/>
            </a:endParaRPr>
          </a:p>
          <a:p>
            <a:pPr eaLnBrk="1" hangingPunct="1">
              <a:lnSpc>
                <a:spcPct val="80000"/>
              </a:lnSpc>
            </a:pPr>
            <a:r>
              <a:rPr lang="en-US" altLang="en-US" sz="2000" b="1" dirty="0">
                <a:latin typeface="+mn-lt"/>
              </a:rPr>
              <a:t>Related Forms: </a:t>
            </a:r>
            <a:r>
              <a:rPr lang="en-US" altLang="en-US" sz="2000" dirty="0" smtClean="0">
                <a:latin typeface="+mn-lt"/>
              </a:rPr>
              <a:t>N/A</a:t>
            </a:r>
            <a:endParaRPr lang="en-US" altLang="en-US" sz="2000" dirty="0">
              <a:latin typeface="+mn-lt"/>
            </a:endParaRPr>
          </a:p>
          <a:p>
            <a:pPr eaLnBrk="1" hangingPunct="1">
              <a:lnSpc>
                <a:spcPct val="80000"/>
              </a:lnSpc>
            </a:pPr>
            <a:endParaRPr lang="en-US" altLang="en-US" sz="2000" b="1" dirty="0">
              <a:latin typeface="+mn-lt"/>
            </a:endParaRPr>
          </a:p>
          <a:p>
            <a:r>
              <a:rPr lang="en-US" altLang="en-US" sz="2000" b="1" dirty="0" smtClean="0">
                <a:latin typeface="+mn-lt"/>
              </a:rPr>
              <a:t>Sentence: </a:t>
            </a:r>
            <a:r>
              <a:rPr lang="en-US" sz="2000" dirty="0"/>
              <a:t>The boy's sickly </a:t>
            </a:r>
            <a:r>
              <a:rPr lang="en-US" sz="2000" b="1" i="1" dirty="0"/>
              <a:t>pallor</a:t>
            </a:r>
            <a:r>
              <a:rPr lang="en-US" sz="2000" dirty="0"/>
              <a:t> concerned his mother even though he had no fever</a:t>
            </a:r>
            <a:r>
              <a:rPr lang="en-US" sz="2000" dirty="0" smtClean="0"/>
              <a:t>.</a:t>
            </a:r>
            <a:endParaRPr lang="en-US" sz="2000" b="1" dirty="0">
              <a:latin typeface="+mn-lt"/>
            </a:endParaRPr>
          </a:p>
          <a:p>
            <a:endParaRPr lang="en-US" altLang="en-US" sz="2000" b="1" dirty="0">
              <a:latin typeface="+mn-lt"/>
            </a:endParaRPr>
          </a:p>
          <a:p>
            <a:pPr eaLnBrk="1" hangingPunct="1">
              <a:lnSpc>
                <a:spcPct val="80000"/>
              </a:lnSpc>
            </a:pPr>
            <a:r>
              <a:rPr lang="en-US" altLang="en-US" sz="2000" b="1" dirty="0">
                <a:latin typeface="+mn-lt"/>
              </a:rPr>
              <a:t>Predicted Definition</a:t>
            </a:r>
            <a:r>
              <a:rPr lang="en-US" altLang="en-US" sz="2000" b="1" dirty="0" smtClean="0">
                <a:latin typeface="+mn-lt"/>
              </a:rPr>
              <a:t>:</a:t>
            </a:r>
          </a:p>
          <a:p>
            <a:pPr eaLnBrk="1" hangingPunct="1">
              <a:lnSpc>
                <a:spcPct val="80000"/>
              </a:lnSpc>
            </a:pPr>
            <a:endParaRPr lang="en-US" altLang="en-US" sz="2000" b="1"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Definition:</a:t>
            </a:r>
            <a:r>
              <a:rPr lang="en-US" altLang="en-US" sz="2000" dirty="0">
                <a:latin typeface="+mn-lt"/>
              </a:rPr>
              <a:t> </a:t>
            </a:r>
          </a:p>
          <a:p>
            <a:pPr eaLnBrk="1" hangingPunct="1">
              <a:lnSpc>
                <a:spcPct val="80000"/>
              </a:lnSpc>
              <a:buFontTx/>
              <a:buNone/>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525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mn-lt"/>
              </a:rPr>
              <a:t>Latin, </a:t>
            </a:r>
            <a:r>
              <a:rPr lang="en-US" altLang="en-US" sz="1800" i="1" dirty="0" err="1" smtClean="0">
                <a:latin typeface="+mn-lt"/>
              </a:rPr>
              <a:t>pallere</a:t>
            </a:r>
            <a:r>
              <a:rPr lang="en-US" altLang="en-US" sz="1800" i="1" dirty="0" smtClean="0">
                <a:latin typeface="+mn-lt"/>
              </a:rPr>
              <a:t> </a:t>
            </a:r>
            <a:r>
              <a:rPr lang="en-US" altLang="en-US" sz="1800" dirty="0" smtClean="0">
                <a:latin typeface="+mn-lt"/>
              </a:rPr>
              <a:t>= be pale</a:t>
            </a:r>
            <a:endParaRPr lang="en-US" altLang="en-US" sz="1800" dirty="0">
              <a:latin typeface="+mn-lt"/>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447800" y="5323076"/>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a:t>paleness especially of the face that is caused by illness</a:t>
            </a:r>
            <a:endParaRPr lang="en-US" altLang="en-US" sz="2000" dirty="0"/>
          </a:p>
        </p:txBody>
      </p:sp>
    </p:spTree>
    <p:extLst>
      <p:ext uri="{BB962C8B-B14F-4D97-AF65-F5344CB8AC3E}">
        <p14:creationId xmlns:p14="http://schemas.microsoft.com/office/powerpoint/2010/main" val="1080931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9/7/16 Agenda</a:t>
            </a:r>
          </a:p>
        </p:txBody>
      </p:sp>
      <p:sp>
        <p:nvSpPr>
          <p:cNvPr id="58" name="Shape 58"/>
          <p:cNvSpPr txBox="1">
            <a:spLocks noGrp="1"/>
          </p:cNvSpPr>
          <p:nvPr>
            <p:ph type="body" idx="4294967295"/>
          </p:nvPr>
        </p:nvSpPr>
        <p:spPr>
          <a:xfrm>
            <a:off x="152400" y="934939"/>
            <a:ext cx="88392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Assign seats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Syllabus: Review of rules and expectations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4" name="TextBox 3"/>
          <p:cNvSpPr txBox="1"/>
          <p:nvPr/>
        </p:nvSpPr>
        <p:spPr>
          <a:xfrm>
            <a:off x="176784" y="4343401"/>
            <a:ext cx="8382000" cy="933589"/>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 can recognize and comply with classroom policies. </a:t>
            </a:r>
          </a:p>
        </p:txBody>
      </p:sp>
    </p:spTree>
    <p:extLst>
      <p:ext uri="{BB962C8B-B14F-4D97-AF65-F5344CB8AC3E}">
        <p14:creationId xmlns:p14="http://schemas.microsoft.com/office/powerpoint/2010/main" val="779330404"/>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pretense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pretense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Finish watching ACT 2 and answer questions w/ Reading Group (10-15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read pgs. 68-75 (20 mins) **Take notes on note taker as we read.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With reading group, read pgs. 75-81 from the play and fill out note taker and Character Map to use on the quiz. (20 mins) Quiz = Tuesday</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pPr>
            <a:r>
              <a:rPr lang="en-US" sz="1600" dirty="0"/>
              <a:t>I can give an objective summary of a text.</a:t>
            </a:r>
          </a:p>
          <a:p>
            <a:pPr marL="285750" indent="-285750">
              <a:buFont typeface="Arial" panose="020B0604020202020204" pitchFamily="34" charset="0"/>
              <a:buChar char="•"/>
            </a:pPr>
            <a:r>
              <a:rPr lang="en-US" sz="1600" dirty="0"/>
              <a:t>I 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lvl="4" eaLnBrk="1" fontAlgn="auto" hangingPunct="1">
              <a:lnSpc>
                <a:spcPct val="150000"/>
              </a:lnSpc>
              <a:spcBef>
                <a:spcPts val="0"/>
              </a:spcBef>
              <a:spcAft>
                <a:spcPts val="0"/>
              </a:spcAft>
              <a:buClr>
                <a:srgbClr val="000000"/>
              </a:buClr>
              <a:buSzPct val="100000"/>
              <a:defRPr/>
            </a:pPr>
            <a:r>
              <a:rPr lang="en-US" sz="1600" b="1" dirty="0" smtClean="0">
                <a:solidFill>
                  <a:srgbClr val="009A46"/>
                </a:solidFill>
                <a:latin typeface="+mn-lt"/>
                <a:ea typeface="Calibri"/>
                <a:cs typeface="Calibri"/>
                <a:sym typeface="Calibri"/>
              </a:rPr>
              <a:t>Reread ACT 2 and add notes to your note taker to use on tomorrow’s quiz on ACT 2. </a:t>
            </a:r>
          </a:p>
          <a:p>
            <a:pPr marL="914400" indent="-914400" eaLnBrk="1" fontAlgn="auto" hangingPunct="1">
              <a:lnSpc>
                <a:spcPct val="80000"/>
              </a:lnSpc>
              <a:spcBef>
                <a:spcPts val="400"/>
              </a:spcBef>
              <a:spcAft>
                <a:spcPts val="0"/>
              </a:spcAft>
              <a:buClr>
                <a:srgbClr val="000000"/>
              </a:buClr>
              <a:buSzPct val="100000"/>
              <a:buAutoNum type="arabicParenR"/>
              <a:defRPr/>
            </a:pPr>
            <a:endParaRPr lang="en-US" sz="13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803374310"/>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11/14/16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mn-lt"/>
              </a:rPr>
              <a:t>Word</a:t>
            </a:r>
            <a:r>
              <a:rPr lang="en-US" altLang="en-US" sz="2000" b="1" dirty="0">
                <a:latin typeface="+mn-lt"/>
              </a:rPr>
              <a:t>: </a:t>
            </a:r>
            <a:r>
              <a:rPr lang="en-US" altLang="en-US" sz="2000" dirty="0" smtClean="0">
                <a:latin typeface="+mn-lt"/>
              </a:rPr>
              <a:t>pretense</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Pronunciation</a:t>
            </a:r>
            <a:r>
              <a:rPr lang="en-US" altLang="en-US" sz="2000" b="1" dirty="0" smtClean="0">
                <a:latin typeface="+mn-lt"/>
              </a:rPr>
              <a:t>: </a:t>
            </a:r>
            <a:r>
              <a:rPr lang="en-US" sz="2000" dirty="0" err="1" smtClean="0">
                <a:latin typeface="+mn-lt"/>
              </a:rPr>
              <a:t>pree</a:t>
            </a:r>
            <a:r>
              <a:rPr lang="en-US" sz="2000" dirty="0" smtClean="0">
                <a:latin typeface="+mn-lt"/>
              </a:rPr>
              <a:t>-tens</a:t>
            </a:r>
            <a:endParaRPr lang="en-US" altLang="en-US" sz="2000" dirty="0" smtClean="0">
              <a:latin typeface="+mn-lt"/>
            </a:endParaRPr>
          </a:p>
          <a:p>
            <a:pPr eaLnBrk="1" hangingPunct="1">
              <a:lnSpc>
                <a:spcPct val="80000"/>
              </a:lnSpc>
            </a:pPr>
            <a:endParaRPr lang="en-US" altLang="en-US" sz="2000" dirty="0">
              <a:latin typeface="+mn-lt"/>
            </a:endParaRPr>
          </a:p>
          <a:p>
            <a:pPr eaLnBrk="1" hangingPunct="1">
              <a:lnSpc>
                <a:spcPct val="80000"/>
              </a:lnSpc>
            </a:pPr>
            <a:r>
              <a:rPr lang="en-US" altLang="en-US" sz="2000" b="1" dirty="0">
                <a:latin typeface="+mn-lt"/>
              </a:rPr>
              <a:t>Origins:</a:t>
            </a:r>
            <a:r>
              <a:rPr lang="en-US" altLang="en-US" sz="2000" dirty="0">
                <a:latin typeface="+mn-lt"/>
              </a:rPr>
              <a:t> </a:t>
            </a:r>
          </a:p>
          <a:p>
            <a:pPr eaLnBrk="1" hangingPunct="1">
              <a:lnSpc>
                <a:spcPct val="80000"/>
              </a:lnSpc>
              <a:buFontTx/>
              <a:buNone/>
            </a:pPr>
            <a:r>
              <a:rPr lang="en-US" altLang="en-US" sz="2000" dirty="0">
                <a:latin typeface="+mn-lt"/>
              </a:rPr>
              <a:t>	</a:t>
            </a:r>
          </a:p>
          <a:p>
            <a:pPr eaLnBrk="1" hangingPunct="1">
              <a:lnSpc>
                <a:spcPct val="80000"/>
              </a:lnSpc>
              <a:buFontTx/>
              <a:buNone/>
            </a:pPr>
            <a:endParaRPr lang="en-US" altLang="en-US" sz="2000" b="1" dirty="0">
              <a:latin typeface="+mn-lt"/>
            </a:endParaRPr>
          </a:p>
          <a:p>
            <a:pPr eaLnBrk="1" hangingPunct="1">
              <a:lnSpc>
                <a:spcPct val="80000"/>
              </a:lnSpc>
            </a:pPr>
            <a:r>
              <a:rPr lang="en-US" altLang="en-US" sz="2000" b="1" dirty="0">
                <a:latin typeface="+mn-lt"/>
              </a:rPr>
              <a:t>Related Forms: </a:t>
            </a:r>
            <a:r>
              <a:rPr lang="en-US" altLang="en-US" sz="2000" dirty="0" err="1" smtClean="0">
                <a:latin typeface="+mn-lt"/>
              </a:rPr>
              <a:t>pretenseful</a:t>
            </a:r>
            <a:r>
              <a:rPr lang="en-US" altLang="en-US" sz="2000" dirty="0" smtClean="0">
                <a:latin typeface="+mn-lt"/>
              </a:rPr>
              <a:t> (adjective), </a:t>
            </a:r>
            <a:r>
              <a:rPr lang="en-US" altLang="en-US" sz="2000" dirty="0" err="1" smtClean="0">
                <a:latin typeface="+mn-lt"/>
              </a:rPr>
              <a:t>pretenseless</a:t>
            </a:r>
            <a:r>
              <a:rPr lang="en-US" altLang="en-US" sz="2000" dirty="0">
                <a:latin typeface="+mn-lt"/>
              </a:rPr>
              <a:t> </a:t>
            </a:r>
            <a:r>
              <a:rPr lang="en-US" altLang="en-US" sz="2000" dirty="0" smtClean="0">
                <a:latin typeface="+mn-lt"/>
              </a:rPr>
              <a:t>(adjective)</a:t>
            </a:r>
            <a:endParaRPr lang="en-US" altLang="en-US" sz="2000" dirty="0">
              <a:latin typeface="+mn-lt"/>
            </a:endParaRPr>
          </a:p>
          <a:p>
            <a:pPr eaLnBrk="1" hangingPunct="1">
              <a:lnSpc>
                <a:spcPct val="80000"/>
              </a:lnSpc>
            </a:pPr>
            <a:endParaRPr lang="en-US" altLang="en-US" sz="2000" b="1" dirty="0">
              <a:latin typeface="+mn-lt"/>
            </a:endParaRPr>
          </a:p>
          <a:p>
            <a:r>
              <a:rPr lang="en-US" altLang="en-US" sz="2000" b="1" dirty="0" smtClean="0">
                <a:latin typeface="+mn-lt"/>
              </a:rPr>
              <a:t>Sentence: </a:t>
            </a:r>
            <a:r>
              <a:rPr lang="en-US" sz="2000" dirty="0" smtClean="0"/>
              <a:t>In a house full of females, my father makes no </a:t>
            </a:r>
            <a:r>
              <a:rPr lang="en-US" sz="2000" b="1" u="sng" dirty="0" smtClean="0"/>
              <a:t>pretense</a:t>
            </a:r>
            <a:r>
              <a:rPr lang="en-US" sz="2000" dirty="0" smtClean="0"/>
              <a:t> as to being in charge. </a:t>
            </a:r>
            <a:endParaRPr lang="en-US" sz="2000" b="1" dirty="0">
              <a:latin typeface="+mn-lt"/>
            </a:endParaRPr>
          </a:p>
          <a:p>
            <a:endParaRPr lang="en-US" altLang="en-US" sz="2000" b="1" dirty="0">
              <a:latin typeface="+mn-lt"/>
            </a:endParaRPr>
          </a:p>
          <a:p>
            <a:pPr eaLnBrk="1" hangingPunct="1">
              <a:lnSpc>
                <a:spcPct val="80000"/>
              </a:lnSpc>
            </a:pPr>
            <a:r>
              <a:rPr lang="en-US" altLang="en-US" sz="2000" b="1" dirty="0">
                <a:latin typeface="+mn-lt"/>
              </a:rPr>
              <a:t>Predicted Definition</a:t>
            </a:r>
            <a:r>
              <a:rPr lang="en-US" altLang="en-US" sz="2000" b="1" dirty="0" smtClean="0">
                <a:latin typeface="+mn-lt"/>
              </a:rPr>
              <a:t>:</a:t>
            </a:r>
          </a:p>
          <a:p>
            <a:pPr eaLnBrk="1" hangingPunct="1">
              <a:lnSpc>
                <a:spcPct val="80000"/>
              </a:lnSpc>
            </a:pPr>
            <a:endParaRPr lang="en-US" altLang="en-US" sz="2000" b="1"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Definition:</a:t>
            </a:r>
            <a:r>
              <a:rPr lang="en-US" altLang="en-US" sz="2000" dirty="0">
                <a:latin typeface="+mn-lt"/>
              </a:rPr>
              <a:t> </a:t>
            </a:r>
          </a:p>
          <a:p>
            <a:pPr eaLnBrk="1" hangingPunct="1">
              <a:lnSpc>
                <a:spcPct val="80000"/>
              </a:lnSpc>
              <a:buFontTx/>
              <a:buNone/>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1277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mn-lt"/>
              </a:rPr>
              <a:t>Latin, </a:t>
            </a:r>
            <a:r>
              <a:rPr lang="en-US" altLang="en-US" sz="1800" i="1" dirty="0" err="1" smtClean="0">
                <a:latin typeface="+mn-lt"/>
              </a:rPr>
              <a:t>pretensus</a:t>
            </a:r>
            <a:r>
              <a:rPr lang="en-US" altLang="en-US" sz="1800" i="1" dirty="0" smtClean="0">
                <a:latin typeface="+mn-lt"/>
              </a:rPr>
              <a:t> </a:t>
            </a:r>
            <a:r>
              <a:rPr lang="en-US" altLang="en-US" sz="1800" dirty="0" smtClean="0">
                <a:latin typeface="+mn-lt"/>
              </a:rPr>
              <a:t>= to pretend</a:t>
            </a:r>
            <a:endParaRPr lang="en-US" altLang="en-US" sz="1800" dirty="0">
              <a:latin typeface="+mn-lt"/>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447800" y="523869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dirty="0"/>
              <a:t>a</a:t>
            </a:r>
            <a:r>
              <a:rPr lang="en-US" sz="2000" dirty="0" smtClean="0"/>
              <a:t> claim that is not real</a:t>
            </a:r>
            <a:endParaRPr lang="en-US" altLang="en-US" sz="2000" dirty="0"/>
          </a:p>
        </p:txBody>
      </p:sp>
    </p:spTree>
    <p:extLst>
      <p:ext uri="{BB962C8B-B14F-4D97-AF65-F5344CB8AC3E}">
        <p14:creationId xmlns:p14="http://schemas.microsoft.com/office/powerpoint/2010/main" val="1974486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11/15/16 </a:t>
            </a:r>
            <a:r>
              <a:rPr lang="en-US" altLang="en-US" sz="4400" dirty="0" smtClean="0">
                <a:latin typeface="Calibri" pitchFamily="34" charset="0"/>
                <a:cs typeface="Arial" charset="0"/>
                <a:sym typeface="Calibri" pitchFamily="34" charset="0"/>
              </a:rPr>
              <a:t>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a:t>
            </a:r>
            <a:r>
              <a:rPr lang="en-US" sz="1600" dirty="0" smtClean="0">
                <a:latin typeface="+mn-lt"/>
                <a:ea typeface="Calibri"/>
                <a:cs typeface="Calibri"/>
                <a:sym typeface="Calibri"/>
              </a:rPr>
              <a:t>traffic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a:t>
            </a:r>
            <a:r>
              <a:rPr lang="en-US" sz="1600" dirty="0" smtClean="0">
                <a:latin typeface="+mn-lt"/>
                <a:ea typeface="Calibri"/>
                <a:cs typeface="Calibri"/>
                <a:sym typeface="Calibri"/>
              </a:rPr>
              <a:t>traffic (verb)</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Get with your reading groups to review or jot down any last minute notes from ACT 2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Take the Quiz on ACT 2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(you will turn in your notes with the quiz). </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finished, you will need to start reading and annotating AOTW #6. **Annotations will be due on Thursday. **You will not need to write 5 questions for this article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you will be assigned scenes from ACT 3 which your group must read and perform on Friday (in-class or play recorded video). You do not have to memorize your lines, but the scene must be set up for a modern day setting. </a:t>
            </a:r>
            <a:endParaRPr lang="en-US" sz="1600" dirty="0" smtClean="0">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give an objective summary of a text.</a:t>
            </a:r>
          </a:p>
          <a:p>
            <a:pPr marL="285750" indent="-285750">
              <a:buFont typeface="Arial" panose="020B0604020202020204" pitchFamily="34" charset="0"/>
              <a:buChar char="•"/>
            </a:pPr>
            <a:r>
              <a:rPr lang="en-US" sz="1600" dirty="0"/>
              <a:t>I 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endParaRPr lang="en-US" sz="1600" b="1" dirty="0" smtClean="0">
              <a:ea typeface="Calibri"/>
              <a:cs typeface="Calibri"/>
              <a:sym typeface="Calibri"/>
            </a:endParaRPr>
          </a:p>
        </p:txBody>
      </p:sp>
    </p:spTree>
    <p:extLst>
      <p:ext uri="{BB962C8B-B14F-4D97-AF65-F5344CB8AC3E}">
        <p14:creationId xmlns:p14="http://schemas.microsoft.com/office/powerpoint/2010/main" val="1446929766"/>
      </p:ext>
    </p:extLst>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11/15/16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mn-lt"/>
              </a:rPr>
              <a:t>Word</a:t>
            </a:r>
            <a:r>
              <a:rPr lang="en-US" altLang="en-US" sz="2000" b="1" dirty="0">
                <a:latin typeface="+mn-lt"/>
              </a:rPr>
              <a:t>: </a:t>
            </a:r>
            <a:r>
              <a:rPr lang="en-US" altLang="en-US" sz="2000" dirty="0" smtClean="0">
                <a:latin typeface="+mn-lt"/>
              </a:rPr>
              <a:t>traffic</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Part of speech: </a:t>
            </a:r>
            <a:r>
              <a:rPr lang="en-US" altLang="en-US" sz="2000" dirty="0" smtClean="0">
                <a:latin typeface="+mn-lt"/>
              </a:rPr>
              <a:t>verb</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Pronunciation</a:t>
            </a:r>
            <a:r>
              <a:rPr lang="en-US" altLang="en-US" sz="2000" b="1" dirty="0" smtClean="0">
                <a:latin typeface="+mn-lt"/>
              </a:rPr>
              <a:t>: </a:t>
            </a:r>
            <a:r>
              <a:rPr lang="en-US" altLang="en-US" sz="2000" dirty="0" err="1" smtClean="0">
                <a:latin typeface="+mn-lt"/>
              </a:rPr>
              <a:t>traf-ik</a:t>
            </a:r>
            <a:endParaRPr lang="en-US" altLang="en-US" sz="2000" dirty="0" smtClean="0">
              <a:latin typeface="+mn-lt"/>
            </a:endParaRPr>
          </a:p>
          <a:p>
            <a:pPr eaLnBrk="1" hangingPunct="1">
              <a:lnSpc>
                <a:spcPct val="80000"/>
              </a:lnSpc>
            </a:pPr>
            <a:endParaRPr lang="en-US" altLang="en-US" sz="2000" dirty="0">
              <a:latin typeface="+mn-lt"/>
            </a:endParaRPr>
          </a:p>
          <a:p>
            <a:pPr eaLnBrk="1" hangingPunct="1">
              <a:lnSpc>
                <a:spcPct val="80000"/>
              </a:lnSpc>
            </a:pPr>
            <a:r>
              <a:rPr lang="en-US" altLang="en-US" sz="2000" b="1" dirty="0">
                <a:latin typeface="+mn-lt"/>
              </a:rPr>
              <a:t>Origins:</a:t>
            </a:r>
            <a:r>
              <a:rPr lang="en-US" altLang="en-US" sz="2000" dirty="0">
                <a:latin typeface="+mn-lt"/>
              </a:rPr>
              <a:t> </a:t>
            </a:r>
          </a:p>
          <a:p>
            <a:pPr eaLnBrk="1" hangingPunct="1">
              <a:lnSpc>
                <a:spcPct val="80000"/>
              </a:lnSpc>
              <a:buFontTx/>
              <a:buNone/>
            </a:pPr>
            <a:r>
              <a:rPr lang="en-US" altLang="en-US" sz="2000" dirty="0">
                <a:latin typeface="+mn-lt"/>
              </a:rPr>
              <a:t>	</a:t>
            </a:r>
          </a:p>
          <a:p>
            <a:pPr eaLnBrk="1" hangingPunct="1">
              <a:lnSpc>
                <a:spcPct val="80000"/>
              </a:lnSpc>
              <a:buFontTx/>
              <a:buNone/>
            </a:pPr>
            <a:endParaRPr lang="en-US" altLang="en-US" sz="2000" b="1" dirty="0">
              <a:latin typeface="+mn-lt"/>
            </a:endParaRPr>
          </a:p>
          <a:p>
            <a:pPr eaLnBrk="1" hangingPunct="1">
              <a:lnSpc>
                <a:spcPct val="80000"/>
              </a:lnSpc>
            </a:pPr>
            <a:r>
              <a:rPr lang="en-US" altLang="en-US" sz="2000" b="1" dirty="0">
                <a:latin typeface="+mn-lt"/>
              </a:rPr>
              <a:t>Related Forms: </a:t>
            </a:r>
            <a:r>
              <a:rPr lang="en-US" altLang="en-US" sz="2000" dirty="0" smtClean="0">
                <a:latin typeface="+mn-lt"/>
              </a:rPr>
              <a:t>trafficker </a:t>
            </a:r>
            <a:r>
              <a:rPr lang="en-US" altLang="en-US" sz="2000" dirty="0" smtClean="0">
                <a:latin typeface="+mn-lt"/>
              </a:rPr>
              <a:t>(noun), trafficking (verb)</a:t>
            </a:r>
            <a:endParaRPr lang="en-US" altLang="en-US" sz="2000" dirty="0">
              <a:latin typeface="+mn-lt"/>
            </a:endParaRPr>
          </a:p>
          <a:p>
            <a:pPr eaLnBrk="1" hangingPunct="1">
              <a:lnSpc>
                <a:spcPct val="80000"/>
              </a:lnSpc>
            </a:pPr>
            <a:endParaRPr lang="en-US" altLang="en-US" sz="2000" b="1" dirty="0">
              <a:latin typeface="+mn-lt"/>
            </a:endParaRPr>
          </a:p>
          <a:p>
            <a:r>
              <a:rPr lang="en-US" altLang="en-US" sz="2000" b="1" dirty="0" smtClean="0">
                <a:latin typeface="+mn-lt"/>
              </a:rPr>
              <a:t>Sentence: </a:t>
            </a:r>
            <a:r>
              <a:rPr lang="en-US" sz="2000" dirty="0" smtClean="0"/>
              <a:t>Pablo Escobar used to </a:t>
            </a:r>
            <a:r>
              <a:rPr lang="en-US" sz="2000" b="1" u="sng" dirty="0" smtClean="0"/>
              <a:t>traffic</a:t>
            </a:r>
            <a:r>
              <a:rPr lang="en-US" sz="2000" b="1" dirty="0" smtClean="0"/>
              <a:t> </a:t>
            </a:r>
            <a:r>
              <a:rPr lang="en-US" sz="2000" dirty="0" smtClean="0"/>
              <a:t>narcotics</a:t>
            </a:r>
            <a:r>
              <a:rPr lang="en-US" sz="2000" dirty="0" smtClean="0"/>
              <a:t> from Colombia to the United States. </a:t>
            </a:r>
            <a:endParaRPr lang="en-US" sz="2000" b="1" dirty="0">
              <a:latin typeface="+mn-lt"/>
            </a:endParaRPr>
          </a:p>
          <a:p>
            <a:endParaRPr lang="en-US" altLang="en-US" sz="2000" b="1" dirty="0">
              <a:latin typeface="+mn-lt"/>
            </a:endParaRPr>
          </a:p>
          <a:p>
            <a:pPr eaLnBrk="1" hangingPunct="1">
              <a:lnSpc>
                <a:spcPct val="80000"/>
              </a:lnSpc>
            </a:pPr>
            <a:r>
              <a:rPr lang="en-US" altLang="en-US" sz="2000" b="1" dirty="0">
                <a:latin typeface="+mn-lt"/>
              </a:rPr>
              <a:t>Predicted Definition</a:t>
            </a:r>
            <a:r>
              <a:rPr lang="en-US" altLang="en-US" sz="2000" b="1" dirty="0" smtClean="0">
                <a:latin typeface="+mn-lt"/>
              </a:rPr>
              <a:t>:</a:t>
            </a:r>
          </a:p>
          <a:p>
            <a:pPr eaLnBrk="1" hangingPunct="1">
              <a:lnSpc>
                <a:spcPct val="80000"/>
              </a:lnSpc>
            </a:pPr>
            <a:endParaRPr lang="en-US" altLang="en-US" sz="2000" b="1"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Definition:</a:t>
            </a:r>
            <a:r>
              <a:rPr lang="en-US" altLang="en-US" sz="2000" dirty="0">
                <a:latin typeface="+mn-lt"/>
              </a:rPr>
              <a:t> </a:t>
            </a:r>
          </a:p>
          <a:p>
            <a:pPr eaLnBrk="1" hangingPunct="1">
              <a:lnSpc>
                <a:spcPct val="80000"/>
              </a:lnSpc>
              <a:buFontTx/>
              <a:buNone/>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5637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mn-lt"/>
              </a:rPr>
              <a:t>Latin, </a:t>
            </a:r>
            <a:r>
              <a:rPr lang="en-US" altLang="en-US" sz="1800" i="1" dirty="0" err="1" smtClean="0">
                <a:latin typeface="+mn-lt"/>
              </a:rPr>
              <a:t>transfricare</a:t>
            </a:r>
            <a:r>
              <a:rPr lang="en-US" altLang="en-US" sz="1800" i="1" dirty="0" smtClean="0">
                <a:latin typeface="+mn-lt"/>
              </a:rPr>
              <a:t> </a:t>
            </a:r>
            <a:r>
              <a:rPr lang="en-US" altLang="en-US" sz="1800" dirty="0" smtClean="0">
                <a:latin typeface="+mn-lt"/>
              </a:rPr>
              <a:t>= </a:t>
            </a:r>
            <a:r>
              <a:rPr lang="en-US" altLang="en-US" sz="1800" dirty="0" smtClean="0">
                <a:latin typeface="+mn-lt"/>
              </a:rPr>
              <a:t>to </a:t>
            </a:r>
            <a:r>
              <a:rPr lang="en-US" altLang="en-US" sz="1800" dirty="0" smtClean="0">
                <a:latin typeface="+mn-lt"/>
              </a:rPr>
              <a:t>rub across</a:t>
            </a:r>
            <a:endParaRPr lang="en-US" altLang="en-US" sz="1800" dirty="0">
              <a:latin typeface="+mn-lt"/>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447800" y="523869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2000" dirty="0"/>
              <a:t>to trade or deal in a specific commodity or service, often of an </a:t>
            </a:r>
            <a:endParaRPr lang="en-US" sz="2000" dirty="0" smtClean="0"/>
          </a:p>
          <a:p>
            <a:pPr eaLnBrk="1" hangingPunct="1">
              <a:spcBef>
                <a:spcPct val="0"/>
              </a:spcBef>
              <a:buFontTx/>
              <a:buNone/>
            </a:pPr>
            <a:r>
              <a:rPr lang="en-US" sz="2000" dirty="0" smtClean="0"/>
              <a:t>illegal nature</a:t>
            </a:r>
            <a:endParaRPr lang="en-US" altLang="en-US" sz="2000" dirty="0"/>
          </a:p>
        </p:txBody>
      </p:sp>
    </p:spTree>
    <p:extLst>
      <p:ext uri="{BB962C8B-B14F-4D97-AF65-F5344CB8AC3E}">
        <p14:creationId xmlns:p14="http://schemas.microsoft.com/office/powerpoint/2010/main" val="687496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11/16/16 </a:t>
            </a:r>
            <a:r>
              <a:rPr lang="en-US" altLang="en-US" sz="4400" dirty="0" smtClean="0">
                <a:latin typeface="Calibri" pitchFamily="34" charset="0"/>
                <a:cs typeface="Arial" charset="0"/>
                <a:sym typeface="Calibri" pitchFamily="34" charset="0"/>
              </a:rPr>
              <a:t>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a:t>
            </a:r>
            <a:r>
              <a:rPr lang="en-US" sz="1600" dirty="0" smtClean="0">
                <a:latin typeface="+mn-lt"/>
                <a:ea typeface="Calibri"/>
                <a:cs typeface="Calibri"/>
                <a:sym typeface="Calibri"/>
              </a:rPr>
              <a:t>marvel (noun or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a:t>
            </a:r>
            <a:r>
              <a:rPr lang="en-US" sz="1600" dirty="0" smtClean="0">
                <a:latin typeface="+mn-lt"/>
                <a:ea typeface="Calibri"/>
                <a:cs typeface="Calibri"/>
                <a:sym typeface="Calibri"/>
              </a:rPr>
              <a:t>marvel (noun or verb)</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Practice annotations with AOTW #6 on HB2 law and NBA/NCAA (20 mins) **Annotations due tomorrow for every paragraph (craft/techniques and purpose/evidence)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Pick trios (you pick one partner and I pick one) to start working on Character Sketch assignment. **Start working on text evidence and examples. </a:t>
            </a:r>
            <a:r>
              <a:rPr lang="en-US" sz="1600" b="1" u="sng" dirty="0" smtClean="0">
                <a:latin typeface="+mn-lt"/>
                <a:ea typeface="Calibri"/>
                <a:cs typeface="Calibri"/>
                <a:sym typeface="Calibri"/>
              </a:rPr>
              <a:t>Drawing is not important. </a:t>
            </a:r>
            <a:r>
              <a:rPr lang="en-US" sz="1600" dirty="0" smtClean="0">
                <a:latin typeface="+mn-lt"/>
                <a:ea typeface="Calibri"/>
                <a:cs typeface="Calibri"/>
                <a:sym typeface="Calibri"/>
              </a:rPr>
              <a:t>Due Thursday at the end of the hour along with extra credit memes for character</a:t>
            </a:r>
            <a:endParaRPr lang="en-US" sz="1600" dirty="0" smtClean="0">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pPr>
            <a:r>
              <a:rPr lang="en-US" sz="1600" dirty="0"/>
              <a:t>I 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endParaRPr lang="en-US" sz="1600" b="1" dirty="0" smtClean="0">
              <a:ea typeface="Calibri"/>
              <a:cs typeface="Calibri"/>
              <a:sym typeface="Calibri"/>
            </a:endParaRPr>
          </a:p>
        </p:txBody>
      </p:sp>
    </p:spTree>
    <p:extLst>
      <p:ext uri="{BB962C8B-B14F-4D97-AF65-F5344CB8AC3E}">
        <p14:creationId xmlns:p14="http://schemas.microsoft.com/office/powerpoint/2010/main" val="796664998"/>
      </p:ext>
    </p:extLst>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11/16/16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mn-lt"/>
              </a:rPr>
              <a:t>Word</a:t>
            </a:r>
            <a:r>
              <a:rPr lang="en-US" altLang="en-US" sz="2000" b="1" dirty="0">
                <a:latin typeface="+mn-lt"/>
              </a:rPr>
              <a:t>: </a:t>
            </a:r>
            <a:r>
              <a:rPr lang="en-US" altLang="en-US" sz="2000" dirty="0" smtClean="0">
                <a:latin typeface="+mn-lt"/>
              </a:rPr>
              <a:t>marvel</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Pronunciation</a:t>
            </a:r>
            <a:r>
              <a:rPr lang="en-US" altLang="en-US" sz="2000" b="1" dirty="0" smtClean="0">
                <a:latin typeface="+mn-lt"/>
              </a:rPr>
              <a:t>: </a:t>
            </a:r>
            <a:r>
              <a:rPr lang="en-US" altLang="en-US" sz="2000" dirty="0" smtClean="0">
                <a:latin typeface="+mn-lt"/>
              </a:rPr>
              <a:t>mar-</a:t>
            </a:r>
            <a:r>
              <a:rPr lang="en-US" altLang="en-US" sz="2000" dirty="0" err="1" smtClean="0">
                <a:latin typeface="+mn-lt"/>
              </a:rPr>
              <a:t>vuh</a:t>
            </a:r>
            <a:r>
              <a:rPr lang="en-US" altLang="en-US" sz="2000" dirty="0" smtClean="0">
                <a:latin typeface="+mn-lt"/>
              </a:rPr>
              <a:t> l</a:t>
            </a:r>
            <a:endParaRPr lang="en-US" altLang="en-US" sz="2000" dirty="0" smtClean="0">
              <a:latin typeface="+mn-lt"/>
            </a:endParaRPr>
          </a:p>
          <a:p>
            <a:pPr eaLnBrk="1" hangingPunct="1">
              <a:lnSpc>
                <a:spcPct val="80000"/>
              </a:lnSpc>
            </a:pPr>
            <a:endParaRPr lang="en-US" altLang="en-US" sz="2000" dirty="0">
              <a:latin typeface="+mn-lt"/>
            </a:endParaRPr>
          </a:p>
          <a:p>
            <a:pPr eaLnBrk="1" hangingPunct="1">
              <a:lnSpc>
                <a:spcPct val="80000"/>
              </a:lnSpc>
            </a:pPr>
            <a:r>
              <a:rPr lang="en-US" altLang="en-US" sz="2000" b="1" dirty="0">
                <a:latin typeface="+mn-lt"/>
              </a:rPr>
              <a:t>Origins:</a:t>
            </a:r>
            <a:r>
              <a:rPr lang="en-US" altLang="en-US" sz="2000" dirty="0">
                <a:latin typeface="+mn-lt"/>
              </a:rPr>
              <a:t> </a:t>
            </a:r>
          </a:p>
          <a:p>
            <a:pPr eaLnBrk="1" hangingPunct="1">
              <a:lnSpc>
                <a:spcPct val="80000"/>
              </a:lnSpc>
              <a:buFontTx/>
              <a:buNone/>
            </a:pPr>
            <a:r>
              <a:rPr lang="en-US" altLang="en-US" sz="2000" dirty="0">
                <a:latin typeface="+mn-lt"/>
              </a:rPr>
              <a:t>	</a:t>
            </a:r>
          </a:p>
          <a:p>
            <a:pPr eaLnBrk="1" hangingPunct="1">
              <a:lnSpc>
                <a:spcPct val="80000"/>
              </a:lnSpc>
              <a:buFontTx/>
              <a:buNone/>
            </a:pPr>
            <a:endParaRPr lang="en-US" altLang="en-US" sz="2000" b="1" dirty="0">
              <a:latin typeface="+mn-lt"/>
            </a:endParaRPr>
          </a:p>
          <a:p>
            <a:pPr eaLnBrk="1" hangingPunct="1">
              <a:lnSpc>
                <a:spcPct val="80000"/>
              </a:lnSpc>
            </a:pPr>
            <a:r>
              <a:rPr lang="en-US" altLang="en-US" sz="2000" b="1" dirty="0">
                <a:latin typeface="+mn-lt"/>
              </a:rPr>
              <a:t>Related Forms: </a:t>
            </a:r>
            <a:r>
              <a:rPr lang="en-US" altLang="en-US" sz="2000" dirty="0" err="1" smtClean="0">
                <a:latin typeface="+mn-lt"/>
              </a:rPr>
              <a:t>marvelment</a:t>
            </a:r>
            <a:r>
              <a:rPr lang="en-US" altLang="en-US" sz="2000" dirty="0" smtClean="0">
                <a:latin typeface="+mn-lt"/>
              </a:rPr>
              <a:t> (noun), marveled (verb)</a:t>
            </a:r>
            <a:endParaRPr lang="en-US" altLang="en-US" sz="2000" dirty="0">
              <a:latin typeface="+mn-lt"/>
            </a:endParaRPr>
          </a:p>
          <a:p>
            <a:pPr eaLnBrk="1" hangingPunct="1">
              <a:lnSpc>
                <a:spcPct val="80000"/>
              </a:lnSpc>
            </a:pPr>
            <a:endParaRPr lang="en-US" altLang="en-US" sz="2000" b="1" dirty="0">
              <a:latin typeface="+mn-lt"/>
            </a:endParaRPr>
          </a:p>
          <a:p>
            <a:r>
              <a:rPr lang="en-US" altLang="en-US" sz="2000" b="1" dirty="0" smtClean="0">
                <a:latin typeface="+mn-lt"/>
              </a:rPr>
              <a:t>Sentence: </a:t>
            </a:r>
            <a:r>
              <a:rPr lang="en-US" sz="2000" dirty="0" smtClean="0"/>
              <a:t>Many </a:t>
            </a:r>
            <a:r>
              <a:rPr lang="en-US" sz="2000" dirty="0"/>
              <a:t>scientists view the three-year-old boy with the extremely high </a:t>
            </a:r>
            <a:r>
              <a:rPr lang="en-US" sz="2000" dirty="0" smtClean="0"/>
              <a:t>IQ </a:t>
            </a:r>
            <a:r>
              <a:rPr lang="en-US" sz="2000" dirty="0"/>
              <a:t>as a </a:t>
            </a:r>
            <a:r>
              <a:rPr lang="en-US" sz="2000" b="1" u="sng" dirty="0"/>
              <a:t>marvel</a:t>
            </a:r>
            <a:r>
              <a:rPr lang="en-US" sz="2000" dirty="0"/>
              <a:t>.</a:t>
            </a:r>
            <a:endParaRPr lang="en-US" altLang="en-US" sz="2000" b="1" dirty="0">
              <a:latin typeface="+mn-lt"/>
            </a:endParaRPr>
          </a:p>
          <a:p>
            <a:pPr eaLnBrk="1" hangingPunct="1">
              <a:lnSpc>
                <a:spcPct val="80000"/>
              </a:lnSpc>
            </a:pPr>
            <a:endParaRPr lang="en-US" altLang="en-US" sz="2000" b="1" dirty="0" smtClean="0">
              <a:latin typeface="+mn-lt"/>
            </a:endParaRPr>
          </a:p>
          <a:p>
            <a:pPr eaLnBrk="1" hangingPunct="1">
              <a:lnSpc>
                <a:spcPct val="80000"/>
              </a:lnSpc>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pPr>
            <a:endParaRPr lang="en-US" altLang="en-US" sz="2000" b="1"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Definition:</a:t>
            </a:r>
            <a:r>
              <a:rPr lang="en-US" altLang="en-US" sz="2000" dirty="0">
                <a:latin typeface="+mn-lt"/>
              </a:rPr>
              <a:t> </a:t>
            </a:r>
          </a:p>
          <a:p>
            <a:pPr eaLnBrk="1" hangingPunct="1">
              <a:lnSpc>
                <a:spcPct val="80000"/>
              </a:lnSpc>
              <a:buFontTx/>
              <a:buNone/>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85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latin typeface="+mn-lt"/>
              </a:rPr>
              <a:t>Latin, </a:t>
            </a:r>
            <a:r>
              <a:rPr lang="en-US" altLang="en-US" sz="1800" i="1" dirty="0" smtClean="0">
                <a:latin typeface="+mn-lt"/>
              </a:rPr>
              <a:t>mirabilis</a:t>
            </a:r>
            <a:r>
              <a:rPr lang="en-US" altLang="en-US" sz="1800" dirty="0" smtClean="0">
                <a:latin typeface="+mn-lt"/>
              </a:rPr>
              <a:t>= wonderful</a:t>
            </a:r>
            <a:endParaRPr lang="en-US" altLang="en-US" sz="1800" dirty="0">
              <a:latin typeface="+mn-lt"/>
            </a:endParaRPr>
          </a:p>
          <a:p>
            <a:pPr eaLnBrk="1" hangingPunct="1">
              <a:spcBef>
                <a:spcPct val="0"/>
              </a:spcBef>
              <a:buFontTx/>
              <a:buNone/>
            </a:pPr>
            <a:endParaRPr lang="en-US" altLang="en-US" sz="1800" dirty="0"/>
          </a:p>
        </p:txBody>
      </p:sp>
      <p:sp>
        <p:nvSpPr>
          <p:cNvPr id="3" name="TextBox 2"/>
          <p:cNvSpPr txBox="1">
            <a:spLocks noChangeArrowheads="1"/>
          </p:cNvSpPr>
          <p:nvPr/>
        </p:nvSpPr>
        <p:spPr bwMode="auto">
          <a:xfrm>
            <a:off x="1447800" y="523869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smtClean="0"/>
              <a:t>Someone or something that triggers amazement</a:t>
            </a:r>
            <a:endParaRPr lang="en-US" altLang="en-US" sz="2000" dirty="0"/>
          </a:p>
        </p:txBody>
      </p:sp>
    </p:spTree>
    <p:extLst>
      <p:ext uri="{BB962C8B-B14F-4D97-AF65-F5344CB8AC3E}">
        <p14:creationId xmlns:p14="http://schemas.microsoft.com/office/powerpoint/2010/main" val="1122142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11/17/16 </a:t>
            </a:r>
            <a:r>
              <a:rPr lang="en-US" altLang="en-US" sz="4400" dirty="0" smtClean="0">
                <a:latin typeface="Calibri" pitchFamily="34" charset="0"/>
                <a:cs typeface="Arial" charset="0"/>
                <a:sym typeface="Calibri" pitchFamily="34" charset="0"/>
              </a:rPr>
              <a:t>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a:t>
            </a:r>
            <a:r>
              <a:rPr lang="en-US" sz="1600" dirty="0" smtClean="0">
                <a:latin typeface="+mn-lt"/>
                <a:ea typeface="Calibri"/>
                <a:cs typeface="Calibri"/>
                <a:sym typeface="Calibri"/>
              </a:rPr>
              <a:t>= daft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a:t>
            </a:r>
            <a:r>
              <a:rPr lang="en-US" sz="1600" dirty="0" smtClean="0">
                <a:latin typeface="+mn-lt"/>
                <a:ea typeface="Calibri"/>
                <a:cs typeface="Calibri"/>
                <a:sym typeface="Calibri"/>
              </a:rPr>
              <a:t>daft (adjective)</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Friday at the beginning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While you are working, I will check in your annotations for AOTW #6. You will receive ”0” or “10” summative points for completing the assignment. </a:t>
            </a:r>
            <a:endParaRPr lang="en-US" sz="1600" b="1" dirty="0" smtClean="0">
              <a:solidFill>
                <a:srgbClr val="0070C0"/>
              </a:solidFill>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pPr>
            <a:r>
              <a:rPr lang="en-US" sz="1600" dirty="0"/>
              <a:t>I can determine the author’s purpose for writing a text</a:t>
            </a:r>
          </a:p>
          <a:p>
            <a:pPr marL="285750" indent="-285750">
              <a:buFont typeface="Arial" panose="020B0604020202020204" pitchFamily="34" charset="0"/>
              <a:buChar cha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endParaRPr lang="en-US" sz="1600" b="1" dirty="0" smtClean="0">
              <a:ea typeface="Calibri"/>
              <a:cs typeface="Calibri"/>
              <a:sym typeface="Calibri"/>
            </a:endParaRPr>
          </a:p>
        </p:txBody>
      </p:sp>
    </p:spTree>
    <p:extLst>
      <p:ext uri="{BB962C8B-B14F-4D97-AF65-F5344CB8AC3E}">
        <p14:creationId xmlns:p14="http://schemas.microsoft.com/office/powerpoint/2010/main" val="417075323"/>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dirty="0" smtClean="0">
              <a:latin typeface="Kristen ITC" charset="0"/>
            </a:endParaRPr>
          </a:p>
          <a:p>
            <a:pPr algn="ctr" eaLnBrk="1" hangingPunct="1">
              <a:lnSpc>
                <a:spcPct val="80000"/>
              </a:lnSpc>
            </a:pPr>
            <a:r>
              <a:rPr lang="en-US" altLang="en-US" sz="2800" b="1" dirty="0" smtClean="0">
                <a:latin typeface="Kristen ITC" charset="0"/>
              </a:rPr>
              <a:t>11/17/16</a:t>
            </a:r>
            <a:endParaRPr lang="en-US" altLang="en-US" sz="2800" b="1" dirty="0">
              <a:latin typeface="Kristen ITC" charset="0"/>
            </a:endParaRPr>
          </a:p>
          <a:p>
            <a:pPr eaLnBrk="1" hangingPunct="1">
              <a:lnSpc>
                <a:spcPct val="80000"/>
              </a:lnSpc>
            </a:pPr>
            <a:endParaRPr lang="en-US" altLang="en-US" sz="2000" b="1" dirty="0" smtClean="0">
              <a:latin typeface="Kristen ITC" charset="0"/>
            </a:endParaRPr>
          </a:p>
          <a:p>
            <a:pPr eaLnBrk="1" hangingPunct="1">
              <a:lnSpc>
                <a:spcPct val="80000"/>
              </a:lnSpc>
            </a:pPr>
            <a:r>
              <a:rPr lang="en-US" altLang="en-US" sz="2000" b="1" dirty="0" smtClean="0">
                <a:latin typeface="+mn-lt"/>
              </a:rPr>
              <a:t>Word</a:t>
            </a:r>
            <a:r>
              <a:rPr lang="en-US" altLang="en-US" sz="2000" b="1" dirty="0">
                <a:latin typeface="+mn-lt"/>
              </a:rPr>
              <a:t>: </a:t>
            </a:r>
            <a:r>
              <a:rPr lang="en-US" altLang="en-US" sz="2000" dirty="0" smtClean="0">
                <a:latin typeface="+mn-lt"/>
              </a:rPr>
              <a:t>daft</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Pronunciation</a:t>
            </a:r>
            <a:r>
              <a:rPr lang="en-US" altLang="en-US" sz="2000" b="1" dirty="0" smtClean="0">
                <a:latin typeface="+mn-lt"/>
              </a:rPr>
              <a:t>: </a:t>
            </a:r>
            <a:r>
              <a:rPr lang="en-US" altLang="en-US" sz="2000" dirty="0" err="1" smtClean="0">
                <a:latin typeface="+mn-lt"/>
              </a:rPr>
              <a:t>dahft</a:t>
            </a:r>
            <a:endParaRPr lang="en-US" altLang="en-US" sz="2000" dirty="0" smtClean="0">
              <a:latin typeface="+mn-lt"/>
            </a:endParaRPr>
          </a:p>
          <a:p>
            <a:pPr eaLnBrk="1" hangingPunct="1">
              <a:lnSpc>
                <a:spcPct val="80000"/>
              </a:lnSpc>
            </a:pPr>
            <a:endParaRPr lang="en-US" altLang="en-US" sz="2000" dirty="0">
              <a:latin typeface="+mn-lt"/>
            </a:endParaRPr>
          </a:p>
          <a:p>
            <a:pPr eaLnBrk="1" hangingPunct="1">
              <a:lnSpc>
                <a:spcPct val="80000"/>
              </a:lnSpc>
            </a:pPr>
            <a:r>
              <a:rPr lang="en-US" altLang="en-US" sz="2000" b="1" dirty="0" smtClean="0">
                <a:latin typeface="+mn-lt"/>
              </a:rPr>
              <a:t>Predicted Synonyms: </a:t>
            </a:r>
          </a:p>
          <a:p>
            <a:pPr eaLnBrk="1" hangingPunct="1">
              <a:lnSpc>
                <a:spcPct val="80000"/>
              </a:lnSpc>
            </a:pPr>
            <a:endParaRPr lang="en-US" altLang="en-US" sz="2000" b="1" dirty="0">
              <a:latin typeface="+mn-lt"/>
            </a:endParaRPr>
          </a:p>
          <a:p>
            <a:pPr eaLnBrk="1" hangingPunct="1">
              <a:lnSpc>
                <a:spcPct val="80000"/>
              </a:lnSpc>
            </a:pPr>
            <a:r>
              <a:rPr lang="en-US" altLang="en-US" sz="2000" b="1" dirty="0" smtClean="0">
                <a:latin typeface="+mn-lt"/>
              </a:rPr>
              <a:t>Synonyms: </a:t>
            </a:r>
            <a:endParaRPr lang="en-US" altLang="en-US" sz="2000" dirty="0">
              <a:latin typeface="+mn-lt"/>
            </a:endParaRPr>
          </a:p>
          <a:p>
            <a:pPr eaLnBrk="1" hangingPunct="1">
              <a:lnSpc>
                <a:spcPct val="80000"/>
              </a:lnSpc>
              <a:buFontTx/>
              <a:buNone/>
            </a:pPr>
            <a:r>
              <a:rPr lang="en-US" altLang="en-US" sz="2000" dirty="0">
                <a:latin typeface="+mn-lt"/>
              </a:rPr>
              <a:t>	</a:t>
            </a:r>
          </a:p>
          <a:p>
            <a:pPr eaLnBrk="1" hangingPunct="1">
              <a:lnSpc>
                <a:spcPct val="80000"/>
              </a:lnSpc>
              <a:buFontTx/>
              <a:buNone/>
            </a:pPr>
            <a:endParaRPr lang="en-US" altLang="en-US" sz="2000" b="1" dirty="0">
              <a:latin typeface="+mn-lt"/>
            </a:endParaRPr>
          </a:p>
          <a:p>
            <a:pPr eaLnBrk="1" hangingPunct="1">
              <a:lnSpc>
                <a:spcPct val="80000"/>
              </a:lnSpc>
            </a:pPr>
            <a:r>
              <a:rPr lang="en-US" altLang="en-US" sz="2000" b="1" dirty="0">
                <a:latin typeface="+mn-lt"/>
              </a:rPr>
              <a:t>Related Forms: </a:t>
            </a:r>
            <a:r>
              <a:rPr lang="en-US" altLang="en-US" sz="2000" dirty="0" smtClean="0">
                <a:latin typeface="+mn-lt"/>
              </a:rPr>
              <a:t>daftly (adverb), daftness (noun)</a:t>
            </a:r>
            <a:endParaRPr lang="en-US" altLang="en-US" sz="2000" dirty="0">
              <a:latin typeface="+mn-lt"/>
            </a:endParaRPr>
          </a:p>
          <a:p>
            <a:pPr eaLnBrk="1" hangingPunct="1">
              <a:lnSpc>
                <a:spcPct val="80000"/>
              </a:lnSpc>
            </a:pPr>
            <a:endParaRPr lang="en-US" altLang="en-US" sz="2000" b="1" dirty="0">
              <a:latin typeface="+mn-lt"/>
            </a:endParaRPr>
          </a:p>
          <a:p>
            <a:r>
              <a:rPr lang="en-US" altLang="en-US" sz="2000" b="1" dirty="0" smtClean="0">
                <a:latin typeface="+mn-lt"/>
              </a:rPr>
              <a:t>Sentence: </a:t>
            </a:r>
            <a:r>
              <a:rPr lang="en-US" sz="2000" dirty="0" smtClean="0"/>
              <a:t>The </a:t>
            </a:r>
            <a:r>
              <a:rPr lang="en-US" sz="2000" b="1" u="sng" dirty="0" smtClean="0"/>
              <a:t>daft</a:t>
            </a:r>
            <a:r>
              <a:rPr lang="en-US" sz="2000" dirty="0" smtClean="0"/>
              <a:t> article is full of errors and does not belong in </a:t>
            </a:r>
            <a:r>
              <a:rPr lang="en-US" sz="2000" i="1" dirty="0" smtClean="0"/>
              <a:t>The Pioneer Press.</a:t>
            </a:r>
            <a:r>
              <a:rPr lang="en-US" sz="2000" dirty="0" smtClean="0"/>
              <a:t> </a:t>
            </a:r>
            <a:endParaRPr lang="en-US" altLang="en-US" sz="2000" b="1" dirty="0">
              <a:latin typeface="+mn-lt"/>
            </a:endParaRPr>
          </a:p>
          <a:p>
            <a:pPr eaLnBrk="1" hangingPunct="1">
              <a:lnSpc>
                <a:spcPct val="80000"/>
              </a:lnSpc>
            </a:pPr>
            <a:endParaRPr lang="en-US" altLang="en-US" sz="2000" b="1" dirty="0" smtClean="0">
              <a:latin typeface="+mn-lt"/>
            </a:endParaRPr>
          </a:p>
          <a:p>
            <a:pPr eaLnBrk="1" hangingPunct="1">
              <a:lnSpc>
                <a:spcPct val="80000"/>
              </a:lnSpc>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pPr>
            <a:endParaRPr lang="en-US" altLang="en-US" sz="2000" b="1" dirty="0">
              <a:latin typeface="+mn-lt"/>
            </a:endParaRPr>
          </a:p>
          <a:p>
            <a:pPr eaLnBrk="1" hangingPunct="1">
              <a:lnSpc>
                <a:spcPct val="80000"/>
              </a:lnSpc>
            </a:pPr>
            <a:endParaRPr lang="en-US" altLang="en-US" sz="2000" b="1" dirty="0">
              <a:latin typeface="+mn-lt"/>
            </a:endParaRPr>
          </a:p>
          <a:p>
            <a:pPr eaLnBrk="1" hangingPunct="1">
              <a:lnSpc>
                <a:spcPct val="80000"/>
              </a:lnSpc>
            </a:pPr>
            <a:r>
              <a:rPr lang="en-US" altLang="en-US" sz="2000" b="1" dirty="0">
                <a:latin typeface="+mn-lt"/>
              </a:rPr>
              <a:t>Definition:</a:t>
            </a:r>
            <a:r>
              <a:rPr lang="en-US" altLang="en-US" sz="2000" dirty="0">
                <a:latin typeface="+mn-lt"/>
              </a:rPr>
              <a:t> </a:t>
            </a:r>
          </a:p>
          <a:p>
            <a:pPr eaLnBrk="1" hangingPunct="1">
              <a:lnSpc>
                <a:spcPct val="80000"/>
              </a:lnSpc>
              <a:buFontTx/>
              <a:buNone/>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smtClean="0"/>
              <a:t>Senseless, stupid </a:t>
            </a:r>
            <a:r>
              <a:rPr lang="en-US" altLang="en-US" sz="2000" smtClean="0"/>
              <a:t>or foolish</a:t>
            </a:r>
            <a:endParaRPr lang="en-US" altLang="en-US" sz="2000" dirty="0"/>
          </a:p>
        </p:txBody>
      </p:sp>
      <p:sp>
        <p:nvSpPr>
          <p:cNvPr id="5" name="TextBox 4"/>
          <p:cNvSpPr txBox="1">
            <a:spLocks noChangeArrowheads="1"/>
          </p:cNvSpPr>
          <p:nvPr/>
        </p:nvSpPr>
        <p:spPr bwMode="auto">
          <a:xfrm>
            <a:off x="1524000" y="28956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t>a</a:t>
            </a:r>
            <a:r>
              <a:rPr lang="en-US" altLang="en-US" sz="2000" dirty="0" smtClean="0"/>
              <a:t>bsurd, ridiculous, laughable</a:t>
            </a:r>
            <a:endParaRPr lang="en-US" altLang="en-US" sz="2000" dirty="0"/>
          </a:p>
        </p:txBody>
      </p:sp>
    </p:spTree>
    <p:extLst>
      <p:ext uri="{BB962C8B-B14F-4D97-AF65-F5344CB8AC3E}">
        <p14:creationId xmlns:p14="http://schemas.microsoft.com/office/powerpoint/2010/main" val="217036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63"/>
          <p:cNvSpPr txBox="1">
            <a:spLocks noGrp="1"/>
          </p:cNvSpPr>
          <p:nvPr>
            <p:ph type="title" idx="4294967295"/>
          </p:nvPr>
        </p:nvSpPr>
        <p:spPr>
          <a:xfrm>
            <a:off x="2286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9/3/14</a:t>
            </a:r>
          </a:p>
        </p:txBody>
      </p:sp>
      <p:sp>
        <p:nvSpPr>
          <p:cNvPr id="64" name="Shape 64"/>
          <p:cNvSpPr txBox="1">
            <a:spLocks noGrp="1"/>
          </p:cNvSpPr>
          <p:nvPr>
            <p:ph type="body" idx="4294967295"/>
          </p:nvPr>
        </p:nvSpPr>
        <p:spPr>
          <a:xfrm>
            <a:off x="838200" y="1600200"/>
            <a:ext cx="7772400" cy="4530725"/>
          </a:xfrm>
        </p:spPr>
        <p:txBody>
          <a:bodyPr tIns="45700" bIns="45700">
            <a:normAutofit/>
          </a:bodyPr>
          <a:lstStyle/>
          <a:p>
            <a:pPr marL="342900" indent="-342900" eaLnBrk="1" fontAlgn="auto" hangingPunct="1">
              <a:lnSpc>
                <a:spcPct val="80000"/>
              </a:lnSpc>
              <a:spcBef>
                <a:spcPts val="0"/>
              </a:spcBef>
              <a:spcAft>
                <a:spcPts val="0"/>
              </a:spcAft>
              <a:buClr>
                <a:srgbClr val="000000"/>
              </a:buClr>
              <a:buSzPct val="100000"/>
              <a:buFont typeface="Calibri"/>
              <a:buChar char="•"/>
              <a:defRPr/>
            </a:pPr>
            <a:r>
              <a:rPr lang="en-US" sz="2000" b="1">
                <a:latin typeface="Calibri"/>
                <a:ea typeface="Calibri"/>
                <a:cs typeface="Calibri"/>
                <a:sym typeface="Calibri"/>
              </a:rPr>
              <a:t>Bell Work:</a:t>
            </a:r>
            <a:r>
              <a:rPr lang="en-US" sz="2000">
                <a:latin typeface="Calibri"/>
                <a:ea typeface="Calibri"/>
                <a:cs typeface="Calibri"/>
                <a:sym typeface="Calibri"/>
              </a:rPr>
              <a:t> What was the coolest activity you did during the summer? Why was it so much fun? **Answer the questions in 3-5 complete sentences. </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Learning Targets: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a:latin typeface="Calibri"/>
                <a:ea typeface="Calibri"/>
                <a:cs typeface="Calibri"/>
                <a:sym typeface="Calibri"/>
              </a:rPr>
              <a:t>I can choose a real or imagined experience to address.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a:latin typeface="Calibri"/>
                <a:ea typeface="Calibri"/>
                <a:cs typeface="Calibri"/>
                <a:sym typeface="Calibri"/>
              </a:rPr>
              <a:t>I can find, read and collect information from a variety of sources. </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In class activities: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-Assign seats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-Review Syllabus and jigsaw/present in groups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-Survey for students **get to know interests and learning 	style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 “Get to know your teachers” power point **I have one made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-Ice Breaker: Create your own baseball card w/ partner</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Homework: </a:t>
            </a:r>
          </a:p>
          <a:p>
            <a:pPr marL="342900" indent="-215900" eaLnBrk="1" fontAlgn="auto" hangingPunct="1">
              <a:lnSpc>
                <a:spcPct val="80000"/>
              </a:lnSpc>
              <a:spcBef>
                <a:spcPts val="400"/>
              </a:spcBef>
              <a:spcAft>
                <a:spcPts val="0"/>
              </a:spcAft>
              <a:buClr>
                <a:schemeClr val="dk1"/>
              </a:buClr>
              <a:buFont typeface="Calibri"/>
              <a:buNone/>
              <a:defRPr/>
            </a:pPr>
            <a:endParaRPr sz="2000" b="1">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69"/>
          <p:cNvSpPr txBox="1">
            <a:spLocks noGrp="1"/>
          </p:cNvSpPr>
          <p:nvPr>
            <p:ph type="title" idx="4294967295"/>
          </p:nvPr>
        </p:nvSpPr>
        <p:spPr>
          <a:xfrm>
            <a:off x="4572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 9/4/14 Agenda</a:t>
            </a:r>
          </a:p>
        </p:txBody>
      </p:sp>
      <p:sp>
        <p:nvSpPr>
          <p:cNvPr id="70" name="Shape 70"/>
          <p:cNvSpPr txBox="1">
            <a:spLocks noGrp="1"/>
          </p:cNvSpPr>
          <p:nvPr>
            <p:ph type="body" idx="4294967295"/>
          </p:nvPr>
        </p:nvSpPr>
        <p:spPr>
          <a:xfrm>
            <a:off x="685800" y="1600200"/>
            <a:ext cx="7467600" cy="4953000"/>
          </a:xfrm>
        </p:spPr>
        <p:txBody>
          <a:bodyPr tIns="45700" bIns="45700">
            <a:normAutofit/>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Bell Work:</a:t>
            </a:r>
            <a:r>
              <a:rPr lang="en-US" sz="2400">
                <a:solidFill>
                  <a:schemeClr val="dk1"/>
                </a:solidFill>
                <a:latin typeface="Calibri"/>
                <a:ea typeface="Calibri"/>
                <a:cs typeface="Calibri"/>
                <a:sym typeface="Calibri"/>
              </a:rPr>
              <a:t> List five obtainable goals for this school year. What do you want to accomplish? </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Daily Learning Targets: </a:t>
            </a:r>
          </a:p>
          <a:p>
            <a:pPr marL="800100" indent="-190500" eaLnBrk="1" fontAlgn="auto" hangingPunct="1">
              <a:lnSpc>
                <a:spcPct val="80000"/>
              </a:lnSpc>
              <a:spcBef>
                <a:spcPts val="400"/>
              </a:spcBef>
              <a:spcAft>
                <a:spcPts val="0"/>
              </a:spcAft>
              <a:buSzPct val="100000"/>
              <a:defRPr/>
            </a:pPr>
            <a:r>
              <a:rPr lang="en-US" sz="2000">
                <a:solidFill>
                  <a:schemeClr val="dk1"/>
                </a:solidFill>
                <a:latin typeface="Calibri"/>
                <a:ea typeface="Calibri"/>
                <a:cs typeface="Calibri"/>
                <a:sym typeface="Calibri"/>
              </a:rPr>
              <a:t>-I can follow directions the first time they are given. </a:t>
            </a:r>
          </a:p>
          <a:p>
            <a:pPr marL="800100" indent="-190500" eaLnBrk="1" fontAlgn="auto" hangingPunct="1">
              <a:lnSpc>
                <a:spcPct val="80000"/>
              </a:lnSpc>
              <a:spcBef>
                <a:spcPts val="400"/>
              </a:spcBef>
              <a:spcAft>
                <a:spcPts val="0"/>
              </a:spcAft>
              <a:buSzPct val="100000"/>
              <a:defRPr/>
            </a:pPr>
            <a:r>
              <a:rPr lang="en-US" sz="2000">
                <a:solidFill>
                  <a:schemeClr val="dk1"/>
                </a:solidFill>
                <a:latin typeface="Calibri"/>
                <a:ea typeface="Calibri"/>
                <a:cs typeface="Calibri"/>
                <a:sym typeface="Calibri"/>
              </a:rPr>
              <a:t>-I can recognize and comply with classroom policies. </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In class activities: </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-Assign seats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-Partner share baseball cards w/ the class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-Read and review Syllabus (in groups)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-Meet Mr. Schmitt (power point presentation)</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-Create SSR master list (in groups)</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Homework: </a:t>
            </a:r>
          </a:p>
          <a:p>
            <a:pPr marL="742950" lvl="1" indent="-285750" eaLnBrk="1" fontAlgn="auto" hangingPunct="1">
              <a:lnSpc>
                <a:spcPct val="90000"/>
              </a:lnSpc>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a:p>
            <a:pPr marL="742950" lvl="1" indent="-146050" eaLnBrk="1" fontAlgn="auto" hangingPunct="1">
              <a:lnSpc>
                <a:spcPct val="90000"/>
              </a:lnSpc>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a:p>
            <a:pPr marL="342900" indent="-203200" eaLnBrk="1" fontAlgn="auto" hangingPunct="1">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9/7/16 Icebreaker</a:t>
            </a:r>
          </a:p>
        </p:txBody>
      </p:sp>
      <p:sp>
        <p:nvSpPr>
          <p:cNvPr id="58" name="Shape 58"/>
          <p:cNvSpPr txBox="1">
            <a:spLocks noGrp="1"/>
          </p:cNvSpPr>
          <p:nvPr>
            <p:ph type="body" idx="4294967295"/>
          </p:nvPr>
        </p:nvSpPr>
        <p:spPr>
          <a:xfrm>
            <a:off x="304800" y="1371600"/>
            <a:ext cx="83820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a:ea typeface="Calibri"/>
                <a:cs typeface="Calibri"/>
                <a:sym typeface="Calibri"/>
              </a:rPr>
              <a:t>Directions: </a:t>
            </a:r>
            <a:r>
              <a:rPr lang="en-US" sz="2000" dirty="0" smtClean="0">
                <a:latin typeface="Calibri"/>
                <a:ea typeface="Calibri"/>
                <a:cs typeface="Calibri"/>
                <a:sym typeface="Calibri"/>
              </a:rPr>
              <a:t>Watch the clip, below. Pick one quote you agree with the most. On a half sheet of paper, write down the number, what the quote means to you and why you agree with it. Please write in complete sentences. When you are finished, wait for your next direction</a:t>
            </a:r>
            <a:r>
              <a:rPr lang="en-US" sz="2000" b="1" dirty="0" smtClean="0">
                <a:latin typeface="Calibri"/>
                <a:ea typeface="Calibri"/>
                <a:cs typeface="Calibri"/>
                <a:sym typeface="Calibri"/>
              </a:rPr>
              <a:t>. </a:t>
            </a:r>
          </a:p>
          <a:p>
            <a:pPr eaLnBrk="1" fontAlgn="auto" hangingPunct="1">
              <a:lnSpc>
                <a:spcPct val="80000"/>
              </a:lnSpc>
              <a:spcBef>
                <a:spcPts val="0"/>
              </a:spcBef>
              <a:spcAft>
                <a:spcPts val="0"/>
              </a:spcAft>
              <a:buClr>
                <a:srgbClr val="000000"/>
              </a:buClr>
              <a:buSzPct val="100000"/>
              <a:defRPr/>
            </a:pPr>
            <a:endParaRPr lang="en-US" sz="2000" b="1" u="sng" dirty="0">
              <a:solidFill>
                <a:schemeClr val="bg2">
                  <a:lumMod val="60000"/>
                  <a:lumOff val="40000"/>
                </a:schemeClr>
              </a:solidFill>
              <a:latin typeface="Calibri"/>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000" dirty="0">
                <a:hlinkClick r:id="rId3"/>
              </a:rPr>
              <a:t>https://m.youtube.com/watch?v=Om1lmhaBngA</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cxnSp>
        <p:nvCxnSpPr>
          <p:cNvPr id="3" name="Straight Connector 2"/>
          <p:cNvCxnSpPr/>
          <p:nvPr/>
        </p:nvCxnSpPr>
        <p:spPr>
          <a:xfrm>
            <a:off x="304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64256"/>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75"/>
          <p:cNvSpPr txBox="1">
            <a:spLocks noGrp="1"/>
          </p:cNvSpPr>
          <p:nvPr>
            <p:ph type="title" idx="4294967295"/>
          </p:nvPr>
        </p:nvSpPr>
        <p:spPr>
          <a:xfrm>
            <a:off x="914400" y="20955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9/5/14 Agenda</a:t>
            </a:r>
          </a:p>
        </p:txBody>
      </p:sp>
      <p:sp>
        <p:nvSpPr>
          <p:cNvPr id="16387" name="Shape 76"/>
          <p:cNvSpPr txBox="1">
            <a:spLocks noGrp="1"/>
          </p:cNvSpPr>
          <p:nvPr>
            <p:ph type="body" idx="4294967295"/>
          </p:nvPr>
        </p:nvSpPr>
        <p:spPr>
          <a:xfrm>
            <a:off x="1219200" y="1295400"/>
            <a:ext cx="6781800" cy="5029200"/>
          </a:xfrm>
        </p:spPr>
        <p:txBody>
          <a:bodyPr tIns="45700" bIns="45700"/>
          <a:lstStyle/>
          <a:p>
            <a:pPr marL="342900" indent="-342900" eaLnBrk="1" hangingPunct="1">
              <a:lnSpc>
                <a:spcPct val="90000"/>
              </a:lnSpc>
              <a:buClr>
                <a:srgbClr val="000000"/>
              </a:buClr>
              <a:buFont typeface="Calibri" pitchFamily="34" charset="0"/>
              <a:buChar char="•"/>
            </a:pPr>
            <a:r>
              <a:rPr lang="en-US" altLang="en-US" sz="2400" b="1" smtClean="0">
                <a:latin typeface="Calibri" pitchFamily="34" charset="0"/>
                <a:cs typeface="Arial" charset="0"/>
                <a:sym typeface="Calibri" pitchFamily="34" charset="0"/>
              </a:rPr>
              <a:t>Bell Work:</a:t>
            </a:r>
            <a:r>
              <a:rPr lang="en-US" altLang="en-US" sz="2400" smtClean="0">
                <a:latin typeface="Calibri" pitchFamily="34" charset="0"/>
                <a:cs typeface="Arial" charset="0"/>
                <a:sym typeface="Calibri" pitchFamily="34" charset="0"/>
              </a:rPr>
              <a:t> Write 4-6 sentences to tell a story about one of your favorite moments from school.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Daily Learning Targets:</a:t>
            </a:r>
            <a:r>
              <a:rPr lang="en-US" altLang="en-US" sz="2400" smtClean="0">
                <a:latin typeface="Calibri" pitchFamily="34" charset="0"/>
                <a:cs typeface="Arial" charset="0"/>
                <a:sym typeface="Calibri" pitchFamily="34" charset="0"/>
              </a:rPr>
              <a:t> </a:t>
            </a:r>
          </a:p>
          <a:p>
            <a:pPr marL="742950" lvl="1" indent="-285750" eaLnBrk="1" hangingPunct="1">
              <a:lnSpc>
                <a:spcPct val="90000"/>
              </a:lnSpc>
              <a:spcBef>
                <a:spcPts val="438"/>
              </a:spcBef>
              <a:buClr>
                <a:srgbClr val="000000"/>
              </a:buClr>
              <a:buFont typeface="Calibri" pitchFamily="34" charset="0"/>
              <a:buChar char="–"/>
            </a:pPr>
            <a:r>
              <a:rPr lang="en-US" altLang="en-US" sz="2200" smtClean="0">
                <a:latin typeface="Calibri" pitchFamily="34" charset="0"/>
                <a:cs typeface="Arial" charset="0"/>
                <a:sym typeface="Calibri" pitchFamily="34" charset="0"/>
              </a:rPr>
              <a:t>I can define “central idea.” </a:t>
            </a:r>
          </a:p>
          <a:p>
            <a:pPr marL="742950" lvl="1" indent="-285750" eaLnBrk="1" hangingPunct="1">
              <a:lnSpc>
                <a:spcPct val="90000"/>
              </a:lnSpc>
              <a:spcBef>
                <a:spcPts val="438"/>
              </a:spcBef>
              <a:buClr>
                <a:srgbClr val="000000"/>
              </a:buClr>
              <a:buFont typeface="Calibri" pitchFamily="34" charset="0"/>
              <a:buChar char="–"/>
            </a:pPr>
            <a:r>
              <a:rPr lang="en-US" altLang="en-US" sz="2200" smtClean="0">
                <a:latin typeface="Calibri" pitchFamily="34" charset="0"/>
                <a:cs typeface="Arial" charset="0"/>
                <a:sym typeface="Calibri" pitchFamily="34" charset="0"/>
              </a:rPr>
              <a:t>I can read a sentence and correct grammatical mistakes for clarity.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In class activities: </a:t>
            </a:r>
          </a:p>
          <a:p>
            <a:pPr marL="342900" indent="-342900" eaLnBrk="1" hangingPunct="1">
              <a:lnSpc>
                <a:spcPct val="90000"/>
              </a:lnSpc>
              <a:spcBef>
                <a:spcPts val="475"/>
              </a:spcBef>
              <a:buClr>
                <a:srgbClr val="000000"/>
              </a:buClr>
              <a:buSzPct val="25000"/>
              <a:buFont typeface="Calibri" pitchFamily="34" charset="0"/>
              <a:buNone/>
            </a:pPr>
            <a:r>
              <a:rPr lang="en-US" altLang="en-US" sz="2400" b="1" smtClean="0">
                <a:latin typeface="Calibri" pitchFamily="34" charset="0"/>
                <a:cs typeface="Arial" charset="0"/>
                <a:sym typeface="Calibri" pitchFamily="34" charset="0"/>
              </a:rPr>
              <a:t>	</a:t>
            </a:r>
            <a:r>
              <a:rPr lang="en-US" altLang="en-US" sz="2400" smtClean="0">
                <a:latin typeface="Calibri" pitchFamily="34" charset="0"/>
                <a:cs typeface="Arial" charset="0"/>
                <a:sym typeface="Calibri" pitchFamily="34" charset="0"/>
              </a:rPr>
              <a:t>-District Assessment (32 questions, multiple choice)</a:t>
            </a:r>
          </a:p>
          <a:p>
            <a:pPr marL="342900" indent="-342900" eaLnBrk="1" hangingPunct="1">
              <a:spcBef>
                <a:spcPts val="475"/>
              </a:spcBef>
              <a:buClr>
                <a:srgbClr val="000000"/>
              </a:buClr>
              <a:buSzPct val="25000"/>
              <a:buFont typeface="Calibri" pitchFamily="34" charset="0"/>
              <a:buNone/>
            </a:pPr>
            <a:r>
              <a:rPr lang="en-US" altLang="en-US" sz="2400" smtClean="0">
                <a:latin typeface="Calibri" pitchFamily="34" charset="0"/>
                <a:cs typeface="Arial" charset="0"/>
                <a:sym typeface="Calibri" pitchFamily="34" charset="0"/>
              </a:rPr>
              <a:t>	-Switch with a partner and grade their work.</a:t>
            </a:r>
          </a:p>
          <a:p>
            <a:pPr marL="342900" indent="-342900" eaLnBrk="1" hangingPunct="1">
              <a:spcBef>
                <a:spcPts val="475"/>
              </a:spcBef>
              <a:buClr>
                <a:srgbClr val="000000"/>
              </a:buClr>
              <a:buSzPct val="25000"/>
              <a:buFont typeface="Calibri" pitchFamily="34" charset="0"/>
              <a:buNone/>
            </a:pPr>
            <a:r>
              <a:rPr lang="en-US" altLang="en-US" sz="2400" smtClean="0">
                <a:latin typeface="Calibri" pitchFamily="34" charset="0"/>
                <a:cs typeface="Arial" charset="0"/>
                <a:sym typeface="Calibri" pitchFamily="34" charset="0"/>
              </a:rPr>
              <a:t>	-Write a  5 paragraph response to the essay prompt at the end of the assessment. :)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Homework: </a:t>
            </a:r>
            <a:r>
              <a:rPr lang="en-US" altLang="en-US" sz="2400" smtClean="0">
                <a:latin typeface="Calibri" pitchFamily="34" charset="0"/>
                <a:cs typeface="Arial" charset="0"/>
                <a:sym typeface="Calibri" pitchFamily="34" charset="0"/>
              </a:rPr>
              <a:t>Enjoy your weekend!!!! </a:t>
            </a:r>
          </a:p>
        </p:txBody>
      </p:sp>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81"/>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9/8 Agenda</a:t>
            </a:r>
          </a:p>
        </p:txBody>
      </p:sp>
      <p:sp>
        <p:nvSpPr>
          <p:cNvPr id="82" name="Shape 82"/>
          <p:cNvSpPr txBox="1">
            <a:spLocks noGrp="1"/>
          </p:cNvSpPr>
          <p:nvPr>
            <p:ph type="body" idx="4294967295"/>
          </p:nvPr>
        </p:nvSpPr>
        <p:spPr>
          <a:xfrm>
            <a:off x="1066800" y="1600200"/>
            <a:ext cx="7239000" cy="4530725"/>
          </a:xfrm>
        </p:spPr>
        <p:txBody>
          <a:bodyPr tIns="45700" bIns="45700">
            <a:normAutofit/>
          </a:bodyPr>
          <a:lstStyle/>
          <a:p>
            <a:pPr marL="342900" indent="-342900" eaLnBrk="1" fontAlgn="auto" hangingPunct="1">
              <a:lnSpc>
                <a:spcPct val="80000"/>
              </a:lnSpc>
              <a:spcBef>
                <a:spcPts val="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Bell Work: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Write down your definition for the term “hero.”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Identify three characteristics or qualities that define a person as a hero.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Provide two examples of people or characters that you consider to be a hero. Include several reasons that support why he or she is a hero. </a:t>
            </a:r>
          </a:p>
          <a:p>
            <a:pPr marL="342900" indent="-342900" eaLnBrk="1" fontAlgn="auto" hangingPunct="1">
              <a:lnSpc>
                <a:spcPct val="80000"/>
              </a:lnSpc>
              <a:spcBef>
                <a:spcPts val="38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Daily Learning Targets: </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I can define the term “tragic hero.” </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I can identify characteristics and traits that help determine whether or not a character is a tragic hero. </a:t>
            </a:r>
          </a:p>
          <a:p>
            <a:pPr marL="342900" indent="-342900" eaLnBrk="1" fontAlgn="auto" hangingPunct="1">
              <a:lnSpc>
                <a:spcPct val="80000"/>
              </a:lnSpc>
              <a:spcBef>
                <a:spcPts val="38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In Class Activities:</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Presentation and notes on “The Greek Theatre” and “The Tragic Hero.” </a:t>
            </a:r>
          </a:p>
          <a:p>
            <a:pPr marL="342900" indent="-342900" eaLnBrk="1" fontAlgn="auto" hangingPunct="1">
              <a:lnSpc>
                <a:spcPct val="80000"/>
              </a:lnSpc>
              <a:spcBef>
                <a:spcPts val="400"/>
              </a:spcBef>
              <a:spcAft>
                <a:spcPts val="0"/>
              </a:spcAft>
              <a:buClr>
                <a:schemeClr val="dk1"/>
              </a:buClr>
              <a:buSzPct val="100000"/>
              <a:buFont typeface="Calibri"/>
              <a:buChar char="•"/>
              <a:defRPr/>
            </a:pPr>
            <a:r>
              <a:rPr lang="en-US" sz="2000" b="1">
                <a:solidFill>
                  <a:schemeClr val="dk1"/>
                </a:solidFill>
                <a:latin typeface="Calibri"/>
                <a:ea typeface="Calibri"/>
                <a:cs typeface="Calibri"/>
                <a:sym typeface="Calibri"/>
              </a:rPr>
              <a:t>Exit Ticket: </a:t>
            </a:r>
            <a:r>
              <a:rPr lang="en-US" sz="1600">
                <a:solidFill>
                  <a:schemeClr val="dk1"/>
                </a:solidFill>
                <a:latin typeface="Calibri"/>
                <a:ea typeface="Calibri"/>
                <a:cs typeface="Calibri"/>
                <a:sym typeface="Calibri"/>
              </a:rPr>
              <a:t>Instructions can be found on the last slide of the presentation. </a:t>
            </a:r>
          </a:p>
          <a:p>
            <a:pPr marL="742950" lvl="1" indent="-120650" eaLnBrk="1" fontAlgn="auto" hangingPunct="1">
              <a:lnSpc>
                <a:spcPct val="80000"/>
              </a:lnSpc>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a:p>
            <a:pPr marL="742950" lvl="1" indent="-120650" eaLnBrk="1" fontAlgn="auto" hangingPunct="1">
              <a:lnSpc>
                <a:spcPct val="80000"/>
              </a:lnSpc>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p:txBody>
      </p:sp>
      <p:cxnSp>
        <p:nvCxnSpPr>
          <p:cNvPr id="17412" name="Shape 83"/>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88"/>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9/9/14 Agenda</a:t>
            </a:r>
          </a:p>
        </p:txBody>
      </p:sp>
      <p:sp>
        <p:nvSpPr>
          <p:cNvPr id="89" name="Shape 89"/>
          <p:cNvSpPr txBox="1">
            <a:spLocks noGrp="1"/>
          </p:cNvSpPr>
          <p:nvPr>
            <p:ph type="body" idx="4294967295"/>
          </p:nvPr>
        </p:nvSpPr>
        <p:spPr>
          <a:xfrm>
            <a:off x="1066800" y="1600200"/>
            <a:ext cx="7239000" cy="4530724"/>
          </a:xfrm>
        </p:spPr>
        <p:txBody>
          <a:bodyPr tIns="45700" bIns="45700">
            <a:normAutofit fontScale="92500" lnSpcReduction="10000"/>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20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400"/>
              </a:spcBef>
              <a:spcAft>
                <a:spcPts val="0"/>
              </a:spcAft>
              <a:buClr>
                <a:schemeClr val="dk1"/>
              </a:buClr>
              <a:buSzPct val="100000"/>
              <a:buFont typeface="Calibri"/>
              <a:buChar char="–"/>
              <a:defRPr/>
            </a:pPr>
            <a:r>
              <a:rPr lang="en-US" sz="2000" b="1" dirty="0">
                <a:solidFill>
                  <a:schemeClr val="dk1"/>
                </a:solidFill>
                <a:latin typeface="Calibri"/>
                <a:ea typeface="Calibri"/>
                <a:cs typeface="Calibri"/>
                <a:sym typeface="Calibri"/>
              </a:rPr>
              <a:t>Task: </a:t>
            </a:r>
            <a:r>
              <a:rPr lang="en-US" sz="2000" dirty="0" smtClean="0">
                <a:solidFill>
                  <a:schemeClr val="dk1"/>
                </a:solidFill>
                <a:latin typeface="Calibri"/>
                <a:ea typeface="Calibri"/>
                <a:cs typeface="Calibri"/>
                <a:sym typeface="Calibri"/>
              </a:rPr>
              <a:t>What norms / routines should be implemented on a daily basis in order to maintain a comfortable and enjoyable learning environment for every student? Provide four routines that the class or I can enforce. </a:t>
            </a: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Daily </a:t>
            </a:r>
            <a:r>
              <a:rPr lang="en-US" sz="2000" b="1" dirty="0">
                <a:solidFill>
                  <a:schemeClr val="dk1"/>
                </a:solidFill>
                <a:latin typeface="Calibri"/>
                <a:ea typeface="Calibri"/>
                <a:cs typeface="Calibri"/>
                <a:sym typeface="Calibri"/>
              </a:rPr>
              <a:t>Learning Targets: </a:t>
            </a: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 can demonstrate independence in gathering vocabulary knowledge </a:t>
            </a:r>
            <a:r>
              <a:rPr lang="en-US" sz="2000" dirty="0" smtClean="0">
                <a:solidFill>
                  <a:schemeClr val="dk1"/>
                </a:solidFill>
                <a:latin typeface="Calibri"/>
                <a:ea typeface="Calibri"/>
                <a:cs typeface="Calibri"/>
                <a:sym typeface="Calibri"/>
              </a:rPr>
              <a:t>by: contextual clues and references/resource.</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 can cite strong and thorough textual evidence to support the text (explicit and inferred</a:t>
            </a:r>
            <a:r>
              <a:rPr lang="en-US" sz="2000" dirty="0" smtClean="0">
                <a:solidFill>
                  <a:schemeClr val="dk1"/>
                </a:solidFill>
                <a:latin typeface="Calibri"/>
                <a:ea typeface="Calibri"/>
                <a:cs typeface="Calibri"/>
                <a:sym typeface="Calibri"/>
              </a:rPr>
              <a:t>).</a:t>
            </a: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In </a:t>
            </a:r>
            <a:r>
              <a:rPr lang="en-US" sz="2000" b="1" dirty="0">
                <a:solidFill>
                  <a:schemeClr val="dk1"/>
                </a:solidFill>
                <a:latin typeface="Calibri"/>
                <a:ea typeface="Calibri"/>
                <a:cs typeface="Calibri"/>
                <a:sym typeface="Calibri"/>
              </a:rPr>
              <a:t>Class Activities</a:t>
            </a:r>
            <a:r>
              <a:rPr lang="en-US" sz="2000" b="1" dirty="0" smtClean="0">
                <a:solidFill>
                  <a:schemeClr val="dk1"/>
                </a:solidFill>
                <a:latin typeface="Calibri"/>
                <a:ea typeface="Calibri"/>
                <a:cs typeface="Calibri"/>
                <a:sym typeface="Calibri"/>
              </a:rPr>
              <a:t>:</a:t>
            </a:r>
          </a:p>
          <a:p>
            <a:pPr marL="8001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Introduce vocabulary terms and themes for </a:t>
            </a:r>
            <a:r>
              <a:rPr lang="en-US" sz="2000" i="1" dirty="0">
                <a:solidFill>
                  <a:schemeClr val="dk1"/>
                </a:solidFill>
                <a:latin typeface="Calibri"/>
                <a:ea typeface="Calibri"/>
                <a:cs typeface="Calibri"/>
                <a:sym typeface="Calibri"/>
              </a:rPr>
              <a:t>Oedipus Rex </a:t>
            </a:r>
            <a:r>
              <a:rPr lang="en-US" sz="2000" dirty="0">
                <a:solidFill>
                  <a:schemeClr val="dk1"/>
                </a:solidFill>
                <a:latin typeface="Calibri"/>
                <a:ea typeface="Calibri"/>
                <a:cs typeface="Calibri"/>
                <a:sym typeface="Calibri"/>
              </a:rPr>
              <a:t>and </a:t>
            </a:r>
            <a:r>
              <a:rPr lang="en-US" sz="2000" i="1" dirty="0">
                <a:solidFill>
                  <a:schemeClr val="dk1"/>
                </a:solidFill>
                <a:latin typeface="Calibri"/>
                <a:ea typeface="Calibri"/>
                <a:cs typeface="Calibri"/>
                <a:sym typeface="Calibri"/>
              </a:rPr>
              <a:t>The Matrix</a:t>
            </a:r>
            <a:r>
              <a:rPr lang="en-US" sz="2000" dirty="0">
                <a:solidFill>
                  <a:schemeClr val="dk1"/>
                </a:solidFill>
                <a:latin typeface="Calibri"/>
                <a:ea typeface="Calibri"/>
                <a:cs typeface="Calibri"/>
                <a:sym typeface="Calibri"/>
              </a:rPr>
              <a:t>.</a:t>
            </a:r>
          </a:p>
          <a:p>
            <a:pPr marL="8001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With a partner, complete the handout for the film. </a:t>
            </a:r>
            <a:endParaRPr lang="en-US" sz="2000" b="1" dirty="0" smtClean="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Exit Ticket:</a:t>
            </a:r>
          </a:p>
          <a:p>
            <a:pPr marL="342900" lvl="8" indent="-342900">
              <a:lnSpc>
                <a:spcPct val="90000"/>
              </a:lnSpc>
              <a:spcBef>
                <a:spcPts val="400"/>
              </a:spcBef>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Sign up for Google Classroom (have a friend show you or 	come bug me after school today, Thursday, or Friday. </a:t>
            </a:r>
            <a:r>
              <a:rPr lang="en-US" sz="2000" dirty="0" smtClean="0">
                <a:solidFill>
                  <a:schemeClr val="dk1"/>
                </a:solidFill>
                <a:latin typeface="Calibri"/>
                <a:ea typeface="Calibri"/>
                <a:cs typeface="Calibri"/>
                <a:sym typeface="Wingdings" panose="05000000000000000000" pitchFamily="2" charset="2"/>
              </a:rPr>
              <a:t> </a:t>
            </a:r>
            <a:endParaRPr lang="en-US" sz="2000" dirty="0" smtClean="0">
              <a:solidFill>
                <a:schemeClr val="dk1"/>
              </a:solidFill>
              <a:latin typeface="Calibri"/>
              <a:ea typeface="Calibri"/>
              <a:cs typeface="Calibri"/>
              <a:sym typeface="Calibri"/>
            </a:endParaRPr>
          </a:p>
          <a:p>
            <a:pPr marL="342900" lvl="4"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400"/>
              </a:spcBef>
              <a:spcAft>
                <a:spcPts val="0"/>
              </a:spcAft>
              <a:buClr>
                <a:schemeClr val="dk1"/>
              </a:buClr>
              <a:buSzPct val="100000"/>
              <a:buFont typeface="Calibri"/>
              <a:buChar char="–"/>
              <a:defRPr/>
            </a:pP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342900" indent="-165100" eaLnBrk="1" fontAlgn="auto" hangingPunct="1">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p:txBody>
      </p:sp>
      <p:cxnSp>
        <p:nvCxnSpPr>
          <p:cNvPr id="18436" name="Shape 90"/>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95"/>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9/10/14 Agenda</a:t>
            </a:r>
          </a:p>
        </p:txBody>
      </p:sp>
      <p:sp>
        <p:nvSpPr>
          <p:cNvPr id="96" name="Shape 96"/>
          <p:cNvSpPr txBox="1">
            <a:spLocks noGrp="1"/>
          </p:cNvSpPr>
          <p:nvPr>
            <p:ph type="body" idx="4294967295"/>
          </p:nvPr>
        </p:nvSpPr>
        <p:spPr>
          <a:xfrm>
            <a:off x="1066800" y="1600200"/>
            <a:ext cx="7239000" cy="4530725"/>
          </a:xfrm>
        </p:spPr>
        <p:txBody>
          <a:bodyPr tIns="45700" bIns="45700">
            <a:normAutofit fontScale="85000" lnSpcReduction="10000"/>
          </a:bodyPr>
          <a:lstStyle/>
          <a:p>
            <a:pPr eaLnBrk="1" fontAlgn="auto" hangingPunct="1">
              <a:spcBef>
                <a:spcPts val="0"/>
              </a:spcBef>
              <a:spcAft>
                <a:spcPts val="0"/>
              </a:spcAft>
              <a:buClr>
                <a:schemeClr val="dk1"/>
              </a:buClr>
              <a:buSzPct val="100000"/>
              <a:defRPr/>
            </a:pPr>
            <a:r>
              <a:rPr lang="en-US" sz="1900" b="1" u="sng" dirty="0">
                <a:solidFill>
                  <a:schemeClr val="dk1"/>
                </a:solidFill>
                <a:latin typeface="Calibri"/>
                <a:ea typeface="Calibri"/>
                <a:cs typeface="Calibri"/>
                <a:sym typeface="Calibri"/>
              </a:rPr>
              <a:t>Bell Work: </a:t>
            </a:r>
            <a:endParaRPr lang="en-US" sz="1900" b="1" u="sng" dirty="0" smtClean="0">
              <a:solidFill>
                <a:schemeClr val="dk1"/>
              </a:solidFill>
              <a:latin typeface="Calibri"/>
              <a:ea typeface="Calibri"/>
              <a:cs typeface="Calibri"/>
              <a:sym typeface="Calibri"/>
            </a:endParaRPr>
          </a:p>
          <a:p>
            <a:pPr marL="342900" lvl="2" indent="-342900" eaLnBrk="1" fontAlgn="auto" hangingPunct="1">
              <a:spcBef>
                <a:spcPts val="0"/>
              </a:spcBef>
              <a:spcAft>
                <a:spcPts val="0"/>
              </a:spcAft>
              <a:buClr>
                <a:schemeClr val="dk1"/>
              </a:buClr>
              <a:buSzPct val="100000"/>
              <a:buFont typeface="Wingdings" panose="05000000000000000000" pitchFamily="2" charset="2"/>
              <a:buChar char="§"/>
              <a:defRPr/>
            </a:pPr>
            <a:r>
              <a:rPr lang="en-US" sz="1900" b="1" dirty="0">
                <a:solidFill>
                  <a:schemeClr val="dk1"/>
                </a:solidFill>
                <a:latin typeface="Calibri"/>
                <a:ea typeface="Calibri"/>
                <a:cs typeface="Calibri"/>
                <a:sym typeface="Calibri"/>
              </a:rPr>
              <a:t>Task: </a:t>
            </a:r>
            <a:r>
              <a:rPr lang="en-US" sz="1900" dirty="0">
                <a:solidFill>
                  <a:schemeClr val="dk1"/>
                </a:solidFill>
                <a:latin typeface="Calibri"/>
                <a:ea typeface="Calibri"/>
                <a:cs typeface="Calibri"/>
                <a:sym typeface="Calibri"/>
              </a:rPr>
              <a:t>Pretend that you are a prophet and your are able to see your own future. What would be your fate? What if you realized that your fate was negative (i.e. in order to make millions of dollars, one of your close relatives will pass away at an early age)? Do you believe that you can make choices to change your fate? Answer all of the questions above in 4-5 complete sentences. </a:t>
            </a:r>
          </a:p>
          <a:p>
            <a:pPr eaLnBrk="1" fontAlgn="auto" hangingPunct="1">
              <a:spcBef>
                <a:spcPts val="0"/>
              </a:spcBef>
              <a:spcAft>
                <a:spcPts val="0"/>
              </a:spcAft>
              <a:buClr>
                <a:schemeClr val="dk1"/>
              </a:buClr>
              <a:buSzPct val="100000"/>
              <a:defRPr/>
            </a:pPr>
            <a:endParaRPr lang="en-US" sz="1900" b="1" dirty="0" smtClean="0">
              <a:solidFill>
                <a:schemeClr val="dk1"/>
              </a:solidFill>
              <a:latin typeface="Calibri"/>
              <a:ea typeface="Calibri"/>
              <a:cs typeface="Calibri"/>
              <a:sym typeface="Calibri"/>
            </a:endParaRPr>
          </a:p>
          <a:p>
            <a:pPr eaLnBrk="1" fontAlgn="auto" hangingPunct="1">
              <a:spcBef>
                <a:spcPts val="380"/>
              </a:spcBef>
              <a:spcAft>
                <a:spcPts val="0"/>
              </a:spcAft>
              <a:buClr>
                <a:schemeClr val="dk1"/>
              </a:buClr>
              <a:buSzPct val="100000"/>
              <a:defRPr/>
            </a:pPr>
            <a:r>
              <a:rPr lang="en-US" sz="1900" b="1" u="sng" dirty="0">
                <a:solidFill>
                  <a:schemeClr val="dk1"/>
                </a:solidFill>
                <a:latin typeface="Calibri"/>
                <a:ea typeface="Calibri"/>
                <a:cs typeface="Calibri"/>
                <a:sym typeface="Calibri"/>
              </a:rPr>
              <a:t>Daily Learning Targets: </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1800" dirty="0">
                <a:solidFill>
                  <a:schemeClr val="dk1"/>
                </a:solidFill>
                <a:latin typeface="Calibri"/>
                <a:ea typeface="Calibri"/>
                <a:cs typeface="Calibri"/>
                <a:sym typeface="Calibri"/>
              </a:rPr>
              <a:t>I can demonstrate independence in gathering vocabulary knowledge by: contextual clues and references/resource.</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1800" dirty="0">
                <a:solidFill>
                  <a:schemeClr val="dk1"/>
                </a:solidFill>
                <a:latin typeface="Calibri"/>
                <a:ea typeface="Calibri"/>
                <a:cs typeface="Calibri"/>
                <a:sym typeface="Calibri"/>
              </a:rPr>
              <a:t>I can cite strong and thorough textual evidence to support the text (explicit and inferred).</a:t>
            </a:r>
          </a:p>
          <a:p>
            <a:pPr marL="342900" indent="-342900" eaLnBrk="1" fontAlgn="auto" hangingPunct="1">
              <a:spcBef>
                <a:spcPts val="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eaLnBrk="1" fontAlgn="auto" hangingPunct="1">
              <a:spcBef>
                <a:spcPts val="0"/>
              </a:spcBef>
              <a:spcAft>
                <a:spcPts val="0"/>
              </a:spcAft>
              <a:buClr>
                <a:schemeClr val="dk1"/>
              </a:buClr>
              <a:buSzPct val="100000"/>
              <a:defRPr/>
            </a:pPr>
            <a:r>
              <a:rPr lang="en-US" sz="2000" b="1" u="sng" dirty="0">
                <a:solidFill>
                  <a:schemeClr val="dk1"/>
                </a:solidFill>
                <a:latin typeface="Calibri"/>
                <a:ea typeface="Calibri"/>
                <a:cs typeface="Calibri"/>
                <a:sym typeface="Calibri"/>
              </a:rPr>
              <a:t>In Class Activities</a:t>
            </a:r>
            <a:r>
              <a:rPr lang="en-US" sz="2000" b="1" u="sng" dirty="0" smtClean="0">
                <a:solidFill>
                  <a:schemeClr val="dk1"/>
                </a:solidFill>
                <a:latin typeface="Calibri"/>
                <a:ea typeface="Calibri"/>
                <a:cs typeface="Calibri"/>
                <a:sym typeface="Calibri"/>
              </a:rPr>
              <a:t>:</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Continue watching clips from The Matrix</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Finish Tragic Hero responses (group)</a:t>
            </a:r>
          </a:p>
          <a:p>
            <a:pPr eaLnBrk="1" fontAlgn="auto" hangingPunct="1">
              <a:spcBef>
                <a:spcPts val="0"/>
              </a:spcBef>
              <a:spcAft>
                <a:spcPts val="0"/>
              </a:spcAft>
              <a:buClr>
                <a:schemeClr val="dk1"/>
              </a:buClr>
              <a:buSzPct val="100000"/>
              <a:defRPr/>
            </a:pPr>
            <a:endParaRPr lang="en-US" sz="2000" dirty="0" smtClean="0">
              <a:solidFill>
                <a:schemeClr val="dk1"/>
              </a:solidFill>
              <a:latin typeface="Calibri"/>
              <a:ea typeface="Calibri"/>
              <a:cs typeface="Calibri"/>
              <a:sym typeface="Calibri"/>
            </a:endParaRPr>
          </a:p>
          <a:p>
            <a:pPr eaLnBrk="1" fontAlgn="auto" hangingPunct="1">
              <a:spcBef>
                <a:spcPts val="0"/>
              </a:spcBef>
              <a:spcAft>
                <a:spcPts val="0"/>
              </a:spcAft>
              <a:buClr>
                <a:schemeClr val="dk1"/>
              </a:buClr>
              <a:buSzPct val="100000"/>
              <a:defRPr/>
            </a:pPr>
            <a:r>
              <a:rPr lang="en-US" sz="2000" b="1" u="sng" dirty="0" smtClean="0">
                <a:solidFill>
                  <a:schemeClr val="dk1"/>
                </a:solidFill>
                <a:latin typeface="Calibri"/>
                <a:ea typeface="Calibri"/>
                <a:cs typeface="Calibri"/>
                <a:sym typeface="Calibri"/>
              </a:rPr>
              <a:t>Exit Ticket:</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Create a Master SSR list (we are going to the library on Friday)</a:t>
            </a:r>
          </a:p>
          <a:p>
            <a:pPr eaLnBrk="1" fontAlgn="auto" hangingPunct="1">
              <a:spcBef>
                <a:spcPts val="0"/>
              </a:spcBef>
              <a:spcAft>
                <a:spcPts val="0"/>
              </a:spcAft>
              <a:buClr>
                <a:schemeClr val="dk1"/>
              </a:buClr>
              <a:buSzPct val="100000"/>
              <a:defRPr/>
            </a:pPr>
            <a:endParaRPr lang="en-US" sz="2000" b="1" u="sng" dirty="0">
              <a:solidFill>
                <a:schemeClr val="dk1"/>
              </a:solidFill>
              <a:latin typeface="Calibri"/>
              <a:ea typeface="Calibri"/>
              <a:cs typeface="Calibri"/>
              <a:sym typeface="Calibri"/>
            </a:endParaRPr>
          </a:p>
          <a:p>
            <a:pPr marL="342900" indent="-342900" eaLnBrk="1" fontAlgn="auto" hangingPunct="1">
              <a:spcBef>
                <a:spcPts val="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lvl="1" eaLnBrk="1" fontAlgn="auto" hangingPunct="1">
              <a:lnSpc>
                <a:spcPct val="90000"/>
              </a:lnSpc>
              <a:spcBef>
                <a:spcPts val="400"/>
              </a:spcBef>
              <a:spcAft>
                <a:spcPts val="0"/>
              </a:spcAft>
              <a:buClr>
                <a:schemeClr val="dk1"/>
              </a:buClr>
              <a:buSzPct val="100000"/>
              <a:defRPr/>
            </a:pPr>
            <a:endParaRPr lang="en-US" sz="1800" dirty="0">
              <a:solidFill>
                <a:schemeClr val="dk1"/>
              </a:solidFill>
              <a:latin typeface="Calibri"/>
              <a:ea typeface="Calibri"/>
              <a:cs typeface="Calibri"/>
              <a:sym typeface="Calibri"/>
            </a:endParaRPr>
          </a:p>
          <a:p>
            <a:pPr marL="342900" indent="-342900" eaLnBrk="1" fontAlgn="auto" hangingPunct="1">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12065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19460" name="Shape 97"/>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9/11/14 Agenda</a:t>
            </a:r>
          </a:p>
        </p:txBody>
      </p:sp>
      <p:sp>
        <p:nvSpPr>
          <p:cNvPr id="103" name="Shape 103"/>
          <p:cNvSpPr txBox="1">
            <a:spLocks noGrp="1"/>
          </p:cNvSpPr>
          <p:nvPr>
            <p:ph type="body" idx="4294967295"/>
          </p:nvPr>
        </p:nvSpPr>
        <p:spPr>
          <a:xfrm>
            <a:off x="1066800" y="1600200"/>
            <a:ext cx="7239000" cy="4530725"/>
          </a:xfrm>
        </p:spPr>
        <p:txBody>
          <a:bodyPr tIns="45700" bIns="45700">
            <a:normAutofit fontScale="92500" lnSpcReduction="10000"/>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Task: </a:t>
            </a:r>
            <a:r>
              <a:rPr lang="en-US" sz="1900" dirty="0" smtClean="0">
                <a:solidFill>
                  <a:schemeClr val="dk1"/>
                </a:solidFill>
                <a:latin typeface="Calibri"/>
                <a:ea typeface="Calibri"/>
                <a:cs typeface="Calibri"/>
                <a:sym typeface="Calibri"/>
              </a:rPr>
              <a:t>In your own words, define the following underlined terms. Use the context of the sentence to determine the meaning.  </a:t>
            </a:r>
            <a:endParaRPr lang="en-US" sz="19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1</a:t>
            </a:r>
            <a:r>
              <a:rPr lang="en-US" sz="1900" dirty="0" smtClean="0">
                <a:solidFill>
                  <a:schemeClr val="dk1"/>
                </a:solidFill>
                <a:latin typeface="Calibri"/>
                <a:ea typeface="Calibri"/>
                <a:cs typeface="Calibri"/>
                <a:sym typeface="Calibri"/>
              </a:rPr>
              <a:t>)</a:t>
            </a:r>
            <a:r>
              <a:rPr lang="en-US" sz="2000" dirty="0">
                <a:sym typeface="Arial"/>
              </a:rPr>
              <a:t> The best </a:t>
            </a:r>
            <a:r>
              <a:rPr lang="en-US" sz="2000" b="1" u="sng" dirty="0">
                <a:sym typeface="Arial"/>
              </a:rPr>
              <a:t>augury</a:t>
            </a:r>
            <a:r>
              <a:rPr lang="en-US" sz="2000" dirty="0">
                <a:sym typeface="Arial"/>
              </a:rPr>
              <a:t> of a man's success in his profession is </a:t>
            </a:r>
            <a:r>
              <a:rPr lang="en-US" sz="2000" dirty="0" smtClean="0">
                <a:sym typeface="Arial"/>
              </a:rPr>
              <a:t>to value his peers perception of him. </a:t>
            </a:r>
            <a:r>
              <a:rPr lang="en-US" sz="2000" dirty="0">
                <a:sym typeface="Arial"/>
              </a:rPr>
              <a:t/>
            </a:r>
            <a:br>
              <a:rPr lang="en-US" sz="2000" dirty="0">
                <a:sym typeface="Arial"/>
              </a:rPr>
            </a:br>
            <a:r>
              <a:rPr lang="en-US" sz="1900" dirty="0" smtClean="0">
                <a:solidFill>
                  <a:schemeClr val="dk1"/>
                </a:solidFill>
                <a:latin typeface="Calibri"/>
                <a:ea typeface="Calibri"/>
                <a:cs typeface="Calibri"/>
                <a:sym typeface="Calibri"/>
              </a:rPr>
              <a:t>2)</a:t>
            </a:r>
            <a:r>
              <a:rPr lang="en-US" sz="2000" dirty="0">
                <a:sym typeface="Arial"/>
              </a:rPr>
              <a:t> Amid great </a:t>
            </a:r>
            <a:r>
              <a:rPr lang="en-US" sz="2000" b="1" u="sng" dirty="0">
                <a:sym typeface="Arial"/>
              </a:rPr>
              <a:t>lamentation</a:t>
            </a:r>
            <a:r>
              <a:rPr lang="en-US" sz="2000" dirty="0">
                <a:sym typeface="Arial"/>
              </a:rPr>
              <a:t>, the hero's body is laid on the funeral pile and consumed.</a:t>
            </a:r>
            <a:endParaRPr lang="en-US" sz="1900" dirty="0">
              <a:solidFill>
                <a:schemeClr val="dk1"/>
              </a:solidFill>
              <a:latin typeface="Calibri"/>
              <a:ea typeface="Calibri"/>
              <a:cs typeface="Calibri"/>
              <a:sym typeface="Calibri"/>
            </a:endParaRPr>
          </a:p>
          <a:p>
            <a:pPr marL="342900" indent="-34290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I can read a text and summarize the story line</a:t>
            </a:r>
            <a:r>
              <a:rPr lang="en-US" sz="1900" dirty="0" smtClean="0">
                <a:solidFill>
                  <a:schemeClr val="dk1"/>
                </a:solidFill>
                <a:latin typeface="Calibri"/>
                <a:ea typeface="Calibri"/>
                <a:cs typeface="Calibri"/>
                <a:sym typeface="Calibri"/>
              </a:rPr>
              <a:t>.</a:t>
            </a:r>
            <a:endParaRPr lang="en-US" sz="1900" dirty="0">
              <a:solidFill>
                <a:schemeClr val="dk1"/>
              </a:solidFill>
              <a:latin typeface="Calibri"/>
              <a:ea typeface="Calibri"/>
              <a:cs typeface="Calibri"/>
              <a:sym typeface="Calibri"/>
            </a:endParaRPr>
          </a:p>
          <a:p>
            <a:pPr marL="342900" indent="-34290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In Class Activities: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smtClean="0">
                <a:solidFill>
                  <a:schemeClr val="dk1"/>
                </a:solidFill>
                <a:latin typeface="Calibri"/>
                <a:ea typeface="Calibri"/>
                <a:cs typeface="Calibri"/>
                <a:sym typeface="Calibri"/>
              </a:rPr>
              <a:t>Assign books and begin reading the Prologue to </a:t>
            </a:r>
            <a:r>
              <a:rPr lang="en-US" sz="1900" i="1" dirty="0" smtClean="0">
                <a:solidFill>
                  <a:schemeClr val="dk1"/>
                </a:solidFill>
                <a:latin typeface="Calibri"/>
                <a:ea typeface="Calibri"/>
                <a:cs typeface="Calibri"/>
                <a:sym typeface="Calibri"/>
              </a:rPr>
              <a:t>Oedipus Rex </a:t>
            </a:r>
            <a:r>
              <a:rPr lang="en-US" sz="1900" dirty="0" smtClean="0">
                <a:solidFill>
                  <a:schemeClr val="dk1"/>
                </a:solidFill>
                <a:latin typeface="Calibri"/>
                <a:ea typeface="Calibri"/>
                <a:cs typeface="Calibri"/>
                <a:sym typeface="Calibri"/>
              </a:rPr>
              <a:t>by Sophocles.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smtClean="0">
                <a:solidFill>
                  <a:schemeClr val="dk1"/>
                </a:solidFill>
                <a:latin typeface="Calibri"/>
                <a:ea typeface="Calibri"/>
                <a:cs typeface="Calibri"/>
                <a:sym typeface="Calibri"/>
              </a:rPr>
              <a:t>Read (assign roles and as a class) through page 6. For pages 7-10, you will assign roles amongst your table and answer the assigned questions.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If you finish, please start working on the vocabulary for the Prologue. You need to include the following: the part of speech, the definition, a picture to help you remember the meaning. </a:t>
            </a:r>
            <a:r>
              <a:rPr lang="en-US" sz="1900" dirty="0" smtClean="0">
                <a:solidFill>
                  <a:schemeClr val="dk1"/>
                </a:solidFill>
                <a:latin typeface="Calibri"/>
                <a:ea typeface="Calibri"/>
                <a:cs typeface="Calibri"/>
                <a:sym typeface="Wingdings" panose="05000000000000000000" pitchFamily="2" charset="2"/>
              </a:rPr>
              <a:t></a:t>
            </a:r>
            <a:endParaRPr lang="en-US" sz="19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0484"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9/15/14 Agenda</a:t>
            </a:r>
          </a:p>
        </p:txBody>
      </p:sp>
      <p:sp>
        <p:nvSpPr>
          <p:cNvPr id="103" name="Shape 103"/>
          <p:cNvSpPr txBox="1">
            <a:spLocks noGrp="1"/>
          </p:cNvSpPr>
          <p:nvPr>
            <p:ph type="body" idx="4294967295"/>
          </p:nvPr>
        </p:nvSpPr>
        <p:spPr>
          <a:xfrm>
            <a:off x="381000" y="1600200"/>
            <a:ext cx="8305800" cy="5029200"/>
          </a:xfrm>
        </p:spPr>
        <p:txBody>
          <a:bodyPr tIns="45700" bIns="45700">
            <a:normAutofit fontScale="92500" lnSpcReduction="10000"/>
          </a:bodyPr>
          <a:lstStyle/>
          <a:p>
            <a:pPr eaLnBrk="1" fontAlgn="auto" hangingPunct="1">
              <a:lnSpc>
                <a:spcPct val="90000"/>
              </a:lnSpc>
              <a:spcBef>
                <a:spcPts val="0"/>
              </a:spcBef>
              <a:spcAft>
                <a:spcPts val="0"/>
              </a:spcAft>
              <a:buClr>
                <a:schemeClr val="dk1"/>
              </a:buClr>
              <a:buSzPct val="100000"/>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In your own words, define the following underlined terms. Use the context of the sentence to determine the meaning.  </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1</a:t>
            </a:r>
            <a:r>
              <a:rPr lang="en-US" sz="1600" dirty="0" smtClean="0">
                <a:solidFill>
                  <a:schemeClr val="dk1"/>
                </a:solidFill>
                <a:latin typeface="Calibri"/>
                <a:ea typeface="Calibri"/>
                <a:cs typeface="Calibri"/>
                <a:sym typeface="Calibri"/>
              </a:rPr>
              <a:t>)</a:t>
            </a:r>
            <a:r>
              <a:rPr lang="en-US" sz="1600" dirty="0">
                <a:sym typeface="Arial"/>
              </a:rPr>
              <a:t> </a:t>
            </a:r>
            <a:r>
              <a:rPr lang="en-US" sz="1600" dirty="0" smtClean="0">
                <a:sym typeface="Arial"/>
              </a:rPr>
              <a:t>The teen has still yet to recover from the </a:t>
            </a:r>
            <a:r>
              <a:rPr lang="en-US" sz="1600" b="1" u="sng" dirty="0" smtClean="0">
                <a:sym typeface="Arial"/>
              </a:rPr>
              <a:t>defilement </a:t>
            </a:r>
            <a:r>
              <a:rPr lang="en-US" sz="1600" dirty="0" smtClean="0">
                <a:sym typeface="Arial"/>
              </a:rPr>
              <a:t>committed against her by her best friend. </a:t>
            </a:r>
            <a:r>
              <a:rPr lang="en-US" sz="1600" dirty="0">
                <a:sym typeface="Arial"/>
              </a:rPr>
              <a:t/>
            </a:r>
            <a:br>
              <a:rPr lang="en-US" sz="1600" dirty="0">
                <a:sym typeface="Arial"/>
              </a:rPr>
            </a:br>
            <a:r>
              <a:rPr lang="en-US" sz="1600" dirty="0" smtClean="0">
                <a:solidFill>
                  <a:schemeClr val="dk1"/>
                </a:solidFill>
                <a:latin typeface="Calibri"/>
                <a:ea typeface="Calibri"/>
                <a:cs typeface="Calibri"/>
                <a:sym typeface="Calibri"/>
              </a:rPr>
              <a:t>2)</a:t>
            </a:r>
            <a:r>
              <a:rPr lang="en-US" sz="1600" dirty="0">
                <a:sym typeface="Arial"/>
              </a:rPr>
              <a:t> </a:t>
            </a:r>
            <a:r>
              <a:rPr lang="en-US" sz="1600" dirty="0" smtClean="0">
                <a:sym typeface="Arial"/>
              </a:rPr>
              <a:t>The family took a </a:t>
            </a:r>
            <a:r>
              <a:rPr lang="en-US" sz="1600" b="1" u="sng" dirty="0" smtClean="0">
                <a:sym typeface="Arial"/>
              </a:rPr>
              <a:t>pilgrimage</a:t>
            </a:r>
            <a:r>
              <a:rPr lang="en-US" sz="1600" dirty="0" smtClean="0">
                <a:sym typeface="Arial"/>
              </a:rPr>
              <a:t> to Mecca to assess and further understand the Muslim belief system. </a:t>
            </a:r>
            <a:endParaRPr lang="en-US" sz="1600" dirty="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Reread the Prologue (with a table partner) and answer the questions and finish the vocabulary for Part 2 of the Prologue.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As a class, begin working on the Tragic Hero Traits/Characteristics Double Entry </a:t>
            </a:r>
            <a:r>
              <a:rPr lang="en-US" sz="1600" dirty="0" smtClean="0">
                <a:solidFill>
                  <a:schemeClr val="dk1"/>
                </a:solidFill>
                <a:latin typeface="Calibri"/>
                <a:ea typeface="Calibri"/>
                <a:cs typeface="Calibri"/>
                <a:sym typeface="Calibri"/>
              </a:rPr>
              <a:t>Journal</a:t>
            </a:r>
            <a:endParaRPr lang="en-US" sz="1600" b="1" dirty="0" smtClean="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smtClean="0">
                <a:solidFill>
                  <a:schemeClr val="dk1"/>
                </a:solidFill>
                <a:latin typeface="Calibri"/>
                <a:ea typeface="Calibri"/>
                <a:cs typeface="Calibri"/>
                <a:sym typeface="Calibri"/>
              </a:rPr>
              <a:t>Exit Ticket: </a:t>
            </a:r>
          </a:p>
          <a:p>
            <a:pPr marL="342900" lvl="1"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On a separate half sheet of paper, provide a three to four sentence response to the following prompt: Do you believe that Oedipus deserves the fate he receives from Creon after Creon goes to speak to Apollo? Why or why not? Use the text to support your answer. </a:t>
            </a:r>
          </a:p>
          <a:p>
            <a:pPr lvl="1" eaLnBrk="1" fontAlgn="auto" hangingPunct="1">
              <a:lnSpc>
                <a:spcPct val="90000"/>
              </a:lnSpc>
              <a:spcBef>
                <a:spcPts val="380"/>
              </a:spcBef>
              <a:spcAft>
                <a:spcPts val="0"/>
              </a:spcAft>
              <a:buClr>
                <a:schemeClr val="dk1"/>
              </a:buClr>
              <a:buSzPct val="100000"/>
              <a:defRPr/>
            </a:pPr>
            <a:endParaRPr lang="en-US" sz="1600" dirty="0" smtClean="0">
              <a:solidFill>
                <a:schemeClr val="dk1"/>
              </a:solidFill>
              <a:latin typeface="Calibri"/>
              <a:ea typeface="Calibri"/>
              <a:cs typeface="Calibri"/>
              <a:sym typeface="Calibri"/>
            </a:endParaRPr>
          </a:p>
          <a:p>
            <a:pPr lvl="1" eaLnBrk="1" fontAlgn="auto" hangingPunct="1">
              <a:lnSpc>
                <a:spcPct val="90000"/>
              </a:lnSpc>
              <a:spcBef>
                <a:spcPts val="380"/>
              </a:spcBef>
              <a:spcAft>
                <a:spcPts val="0"/>
              </a:spcAft>
              <a:buClr>
                <a:schemeClr val="dk1"/>
              </a:buClr>
              <a:buSzPct val="100000"/>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lvl="2" eaLnBrk="1" fontAlgn="auto" hangingPunct="1">
              <a:lnSpc>
                <a:spcPct val="90000"/>
              </a:lnSpc>
              <a:spcBef>
                <a:spcPts val="380"/>
              </a:spcBef>
              <a:spcAft>
                <a:spcPts val="0"/>
              </a:spcAft>
              <a:buClr>
                <a:schemeClr val="dk1"/>
              </a:buClr>
              <a:buSzPct val="100000"/>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1508"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9/16/14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Answer the prompt provided in 4-5 complete sentences.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To you, what are the characteristics that help define a the term, leader? Do you consider Oedipus to be a strong leader based on what you have read so far? Why or why not? Use a quote from the text and explain it to help support your answer.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Character Map (log throughout the entire play)</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Sphinx Riddle (group work and gallery walk)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Tragic Hero Traits/ Characteristics (log through Scene 1)</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Vocab and questions for the </a:t>
            </a:r>
            <a:r>
              <a:rPr lang="en-US" sz="1600" dirty="0" err="1" smtClean="0">
                <a:solidFill>
                  <a:schemeClr val="dk1"/>
                </a:solidFill>
                <a:latin typeface="Calibri"/>
                <a:ea typeface="Calibri"/>
                <a:cs typeface="Calibri"/>
                <a:sym typeface="Calibri"/>
              </a:rPr>
              <a:t>Parados</a:t>
            </a:r>
            <a:r>
              <a:rPr lang="en-US" sz="1600" dirty="0" smtClean="0">
                <a:solidFill>
                  <a:schemeClr val="dk1"/>
                </a:solidFill>
                <a:latin typeface="Calibri"/>
                <a:ea typeface="Calibri"/>
                <a:cs typeface="Calibri"/>
                <a:sym typeface="Calibri"/>
              </a:rPr>
              <a:t> (pg. 10-12)</a:t>
            </a:r>
            <a:endParaRPr lang="en-US" sz="1600" b="1" dirty="0">
              <a:solidFill>
                <a:schemeClr val="dk1"/>
              </a:solidFill>
              <a:latin typeface="Calibri"/>
              <a:ea typeface="Calibri"/>
              <a:cs typeface="Calibri"/>
              <a:sym typeface="Calibri"/>
            </a:endParaRP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2532"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9/17/14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Participate in Table Top Twitter (4 people in a group).</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If you were Oedipus, what would you tweet regarding the message you received from Apollo via Creon? Keep your responses to 140 characters or less and write your initials next to your response.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Sphinx Riddle (group work and gallery walk)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Review Vocab and Questions for the Prologue (Part 1 and 2) and the </a:t>
            </a:r>
            <a:r>
              <a:rPr lang="en-US" sz="1600" dirty="0" err="1" smtClean="0">
                <a:solidFill>
                  <a:schemeClr val="dk1"/>
                </a:solidFill>
                <a:latin typeface="Calibri"/>
                <a:ea typeface="Calibri"/>
                <a:cs typeface="Calibri"/>
                <a:sym typeface="Calibri"/>
              </a:rPr>
              <a:t>Parados</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Commitment Form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Study for quiz on pages 1-12 for tomorrow.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3556"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9/18/14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Read the following sentences and use the context to write your own definition of the term that is underlined.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The city of Thebes was </a:t>
            </a:r>
            <a:r>
              <a:rPr lang="en-US" sz="1600" b="1" u="sng" dirty="0" smtClean="0">
                <a:solidFill>
                  <a:schemeClr val="dk1"/>
                </a:solidFill>
                <a:latin typeface="Calibri"/>
                <a:ea typeface="Calibri"/>
                <a:cs typeface="Calibri"/>
                <a:sym typeface="Calibri"/>
              </a:rPr>
              <a:t>stricken</a:t>
            </a:r>
            <a:r>
              <a:rPr lang="en-US" sz="1600" dirty="0" smtClean="0">
                <a:solidFill>
                  <a:schemeClr val="dk1"/>
                </a:solidFill>
                <a:latin typeface="Calibri"/>
                <a:ea typeface="Calibri"/>
                <a:cs typeface="Calibri"/>
                <a:sym typeface="Calibri"/>
              </a:rPr>
              <a:t> from the endless terror brought on by the Sphinx.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The residents were </a:t>
            </a:r>
            <a:r>
              <a:rPr lang="en-US" sz="1600" b="1" u="sng" dirty="0" smtClean="0">
                <a:solidFill>
                  <a:schemeClr val="dk1"/>
                </a:solidFill>
                <a:latin typeface="Calibri"/>
                <a:ea typeface="Calibri"/>
                <a:cs typeface="Calibri"/>
                <a:sym typeface="Calibri"/>
              </a:rPr>
              <a:t>riven </a:t>
            </a:r>
            <a:r>
              <a:rPr lang="en-US" sz="1600" dirty="0" smtClean="0">
                <a:solidFill>
                  <a:schemeClr val="dk1"/>
                </a:solidFill>
                <a:latin typeface="Calibri"/>
                <a:ea typeface="Calibri"/>
                <a:cs typeface="Calibri"/>
                <a:sym typeface="Calibri"/>
              </a:rPr>
              <a:t>after the unexpected murder of King Laius.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Review Vocab and Questions for the Prologue (Part 1 and 2) and the </a:t>
            </a:r>
            <a:r>
              <a:rPr lang="en-US" sz="1600" dirty="0" err="1" smtClean="0">
                <a:solidFill>
                  <a:schemeClr val="dk1"/>
                </a:solidFill>
                <a:latin typeface="Calibri"/>
                <a:ea typeface="Calibri"/>
                <a:cs typeface="Calibri"/>
                <a:sym typeface="Calibri"/>
              </a:rPr>
              <a:t>Parados</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Watch performance of the play (</a:t>
            </a:r>
            <a:r>
              <a:rPr lang="en-US" sz="1600" dirty="0" err="1" smtClean="0">
                <a:solidFill>
                  <a:schemeClr val="dk1"/>
                </a:solidFill>
                <a:latin typeface="Calibri"/>
                <a:ea typeface="Calibri"/>
                <a:cs typeface="Calibri"/>
                <a:sym typeface="Calibri"/>
              </a:rPr>
              <a:t>youtube</a:t>
            </a:r>
            <a:r>
              <a:rPr lang="en-US" sz="1600" dirty="0" smtClean="0">
                <a:solidFill>
                  <a:schemeClr val="dk1"/>
                </a:solidFill>
                <a:latin typeface="Calibri"/>
                <a:ea typeface="Calibri"/>
                <a:cs typeface="Calibri"/>
                <a:sym typeface="Calibri"/>
              </a:rPr>
              <a:t> video)</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Commitment Form </a:t>
            </a:r>
            <a:r>
              <a:rPr lang="en-US" sz="1600" dirty="0" smtClean="0">
                <a:solidFill>
                  <a:schemeClr val="dk1"/>
                </a:solidFill>
                <a:latin typeface="Calibri"/>
                <a:ea typeface="Calibri"/>
                <a:cs typeface="Calibri"/>
                <a:sym typeface="Calibri"/>
              </a:rPr>
              <a:t>(due tomorrow)</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Study for quiz on pages 1-12 for tomorrow (create flash cards for vocabulary words)</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4580"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9/19/14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Take out your questions and vocab for pages 1-12. Study for the quiz (5 minutes)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Take the quiz. DO NOT WRITE ON THE QUIZ! You will write on a separate sheet of paper. When you are done, flip your quiz over and it will be collected.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Commitment Form-Fill it out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for the remainder of </a:t>
            </a:r>
            <a:r>
              <a:rPr lang="en-US" sz="1600" dirty="0" smtClean="0">
                <a:solidFill>
                  <a:schemeClr val="dk1"/>
                </a:solidFill>
                <a:latin typeface="Calibri"/>
                <a:ea typeface="Calibri"/>
                <a:cs typeface="Calibri"/>
                <a:sym typeface="Calibri"/>
              </a:rPr>
              <a:t>class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**Look up your Lexile for your book @ </a:t>
            </a:r>
            <a:r>
              <a:rPr lang="en-US" sz="1600" b="1" dirty="0" smtClean="0">
                <a:solidFill>
                  <a:schemeClr val="dk1"/>
                </a:solidFill>
                <a:latin typeface="Calibri"/>
                <a:ea typeface="Calibri"/>
                <a:cs typeface="Calibri"/>
                <a:sym typeface="Calibri"/>
              </a:rPr>
              <a:t>schoolastic.com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What I am reading:  Gone Girl by Gillian Flynn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**Homework: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	Go to the football game and cheer on the Pioneers tonight! Enjoy your weekend! </a:t>
            </a:r>
            <a:r>
              <a:rPr lang="en-US" sz="1600" b="1" dirty="0" smtClean="0">
                <a:solidFill>
                  <a:schemeClr val="dk1"/>
                </a:solidFill>
                <a:latin typeface="Calibri"/>
                <a:ea typeface="Calibri"/>
                <a:cs typeface="Calibri"/>
                <a:sym typeface="Wingdings" panose="05000000000000000000" pitchFamily="2" charset="2"/>
              </a:rPr>
              <a:t> </a:t>
            </a:r>
            <a:endParaRPr lang="en-US" sz="16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5604"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7938"/>
            <a:ext cx="1362075" cy="142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9/8/16 Agenda</a:t>
            </a:r>
          </a:p>
        </p:txBody>
      </p:sp>
      <p:sp>
        <p:nvSpPr>
          <p:cNvPr id="58" name="Shape 58"/>
          <p:cNvSpPr txBox="1">
            <a:spLocks noGrp="1"/>
          </p:cNvSpPr>
          <p:nvPr>
            <p:ph type="body" idx="4294967295"/>
          </p:nvPr>
        </p:nvSpPr>
        <p:spPr>
          <a:xfrm>
            <a:off x="152400" y="934938"/>
            <a:ext cx="8839200" cy="54658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3200" b="1" dirty="0">
                <a:latin typeface="+mn-lt"/>
                <a:ea typeface="Calibri"/>
                <a:cs typeface="Calibri"/>
                <a:sym typeface="Calibri"/>
              </a:rPr>
              <a:t>Bell Work:</a:t>
            </a:r>
            <a:r>
              <a:rPr lang="en-US" sz="3200" dirty="0">
                <a:latin typeface="+mn-lt"/>
                <a:ea typeface="Calibri"/>
                <a:cs typeface="Calibri"/>
                <a:sym typeface="Calibri"/>
              </a:rPr>
              <a:t> </a:t>
            </a:r>
            <a:r>
              <a:rPr lang="en-US" sz="2900" dirty="0" smtClean="0">
                <a:latin typeface="+mn-lt"/>
                <a:ea typeface="Calibri"/>
                <a:cs typeface="Calibri"/>
                <a:sym typeface="Calibri"/>
              </a:rPr>
              <a:t>On a sheet of paper, which you will keep in your binder, </a:t>
            </a:r>
            <a:r>
              <a:rPr lang="en-US" sz="2900" dirty="0">
                <a:latin typeface="+mn-lt"/>
              </a:rPr>
              <a:t>l</a:t>
            </a:r>
            <a:r>
              <a:rPr lang="en-US" sz="2900" dirty="0" smtClean="0">
                <a:latin typeface="+mn-lt"/>
              </a:rPr>
              <a:t>ist </a:t>
            </a:r>
            <a:r>
              <a:rPr lang="en-US" sz="2900" dirty="0">
                <a:latin typeface="+mn-lt"/>
              </a:rPr>
              <a:t>three goals you have for this class and how you plan to accomplish them (i.e. "I want an A," or "I want to improve my reading level."). Also, please mention any suggestions that you can give me to help you achieve the goals you addressed. </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3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3200" b="1" dirty="0" smtClean="0">
                <a:latin typeface="+mn-lt"/>
                <a:ea typeface="Calibri"/>
                <a:cs typeface="Calibri"/>
                <a:sym typeface="Calibri"/>
              </a:rPr>
              <a:t>In </a:t>
            </a:r>
            <a:r>
              <a:rPr lang="en-US" sz="32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Sign up for everything assignment (using the </a:t>
            </a:r>
            <a:r>
              <a:rPr lang="en-US" sz="2900" dirty="0" err="1" smtClean="0">
                <a:latin typeface="+mn-lt"/>
                <a:ea typeface="Calibri"/>
                <a:cs typeface="Calibri"/>
                <a:sym typeface="Calibri"/>
              </a:rPr>
              <a:t>chromebooks</a:t>
            </a:r>
            <a:r>
              <a:rPr lang="en-US" sz="29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2</a:t>
            </a:r>
            <a:r>
              <a:rPr lang="en-US" sz="2900" baseline="30000" dirty="0" smtClean="0">
                <a:latin typeface="+mn-lt"/>
                <a:ea typeface="Calibri"/>
                <a:cs typeface="Calibri"/>
                <a:sym typeface="Calibri"/>
              </a:rPr>
              <a:t>nd</a:t>
            </a:r>
            <a:r>
              <a:rPr lang="en-US" sz="29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3</a:t>
            </a:r>
            <a:r>
              <a:rPr lang="en-US" sz="2900" baseline="30000" dirty="0" smtClean="0">
                <a:latin typeface="+mn-lt"/>
                <a:ea typeface="Calibri"/>
                <a:cs typeface="Calibri"/>
                <a:sym typeface="Calibri"/>
              </a:rPr>
              <a:t>rd</a:t>
            </a:r>
            <a:r>
              <a:rPr lang="en-US" sz="29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5</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6</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a:t>
            </a:r>
            <a:r>
              <a:rPr lang="en-US" sz="2900" dirty="0" err="1" smtClean="0">
                <a:latin typeface="+mn-lt"/>
                <a:ea typeface="Calibri"/>
                <a:cs typeface="Calibri"/>
                <a:sym typeface="Calibri"/>
              </a:rPr>
              <a:t>xuxnspu</a:t>
            </a:r>
            <a:endParaRPr lang="en-US" sz="29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29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2900" dirty="0">
                <a:latin typeface="+mn-lt"/>
                <a:ea typeface="Calibri"/>
                <a:cs typeface="Calibri"/>
                <a:sym typeface="Calibri"/>
                <a:hlinkClick r:id="rId3"/>
              </a:rPr>
              <a:t>https://</a:t>
            </a:r>
            <a:r>
              <a:rPr lang="en-US" sz="2900" dirty="0" smtClean="0">
                <a:latin typeface="+mn-lt"/>
                <a:ea typeface="Calibri"/>
                <a:cs typeface="Calibri"/>
                <a:sym typeface="Calibri"/>
                <a:hlinkClick r:id="rId3"/>
              </a:rPr>
              <a:t>goo.gl/forms/71QMaW4LMCSvA3rC2</a:t>
            </a:r>
            <a:endParaRPr lang="en-US" sz="29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32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3200" b="1" dirty="0" smtClean="0">
                <a:latin typeface="+mn-lt"/>
                <a:ea typeface="Calibri"/>
                <a:cs typeface="Calibri"/>
                <a:sym typeface="Calibri"/>
              </a:rPr>
              <a:t>Homework</a:t>
            </a:r>
            <a:r>
              <a:rPr lang="en-US" sz="32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 (must be submitted before your class tomorrow)</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Blog = </a:t>
            </a:r>
            <a:r>
              <a:rPr lang="en-US" sz="2900" u="sng" dirty="0" err="1" smtClean="0">
                <a:solidFill>
                  <a:schemeClr val="bg2">
                    <a:lumMod val="60000"/>
                    <a:lumOff val="40000"/>
                  </a:schemeClr>
                </a:solidFill>
                <a:latin typeface="+mn-lt"/>
                <a:ea typeface="Calibri"/>
                <a:cs typeface="Calibri"/>
                <a:sym typeface="Calibri"/>
              </a:rPr>
              <a:t>iblog.dearbornschools.org</a:t>
            </a:r>
            <a:r>
              <a:rPr lang="en-US" sz="2900" u="sng" dirty="0" smtClean="0">
                <a:solidFill>
                  <a:schemeClr val="bg2">
                    <a:lumMod val="60000"/>
                    <a:lumOff val="40000"/>
                  </a:schemeClr>
                </a:solidFill>
                <a:latin typeface="+mn-lt"/>
                <a:ea typeface="Calibri"/>
                <a:cs typeface="Calibri"/>
                <a:sym typeface="Calibri"/>
              </a:rPr>
              <a:t>/</a:t>
            </a:r>
            <a:r>
              <a:rPr lang="en-US" sz="2900" u="sng" dirty="0" err="1" smtClean="0">
                <a:solidFill>
                  <a:schemeClr val="bg2">
                    <a:lumMod val="60000"/>
                    <a:lumOff val="40000"/>
                  </a:schemeClr>
                </a:solidFill>
                <a:latin typeface="+mn-lt"/>
                <a:ea typeface="Calibri"/>
                <a:cs typeface="Calibri"/>
                <a:sym typeface="Calibri"/>
              </a:rPr>
              <a:t>schmitthappens</a:t>
            </a:r>
            <a:r>
              <a:rPr lang="en-US" sz="29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Email = </a:t>
            </a:r>
            <a:r>
              <a:rPr lang="en-US" sz="2900" u="sng" dirty="0" smtClean="0">
                <a:solidFill>
                  <a:schemeClr val="bg2">
                    <a:lumMod val="60000"/>
                    <a:lumOff val="40000"/>
                  </a:schemeClr>
                </a:solidFill>
                <a:latin typeface="+mn-lt"/>
                <a:ea typeface="Calibri"/>
                <a:cs typeface="Calibri"/>
                <a:sym typeface="Calibri"/>
              </a:rPr>
              <a:t>schmitm1@dearbornschools.org</a:t>
            </a:r>
            <a:endParaRPr lang="en-US" sz="29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838614476"/>
      </p:ext>
    </p:extLst>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9/22/14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Take out books and flip to page 12.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 a class, assign roles and read Scene 1 from Oedipus Rex (pg. 12-15)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Split into groups of 5 and finish reading Scene 1 (pg. 16-25)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questions and complete vocab </a:t>
            </a:r>
            <a:r>
              <a:rPr lang="en-US" sz="1600" b="1" dirty="0" smtClean="0">
                <a:solidFill>
                  <a:schemeClr val="dk1"/>
                </a:solidFill>
                <a:latin typeface="Calibri"/>
                <a:ea typeface="Calibri"/>
                <a:cs typeface="Calibri"/>
                <a:sym typeface="Calibri"/>
              </a:rPr>
              <a:t>(due tomorrow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Begin filling out plot summary </a:t>
            </a:r>
            <a:r>
              <a:rPr lang="en-US" sz="1600" b="1" dirty="0" smtClean="0">
                <a:solidFill>
                  <a:schemeClr val="dk1"/>
                </a:solidFill>
                <a:latin typeface="Calibri"/>
                <a:ea typeface="Calibri"/>
                <a:cs typeface="Calibri"/>
                <a:sym typeface="Calibri"/>
              </a:rPr>
              <a:t>(due tomorrow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Fill out Tragic Hero Double Entry Journal (log), **Take out notes on tragic hero traits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6628"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9/23/14 Agenda</a:t>
            </a:r>
          </a:p>
        </p:txBody>
      </p:sp>
      <p:sp>
        <p:nvSpPr>
          <p:cNvPr id="103" name="Shape 103"/>
          <p:cNvSpPr txBox="1">
            <a:spLocks noGrp="1"/>
          </p:cNvSpPr>
          <p:nvPr>
            <p:ph type="body" idx="4294967295"/>
          </p:nvPr>
        </p:nvSpPr>
        <p:spPr>
          <a:xfrm>
            <a:off x="228600" y="1447800"/>
            <a:ext cx="8458200" cy="5029200"/>
          </a:xfrm>
        </p:spPr>
        <p:txBody>
          <a:bodyPr tIns="45700" bIns="45700">
            <a:normAutofit fontScale="92500"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Provide the meaning of the bold word in each sentence.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1143000" lvl="2"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Oedipus’ </a:t>
            </a:r>
            <a:r>
              <a:rPr lang="en-US" sz="1600" b="1" dirty="0" smtClean="0">
                <a:solidFill>
                  <a:schemeClr val="dk1"/>
                </a:solidFill>
                <a:latin typeface="Calibri"/>
                <a:ea typeface="Calibri"/>
                <a:cs typeface="Calibri"/>
                <a:sym typeface="Calibri"/>
              </a:rPr>
              <a:t>hamartia</a:t>
            </a:r>
            <a:r>
              <a:rPr lang="en-US" sz="1600" dirty="0" smtClean="0">
                <a:solidFill>
                  <a:schemeClr val="dk1"/>
                </a:solidFill>
                <a:latin typeface="Calibri"/>
                <a:ea typeface="Calibri"/>
                <a:cs typeface="Calibri"/>
                <a:sym typeface="Calibri"/>
              </a:rPr>
              <a:t> is due to having too much confidence.</a:t>
            </a:r>
          </a:p>
          <a:p>
            <a:pPr marL="1143000" lvl="2"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Oedipus experiences </a:t>
            </a:r>
            <a:r>
              <a:rPr lang="en-US" sz="1600" b="1" dirty="0" err="1" smtClean="0">
                <a:solidFill>
                  <a:schemeClr val="dk1"/>
                </a:solidFill>
                <a:latin typeface="Calibri"/>
                <a:ea typeface="Calibri"/>
                <a:cs typeface="Calibri"/>
                <a:sym typeface="Calibri"/>
              </a:rPr>
              <a:t>perpeteia</a:t>
            </a:r>
            <a:r>
              <a:rPr lang="en-US" sz="1600" dirty="0" smtClean="0">
                <a:solidFill>
                  <a:schemeClr val="dk1"/>
                </a:solidFill>
                <a:latin typeface="Calibri"/>
                <a:ea typeface="Calibri"/>
                <a:cs typeface="Calibri"/>
                <a:sym typeface="Calibri"/>
              </a:rPr>
              <a:t> when </a:t>
            </a:r>
            <a:r>
              <a:rPr lang="en-US" sz="1600" dirty="0" err="1" smtClean="0">
                <a:solidFill>
                  <a:schemeClr val="dk1"/>
                </a:solidFill>
                <a:latin typeface="Calibri"/>
                <a:ea typeface="Calibri"/>
                <a:cs typeface="Calibri"/>
                <a:sym typeface="Calibri"/>
              </a:rPr>
              <a:t>Teresias</a:t>
            </a:r>
            <a:r>
              <a:rPr lang="en-US" sz="1600" dirty="0" smtClean="0">
                <a:solidFill>
                  <a:schemeClr val="dk1"/>
                </a:solidFill>
                <a:latin typeface="Calibri"/>
                <a:ea typeface="Calibri"/>
                <a:cs typeface="Calibri"/>
                <a:sym typeface="Calibri"/>
              </a:rPr>
              <a:t> accuses him of various crimes.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 a class, assign roles and read Scene 1 from Oedipus Rex (pg. 12-15)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Split into groups of 5 and finish reading Scene 1 (pg. 16-25)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questions and complete vocab as a group </a:t>
            </a:r>
            <a:r>
              <a:rPr lang="en-US" sz="1600" b="1" dirty="0" smtClean="0">
                <a:solidFill>
                  <a:schemeClr val="dk1"/>
                </a:solidFill>
                <a:latin typeface="Calibri"/>
                <a:ea typeface="Calibri"/>
                <a:cs typeface="Calibri"/>
                <a:sym typeface="Calibri"/>
              </a:rPr>
              <a:t>(due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Begin filling out plot summary </a:t>
            </a:r>
            <a:r>
              <a:rPr lang="en-US" sz="1600" b="1" dirty="0" smtClean="0">
                <a:solidFill>
                  <a:schemeClr val="dk1"/>
                </a:solidFill>
                <a:latin typeface="Calibri"/>
                <a:ea typeface="Calibri"/>
                <a:cs typeface="Calibri"/>
                <a:sym typeface="Calibri"/>
              </a:rPr>
              <a:t>(due tomorrow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Fill out Tragic Hero Double Entry Journal (log), **Take out notes on tragic hero traits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Wednesday and Thursday during C lunch or after school on Wednesday or Thursday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7652"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9/24/14 Agenda</a:t>
            </a:r>
          </a:p>
        </p:txBody>
      </p:sp>
      <p:sp>
        <p:nvSpPr>
          <p:cNvPr id="103" name="Shape 103"/>
          <p:cNvSpPr txBox="1">
            <a:spLocks noGrp="1"/>
          </p:cNvSpPr>
          <p:nvPr>
            <p:ph type="body" idx="4294967295"/>
          </p:nvPr>
        </p:nvSpPr>
        <p:spPr>
          <a:xfrm>
            <a:off x="228600" y="1066800"/>
            <a:ext cx="8458200" cy="5029200"/>
          </a:xfrm>
        </p:spPr>
        <p:txBody>
          <a:bodyPr tIns="45700" bIns="45700">
            <a:normAutofit fontScale="92500"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How do you feel when someone tells you that you are not meeting expectations. Do you sometimes agree with them? Do you sometimes try to prove them wrong through your actions? How do you respond or react to this statement? Provide your answer in 4-5 sentences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identify the characteristics that help define the tragic hero in a piece of literature.</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-Read and “Talk to the Text” the article titled “So Long, Brett Favre”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With a partner, create a T-Chart to compare Oedipus to Brett Favre using the five characteristics and additional characteristics of the tragic hero.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Choose a tragic hero from the list provided and explain how each characteristic can be used to define them (due at the end of the hour). </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N/A</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Wednesday and Thursday during C lunch or after school on Wednesday or Thursday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8676"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9/25/14 Agenda</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Vote for Homecoming Court (only if you are scheduled to graduate in June). **Finish working on your Comparison Charts w/ your partner from yesterday’s class (15 </a:t>
            </a:r>
            <a:r>
              <a:rPr lang="en-US" sz="1600" dirty="0" err="1" smtClean="0">
                <a:solidFill>
                  <a:schemeClr val="dk1"/>
                </a:solidFill>
                <a:latin typeface="Calibri"/>
                <a:ea typeface="Calibri"/>
                <a:cs typeface="Calibri"/>
                <a:sym typeface="Calibri"/>
              </a:rPr>
              <a:t>mins</a:t>
            </a:r>
            <a:r>
              <a:rPr lang="en-US" sz="1600"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-Finish Comparison Chart Assignment w/ partner from yesterday.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Explain Window Notes for Scene 2</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(2 points extra credit for volunteers)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Read Scene 2 from </a:t>
            </a:r>
            <a:r>
              <a:rPr lang="en-US" sz="1600" i="1" dirty="0" smtClean="0">
                <a:solidFill>
                  <a:schemeClr val="dk1"/>
                </a:solidFill>
                <a:latin typeface="Calibri"/>
                <a:ea typeface="Calibri"/>
                <a:cs typeface="Calibri"/>
                <a:sym typeface="Calibri"/>
              </a:rPr>
              <a:t>Oedipus Rex </a:t>
            </a:r>
            <a:r>
              <a:rPr lang="en-US" sz="1600" dirty="0" smtClean="0">
                <a:solidFill>
                  <a:schemeClr val="dk1"/>
                </a:solidFill>
                <a:latin typeface="Calibri"/>
                <a:ea typeface="Calibri"/>
                <a:cs typeface="Calibri"/>
                <a:sym typeface="Calibri"/>
              </a:rPr>
              <a:t>(as a class).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Read Scene 2 (use </a:t>
            </a:r>
            <a:r>
              <a:rPr lang="en-US" sz="1600" dirty="0" err="1" smtClean="0">
                <a:solidFill>
                  <a:schemeClr val="dk1"/>
                </a:solidFill>
                <a:latin typeface="Calibri"/>
                <a:ea typeface="Calibri"/>
                <a:cs typeface="Calibri"/>
                <a:sym typeface="Calibri"/>
              </a:rPr>
              <a:t>sparknotes</a:t>
            </a:r>
            <a:r>
              <a:rPr lang="en-US" sz="1600" dirty="0" smtClean="0">
                <a:solidFill>
                  <a:schemeClr val="dk1"/>
                </a:solidFill>
                <a:latin typeface="Calibri"/>
                <a:ea typeface="Calibri"/>
                <a:cs typeface="Calibri"/>
                <a:sym typeface="Calibri"/>
              </a:rPr>
              <a:t> at home for plot summaries)</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Today during C lunch or after school in E-7</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Announcements: </a:t>
            </a:r>
            <a:r>
              <a:rPr lang="en-US" sz="1600" dirty="0" smtClean="0">
                <a:solidFill>
                  <a:schemeClr val="dk1"/>
                </a:solidFill>
                <a:latin typeface="Calibri"/>
                <a:ea typeface="Calibri"/>
                <a:cs typeface="Calibri"/>
                <a:sym typeface="Calibri"/>
              </a:rPr>
              <a:t>Bring your SSR book and binder to class tomorrow. I will help get you organized and review a list of assignments that have been assigned so far this M.P.</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9700"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(2</a:t>
            </a:r>
            <a:r>
              <a:rPr lang="en-US" altLang="en-US" sz="4400" baseline="30000" smtClean="0">
                <a:latin typeface="Calibri" pitchFamily="34" charset="0"/>
                <a:cs typeface="Arial" charset="0"/>
                <a:sym typeface="Calibri" pitchFamily="34" charset="0"/>
              </a:rPr>
              <a:t>nd</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Provide one example from Scene 2 of Oedipus Rex that you understand and provide one example of the text that you did not understand. Explain why for both sections.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and review Scene 2 (as a class)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 re-read Scene 2 if necessary</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0724"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(4</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&amp; 5</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Write a metaphor for Oedipus as a character. Example: Oedipus is an abandoned house. There is no easy solution to the problem. People take advantage of the space, yet, no one wants to help with the doomed situation.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Finish Partner Assignment (Brett Favre article from Wed.)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a:solidFill>
                  <a:schemeClr val="dk1"/>
                </a:solidFill>
                <a:latin typeface="Calibri"/>
                <a:ea typeface="Calibri"/>
                <a:cs typeface="Calibri"/>
                <a:sym typeface="Calibri"/>
              </a:rPr>
              <a:t>Sign up for Google Classroom using the computers (last 10 minutes of class</a:t>
            </a:r>
            <a:r>
              <a:rPr lang="en-US" sz="1600" dirty="0" smtClean="0">
                <a:solidFill>
                  <a:schemeClr val="dk1"/>
                </a:solidFill>
                <a:latin typeface="Calibri"/>
                <a:ea typeface="Calibri"/>
                <a:cs typeface="Calibri"/>
                <a:sym typeface="Calibri"/>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1748"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(6</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With your table, write down five norms, or “rules” that need to happen on a daily basis in order to create a successful classroom environment. Then, write down two actions that you need to perform each day in order to succeed in my class. Finally, right one suggestion for me to state what I can do to help the class succeed. **Write it all on one sheet. Write in separate colors and include your name next to your personal statements (not for the entire group).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Finish Partner Assignment (Brett Favre article from Wed.)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a:solidFill>
                  <a:schemeClr val="dk1"/>
                </a:solidFill>
                <a:latin typeface="Calibri"/>
                <a:ea typeface="Calibri"/>
                <a:cs typeface="Calibri"/>
                <a:sym typeface="Calibri"/>
              </a:rPr>
              <a:t>Sign up for Google Classroom using the computers (last 10 minutes of class</a:t>
            </a:r>
            <a:r>
              <a:rPr lang="en-US" sz="1600" dirty="0" smtClean="0">
                <a:solidFill>
                  <a:schemeClr val="dk1"/>
                </a:solidFill>
                <a:latin typeface="Calibri"/>
                <a:ea typeface="Calibri"/>
                <a:cs typeface="Calibri"/>
                <a:sym typeface="Calibri"/>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2772"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9/29/14 Agenda </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Do you think Oedipus is a strong leader? Why or why not? Include textual evidence to support your answer. Provide additional reasons to explain your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and Read Scene 3 (as a class)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Complete Window Notes for Scene 3 (do not turn in, it will be in a packet with Scene 4).</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smtClean="0">
                <a:solidFill>
                  <a:schemeClr val="dk1"/>
                </a:solidFill>
                <a:latin typeface="Calibri"/>
                <a:ea typeface="Calibri"/>
                <a:cs typeface="Calibri"/>
                <a:sym typeface="Calibri"/>
              </a:rPr>
              <a:t>Write a four sentence response to the following question: How are Oedipus and Jocasta’s (</a:t>
            </a:r>
            <a:r>
              <a:rPr lang="en-US" sz="1600" dirty="0" err="1" smtClean="0">
                <a:solidFill>
                  <a:schemeClr val="dk1"/>
                </a:solidFill>
                <a:latin typeface="Calibri"/>
                <a:ea typeface="Calibri"/>
                <a:cs typeface="Calibri"/>
                <a:sym typeface="Calibri"/>
              </a:rPr>
              <a:t>Iocaste</a:t>
            </a:r>
            <a:r>
              <a:rPr lang="en-US" sz="1600" dirty="0" smtClean="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3796"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9/30/14 Agenda </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Write </a:t>
            </a:r>
            <a:r>
              <a:rPr lang="en-US" sz="1600" dirty="0">
                <a:solidFill>
                  <a:schemeClr val="dk1"/>
                </a:solidFill>
                <a:latin typeface="Calibri"/>
                <a:ea typeface="Calibri"/>
                <a:cs typeface="Calibri"/>
                <a:sym typeface="Calibri"/>
              </a:rPr>
              <a:t>a four sentence response to the following question: How are Oedipus and Jocasta’s (</a:t>
            </a:r>
            <a:r>
              <a:rPr lang="en-US" sz="1600" dirty="0" err="1">
                <a:solidFill>
                  <a:schemeClr val="dk1"/>
                </a:solidFill>
                <a:latin typeface="Calibri"/>
                <a:ea typeface="Calibri"/>
                <a:cs typeface="Calibri"/>
                <a:sym typeface="Calibri"/>
              </a:rPr>
              <a:t>Iocaste</a:t>
            </a:r>
            <a:r>
              <a:rPr lang="en-US" sz="1600" dirty="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Complete Window Notes for Scene 3 (turn in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Character Sketch Activity (groups of 3)</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smtClean="0">
                <a:solidFill>
                  <a:schemeClr val="dk1"/>
                </a:solidFill>
                <a:latin typeface="Calibri"/>
                <a:ea typeface="Calibri"/>
                <a:cs typeface="Calibri"/>
                <a:sym typeface="Calibri"/>
              </a:rPr>
              <a:t>Write a four sentence response to the following question: How are Oedipus and Jocasta’s (</a:t>
            </a:r>
            <a:r>
              <a:rPr lang="en-US" sz="1600" dirty="0" err="1" smtClean="0">
                <a:solidFill>
                  <a:schemeClr val="dk1"/>
                </a:solidFill>
                <a:latin typeface="Calibri"/>
                <a:ea typeface="Calibri"/>
                <a:cs typeface="Calibri"/>
                <a:sym typeface="Calibri"/>
              </a:rPr>
              <a:t>Iocaste</a:t>
            </a:r>
            <a:r>
              <a:rPr lang="en-US" sz="1600" dirty="0" smtClean="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4820"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10/1/14 Agenda </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Continue working on your group posters, “Character Sketch” (you will have 20 minutes or you will turn it in first thing tomorrow).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determine the meaning of words and phrases as they are used in text, including figurative and connotative meanings.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In </a:t>
            </a:r>
            <a:r>
              <a:rPr lang="en-US" sz="1600" b="1" dirty="0">
                <a:solidFill>
                  <a:schemeClr val="dk1"/>
                </a:solidFill>
                <a:latin typeface="Calibri"/>
                <a:ea typeface="Calibri"/>
                <a:cs typeface="Calibri"/>
                <a:sym typeface="Calibri"/>
              </a:rPr>
              <a:t>Class Activities:</a:t>
            </a:r>
            <a:endParaRPr lang="en-US" sz="16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Character Sketch Activity (groups of 3)</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Check in Window Notes for Scene 3 w/ me (if you didn’t turn in the assignment, yesterday). </a:t>
            </a:r>
            <a:endParaRPr lang="en-US" sz="1600"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Play “</a:t>
            </a:r>
            <a:r>
              <a:rPr lang="en-US" sz="1600" dirty="0">
                <a:solidFill>
                  <a:schemeClr val="dk1"/>
                </a:solidFill>
                <a:latin typeface="Calibri"/>
                <a:ea typeface="Calibri"/>
                <a:cs typeface="Calibri"/>
                <a:sym typeface="Calibri"/>
              </a:rPr>
              <a:t>I have this word, ________, who has the definition?” **Find your partner and then create a sentence/example using the vocabulary term or character’s name. </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Study for your quiz on Scenes 2 and 3</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5844"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37541</TotalTime>
  <Words>16931</Words>
  <Application>Microsoft Macintosh PowerPoint</Application>
  <PresentationFormat>On-screen Show (4:3)</PresentationFormat>
  <Paragraphs>2196</Paragraphs>
  <Slides>129</Slides>
  <Notes>106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129</vt:i4>
      </vt:variant>
    </vt:vector>
  </HeadingPairs>
  <TitlesOfParts>
    <vt:vector size="137" baseType="lpstr">
      <vt:lpstr>Courier New</vt:lpstr>
      <vt:lpstr>Kristen ITC</vt:lpstr>
      <vt:lpstr>Times New Roman</vt:lpstr>
      <vt:lpstr>Wingdings</vt:lpstr>
      <vt:lpstr>Arial</vt:lpstr>
      <vt:lpstr>Calibri</vt:lpstr>
      <vt:lpstr>1_Office Theme</vt:lpstr>
      <vt:lpstr>Default Design</vt:lpstr>
      <vt:lpstr>Language Arts 5  Daily Agenda</vt:lpstr>
      <vt:lpstr>9/6/16 Agenda</vt:lpstr>
      <vt:lpstr>Mr. Mike Schmitt</vt:lpstr>
      <vt:lpstr>Mr. Mike Schmitt</vt:lpstr>
      <vt:lpstr>Mr. Mike Schmidt</vt:lpstr>
      <vt:lpstr>Mr. Mike Schmitt</vt:lpstr>
      <vt:lpstr>9/7/16 Agenda</vt:lpstr>
      <vt:lpstr>9/7/16 Icebreaker</vt:lpstr>
      <vt:lpstr>9/8/16 Agenda</vt:lpstr>
      <vt:lpstr>9/8/16 Agenda</vt:lpstr>
      <vt:lpstr>9/9/16 Agenda</vt:lpstr>
      <vt:lpstr>9/13/16 Agenda</vt:lpstr>
      <vt:lpstr>9/14/16 Agenda</vt:lpstr>
      <vt:lpstr>9/14/16 Agenda</vt:lpstr>
      <vt:lpstr>9/19/16 Agenda</vt:lpstr>
      <vt:lpstr>9/22/16 Agenda</vt:lpstr>
      <vt:lpstr>9/23/16 Agenda</vt:lpstr>
      <vt:lpstr>9/26/16 Agenda</vt:lpstr>
      <vt:lpstr>9/26/16 Agenda</vt:lpstr>
      <vt:lpstr>9/27/16 Agenda</vt:lpstr>
      <vt:lpstr>9/27/16 Agenda</vt:lpstr>
      <vt:lpstr>9/28/16 Agenda</vt:lpstr>
      <vt:lpstr>9/28/16 Record Practice Scores</vt:lpstr>
      <vt:lpstr>9/29/16 Agenda</vt:lpstr>
      <vt:lpstr>9/29/16 Agenda</vt:lpstr>
      <vt:lpstr>9/30/16 Agenda</vt:lpstr>
      <vt:lpstr>10/3/16 Agenda</vt:lpstr>
      <vt:lpstr>10/3/16 Agenda</vt:lpstr>
      <vt:lpstr>10/4/16 Agenda</vt:lpstr>
      <vt:lpstr>10/4/16 Agenda</vt:lpstr>
      <vt:lpstr>10/5/16 Agenda</vt:lpstr>
      <vt:lpstr>10/5/16 Agenda</vt:lpstr>
      <vt:lpstr>10/6/16 Agenda</vt:lpstr>
      <vt:lpstr>10/7/16 Agenda</vt:lpstr>
      <vt:lpstr>10/7/16 Agenda</vt:lpstr>
      <vt:lpstr>10/10/16 Agenda</vt:lpstr>
      <vt:lpstr>10/11/16 Agenda</vt:lpstr>
      <vt:lpstr>10/12/16 Agenda</vt:lpstr>
      <vt:lpstr>10/13/16 Agenda</vt:lpstr>
      <vt:lpstr>10/13/16 Agenda</vt:lpstr>
      <vt:lpstr>10/14/16 Agenda</vt:lpstr>
      <vt:lpstr>10/18/16 Agenda</vt:lpstr>
      <vt:lpstr>PowerPoint Presentation</vt:lpstr>
      <vt:lpstr>10/19/16 Agenda</vt:lpstr>
      <vt:lpstr>PowerPoint Presentation</vt:lpstr>
      <vt:lpstr>10/20/16 Agenda</vt:lpstr>
      <vt:lpstr>PowerPoint Presentation</vt:lpstr>
      <vt:lpstr>10/21/16 Agenda</vt:lpstr>
      <vt:lpstr>10/24/16 Agenda</vt:lpstr>
      <vt:lpstr>10/26/16 Agenda</vt:lpstr>
      <vt:lpstr>PowerPoint Presentation</vt:lpstr>
      <vt:lpstr>10/27/16 Agenda</vt:lpstr>
      <vt:lpstr>PowerPoint Presentation</vt:lpstr>
      <vt:lpstr>10/31/16 Agenda</vt:lpstr>
      <vt:lpstr>11/1/16 Agenda</vt:lpstr>
      <vt:lpstr>PowerPoint Presentation</vt:lpstr>
      <vt:lpstr>11/2/16 Agenda</vt:lpstr>
      <vt:lpstr>PowerPoint Presentation</vt:lpstr>
      <vt:lpstr>11/3/16 Agenda</vt:lpstr>
      <vt:lpstr>PowerPoint Presentation</vt:lpstr>
      <vt:lpstr>11/4/16 Agenda</vt:lpstr>
      <vt:lpstr>PowerPoint Presentation</vt:lpstr>
      <vt:lpstr>11/7/16 Agenda</vt:lpstr>
      <vt:lpstr>PowerPoint Presentation</vt:lpstr>
      <vt:lpstr>11/9/16 Agenda</vt:lpstr>
      <vt:lpstr>11/10/16 Agenda</vt:lpstr>
      <vt:lpstr>PowerPoint Presentation</vt:lpstr>
      <vt:lpstr>11/10/16 Agenda</vt:lpstr>
      <vt:lpstr>PowerPoint Presentation</vt:lpstr>
      <vt:lpstr>11/14/16 Agenda</vt:lpstr>
      <vt:lpstr>PowerPoint Presentation</vt:lpstr>
      <vt:lpstr>11/15/16 Agenda</vt:lpstr>
      <vt:lpstr>PowerPoint Presentation</vt:lpstr>
      <vt:lpstr>11/16/16 Agenda</vt:lpstr>
      <vt:lpstr>PowerPoint Presentation</vt:lpstr>
      <vt:lpstr>11/17/16 Agenda</vt:lpstr>
      <vt:lpstr>PowerPoint Presentation</vt:lpstr>
      <vt:lpstr>9/3/14</vt:lpstr>
      <vt:lpstr> 9/4/14 Agenda</vt:lpstr>
      <vt:lpstr>9/5/14 Agenda</vt:lpstr>
      <vt:lpstr>9/8 Agenda</vt:lpstr>
      <vt:lpstr>9/9/14 Agenda</vt:lpstr>
      <vt:lpstr>9/10/14 Agenda</vt:lpstr>
      <vt:lpstr>9/11/14 Agenda</vt:lpstr>
      <vt:lpstr>9/15/14 Agenda</vt:lpstr>
      <vt:lpstr>9/16/14 Agenda</vt:lpstr>
      <vt:lpstr>9/17/14 Agenda</vt:lpstr>
      <vt:lpstr>9/18/14 Agenda</vt:lpstr>
      <vt:lpstr>9/19/14 Agenda</vt:lpstr>
      <vt:lpstr>9/22/14 Agenda</vt:lpstr>
      <vt:lpstr>9/23/14 Agenda</vt:lpstr>
      <vt:lpstr>9/24/14 Agenda</vt:lpstr>
      <vt:lpstr>9/25/14 Agenda</vt:lpstr>
      <vt:lpstr>9/26/14 Agenda (2nd hour)</vt:lpstr>
      <vt:lpstr>9/26/14 Agenda (4th &amp; 5th hour)</vt:lpstr>
      <vt:lpstr>9/26/14 Agenda (6th hour)</vt:lpstr>
      <vt:lpstr>9/29/14 Agenda </vt:lpstr>
      <vt:lpstr>9/30/14 Agenda </vt:lpstr>
      <vt:lpstr>10/1/14 Agenda </vt:lpstr>
      <vt:lpstr>10/2/14 Agenda </vt:lpstr>
      <vt:lpstr>10/7/14 Agenda </vt:lpstr>
      <vt:lpstr>10/8/14 Agenda </vt:lpstr>
      <vt:lpstr>10/8/14 Agenda (4th-6th Hour)</vt:lpstr>
      <vt:lpstr>10/9/14 Agenda</vt:lpstr>
      <vt:lpstr>10/10/14 Agenda</vt:lpstr>
      <vt:lpstr>10/13/14 Agenda</vt:lpstr>
      <vt:lpstr>10/14/14 Agenda</vt:lpstr>
      <vt:lpstr>10/16/14 Agenda</vt:lpstr>
      <vt:lpstr>10/17/14 Agenda</vt:lpstr>
      <vt:lpstr>10/20/14 Agenda</vt:lpstr>
      <vt:lpstr>10/21/14 Agenda</vt:lpstr>
      <vt:lpstr>10/22/14 Agenda (2nd hour)</vt:lpstr>
      <vt:lpstr>10/22/14 Agenda (4th-6th hour)</vt:lpstr>
      <vt:lpstr>PowerPoint Presentation</vt:lpstr>
      <vt:lpstr>10/23/14 Agenda</vt:lpstr>
      <vt:lpstr>10/24/14 Agenda</vt:lpstr>
      <vt:lpstr>10/27/14 Agenda</vt:lpstr>
      <vt:lpstr>10/27/14 Agenda</vt:lpstr>
      <vt:lpstr>10/28/14 Agenda</vt:lpstr>
      <vt:lpstr>10/28/14 Agenda</vt:lpstr>
      <vt:lpstr>10/28/14 Agenda (5th hour)</vt:lpstr>
      <vt:lpstr>10/28/14 Agenda (5th hour)</vt:lpstr>
      <vt:lpstr>10/29/14 Agenda</vt:lpstr>
      <vt:lpstr>How  many of you were born or lived in a country (i.e. Lebannon, Iraq, etc.) that has been subject to violence and war? </vt:lpstr>
      <vt:lpstr>Trigger Warning </vt:lpstr>
      <vt:lpstr>10/29/14 Agenda (5th hour only)</vt:lpstr>
      <vt:lpstr>10/29/14 Agenda (5th hour only)</vt:lpstr>
      <vt:lpstr>10/30/14 Agenda</vt:lpstr>
      <vt:lpstr>10/30/14 Agenda</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7  Daily Agenda</dc:title>
  <dc:creator>Peters, Caitlyn</dc:creator>
  <cp:lastModifiedBy>Mike Schmitt</cp:lastModifiedBy>
  <cp:revision>191</cp:revision>
  <dcterms:modified xsi:type="dcterms:W3CDTF">2016-11-17T00:16:14Z</dcterms:modified>
</cp:coreProperties>
</file>