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9" r:id="rId1"/>
  </p:sldMasterIdLst>
  <p:notesMasterIdLst>
    <p:notesMasterId r:id="rId88"/>
  </p:notesMasterIdLst>
  <p:sldIdLst>
    <p:sldId id="256" r:id="rId2"/>
    <p:sldId id="257" r:id="rId3"/>
    <p:sldId id="311"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8" r:id="rId20"/>
    <p:sldId id="327" r:id="rId21"/>
    <p:sldId id="333" r:id="rId22"/>
    <p:sldId id="330" r:id="rId23"/>
    <p:sldId id="331" r:id="rId24"/>
    <p:sldId id="329" r:id="rId25"/>
    <p:sldId id="332" r:id="rId26"/>
    <p:sldId id="334" r:id="rId27"/>
    <p:sldId id="335" r:id="rId28"/>
    <p:sldId id="336" r:id="rId29"/>
    <p:sldId id="338" r:id="rId30"/>
    <p:sldId id="337" r:id="rId31"/>
    <p:sldId id="340" r:id="rId32"/>
    <p:sldId id="339" r:id="rId33"/>
    <p:sldId id="342" r:id="rId34"/>
    <p:sldId id="341" r:id="rId35"/>
    <p:sldId id="258" r:id="rId36"/>
    <p:sldId id="259" r:id="rId37"/>
    <p:sldId id="260" r:id="rId38"/>
    <p:sldId id="261" r:id="rId39"/>
    <p:sldId id="262" r:id="rId40"/>
    <p:sldId id="263" r:id="rId41"/>
    <p:sldId id="265" r:id="rId42"/>
    <p:sldId id="264" r:id="rId43"/>
    <p:sldId id="266" r:id="rId44"/>
    <p:sldId id="267" r:id="rId45"/>
    <p:sldId id="268" r:id="rId46"/>
    <p:sldId id="269" r:id="rId47"/>
    <p:sldId id="270" r:id="rId48"/>
    <p:sldId id="271" r:id="rId49"/>
    <p:sldId id="272" r:id="rId50"/>
    <p:sldId id="273" r:id="rId51"/>
    <p:sldId id="274" r:id="rId52"/>
    <p:sldId id="275" r:id="rId53"/>
    <p:sldId id="276" r:id="rId54"/>
    <p:sldId id="277" r:id="rId55"/>
    <p:sldId id="278" r:id="rId56"/>
    <p:sldId id="279" r:id="rId57"/>
    <p:sldId id="280" r:id="rId58"/>
    <p:sldId id="281" r:id="rId59"/>
    <p:sldId id="282" r:id="rId60"/>
    <p:sldId id="283" r:id="rId61"/>
    <p:sldId id="284" r:id="rId62"/>
    <p:sldId id="285" r:id="rId63"/>
    <p:sldId id="286" r:id="rId64"/>
    <p:sldId id="287" r:id="rId65"/>
    <p:sldId id="288" r:id="rId66"/>
    <p:sldId id="289" r:id="rId67"/>
    <p:sldId id="290" r:id="rId68"/>
    <p:sldId id="291" r:id="rId69"/>
    <p:sldId id="293" r:id="rId70"/>
    <p:sldId id="292" r:id="rId71"/>
    <p:sldId id="294" r:id="rId72"/>
    <p:sldId id="295" r:id="rId73"/>
    <p:sldId id="296" r:id="rId74"/>
    <p:sldId id="297" r:id="rId75"/>
    <p:sldId id="298" r:id="rId76"/>
    <p:sldId id="299" r:id="rId77"/>
    <p:sldId id="300" r:id="rId78"/>
    <p:sldId id="301" r:id="rId79"/>
    <p:sldId id="302" r:id="rId80"/>
    <p:sldId id="303" r:id="rId81"/>
    <p:sldId id="306" r:id="rId82"/>
    <p:sldId id="305" r:id="rId83"/>
    <p:sldId id="307" r:id="rId84"/>
    <p:sldId id="309" r:id="rId85"/>
    <p:sldId id="308" r:id="rId86"/>
    <p:sldId id="310" r:id="rId87"/>
  </p:sldIdLst>
  <p:sldSz cx="9144000" cy="6858000" type="screen4x3"/>
  <p:notesSz cx="6858000" cy="9144000"/>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p:cViewPr>
        <p:scale>
          <a:sx n="70" d="100"/>
          <a:sy n="70" d="100"/>
        </p:scale>
        <p:origin x="2304" y="6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notesMaster" Target="notesMasters/notesMaster1.xml"/><Relationship Id="rId8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0962" name="Shape 2"/>
          <p:cNvSpPr txBox="1">
            <a:spLocks noGrp="1"/>
          </p:cNvSpPr>
          <p:nvPr>
            <p:ph type="hdr" idx="2"/>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defRPr/>
            </a:lvl1pPr>
          </a:lstStyle>
          <a:p>
            <a:endParaRPr lang="en-US" altLang="en-US"/>
          </a:p>
        </p:txBody>
      </p:sp>
      <p:sp>
        <p:nvSpPr>
          <p:cNvPr id="40963" name="Shape 3"/>
          <p:cNvSpPr txBox="1">
            <a:spLocks noGrp="1"/>
          </p:cNvSpPr>
          <p:nvPr>
            <p:ph type="dt" idx="10"/>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a:defRPr/>
            </a:lvl1pPr>
          </a:lstStyle>
          <a:p>
            <a:endParaRPr lang="en-US" altLang="en-US"/>
          </a:p>
        </p:txBody>
      </p:sp>
      <p:sp>
        <p:nvSpPr>
          <p:cNvPr id="40964" name="Shape 4"/>
          <p:cNvSpPr>
            <a:spLocks noGrp="1" noRot="1" noChangeAspect="1"/>
          </p:cNvSpPr>
          <p:nvPr>
            <p:ph type="sldImg" idx="3"/>
          </p:nvPr>
        </p:nvSpPr>
        <p:spPr bwMode="auto">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12700" cap="rnd">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 name="Shape 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lvl="0"/>
            <a:endParaRPr noProof="0"/>
          </a:p>
        </p:txBody>
      </p:sp>
      <p:sp>
        <p:nvSpPr>
          <p:cNvPr id="40966" name="Shape 6"/>
          <p:cNvSpPr txBox="1">
            <a:spLocks noGrp="1"/>
          </p:cNvSpPr>
          <p:nvPr>
            <p:ph type="ftr" idx="11"/>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a:defRPr/>
            </a:lvl1pPr>
          </a:lstStyle>
          <a:p>
            <a:endParaRPr lang="en-US" altLang="en-US"/>
          </a:p>
        </p:txBody>
      </p:sp>
      <p:sp>
        <p:nvSpPr>
          <p:cNvPr id="40967" name="Shape 7"/>
          <p:cNvSpPr txBox="1">
            <a:spLocks noGrp="1"/>
          </p:cNvSpPr>
          <p:nvPr>
            <p:ph type="sldNum" idx="12"/>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algn="r">
              <a:defRPr/>
            </a:lvl1pPr>
          </a:lstStyle>
          <a:p>
            <a:endParaRPr lang="en-US" altLang="en-US"/>
          </a:p>
        </p:txBody>
      </p:sp>
    </p:spTree>
    <p:extLst>
      <p:ext uri="{BB962C8B-B14F-4D97-AF65-F5344CB8AC3E}">
        <p14:creationId xmlns:p14="http://schemas.microsoft.com/office/powerpoint/2010/main" val="784809888"/>
      </p:ext>
    </p:extLst>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Shape 54"/>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1987" name="Shape 55"/>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605970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035857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035857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616620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616620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352829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352829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352829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352829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982458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725232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577691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215219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982458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215219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215219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215219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447038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534391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821485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029565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657882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577691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59404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Shape 6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4035" name="Shape 6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4149258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Shape 7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5059" name="Shape 73"/>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41834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7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6083" name="Shape 79"/>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563747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Shape 8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7107" name="Shape 86"/>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546004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Shape 9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8131" name="Shape 93"/>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1477800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Shape 9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9155" name="Shape 100"/>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7220700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0179"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5483834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1203"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4098533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2227"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63366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143839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3251"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35071964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427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1870307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5299"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0456089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6323"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7090947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7347"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845817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8371"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2577106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5939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8212711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8"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0419"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400255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2"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1443"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1344670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6"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2467"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871118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4513014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3491"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6423258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451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9409682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5539"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772900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6563"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36899348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7587"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8939165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0"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8611"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2977984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5236789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5555644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3902191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390219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8480995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8432964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8432964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8432964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8432964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8432964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8432964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8432964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7462549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7462549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746254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4513014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7462549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5066653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7703837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9356129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284642566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5066653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7703837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7703837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50666535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Shape 10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69635" name="Shape 107"/>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1770383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464535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smtClean="0"/>
          </a:p>
        </p:txBody>
      </p:sp>
      <p:sp>
        <p:nvSpPr>
          <p:cNvPr id="43011" name="Shape 61"/>
          <p:cNvSpPr>
            <a:spLocks noGrp="1" noRot="1" noChangeAspect="1" noTextEdit="1"/>
          </p:cNvSpPr>
          <p:nvPr>
            <p:ph type="sldImg" idx="2"/>
          </p:nvPr>
        </p:nvSpPr>
        <p:spPr>
          <a:noFill/>
          <a:ln w="9525" cap="flat">
            <a:round/>
          </a:ln>
        </p:spPr>
      </p:sp>
    </p:spTree>
    <p:extLst>
      <p:ext uri="{BB962C8B-B14F-4D97-AF65-F5344CB8AC3E}">
        <p14:creationId xmlns:p14="http://schemas.microsoft.com/office/powerpoint/2010/main" val="464535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rot="5400000">
            <a:off x="4732337" y="2171700"/>
            <a:ext cx="5851525" cy="20574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6" name="Shape 16"/>
          <p:cNvSpPr txBox="1">
            <a:spLocks noGrp="1"/>
          </p:cNvSpPr>
          <p:nvPr>
            <p:ph type="body" idx="1"/>
          </p:nvPr>
        </p:nvSpPr>
        <p:spPr>
          <a:xfrm rot="5400000">
            <a:off x="541337" y="190500"/>
            <a:ext cx="5851525" cy="6019799"/>
          </a:xfrm>
          <a:prstGeom prst="rect">
            <a:avLst/>
          </a:prstGeom>
          <a:noFill/>
          <a:ln>
            <a:noFill/>
          </a:ln>
        </p:spPr>
        <p:txBody>
          <a:bodyPr/>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spcAft>
                <a:spcPts val="0"/>
              </a:spcAft>
              <a:buClr>
                <a:schemeClr val="dk1"/>
              </a:buClr>
              <a:buFont typeface="Calibri"/>
              <a:buChar char="»"/>
              <a:defRPr/>
            </a:lvl6pPr>
            <a:lvl7pPr marL="2971800" indent="-101600" algn="l" rtl="0">
              <a:spcBef>
                <a:spcPts val="400"/>
              </a:spcBef>
              <a:spcAft>
                <a:spcPts val="0"/>
              </a:spcAft>
              <a:buClr>
                <a:schemeClr val="dk1"/>
              </a:buClr>
              <a:buFont typeface="Calibri"/>
              <a:buChar char="»"/>
              <a:defRPr/>
            </a:lvl7pPr>
            <a:lvl8pPr marL="3429000" indent="-101600" algn="l" rtl="0">
              <a:spcBef>
                <a:spcPts val="400"/>
              </a:spcBef>
              <a:spcAft>
                <a:spcPts val="0"/>
              </a:spcAft>
              <a:buClr>
                <a:schemeClr val="dk1"/>
              </a:buClr>
              <a:buFont typeface="Calibri"/>
              <a:buChar char="»"/>
              <a:defRPr/>
            </a:lvl8pPr>
            <a:lvl9pPr marL="3886200" indent="-101600" algn="l" rtl="0">
              <a:spcBef>
                <a:spcPts val="400"/>
              </a:spcBef>
              <a:spcAft>
                <a:spcPts val="0"/>
              </a:spcAft>
              <a:buClr>
                <a:schemeClr val="dk1"/>
              </a:buClr>
              <a:buFont typeface="Calibri"/>
              <a:buChar char="»"/>
              <a:defRPr/>
            </a:lvl9pPr>
          </a:lstStyle>
          <a:p>
            <a:endParaRPr/>
          </a:p>
        </p:txBody>
      </p:sp>
    </p:spTree>
    <p:extLst>
      <p:ext uri="{BB962C8B-B14F-4D97-AF65-F5344CB8AC3E}">
        <p14:creationId xmlns:p14="http://schemas.microsoft.com/office/powerpoint/2010/main" val="4018603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685800" y="2130425"/>
            <a:ext cx="7772400" cy="1470024"/>
          </a:xfrm>
          <a:prstGeom prst="rect">
            <a:avLst/>
          </a:prstGeom>
          <a:noFill/>
          <a:ln>
            <a:noFill/>
          </a:ln>
        </p:spPr>
        <p:txBody>
          <a:bodyPr/>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9" name="Shape 49"/>
          <p:cNvSpPr txBox="1">
            <a:spLocks noGrp="1"/>
          </p:cNvSpPr>
          <p:nvPr>
            <p:ph type="subTitle" idx="1"/>
          </p:nvPr>
        </p:nvSpPr>
        <p:spPr>
          <a:xfrm>
            <a:off x="1371600" y="3886200"/>
            <a:ext cx="6400799" cy="1752600"/>
          </a:xfrm>
          <a:prstGeom prst="rect">
            <a:avLst/>
          </a:prstGeom>
          <a:noFill/>
          <a:ln>
            <a:noFill/>
          </a:ln>
        </p:spPr>
        <p:txBody>
          <a:bodyPr/>
          <a:lstStyle>
            <a:lvl1pPr marL="0" marR="0" indent="0" algn="ctr" rtl="0">
              <a:spcBef>
                <a:spcPts val="640"/>
              </a:spcBef>
              <a:spcAft>
                <a:spcPts val="0"/>
              </a:spcAft>
              <a:buClr>
                <a:schemeClr val="dk1"/>
              </a:buClr>
              <a:buFont typeface="Calibri"/>
              <a:buNone/>
              <a:defRPr/>
            </a:lvl1pPr>
            <a:lvl2pPr marL="457200" marR="0" indent="0" algn="ctr" rtl="0">
              <a:spcBef>
                <a:spcPts val="560"/>
              </a:spcBef>
              <a:spcAft>
                <a:spcPts val="0"/>
              </a:spcAft>
              <a:buClr>
                <a:schemeClr val="dk1"/>
              </a:buClr>
              <a:buFont typeface="Calibri"/>
              <a:buNone/>
              <a:defRPr/>
            </a:lvl2pPr>
            <a:lvl3pPr marL="914400" marR="0" indent="0" algn="ctr" rtl="0">
              <a:spcBef>
                <a:spcPts val="480"/>
              </a:spcBef>
              <a:spcAft>
                <a:spcPts val="0"/>
              </a:spcAft>
              <a:buClr>
                <a:schemeClr val="dk1"/>
              </a:buClr>
              <a:buFont typeface="Calibri"/>
              <a:buNone/>
              <a:defRPr/>
            </a:lvl3pPr>
            <a:lvl4pPr marL="1371600" marR="0" indent="0" algn="ctr" rtl="0">
              <a:spcBef>
                <a:spcPts val="400"/>
              </a:spcBef>
              <a:spcAft>
                <a:spcPts val="0"/>
              </a:spcAft>
              <a:buClr>
                <a:schemeClr val="dk1"/>
              </a:buClr>
              <a:buFont typeface="Calibri"/>
              <a:buNone/>
              <a:defRPr/>
            </a:lvl4pPr>
            <a:lvl5pPr marL="1828800" marR="0" indent="0" algn="ctr" rtl="0">
              <a:spcBef>
                <a:spcPts val="400"/>
              </a:spcBef>
              <a:spcAft>
                <a:spcPts val="0"/>
              </a:spcAft>
              <a:buClr>
                <a:schemeClr val="dk1"/>
              </a:buClr>
              <a:buFont typeface="Calibri"/>
              <a:buNone/>
              <a:defRPr/>
            </a:lvl5pPr>
            <a:lvl6pPr marL="2286000" marR="0" indent="0" algn="ctr" rtl="0">
              <a:spcBef>
                <a:spcPts val="400"/>
              </a:spcBef>
              <a:spcAft>
                <a:spcPts val="0"/>
              </a:spcAft>
              <a:buClr>
                <a:schemeClr val="dk1"/>
              </a:buClr>
              <a:buFont typeface="Calibri"/>
              <a:buNone/>
              <a:defRPr/>
            </a:lvl6pPr>
            <a:lvl7pPr marL="2743200" marR="0" indent="0" algn="ctr" rtl="0">
              <a:spcBef>
                <a:spcPts val="400"/>
              </a:spcBef>
              <a:spcAft>
                <a:spcPts val="0"/>
              </a:spcAft>
              <a:buClr>
                <a:schemeClr val="dk1"/>
              </a:buClr>
              <a:buFont typeface="Calibri"/>
              <a:buNone/>
              <a:defRPr/>
            </a:lvl7pPr>
            <a:lvl8pPr marL="3200400" marR="0" indent="0" algn="ctr" rtl="0">
              <a:spcBef>
                <a:spcPts val="400"/>
              </a:spcBef>
              <a:spcAft>
                <a:spcPts val="0"/>
              </a:spcAft>
              <a:buClr>
                <a:schemeClr val="dk1"/>
              </a:buClr>
              <a:buFont typeface="Calibri"/>
              <a:buNone/>
              <a:defRPr/>
            </a:lvl8pPr>
            <a:lvl9pPr marL="3657600" marR="0" indent="0" algn="ctr" rtl="0">
              <a:spcBef>
                <a:spcPts val="400"/>
              </a:spcBef>
              <a:spcAft>
                <a:spcPts val="0"/>
              </a:spcAft>
              <a:buClr>
                <a:schemeClr val="dk1"/>
              </a:buClr>
              <a:buFont typeface="Calibri"/>
              <a:buNone/>
              <a:defRPr/>
            </a:lvl9pPr>
          </a:lstStyle>
          <a:p>
            <a:endParaRPr/>
          </a:p>
        </p:txBody>
      </p:sp>
    </p:spTree>
    <p:extLst>
      <p:ext uri="{BB962C8B-B14F-4D97-AF65-F5344CB8AC3E}">
        <p14:creationId xmlns:p14="http://schemas.microsoft.com/office/powerpoint/2010/main" val="1498707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9" name="Shape 19"/>
          <p:cNvSpPr txBox="1">
            <a:spLocks noGrp="1"/>
          </p:cNvSpPr>
          <p:nvPr>
            <p:ph type="body" idx="1"/>
          </p:nvPr>
        </p:nvSpPr>
        <p:spPr>
          <a:xfrm rot="5400000">
            <a:off x="2309018" y="-251619"/>
            <a:ext cx="4525961" cy="8229600"/>
          </a:xfrm>
          <a:prstGeom prst="rect">
            <a:avLst/>
          </a:prstGeom>
          <a:noFill/>
          <a:ln>
            <a:noFill/>
          </a:ln>
        </p:spPr>
        <p:txBody>
          <a:bodyPr/>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spcAft>
                <a:spcPts val="0"/>
              </a:spcAft>
              <a:buClr>
                <a:schemeClr val="dk1"/>
              </a:buClr>
              <a:buFont typeface="Calibri"/>
              <a:buChar char="»"/>
              <a:defRPr/>
            </a:lvl6pPr>
            <a:lvl7pPr marL="2971800" indent="-101600" algn="l" rtl="0">
              <a:spcBef>
                <a:spcPts val="400"/>
              </a:spcBef>
              <a:spcAft>
                <a:spcPts val="0"/>
              </a:spcAft>
              <a:buClr>
                <a:schemeClr val="dk1"/>
              </a:buClr>
              <a:buFont typeface="Calibri"/>
              <a:buChar char="»"/>
              <a:defRPr/>
            </a:lvl7pPr>
            <a:lvl8pPr marL="3429000" indent="-101600" algn="l" rtl="0">
              <a:spcBef>
                <a:spcPts val="400"/>
              </a:spcBef>
              <a:spcAft>
                <a:spcPts val="0"/>
              </a:spcAft>
              <a:buClr>
                <a:schemeClr val="dk1"/>
              </a:buClr>
              <a:buFont typeface="Calibri"/>
              <a:buChar char="»"/>
              <a:defRPr/>
            </a:lvl8pPr>
            <a:lvl9pPr marL="3886200" indent="-101600" algn="l" rtl="0">
              <a:spcBef>
                <a:spcPts val="400"/>
              </a:spcBef>
              <a:spcAft>
                <a:spcPts val="0"/>
              </a:spcAft>
              <a:buClr>
                <a:schemeClr val="dk1"/>
              </a:buClr>
              <a:buFont typeface="Calibri"/>
              <a:buChar char="»"/>
              <a:defRPr/>
            </a:lvl9pPr>
          </a:lstStyle>
          <a:p>
            <a:endParaRPr/>
          </a:p>
        </p:txBody>
      </p:sp>
    </p:spTree>
    <p:extLst>
      <p:ext uri="{BB962C8B-B14F-4D97-AF65-F5344CB8AC3E}">
        <p14:creationId xmlns:p14="http://schemas.microsoft.com/office/powerpoint/2010/main" val="10312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792288" y="4800600"/>
            <a:ext cx="5486399" cy="566737"/>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a:spLocks noGrp="1"/>
          </p:cNvSpPr>
          <p:nvPr>
            <p:ph type="pic" idx="2"/>
          </p:nvPr>
        </p:nvSpPr>
        <p:spPr>
          <a:xfrm>
            <a:off x="1792288" y="612775"/>
            <a:ext cx="5486399" cy="4114800"/>
          </a:xfrm>
          <a:prstGeom prst="rect">
            <a:avLst/>
          </a:prstGeom>
          <a:noFill/>
          <a:ln>
            <a:noFill/>
          </a:ln>
        </p:spPr>
      </p:sp>
      <p:sp>
        <p:nvSpPr>
          <p:cNvPr id="23" name="Shape 23"/>
          <p:cNvSpPr txBox="1">
            <a:spLocks noGrp="1"/>
          </p:cNvSpPr>
          <p:nvPr>
            <p:ph type="body" idx="1"/>
          </p:nvPr>
        </p:nvSpPr>
        <p:spPr>
          <a:xfrm>
            <a:off x="1792288" y="5367337"/>
            <a:ext cx="5486399" cy="804861"/>
          </a:xfrm>
          <a:prstGeom prst="rect">
            <a:avLst/>
          </a:prstGeom>
          <a:noFill/>
          <a:ln>
            <a:noFill/>
          </a:ln>
        </p:spPr>
        <p:txBody>
          <a:bodyPr/>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extLst>
      <p:ext uri="{BB962C8B-B14F-4D97-AF65-F5344CB8AC3E}">
        <p14:creationId xmlns:p14="http://schemas.microsoft.com/office/powerpoint/2010/main" val="4210198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3050"/>
            <a:ext cx="3008313" cy="1162049"/>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body" idx="1"/>
          </p:nvPr>
        </p:nvSpPr>
        <p:spPr>
          <a:xfrm>
            <a:off x="3575050" y="273050"/>
            <a:ext cx="5111750" cy="585311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2"/>
          </p:nvPr>
        </p:nvSpPr>
        <p:spPr>
          <a:xfrm>
            <a:off x="457200" y="1435100"/>
            <a:ext cx="3008313" cy="4691063"/>
          </a:xfrm>
          <a:prstGeom prst="rect">
            <a:avLst/>
          </a:prstGeom>
          <a:noFill/>
          <a:ln>
            <a:noFill/>
          </a:ln>
        </p:spPr>
        <p:txBody>
          <a:bodyPr/>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extLst>
      <p:ext uri="{BB962C8B-B14F-4D97-AF65-F5344CB8AC3E}">
        <p14:creationId xmlns:p14="http://schemas.microsoft.com/office/powerpoint/2010/main" val="414574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Tree>
    <p:extLst>
      <p:ext uri="{BB962C8B-B14F-4D97-AF65-F5344CB8AC3E}">
        <p14:creationId xmlns:p14="http://schemas.microsoft.com/office/powerpoint/2010/main" val="3521534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extLst>
      <p:ext uri="{BB962C8B-B14F-4D97-AF65-F5344CB8AC3E}">
        <p14:creationId xmlns:p14="http://schemas.microsoft.com/office/powerpoint/2010/main" val="210182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1"/>
          </p:nvPr>
        </p:nvSpPr>
        <p:spPr>
          <a:xfrm>
            <a:off x="457200" y="1535112"/>
            <a:ext cx="4040187" cy="639762"/>
          </a:xfrm>
          <a:prstGeom prst="rect">
            <a:avLst/>
          </a:prstGeom>
          <a:noFill/>
          <a:ln>
            <a:noFill/>
          </a:ln>
        </p:spPr>
        <p:txBody>
          <a:bodyPr anchor="b"/>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4" name="Shape 34"/>
          <p:cNvSpPr txBox="1">
            <a:spLocks noGrp="1"/>
          </p:cNvSpPr>
          <p:nvPr>
            <p:ph type="body" idx="2"/>
          </p:nvPr>
        </p:nvSpPr>
        <p:spPr>
          <a:xfrm>
            <a:off x="457200" y="2174875"/>
            <a:ext cx="4040187" cy="3951287"/>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3"/>
          </p:nvPr>
        </p:nvSpPr>
        <p:spPr>
          <a:xfrm>
            <a:off x="4645025" y="1535112"/>
            <a:ext cx="4041774" cy="639762"/>
          </a:xfrm>
          <a:prstGeom prst="rect">
            <a:avLst/>
          </a:prstGeom>
          <a:noFill/>
          <a:ln>
            <a:noFill/>
          </a:ln>
        </p:spPr>
        <p:txBody>
          <a:bodyPr anchor="b"/>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6" name="Shape 36"/>
          <p:cNvSpPr txBox="1">
            <a:spLocks noGrp="1"/>
          </p:cNvSpPr>
          <p:nvPr>
            <p:ph type="body" idx="4"/>
          </p:nvPr>
        </p:nvSpPr>
        <p:spPr>
          <a:xfrm>
            <a:off x="4645025" y="2174875"/>
            <a:ext cx="4041774" cy="3951287"/>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35409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9" name="Shape 39"/>
          <p:cNvSpPr txBox="1">
            <a:spLocks noGrp="1"/>
          </p:cNvSpPr>
          <p:nvPr>
            <p:ph type="body" idx="1"/>
          </p:nvPr>
        </p:nvSpPr>
        <p:spPr>
          <a:xfrm>
            <a:off x="457200" y="1600200"/>
            <a:ext cx="40385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body" idx="2"/>
          </p:nvPr>
        </p:nvSpPr>
        <p:spPr>
          <a:xfrm>
            <a:off x="4648200" y="1600200"/>
            <a:ext cx="40385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05066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722312" y="4406900"/>
            <a:ext cx="7772400" cy="1362075"/>
          </a:xfrm>
          <a:prstGeom prst="rect">
            <a:avLst/>
          </a:prstGeom>
          <a:noFill/>
          <a:ln>
            <a:noFill/>
          </a:ln>
        </p:spPr>
        <p:txBody>
          <a:bodyPr anchor="t"/>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a:off x="722312" y="2906713"/>
            <a:ext cx="7772400" cy="1500187"/>
          </a:xfrm>
          <a:prstGeom prst="rect">
            <a:avLst/>
          </a:prstGeom>
          <a:noFill/>
          <a:ln>
            <a:noFill/>
          </a:ln>
        </p:spPr>
        <p:txBody>
          <a:bodyPr anchor="b"/>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extLst>
      <p:ext uri="{BB962C8B-B14F-4D97-AF65-F5344CB8AC3E}">
        <p14:creationId xmlns:p14="http://schemas.microsoft.com/office/powerpoint/2010/main" val="31735638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9"/>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smtClean="0">
              <a:sym typeface="Arial" charset="0"/>
            </a:endParaRPr>
          </a:p>
        </p:txBody>
      </p:sp>
      <p:sp>
        <p:nvSpPr>
          <p:cNvPr id="1027" name="Shape 10"/>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charset="0"/>
            </a:endParaRPr>
          </a:p>
        </p:txBody>
      </p:sp>
      <p:sp>
        <p:nvSpPr>
          <p:cNvPr id="1028" name="Shape 11"/>
          <p:cNvSpPr txBox="1">
            <a:spLocks noGrp="1"/>
          </p:cNvSpPr>
          <p:nvPr>
            <p:ph type="dt" idx="10"/>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defRPr/>
            </a:lvl1pPr>
          </a:lstStyle>
          <a:p>
            <a:endParaRPr lang="en-US" altLang="en-US"/>
          </a:p>
        </p:txBody>
      </p:sp>
      <p:sp>
        <p:nvSpPr>
          <p:cNvPr id="1029" name="Shape 12"/>
          <p:cNvSpPr txBox="1">
            <a:spLocks noGrp="1"/>
          </p:cNvSpPr>
          <p:nvPr>
            <p:ph type="ftr" idx="11"/>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defRPr/>
            </a:lvl1pPr>
          </a:lstStyle>
          <a:p>
            <a:endParaRPr lang="en-US" altLang="en-US"/>
          </a:p>
        </p:txBody>
      </p:sp>
      <p:sp>
        <p:nvSpPr>
          <p:cNvPr id="1030" name="Shape 13"/>
          <p:cNvSpPr txBox="1">
            <a:spLocks noGrp="1"/>
          </p:cNvSpPr>
          <p:nvPr>
            <p:ph type="sldNum" idx="12"/>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a:defRPr/>
            </a:lvl1pPr>
          </a:lstStyle>
          <a:p>
            <a:endParaRPr lang="en-US" altLang="en-US"/>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charset="0"/>
          <a:rtl val="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goo.gl/forms/71QMaW4LMCSvA3rC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goo.gl/forms/71QMaW4LMCSvA3rC2"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www.youtube.com/watch?v=h1Lfd1aB9YI"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www.youtube.com/watch?v=h1Lfd1aB9YI"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mailto:student#@dearbornschools.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hyperlink" Target="https://www.teachingchannel.org/videos/bring-socratic-seminars-to-the-classro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hyperlink" Target="http://hphs.edclick.com/uploads/45/f131850.pdf"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hyperlink" Target="http://hphs.edclick.com/uploads/45/f131850.pdf"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hyperlink" Target="http://hphs.edclick.com/uploads/45/f131850.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hyperlink" Target="http://hphs.edclick.com/uploads/45/f131850.pdf"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hyperlink" Target="http://hphs.edclick.com/uploads/45/f131850.pdf"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hyperlink" Target="http://hphs.edclick.com/uploads/45/f131850.pdf"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hyperlink" Target="http://hphs.edclick.com/uploads/45/f131850.pdf"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hyperlink" Target="http://hphs.edclick.com/uploads/45/f131850.pdf"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hyperlink" Target="http://hphs.edclick.com/uploads/45/f131850.pdf"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 Id="rId3" Type="http://schemas.openxmlformats.org/officeDocument/2006/relationships/hyperlink" Target="http://hphs.edclick.com/uploads/45/f131850.pdf"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 Id="rId3" Type="http://schemas.openxmlformats.org/officeDocument/2006/relationships/hyperlink" Target="http://hphs.edclick.com/uploads/45/f131850.pdf"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 Id="rId3" Type="http://schemas.openxmlformats.org/officeDocument/2006/relationships/hyperlink" Target="http://hphs.edclick.com/uploads/45/f131850.pdf"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 Id="rId3" Type="http://schemas.openxmlformats.org/officeDocument/2006/relationships/hyperlink" Target="http://hphs.edclick.com/uploads/45/f131850.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 Id="rId3" Type="http://schemas.openxmlformats.org/officeDocument/2006/relationships/hyperlink" Target="http://hphs.edclick.com/uploads/45/f131850.pdf"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 Id="rId3" Type="http://schemas.openxmlformats.org/officeDocument/2006/relationships/hyperlink" Target="http://hphs.edclick.com/uploads/45/f131850.pdf"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 Id="rId3" Type="http://schemas.openxmlformats.org/officeDocument/2006/relationships/hyperlink" Target="http://hphs.edclick.com/uploads/45/f131850.pdf"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 Id="rId3" Type="http://schemas.openxmlformats.org/officeDocument/2006/relationships/hyperlink" Target="http://hphs.edclick.com/uploads/45/f131850.pdf"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 Id="rId3" Type="http://schemas.openxmlformats.org/officeDocument/2006/relationships/hyperlink" Target="http://hphs.edclick.com/uploads/45/f131850.pdf"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 Id="rId3" Type="http://schemas.openxmlformats.org/officeDocument/2006/relationships/hyperlink" Target="http://hphs.edclick.com/uploads/45/f131850.pdf"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mailto:Number@dearbornschools.org" TargetMode="External"/><Relationship Id="rId4" Type="http://schemas.openxmlformats.org/officeDocument/2006/relationships/hyperlink" Target="http://hphs.edclick.com/uploads/45/f131850.pdf" TargetMode="External"/><Relationship Id="rId1" Type="http://schemas.openxmlformats.org/officeDocument/2006/relationships/slideLayout" Target="../slideLayouts/slideLayout5.xml"/><Relationship Id="rId2" Type="http://schemas.openxmlformats.org/officeDocument/2006/relationships/notesSlide" Target="../notesSlides/notesSlide6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 Id="rId3" Type="http://schemas.openxmlformats.org/officeDocument/2006/relationships/hyperlink" Target="http://hphs.edclick.com/uploads/45/f131850.pdf"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 Id="rId3" Type="http://schemas.openxmlformats.org/officeDocument/2006/relationships/hyperlink" Target="http://hphs.edclick.com/uploads/45/f131850.pdf"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 Id="rId3" Type="http://schemas.openxmlformats.org/officeDocument/2006/relationships/hyperlink" Target="http://hphs.edclick.com/uploads/45/f131850.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 Id="rId3" Type="http://schemas.openxmlformats.org/officeDocument/2006/relationships/hyperlink" Target="http://hphs.edclick.com/uploads/45/f131850.pdf"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 Id="rId3" Type="http://schemas.openxmlformats.org/officeDocument/2006/relationships/hyperlink" Target="http://hphs.edclick.com/uploads/45/f131850.pdf"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8.xml"/><Relationship Id="rId3" Type="http://schemas.openxmlformats.org/officeDocument/2006/relationships/hyperlink" Target="http://hphs.edclick.com/uploads/45/f131850.pdf"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m.youtube.com/watch?v=Om1lmhaBngA"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 Id="rId3" Type="http://schemas.openxmlformats.org/officeDocument/2006/relationships/image" Target="../media/image8.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goo.gl/forms/71QMaW4LMCSvA3rC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hape 51"/>
          <p:cNvSpPr txBox="1">
            <a:spLocks noGrp="1"/>
          </p:cNvSpPr>
          <p:nvPr>
            <p:ph type="ctrTitle" idx="4294967295"/>
          </p:nvPr>
        </p:nvSpPr>
        <p:spPr>
          <a:xfrm>
            <a:off x="914400" y="1600200"/>
            <a:ext cx="7772400" cy="1828800"/>
          </a:xfrm>
        </p:spPr>
        <p:txBody>
          <a:bodyPr tIns="45700" bIns="45700" anchor="b" anchorCtr="1"/>
          <a:lstStyle/>
          <a:p>
            <a:pPr algn="ctr" eaLnBrk="1" hangingPunct="1">
              <a:buClr>
                <a:srgbClr val="000000"/>
              </a:buClr>
              <a:buSzPct val="25000"/>
              <a:buFont typeface="Calibri" pitchFamily="34" charset="0"/>
              <a:buNone/>
            </a:pPr>
            <a:r>
              <a:rPr lang="en-US" altLang="en-US" sz="5700" dirty="0" smtClean="0">
                <a:latin typeface="Calibri" pitchFamily="34" charset="0"/>
                <a:cs typeface="Arial" charset="0"/>
                <a:sym typeface="Calibri" pitchFamily="34" charset="0"/>
              </a:rPr>
              <a:t>Language Arts 5</a:t>
            </a:r>
            <a:br>
              <a:rPr lang="en-US" altLang="en-US" sz="5700" dirty="0" smtClean="0">
                <a:latin typeface="Calibri" pitchFamily="34" charset="0"/>
                <a:cs typeface="Arial" charset="0"/>
                <a:sym typeface="Calibri" pitchFamily="34" charset="0"/>
              </a:rPr>
            </a:br>
            <a:r>
              <a:rPr lang="en-US" altLang="en-US" sz="5700" dirty="0" smtClean="0">
                <a:latin typeface="Calibri" pitchFamily="34" charset="0"/>
                <a:cs typeface="Arial" charset="0"/>
                <a:sym typeface="Calibri" pitchFamily="34" charset="0"/>
              </a:rPr>
              <a:t> Daily Agenda</a:t>
            </a:r>
          </a:p>
        </p:txBody>
      </p:sp>
      <p:sp>
        <p:nvSpPr>
          <p:cNvPr id="12291" name="Shape 52"/>
          <p:cNvSpPr txBox="1">
            <a:spLocks noGrp="1"/>
          </p:cNvSpPr>
          <p:nvPr>
            <p:ph type="subTitle" idx="4294967295"/>
          </p:nvPr>
        </p:nvSpPr>
        <p:spPr>
          <a:xfrm>
            <a:off x="2057400" y="3733800"/>
            <a:ext cx="6045200" cy="1752600"/>
          </a:xfrm>
        </p:spPr>
        <p:txBody>
          <a:bodyPr tIns="45700" bIns="45700"/>
          <a:lstStyle/>
          <a:p>
            <a:pPr algn="ctr" eaLnBrk="1" hangingPunct="1">
              <a:buClr>
                <a:srgbClr val="000000"/>
              </a:buClr>
              <a:buSzPct val="25000"/>
              <a:buFont typeface="Calibri" pitchFamily="34" charset="0"/>
              <a:buNone/>
            </a:pPr>
            <a:r>
              <a:rPr lang="en-US" altLang="en-US" sz="3200" smtClean="0">
                <a:latin typeface="Calibri" pitchFamily="34" charset="0"/>
                <a:cs typeface="Arial" charset="0"/>
                <a:sym typeface="Calibri" pitchFamily="34" charset="0"/>
              </a:rPr>
              <a:t>Mr. Schmitt</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9/8/16 Agenda</a:t>
            </a:r>
          </a:p>
        </p:txBody>
      </p:sp>
      <p:sp>
        <p:nvSpPr>
          <p:cNvPr id="4" name="TextBox 3"/>
          <p:cNvSpPr txBox="1"/>
          <p:nvPr/>
        </p:nvSpPr>
        <p:spPr>
          <a:xfrm>
            <a:off x="624840" y="1219200"/>
            <a:ext cx="8382000" cy="810478"/>
          </a:xfrm>
          <a:prstGeom prst="rect">
            <a:avLst/>
          </a:prstGeom>
          <a:noFill/>
        </p:spPr>
        <p:txBody>
          <a:bodyPr wrap="square" rtlCol="0">
            <a:spAutoFit/>
          </a:bodyPr>
          <a:lstStyle/>
          <a:p>
            <a:pPr fontAlgn="auto">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Daily Learning Targets</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1600" dirty="0" smtClean="0">
                <a:latin typeface="+mn-lt"/>
                <a:ea typeface="Calibri"/>
                <a:cs typeface="Calibri"/>
                <a:sym typeface="Calibri"/>
              </a:rPr>
              <a:t>I </a:t>
            </a:r>
            <a:r>
              <a:rPr lang="en-US" sz="1600" dirty="0">
                <a:latin typeface="+mn-lt"/>
                <a:ea typeface="Calibri"/>
                <a:cs typeface="Calibri"/>
                <a:sym typeface="Calibri"/>
              </a:rPr>
              <a:t>can follow directions the first time they are given.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1600" dirty="0">
                <a:latin typeface="+mn-lt"/>
                <a:ea typeface="Calibri"/>
                <a:cs typeface="Calibri"/>
                <a:sym typeface="Calibri"/>
              </a:rPr>
              <a:t>I can recognize and comply with classroom policies. </a:t>
            </a:r>
          </a:p>
        </p:txBody>
      </p:sp>
    </p:spTree>
    <p:extLst>
      <p:ext uri="{BB962C8B-B14F-4D97-AF65-F5344CB8AC3E}">
        <p14:creationId xmlns:p14="http://schemas.microsoft.com/office/powerpoint/2010/main" val="15127695"/>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9/9/16 Agenda</a:t>
            </a:r>
          </a:p>
        </p:txBody>
      </p:sp>
      <p:sp>
        <p:nvSpPr>
          <p:cNvPr id="58" name="Shape 58"/>
          <p:cNvSpPr txBox="1">
            <a:spLocks noGrp="1"/>
          </p:cNvSpPr>
          <p:nvPr>
            <p:ph type="body" idx="4294967295"/>
          </p:nvPr>
        </p:nvSpPr>
        <p:spPr>
          <a:xfrm>
            <a:off x="152400" y="934938"/>
            <a:ext cx="8839200" cy="54658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On the same sheet of paper that you used to record Bell Work, yesterday, write down one action that you can take (individually) and one action that we can take (as a class) to ensure we maintain a safe and positive learning environment in my classroom. Explain your responses in one to two sentences. **Be prepared to share with the class. </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Finish the “Sign up for everything” assignment from yesterday (using the </a:t>
            </a:r>
            <a:r>
              <a:rPr lang="en-US" sz="5600" dirty="0" err="1" smtClean="0">
                <a:latin typeface="+mn-lt"/>
                <a:ea typeface="Calibri"/>
                <a:cs typeface="Calibri"/>
                <a:sym typeface="Calibri"/>
              </a:rPr>
              <a:t>chromebooks</a:t>
            </a:r>
            <a:r>
              <a:rPr lang="en-US" sz="5600" dirty="0" smtClean="0">
                <a:latin typeface="+mn-lt"/>
                <a:ea typeface="Calibri"/>
                <a:cs typeface="Calibri"/>
                <a:sym typeface="Calibri"/>
              </a:rPr>
              <a: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Google Classroom Codes </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2</a:t>
            </a:r>
            <a:r>
              <a:rPr lang="en-US" sz="5600" baseline="30000" dirty="0" smtClean="0">
                <a:latin typeface="+mn-lt"/>
                <a:ea typeface="Calibri"/>
                <a:cs typeface="Calibri"/>
                <a:sym typeface="Calibri"/>
              </a:rPr>
              <a:t>nd</a:t>
            </a:r>
            <a:r>
              <a:rPr lang="en-US" sz="5600" dirty="0" smtClean="0">
                <a:latin typeface="+mn-lt"/>
                <a:ea typeface="Calibri"/>
                <a:cs typeface="Calibri"/>
                <a:sym typeface="Calibri"/>
              </a:rPr>
              <a:t> hour = y4u5h2</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3</a:t>
            </a:r>
            <a:r>
              <a:rPr lang="en-US" sz="5600" baseline="30000" dirty="0" smtClean="0">
                <a:latin typeface="+mn-lt"/>
                <a:ea typeface="Calibri"/>
                <a:cs typeface="Calibri"/>
                <a:sym typeface="Calibri"/>
              </a:rPr>
              <a:t>rd</a:t>
            </a:r>
            <a:r>
              <a:rPr lang="en-US" sz="5600" dirty="0" smtClean="0">
                <a:latin typeface="+mn-lt"/>
                <a:ea typeface="Calibri"/>
                <a:cs typeface="Calibri"/>
                <a:sym typeface="Calibri"/>
              </a:rPr>
              <a:t> hour = ejc03b</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5</a:t>
            </a:r>
            <a:r>
              <a:rPr lang="en-US" sz="5600" baseline="30000" dirty="0" smtClean="0">
                <a:latin typeface="+mn-lt"/>
                <a:ea typeface="Calibri"/>
                <a:cs typeface="Calibri"/>
                <a:sym typeface="Calibri"/>
              </a:rPr>
              <a:t>th</a:t>
            </a:r>
            <a:r>
              <a:rPr lang="en-US" sz="5600" dirty="0" smtClean="0">
                <a:latin typeface="+mn-lt"/>
                <a:ea typeface="Calibri"/>
                <a:cs typeface="Calibri"/>
                <a:sym typeface="Calibri"/>
              </a:rPr>
              <a:t> hour = ioq9j2r</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6</a:t>
            </a:r>
            <a:r>
              <a:rPr lang="en-US" sz="5600" baseline="30000" dirty="0" smtClean="0">
                <a:latin typeface="+mn-lt"/>
                <a:ea typeface="Calibri"/>
                <a:cs typeface="Calibri"/>
                <a:sym typeface="Calibri"/>
              </a:rPr>
              <a:t>th</a:t>
            </a:r>
            <a:r>
              <a:rPr lang="en-US" sz="5600" dirty="0" smtClean="0">
                <a:latin typeface="+mn-lt"/>
                <a:ea typeface="Calibri"/>
                <a:cs typeface="Calibri"/>
                <a:sym typeface="Calibri"/>
              </a:rPr>
              <a:t> hour = </a:t>
            </a:r>
            <a:r>
              <a:rPr lang="en-US" sz="5600" dirty="0" err="1" smtClean="0">
                <a:latin typeface="+mn-lt"/>
                <a:ea typeface="Calibri"/>
                <a:cs typeface="Calibri"/>
                <a:sym typeface="Calibri"/>
              </a:rPr>
              <a:t>xuxnspu</a:t>
            </a:r>
            <a:endParaRPr lang="en-US" sz="5600" dirty="0" smtClean="0">
              <a:latin typeface="+mn-lt"/>
              <a:ea typeface="Calibri"/>
              <a:cs typeface="Calibri"/>
              <a:sym typeface="Calibri"/>
            </a:endParaRP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endParaRPr lang="en-US" sz="5600" dirty="0">
              <a:latin typeface="+mn-lt"/>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b="1" dirty="0" smtClean="0">
                <a:solidFill>
                  <a:srgbClr val="00B050"/>
                </a:solidFill>
                <a:latin typeface="+mn-lt"/>
                <a:ea typeface="Calibri"/>
                <a:cs typeface="Calibri"/>
                <a:sym typeface="Calibri"/>
              </a:rPr>
              <a:t>Complete the survey on Google Forms</a:t>
            </a:r>
          </a:p>
          <a:p>
            <a:pPr marL="800100" lvl="1" indent="-342900" eaLnBrk="1" fontAlgn="auto" hangingPunct="1">
              <a:lnSpc>
                <a:spcPct val="80000"/>
              </a:lnSpc>
              <a:spcBef>
                <a:spcPts val="400"/>
              </a:spcBef>
              <a:spcAft>
                <a:spcPts val="0"/>
              </a:spcAft>
              <a:buClr>
                <a:srgbClr val="000000"/>
              </a:buClr>
              <a:buSzPct val="100000"/>
              <a:buFont typeface="Wingdings" charset="2"/>
              <a:buChar char="v"/>
              <a:defRPr/>
            </a:pPr>
            <a:r>
              <a:rPr lang="en-US" sz="5600" dirty="0">
                <a:latin typeface="+mn-lt"/>
                <a:ea typeface="Calibri"/>
                <a:cs typeface="Calibri"/>
                <a:sym typeface="Calibri"/>
                <a:hlinkClick r:id="rId3"/>
              </a:rPr>
              <a:t>https://</a:t>
            </a:r>
            <a:r>
              <a:rPr lang="en-US" sz="5600" dirty="0" smtClean="0">
                <a:latin typeface="+mn-lt"/>
                <a:ea typeface="Calibri"/>
                <a:cs typeface="Calibri"/>
                <a:sym typeface="Calibri"/>
                <a:hlinkClick r:id="rId3"/>
              </a:rPr>
              <a:t>goo.gl/forms/71QMaW4LMCSvA3rC2</a:t>
            </a:r>
            <a:endParaRPr lang="en-US" sz="5600" dirty="0">
              <a:latin typeface="+mn-lt"/>
              <a:ea typeface="Calibri"/>
              <a:cs typeface="Calibri"/>
              <a:sym typeface="Calibri"/>
            </a:endParaRPr>
          </a:p>
          <a:p>
            <a:pPr marL="457200" lvl="1" eaLnBrk="1" fontAlgn="auto" hangingPunct="1">
              <a:lnSpc>
                <a:spcPct val="170000"/>
              </a:lnSpc>
              <a:spcBef>
                <a:spcPts val="400"/>
              </a:spcBef>
              <a:spcAft>
                <a:spcPts val="0"/>
              </a:spcAft>
              <a:buClr>
                <a:srgbClr val="000000"/>
              </a:buClr>
              <a:buSzPct val="100000"/>
              <a:defRPr/>
            </a:pPr>
            <a:r>
              <a:rPr lang="en-US" sz="5600" b="1" dirty="0" smtClean="0">
                <a:solidFill>
                  <a:srgbClr val="0070C0"/>
                </a:solidFill>
                <a:latin typeface="+mn-lt"/>
                <a:ea typeface="Calibri"/>
                <a:cs typeface="Calibri"/>
                <a:sym typeface="Calibri"/>
              </a:rPr>
              <a:t>**If you finish everything, sign on to Khan Academy and complete two diagnostic quizzes under “Reading and writing.” When you sign in, click subjects in the upper left corner, then click SAT under “Test Prep.” Then, click the tab that reads, “Practice.” </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Finish the “Sign up for everything” assignment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**Complete the survey on Google Forms (must be submitted by Sunday or you will not receive credit)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Save 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5600" dirty="0" smtClean="0">
                <a:latin typeface="+mn-lt"/>
                <a:ea typeface="Calibri"/>
                <a:cs typeface="Calibri"/>
                <a:sym typeface="Calibri"/>
              </a:rPr>
              <a:t>Blog = </a:t>
            </a:r>
            <a:r>
              <a:rPr lang="en-US" sz="5600" u="sng" dirty="0" err="1" smtClean="0">
                <a:solidFill>
                  <a:schemeClr val="bg2">
                    <a:lumMod val="60000"/>
                    <a:lumOff val="40000"/>
                  </a:schemeClr>
                </a:solidFill>
                <a:latin typeface="+mn-lt"/>
                <a:ea typeface="Calibri"/>
                <a:cs typeface="Calibri"/>
                <a:sym typeface="Calibri"/>
              </a:rPr>
              <a:t>iblog.dearbornschools.org</a:t>
            </a:r>
            <a:r>
              <a:rPr lang="en-US" sz="5600" u="sng" dirty="0" smtClean="0">
                <a:solidFill>
                  <a:schemeClr val="bg2">
                    <a:lumMod val="60000"/>
                    <a:lumOff val="40000"/>
                  </a:schemeClr>
                </a:solidFill>
                <a:latin typeface="+mn-lt"/>
                <a:ea typeface="Calibri"/>
                <a:cs typeface="Calibri"/>
                <a:sym typeface="Calibri"/>
              </a:rPr>
              <a:t>/</a:t>
            </a:r>
            <a:r>
              <a:rPr lang="en-US" sz="5600" u="sng" dirty="0" err="1" smtClean="0">
                <a:solidFill>
                  <a:schemeClr val="bg2">
                    <a:lumMod val="60000"/>
                    <a:lumOff val="40000"/>
                  </a:schemeClr>
                </a:solidFill>
                <a:latin typeface="+mn-lt"/>
                <a:ea typeface="Calibri"/>
                <a:cs typeface="Calibri"/>
                <a:sym typeface="Calibri"/>
              </a:rPr>
              <a:t>schmitthappens</a:t>
            </a:r>
            <a:r>
              <a:rPr lang="en-US" sz="5600" u="sng" dirty="0" smtClean="0">
                <a:solidFill>
                  <a:schemeClr val="bg2">
                    <a:lumMod val="60000"/>
                    <a:lumOff val="40000"/>
                  </a:schemeClr>
                </a:solidFill>
                <a:latin typeface="+mn-lt"/>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5600" dirty="0" smtClean="0">
                <a:latin typeface="+mn-lt"/>
                <a:ea typeface="Calibri"/>
                <a:cs typeface="Calibri"/>
                <a:sym typeface="Calibri"/>
              </a:rPr>
              <a:t>Email = </a:t>
            </a:r>
            <a:r>
              <a:rPr lang="en-US" sz="5600" u="sng" dirty="0" smtClean="0">
                <a:solidFill>
                  <a:schemeClr val="bg2">
                    <a:lumMod val="60000"/>
                    <a:lumOff val="40000"/>
                  </a:schemeClr>
                </a:solidFill>
                <a:latin typeface="+mn-lt"/>
                <a:ea typeface="Calibri"/>
                <a:cs typeface="Calibri"/>
                <a:sym typeface="Calibri"/>
              </a:rPr>
              <a:t>schmitm1@dearbornschools.org</a:t>
            </a:r>
            <a:endParaRPr lang="en-US" sz="5600" u="sng" dirty="0">
              <a:solidFill>
                <a:schemeClr val="bg2">
                  <a:lumMod val="60000"/>
                  <a:lumOff val="40000"/>
                </a:schemeClr>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extLst>
      <p:ext uri="{BB962C8B-B14F-4D97-AF65-F5344CB8AC3E}">
        <p14:creationId xmlns:p14="http://schemas.microsoft.com/office/powerpoint/2010/main" val="1518741291"/>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9/13/16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 suffix, root Chart</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Finish the “Sign up for everything” assignment from yesterday (using the </a:t>
            </a:r>
            <a:r>
              <a:rPr lang="en-US" sz="5600" dirty="0" err="1" smtClean="0">
                <a:latin typeface="+mn-lt"/>
                <a:ea typeface="Calibri"/>
                <a:cs typeface="Calibri"/>
                <a:sym typeface="Calibri"/>
              </a:rPr>
              <a:t>chromebooks</a:t>
            </a:r>
            <a:r>
              <a:rPr lang="en-US" sz="5600" dirty="0" smtClean="0">
                <a:latin typeface="+mn-lt"/>
                <a:ea typeface="Calibri"/>
                <a:cs typeface="Calibri"/>
                <a:sym typeface="Calibri"/>
              </a:rPr>
              <a: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Google Classroom Codes </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2</a:t>
            </a:r>
            <a:r>
              <a:rPr lang="en-US" sz="5600" baseline="30000" dirty="0" smtClean="0">
                <a:latin typeface="+mn-lt"/>
                <a:ea typeface="Calibri"/>
                <a:cs typeface="Calibri"/>
                <a:sym typeface="Calibri"/>
              </a:rPr>
              <a:t>nd</a:t>
            </a:r>
            <a:r>
              <a:rPr lang="en-US" sz="5600" dirty="0" smtClean="0">
                <a:latin typeface="+mn-lt"/>
                <a:ea typeface="Calibri"/>
                <a:cs typeface="Calibri"/>
                <a:sym typeface="Calibri"/>
              </a:rPr>
              <a:t> hour = y4u5h2</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3</a:t>
            </a:r>
            <a:r>
              <a:rPr lang="en-US" sz="5600" baseline="30000" dirty="0" smtClean="0">
                <a:latin typeface="+mn-lt"/>
                <a:ea typeface="Calibri"/>
                <a:cs typeface="Calibri"/>
                <a:sym typeface="Calibri"/>
              </a:rPr>
              <a:t>rd</a:t>
            </a:r>
            <a:r>
              <a:rPr lang="en-US" sz="5600" dirty="0" smtClean="0">
                <a:latin typeface="+mn-lt"/>
                <a:ea typeface="Calibri"/>
                <a:cs typeface="Calibri"/>
                <a:sym typeface="Calibri"/>
              </a:rPr>
              <a:t> hour = ejc03b</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5</a:t>
            </a:r>
            <a:r>
              <a:rPr lang="en-US" sz="5600" baseline="30000" dirty="0" smtClean="0">
                <a:latin typeface="+mn-lt"/>
                <a:ea typeface="Calibri"/>
                <a:cs typeface="Calibri"/>
                <a:sym typeface="Calibri"/>
              </a:rPr>
              <a:t>th</a:t>
            </a:r>
            <a:r>
              <a:rPr lang="en-US" sz="5600" dirty="0" smtClean="0">
                <a:latin typeface="+mn-lt"/>
                <a:ea typeface="Calibri"/>
                <a:cs typeface="Calibri"/>
                <a:sym typeface="Calibri"/>
              </a:rPr>
              <a:t> hour = ioq9j2r</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6</a:t>
            </a:r>
            <a:r>
              <a:rPr lang="en-US" sz="5600" baseline="30000" dirty="0" smtClean="0">
                <a:latin typeface="+mn-lt"/>
                <a:ea typeface="Calibri"/>
                <a:cs typeface="Calibri"/>
                <a:sym typeface="Calibri"/>
              </a:rPr>
              <a:t>th</a:t>
            </a:r>
            <a:r>
              <a:rPr lang="en-US" sz="5600" dirty="0" smtClean="0">
                <a:latin typeface="+mn-lt"/>
                <a:ea typeface="Calibri"/>
                <a:cs typeface="Calibri"/>
                <a:sym typeface="Calibri"/>
              </a:rPr>
              <a:t> hour = </a:t>
            </a:r>
            <a:r>
              <a:rPr lang="en-US" sz="5600" dirty="0" err="1" smtClean="0">
                <a:latin typeface="+mn-lt"/>
                <a:ea typeface="Calibri"/>
                <a:cs typeface="Calibri"/>
                <a:sym typeface="Calibri"/>
              </a:rPr>
              <a:t>xuxnspu</a:t>
            </a:r>
            <a:endParaRPr lang="en-US" sz="5600" dirty="0" smtClean="0">
              <a:latin typeface="+mn-lt"/>
              <a:ea typeface="Calibri"/>
              <a:cs typeface="Calibri"/>
              <a:sym typeface="Calibri"/>
            </a:endParaRP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endParaRPr lang="en-US" sz="5600" dirty="0">
              <a:latin typeface="+mn-lt"/>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b="1" dirty="0" smtClean="0">
                <a:solidFill>
                  <a:srgbClr val="00B050"/>
                </a:solidFill>
                <a:latin typeface="+mn-lt"/>
                <a:ea typeface="Calibri"/>
                <a:cs typeface="Calibri"/>
                <a:sym typeface="Calibri"/>
              </a:rPr>
              <a:t>Complete the survey on Google Forms</a:t>
            </a:r>
          </a:p>
          <a:p>
            <a:pPr marL="800100" lvl="1" indent="-342900" eaLnBrk="1" fontAlgn="auto" hangingPunct="1">
              <a:lnSpc>
                <a:spcPct val="80000"/>
              </a:lnSpc>
              <a:spcBef>
                <a:spcPts val="400"/>
              </a:spcBef>
              <a:spcAft>
                <a:spcPts val="0"/>
              </a:spcAft>
              <a:buClr>
                <a:srgbClr val="000000"/>
              </a:buClr>
              <a:buSzPct val="100000"/>
              <a:buFont typeface="Wingdings" charset="2"/>
              <a:buChar char="v"/>
              <a:defRPr/>
            </a:pPr>
            <a:r>
              <a:rPr lang="en-US" sz="5600" dirty="0">
                <a:latin typeface="+mn-lt"/>
                <a:ea typeface="Calibri"/>
                <a:cs typeface="Calibri"/>
                <a:sym typeface="Calibri"/>
                <a:hlinkClick r:id="rId3"/>
              </a:rPr>
              <a:t>https://</a:t>
            </a:r>
            <a:r>
              <a:rPr lang="en-US" sz="5600" dirty="0" smtClean="0">
                <a:latin typeface="+mn-lt"/>
                <a:ea typeface="Calibri"/>
                <a:cs typeface="Calibri"/>
                <a:sym typeface="Calibri"/>
                <a:hlinkClick r:id="rId3"/>
              </a:rPr>
              <a:t>goo.gl/forms/71QMaW4LMCSvA3rC2</a:t>
            </a:r>
            <a:endParaRPr lang="en-US" sz="5600" dirty="0">
              <a:latin typeface="+mn-lt"/>
              <a:ea typeface="Calibri"/>
              <a:cs typeface="Calibri"/>
              <a:sym typeface="Calibri"/>
            </a:endParaRPr>
          </a:p>
          <a:p>
            <a:pPr marL="457200" lvl="1"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lvl="1"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**If you do not turn in the assignment and finish the survey by the end of the hour, you not receive full credit. </a:t>
            </a:r>
            <a:endParaRPr lang="en-US" sz="5600" b="1" dirty="0">
              <a:latin typeface="+mn-lt"/>
              <a:ea typeface="Calibri"/>
              <a:cs typeface="Calibri"/>
              <a:sym typeface="Calibri"/>
            </a:endParaRPr>
          </a:p>
          <a:p>
            <a:pPr lvl="1" eaLnBrk="1" fontAlgn="auto" hangingPunct="1">
              <a:lnSpc>
                <a:spcPct val="170000"/>
              </a:lnSpc>
              <a:spcBef>
                <a:spcPts val="0"/>
              </a:spcBef>
              <a:spcAft>
                <a:spcPts val="0"/>
              </a:spcAft>
              <a:buClr>
                <a:srgbClr val="000000"/>
              </a:buClr>
              <a:buSzPct val="100000"/>
              <a:defRPr/>
            </a:pPr>
            <a:r>
              <a:rPr lang="en-US" sz="5600" b="1" dirty="0" smtClean="0">
                <a:solidFill>
                  <a:srgbClr val="0070C0"/>
                </a:solidFill>
                <a:latin typeface="+mn-lt"/>
                <a:ea typeface="Calibri"/>
                <a:cs typeface="Calibri"/>
                <a:sym typeface="Calibri"/>
              </a:rPr>
              <a:t>**Finish taking the four diagnostic ”Reading” Quizzes on Khan Academy.” When you sign in, click subjects in the upper left corner, then click SAT under “Test Prep.” Then, click the tab that reads, “Practice.” If you have taken all four of the reading quizzes, move on to the grammar quizzes. </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p>
          <a:p>
            <a:pPr marL="742950" lvl="1" indent="-285750" eaLnBrk="1" fontAlgn="auto" hangingPunct="1">
              <a:lnSpc>
                <a:spcPct val="170000"/>
              </a:lnSpc>
              <a:spcBef>
                <a:spcPts val="0"/>
              </a:spcBef>
              <a:spcAft>
                <a:spcPts val="0"/>
              </a:spcAft>
              <a:buClr>
                <a:srgbClr val="000000"/>
              </a:buClr>
              <a:buSzPct val="100000"/>
              <a:buFont typeface="Calibri"/>
              <a:buChar char="–"/>
              <a:defRPr/>
            </a:pPr>
            <a:r>
              <a:rPr lang="en-US" sz="5600" dirty="0" smtClean="0">
                <a:latin typeface="+mn-lt"/>
                <a:ea typeface="Calibri"/>
                <a:cs typeface="Calibri"/>
                <a:sym typeface="Calibri"/>
              </a:rPr>
              <a:t>Finish the “Sign up for everything” assignment</a:t>
            </a:r>
          </a:p>
          <a:p>
            <a:pPr marL="742950" lvl="1" indent="-285750" eaLnBrk="1" fontAlgn="auto" hangingPunct="1">
              <a:lnSpc>
                <a:spcPct val="170000"/>
              </a:lnSpc>
              <a:spcBef>
                <a:spcPts val="0"/>
              </a:spcBef>
              <a:spcAft>
                <a:spcPts val="0"/>
              </a:spcAft>
              <a:buClr>
                <a:srgbClr val="000000"/>
              </a:buClr>
              <a:buSzPct val="100000"/>
              <a:buFont typeface="Calibri"/>
              <a:buChar char="–"/>
              <a:defRPr/>
            </a:pPr>
            <a:r>
              <a:rPr lang="en-US" sz="5600" dirty="0" smtClean="0">
                <a:latin typeface="+mn-lt"/>
                <a:ea typeface="Calibri"/>
                <a:cs typeface="Calibri"/>
                <a:sym typeface="Calibri"/>
              </a:rPr>
              <a:t>**Complete the survey on Google Forms (must be submitted by the end of the hour or you will not receive full credit)</a:t>
            </a:r>
          </a:p>
          <a:p>
            <a:pPr marL="742950" lvl="1" indent="-285750" eaLnBrk="1" fontAlgn="auto" hangingPunct="1">
              <a:lnSpc>
                <a:spcPct val="170000"/>
              </a:lnSpc>
              <a:spcBef>
                <a:spcPts val="0"/>
              </a:spcBef>
              <a:spcAft>
                <a:spcPts val="0"/>
              </a:spcAft>
              <a:buClr>
                <a:srgbClr val="000000"/>
              </a:buClr>
              <a:buSzPct val="100000"/>
              <a:buFont typeface="Calibri"/>
              <a:buChar char="–"/>
              <a:defRPr/>
            </a:pPr>
            <a:r>
              <a:rPr lang="en-US" sz="5600" dirty="0" smtClean="0">
                <a:latin typeface="+mn-lt"/>
                <a:ea typeface="Calibri"/>
                <a:cs typeface="Calibri"/>
                <a:sym typeface="Calibri"/>
              </a:rPr>
              <a:t>Complete the four diagnostic reading quizzes on Khan Academy by tomorrow. </a:t>
            </a:r>
            <a:r>
              <a:rPr lang="en-US" sz="5600" dirty="0" smtClean="0">
                <a:latin typeface="+mn-lt"/>
                <a:ea typeface="Calibri"/>
                <a:cs typeface="Calibri"/>
                <a:sym typeface="Wingdings"/>
              </a:rPr>
              <a:t> </a:t>
            </a:r>
            <a:endParaRPr lang="en-US" sz="5600" dirty="0" smtClean="0">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extLst>
      <p:ext uri="{BB962C8B-B14F-4D97-AF65-F5344CB8AC3E}">
        <p14:creationId xmlns:p14="http://schemas.microsoft.com/office/powerpoint/2010/main" val="38359590"/>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9/14/16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62500" lnSpcReduction="20000"/>
          </a:bodyPr>
          <a:lstStyle/>
          <a:p>
            <a:pPr eaLnBrk="1" fontAlgn="auto" hangingPunct="1">
              <a:lnSpc>
                <a:spcPct val="170000"/>
              </a:lnSpc>
              <a:spcBef>
                <a:spcPts val="0"/>
              </a:spcBef>
              <a:spcAft>
                <a:spcPts val="0"/>
              </a:spcAft>
              <a:buClr>
                <a:srgbClr val="000000"/>
              </a:buClr>
              <a:buSzPct val="100000"/>
              <a:defRPr/>
            </a:pPr>
            <a:r>
              <a:rPr lang="en-US" sz="2900" b="1" dirty="0">
                <a:latin typeface="+mn-lt"/>
                <a:ea typeface="Calibri"/>
                <a:cs typeface="Calibri"/>
                <a:sym typeface="Calibri"/>
              </a:rPr>
              <a:t>Bell Work:</a:t>
            </a:r>
            <a:r>
              <a:rPr lang="en-US" sz="2900" dirty="0">
                <a:latin typeface="+mn-lt"/>
                <a:ea typeface="Calibri"/>
                <a:cs typeface="Calibri"/>
                <a:sym typeface="Calibri"/>
              </a:rPr>
              <a:t> </a:t>
            </a:r>
            <a:r>
              <a:rPr lang="en-US" sz="2900" dirty="0" smtClean="0">
                <a:latin typeface="+mn-lt"/>
                <a:ea typeface="Calibri"/>
                <a:cs typeface="Calibri"/>
                <a:sym typeface="Calibri"/>
              </a:rPr>
              <a:t>Prefix, suffix, root Chart</a:t>
            </a:r>
          </a:p>
          <a:p>
            <a:pPr eaLnBrk="1" fontAlgn="auto" hangingPunct="1">
              <a:lnSpc>
                <a:spcPct val="80000"/>
              </a:lnSpc>
              <a:spcBef>
                <a:spcPts val="0"/>
              </a:spcBef>
              <a:spcAft>
                <a:spcPts val="0"/>
              </a:spcAft>
              <a:buClr>
                <a:srgbClr val="000000"/>
              </a:buClr>
              <a:buSzPct val="100000"/>
              <a:defRPr/>
            </a:pPr>
            <a:endParaRPr lang="en-US" sz="29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2900" b="1" dirty="0" smtClean="0">
                <a:latin typeface="+mn-lt"/>
                <a:ea typeface="Calibri"/>
                <a:cs typeface="Calibri"/>
                <a:sym typeface="Calibri"/>
              </a:rPr>
              <a:t>In </a:t>
            </a:r>
            <a:r>
              <a:rPr lang="en-US" sz="29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Bell Work</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Article of the Week #1</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a:latin typeface="+mn-lt"/>
                <a:ea typeface="Calibri"/>
                <a:cs typeface="Calibri"/>
                <a:sym typeface="Calibri"/>
              </a:rPr>
              <a:t>Book Pass (start process of picking SSR </a:t>
            </a:r>
            <a:r>
              <a:rPr lang="en-US" sz="2900" dirty="0" smtClean="0">
                <a:latin typeface="+mn-lt"/>
                <a:ea typeface="Calibri"/>
                <a:cs typeface="Calibri"/>
                <a:sym typeface="Calibri"/>
              </a:rPr>
              <a:t>book, if we have time)</a:t>
            </a:r>
            <a:endParaRPr lang="en-US" sz="29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29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900" b="1" dirty="0" smtClean="0">
                <a:latin typeface="+mn-lt"/>
                <a:ea typeface="Calibri"/>
                <a:cs typeface="Calibri"/>
                <a:sym typeface="Calibri"/>
              </a:rPr>
              <a:t>Homework</a:t>
            </a:r>
            <a:r>
              <a:rPr lang="en-US" sz="2900" b="1" dirty="0">
                <a:latin typeface="+mn-lt"/>
                <a:ea typeface="Calibri"/>
                <a:cs typeface="Calibri"/>
                <a:sym typeface="Calibri"/>
              </a:rPr>
              <a:t>: </a:t>
            </a:r>
          </a:p>
          <a:p>
            <a:pPr marL="182880" indent="-182880" eaLnBrk="1" fontAlgn="auto" hangingPunct="1">
              <a:lnSpc>
                <a:spcPct val="170000"/>
              </a:lnSpc>
              <a:spcBef>
                <a:spcPts val="400"/>
              </a:spcBef>
              <a:spcAft>
                <a:spcPts val="0"/>
              </a:spcAft>
              <a:buClr>
                <a:srgbClr val="000000"/>
              </a:buClr>
              <a:buSzPct val="100000"/>
              <a:buFont typeface="Arial" panose="020B0604020202020204" pitchFamily="34" charset="0"/>
              <a:buChar char="•"/>
              <a:defRPr/>
            </a:pPr>
            <a:r>
              <a:rPr lang="en-US" sz="2900" b="1" dirty="0" smtClean="0">
                <a:solidFill>
                  <a:srgbClr val="0070C0"/>
                </a:solidFill>
                <a:latin typeface="+mn-lt"/>
                <a:ea typeface="Calibri"/>
                <a:cs typeface="Calibri"/>
                <a:sym typeface="Calibri"/>
              </a:rPr>
              <a:t>Reflection paragraphs for Article of the Week (we will share and revise them, tomorrow. </a:t>
            </a:r>
          </a:p>
          <a:p>
            <a:pPr marL="182880"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b="1" dirty="0" smtClean="0">
                <a:solidFill>
                  <a:srgbClr val="00B050"/>
                </a:solidFill>
                <a:latin typeface="+mn-lt"/>
                <a:ea typeface="Calibri"/>
                <a:cs typeface="Calibri"/>
                <a:sym typeface="Calibri"/>
              </a:rPr>
              <a:t>Finish </a:t>
            </a:r>
            <a:r>
              <a:rPr lang="en-US" sz="2900" b="1" dirty="0">
                <a:solidFill>
                  <a:srgbClr val="00B050"/>
                </a:solidFill>
                <a:latin typeface="+mn-lt"/>
                <a:ea typeface="Calibri"/>
                <a:cs typeface="Calibri"/>
                <a:sym typeface="Calibri"/>
              </a:rPr>
              <a:t>taking the four diagnostic </a:t>
            </a:r>
            <a:r>
              <a:rPr lang="en-US" sz="2900" b="1" dirty="0" smtClean="0">
                <a:solidFill>
                  <a:srgbClr val="00B050"/>
                </a:solidFill>
                <a:latin typeface="+mn-lt"/>
                <a:ea typeface="Calibri"/>
                <a:cs typeface="Calibri"/>
                <a:sym typeface="Calibri"/>
              </a:rPr>
              <a:t>“Reading</a:t>
            </a:r>
            <a:r>
              <a:rPr lang="en-US" sz="2900" b="1" dirty="0">
                <a:solidFill>
                  <a:srgbClr val="00B050"/>
                </a:solidFill>
                <a:latin typeface="+mn-lt"/>
                <a:ea typeface="Calibri"/>
                <a:cs typeface="Calibri"/>
                <a:sym typeface="Calibri"/>
              </a:rPr>
              <a:t>” Quizzes on Khan Academy</a:t>
            </a:r>
            <a:r>
              <a:rPr lang="en-US" sz="2900" b="1" dirty="0" smtClean="0">
                <a:solidFill>
                  <a:srgbClr val="00B050"/>
                </a:solidFill>
                <a:latin typeface="+mn-lt"/>
                <a:ea typeface="Calibri"/>
                <a:cs typeface="Calibri"/>
                <a:sym typeface="Calibri"/>
              </a:rPr>
              <a:t>.  When </a:t>
            </a:r>
            <a:r>
              <a:rPr lang="en-US" sz="2900" b="1" dirty="0">
                <a:solidFill>
                  <a:srgbClr val="00B050"/>
                </a:solidFill>
                <a:latin typeface="+mn-lt"/>
                <a:ea typeface="Calibri"/>
                <a:cs typeface="Calibri"/>
                <a:sym typeface="Calibri"/>
              </a:rPr>
              <a:t>you sign in, click subjects in the upper left corner, then click SAT under “Test Prep.” Then, click the tab that reads, “Practice.” If you have taken all four of the reading quizzes, move on to the grammar quizzes. </a:t>
            </a:r>
            <a:r>
              <a:rPr lang="en-US" sz="2900" b="1" dirty="0" smtClean="0">
                <a:solidFill>
                  <a:srgbClr val="00B050"/>
                </a:solidFill>
                <a:latin typeface="+mn-lt"/>
                <a:ea typeface="Calibri"/>
                <a:cs typeface="Calibri"/>
                <a:sym typeface="Calibri"/>
              </a:rPr>
              <a:t>You must take screen shots for all four quizzes (due by Monday, next week)</a:t>
            </a:r>
            <a:endParaRPr lang="en-US" sz="2900" b="1" dirty="0">
              <a:solidFill>
                <a:srgbClr val="00B050"/>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extLst>
      <p:ext uri="{BB962C8B-B14F-4D97-AF65-F5344CB8AC3E}">
        <p14:creationId xmlns:p14="http://schemas.microsoft.com/office/powerpoint/2010/main" val="1558133612"/>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9/14/16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55000" lnSpcReduction="20000"/>
          </a:bodyPr>
          <a:lstStyle/>
          <a:p>
            <a:pPr eaLnBrk="1" fontAlgn="auto" hangingPunct="1">
              <a:lnSpc>
                <a:spcPct val="170000"/>
              </a:lnSpc>
              <a:spcBef>
                <a:spcPts val="0"/>
              </a:spcBef>
              <a:spcAft>
                <a:spcPts val="0"/>
              </a:spcAft>
              <a:buClr>
                <a:srgbClr val="000000"/>
              </a:buClr>
              <a:buSzPct val="100000"/>
              <a:defRPr/>
            </a:pPr>
            <a:r>
              <a:rPr lang="en-US" sz="2900" b="1" dirty="0">
                <a:latin typeface="+mn-lt"/>
                <a:ea typeface="Calibri"/>
                <a:cs typeface="Calibri"/>
                <a:sym typeface="Calibri"/>
              </a:rPr>
              <a:t>Bell Work:</a:t>
            </a:r>
            <a:r>
              <a:rPr lang="en-US" sz="2900" dirty="0">
                <a:latin typeface="+mn-lt"/>
                <a:ea typeface="Calibri"/>
                <a:cs typeface="Calibri"/>
                <a:sym typeface="Calibri"/>
              </a:rPr>
              <a:t> </a:t>
            </a:r>
            <a:r>
              <a:rPr lang="en-US" sz="2900" dirty="0" smtClean="0">
                <a:latin typeface="+mn-lt"/>
                <a:ea typeface="Calibri"/>
                <a:cs typeface="Calibri"/>
                <a:sym typeface="Calibri"/>
              </a:rPr>
              <a:t>Prefix, suffix, root Chart (we will have 15, total, </a:t>
            </a:r>
            <a:r>
              <a:rPr lang="en-US" sz="2900" smtClean="0">
                <a:latin typeface="+mn-lt"/>
                <a:ea typeface="Calibri"/>
                <a:cs typeface="Calibri"/>
                <a:sym typeface="Calibri"/>
              </a:rPr>
              <a:t>this week)</a:t>
            </a:r>
            <a:endParaRPr lang="en-US" sz="2900"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29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2900" b="1" dirty="0" smtClean="0">
                <a:latin typeface="+mn-lt"/>
                <a:ea typeface="Calibri"/>
                <a:cs typeface="Calibri"/>
                <a:sym typeface="Calibri"/>
              </a:rPr>
              <a:t>In </a:t>
            </a:r>
            <a:r>
              <a:rPr lang="en-US" sz="29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Bell Work</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Article of the Week #1  (Critique reflections)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Come up with #5 questions from standards (due tomorrow)</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a:latin typeface="+mn-lt"/>
                <a:ea typeface="Calibri"/>
                <a:cs typeface="Calibri"/>
                <a:sym typeface="Calibri"/>
              </a:rPr>
              <a:t>Book Pass (start process of picking SSR </a:t>
            </a:r>
            <a:r>
              <a:rPr lang="en-US" sz="2900" dirty="0" smtClean="0">
                <a:latin typeface="+mn-lt"/>
                <a:ea typeface="Calibri"/>
                <a:cs typeface="Calibri"/>
                <a:sym typeface="Calibri"/>
              </a:rPr>
              <a:t>book, if we have time)</a:t>
            </a:r>
            <a:endParaRPr lang="en-US" sz="29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29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900" b="1" dirty="0" smtClean="0">
                <a:latin typeface="+mn-lt"/>
                <a:ea typeface="Calibri"/>
                <a:cs typeface="Calibri"/>
                <a:sym typeface="Calibri"/>
              </a:rPr>
              <a:t>Homework</a:t>
            </a:r>
            <a:r>
              <a:rPr lang="en-US" sz="2900" b="1" dirty="0">
                <a:latin typeface="+mn-lt"/>
                <a:ea typeface="Calibri"/>
                <a:cs typeface="Calibri"/>
                <a:sym typeface="Calibri"/>
              </a:rPr>
              <a:t>: </a:t>
            </a:r>
          </a:p>
          <a:p>
            <a:pPr marL="182880" indent="-182880" eaLnBrk="1" fontAlgn="auto" hangingPunct="1">
              <a:lnSpc>
                <a:spcPct val="170000"/>
              </a:lnSpc>
              <a:spcBef>
                <a:spcPts val="400"/>
              </a:spcBef>
              <a:spcAft>
                <a:spcPts val="0"/>
              </a:spcAft>
              <a:buClr>
                <a:srgbClr val="000000"/>
              </a:buClr>
              <a:buSzPct val="100000"/>
              <a:buFont typeface="Arial" panose="020B0604020202020204" pitchFamily="34" charset="0"/>
              <a:buChar char="•"/>
              <a:defRPr/>
            </a:pPr>
            <a:r>
              <a:rPr lang="en-US" sz="2900" b="1" dirty="0" smtClean="0">
                <a:solidFill>
                  <a:srgbClr val="0070C0"/>
                </a:solidFill>
                <a:latin typeface="+mn-lt"/>
                <a:ea typeface="Calibri"/>
                <a:cs typeface="Calibri"/>
                <a:sym typeface="Calibri"/>
              </a:rPr>
              <a:t>Review and critique your classmates’ reflection paragraphs. Revise your current responses. Turn them back in, tomorrow. </a:t>
            </a:r>
          </a:p>
          <a:p>
            <a:pPr marL="182880"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b="1" dirty="0" smtClean="0">
                <a:solidFill>
                  <a:srgbClr val="00B050"/>
                </a:solidFill>
                <a:latin typeface="+mn-lt"/>
                <a:ea typeface="Calibri"/>
                <a:cs typeface="Calibri"/>
                <a:sym typeface="Calibri"/>
              </a:rPr>
              <a:t>Finish </a:t>
            </a:r>
            <a:r>
              <a:rPr lang="en-US" sz="2900" b="1" dirty="0">
                <a:solidFill>
                  <a:srgbClr val="00B050"/>
                </a:solidFill>
                <a:latin typeface="+mn-lt"/>
                <a:ea typeface="Calibri"/>
                <a:cs typeface="Calibri"/>
                <a:sym typeface="Calibri"/>
              </a:rPr>
              <a:t>taking the four diagnostic </a:t>
            </a:r>
            <a:r>
              <a:rPr lang="en-US" sz="2900" b="1" dirty="0" smtClean="0">
                <a:solidFill>
                  <a:srgbClr val="00B050"/>
                </a:solidFill>
                <a:latin typeface="+mn-lt"/>
                <a:ea typeface="Calibri"/>
                <a:cs typeface="Calibri"/>
                <a:sym typeface="Calibri"/>
              </a:rPr>
              <a:t>“Reading</a:t>
            </a:r>
            <a:r>
              <a:rPr lang="en-US" sz="2900" b="1" dirty="0">
                <a:solidFill>
                  <a:srgbClr val="00B050"/>
                </a:solidFill>
                <a:latin typeface="+mn-lt"/>
                <a:ea typeface="Calibri"/>
                <a:cs typeface="Calibri"/>
                <a:sym typeface="Calibri"/>
              </a:rPr>
              <a:t>” Quizzes on Khan Academy</a:t>
            </a:r>
            <a:r>
              <a:rPr lang="en-US" sz="2900" b="1" dirty="0" smtClean="0">
                <a:solidFill>
                  <a:srgbClr val="00B050"/>
                </a:solidFill>
                <a:latin typeface="+mn-lt"/>
                <a:ea typeface="Calibri"/>
                <a:cs typeface="Calibri"/>
                <a:sym typeface="Calibri"/>
              </a:rPr>
              <a:t>.  When </a:t>
            </a:r>
            <a:r>
              <a:rPr lang="en-US" sz="2900" b="1" dirty="0">
                <a:solidFill>
                  <a:srgbClr val="00B050"/>
                </a:solidFill>
                <a:latin typeface="+mn-lt"/>
                <a:ea typeface="Calibri"/>
                <a:cs typeface="Calibri"/>
                <a:sym typeface="Calibri"/>
              </a:rPr>
              <a:t>you sign in, click subjects in the upper left corner, then click SAT under “Test Prep.” Then, click the tab that reads, “Practice.” If you have taken all four of the reading quizzes, move on to the grammar quizzes. </a:t>
            </a:r>
            <a:r>
              <a:rPr lang="en-US" sz="2900" b="1" dirty="0" smtClean="0">
                <a:solidFill>
                  <a:srgbClr val="00B050"/>
                </a:solidFill>
                <a:latin typeface="+mn-lt"/>
                <a:ea typeface="Calibri"/>
                <a:cs typeface="Calibri"/>
                <a:sym typeface="Calibri"/>
              </a:rPr>
              <a:t>You must take screen shots for all four quizzes (due by Monday, next week)</a:t>
            </a:r>
            <a:endParaRPr lang="en-US" sz="2900" b="1" dirty="0">
              <a:solidFill>
                <a:srgbClr val="00B050"/>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extLst>
      <p:ext uri="{BB962C8B-B14F-4D97-AF65-F5344CB8AC3E}">
        <p14:creationId xmlns:p14="http://schemas.microsoft.com/office/powerpoint/2010/main" val="603210488"/>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9/19/16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With a partner at your table, study for your quiz on prefixes/suffixes/roots</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Quiz-Prefix/suffix/root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Write reflections for AOTW #2 on Colin </a:t>
            </a:r>
            <a:r>
              <a:rPr lang="en-US" sz="5600" dirty="0" err="1" smtClean="0">
                <a:latin typeface="+mn-lt"/>
                <a:ea typeface="Calibri"/>
                <a:cs typeface="Calibri"/>
                <a:sym typeface="Calibri"/>
              </a:rPr>
              <a:t>Kaepernick</a:t>
            </a:r>
            <a:r>
              <a:rPr lang="en-US" sz="5600" dirty="0" smtClean="0">
                <a:latin typeface="+mn-lt"/>
                <a:ea typeface="Calibri"/>
                <a:cs typeface="Calibri"/>
                <a:sym typeface="Calibri"/>
              </a:rPr>
              <a:t> (due tomorrow)</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Start writing your 5 questions for AOTW #2 if you have time</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Exit Ticket = Reading Survey</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**Tabs for your binder:</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SAT Prep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AOTW (Article of the Week)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Reading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Argumentative Writing</a:t>
            </a:r>
            <a:endParaRPr lang="en-US" sz="56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p>
          <a:p>
            <a:pPr marL="182880"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Finish </a:t>
            </a:r>
            <a:r>
              <a:rPr lang="en-US" sz="5600" b="1" dirty="0">
                <a:solidFill>
                  <a:srgbClr val="009A46"/>
                </a:solidFill>
                <a:latin typeface="+mn-lt"/>
                <a:ea typeface="Calibri"/>
                <a:cs typeface="Calibri"/>
                <a:sym typeface="Calibri"/>
              </a:rPr>
              <a:t>taking the four diagnostic </a:t>
            </a:r>
            <a:r>
              <a:rPr lang="en-US" sz="5600" b="1" dirty="0" smtClean="0">
                <a:solidFill>
                  <a:srgbClr val="009A46"/>
                </a:solidFill>
                <a:latin typeface="+mn-lt"/>
                <a:ea typeface="Calibri"/>
                <a:cs typeface="Calibri"/>
                <a:sym typeface="Calibri"/>
              </a:rPr>
              <a:t>“Reading</a:t>
            </a:r>
            <a:r>
              <a:rPr lang="en-US" sz="5600" b="1" dirty="0">
                <a:solidFill>
                  <a:srgbClr val="009A46"/>
                </a:solidFill>
                <a:latin typeface="+mn-lt"/>
                <a:ea typeface="Calibri"/>
                <a:cs typeface="Calibri"/>
                <a:sym typeface="Calibri"/>
              </a:rPr>
              <a:t>” Quizzes on Khan Academy</a:t>
            </a:r>
            <a:r>
              <a:rPr lang="en-US" sz="5600" b="1" dirty="0" smtClean="0">
                <a:solidFill>
                  <a:srgbClr val="009A46"/>
                </a:solidFill>
                <a:latin typeface="+mn-lt"/>
                <a:ea typeface="Calibri"/>
                <a:cs typeface="Calibri"/>
                <a:sym typeface="Calibri"/>
              </a:rPr>
              <a:t>.  When </a:t>
            </a:r>
            <a:r>
              <a:rPr lang="en-US" sz="5600" b="1" dirty="0">
                <a:solidFill>
                  <a:srgbClr val="009A46"/>
                </a:solidFill>
                <a:latin typeface="+mn-lt"/>
                <a:ea typeface="Calibri"/>
                <a:cs typeface="Calibri"/>
                <a:sym typeface="Calibri"/>
              </a:rPr>
              <a:t>you sign in, click subjects in the upper left corner, then click SAT under “Test Prep.” Then, click the tab that reads, “Practice.” If you have taken all four of the reading quizzes, move on to the grammar quizzes. </a:t>
            </a:r>
            <a:r>
              <a:rPr lang="en-US" sz="5600" b="1" dirty="0" smtClean="0">
                <a:solidFill>
                  <a:srgbClr val="009A46"/>
                </a:solidFill>
                <a:latin typeface="+mn-lt"/>
                <a:ea typeface="Calibri"/>
                <a:cs typeface="Calibri"/>
                <a:sym typeface="Calibri"/>
              </a:rPr>
              <a:t>You must take screen shots for all four quizzes. **DO NOT SEND THEM TO ME. I WILL TELL YOU LATER THIS WEEK WHAT I WOULD LIKE YOU TO DO WITH THEM. </a:t>
            </a:r>
            <a:r>
              <a:rPr lang="en-US" sz="5600" b="1" dirty="0" smtClean="0">
                <a:solidFill>
                  <a:srgbClr val="009A46"/>
                </a:solidFill>
                <a:latin typeface="+mn-lt"/>
                <a:ea typeface="Calibri"/>
                <a:cs typeface="Calibri"/>
                <a:sym typeface="Wingdings" panose="05000000000000000000" pitchFamily="2" charset="2"/>
              </a:rPr>
              <a:t> </a:t>
            </a: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extLst>
      <p:ext uri="{BB962C8B-B14F-4D97-AF65-F5344CB8AC3E}">
        <p14:creationId xmlns:p14="http://schemas.microsoft.com/office/powerpoint/2010/main" val="4135004397"/>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9/22/16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With a partner at your table, study for your quiz on prefixes/suffixes/roots</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PSAT Reading Pretest (Hours 2, 5, 6) **If you finish, bring me your test so I can score it! </a:t>
            </a:r>
            <a:r>
              <a:rPr lang="en-US" sz="5600" dirty="0" smtClean="0">
                <a:latin typeface="+mn-lt"/>
                <a:ea typeface="Calibri"/>
                <a:cs typeface="Calibri"/>
                <a:sym typeface="Wingdings" panose="05000000000000000000" pitchFamily="2" charset="2"/>
              </a:rPr>
              <a:t> </a:t>
            </a:r>
            <a:endParaRPr lang="en-US" sz="5600" dirty="0" smtClean="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Library to check out an SSR book (Hour 3, only)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Exit Ticket = Make sure you write down your book. You will commit to one next week. </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**Tabs for your binder:</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SAT Prep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AOTW (Article of the Week)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Reading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Argumentative Writing</a:t>
            </a:r>
            <a:endParaRPr lang="en-US" sz="56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p>
          <a:p>
            <a:pPr marL="182880"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Make sure you bring your reflections and questions with you for the Colin </a:t>
            </a:r>
            <a:r>
              <a:rPr lang="en-US" sz="5600" b="1" dirty="0" err="1" smtClean="0">
                <a:solidFill>
                  <a:srgbClr val="009A46"/>
                </a:solidFill>
                <a:latin typeface="+mn-lt"/>
                <a:ea typeface="Calibri"/>
                <a:cs typeface="Calibri"/>
                <a:sym typeface="Calibri"/>
              </a:rPr>
              <a:t>Kaepernick</a:t>
            </a:r>
            <a:r>
              <a:rPr lang="en-US" sz="5600" b="1" dirty="0" smtClean="0">
                <a:solidFill>
                  <a:srgbClr val="009A46"/>
                </a:solidFill>
                <a:latin typeface="+mn-lt"/>
                <a:ea typeface="Calibri"/>
                <a:cs typeface="Calibri"/>
                <a:sym typeface="Calibri"/>
              </a:rPr>
              <a:t> article. They will be due on Monday. If you would like me to share yours with the class in order to grade and provide feedback, please hand me a copy of your reflections. I definitely need 2-3 volunteers per hour. I will make sure to remove your name from it. </a:t>
            </a:r>
            <a:r>
              <a:rPr lang="en-US" sz="5600" b="1" dirty="0" smtClean="0">
                <a:solidFill>
                  <a:srgbClr val="009A46"/>
                </a:solidFill>
                <a:latin typeface="+mn-lt"/>
                <a:ea typeface="Calibri"/>
                <a:cs typeface="Calibri"/>
                <a:sym typeface="Wingdings"/>
              </a:rPr>
              <a:t> </a:t>
            </a: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2077628412"/>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9/23/16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Prefix/suffix/roots. Quiz = Monday</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PSAT Reading Pretest (Hours 2, 3,  5, 6) **If you finish, bring me your test so I can score it! </a:t>
            </a:r>
            <a:r>
              <a:rPr lang="en-US" sz="5600" dirty="0" smtClean="0">
                <a:latin typeface="+mn-lt"/>
                <a:ea typeface="Calibri"/>
                <a:cs typeface="Calibri"/>
                <a:sym typeface="Wingdings" panose="05000000000000000000" pitchFamily="2" charset="2"/>
              </a:rPr>
              <a: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Go over samples of reflection paragraphs for AOTW and score them.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Go over answers to the Prefix/suffix/root Quiz from this past Monday.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5</a:t>
            </a:r>
            <a:r>
              <a:rPr lang="en-US" sz="5600" baseline="30000" dirty="0" smtClean="0">
                <a:latin typeface="+mn-lt"/>
                <a:ea typeface="Calibri"/>
                <a:cs typeface="Calibri"/>
                <a:sym typeface="Wingdings" panose="05000000000000000000" pitchFamily="2" charset="2"/>
              </a:rPr>
              <a:t>th</a:t>
            </a:r>
            <a:r>
              <a:rPr lang="en-US" sz="5600" dirty="0" smtClean="0">
                <a:latin typeface="+mn-lt"/>
                <a:ea typeface="Calibri"/>
                <a:cs typeface="Calibri"/>
                <a:sym typeface="Wingdings" panose="05000000000000000000" pitchFamily="2" charset="2"/>
              </a:rPr>
              <a:t> hour = Mr. Schmitt presentation and </a:t>
            </a:r>
            <a:r>
              <a:rPr lang="en-US" sz="5600" dirty="0" err="1" smtClean="0">
                <a:latin typeface="+mn-lt"/>
                <a:ea typeface="Calibri"/>
                <a:cs typeface="Calibri"/>
                <a:sym typeface="Wingdings" panose="05000000000000000000" pitchFamily="2" charset="2"/>
              </a:rPr>
              <a:t>Kahoot</a:t>
            </a:r>
            <a:r>
              <a:rPr lang="en-US" sz="5600" dirty="0" smtClean="0">
                <a:latin typeface="+mn-lt"/>
                <a:ea typeface="Calibri"/>
                <a:cs typeface="Calibri"/>
                <a:sym typeface="Wingdings" panose="05000000000000000000" pitchFamily="2" charset="2"/>
              </a:rPr>
              <a:t>! Quiz</a:t>
            </a:r>
            <a:endParaRPr lang="en-US" sz="5600" dirty="0" smtClean="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Exit Ticket = Make sure you fill out the sign up form for SSR books. You will commit to one next week. </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**Tabs for your binder:</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SAT Prep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AOTW (Article of the Week)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Reading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Argumentative Writing</a:t>
            </a:r>
            <a:endParaRPr lang="en-US" sz="56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Study for your Quiz on prefixes, suffixes and roots</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Make sure you have an SSR book to bring with you on Monday</a:t>
            </a: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1441309026"/>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9/26/16 Agenda</a:t>
            </a:r>
          </a:p>
        </p:txBody>
      </p:sp>
      <p:sp>
        <p:nvSpPr>
          <p:cNvPr id="58" name="Shape 58"/>
          <p:cNvSpPr txBox="1">
            <a:spLocks noGrp="1"/>
          </p:cNvSpPr>
          <p:nvPr>
            <p:ph type="body" idx="4294967295"/>
          </p:nvPr>
        </p:nvSpPr>
        <p:spPr>
          <a:xfrm>
            <a:off x="228600" y="762000"/>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With a partner, study for your prefix/suffix/roots quiz</a:t>
            </a:r>
            <a:endParaRPr lang="en-US" sz="5600" b="1" dirty="0" smtClean="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(study for 10 minutes)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Quiz over prefix/suffix/roots</a:t>
            </a:r>
            <a:endParaRPr lang="en-US" sz="5600" dirty="0" smtClean="0">
              <a:latin typeface="+mn-lt"/>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Collect AOTW #2 (Staple: article, reflections, questions)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Collect extra credit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Pass out AOTW #3 (talk to the text due tomorrow)</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Sign up for SSR book (pass the sheet around)</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5</a:t>
            </a:r>
            <a:r>
              <a:rPr lang="en-US" sz="5600" baseline="30000" dirty="0" smtClean="0">
                <a:latin typeface="+mn-lt"/>
                <a:ea typeface="Calibri"/>
                <a:cs typeface="Calibri"/>
                <a:sym typeface="Wingdings" panose="05000000000000000000" pitchFamily="2" charset="2"/>
              </a:rPr>
              <a:t>th</a:t>
            </a:r>
            <a:r>
              <a:rPr lang="en-US" sz="5600" dirty="0" smtClean="0">
                <a:latin typeface="+mn-lt"/>
                <a:ea typeface="Calibri"/>
                <a:cs typeface="Calibri"/>
                <a:sym typeface="Wingdings" panose="05000000000000000000" pitchFamily="2" charset="2"/>
              </a:rPr>
              <a:t> hour = Mr. Schmitt presentation and </a:t>
            </a:r>
            <a:r>
              <a:rPr lang="en-US" sz="5600" dirty="0" err="1" smtClean="0">
                <a:latin typeface="+mn-lt"/>
                <a:ea typeface="Calibri"/>
                <a:cs typeface="Calibri"/>
                <a:sym typeface="Wingdings" panose="05000000000000000000" pitchFamily="2" charset="2"/>
              </a:rPr>
              <a:t>Kahoot</a:t>
            </a:r>
            <a:r>
              <a:rPr lang="en-US" sz="5600" dirty="0" smtClean="0">
                <a:latin typeface="+mn-lt"/>
                <a:ea typeface="Calibri"/>
                <a:cs typeface="Calibri"/>
                <a:sym typeface="Wingdings" panose="05000000000000000000" pitchFamily="2" charset="2"/>
              </a:rPr>
              <a:t>! Quiz</a:t>
            </a:r>
            <a:endParaRPr lang="en-US" sz="5600"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56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56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56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56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5600" dirty="0">
                <a:ea typeface="Calibri"/>
                <a:cs typeface="Calibri"/>
                <a:sym typeface="Calibri"/>
              </a:rPr>
              <a:t>I can determine the author’s purpose for writing a text</a:t>
            </a:r>
            <a:r>
              <a:rPr lang="en-US" sz="56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Annotations (talk to the text)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Tomorrow = SSR (20 minutes)</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 Wednesday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299137981"/>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9/26/16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47500" lnSpcReduction="20000"/>
          </a:bodyPr>
          <a:lstStyle/>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Exit Ticket: </a:t>
            </a:r>
            <a:r>
              <a:rPr lang="en-US" sz="5600" dirty="0" smtClean="0">
                <a:latin typeface="+mn-lt"/>
                <a:ea typeface="Calibri"/>
                <a:cs typeface="Calibri"/>
                <a:sym typeface="Calibri"/>
              </a:rPr>
              <a:t>Answer the following prompt in 4-5 complete sentences: If this data reflected how often your teachers lie to you, how would this be different? How would it make you feel? </a:t>
            </a: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Annotations (talk to the text)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Tomorrow = SSR (20 minutes)</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 Wednesday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1515346389"/>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9/6/16 Agenda</a:t>
            </a:r>
          </a:p>
        </p:txBody>
      </p:sp>
      <p:sp>
        <p:nvSpPr>
          <p:cNvPr id="58" name="Shape 58"/>
          <p:cNvSpPr txBox="1">
            <a:spLocks noGrp="1"/>
          </p:cNvSpPr>
          <p:nvPr>
            <p:ph type="body" idx="4294967295"/>
          </p:nvPr>
        </p:nvSpPr>
        <p:spPr>
          <a:xfrm>
            <a:off x="152400" y="934939"/>
            <a:ext cx="8839200" cy="3408462"/>
          </a:xfrm>
        </p:spPr>
        <p:txBody>
          <a:bodyPr tIns="45700" bIns="45700">
            <a:norm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a:ea typeface="Calibri"/>
                <a:cs typeface="Calibri"/>
                <a:sym typeface="Calibri"/>
              </a:rPr>
              <a:t>Bell Work:</a:t>
            </a:r>
            <a:r>
              <a:rPr lang="en-US" sz="2000" dirty="0">
                <a:latin typeface="Calibri"/>
                <a:ea typeface="Calibri"/>
                <a:cs typeface="Calibri"/>
                <a:sym typeface="Calibri"/>
              </a:rPr>
              <a:t> Find a </a:t>
            </a:r>
            <a:r>
              <a:rPr lang="en-US" sz="2000" dirty="0" smtClean="0">
                <a:latin typeface="Calibri"/>
                <a:ea typeface="Calibri"/>
                <a:cs typeface="Calibri"/>
                <a:sym typeface="Calibri"/>
              </a:rPr>
              <a:t>seat, wherever you would like, </a:t>
            </a:r>
            <a:r>
              <a:rPr lang="en-US" sz="2000" dirty="0">
                <a:latin typeface="Calibri"/>
                <a:ea typeface="Calibri"/>
                <a:cs typeface="Calibri"/>
                <a:sym typeface="Calibri"/>
              </a:rPr>
              <a:t>and wait for further directions.</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In </a:t>
            </a:r>
            <a:r>
              <a:rPr lang="en-US" sz="2000" b="1" dirty="0">
                <a:latin typeface="Calibri"/>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Take Attendance</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Building Announcements</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Introduce </a:t>
            </a:r>
            <a:r>
              <a:rPr lang="en-US" sz="2000" dirty="0" smtClean="0">
                <a:latin typeface="Calibri"/>
                <a:ea typeface="Calibri"/>
                <a:cs typeface="Calibri"/>
                <a:sym typeface="Calibri"/>
              </a:rPr>
              <a:t>Remind </a:t>
            </a:r>
            <a:endParaRPr lang="en-US" sz="2000" dirty="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Ice Breaker: </a:t>
            </a:r>
            <a:r>
              <a:rPr lang="en-US" sz="2000" dirty="0" smtClean="0">
                <a:latin typeface="Calibri"/>
                <a:ea typeface="Calibri"/>
                <a:cs typeface="Calibri"/>
                <a:sym typeface="Calibri"/>
              </a:rPr>
              <a:t>Ten positive quotes (if </a:t>
            </a:r>
            <a:r>
              <a:rPr lang="en-US" sz="2000" dirty="0">
                <a:latin typeface="Calibri"/>
                <a:ea typeface="Calibri"/>
                <a:cs typeface="Calibri"/>
                <a:sym typeface="Calibri"/>
              </a:rPr>
              <a:t>there is time)</a:t>
            </a:r>
          </a:p>
          <a:p>
            <a:pPr eaLnBrk="1" fontAlgn="auto" hangingPunct="1">
              <a:lnSpc>
                <a:spcPct val="80000"/>
              </a:lnSpc>
              <a:spcBef>
                <a:spcPts val="400"/>
              </a:spcBef>
              <a:spcAft>
                <a:spcPts val="0"/>
              </a:spcAft>
              <a:buClr>
                <a:srgbClr val="000000"/>
              </a:buClr>
              <a:buSzPct val="100000"/>
              <a:defRPr/>
            </a:pPr>
            <a:r>
              <a:rPr lang="en-US" sz="2000" b="1" dirty="0">
                <a:latin typeface="Calibri"/>
                <a:ea typeface="Calibri"/>
                <a:cs typeface="Calibri"/>
                <a:sym typeface="Calibri"/>
              </a:rPr>
              <a:t>Homework: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Sign </a:t>
            </a:r>
            <a:r>
              <a:rPr lang="en-US" sz="2000" dirty="0">
                <a:latin typeface="Calibri"/>
                <a:ea typeface="Calibri"/>
                <a:cs typeface="Calibri"/>
                <a:sym typeface="Calibri"/>
              </a:rPr>
              <a:t>up for Remind </a:t>
            </a:r>
            <a:endParaRPr lang="en-US" sz="2000" dirty="0" smtClean="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Save 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000" dirty="0" smtClean="0">
                <a:latin typeface="Calibri"/>
                <a:ea typeface="Calibri"/>
                <a:cs typeface="Calibri"/>
                <a:sym typeface="Calibri"/>
              </a:rPr>
              <a:t>Blog = </a:t>
            </a:r>
            <a:r>
              <a:rPr lang="en-US" sz="2000" u="sng" dirty="0" err="1" smtClean="0">
                <a:solidFill>
                  <a:schemeClr val="bg2">
                    <a:lumMod val="60000"/>
                    <a:lumOff val="40000"/>
                  </a:schemeClr>
                </a:solidFill>
                <a:latin typeface="Calibri"/>
                <a:ea typeface="Calibri"/>
                <a:cs typeface="Calibri"/>
                <a:sym typeface="Calibri"/>
              </a:rPr>
              <a:t>iblog.dearbornschools.org</a:t>
            </a:r>
            <a:r>
              <a:rPr lang="en-US" sz="2000" u="sng" dirty="0" smtClean="0">
                <a:solidFill>
                  <a:schemeClr val="bg2">
                    <a:lumMod val="60000"/>
                    <a:lumOff val="40000"/>
                  </a:schemeClr>
                </a:solidFill>
                <a:latin typeface="Calibri"/>
                <a:ea typeface="Calibri"/>
                <a:cs typeface="Calibri"/>
                <a:sym typeface="Calibri"/>
              </a:rPr>
              <a:t>/</a:t>
            </a:r>
            <a:r>
              <a:rPr lang="en-US" sz="2000" u="sng" dirty="0" err="1" smtClean="0">
                <a:solidFill>
                  <a:schemeClr val="bg2">
                    <a:lumMod val="60000"/>
                    <a:lumOff val="40000"/>
                  </a:schemeClr>
                </a:solidFill>
                <a:latin typeface="Calibri"/>
                <a:ea typeface="Calibri"/>
                <a:cs typeface="Calibri"/>
                <a:sym typeface="Calibri"/>
              </a:rPr>
              <a:t>schmitthappens</a:t>
            </a:r>
            <a:r>
              <a:rPr lang="en-US" sz="2000" u="sng" dirty="0" smtClean="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000" dirty="0" smtClean="0">
                <a:latin typeface="Calibri"/>
                <a:ea typeface="Calibri"/>
                <a:cs typeface="Calibri"/>
                <a:sym typeface="Calibri"/>
              </a:rPr>
              <a:t>Email = </a:t>
            </a:r>
            <a:r>
              <a:rPr lang="en-US" sz="2000" u="sng" dirty="0" smtClean="0">
                <a:solidFill>
                  <a:schemeClr val="bg2">
                    <a:lumMod val="60000"/>
                    <a:lumOff val="40000"/>
                  </a:schemeClr>
                </a:solidFill>
                <a:latin typeface="Calibri"/>
                <a:ea typeface="Calibri"/>
                <a:cs typeface="Calibri"/>
                <a:sym typeface="Calibri"/>
              </a:rPr>
              <a:t>schmitm1@dearbornschools.org</a:t>
            </a:r>
            <a:endParaRPr lang="en-US" sz="2000" u="sng" dirty="0">
              <a:solidFill>
                <a:schemeClr val="bg2">
                  <a:lumMod val="60000"/>
                  <a:lumOff val="40000"/>
                </a:schemeClr>
              </a:solidFill>
              <a:latin typeface="Calibri"/>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2000" b="1" dirty="0">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
        <p:nvSpPr>
          <p:cNvPr id="4" name="TextBox 3"/>
          <p:cNvSpPr txBox="1"/>
          <p:nvPr/>
        </p:nvSpPr>
        <p:spPr>
          <a:xfrm>
            <a:off x="176784" y="4343401"/>
            <a:ext cx="8382000" cy="933589"/>
          </a:xfrm>
          <a:prstGeom prst="rect">
            <a:avLst/>
          </a:prstGeom>
          <a:noFill/>
        </p:spPr>
        <p:txBody>
          <a:bodyPr wrap="square" rtlCol="0">
            <a:spAutoFit/>
          </a:bodyPr>
          <a:lstStyle/>
          <a:p>
            <a:pPr fontAlgn="auto">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Daily Learning Targets</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I </a:t>
            </a:r>
            <a:r>
              <a:rPr lang="en-US" sz="2000" dirty="0">
                <a:latin typeface="Calibri"/>
                <a:ea typeface="Calibri"/>
                <a:cs typeface="Calibri"/>
                <a:sym typeface="Calibri"/>
              </a:rPr>
              <a:t>can follow directions the first time they are given.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I can recognize and comply with classroom policies. </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9/27/16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Prefix/suffix/roots (list 3)</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(15 mins) + “Stretch” Log</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Watch Video Clip from Last Week Tonight and start writing reflections for AOTW #3</a:t>
            </a:r>
            <a:endParaRPr lang="en-US" sz="5600" dirty="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latin typeface="+mn-lt"/>
                <a:ea typeface="Calibri"/>
                <a:cs typeface="Calibri"/>
                <a:sym typeface="Wingdings" panose="05000000000000000000" pitchFamily="2" charset="2"/>
                <a:hlinkClick r:id="rId3"/>
              </a:rPr>
              <a:t>https</a:t>
            </a:r>
            <a:r>
              <a:rPr lang="en-US" sz="5600" b="1" dirty="0">
                <a:latin typeface="+mn-lt"/>
                <a:ea typeface="Calibri"/>
                <a:cs typeface="Calibri"/>
                <a:sym typeface="Wingdings" panose="05000000000000000000" pitchFamily="2" charset="2"/>
                <a:hlinkClick r:id="rId3"/>
              </a:rPr>
              <a:t>://</a:t>
            </a:r>
            <a:r>
              <a:rPr lang="en-US" sz="5600" b="1" dirty="0" smtClean="0">
                <a:latin typeface="+mn-lt"/>
                <a:ea typeface="Calibri"/>
                <a:cs typeface="Calibri"/>
                <a:sym typeface="Wingdings" panose="05000000000000000000" pitchFamily="2" charset="2"/>
                <a:hlinkClick r:id="rId3"/>
              </a:rPr>
              <a:t>www.youtube.com/watch?v=h1Lfd1aB9YI</a:t>
            </a:r>
            <a:endParaRPr lang="en-US" sz="5600" b="1" dirty="0" smtClean="0">
              <a:latin typeface="+mn-lt"/>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Sign up for SSR book (pass the sheet around)</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Reflections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 Wednesday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4292614730"/>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9/27/16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Prefix/suffix/roots (list 3)</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(15 mins) + “Stretch” Log</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Watch Video Clip from Last Week Tonight and start writing reflections for AOTW #3</a:t>
            </a:r>
            <a:endParaRPr lang="en-US" sz="5600" dirty="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latin typeface="+mn-lt"/>
                <a:ea typeface="Calibri"/>
                <a:cs typeface="Calibri"/>
                <a:sym typeface="Wingdings" panose="05000000000000000000" pitchFamily="2" charset="2"/>
                <a:hlinkClick r:id="rId3"/>
              </a:rPr>
              <a:t>https</a:t>
            </a:r>
            <a:r>
              <a:rPr lang="en-US" sz="5600" b="1" dirty="0">
                <a:latin typeface="+mn-lt"/>
                <a:ea typeface="Calibri"/>
                <a:cs typeface="Calibri"/>
                <a:sym typeface="Wingdings" panose="05000000000000000000" pitchFamily="2" charset="2"/>
                <a:hlinkClick r:id="rId3"/>
              </a:rPr>
              <a:t>://</a:t>
            </a:r>
            <a:r>
              <a:rPr lang="en-US" sz="5600" b="1" dirty="0" smtClean="0">
                <a:latin typeface="+mn-lt"/>
                <a:ea typeface="Calibri"/>
                <a:cs typeface="Calibri"/>
                <a:sym typeface="Wingdings" panose="05000000000000000000" pitchFamily="2" charset="2"/>
                <a:hlinkClick r:id="rId3"/>
              </a:rPr>
              <a:t>www.youtube.com/watch?v=h1Lfd1aB9YI</a:t>
            </a:r>
            <a:endParaRPr lang="en-US" sz="5600" b="1" dirty="0" smtClean="0">
              <a:latin typeface="+mn-lt"/>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Sign up for SSR book (pass the sheet around)</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Reflections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 Wednesday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2525776829"/>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9/28/16 </a:t>
            </a:r>
            <a:r>
              <a:rPr lang="en-US" altLang="en-US" sz="4400" dirty="0" smtClean="0">
                <a:latin typeface="Calibri" pitchFamily="34" charset="0"/>
                <a:cs typeface="Arial" charset="0"/>
                <a:sym typeface="Calibri" pitchFamily="34" charset="0"/>
              </a:rPr>
              <a:t>Agenda</a:t>
            </a:r>
          </a:p>
        </p:txBody>
      </p:sp>
      <p:graphicFrame>
        <p:nvGraphicFramePr>
          <p:cNvPr id="2" name="Table 1"/>
          <p:cNvGraphicFramePr>
            <a:graphicFrameLocks noGrp="1"/>
          </p:cNvGraphicFramePr>
          <p:nvPr>
            <p:extLst>
              <p:ext uri="{D42A27DB-BD31-4B8C-83A1-F6EECF244321}">
                <p14:modId xmlns:p14="http://schemas.microsoft.com/office/powerpoint/2010/main" val="305445946"/>
              </p:ext>
            </p:extLst>
          </p:nvPr>
        </p:nvGraphicFramePr>
        <p:xfrm>
          <a:off x="609600" y="1397000"/>
          <a:ext cx="8001000" cy="1630680"/>
        </p:xfrm>
        <a:graphic>
          <a:graphicData uri="http://schemas.openxmlformats.org/drawingml/2006/table">
            <a:tbl>
              <a:tblPr firstRow="1" bandRow="1"/>
              <a:tblGrid>
                <a:gridCol w="1000125"/>
                <a:gridCol w="1590675"/>
                <a:gridCol w="1371600"/>
                <a:gridCol w="2057400"/>
                <a:gridCol w="1981200"/>
              </a:tblGrid>
              <a:tr h="370840">
                <a:tc>
                  <a:txBody>
                    <a:bodyPr/>
                    <a:lstStyle/>
                    <a:p>
                      <a:r>
                        <a:rPr lang="en-US" dirty="0" smtClean="0"/>
                        <a:t>Date</a:t>
                      </a:r>
                      <a:endParaRPr lang="en-US" dirty="0"/>
                    </a:p>
                  </a:txBody>
                  <a:tcPr/>
                </a:tc>
                <a:tc>
                  <a:txBody>
                    <a:bodyPr/>
                    <a:lstStyle/>
                    <a:p>
                      <a:r>
                        <a:rPr lang="en-US" dirty="0" smtClean="0"/>
                        <a:t>Prefix/suffix/root</a:t>
                      </a:r>
                      <a:endParaRPr lang="en-US" dirty="0"/>
                    </a:p>
                  </a:txBody>
                  <a:tcPr/>
                </a:tc>
                <a:tc>
                  <a:txBody>
                    <a:bodyPr/>
                    <a:lstStyle/>
                    <a:p>
                      <a:r>
                        <a:rPr lang="en-US" dirty="0" smtClean="0"/>
                        <a:t>Definition</a:t>
                      </a:r>
                      <a:endParaRPr lang="en-US" dirty="0"/>
                    </a:p>
                  </a:txBody>
                  <a:tcPr/>
                </a:tc>
                <a:tc>
                  <a:txBody>
                    <a:bodyPr/>
                    <a:lstStyle/>
                    <a:p>
                      <a:r>
                        <a:rPr lang="en-US" dirty="0" smtClean="0"/>
                        <a:t>Example</a:t>
                      </a:r>
                      <a:r>
                        <a:rPr lang="en-US" baseline="0" dirty="0" smtClean="0"/>
                        <a:t> + your example</a:t>
                      </a:r>
                      <a:endParaRPr lang="en-US" dirty="0"/>
                    </a:p>
                  </a:txBody>
                  <a:tcPr/>
                </a:tc>
                <a:tc>
                  <a:txBody>
                    <a:bodyPr/>
                    <a:lstStyle/>
                    <a:p>
                      <a:r>
                        <a:rPr lang="en-US" dirty="0" smtClean="0"/>
                        <a:t>Sentence</a:t>
                      </a:r>
                      <a:endParaRPr lang="en-US" dirty="0"/>
                    </a:p>
                  </a:txBody>
                  <a:tcPr/>
                </a:tc>
              </a:tr>
              <a:tr h="370840">
                <a:tc>
                  <a:txBody>
                    <a:bodyPr/>
                    <a:lstStyle/>
                    <a:p>
                      <a:r>
                        <a:rPr lang="en-US" dirty="0" smtClean="0"/>
                        <a:t>9/28</a:t>
                      </a:r>
                      <a:endParaRPr lang="en-US" dirty="0"/>
                    </a:p>
                  </a:txBody>
                  <a:tcPr/>
                </a:tc>
                <a:tc>
                  <a:txBody>
                    <a:bodyPr/>
                    <a:lstStyle/>
                    <a:p>
                      <a:r>
                        <a:rPr lang="en-US" dirty="0" smtClean="0"/>
                        <a:t>-logy</a:t>
                      </a:r>
                      <a:endParaRPr lang="en-US" dirty="0"/>
                    </a:p>
                  </a:txBody>
                  <a:tcPr/>
                </a:tc>
                <a:tc>
                  <a:txBody>
                    <a:bodyPr/>
                    <a:lstStyle/>
                    <a:p>
                      <a:r>
                        <a:rPr lang="en-US" dirty="0" smtClean="0"/>
                        <a:t>study of</a:t>
                      </a:r>
                      <a:endParaRPr lang="en-US" dirty="0"/>
                    </a:p>
                  </a:txBody>
                  <a:tcPr/>
                </a:tc>
                <a:tc>
                  <a:txBody>
                    <a:bodyPr/>
                    <a:lstStyle/>
                    <a:p>
                      <a:r>
                        <a:rPr lang="en-US" dirty="0" smtClean="0"/>
                        <a:t>astrology</a:t>
                      </a:r>
                      <a:endParaRPr lang="en-US" dirty="0"/>
                    </a:p>
                  </a:txBody>
                  <a:tcPr/>
                </a:tc>
                <a:tc>
                  <a:txBody>
                    <a:bodyPr/>
                    <a:lstStyle/>
                    <a:p>
                      <a:endParaRPr lang="en-US"/>
                    </a:p>
                  </a:txBody>
                  <a:tcPr/>
                </a:tc>
              </a:tr>
              <a:tr h="370840">
                <a:tc>
                  <a:txBody>
                    <a:bodyPr/>
                    <a:lstStyle/>
                    <a:p>
                      <a:r>
                        <a:rPr lang="en-US" dirty="0" smtClean="0"/>
                        <a:t>9/28</a:t>
                      </a:r>
                      <a:endParaRPr lang="en-US" dirty="0"/>
                    </a:p>
                  </a:txBody>
                  <a:tcPr/>
                </a:tc>
                <a:tc>
                  <a:txBody>
                    <a:bodyPr/>
                    <a:lstStyle/>
                    <a:p>
                      <a:r>
                        <a:rPr lang="en-US" dirty="0" smtClean="0"/>
                        <a:t>mal-</a:t>
                      </a:r>
                      <a:endParaRPr lang="en-US" dirty="0"/>
                    </a:p>
                  </a:txBody>
                  <a:tcPr/>
                </a:tc>
                <a:tc>
                  <a:txBody>
                    <a:bodyPr/>
                    <a:lstStyle/>
                    <a:p>
                      <a:r>
                        <a:rPr lang="en-US" dirty="0" smtClean="0"/>
                        <a:t>ill</a:t>
                      </a:r>
                      <a:endParaRPr lang="en-US" dirty="0"/>
                    </a:p>
                  </a:txBody>
                  <a:tcPr/>
                </a:tc>
                <a:tc>
                  <a:txBody>
                    <a:bodyPr/>
                    <a:lstStyle/>
                    <a:p>
                      <a:r>
                        <a:rPr lang="en-US" dirty="0" smtClean="0"/>
                        <a:t>malpractice</a:t>
                      </a:r>
                      <a:endParaRPr lang="en-US" dirty="0"/>
                    </a:p>
                  </a:txBody>
                  <a:tcPr/>
                </a:tc>
                <a:tc>
                  <a:txBody>
                    <a:bodyPr/>
                    <a:lstStyle/>
                    <a:p>
                      <a:endParaRPr lang="en-US"/>
                    </a:p>
                  </a:txBody>
                  <a:tcPr/>
                </a:tc>
              </a:tr>
              <a:tr h="370840">
                <a:tc>
                  <a:txBody>
                    <a:bodyPr/>
                    <a:lstStyle/>
                    <a:p>
                      <a:r>
                        <a:rPr lang="en-US" dirty="0" smtClean="0"/>
                        <a:t>9/28</a:t>
                      </a:r>
                      <a:endParaRPr lang="en-US" dirty="0"/>
                    </a:p>
                  </a:txBody>
                  <a:tcPr/>
                </a:tc>
                <a:tc>
                  <a:txBody>
                    <a:bodyPr/>
                    <a:lstStyle/>
                    <a:p>
                      <a:r>
                        <a:rPr lang="en-US" dirty="0" smtClean="0"/>
                        <a:t>-meter; </a:t>
                      </a:r>
                      <a:r>
                        <a:rPr lang="en-US" dirty="0" err="1" smtClean="0"/>
                        <a:t>metry</a:t>
                      </a:r>
                      <a:endParaRPr lang="en-US" dirty="0"/>
                    </a:p>
                  </a:txBody>
                  <a:tcPr/>
                </a:tc>
                <a:tc>
                  <a:txBody>
                    <a:bodyPr/>
                    <a:lstStyle/>
                    <a:p>
                      <a:r>
                        <a:rPr lang="en-US" dirty="0" smtClean="0"/>
                        <a:t>measure</a:t>
                      </a:r>
                      <a:endParaRPr lang="en-US" dirty="0"/>
                    </a:p>
                  </a:txBody>
                  <a:tcPr/>
                </a:tc>
                <a:tc>
                  <a:txBody>
                    <a:bodyPr/>
                    <a:lstStyle/>
                    <a:p>
                      <a:r>
                        <a:rPr lang="en-US" dirty="0" smtClean="0"/>
                        <a:t>thermometer, geometry</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783563526"/>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9/28/16 Record Practice Scores</a:t>
            </a:r>
          </a:p>
        </p:txBody>
      </p:sp>
      <p:sp>
        <p:nvSpPr>
          <p:cNvPr id="3" name="TextBox 2"/>
          <p:cNvSpPr txBox="1"/>
          <p:nvPr/>
        </p:nvSpPr>
        <p:spPr>
          <a:xfrm>
            <a:off x="1143000" y="1447800"/>
            <a:ext cx="6781800" cy="1169551"/>
          </a:xfrm>
          <a:prstGeom prst="rect">
            <a:avLst/>
          </a:prstGeom>
          <a:noFill/>
        </p:spPr>
        <p:txBody>
          <a:bodyPr wrap="square" rtlCol="0">
            <a:spAutoFit/>
          </a:bodyPr>
          <a:lstStyle/>
          <a:p>
            <a:pPr marL="342900" indent="-342900">
              <a:buAutoNum type="arabicParenR"/>
            </a:pPr>
            <a:r>
              <a:rPr lang="en-US" dirty="0" smtClean="0"/>
              <a:t>Sign into your school Google Account = </a:t>
            </a:r>
            <a:r>
              <a:rPr lang="en-US" dirty="0" smtClean="0">
                <a:hlinkClick r:id="rId3"/>
              </a:rPr>
              <a:t>student#@dearbornschools.org</a:t>
            </a:r>
            <a:endParaRPr lang="en-US" dirty="0" smtClean="0"/>
          </a:p>
          <a:p>
            <a:pPr marL="342900" indent="-342900">
              <a:buAutoNum type="arabicParenR"/>
            </a:pPr>
            <a:r>
              <a:rPr lang="en-US" dirty="0" smtClean="0"/>
              <a:t>Open a new tab and go to my Google Classroom webpage</a:t>
            </a:r>
          </a:p>
          <a:p>
            <a:pPr marL="342900" indent="-342900">
              <a:buAutoNum type="arabicParenR"/>
            </a:pPr>
            <a:r>
              <a:rPr lang="en-US" dirty="0" smtClean="0"/>
              <a:t>Open the SAT Practice Document and record all scores from practice quizzes (4 Reading + all of the grammar)</a:t>
            </a:r>
          </a:p>
          <a:p>
            <a:pPr marL="342900" indent="-342900">
              <a:buAutoNum type="arabicParenR"/>
            </a:pPr>
            <a:r>
              <a:rPr lang="en-US" dirty="0" smtClean="0"/>
              <a:t>Save your Doc to your Google Drive</a:t>
            </a:r>
          </a:p>
        </p:txBody>
      </p:sp>
      <p:sp>
        <p:nvSpPr>
          <p:cNvPr id="4" name="TextBox 3"/>
          <p:cNvSpPr txBox="1"/>
          <p:nvPr/>
        </p:nvSpPr>
        <p:spPr>
          <a:xfrm>
            <a:off x="1143000" y="2895600"/>
            <a:ext cx="6553200" cy="1384995"/>
          </a:xfrm>
          <a:prstGeom prst="rect">
            <a:avLst/>
          </a:prstGeom>
          <a:noFill/>
        </p:spPr>
        <p:txBody>
          <a:bodyPr wrap="square" rtlCol="0">
            <a:spAutoFit/>
          </a:bodyPr>
          <a:lstStyle/>
          <a:p>
            <a:r>
              <a:rPr lang="en-US" b="1" dirty="0" smtClean="0"/>
              <a:t>Google Classroom Codes:</a:t>
            </a:r>
          </a:p>
          <a:p>
            <a:endParaRPr lang="en-US" dirty="0"/>
          </a:p>
          <a:p>
            <a:r>
              <a:rPr lang="en-US" dirty="0" smtClean="0"/>
              <a:t>2</a:t>
            </a:r>
            <a:r>
              <a:rPr lang="en-US" baseline="30000" dirty="0" smtClean="0"/>
              <a:t>nd</a:t>
            </a:r>
            <a:r>
              <a:rPr lang="en-US" dirty="0" smtClean="0"/>
              <a:t> = y4u5h2</a:t>
            </a:r>
          </a:p>
          <a:p>
            <a:r>
              <a:rPr lang="en-US" dirty="0" smtClean="0"/>
              <a:t>3</a:t>
            </a:r>
            <a:r>
              <a:rPr lang="en-US" baseline="30000" dirty="0" smtClean="0"/>
              <a:t>rd</a:t>
            </a:r>
            <a:r>
              <a:rPr lang="en-US" dirty="0" smtClean="0"/>
              <a:t> = ejc03b</a:t>
            </a:r>
          </a:p>
          <a:p>
            <a:r>
              <a:rPr lang="en-US" dirty="0" smtClean="0"/>
              <a:t>5</a:t>
            </a:r>
            <a:r>
              <a:rPr lang="en-US" baseline="30000" dirty="0" smtClean="0"/>
              <a:t>th</a:t>
            </a:r>
            <a:r>
              <a:rPr lang="en-US" dirty="0" smtClean="0"/>
              <a:t> = ioq9j2r</a:t>
            </a:r>
          </a:p>
          <a:p>
            <a:r>
              <a:rPr lang="en-US" dirty="0" smtClean="0"/>
              <a:t>6</a:t>
            </a:r>
            <a:r>
              <a:rPr lang="en-US" baseline="30000" dirty="0" smtClean="0"/>
              <a:t>th</a:t>
            </a:r>
            <a:r>
              <a:rPr lang="en-US" dirty="0" smtClean="0"/>
              <a:t> = </a:t>
            </a:r>
            <a:r>
              <a:rPr lang="en-US" dirty="0" err="1" smtClean="0"/>
              <a:t>xuxnspu</a:t>
            </a:r>
            <a:endParaRPr lang="en-US" dirty="0"/>
          </a:p>
        </p:txBody>
      </p:sp>
      <p:sp>
        <p:nvSpPr>
          <p:cNvPr id="5" name="TextBox 4"/>
          <p:cNvSpPr txBox="1"/>
          <p:nvPr/>
        </p:nvSpPr>
        <p:spPr>
          <a:xfrm>
            <a:off x="1143000" y="4558844"/>
            <a:ext cx="6705600" cy="2031325"/>
          </a:xfrm>
          <a:prstGeom prst="rect">
            <a:avLst/>
          </a:prstGeom>
          <a:noFill/>
        </p:spPr>
        <p:txBody>
          <a:bodyPr wrap="square" rtlCol="0">
            <a:spAutoFit/>
          </a:bodyPr>
          <a:lstStyle/>
          <a:p>
            <a:r>
              <a:rPr lang="en-US" b="1" smtClean="0"/>
              <a:t>Khan Academy</a:t>
            </a:r>
          </a:p>
          <a:p>
            <a:endParaRPr lang="en-US" b="1" dirty="0" smtClean="0"/>
          </a:p>
          <a:p>
            <a:r>
              <a:rPr lang="en-US" dirty="0" smtClean="0"/>
              <a:t>When you sign into Khan Academy:</a:t>
            </a:r>
          </a:p>
          <a:p>
            <a:pPr marL="342900" indent="-342900">
              <a:buAutoNum type="arabicParenR"/>
            </a:pPr>
            <a:r>
              <a:rPr lang="en-US" dirty="0" smtClean="0"/>
              <a:t>Click “Subjects” in the top right corner</a:t>
            </a:r>
          </a:p>
          <a:p>
            <a:pPr marL="342900" indent="-342900">
              <a:buAutoNum type="arabicParenR"/>
            </a:pPr>
            <a:r>
              <a:rPr lang="en-US" dirty="0" smtClean="0"/>
              <a:t>Go to ”Test Prep” on the right and click “SAT”</a:t>
            </a:r>
          </a:p>
          <a:p>
            <a:pPr marL="342900" indent="-342900">
              <a:buAutoNum type="arabicParenR"/>
            </a:pPr>
            <a:r>
              <a:rPr lang="en-US" dirty="0" smtClean="0"/>
              <a:t>Click ”Practice” towards the top</a:t>
            </a:r>
          </a:p>
          <a:p>
            <a:pPr marL="342900" indent="-342900">
              <a:buAutoNum type="arabicParenR"/>
            </a:pPr>
            <a:r>
              <a:rPr lang="en-US" dirty="0" smtClean="0"/>
              <a:t>Make sure you click over to “Reading and Writing” (grammar is towards the bottom, below ”Writing”)</a:t>
            </a:r>
          </a:p>
          <a:p>
            <a:pPr marL="342900" indent="-342900">
              <a:buAutoNum type="arabicParenR"/>
            </a:pPr>
            <a:r>
              <a:rPr lang="en-US" dirty="0" smtClean="0"/>
              <a:t>Click “Review” to view all scores after completing quizzes</a:t>
            </a:r>
            <a:endParaRPr lang="en-US" dirty="0"/>
          </a:p>
        </p:txBody>
      </p:sp>
    </p:spTree>
    <p:extLst>
      <p:ext uri="{BB962C8B-B14F-4D97-AF65-F5344CB8AC3E}">
        <p14:creationId xmlns:p14="http://schemas.microsoft.com/office/powerpoint/2010/main" val="1780621756"/>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9/29/16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Prefix/suffix/roots (list 3)</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(20 minutes) + Log #2</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Write reflections and/or 5 questions for AOTW #3</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Reflections 2 and 3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and Make up for Quiz 2 = today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2010199795"/>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9/29/16 Agenda</a:t>
            </a:r>
          </a:p>
        </p:txBody>
      </p:sp>
      <p:graphicFrame>
        <p:nvGraphicFramePr>
          <p:cNvPr id="2" name="Table 1"/>
          <p:cNvGraphicFramePr>
            <a:graphicFrameLocks noGrp="1"/>
          </p:cNvGraphicFramePr>
          <p:nvPr>
            <p:extLst>
              <p:ext uri="{D42A27DB-BD31-4B8C-83A1-F6EECF244321}">
                <p14:modId xmlns:p14="http://schemas.microsoft.com/office/powerpoint/2010/main" val="1132713813"/>
              </p:ext>
            </p:extLst>
          </p:nvPr>
        </p:nvGraphicFramePr>
        <p:xfrm>
          <a:off x="381000" y="1397000"/>
          <a:ext cx="8458199" cy="3982474"/>
        </p:xfrm>
        <a:graphic>
          <a:graphicData uri="http://schemas.openxmlformats.org/drawingml/2006/table">
            <a:tbl>
              <a:tblPr firstRow="1" bandRow="1"/>
              <a:tblGrid>
                <a:gridCol w="762000"/>
                <a:gridCol w="2135716"/>
                <a:gridCol w="1409700"/>
                <a:gridCol w="1407584"/>
                <a:gridCol w="2743199"/>
              </a:tblGrid>
              <a:tr h="660400">
                <a:tc>
                  <a:txBody>
                    <a:bodyPr/>
                    <a:lstStyle/>
                    <a:p>
                      <a:r>
                        <a:rPr lang="en-US" b="1" dirty="0" smtClean="0"/>
                        <a:t>Date</a:t>
                      </a:r>
                      <a:endParaRPr lang="en-US" b="1" dirty="0"/>
                    </a:p>
                  </a:txBody>
                  <a:tcPr>
                    <a:solidFill>
                      <a:schemeClr val="bg1">
                        <a:lumMod val="75000"/>
                      </a:schemeClr>
                    </a:solidFill>
                  </a:tcPr>
                </a:tc>
                <a:tc>
                  <a:txBody>
                    <a:bodyPr/>
                    <a:lstStyle/>
                    <a:p>
                      <a:r>
                        <a:rPr lang="en-US" b="1" dirty="0" smtClean="0"/>
                        <a:t>Prefix/suffix/root</a:t>
                      </a:r>
                      <a:endParaRPr lang="en-US" b="1" dirty="0"/>
                    </a:p>
                  </a:txBody>
                  <a:tcPr>
                    <a:solidFill>
                      <a:schemeClr val="bg1">
                        <a:lumMod val="75000"/>
                      </a:schemeClr>
                    </a:solidFill>
                  </a:tcPr>
                </a:tc>
                <a:tc>
                  <a:txBody>
                    <a:bodyPr/>
                    <a:lstStyle/>
                    <a:p>
                      <a:r>
                        <a:rPr lang="en-US" b="1" dirty="0" smtClean="0"/>
                        <a:t>Definition</a:t>
                      </a:r>
                      <a:endParaRPr lang="en-US" b="1" dirty="0"/>
                    </a:p>
                  </a:txBody>
                  <a:tcPr>
                    <a:solidFill>
                      <a:schemeClr val="bg1">
                        <a:lumMod val="75000"/>
                      </a:schemeClr>
                    </a:solidFill>
                  </a:tcPr>
                </a:tc>
                <a:tc>
                  <a:txBody>
                    <a:bodyPr/>
                    <a:lstStyle/>
                    <a:p>
                      <a:r>
                        <a:rPr lang="en-US" b="1" dirty="0" smtClean="0"/>
                        <a:t>Example</a:t>
                      </a:r>
                      <a:r>
                        <a:rPr lang="en-US" b="1" baseline="0" dirty="0" smtClean="0"/>
                        <a:t> + your example</a:t>
                      </a:r>
                      <a:endParaRPr lang="en-US" b="1" dirty="0"/>
                    </a:p>
                  </a:txBody>
                  <a:tcPr>
                    <a:solidFill>
                      <a:schemeClr val="bg1">
                        <a:lumMod val="75000"/>
                      </a:schemeClr>
                    </a:solidFill>
                  </a:tcPr>
                </a:tc>
                <a:tc>
                  <a:txBody>
                    <a:bodyPr/>
                    <a:lstStyle/>
                    <a:p>
                      <a:r>
                        <a:rPr lang="en-US" b="1" dirty="0" smtClean="0"/>
                        <a:t>Sentence</a:t>
                      </a:r>
                      <a:endParaRPr lang="en-US" b="1" dirty="0"/>
                    </a:p>
                  </a:txBody>
                  <a:tcPr>
                    <a:solidFill>
                      <a:schemeClr val="bg1">
                        <a:lumMod val="75000"/>
                      </a:schemeClr>
                    </a:solidFill>
                  </a:tcPr>
                </a:tc>
              </a:tr>
              <a:tr h="756399">
                <a:tc>
                  <a:txBody>
                    <a:bodyPr/>
                    <a:lstStyle/>
                    <a:p>
                      <a:r>
                        <a:rPr lang="en-US" dirty="0" smtClean="0"/>
                        <a:t>9/29</a:t>
                      </a:r>
                      <a:endParaRPr lang="en-US" dirty="0"/>
                    </a:p>
                  </a:txBody>
                  <a:tcPr/>
                </a:tc>
                <a:tc>
                  <a:txBody>
                    <a:bodyPr/>
                    <a:lstStyle/>
                    <a:p>
                      <a:r>
                        <a:rPr lang="en-US" dirty="0" smtClean="0"/>
                        <a:t>micro-</a:t>
                      </a:r>
                      <a:endParaRPr lang="en-US" dirty="0"/>
                    </a:p>
                  </a:txBody>
                  <a:tcPr/>
                </a:tc>
                <a:tc>
                  <a:txBody>
                    <a:bodyPr/>
                    <a:lstStyle/>
                    <a:p>
                      <a:r>
                        <a:rPr lang="en-US" dirty="0" smtClean="0"/>
                        <a:t>Small</a:t>
                      </a:r>
                      <a:endParaRPr lang="en-US" dirty="0"/>
                    </a:p>
                  </a:txBody>
                  <a:tcPr/>
                </a:tc>
                <a:tc>
                  <a:txBody>
                    <a:bodyPr/>
                    <a:lstStyle/>
                    <a:p>
                      <a:r>
                        <a:rPr lang="en-US" dirty="0" smtClean="0"/>
                        <a:t>Microbiology</a:t>
                      </a:r>
                      <a:endParaRPr lang="en-US" dirty="0"/>
                    </a:p>
                  </a:txBody>
                  <a:tcPr/>
                </a:tc>
                <a:tc>
                  <a:txBody>
                    <a:bodyPr/>
                    <a:lstStyle/>
                    <a:p>
                      <a:endParaRPr lang="en-US" dirty="0"/>
                    </a:p>
                  </a:txBody>
                  <a:tcPr/>
                </a:tc>
              </a:tr>
              <a:tr h="756399">
                <a:tc>
                  <a:txBody>
                    <a:bodyPr/>
                    <a:lstStyle/>
                    <a:p>
                      <a:r>
                        <a:rPr lang="en-US" dirty="0" smtClean="0"/>
                        <a:t>9/29</a:t>
                      </a:r>
                      <a:endParaRPr lang="en-US" dirty="0"/>
                    </a:p>
                  </a:txBody>
                  <a:tcPr/>
                </a:tc>
                <a:tc>
                  <a:txBody>
                    <a:bodyPr/>
                    <a:lstStyle/>
                    <a:p>
                      <a:r>
                        <a:rPr lang="en-US" dirty="0" err="1" smtClean="0"/>
                        <a:t>mis</a:t>
                      </a:r>
                      <a:r>
                        <a:rPr lang="en-US" dirty="0" smtClean="0"/>
                        <a:t>-</a:t>
                      </a:r>
                      <a:endParaRPr lang="en-US" dirty="0"/>
                    </a:p>
                  </a:txBody>
                  <a:tcPr/>
                </a:tc>
                <a:tc>
                  <a:txBody>
                    <a:bodyPr/>
                    <a:lstStyle/>
                    <a:p>
                      <a:r>
                        <a:rPr lang="en-US" dirty="0" smtClean="0"/>
                        <a:t>Wrong</a:t>
                      </a:r>
                      <a:endParaRPr lang="en-US" dirty="0"/>
                    </a:p>
                  </a:txBody>
                  <a:tcPr/>
                </a:tc>
                <a:tc>
                  <a:txBody>
                    <a:bodyPr/>
                    <a:lstStyle/>
                    <a:p>
                      <a:r>
                        <a:rPr lang="en-US" dirty="0" smtClean="0"/>
                        <a:t>Misunderstood</a:t>
                      </a:r>
                      <a:endParaRPr lang="en-US" dirty="0"/>
                    </a:p>
                  </a:txBody>
                  <a:tcPr/>
                </a:tc>
                <a:tc>
                  <a:txBody>
                    <a:bodyPr/>
                    <a:lstStyle/>
                    <a:p>
                      <a:endParaRPr lang="en-US" dirty="0"/>
                    </a:p>
                  </a:txBody>
                  <a:tcPr/>
                </a:tc>
              </a:tr>
              <a:tr h="756399">
                <a:tc>
                  <a:txBody>
                    <a:bodyPr/>
                    <a:lstStyle/>
                    <a:p>
                      <a:r>
                        <a:rPr lang="en-US" dirty="0" smtClean="0"/>
                        <a:t>9/29</a:t>
                      </a:r>
                      <a:endParaRPr lang="en-US" dirty="0"/>
                    </a:p>
                  </a:txBody>
                  <a:tcPr/>
                </a:tc>
                <a:tc>
                  <a:txBody>
                    <a:bodyPr/>
                    <a:lstStyle/>
                    <a:p>
                      <a:r>
                        <a:rPr lang="en-US" dirty="0" smtClean="0"/>
                        <a:t>mono-</a:t>
                      </a:r>
                      <a:endParaRPr lang="en-US" dirty="0"/>
                    </a:p>
                  </a:txBody>
                  <a:tcPr/>
                </a:tc>
                <a:tc>
                  <a:txBody>
                    <a:bodyPr/>
                    <a:lstStyle/>
                    <a:p>
                      <a:r>
                        <a:rPr lang="en-US" dirty="0" smtClean="0"/>
                        <a:t>One; alone</a:t>
                      </a:r>
                      <a:endParaRPr lang="en-US" dirty="0"/>
                    </a:p>
                  </a:txBody>
                  <a:tcPr/>
                </a:tc>
                <a:tc>
                  <a:txBody>
                    <a:bodyPr/>
                    <a:lstStyle/>
                    <a:p>
                      <a:r>
                        <a:rPr lang="en-US" dirty="0" smtClean="0"/>
                        <a:t>monopoly</a:t>
                      </a:r>
                      <a:endParaRPr lang="en-US" dirty="0"/>
                    </a:p>
                  </a:txBody>
                  <a:tcPr/>
                </a:tc>
                <a:tc>
                  <a:txBody>
                    <a:bodyPr/>
                    <a:lstStyle/>
                    <a:p>
                      <a:endParaRPr lang="en-US" dirty="0"/>
                    </a:p>
                  </a:txBody>
                  <a:tcPr/>
                </a:tc>
              </a:tr>
              <a:tr h="534717">
                <a:tc>
                  <a:txBody>
                    <a:bodyPr/>
                    <a:lstStyle/>
                    <a:p>
                      <a:r>
                        <a:rPr lang="en-US" dirty="0" smtClean="0"/>
                        <a:t>9/29</a:t>
                      </a:r>
                      <a:endParaRPr lang="en-US" dirty="0"/>
                    </a:p>
                  </a:txBody>
                  <a:tcPr/>
                </a:tc>
                <a:tc>
                  <a:txBody>
                    <a:bodyPr/>
                    <a:lstStyle/>
                    <a:p>
                      <a:r>
                        <a:rPr lang="en-US" dirty="0" smtClean="0"/>
                        <a:t>mort</a:t>
                      </a:r>
                      <a:endParaRPr lang="en-US" dirty="0"/>
                    </a:p>
                  </a:txBody>
                  <a:tcPr/>
                </a:tc>
                <a:tc>
                  <a:txBody>
                    <a:bodyPr/>
                    <a:lstStyle/>
                    <a:p>
                      <a:r>
                        <a:rPr lang="en-US" dirty="0" smtClean="0"/>
                        <a:t>Die; death</a:t>
                      </a:r>
                      <a:endParaRPr lang="en-US" dirty="0"/>
                    </a:p>
                  </a:txBody>
                  <a:tcPr/>
                </a:tc>
                <a:tc>
                  <a:txBody>
                    <a:bodyPr/>
                    <a:lstStyle/>
                    <a:p>
                      <a:r>
                        <a:rPr lang="en-US" dirty="0" smtClean="0"/>
                        <a:t>mortal</a:t>
                      </a:r>
                      <a:endParaRPr lang="en-US" dirty="0"/>
                    </a:p>
                  </a:txBody>
                  <a:tcPr/>
                </a:tc>
                <a:tc>
                  <a:txBody>
                    <a:bodyPr/>
                    <a:lstStyle/>
                    <a:p>
                      <a:endParaRPr lang="en-US" dirty="0"/>
                    </a:p>
                  </a:txBody>
                  <a:tcPr/>
                </a:tc>
              </a:tr>
              <a:tr h="464118">
                <a:tc>
                  <a:txBody>
                    <a:bodyPr/>
                    <a:lstStyle/>
                    <a:p>
                      <a:r>
                        <a:rPr lang="en-US" dirty="0" smtClean="0"/>
                        <a:t>9/29</a:t>
                      </a:r>
                      <a:endParaRPr lang="en-US" dirty="0"/>
                    </a:p>
                  </a:txBody>
                  <a:tcPr/>
                </a:tc>
                <a:tc>
                  <a:txBody>
                    <a:bodyPr/>
                    <a:lstStyle/>
                    <a:p>
                      <a:r>
                        <a:rPr lang="en-US" dirty="0" smtClean="0"/>
                        <a:t>-ness</a:t>
                      </a:r>
                      <a:endParaRPr lang="en-US" dirty="0"/>
                    </a:p>
                  </a:txBody>
                  <a:tcPr/>
                </a:tc>
                <a:tc>
                  <a:txBody>
                    <a:bodyPr/>
                    <a:lstStyle/>
                    <a:p>
                      <a:r>
                        <a:rPr lang="en-US" dirty="0" smtClean="0"/>
                        <a:t>The quality of</a:t>
                      </a:r>
                      <a:endParaRPr lang="en-US" dirty="0"/>
                    </a:p>
                  </a:txBody>
                  <a:tcPr/>
                </a:tc>
                <a:tc>
                  <a:txBody>
                    <a:bodyPr/>
                    <a:lstStyle/>
                    <a:p>
                      <a:r>
                        <a:rPr lang="en-US" dirty="0" smtClean="0"/>
                        <a:t>happiness</a:t>
                      </a:r>
                      <a:endParaRPr lang="en-US" dirty="0"/>
                    </a:p>
                  </a:txBody>
                  <a:tcPr/>
                </a:tc>
                <a:tc>
                  <a:txBody>
                    <a:bodyPr/>
                    <a:lstStyle/>
                    <a:p>
                      <a:endParaRPr lang="en-US" dirty="0" smtClean="0"/>
                    </a:p>
                    <a:p>
                      <a:endParaRPr lang="en-US" dirty="0" smtClean="0"/>
                    </a:p>
                  </a:txBody>
                  <a:tcPr/>
                </a:tc>
              </a:tr>
            </a:tbl>
          </a:graphicData>
        </a:graphic>
      </p:graphicFrame>
    </p:spTree>
    <p:extLst>
      <p:ext uri="{BB962C8B-B14F-4D97-AF65-F5344CB8AC3E}">
        <p14:creationId xmlns:p14="http://schemas.microsoft.com/office/powerpoint/2010/main" val="1445843016"/>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9/30/16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Bell Work activity (complete it with a partner and put both of your names on it). **No more than 3 people to a group. </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(story activity)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(15 minutes) + Log #3</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Write reflections and/or 5 questions for AOTW #3</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Annotations, Reflections (3 paragraphs) and 5 Questions for AOTW #3 are due Monday!!!! </a:t>
            </a:r>
            <a:r>
              <a:rPr lang="en-US" sz="5600" b="1" dirty="0" smtClean="0">
                <a:solidFill>
                  <a:srgbClr val="009A46"/>
                </a:solidFill>
                <a:latin typeface="+mn-lt"/>
                <a:ea typeface="Calibri"/>
                <a:cs typeface="Calibri"/>
                <a:sym typeface="Wingdings" panose="05000000000000000000" pitchFamily="2" charset="2"/>
              </a:rPr>
              <a:t> </a:t>
            </a:r>
            <a:endParaRPr lang="en-US" sz="5600" b="1" dirty="0" smtClean="0">
              <a:solidFill>
                <a:srgbClr val="009A46"/>
              </a:solidFill>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324538932"/>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10/3/16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Study for your prefix/suffix/root Quiz #3</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Work-Study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Prefix/suffix/roots Quiz #3 (F = AB, G = AC)</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Anticipation Guide for The Crucible (cross out “agree and disagree,” then follow the scale on the board.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AOTW #3 **You are not turning this in because tomorrow we are going to do some preparation for Socratic Seminar and conduct our first one on Wednesday.  </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Annotations, Reflections (3 paragraphs) and 5 Questions for AOTW #3 will be checked in for credit, but you will be able to use all of your materials for our preparation for Socratic Seminar (on Wednesday).</a:t>
            </a: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3924831310"/>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10/3/16 Agenda</a:t>
            </a:r>
          </a:p>
        </p:txBody>
      </p:sp>
      <p:sp>
        <p:nvSpPr>
          <p:cNvPr id="58" name="Shape 58"/>
          <p:cNvSpPr txBox="1">
            <a:spLocks noGrp="1"/>
          </p:cNvSpPr>
          <p:nvPr>
            <p:ph type="body" idx="4294967295"/>
          </p:nvPr>
        </p:nvSpPr>
        <p:spPr>
          <a:xfrm>
            <a:off x="152400" y="934938"/>
            <a:ext cx="8839200" cy="5770662"/>
          </a:xfrm>
        </p:spPr>
        <p:txBody>
          <a:bodyPr tIns="45700" bIns="45700">
            <a:normAutofit/>
          </a:bodyPr>
          <a:lstStyle/>
          <a:p>
            <a:pPr eaLnBrk="1" fontAlgn="auto" hangingPunct="1">
              <a:lnSpc>
                <a:spcPct val="170000"/>
              </a:lnSpc>
              <a:spcBef>
                <a:spcPts val="0"/>
              </a:spcBef>
              <a:spcAft>
                <a:spcPts val="0"/>
              </a:spcAft>
              <a:buClr>
                <a:srgbClr val="000000"/>
              </a:buClr>
              <a:buSzPct val="100000"/>
              <a:defRPr/>
            </a:pPr>
            <a:r>
              <a:rPr lang="en-US" sz="4000" b="1" dirty="0" smtClean="0">
                <a:solidFill>
                  <a:schemeClr val="tx1"/>
                </a:solidFill>
                <a:latin typeface="+mn-lt"/>
                <a:ea typeface="Calibri"/>
                <a:cs typeface="Calibri"/>
                <a:sym typeface="Calibri"/>
              </a:rPr>
              <a:t>-</a:t>
            </a:r>
            <a:r>
              <a:rPr lang="en-US" sz="4000" b="1" dirty="0" err="1" smtClean="0">
                <a:solidFill>
                  <a:schemeClr val="tx1"/>
                </a:solidFill>
                <a:latin typeface="+mn-lt"/>
                <a:ea typeface="Calibri"/>
                <a:cs typeface="Calibri"/>
                <a:sym typeface="Calibri"/>
              </a:rPr>
              <a:t>nym</a:t>
            </a:r>
            <a:r>
              <a:rPr lang="en-US" sz="4000" b="1" dirty="0" smtClean="0">
                <a:solidFill>
                  <a:schemeClr val="tx1"/>
                </a:solidFill>
                <a:latin typeface="+mn-lt"/>
                <a:ea typeface="Calibri"/>
                <a:cs typeface="Calibri"/>
                <a:sym typeface="Calibri"/>
              </a:rPr>
              <a:t> = name</a:t>
            </a:r>
          </a:p>
          <a:p>
            <a:pPr eaLnBrk="1" fontAlgn="auto" hangingPunct="1">
              <a:lnSpc>
                <a:spcPct val="170000"/>
              </a:lnSpc>
              <a:spcBef>
                <a:spcPts val="0"/>
              </a:spcBef>
              <a:spcAft>
                <a:spcPts val="0"/>
              </a:spcAft>
              <a:buClr>
                <a:srgbClr val="000000"/>
              </a:buClr>
              <a:buSzPct val="100000"/>
              <a:defRPr/>
            </a:pPr>
            <a:r>
              <a:rPr lang="en-US" sz="4000" b="1" dirty="0" err="1" smtClean="0">
                <a:solidFill>
                  <a:schemeClr val="tx1"/>
                </a:solidFill>
                <a:latin typeface="+mn-lt"/>
                <a:ea typeface="Calibri"/>
                <a:cs typeface="Calibri"/>
                <a:sym typeface="Calibri"/>
              </a:rPr>
              <a:t>omni</a:t>
            </a:r>
            <a:r>
              <a:rPr lang="en-US" sz="4000" b="1" dirty="0" smtClean="0">
                <a:solidFill>
                  <a:schemeClr val="tx1"/>
                </a:solidFill>
                <a:latin typeface="+mn-lt"/>
                <a:ea typeface="Calibri"/>
                <a:cs typeface="Calibri"/>
                <a:sym typeface="Calibri"/>
              </a:rPr>
              <a:t> = all; of all things</a:t>
            </a:r>
          </a:p>
          <a:p>
            <a:pPr eaLnBrk="1" fontAlgn="auto" hangingPunct="1">
              <a:lnSpc>
                <a:spcPct val="170000"/>
              </a:lnSpc>
              <a:spcBef>
                <a:spcPts val="0"/>
              </a:spcBef>
              <a:spcAft>
                <a:spcPts val="0"/>
              </a:spcAft>
              <a:buClr>
                <a:srgbClr val="000000"/>
              </a:buClr>
              <a:buSzPct val="100000"/>
              <a:defRPr/>
            </a:pPr>
            <a:r>
              <a:rPr lang="en-US" sz="4000" b="1" dirty="0" err="1" smtClean="0">
                <a:solidFill>
                  <a:schemeClr val="tx1"/>
                </a:solidFill>
                <a:latin typeface="+mn-lt"/>
                <a:ea typeface="Calibri"/>
                <a:cs typeface="Calibri"/>
                <a:sym typeface="Calibri"/>
              </a:rPr>
              <a:t>ortho</a:t>
            </a:r>
            <a:r>
              <a:rPr lang="en-US" sz="4000" b="1" dirty="0" smtClean="0">
                <a:solidFill>
                  <a:schemeClr val="tx1"/>
                </a:solidFill>
                <a:latin typeface="+mn-lt"/>
                <a:ea typeface="Calibri"/>
                <a:cs typeface="Calibri"/>
                <a:sym typeface="Calibri"/>
              </a:rPr>
              <a:t> = straight; upright; correct</a:t>
            </a:r>
          </a:p>
          <a:p>
            <a:pPr eaLnBrk="1" fontAlgn="auto" hangingPunct="1">
              <a:lnSpc>
                <a:spcPct val="170000"/>
              </a:lnSpc>
              <a:spcBef>
                <a:spcPts val="0"/>
              </a:spcBef>
              <a:spcAft>
                <a:spcPts val="0"/>
              </a:spcAft>
              <a:buClr>
                <a:srgbClr val="000000"/>
              </a:buClr>
              <a:buSzPct val="100000"/>
              <a:defRPr/>
            </a:pPr>
            <a:r>
              <a:rPr lang="en-US" sz="4000" b="1" dirty="0" smtClean="0">
                <a:solidFill>
                  <a:schemeClr val="tx1"/>
                </a:solidFill>
                <a:latin typeface="+mn-lt"/>
                <a:ea typeface="Calibri"/>
                <a:cs typeface="Calibri"/>
                <a:sym typeface="Calibri"/>
              </a:rPr>
              <a:t>non = not doing; not involved with</a:t>
            </a: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extLst>
      <p:ext uri="{BB962C8B-B14F-4D97-AF65-F5344CB8AC3E}">
        <p14:creationId xmlns:p14="http://schemas.microsoft.com/office/powerpoint/2010/main" val="1071474843"/>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10/4/16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 List 4</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Start List 4 for Prefix/Suffix/Root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Discuss responses to Anticipation Guide for </a:t>
            </a:r>
            <a:r>
              <a:rPr lang="en-US" sz="5600" i="1" dirty="0" smtClean="0">
                <a:latin typeface="+mn-lt"/>
                <a:ea typeface="Calibri"/>
                <a:cs typeface="Calibri"/>
                <a:sym typeface="Calibri"/>
              </a:rPr>
              <a:t>The Crucible </a:t>
            </a:r>
            <a:endParaRPr lang="en-US" sz="5600" i="1" dirty="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Prepare for Socratic Seminar on Wednesday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a:latin typeface="+mn-lt"/>
                <a:ea typeface="Calibri"/>
                <a:cs typeface="Calibri"/>
                <a:sym typeface="Wingdings" panose="05000000000000000000" pitchFamily="2" charset="2"/>
                <a:hlinkClick r:id="rId3"/>
              </a:rPr>
              <a:t>https://</a:t>
            </a:r>
            <a:r>
              <a:rPr lang="en-US" sz="5600" dirty="0" smtClean="0">
                <a:latin typeface="+mn-lt"/>
                <a:ea typeface="Calibri"/>
                <a:cs typeface="Calibri"/>
                <a:sym typeface="Wingdings" panose="05000000000000000000" pitchFamily="2" charset="2"/>
                <a:hlinkClick r:id="rId3"/>
              </a:rPr>
              <a:t>www.teachingchannel.org/videos/bring-socratic-seminars-to-the-classroom</a:t>
            </a:r>
            <a:endParaRPr lang="en-US" sz="5600" dirty="0" smtClean="0">
              <a:latin typeface="+mn-lt"/>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Check in AOTW #3</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r>
              <a:rPr lang="en-US" sz="5600" dirty="0" smtClean="0">
                <a:latin typeface="+mn-lt"/>
                <a:ea typeface="Calibri"/>
                <a:cs typeface="Calibri"/>
                <a:sym typeface="Calibri"/>
              </a:rPr>
              <a:t>Read your SSR book and log (20 mins = minimum)</a:t>
            </a:r>
            <a:endParaRPr lang="en-US" sz="5600" dirty="0">
              <a:latin typeface="+mn-lt"/>
              <a:ea typeface="Calibri"/>
              <a:cs typeface="Calibri"/>
              <a:sym typeface="Calibri"/>
            </a:endParaRPr>
          </a:p>
        </p:txBody>
      </p:sp>
    </p:spTree>
    <p:extLst>
      <p:ext uri="{BB962C8B-B14F-4D97-AF65-F5344CB8AC3E}">
        <p14:creationId xmlns:p14="http://schemas.microsoft.com/office/powerpoint/2010/main" val="70174068"/>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b="1" dirty="0" smtClean="0"/>
              <a:t>Mr. Mike Schmitt</a:t>
            </a:r>
            <a:endParaRPr lang="en-US" sz="2000" b="1" dirty="0"/>
          </a:p>
        </p:txBody>
      </p:sp>
      <p:pic>
        <p:nvPicPr>
          <p:cNvPr id="5" name="Picture Placeholder 4"/>
          <p:cNvPicPr>
            <a:picLocks noGrp="1" noChangeAspect="1"/>
          </p:cNvPicPr>
          <p:nvPr>
            <p:ph type="pic" idx="2"/>
          </p:nvPr>
        </p:nvPicPr>
        <p:blipFill>
          <a:blip r:embed="rId2">
            <a:extLst>
              <a:ext uri="{28A0092B-C50C-407E-A947-70E740481C1C}">
                <a14:useLocalDpi xmlns:a14="http://schemas.microsoft.com/office/drawing/2010/main" val="0"/>
              </a:ext>
            </a:extLst>
          </a:blip>
          <a:srcRect t="12500" b="12500"/>
          <a:stretch>
            <a:fillRect/>
          </a:stretch>
        </p:blipFill>
        <p:spPr/>
      </p:pic>
      <p:sp>
        <p:nvSpPr>
          <p:cNvPr id="4" name="Text Placeholder 3"/>
          <p:cNvSpPr>
            <a:spLocks noGrp="1"/>
          </p:cNvSpPr>
          <p:nvPr>
            <p:ph type="body" idx="1"/>
          </p:nvPr>
        </p:nvSpPr>
        <p:spPr>
          <a:xfrm>
            <a:off x="1543843" y="5376290"/>
            <a:ext cx="5983287" cy="804861"/>
          </a:xfrm>
        </p:spPr>
        <p:txBody>
          <a:bodyPr/>
          <a:lstStyle/>
          <a:p>
            <a:r>
              <a:rPr lang="en-US" sz="1600" dirty="0" smtClean="0"/>
              <a:t>He is a lawyer. He might agree to defend you if you ever catch a case in Massachusetts.  Sadly, he is not your teacher for LA 5. </a:t>
            </a:r>
            <a:endParaRPr lang="en-US" sz="2000" b="1" dirty="0"/>
          </a:p>
        </p:txBody>
      </p:sp>
    </p:spTree>
    <p:extLst>
      <p:ext uri="{BB962C8B-B14F-4D97-AF65-F5344CB8AC3E}">
        <p14:creationId xmlns:p14="http://schemas.microsoft.com/office/powerpoint/2010/main" val="2204362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10/4/16 Agenda</a:t>
            </a:r>
          </a:p>
        </p:txBody>
      </p:sp>
      <p:graphicFrame>
        <p:nvGraphicFramePr>
          <p:cNvPr id="2" name="Table 1"/>
          <p:cNvGraphicFramePr>
            <a:graphicFrameLocks noGrp="1"/>
          </p:cNvGraphicFramePr>
          <p:nvPr>
            <p:extLst>
              <p:ext uri="{D42A27DB-BD31-4B8C-83A1-F6EECF244321}">
                <p14:modId xmlns:p14="http://schemas.microsoft.com/office/powerpoint/2010/main" val="1081675236"/>
              </p:ext>
            </p:extLst>
          </p:nvPr>
        </p:nvGraphicFramePr>
        <p:xfrm>
          <a:off x="381000" y="1397000"/>
          <a:ext cx="8458199" cy="4981830"/>
        </p:xfrm>
        <a:graphic>
          <a:graphicData uri="http://schemas.openxmlformats.org/drawingml/2006/table">
            <a:tbl>
              <a:tblPr firstRow="1" bandRow="1"/>
              <a:tblGrid>
                <a:gridCol w="609600"/>
                <a:gridCol w="1676400"/>
                <a:gridCol w="1752600"/>
                <a:gridCol w="1295400"/>
                <a:gridCol w="3124199"/>
              </a:tblGrid>
              <a:tr h="660400">
                <a:tc>
                  <a:txBody>
                    <a:bodyPr/>
                    <a:lstStyle/>
                    <a:p>
                      <a:r>
                        <a:rPr lang="en-US" b="1" dirty="0" smtClean="0"/>
                        <a:t>Date</a:t>
                      </a:r>
                      <a:endParaRPr lang="en-US" b="1" dirty="0"/>
                    </a:p>
                  </a:txBody>
                  <a:tcPr>
                    <a:solidFill>
                      <a:schemeClr val="bg1">
                        <a:lumMod val="75000"/>
                      </a:schemeClr>
                    </a:solidFill>
                  </a:tcPr>
                </a:tc>
                <a:tc>
                  <a:txBody>
                    <a:bodyPr/>
                    <a:lstStyle/>
                    <a:p>
                      <a:r>
                        <a:rPr lang="en-US" b="1" dirty="0" smtClean="0"/>
                        <a:t>Prefix/suffix/root</a:t>
                      </a:r>
                      <a:endParaRPr lang="en-US" b="1" dirty="0"/>
                    </a:p>
                  </a:txBody>
                  <a:tcPr>
                    <a:solidFill>
                      <a:schemeClr val="bg1">
                        <a:lumMod val="75000"/>
                      </a:schemeClr>
                    </a:solidFill>
                  </a:tcPr>
                </a:tc>
                <a:tc>
                  <a:txBody>
                    <a:bodyPr/>
                    <a:lstStyle/>
                    <a:p>
                      <a:r>
                        <a:rPr lang="en-US" b="1" dirty="0" smtClean="0"/>
                        <a:t>Definition</a:t>
                      </a:r>
                      <a:endParaRPr lang="en-US" b="1" dirty="0"/>
                    </a:p>
                  </a:txBody>
                  <a:tcPr>
                    <a:solidFill>
                      <a:schemeClr val="bg1">
                        <a:lumMod val="75000"/>
                      </a:schemeClr>
                    </a:solidFill>
                  </a:tcPr>
                </a:tc>
                <a:tc>
                  <a:txBody>
                    <a:bodyPr/>
                    <a:lstStyle/>
                    <a:p>
                      <a:r>
                        <a:rPr lang="en-US" b="1" dirty="0" smtClean="0"/>
                        <a:t>Example</a:t>
                      </a:r>
                      <a:r>
                        <a:rPr lang="en-US" b="1" baseline="0" dirty="0" smtClean="0"/>
                        <a:t> + your example</a:t>
                      </a:r>
                      <a:endParaRPr lang="en-US" b="1" dirty="0"/>
                    </a:p>
                  </a:txBody>
                  <a:tcPr>
                    <a:solidFill>
                      <a:schemeClr val="bg1">
                        <a:lumMod val="75000"/>
                      </a:schemeClr>
                    </a:solidFill>
                  </a:tcPr>
                </a:tc>
                <a:tc>
                  <a:txBody>
                    <a:bodyPr/>
                    <a:lstStyle/>
                    <a:p>
                      <a:r>
                        <a:rPr lang="en-US" b="1" dirty="0" smtClean="0"/>
                        <a:t>Sentence</a:t>
                      </a:r>
                      <a:endParaRPr lang="en-US" b="1" dirty="0"/>
                    </a:p>
                  </a:txBody>
                  <a:tcPr>
                    <a:solidFill>
                      <a:schemeClr val="bg1">
                        <a:lumMod val="75000"/>
                      </a:schemeClr>
                    </a:solidFill>
                  </a:tcPr>
                </a:tc>
              </a:tr>
              <a:tr h="756399">
                <a:tc>
                  <a:txBody>
                    <a:bodyPr/>
                    <a:lstStyle/>
                    <a:p>
                      <a:r>
                        <a:rPr lang="en-US" dirty="0" smtClean="0"/>
                        <a:t>10/4</a:t>
                      </a:r>
                      <a:endParaRPr lang="en-US" dirty="0"/>
                    </a:p>
                  </a:txBody>
                  <a:tcPr/>
                </a:tc>
                <a:tc>
                  <a:txBody>
                    <a:bodyPr/>
                    <a:lstStyle/>
                    <a:p>
                      <a:r>
                        <a:rPr lang="en-US" dirty="0" err="1" smtClean="0"/>
                        <a:t>ped</a:t>
                      </a:r>
                      <a:r>
                        <a:rPr lang="en-US" dirty="0" smtClean="0"/>
                        <a:t>,</a:t>
                      </a:r>
                      <a:r>
                        <a:rPr lang="en-US" baseline="0" dirty="0" smtClean="0"/>
                        <a:t> pod</a:t>
                      </a:r>
                      <a:endParaRPr lang="en-US" dirty="0"/>
                    </a:p>
                  </a:txBody>
                  <a:tcPr/>
                </a:tc>
                <a:tc>
                  <a:txBody>
                    <a:bodyPr/>
                    <a:lstStyle/>
                    <a:p>
                      <a:r>
                        <a:rPr lang="en-US" dirty="0" smtClean="0"/>
                        <a:t>foot</a:t>
                      </a:r>
                      <a:endParaRPr lang="en-US" dirty="0"/>
                    </a:p>
                  </a:txBody>
                  <a:tcPr/>
                </a:tc>
                <a:tc>
                  <a:txBody>
                    <a:bodyPr/>
                    <a:lstStyle/>
                    <a:p>
                      <a:r>
                        <a:rPr lang="en-US" dirty="0" smtClean="0"/>
                        <a:t>pedestrian</a:t>
                      </a:r>
                      <a:endParaRPr lang="en-US" dirty="0"/>
                    </a:p>
                  </a:txBody>
                  <a:tcPr/>
                </a:tc>
                <a:tc>
                  <a:txBody>
                    <a:bodyPr/>
                    <a:lstStyle/>
                    <a:p>
                      <a:endParaRPr lang="en-US" dirty="0"/>
                    </a:p>
                  </a:txBody>
                  <a:tcPr/>
                </a:tc>
              </a:tr>
              <a:tr h="756399">
                <a:tc>
                  <a:txBody>
                    <a:bodyPr/>
                    <a:lstStyle/>
                    <a:p>
                      <a:r>
                        <a:rPr lang="en-US" dirty="0" smtClean="0"/>
                        <a:t>10/4</a:t>
                      </a:r>
                      <a:endParaRPr lang="en-US" dirty="0"/>
                    </a:p>
                  </a:txBody>
                  <a:tcPr/>
                </a:tc>
                <a:tc>
                  <a:txBody>
                    <a:bodyPr/>
                    <a:lstStyle/>
                    <a:p>
                      <a:r>
                        <a:rPr lang="en-US" dirty="0" smtClean="0"/>
                        <a:t>-</a:t>
                      </a:r>
                      <a:r>
                        <a:rPr lang="en-US" dirty="0" err="1" smtClean="0"/>
                        <a:t>phile</a:t>
                      </a:r>
                      <a:endParaRPr lang="en-US" dirty="0"/>
                    </a:p>
                  </a:txBody>
                  <a:tcPr/>
                </a:tc>
                <a:tc>
                  <a:txBody>
                    <a:bodyPr/>
                    <a:lstStyle/>
                    <a:p>
                      <a:r>
                        <a:rPr lang="en-US" dirty="0" smtClean="0"/>
                        <a:t>having a strong affinity/love</a:t>
                      </a:r>
                      <a:r>
                        <a:rPr lang="en-US" baseline="0" dirty="0" smtClean="0"/>
                        <a:t> for</a:t>
                      </a:r>
                      <a:endParaRPr lang="en-US" dirty="0"/>
                    </a:p>
                  </a:txBody>
                  <a:tcPr/>
                </a:tc>
                <a:tc>
                  <a:txBody>
                    <a:bodyPr/>
                    <a:lstStyle/>
                    <a:p>
                      <a:r>
                        <a:rPr lang="en-US" dirty="0" smtClean="0"/>
                        <a:t>bibliophile</a:t>
                      </a:r>
                      <a:endParaRPr lang="en-US" dirty="0"/>
                    </a:p>
                  </a:txBody>
                  <a:tcPr/>
                </a:tc>
                <a:tc>
                  <a:txBody>
                    <a:bodyPr/>
                    <a:lstStyle/>
                    <a:p>
                      <a:endParaRPr lang="en-US" dirty="0"/>
                    </a:p>
                  </a:txBody>
                  <a:tcPr/>
                </a:tc>
              </a:tr>
              <a:tr h="756399">
                <a:tc>
                  <a:txBody>
                    <a:bodyPr/>
                    <a:lstStyle/>
                    <a:p>
                      <a:r>
                        <a:rPr lang="en-US" dirty="0" smtClean="0"/>
                        <a:t>10/4</a:t>
                      </a:r>
                      <a:endParaRPr lang="en-US" dirty="0"/>
                    </a:p>
                  </a:txBody>
                  <a:tcPr/>
                </a:tc>
                <a:tc>
                  <a:txBody>
                    <a:bodyPr/>
                    <a:lstStyle/>
                    <a:p>
                      <a:r>
                        <a:rPr lang="en-US" dirty="0" err="1" smtClean="0"/>
                        <a:t>phon</a:t>
                      </a:r>
                      <a:endParaRPr lang="en-US" dirty="0"/>
                    </a:p>
                  </a:txBody>
                  <a:tcPr/>
                </a:tc>
                <a:tc>
                  <a:txBody>
                    <a:bodyPr/>
                    <a:lstStyle/>
                    <a:p>
                      <a:r>
                        <a:rPr lang="en-US" dirty="0" smtClean="0"/>
                        <a:t>sound</a:t>
                      </a:r>
                      <a:endParaRPr lang="en-US" dirty="0"/>
                    </a:p>
                  </a:txBody>
                  <a:tcPr/>
                </a:tc>
                <a:tc>
                  <a:txBody>
                    <a:bodyPr/>
                    <a:lstStyle/>
                    <a:p>
                      <a:r>
                        <a:rPr lang="en-US" dirty="0" smtClean="0"/>
                        <a:t>phonograph</a:t>
                      </a:r>
                      <a:endParaRPr lang="en-US" dirty="0"/>
                    </a:p>
                  </a:txBody>
                  <a:tcPr/>
                </a:tc>
                <a:tc>
                  <a:txBody>
                    <a:bodyPr/>
                    <a:lstStyle/>
                    <a:p>
                      <a:endParaRPr lang="en-US" dirty="0"/>
                    </a:p>
                  </a:txBody>
                  <a:tcPr/>
                </a:tc>
              </a:tr>
              <a:tr h="534717">
                <a:tc>
                  <a:txBody>
                    <a:bodyPr/>
                    <a:lstStyle/>
                    <a:p>
                      <a:r>
                        <a:rPr lang="en-US" dirty="0" smtClean="0"/>
                        <a:t>10/4</a:t>
                      </a:r>
                      <a:endParaRPr lang="en-US" dirty="0"/>
                    </a:p>
                  </a:txBody>
                  <a:tcPr/>
                </a:tc>
                <a:tc>
                  <a:txBody>
                    <a:bodyPr/>
                    <a:lstStyle/>
                    <a:p>
                      <a:r>
                        <a:rPr lang="en-US" dirty="0" smtClean="0"/>
                        <a:t>pro-</a:t>
                      </a:r>
                      <a:endParaRPr lang="en-US" dirty="0"/>
                    </a:p>
                  </a:txBody>
                  <a:tcPr/>
                </a:tc>
                <a:tc>
                  <a:txBody>
                    <a:bodyPr/>
                    <a:lstStyle/>
                    <a:p>
                      <a:r>
                        <a:rPr lang="en-US" dirty="0" smtClean="0"/>
                        <a:t>forward</a:t>
                      </a:r>
                      <a:endParaRPr lang="en-US" dirty="0"/>
                    </a:p>
                  </a:txBody>
                  <a:tcPr/>
                </a:tc>
                <a:tc>
                  <a:txBody>
                    <a:bodyPr/>
                    <a:lstStyle/>
                    <a:p>
                      <a:r>
                        <a:rPr lang="en-US" dirty="0" smtClean="0"/>
                        <a:t>progress</a:t>
                      </a:r>
                      <a:endParaRPr lang="en-US" dirty="0"/>
                    </a:p>
                  </a:txBody>
                  <a:tcPr/>
                </a:tc>
                <a:tc>
                  <a:txBody>
                    <a:bodyPr/>
                    <a:lstStyle/>
                    <a:p>
                      <a:endParaRPr lang="en-US" dirty="0"/>
                    </a:p>
                  </a:txBody>
                  <a:tcPr/>
                </a:tc>
              </a:tr>
              <a:tr h="464118">
                <a:tc>
                  <a:txBody>
                    <a:bodyPr/>
                    <a:lstStyle/>
                    <a:p>
                      <a:r>
                        <a:rPr lang="en-US" dirty="0" smtClean="0"/>
                        <a:t>10/4</a:t>
                      </a:r>
                      <a:endParaRPr lang="en-US" dirty="0"/>
                    </a:p>
                  </a:txBody>
                  <a:tcPr/>
                </a:tc>
                <a:tc>
                  <a:txBody>
                    <a:bodyPr/>
                    <a:lstStyle/>
                    <a:p>
                      <a:r>
                        <a:rPr lang="en-US" dirty="0" smtClean="0"/>
                        <a:t>re-</a:t>
                      </a:r>
                      <a:endParaRPr lang="en-US" dirty="0"/>
                    </a:p>
                  </a:txBody>
                  <a:tcPr/>
                </a:tc>
                <a:tc>
                  <a:txBody>
                    <a:bodyPr/>
                    <a:lstStyle/>
                    <a:p>
                      <a:r>
                        <a:rPr lang="en-US" dirty="0" smtClean="0"/>
                        <a:t>backward, back</a:t>
                      </a:r>
                      <a:endParaRPr lang="en-US" dirty="0"/>
                    </a:p>
                  </a:txBody>
                  <a:tcPr/>
                </a:tc>
                <a:tc>
                  <a:txBody>
                    <a:bodyPr/>
                    <a:lstStyle/>
                    <a:p>
                      <a:r>
                        <a:rPr lang="en-US" dirty="0" smtClean="0"/>
                        <a:t>regress</a:t>
                      </a:r>
                      <a:endParaRPr lang="en-US" dirty="0"/>
                    </a:p>
                  </a:txBody>
                  <a:tcPr/>
                </a:tc>
                <a:tc>
                  <a:txBody>
                    <a:bodyPr/>
                    <a:lstStyle/>
                    <a:p>
                      <a:endParaRPr lang="en-US" dirty="0" smtClean="0"/>
                    </a:p>
                    <a:p>
                      <a:endParaRPr lang="en-US" dirty="0" smtClean="0"/>
                    </a:p>
                  </a:txBody>
                  <a:tcPr/>
                </a:tc>
              </a:tr>
              <a:tr h="464118">
                <a:tc>
                  <a:txBody>
                    <a:bodyPr/>
                    <a:lstStyle/>
                    <a:p>
                      <a:r>
                        <a:rPr lang="en-US" dirty="0" smtClean="0"/>
                        <a:t>10/4</a:t>
                      </a:r>
                      <a:endParaRPr lang="en-US" dirty="0"/>
                    </a:p>
                  </a:txBody>
                  <a:tcPr/>
                </a:tc>
                <a:tc>
                  <a:txBody>
                    <a:bodyPr/>
                    <a:lstStyle/>
                    <a:p>
                      <a:r>
                        <a:rPr lang="en-US" dirty="0" err="1" smtClean="0"/>
                        <a:t>scrib</a:t>
                      </a:r>
                      <a:r>
                        <a:rPr lang="en-US" dirty="0" smtClean="0"/>
                        <a:t>, script</a:t>
                      </a:r>
                      <a:endParaRPr lang="en-US" dirty="0"/>
                    </a:p>
                  </a:txBody>
                  <a:tcPr/>
                </a:tc>
                <a:tc>
                  <a:txBody>
                    <a:bodyPr/>
                    <a:lstStyle/>
                    <a:p>
                      <a:r>
                        <a:rPr lang="en-US" dirty="0" smtClean="0"/>
                        <a:t>write</a:t>
                      </a:r>
                      <a:endParaRPr lang="en-US" dirty="0"/>
                    </a:p>
                  </a:txBody>
                  <a:tcPr/>
                </a:tc>
                <a:tc>
                  <a:txBody>
                    <a:bodyPr/>
                    <a:lstStyle/>
                    <a:p>
                      <a:r>
                        <a:rPr lang="en-US" dirty="0" smtClean="0"/>
                        <a:t>subscribe</a:t>
                      </a:r>
                      <a:endParaRPr lang="en-US" dirty="0"/>
                    </a:p>
                  </a:txBody>
                  <a:tcPr/>
                </a:tc>
                <a:tc>
                  <a:txBody>
                    <a:bodyPr/>
                    <a:lstStyle/>
                    <a:p>
                      <a:endParaRPr lang="en-US" dirty="0" smtClean="0"/>
                    </a:p>
                  </a:txBody>
                  <a:tcPr/>
                </a:tc>
              </a:tr>
              <a:tr h="464118">
                <a:tc>
                  <a:txBody>
                    <a:bodyPr/>
                    <a:lstStyle/>
                    <a:p>
                      <a:r>
                        <a:rPr lang="en-US" dirty="0" smtClean="0"/>
                        <a:t>10/4</a:t>
                      </a:r>
                      <a:endParaRPr lang="en-US" dirty="0"/>
                    </a:p>
                  </a:txBody>
                  <a:tcPr/>
                </a:tc>
                <a:tc>
                  <a:txBody>
                    <a:bodyPr/>
                    <a:lstStyle/>
                    <a:p>
                      <a:r>
                        <a:rPr lang="en-US" dirty="0" smtClean="0"/>
                        <a:t>-ship</a:t>
                      </a:r>
                      <a:endParaRPr lang="en-US" dirty="0"/>
                    </a:p>
                  </a:txBody>
                  <a:tcPr/>
                </a:tc>
                <a:tc>
                  <a:txBody>
                    <a:bodyPr/>
                    <a:lstStyle/>
                    <a:p>
                      <a:r>
                        <a:rPr lang="en-US" dirty="0" smtClean="0"/>
                        <a:t>the art or skill of</a:t>
                      </a:r>
                      <a:endParaRPr lang="en-US" dirty="0"/>
                    </a:p>
                  </a:txBody>
                  <a:tcPr/>
                </a:tc>
                <a:tc>
                  <a:txBody>
                    <a:bodyPr/>
                    <a:lstStyle/>
                    <a:p>
                      <a:r>
                        <a:rPr lang="en-US" dirty="0" smtClean="0"/>
                        <a:t>friendship</a:t>
                      </a:r>
                      <a:endParaRPr lang="en-US" dirty="0"/>
                    </a:p>
                  </a:txBody>
                  <a:tcPr/>
                </a:tc>
                <a:tc>
                  <a:txBody>
                    <a:bodyPr/>
                    <a:lstStyle/>
                    <a:p>
                      <a:endParaRPr lang="en-US" dirty="0" smtClean="0"/>
                    </a:p>
                  </a:txBody>
                  <a:tcPr/>
                </a:tc>
              </a:tr>
            </a:tbl>
          </a:graphicData>
        </a:graphic>
      </p:graphicFrame>
    </p:spTree>
    <p:extLst>
      <p:ext uri="{BB962C8B-B14F-4D97-AF65-F5344CB8AC3E}">
        <p14:creationId xmlns:p14="http://schemas.microsoft.com/office/powerpoint/2010/main" val="1154973468"/>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10/5/16 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 List 4</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Start List 4 for Prefix/Suffix/Root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Prepare for Socratic Seminar on Thursday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Check in AOTW #3</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SSR for 10-15 minutes (if we have time)</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Pass back graded assignments (PSR Quiz #2) **Retakes = tomorrow after school </a:t>
            </a:r>
            <a:r>
              <a:rPr lang="en-US" sz="5600" smtClean="0">
                <a:latin typeface="+mn-lt"/>
                <a:ea typeface="Calibri"/>
                <a:cs typeface="Calibri"/>
                <a:sym typeface="Wingdings" panose="05000000000000000000" pitchFamily="2" charset="2"/>
              </a:rPr>
              <a:t>in E7</a:t>
            </a:r>
            <a:endParaRPr lang="en-US" sz="5600" dirty="0" smtClean="0">
              <a:latin typeface="+mn-lt"/>
              <a:ea typeface="Calibri"/>
              <a:cs typeface="Calibri"/>
              <a:sym typeface="Wingdings" panose="05000000000000000000" pitchFamily="2" charset="2"/>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dirty="0" smtClean="0">
                <a:solidFill>
                  <a:srgbClr val="00B050"/>
                </a:solidFill>
                <a:latin typeface="+mn-lt"/>
                <a:ea typeface="Calibri"/>
                <a:cs typeface="Calibri"/>
                <a:sym typeface="Calibri"/>
              </a:rPr>
              <a:t>1) Prepare for the Socratic Seminar, tomorrow</a:t>
            </a:r>
          </a:p>
          <a:p>
            <a:pPr eaLnBrk="1" fontAlgn="auto" hangingPunct="1">
              <a:lnSpc>
                <a:spcPct val="80000"/>
              </a:lnSpc>
              <a:spcBef>
                <a:spcPts val="400"/>
              </a:spcBef>
              <a:spcAft>
                <a:spcPts val="0"/>
              </a:spcAft>
              <a:buClr>
                <a:srgbClr val="000000"/>
              </a:buClr>
              <a:buSzPct val="100000"/>
              <a:defRPr/>
            </a:pPr>
            <a:r>
              <a:rPr lang="en-US" sz="5600" dirty="0" smtClean="0">
                <a:solidFill>
                  <a:srgbClr val="00B050"/>
                </a:solidFill>
                <a:latin typeface="+mn-lt"/>
                <a:ea typeface="Calibri"/>
                <a:cs typeface="Calibri"/>
                <a:sym typeface="Calibri"/>
              </a:rPr>
              <a:t>2) Read your SSR book and log (20 mins = minimum)</a:t>
            </a:r>
            <a:endParaRPr lang="en-US" sz="56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1002233339"/>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10/5/16 Agenda</a:t>
            </a:r>
          </a:p>
        </p:txBody>
      </p:sp>
      <p:graphicFrame>
        <p:nvGraphicFramePr>
          <p:cNvPr id="2" name="Table 1"/>
          <p:cNvGraphicFramePr>
            <a:graphicFrameLocks noGrp="1"/>
          </p:cNvGraphicFramePr>
          <p:nvPr>
            <p:extLst>
              <p:ext uri="{D42A27DB-BD31-4B8C-83A1-F6EECF244321}">
                <p14:modId xmlns:p14="http://schemas.microsoft.com/office/powerpoint/2010/main" val="2140134310"/>
              </p:ext>
            </p:extLst>
          </p:nvPr>
        </p:nvGraphicFramePr>
        <p:xfrm>
          <a:off x="381000" y="1397000"/>
          <a:ext cx="8458199" cy="4910710"/>
        </p:xfrm>
        <a:graphic>
          <a:graphicData uri="http://schemas.openxmlformats.org/drawingml/2006/table">
            <a:tbl>
              <a:tblPr firstRow="1" bandRow="1"/>
              <a:tblGrid>
                <a:gridCol w="609600"/>
                <a:gridCol w="1600200"/>
                <a:gridCol w="1600200"/>
                <a:gridCol w="1371600"/>
                <a:gridCol w="3276599"/>
              </a:tblGrid>
              <a:tr h="660400">
                <a:tc>
                  <a:txBody>
                    <a:bodyPr/>
                    <a:lstStyle/>
                    <a:p>
                      <a:r>
                        <a:rPr lang="en-US" b="1" dirty="0" smtClean="0"/>
                        <a:t>Date</a:t>
                      </a:r>
                      <a:endParaRPr lang="en-US" b="1" dirty="0"/>
                    </a:p>
                  </a:txBody>
                  <a:tcPr>
                    <a:solidFill>
                      <a:schemeClr val="bg1">
                        <a:lumMod val="75000"/>
                      </a:schemeClr>
                    </a:solidFill>
                  </a:tcPr>
                </a:tc>
                <a:tc>
                  <a:txBody>
                    <a:bodyPr/>
                    <a:lstStyle/>
                    <a:p>
                      <a:r>
                        <a:rPr lang="en-US" b="1" dirty="0" smtClean="0"/>
                        <a:t>Prefix/suffix/root</a:t>
                      </a:r>
                      <a:endParaRPr lang="en-US" b="1" dirty="0"/>
                    </a:p>
                  </a:txBody>
                  <a:tcPr>
                    <a:solidFill>
                      <a:schemeClr val="bg1">
                        <a:lumMod val="75000"/>
                      </a:schemeClr>
                    </a:solidFill>
                  </a:tcPr>
                </a:tc>
                <a:tc>
                  <a:txBody>
                    <a:bodyPr/>
                    <a:lstStyle/>
                    <a:p>
                      <a:r>
                        <a:rPr lang="en-US" b="1" dirty="0" smtClean="0"/>
                        <a:t>Definition</a:t>
                      </a:r>
                      <a:endParaRPr lang="en-US" b="1" dirty="0"/>
                    </a:p>
                  </a:txBody>
                  <a:tcPr>
                    <a:solidFill>
                      <a:schemeClr val="bg1">
                        <a:lumMod val="75000"/>
                      </a:schemeClr>
                    </a:solidFill>
                  </a:tcPr>
                </a:tc>
                <a:tc>
                  <a:txBody>
                    <a:bodyPr/>
                    <a:lstStyle/>
                    <a:p>
                      <a:r>
                        <a:rPr lang="en-US" b="1" dirty="0" smtClean="0"/>
                        <a:t>Example</a:t>
                      </a:r>
                      <a:r>
                        <a:rPr lang="en-US" b="1" baseline="0" dirty="0" smtClean="0"/>
                        <a:t> + your example</a:t>
                      </a:r>
                      <a:endParaRPr lang="en-US" b="1" dirty="0"/>
                    </a:p>
                  </a:txBody>
                  <a:tcPr>
                    <a:solidFill>
                      <a:schemeClr val="bg1">
                        <a:lumMod val="75000"/>
                      </a:schemeClr>
                    </a:solidFill>
                  </a:tcPr>
                </a:tc>
                <a:tc>
                  <a:txBody>
                    <a:bodyPr/>
                    <a:lstStyle/>
                    <a:p>
                      <a:r>
                        <a:rPr lang="en-US" b="1" dirty="0" smtClean="0"/>
                        <a:t>Sentence</a:t>
                      </a:r>
                      <a:endParaRPr lang="en-US" b="1" dirty="0"/>
                    </a:p>
                  </a:txBody>
                  <a:tcPr>
                    <a:solidFill>
                      <a:schemeClr val="bg1">
                        <a:lumMod val="75000"/>
                      </a:schemeClr>
                    </a:solidFill>
                  </a:tcPr>
                </a:tc>
              </a:tr>
              <a:tr h="756399">
                <a:tc>
                  <a:txBody>
                    <a:bodyPr/>
                    <a:lstStyle/>
                    <a:p>
                      <a:r>
                        <a:rPr lang="en-US" dirty="0" smtClean="0"/>
                        <a:t>10/5</a:t>
                      </a:r>
                      <a:endParaRPr lang="en-US" dirty="0"/>
                    </a:p>
                  </a:txBody>
                  <a:tcPr/>
                </a:tc>
                <a:tc>
                  <a:txBody>
                    <a:bodyPr/>
                    <a:lstStyle/>
                    <a:p>
                      <a:r>
                        <a:rPr lang="en-US" dirty="0" smtClean="0"/>
                        <a:t>spec(t)</a:t>
                      </a:r>
                      <a:endParaRPr lang="en-US" dirty="0"/>
                    </a:p>
                  </a:txBody>
                  <a:tcPr/>
                </a:tc>
                <a:tc>
                  <a:txBody>
                    <a:bodyPr/>
                    <a:lstStyle/>
                    <a:p>
                      <a:r>
                        <a:rPr lang="en-US" dirty="0" smtClean="0"/>
                        <a:t>see</a:t>
                      </a:r>
                      <a:endParaRPr lang="en-US" dirty="0"/>
                    </a:p>
                  </a:txBody>
                  <a:tcPr/>
                </a:tc>
                <a:tc>
                  <a:txBody>
                    <a:bodyPr/>
                    <a:lstStyle/>
                    <a:p>
                      <a:r>
                        <a:rPr lang="en-US" dirty="0" smtClean="0"/>
                        <a:t>specimen</a:t>
                      </a:r>
                      <a:endParaRPr lang="en-US" dirty="0"/>
                    </a:p>
                  </a:txBody>
                  <a:tcPr/>
                </a:tc>
                <a:tc>
                  <a:txBody>
                    <a:bodyPr/>
                    <a:lstStyle/>
                    <a:p>
                      <a:endParaRPr lang="en-US" dirty="0"/>
                    </a:p>
                  </a:txBody>
                  <a:tcPr/>
                </a:tc>
              </a:tr>
              <a:tr h="756399">
                <a:tc>
                  <a:txBody>
                    <a:bodyPr/>
                    <a:lstStyle/>
                    <a:p>
                      <a:r>
                        <a:rPr lang="en-US" dirty="0" smtClean="0"/>
                        <a:t>10/5</a:t>
                      </a:r>
                      <a:endParaRPr lang="en-US" dirty="0"/>
                    </a:p>
                  </a:txBody>
                  <a:tcPr/>
                </a:tc>
                <a:tc>
                  <a:txBody>
                    <a:bodyPr/>
                    <a:lstStyle/>
                    <a:p>
                      <a:r>
                        <a:rPr lang="en-US" dirty="0" smtClean="0"/>
                        <a:t>-sub</a:t>
                      </a:r>
                      <a:endParaRPr lang="en-US" dirty="0"/>
                    </a:p>
                  </a:txBody>
                  <a:tcPr/>
                </a:tc>
                <a:tc>
                  <a:txBody>
                    <a:bodyPr/>
                    <a:lstStyle/>
                    <a:p>
                      <a:r>
                        <a:rPr lang="en-US" dirty="0" smtClean="0"/>
                        <a:t>under</a:t>
                      </a:r>
                      <a:endParaRPr lang="en-US" dirty="0"/>
                    </a:p>
                  </a:txBody>
                  <a:tcPr/>
                </a:tc>
                <a:tc>
                  <a:txBody>
                    <a:bodyPr/>
                    <a:lstStyle/>
                    <a:p>
                      <a:r>
                        <a:rPr lang="en-US" dirty="0" smtClean="0"/>
                        <a:t>subscript</a:t>
                      </a:r>
                      <a:endParaRPr lang="en-US" dirty="0"/>
                    </a:p>
                  </a:txBody>
                  <a:tcPr/>
                </a:tc>
                <a:tc>
                  <a:txBody>
                    <a:bodyPr/>
                    <a:lstStyle/>
                    <a:p>
                      <a:endParaRPr lang="en-US" dirty="0"/>
                    </a:p>
                  </a:txBody>
                  <a:tcPr/>
                </a:tc>
              </a:tr>
              <a:tr h="756399">
                <a:tc>
                  <a:txBody>
                    <a:bodyPr/>
                    <a:lstStyle/>
                    <a:p>
                      <a:r>
                        <a:rPr lang="en-US" dirty="0" smtClean="0"/>
                        <a:t>10/5</a:t>
                      </a:r>
                      <a:endParaRPr lang="en-US" dirty="0"/>
                    </a:p>
                  </a:txBody>
                  <a:tcPr/>
                </a:tc>
                <a:tc>
                  <a:txBody>
                    <a:bodyPr/>
                    <a:lstStyle/>
                    <a:p>
                      <a:r>
                        <a:rPr lang="en-US" dirty="0" smtClean="0"/>
                        <a:t>super</a:t>
                      </a:r>
                      <a:endParaRPr lang="en-US" dirty="0"/>
                    </a:p>
                  </a:txBody>
                  <a:tcPr/>
                </a:tc>
                <a:tc>
                  <a:txBody>
                    <a:bodyPr/>
                    <a:lstStyle/>
                    <a:p>
                      <a:r>
                        <a:rPr lang="en-US" dirty="0" smtClean="0"/>
                        <a:t>greater; beyond</a:t>
                      </a:r>
                      <a:endParaRPr lang="en-US" dirty="0"/>
                    </a:p>
                  </a:txBody>
                  <a:tcPr/>
                </a:tc>
                <a:tc>
                  <a:txBody>
                    <a:bodyPr/>
                    <a:lstStyle/>
                    <a:p>
                      <a:r>
                        <a:rPr lang="en-US" dirty="0" smtClean="0"/>
                        <a:t>supernatural</a:t>
                      </a:r>
                      <a:endParaRPr lang="en-US" dirty="0"/>
                    </a:p>
                  </a:txBody>
                  <a:tcPr/>
                </a:tc>
                <a:tc>
                  <a:txBody>
                    <a:bodyPr/>
                    <a:lstStyle/>
                    <a:p>
                      <a:endParaRPr lang="en-US" dirty="0"/>
                    </a:p>
                  </a:txBody>
                  <a:tcPr/>
                </a:tc>
              </a:tr>
              <a:tr h="534717">
                <a:tc>
                  <a:txBody>
                    <a:bodyPr/>
                    <a:lstStyle/>
                    <a:p>
                      <a:r>
                        <a:rPr lang="en-US" dirty="0" smtClean="0"/>
                        <a:t>10/5</a:t>
                      </a:r>
                      <a:endParaRPr lang="en-US" dirty="0"/>
                    </a:p>
                  </a:txBody>
                  <a:tcPr/>
                </a:tc>
                <a:tc>
                  <a:txBody>
                    <a:bodyPr/>
                    <a:lstStyle/>
                    <a:p>
                      <a:r>
                        <a:rPr lang="en-US" dirty="0" smtClean="0"/>
                        <a:t>tact</a:t>
                      </a:r>
                      <a:endParaRPr lang="en-US" dirty="0"/>
                    </a:p>
                  </a:txBody>
                  <a:tcPr/>
                </a:tc>
                <a:tc>
                  <a:txBody>
                    <a:bodyPr/>
                    <a:lstStyle/>
                    <a:p>
                      <a:r>
                        <a:rPr lang="en-US" dirty="0" smtClean="0"/>
                        <a:t>touch</a:t>
                      </a:r>
                      <a:endParaRPr lang="en-US" dirty="0"/>
                    </a:p>
                  </a:txBody>
                  <a:tcPr/>
                </a:tc>
                <a:tc>
                  <a:txBody>
                    <a:bodyPr/>
                    <a:lstStyle/>
                    <a:p>
                      <a:r>
                        <a:rPr lang="en-US" dirty="0" smtClean="0"/>
                        <a:t>contact, tactile</a:t>
                      </a:r>
                      <a:endParaRPr lang="en-US" dirty="0"/>
                    </a:p>
                  </a:txBody>
                  <a:tcPr/>
                </a:tc>
                <a:tc>
                  <a:txBody>
                    <a:bodyPr/>
                    <a:lstStyle/>
                    <a:p>
                      <a:endParaRPr lang="en-US" dirty="0"/>
                    </a:p>
                  </a:txBody>
                  <a:tcPr/>
                </a:tc>
              </a:tr>
              <a:tr h="464118">
                <a:tc>
                  <a:txBody>
                    <a:bodyPr/>
                    <a:lstStyle/>
                    <a:p>
                      <a:r>
                        <a:rPr lang="en-US" dirty="0" smtClean="0"/>
                        <a:t>10/5</a:t>
                      </a:r>
                      <a:endParaRPr lang="en-US" dirty="0"/>
                    </a:p>
                  </a:txBody>
                  <a:tcPr/>
                </a:tc>
                <a:tc>
                  <a:txBody>
                    <a:bodyPr/>
                    <a:lstStyle/>
                    <a:p>
                      <a:r>
                        <a:rPr lang="en-US" dirty="0" err="1" smtClean="0"/>
                        <a:t>theo</a:t>
                      </a:r>
                      <a:r>
                        <a:rPr lang="en-US" dirty="0" smtClean="0"/>
                        <a:t>-</a:t>
                      </a:r>
                      <a:endParaRPr lang="en-US" dirty="0"/>
                    </a:p>
                  </a:txBody>
                  <a:tcPr/>
                </a:tc>
                <a:tc>
                  <a:txBody>
                    <a:bodyPr/>
                    <a:lstStyle/>
                    <a:p>
                      <a:r>
                        <a:rPr lang="en-US" dirty="0" smtClean="0"/>
                        <a:t>god</a:t>
                      </a:r>
                      <a:endParaRPr lang="en-US" dirty="0"/>
                    </a:p>
                  </a:txBody>
                  <a:tcPr/>
                </a:tc>
                <a:tc>
                  <a:txBody>
                    <a:bodyPr/>
                    <a:lstStyle/>
                    <a:p>
                      <a:r>
                        <a:rPr lang="en-US" dirty="0" smtClean="0"/>
                        <a:t>theology</a:t>
                      </a:r>
                      <a:endParaRPr lang="en-US" dirty="0"/>
                    </a:p>
                  </a:txBody>
                  <a:tcPr/>
                </a:tc>
                <a:tc>
                  <a:txBody>
                    <a:bodyPr/>
                    <a:lstStyle/>
                    <a:p>
                      <a:endParaRPr lang="en-US" dirty="0" smtClean="0"/>
                    </a:p>
                    <a:p>
                      <a:endParaRPr lang="en-US" dirty="0" smtClean="0"/>
                    </a:p>
                  </a:txBody>
                  <a:tcPr/>
                </a:tc>
              </a:tr>
              <a:tr h="464118">
                <a:tc>
                  <a:txBody>
                    <a:bodyPr/>
                    <a:lstStyle/>
                    <a:p>
                      <a:r>
                        <a:rPr lang="en-US" dirty="0" smtClean="0"/>
                        <a:t>10/5</a:t>
                      </a:r>
                      <a:endParaRPr lang="en-US" dirty="0"/>
                    </a:p>
                  </a:txBody>
                  <a:tcPr/>
                </a:tc>
                <a:tc>
                  <a:txBody>
                    <a:bodyPr/>
                    <a:lstStyle/>
                    <a:p>
                      <a:r>
                        <a:rPr lang="en-US" dirty="0" err="1" smtClean="0"/>
                        <a:t>therm</a:t>
                      </a:r>
                      <a:endParaRPr lang="en-US" dirty="0"/>
                    </a:p>
                  </a:txBody>
                  <a:tcPr/>
                </a:tc>
                <a:tc>
                  <a:txBody>
                    <a:bodyPr/>
                    <a:lstStyle/>
                    <a:p>
                      <a:r>
                        <a:rPr lang="en-US" dirty="0" smtClean="0"/>
                        <a:t>heat</a:t>
                      </a:r>
                      <a:endParaRPr lang="en-US" dirty="0"/>
                    </a:p>
                  </a:txBody>
                  <a:tcPr/>
                </a:tc>
                <a:tc>
                  <a:txBody>
                    <a:bodyPr/>
                    <a:lstStyle/>
                    <a:p>
                      <a:r>
                        <a:rPr lang="en-US" dirty="0" smtClean="0"/>
                        <a:t>thermometer</a:t>
                      </a:r>
                      <a:endParaRPr lang="en-US" dirty="0"/>
                    </a:p>
                  </a:txBody>
                  <a:tcPr/>
                </a:tc>
                <a:tc>
                  <a:txBody>
                    <a:bodyPr/>
                    <a:lstStyle/>
                    <a:p>
                      <a:endParaRPr lang="en-US" dirty="0" smtClean="0"/>
                    </a:p>
                  </a:txBody>
                  <a:tcPr/>
                </a:tc>
              </a:tr>
              <a:tr h="464118">
                <a:tc>
                  <a:txBody>
                    <a:bodyPr/>
                    <a:lstStyle/>
                    <a:p>
                      <a:r>
                        <a:rPr lang="en-US" dirty="0" smtClean="0"/>
                        <a:t>10/5</a:t>
                      </a:r>
                      <a:endParaRPr lang="en-US" dirty="0"/>
                    </a:p>
                  </a:txBody>
                  <a:tcPr/>
                </a:tc>
                <a:tc>
                  <a:txBody>
                    <a:bodyPr/>
                    <a:lstStyle/>
                    <a:p>
                      <a:r>
                        <a:rPr lang="en-US" dirty="0" smtClean="0"/>
                        <a:t>-thesis</a:t>
                      </a:r>
                      <a:endParaRPr lang="en-US" dirty="0"/>
                    </a:p>
                  </a:txBody>
                  <a:tcPr/>
                </a:tc>
                <a:tc>
                  <a:txBody>
                    <a:bodyPr/>
                    <a:lstStyle/>
                    <a:p>
                      <a:r>
                        <a:rPr lang="en-US" dirty="0" smtClean="0"/>
                        <a:t>a proposition</a:t>
                      </a:r>
                      <a:endParaRPr lang="en-US" dirty="0"/>
                    </a:p>
                  </a:txBody>
                  <a:tcPr/>
                </a:tc>
                <a:tc>
                  <a:txBody>
                    <a:bodyPr/>
                    <a:lstStyle/>
                    <a:p>
                      <a:r>
                        <a:rPr lang="en-US" dirty="0" smtClean="0"/>
                        <a:t>antithesis</a:t>
                      </a:r>
                      <a:endParaRPr lang="en-US" dirty="0"/>
                    </a:p>
                  </a:txBody>
                  <a:tcPr/>
                </a:tc>
                <a:tc>
                  <a:txBody>
                    <a:bodyPr/>
                    <a:lstStyle/>
                    <a:p>
                      <a:endParaRPr lang="en-US" dirty="0" smtClean="0"/>
                    </a:p>
                  </a:txBody>
                  <a:tcPr/>
                </a:tc>
              </a:tr>
            </a:tbl>
          </a:graphicData>
        </a:graphic>
      </p:graphicFrame>
    </p:spTree>
    <p:extLst>
      <p:ext uri="{BB962C8B-B14F-4D97-AF65-F5344CB8AC3E}">
        <p14:creationId xmlns:p14="http://schemas.microsoft.com/office/powerpoint/2010/main" val="1020713330"/>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10/6/16 </a:t>
            </a:r>
            <a:r>
              <a:rPr lang="en-US" altLang="en-US" sz="4400" dirty="0" smtClean="0">
                <a:latin typeface="Calibri" pitchFamily="34" charset="0"/>
                <a:cs typeface="Arial" charset="0"/>
                <a:sym typeface="Calibri" pitchFamily="34" charset="0"/>
              </a:rPr>
              <a:t>Agenda</a:t>
            </a:r>
          </a:p>
        </p:txBody>
      </p:sp>
      <p:sp>
        <p:nvSpPr>
          <p:cNvPr id="58" name="Shape 58"/>
          <p:cNvSpPr txBox="1">
            <a:spLocks noGrp="1"/>
          </p:cNvSpPr>
          <p:nvPr>
            <p:ph type="body" idx="4294967295"/>
          </p:nvPr>
        </p:nvSpPr>
        <p:spPr>
          <a:xfrm>
            <a:off x="152400" y="934938"/>
            <a:ext cx="8839200" cy="57706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 List 4</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Start List 4 for Prefix/Suffix/Root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Socratic Seminar (40 mins)</a:t>
            </a:r>
            <a:endParaRPr lang="en-US" sz="5600" dirty="0" smtClean="0">
              <a:latin typeface="+mn-lt"/>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Pass </a:t>
            </a:r>
            <a:r>
              <a:rPr lang="en-US" sz="5600" dirty="0" smtClean="0">
                <a:latin typeface="+mn-lt"/>
                <a:ea typeface="Calibri"/>
                <a:cs typeface="Calibri"/>
                <a:sym typeface="Wingdings" panose="05000000000000000000" pitchFamily="2" charset="2"/>
              </a:rPr>
              <a:t>back graded assignments (PSR Quiz #2) **Retakes = tomorrow after school in </a:t>
            </a:r>
            <a:r>
              <a:rPr lang="en-US" sz="5600" dirty="0" smtClean="0">
                <a:latin typeface="+mn-lt"/>
                <a:ea typeface="Calibri"/>
                <a:cs typeface="Calibri"/>
                <a:sym typeface="Wingdings" panose="05000000000000000000" pitchFamily="2" charset="2"/>
              </a:rPr>
              <a:t>E7</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Tomorrow = SSR + Introduce Weekly Argumentative Response &amp; </a:t>
            </a:r>
            <a:r>
              <a:rPr lang="en-US" sz="5600" dirty="0" err="1" smtClean="0">
                <a:latin typeface="+mn-lt"/>
                <a:ea typeface="Calibri"/>
                <a:cs typeface="Calibri"/>
                <a:sym typeface="Wingdings" panose="05000000000000000000" pitchFamily="2" charset="2"/>
              </a:rPr>
              <a:t>Webquest</a:t>
            </a:r>
            <a:r>
              <a:rPr lang="en-US" sz="5600" dirty="0" smtClean="0">
                <a:latin typeface="+mn-lt"/>
                <a:ea typeface="Calibri"/>
                <a:cs typeface="Calibri"/>
                <a:sym typeface="Wingdings" panose="05000000000000000000" pitchFamily="2" charset="2"/>
              </a:rPr>
              <a:t> for </a:t>
            </a:r>
            <a:r>
              <a:rPr lang="en-US" sz="5600" i="1" dirty="0" smtClean="0">
                <a:latin typeface="+mn-lt"/>
                <a:ea typeface="Calibri"/>
                <a:cs typeface="Calibri"/>
                <a:sym typeface="Wingdings" panose="05000000000000000000" pitchFamily="2" charset="2"/>
              </a:rPr>
              <a:t>The Crucible</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dirty="0" smtClean="0">
              <a:latin typeface="+mn-lt"/>
              <a:ea typeface="Calibri"/>
              <a:cs typeface="Calibri"/>
              <a:sym typeface="Wingdings" panose="05000000000000000000" pitchFamily="2" charset="2"/>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dirty="0" smtClean="0">
              <a:solidFill>
                <a:srgbClr val="00B050"/>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dirty="0" smtClean="0">
                <a:solidFill>
                  <a:srgbClr val="00B050"/>
                </a:solidFill>
                <a:latin typeface="+mn-lt"/>
                <a:ea typeface="Calibri"/>
                <a:cs typeface="Calibri"/>
                <a:sym typeface="Calibri"/>
              </a:rPr>
              <a:t>1) </a:t>
            </a:r>
            <a:r>
              <a:rPr lang="en-US" sz="5600" dirty="0" smtClean="0">
                <a:solidFill>
                  <a:srgbClr val="00B050"/>
                </a:solidFill>
                <a:latin typeface="+mn-lt"/>
                <a:ea typeface="Calibri"/>
                <a:cs typeface="Calibri"/>
                <a:sym typeface="Calibri"/>
              </a:rPr>
              <a:t>Read </a:t>
            </a:r>
            <a:r>
              <a:rPr lang="en-US" sz="5600" dirty="0" smtClean="0">
                <a:solidFill>
                  <a:srgbClr val="00B050"/>
                </a:solidFill>
                <a:latin typeface="+mn-lt"/>
                <a:ea typeface="Calibri"/>
                <a:cs typeface="Calibri"/>
                <a:sym typeface="Calibri"/>
              </a:rPr>
              <a:t>your SSR book and log (20 mins = minimum)</a:t>
            </a:r>
            <a:endParaRPr lang="en-US" sz="5600" dirty="0">
              <a:solidFill>
                <a:srgbClr val="00B050"/>
              </a:solidFill>
              <a:latin typeface="+mn-lt"/>
              <a:ea typeface="Calibri"/>
              <a:cs typeface="Calibri"/>
              <a:sym typeface="Calibri"/>
            </a:endParaRPr>
          </a:p>
        </p:txBody>
      </p:sp>
    </p:spTree>
    <p:extLst>
      <p:ext uri="{BB962C8B-B14F-4D97-AF65-F5344CB8AC3E}">
        <p14:creationId xmlns:p14="http://schemas.microsoft.com/office/powerpoint/2010/main" val="838801722"/>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10/6/16 </a:t>
            </a:r>
            <a:r>
              <a:rPr lang="en-US" altLang="en-US" sz="4400" dirty="0" smtClean="0">
                <a:latin typeface="Calibri" pitchFamily="34" charset="0"/>
                <a:cs typeface="Arial" charset="0"/>
                <a:sym typeface="Calibri" pitchFamily="34" charset="0"/>
              </a:rPr>
              <a:t>Agenda</a:t>
            </a:r>
          </a:p>
        </p:txBody>
      </p:sp>
      <p:graphicFrame>
        <p:nvGraphicFramePr>
          <p:cNvPr id="2" name="Table 1"/>
          <p:cNvGraphicFramePr>
            <a:graphicFrameLocks noGrp="1"/>
          </p:cNvGraphicFramePr>
          <p:nvPr>
            <p:extLst>
              <p:ext uri="{D42A27DB-BD31-4B8C-83A1-F6EECF244321}">
                <p14:modId xmlns:p14="http://schemas.microsoft.com/office/powerpoint/2010/main" val="211044429"/>
              </p:ext>
            </p:extLst>
          </p:nvPr>
        </p:nvGraphicFramePr>
        <p:xfrm>
          <a:off x="381000" y="1397000"/>
          <a:ext cx="8458199" cy="4483121"/>
        </p:xfrm>
        <a:graphic>
          <a:graphicData uri="http://schemas.openxmlformats.org/drawingml/2006/table">
            <a:tbl>
              <a:tblPr firstRow="1" bandRow="1"/>
              <a:tblGrid>
                <a:gridCol w="609600"/>
                <a:gridCol w="1600200"/>
                <a:gridCol w="1828800"/>
                <a:gridCol w="1143000"/>
                <a:gridCol w="3276599"/>
              </a:tblGrid>
              <a:tr h="609372">
                <a:tc>
                  <a:txBody>
                    <a:bodyPr/>
                    <a:lstStyle/>
                    <a:p>
                      <a:r>
                        <a:rPr lang="en-US" b="1" dirty="0" smtClean="0"/>
                        <a:t>Date</a:t>
                      </a:r>
                      <a:endParaRPr lang="en-US" b="1" dirty="0"/>
                    </a:p>
                  </a:txBody>
                  <a:tcPr>
                    <a:solidFill>
                      <a:schemeClr val="bg1">
                        <a:lumMod val="75000"/>
                      </a:schemeClr>
                    </a:solidFill>
                  </a:tcPr>
                </a:tc>
                <a:tc>
                  <a:txBody>
                    <a:bodyPr/>
                    <a:lstStyle/>
                    <a:p>
                      <a:r>
                        <a:rPr lang="en-US" b="1" dirty="0" smtClean="0"/>
                        <a:t>Prefix/suffix/root</a:t>
                      </a:r>
                      <a:endParaRPr lang="en-US" b="1" dirty="0"/>
                    </a:p>
                  </a:txBody>
                  <a:tcPr>
                    <a:solidFill>
                      <a:schemeClr val="bg1">
                        <a:lumMod val="75000"/>
                      </a:schemeClr>
                    </a:solidFill>
                  </a:tcPr>
                </a:tc>
                <a:tc>
                  <a:txBody>
                    <a:bodyPr/>
                    <a:lstStyle/>
                    <a:p>
                      <a:r>
                        <a:rPr lang="en-US" b="1" dirty="0" smtClean="0"/>
                        <a:t>Definition</a:t>
                      </a:r>
                      <a:endParaRPr lang="en-US" b="1" dirty="0"/>
                    </a:p>
                  </a:txBody>
                  <a:tcPr>
                    <a:solidFill>
                      <a:schemeClr val="bg1">
                        <a:lumMod val="75000"/>
                      </a:schemeClr>
                    </a:solidFill>
                  </a:tcPr>
                </a:tc>
                <a:tc>
                  <a:txBody>
                    <a:bodyPr/>
                    <a:lstStyle/>
                    <a:p>
                      <a:r>
                        <a:rPr lang="en-US" b="1" dirty="0" smtClean="0"/>
                        <a:t>Example</a:t>
                      </a:r>
                      <a:r>
                        <a:rPr lang="en-US" b="1" baseline="0" dirty="0" smtClean="0"/>
                        <a:t> + your example</a:t>
                      </a:r>
                      <a:endParaRPr lang="en-US" b="1" dirty="0"/>
                    </a:p>
                  </a:txBody>
                  <a:tcPr>
                    <a:solidFill>
                      <a:schemeClr val="bg1">
                        <a:lumMod val="75000"/>
                      </a:schemeClr>
                    </a:solidFill>
                  </a:tcPr>
                </a:tc>
                <a:tc>
                  <a:txBody>
                    <a:bodyPr/>
                    <a:lstStyle/>
                    <a:p>
                      <a:r>
                        <a:rPr lang="en-US" b="1" dirty="0" smtClean="0"/>
                        <a:t>Sentence</a:t>
                      </a:r>
                      <a:endParaRPr lang="en-US" b="1" dirty="0"/>
                    </a:p>
                  </a:txBody>
                  <a:tcPr>
                    <a:solidFill>
                      <a:schemeClr val="bg1">
                        <a:lumMod val="75000"/>
                      </a:schemeClr>
                    </a:solidFill>
                  </a:tcPr>
                </a:tc>
              </a:tr>
              <a:tr h="615346">
                <a:tc>
                  <a:txBody>
                    <a:bodyPr/>
                    <a:lstStyle/>
                    <a:p>
                      <a:r>
                        <a:rPr lang="en-US" sz="1600" dirty="0" smtClean="0"/>
                        <a:t>10/6</a:t>
                      </a:r>
                      <a:endParaRPr lang="en-US" sz="1600" dirty="0"/>
                    </a:p>
                  </a:txBody>
                  <a:tcPr/>
                </a:tc>
                <a:tc>
                  <a:txBody>
                    <a:bodyPr/>
                    <a:lstStyle/>
                    <a:p>
                      <a:r>
                        <a:rPr lang="en-US" sz="1600" dirty="0" smtClean="0"/>
                        <a:t>Trans-</a:t>
                      </a:r>
                      <a:endParaRPr lang="en-US" sz="1600" dirty="0"/>
                    </a:p>
                  </a:txBody>
                  <a:tcPr/>
                </a:tc>
                <a:tc>
                  <a:txBody>
                    <a:bodyPr/>
                    <a:lstStyle/>
                    <a:p>
                      <a:r>
                        <a:rPr lang="en-US" sz="1600" dirty="0" smtClean="0"/>
                        <a:t>Across;</a:t>
                      </a:r>
                      <a:r>
                        <a:rPr lang="en-US" sz="1600" baseline="0" dirty="0" smtClean="0"/>
                        <a:t> </a:t>
                      </a:r>
                      <a:r>
                        <a:rPr lang="en-US" sz="1600" dirty="0" smtClean="0"/>
                        <a:t>through</a:t>
                      </a:r>
                      <a:endParaRPr lang="en-US" sz="1600" dirty="0"/>
                    </a:p>
                  </a:txBody>
                  <a:tcPr/>
                </a:tc>
                <a:tc>
                  <a:txBody>
                    <a:bodyPr/>
                    <a:lstStyle/>
                    <a:p>
                      <a:r>
                        <a:rPr lang="en-US" sz="1600" dirty="0" smtClean="0"/>
                        <a:t>transcend</a:t>
                      </a:r>
                      <a:endParaRPr lang="en-US" sz="1600" dirty="0"/>
                    </a:p>
                  </a:txBody>
                  <a:tcPr/>
                </a:tc>
                <a:tc>
                  <a:txBody>
                    <a:bodyPr/>
                    <a:lstStyle/>
                    <a:p>
                      <a:endParaRPr lang="en-US" dirty="0"/>
                    </a:p>
                  </a:txBody>
                  <a:tcPr/>
                </a:tc>
              </a:tr>
              <a:tr h="685134">
                <a:tc>
                  <a:txBody>
                    <a:bodyPr/>
                    <a:lstStyle/>
                    <a:p>
                      <a:r>
                        <a:rPr lang="en-US" sz="1600" dirty="0" smtClean="0"/>
                        <a:t>10/6</a:t>
                      </a:r>
                      <a:endParaRPr lang="en-US" sz="1600" dirty="0"/>
                    </a:p>
                  </a:txBody>
                  <a:tcPr/>
                </a:tc>
                <a:tc>
                  <a:txBody>
                    <a:bodyPr/>
                    <a:lstStyle/>
                    <a:p>
                      <a:r>
                        <a:rPr lang="en-US" sz="1600" dirty="0" smtClean="0"/>
                        <a:t>-</a:t>
                      </a:r>
                      <a:r>
                        <a:rPr lang="en-US" sz="1600" dirty="0" err="1" smtClean="0"/>
                        <a:t>tude</a:t>
                      </a:r>
                      <a:endParaRPr lang="en-US" sz="1600" dirty="0"/>
                    </a:p>
                  </a:txBody>
                  <a:tcPr/>
                </a:tc>
                <a:tc>
                  <a:txBody>
                    <a:bodyPr/>
                    <a:lstStyle/>
                    <a:p>
                      <a:r>
                        <a:rPr lang="en-US" sz="1600" dirty="0" smtClean="0"/>
                        <a:t>State or condition</a:t>
                      </a:r>
                      <a:endParaRPr lang="en-US" sz="1600" dirty="0"/>
                    </a:p>
                  </a:txBody>
                  <a:tcPr/>
                </a:tc>
                <a:tc>
                  <a:txBody>
                    <a:bodyPr/>
                    <a:lstStyle/>
                    <a:p>
                      <a:r>
                        <a:rPr lang="en-US" sz="1600" dirty="0" smtClean="0"/>
                        <a:t>gratitude</a:t>
                      </a:r>
                      <a:endParaRPr lang="en-US" sz="1600" dirty="0"/>
                    </a:p>
                  </a:txBody>
                  <a:tcPr/>
                </a:tc>
                <a:tc>
                  <a:txBody>
                    <a:bodyPr/>
                    <a:lstStyle/>
                    <a:p>
                      <a:endParaRPr lang="en-US" dirty="0"/>
                    </a:p>
                  </a:txBody>
                  <a:tcPr/>
                </a:tc>
              </a:tr>
              <a:tr h="603534">
                <a:tc>
                  <a:txBody>
                    <a:bodyPr/>
                    <a:lstStyle/>
                    <a:p>
                      <a:r>
                        <a:rPr lang="en-US" sz="1600" dirty="0" smtClean="0"/>
                        <a:t>10/6</a:t>
                      </a:r>
                      <a:endParaRPr lang="en-US" sz="1600" dirty="0"/>
                    </a:p>
                  </a:txBody>
                  <a:tcPr/>
                </a:tc>
                <a:tc>
                  <a:txBody>
                    <a:bodyPr/>
                    <a:lstStyle/>
                    <a:p>
                      <a:r>
                        <a:rPr lang="en-US" sz="1600" dirty="0" err="1" smtClean="0"/>
                        <a:t>Uni</a:t>
                      </a:r>
                      <a:r>
                        <a:rPr lang="en-US" sz="1600" dirty="0" smtClean="0"/>
                        <a:t>-</a:t>
                      </a:r>
                      <a:endParaRPr lang="en-US" sz="1600" dirty="0"/>
                    </a:p>
                  </a:txBody>
                  <a:tcPr/>
                </a:tc>
                <a:tc>
                  <a:txBody>
                    <a:bodyPr/>
                    <a:lstStyle/>
                    <a:p>
                      <a:r>
                        <a:rPr lang="en-US" sz="1600" dirty="0" smtClean="0"/>
                        <a:t>one</a:t>
                      </a:r>
                      <a:endParaRPr lang="en-US" sz="1600" dirty="0"/>
                    </a:p>
                  </a:txBody>
                  <a:tcPr/>
                </a:tc>
                <a:tc>
                  <a:txBody>
                    <a:bodyPr/>
                    <a:lstStyle/>
                    <a:p>
                      <a:r>
                        <a:rPr lang="en-US" sz="1600" dirty="0" smtClean="0"/>
                        <a:t>unity</a:t>
                      </a:r>
                      <a:endParaRPr lang="en-US" sz="1600" dirty="0"/>
                    </a:p>
                  </a:txBody>
                  <a:tcPr/>
                </a:tc>
                <a:tc>
                  <a:txBody>
                    <a:bodyPr/>
                    <a:lstStyle/>
                    <a:p>
                      <a:endParaRPr lang="en-US" dirty="0"/>
                    </a:p>
                  </a:txBody>
                  <a:tcPr/>
                </a:tc>
              </a:tr>
              <a:tr h="628843">
                <a:tc>
                  <a:txBody>
                    <a:bodyPr/>
                    <a:lstStyle/>
                    <a:p>
                      <a:r>
                        <a:rPr lang="en-US" sz="1600" dirty="0" smtClean="0"/>
                        <a:t>10/6</a:t>
                      </a:r>
                      <a:endParaRPr lang="en-US" sz="1600" dirty="0"/>
                    </a:p>
                  </a:txBody>
                  <a:tcPr/>
                </a:tc>
                <a:tc>
                  <a:txBody>
                    <a:bodyPr/>
                    <a:lstStyle/>
                    <a:p>
                      <a:r>
                        <a:rPr lang="en-US" sz="1600" dirty="0" smtClean="0"/>
                        <a:t>Un-</a:t>
                      </a:r>
                      <a:endParaRPr lang="en-US" sz="1600" dirty="0"/>
                    </a:p>
                  </a:txBody>
                  <a:tcPr/>
                </a:tc>
                <a:tc>
                  <a:txBody>
                    <a:bodyPr/>
                    <a:lstStyle/>
                    <a:p>
                      <a:r>
                        <a:rPr lang="en-US" sz="1600" dirty="0" smtClean="0"/>
                        <a:t>not</a:t>
                      </a:r>
                      <a:endParaRPr lang="en-US" sz="1600" dirty="0"/>
                    </a:p>
                  </a:txBody>
                  <a:tcPr/>
                </a:tc>
                <a:tc>
                  <a:txBody>
                    <a:bodyPr/>
                    <a:lstStyle/>
                    <a:p>
                      <a:r>
                        <a:rPr lang="en-US" sz="1600" dirty="0" smtClean="0"/>
                        <a:t>unhappy</a:t>
                      </a:r>
                      <a:endParaRPr lang="en-US" sz="1600" dirty="0"/>
                    </a:p>
                  </a:txBody>
                  <a:tcPr/>
                </a:tc>
                <a:tc>
                  <a:txBody>
                    <a:bodyPr/>
                    <a:lstStyle/>
                    <a:p>
                      <a:endParaRPr lang="en-US" dirty="0"/>
                    </a:p>
                  </a:txBody>
                  <a:tcPr/>
                </a:tc>
              </a:tr>
              <a:tr h="609372">
                <a:tc>
                  <a:txBody>
                    <a:bodyPr/>
                    <a:lstStyle/>
                    <a:p>
                      <a:r>
                        <a:rPr lang="en-US" sz="1600" dirty="0" smtClean="0"/>
                        <a:t>10/6</a:t>
                      </a:r>
                      <a:endParaRPr lang="en-US" sz="1600" dirty="0"/>
                    </a:p>
                  </a:txBody>
                  <a:tcPr/>
                </a:tc>
                <a:tc>
                  <a:txBody>
                    <a:bodyPr/>
                    <a:lstStyle/>
                    <a:p>
                      <a:r>
                        <a:rPr lang="en-US" sz="1600" dirty="0" err="1" smtClean="0"/>
                        <a:t>ver</a:t>
                      </a:r>
                      <a:r>
                        <a:rPr lang="en-US" sz="1600" dirty="0" smtClean="0"/>
                        <a:t>-</a:t>
                      </a:r>
                      <a:endParaRPr lang="en-US" sz="1600" dirty="0"/>
                    </a:p>
                  </a:txBody>
                  <a:tcPr/>
                </a:tc>
                <a:tc>
                  <a:txBody>
                    <a:bodyPr/>
                    <a:lstStyle/>
                    <a:p>
                      <a:r>
                        <a:rPr lang="en-US" sz="1600" dirty="0" smtClean="0"/>
                        <a:t>true</a:t>
                      </a:r>
                      <a:endParaRPr lang="en-US" sz="1600" dirty="0"/>
                    </a:p>
                  </a:txBody>
                  <a:tcPr/>
                </a:tc>
                <a:tc>
                  <a:txBody>
                    <a:bodyPr/>
                    <a:lstStyle/>
                    <a:p>
                      <a:r>
                        <a:rPr lang="en-US" sz="1600" dirty="0" smtClean="0"/>
                        <a:t>verify</a:t>
                      </a:r>
                      <a:endParaRPr lang="en-US" sz="1600" dirty="0"/>
                    </a:p>
                  </a:txBody>
                  <a:tcPr/>
                </a:tc>
                <a:tc>
                  <a:txBody>
                    <a:bodyPr/>
                    <a:lstStyle/>
                    <a:p>
                      <a:endParaRPr lang="en-US" dirty="0" smtClean="0"/>
                    </a:p>
                    <a:p>
                      <a:endParaRPr lang="en-US" dirty="0" smtClean="0"/>
                    </a:p>
                  </a:txBody>
                  <a:tcPr/>
                </a:tc>
              </a:tr>
              <a:tr h="609372">
                <a:tc>
                  <a:txBody>
                    <a:bodyPr/>
                    <a:lstStyle/>
                    <a:p>
                      <a:r>
                        <a:rPr lang="en-US" sz="1600" dirty="0" smtClean="0"/>
                        <a:t>10/6</a:t>
                      </a:r>
                      <a:endParaRPr lang="en-US" sz="1600" dirty="0"/>
                    </a:p>
                  </a:txBody>
                  <a:tcPr/>
                </a:tc>
                <a:tc>
                  <a:txBody>
                    <a:bodyPr/>
                    <a:lstStyle/>
                    <a:p>
                      <a:r>
                        <a:rPr lang="en-US" sz="1600" dirty="0" smtClean="0"/>
                        <a:t>vert</a:t>
                      </a:r>
                      <a:endParaRPr lang="en-US" sz="1600" dirty="0"/>
                    </a:p>
                  </a:txBody>
                  <a:tcPr/>
                </a:tc>
                <a:tc>
                  <a:txBody>
                    <a:bodyPr/>
                    <a:lstStyle/>
                    <a:p>
                      <a:r>
                        <a:rPr lang="en-US" sz="1600" dirty="0" smtClean="0"/>
                        <a:t>To turn in a specific direction</a:t>
                      </a:r>
                      <a:endParaRPr lang="en-US" sz="1600" dirty="0"/>
                    </a:p>
                  </a:txBody>
                  <a:tcPr/>
                </a:tc>
                <a:tc>
                  <a:txBody>
                    <a:bodyPr/>
                    <a:lstStyle/>
                    <a:p>
                      <a:r>
                        <a:rPr lang="en-US" sz="1600" dirty="0" smtClean="0"/>
                        <a:t>invert</a:t>
                      </a:r>
                      <a:endParaRPr lang="en-US" sz="1600" dirty="0"/>
                    </a:p>
                  </a:txBody>
                  <a:tcPr/>
                </a:tc>
                <a:tc>
                  <a:txBody>
                    <a:bodyPr/>
                    <a:lstStyle/>
                    <a:p>
                      <a:endParaRPr lang="en-US" dirty="0" smtClean="0"/>
                    </a:p>
                  </a:txBody>
                  <a:tcPr/>
                </a:tc>
              </a:tr>
            </a:tbl>
          </a:graphicData>
        </a:graphic>
      </p:graphicFrame>
    </p:spTree>
    <p:extLst>
      <p:ext uri="{BB962C8B-B14F-4D97-AF65-F5344CB8AC3E}">
        <p14:creationId xmlns:p14="http://schemas.microsoft.com/office/powerpoint/2010/main" val="1074198514"/>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63"/>
          <p:cNvSpPr txBox="1">
            <a:spLocks noGrp="1"/>
          </p:cNvSpPr>
          <p:nvPr>
            <p:ph type="title" idx="4294967295"/>
          </p:nvPr>
        </p:nvSpPr>
        <p:spPr>
          <a:xfrm>
            <a:off x="2286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9/3/14</a:t>
            </a:r>
          </a:p>
        </p:txBody>
      </p:sp>
      <p:sp>
        <p:nvSpPr>
          <p:cNvPr id="64" name="Shape 64"/>
          <p:cNvSpPr txBox="1">
            <a:spLocks noGrp="1"/>
          </p:cNvSpPr>
          <p:nvPr>
            <p:ph type="body" idx="4294967295"/>
          </p:nvPr>
        </p:nvSpPr>
        <p:spPr>
          <a:xfrm>
            <a:off x="838200" y="1600200"/>
            <a:ext cx="7772400" cy="4530725"/>
          </a:xfrm>
        </p:spPr>
        <p:txBody>
          <a:bodyPr tIns="45700" bIns="45700">
            <a:normAutofit/>
          </a:bodyPr>
          <a:lstStyle/>
          <a:p>
            <a:pPr marL="342900" indent="-342900" eaLnBrk="1" fontAlgn="auto" hangingPunct="1">
              <a:lnSpc>
                <a:spcPct val="80000"/>
              </a:lnSpc>
              <a:spcBef>
                <a:spcPts val="0"/>
              </a:spcBef>
              <a:spcAft>
                <a:spcPts val="0"/>
              </a:spcAft>
              <a:buClr>
                <a:srgbClr val="000000"/>
              </a:buClr>
              <a:buSzPct val="100000"/>
              <a:buFont typeface="Calibri"/>
              <a:buChar char="•"/>
              <a:defRPr/>
            </a:pPr>
            <a:r>
              <a:rPr lang="en-US" sz="2000" b="1">
                <a:latin typeface="Calibri"/>
                <a:ea typeface="Calibri"/>
                <a:cs typeface="Calibri"/>
                <a:sym typeface="Calibri"/>
              </a:rPr>
              <a:t>Bell Work:</a:t>
            </a:r>
            <a:r>
              <a:rPr lang="en-US" sz="2000">
                <a:latin typeface="Calibri"/>
                <a:ea typeface="Calibri"/>
                <a:cs typeface="Calibri"/>
                <a:sym typeface="Calibri"/>
              </a:rPr>
              <a:t> What was the coolest activity you did during the summer? Why was it so much fun? **Answer the questions in 3-5 complete sentences. </a:t>
            </a:r>
          </a:p>
          <a:p>
            <a:pPr marL="342900" indent="-342900" eaLnBrk="1" fontAlgn="auto" hangingPunct="1">
              <a:lnSpc>
                <a:spcPct val="80000"/>
              </a:lnSpc>
              <a:spcBef>
                <a:spcPts val="400"/>
              </a:spcBef>
              <a:spcAft>
                <a:spcPts val="0"/>
              </a:spcAft>
              <a:buClr>
                <a:srgbClr val="000000"/>
              </a:buClr>
              <a:buSzPct val="100000"/>
              <a:buFont typeface="Calibri"/>
              <a:buChar char="•"/>
              <a:defRPr/>
            </a:pPr>
            <a:r>
              <a:rPr lang="en-US" sz="2000" b="1">
                <a:latin typeface="Calibri"/>
                <a:ea typeface="Calibri"/>
                <a:cs typeface="Calibri"/>
                <a:sym typeface="Calibri"/>
              </a:rPr>
              <a:t>Learning Targets: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a:latin typeface="Calibri"/>
                <a:ea typeface="Calibri"/>
                <a:cs typeface="Calibri"/>
                <a:sym typeface="Calibri"/>
              </a:rPr>
              <a:t>I can choose a real or imagined experience to address.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a:latin typeface="Calibri"/>
                <a:ea typeface="Calibri"/>
                <a:cs typeface="Calibri"/>
                <a:sym typeface="Calibri"/>
              </a:rPr>
              <a:t>I can find, read and collect information from a variety of sources. </a:t>
            </a:r>
          </a:p>
          <a:p>
            <a:pPr marL="342900" indent="-342900" eaLnBrk="1" fontAlgn="auto" hangingPunct="1">
              <a:lnSpc>
                <a:spcPct val="80000"/>
              </a:lnSpc>
              <a:spcBef>
                <a:spcPts val="400"/>
              </a:spcBef>
              <a:spcAft>
                <a:spcPts val="0"/>
              </a:spcAft>
              <a:buClr>
                <a:srgbClr val="000000"/>
              </a:buClr>
              <a:buSzPct val="100000"/>
              <a:buFont typeface="Calibri"/>
              <a:buChar char="•"/>
              <a:defRPr/>
            </a:pPr>
            <a:r>
              <a:rPr lang="en-US" sz="2000" b="1">
                <a:latin typeface="Calibri"/>
                <a:ea typeface="Calibri"/>
                <a:cs typeface="Calibri"/>
                <a:sym typeface="Calibri"/>
              </a:rPr>
              <a:t>In class activities: </a:t>
            </a:r>
          </a:p>
          <a:p>
            <a:pPr marL="342900" indent="-342900" eaLnBrk="1" fontAlgn="auto" hangingPunct="1">
              <a:lnSpc>
                <a:spcPct val="80000"/>
              </a:lnSpc>
              <a:spcBef>
                <a:spcPts val="400"/>
              </a:spcBef>
              <a:spcAft>
                <a:spcPts val="0"/>
              </a:spcAft>
              <a:buClr>
                <a:schemeClr val="dk1"/>
              </a:buClr>
              <a:buSzPct val="25000"/>
              <a:buFont typeface="Calibri"/>
              <a:buNone/>
              <a:defRPr/>
            </a:pPr>
            <a:r>
              <a:rPr lang="en-US" sz="2000">
                <a:solidFill>
                  <a:schemeClr val="dk1"/>
                </a:solidFill>
                <a:latin typeface="Calibri"/>
                <a:ea typeface="Calibri"/>
                <a:cs typeface="Calibri"/>
                <a:sym typeface="Calibri"/>
              </a:rPr>
              <a:t>	-Assign seats 	</a:t>
            </a:r>
          </a:p>
          <a:p>
            <a:pPr marL="342900" indent="-342900" eaLnBrk="1" fontAlgn="auto" hangingPunct="1">
              <a:lnSpc>
                <a:spcPct val="80000"/>
              </a:lnSpc>
              <a:spcBef>
                <a:spcPts val="400"/>
              </a:spcBef>
              <a:spcAft>
                <a:spcPts val="0"/>
              </a:spcAft>
              <a:buClr>
                <a:schemeClr val="dk1"/>
              </a:buClr>
              <a:buSzPct val="25000"/>
              <a:buFont typeface="Calibri"/>
              <a:buNone/>
              <a:defRPr/>
            </a:pPr>
            <a:r>
              <a:rPr lang="en-US" sz="2000">
                <a:solidFill>
                  <a:schemeClr val="dk1"/>
                </a:solidFill>
                <a:latin typeface="Calibri"/>
                <a:ea typeface="Calibri"/>
                <a:cs typeface="Calibri"/>
                <a:sym typeface="Calibri"/>
              </a:rPr>
              <a:t>	-Review Syllabus and jigsaw/present in groups 	</a:t>
            </a:r>
          </a:p>
          <a:p>
            <a:pPr marL="342900" indent="-342900" eaLnBrk="1" fontAlgn="auto" hangingPunct="1">
              <a:lnSpc>
                <a:spcPct val="80000"/>
              </a:lnSpc>
              <a:spcBef>
                <a:spcPts val="400"/>
              </a:spcBef>
              <a:spcAft>
                <a:spcPts val="0"/>
              </a:spcAft>
              <a:buClr>
                <a:schemeClr val="dk1"/>
              </a:buClr>
              <a:buSzPct val="25000"/>
              <a:buFont typeface="Calibri"/>
              <a:buNone/>
              <a:defRPr/>
            </a:pPr>
            <a:r>
              <a:rPr lang="en-US" sz="2000">
                <a:solidFill>
                  <a:schemeClr val="dk1"/>
                </a:solidFill>
                <a:latin typeface="Calibri"/>
                <a:ea typeface="Calibri"/>
                <a:cs typeface="Calibri"/>
                <a:sym typeface="Calibri"/>
              </a:rPr>
              <a:t>	-Survey for students **get to know interests and learning 	style </a:t>
            </a:r>
          </a:p>
          <a:p>
            <a:pPr marL="342900" indent="-342900" eaLnBrk="1" fontAlgn="auto" hangingPunct="1">
              <a:lnSpc>
                <a:spcPct val="80000"/>
              </a:lnSpc>
              <a:spcBef>
                <a:spcPts val="400"/>
              </a:spcBef>
              <a:spcAft>
                <a:spcPts val="0"/>
              </a:spcAft>
              <a:buClr>
                <a:schemeClr val="dk1"/>
              </a:buClr>
              <a:buSzPct val="25000"/>
              <a:buFont typeface="Calibri"/>
              <a:buNone/>
              <a:defRPr/>
            </a:pPr>
            <a:r>
              <a:rPr lang="en-US" sz="2000">
                <a:solidFill>
                  <a:schemeClr val="dk1"/>
                </a:solidFill>
                <a:latin typeface="Calibri"/>
                <a:ea typeface="Calibri"/>
                <a:cs typeface="Calibri"/>
                <a:sym typeface="Calibri"/>
              </a:rPr>
              <a:t>	- “Get to know your teachers” power point **I have one made </a:t>
            </a:r>
          </a:p>
          <a:p>
            <a:pPr marL="342900" indent="-342900" eaLnBrk="1" fontAlgn="auto" hangingPunct="1">
              <a:lnSpc>
                <a:spcPct val="80000"/>
              </a:lnSpc>
              <a:spcBef>
                <a:spcPts val="400"/>
              </a:spcBef>
              <a:spcAft>
                <a:spcPts val="0"/>
              </a:spcAft>
              <a:buClr>
                <a:schemeClr val="dk1"/>
              </a:buClr>
              <a:buSzPct val="25000"/>
              <a:buFont typeface="Calibri"/>
              <a:buNone/>
              <a:defRPr/>
            </a:pPr>
            <a:r>
              <a:rPr lang="en-US" sz="2000">
                <a:solidFill>
                  <a:schemeClr val="dk1"/>
                </a:solidFill>
                <a:latin typeface="Calibri"/>
                <a:ea typeface="Calibri"/>
                <a:cs typeface="Calibri"/>
                <a:sym typeface="Calibri"/>
              </a:rPr>
              <a:t>	-Ice Breaker: Create your own baseball card w/ partner</a:t>
            </a:r>
          </a:p>
          <a:p>
            <a:pPr marL="342900" indent="-342900" eaLnBrk="1" fontAlgn="auto" hangingPunct="1">
              <a:lnSpc>
                <a:spcPct val="80000"/>
              </a:lnSpc>
              <a:spcBef>
                <a:spcPts val="400"/>
              </a:spcBef>
              <a:spcAft>
                <a:spcPts val="0"/>
              </a:spcAft>
              <a:buClr>
                <a:srgbClr val="000000"/>
              </a:buClr>
              <a:buSzPct val="100000"/>
              <a:buFont typeface="Calibri"/>
              <a:buChar char="•"/>
              <a:defRPr/>
            </a:pPr>
            <a:r>
              <a:rPr lang="en-US" sz="2000" b="1">
                <a:latin typeface="Calibri"/>
                <a:ea typeface="Calibri"/>
                <a:cs typeface="Calibri"/>
                <a:sym typeface="Calibri"/>
              </a:rPr>
              <a:t>Homework: </a:t>
            </a:r>
          </a:p>
          <a:p>
            <a:pPr marL="342900" indent="-215900" eaLnBrk="1" fontAlgn="auto" hangingPunct="1">
              <a:lnSpc>
                <a:spcPct val="80000"/>
              </a:lnSpc>
              <a:spcBef>
                <a:spcPts val="400"/>
              </a:spcBef>
              <a:spcAft>
                <a:spcPts val="0"/>
              </a:spcAft>
              <a:buClr>
                <a:schemeClr val="dk1"/>
              </a:buClr>
              <a:buFont typeface="Calibri"/>
              <a:buNone/>
              <a:defRPr/>
            </a:pPr>
            <a:endParaRPr sz="2000" b="1">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69"/>
          <p:cNvSpPr txBox="1">
            <a:spLocks noGrp="1"/>
          </p:cNvSpPr>
          <p:nvPr>
            <p:ph type="title" idx="4294967295"/>
          </p:nvPr>
        </p:nvSpPr>
        <p:spPr>
          <a:xfrm>
            <a:off x="4572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 9/4/14 Agenda</a:t>
            </a:r>
          </a:p>
        </p:txBody>
      </p:sp>
      <p:sp>
        <p:nvSpPr>
          <p:cNvPr id="70" name="Shape 70"/>
          <p:cNvSpPr txBox="1">
            <a:spLocks noGrp="1"/>
          </p:cNvSpPr>
          <p:nvPr>
            <p:ph type="body" idx="4294967295"/>
          </p:nvPr>
        </p:nvSpPr>
        <p:spPr>
          <a:xfrm>
            <a:off x="685800" y="1600200"/>
            <a:ext cx="7467600" cy="4953000"/>
          </a:xfrm>
        </p:spPr>
        <p:txBody>
          <a:bodyPr tIns="45700" bIns="45700">
            <a:normAutofit/>
          </a:bodyPr>
          <a:lstStyle/>
          <a:p>
            <a:pPr marL="342900" indent="-342900" eaLnBrk="1" fontAlgn="auto" hangingPunct="1">
              <a:lnSpc>
                <a:spcPct val="90000"/>
              </a:lnSpc>
              <a:spcBef>
                <a:spcPts val="0"/>
              </a:spcBef>
              <a:spcAft>
                <a:spcPts val="0"/>
              </a:spcAft>
              <a:buClr>
                <a:schemeClr val="dk1"/>
              </a:buClr>
              <a:buSzPct val="100000"/>
              <a:buFont typeface="Calibri"/>
              <a:buChar char="•"/>
              <a:defRPr/>
            </a:pPr>
            <a:r>
              <a:rPr lang="en-US" sz="2400" b="1">
                <a:solidFill>
                  <a:schemeClr val="dk1"/>
                </a:solidFill>
                <a:latin typeface="Calibri"/>
                <a:ea typeface="Calibri"/>
                <a:cs typeface="Calibri"/>
                <a:sym typeface="Calibri"/>
              </a:rPr>
              <a:t>Bell Work:</a:t>
            </a:r>
            <a:r>
              <a:rPr lang="en-US" sz="2400">
                <a:solidFill>
                  <a:schemeClr val="dk1"/>
                </a:solidFill>
                <a:latin typeface="Calibri"/>
                <a:ea typeface="Calibri"/>
                <a:cs typeface="Calibri"/>
                <a:sym typeface="Calibri"/>
              </a:rPr>
              <a:t> List five obtainable goals for this school year. What do you want to accomplish? </a:t>
            </a:r>
          </a:p>
          <a:p>
            <a:pPr marL="342900" indent="-342900" eaLnBrk="1" fontAlgn="auto" hangingPunct="1">
              <a:lnSpc>
                <a:spcPct val="90000"/>
              </a:lnSpc>
              <a:spcBef>
                <a:spcPts val="480"/>
              </a:spcBef>
              <a:spcAft>
                <a:spcPts val="0"/>
              </a:spcAft>
              <a:buClr>
                <a:schemeClr val="dk1"/>
              </a:buClr>
              <a:buSzPct val="100000"/>
              <a:buFont typeface="Calibri"/>
              <a:buChar char="•"/>
              <a:defRPr/>
            </a:pPr>
            <a:r>
              <a:rPr lang="en-US" sz="2400" b="1">
                <a:solidFill>
                  <a:schemeClr val="dk1"/>
                </a:solidFill>
                <a:latin typeface="Calibri"/>
                <a:ea typeface="Calibri"/>
                <a:cs typeface="Calibri"/>
                <a:sym typeface="Calibri"/>
              </a:rPr>
              <a:t>Daily Learning Targets: </a:t>
            </a:r>
          </a:p>
          <a:p>
            <a:pPr marL="800100" indent="-190500" eaLnBrk="1" fontAlgn="auto" hangingPunct="1">
              <a:lnSpc>
                <a:spcPct val="80000"/>
              </a:lnSpc>
              <a:spcBef>
                <a:spcPts val="400"/>
              </a:spcBef>
              <a:spcAft>
                <a:spcPts val="0"/>
              </a:spcAft>
              <a:buSzPct val="100000"/>
              <a:defRPr/>
            </a:pPr>
            <a:r>
              <a:rPr lang="en-US" sz="2000">
                <a:solidFill>
                  <a:schemeClr val="dk1"/>
                </a:solidFill>
                <a:latin typeface="Calibri"/>
                <a:ea typeface="Calibri"/>
                <a:cs typeface="Calibri"/>
                <a:sym typeface="Calibri"/>
              </a:rPr>
              <a:t>-I can follow directions the first time they are given. </a:t>
            </a:r>
          </a:p>
          <a:p>
            <a:pPr marL="800100" indent="-190500" eaLnBrk="1" fontAlgn="auto" hangingPunct="1">
              <a:lnSpc>
                <a:spcPct val="80000"/>
              </a:lnSpc>
              <a:spcBef>
                <a:spcPts val="400"/>
              </a:spcBef>
              <a:spcAft>
                <a:spcPts val="0"/>
              </a:spcAft>
              <a:buSzPct val="100000"/>
              <a:defRPr/>
            </a:pPr>
            <a:r>
              <a:rPr lang="en-US" sz="2000">
                <a:solidFill>
                  <a:schemeClr val="dk1"/>
                </a:solidFill>
                <a:latin typeface="Calibri"/>
                <a:ea typeface="Calibri"/>
                <a:cs typeface="Calibri"/>
                <a:sym typeface="Calibri"/>
              </a:rPr>
              <a:t>-I can recognize and comply with classroom policies. </a:t>
            </a:r>
          </a:p>
          <a:p>
            <a:pPr marL="342900" indent="-342900" eaLnBrk="1" fontAlgn="auto" hangingPunct="1">
              <a:lnSpc>
                <a:spcPct val="90000"/>
              </a:lnSpc>
              <a:spcBef>
                <a:spcPts val="480"/>
              </a:spcBef>
              <a:spcAft>
                <a:spcPts val="0"/>
              </a:spcAft>
              <a:buClr>
                <a:schemeClr val="dk1"/>
              </a:buClr>
              <a:buSzPct val="100000"/>
              <a:buFont typeface="Calibri"/>
              <a:buChar char="•"/>
              <a:defRPr/>
            </a:pPr>
            <a:r>
              <a:rPr lang="en-US" sz="2400" b="1">
                <a:solidFill>
                  <a:schemeClr val="dk1"/>
                </a:solidFill>
                <a:latin typeface="Calibri"/>
                <a:ea typeface="Calibri"/>
                <a:cs typeface="Calibri"/>
                <a:sym typeface="Calibri"/>
              </a:rPr>
              <a:t>In class activities: </a:t>
            </a:r>
          </a:p>
          <a:p>
            <a:pPr marL="342900" indent="-342900" eaLnBrk="1" fontAlgn="auto" hangingPunct="1">
              <a:spcBef>
                <a:spcPts val="480"/>
              </a:spcBef>
              <a:spcAft>
                <a:spcPts val="0"/>
              </a:spcAft>
              <a:buClr>
                <a:schemeClr val="dk1"/>
              </a:buClr>
              <a:buSzPct val="25000"/>
              <a:buFont typeface="Calibri"/>
              <a:buNone/>
              <a:defRPr/>
            </a:pPr>
            <a:r>
              <a:rPr lang="en-US" sz="2400">
                <a:solidFill>
                  <a:schemeClr val="dk1"/>
                </a:solidFill>
                <a:latin typeface="Calibri"/>
                <a:ea typeface="Calibri"/>
                <a:cs typeface="Calibri"/>
                <a:sym typeface="Calibri"/>
              </a:rPr>
              <a:t>	-Assign seats</a:t>
            </a:r>
          </a:p>
          <a:p>
            <a:pPr marL="342900" indent="-342900" eaLnBrk="1" fontAlgn="auto" hangingPunct="1">
              <a:spcBef>
                <a:spcPts val="480"/>
              </a:spcBef>
              <a:spcAft>
                <a:spcPts val="0"/>
              </a:spcAft>
              <a:buClr>
                <a:schemeClr val="dk1"/>
              </a:buClr>
              <a:buSzPct val="25000"/>
              <a:buFont typeface="Calibri"/>
              <a:buNone/>
              <a:defRPr/>
            </a:pPr>
            <a:r>
              <a:rPr lang="en-US" sz="2400">
                <a:solidFill>
                  <a:schemeClr val="dk1"/>
                </a:solidFill>
                <a:latin typeface="Calibri"/>
                <a:ea typeface="Calibri"/>
                <a:cs typeface="Calibri"/>
                <a:sym typeface="Calibri"/>
              </a:rPr>
              <a:t>	-Partner share baseball cards w/ the class</a:t>
            </a:r>
          </a:p>
          <a:p>
            <a:pPr marL="342900" indent="-342900" eaLnBrk="1" fontAlgn="auto" hangingPunct="1">
              <a:spcBef>
                <a:spcPts val="480"/>
              </a:spcBef>
              <a:spcAft>
                <a:spcPts val="0"/>
              </a:spcAft>
              <a:buClr>
                <a:schemeClr val="dk1"/>
              </a:buClr>
              <a:buSzPct val="25000"/>
              <a:buFont typeface="Calibri"/>
              <a:buNone/>
              <a:defRPr/>
            </a:pPr>
            <a:r>
              <a:rPr lang="en-US" sz="2400">
                <a:solidFill>
                  <a:schemeClr val="dk1"/>
                </a:solidFill>
                <a:latin typeface="Calibri"/>
                <a:ea typeface="Calibri"/>
                <a:cs typeface="Calibri"/>
                <a:sym typeface="Calibri"/>
              </a:rPr>
              <a:t>	-Read and review Syllabus (in groups)</a:t>
            </a:r>
          </a:p>
          <a:p>
            <a:pPr marL="342900" indent="-342900" eaLnBrk="1" fontAlgn="auto" hangingPunct="1">
              <a:spcBef>
                <a:spcPts val="480"/>
              </a:spcBef>
              <a:spcAft>
                <a:spcPts val="0"/>
              </a:spcAft>
              <a:buClr>
                <a:schemeClr val="dk1"/>
              </a:buClr>
              <a:buSzPct val="25000"/>
              <a:buFont typeface="Calibri"/>
              <a:buNone/>
              <a:defRPr/>
            </a:pPr>
            <a:r>
              <a:rPr lang="en-US" sz="2400">
                <a:solidFill>
                  <a:schemeClr val="dk1"/>
                </a:solidFill>
                <a:latin typeface="Calibri"/>
                <a:ea typeface="Calibri"/>
                <a:cs typeface="Calibri"/>
                <a:sym typeface="Calibri"/>
              </a:rPr>
              <a:t>	-Meet Mr. Schmitt (power point presentation)</a:t>
            </a:r>
          </a:p>
          <a:p>
            <a:pPr marL="342900" indent="-342900" eaLnBrk="1" fontAlgn="auto" hangingPunct="1">
              <a:spcBef>
                <a:spcPts val="480"/>
              </a:spcBef>
              <a:spcAft>
                <a:spcPts val="0"/>
              </a:spcAft>
              <a:buClr>
                <a:schemeClr val="dk1"/>
              </a:buClr>
              <a:buSzPct val="25000"/>
              <a:buFont typeface="Calibri"/>
              <a:buNone/>
              <a:defRPr/>
            </a:pPr>
            <a:r>
              <a:rPr lang="en-US" sz="2400">
                <a:solidFill>
                  <a:schemeClr val="dk1"/>
                </a:solidFill>
                <a:latin typeface="Calibri"/>
                <a:ea typeface="Calibri"/>
                <a:cs typeface="Calibri"/>
                <a:sym typeface="Calibri"/>
              </a:rPr>
              <a:t>	-Create SSR master list (in groups)</a:t>
            </a:r>
          </a:p>
          <a:p>
            <a:pPr marL="342900" indent="-342900" eaLnBrk="1" fontAlgn="auto" hangingPunct="1">
              <a:lnSpc>
                <a:spcPct val="90000"/>
              </a:lnSpc>
              <a:spcBef>
                <a:spcPts val="480"/>
              </a:spcBef>
              <a:spcAft>
                <a:spcPts val="0"/>
              </a:spcAft>
              <a:buClr>
                <a:schemeClr val="dk1"/>
              </a:buClr>
              <a:buSzPct val="100000"/>
              <a:buFont typeface="Calibri"/>
              <a:buChar char="•"/>
              <a:defRPr/>
            </a:pPr>
            <a:r>
              <a:rPr lang="en-US" sz="2400" b="1">
                <a:solidFill>
                  <a:schemeClr val="dk1"/>
                </a:solidFill>
                <a:latin typeface="Calibri"/>
                <a:ea typeface="Calibri"/>
                <a:cs typeface="Calibri"/>
                <a:sym typeface="Calibri"/>
              </a:rPr>
              <a:t>Homework: </a:t>
            </a:r>
          </a:p>
          <a:p>
            <a:pPr marL="742950" lvl="1" indent="-285750" eaLnBrk="1" fontAlgn="auto" hangingPunct="1">
              <a:lnSpc>
                <a:spcPct val="90000"/>
              </a:lnSpc>
              <a:spcBef>
                <a:spcPts val="440"/>
              </a:spcBef>
              <a:spcAft>
                <a:spcPts val="0"/>
              </a:spcAft>
              <a:buClr>
                <a:schemeClr val="dk1"/>
              </a:buClr>
              <a:buFont typeface="Calibri"/>
              <a:buNone/>
              <a:defRPr/>
            </a:pPr>
            <a:endParaRPr sz="2200">
              <a:solidFill>
                <a:schemeClr val="dk1"/>
              </a:solidFill>
              <a:latin typeface="Calibri"/>
              <a:ea typeface="Calibri"/>
              <a:cs typeface="Calibri"/>
              <a:sym typeface="Calibri"/>
            </a:endParaRPr>
          </a:p>
          <a:p>
            <a:pPr marL="742950" lvl="1" indent="-146050" eaLnBrk="1" fontAlgn="auto" hangingPunct="1">
              <a:lnSpc>
                <a:spcPct val="90000"/>
              </a:lnSpc>
              <a:spcBef>
                <a:spcPts val="440"/>
              </a:spcBef>
              <a:spcAft>
                <a:spcPts val="0"/>
              </a:spcAft>
              <a:buClr>
                <a:schemeClr val="dk1"/>
              </a:buClr>
              <a:buFont typeface="Calibri"/>
              <a:buNone/>
              <a:defRPr/>
            </a:pPr>
            <a:endParaRPr sz="2200">
              <a:solidFill>
                <a:schemeClr val="dk1"/>
              </a:solidFill>
              <a:latin typeface="Calibri"/>
              <a:ea typeface="Calibri"/>
              <a:cs typeface="Calibri"/>
              <a:sym typeface="Calibri"/>
            </a:endParaRPr>
          </a:p>
          <a:p>
            <a:pPr marL="342900" indent="-203200" eaLnBrk="1" fontAlgn="auto" hangingPunct="1">
              <a:spcBef>
                <a:spcPts val="440"/>
              </a:spcBef>
              <a:spcAft>
                <a:spcPts val="0"/>
              </a:spcAft>
              <a:buClr>
                <a:schemeClr val="dk1"/>
              </a:buClr>
              <a:buFont typeface="Calibri"/>
              <a:buNone/>
              <a:defRPr/>
            </a:pPr>
            <a:endParaRPr sz="220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hape 75"/>
          <p:cNvSpPr txBox="1">
            <a:spLocks noGrp="1"/>
          </p:cNvSpPr>
          <p:nvPr>
            <p:ph type="title" idx="4294967295"/>
          </p:nvPr>
        </p:nvSpPr>
        <p:spPr>
          <a:xfrm>
            <a:off x="914400" y="20955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9/5/14 Agenda</a:t>
            </a:r>
          </a:p>
        </p:txBody>
      </p:sp>
      <p:sp>
        <p:nvSpPr>
          <p:cNvPr id="16387" name="Shape 76"/>
          <p:cNvSpPr txBox="1">
            <a:spLocks noGrp="1"/>
          </p:cNvSpPr>
          <p:nvPr>
            <p:ph type="body" idx="4294967295"/>
          </p:nvPr>
        </p:nvSpPr>
        <p:spPr>
          <a:xfrm>
            <a:off x="1219200" y="1295400"/>
            <a:ext cx="6781800" cy="5029200"/>
          </a:xfrm>
        </p:spPr>
        <p:txBody>
          <a:bodyPr tIns="45700" bIns="45700"/>
          <a:lstStyle/>
          <a:p>
            <a:pPr marL="342900" indent="-342900" eaLnBrk="1" hangingPunct="1">
              <a:lnSpc>
                <a:spcPct val="90000"/>
              </a:lnSpc>
              <a:buClr>
                <a:srgbClr val="000000"/>
              </a:buClr>
              <a:buFont typeface="Calibri" pitchFamily="34" charset="0"/>
              <a:buChar char="•"/>
            </a:pPr>
            <a:r>
              <a:rPr lang="en-US" altLang="en-US" sz="2400" b="1" smtClean="0">
                <a:latin typeface="Calibri" pitchFamily="34" charset="0"/>
                <a:cs typeface="Arial" charset="0"/>
                <a:sym typeface="Calibri" pitchFamily="34" charset="0"/>
              </a:rPr>
              <a:t>Bell Work:</a:t>
            </a:r>
            <a:r>
              <a:rPr lang="en-US" altLang="en-US" sz="2400" smtClean="0">
                <a:latin typeface="Calibri" pitchFamily="34" charset="0"/>
                <a:cs typeface="Arial" charset="0"/>
                <a:sym typeface="Calibri" pitchFamily="34" charset="0"/>
              </a:rPr>
              <a:t> Write 4-6 sentences to tell a story about one of your favorite moments from school. </a:t>
            </a:r>
          </a:p>
          <a:p>
            <a:pPr marL="342900" indent="-342900" eaLnBrk="1" hangingPunct="1">
              <a:lnSpc>
                <a:spcPct val="90000"/>
              </a:lnSpc>
              <a:spcBef>
                <a:spcPts val="475"/>
              </a:spcBef>
              <a:buClr>
                <a:srgbClr val="000000"/>
              </a:buClr>
              <a:buFont typeface="Calibri" pitchFamily="34" charset="0"/>
              <a:buChar char="•"/>
            </a:pPr>
            <a:r>
              <a:rPr lang="en-US" altLang="en-US" sz="2400" b="1" smtClean="0">
                <a:latin typeface="Calibri" pitchFamily="34" charset="0"/>
                <a:cs typeface="Arial" charset="0"/>
                <a:sym typeface="Calibri" pitchFamily="34" charset="0"/>
              </a:rPr>
              <a:t>Daily Learning Targets:</a:t>
            </a:r>
            <a:r>
              <a:rPr lang="en-US" altLang="en-US" sz="2400" smtClean="0">
                <a:latin typeface="Calibri" pitchFamily="34" charset="0"/>
                <a:cs typeface="Arial" charset="0"/>
                <a:sym typeface="Calibri" pitchFamily="34" charset="0"/>
              </a:rPr>
              <a:t> </a:t>
            </a:r>
          </a:p>
          <a:p>
            <a:pPr marL="742950" lvl="1" indent="-285750" eaLnBrk="1" hangingPunct="1">
              <a:lnSpc>
                <a:spcPct val="90000"/>
              </a:lnSpc>
              <a:spcBef>
                <a:spcPts val="438"/>
              </a:spcBef>
              <a:buClr>
                <a:srgbClr val="000000"/>
              </a:buClr>
              <a:buFont typeface="Calibri" pitchFamily="34" charset="0"/>
              <a:buChar char="–"/>
            </a:pPr>
            <a:r>
              <a:rPr lang="en-US" altLang="en-US" sz="2200" smtClean="0">
                <a:latin typeface="Calibri" pitchFamily="34" charset="0"/>
                <a:cs typeface="Arial" charset="0"/>
                <a:sym typeface="Calibri" pitchFamily="34" charset="0"/>
              </a:rPr>
              <a:t>I can define “central idea.” </a:t>
            </a:r>
          </a:p>
          <a:p>
            <a:pPr marL="742950" lvl="1" indent="-285750" eaLnBrk="1" hangingPunct="1">
              <a:lnSpc>
                <a:spcPct val="90000"/>
              </a:lnSpc>
              <a:spcBef>
                <a:spcPts val="438"/>
              </a:spcBef>
              <a:buClr>
                <a:srgbClr val="000000"/>
              </a:buClr>
              <a:buFont typeface="Calibri" pitchFamily="34" charset="0"/>
              <a:buChar char="–"/>
            </a:pPr>
            <a:r>
              <a:rPr lang="en-US" altLang="en-US" sz="2200" smtClean="0">
                <a:latin typeface="Calibri" pitchFamily="34" charset="0"/>
                <a:cs typeface="Arial" charset="0"/>
                <a:sym typeface="Calibri" pitchFamily="34" charset="0"/>
              </a:rPr>
              <a:t>I can read a sentence and correct grammatical mistakes for clarity. </a:t>
            </a:r>
          </a:p>
          <a:p>
            <a:pPr marL="342900" indent="-342900" eaLnBrk="1" hangingPunct="1">
              <a:lnSpc>
                <a:spcPct val="90000"/>
              </a:lnSpc>
              <a:spcBef>
                <a:spcPts val="475"/>
              </a:spcBef>
              <a:buClr>
                <a:srgbClr val="000000"/>
              </a:buClr>
              <a:buFont typeface="Calibri" pitchFamily="34" charset="0"/>
              <a:buChar char="•"/>
            </a:pPr>
            <a:r>
              <a:rPr lang="en-US" altLang="en-US" sz="2400" b="1" smtClean="0">
                <a:latin typeface="Calibri" pitchFamily="34" charset="0"/>
                <a:cs typeface="Arial" charset="0"/>
                <a:sym typeface="Calibri" pitchFamily="34" charset="0"/>
              </a:rPr>
              <a:t>In class activities: </a:t>
            </a:r>
          </a:p>
          <a:p>
            <a:pPr marL="342900" indent="-342900" eaLnBrk="1" hangingPunct="1">
              <a:lnSpc>
                <a:spcPct val="90000"/>
              </a:lnSpc>
              <a:spcBef>
                <a:spcPts val="475"/>
              </a:spcBef>
              <a:buClr>
                <a:srgbClr val="000000"/>
              </a:buClr>
              <a:buSzPct val="25000"/>
              <a:buFont typeface="Calibri" pitchFamily="34" charset="0"/>
              <a:buNone/>
            </a:pPr>
            <a:r>
              <a:rPr lang="en-US" altLang="en-US" sz="2400" b="1" smtClean="0">
                <a:latin typeface="Calibri" pitchFamily="34" charset="0"/>
                <a:cs typeface="Arial" charset="0"/>
                <a:sym typeface="Calibri" pitchFamily="34" charset="0"/>
              </a:rPr>
              <a:t>	</a:t>
            </a:r>
            <a:r>
              <a:rPr lang="en-US" altLang="en-US" sz="2400" smtClean="0">
                <a:latin typeface="Calibri" pitchFamily="34" charset="0"/>
                <a:cs typeface="Arial" charset="0"/>
                <a:sym typeface="Calibri" pitchFamily="34" charset="0"/>
              </a:rPr>
              <a:t>-District Assessment (32 questions, multiple choice)</a:t>
            </a:r>
          </a:p>
          <a:p>
            <a:pPr marL="342900" indent="-342900" eaLnBrk="1" hangingPunct="1">
              <a:spcBef>
                <a:spcPts val="475"/>
              </a:spcBef>
              <a:buClr>
                <a:srgbClr val="000000"/>
              </a:buClr>
              <a:buSzPct val="25000"/>
              <a:buFont typeface="Calibri" pitchFamily="34" charset="0"/>
              <a:buNone/>
            </a:pPr>
            <a:r>
              <a:rPr lang="en-US" altLang="en-US" sz="2400" smtClean="0">
                <a:latin typeface="Calibri" pitchFamily="34" charset="0"/>
                <a:cs typeface="Arial" charset="0"/>
                <a:sym typeface="Calibri" pitchFamily="34" charset="0"/>
              </a:rPr>
              <a:t>	-Switch with a partner and grade their work.</a:t>
            </a:r>
          </a:p>
          <a:p>
            <a:pPr marL="342900" indent="-342900" eaLnBrk="1" hangingPunct="1">
              <a:spcBef>
                <a:spcPts val="475"/>
              </a:spcBef>
              <a:buClr>
                <a:srgbClr val="000000"/>
              </a:buClr>
              <a:buSzPct val="25000"/>
              <a:buFont typeface="Calibri" pitchFamily="34" charset="0"/>
              <a:buNone/>
            </a:pPr>
            <a:r>
              <a:rPr lang="en-US" altLang="en-US" sz="2400" smtClean="0">
                <a:latin typeface="Calibri" pitchFamily="34" charset="0"/>
                <a:cs typeface="Arial" charset="0"/>
                <a:sym typeface="Calibri" pitchFamily="34" charset="0"/>
              </a:rPr>
              <a:t>	-Write a  5 paragraph response to the essay prompt at the end of the assessment. :) </a:t>
            </a:r>
          </a:p>
          <a:p>
            <a:pPr marL="342900" indent="-342900" eaLnBrk="1" hangingPunct="1">
              <a:lnSpc>
                <a:spcPct val="90000"/>
              </a:lnSpc>
              <a:spcBef>
                <a:spcPts val="475"/>
              </a:spcBef>
              <a:buClr>
                <a:srgbClr val="000000"/>
              </a:buClr>
              <a:buFont typeface="Calibri" pitchFamily="34" charset="0"/>
              <a:buChar char="•"/>
            </a:pPr>
            <a:r>
              <a:rPr lang="en-US" altLang="en-US" sz="2400" b="1" smtClean="0">
                <a:latin typeface="Calibri" pitchFamily="34" charset="0"/>
                <a:cs typeface="Arial" charset="0"/>
                <a:sym typeface="Calibri" pitchFamily="34" charset="0"/>
              </a:rPr>
              <a:t>Homework: </a:t>
            </a:r>
            <a:r>
              <a:rPr lang="en-US" altLang="en-US" sz="2400" smtClean="0">
                <a:latin typeface="Calibri" pitchFamily="34" charset="0"/>
                <a:cs typeface="Arial" charset="0"/>
                <a:sym typeface="Calibri" pitchFamily="34" charset="0"/>
              </a:rPr>
              <a:t>Enjoy your weekend!!!! </a:t>
            </a:r>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hape 81"/>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9/8 Agenda</a:t>
            </a:r>
          </a:p>
        </p:txBody>
      </p:sp>
      <p:sp>
        <p:nvSpPr>
          <p:cNvPr id="82" name="Shape 82"/>
          <p:cNvSpPr txBox="1">
            <a:spLocks noGrp="1"/>
          </p:cNvSpPr>
          <p:nvPr>
            <p:ph type="body" idx="4294967295"/>
          </p:nvPr>
        </p:nvSpPr>
        <p:spPr>
          <a:xfrm>
            <a:off x="1066800" y="1600200"/>
            <a:ext cx="7239000" cy="4530725"/>
          </a:xfrm>
        </p:spPr>
        <p:txBody>
          <a:bodyPr tIns="45700" bIns="45700">
            <a:normAutofit/>
          </a:bodyPr>
          <a:lstStyle/>
          <a:p>
            <a:pPr marL="342900" indent="-342900" eaLnBrk="1" fontAlgn="auto" hangingPunct="1">
              <a:lnSpc>
                <a:spcPct val="80000"/>
              </a:lnSpc>
              <a:spcBef>
                <a:spcPts val="0"/>
              </a:spcBef>
              <a:spcAft>
                <a:spcPts val="0"/>
              </a:spcAft>
              <a:buClr>
                <a:schemeClr val="dk1"/>
              </a:buClr>
              <a:buSzPct val="100000"/>
              <a:buFont typeface="Calibri"/>
              <a:buChar char="•"/>
              <a:defRPr/>
            </a:pPr>
            <a:r>
              <a:rPr lang="en-US" sz="1900" b="1">
                <a:solidFill>
                  <a:schemeClr val="dk1"/>
                </a:solidFill>
                <a:latin typeface="Calibri"/>
                <a:ea typeface="Calibri"/>
                <a:cs typeface="Calibri"/>
                <a:sym typeface="Calibri"/>
              </a:rPr>
              <a:t>Bell Work: </a:t>
            </a:r>
          </a:p>
          <a:p>
            <a:pPr marL="742950" lvl="1" indent="-292100" eaLnBrk="1" fontAlgn="auto" hangingPunct="1">
              <a:lnSpc>
                <a:spcPct val="80000"/>
              </a:lnSpc>
              <a:spcBef>
                <a:spcPts val="300"/>
              </a:spcBef>
              <a:spcAft>
                <a:spcPts val="0"/>
              </a:spcAft>
              <a:buClr>
                <a:schemeClr val="dk1"/>
              </a:buClr>
              <a:buSzPct val="100000"/>
              <a:buFont typeface="Calibri"/>
              <a:buChar char="–"/>
              <a:defRPr/>
            </a:pPr>
            <a:r>
              <a:rPr lang="en-US" sz="1600">
                <a:sym typeface="Arial"/>
              </a:rPr>
              <a:t>Write down your definition for the term “hero.” </a:t>
            </a:r>
          </a:p>
          <a:p>
            <a:pPr marL="742950" lvl="1" indent="-292100" eaLnBrk="1" fontAlgn="auto" hangingPunct="1">
              <a:lnSpc>
                <a:spcPct val="80000"/>
              </a:lnSpc>
              <a:spcBef>
                <a:spcPts val="300"/>
              </a:spcBef>
              <a:spcAft>
                <a:spcPts val="0"/>
              </a:spcAft>
              <a:buClr>
                <a:schemeClr val="dk1"/>
              </a:buClr>
              <a:buSzPct val="100000"/>
              <a:buFont typeface="Calibri"/>
              <a:buChar char="–"/>
              <a:defRPr/>
            </a:pPr>
            <a:r>
              <a:rPr lang="en-US" sz="1600">
                <a:sym typeface="Arial"/>
              </a:rPr>
              <a:t>Identify three characteristics or qualities that define a person as a hero. </a:t>
            </a:r>
          </a:p>
          <a:p>
            <a:pPr marL="742950" lvl="1" indent="-292100" eaLnBrk="1" fontAlgn="auto" hangingPunct="1">
              <a:lnSpc>
                <a:spcPct val="80000"/>
              </a:lnSpc>
              <a:spcBef>
                <a:spcPts val="300"/>
              </a:spcBef>
              <a:spcAft>
                <a:spcPts val="0"/>
              </a:spcAft>
              <a:buClr>
                <a:schemeClr val="dk1"/>
              </a:buClr>
              <a:buSzPct val="100000"/>
              <a:buFont typeface="Calibri"/>
              <a:buChar char="–"/>
              <a:defRPr/>
            </a:pPr>
            <a:r>
              <a:rPr lang="en-US" sz="1600">
                <a:sym typeface="Arial"/>
              </a:rPr>
              <a:t>Provide two examples of people or characters that you consider to be a hero. Include several reasons that support why he or she is a hero. </a:t>
            </a:r>
          </a:p>
          <a:p>
            <a:pPr marL="342900" indent="-342900" eaLnBrk="1" fontAlgn="auto" hangingPunct="1">
              <a:lnSpc>
                <a:spcPct val="80000"/>
              </a:lnSpc>
              <a:spcBef>
                <a:spcPts val="380"/>
              </a:spcBef>
              <a:spcAft>
                <a:spcPts val="0"/>
              </a:spcAft>
              <a:buClr>
                <a:schemeClr val="dk1"/>
              </a:buClr>
              <a:buSzPct val="100000"/>
              <a:buFont typeface="Calibri"/>
              <a:buChar char="•"/>
              <a:defRPr/>
            </a:pPr>
            <a:r>
              <a:rPr lang="en-US" sz="1900" b="1">
                <a:solidFill>
                  <a:schemeClr val="dk1"/>
                </a:solidFill>
                <a:latin typeface="Calibri"/>
                <a:ea typeface="Calibri"/>
                <a:cs typeface="Calibri"/>
                <a:sym typeface="Calibri"/>
              </a:rPr>
              <a:t>Daily Learning Targets: </a:t>
            </a:r>
          </a:p>
          <a:p>
            <a:pPr marL="742950" lvl="1" indent="-266700" eaLnBrk="1" fontAlgn="auto" hangingPunct="1">
              <a:lnSpc>
                <a:spcPct val="80000"/>
              </a:lnSpc>
              <a:spcBef>
                <a:spcPts val="380"/>
              </a:spcBef>
              <a:spcAft>
                <a:spcPts val="0"/>
              </a:spcAft>
              <a:buClr>
                <a:schemeClr val="dk1"/>
              </a:buClr>
              <a:buSzPct val="100000"/>
              <a:buFont typeface="Calibri"/>
              <a:buChar char="–"/>
              <a:defRPr/>
            </a:pPr>
            <a:r>
              <a:rPr lang="en-US" sz="1600">
                <a:solidFill>
                  <a:schemeClr val="dk1"/>
                </a:solidFill>
                <a:latin typeface="Calibri"/>
                <a:ea typeface="Calibri"/>
                <a:cs typeface="Calibri"/>
                <a:sym typeface="Calibri"/>
              </a:rPr>
              <a:t>I can define the term “tragic hero.” </a:t>
            </a:r>
          </a:p>
          <a:p>
            <a:pPr marL="742950" lvl="1" indent="-266700" eaLnBrk="1" fontAlgn="auto" hangingPunct="1">
              <a:lnSpc>
                <a:spcPct val="80000"/>
              </a:lnSpc>
              <a:spcBef>
                <a:spcPts val="380"/>
              </a:spcBef>
              <a:spcAft>
                <a:spcPts val="0"/>
              </a:spcAft>
              <a:buClr>
                <a:schemeClr val="dk1"/>
              </a:buClr>
              <a:buSzPct val="100000"/>
              <a:buFont typeface="Calibri"/>
              <a:buChar char="–"/>
              <a:defRPr/>
            </a:pPr>
            <a:r>
              <a:rPr lang="en-US" sz="1600">
                <a:solidFill>
                  <a:schemeClr val="dk1"/>
                </a:solidFill>
                <a:latin typeface="Calibri"/>
                <a:ea typeface="Calibri"/>
                <a:cs typeface="Calibri"/>
                <a:sym typeface="Calibri"/>
              </a:rPr>
              <a:t>I can identify characteristics and traits that help determine whether or not a character is a tragic hero. </a:t>
            </a:r>
          </a:p>
          <a:p>
            <a:pPr marL="342900" indent="-342900" eaLnBrk="1" fontAlgn="auto" hangingPunct="1">
              <a:lnSpc>
                <a:spcPct val="80000"/>
              </a:lnSpc>
              <a:spcBef>
                <a:spcPts val="380"/>
              </a:spcBef>
              <a:spcAft>
                <a:spcPts val="0"/>
              </a:spcAft>
              <a:buClr>
                <a:schemeClr val="dk1"/>
              </a:buClr>
              <a:buSzPct val="100000"/>
              <a:buFont typeface="Calibri"/>
              <a:buChar char="•"/>
              <a:defRPr/>
            </a:pPr>
            <a:r>
              <a:rPr lang="en-US" sz="1900" b="1">
                <a:solidFill>
                  <a:schemeClr val="dk1"/>
                </a:solidFill>
                <a:latin typeface="Calibri"/>
                <a:ea typeface="Calibri"/>
                <a:cs typeface="Calibri"/>
                <a:sym typeface="Calibri"/>
              </a:rPr>
              <a:t>In Class Activities:</a:t>
            </a:r>
          </a:p>
          <a:p>
            <a:pPr marL="742950" lvl="1" indent="-266700" eaLnBrk="1" fontAlgn="auto" hangingPunct="1">
              <a:lnSpc>
                <a:spcPct val="80000"/>
              </a:lnSpc>
              <a:spcBef>
                <a:spcPts val="380"/>
              </a:spcBef>
              <a:spcAft>
                <a:spcPts val="0"/>
              </a:spcAft>
              <a:buClr>
                <a:schemeClr val="dk1"/>
              </a:buClr>
              <a:buSzPct val="100000"/>
              <a:buFont typeface="Calibri"/>
              <a:buChar char="–"/>
              <a:defRPr/>
            </a:pPr>
            <a:r>
              <a:rPr lang="en-US" sz="1600">
                <a:solidFill>
                  <a:schemeClr val="dk1"/>
                </a:solidFill>
                <a:latin typeface="Calibri"/>
                <a:ea typeface="Calibri"/>
                <a:cs typeface="Calibri"/>
                <a:sym typeface="Calibri"/>
              </a:rPr>
              <a:t>Presentation and notes on “The Greek Theatre” and “The Tragic Hero.” </a:t>
            </a:r>
          </a:p>
          <a:p>
            <a:pPr marL="342900" indent="-342900" eaLnBrk="1" fontAlgn="auto" hangingPunct="1">
              <a:lnSpc>
                <a:spcPct val="80000"/>
              </a:lnSpc>
              <a:spcBef>
                <a:spcPts val="400"/>
              </a:spcBef>
              <a:spcAft>
                <a:spcPts val="0"/>
              </a:spcAft>
              <a:buClr>
                <a:schemeClr val="dk1"/>
              </a:buClr>
              <a:buSzPct val="100000"/>
              <a:buFont typeface="Calibri"/>
              <a:buChar char="•"/>
              <a:defRPr/>
            </a:pPr>
            <a:r>
              <a:rPr lang="en-US" sz="2000" b="1">
                <a:solidFill>
                  <a:schemeClr val="dk1"/>
                </a:solidFill>
                <a:latin typeface="Calibri"/>
                <a:ea typeface="Calibri"/>
                <a:cs typeface="Calibri"/>
                <a:sym typeface="Calibri"/>
              </a:rPr>
              <a:t>Exit Ticket: </a:t>
            </a:r>
            <a:r>
              <a:rPr lang="en-US" sz="1600">
                <a:solidFill>
                  <a:schemeClr val="dk1"/>
                </a:solidFill>
                <a:latin typeface="Calibri"/>
                <a:ea typeface="Calibri"/>
                <a:cs typeface="Calibri"/>
                <a:sym typeface="Calibri"/>
              </a:rPr>
              <a:t>Instructions can be found on the last slide of the presentation. </a:t>
            </a:r>
          </a:p>
          <a:p>
            <a:pPr marL="742950" lvl="1" indent="-120650" eaLnBrk="1" fontAlgn="auto" hangingPunct="1">
              <a:lnSpc>
                <a:spcPct val="80000"/>
              </a:lnSpc>
              <a:spcBef>
                <a:spcPts val="520"/>
              </a:spcBef>
              <a:spcAft>
                <a:spcPts val="0"/>
              </a:spcAft>
              <a:buClr>
                <a:schemeClr val="dk1"/>
              </a:buClr>
              <a:buFont typeface="Calibri"/>
              <a:buNone/>
              <a:defRPr/>
            </a:pPr>
            <a:endParaRPr sz="2600">
              <a:solidFill>
                <a:schemeClr val="dk1"/>
              </a:solidFill>
              <a:latin typeface="Calibri"/>
              <a:ea typeface="Calibri"/>
              <a:cs typeface="Calibri"/>
              <a:sym typeface="Calibri"/>
            </a:endParaRPr>
          </a:p>
          <a:p>
            <a:pPr marL="742950" lvl="1" indent="-120650" eaLnBrk="1" fontAlgn="auto" hangingPunct="1">
              <a:lnSpc>
                <a:spcPct val="80000"/>
              </a:lnSpc>
              <a:spcBef>
                <a:spcPts val="520"/>
              </a:spcBef>
              <a:spcAft>
                <a:spcPts val="0"/>
              </a:spcAft>
              <a:buClr>
                <a:schemeClr val="dk1"/>
              </a:buClr>
              <a:buFont typeface="Calibri"/>
              <a:buNone/>
              <a:defRPr/>
            </a:pPr>
            <a:endParaRPr sz="260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a:solidFill>
                <a:schemeClr val="dk1"/>
              </a:solidFill>
              <a:latin typeface="Calibri"/>
              <a:ea typeface="Calibri"/>
              <a:cs typeface="Calibri"/>
              <a:sym typeface="Calibri"/>
            </a:endParaRPr>
          </a:p>
        </p:txBody>
      </p:sp>
      <p:cxnSp>
        <p:nvCxnSpPr>
          <p:cNvPr id="17412" name="Shape 83"/>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hape 88"/>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9/9/14 Agenda</a:t>
            </a:r>
          </a:p>
        </p:txBody>
      </p:sp>
      <p:sp>
        <p:nvSpPr>
          <p:cNvPr id="89" name="Shape 89"/>
          <p:cNvSpPr txBox="1">
            <a:spLocks noGrp="1"/>
          </p:cNvSpPr>
          <p:nvPr>
            <p:ph type="body" idx="4294967295"/>
          </p:nvPr>
        </p:nvSpPr>
        <p:spPr>
          <a:xfrm>
            <a:off x="1066800" y="1600200"/>
            <a:ext cx="7239000" cy="4530724"/>
          </a:xfrm>
        </p:spPr>
        <p:txBody>
          <a:bodyPr tIns="45700" bIns="45700">
            <a:normAutofit fontScale="92500" lnSpcReduction="10000"/>
          </a:bodyPr>
          <a:lstStyle/>
          <a:p>
            <a:pPr marL="342900" indent="-342900" eaLnBrk="1" fontAlgn="auto" hangingPunct="1">
              <a:lnSpc>
                <a:spcPct val="90000"/>
              </a:lnSpc>
              <a:spcBef>
                <a:spcPts val="0"/>
              </a:spcBef>
              <a:spcAft>
                <a:spcPts val="0"/>
              </a:spcAft>
              <a:buClr>
                <a:schemeClr val="dk1"/>
              </a:buClr>
              <a:buSzPct val="100000"/>
              <a:buFont typeface="Calibri"/>
              <a:buChar char="•"/>
              <a:defRPr/>
            </a:pPr>
            <a:r>
              <a:rPr lang="en-US" sz="20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400"/>
              </a:spcBef>
              <a:spcAft>
                <a:spcPts val="0"/>
              </a:spcAft>
              <a:buClr>
                <a:schemeClr val="dk1"/>
              </a:buClr>
              <a:buSzPct val="100000"/>
              <a:buFont typeface="Calibri"/>
              <a:buChar char="–"/>
              <a:defRPr/>
            </a:pPr>
            <a:r>
              <a:rPr lang="en-US" sz="2000" b="1" dirty="0">
                <a:solidFill>
                  <a:schemeClr val="dk1"/>
                </a:solidFill>
                <a:latin typeface="Calibri"/>
                <a:ea typeface="Calibri"/>
                <a:cs typeface="Calibri"/>
                <a:sym typeface="Calibri"/>
              </a:rPr>
              <a:t>Task: </a:t>
            </a:r>
            <a:r>
              <a:rPr lang="en-US" sz="2000" dirty="0" smtClean="0">
                <a:solidFill>
                  <a:schemeClr val="dk1"/>
                </a:solidFill>
                <a:latin typeface="Calibri"/>
                <a:ea typeface="Calibri"/>
                <a:cs typeface="Calibri"/>
                <a:sym typeface="Calibri"/>
              </a:rPr>
              <a:t>What norms / routines should be implemented on a daily basis in order to maintain a comfortable and enjoyable learning environment for every student? Provide four routines that the class or I can enforce. </a:t>
            </a:r>
            <a:endParaRPr lang="en-US" sz="2000" dirty="0">
              <a:solidFill>
                <a:schemeClr val="dk1"/>
              </a:solidFill>
              <a:latin typeface="Calibri"/>
              <a:ea typeface="Calibri"/>
              <a:cs typeface="Calibri"/>
              <a:sym typeface="Calibri"/>
            </a:endParaRPr>
          </a:p>
          <a:p>
            <a:pPr marL="342900" indent="-342900" eaLnBrk="1" fontAlgn="auto" hangingPunct="1">
              <a:lnSpc>
                <a:spcPct val="90000"/>
              </a:lnSpc>
              <a:spcBef>
                <a:spcPts val="400"/>
              </a:spcBef>
              <a:spcAft>
                <a:spcPts val="0"/>
              </a:spcAft>
              <a:buClr>
                <a:schemeClr val="dk1"/>
              </a:buClr>
              <a:buSzPct val="100000"/>
              <a:buFont typeface="Calibri"/>
              <a:buChar char="•"/>
              <a:defRPr/>
            </a:pPr>
            <a:r>
              <a:rPr lang="en-US" sz="2000" b="1" dirty="0" smtClean="0">
                <a:solidFill>
                  <a:schemeClr val="dk1"/>
                </a:solidFill>
                <a:latin typeface="Calibri"/>
                <a:ea typeface="Calibri"/>
                <a:cs typeface="Calibri"/>
                <a:sym typeface="Calibri"/>
              </a:rPr>
              <a:t>Daily </a:t>
            </a:r>
            <a:r>
              <a:rPr lang="en-US" sz="2000" b="1" dirty="0">
                <a:solidFill>
                  <a:schemeClr val="dk1"/>
                </a:solidFill>
                <a:latin typeface="Calibri"/>
                <a:ea typeface="Calibri"/>
                <a:cs typeface="Calibri"/>
                <a:sym typeface="Calibri"/>
              </a:rPr>
              <a:t>Learning Targets: </a:t>
            </a:r>
            <a:endParaRPr lang="en-US" sz="20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400"/>
              </a:spcBef>
              <a:spcAft>
                <a:spcPts val="0"/>
              </a:spcAft>
              <a:buClr>
                <a:schemeClr val="dk1"/>
              </a:buClr>
              <a:buSzPct val="100000"/>
              <a:buFont typeface="Calibri" panose="020F0502020204030204" pitchFamily="34" charset="0"/>
              <a:buChar char="→"/>
              <a:defRPr/>
            </a:pPr>
            <a:r>
              <a:rPr lang="en-US" sz="2000" dirty="0">
                <a:solidFill>
                  <a:schemeClr val="dk1"/>
                </a:solidFill>
                <a:latin typeface="Calibri"/>
                <a:ea typeface="Calibri"/>
                <a:cs typeface="Calibri"/>
                <a:sym typeface="Calibri"/>
              </a:rPr>
              <a:t>I can demonstrate independence in gathering vocabulary knowledge </a:t>
            </a:r>
            <a:r>
              <a:rPr lang="en-US" sz="2000" dirty="0" smtClean="0">
                <a:solidFill>
                  <a:schemeClr val="dk1"/>
                </a:solidFill>
                <a:latin typeface="Calibri"/>
                <a:ea typeface="Calibri"/>
                <a:cs typeface="Calibri"/>
                <a:sym typeface="Calibri"/>
              </a:rPr>
              <a:t>by: contextual clues and references/resource.</a:t>
            </a:r>
          </a:p>
          <a:p>
            <a:pPr marL="342900" lvl="1" indent="-342900" eaLnBrk="1" fontAlgn="auto" hangingPunct="1">
              <a:lnSpc>
                <a:spcPct val="90000"/>
              </a:lnSpc>
              <a:spcBef>
                <a:spcPts val="400"/>
              </a:spcBef>
              <a:spcAft>
                <a:spcPts val="0"/>
              </a:spcAft>
              <a:buClr>
                <a:schemeClr val="dk1"/>
              </a:buClr>
              <a:buSzPct val="100000"/>
              <a:buFont typeface="Calibri" panose="020F0502020204030204" pitchFamily="34" charset="0"/>
              <a:buChar char="→"/>
              <a:defRPr/>
            </a:pPr>
            <a:r>
              <a:rPr lang="en-US" sz="2000" dirty="0">
                <a:solidFill>
                  <a:schemeClr val="dk1"/>
                </a:solidFill>
                <a:latin typeface="Calibri"/>
                <a:ea typeface="Calibri"/>
                <a:cs typeface="Calibri"/>
                <a:sym typeface="Calibri"/>
              </a:rPr>
              <a:t>I can cite strong and thorough textual evidence to support the text (explicit and inferred</a:t>
            </a:r>
            <a:r>
              <a:rPr lang="en-US" sz="2000" dirty="0" smtClean="0">
                <a:solidFill>
                  <a:schemeClr val="dk1"/>
                </a:solidFill>
                <a:latin typeface="Calibri"/>
                <a:ea typeface="Calibri"/>
                <a:cs typeface="Calibri"/>
                <a:sym typeface="Calibri"/>
              </a:rPr>
              <a:t>).</a:t>
            </a:r>
            <a:endParaRPr lang="en-US" sz="2000" dirty="0">
              <a:solidFill>
                <a:schemeClr val="dk1"/>
              </a:solidFill>
              <a:latin typeface="Calibri"/>
              <a:ea typeface="Calibri"/>
              <a:cs typeface="Calibri"/>
              <a:sym typeface="Calibri"/>
            </a:endParaRPr>
          </a:p>
          <a:p>
            <a:pPr marL="342900" indent="-342900" eaLnBrk="1" fontAlgn="auto" hangingPunct="1">
              <a:lnSpc>
                <a:spcPct val="90000"/>
              </a:lnSpc>
              <a:spcBef>
                <a:spcPts val="400"/>
              </a:spcBef>
              <a:spcAft>
                <a:spcPts val="0"/>
              </a:spcAft>
              <a:buClr>
                <a:schemeClr val="dk1"/>
              </a:buClr>
              <a:buSzPct val="100000"/>
              <a:buFont typeface="Calibri"/>
              <a:buChar char="•"/>
              <a:defRPr/>
            </a:pPr>
            <a:r>
              <a:rPr lang="en-US" sz="2000" b="1" dirty="0" smtClean="0">
                <a:solidFill>
                  <a:schemeClr val="dk1"/>
                </a:solidFill>
                <a:latin typeface="Calibri"/>
                <a:ea typeface="Calibri"/>
                <a:cs typeface="Calibri"/>
                <a:sym typeface="Calibri"/>
              </a:rPr>
              <a:t>In </a:t>
            </a:r>
            <a:r>
              <a:rPr lang="en-US" sz="2000" b="1" dirty="0">
                <a:solidFill>
                  <a:schemeClr val="dk1"/>
                </a:solidFill>
                <a:latin typeface="Calibri"/>
                <a:ea typeface="Calibri"/>
                <a:cs typeface="Calibri"/>
                <a:sym typeface="Calibri"/>
              </a:rPr>
              <a:t>Class Activities</a:t>
            </a:r>
            <a:r>
              <a:rPr lang="en-US" sz="2000" b="1" dirty="0" smtClean="0">
                <a:solidFill>
                  <a:schemeClr val="dk1"/>
                </a:solidFill>
                <a:latin typeface="Calibri"/>
                <a:ea typeface="Calibri"/>
                <a:cs typeface="Calibri"/>
                <a:sym typeface="Calibri"/>
              </a:rPr>
              <a:t>:</a:t>
            </a:r>
          </a:p>
          <a:p>
            <a:pPr marL="800100" lvl="1" indent="-342900" eaLnBrk="1" fontAlgn="auto" hangingPunct="1">
              <a:lnSpc>
                <a:spcPct val="90000"/>
              </a:lnSpc>
              <a:spcBef>
                <a:spcPts val="400"/>
              </a:spcBef>
              <a:spcAft>
                <a:spcPts val="0"/>
              </a:spcAft>
              <a:buClr>
                <a:schemeClr val="dk1"/>
              </a:buClr>
              <a:buSzPct val="100000"/>
              <a:buFont typeface="Calibri" panose="020F0502020204030204" pitchFamily="34" charset="0"/>
              <a:buChar char="→"/>
              <a:defRPr/>
            </a:pPr>
            <a:r>
              <a:rPr lang="en-US" sz="2000" dirty="0">
                <a:solidFill>
                  <a:schemeClr val="dk1"/>
                </a:solidFill>
                <a:latin typeface="Calibri"/>
                <a:ea typeface="Calibri"/>
                <a:cs typeface="Calibri"/>
                <a:sym typeface="Calibri"/>
              </a:rPr>
              <a:t>Introduce vocabulary terms and themes for </a:t>
            </a:r>
            <a:r>
              <a:rPr lang="en-US" sz="2000" i="1" dirty="0">
                <a:solidFill>
                  <a:schemeClr val="dk1"/>
                </a:solidFill>
                <a:latin typeface="Calibri"/>
                <a:ea typeface="Calibri"/>
                <a:cs typeface="Calibri"/>
                <a:sym typeface="Calibri"/>
              </a:rPr>
              <a:t>Oedipus Rex </a:t>
            </a:r>
            <a:r>
              <a:rPr lang="en-US" sz="2000" dirty="0">
                <a:solidFill>
                  <a:schemeClr val="dk1"/>
                </a:solidFill>
                <a:latin typeface="Calibri"/>
                <a:ea typeface="Calibri"/>
                <a:cs typeface="Calibri"/>
                <a:sym typeface="Calibri"/>
              </a:rPr>
              <a:t>and </a:t>
            </a:r>
            <a:r>
              <a:rPr lang="en-US" sz="2000" i="1" dirty="0">
                <a:solidFill>
                  <a:schemeClr val="dk1"/>
                </a:solidFill>
                <a:latin typeface="Calibri"/>
                <a:ea typeface="Calibri"/>
                <a:cs typeface="Calibri"/>
                <a:sym typeface="Calibri"/>
              </a:rPr>
              <a:t>The Matrix</a:t>
            </a:r>
            <a:r>
              <a:rPr lang="en-US" sz="2000" dirty="0">
                <a:solidFill>
                  <a:schemeClr val="dk1"/>
                </a:solidFill>
                <a:latin typeface="Calibri"/>
                <a:ea typeface="Calibri"/>
                <a:cs typeface="Calibri"/>
                <a:sym typeface="Calibri"/>
              </a:rPr>
              <a:t>.</a:t>
            </a:r>
          </a:p>
          <a:p>
            <a:pPr marL="800100" lvl="1" indent="-342900" eaLnBrk="1" fontAlgn="auto" hangingPunct="1">
              <a:lnSpc>
                <a:spcPct val="90000"/>
              </a:lnSpc>
              <a:spcBef>
                <a:spcPts val="400"/>
              </a:spcBef>
              <a:spcAft>
                <a:spcPts val="0"/>
              </a:spcAft>
              <a:buClr>
                <a:schemeClr val="dk1"/>
              </a:buClr>
              <a:buSzPct val="100000"/>
              <a:buFont typeface="Calibri" panose="020F0502020204030204" pitchFamily="34" charset="0"/>
              <a:buChar char="→"/>
              <a:defRPr/>
            </a:pPr>
            <a:r>
              <a:rPr lang="en-US" sz="2000" dirty="0">
                <a:solidFill>
                  <a:schemeClr val="dk1"/>
                </a:solidFill>
                <a:latin typeface="Calibri"/>
                <a:ea typeface="Calibri"/>
                <a:cs typeface="Calibri"/>
                <a:sym typeface="Calibri"/>
              </a:rPr>
              <a:t>With a partner, complete the handout for the film. </a:t>
            </a:r>
            <a:endParaRPr lang="en-US" sz="2000" b="1" dirty="0" smtClean="0">
              <a:solidFill>
                <a:schemeClr val="dk1"/>
              </a:solidFill>
              <a:latin typeface="Calibri"/>
              <a:ea typeface="Calibri"/>
              <a:cs typeface="Calibri"/>
              <a:sym typeface="Calibri"/>
            </a:endParaRPr>
          </a:p>
          <a:p>
            <a:pPr marL="342900" indent="-342900" eaLnBrk="1" fontAlgn="auto" hangingPunct="1">
              <a:lnSpc>
                <a:spcPct val="90000"/>
              </a:lnSpc>
              <a:spcBef>
                <a:spcPts val="400"/>
              </a:spcBef>
              <a:spcAft>
                <a:spcPts val="0"/>
              </a:spcAft>
              <a:buClr>
                <a:schemeClr val="dk1"/>
              </a:buClr>
              <a:buSzPct val="100000"/>
              <a:buFont typeface="Calibri"/>
              <a:buChar char="•"/>
              <a:defRPr/>
            </a:pPr>
            <a:r>
              <a:rPr lang="en-US" sz="2000" b="1" dirty="0" smtClean="0">
                <a:solidFill>
                  <a:schemeClr val="dk1"/>
                </a:solidFill>
                <a:latin typeface="Calibri"/>
                <a:ea typeface="Calibri"/>
                <a:cs typeface="Calibri"/>
                <a:sym typeface="Calibri"/>
              </a:rPr>
              <a:t>Exit Ticket:</a:t>
            </a:r>
          </a:p>
          <a:p>
            <a:pPr marL="342900" lvl="8" indent="-342900">
              <a:lnSpc>
                <a:spcPct val="90000"/>
              </a:lnSpc>
              <a:spcBef>
                <a:spcPts val="400"/>
              </a:spcBef>
              <a:buClr>
                <a:schemeClr val="dk1"/>
              </a:buClr>
              <a:buSzPct val="100000"/>
              <a:buFont typeface="Wingdings" panose="05000000000000000000" pitchFamily="2" charset="2"/>
              <a:buChar char="ü"/>
              <a:defRPr/>
            </a:pPr>
            <a:r>
              <a:rPr lang="en-US" sz="2000" dirty="0" smtClean="0">
                <a:solidFill>
                  <a:schemeClr val="dk1"/>
                </a:solidFill>
                <a:latin typeface="Calibri"/>
                <a:ea typeface="Calibri"/>
                <a:cs typeface="Calibri"/>
                <a:sym typeface="Calibri"/>
              </a:rPr>
              <a:t>Sign up for Google Classroom (have a friend show you or 	come bug me after school today, Thursday, or Friday. </a:t>
            </a:r>
            <a:r>
              <a:rPr lang="en-US" sz="2000" dirty="0" smtClean="0">
                <a:solidFill>
                  <a:schemeClr val="dk1"/>
                </a:solidFill>
                <a:latin typeface="Calibri"/>
                <a:ea typeface="Calibri"/>
                <a:cs typeface="Calibri"/>
                <a:sym typeface="Wingdings" panose="05000000000000000000" pitchFamily="2" charset="2"/>
              </a:rPr>
              <a:t> </a:t>
            </a:r>
            <a:endParaRPr lang="en-US" sz="2000" dirty="0" smtClean="0">
              <a:solidFill>
                <a:schemeClr val="dk1"/>
              </a:solidFill>
              <a:latin typeface="Calibri"/>
              <a:ea typeface="Calibri"/>
              <a:cs typeface="Calibri"/>
              <a:sym typeface="Calibri"/>
            </a:endParaRPr>
          </a:p>
          <a:p>
            <a:pPr marL="342900" lvl="4" indent="-342900" eaLnBrk="1" fontAlgn="auto" hangingPunct="1">
              <a:lnSpc>
                <a:spcPct val="90000"/>
              </a:lnSpc>
              <a:spcBef>
                <a:spcPts val="40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342900" indent="-342900" eaLnBrk="1" fontAlgn="auto" hangingPunct="1">
              <a:lnSpc>
                <a:spcPct val="90000"/>
              </a:lnSpc>
              <a:spcBef>
                <a:spcPts val="40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400"/>
              </a:spcBef>
              <a:spcAft>
                <a:spcPts val="0"/>
              </a:spcAft>
              <a:buClr>
                <a:schemeClr val="dk1"/>
              </a:buClr>
              <a:buSzPct val="100000"/>
              <a:buFont typeface="Calibri"/>
              <a:buChar char="–"/>
              <a:defRPr/>
            </a:pPr>
            <a:endParaRPr lang="en-US" sz="2000" dirty="0">
              <a:solidFill>
                <a:schemeClr val="dk1"/>
              </a:solidFill>
              <a:latin typeface="Calibri"/>
              <a:ea typeface="Calibri"/>
              <a:cs typeface="Calibri"/>
              <a:sym typeface="Calibri"/>
            </a:endParaRPr>
          </a:p>
          <a:p>
            <a:pPr marL="342900" indent="-342900" eaLnBrk="1" fontAlgn="auto" hangingPunct="1">
              <a:lnSpc>
                <a:spcPct val="90000"/>
              </a:lnSpc>
              <a:spcBef>
                <a:spcPts val="40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107950" eaLnBrk="1" fontAlgn="auto" hangingPunct="1">
              <a:lnSpc>
                <a:spcPct val="90000"/>
              </a:lnSpc>
              <a:spcBef>
                <a:spcPts val="560"/>
              </a:spcBef>
              <a:spcAft>
                <a:spcPts val="0"/>
              </a:spcAft>
              <a:buClr>
                <a:schemeClr val="dk1"/>
              </a:buClr>
              <a:buFont typeface="Calibri"/>
              <a:buNone/>
              <a:defRPr/>
            </a:pPr>
            <a:endParaRPr sz="2800" dirty="0">
              <a:solidFill>
                <a:schemeClr val="dk1"/>
              </a:solidFill>
              <a:latin typeface="Calibri"/>
              <a:ea typeface="Calibri"/>
              <a:cs typeface="Calibri"/>
              <a:sym typeface="Calibri"/>
            </a:endParaRPr>
          </a:p>
          <a:p>
            <a:pPr marL="742950" lvl="1" indent="-107950" eaLnBrk="1" fontAlgn="auto" hangingPunct="1">
              <a:lnSpc>
                <a:spcPct val="90000"/>
              </a:lnSpc>
              <a:spcBef>
                <a:spcPts val="560"/>
              </a:spcBef>
              <a:spcAft>
                <a:spcPts val="0"/>
              </a:spcAft>
              <a:buClr>
                <a:schemeClr val="dk1"/>
              </a:buClr>
              <a:buFont typeface="Calibri"/>
              <a:buNone/>
              <a:defRPr/>
            </a:pPr>
            <a:endParaRPr sz="2800" dirty="0">
              <a:solidFill>
                <a:schemeClr val="dk1"/>
              </a:solidFill>
              <a:latin typeface="Calibri"/>
              <a:ea typeface="Calibri"/>
              <a:cs typeface="Calibri"/>
              <a:sym typeface="Calibri"/>
            </a:endParaRPr>
          </a:p>
          <a:p>
            <a:pPr marL="742950" lvl="1" indent="-107950" eaLnBrk="1" fontAlgn="auto" hangingPunct="1">
              <a:lnSpc>
                <a:spcPct val="90000"/>
              </a:lnSpc>
              <a:spcBef>
                <a:spcPts val="560"/>
              </a:spcBef>
              <a:spcAft>
                <a:spcPts val="0"/>
              </a:spcAft>
              <a:buClr>
                <a:schemeClr val="dk1"/>
              </a:buClr>
              <a:buFont typeface="Calibri"/>
              <a:buNone/>
              <a:defRPr/>
            </a:pPr>
            <a:endParaRPr sz="2800" dirty="0">
              <a:solidFill>
                <a:schemeClr val="dk1"/>
              </a:solidFill>
              <a:latin typeface="Calibri"/>
              <a:ea typeface="Calibri"/>
              <a:cs typeface="Calibri"/>
              <a:sym typeface="Calibri"/>
            </a:endParaRPr>
          </a:p>
          <a:p>
            <a:pPr marL="342900" indent="-165100" eaLnBrk="1" fontAlgn="auto" hangingPunct="1">
              <a:spcBef>
                <a:spcPts val="560"/>
              </a:spcBef>
              <a:spcAft>
                <a:spcPts val="0"/>
              </a:spcAft>
              <a:buClr>
                <a:schemeClr val="dk1"/>
              </a:buClr>
              <a:buFont typeface="Calibri"/>
              <a:buNone/>
              <a:defRPr/>
            </a:pPr>
            <a:endParaRPr sz="2800" dirty="0">
              <a:solidFill>
                <a:schemeClr val="dk1"/>
              </a:solidFill>
              <a:latin typeface="Calibri"/>
              <a:ea typeface="Calibri"/>
              <a:cs typeface="Calibri"/>
              <a:sym typeface="Calibri"/>
            </a:endParaRPr>
          </a:p>
        </p:txBody>
      </p:sp>
      <p:cxnSp>
        <p:nvCxnSpPr>
          <p:cNvPr id="18436" name="Shape 90"/>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b="1" dirty="0" smtClean="0"/>
              <a:t>Mr. Mike Schmitt</a:t>
            </a:r>
            <a:endParaRPr lang="en-US" sz="2000" b="1" dirty="0"/>
          </a:p>
        </p:txBody>
      </p:sp>
      <p:sp>
        <p:nvSpPr>
          <p:cNvPr id="4" name="Text Placeholder 3"/>
          <p:cNvSpPr>
            <a:spLocks noGrp="1"/>
          </p:cNvSpPr>
          <p:nvPr>
            <p:ph type="body" idx="1"/>
          </p:nvPr>
        </p:nvSpPr>
        <p:spPr>
          <a:xfrm>
            <a:off x="1543843" y="5376290"/>
            <a:ext cx="5983287" cy="804861"/>
          </a:xfrm>
        </p:spPr>
        <p:txBody>
          <a:bodyPr/>
          <a:lstStyle/>
          <a:p>
            <a:pPr algn="ctr"/>
            <a:r>
              <a:rPr lang="en-US" sz="1600" dirty="0" smtClean="0"/>
              <a:t>He is a professional BMX rider. He can do one hell of a “Ice Pick Stall to </a:t>
            </a:r>
            <a:r>
              <a:rPr lang="en-US" sz="1600" dirty="0" err="1" smtClean="0"/>
              <a:t>Fakie</a:t>
            </a:r>
            <a:r>
              <a:rPr lang="en-US" sz="1600" dirty="0" smtClean="0"/>
              <a:t>,” but fails to provide a solid argument for risking injury on a daily basis. He also seems to believe that the two t’s in Schmitt can double as the sign for pi. </a:t>
            </a:r>
            <a:endParaRPr lang="en-US" sz="2000" b="1" dirty="0"/>
          </a:p>
        </p:txBody>
      </p:sp>
      <p:pic>
        <p:nvPicPr>
          <p:cNvPr id="7" name="Picture Placeholder 6"/>
          <p:cNvPicPr>
            <a:picLocks noGrp="1" noChangeAspect="1"/>
          </p:cNvPicPr>
          <p:nvPr>
            <p:ph type="pic" idx="2"/>
          </p:nvPr>
        </p:nvPicPr>
        <p:blipFill>
          <a:blip r:embed="rId2">
            <a:extLst>
              <a:ext uri="{28A0092B-C50C-407E-A947-70E740481C1C}">
                <a14:useLocalDpi xmlns:a14="http://schemas.microsoft.com/office/drawing/2010/main" val="0"/>
              </a:ext>
            </a:extLst>
          </a:blip>
          <a:srcRect t="28917" b="28917"/>
          <a:stretch>
            <a:fillRect/>
          </a:stretch>
        </p:blipFill>
        <p:spPr/>
      </p:pic>
      <p:pic>
        <p:nvPicPr>
          <p:cNvPr id="8" name="Picture Placeholder 6"/>
          <p:cNvPicPr>
            <a:picLocks noChangeAspect="1"/>
          </p:cNvPicPr>
          <p:nvPr/>
        </p:nvPicPr>
        <p:blipFill>
          <a:blip r:embed="rId2">
            <a:extLst>
              <a:ext uri="{28A0092B-C50C-407E-A947-70E740481C1C}">
                <a14:useLocalDpi xmlns:a14="http://schemas.microsoft.com/office/drawing/2010/main" val="0"/>
              </a:ext>
            </a:extLst>
          </a:blip>
          <a:srcRect t="28917" b="28917"/>
          <a:stretch>
            <a:fillRect/>
          </a:stretch>
        </p:blipFill>
        <p:spPr bwMode="auto">
          <a:xfrm>
            <a:off x="1792288" y="676847"/>
            <a:ext cx="5486399"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7077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hape 95"/>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9/10/14 Agenda</a:t>
            </a:r>
          </a:p>
        </p:txBody>
      </p:sp>
      <p:sp>
        <p:nvSpPr>
          <p:cNvPr id="96" name="Shape 96"/>
          <p:cNvSpPr txBox="1">
            <a:spLocks noGrp="1"/>
          </p:cNvSpPr>
          <p:nvPr>
            <p:ph type="body" idx="4294967295"/>
          </p:nvPr>
        </p:nvSpPr>
        <p:spPr>
          <a:xfrm>
            <a:off x="1066800" y="1600200"/>
            <a:ext cx="7239000" cy="4530725"/>
          </a:xfrm>
        </p:spPr>
        <p:txBody>
          <a:bodyPr tIns="45700" bIns="45700">
            <a:normAutofit fontScale="85000" lnSpcReduction="10000"/>
          </a:bodyPr>
          <a:lstStyle/>
          <a:p>
            <a:pPr eaLnBrk="1" fontAlgn="auto" hangingPunct="1">
              <a:spcBef>
                <a:spcPts val="0"/>
              </a:spcBef>
              <a:spcAft>
                <a:spcPts val="0"/>
              </a:spcAft>
              <a:buClr>
                <a:schemeClr val="dk1"/>
              </a:buClr>
              <a:buSzPct val="100000"/>
              <a:defRPr/>
            </a:pPr>
            <a:r>
              <a:rPr lang="en-US" sz="1900" b="1" u="sng" dirty="0">
                <a:solidFill>
                  <a:schemeClr val="dk1"/>
                </a:solidFill>
                <a:latin typeface="Calibri"/>
                <a:ea typeface="Calibri"/>
                <a:cs typeface="Calibri"/>
                <a:sym typeface="Calibri"/>
              </a:rPr>
              <a:t>Bell Work: </a:t>
            </a:r>
            <a:endParaRPr lang="en-US" sz="1900" b="1" u="sng" dirty="0" smtClean="0">
              <a:solidFill>
                <a:schemeClr val="dk1"/>
              </a:solidFill>
              <a:latin typeface="Calibri"/>
              <a:ea typeface="Calibri"/>
              <a:cs typeface="Calibri"/>
              <a:sym typeface="Calibri"/>
            </a:endParaRPr>
          </a:p>
          <a:p>
            <a:pPr marL="342900" lvl="2" indent="-342900" eaLnBrk="1" fontAlgn="auto" hangingPunct="1">
              <a:spcBef>
                <a:spcPts val="0"/>
              </a:spcBef>
              <a:spcAft>
                <a:spcPts val="0"/>
              </a:spcAft>
              <a:buClr>
                <a:schemeClr val="dk1"/>
              </a:buClr>
              <a:buSzPct val="100000"/>
              <a:buFont typeface="Wingdings" panose="05000000000000000000" pitchFamily="2" charset="2"/>
              <a:buChar char="§"/>
              <a:defRPr/>
            </a:pPr>
            <a:r>
              <a:rPr lang="en-US" sz="1900" b="1" dirty="0">
                <a:solidFill>
                  <a:schemeClr val="dk1"/>
                </a:solidFill>
                <a:latin typeface="Calibri"/>
                <a:ea typeface="Calibri"/>
                <a:cs typeface="Calibri"/>
                <a:sym typeface="Calibri"/>
              </a:rPr>
              <a:t>Task: </a:t>
            </a:r>
            <a:r>
              <a:rPr lang="en-US" sz="1900" dirty="0">
                <a:solidFill>
                  <a:schemeClr val="dk1"/>
                </a:solidFill>
                <a:latin typeface="Calibri"/>
                <a:ea typeface="Calibri"/>
                <a:cs typeface="Calibri"/>
                <a:sym typeface="Calibri"/>
              </a:rPr>
              <a:t>Pretend that you are a prophet and your are able to see your own future. What would be your fate? What if you realized that your fate was negative (i.e. in order to make millions of dollars, one of your close relatives will pass away at an early age)? Do you believe that you can make choices to change your fate? Answer all of the questions above in 4-5 complete sentences. </a:t>
            </a:r>
          </a:p>
          <a:p>
            <a:pPr eaLnBrk="1" fontAlgn="auto" hangingPunct="1">
              <a:spcBef>
                <a:spcPts val="0"/>
              </a:spcBef>
              <a:spcAft>
                <a:spcPts val="0"/>
              </a:spcAft>
              <a:buClr>
                <a:schemeClr val="dk1"/>
              </a:buClr>
              <a:buSzPct val="100000"/>
              <a:defRPr/>
            </a:pPr>
            <a:endParaRPr lang="en-US" sz="1900" b="1" dirty="0" smtClean="0">
              <a:solidFill>
                <a:schemeClr val="dk1"/>
              </a:solidFill>
              <a:latin typeface="Calibri"/>
              <a:ea typeface="Calibri"/>
              <a:cs typeface="Calibri"/>
              <a:sym typeface="Calibri"/>
            </a:endParaRPr>
          </a:p>
          <a:p>
            <a:pPr eaLnBrk="1" fontAlgn="auto" hangingPunct="1">
              <a:spcBef>
                <a:spcPts val="380"/>
              </a:spcBef>
              <a:spcAft>
                <a:spcPts val="0"/>
              </a:spcAft>
              <a:buClr>
                <a:schemeClr val="dk1"/>
              </a:buClr>
              <a:buSzPct val="100000"/>
              <a:defRPr/>
            </a:pPr>
            <a:r>
              <a:rPr lang="en-US" sz="1900" b="1" u="sng" dirty="0">
                <a:solidFill>
                  <a:schemeClr val="dk1"/>
                </a:solidFill>
                <a:latin typeface="Calibri"/>
                <a:ea typeface="Calibri"/>
                <a:cs typeface="Calibri"/>
                <a:sym typeface="Calibri"/>
              </a:rPr>
              <a:t>Daily Learning Targets: </a:t>
            </a:r>
          </a:p>
          <a:p>
            <a:pPr marL="342900" lvl="1" indent="-342900" eaLnBrk="1" fontAlgn="auto" hangingPunct="1">
              <a:lnSpc>
                <a:spcPct val="90000"/>
              </a:lnSpc>
              <a:spcBef>
                <a:spcPts val="400"/>
              </a:spcBef>
              <a:spcAft>
                <a:spcPts val="0"/>
              </a:spcAft>
              <a:buClr>
                <a:schemeClr val="dk1"/>
              </a:buClr>
              <a:buSzPct val="100000"/>
              <a:buFont typeface="Calibri" panose="020F0502020204030204" pitchFamily="34" charset="0"/>
              <a:buChar char="→"/>
              <a:defRPr/>
            </a:pPr>
            <a:r>
              <a:rPr lang="en-US" sz="1800" dirty="0">
                <a:solidFill>
                  <a:schemeClr val="dk1"/>
                </a:solidFill>
                <a:latin typeface="Calibri"/>
                <a:ea typeface="Calibri"/>
                <a:cs typeface="Calibri"/>
                <a:sym typeface="Calibri"/>
              </a:rPr>
              <a:t>I can demonstrate independence in gathering vocabulary knowledge by: contextual clues and references/resource.</a:t>
            </a:r>
          </a:p>
          <a:p>
            <a:pPr marL="342900" lvl="1" indent="-342900" eaLnBrk="1" fontAlgn="auto" hangingPunct="1">
              <a:lnSpc>
                <a:spcPct val="90000"/>
              </a:lnSpc>
              <a:spcBef>
                <a:spcPts val="400"/>
              </a:spcBef>
              <a:spcAft>
                <a:spcPts val="0"/>
              </a:spcAft>
              <a:buClr>
                <a:schemeClr val="dk1"/>
              </a:buClr>
              <a:buSzPct val="100000"/>
              <a:buFont typeface="Calibri" panose="020F0502020204030204" pitchFamily="34" charset="0"/>
              <a:buChar char="→"/>
              <a:defRPr/>
            </a:pPr>
            <a:r>
              <a:rPr lang="en-US" sz="1800" dirty="0">
                <a:solidFill>
                  <a:schemeClr val="dk1"/>
                </a:solidFill>
                <a:latin typeface="Calibri"/>
                <a:ea typeface="Calibri"/>
                <a:cs typeface="Calibri"/>
                <a:sym typeface="Calibri"/>
              </a:rPr>
              <a:t>I can cite strong and thorough textual evidence to support the text (explicit and inferred).</a:t>
            </a:r>
          </a:p>
          <a:p>
            <a:pPr marL="342900" indent="-342900" eaLnBrk="1" fontAlgn="auto" hangingPunct="1">
              <a:spcBef>
                <a:spcPts val="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eaLnBrk="1" fontAlgn="auto" hangingPunct="1">
              <a:spcBef>
                <a:spcPts val="0"/>
              </a:spcBef>
              <a:spcAft>
                <a:spcPts val="0"/>
              </a:spcAft>
              <a:buClr>
                <a:schemeClr val="dk1"/>
              </a:buClr>
              <a:buSzPct val="100000"/>
              <a:defRPr/>
            </a:pPr>
            <a:r>
              <a:rPr lang="en-US" sz="2000" b="1" u="sng" dirty="0">
                <a:solidFill>
                  <a:schemeClr val="dk1"/>
                </a:solidFill>
                <a:latin typeface="Calibri"/>
                <a:ea typeface="Calibri"/>
                <a:cs typeface="Calibri"/>
                <a:sym typeface="Calibri"/>
              </a:rPr>
              <a:t>In Class Activities</a:t>
            </a:r>
            <a:r>
              <a:rPr lang="en-US" sz="2000" b="1" u="sng" dirty="0" smtClean="0">
                <a:solidFill>
                  <a:schemeClr val="dk1"/>
                </a:solidFill>
                <a:latin typeface="Calibri"/>
                <a:ea typeface="Calibri"/>
                <a:cs typeface="Calibri"/>
                <a:sym typeface="Calibri"/>
              </a:rPr>
              <a:t>:</a:t>
            </a:r>
          </a:p>
          <a:p>
            <a:pPr marL="342900" indent="-342900" eaLnBrk="1" fontAlgn="auto" hangingPunct="1">
              <a:spcBef>
                <a:spcPts val="0"/>
              </a:spcBef>
              <a:spcAft>
                <a:spcPts val="0"/>
              </a:spcAft>
              <a:buClr>
                <a:schemeClr val="dk1"/>
              </a:buClr>
              <a:buSzPct val="100000"/>
              <a:buFont typeface="Wingdings" panose="05000000000000000000" pitchFamily="2" charset="2"/>
              <a:buChar char="ü"/>
              <a:defRPr/>
            </a:pPr>
            <a:r>
              <a:rPr lang="en-US" sz="2000" dirty="0" smtClean="0">
                <a:solidFill>
                  <a:schemeClr val="dk1"/>
                </a:solidFill>
                <a:latin typeface="Calibri"/>
                <a:ea typeface="Calibri"/>
                <a:cs typeface="Calibri"/>
                <a:sym typeface="Calibri"/>
              </a:rPr>
              <a:t>Continue watching clips from The Matrix</a:t>
            </a:r>
          </a:p>
          <a:p>
            <a:pPr marL="342900" indent="-342900" eaLnBrk="1" fontAlgn="auto" hangingPunct="1">
              <a:spcBef>
                <a:spcPts val="0"/>
              </a:spcBef>
              <a:spcAft>
                <a:spcPts val="0"/>
              </a:spcAft>
              <a:buClr>
                <a:schemeClr val="dk1"/>
              </a:buClr>
              <a:buSzPct val="100000"/>
              <a:buFont typeface="Wingdings" panose="05000000000000000000" pitchFamily="2" charset="2"/>
              <a:buChar char="ü"/>
              <a:defRPr/>
            </a:pPr>
            <a:r>
              <a:rPr lang="en-US" sz="2000" dirty="0" smtClean="0">
                <a:solidFill>
                  <a:schemeClr val="dk1"/>
                </a:solidFill>
                <a:latin typeface="Calibri"/>
                <a:ea typeface="Calibri"/>
                <a:cs typeface="Calibri"/>
                <a:sym typeface="Calibri"/>
              </a:rPr>
              <a:t>Finish Tragic Hero responses (group)</a:t>
            </a:r>
          </a:p>
          <a:p>
            <a:pPr eaLnBrk="1" fontAlgn="auto" hangingPunct="1">
              <a:spcBef>
                <a:spcPts val="0"/>
              </a:spcBef>
              <a:spcAft>
                <a:spcPts val="0"/>
              </a:spcAft>
              <a:buClr>
                <a:schemeClr val="dk1"/>
              </a:buClr>
              <a:buSzPct val="100000"/>
              <a:defRPr/>
            </a:pPr>
            <a:endParaRPr lang="en-US" sz="2000" dirty="0" smtClean="0">
              <a:solidFill>
                <a:schemeClr val="dk1"/>
              </a:solidFill>
              <a:latin typeface="Calibri"/>
              <a:ea typeface="Calibri"/>
              <a:cs typeface="Calibri"/>
              <a:sym typeface="Calibri"/>
            </a:endParaRPr>
          </a:p>
          <a:p>
            <a:pPr eaLnBrk="1" fontAlgn="auto" hangingPunct="1">
              <a:spcBef>
                <a:spcPts val="0"/>
              </a:spcBef>
              <a:spcAft>
                <a:spcPts val="0"/>
              </a:spcAft>
              <a:buClr>
                <a:schemeClr val="dk1"/>
              </a:buClr>
              <a:buSzPct val="100000"/>
              <a:defRPr/>
            </a:pPr>
            <a:r>
              <a:rPr lang="en-US" sz="2000" b="1" u="sng" dirty="0" smtClean="0">
                <a:solidFill>
                  <a:schemeClr val="dk1"/>
                </a:solidFill>
                <a:latin typeface="Calibri"/>
                <a:ea typeface="Calibri"/>
                <a:cs typeface="Calibri"/>
                <a:sym typeface="Calibri"/>
              </a:rPr>
              <a:t>Exit Ticket:</a:t>
            </a:r>
          </a:p>
          <a:p>
            <a:pPr marL="342900" indent="-342900" eaLnBrk="1" fontAlgn="auto" hangingPunct="1">
              <a:spcBef>
                <a:spcPts val="0"/>
              </a:spcBef>
              <a:spcAft>
                <a:spcPts val="0"/>
              </a:spcAft>
              <a:buClr>
                <a:schemeClr val="dk1"/>
              </a:buClr>
              <a:buSzPct val="100000"/>
              <a:buFont typeface="Wingdings" panose="05000000000000000000" pitchFamily="2" charset="2"/>
              <a:buChar char="ü"/>
              <a:defRPr/>
            </a:pPr>
            <a:r>
              <a:rPr lang="en-US" sz="2000" dirty="0" smtClean="0">
                <a:solidFill>
                  <a:schemeClr val="dk1"/>
                </a:solidFill>
                <a:latin typeface="Calibri"/>
                <a:ea typeface="Calibri"/>
                <a:cs typeface="Calibri"/>
                <a:sym typeface="Calibri"/>
              </a:rPr>
              <a:t>Create a Master SSR list (we are going to the library on Friday)</a:t>
            </a:r>
          </a:p>
          <a:p>
            <a:pPr eaLnBrk="1" fontAlgn="auto" hangingPunct="1">
              <a:spcBef>
                <a:spcPts val="0"/>
              </a:spcBef>
              <a:spcAft>
                <a:spcPts val="0"/>
              </a:spcAft>
              <a:buClr>
                <a:schemeClr val="dk1"/>
              </a:buClr>
              <a:buSzPct val="100000"/>
              <a:defRPr/>
            </a:pPr>
            <a:endParaRPr lang="en-US" sz="2000" b="1" u="sng" dirty="0">
              <a:solidFill>
                <a:schemeClr val="dk1"/>
              </a:solidFill>
              <a:latin typeface="Calibri"/>
              <a:ea typeface="Calibri"/>
              <a:cs typeface="Calibri"/>
              <a:sym typeface="Calibri"/>
            </a:endParaRPr>
          </a:p>
          <a:p>
            <a:pPr marL="342900" indent="-342900" eaLnBrk="1" fontAlgn="auto" hangingPunct="1">
              <a:spcBef>
                <a:spcPts val="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lvl="1" eaLnBrk="1" fontAlgn="auto" hangingPunct="1">
              <a:lnSpc>
                <a:spcPct val="90000"/>
              </a:lnSpc>
              <a:spcBef>
                <a:spcPts val="400"/>
              </a:spcBef>
              <a:spcAft>
                <a:spcPts val="0"/>
              </a:spcAft>
              <a:buClr>
                <a:schemeClr val="dk1"/>
              </a:buClr>
              <a:buSzPct val="100000"/>
              <a:defRPr/>
            </a:pPr>
            <a:endParaRPr lang="en-US" sz="1800" dirty="0">
              <a:solidFill>
                <a:schemeClr val="dk1"/>
              </a:solidFill>
              <a:latin typeface="Calibri"/>
              <a:ea typeface="Calibri"/>
              <a:cs typeface="Calibri"/>
              <a:sym typeface="Calibri"/>
            </a:endParaRPr>
          </a:p>
          <a:p>
            <a:pPr marL="342900" indent="-342900" eaLnBrk="1" fontAlgn="auto" hangingPunct="1">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12065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19460" name="Shape 97"/>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hape 102"/>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9/11/14 Agenda</a:t>
            </a:r>
          </a:p>
        </p:txBody>
      </p:sp>
      <p:sp>
        <p:nvSpPr>
          <p:cNvPr id="103" name="Shape 103"/>
          <p:cNvSpPr txBox="1">
            <a:spLocks noGrp="1"/>
          </p:cNvSpPr>
          <p:nvPr>
            <p:ph type="body" idx="4294967295"/>
          </p:nvPr>
        </p:nvSpPr>
        <p:spPr>
          <a:xfrm>
            <a:off x="1066800" y="1600200"/>
            <a:ext cx="7239000" cy="4530725"/>
          </a:xfrm>
        </p:spPr>
        <p:txBody>
          <a:bodyPr tIns="45700" bIns="45700">
            <a:normAutofit fontScale="92500" lnSpcReduction="10000"/>
          </a:bodyPr>
          <a:lstStyle/>
          <a:p>
            <a:pPr marL="342900" indent="-342900" eaLnBrk="1" fontAlgn="auto" hangingPunct="1">
              <a:lnSpc>
                <a:spcPct val="90000"/>
              </a:lnSpc>
              <a:spcBef>
                <a:spcPts val="0"/>
              </a:spcBef>
              <a:spcAft>
                <a:spcPts val="0"/>
              </a:spcAft>
              <a:buClr>
                <a:schemeClr val="dk1"/>
              </a:buClr>
              <a:buSzPct val="100000"/>
              <a:buFont typeface="Calibri"/>
              <a:buChar char="•"/>
              <a:defRPr/>
            </a:pPr>
            <a:r>
              <a:rPr lang="en-US" sz="19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900" b="1" dirty="0">
                <a:solidFill>
                  <a:schemeClr val="dk1"/>
                </a:solidFill>
                <a:latin typeface="Calibri"/>
                <a:ea typeface="Calibri"/>
                <a:cs typeface="Calibri"/>
                <a:sym typeface="Calibri"/>
              </a:rPr>
              <a:t>Task: </a:t>
            </a:r>
            <a:r>
              <a:rPr lang="en-US" sz="1900" dirty="0" smtClean="0">
                <a:solidFill>
                  <a:schemeClr val="dk1"/>
                </a:solidFill>
                <a:latin typeface="Calibri"/>
                <a:ea typeface="Calibri"/>
                <a:cs typeface="Calibri"/>
                <a:sym typeface="Calibri"/>
              </a:rPr>
              <a:t>In your own words, define the following underlined terms. Use the context of the sentence to determine the meaning.  </a:t>
            </a:r>
            <a:endParaRPr lang="en-US" sz="1900" dirty="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900" dirty="0">
                <a:solidFill>
                  <a:schemeClr val="dk1"/>
                </a:solidFill>
                <a:latin typeface="Calibri"/>
                <a:ea typeface="Calibri"/>
                <a:cs typeface="Calibri"/>
                <a:sym typeface="Calibri"/>
              </a:rPr>
              <a:t>1</a:t>
            </a:r>
            <a:r>
              <a:rPr lang="en-US" sz="1900" dirty="0" smtClean="0">
                <a:solidFill>
                  <a:schemeClr val="dk1"/>
                </a:solidFill>
                <a:latin typeface="Calibri"/>
                <a:ea typeface="Calibri"/>
                <a:cs typeface="Calibri"/>
                <a:sym typeface="Calibri"/>
              </a:rPr>
              <a:t>)</a:t>
            </a:r>
            <a:r>
              <a:rPr lang="en-US" sz="2000" dirty="0">
                <a:sym typeface="Arial"/>
              </a:rPr>
              <a:t> The best </a:t>
            </a:r>
            <a:r>
              <a:rPr lang="en-US" sz="2000" b="1" u="sng" dirty="0">
                <a:sym typeface="Arial"/>
              </a:rPr>
              <a:t>augury</a:t>
            </a:r>
            <a:r>
              <a:rPr lang="en-US" sz="2000" dirty="0">
                <a:sym typeface="Arial"/>
              </a:rPr>
              <a:t> of a man's success in his profession is </a:t>
            </a:r>
            <a:r>
              <a:rPr lang="en-US" sz="2000" dirty="0" smtClean="0">
                <a:sym typeface="Arial"/>
              </a:rPr>
              <a:t>to value his peers perception of him. </a:t>
            </a:r>
            <a:r>
              <a:rPr lang="en-US" sz="2000" dirty="0">
                <a:sym typeface="Arial"/>
              </a:rPr>
              <a:t/>
            </a:r>
            <a:br>
              <a:rPr lang="en-US" sz="2000" dirty="0">
                <a:sym typeface="Arial"/>
              </a:rPr>
            </a:br>
            <a:r>
              <a:rPr lang="en-US" sz="1900" dirty="0" smtClean="0">
                <a:solidFill>
                  <a:schemeClr val="dk1"/>
                </a:solidFill>
                <a:latin typeface="Calibri"/>
                <a:ea typeface="Calibri"/>
                <a:cs typeface="Calibri"/>
                <a:sym typeface="Calibri"/>
              </a:rPr>
              <a:t>2)</a:t>
            </a:r>
            <a:r>
              <a:rPr lang="en-US" sz="2000" dirty="0">
                <a:sym typeface="Arial"/>
              </a:rPr>
              <a:t> Amid great </a:t>
            </a:r>
            <a:r>
              <a:rPr lang="en-US" sz="2000" b="1" u="sng" dirty="0">
                <a:sym typeface="Arial"/>
              </a:rPr>
              <a:t>lamentation</a:t>
            </a:r>
            <a:r>
              <a:rPr lang="en-US" sz="2000" dirty="0">
                <a:sym typeface="Arial"/>
              </a:rPr>
              <a:t>, the hero's body is laid on the funeral pile and consumed.</a:t>
            </a:r>
            <a:endParaRPr lang="en-US" sz="1900" dirty="0">
              <a:solidFill>
                <a:schemeClr val="dk1"/>
              </a:solidFill>
              <a:latin typeface="Calibri"/>
              <a:ea typeface="Calibri"/>
              <a:cs typeface="Calibri"/>
              <a:sym typeface="Calibri"/>
            </a:endParaRPr>
          </a:p>
          <a:p>
            <a:pPr marL="342900" indent="-342900" eaLnBrk="1" fontAlgn="auto" hangingPunct="1">
              <a:lnSpc>
                <a:spcPct val="90000"/>
              </a:lnSpc>
              <a:spcBef>
                <a:spcPts val="380"/>
              </a:spcBef>
              <a:spcAft>
                <a:spcPts val="0"/>
              </a:spcAft>
              <a:buClr>
                <a:schemeClr val="dk1"/>
              </a:buClr>
              <a:buSzPct val="100000"/>
              <a:buFont typeface="Calibri"/>
              <a:buChar char="•"/>
              <a:defRPr/>
            </a:pPr>
            <a:r>
              <a:rPr lang="en-US" sz="1900" b="1" dirty="0">
                <a:solidFill>
                  <a:schemeClr val="dk1"/>
                </a:solidFill>
                <a:latin typeface="Calibri"/>
                <a:ea typeface="Calibri"/>
                <a:cs typeface="Calibri"/>
                <a:sym typeface="Calibri"/>
              </a:rPr>
              <a:t>Daily 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900" dirty="0">
                <a:solidFill>
                  <a:schemeClr val="dk1"/>
                </a:solidFill>
                <a:latin typeface="Calibri"/>
                <a:ea typeface="Calibri"/>
                <a:cs typeface="Calibri"/>
                <a:sym typeface="Calibri"/>
              </a:rPr>
              <a:t>I can read a text and summarize the story line</a:t>
            </a:r>
            <a:r>
              <a:rPr lang="en-US" sz="1900" dirty="0" smtClean="0">
                <a:solidFill>
                  <a:schemeClr val="dk1"/>
                </a:solidFill>
                <a:latin typeface="Calibri"/>
                <a:ea typeface="Calibri"/>
                <a:cs typeface="Calibri"/>
                <a:sym typeface="Calibri"/>
              </a:rPr>
              <a:t>.</a:t>
            </a:r>
            <a:endParaRPr lang="en-US" sz="1900" dirty="0">
              <a:solidFill>
                <a:schemeClr val="dk1"/>
              </a:solidFill>
              <a:latin typeface="Calibri"/>
              <a:ea typeface="Calibri"/>
              <a:cs typeface="Calibri"/>
              <a:sym typeface="Calibri"/>
            </a:endParaRPr>
          </a:p>
          <a:p>
            <a:pPr marL="342900" indent="-342900" eaLnBrk="1" fontAlgn="auto" hangingPunct="1">
              <a:lnSpc>
                <a:spcPct val="90000"/>
              </a:lnSpc>
              <a:spcBef>
                <a:spcPts val="380"/>
              </a:spcBef>
              <a:spcAft>
                <a:spcPts val="0"/>
              </a:spcAft>
              <a:buClr>
                <a:schemeClr val="dk1"/>
              </a:buClr>
              <a:buSzPct val="100000"/>
              <a:buFont typeface="Calibri"/>
              <a:buChar char="•"/>
              <a:defRPr/>
            </a:pPr>
            <a:r>
              <a:rPr lang="en-US" sz="1900" b="1" dirty="0">
                <a:solidFill>
                  <a:schemeClr val="dk1"/>
                </a:solidFill>
                <a:latin typeface="Calibri"/>
                <a:ea typeface="Calibri"/>
                <a:cs typeface="Calibri"/>
                <a:sym typeface="Calibri"/>
              </a:rPr>
              <a:t>In Class Activities:</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900" dirty="0" smtClean="0">
                <a:solidFill>
                  <a:schemeClr val="dk1"/>
                </a:solidFill>
                <a:latin typeface="Calibri"/>
                <a:ea typeface="Calibri"/>
                <a:cs typeface="Calibri"/>
                <a:sym typeface="Calibri"/>
              </a:rPr>
              <a:t>Assign books and begin reading the Prologue to </a:t>
            </a:r>
            <a:r>
              <a:rPr lang="en-US" sz="1900" i="1" dirty="0" smtClean="0">
                <a:solidFill>
                  <a:schemeClr val="dk1"/>
                </a:solidFill>
                <a:latin typeface="Calibri"/>
                <a:ea typeface="Calibri"/>
                <a:cs typeface="Calibri"/>
                <a:sym typeface="Calibri"/>
              </a:rPr>
              <a:t>Oedipus Rex </a:t>
            </a:r>
            <a:r>
              <a:rPr lang="en-US" sz="1900" dirty="0" smtClean="0">
                <a:solidFill>
                  <a:schemeClr val="dk1"/>
                </a:solidFill>
                <a:latin typeface="Calibri"/>
                <a:ea typeface="Calibri"/>
                <a:cs typeface="Calibri"/>
                <a:sym typeface="Calibri"/>
              </a:rPr>
              <a:t>by Sophocles.</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900" dirty="0" smtClean="0">
                <a:solidFill>
                  <a:schemeClr val="dk1"/>
                </a:solidFill>
                <a:latin typeface="Calibri"/>
                <a:ea typeface="Calibri"/>
                <a:cs typeface="Calibri"/>
                <a:sym typeface="Calibri"/>
              </a:rPr>
              <a:t>Read (assign roles and as a class) through page 6. For pages 7-10, you will assign roles amongst your table and answer the assigned questions.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900" dirty="0">
                <a:solidFill>
                  <a:schemeClr val="dk1"/>
                </a:solidFill>
                <a:latin typeface="Calibri"/>
                <a:ea typeface="Calibri"/>
                <a:cs typeface="Calibri"/>
                <a:sym typeface="Calibri"/>
              </a:rPr>
              <a:t>If you finish, please start working on the vocabulary for the Prologue. You need to include the following: the part of speech, the definition, a picture to help you remember the meaning. </a:t>
            </a:r>
            <a:r>
              <a:rPr lang="en-US" sz="1900" dirty="0" smtClean="0">
                <a:solidFill>
                  <a:schemeClr val="dk1"/>
                </a:solidFill>
                <a:latin typeface="Calibri"/>
                <a:ea typeface="Calibri"/>
                <a:cs typeface="Calibri"/>
                <a:sym typeface="Wingdings" panose="05000000000000000000" pitchFamily="2" charset="2"/>
              </a:rPr>
              <a:t></a:t>
            </a:r>
            <a:endParaRPr lang="en-US" sz="1900" dirty="0" smtClean="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0484" name="Shape 104"/>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hape 102"/>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9/15/14 Agenda</a:t>
            </a:r>
          </a:p>
        </p:txBody>
      </p:sp>
      <p:sp>
        <p:nvSpPr>
          <p:cNvPr id="103" name="Shape 103"/>
          <p:cNvSpPr txBox="1">
            <a:spLocks noGrp="1"/>
          </p:cNvSpPr>
          <p:nvPr>
            <p:ph type="body" idx="4294967295"/>
          </p:nvPr>
        </p:nvSpPr>
        <p:spPr>
          <a:xfrm>
            <a:off x="381000" y="1600200"/>
            <a:ext cx="8305800" cy="5029200"/>
          </a:xfrm>
        </p:spPr>
        <p:txBody>
          <a:bodyPr tIns="45700" bIns="45700">
            <a:normAutofit fontScale="92500" lnSpcReduction="10000"/>
          </a:bodyPr>
          <a:lstStyle/>
          <a:p>
            <a:pPr eaLnBrk="1" fontAlgn="auto" hangingPunct="1">
              <a:lnSpc>
                <a:spcPct val="90000"/>
              </a:lnSpc>
              <a:spcBef>
                <a:spcPts val="0"/>
              </a:spcBef>
              <a:spcAft>
                <a:spcPts val="0"/>
              </a:spcAft>
              <a:buClr>
                <a:schemeClr val="dk1"/>
              </a:buClr>
              <a:buSzPct val="100000"/>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 </a:t>
            </a:r>
            <a:r>
              <a:rPr lang="en-US" sz="1600" dirty="0" smtClean="0">
                <a:solidFill>
                  <a:schemeClr val="dk1"/>
                </a:solidFill>
                <a:latin typeface="Calibri"/>
                <a:ea typeface="Calibri"/>
                <a:cs typeface="Calibri"/>
                <a:sym typeface="Calibri"/>
              </a:rPr>
              <a:t>In your own words, define the following underlined terms. Use the context of the sentence to determine the meaning.  </a:t>
            </a:r>
            <a:endParaRPr lang="en-US" sz="1600" dirty="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1</a:t>
            </a:r>
            <a:r>
              <a:rPr lang="en-US" sz="1600" dirty="0" smtClean="0">
                <a:solidFill>
                  <a:schemeClr val="dk1"/>
                </a:solidFill>
                <a:latin typeface="Calibri"/>
                <a:ea typeface="Calibri"/>
                <a:cs typeface="Calibri"/>
                <a:sym typeface="Calibri"/>
              </a:rPr>
              <a:t>)</a:t>
            </a:r>
            <a:r>
              <a:rPr lang="en-US" sz="1600" dirty="0">
                <a:sym typeface="Arial"/>
              </a:rPr>
              <a:t> </a:t>
            </a:r>
            <a:r>
              <a:rPr lang="en-US" sz="1600" dirty="0" smtClean="0">
                <a:sym typeface="Arial"/>
              </a:rPr>
              <a:t>The teen has still yet to recover from the </a:t>
            </a:r>
            <a:r>
              <a:rPr lang="en-US" sz="1600" b="1" u="sng" dirty="0" smtClean="0">
                <a:sym typeface="Arial"/>
              </a:rPr>
              <a:t>defilement </a:t>
            </a:r>
            <a:r>
              <a:rPr lang="en-US" sz="1600" dirty="0" smtClean="0">
                <a:sym typeface="Arial"/>
              </a:rPr>
              <a:t>committed against her by her best friend. </a:t>
            </a:r>
            <a:r>
              <a:rPr lang="en-US" sz="1600" dirty="0">
                <a:sym typeface="Arial"/>
              </a:rPr>
              <a:t/>
            </a:r>
            <a:br>
              <a:rPr lang="en-US" sz="1600" dirty="0">
                <a:sym typeface="Arial"/>
              </a:rPr>
            </a:br>
            <a:r>
              <a:rPr lang="en-US" sz="1600" dirty="0" smtClean="0">
                <a:solidFill>
                  <a:schemeClr val="dk1"/>
                </a:solidFill>
                <a:latin typeface="Calibri"/>
                <a:ea typeface="Calibri"/>
                <a:cs typeface="Calibri"/>
                <a:sym typeface="Calibri"/>
              </a:rPr>
              <a:t>2)</a:t>
            </a:r>
            <a:r>
              <a:rPr lang="en-US" sz="1600" dirty="0">
                <a:sym typeface="Arial"/>
              </a:rPr>
              <a:t> </a:t>
            </a:r>
            <a:r>
              <a:rPr lang="en-US" sz="1600" dirty="0" smtClean="0">
                <a:sym typeface="Arial"/>
              </a:rPr>
              <a:t>The family took a </a:t>
            </a:r>
            <a:r>
              <a:rPr lang="en-US" sz="1600" b="1" u="sng" dirty="0" smtClean="0">
                <a:sym typeface="Arial"/>
              </a:rPr>
              <a:t>pilgrimage</a:t>
            </a:r>
            <a:r>
              <a:rPr lang="en-US" sz="1600" dirty="0" smtClean="0">
                <a:sym typeface="Arial"/>
              </a:rPr>
              <a:t> to Mecca to assess and further understand the Muslim belief system. </a:t>
            </a:r>
            <a:endParaRPr lang="en-US" sz="1600" dirty="0">
              <a:solidFill>
                <a:schemeClr val="dk1"/>
              </a:solidFill>
              <a:latin typeface="Calibri"/>
              <a:ea typeface="Calibri"/>
              <a:cs typeface="Calibri"/>
              <a:sym typeface="Calibri"/>
            </a:endParaRPr>
          </a:p>
          <a:p>
            <a:pPr eaLnBrk="1" fontAlgn="auto" hangingPunct="1">
              <a:lnSpc>
                <a:spcPct val="90000"/>
              </a:lnSpc>
              <a:spcBef>
                <a:spcPts val="380"/>
              </a:spcBef>
              <a:spcAft>
                <a:spcPts val="0"/>
              </a:spcAft>
              <a:buClr>
                <a:schemeClr val="dk1"/>
              </a:buClr>
              <a:buSzPct val="100000"/>
              <a:defRPr/>
            </a:pPr>
            <a:r>
              <a:rPr lang="en-US" sz="1600" b="1" dirty="0">
                <a:solidFill>
                  <a:schemeClr val="dk1"/>
                </a:solidFill>
                <a:latin typeface="Calibri"/>
                <a:ea typeface="Calibri"/>
                <a:cs typeface="Calibri"/>
                <a:sym typeface="Calibri"/>
              </a:rPr>
              <a:t>Daily 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read a text and summarize the story line</a:t>
            </a:r>
            <a:r>
              <a:rPr lang="en-US" sz="1600"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use textual evidence to support an analysis and critique of the protagonist in a piece of text. </a:t>
            </a:r>
            <a:endParaRPr lang="en-US" sz="1600" dirty="0">
              <a:solidFill>
                <a:schemeClr val="dk1"/>
              </a:solidFill>
              <a:latin typeface="Calibri"/>
              <a:ea typeface="Calibri"/>
              <a:cs typeface="Calibri"/>
              <a:sym typeface="Calibri"/>
            </a:endParaRPr>
          </a:p>
          <a:p>
            <a:pPr eaLnBrk="1" fontAlgn="auto" hangingPunct="1">
              <a:lnSpc>
                <a:spcPct val="90000"/>
              </a:lnSpc>
              <a:spcBef>
                <a:spcPts val="380"/>
              </a:spcBef>
              <a:spcAft>
                <a:spcPts val="0"/>
              </a:spcAft>
              <a:buClr>
                <a:schemeClr val="dk1"/>
              </a:buClr>
              <a:buSzPct val="100000"/>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Reread the Prologue (with a table partner) and answer the questions and finish the vocabulary for Part 2 of the Prologue.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As a class, begin working on the Tragic Hero Traits/Characteristics Double Entry </a:t>
            </a:r>
            <a:r>
              <a:rPr lang="en-US" sz="1600" dirty="0" smtClean="0">
                <a:solidFill>
                  <a:schemeClr val="dk1"/>
                </a:solidFill>
                <a:latin typeface="Calibri"/>
                <a:ea typeface="Calibri"/>
                <a:cs typeface="Calibri"/>
                <a:sym typeface="Calibri"/>
              </a:rPr>
              <a:t>Journal</a:t>
            </a:r>
            <a:endParaRPr lang="en-US" sz="1600" b="1" dirty="0" smtClean="0">
              <a:solidFill>
                <a:schemeClr val="dk1"/>
              </a:solidFill>
              <a:latin typeface="Calibri"/>
              <a:ea typeface="Calibri"/>
              <a:cs typeface="Calibri"/>
              <a:sym typeface="Calibri"/>
            </a:endParaRPr>
          </a:p>
          <a:p>
            <a:pPr eaLnBrk="1" fontAlgn="auto" hangingPunct="1">
              <a:lnSpc>
                <a:spcPct val="90000"/>
              </a:lnSpc>
              <a:spcBef>
                <a:spcPts val="380"/>
              </a:spcBef>
              <a:spcAft>
                <a:spcPts val="0"/>
              </a:spcAft>
              <a:buClr>
                <a:schemeClr val="dk1"/>
              </a:buClr>
              <a:buSzPct val="100000"/>
              <a:defRPr/>
            </a:pPr>
            <a:r>
              <a:rPr lang="en-US" sz="1600" b="1" dirty="0" smtClean="0">
                <a:solidFill>
                  <a:schemeClr val="dk1"/>
                </a:solidFill>
                <a:latin typeface="Calibri"/>
                <a:ea typeface="Calibri"/>
                <a:cs typeface="Calibri"/>
                <a:sym typeface="Calibri"/>
              </a:rPr>
              <a:t>Exit Ticket: </a:t>
            </a:r>
          </a:p>
          <a:p>
            <a:pPr marL="342900" lvl="1"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1600" dirty="0" smtClean="0">
                <a:solidFill>
                  <a:schemeClr val="dk1"/>
                </a:solidFill>
                <a:latin typeface="Calibri"/>
                <a:ea typeface="Calibri"/>
                <a:cs typeface="Calibri"/>
                <a:sym typeface="Calibri"/>
              </a:rPr>
              <a:t>On a separate half sheet of paper, provide a three to four sentence response to the following prompt: Do you believe that Oedipus deserves the fate he receives from Creon after Creon goes to speak to Apollo? Why or why not? Use the text to support your answer. </a:t>
            </a:r>
          </a:p>
          <a:p>
            <a:pPr lvl="1" eaLnBrk="1" fontAlgn="auto" hangingPunct="1">
              <a:lnSpc>
                <a:spcPct val="90000"/>
              </a:lnSpc>
              <a:spcBef>
                <a:spcPts val="380"/>
              </a:spcBef>
              <a:spcAft>
                <a:spcPts val="0"/>
              </a:spcAft>
              <a:buClr>
                <a:schemeClr val="dk1"/>
              </a:buClr>
              <a:buSzPct val="100000"/>
              <a:defRPr/>
            </a:pPr>
            <a:endParaRPr lang="en-US" sz="1600" dirty="0" smtClean="0">
              <a:solidFill>
                <a:schemeClr val="dk1"/>
              </a:solidFill>
              <a:latin typeface="Calibri"/>
              <a:ea typeface="Calibri"/>
              <a:cs typeface="Calibri"/>
              <a:sym typeface="Calibri"/>
            </a:endParaRPr>
          </a:p>
          <a:p>
            <a:pPr lvl="1" eaLnBrk="1" fontAlgn="auto" hangingPunct="1">
              <a:lnSpc>
                <a:spcPct val="90000"/>
              </a:lnSpc>
              <a:spcBef>
                <a:spcPts val="380"/>
              </a:spcBef>
              <a:spcAft>
                <a:spcPts val="0"/>
              </a:spcAft>
              <a:buClr>
                <a:schemeClr val="dk1"/>
              </a:buClr>
              <a:buSzPct val="100000"/>
              <a:defRPr/>
            </a:pPr>
            <a:r>
              <a:rPr lang="en-US" sz="1600" b="1" dirty="0" smtClean="0">
                <a:solidFill>
                  <a:schemeClr val="dk1"/>
                </a:solidFill>
                <a:latin typeface="Calibri"/>
                <a:ea typeface="Calibri"/>
                <a:cs typeface="Calibri"/>
                <a:sym typeface="Calibri"/>
              </a:rPr>
              <a:t>**Announcement:</a:t>
            </a:r>
          </a:p>
          <a:p>
            <a:pPr marL="285750" lvl="1" indent="-28575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1600" dirty="0" smtClean="0">
                <a:solidFill>
                  <a:schemeClr val="dk1"/>
                </a:solidFill>
                <a:latin typeface="Calibri"/>
                <a:ea typeface="Calibri"/>
                <a:cs typeface="Calibri"/>
                <a:sym typeface="Calibri"/>
              </a:rPr>
              <a:t>You must have your SSR books in class by Friday. You will be provided with a form that must be completed no later than Thursday. We will begin reading on Friday. </a:t>
            </a:r>
            <a:r>
              <a:rPr lang="en-US" sz="1600" dirty="0" smtClean="0">
                <a:solidFill>
                  <a:schemeClr val="dk1"/>
                </a:solidFill>
                <a:latin typeface="Calibri"/>
                <a:ea typeface="Calibri"/>
                <a:cs typeface="Calibri"/>
                <a:sym typeface="Wingdings" panose="05000000000000000000" pitchFamily="2" charset="2"/>
              </a:rPr>
              <a:t> </a:t>
            </a: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lvl="2" eaLnBrk="1" fontAlgn="auto" hangingPunct="1">
              <a:lnSpc>
                <a:spcPct val="90000"/>
              </a:lnSpc>
              <a:spcBef>
                <a:spcPts val="380"/>
              </a:spcBef>
              <a:spcAft>
                <a:spcPts val="0"/>
              </a:spcAft>
              <a:buClr>
                <a:schemeClr val="dk1"/>
              </a:buClr>
              <a:buSzPct val="100000"/>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1508" name="Shape 104"/>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102"/>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9/16/14 Agenda</a:t>
            </a:r>
          </a:p>
        </p:txBody>
      </p:sp>
      <p:sp>
        <p:nvSpPr>
          <p:cNvPr id="103" name="Shape 103"/>
          <p:cNvSpPr txBox="1">
            <a:spLocks noGrp="1"/>
          </p:cNvSpPr>
          <p:nvPr>
            <p:ph type="body" idx="4294967295"/>
          </p:nvPr>
        </p:nvSpPr>
        <p:spPr>
          <a:xfrm>
            <a:off x="381000" y="1600200"/>
            <a:ext cx="8305800" cy="50292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 </a:t>
            </a:r>
            <a:r>
              <a:rPr lang="en-US" sz="1600" dirty="0" smtClean="0">
                <a:solidFill>
                  <a:schemeClr val="dk1"/>
                </a:solidFill>
                <a:latin typeface="Calibri"/>
                <a:ea typeface="Calibri"/>
                <a:cs typeface="Calibri"/>
                <a:sym typeface="Calibri"/>
              </a:rPr>
              <a:t>Answer the prompt provided in 4-5 complete sentences.</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To you, what are the characteristics that help define a the term, leader? Do you consider Oedipus to be a strong leader based on what you have read so far? Why or why not? Use a quote from the text and explain it to help support your answer.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read a text and summarize the story line</a:t>
            </a:r>
            <a:r>
              <a:rPr lang="en-US" sz="1600"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use textual evidence to support an analysis and critique of the protagonist in a piece of text.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Character Map (log throughout the entire play)</a:t>
            </a:r>
            <a:endParaRPr lang="en-US" sz="1600" dirty="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Sphinx Riddle (group work and gallery walk)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Tragic Hero Traits/ Characteristics (log through Scene 1)</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Vocab and questions for the </a:t>
            </a:r>
            <a:r>
              <a:rPr lang="en-US" sz="1600" dirty="0" err="1" smtClean="0">
                <a:solidFill>
                  <a:schemeClr val="dk1"/>
                </a:solidFill>
                <a:latin typeface="Calibri"/>
                <a:ea typeface="Calibri"/>
                <a:cs typeface="Calibri"/>
                <a:sym typeface="Calibri"/>
              </a:rPr>
              <a:t>Parados</a:t>
            </a:r>
            <a:r>
              <a:rPr lang="en-US" sz="1600" dirty="0" smtClean="0">
                <a:solidFill>
                  <a:schemeClr val="dk1"/>
                </a:solidFill>
                <a:latin typeface="Calibri"/>
                <a:ea typeface="Calibri"/>
                <a:cs typeface="Calibri"/>
                <a:sym typeface="Calibri"/>
              </a:rPr>
              <a:t> (pg. 10-12)</a:t>
            </a:r>
            <a:endParaRPr lang="en-US" sz="1600" b="1" dirty="0">
              <a:solidFill>
                <a:schemeClr val="dk1"/>
              </a:solidFill>
              <a:latin typeface="Calibri"/>
              <a:ea typeface="Calibri"/>
              <a:cs typeface="Calibri"/>
              <a:sym typeface="Calibri"/>
            </a:endParaRPr>
          </a:p>
          <a:p>
            <a:pPr lvl="1" eaLnBrk="1" fontAlgn="auto" hangingPunct="1">
              <a:lnSpc>
                <a:spcPct val="90000"/>
              </a:lnSpc>
              <a:spcBef>
                <a:spcPts val="380"/>
              </a:spcBef>
              <a:spcAft>
                <a:spcPts val="0"/>
              </a:spcAft>
              <a:buClr>
                <a:schemeClr val="dk1"/>
              </a:buClr>
              <a:buSzPct val="100000"/>
              <a:buFont typeface="Calibri"/>
              <a:buNone/>
              <a:defRPr/>
            </a:pPr>
            <a:r>
              <a:rPr lang="en-US" sz="1600" b="1" dirty="0" smtClean="0">
                <a:solidFill>
                  <a:schemeClr val="dk1"/>
                </a:solidFill>
                <a:latin typeface="Calibri"/>
                <a:ea typeface="Calibri"/>
                <a:cs typeface="Calibri"/>
                <a:sym typeface="Calibri"/>
              </a:rPr>
              <a:t>**Announcement:</a:t>
            </a:r>
          </a:p>
          <a:p>
            <a:pPr marL="285750" lvl="1" indent="-28575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1600" dirty="0" smtClean="0">
                <a:solidFill>
                  <a:schemeClr val="dk1"/>
                </a:solidFill>
                <a:latin typeface="Calibri"/>
                <a:ea typeface="Calibri"/>
                <a:cs typeface="Calibri"/>
                <a:sym typeface="Calibri"/>
              </a:rPr>
              <a:t>You must have your SSR books in class by Friday. You will be provided with a form that must be completed no later than Thursday. We will begin reading on Friday. </a:t>
            </a:r>
            <a:r>
              <a:rPr lang="en-US" sz="1600" dirty="0" smtClean="0">
                <a:solidFill>
                  <a:schemeClr val="dk1"/>
                </a:solidFill>
                <a:latin typeface="Calibri"/>
                <a:ea typeface="Calibri"/>
                <a:cs typeface="Calibri"/>
                <a:sym typeface="Wingdings" panose="05000000000000000000" pitchFamily="2" charset="2"/>
              </a:rPr>
              <a:t> </a:t>
            </a: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2532" name="Shape 104"/>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hape 102"/>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9/17/14 Agenda</a:t>
            </a:r>
          </a:p>
        </p:txBody>
      </p:sp>
      <p:sp>
        <p:nvSpPr>
          <p:cNvPr id="103" name="Shape 103"/>
          <p:cNvSpPr txBox="1">
            <a:spLocks noGrp="1"/>
          </p:cNvSpPr>
          <p:nvPr>
            <p:ph type="body" idx="4294967295"/>
          </p:nvPr>
        </p:nvSpPr>
        <p:spPr>
          <a:xfrm>
            <a:off x="381000" y="1600200"/>
            <a:ext cx="8305800" cy="50292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 </a:t>
            </a:r>
            <a:r>
              <a:rPr lang="en-US" sz="1600" dirty="0" smtClean="0">
                <a:solidFill>
                  <a:schemeClr val="dk1"/>
                </a:solidFill>
                <a:latin typeface="Calibri"/>
                <a:ea typeface="Calibri"/>
                <a:cs typeface="Calibri"/>
                <a:sym typeface="Calibri"/>
              </a:rPr>
              <a:t>Participate in Table Top Twitter (4 people in a group).</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If you were Oedipus, what would you tweet regarding the message you received from Apollo via Creon? Keep your responses to 140 characters or less and write your initials next to your response.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read a text and summarize the story line</a:t>
            </a:r>
            <a:r>
              <a:rPr lang="en-US" sz="1600"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use textual evidence to support an analysis and critique of the protagonist in a piece of text.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Sphinx Riddle (group work and gallery walk)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Review Vocab and Questions for the Prologue (Part 1 and 2) and the </a:t>
            </a:r>
            <a:r>
              <a:rPr lang="en-US" sz="1600" dirty="0" err="1" smtClean="0">
                <a:solidFill>
                  <a:schemeClr val="dk1"/>
                </a:solidFill>
                <a:latin typeface="Calibri"/>
                <a:ea typeface="Calibri"/>
                <a:cs typeface="Calibri"/>
                <a:sym typeface="Calibri"/>
              </a:rPr>
              <a:t>Parados</a:t>
            </a:r>
            <a:endParaRPr lang="en-US" sz="1600" dirty="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SSR Commitment Form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Study for quiz on pages 1-12 for tomorrow. </a:t>
            </a:r>
          </a:p>
          <a:p>
            <a:pPr lvl="1" eaLnBrk="1" fontAlgn="auto" hangingPunct="1">
              <a:lnSpc>
                <a:spcPct val="90000"/>
              </a:lnSpc>
              <a:spcBef>
                <a:spcPts val="380"/>
              </a:spcBef>
              <a:spcAft>
                <a:spcPts val="0"/>
              </a:spcAft>
              <a:buClr>
                <a:schemeClr val="dk1"/>
              </a:buClr>
              <a:buSzPct val="100000"/>
              <a:buFont typeface="Calibri"/>
              <a:buNone/>
              <a:defRPr/>
            </a:pPr>
            <a:r>
              <a:rPr lang="en-US" sz="1600" b="1" dirty="0" smtClean="0">
                <a:solidFill>
                  <a:schemeClr val="dk1"/>
                </a:solidFill>
                <a:latin typeface="Calibri"/>
                <a:ea typeface="Calibri"/>
                <a:cs typeface="Calibri"/>
                <a:sym typeface="Calibri"/>
              </a:rPr>
              <a:t>**Announcement:</a:t>
            </a:r>
          </a:p>
          <a:p>
            <a:pPr marL="285750" lvl="1" indent="-28575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1600" dirty="0" smtClean="0">
                <a:solidFill>
                  <a:schemeClr val="dk1"/>
                </a:solidFill>
                <a:latin typeface="Calibri"/>
                <a:ea typeface="Calibri"/>
                <a:cs typeface="Calibri"/>
                <a:sym typeface="Calibri"/>
              </a:rPr>
              <a:t>You must have your SSR books in class by Friday. You will be provided with a form that must be completed no later than Thursday. We will begin reading on Friday. </a:t>
            </a:r>
            <a:r>
              <a:rPr lang="en-US" sz="1600" dirty="0" smtClean="0">
                <a:solidFill>
                  <a:schemeClr val="dk1"/>
                </a:solidFill>
                <a:latin typeface="Calibri"/>
                <a:ea typeface="Calibri"/>
                <a:cs typeface="Calibri"/>
                <a:sym typeface="Wingdings" panose="05000000000000000000" pitchFamily="2" charset="2"/>
              </a:rPr>
              <a:t> </a:t>
            </a: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3556" name="Shape 104"/>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102"/>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9/18/14 Agenda</a:t>
            </a:r>
          </a:p>
        </p:txBody>
      </p:sp>
      <p:sp>
        <p:nvSpPr>
          <p:cNvPr id="103" name="Shape 103"/>
          <p:cNvSpPr txBox="1">
            <a:spLocks noGrp="1"/>
          </p:cNvSpPr>
          <p:nvPr>
            <p:ph type="body" idx="4294967295"/>
          </p:nvPr>
        </p:nvSpPr>
        <p:spPr>
          <a:xfrm>
            <a:off x="381000" y="1600200"/>
            <a:ext cx="8305800" cy="50292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 </a:t>
            </a:r>
            <a:r>
              <a:rPr lang="en-US" sz="1600" dirty="0" smtClean="0">
                <a:solidFill>
                  <a:schemeClr val="dk1"/>
                </a:solidFill>
                <a:latin typeface="Calibri"/>
                <a:ea typeface="Calibri"/>
                <a:cs typeface="Calibri"/>
                <a:sym typeface="Calibri"/>
              </a:rPr>
              <a:t>Read the following sentences and use the context to write your own definition of the term that is underlined.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The city of Thebes was </a:t>
            </a:r>
            <a:r>
              <a:rPr lang="en-US" sz="1600" b="1" u="sng" dirty="0" smtClean="0">
                <a:solidFill>
                  <a:schemeClr val="dk1"/>
                </a:solidFill>
                <a:latin typeface="Calibri"/>
                <a:ea typeface="Calibri"/>
                <a:cs typeface="Calibri"/>
                <a:sym typeface="Calibri"/>
              </a:rPr>
              <a:t>stricken</a:t>
            </a:r>
            <a:r>
              <a:rPr lang="en-US" sz="1600" dirty="0" smtClean="0">
                <a:solidFill>
                  <a:schemeClr val="dk1"/>
                </a:solidFill>
                <a:latin typeface="Calibri"/>
                <a:ea typeface="Calibri"/>
                <a:cs typeface="Calibri"/>
                <a:sym typeface="Calibri"/>
              </a:rPr>
              <a:t> from the endless terror brought on by the Sphinx.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The residents were </a:t>
            </a:r>
            <a:r>
              <a:rPr lang="en-US" sz="1600" b="1" u="sng" dirty="0" smtClean="0">
                <a:solidFill>
                  <a:schemeClr val="dk1"/>
                </a:solidFill>
                <a:latin typeface="Calibri"/>
                <a:ea typeface="Calibri"/>
                <a:cs typeface="Calibri"/>
                <a:sym typeface="Calibri"/>
              </a:rPr>
              <a:t>riven </a:t>
            </a:r>
            <a:r>
              <a:rPr lang="en-US" sz="1600" dirty="0" smtClean="0">
                <a:solidFill>
                  <a:schemeClr val="dk1"/>
                </a:solidFill>
                <a:latin typeface="Calibri"/>
                <a:ea typeface="Calibri"/>
                <a:cs typeface="Calibri"/>
                <a:sym typeface="Calibri"/>
              </a:rPr>
              <a:t>after the unexpected murder of King Laius.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read a text and summarize the story line</a:t>
            </a:r>
            <a:r>
              <a:rPr lang="en-US" sz="1600"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use textual evidence to support an analysis and critique of the protagonist in a piece of text.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Review Vocab and Questions for the Prologue (Part 1 and 2) and the </a:t>
            </a:r>
            <a:r>
              <a:rPr lang="en-US" sz="1600" dirty="0" err="1" smtClean="0">
                <a:solidFill>
                  <a:schemeClr val="dk1"/>
                </a:solidFill>
                <a:latin typeface="Calibri"/>
                <a:ea typeface="Calibri"/>
                <a:cs typeface="Calibri"/>
                <a:sym typeface="Calibri"/>
              </a:rPr>
              <a:t>Parados</a:t>
            </a:r>
            <a:endParaRPr lang="en-US" sz="1600" dirty="0" smtClean="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Watch performance of the play (</a:t>
            </a:r>
            <a:r>
              <a:rPr lang="en-US" sz="1600" dirty="0" err="1" smtClean="0">
                <a:solidFill>
                  <a:schemeClr val="dk1"/>
                </a:solidFill>
                <a:latin typeface="Calibri"/>
                <a:ea typeface="Calibri"/>
                <a:cs typeface="Calibri"/>
                <a:sym typeface="Calibri"/>
              </a:rPr>
              <a:t>youtube</a:t>
            </a:r>
            <a:r>
              <a:rPr lang="en-US" sz="1600" dirty="0" smtClean="0">
                <a:solidFill>
                  <a:schemeClr val="dk1"/>
                </a:solidFill>
                <a:latin typeface="Calibri"/>
                <a:ea typeface="Calibri"/>
                <a:cs typeface="Calibri"/>
                <a:sym typeface="Calibri"/>
              </a:rPr>
              <a:t> video)</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SSR Commitment Form </a:t>
            </a:r>
            <a:r>
              <a:rPr lang="en-US" sz="1600" dirty="0" smtClean="0">
                <a:solidFill>
                  <a:schemeClr val="dk1"/>
                </a:solidFill>
                <a:latin typeface="Calibri"/>
                <a:ea typeface="Calibri"/>
                <a:cs typeface="Calibri"/>
                <a:sym typeface="Calibri"/>
              </a:rPr>
              <a:t>(due tomorrow)</a:t>
            </a:r>
            <a:endParaRPr lang="en-US" sz="1600" dirty="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Study for quiz on pages 1-12 for tomorrow (create flash cards for vocabulary words)</a:t>
            </a:r>
          </a:p>
          <a:p>
            <a:pPr lvl="1" eaLnBrk="1" fontAlgn="auto" hangingPunct="1">
              <a:lnSpc>
                <a:spcPct val="90000"/>
              </a:lnSpc>
              <a:spcBef>
                <a:spcPts val="380"/>
              </a:spcBef>
              <a:spcAft>
                <a:spcPts val="0"/>
              </a:spcAft>
              <a:buClr>
                <a:schemeClr val="dk1"/>
              </a:buClr>
              <a:buSzPct val="100000"/>
              <a:buFont typeface="Calibri"/>
              <a:buNone/>
              <a:defRPr/>
            </a:pPr>
            <a:r>
              <a:rPr lang="en-US" sz="1600" b="1" dirty="0" smtClean="0">
                <a:solidFill>
                  <a:schemeClr val="dk1"/>
                </a:solidFill>
                <a:latin typeface="Calibri"/>
                <a:ea typeface="Calibri"/>
                <a:cs typeface="Calibri"/>
                <a:sym typeface="Calibri"/>
              </a:rPr>
              <a:t>**Announcement:</a:t>
            </a:r>
          </a:p>
          <a:p>
            <a:pPr marL="285750" lvl="1" indent="-28575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1600" dirty="0" smtClean="0">
                <a:solidFill>
                  <a:schemeClr val="dk1"/>
                </a:solidFill>
                <a:latin typeface="Calibri"/>
                <a:ea typeface="Calibri"/>
                <a:cs typeface="Calibri"/>
                <a:sym typeface="Calibri"/>
              </a:rPr>
              <a:t>You must have your SSR books in class by Friday. You will be provided with a form that must be completed no later than Thursday. We will begin reading on Friday. </a:t>
            </a:r>
            <a:r>
              <a:rPr lang="en-US" sz="1600" dirty="0" smtClean="0">
                <a:solidFill>
                  <a:schemeClr val="dk1"/>
                </a:solidFill>
                <a:latin typeface="Calibri"/>
                <a:ea typeface="Calibri"/>
                <a:cs typeface="Calibri"/>
                <a:sym typeface="Wingdings" panose="05000000000000000000" pitchFamily="2" charset="2"/>
              </a:rPr>
              <a:t> </a:t>
            </a: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4580" name="Shape 104"/>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102"/>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9/19/14 Agenda</a:t>
            </a:r>
          </a:p>
        </p:txBody>
      </p:sp>
      <p:sp>
        <p:nvSpPr>
          <p:cNvPr id="103" name="Shape 103"/>
          <p:cNvSpPr txBox="1">
            <a:spLocks noGrp="1"/>
          </p:cNvSpPr>
          <p:nvPr>
            <p:ph type="body" idx="4294967295"/>
          </p:nvPr>
        </p:nvSpPr>
        <p:spPr>
          <a:xfrm>
            <a:off x="381000" y="1600200"/>
            <a:ext cx="8305800" cy="50292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 </a:t>
            </a:r>
            <a:r>
              <a:rPr lang="en-US" sz="1600" dirty="0" smtClean="0">
                <a:solidFill>
                  <a:schemeClr val="dk1"/>
                </a:solidFill>
                <a:latin typeface="Calibri"/>
                <a:ea typeface="Calibri"/>
                <a:cs typeface="Calibri"/>
                <a:sym typeface="Calibri"/>
              </a:rPr>
              <a:t>Take out your questions and vocab for pages 1-12. Study for the quiz (5 minutes)</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read a text and summarize the story line</a:t>
            </a:r>
            <a:r>
              <a:rPr lang="en-US" sz="1600"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use textual evidence to support an analysis and critique of the protagonist in a piece of text.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Take the quiz. DO NOT WRITE ON THE QUIZ! You will write on a separate sheet of paper. When you are done, flip your quiz over and it will be collected.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SSR Commitment Form-Fill it out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SSR for the remainder of </a:t>
            </a:r>
            <a:r>
              <a:rPr lang="en-US" sz="1600" dirty="0" smtClean="0">
                <a:solidFill>
                  <a:schemeClr val="dk1"/>
                </a:solidFill>
                <a:latin typeface="Calibri"/>
                <a:ea typeface="Calibri"/>
                <a:cs typeface="Calibri"/>
                <a:sym typeface="Calibri"/>
              </a:rPr>
              <a:t>class</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**Look up your Lexile for your book @ </a:t>
            </a:r>
            <a:r>
              <a:rPr lang="en-US" sz="1600" b="1" dirty="0" smtClean="0">
                <a:solidFill>
                  <a:schemeClr val="dk1"/>
                </a:solidFill>
                <a:latin typeface="Calibri"/>
                <a:ea typeface="Calibri"/>
                <a:cs typeface="Calibri"/>
                <a:sym typeface="Calibri"/>
              </a:rPr>
              <a:t>schoolastic.com</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What I am reading:  Gone Girl by Gillian Flynn </a:t>
            </a:r>
          </a:p>
          <a:p>
            <a:pPr lvl="1" eaLnBrk="1" fontAlgn="auto" hangingPunct="1">
              <a:lnSpc>
                <a:spcPct val="90000"/>
              </a:lnSpc>
              <a:spcBef>
                <a:spcPts val="380"/>
              </a:spcBef>
              <a:spcAft>
                <a:spcPts val="0"/>
              </a:spcAft>
              <a:buClr>
                <a:schemeClr val="dk1"/>
              </a:buClr>
              <a:buSzPct val="100000"/>
              <a:buFont typeface="Calibri"/>
              <a:buNone/>
              <a:defRPr/>
            </a:pPr>
            <a:r>
              <a:rPr lang="en-US" sz="1600" b="1" dirty="0" smtClean="0">
                <a:solidFill>
                  <a:schemeClr val="dk1"/>
                </a:solidFill>
                <a:latin typeface="Calibri"/>
                <a:ea typeface="Calibri"/>
                <a:cs typeface="Calibri"/>
                <a:sym typeface="Calibri"/>
              </a:rPr>
              <a:t>**Homework: </a:t>
            </a:r>
          </a:p>
          <a:p>
            <a:pPr lvl="1" eaLnBrk="1" fontAlgn="auto" hangingPunct="1">
              <a:lnSpc>
                <a:spcPct val="90000"/>
              </a:lnSpc>
              <a:spcBef>
                <a:spcPts val="380"/>
              </a:spcBef>
              <a:spcAft>
                <a:spcPts val="0"/>
              </a:spcAft>
              <a:buClr>
                <a:schemeClr val="dk1"/>
              </a:buClr>
              <a:buSzPct val="100000"/>
              <a:buFont typeface="Calibri"/>
              <a:buNone/>
              <a:defRPr/>
            </a:pPr>
            <a:r>
              <a:rPr lang="en-US" sz="1600" b="1" dirty="0" smtClean="0">
                <a:solidFill>
                  <a:schemeClr val="dk1"/>
                </a:solidFill>
                <a:latin typeface="Calibri"/>
                <a:ea typeface="Calibri"/>
                <a:cs typeface="Calibri"/>
                <a:sym typeface="Calibri"/>
              </a:rPr>
              <a:t>	Go to the football game and cheer on the Pioneers tonight! Enjoy your weekend! </a:t>
            </a:r>
            <a:r>
              <a:rPr lang="en-US" sz="1600" b="1" dirty="0" smtClean="0">
                <a:solidFill>
                  <a:schemeClr val="dk1"/>
                </a:solidFill>
                <a:latin typeface="Calibri"/>
                <a:ea typeface="Calibri"/>
                <a:cs typeface="Calibri"/>
                <a:sym typeface="Wingdings" panose="05000000000000000000" pitchFamily="2" charset="2"/>
              </a:rPr>
              <a:t> </a:t>
            </a:r>
            <a:endParaRPr lang="en-US" sz="16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5604" name="Shape 104"/>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817938"/>
            <a:ext cx="1362075" cy="1423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hape 102"/>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9/22/14 Agenda</a:t>
            </a:r>
          </a:p>
        </p:txBody>
      </p:sp>
      <p:sp>
        <p:nvSpPr>
          <p:cNvPr id="103" name="Shape 103"/>
          <p:cNvSpPr txBox="1">
            <a:spLocks noGrp="1"/>
          </p:cNvSpPr>
          <p:nvPr>
            <p:ph type="body" idx="4294967295"/>
          </p:nvPr>
        </p:nvSpPr>
        <p:spPr>
          <a:xfrm>
            <a:off x="381000" y="1600200"/>
            <a:ext cx="8305800" cy="50292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a:t>
            </a:r>
            <a:r>
              <a:rPr lang="en-US" sz="1600" b="1" dirty="0" smtClean="0">
                <a:solidFill>
                  <a:schemeClr val="dk1"/>
                </a:solidFill>
                <a:latin typeface="Calibri"/>
                <a:ea typeface="Calibri"/>
                <a:cs typeface="Calibri"/>
                <a:sym typeface="Calibri"/>
              </a:rPr>
              <a:t>:</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Take out books and flip to page 12.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read a text and summarize the story line</a:t>
            </a:r>
            <a:r>
              <a:rPr lang="en-US" sz="1600"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use textual evidence to support an analysis and critique of the protagonist in a piece of text.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As a class, assign roles and read Scene 1 from Oedipus Rex (pg. 12-15)</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Split into groups of 5 and finish reading Scene 1 (pg. 16-25)</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Answer questions and complete vocab </a:t>
            </a:r>
            <a:r>
              <a:rPr lang="en-US" sz="1600" b="1" dirty="0" smtClean="0">
                <a:solidFill>
                  <a:schemeClr val="dk1"/>
                </a:solidFill>
                <a:latin typeface="Calibri"/>
                <a:ea typeface="Calibri"/>
                <a:cs typeface="Calibri"/>
                <a:sym typeface="Calibri"/>
              </a:rPr>
              <a:t>(due tomorrow at the end of the hour)</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Begin filling out plot summary </a:t>
            </a:r>
            <a:r>
              <a:rPr lang="en-US" sz="1600" b="1" dirty="0" smtClean="0">
                <a:solidFill>
                  <a:schemeClr val="dk1"/>
                </a:solidFill>
                <a:latin typeface="Calibri"/>
                <a:ea typeface="Calibri"/>
                <a:cs typeface="Calibri"/>
                <a:sym typeface="Calibri"/>
              </a:rPr>
              <a:t>(due tomorrow at the end of the hour)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Fill out Tragic Hero Double Entry Journal (log), **Take out notes on tragic hero traits</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Answer </a:t>
            </a:r>
            <a:r>
              <a:rPr lang="en-US" sz="1600" dirty="0">
                <a:solidFill>
                  <a:schemeClr val="dk1"/>
                </a:solidFill>
                <a:latin typeface="Calibri"/>
                <a:ea typeface="Calibri"/>
                <a:cs typeface="Calibri"/>
                <a:sym typeface="Calibri"/>
              </a:rPr>
              <a:t>questions and complete Vocab for Scene 1</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hlinkClick r:id="rId3"/>
              </a:rPr>
              <a:t>http://</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smtClean="0">
                <a:solidFill>
                  <a:schemeClr val="dk1"/>
                </a:solidFill>
                <a:latin typeface="Calibri"/>
                <a:ea typeface="Calibri"/>
                <a:cs typeface="Calibri"/>
                <a:sym typeface="Calibri"/>
              </a:rPr>
              <a:t>**Text @lah2=2</a:t>
            </a:r>
            <a:r>
              <a:rPr lang="en-US" sz="1600" baseline="30000" dirty="0" smtClean="0">
                <a:solidFill>
                  <a:schemeClr val="dk1"/>
                </a:solidFill>
                <a:latin typeface="Calibri"/>
                <a:ea typeface="Calibri"/>
                <a:cs typeface="Calibri"/>
                <a:sym typeface="Calibri"/>
              </a:rPr>
              <a:t>nd</a:t>
            </a:r>
            <a:r>
              <a:rPr lang="en-US" sz="1600" dirty="0" smtClean="0">
                <a:solidFill>
                  <a:schemeClr val="dk1"/>
                </a:solidFill>
                <a:latin typeface="Calibri"/>
                <a:ea typeface="Calibri"/>
                <a:cs typeface="Calibri"/>
                <a:sym typeface="Calibri"/>
              </a:rPr>
              <a:t> hour, @lah4=4</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@lah5=5</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@lah6=6</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a:t>
            </a: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6628" name="Shape 104"/>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hape 102"/>
          <p:cNvSpPr txBox="1">
            <a:spLocks noGrp="1"/>
          </p:cNvSpPr>
          <p:nvPr>
            <p:ph type="title" idx="4294967295"/>
          </p:nvPr>
        </p:nvSpPr>
        <p:spPr>
          <a:xfrm>
            <a:off x="685800" y="277813"/>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9/23/14 Agenda</a:t>
            </a:r>
          </a:p>
        </p:txBody>
      </p:sp>
      <p:sp>
        <p:nvSpPr>
          <p:cNvPr id="103" name="Shape 103"/>
          <p:cNvSpPr txBox="1">
            <a:spLocks noGrp="1"/>
          </p:cNvSpPr>
          <p:nvPr>
            <p:ph type="body" idx="4294967295"/>
          </p:nvPr>
        </p:nvSpPr>
        <p:spPr>
          <a:xfrm>
            <a:off x="228600" y="1447800"/>
            <a:ext cx="8458200" cy="5029200"/>
          </a:xfrm>
        </p:spPr>
        <p:txBody>
          <a:bodyPr tIns="45700" bIns="45700">
            <a:normAutofit fontScale="92500" lnSpcReduction="1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a:t>
            </a:r>
            <a:r>
              <a:rPr lang="en-US" sz="1600" b="1" dirty="0" smtClean="0">
                <a:solidFill>
                  <a:schemeClr val="dk1"/>
                </a:solidFill>
                <a:latin typeface="Calibri"/>
                <a:ea typeface="Calibri"/>
                <a:cs typeface="Calibri"/>
                <a:sym typeface="Calibri"/>
              </a:rPr>
              <a:t>:</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Provide the meaning of the bold word in each sentence.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Student Response: </a:t>
            </a:r>
          </a:p>
          <a:p>
            <a:pPr marL="1143000" lvl="2"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Oedipus’ </a:t>
            </a:r>
            <a:r>
              <a:rPr lang="en-US" sz="1600" b="1" dirty="0" smtClean="0">
                <a:solidFill>
                  <a:schemeClr val="dk1"/>
                </a:solidFill>
                <a:latin typeface="Calibri"/>
                <a:ea typeface="Calibri"/>
                <a:cs typeface="Calibri"/>
                <a:sym typeface="Calibri"/>
              </a:rPr>
              <a:t>hamartia</a:t>
            </a:r>
            <a:r>
              <a:rPr lang="en-US" sz="1600" dirty="0" smtClean="0">
                <a:solidFill>
                  <a:schemeClr val="dk1"/>
                </a:solidFill>
                <a:latin typeface="Calibri"/>
                <a:ea typeface="Calibri"/>
                <a:cs typeface="Calibri"/>
                <a:sym typeface="Calibri"/>
              </a:rPr>
              <a:t> is due to having too much confidence.</a:t>
            </a:r>
          </a:p>
          <a:p>
            <a:pPr marL="1143000" lvl="2"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Oedipus experiences </a:t>
            </a:r>
            <a:r>
              <a:rPr lang="en-US" sz="1600" b="1" dirty="0" err="1" smtClean="0">
                <a:solidFill>
                  <a:schemeClr val="dk1"/>
                </a:solidFill>
                <a:latin typeface="Calibri"/>
                <a:ea typeface="Calibri"/>
                <a:cs typeface="Calibri"/>
                <a:sym typeface="Calibri"/>
              </a:rPr>
              <a:t>perpeteia</a:t>
            </a:r>
            <a:r>
              <a:rPr lang="en-US" sz="1600" dirty="0" smtClean="0">
                <a:solidFill>
                  <a:schemeClr val="dk1"/>
                </a:solidFill>
                <a:latin typeface="Calibri"/>
                <a:ea typeface="Calibri"/>
                <a:cs typeface="Calibri"/>
                <a:sym typeface="Calibri"/>
              </a:rPr>
              <a:t> when </a:t>
            </a:r>
            <a:r>
              <a:rPr lang="en-US" sz="1600" dirty="0" err="1" smtClean="0">
                <a:solidFill>
                  <a:schemeClr val="dk1"/>
                </a:solidFill>
                <a:latin typeface="Calibri"/>
                <a:ea typeface="Calibri"/>
                <a:cs typeface="Calibri"/>
                <a:sym typeface="Calibri"/>
              </a:rPr>
              <a:t>Teresias</a:t>
            </a:r>
            <a:r>
              <a:rPr lang="en-US" sz="1600" dirty="0" smtClean="0">
                <a:solidFill>
                  <a:schemeClr val="dk1"/>
                </a:solidFill>
                <a:latin typeface="Calibri"/>
                <a:ea typeface="Calibri"/>
                <a:cs typeface="Calibri"/>
                <a:sym typeface="Calibri"/>
              </a:rPr>
              <a:t> accuses him of various crimes.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read a text and summarize the story line</a:t>
            </a:r>
            <a:r>
              <a:rPr lang="en-US" sz="1600" dirty="0" smtClean="0">
                <a:solidFill>
                  <a:schemeClr val="dk1"/>
                </a:solidFill>
                <a:latin typeface="Calibri"/>
                <a:ea typeface="Calibri"/>
                <a:cs typeface="Calibri"/>
                <a:sym typeface="Calibri"/>
              </a:rPr>
              <a:t>.</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use textual evidence to support an analysis and critique of the protagonist in a piece of text.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As a class, assign roles and read Scene 1 from Oedipus Rex (pg. 12-15)</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Split into groups of 5 and finish reading Scene 1 (pg. 16-25)</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Answer questions and complete vocab as a group </a:t>
            </a:r>
            <a:r>
              <a:rPr lang="en-US" sz="1600" b="1" dirty="0" smtClean="0">
                <a:solidFill>
                  <a:schemeClr val="dk1"/>
                </a:solidFill>
                <a:latin typeface="Calibri"/>
                <a:ea typeface="Calibri"/>
                <a:cs typeface="Calibri"/>
                <a:sym typeface="Calibri"/>
              </a:rPr>
              <a:t>(due at the end of the hour)</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Begin filling out plot summary </a:t>
            </a:r>
            <a:r>
              <a:rPr lang="en-US" sz="1600" b="1" dirty="0" smtClean="0">
                <a:solidFill>
                  <a:schemeClr val="dk1"/>
                </a:solidFill>
                <a:latin typeface="Calibri"/>
                <a:ea typeface="Calibri"/>
                <a:cs typeface="Calibri"/>
                <a:sym typeface="Calibri"/>
              </a:rPr>
              <a:t>(due tomorrow at the end of the hour)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Fill out Tragic Hero Double Entry Journal (log), **Take out notes on tragic hero traits</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Quiz Retakes = </a:t>
            </a:r>
            <a:r>
              <a:rPr lang="en-US" sz="1600" dirty="0" smtClean="0">
                <a:solidFill>
                  <a:schemeClr val="dk1"/>
                </a:solidFill>
                <a:latin typeface="Calibri"/>
                <a:ea typeface="Calibri"/>
                <a:cs typeface="Calibri"/>
                <a:sym typeface="Calibri"/>
              </a:rPr>
              <a:t>Wednesday and Thursday during C lunch or after school on Wednesday or Thursday</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Answer </a:t>
            </a:r>
            <a:r>
              <a:rPr lang="en-US" sz="1600" dirty="0">
                <a:solidFill>
                  <a:schemeClr val="dk1"/>
                </a:solidFill>
                <a:latin typeface="Calibri"/>
                <a:ea typeface="Calibri"/>
                <a:cs typeface="Calibri"/>
                <a:sym typeface="Calibri"/>
              </a:rPr>
              <a:t>questions and complete Vocab for Scene 1</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hlinkClick r:id="rId3"/>
              </a:rPr>
              <a:t>http://</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smtClean="0">
                <a:solidFill>
                  <a:schemeClr val="dk1"/>
                </a:solidFill>
                <a:latin typeface="Calibri"/>
                <a:ea typeface="Calibri"/>
                <a:cs typeface="Calibri"/>
                <a:sym typeface="Calibri"/>
              </a:rPr>
              <a:t>**Text @lah2=2</a:t>
            </a:r>
            <a:r>
              <a:rPr lang="en-US" sz="1600" baseline="30000" dirty="0" smtClean="0">
                <a:solidFill>
                  <a:schemeClr val="dk1"/>
                </a:solidFill>
                <a:latin typeface="Calibri"/>
                <a:ea typeface="Calibri"/>
                <a:cs typeface="Calibri"/>
                <a:sym typeface="Calibri"/>
              </a:rPr>
              <a:t>nd</a:t>
            </a:r>
            <a:r>
              <a:rPr lang="en-US" sz="1600" dirty="0" smtClean="0">
                <a:solidFill>
                  <a:schemeClr val="dk1"/>
                </a:solidFill>
                <a:latin typeface="Calibri"/>
                <a:ea typeface="Calibri"/>
                <a:cs typeface="Calibri"/>
                <a:sym typeface="Calibri"/>
              </a:rPr>
              <a:t> hour, @lah4=4</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@lah5=5</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@lah6=6</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7652" name="Shape 104"/>
          <p:cNvCxnSpPr>
            <a:cxnSpLocks noChangeShapeType="1"/>
          </p:cNvCxnSpPr>
          <p:nvPr/>
        </p:nvCxnSpPr>
        <p:spPr bwMode="auto">
          <a:xfrm>
            <a:off x="685800" y="1371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102"/>
          <p:cNvSpPr txBox="1">
            <a:spLocks noGrp="1"/>
          </p:cNvSpPr>
          <p:nvPr>
            <p:ph type="title" idx="4294967295"/>
          </p:nvPr>
        </p:nvSpPr>
        <p:spPr>
          <a:xfrm>
            <a:off x="685800" y="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9/24/14 Agenda</a:t>
            </a:r>
          </a:p>
        </p:txBody>
      </p:sp>
      <p:sp>
        <p:nvSpPr>
          <p:cNvPr id="103" name="Shape 103"/>
          <p:cNvSpPr txBox="1">
            <a:spLocks noGrp="1"/>
          </p:cNvSpPr>
          <p:nvPr>
            <p:ph type="body" idx="4294967295"/>
          </p:nvPr>
        </p:nvSpPr>
        <p:spPr>
          <a:xfrm>
            <a:off x="228600" y="1066800"/>
            <a:ext cx="8458200" cy="5029200"/>
          </a:xfrm>
        </p:spPr>
        <p:txBody>
          <a:bodyPr tIns="45700" bIns="45700">
            <a:normAutofit fontScale="92500" lnSpcReduction="1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a:t>
            </a:r>
            <a:r>
              <a:rPr lang="en-US" sz="1600" b="1" dirty="0" smtClean="0">
                <a:solidFill>
                  <a:schemeClr val="dk1"/>
                </a:solidFill>
                <a:latin typeface="Calibri"/>
                <a:ea typeface="Calibri"/>
                <a:cs typeface="Calibri"/>
                <a:sym typeface="Calibri"/>
              </a:rPr>
              <a:t>:</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How do you feel when someone tells you that you are not meeting expectations. Do you sometimes agree with them? Do you sometimes try to prove them wrong through your actions? How do you respond or react to this statement? Provide your answer in 4-5 sentences</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Student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a:t>
            </a:r>
            <a:r>
              <a:rPr lang="en-US" sz="1600" dirty="0" smtClean="0">
                <a:solidFill>
                  <a:schemeClr val="dk1"/>
                </a:solidFill>
                <a:latin typeface="Calibri"/>
                <a:ea typeface="Calibri"/>
                <a:cs typeface="Calibri"/>
                <a:sym typeface="Calibri"/>
              </a:rPr>
              <a:t>identify the characteristics that help define the tragic hero in a piece of literature.</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make meaningful connections between the protagonist and individuals viewed in pop culture.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smtClean="0">
                <a:solidFill>
                  <a:schemeClr val="dk1"/>
                </a:solidFill>
                <a:latin typeface="Calibri"/>
                <a:ea typeface="Calibri"/>
                <a:cs typeface="Calibri"/>
                <a:sym typeface="Calibri"/>
              </a:rPr>
              <a:t>-Read and “Talk to the Text” the article titled “So Long, Brett Favre”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With a partner, create a T-Chart to compare Oedipus to Brett Favre using the five characteristics and additional characteristics of the tragic hero.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Choose a tragic hero from the list provided and explain how each characteristic can be used to define them (due at the end of the hour). </a:t>
            </a:r>
            <a:endParaRPr lang="en-US" sz="16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 N/A</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Quiz Retakes = </a:t>
            </a:r>
            <a:r>
              <a:rPr lang="en-US" sz="1600" dirty="0" smtClean="0">
                <a:solidFill>
                  <a:schemeClr val="dk1"/>
                </a:solidFill>
                <a:latin typeface="Calibri"/>
                <a:ea typeface="Calibri"/>
                <a:cs typeface="Calibri"/>
                <a:sym typeface="Calibri"/>
              </a:rPr>
              <a:t>Wednesday and Thursday during C lunch or after school on Wednesday or Thursday</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Answer </a:t>
            </a:r>
            <a:r>
              <a:rPr lang="en-US" sz="1600" dirty="0">
                <a:solidFill>
                  <a:schemeClr val="dk1"/>
                </a:solidFill>
                <a:latin typeface="Calibri"/>
                <a:ea typeface="Calibri"/>
                <a:cs typeface="Calibri"/>
                <a:sym typeface="Calibri"/>
              </a:rPr>
              <a:t>questions and complete Vocab for Scene 1</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hlinkClick r:id="rId3"/>
              </a:rPr>
              <a:t>http://</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smtClean="0">
                <a:solidFill>
                  <a:schemeClr val="dk1"/>
                </a:solidFill>
                <a:latin typeface="Calibri"/>
                <a:ea typeface="Calibri"/>
                <a:cs typeface="Calibri"/>
                <a:sym typeface="Calibri"/>
              </a:rPr>
              <a:t>**Text @lah2=2</a:t>
            </a:r>
            <a:r>
              <a:rPr lang="en-US" sz="1600" baseline="30000" dirty="0" smtClean="0">
                <a:solidFill>
                  <a:schemeClr val="dk1"/>
                </a:solidFill>
                <a:latin typeface="Calibri"/>
                <a:ea typeface="Calibri"/>
                <a:cs typeface="Calibri"/>
                <a:sym typeface="Calibri"/>
              </a:rPr>
              <a:t>nd</a:t>
            </a:r>
            <a:r>
              <a:rPr lang="en-US" sz="1600" dirty="0" smtClean="0">
                <a:solidFill>
                  <a:schemeClr val="dk1"/>
                </a:solidFill>
                <a:latin typeface="Calibri"/>
                <a:ea typeface="Calibri"/>
                <a:cs typeface="Calibri"/>
                <a:sym typeface="Calibri"/>
              </a:rPr>
              <a:t> hour, @lah4=4</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@lah5=5</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@lah6=6</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8676" name="Shape 104"/>
          <p:cNvCxnSpPr>
            <a:cxnSpLocks noChangeShapeType="1"/>
          </p:cNvCxnSpPr>
          <p:nvPr/>
        </p:nvCxnSpPr>
        <p:spPr bwMode="auto">
          <a:xfrm>
            <a:off x="685800" y="990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b="1" dirty="0" smtClean="0"/>
              <a:t>Mr. Mike Schmidt</a:t>
            </a:r>
            <a:endParaRPr lang="en-US" sz="2000" b="1" dirty="0"/>
          </a:p>
        </p:txBody>
      </p:sp>
      <p:sp>
        <p:nvSpPr>
          <p:cNvPr id="4" name="Text Placeholder 3"/>
          <p:cNvSpPr>
            <a:spLocks noGrp="1"/>
          </p:cNvSpPr>
          <p:nvPr>
            <p:ph type="body" idx="1"/>
          </p:nvPr>
        </p:nvSpPr>
        <p:spPr>
          <a:xfrm>
            <a:off x="1543843" y="5376290"/>
            <a:ext cx="6304757" cy="804861"/>
          </a:xfrm>
        </p:spPr>
        <p:txBody>
          <a:bodyPr/>
          <a:lstStyle/>
          <a:p>
            <a:pPr algn="ctr"/>
            <a:r>
              <a:rPr lang="en-US" sz="1600" dirty="0" smtClean="0"/>
              <a:t>He is a former professional baseball player and member of the Hall of Fame. Unfortunately, he was banned from teaching for testing positive for performance enhancing drugs. </a:t>
            </a:r>
            <a:r>
              <a:rPr lang="en-US" sz="1600" dirty="0" smtClean="0">
                <a:sym typeface="Wingdings"/>
              </a:rPr>
              <a:t></a:t>
            </a:r>
            <a:endParaRPr lang="en-US" sz="2000" b="1"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350616"/>
            <a:ext cx="3429000" cy="4449984"/>
          </a:xfrm>
          <a:prstGeom prst="rect">
            <a:avLst/>
          </a:prstGeom>
        </p:spPr>
      </p:pic>
    </p:spTree>
    <p:extLst>
      <p:ext uri="{BB962C8B-B14F-4D97-AF65-F5344CB8AC3E}">
        <p14:creationId xmlns:p14="http://schemas.microsoft.com/office/powerpoint/2010/main" val="12616499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hape 102"/>
          <p:cNvSpPr txBox="1">
            <a:spLocks noGrp="1"/>
          </p:cNvSpPr>
          <p:nvPr>
            <p:ph type="title" idx="4294967295"/>
          </p:nvPr>
        </p:nvSpPr>
        <p:spPr>
          <a:xfrm>
            <a:off x="685800" y="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9/25/14 Agenda</a:t>
            </a:r>
          </a:p>
        </p:txBody>
      </p:sp>
      <p:sp>
        <p:nvSpPr>
          <p:cNvPr id="103" name="Shape 103"/>
          <p:cNvSpPr txBox="1">
            <a:spLocks noGrp="1"/>
          </p:cNvSpPr>
          <p:nvPr>
            <p:ph type="body" idx="4294967295"/>
          </p:nvPr>
        </p:nvSpPr>
        <p:spPr>
          <a:xfrm>
            <a:off x="228600" y="1066800"/>
            <a:ext cx="8458200" cy="5029200"/>
          </a:xfrm>
        </p:spPr>
        <p:txBody>
          <a:bodyPr tIns="45700" bIns="45700">
            <a:normAutofit lnSpcReduction="1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a:t>
            </a:r>
            <a:r>
              <a:rPr lang="en-US" sz="1600" b="1" dirty="0" smtClean="0">
                <a:solidFill>
                  <a:schemeClr val="dk1"/>
                </a:solidFill>
                <a:latin typeface="Calibri"/>
                <a:ea typeface="Calibri"/>
                <a:cs typeface="Calibri"/>
                <a:sym typeface="Calibri"/>
              </a:rPr>
              <a:t>:</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Vote for Homecoming Court (only if you are scheduled to graduate in June). **Finish working on your Comparison Charts w/ your partner from yesterday’s class (15 </a:t>
            </a:r>
            <a:r>
              <a:rPr lang="en-US" sz="1600" dirty="0" err="1" smtClean="0">
                <a:solidFill>
                  <a:schemeClr val="dk1"/>
                </a:solidFill>
                <a:latin typeface="Calibri"/>
                <a:ea typeface="Calibri"/>
                <a:cs typeface="Calibri"/>
                <a:sym typeface="Calibri"/>
              </a:rPr>
              <a:t>mins</a:t>
            </a:r>
            <a:r>
              <a:rPr lang="en-US" sz="1600" dirty="0" smtClean="0">
                <a:solidFill>
                  <a:schemeClr val="dk1"/>
                </a:solidFill>
                <a:latin typeface="Calibri"/>
                <a:ea typeface="Calibri"/>
                <a:cs typeface="Calibri"/>
                <a:sym typeface="Calibri"/>
              </a:rPr>
              <a: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Student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a:t>
            </a:r>
            <a:r>
              <a:rPr lang="en-US" sz="1600" dirty="0" smtClean="0">
                <a:solidFill>
                  <a:schemeClr val="dk1"/>
                </a:solidFill>
                <a:latin typeface="Calibri"/>
                <a:ea typeface="Calibri"/>
                <a:cs typeface="Calibri"/>
                <a:sym typeface="Calibri"/>
              </a:rPr>
              <a:t>make meaning from the author’s use of literary devices in a piece of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make meaningful connections between the protagonist and individuals viewed in pop culture.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smtClean="0">
                <a:solidFill>
                  <a:schemeClr val="dk1"/>
                </a:solidFill>
                <a:latin typeface="Calibri"/>
                <a:ea typeface="Calibri"/>
                <a:cs typeface="Calibri"/>
                <a:sym typeface="Calibri"/>
              </a:rPr>
              <a:t>-Finish Comparison Chart Assignment w/ partner from yesterday.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Explain Window Notes for Scene 2</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Assign roles (2 points extra credit for volunteers)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Read Scene 2 from </a:t>
            </a:r>
            <a:r>
              <a:rPr lang="en-US" sz="1600" i="1" dirty="0" smtClean="0">
                <a:solidFill>
                  <a:schemeClr val="dk1"/>
                </a:solidFill>
                <a:latin typeface="Calibri"/>
                <a:ea typeface="Calibri"/>
                <a:cs typeface="Calibri"/>
                <a:sym typeface="Calibri"/>
              </a:rPr>
              <a:t>Oedipus Rex </a:t>
            </a:r>
            <a:r>
              <a:rPr lang="en-US" sz="1600" dirty="0" smtClean="0">
                <a:solidFill>
                  <a:schemeClr val="dk1"/>
                </a:solidFill>
                <a:latin typeface="Calibri"/>
                <a:ea typeface="Calibri"/>
                <a:cs typeface="Calibri"/>
                <a:sym typeface="Calibri"/>
              </a:rPr>
              <a:t>(as a class).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 </a:t>
            </a:r>
            <a:r>
              <a:rPr lang="en-US" sz="1600" dirty="0" smtClean="0">
                <a:solidFill>
                  <a:schemeClr val="dk1"/>
                </a:solidFill>
                <a:latin typeface="Calibri"/>
                <a:ea typeface="Calibri"/>
                <a:cs typeface="Calibri"/>
                <a:sym typeface="Calibri"/>
              </a:rPr>
              <a:t>Read Scene 2 (use </a:t>
            </a:r>
            <a:r>
              <a:rPr lang="en-US" sz="1600" dirty="0" err="1" smtClean="0">
                <a:solidFill>
                  <a:schemeClr val="dk1"/>
                </a:solidFill>
                <a:latin typeface="Calibri"/>
                <a:ea typeface="Calibri"/>
                <a:cs typeface="Calibri"/>
                <a:sym typeface="Calibri"/>
              </a:rPr>
              <a:t>sparknotes</a:t>
            </a:r>
            <a:r>
              <a:rPr lang="en-US" sz="1600" dirty="0" smtClean="0">
                <a:solidFill>
                  <a:schemeClr val="dk1"/>
                </a:solidFill>
                <a:latin typeface="Calibri"/>
                <a:ea typeface="Calibri"/>
                <a:cs typeface="Calibri"/>
                <a:sym typeface="Calibri"/>
              </a:rPr>
              <a:t> at home for plot summaries)</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Quiz Retakes = </a:t>
            </a:r>
            <a:r>
              <a:rPr lang="en-US" sz="1600" dirty="0" smtClean="0">
                <a:solidFill>
                  <a:schemeClr val="dk1"/>
                </a:solidFill>
                <a:latin typeface="Calibri"/>
                <a:ea typeface="Calibri"/>
                <a:cs typeface="Calibri"/>
                <a:sym typeface="Calibri"/>
              </a:rPr>
              <a:t>Today during C lunch or after school in E-7</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Announcements: </a:t>
            </a:r>
            <a:r>
              <a:rPr lang="en-US" sz="1600" dirty="0" smtClean="0">
                <a:solidFill>
                  <a:schemeClr val="dk1"/>
                </a:solidFill>
                <a:latin typeface="Calibri"/>
                <a:ea typeface="Calibri"/>
                <a:cs typeface="Calibri"/>
                <a:sym typeface="Calibri"/>
              </a:rPr>
              <a:t>Bring your SSR book and binder to class tomorrow. I will help get you organized and review a list of assignments that have been assigned so far this M.P.</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Oedipus Rex On-line</a:t>
            </a:r>
            <a:r>
              <a:rPr lang="en-US" sz="1600" b="1" dirty="0">
                <a:solidFill>
                  <a:schemeClr val="dk1"/>
                </a:solidFill>
                <a:latin typeface="Calibri"/>
                <a:ea typeface="Calibri"/>
                <a:cs typeface="Calibri"/>
                <a:sym typeface="Calibri"/>
              </a:rPr>
              <a:t> </a:t>
            </a:r>
            <a:r>
              <a:rPr lang="en-US" sz="1600" b="1" dirty="0" smtClean="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hlinkClick r:id="rId3"/>
              </a:rPr>
              <a:t>http</a:t>
            </a:r>
            <a:r>
              <a:rPr lang="en-US" sz="1600" dirty="0">
                <a:solidFill>
                  <a:schemeClr val="dk1"/>
                </a:solidFill>
                <a:latin typeface="Calibri"/>
                <a:ea typeface="Calibri"/>
                <a:cs typeface="Calibri"/>
                <a:sym typeface="Calibri"/>
                <a:hlinkClick r:id="rId3"/>
              </a:rPr>
              <a:t>://</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smtClean="0">
                <a:solidFill>
                  <a:schemeClr val="dk1"/>
                </a:solidFill>
                <a:latin typeface="Calibri"/>
                <a:ea typeface="Calibri"/>
                <a:cs typeface="Calibri"/>
                <a:sym typeface="Calibri"/>
              </a:rPr>
              <a:t>**Text @lah2=2</a:t>
            </a:r>
            <a:r>
              <a:rPr lang="en-US" sz="1600" baseline="30000" dirty="0" smtClean="0">
                <a:solidFill>
                  <a:schemeClr val="dk1"/>
                </a:solidFill>
                <a:latin typeface="Calibri"/>
                <a:ea typeface="Calibri"/>
                <a:cs typeface="Calibri"/>
                <a:sym typeface="Calibri"/>
              </a:rPr>
              <a:t>nd</a:t>
            </a:r>
            <a:r>
              <a:rPr lang="en-US" sz="1600" dirty="0" smtClean="0">
                <a:solidFill>
                  <a:schemeClr val="dk1"/>
                </a:solidFill>
                <a:latin typeface="Calibri"/>
                <a:ea typeface="Calibri"/>
                <a:cs typeface="Calibri"/>
                <a:sym typeface="Calibri"/>
              </a:rPr>
              <a:t> hour, @lah4=4</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@lah5=5</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@lah6=6</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29700" name="Shape 104"/>
          <p:cNvCxnSpPr>
            <a:cxnSpLocks noChangeShapeType="1"/>
          </p:cNvCxnSpPr>
          <p:nvPr/>
        </p:nvCxnSpPr>
        <p:spPr bwMode="auto">
          <a:xfrm>
            <a:off x="685800" y="990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hape 102"/>
          <p:cNvSpPr txBox="1">
            <a:spLocks noGrp="1"/>
          </p:cNvSpPr>
          <p:nvPr>
            <p:ph type="title" idx="4294967295"/>
          </p:nvPr>
        </p:nvSpPr>
        <p:spPr>
          <a:xfrm>
            <a:off x="685800" y="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9/26/14 Agenda (2</a:t>
            </a:r>
            <a:r>
              <a:rPr lang="en-US" altLang="en-US" sz="4400" baseline="30000" smtClean="0">
                <a:latin typeface="Calibri" pitchFamily="34" charset="0"/>
                <a:cs typeface="Arial" charset="0"/>
                <a:sym typeface="Calibri" pitchFamily="34" charset="0"/>
              </a:rPr>
              <a:t>nd</a:t>
            </a:r>
            <a:r>
              <a:rPr lang="en-US" altLang="en-US" sz="4400" smtClean="0">
                <a:latin typeface="Calibri" pitchFamily="34" charset="0"/>
                <a:cs typeface="Arial" charset="0"/>
                <a:sym typeface="Calibri" pitchFamily="34" charset="0"/>
              </a:rPr>
              <a:t> hour)</a:t>
            </a:r>
          </a:p>
        </p:txBody>
      </p:sp>
      <p:sp>
        <p:nvSpPr>
          <p:cNvPr id="103" name="Shape 103"/>
          <p:cNvSpPr txBox="1">
            <a:spLocks noGrp="1"/>
          </p:cNvSpPr>
          <p:nvPr>
            <p:ph type="body" idx="4294967295"/>
          </p:nvPr>
        </p:nvSpPr>
        <p:spPr>
          <a:xfrm>
            <a:off x="228600" y="1066800"/>
            <a:ext cx="8458200" cy="50292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a:t>
            </a:r>
            <a:r>
              <a:rPr lang="en-US" sz="1600" b="1" dirty="0" smtClean="0">
                <a:solidFill>
                  <a:schemeClr val="dk1"/>
                </a:solidFill>
                <a:latin typeface="Calibri"/>
                <a:ea typeface="Calibri"/>
                <a:cs typeface="Calibri"/>
                <a:sym typeface="Calibri"/>
              </a:rPr>
              <a:t>:</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Provide one example from Scene 2 of Oedipus Rex that you understand and provide one example of the text that you did not understand. Explain why for both sections.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Student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a:t>
            </a:r>
            <a:r>
              <a:rPr lang="en-US" sz="1600" dirty="0" smtClean="0">
                <a:solidFill>
                  <a:schemeClr val="dk1"/>
                </a:solidFill>
                <a:latin typeface="Calibri"/>
                <a:ea typeface="Calibri"/>
                <a:cs typeface="Calibri"/>
                <a:sym typeface="Calibri"/>
              </a:rPr>
              <a:t>make meaning from the author’s use of literary devices in a piece of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make meaningful connections between the protagonist and individuals viewed in pop culture.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Assign roles and review Scene 2 (as a class)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SSR (15 minutes) + record and reflect in log</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Organize binders</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 </a:t>
            </a:r>
            <a:r>
              <a:rPr lang="en-US" sz="1600" dirty="0" smtClean="0">
                <a:solidFill>
                  <a:schemeClr val="dk1"/>
                </a:solidFill>
                <a:latin typeface="Calibri"/>
                <a:ea typeface="Calibri"/>
                <a:cs typeface="Calibri"/>
                <a:sym typeface="Calibri"/>
              </a:rPr>
              <a:t>Sign up for Remind, re-read Scene 2 if necessary</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Oedipus Rex On-line</a:t>
            </a:r>
            <a:r>
              <a:rPr lang="en-US" sz="1600" b="1" dirty="0">
                <a:solidFill>
                  <a:schemeClr val="dk1"/>
                </a:solidFill>
                <a:latin typeface="Calibri"/>
                <a:ea typeface="Calibri"/>
                <a:cs typeface="Calibri"/>
                <a:sym typeface="Calibri"/>
              </a:rPr>
              <a:t> </a:t>
            </a:r>
            <a:r>
              <a:rPr lang="en-US" sz="1600" b="1" dirty="0" smtClean="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hlinkClick r:id="rId3"/>
              </a:rPr>
              <a:t>http</a:t>
            </a:r>
            <a:r>
              <a:rPr lang="en-US" sz="1600" dirty="0">
                <a:solidFill>
                  <a:schemeClr val="dk1"/>
                </a:solidFill>
                <a:latin typeface="Calibri"/>
                <a:ea typeface="Calibri"/>
                <a:cs typeface="Calibri"/>
                <a:sym typeface="Calibri"/>
                <a:hlinkClick r:id="rId3"/>
              </a:rPr>
              <a:t>://</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smtClean="0">
                <a:solidFill>
                  <a:schemeClr val="dk1"/>
                </a:solidFill>
                <a:latin typeface="Calibri"/>
                <a:ea typeface="Calibri"/>
                <a:cs typeface="Calibri"/>
                <a:sym typeface="Calibri"/>
              </a:rPr>
              <a:t>**Text @lah2=2</a:t>
            </a:r>
            <a:r>
              <a:rPr lang="en-US" sz="1600" baseline="30000" dirty="0" smtClean="0">
                <a:solidFill>
                  <a:schemeClr val="dk1"/>
                </a:solidFill>
                <a:latin typeface="Calibri"/>
                <a:ea typeface="Calibri"/>
                <a:cs typeface="Calibri"/>
                <a:sym typeface="Calibri"/>
              </a:rPr>
              <a:t>nd</a:t>
            </a:r>
            <a:r>
              <a:rPr lang="en-US" sz="1600" dirty="0" smtClean="0">
                <a:solidFill>
                  <a:schemeClr val="dk1"/>
                </a:solidFill>
                <a:latin typeface="Calibri"/>
                <a:ea typeface="Calibri"/>
                <a:cs typeface="Calibri"/>
                <a:sym typeface="Calibri"/>
              </a:rPr>
              <a:t> hour, @lah4=4</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@lah5=5</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 @lah6=6</a:t>
            </a:r>
            <a:r>
              <a:rPr lang="en-US" sz="1600" baseline="30000" dirty="0" smtClean="0">
                <a:solidFill>
                  <a:schemeClr val="dk1"/>
                </a:solidFill>
                <a:latin typeface="Calibri"/>
                <a:ea typeface="Calibri"/>
                <a:cs typeface="Calibri"/>
                <a:sym typeface="Calibri"/>
              </a:rPr>
              <a:t>th</a:t>
            </a:r>
            <a:r>
              <a:rPr lang="en-US" sz="1600" dirty="0" smtClean="0">
                <a:solidFill>
                  <a:schemeClr val="dk1"/>
                </a:solidFill>
                <a:latin typeface="Calibri"/>
                <a:ea typeface="Calibri"/>
                <a:cs typeface="Calibri"/>
                <a:sym typeface="Calibri"/>
              </a:rPr>
              <a:t> hour</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0724" name="Shape 104"/>
          <p:cNvCxnSpPr>
            <a:cxnSpLocks noChangeShapeType="1"/>
          </p:cNvCxnSpPr>
          <p:nvPr/>
        </p:nvCxnSpPr>
        <p:spPr bwMode="auto">
          <a:xfrm>
            <a:off x="685800" y="990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hape 102"/>
          <p:cNvSpPr txBox="1">
            <a:spLocks noGrp="1"/>
          </p:cNvSpPr>
          <p:nvPr>
            <p:ph type="title" idx="4294967295"/>
          </p:nvPr>
        </p:nvSpPr>
        <p:spPr>
          <a:xfrm>
            <a:off x="685800" y="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9/26/14 Agenda (4</a:t>
            </a:r>
            <a:r>
              <a:rPr lang="en-US" altLang="en-US" sz="4400" baseline="30000" smtClean="0">
                <a:latin typeface="Calibri" pitchFamily="34" charset="0"/>
                <a:cs typeface="Arial" charset="0"/>
                <a:sym typeface="Calibri" pitchFamily="34" charset="0"/>
              </a:rPr>
              <a:t>th</a:t>
            </a:r>
            <a:r>
              <a:rPr lang="en-US" altLang="en-US" sz="4400" smtClean="0">
                <a:latin typeface="Calibri" pitchFamily="34" charset="0"/>
                <a:cs typeface="Arial" charset="0"/>
                <a:sym typeface="Calibri" pitchFamily="34" charset="0"/>
              </a:rPr>
              <a:t> &amp; 5</a:t>
            </a:r>
            <a:r>
              <a:rPr lang="en-US" altLang="en-US" sz="4400" baseline="30000" smtClean="0">
                <a:latin typeface="Calibri" pitchFamily="34" charset="0"/>
                <a:cs typeface="Arial" charset="0"/>
                <a:sym typeface="Calibri" pitchFamily="34" charset="0"/>
              </a:rPr>
              <a:t>th</a:t>
            </a:r>
            <a:r>
              <a:rPr lang="en-US" altLang="en-US" sz="4400" smtClean="0">
                <a:latin typeface="Calibri" pitchFamily="34" charset="0"/>
                <a:cs typeface="Arial" charset="0"/>
                <a:sym typeface="Calibri" pitchFamily="34" charset="0"/>
              </a:rPr>
              <a:t> hour)</a:t>
            </a:r>
          </a:p>
        </p:txBody>
      </p:sp>
      <p:sp>
        <p:nvSpPr>
          <p:cNvPr id="103" name="Shape 103"/>
          <p:cNvSpPr txBox="1">
            <a:spLocks noGrp="1"/>
          </p:cNvSpPr>
          <p:nvPr>
            <p:ph type="body" idx="4294967295"/>
          </p:nvPr>
        </p:nvSpPr>
        <p:spPr>
          <a:xfrm>
            <a:off x="228600" y="1066800"/>
            <a:ext cx="8458200" cy="50292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a:t>
            </a:r>
            <a:r>
              <a:rPr lang="en-US" sz="1600" b="1" dirty="0" smtClean="0">
                <a:solidFill>
                  <a:schemeClr val="dk1"/>
                </a:solidFill>
                <a:latin typeface="Calibri"/>
                <a:ea typeface="Calibri"/>
                <a:cs typeface="Calibri"/>
                <a:sym typeface="Calibri"/>
              </a:rPr>
              <a:t>:</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Write a metaphor for Oedipus as a character. Example: Oedipus is an abandoned house. There is no easy solution to the problem. People take advantage of the space, yet, no one wants to help with the doomed situation.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Student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a:t>
            </a:r>
            <a:r>
              <a:rPr lang="en-US" sz="1600" dirty="0" smtClean="0">
                <a:solidFill>
                  <a:schemeClr val="dk1"/>
                </a:solidFill>
                <a:latin typeface="Calibri"/>
                <a:ea typeface="Calibri"/>
                <a:cs typeface="Calibri"/>
                <a:sym typeface="Calibri"/>
              </a:rPr>
              <a:t>make meaning from the author’s use of literary devices in a piece of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make meaningful connections between the protagonist and individuals viewed in pop culture.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Finish Partner Assignment (Brett Favre article from Wed.)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SSR (15 minutes) + record and reflect in log</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Organize binders</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Exit Ticket: </a:t>
            </a:r>
            <a:r>
              <a:rPr lang="en-US" sz="1600" dirty="0">
                <a:solidFill>
                  <a:schemeClr val="dk1"/>
                </a:solidFill>
                <a:latin typeface="Calibri"/>
                <a:ea typeface="Calibri"/>
                <a:cs typeface="Calibri"/>
                <a:sym typeface="Calibri"/>
              </a:rPr>
              <a:t>Sign up for Google Classroom using the computers (last 10 minutes of class</a:t>
            </a:r>
            <a:r>
              <a:rPr lang="en-US" sz="1600" dirty="0" smtClean="0">
                <a:solidFill>
                  <a:schemeClr val="dk1"/>
                </a:solidFill>
                <a:latin typeface="Calibri"/>
                <a:ea typeface="Calibri"/>
                <a:cs typeface="Calibri"/>
                <a:sym typeface="Calibri"/>
              </a:rPr>
              <a:t>)</a:t>
            </a:r>
            <a:endParaRPr lang="en-US" sz="16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 </a:t>
            </a:r>
            <a:r>
              <a:rPr lang="en-US" sz="1600" dirty="0" smtClean="0">
                <a:solidFill>
                  <a:schemeClr val="dk1"/>
                </a:solidFill>
                <a:latin typeface="Calibri"/>
                <a:ea typeface="Calibri"/>
                <a:cs typeface="Calibri"/>
                <a:sym typeface="Calibri"/>
              </a:rPr>
              <a:t>Sign up for Remind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a:solidFill>
                  <a:schemeClr val="dk1"/>
                </a:solidFill>
                <a:latin typeface="Calibri"/>
                <a:ea typeface="Calibri"/>
                <a:cs typeface="Calibri"/>
                <a:sym typeface="Calibri"/>
              </a:rPr>
              <a:t>**Text @lah2=2</a:t>
            </a:r>
            <a:r>
              <a:rPr lang="en-US" sz="1600" baseline="30000" dirty="0">
                <a:solidFill>
                  <a:schemeClr val="dk1"/>
                </a:solidFill>
                <a:latin typeface="Calibri"/>
                <a:ea typeface="Calibri"/>
                <a:cs typeface="Calibri"/>
                <a:sym typeface="Calibri"/>
              </a:rPr>
              <a:t>nd</a:t>
            </a:r>
            <a:r>
              <a:rPr lang="en-US" sz="1600" dirty="0">
                <a:solidFill>
                  <a:schemeClr val="dk1"/>
                </a:solidFill>
                <a:latin typeface="Calibri"/>
                <a:ea typeface="Calibri"/>
                <a:cs typeface="Calibri"/>
                <a:sym typeface="Calibri"/>
              </a:rPr>
              <a:t> hour, @lah4=4</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@lah5=5</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@lah6=6</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Oedipus Rex On-line</a:t>
            </a:r>
            <a:r>
              <a:rPr lang="en-US" sz="1600" b="1" dirty="0">
                <a:solidFill>
                  <a:schemeClr val="dk1"/>
                </a:solidFill>
                <a:latin typeface="Calibri"/>
                <a:ea typeface="Calibri"/>
                <a:cs typeface="Calibri"/>
                <a:sym typeface="Calibri"/>
              </a:rPr>
              <a:t> </a:t>
            </a:r>
            <a:r>
              <a:rPr lang="en-US" sz="1600" b="1" dirty="0" smtClean="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hlinkClick r:id="rId3"/>
              </a:rPr>
              <a:t>http</a:t>
            </a:r>
            <a:r>
              <a:rPr lang="en-US" sz="1600" dirty="0">
                <a:solidFill>
                  <a:schemeClr val="dk1"/>
                </a:solidFill>
                <a:latin typeface="Calibri"/>
                <a:ea typeface="Calibri"/>
                <a:cs typeface="Calibri"/>
                <a:sym typeface="Calibri"/>
                <a:hlinkClick r:id="rId3"/>
              </a:rPr>
              <a:t>://</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1748" name="Shape 104"/>
          <p:cNvCxnSpPr>
            <a:cxnSpLocks noChangeShapeType="1"/>
          </p:cNvCxnSpPr>
          <p:nvPr/>
        </p:nvCxnSpPr>
        <p:spPr bwMode="auto">
          <a:xfrm>
            <a:off x="685800" y="990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hape 102"/>
          <p:cNvSpPr txBox="1">
            <a:spLocks noGrp="1"/>
          </p:cNvSpPr>
          <p:nvPr>
            <p:ph type="title" idx="4294967295"/>
          </p:nvPr>
        </p:nvSpPr>
        <p:spPr>
          <a:xfrm>
            <a:off x="685800" y="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9/26/14 Agenda (6</a:t>
            </a:r>
            <a:r>
              <a:rPr lang="en-US" altLang="en-US" sz="4400" baseline="30000" smtClean="0">
                <a:latin typeface="Calibri" pitchFamily="34" charset="0"/>
                <a:cs typeface="Arial" charset="0"/>
                <a:sym typeface="Calibri" pitchFamily="34" charset="0"/>
              </a:rPr>
              <a:t>th</a:t>
            </a:r>
            <a:r>
              <a:rPr lang="en-US" altLang="en-US" sz="4400" smtClean="0">
                <a:latin typeface="Calibri" pitchFamily="34" charset="0"/>
                <a:cs typeface="Arial" charset="0"/>
                <a:sym typeface="Calibri" pitchFamily="34" charset="0"/>
              </a:rPr>
              <a:t> hour)</a:t>
            </a:r>
          </a:p>
        </p:txBody>
      </p:sp>
      <p:sp>
        <p:nvSpPr>
          <p:cNvPr id="103" name="Shape 103"/>
          <p:cNvSpPr txBox="1">
            <a:spLocks noGrp="1"/>
          </p:cNvSpPr>
          <p:nvPr>
            <p:ph type="body" idx="4294967295"/>
          </p:nvPr>
        </p:nvSpPr>
        <p:spPr>
          <a:xfrm>
            <a:off x="228600" y="1066800"/>
            <a:ext cx="8458200" cy="5029200"/>
          </a:xfrm>
        </p:spPr>
        <p:txBody>
          <a:bodyPr tIns="45700" bIns="45700">
            <a:normAutofit lnSpcReduction="1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a:t>
            </a:r>
            <a:r>
              <a:rPr lang="en-US" sz="1600" b="1" dirty="0" smtClean="0">
                <a:solidFill>
                  <a:schemeClr val="dk1"/>
                </a:solidFill>
                <a:latin typeface="Calibri"/>
                <a:ea typeface="Calibri"/>
                <a:cs typeface="Calibri"/>
                <a:sym typeface="Calibri"/>
              </a:rPr>
              <a:t>:</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With your table, write down five norms, or “rules” that need to happen on a daily basis in order to create a successful classroom environment. Then, write down two actions that you need to perform each day in order to succeed in my class. Finally, right one suggestion for me to state what I can do to help the class succeed. **Write it all on one sheet. Write in separate colors and include your name next to your personal statements (not for the entire group). </a:t>
            </a:r>
            <a:r>
              <a:rPr lang="en-US" sz="1600" dirty="0" smtClean="0">
                <a:solidFill>
                  <a:schemeClr val="dk1"/>
                </a:solidFill>
                <a:latin typeface="Calibri"/>
                <a:ea typeface="Calibri"/>
                <a:cs typeface="Calibri"/>
                <a:sym typeface="Wingdings" panose="05000000000000000000" pitchFamily="2" charset="2"/>
              </a:rPr>
              <a:t> </a:t>
            </a:r>
            <a:endParaRPr lang="en-US" sz="1600" dirty="0" smtClean="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Student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a:t>
            </a:r>
            <a:r>
              <a:rPr lang="en-US" sz="1600" dirty="0" smtClean="0">
                <a:solidFill>
                  <a:schemeClr val="dk1"/>
                </a:solidFill>
                <a:latin typeface="Calibri"/>
                <a:ea typeface="Calibri"/>
                <a:cs typeface="Calibri"/>
                <a:sym typeface="Calibri"/>
              </a:rPr>
              <a:t>make meaning from the author’s use of literary devices in a piece of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make meaningful connections between the protagonist and individuals viewed in pop culture.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Finish Partner Assignment (Brett Favre article from Wed.)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SSR (15 minutes) + record and reflect in log</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Organize binders</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Exit Ticket: </a:t>
            </a:r>
            <a:r>
              <a:rPr lang="en-US" sz="1600" dirty="0">
                <a:solidFill>
                  <a:schemeClr val="dk1"/>
                </a:solidFill>
                <a:latin typeface="Calibri"/>
                <a:ea typeface="Calibri"/>
                <a:cs typeface="Calibri"/>
                <a:sym typeface="Calibri"/>
              </a:rPr>
              <a:t>Sign up for Google Classroom using the computers (last 10 minutes of class</a:t>
            </a:r>
            <a:r>
              <a:rPr lang="en-US" sz="1600" dirty="0" smtClean="0">
                <a:solidFill>
                  <a:schemeClr val="dk1"/>
                </a:solidFill>
                <a:latin typeface="Calibri"/>
                <a:ea typeface="Calibri"/>
                <a:cs typeface="Calibri"/>
                <a:sym typeface="Calibri"/>
              </a:rPr>
              <a:t>)</a:t>
            </a:r>
            <a:endParaRPr lang="en-US" sz="16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 </a:t>
            </a:r>
            <a:r>
              <a:rPr lang="en-US" sz="1600" dirty="0" smtClean="0">
                <a:solidFill>
                  <a:schemeClr val="dk1"/>
                </a:solidFill>
                <a:latin typeface="Calibri"/>
                <a:ea typeface="Calibri"/>
                <a:cs typeface="Calibri"/>
                <a:sym typeface="Calibri"/>
              </a:rPr>
              <a:t>Sign up for Remind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a:solidFill>
                  <a:schemeClr val="dk1"/>
                </a:solidFill>
                <a:latin typeface="Calibri"/>
                <a:ea typeface="Calibri"/>
                <a:cs typeface="Calibri"/>
                <a:sym typeface="Calibri"/>
              </a:rPr>
              <a:t>**Text @lah2=2</a:t>
            </a:r>
            <a:r>
              <a:rPr lang="en-US" sz="1600" baseline="30000" dirty="0">
                <a:solidFill>
                  <a:schemeClr val="dk1"/>
                </a:solidFill>
                <a:latin typeface="Calibri"/>
                <a:ea typeface="Calibri"/>
                <a:cs typeface="Calibri"/>
                <a:sym typeface="Calibri"/>
              </a:rPr>
              <a:t>nd</a:t>
            </a:r>
            <a:r>
              <a:rPr lang="en-US" sz="1600" dirty="0">
                <a:solidFill>
                  <a:schemeClr val="dk1"/>
                </a:solidFill>
                <a:latin typeface="Calibri"/>
                <a:ea typeface="Calibri"/>
                <a:cs typeface="Calibri"/>
                <a:sym typeface="Calibri"/>
              </a:rPr>
              <a:t> hour, @lah4=4</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@lah5=5</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@lah6=6</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Oedipus Rex On-line</a:t>
            </a:r>
            <a:r>
              <a:rPr lang="en-US" sz="1600" b="1" dirty="0">
                <a:solidFill>
                  <a:schemeClr val="dk1"/>
                </a:solidFill>
                <a:latin typeface="Calibri"/>
                <a:ea typeface="Calibri"/>
                <a:cs typeface="Calibri"/>
                <a:sym typeface="Calibri"/>
              </a:rPr>
              <a:t> </a:t>
            </a:r>
            <a:r>
              <a:rPr lang="en-US" sz="1600" b="1" dirty="0" smtClean="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hlinkClick r:id="rId3"/>
              </a:rPr>
              <a:t>http</a:t>
            </a:r>
            <a:r>
              <a:rPr lang="en-US" sz="1600" dirty="0">
                <a:solidFill>
                  <a:schemeClr val="dk1"/>
                </a:solidFill>
                <a:latin typeface="Calibri"/>
                <a:ea typeface="Calibri"/>
                <a:cs typeface="Calibri"/>
                <a:sym typeface="Calibri"/>
                <a:hlinkClick r:id="rId3"/>
              </a:rPr>
              <a:t>://</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2772" name="Shape 104"/>
          <p:cNvCxnSpPr>
            <a:cxnSpLocks noChangeShapeType="1"/>
          </p:cNvCxnSpPr>
          <p:nvPr/>
        </p:nvCxnSpPr>
        <p:spPr bwMode="auto">
          <a:xfrm>
            <a:off x="685800" y="990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hape 102"/>
          <p:cNvSpPr txBox="1">
            <a:spLocks noGrp="1"/>
          </p:cNvSpPr>
          <p:nvPr>
            <p:ph type="title" idx="4294967295"/>
          </p:nvPr>
        </p:nvSpPr>
        <p:spPr>
          <a:xfrm>
            <a:off x="685800" y="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9/29/14 Agenda </a:t>
            </a:r>
          </a:p>
        </p:txBody>
      </p:sp>
      <p:sp>
        <p:nvSpPr>
          <p:cNvPr id="103" name="Shape 103"/>
          <p:cNvSpPr txBox="1">
            <a:spLocks noGrp="1"/>
          </p:cNvSpPr>
          <p:nvPr>
            <p:ph type="body" idx="4294967295"/>
          </p:nvPr>
        </p:nvSpPr>
        <p:spPr>
          <a:xfrm>
            <a:off x="228600" y="1066800"/>
            <a:ext cx="8458200" cy="50292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Task</a:t>
            </a:r>
            <a:r>
              <a:rPr lang="en-US" sz="1600" b="1" dirty="0" smtClean="0">
                <a:solidFill>
                  <a:schemeClr val="dk1"/>
                </a:solidFill>
                <a:latin typeface="Calibri"/>
                <a:ea typeface="Calibri"/>
                <a:cs typeface="Calibri"/>
                <a:sym typeface="Calibri"/>
              </a:rPr>
              <a:t>:</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Do you think Oedipus is a strong leader? Why or why not? Include textual evidence to support your answer. Provide additional reasons to explain your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Student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a:t>
            </a:r>
            <a:r>
              <a:rPr lang="en-US" sz="1600" dirty="0" smtClean="0">
                <a:solidFill>
                  <a:schemeClr val="dk1"/>
                </a:solidFill>
                <a:latin typeface="Calibri"/>
                <a:ea typeface="Calibri"/>
                <a:cs typeface="Calibri"/>
                <a:sym typeface="Calibri"/>
              </a:rPr>
              <a:t>make meaning from the author’s use of literary devices in a piece of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make meaningful connections between the protagonist and individuals viewed in pop culture.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Organize binders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Assign Roles and Read Scene 3 (as a class)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Complete Window Notes for Scene 3 (do not turn in, it will be in a packet with Scene 4).</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Exit Ticket: </a:t>
            </a:r>
            <a:r>
              <a:rPr lang="en-US" sz="1600" dirty="0" smtClean="0">
                <a:solidFill>
                  <a:schemeClr val="dk1"/>
                </a:solidFill>
                <a:latin typeface="Calibri"/>
                <a:ea typeface="Calibri"/>
                <a:cs typeface="Calibri"/>
                <a:sym typeface="Calibri"/>
              </a:rPr>
              <a:t>Write a four sentence response to the following question: How are Oedipus and Jocasta’s (</a:t>
            </a:r>
            <a:r>
              <a:rPr lang="en-US" sz="1600" dirty="0" err="1" smtClean="0">
                <a:solidFill>
                  <a:schemeClr val="dk1"/>
                </a:solidFill>
                <a:latin typeface="Calibri"/>
                <a:ea typeface="Calibri"/>
                <a:cs typeface="Calibri"/>
                <a:sym typeface="Calibri"/>
              </a:rPr>
              <a:t>Iocaste</a:t>
            </a:r>
            <a:r>
              <a:rPr lang="en-US" sz="1600" dirty="0" smtClean="0">
                <a:solidFill>
                  <a:schemeClr val="dk1"/>
                </a:solidFill>
                <a:latin typeface="Calibri"/>
                <a:ea typeface="Calibri"/>
                <a:cs typeface="Calibri"/>
                <a:sym typeface="Calibri"/>
              </a:rPr>
              <a:t>) character similar? Include at least 2 characteristics, a quote from the text to support, and a thorough explanation. </a:t>
            </a:r>
            <a:r>
              <a:rPr lang="en-US" sz="1600" dirty="0" smtClean="0">
                <a:solidFill>
                  <a:schemeClr val="dk1"/>
                </a:solidFill>
                <a:latin typeface="Calibri"/>
                <a:ea typeface="Calibri"/>
                <a:cs typeface="Calibri"/>
                <a:sym typeface="Wingdings" panose="05000000000000000000" pitchFamily="2" charset="2"/>
              </a:rPr>
              <a:t></a:t>
            </a:r>
            <a:endParaRPr lang="en-US" sz="16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 </a:t>
            </a:r>
            <a:r>
              <a:rPr lang="en-US" sz="1600" dirty="0" smtClean="0">
                <a:solidFill>
                  <a:schemeClr val="dk1"/>
                </a:solidFill>
                <a:latin typeface="Calibri"/>
                <a:ea typeface="Calibri"/>
                <a:cs typeface="Calibri"/>
                <a:sym typeface="Calibri"/>
              </a:rPr>
              <a:t>Sign up for Remind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a:solidFill>
                  <a:schemeClr val="dk1"/>
                </a:solidFill>
                <a:latin typeface="Calibri"/>
                <a:ea typeface="Calibri"/>
                <a:cs typeface="Calibri"/>
                <a:sym typeface="Calibri"/>
              </a:rPr>
              <a:t>**Text @lah2=2</a:t>
            </a:r>
            <a:r>
              <a:rPr lang="en-US" sz="1600" baseline="30000" dirty="0">
                <a:solidFill>
                  <a:schemeClr val="dk1"/>
                </a:solidFill>
                <a:latin typeface="Calibri"/>
                <a:ea typeface="Calibri"/>
                <a:cs typeface="Calibri"/>
                <a:sym typeface="Calibri"/>
              </a:rPr>
              <a:t>nd</a:t>
            </a:r>
            <a:r>
              <a:rPr lang="en-US" sz="1600" dirty="0">
                <a:solidFill>
                  <a:schemeClr val="dk1"/>
                </a:solidFill>
                <a:latin typeface="Calibri"/>
                <a:ea typeface="Calibri"/>
                <a:cs typeface="Calibri"/>
                <a:sym typeface="Calibri"/>
              </a:rPr>
              <a:t> hour, @lah4=4</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@lah5=5</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@lah6=6</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Oedipus Rex On-line</a:t>
            </a:r>
            <a:r>
              <a:rPr lang="en-US" sz="1600" b="1" dirty="0">
                <a:solidFill>
                  <a:schemeClr val="dk1"/>
                </a:solidFill>
                <a:latin typeface="Calibri"/>
                <a:ea typeface="Calibri"/>
                <a:cs typeface="Calibri"/>
                <a:sym typeface="Calibri"/>
              </a:rPr>
              <a:t> </a:t>
            </a:r>
            <a:r>
              <a:rPr lang="en-US" sz="1600" b="1" dirty="0" smtClean="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hlinkClick r:id="rId3"/>
              </a:rPr>
              <a:t>http</a:t>
            </a:r>
            <a:r>
              <a:rPr lang="en-US" sz="1600" dirty="0">
                <a:solidFill>
                  <a:schemeClr val="dk1"/>
                </a:solidFill>
                <a:latin typeface="Calibri"/>
                <a:ea typeface="Calibri"/>
                <a:cs typeface="Calibri"/>
                <a:sym typeface="Calibri"/>
                <a:hlinkClick r:id="rId3"/>
              </a:rPr>
              <a:t>://</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3796" name="Shape 104"/>
          <p:cNvCxnSpPr>
            <a:cxnSpLocks noChangeShapeType="1"/>
          </p:cNvCxnSpPr>
          <p:nvPr/>
        </p:nvCxnSpPr>
        <p:spPr bwMode="auto">
          <a:xfrm>
            <a:off x="685800" y="990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hape 102"/>
          <p:cNvSpPr txBox="1">
            <a:spLocks noGrp="1"/>
          </p:cNvSpPr>
          <p:nvPr>
            <p:ph type="title" idx="4294967295"/>
          </p:nvPr>
        </p:nvSpPr>
        <p:spPr>
          <a:xfrm>
            <a:off x="685800" y="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9/30/14 Agenda </a:t>
            </a:r>
          </a:p>
        </p:txBody>
      </p:sp>
      <p:sp>
        <p:nvSpPr>
          <p:cNvPr id="103" name="Shape 103"/>
          <p:cNvSpPr txBox="1">
            <a:spLocks noGrp="1"/>
          </p:cNvSpPr>
          <p:nvPr>
            <p:ph type="body" idx="4294967295"/>
          </p:nvPr>
        </p:nvSpPr>
        <p:spPr>
          <a:xfrm>
            <a:off x="228600" y="1066800"/>
            <a:ext cx="8458200" cy="50292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Task: </a:t>
            </a:r>
            <a:r>
              <a:rPr lang="en-US" sz="1600" dirty="0" smtClean="0">
                <a:solidFill>
                  <a:schemeClr val="dk1"/>
                </a:solidFill>
                <a:latin typeface="Calibri"/>
                <a:ea typeface="Calibri"/>
                <a:cs typeface="Calibri"/>
                <a:sym typeface="Calibri"/>
              </a:rPr>
              <a:t>Write </a:t>
            </a:r>
            <a:r>
              <a:rPr lang="en-US" sz="1600" dirty="0">
                <a:solidFill>
                  <a:schemeClr val="dk1"/>
                </a:solidFill>
                <a:latin typeface="Calibri"/>
                <a:ea typeface="Calibri"/>
                <a:cs typeface="Calibri"/>
                <a:sym typeface="Calibri"/>
              </a:rPr>
              <a:t>a four sentence response to the following question: How are Oedipus and Jocasta’s (</a:t>
            </a:r>
            <a:r>
              <a:rPr lang="en-US" sz="1600" dirty="0" err="1">
                <a:solidFill>
                  <a:schemeClr val="dk1"/>
                </a:solidFill>
                <a:latin typeface="Calibri"/>
                <a:ea typeface="Calibri"/>
                <a:cs typeface="Calibri"/>
                <a:sym typeface="Calibri"/>
              </a:rPr>
              <a:t>Iocaste</a:t>
            </a:r>
            <a:r>
              <a:rPr lang="en-US" sz="1600" dirty="0">
                <a:solidFill>
                  <a:schemeClr val="dk1"/>
                </a:solidFill>
                <a:latin typeface="Calibri"/>
                <a:ea typeface="Calibri"/>
                <a:cs typeface="Calibri"/>
                <a:sym typeface="Calibri"/>
              </a:rPr>
              <a:t>) character similar? Include at least 2 characteristics, a quote from the text to support, and a thorough explanation. </a:t>
            </a:r>
            <a:r>
              <a:rPr lang="en-US" sz="1600" dirty="0" smtClean="0">
                <a:solidFill>
                  <a:schemeClr val="dk1"/>
                </a:solidFill>
                <a:latin typeface="Calibri"/>
                <a:ea typeface="Calibri"/>
                <a:cs typeface="Calibri"/>
                <a:sym typeface="Wingdings" panose="05000000000000000000" pitchFamily="2" charset="2"/>
              </a:rPr>
              <a:t></a:t>
            </a:r>
            <a:endParaRPr lang="en-US" sz="1600" dirty="0" smtClean="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Student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a:t>
            </a:r>
            <a:r>
              <a:rPr lang="en-US" sz="1600" dirty="0" smtClean="0">
                <a:solidFill>
                  <a:schemeClr val="dk1"/>
                </a:solidFill>
                <a:latin typeface="Calibri"/>
                <a:ea typeface="Calibri"/>
                <a:cs typeface="Calibri"/>
                <a:sym typeface="Calibri"/>
              </a:rPr>
              <a:t>make meaning from the author’s use of literary devices in a piece of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make meaningful connections between the protagonist and individuals viewed in pop culture. </a:t>
            </a:r>
            <a:endParaRPr lang="en-US" sz="16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In Class Activities</a:t>
            </a:r>
            <a:r>
              <a:rPr lang="en-US" sz="1600" b="1" dirty="0" smtClean="0">
                <a:solidFill>
                  <a:schemeClr val="dk1"/>
                </a:solidFill>
                <a:latin typeface="Calibri"/>
                <a:ea typeface="Calibri"/>
                <a:cs typeface="Calibri"/>
                <a:sym typeface="Calibri"/>
              </a:rPr>
              <a:t>:</a:t>
            </a:r>
            <a:endParaRPr lang="en-US" sz="16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Complete Window Notes for Scene 3 (turn in at the end of the hour)</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Character Sketch Activity (groups of 3)</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Exit Ticket: </a:t>
            </a:r>
            <a:r>
              <a:rPr lang="en-US" sz="1600" dirty="0" smtClean="0">
                <a:solidFill>
                  <a:schemeClr val="dk1"/>
                </a:solidFill>
                <a:latin typeface="Calibri"/>
                <a:ea typeface="Calibri"/>
                <a:cs typeface="Calibri"/>
                <a:sym typeface="Calibri"/>
              </a:rPr>
              <a:t>Write a four sentence response to the following question: How are Oedipus and Jocasta’s (</a:t>
            </a:r>
            <a:r>
              <a:rPr lang="en-US" sz="1600" dirty="0" err="1" smtClean="0">
                <a:solidFill>
                  <a:schemeClr val="dk1"/>
                </a:solidFill>
                <a:latin typeface="Calibri"/>
                <a:ea typeface="Calibri"/>
                <a:cs typeface="Calibri"/>
                <a:sym typeface="Calibri"/>
              </a:rPr>
              <a:t>Iocaste</a:t>
            </a:r>
            <a:r>
              <a:rPr lang="en-US" sz="1600" dirty="0" smtClean="0">
                <a:solidFill>
                  <a:schemeClr val="dk1"/>
                </a:solidFill>
                <a:latin typeface="Calibri"/>
                <a:ea typeface="Calibri"/>
                <a:cs typeface="Calibri"/>
                <a:sym typeface="Calibri"/>
              </a:rPr>
              <a:t>) character similar? Include at least 2 characteristics, a quote from the text to support, and a thorough explanation. </a:t>
            </a:r>
            <a:r>
              <a:rPr lang="en-US" sz="1600" dirty="0" smtClean="0">
                <a:solidFill>
                  <a:schemeClr val="dk1"/>
                </a:solidFill>
                <a:latin typeface="Calibri"/>
                <a:ea typeface="Calibri"/>
                <a:cs typeface="Calibri"/>
                <a:sym typeface="Wingdings" panose="05000000000000000000" pitchFamily="2" charset="2"/>
              </a:rPr>
              <a:t></a:t>
            </a:r>
            <a:endParaRPr lang="en-US" sz="16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 </a:t>
            </a:r>
            <a:r>
              <a:rPr lang="en-US" sz="1600" dirty="0" smtClean="0">
                <a:solidFill>
                  <a:schemeClr val="dk1"/>
                </a:solidFill>
                <a:latin typeface="Calibri"/>
                <a:ea typeface="Calibri"/>
                <a:cs typeface="Calibri"/>
                <a:sym typeface="Calibri"/>
              </a:rPr>
              <a:t>Sign up for Remind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a:solidFill>
                  <a:schemeClr val="dk1"/>
                </a:solidFill>
                <a:latin typeface="Calibri"/>
                <a:ea typeface="Calibri"/>
                <a:cs typeface="Calibri"/>
                <a:sym typeface="Calibri"/>
              </a:rPr>
              <a:t>**Text @lah2=2</a:t>
            </a:r>
            <a:r>
              <a:rPr lang="en-US" sz="1600" baseline="30000" dirty="0">
                <a:solidFill>
                  <a:schemeClr val="dk1"/>
                </a:solidFill>
                <a:latin typeface="Calibri"/>
                <a:ea typeface="Calibri"/>
                <a:cs typeface="Calibri"/>
                <a:sym typeface="Calibri"/>
              </a:rPr>
              <a:t>nd</a:t>
            </a:r>
            <a:r>
              <a:rPr lang="en-US" sz="1600" dirty="0">
                <a:solidFill>
                  <a:schemeClr val="dk1"/>
                </a:solidFill>
                <a:latin typeface="Calibri"/>
                <a:ea typeface="Calibri"/>
                <a:cs typeface="Calibri"/>
                <a:sym typeface="Calibri"/>
              </a:rPr>
              <a:t> hour, @lah4=4</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@lah5=5</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@lah6=6</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Oedipus Rex On-line</a:t>
            </a:r>
            <a:r>
              <a:rPr lang="en-US" sz="1600" b="1" dirty="0">
                <a:solidFill>
                  <a:schemeClr val="dk1"/>
                </a:solidFill>
                <a:latin typeface="Calibri"/>
                <a:ea typeface="Calibri"/>
                <a:cs typeface="Calibri"/>
                <a:sym typeface="Calibri"/>
              </a:rPr>
              <a:t> </a:t>
            </a:r>
            <a:r>
              <a:rPr lang="en-US" sz="1600" b="1" dirty="0" smtClean="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hlinkClick r:id="rId3"/>
              </a:rPr>
              <a:t>http</a:t>
            </a:r>
            <a:r>
              <a:rPr lang="en-US" sz="1600" dirty="0">
                <a:solidFill>
                  <a:schemeClr val="dk1"/>
                </a:solidFill>
                <a:latin typeface="Calibri"/>
                <a:ea typeface="Calibri"/>
                <a:cs typeface="Calibri"/>
                <a:sym typeface="Calibri"/>
                <a:hlinkClick r:id="rId3"/>
              </a:rPr>
              <a:t>://</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4820" name="Shape 104"/>
          <p:cNvCxnSpPr>
            <a:cxnSpLocks noChangeShapeType="1"/>
          </p:cNvCxnSpPr>
          <p:nvPr/>
        </p:nvCxnSpPr>
        <p:spPr bwMode="auto">
          <a:xfrm>
            <a:off x="685800" y="990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hape 102"/>
          <p:cNvSpPr txBox="1">
            <a:spLocks noGrp="1"/>
          </p:cNvSpPr>
          <p:nvPr>
            <p:ph type="title" idx="4294967295"/>
          </p:nvPr>
        </p:nvSpPr>
        <p:spPr>
          <a:xfrm>
            <a:off x="685800" y="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10/1/14 Agenda </a:t>
            </a:r>
          </a:p>
        </p:txBody>
      </p:sp>
      <p:sp>
        <p:nvSpPr>
          <p:cNvPr id="103" name="Shape 103"/>
          <p:cNvSpPr txBox="1">
            <a:spLocks noGrp="1"/>
          </p:cNvSpPr>
          <p:nvPr>
            <p:ph type="body" idx="4294967295"/>
          </p:nvPr>
        </p:nvSpPr>
        <p:spPr>
          <a:xfrm>
            <a:off x="228600" y="1066800"/>
            <a:ext cx="8458200" cy="5029200"/>
          </a:xfrm>
        </p:spPr>
        <p:txBody>
          <a:bodyPr tIns="45700" bIns="45700">
            <a:normAutofit lnSpcReduction="1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Task: </a:t>
            </a:r>
            <a:r>
              <a:rPr lang="en-US" sz="1600" dirty="0" smtClean="0">
                <a:solidFill>
                  <a:schemeClr val="dk1"/>
                </a:solidFill>
                <a:latin typeface="Calibri"/>
                <a:ea typeface="Calibri"/>
                <a:cs typeface="Calibri"/>
                <a:sym typeface="Calibri"/>
              </a:rPr>
              <a:t>Continue working on your group posters, “Character Sketch” (you will have 20 minutes or you will turn it in first thing tomorrow).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Student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Daily </a:t>
            </a:r>
            <a:r>
              <a:rPr lang="en-US" sz="1600" b="1" dirty="0">
                <a:solidFill>
                  <a:schemeClr val="dk1"/>
                </a:solidFill>
                <a:latin typeface="Calibri"/>
                <a:ea typeface="Calibri"/>
                <a:cs typeface="Calibri"/>
                <a:sym typeface="Calibri"/>
              </a:rPr>
              <a:t>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I can </a:t>
            </a:r>
            <a:r>
              <a:rPr lang="en-US" sz="1600" dirty="0" smtClean="0">
                <a:solidFill>
                  <a:schemeClr val="dk1"/>
                </a:solidFill>
                <a:latin typeface="Calibri"/>
                <a:ea typeface="Calibri"/>
                <a:cs typeface="Calibri"/>
                <a:sym typeface="Calibri"/>
              </a:rPr>
              <a:t>cite strong and thorough textual evidence to support analysis of what the text says explicitly.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I can determine the meaning of words and phrases as they are used in text, including figurative and connotative meanings.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In </a:t>
            </a:r>
            <a:r>
              <a:rPr lang="en-US" sz="1600" b="1" dirty="0">
                <a:solidFill>
                  <a:schemeClr val="dk1"/>
                </a:solidFill>
                <a:latin typeface="Calibri"/>
                <a:ea typeface="Calibri"/>
                <a:cs typeface="Calibri"/>
                <a:sym typeface="Calibri"/>
              </a:rPr>
              <a:t>Class Activities:</a:t>
            </a:r>
            <a:endParaRPr lang="en-US" sz="1600"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Character Sketch Activity (groups of 3)</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Check in Window Notes for Scene 3 w/ me (if you didn’t turn in the assignment, yesterday). </a:t>
            </a:r>
            <a:endParaRPr lang="en-US" sz="1600"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a:solidFill>
                  <a:schemeClr val="dk1"/>
                </a:solidFill>
                <a:latin typeface="Calibri"/>
                <a:ea typeface="Calibri"/>
                <a:cs typeface="Calibri"/>
                <a:sym typeface="Calibri"/>
              </a:rPr>
              <a:t>Exit Ticket: Play “</a:t>
            </a:r>
            <a:r>
              <a:rPr lang="en-US" sz="1600" dirty="0">
                <a:solidFill>
                  <a:schemeClr val="dk1"/>
                </a:solidFill>
                <a:latin typeface="Calibri"/>
                <a:ea typeface="Calibri"/>
                <a:cs typeface="Calibri"/>
                <a:sym typeface="Calibri"/>
              </a:rPr>
              <a:t>I have this word, ________, who has the definition?” **Find your partner and then create a sentence/example using the vocabulary term or character’s name. </a:t>
            </a:r>
            <a:endParaRPr lang="en-US" sz="16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Homework: Study for your quiz on Scenes 2 and 3</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dirty="0" smtClean="0">
                <a:solidFill>
                  <a:schemeClr val="dk1"/>
                </a:solidFill>
                <a:latin typeface="Calibri"/>
                <a:ea typeface="Calibri"/>
                <a:cs typeface="Calibri"/>
                <a:sym typeface="Calibri"/>
              </a:rPr>
              <a:t>Sign up for Remind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1600" dirty="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1600" dirty="0">
                <a:solidFill>
                  <a:schemeClr val="dk1"/>
                </a:solidFill>
                <a:latin typeface="Calibri"/>
                <a:ea typeface="Calibri"/>
                <a:cs typeface="Calibri"/>
                <a:sym typeface="Calibri"/>
              </a:rPr>
              <a:t>**Text @lah2=2</a:t>
            </a:r>
            <a:r>
              <a:rPr lang="en-US" sz="1600" baseline="30000" dirty="0">
                <a:solidFill>
                  <a:schemeClr val="dk1"/>
                </a:solidFill>
                <a:latin typeface="Calibri"/>
                <a:ea typeface="Calibri"/>
                <a:cs typeface="Calibri"/>
                <a:sym typeface="Calibri"/>
              </a:rPr>
              <a:t>nd</a:t>
            </a:r>
            <a:r>
              <a:rPr lang="en-US" sz="1600" dirty="0">
                <a:solidFill>
                  <a:schemeClr val="dk1"/>
                </a:solidFill>
                <a:latin typeface="Calibri"/>
                <a:ea typeface="Calibri"/>
                <a:cs typeface="Calibri"/>
                <a:sym typeface="Calibri"/>
              </a:rPr>
              <a:t> hour, @lah4=4</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@lah5=5</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hour, @lah6=6</a:t>
            </a:r>
            <a:r>
              <a:rPr lang="en-US" sz="1600" baseline="30000" dirty="0">
                <a:solidFill>
                  <a:schemeClr val="dk1"/>
                </a:solidFill>
                <a:latin typeface="Calibri"/>
                <a:ea typeface="Calibri"/>
                <a:cs typeface="Calibri"/>
                <a:sym typeface="Calibri"/>
              </a:rPr>
              <a:t>th</a:t>
            </a:r>
            <a:r>
              <a:rPr lang="en-US" sz="1600" dirty="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rPr>
              <a:t>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1600" b="1" dirty="0" smtClean="0">
                <a:solidFill>
                  <a:schemeClr val="dk1"/>
                </a:solidFill>
                <a:latin typeface="Calibri"/>
                <a:ea typeface="Calibri"/>
                <a:cs typeface="Calibri"/>
                <a:sym typeface="Calibri"/>
              </a:rPr>
              <a:t>Oedipus Rex On-line</a:t>
            </a:r>
            <a:r>
              <a:rPr lang="en-US" sz="1600" b="1" dirty="0">
                <a:solidFill>
                  <a:schemeClr val="dk1"/>
                </a:solidFill>
                <a:latin typeface="Calibri"/>
                <a:ea typeface="Calibri"/>
                <a:cs typeface="Calibri"/>
                <a:sym typeface="Calibri"/>
              </a:rPr>
              <a:t> </a:t>
            </a:r>
            <a:r>
              <a:rPr lang="en-US" sz="1600" b="1" dirty="0" smtClean="0">
                <a:solidFill>
                  <a:schemeClr val="dk1"/>
                </a:solidFill>
                <a:latin typeface="Calibri"/>
                <a:ea typeface="Calibri"/>
                <a:cs typeface="Calibri"/>
                <a:sym typeface="Calibri"/>
              </a:rPr>
              <a:t>= </a:t>
            </a:r>
            <a:r>
              <a:rPr lang="en-US" sz="1600" dirty="0" smtClean="0">
                <a:solidFill>
                  <a:schemeClr val="dk1"/>
                </a:solidFill>
                <a:latin typeface="Calibri"/>
                <a:ea typeface="Calibri"/>
                <a:cs typeface="Calibri"/>
                <a:sym typeface="Calibri"/>
                <a:hlinkClick r:id="rId3"/>
              </a:rPr>
              <a:t>http</a:t>
            </a:r>
            <a:r>
              <a:rPr lang="en-US" sz="1600" dirty="0">
                <a:solidFill>
                  <a:schemeClr val="dk1"/>
                </a:solidFill>
                <a:latin typeface="Calibri"/>
                <a:ea typeface="Calibri"/>
                <a:cs typeface="Calibri"/>
                <a:sym typeface="Calibri"/>
                <a:hlinkClick r:id="rId3"/>
              </a:rPr>
              <a:t>://</a:t>
            </a:r>
            <a:r>
              <a:rPr lang="en-US" sz="1600" dirty="0" smtClean="0">
                <a:solidFill>
                  <a:schemeClr val="dk1"/>
                </a:solidFill>
                <a:latin typeface="Calibri"/>
                <a:ea typeface="Calibri"/>
                <a:cs typeface="Calibri"/>
                <a:sym typeface="Calibri"/>
                <a:hlinkClick r:id="rId3"/>
              </a:rPr>
              <a:t>hphs.edclick.com/uploads/45/f131850.pdf</a:t>
            </a:r>
            <a:endParaRPr lang="en-US" sz="1600" dirty="0" smtClean="0">
              <a:solidFill>
                <a:schemeClr val="dk1"/>
              </a:solidFill>
              <a:latin typeface="Calibri"/>
              <a:ea typeface="Calibri"/>
              <a:cs typeface="Calibri"/>
              <a:sym typeface="Calibri"/>
            </a:endParaRP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5844" name="Shape 104"/>
          <p:cNvCxnSpPr>
            <a:cxnSpLocks noChangeShapeType="1"/>
          </p:cNvCxnSpPr>
          <p:nvPr/>
        </p:nvCxnSpPr>
        <p:spPr bwMode="auto">
          <a:xfrm>
            <a:off x="685800" y="990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102"/>
          <p:cNvSpPr txBox="1">
            <a:spLocks noGrp="1"/>
          </p:cNvSpPr>
          <p:nvPr>
            <p:ph type="title" idx="4294967295"/>
          </p:nvPr>
        </p:nvSpPr>
        <p:spPr>
          <a:xfrm>
            <a:off x="685800" y="0"/>
            <a:ext cx="7772400" cy="1143000"/>
          </a:xfrm>
        </p:spPr>
        <p:txBody>
          <a:bodyPr tIns="45700" bIns="45700" anchorCtr="1"/>
          <a:lstStyle/>
          <a:p>
            <a:pPr algn="ctr" eaLnBrk="1" hangingPunct="1">
              <a:buClr>
                <a:srgbClr val="000000"/>
              </a:buClr>
              <a:buSzPct val="25000"/>
              <a:buFont typeface="Calibri" pitchFamily="34" charset="0"/>
              <a:buNone/>
            </a:pPr>
            <a:r>
              <a:rPr lang="en-US" altLang="en-US" sz="4400" smtClean="0">
                <a:latin typeface="Calibri" pitchFamily="34" charset="0"/>
                <a:cs typeface="Arial" charset="0"/>
                <a:sym typeface="Calibri" pitchFamily="34" charset="0"/>
              </a:rPr>
              <a:t>10/2/14 Agenda </a:t>
            </a:r>
          </a:p>
        </p:txBody>
      </p:sp>
      <p:sp>
        <p:nvSpPr>
          <p:cNvPr id="103" name="Shape 103"/>
          <p:cNvSpPr txBox="1">
            <a:spLocks noGrp="1"/>
          </p:cNvSpPr>
          <p:nvPr>
            <p:ph type="body" idx="4294967295"/>
          </p:nvPr>
        </p:nvSpPr>
        <p:spPr>
          <a:xfrm>
            <a:off x="228600" y="1066800"/>
            <a:ext cx="8458200" cy="5715000"/>
          </a:xfrm>
        </p:spPr>
        <p:txBody>
          <a:bodyPr tIns="45700" bIns="45700">
            <a:normAutofit fontScale="325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4900" b="1" dirty="0" smtClean="0">
                <a:solidFill>
                  <a:schemeClr val="dk1"/>
                </a:solidFill>
                <a:latin typeface="Calibri"/>
                <a:ea typeface="Calibri"/>
                <a:cs typeface="Calibri"/>
                <a:sym typeface="Calibri"/>
              </a:rPr>
              <a:t>Bell Work: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4900" b="1" dirty="0" smtClean="0">
                <a:solidFill>
                  <a:schemeClr val="dk1"/>
                </a:solidFill>
                <a:latin typeface="Calibri"/>
                <a:ea typeface="Calibri"/>
                <a:cs typeface="Calibri"/>
                <a:sym typeface="Calibri"/>
              </a:rPr>
              <a:t>Task: </a:t>
            </a:r>
            <a:r>
              <a:rPr lang="en-US" sz="4900" dirty="0" smtClean="0">
                <a:solidFill>
                  <a:schemeClr val="dk1"/>
                </a:solidFill>
                <a:latin typeface="Calibri"/>
                <a:ea typeface="Calibri"/>
                <a:cs typeface="Calibri"/>
                <a:sym typeface="Calibri"/>
              </a:rPr>
              <a:t>Play a quick review game for the quiz, “I have this word, ___________, who has the definition/description?”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4900" b="1" dirty="0" smtClean="0">
                <a:solidFill>
                  <a:schemeClr val="dk1"/>
                </a:solidFill>
                <a:latin typeface="Calibri"/>
                <a:ea typeface="Calibri"/>
                <a:cs typeface="Calibri"/>
                <a:sym typeface="Calibri"/>
              </a:rPr>
              <a:t>Student Response: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4900" b="1" dirty="0" smtClean="0">
                <a:solidFill>
                  <a:schemeClr val="dk1"/>
                </a:solidFill>
                <a:latin typeface="Calibri"/>
                <a:ea typeface="Calibri"/>
                <a:cs typeface="Calibri"/>
                <a:sym typeface="Calibri"/>
              </a:rPr>
              <a:t>Daily 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4900" dirty="0" smtClean="0">
                <a:solidFill>
                  <a:schemeClr val="dk1"/>
                </a:solidFill>
                <a:latin typeface="Calibri"/>
                <a:ea typeface="Calibri"/>
                <a:cs typeface="Calibri"/>
                <a:sym typeface="Calibri"/>
              </a:rPr>
              <a:t>I can cite strong and thorough textual evidence to support analysis of what the text says explicitly.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4900" dirty="0" smtClean="0">
                <a:solidFill>
                  <a:schemeClr val="dk1"/>
                </a:solidFill>
                <a:latin typeface="Calibri"/>
                <a:ea typeface="Calibri"/>
                <a:cs typeface="Calibri"/>
                <a:sym typeface="Calibri"/>
              </a:rPr>
              <a:t>I can determine the meaning of words and phrases as they are used in text, including figurative and connotative meanings.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4900" b="1" dirty="0" smtClean="0">
                <a:solidFill>
                  <a:schemeClr val="dk1"/>
                </a:solidFill>
                <a:latin typeface="Calibri"/>
                <a:ea typeface="Calibri"/>
                <a:cs typeface="Calibri"/>
                <a:sym typeface="Calibri"/>
              </a:rPr>
              <a:t>In Class Activities:</a:t>
            </a:r>
            <a:endParaRPr lang="en-US" sz="4900" dirty="0" smtClean="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4900" dirty="0" smtClean="0">
                <a:solidFill>
                  <a:schemeClr val="dk1"/>
                </a:solidFill>
                <a:latin typeface="Calibri"/>
                <a:ea typeface="Calibri"/>
                <a:cs typeface="Calibri"/>
                <a:sym typeface="Calibri"/>
              </a:rPr>
              <a:t>Review Game, “I have this word, _________________, who has the definition/description?” (10 minutes). When you find your match, you will create a sentence using the vocabulary term or character’s name.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4900" dirty="0" smtClean="0">
                <a:solidFill>
                  <a:schemeClr val="dk1"/>
                </a:solidFill>
                <a:latin typeface="Calibri"/>
                <a:ea typeface="Calibri"/>
                <a:cs typeface="Calibri"/>
                <a:sym typeface="Calibri"/>
              </a:rPr>
              <a:t>Take quiz on Scenes 2 &amp; 3 from Oedipus Rex. Make sure to fill out the </a:t>
            </a:r>
            <a:r>
              <a:rPr lang="en-US" sz="4900" dirty="0" err="1" smtClean="0">
                <a:solidFill>
                  <a:schemeClr val="dk1"/>
                </a:solidFill>
                <a:latin typeface="Calibri"/>
                <a:ea typeface="Calibri"/>
                <a:cs typeface="Calibri"/>
                <a:sym typeface="Calibri"/>
              </a:rPr>
              <a:t>scantron</a:t>
            </a:r>
            <a:r>
              <a:rPr lang="en-US" sz="4900" dirty="0" smtClean="0">
                <a:solidFill>
                  <a:schemeClr val="dk1"/>
                </a:solidFill>
                <a:latin typeface="Calibri"/>
                <a:ea typeface="Calibri"/>
                <a:cs typeface="Calibri"/>
                <a:sym typeface="Calibri"/>
              </a:rPr>
              <a:t> and record the correct version.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4900" dirty="0" smtClean="0">
                <a:solidFill>
                  <a:schemeClr val="dk1"/>
                </a:solidFill>
                <a:latin typeface="Calibri"/>
                <a:ea typeface="Calibri"/>
                <a:cs typeface="Calibri"/>
                <a:sym typeface="Calibri"/>
              </a:rPr>
              <a:t>Finish Working on your group’s Character Sketch (due at the end of the hour).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4900" dirty="0" smtClean="0">
                <a:solidFill>
                  <a:schemeClr val="dk1"/>
                </a:solidFill>
                <a:latin typeface="Calibri"/>
                <a:ea typeface="Calibri"/>
                <a:cs typeface="Calibri"/>
                <a:sym typeface="Calibri"/>
              </a:rPr>
              <a:t>Watch a few scenes from the performance (if there is time). </a:t>
            </a:r>
          </a:p>
          <a:p>
            <a:pPr marL="635000" lvl="1" eaLnBrk="1" fontAlgn="auto" hangingPunct="1">
              <a:lnSpc>
                <a:spcPct val="90000"/>
              </a:lnSpc>
              <a:spcBef>
                <a:spcPts val="380"/>
              </a:spcBef>
              <a:spcAft>
                <a:spcPts val="0"/>
              </a:spcAft>
              <a:buClr>
                <a:schemeClr val="dk1"/>
              </a:buClr>
              <a:buSzPct val="100000"/>
              <a:buFont typeface="Calibri"/>
              <a:buNone/>
              <a:defRPr/>
            </a:pPr>
            <a:r>
              <a:rPr lang="en-US" sz="4900" b="1" dirty="0" smtClean="0">
                <a:solidFill>
                  <a:srgbClr val="FF0000"/>
                </a:solidFill>
                <a:latin typeface="Calibri"/>
                <a:ea typeface="Calibri"/>
                <a:cs typeface="Calibri"/>
                <a:sym typeface="Calibri"/>
              </a:rPr>
              <a:t>***TURN IN SCENE 2 AND 3 TO THE “TURNED IN” FOLDER WHEN YOU ARE DONE!</a:t>
            </a:r>
          </a:p>
          <a:p>
            <a:pPr marL="635000" lvl="1" eaLnBrk="1" fontAlgn="auto" hangingPunct="1">
              <a:lnSpc>
                <a:spcPct val="90000"/>
              </a:lnSpc>
              <a:spcBef>
                <a:spcPts val="380"/>
              </a:spcBef>
              <a:spcAft>
                <a:spcPts val="0"/>
              </a:spcAft>
              <a:buClr>
                <a:schemeClr val="dk1"/>
              </a:buClr>
              <a:buSzPct val="100000"/>
              <a:buFont typeface="Calibri"/>
              <a:buNone/>
              <a:defRPr/>
            </a:pPr>
            <a:r>
              <a:rPr lang="en-US" sz="4900" b="1" dirty="0" smtClean="0">
                <a:solidFill>
                  <a:schemeClr val="dk1"/>
                </a:solidFill>
                <a:latin typeface="Calibri"/>
                <a:ea typeface="Calibri"/>
                <a:cs typeface="Calibri"/>
                <a:sym typeface="Calibri"/>
              </a:rPr>
              <a:t>**If you are done with everything, SSR for the remainder of the hour. </a:t>
            </a:r>
            <a:r>
              <a:rPr lang="en-US" sz="4900" b="1" dirty="0" smtClean="0">
                <a:solidFill>
                  <a:schemeClr val="dk1"/>
                </a:solidFill>
                <a:latin typeface="Calibri"/>
                <a:ea typeface="Calibri"/>
                <a:cs typeface="Calibri"/>
                <a:sym typeface="Wingdings" panose="05000000000000000000" pitchFamily="2" charset="2"/>
              </a:rPr>
              <a:t> </a:t>
            </a:r>
            <a:endParaRPr lang="en-US" sz="49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4900" b="1" dirty="0" smtClean="0">
                <a:solidFill>
                  <a:schemeClr val="dk1"/>
                </a:solidFill>
                <a:latin typeface="Calibri"/>
                <a:ea typeface="Calibri"/>
                <a:cs typeface="Calibri"/>
                <a:sym typeface="Calibri"/>
              </a:rPr>
              <a:t>Homework: Turn in any assignments that are marked “missing” in the gradebook.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4900" b="1" dirty="0" smtClean="0">
                <a:solidFill>
                  <a:schemeClr val="dk1"/>
                </a:solidFill>
                <a:latin typeface="Calibri"/>
                <a:ea typeface="Calibri"/>
                <a:cs typeface="Calibri"/>
                <a:sym typeface="Calibri"/>
              </a:rPr>
              <a:t>Exit Ticket: </a:t>
            </a:r>
            <a:r>
              <a:rPr lang="en-US" sz="4900" dirty="0" smtClean="0">
                <a:solidFill>
                  <a:schemeClr val="dk1"/>
                </a:solidFill>
                <a:latin typeface="Calibri"/>
                <a:ea typeface="Calibri"/>
                <a:cs typeface="Calibri"/>
                <a:sym typeface="Calibri"/>
              </a:rPr>
              <a:t>Sign up for Remind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49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4900" dirty="0" smtClean="0">
                <a:solidFill>
                  <a:schemeClr val="dk1"/>
                </a:solidFill>
                <a:latin typeface="Calibri"/>
                <a:ea typeface="Calibri"/>
                <a:cs typeface="Calibri"/>
                <a:sym typeface="Calibri"/>
              </a:rPr>
              <a:t>**Text @lah2=2</a:t>
            </a:r>
            <a:r>
              <a:rPr lang="en-US" sz="4900" baseline="30000" dirty="0" smtClean="0">
                <a:solidFill>
                  <a:schemeClr val="dk1"/>
                </a:solidFill>
                <a:latin typeface="Calibri"/>
                <a:ea typeface="Calibri"/>
                <a:cs typeface="Calibri"/>
                <a:sym typeface="Calibri"/>
              </a:rPr>
              <a:t>nd</a:t>
            </a:r>
            <a:r>
              <a:rPr lang="en-US" sz="4900" dirty="0" smtClean="0">
                <a:solidFill>
                  <a:schemeClr val="dk1"/>
                </a:solidFill>
                <a:latin typeface="Calibri"/>
                <a:ea typeface="Calibri"/>
                <a:cs typeface="Calibri"/>
                <a:sym typeface="Calibri"/>
              </a:rPr>
              <a:t> hour, @lah4=4</a:t>
            </a:r>
            <a:r>
              <a:rPr lang="en-US" sz="4900" baseline="30000" dirty="0" smtClean="0">
                <a:solidFill>
                  <a:schemeClr val="dk1"/>
                </a:solidFill>
                <a:latin typeface="Calibri"/>
                <a:ea typeface="Calibri"/>
                <a:cs typeface="Calibri"/>
                <a:sym typeface="Calibri"/>
              </a:rPr>
              <a:t>th</a:t>
            </a:r>
            <a:r>
              <a:rPr lang="en-US" sz="4900" dirty="0" smtClean="0">
                <a:solidFill>
                  <a:schemeClr val="dk1"/>
                </a:solidFill>
                <a:latin typeface="Calibri"/>
                <a:ea typeface="Calibri"/>
                <a:cs typeface="Calibri"/>
                <a:sym typeface="Calibri"/>
              </a:rPr>
              <a:t> hour, @lah5=5</a:t>
            </a:r>
            <a:r>
              <a:rPr lang="en-US" sz="4900" baseline="30000" dirty="0" smtClean="0">
                <a:solidFill>
                  <a:schemeClr val="dk1"/>
                </a:solidFill>
                <a:latin typeface="Calibri"/>
                <a:ea typeface="Calibri"/>
                <a:cs typeface="Calibri"/>
                <a:sym typeface="Calibri"/>
              </a:rPr>
              <a:t>th</a:t>
            </a:r>
            <a:r>
              <a:rPr lang="en-US" sz="4900" dirty="0" smtClean="0">
                <a:solidFill>
                  <a:schemeClr val="dk1"/>
                </a:solidFill>
                <a:latin typeface="Calibri"/>
                <a:ea typeface="Calibri"/>
                <a:cs typeface="Calibri"/>
                <a:sym typeface="Calibri"/>
              </a:rPr>
              <a:t> hour, @lah6=6</a:t>
            </a:r>
            <a:r>
              <a:rPr lang="en-US" sz="4900" baseline="30000" dirty="0" smtClean="0">
                <a:solidFill>
                  <a:schemeClr val="dk1"/>
                </a:solidFill>
                <a:latin typeface="Calibri"/>
                <a:ea typeface="Calibri"/>
                <a:cs typeface="Calibri"/>
                <a:sym typeface="Calibri"/>
              </a:rPr>
              <a:t>th</a:t>
            </a:r>
            <a:r>
              <a:rPr lang="en-US" sz="4900" dirty="0" smtClean="0">
                <a:solidFill>
                  <a:schemeClr val="dk1"/>
                </a:solidFill>
                <a:latin typeface="Calibri"/>
                <a:ea typeface="Calibri"/>
                <a:cs typeface="Calibri"/>
                <a:sym typeface="Calibri"/>
              </a:rPr>
              <a:t> 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4900" b="1" dirty="0" smtClean="0">
                <a:solidFill>
                  <a:schemeClr val="dk1"/>
                </a:solidFill>
                <a:latin typeface="Calibri"/>
                <a:ea typeface="Calibri"/>
                <a:cs typeface="Calibri"/>
                <a:sym typeface="Calibri"/>
              </a:rPr>
              <a:t>Oedipus Rex On-line = </a:t>
            </a:r>
            <a:r>
              <a:rPr lang="en-US" sz="4900" dirty="0" smtClean="0">
                <a:solidFill>
                  <a:schemeClr val="dk1"/>
                </a:solidFill>
                <a:latin typeface="Calibri"/>
                <a:ea typeface="Calibri"/>
                <a:cs typeface="Calibri"/>
                <a:sym typeface="Calibri"/>
                <a:hlinkClick r:id="rId3"/>
              </a:rPr>
              <a:t>http://hphs.edclick.com/uploads/45/f131850.pdf</a:t>
            </a:r>
            <a:endParaRPr lang="en-US" sz="4900" dirty="0" smtClean="0">
              <a:solidFill>
                <a:schemeClr val="dk1"/>
              </a:solidFill>
              <a:latin typeface="Calibri"/>
              <a:ea typeface="Calibri"/>
              <a:cs typeface="Calibri"/>
              <a:sym typeface="Calibri"/>
            </a:endParaRP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6868" name="Shape 104"/>
          <p:cNvCxnSpPr>
            <a:cxnSpLocks noChangeShapeType="1"/>
          </p:cNvCxnSpPr>
          <p:nvPr/>
        </p:nvCxnSpPr>
        <p:spPr bwMode="auto">
          <a:xfrm>
            <a:off x="685800" y="9906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smtClean="0">
                <a:latin typeface="Calibri" pitchFamily="34" charset="0"/>
                <a:cs typeface="Arial" charset="0"/>
                <a:sym typeface="Calibri" pitchFamily="34" charset="0"/>
              </a:rPr>
              <a:t>10/7/14 Agenda </a:t>
            </a:r>
          </a:p>
        </p:txBody>
      </p:sp>
      <p:sp>
        <p:nvSpPr>
          <p:cNvPr id="103" name="Shape 103"/>
          <p:cNvSpPr txBox="1">
            <a:spLocks noGrp="1"/>
          </p:cNvSpPr>
          <p:nvPr>
            <p:ph type="body" idx="4294967295"/>
          </p:nvPr>
        </p:nvSpPr>
        <p:spPr>
          <a:xfrm>
            <a:off x="76200" y="838200"/>
            <a:ext cx="8839200" cy="5715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Bell Work: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Task</a:t>
            </a:r>
            <a:r>
              <a:rPr lang="en-US" sz="6400" b="1" dirty="0" smtClean="0">
                <a:solidFill>
                  <a:schemeClr val="dk1"/>
                </a:solidFill>
                <a:latin typeface="Calibri"/>
                <a:ea typeface="Calibri"/>
                <a:cs typeface="Calibri"/>
                <a:sym typeface="Calibri"/>
              </a:rPr>
              <a:t>: </a:t>
            </a:r>
            <a:r>
              <a:rPr lang="en-US" sz="6400" dirty="0" smtClean="0">
                <a:solidFill>
                  <a:schemeClr val="dk1"/>
                </a:solidFill>
                <a:latin typeface="Calibri"/>
                <a:ea typeface="Calibri"/>
                <a:cs typeface="Calibri"/>
                <a:sym typeface="Calibri"/>
              </a:rPr>
              <a:t>Each partner will be assigned words from the list (2 words per pair). Include the following: word, part of speech, definition, use it in a sentence (name, date, hour on the back). </a:t>
            </a:r>
            <a:endParaRPr lang="en-US" sz="6400" dirty="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Student Response: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 </a:t>
            </a:r>
            <a:r>
              <a:rPr lang="en-US" sz="6400" b="1" dirty="0">
                <a:solidFill>
                  <a:schemeClr val="dk1"/>
                </a:solidFill>
                <a:latin typeface="Calibri"/>
                <a:ea typeface="Calibri"/>
                <a:cs typeface="Calibri"/>
                <a:sym typeface="Calibri"/>
              </a:rPr>
              <a:t>Daily 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cite strong and thorough textual evidence to support analysis of what the text says explicitly.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determine the meaning of words and phrases as they are used in text, including figurative and connotative meanings.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In Class Activities: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Read (as a class) </a:t>
            </a:r>
            <a:r>
              <a:rPr lang="en-US" sz="6400" dirty="0">
                <a:solidFill>
                  <a:schemeClr val="dk1"/>
                </a:solidFill>
                <a:latin typeface="Calibri"/>
                <a:ea typeface="Calibri"/>
                <a:cs typeface="Calibri"/>
                <a:sym typeface="Calibri"/>
              </a:rPr>
              <a:t>Scene 4 from Oedipus Rex and fill out Window Notes </a:t>
            </a:r>
            <a:r>
              <a:rPr lang="en-US" sz="6400" b="1" dirty="0" smtClean="0">
                <a:solidFill>
                  <a:schemeClr val="dk1"/>
                </a:solidFill>
                <a:latin typeface="Calibri"/>
                <a:ea typeface="Calibri"/>
                <a:cs typeface="Calibri"/>
                <a:sym typeface="Calibri"/>
              </a:rPr>
              <a:t>(due Wed. at the end of the hour).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Create your “Fantastic Four” Group. This will be referred to as your “Fantastic Four” for the rest of the semester. On a note card, write your member’s names, your team name (appropriate and related to Oedipus), and a slogan/motto (appropriate and related to Oedipus). </a:t>
            </a:r>
            <a:endParaRPr lang="en-US" sz="6400"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Fill out the Double Entry Journal on Dramatic Irony </a:t>
            </a:r>
            <a:r>
              <a:rPr lang="en-US" sz="6400" b="1" dirty="0">
                <a:solidFill>
                  <a:schemeClr val="dk1"/>
                </a:solidFill>
                <a:latin typeface="Calibri"/>
                <a:ea typeface="Calibri"/>
                <a:cs typeface="Calibri"/>
                <a:sym typeface="Calibri"/>
              </a:rPr>
              <a:t>(due </a:t>
            </a:r>
            <a:r>
              <a:rPr lang="en-US" sz="6400" b="1" dirty="0" smtClean="0">
                <a:solidFill>
                  <a:schemeClr val="dk1"/>
                </a:solidFill>
                <a:latin typeface="Calibri"/>
                <a:ea typeface="Calibri"/>
                <a:cs typeface="Calibri"/>
                <a:sym typeface="Calibri"/>
              </a:rPr>
              <a:t>Thursday at the beginning of the 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Homework: </a:t>
            </a:r>
            <a:endParaRPr lang="en-US" sz="6400" b="1"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Turn </a:t>
            </a:r>
            <a:r>
              <a:rPr lang="en-US" sz="6400" dirty="0">
                <a:solidFill>
                  <a:schemeClr val="dk1"/>
                </a:solidFill>
                <a:latin typeface="Calibri"/>
                <a:ea typeface="Calibri"/>
                <a:cs typeface="Calibri"/>
                <a:sym typeface="Calibri"/>
              </a:rPr>
              <a:t>in any assignments that are marked “missing” in the gradebook. </a:t>
            </a:r>
            <a:endParaRPr lang="en-US" sz="6400" b="1"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Oedipus </a:t>
            </a:r>
            <a:r>
              <a:rPr lang="en-US" sz="6400" b="1" dirty="0">
                <a:solidFill>
                  <a:schemeClr val="dk1"/>
                </a:solidFill>
                <a:latin typeface="Calibri"/>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 </a:t>
            </a:r>
            <a:r>
              <a:rPr lang="en-US" sz="6400" dirty="0">
                <a:solidFill>
                  <a:schemeClr val="dk1"/>
                </a:solidFill>
                <a:latin typeface="Calibri"/>
                <a:ea typeface="Calibri"/>
                <a:cs typeface="Calibri"/>
                <a:sym typeface="Calibri"/>
                <a:hlinkClick r:id="rId3"/>
              </a:rPr>
              <a:t>http://</a:t>
            </a:r>
            <a:r>
              <a:rPr lang="en-US" sz="6400" dirty="0" smtClean="0">
                <a:solidFill>
                  <a:schemeClr val="dk1"/>
                </a:solidFill>
                <a:latin typeface="Calibri"/>
                <a:ea typeface="Calibri"/>
                <a:cs typeface="Calibri"/>
                <a:sym typeface="Calibri"/>
                <a:hlinkClick r:id="rId3"/>
              </a:rPr>
              <a:t>hphs.edclick.com/uploads/45/f131850.pdf</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Exit Ticket: </a:t>
            </a:r>
            <a:r>
              <a:rPr lang="en-US" sz="6400" dirty="0" smtClean="0">
                <a:solidFill>
                  <a:schemeClr val="dk1"/>
                </a:solidFill>
                <a:latin typeface="Calibri"/>
                <a:ea typeface="Calibri"/>
                <a:cs typeface="Calibri"/>
                <a:sym typeface="Calibri"/>
              </a:rPr>
              <a:t>Sign up for Remind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6400" dirty="0" smtClean="0">
                <a:solidFill>
                  <a:schemeClr val="dk1"/>
                </a:solidFill>
                <a:latin typeface="Calibri"/>
                <a:ea typeface="Calibri"/>
                <a:cs typeface="Calibri"/>
                <a:sym typeface="Calibri"/>
              </a:rPr>
              <a:t>**Text @lah2=2</a:t>
            </a:r>
            <a:r>
              <a:rPr lang="en-US" sz="6400" baseline="30000" dirty="0" smtClean="0">
                <a:solidFill>
                  <a:schemeClr val="dk1"/>
                </a:solidFill>
                <a:latin typeface="Calibri"/>
                <a:ea typeface="Calibri"/>
                <a:cs typeface="Calibri"/>
                <a:sym typeface="Calibri"/>
              </a:rPr>
              <a:t>nd</a:t>
            </a:r>
            <a:r>
              <a:rPr lang="en-US" sz="6400" dirty="0" smtClean="0">
                <a:solidFill>
                  <a:schemeClr val="dk1"/>
                </a:solidFill>
                <a:latin typeface="Calibri"/>
                <a:ea typeface="Calibri"/>
                <a:cs typeface="Calibri"/>
                <a:sym typeface="Calibri"/>
              </a:rPr>
              <a:t> hour, @lah4=4</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@lah5=5</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@lah6=6</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a:t>
            </a:r>
            <a:r>
              <a:rPr lang="en-US" sz="6400" dirty="0" err="1" smtClean="0">
                <a:solidFill>
                  <a:schemeClr val="dk1"/>
                </a:solidFill>
                <a:latin typeface="Calibri"/>
                <a:ea typeface="Calibri"/>
                <a:cs typeface="Calibri"/>
                <a:sym typeface="Calibri"/>
              </a:rPr>
              <a:t>theppress</a:t>
            </a:r>
            <a:r>
              <a:rPr lang="en-US" sz="6400" dirty="0" smtClean="0">
                <a:solidFill>
                  <a:schemeClr val="dk1"/>
                </a:solidFill>
                <a:latin typeface="Calibri"/>
                <a:ea typeface="Calibri"/>
                <a:cs typeface="Calibri"/>
                <a:sym typeface="Calibri"/>
              </a:rPr>
              <a:t>=3</a:t>
            </a:r>
            <a:r>
              <a:rPr lang="en-US" sz="6400" baseline="30000" dirty="0" smtClean="0">
                <a:solidFill>
                  <a:schemeClr val="dk1"/>
                </a:solidFill>
                <a:latin typeface="Calibri"/>
                <a:ea typeface="Calibri"/>
                <a:cs typeface="Calibri"/>
                <a:sym typeface="Calibri"/>
              </a:rPr>
              <a:t>rd</a:t>
            </a:r>
            <a:r>
              <a:rPr lang="en-US" sz="6400" dirty="0" smtClean="0">
                <a:solidFill>
                  <a:schemeClr val="dk1"/>
                </a:solidFill>
                <a:latin typeface="Calibri"/>
                <a:ea typeface="Calibri"/>
                <a:cs typeface="Calibri"/>
                <a:sym typeface="Calibri"/>
              </a:rPr>
              <a:t> 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Retake for Quiz on Scenes 2 and 3: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Wednesday during C lunch (if you have it) or after school</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Thursday during C lunch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Friday after school</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7892"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10/8/14 Agenda </a:t>
            </a:r>
          </a:p>
        </p:txBody>
      </p:sp>
      <p:sp>
        <p:nvSpPr>
          <p:cNvPr id="103" name="Shape 103"/>
          <p:cNvSpPr txBox="1">
            <a:spLocks noGrp="1"/>
          </p:cNvSpPr>
          <p:nvPr>
            <p:ph type="body" idx="4294967295"/>
          </p:nvPr>
        </p:nvSpPr>
        <p:spPr>
          <a:xfrm>
            <a:off x="76200" y="838200"/>
            <a:ext cx="8839200" cy="5715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Bell Work: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Task</a:t>
            </a:r>
            <a:r>
              <a:rPr lang="en-US" sz="6400" b="1" dirty="0" smtClean="0">
                <a:solidFill>
                  <a:schemeClr val="dk1"/>
                </a:solidFill>
                <a:latin typeface="Calibri"/>
                <a:ea typeface="Calibri"/>
                <a:cs typeface="Calibri"/>
                <a:sym typeface="Calibri"/>
              </a:rPr>
              <a: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Student </a:t>
            </a:r>
            <a:r>
              <a:rPr lang="en-US" sz="6400" b="1" dirty="0">
                <a:solidFill>
                  <a:schemeClr val="dk1"/>
                </a:solidFill>
                <a:latin typeface="Calibri"/>
                <a:ea typeface="Calibri"/>
                <a:cs typeface="Calibri"/>
                <a:sym typeface="Calibri"/>
              </a:rPr>
              <a:t>Response: </a:t>
            </a:r>
            <a:r>
              <a:rPr lang="en-US" sz="6400" b="1" dirty="0" smtClean="0">
                <a:solidFill>
                  <a:schemeClr val="dk1"/>
                </a:solidFill>
                <a:latin typeface="Calibri"/>
                <a:ea typeface="Calibri"/>
                <a:cs typeface="Calibri"/>
                <a:sym typeface="Calibri"/>
              </a:rPr>
              <a:t>On your Window Notes for Scene 4, find your golden line. If you already found one,  share yours with your elbow partner. </a:t>
            </a:r>
            <a:r>
              <a:rPr lang="en-US" sz="6400" b="1" dirty="0">
                <a:solidFill>
                  <a:schemeClr val="dk1"/>
                </a:solidFill>
                <a:latin typeface="Calibri"/>
                <a:ea typeface="Calibri"/>
                <a:cs typeface="Calibri"/>
                <a:sym typeface="Calibri"/>
              </a:rPr>
              <a:t> </a:t>
            </a:r>
            <a:r>
              <a:rPr lang="en-US" sz="6400" b="1" dirty="0" smtClean="0">
                <a:solidFill>
                  <a:schemeClr val="dk1"/>
                </a:solidFill>
                <a:latin typeface="Calibri"/>
                <a:ea typeface="Calibri"/>
                <a:cs typeface="Calibri"/>
                <a:sym typeface="Calibri"/>
              </a:rPr>
              <a:t>We will share some as a class.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 </a:t>
            </a:r>
            <a:r>
              <a:rPr lang="en-US" sz="6400" b="1" dirty="0">
                <a:solidFill>
                  <a:schemeClr val="dk1"/>
                </a:solidFill>
                <a:latin typeface="Calibri"/>
                <a:ea typeface="Calibri"/>
                <a:cs typeface="Calibri"/>
                <a:sym typeface="Calibri"/>
              </a:rPr>
              <a:t>Daily 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cite strong and thorough textual evidence to support analysis of what the text says explicitly.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determine the meaning of words and phrases as they are used in text, including figurative and connotative meanings.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In Class Activities: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Create your “Fantastic Four” Group. This will be referred to as your “Fantastic Four” for the rest of the semester. On a note card, write your member’s names, your team name (appropriate and related to Oedipus), and a slogan/motto (appropriate and related to Oedipus). </a:t>
            </a:r>
            <a:endParaRPr lang="en-US" sz="6400"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With your “Fantastic Four,” re-read Scene 4 and complete the Window Notes (due at the end of the hour). Next, fill </a:t>
            </a:r>
            <a:r>
              <a:rPr lang="en-US" sz="6400" dirty="0">
                <a:solidFill>
                  <a:schemeClr val="dk1"/>
                </a:solidFill>
                <a:latin typeface="Calibri"/>
                <a:ea typeface="Calibri"/>
                <a:cs typeface="Calibri"/>
                <a:sym typeface="Calibri"/>
              </a:rPr>
              <a:t>out the Double Entry Journal on Dramatic Irony </a:t>
            </a:r>
            <a:r>
              <a:rPr lang="en-US" sz="6400" b="1" dirty="0">
                <a:solidFill>
                  <a:schemeClr val="dk1"/>
                </a:solidFill>
                <a:latin typeface="Calibri"/>
                <a:ea typeface="Calibri"/>
                <a:cs typeface="Calibri"/>
                <a:sym typeface="Calibri"/>
              </a:rPr>
              <a:t>(due </a:t>
            </a:r>
            <a:r>
              <a:rPr lang="en-US" sz="6400" b="1" dirty="0" smtClean="0">
                <a:solidFill>
                  <a:schemeClr val="dk1"/>
                </a:solidFill>
                <a:latin typeface="Calibri"/>
                <a:ea typeface="Calibri"/>
                <a:cs typeface="Calibri"/>
                <a:sym typeface="Calibri"/>
              </a:rPr>
              <a:t>tomorrow at the beginning of the hour).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Watch Scenes 2-4 of the filmed performance of the play (if there is time).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Homework: </a:t>
            </a:r>
            <a:endParaRPr lang="en-US" sz="6400" b="1"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Turn </a:t>
            </a:r>
            <a:r>
              <a:rPr lang="en-US" sz="6400" dirty="0">
                <a:solidFill>
                  <a:schemeClr val="dk1"/>
                </a:solidFill>
                <a:latin typeface="Calibri"/>
                <a:ea typeface="Calibri"/>
                <a:cs typeface="Calibri"/>
                <a:sym typeface="Calibri"/>
              </a:rPr>
              <a:t>in any assignments that are marked “missing” in the gradebook. </a:t>
            </a:r>
            <a:endParaRPr lang="en-US" sz="6400" b="1"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Oedipus </a:t>
            </a:r>
            <a:r>
              <a:rPr lang="en-US" sz="6400" b="1" dirty="0">
                <a:solidFill>
                  <a:schemeClr val="dk1"/>
                </a:solidFill>
                <a:latin typeface="Calibri"/>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 </a:t>
            </a:r>
            <a:r>
              <a:rPr lang="en-US" sz="6400" dirty="0">
                <a:solidFill>
                  <a:schemeClr val="dk1"/>
                </a:solidFill>
                <a:latin typeface="Calibri"/>
                <a:ea typeface="Calibri"/>
                <a:cs typeface="Calibri"/>
                <a:sym typeface="Calibri"/>
                <a:hlinkClick r:id="rId3"/>
              </a:rPr>
              <a:t>http://</a:t>
            </a:r>
            <a:r>
              <a:rPr lang="en-US" sz="6400" dirty="0" smtClean="0">
                <a:solidFill>
                  <a:schemeClr val="dk1"/>
                </a:solidFill>
                <a:latin typeface="Calibri"/>
                <a:ea typeface="Calibri"/>
                <a:cs typeface="Calibri"/>
                <a:sym typeface="Calibri"/>
                <a:hlinkClick r:id="rId3"/>
              </a:rPr>
              <a:t>hphs.edclick.com/uploads/45/f131850.pdf</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Exit Ticket: </a:t>
            </a:r>
            <a:r>
              <a:rPr lang="en-US" sz="6400" dirty="0" smtClean="0">
                <a:solidFill>
                  <a:schemeClr val="dk1"/>
                </a:solidFill>
                <a:latin typeface="Calibri"/>
                <a:ea typeface="Calibri"/>
                <a:cs typeface="Calibri"/>
                <a:sym typeface="Calibri"/>
              </a:rPr>
              <a:t>Sign up for Remind</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6400" dirty="0" smtClean="0">
                <a:solidFill>
                  <a:schemeClr val="dk1"/>
                </a:solidFill>
                <a:latin typeface="Calibri"/>
                <a:ea typeface="Calibri"/>
                <a:cs typeface="Calibri"/>
                <a:sym typeface="Calibri"/>
              </a:rPr>
              <a:t>**Text @lah2=2</a:t>
            </a:r>
            <a:r>
              <a:rPr lang="en-US" sz="6400" baseline="30000" dirty="0" smtClean="0">
                <a:solidFill>
                  <a:schemeClr val="dk1"/>
                </a:solidFill>
                <a:latin typeface="Calibri"/>
                <a:ea typeface="Calibri"/>
                <a:cs typeface="Calibri"/>
                <a:sym typeface="Calibri"/>
              </a:rPr>
              <a:t>nd</a:t>
            </a:r>
            <a:r>
              <a:rPr lang="en-US" sz="6400" dirty="0" smtClean="0">
                <a:solidFill>
                  <a:schemeClr val="dk1"/>
                </a:solidFill>
                <a:latin typeface="Calibri"/>
                <a:ea typeface="Calibri"/>
                <a:cs typeface="Calibri"/>
                <a:sym typeface="Calibri"/>
              </a:rPr>
              <a:t> hour, @lah4=4</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@lah5=5</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@lah6=6</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a:t>
            </a:r>
            <a:r>
              <a:rPr lang="en-US" sz="6400" dirty="0" err="1" smtClean="0">
                <a:solidFill>
                  <a:schemeClr val="dk1"/>
                </a:solidFill>
                <a:latin typeface="Calibri"/>
                <a:ea typeface="Calibri"/>
                <a:cs typeface="Calibri"/>
                <a:sym typeface="Calibri"/>
              </a:rPr>
              <a:t>theppress</a:t>
            </a:r>
            <a:r>
              <a:rPr lang="en-US" sz="6400" dirty="0" smtClean="0">
                <a:solidFill>
                  <a:schemeClr val="dk1"/>
                </a:solidFill>
                <a:latin typeface="Calibri"/>
                <a:ea typeface="Calibri"/>
                <a:cs typeface="Calibri"/>
                <a:sym typeface="Calibri"/>
              </a:rPr>
              <a:t>=3</a:t>
            </a:r>
            <a:r>
              <a:rPr lang="en-US" sz="6400" baseline="30000" dirty="0" smtClean="0">
                <a:solidFill>
                  <a:schemeClr val="dk1"/>
                </a:solidFill>
                <a:latin typeface="Calibri"/>
                <a:ea typeface="Calibri"/>
                <a:cs typeface="Calibri"/>
                <a:sym typeface="Calibri"/>
              </a:rPr>
              <a:t>rd</a:t>
            </a:r>
            <a:r>
              <a:rPr lang="en-US" sz="6400" dirty="0" smtClean="0">
                <a:solidFill>
                  <a:schemeClr val="dk1"/>
                </a:solidFill>
                <a:latin typeface="Calibri"/>
                <a:ea typeface="Calibri"/>
                <a:cs typeface="Calibri"/>
                <a:sym typeface="Calibri"/>
              </a:rPr>
              <a:t> 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Retake for Quiz on Scenes 2 and 3: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Today during C lunch (if you have it) or after school</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Thursday = Before school (7:00 a.m. in E-5), during C lunch (E-7)  or after school (E-7)</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Friday= During C lunch (E-7) or after school (E-7)</a:t>
            </a:r>
          </a:p>
          <a:p>
            <a:pPr marL="742950" lvl="1" indent="-107950" eaLnBrk="1" fontAlgn="auto" hangingPunct="1">
              <a:lnSpc>
                <a:spcPct val="90000"/>
              </a:lnSpc>
              <a:spcBef>
                <a:spcPts val="380"/>
              </a:spcBef>
              <a:spcAft>
                <a:spcPts val="0"/>
              </a:spcAft>
              <a:buClr>
                <a:schemeClr val="dk1"/>
              </a:buClr>
              <a:buSzPct val="100000"/>
              <a:buFont typeface="Calibri"/>
              <a:buChar char="–"/>
              <a:defRPr/>
            </a:pPr>
            <a:endParaRPr lang="en-US" sz="6400" dirty="0" smtClean="0">
              <a:solidFill>
                <a:schemeClr val="dk1"/>
              </a:solidFill>
              <a:latin typeface="Calibri"/>
              <a:ea typeface="Calibri"/>
              <a:cs typeface="Calibri"/>
              <a:sym typeface="Calibri"/>
            </a:endParaRP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8916"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021" y="4686013"/>
            <a:ext cx="5486399" cy="566737"/>
          </a:xfrm>
        </p:spPr>
        <p:txBody>
          <a:bodyPr/>
          <a:lstStyle/>
          <a:p>
            <a:pPr algn="ctr"/>
            <a:r>
              <a:rPr lang="en-US" sz="2000" b="1" dirty="0" smtClean="0"/>
              <a:t>Mr. Mike Schmitt</a:t>
            </a:r>
            <a:endParaRPr lang="en-US" sz="2000" b="1" dirty="0"/>
          </a:p>
        </p:txBody>
      </p:sp>
      <p:sp>
        <p:nvSpPr>
          <p:cNvPr id="4" name="Text Placeholder 3"/>
          <p:cNvSpPr>
            <a:spLocks noGrp="1"/>
          </p:cNvSpPr>
          <p:nvPr>
            <p:ph type="body" idx="1"/>
          </p:nvPr>
        </p:nvSpPr>
        <p:spPr>
          <a:xfrm>
            <a:off x="1543841" y="5252750"/>
            <a:ext cx="6304757" cy="804861"/>
          </a:xfrm>
        </p:spPr>
        <p:txBody>
          <a:bodyPr/>
          <a:lstStyle/>
          <a:p>
            <a:pPr algn="ctr"/>
            <a:r>
              <a:rPr lang="en-US" sz="1600" dirty="0" smtClean="0"/>
              <a:t>He is a graduate from the best university in the Magic Mitten, Michigan State University. He is the current adviser for the school newspaper, </a:t>
            </a:r>
            <a:r>
              <a:rPr lang="en-US" sz="1600" i="1" dirty="0" smtClean="0"/>
              <a:t>The Pioneer Press</a:t>
            </a:r>
            <a:r>
              <a:rPr lang="en-US" sz="1600" dirty="0" smtClean="0"/>
              <a:t>. He is a former ninth grade and twelfth grade teacher at Dearborn High. </a:t>
            </a:r>
          </a:p>
          <a:p>
            <a:pPr algn="ctr"/>
            <a:r>
              <a:rPr lang="en-US" sz="1600" dirty="0" smtClean="0"/>
              <a:t>He is your current teacher for LA 5. </a:t>
            </a:r>
            <a:r>
              <a:rPr lang="en-US" sz="1600" dirty="0" smtClean="0">
                <a:sym typeface="Wingdings"/>
              </a:rPr>
              <a:t></a:t>
            </a: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304800"/>
            <a:ext cx="3381490" cy="4294632"/>
          </a:xfrm>
          <a:prstGeom prst="rect">
            <a:avLst/>
          </a:prstGeom>
        </p:spPr>
      </p:pic>
    </p:spTree>
    <p:extLst>
      <p:ext uri="{BB962C8B-B14F-4D97-AF65-F5344CB8AC3E}">
        <p14:creationId xmlns:p14="http://schemas.microsoft.com/office/powerpoint/2010/main" val="3202425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smtClean="0">
                <a:latin typeface="Calibri" pitchFamily="34" charset="0"/>
                <a:cs typeface="Arial" charset="0"/>
                <a:sym typeface="Calibri" pitchFamily="34" charset="0"/>
              </a:rPr>
              <a:t>10/8/14 Agenda (4</a:t>
            </a:r>
            <a:r>
              <a:rPr lang="en-US" altLang="en-US" sz="3600" baseline="30000" smtClean="0">
                <a:latin typeface="Calibri" pitchFamily="34" charset="0"/>
                <a:cs typeface="Arial" charset="0"/>
                <a:sym typeface="Calibri" pitchFamily="34" charset="0"/>
              </a:rPr>
              <a:t>th</a:t>
            </a:r>
            <a:r>
              <a:rPr lang="en-US" altLang="en-US" sz="3600" smtClean="0">
                <a:latin typeface="Calibri" pitchFamily="34" charset="0"/>
                <a:cs typeface="Arial" charset="0"/>
                <a:sym typeface="Calibri" pitchFamily="34" charset="0"/>
              </a:rPr>
              <a:t>-6</a:t>
            </a:r>
            <a:r>
              <a:rPr lang="en-US" altLang="en-US" sz="3600" baseline="30000" smtClean="0">
                <a:latin typeface="Calibri" pitchFamily="34" charset="0"/>
                <a:cs typeface="Arial" charset="0"/>
                <a:sym typeface="Calibri" pitchFamily="34" charset="0"/>
              </a:rPr>
              <a:t>th</a:t>
            </a:r>
            <a:r>
              <a:rPr lang="en-US" altLang="en-US" sz="3600" smtClean="0">
                <a:latin typeface="Calibri" pitchFamily="34" charset="0"/>
                <a:cs typeface="Arial" charset="0"/>
                <a:sym typeface="Calibri" pitchFamily="34" charset="0"/>
              </a:rPr>
              <a:t> Hour)</a:t>
            </a:r>
          </a:p>
        </p:txBody>
      </p:sp>
      <p:sp>
        <p:nvSpPr>
          <p:cNvPr id="103" name="Shape 103"/>
          <p:cNvSpPr txBox="1">
            <a:spLocks noGrp="1"/>
          </p:cNvSpPr>
          <p:nvPr>
            <p:ph type="body" idx="4294967295"/>
          </p:nvPr>
        </p:nvSpPr>
        <p:spPr>
          <a:xfrm>
            <a:off x="76200" y="838200"/>
            <a:ext cx="8839200" cy="5715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Bell Work: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Task</a:t>
            </a:r>
            <a:r>
              <a:rPr lang="en-US" sz="6400" b="1" dirty="0" smtClean="0">
                <a:solidFill>
                  <a:schemeClr val="dk1"/>
                </a:solidFill>
                <a:latin typeface="Calibri"/>
                <a:ea typeface="Calibri"/>
                <a:cs typeface="Calibri"/>
                <a:sym typeface="Calibri"/>
              </a:rPr>
              <a: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Student </a:t>
            </a:r>
            <a:r>
              <a:rPr lang="en-US" sz="6400" b="1" dirty="0">
                <a:solidFill>
                  <a:schemeClr val="dk1"/>
                </a:solidFill>
                <a:latin typeface="Calibri"/>
                <a:ea typeface="Calibri"/>
                <a:cs typeface="Calibri"/>
                <a:sym typeface="Calibri"/>
              </a:rPr>
              <a:t>Response: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 </a:t>
            </a:r>
            <a:r>
              <a:rPr lang="en-US" sz="6400" b="1" dirty="0">
                <a:solidFill>
                  <a:schemeClr val="dk1"/>
                </a:solidFill>
                <a:latin typeface="Calibri"/>
                <a:ea typeface="Calibri"/>
                <a:cs typeface="Calibri"/>
                <a:sym typeface="Calibri"/>
              </a:rPr>
              <a:t>Daily 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cite strong and thorough textual evidence to support analysis of what the text says explicitly.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determine the meaning of words and phrases as they are used in text, including figurative and connotative meanings.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In Class Activities: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With your “Fantastic Four,” re-read Scene 4 and complete the Window Notes (due at the end of the hour). Next, fill </a:t>
            </a:r>
            <a:r>
              <a:rPr lang="en-US" sz="6400" dirty="0">
                <a:solidFill>
                  <a:schemeClr val="dk1"/>
                </a:solidFill>
                <a:latin typeface="Calibri"/>
                <a:ea typeface="Calibri"/>
                <a:cs typeface="Calibri"/>
                <a:sym typeface="Calibri"/>
              </a:rPr>
              <a:t>out the Double Entry Journal on Dramatic Irony </a:t>
            </a:r>
            <a:r>
              <a:rPr lang="en-US" sz="6400" b="1" dirty="0">
                <a:solidFill>
                  <a:schemeClr val="dk1"/>
                </a:solidFill>
                <a:latin typeface="Calibri"/>
                <a:ea typeface="Calibri"/>
                <a:cs typeface="Calibri"/>
                <a:sym typeface="Calibri"/>
              </a:rPr>
              <a:t>(due </a:t>
            </a:r>
            <a:r>
              <a:rPr lang="en-US" sz="6400" b="1" dirty="0" smtClean="0">
                <a:solidFill>
                  <a:schemeClr val="dk1"/>
                </a:solidFill>
                <a:latin typeface="Calibri"/>
                <a:ea typeface="Calibri"/>
                <a:cs typeface="Calibri"/>
                <a:sym typeface="Calibri"/>
              </a:rPr>
              <a:t>tomorrow at the beginning of the hour).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Watch Scenes 2-4 of the filmed performance of the play (if there is time).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Homework: </a:t>
            </a:r>
            <a:endParaRPr lang="en-US" sz="6400" b="1"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Turn </a:t>
            </a:r>
            <a:r>
              <a:rPr lang="en-US" sz="6400" dirty="0">
                <a:solidFill>
                  <a:schemeClr val="dk1"/>
                </a:solidFill>
                <a:latin typeface="Calibri"/>
                <a:ea typeface="Calibri"/>
                <a:cs typeface="Calibri"/>
                <a:sym typeface="Calibri"/>
              </a:rPr>
              <a:t>in any assignments that are marked “missing” in the gradebook. </a:t>
            </a:r>
            <a:endParaRPr lang="en-US" sz="6400" b="1"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Oedipus </a:t>
            </a:r>
            <a:r>
              <a:rPr lang="en-US" sz="6400" b="1" dirty="0">
                <a:solidFill>
                  <a:schemeClr val="dk1"/>
                </a:solidFill>
                <a:latin typeface="Calibri"/>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 </a:t>
            </a:r>
            <a:r>
              <a:rPr lang="en-US" sz="6400" dirty="0">
                <a:solidFill>
                  <a:schemeClr val="dk1"/>
                </a:solidFill>
                <a:latin typeface="Calibri"/>
                <a:ea typeface="Calibri"/>
                <a:cs typeface="Calibri"/>
                <a:sym typeface="Calibri"/>
                <a:hlinkClick r:id="rId3"/>
              </a:rPr>
              <a:t>http://</a:t>
            </a:r>
            <a:r>
              <a:rPr lang="en-US" sz="6400" dirty="0" smtClean="0">
                <a:solidFill>
                  <a:schemeClr val="dk1"/>
                </a:solidFill>
                <a:latin typeface="Calibri"/>
                <a:ea typeface="Calibri"/>
                <a:cs typeface="Calibri"/>
                <a:sym typeface="Calibri"/>
                <a:hlinkClick r:id="rId3"/>
              </a:rPr>
              <a:t>hphs.edclick.com/uploads/45/f131850.pdf</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Exit Ticket: </a:t>
            </a:r>
            <a:r>
              <a:rPr lang="en-US" sz="6400" dirty="0" smtClean="0">
                <a:solidFill>
                  <a:schemeClr val="dk1"/>
                </a:solidFill>
                <a:latin typeface="Calibri"/>
                <a:ea typeface="Calibri"/>
                <a:cs typeface="Calibri"/>
                <a:sym typeface="Calibri"/>
              </a:rPr>
              <a:t>Sign up for Remind (I will check this on your phone before you are able to leave).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6400" dirty="0" smtClean="0">
                <a:solidFill>
                  <a:schemeClr val="dk1"/>
                </a:solidFill>
                <a:latin typeface="Calibri"/>
                <a:ea typeface="Calibri"/>
                <a:cs typeface="Calibri"/>
                <a:sym typeface="Calibri"/>
              </a:rPr>
              <a:t>**Text @lah2=2</a:t>
            </a:r>
            <a:r>
              <a:rPr lang="en-US" sz="6400" baseline="30000" dirty="0" smtClean="0">
                <a:solidFill>
                  <a:schemeClr val="dk1"/>
                </a:solidFill>
                <a:latin typeface="Calibri"/>
                <a:ea typeface="Calibri"/>
                <a:cs typeface="Calibri"/>
                <a:sym typeface="Calibri"/>
              </a:rPr>
              <a:t>nd</a:t>
            </a:r>
            <a:r>
              <a:rPr lang="en-US" sz="6400" dirty="0" smtClean="0">
                <a:solidFill>
                  <a:schemeClr val="dk1"/>
                </a:solidFill>
                <a:latin typeface="Calibri"/>
                <a:ea typeface="Calibri"/>
                <a:cs typeface="Calibri"/>
                <a:sym typeface="Calibri"/>
              </a:rPr>
              <a:t> hour, @lah4=4</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@lah5=5</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@lah6=6</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a:t>
            </a:r>
            <a:r>
              <a:rPr lang="en-US" sz="6400" dirty="0" err="1" smtClean="0">
                <a:solidFill>
                  <a:schemeClr val="dk1"/>
                </a:solidFill>
                <a:latin typeface="Calibri"/>
                <a:ea typeface="Calibri"/>
                <a:cs typeface="Calibri"/>
                <a:sym typeface="Calibri"/>
              </a:rPr>
              <a:t>theppress</a:t>
            </a:r>
            <a:r>
              <a:rPr lang="en-US" sz="6400" dirty="0" smtClean="0">
                <a:solidFill>
                  <a:schemeClr val="dk1"/>
                </a:solidFill>
                <a:latin typeface="Calibri"/>
                <a:ea typeface="Calibri"/>
                <a:cs typeface="Calibri"/>
                <a:sym typeface="Calibri"/>
              </a:rPr>
              <a:t>=3</a:t>
            </a:r>
            <a:r>
              <a:rPr lang="en-US" sz="6400" baseline="30000" dirty="0" smtClean="0">
                <a:solidFill>
                  <a:schemeClr val="dk1"/>
                </a:solidFill>
                <a:latin typeface="Calibri"/>
                <a:ea typeface="Calibri"/>
                <a:cs typeface="Calibri"/>
                <a:sym typeface="Calibri"/>
              </a:rPr>
              <a:t>rd</a:t>
            </a:r>
            <a:r>
              <a:rPr lang="en-US" sz="6400" dirty="0" smtClean="0">
                <a:solidFill>
                  <a:schemeClr val="dk1"/>
                </a:solidFill>
                <a:latin typeface="Calibri"/>
                <a:ea typeface="Calibri"/>
                <a:cs typeface="Calibri"/>
                <a:sym typeface="Calibri"/>
              </a:rPr>
              <a:t> 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Retake or Make up (if you were absent Friday) for Quiz on Scenes 2 and 3: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Today = </a:t>
            </a:r>
            <a:r>
              <a:rPr lang="en-US" sz="6400" dirty="0">
                <a:solidFill>
                  <a:schemeClr val="dk1"/>
                </a:solidFill>
                <a:latin typeface="Calibri"/>
                <a:ea typeface="Calibri"/>
                <a:cs typeface="Calibri"/>
                <a:sym typeface="Calibri"/>
              </a:rPr>
              <a:t>D</a:t>
            </a:r>
            <a:r>
              <a:rPr lang="en-US" sz="6400" dirty="0" smtClean="0">
                <a:solidFill>
                  <a:schemeClr val="dk1"/>
                </a:solidFill>
                <a:latin typeface="Calibri"/>
                <a:ea typeface="Calibri"/>
                <a:cs typeface="Calibri"/>
                <a:sym typeface="Calibri"/>
              </a:rPr>
              <a:t>uring C lunch (if you have it) or after school (E-7)</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Thursday = Before school (7:00 a.m. in E-5), during C lunch (E-7)  or after school (E-7)</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Friday= During C lunch (E-7) or after school (E-7)</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10/9/14 Agenda</a:t>
            </a:r>
          </a:p>
        </p:txBody>
      </p:sp>
      <p:sp>
        <p:nvSpPr>
          <p:cNvPr id="103" name="Shape 103"/>
          <p:cNvSpPr txBox="1">
            <a:spLocks noGrp="1"/>
          </p:cNvSpPr>
          <p:nvPr>
            <p:ph type="body" idx="4294967295"/>
          </p:nvPr>
        </p:nvSpPr>
        <p:spPr>
          <a:xfrm>
            <a:off x="76200" y="838200"/>
            <a:ext cx="8839200" cy="5715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Bell Work: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Task</a:t>
            </a:r>
            <a:r>
              <a:rPr lang="en-US" sz="6400" b="1" dirty="0" smtClean="0">
                <a:solidFill>
                  <a:schemeClr val="dk1"/>
                </a:solidFill>
                <a:latin typeface="Calibri"/>
                <a:ea typeface="Calibri"/>
                <a:cs typeface="Calibri"/>
                <a:sym typeface="Calibri"/>
              </a:rPr>
              <a:t>: Fill out the </a:t>
            </a:r>
            <a:r>
              <a:rPr lang="en-US" sz="6400" dirty="0" smtClean="0">
                <a:solidFill>
                  <a:schemeClr val="dk1"/>
                </a:solidFill>
                <a:latin typeface="Calibri"/>
                <a:ea typeface="Calibri"/>
                <a:cs typeface="Calibri"/>
                <a:sym typeface="Calibri"/>
              </a:rPr>
              <a:t>“Who is to blame?” chart. Make sure to color and explain your reasoning in 2-3 sentences for each character that you assign.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Student </a:t>
            </a:r>
            <a:r>
              <a:rPr lang="en-US" sz="6400" b="1" dirty="0">
                <a:solidFill>
                  <a:schemeClr val="dk1"/>
                </a:solidFill>
                <a:latin typeface="Calibri"/>
                <a:ea typeface="Calibri"/>
                <a:cs typeface="Calibri"/>
                <a:sym typeface="Calibri"/>
              </a:rPr>
              <a:t>Response: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 </a:t>
            </a:r>
            <a:r>
              <a:rPr lang="en-US" sz="6400" b="1" dirty="0">
                <a:solidFill>
                  <a:schemeClr val="dk1"/>
                </a:solidFill>
                <a:latin typeface="Calibri"/>
                <a:ea typeface="Calibri"/>
                <a:cs typeface="Calibri"/>
                <a:sym typeface="Calibri"/>
              </a:rPr>
              <a:t>Daily 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cite strong and thorough textual evidence to support analysis of what the text says explicitly.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determine the meaning of words and phrases as they are used in text, including figurative and connotative meanings.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In Class Activities: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With your “Fantastic Four,” finish finding examples of dramatic irony (20 minutes to work on it).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Read the article on incest and right a one paragraph response to the posed question (you must have a thesis/take a position).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Watch Scenes 2-5 from the 1957 filmed performance of the play.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Homework: </a:t>
            </a:r>
            <a:endParaRPr lang="en-US" sz="6400" b="1"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Turn </a:t>
            </a:r>
            <a:r>
              <a:rPr lang="en-US" sz="6400" dirty="0">
                <a:solidFill>
                  <a:schemeClr val="dk1"/>
                </a:solidFill>
                <a:latin typeface="Calibri"/>
                <a:ea typeface="Calibri"/>
                <a:cs typeface="Calibri"/>
                <a:sym typeface="Calibri"/>
              </a:rPr>
              <a:t>in any assignments that are marked “missing” in the gradebook. </a:t>
            </a:r>
            <a:endParaRPr lang="en-US" sz="6400" b="1"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Oedipus </a:t>
            </a:r>
            <a:r>
              <a:rPr lang="en-US" sz="6400" b="1" dirty="0">
                <a:solidFill>
                  <a:schemeClr val="dk1"/>
                </a:solidFill>
                <a:latin typeface="Calibri"/>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 </a:t>
            </a:r>
            <a:r>
              <a:rPr lang="en-US" sz="6400" dirty="0">
                <a:solidFill>
                  <a:schemeClr val="dk1"/>
                </a:solidFill>
                <a:latin typeface="Calibri"/>
                <a:ea typeface="Calibri"/>
                <a:cs typeface="Calibri"/>
                <a:sym typeface="Calibri"/>
                <a:hlinkClick r:id="rId3"/>
              </a:rPr>
              <a:t>http://</a:t>
            </a:r>
            <a:r>
              <a:rPr lang="en-US" sz="6400" dirty="0" smtClean="0">
                <a:solidFill>
                  <a:schemeClr val="dk1"/>
                </a:solidFill>
                <a:latin typeface="Calibri"/>
                <a:ea typeface="Calibri"/>
                <a:cs typeface="Calibri"/>
                <a:sym typeface="Calibri"/>
                <a:hlinkClick r:id="rId3"/>
              </a:rPr>
              <a:t>hphs.edclick.com/uploads/45/f131850.pdf</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Exit Ticket: </a:t>
            </a:r>
            <a:r>
              <a:rPr lang="en-US" sz="6400" dirty="0" smtClean="0">
                <a:solidFill>
                  <a:schemeClr val="dk1"/>
                </a:solidFill>
                <a:latin typeface="Calibri"/>
                <a:ea typeface="Calibri"/>
                <a:cs typeface="Calibri"/>
                <a:sym typeface="Calibri"/>
              </a:rPr>
              <a:t>Sign up for Remind (I will check this on your phone before you are able to leave).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6400" dirty="0" smtClean="0">
                <a:solidFill>
                  <a:schemeClr val="dk1"/>
                </a:solidFill>
                <a:latin typeface="Calibri"/>
                <a:ea typeface="Calibri"/>
                <a:cs typeface="Calibri"/>
                <a:sym typeface="Calibri"/>
              </a:rPr>
              <a:t>**Text @lah2=2</a:t>
            </a:r>
            <a:r>
              <a:rPr lang="en-US" sz="6400" baseline="30000" dirty="0" smtClean="0">
                <a:solidFill>
                  <a:schemeClr val="dk1"/>
                </a:solidFill>
                <a:latin typeface="Calibri"/>
                <a:ea typeface="Calibri"/>
                <a:cs typeface="Calibri"/>
                <a:sym typeface="Calibri"/>
              </a:rPr>
              <a:t>nd</a:t>
            </a:r>
            <a:r>
              <a:rPr lang="en-US" sz="6400" dirty="0" smtClean="0">
                <a:solidFill>
                  <a:schemeClr val="dk1"/>
                </a:solidFill>
                <a:latin typeface="Calibri"/>
                <a:ea typeface="Calibri"/>
                <a:cs typeface="Calibri"/>
                <a:sym typeface="Calibri"/>
              </a:rPr>
              <a:t> hour, @lah4=4</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@lah5=5</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@lah6=6</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a:t>
            </a:r>
            <a:r>
              <a:rPr lang="en-US" sz="6400" dirty="0" err="1" smtClean="0">
                <a:solidFill>
                  <a:schemeClr val="dk1"/>
                </a:solidFill>
                <a:latin typeface="Calibri"/>
                <a:ea typeface="Calibri"/>
                <a:cs typeface="Calibri"/>
                <a:sym typeface="Calibri"/>
              </a:rPr>
              <a:t>theppress</a:t>
            </a:r>
            <a:r>
              <a:rPr lang="en-US" sz="6400" dirty="0" smtClean="0">
                <a:solidFill>
                  <a:schemeClr val="dk1"/>
                </a:solidFill>
                <a:latin typeface="Calibri"/>
                <a:ea typeface="Calibri"/>
                <a:cs typeface="Calibri"/>
                <a:sym typeface="Calibri"/>
              </a:rPr>
              <a:t>=3</a:t>
            </a:r>
            <a:r>
              <a:rPr lang="en-US" sz="6400" baseline="30000" dirty="0" smtClean="0">
                <a:solidFill>
                  <a:schemeClr val="dk1"/>
                </a:solidFill>
                <a:latin typeface="Calibri"/>
                <a:ea typeface="Calibri"/>
                <a:cs typeface="Calibri"/>
                <a:sym typeface="Calibri"/>
              </a:rPr>
              <a:t>rd</a:t>
            </a:r>
            <a:r>
              <a:rPr lang="en-US" sz="6400" dirty="0" smtClean="0">
                <a:solidFill>
                  <a:schemeClr val="dk1"/>
                </a:solidFill>
                <a:latin typeface="Calibri"/>
                <a:ea typeface="Calibri"/>
                <a:cs typeface="Calibri"/>
                <a:sym typeface="Calibri"/>
              </a:rPr>
              <a:t> 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Retake or Make up (if you were absent Friday) for Quiz on Scenes 2 and 3: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Today = Before school (7:00 a.m. in E-5), during C lunch (E-7)  or after school (E-7)</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Friday= During C lunch (E-7) or after school (E-7)</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95047267"/>
      </p:ext>
    </p:extLst>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10/10/14 Agenda</a:t>
            </a:r>
          </a:p>
        </p:txBody>
      </p:sp>
      <p:sp>
        <p:nvSpPr>
          <p:cNvPr id="103" name="Shape 103"/>
          <p:cNvSpPr txBox="1">
            <a:spLocks noGrp="1"/>
          </p:cNvSpPr>
          <p:nvPr>
            <p:ph type="body" idx="4294967295"/>
          </p:nvPr>
        </p:nvSpPr>
        <p:spPr>
          <a:xfrm>
            <a:off x="0" y="762000"/>
            <a:ext cx="9067800" cy="5715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Bell Work: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Task: Motifs = </a:t>
            </a:r>
            <a:r>
              <a:rPr lang="en-US" sz="5600" dirty="0">
                <a:latin typeface="+mj-lt"/>
              </a:rPr>
              <a:t>Motifs are recurring structures, contrasts, and literary devices that can help to develop and inform the text’s major </a:t>
            </a:r>
            <a:r>
              <a:rPr lang="en-US" sz="5600" dirty="0" smtClean="0">
                <a:latin typeface="+mj-lt"/>
              </a:rPr>
              <a:t>themes. </a:t>
            </a:r>
            <a:r>
              <a:rPr lang="en-US" sz="5600" b="1" dirty="0" smtClean="0">
                <a:latin typeface="+mj-lt"/>
              </a:rPr>
              <a:t>Symbols </a:t>
            </a:r>
            <a:r>
              <a:rPr lang="en-US" sz="5600" dirty="0" smtClean="0">
                <a:latin typeface="+mj-lt"/>
              </a:rPr>
              <a:t>= </a:t>
            </a:r>
            <a:r>
              <a:rPr lang="en-US" sz="5600" i="1" dirty="0"/>
              <a:t>Symbols are objects, characters, figures, and colors used to represent abstract ideas or concepts.</a:t>
            </a:r>
            <a:r>
              <a:rPr lang="en-US" sz="5600" dirty="0" smtClean="0">
                <a:latin typeface="+mj-lt"/>
              </a:rPr>
              <a:t> </a:t>
            </a:r>
            <a:r>
              <a:rPr lang="en-US" sz="5600" dirty="0" smtClean="0"/>
              <a:t>Create a list of 3-4 possible motifs and 3-4 possible symbols in the play, </a:t>
            </a:r>
            <a:r>
              <a:rPr lang="en-US" sz="5600" i="1" dirty="0" smtClean="0"/>
              <a:t>Oedipus Rex</a:t>
            </a:r>
            <a:r>
              <a:rPr lang="en-US" sz="5600" dirty="0" smtClean="0"/>
              <a:t>. **Justify your responses using evidence from the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Student </a:t>
            </a:r>
            <a:r>
              <a:rPr lang="en-US" sz="6400" b="1" dirty="0">
                <a:solidFill>
                  <a:schemeClr val="dk1"/>
                </a:solidFill>
                <a:latin typeface="Calibri"/>
                <a:ea typeface="Calibri"/>
                <a:cs typeface="Calibri"/>
                <a:sym typeface="Calibri"/>
              </a:rPr>
              <a:t>Response: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 </a:t>
            </a:r>
            <a:r>
              <a:rPr lang="en-US" sz="6400" b="1" dirty="0">
                <a:solidFill>
                  <a:schemeClr val="dk1"/>
                </a:solidFill>
                <a:latin typeface="Calibri"/>
                <a:ea typeface="Calibri"/>
                <a:cs typeface="Calibri"/>
                <a:sym typeface="Calibri"/>
              </a:rPr>
              <a:t>Daily Learning Targets: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cite strong and thorough textual evidence to support analysis of what the text says explicitly.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I can determine the meaning of words and phrases as they are used in text, including figurative and connotative meanings.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In Class Activities: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Read the Exodus (final scene) in </a:t>
            </a:r>
            <a:r>
              <a:rPr lang="en-US" sz="6400" i="1" dirty="0" smtClean="0">
                <a:solidFill>
                  <a:schemeClr val="dk1"/>
                </a:solidFill>
                <a:latin typeface="Calibri"/>
                <a:ea typeface="Calibri"/>
                <a:cs typeface="Calibri"/>
                <a:sym typeface="Calibri"/>
              </a:rPr>
              <a:t>Oedipus Rex</a:t>
            </a:r>
            <a:r>
              <a:rPr lang="en-US" sz="6400" dirty="0" smtClean="0">
                <a:solidFill>
                  <a:schemeClr val="dk1"/>
                </a:solidFill>
                <a:latin typeface="Calibri"/>
                <a:ea typeface="Calibri"/>
                <a:cs typeface="Calibri"/>
                <a:sym typeface="Calibri"/>
              </a:rPr>
              <a:t>.</a:t>
            </a:r>
            <a:endParaRPr lang="en-US" sz="6400"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Create a predictions log for the Exodus. We will stop during certain points throughout the reading to assess your ideas.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At the bottom of your predictions log, create a log for motifs and symbols. Please record any that you might “see” as we read. We will go back through the play to find more if we have time. </a:t>
            </a:r>
            <a:r>
              <a:rPr lang="en-US" sz="6400" dirty="0" smtClean="0">
                <a:solidFill>
                  <a:schemeClr val="dk1"/>
                </a:solidFill>
                <a:latin typeface="Calibri"/>
                <a:ea typeface="Calibri"/>
                <a:cs typeface="Calibri"/>
                <a:sym typeface="Wingdings" panose="05000000000000000000" pitchFamily="2" charset="2"/>
              </a:rPr>
              <a:t> </a:t>
            </a:r>
            <a:endParaRPr lang="en-US" sz="6400"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Homework: </a:t>
            </a:r>
            <a:endParaRPr lang="en-US" sz="6400" b="1"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Turn </a:t>
            </a:r>
            <a:r>
              <a:rPr lang="en-US" sz="6400" dirty="0">
                <a:solidFill>
                  <a:schemeClr val="dk1"/>
                </a:solidFill>
                <a:latin typeface="Calibri"/>
                <a:ea typeface="Calibri"/>
                <a:cs typeface="Calibri"/>
                <a:sym typeface="Calibri"/>
              </a:rPr>
              <a:t>in any assignments that are marked “missing” in the gradebook. </a:t>
            </a:r>
            <a:endParaRPr lang="en-US" sz="6400" b="1"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Oedipus </a:t>
            </a:r>
            <a:r>
              <a:rPr lang="en-US" sz="6400" b="1" dirty="0">
                <a:solidFill>
                  <a:schemeClr val="dk1"/>
                </a:solidFill>
                <a:latin typeface="Calibri"/>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 </a:t>
            </a:r>
            <a:r>
              <a:rPr lang="en-US" sz="6400" dirty="0">
                <a:solidFill>
                  <a:schemeClr val="dk1"/>
                </a:solidFill>
                <a:latin typeface="Calibri"/>
                <a:ea typeface="Calibri"/>
                <a:cs typeface="Calibri"/>
                <a:sym typeface="Calibri"/>
                <a:hlinkClick r:id="rId3"/>
              </a:rPr>
              <a:t>http://</a:t>
            </a:r>
            <a:r>
              <a:rPr lang="en-US" sz="6400" dirty="0" smtClean="0">
                <a:solidFill>
                  <a:schemeClr val="dk1"/>
                </a:solidFill>
                <a:latin typeface="Calibri"/>
                <a:ea typeface="Calibri"/>
                <a:cs typeface="Calibri"/>
                <a:sym typeface="Calibri"/>
                <a:hlinkClick r:id="rId3"/>
              </a:rPr>
              <a:t>hphs.edclick.com/uploads/45/f131850.pdf</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Exit Ticket: </a:t>
            </a:r>
            <a:r>
              <a:rPr lang="en-US" sz="6400" dirty="0" smtClean="0">
                <a:solidFill>
                  <a:schemeClr val="dk1"/>
                </a:solidFill>
                <a:latin typeface="Calibri"/>
                <a:ea typeface="Calibri"/>
                <a:cs typeface="Calibri"/>
                <a:sym typeface="Calibri"/>
              </a:rPr>
              <a:t>Write a 3-4 sentence response to the following questions: Were you surprised by the ending? Why or Why not? If you could change the ending, what would you do differently? Explain and be specific in your answer. DO NOT DO THE FOLLOWING: “Uh, I </a:t>
            </a:r>
            <a:r>
              <a:rPr lang="en-US" sz="6400" b="1" dirty="0" smtClean="0">
                <a:solidFill>
                  <a:schemeClr val="dk1"/>
                </a:solidFill>
                <a:latin typeface="Calibri"/>
                <a:ea typeface="Calibri"/>
                <a:cs typeface="Calibri"/>
                <a:sym typeface="Calibri"/>
              </a:rPr>
              <a:t>would have made avoid his fate…” or “Well, I would have made Oedipus fulfill his fate…”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Announcements:</a:t>
            </a:r>
          </a:p>
          <a:p>
            <a:pPr marL="203200" lvl="2" eaLnBrk="1" fontAlgn="auto" hangingPunct="1">
              <a:lnSpc>
                <a:spcPct val="90000"/>
              </a:lnSpc>
              <a:spcBef>
                <a:spcPts val="380"/>
              </a:spcBef>
              <a:spcAft>
                <a:spcPts val="0"/>
              </a:spcAft>
              <a:buClr>
                <a:schemeClr val="dk1"/>
              </a:buClr>
              <a:buSzPct val="100000"/>
              <a:defRPr/>
            </a:pPr>
            <a:r>
              <a:rPr lang="en-US" sz="6400" b="1" dirty="0" smtClean="0">
                <a:solidFill>
                  <a:schemeClr val="dk1"/>
                </a:solidFill>
                <a:latin typeface="Calibri"/>
                <a:ea typeface="Calibri"/>
                <a:cs typeface="Calibri"/>
                <a:sym typeface="Calibri"/>
              </a:rPr>
              <a:t>**</a:t>
            </a:r>
            <a:r>
              <a:rPr lang="en-US" sz="6400" dirty="0" smtClean="0">
                <a:solidFill>
                  <a:schemeClr val="dk1"/>
                </a:solidFill>
                <a:latin typeface="Calibri"/>
                <a:ea typeface="Calibri"/>
                <a:cs typeface="Calibri"/>
                <a:sym typeface="Calibri"/>
              </a:rPr>
              <a:t>Sign up for Remind (I will check this on your phone before you are able to leave).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6400" dirty="0" smtClean="0">
                <a:solidFill>
                  <a:schemeClr val="dk1"/>
                </a:solidFill>
                <a:latin typeface="Calibri"/>
                <a:ea typeface="Calibri"/>
                <a:cs typeface="Calibri"/>
                <a:sym typeface="Calibri"/>
              </a:rPr>
              <a:t>**Text @lah2=2</a:t>
            </a:r>
            <a:r>
              <a:rPr lang="en-US" sz="6400" baseline="30000" dirty="0" smtClean="0">
                <a:solidFill>
                  <a:schemeClr val="dk1"/>
                </a:solidFill>
                <a:latin typeface="Calibri"/>
                <a:ea typeface="Calibri"/>
                <a:cs typeface="Calibri"/>
                <a:sym typeface="Calibri"/>
              </a:rPr>
              <a:t>nd</a:t>
            </a:r>
            <a:r>
              <a:rPr lang="en-US" sz="6400" dirty="0" smtClean="0">
                <a:solidFill>
                  <a:schemeClr val="dk1"/>
                </a:solidFill>
                <a:latin typeface="Calibri"/>
                <a:ea typeface="Calibri"/>
                <a:cs typeface="Calibri"/>
                <a:sym typeface="Calibri"/>
              </a:rPr>
              <a:t> hour, @lah4=4</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@lah5=5</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@lah6=6</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a:t>
            </a:r>
            <a:r>
              <a:rPr lang="en-US" sz="6400" dirty="0" err="1" smtClean="0">
                <a:solidFill>
                  <a:schemeClr val="dk1"/>
                </a:solidFill>
                <a:latin typeface="Calibri"/>
                <a:ea typeface="Calibri"/>
                <a:cs typeface="Calibri"/>
                <a:sym typeface="Calibri"/>
              </a:rPr>
              <a:t>theppress</a:t>
            </a:r>
            <a:r>
              <a:rPr lang="en-US" sz="6400" dirty="0" smtClean="0">
                <a:solidFill>
                  <a:schemeClr val="dk1"/>
                </a:solidFill>
                <a:latin typeface="Calibri"/>
                <a:ea typeface="Calibri"/>
                <a:cs typeface="Calibri"/>
                <a:sym typeface="Calibri"/>
              </a:rPr>
              <a:t>=3</a:t>
            </a:r>
            <a:r>
              <a:rPr lang="en-US" sz="6400" baseline="30000" dirty="0" smtClean="0">
                <a:solidFill>
                  <a:schemeClr val="dk1"/>
                </a:solidFill>
                <a:latin typeface="Calibri"/>
                <a:ea typeface="Calibri"/>
                <a:cs typeface="Calibri"/>
                <a:sym typeface="Calibri"/>
              </a:rPr>
              <a:t>rd</a:t>
            </a:r>
            <a:r>
              <a:rPr lang="en-US" sz="6400" dirty="0" smtClean="0">
                <a:solidFill>
                  <a:schemeClr val="dk1"/>
                </a:solidFill>
                <a:latin typeface="Calibri"/>
                <a:ea typeface="Calibri"/>
                <a:cs typeface="Calibri"/>
                <a:sym typeface="Calibri"/>
              </a:rPr>
              <a:t> 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Retake or Make up (if you were absent Friday) for Quiz on Scenes 2 and 3: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Today= During C lunch (E-7) or after school (E-7)</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46744008"/>
      </p:ext>
    </p:extLst>
  </p:cSld>
  <p:clrMapOvr>
    <a:masterClrMapping/>
  </p:clrMapOvr>
  <p:transition spd="slow">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10/13/14 Agenda</a:t>
            </a:r>
          </a:p>
        </p:txBody>
      </p:sp>
      <p:sp>
        <p:nvSpPr>
          <p:cNvPr id="103" name="Shape 103"/>
          <p:cNvSpPr txBox="1">
            <a:spLocks noGrp="1"/>
          </p:cNvSpPr>
          <p:nvPr>
            <p:ph type="body" idx="4294967295"/>
          </p:nvPr>
        </p:nvSpPr>
        <p:spPr>
          <a:xfrm>
            <a:off x="0" y="762000"/>
            <a:ext cx="9067800" cy="6096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Bell Work: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Task: </a:t>
            </a:r>
            <a:r>
              <a:rPr lang="en-US" sz="5600" b="1" dirty="0" smtClean="0">
                <a:latin typeface="+mj-lt"/>
              </a:rPr>
              <a:t>Motifs (Mo-</a:t>
            </a:r>
            <a:r>
              <a:rPr lang="en-US" sz="5600" b="1" dirty="0" err="1" smtClean="0">
                <a:latin typeface="+mj-lt"/>
              </a:rPr>
              <a:t>teefs</a:t>
            </a:r>
            <a:r>
              <a:rPr lang="en-US" sz="5600" b="1" dirty="0" smtClean="0">
                <a:latin typeface="+mj-lt"/>
              </a:rPr>
              <a:t>)</a:t>
            </a:r>
            <a:r>
              <a:rPr lang="en-US" sz="5600" dirty="0" smtClean="0">
                <a:latin typeface="+mj-lt"/>
              </a:rPr>
              <a:t> </a:t>
            </a:r>
            <a:r>
              <a:rPr lang="en-US" sz="5600" dirty="0">
                <a:latin typeface="+mj-lt"/>
              </a:rPr>
              <a:t>are recurring structures, contrasts, and literary devices that can help to develop and inform the text’s major </a:t>
            </a:r>
            <a:r>
              <a:rPr lang="en-US" sz="5600" dirty="0" smtClean="0">
                <a:latin typeface="+mj-lt"/>
              </a:rPr>
              <a:t>themes. Find one example of the motif, “sight and blindness,” from the section of the Exodus that was read in class on Friday. </a:t>
            </a:r>
            <a:endParaRPr lang="en-US" sz="5600" dirty="0" smtClean="0"/>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Student </a:t>
            </a:r>
            <a:r>
              <a:rPr lang="en-US" sz="6400" b="1" dirty="0">
                <a:solidFill>
                  <a:schemeClr val="dk1"/>
                </a:solidFill>
                <a:latin typeface="Calibri"/>
                <a:ea typeface="Calibri"/>
                <a:cs typeface="Calibri"/>
                <a:sym typeface="Calibri"/>
              </a:rPr>
              <a:t>Response: </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 </a:t>
            </a:r>
            <a:r>
              <a:rPr lang="en-US" sz="6400" b="1" dirty="0">
                <a:solidFill>
                  <a:schemeClr val="dk1"/>
                </a:solidFill>
                <a:latin typeface="Calibri"/>
                <a:ea typeface="Calibri"/>
                <a:cs typeface="Calibri"/>
                <a:sym typeface="Calibri"/>
              </a:rPr>
              <a:t>Daily Learning Targets: </a:t>
            </a:r>
            <a:endParaRPr lang="en-US" sz="6400" dirty="0" smtClean="0">
              <a:solidFill>
                <a:schemeClr val="dk1"/>
              </a:solidFill>
              <a:latin typeface="Calibri"/>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5600" dirty="0" smtClean="0"/>
              <a:t>I </a:t>
            </a:r>
            <a:r>
              <a:rPr lang="en-US" sz="5600" dirty="0"/>
              <a:t>can close read to determine the difference between what is directly stated and what is really meant in a text.  </a:t>
            </a:r>
            <a:endParaRPr lang="en-US" sz="5600" dirty="0" smtClean="0"/>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5600" dirty="0" smtClean="0"/>
              <a:t>I </a:t>
            </a:r>
            <a:r>
              <a:rPr lang="en-US" sz="5600" dirty="0"/>
              <a:t>can identify and analyze the impact of the author’s choices regarding how to develop and relate elements of the drama. </a:t>
            </a:r>
            <a:endParaRPr lang="en-US" sz="5600" dirty="0" smtClean="0"/>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5600" dirty="0" smtClean="0"/>
              <a:t>I </a:t>
            </a:r>
            <a:r>
              <a:rPr lang="en-US" sz="5600" dirty="0"/>
              <a:t>can focus on addressing a specific purpose and audience in my writing. </a:t>
            </a:r>
            <a:endParaRPr lang="en-US" sz="5600" dirty="0" smtClean="0"/>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5600" dirty="0" smtClean="0"/>
              <a:t>I </a:t>
            </a:r>
            <a:r>
              <a:rPr lang="en-US" sz="5600" dirty="0"/>
              <a:t>can use evidence from literature to support analysis, reflection, and research in my writing. </a:t>
            </a:r>
            <a:endParaRPr lang="en-US" sz="6400"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In Class Activities: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Read the Exodus (final scene) in </a:t>
            </a:r>
            <a:r>
              <a:rPr lang="en-US" sz="6400" i="1" dirty="0" smtClean="0">
                <a:solidFill>
                  <a:schemeClr val="dk1"/>
                </a:solidFill>
                <a:latin typeface="Calibri"/>
                <a:ea typeface="Calibri"/>
                <a:cs typeface="Calibri"/>
                <a:sym typeface="Calibri"/>
              </a:rPr>
              <a:t>Oedipus Rex</a:t>
            </a:r>
            <a:r>
              <a:rPr lang="en-US" sz="6400" dirty="0" smtClean="0">
                <a:solidFill>
                  <a:schemeClr val="dk1"/>
                </a:solidFill>
                <a:latin typeface="Calibri"/>
                <a:ea typeface="Calibri"/>
                <a:cs typeface="Calibri"/>
                <a:sym typeface="Calibri"/>
              </a:rPr>
              <a:t>.</a:t>
            </a:r>
            <a:endParaRPr lang="en-US" sz="6400" dirty="0">
              <a:solidFill>
                <a:schemeClr val="dk1"/>
              </a:solidFill>
              <a:latin typeface="Calibri"/>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Actively watch model of summary/rewrite from Ode IV.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Whole class “Think Aloud” for summary/rewrite from Ode IV.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With your “Fantastic Four” group, rewrite your assigned section from the Exodus (10 minutes).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Share your rewrites/summaries with the class (2 minutes per share).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Record your reviews of each share. Select your “Top 3” and include reasoning for each section.</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dirty="0">
                <a:solidFill>
                  <a:schemeClr val="dk1"/>
                </a:solidFill>
                <a:latin typeface="Calibri"/>
                <a:ea typeface="Calibri"/>
                <a:cs typeface="Calibri"/>
                <a:sym typeface="Calibri"/>
              </a:rPr>
              <a:t>T</a:t>
            </a:r>
            <a:r>
              <a:rPr lang="en-US" sz="6400" dirty="0" smtClean="0">
                <a:solidFill>
                  <a:schemeClr val="dk1"/>
                </a:solidFill>
                <a:latin typeface="Calibri"/>
                <a:ea typeface="Calibri"/>
                <a:cs typeface="Calibri"/>
                <a:sym typeface="Calibri"/>
              </a:rPr>
              <a:t>urn </a:t>
            </a:r>
            <a:r>
              <a:rPr lang="en-US" sz="6400" dirty="0">
                <a:solidFill>
                  <a:schemeClr val="dk1"/>
                </a:solidFill>
                <a:latin typeface="Calibri"/>
                <a:ea typeface="Calibri"/>
                <a:cs typeface="Calibri"/>
                <a:sym typeface="Calibri"/>
              </a:rPr>
              <a:t>in any assignments that are marked “missing” in the gradebook. </a:t>
            </a:r>
            <a:endParaRPr lang="en-US" sz="6400" b="1" dirty="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Oedipus </a:t>
            </a:r>
            <a:r>
              <a:rPr lang="en-US" sz="6400" b="1" dirty="0">
                <a:solidFill>
                  <a:schemeClr val="dk1"/>
                </a:solidFill>
                <a:latin typeface="Calibri"/>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400" b="1" dirty="0">
                <a:solidFill>
                  <a:schemeClr val="dk1"/>
                </a:solidFill>
                <a:latin typeface="Calibri"/>
                <a:ea typeface="Calibri"/>
                <a:cs typeface="Calibri"/>
                <a:sym typeface="Calibri"/>
              </a:rPr>
              <a:t> </a:t>
            </a:r>
            <a:r>
              <a:rPr lang="en-US" sz="6400" dirty="0">
                <a:solidFill>
                  <a:schemeClr val="dk1"/>
                </a:solidFill>
                <a:latin typeface="Calibri"/>
                <a:ea typeface="Calibri"/>
                <a:cs typeface="Calibri"/>
                <a:sym typeface="Calibri"/>
                <a:hlinkClick r:id="rId3"/>
              </a:rPr>
              <a:t>http://</a:t>
            </a:r>
            <a:r>
              <a:rPr lang="en-US" sz="6400" dirty="0" smtClean="0">
                <a:solidFill>
                  <a:schemeClr val="dk1"/>
                </a:solidFill>
                <a:latin typeface="Calibri"/>
                <a:ea typeface="Calibri"/>
                <a:cs typeface="Calibri"/>
                <a:sym typeface="Calibri"/>
                <a:hlinkClick r:id="rId3"/>
              </a:rPr>
              <a:t>hphs.edclick.com/uploads/45/f131850.pdf</a:t>
            </a:r>
            <a:endParaRPr lang="en-US" sz="6400" b="1" dirty="0" smtClean="0">
              <a:solidFill>
                <a:schemeClr val="dk1"/>
              </a:solidFill>
              <a:latin typeface="Calibri"/>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Exit Ticket: </a:t>
            </a:r>
            <a:r>
              <a:rPr lang="en-US" sz="6400" dirty="0" smtClean="0">
                <a:solidFill>
                  <a:schemeClr val="dk1"/>
                </a:solidFill>
                <a:latin typeface="Calibri"/>
                <a:ea typeface="Calibri"/>
                <a:cs typeface="Calibri"/>
                <a:sym typeface="Calibri"/>
              </a:rPr>
              <a:t>Record your reviews from each group’s share and select your “Top 3.” Make sure to include your reasoning.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400" b="1" dirty="0" smtClean="0">
                <a:solidFill>
                  <a:schemeClr val="dk1"/>
                </a:solidFill>
                <a:latin typeface="Calibri"/>
                <a:ea typeface="Calibri"/>
                <a:cs typeface="Calibri"/>
                <a:sym typeface="Calibri"/>
              </a:rPr>
              <a:t>Announcements:</a:t>
            </a:r>
          </a:p>
          <a:p>
            <a:pPr marL="203200" eaLnBrk="1" fontAlgn="auto" hangingPunct="1">
              <a:lnSpc>
                <a:spcPct val="90000"/>
              </a:lnSpc>
              <a:spcBef>
                <a:spcPts val="380"/>
              </a:spcBef>
              <a:spcAft>
                <a:spcPts val="0"/>
              </a:spcAft>
              <a:buClr>
                <a:schemeClr val="dk1"/>
              </a:buClr>
              <a:buSzPct val="100000"/>
              <a:defRPr/>
            </a:pPr>
            <a:r>
              <a:rPr lang="en-US" sz="6400" b="1" dirty="0" smtClean="0">
                <a:solidFill>
                  <a:schemeClr val="dk1"/>
                </a:solidFill>
                <a:latin typeface="Calibri"/>
                <a:ea typeface="Calibri"/>
                <a:cs typeface="Calibri"/>
                <a:sym typeface="Calibri"/>
              </a:rPr>
              <a:t>**</a:t>
            </a:r>
            <a:r>
              <a:rPr lang="en-US" sz="6400" dirty="0" smtClean="0">
                <a:solidFill>
                  <a:schemeClr val="dk1"/>
                </a:solidFill>
                <a:latin typeface="Calibri"/>
                <a:ea typeface="Calibri"/>
                <a:cs typeface="Calibri"/>
                <a:sym typeface="Calibri"/>
              </a:rPr>
              <a:t>Sign up for Remind (I will check this on your phone before you are able to leave).</a:t>
            </a:r>
          </a:p>
          <a:p>
            <a:pPr marL="742950" lvl="2" indent="-107950" eaLnBrk="1" fontAlgn="auto" hangingPunct="1">
              <a:lnSpc>
                <a:spcPct val="90000"/>
              </a:lnSpc>
              <a:spcBef>
                <a:spcPts val="380"/>
              </a:spcBef>
              <a:spcAft>
                <a:spcPts val="0"/>
              </a:spcAft>
              <a:buClr>
                <a:schemeClr val="dk1"/>
              </a:buClr>
              <a:buSzPct val="100000"/>
              <a:buFont typeface="Calibri"/>
              <a:buChar char="–"/>
              <a:defRPr/>
            </a:pPr>
            <a:r>
              <a:rPr lang="en-US" sz="6400" dirty="0" smtClean="0">
                <a:solidFill>
                  <a:schemeClr val="dk1"/>
                </a:solidFill>
                <a:latin typeface="Calibri"/>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6400" dirty="0" smtClean="0">
                <a:solidFill>
                  <a:schemeClr val="dk1"/>
                </a:solidFill>
                <a:latin typeface="Calibri"/>
                <a:ea typeface="Calibri"/>
                <a:cs typeface="Calibri"/>
                <a:sym typeface="Calibri"/>
              </a:rPr>
              <a:t>**Text @lah2=2</a:t>
            </a:r>
            <a:r>
              <a:rPr lang="en-US" sz="6400" baseline="30000" dirty="0" smtClean="0">
                <a:solidFill>
                  <a:schemeClr val="dk1"/>
                </a:solidFill>
                <a:latin typeface="Calibri"/>
                <a:ea typeface="Calibri"/>
                <a:cs typeface="Calibri"/>
                <a:sym typeface="Calibri"/>
              </a:rPr>
              <a:t>nd</a:t>
            </a:r>
            <a:r>
              <a:rPr lang="en-US" sz="6400" dirty="0" smtClean="0">
                <a:solidFill>
                  <a:schemeClr val="dk1"/>
                </a:solidFill>
                <a:latin typeface="Calibri"/>
                <a:ea typeface="Calibri"/>
                <a:cs typeface="Calibri"/>
                <a:sym typeface="Calibri"/>
              </a:rPr>
              <a:t> hour, @lah4=4</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@lah5=5</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@lah6=6</a:t>
            </a:r>
            <a:r>
              <a:rPr lang="en-US" sz="6400" baseline="30000" dirty="0" smtClean="0">
                <a:solidFill>
                  <a:schemeClr val="dk1"/>
                </a:solidFill>
                <a:latin typeface="Calibri"/>
                <a:ea typeface="Calibri"/>
                <a:cs typeface="Calibri"/>
                <a:sym typeface="Calibri"/>
              </a:rPr>
              <a:t>th</a:t>
            </a:r>
            <a:r>
              <a:rPr lang="en-US" sz="6400" dirty="0" smtClean="0">
                <a:solidFill>
                  <a:schemeClr val="dk1"/>
                </a:solidFill>
                <a:latin typeface="Calibri"/>
                <a:ea typeface="Calibri"/>
                <a:cs typeface="Calibri"/>
                <a:sym typeface="Calibri"/>
              </a:rPr>
              <a:t> hour, @</a:t>
            </a:r>
            <a:r>
              <a:rPr lang="en-US" sz="6400" dirty="0" err="1" smtClean="0">
                <a:solidFill>
                  <a:schemeClr val="dk1"/>
                </a:solidFill>
                <a:latin typeface="Calibri"/>
                <a:ea typeface="Calibri"/>
                <a:cs typeface="Calibri"/>
                <a:sym typeface="Calibri"/>
              </a:rPr>
              <a:t>theppress</a:t>
            </a:r>
            <a:r>
              <a:rPr lang="en-US" sz="6400" dirty="0" smtClean="0">
                <a:solidFill>
                  <a:schemeClr val="dk1"/>
                </a:solidFill>
                <a:latin typeface="Calibri"/>
                <a:ea typeface="Calibri"/>
                <a:cs typeface="Calibri"/>
                <a:sym typeface="Calibri"/>
              </a:rPr>
              <a:t>=3</a:t>
            </a:r>
            <a:r>
              <a:rPr lang="en-US" sz="6400" baseline="30000" dirty="0" smtClean="0">
                <a:solidFill>
                  <a:schemeClr val="dk1"/>
                </a:solidFill>
                <a:latin typeface="Calibri"/>
                <a:ea typeface="Calibri"/>
                <a:cs typeface="Calibri"/>
                <a:sym typeface="Calibri"/>
              </a:rPr>
              <a:t>rd</a:t>
            </a:r>
            <a:r>
              <a:rPr lang="en-US" sz="6400" dirty="0" smtClean="0">
                <a:solidFill>
                  <a:schemeClr val="dk1"/>
                </a:solidFill>
                <a:latin typeface="Calibri"/>
                <a:ea typeface="Calibri"/>
                <a:cs typeface="Calibri"/>
                <a:sym typeface="Calibri"/>
              </a:rPr>
              <a:t> hour</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02788861"/>
      </p:ext>
    </p:extLst>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10/14/14 Agenda</a:t>
            </a:r>
          </a:p>
        </p:txBody>
      </p:sp>
      <p:sp>
        <p:nvSpPr>
          <p:cNvPr id="103" name="Shape 103"/>
          <p:cNvSpPr txBox="1">
            <a:spLocks noGrp="1"/>
          </p:cNvSpPr>
          <p:nvPr>
            <p:ph type="body" idx="4294967295"/>
          </p:nvPr>
        </p:nvSpPr>
        <p:spPr>
          <a:xfrm>
            <a:off x="0" y="762000"/>
            <a:ext cx="9067800" cy="6096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Bell Work: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Task: </a:t>
            </a:r>
            <a:r>
              <a:rPr lang="en-US" sz="6800" dirty="0" smtClean="0">
                <a:latin typeface="Calibri" panose="020F0502020204030204" pitchFamily="34" charset="0"/>
                <a:ea typeface="Calibri"/>
              </a:rPr>
              <a:t>Learn about the Scribe Binder (explain calendars) and SSR for 10 minutes (fill out handout to put in your binder when finished). </a:t>
            </a:r>
            <a:endParaRPr lang="en-US" sz="68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Student </a:t>
            </a:r>
            <a:r>
              <a:rPr lang="en-US" sz="6800" b="1" dirty="0">
                <a:solidFill>
                  <a:schemeClr val="dk1"/>
                </a:solidFill>
                <a:latin typeface="Calibri" panose="020F0502020204030204" pitchFamily="34" charset="0"/>
                <a:ea typeface="Calibri"/>
                <a:cs typeface="Calibri"/>
                <a:sym typeface="Calibri"/>
              </a:rPr>
              <a:t>Response: </a:t>
            </a:r>
            <a:endParaRPr lang="en-US" sz="68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 </a:t>
            </a:r>
            <a:r>
              <a:rPr lang="en-US" sz="6800" b="1" dirty="0">
                <a:solidFill>
                  <a:schemeClr val="dk1"/>
                </a:solidFill>
                <a:latin typeface="Calibri" panose="020F0502020204030204" pitchFamily="34" charset="0"/>
                <a:ea typeface="Calibri"/>
                <a:cs typeface="Calibri"/>
                <a:sym typeface="Calibri"/>
              </a:rPr>
              <a:t>Daily Learning Targets: </a:t>
            </a:r>
            <a:endParaRPr lang="en-US" sz="68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close read to determine the difference between what is directly stated and what is really meant in a text.  </a:t>
            </a:r>
            <a:endParaRPr lang="en-US" sz="68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focus on addressing a specific purpose and audience in my writing. </a:t>
            </a:r>
            <a:endParaRPr lang="en-US" sz="68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use evidence from literature to support analysis, reflection, and research in my writing. </a:t>
            </a:r>
            <a:endParaRPr lang="en-US" sz="68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In Class Activities: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SSR and fill out handout to put in SSR section of your binder (10 minutes)</a:t>
            </a:r>
            <a:endParaRPr lang="en-US" sz="6800" dirty="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Argumentative Writing using Oedipus Rex and various sources (Talk to the Text, Golden 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Fill in the blank summary for Scene 4 and Exodus (w/ a partner)</a:t>
            </a:r>
            <a:endParaRPr lang="en-US" sz="6800" b="1"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Oedipus </a:t>
            </a:r>
            <a:r>
              <a:rPr lang="en-US" sz="6800" b="1" dirty="0">
                <a:solidFill>
                  <a:schemeClr val="dk1"/>
                </a:solidFill>
                <a:latin typeface="Calibri" panose="020F0502020204030204" pitchFamily="34" charset="0"/>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b="1" dirty="0">
                <a:solidFill>
                  <a:schemeClr val="dk1"/>
                </a:solidFill>
                <a:latin typeface="Calibri" panose="020F0502020204030204" pitchFamily="34" charset="0"/>
                <a:ea typeface="Calibri"/>
                <a:cs typeface="Calibri"/>
                <a:sym typeface="Calibri"/>
              </a:rPr>
              <a:t> </a:t>
            </a:r>
            <a:r>
              <a:rPr lang="en-US" sz="6800" dirty="0">
                <a:solidFill>
                  <a:schemeClr val="dk1"/>
                </a:solidFill>
                <a:latin typeface="Calibri" panose="020F0502020204030204" pitchFamily="34" charset="0"/>
                <a:ea typeface="Calibri"/>
                <a:cs typeface="Calibri"/>
                <a:sym typeface="Calibri"/>
                <a:hlinkClick r:id="rId3"/>
              </a:rPr>
              <a:t>http://</a:t>
            </a:r>
            <a:r>
              <a:rPr lang="en-US" sz="6800" dirty="0" smtClean="0">
                <a:solidFill>
                  <a:schemeClr val="dk1"/>
                </a:solidFill>
                <a:latin typeface="Calibri" panose="020F0502020204030204" pitchFamily="34" charset="0"/>
                <a:ea typeface="Calibri"/>
                <a:cs typeface="Calibri"/>
                <a:sym typeface="Calibri"/>
                <a:hlinkClick r:id="rId3"/>
              </a:rPr>
              <a:t>hphs.edclick.com/uploads/45/f131850.pdf</a:t>
            </a:r>
            <a:endParaRPr lang="en-US" sz="68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Homework: </a:t>
            </a:r>
            <a:r>
              <a:rPr lang="en-US" sz="6800" dirty="0" smtClean="0">
                <a:solidFill>
                  <a:schemeClr val="dk1"/>
                </a:solidFill>
                <a:latin typeface="Calibri" panose="020F0502020204030204" pitchFamily="34" charset="0"/>
                <a:ea typeface="Calibri"/>
                <a:cs typeface="Calibri"/>
                <a:sym typeface="Calibri"/>
              </a:rPr>
              <a:t>Finish three paragraph, mini essay (due Thursday = 2</a:t>
            </a:r>
            <a:r>
              <a:rPr lang="en-US" sz="6800" baseline="30000" dirty="0" smtClean="0">
                <a:solidFill>
                  <a:schemeClr val="dk1"/>
                </a:solidFill>
                <a:latin typeface="Calibri" panose="020F0502020204030204" pitchFamily="34" charset="0"/>
                <a:ea typeface="Calibri"/>
                <a:cs typeface="Calibri"/>
                <a:sym typeface="Calibri"/>
              </a:rPr>
              <a:t>nd</a:t>
            </a:r>
            <a:r>
              <a:rPr lang="en-US" sz="6800" dirty="0" smtClean="0">
                <a:solidFill>
                  <a:schemeClr val="dk1"/>
                </a:solidFill>
                <a:latin typeface="Calibri" panose="020F0502020204030204" pitchFamily="34" charset="0"/>
                <a:ea typeface="Calibri"/>
                <a:cs typeface="Calibri"/>
                <a:sym typeface="Calibri"/>
              </a:rPr>
              <a:t> hour, tomorrow at the end of the hour = 4</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-6</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Announcements:</a:t>
            </a:r>
          </a:p>
          <a:p>
            <a:pPr marL="203200" eaLnBrk="1" fontAlgn="auto" hangingPunct="1">
              <a:lnSpc>
                <a:spcPct val="90000"/>
              </a:lnSpc>
              <a:spcBef>
                <a:spcPts val="380"/>
              </a:spcBef>
              <a:spcAft>
                <a:spcPts val="0"/>
              </a:spcAft>
              <a:buClr>
                <a:schemeClr val="dk1"/>
              </a:buClr>
              <a:buSzPct val="100000"/>
              <a:defRPr/>
            </a:pPr>
            <a:r>
              <a:rPr lang="en-US" sz="6800" b="1" dirty="0" smtClean="0">
                <a:solidFill>
                  <a:schemeClr val="dk1"/>
                </a:solidFill>
                <a:latin typeface="Calibri" panose="020F0502020204030204" pitchFamily="34" charset="0"/>
                <a:ea typeface="Calibri"/>
                <a:cs typeface="Calibri"/>
                <a:sym typeface="Calibri"/>
              </a:rPr>
              <a:t>**</a:t>
            </a:r>
            <a:r>
              <a:rPr lang="en-US" sz="6800" dirty="0" smtClean="0">
                <a:solidFill>
                  <a:schemeClr val="dk1"/>
                </a:solidFill>
                <a:latin typeface="Calibri" panose="020F0502020204030204" pitchFamily="34" charset="0"/>
                <a:ea typeface="Calibri"/>
                <a:cs typeface="Calibri"/>
                <a:sym typeface="Calibri"/>
              </a:rPr>
              <a:t>Sign up for Remind (I will check this on your phone before you are able to leave).</a:t>
            </a:r>
          </a:p>
          <a:p>
            <a:pPr marL="742950" lvl="2"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6800" dirty="0" smtClean="0">
                <a:solidFill>
                  <a:schemeClr val="dk1"/>
                </a:solidFill>
                <a:latin typeface="Calibri" panose="020F0502020204030204" pitchFamily="34" charset="0"/>
                <a:ea typeface="Calibri"/>
                <a:cs typeface="Calibri"/>
                <a:sym typeface="Calibri"/>
              </a:rPr>
              <a:t>**Text @lah2=2</a:t>
            </a:r>
            <a:r>
              <a:rPr lang="en-US" sz="6800" baseline="30000" dirty="0" smtClean="0">
                <a:solidFill>
                  <a:schemeClr val="dk1"/>
                </a:solidFill>
                <a:latin typeface="Calibri" panose="020F0502020204030204" pitchFamily="34" charset="0"/>
                <a:ea typeface="Calibri"/>
                <a:cs typeface="Calibri"/>
                <a:sym typeface="Calibri"/>
              </a:rPr>
              <a:t>nd</a:t>
            </a:r>
            <a:r>
              <a:rPr lang="en-US" sz="6800" dirty="0" smtClean="0">
                <a:solidFill>
                  <a:schemeClr val="dk1"/>
                </a:solidFill>
                <a:latin typeface="Calibri" panose="020F0502020204030204" pitchFamily="34" charset="0"/>
                <a:ea typeface="Calibri"/>
                <a:cs typeface="Calibri"/>
                <a:sym typeface="Calibri"/>
              </a:rPr>
              <a:t> hour, @lah4=4</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hour, @lah5=5</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hour, @lah6=6</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hour, @</a:t>
            </a:r>
            <a:r>
              <a:rPr lang="en-US" sz="6800" dirty="0" err="1" smtClean="0">
                <a:solidFill>
                  <a:schemeClr val="dk1"/>
                </a:solidFill>
                <a:latin typeface="Calibri" panose="020F0502020204030204" pitchFamily="34" charset="0"/>
                <a:ea typeface="Calibri"/>
                <a:cs typeface="Calibri"/>
                <a:sym typeface="Calibri"/>
              </a:rPr>
              <a:t>theppress</a:t>
            </a:r>
            <a:r>
              <a:rPr lang="en-US" sz="6800" dirty="0" smtClean="0">
                <a:solidFill>
                  <a:schemeClr val="dk1"/>
                </a:solidFill>
                <a:latin typeface="Calibri" panose="020F0502020204030204" pitchFamily="34" charset="0"/>
                <a:ea typeface="Calibri"/>
                <a:cs typeface="Calibri"/>
                <a:sym typeface="Calibri"/>
              </a:rPr>
              <a:t>=3</a:t>
            </a:r>
            <a:r>
              <a:rPr lang="en-US" sz="6800" baseline="30000" dirty="0" smtClean="0">
                <a:solidFill>
                  <a:schemeClr val="dk1"/>
                </a:solidFill>
                <a:latin typeface="Calibri" panose="020F0502020204030204" pitchFamily="34" charset="0"/>
                <a:ea typeface="Calibri"/>
                <a:cs typeface="Calibri"/>
                <a:sym typeface="Calibri"/>
              </a:rPr>
              <a:t>rd</a:t>
            </a:r>
            <a:r>
              <a:rPr lang="en-US" sz="6800" dirty="0" smtClean="0">
                <a:solidFill>
                  <a:schemeClr val="dk1"/>
                </a:solidFill>
                <a:latin typeface="Calibri" panose="020F0502020204030204" pitchFamily="34" charset="0"/>
                <a:ea typeface="Calibri"/>
                <a:cs typeface="Calibri"/>
                <a:sym typeface="Calibri"/>
              </a:rPr>
              <a:t> hour</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48280574"/>
      </p:ext>
    </p:extLst>
  </p:cSld>
  <p:clrMapOvr>
    <a:masterClrMapping/>
  </p:clrMapOvr>
  <p:transition spd="slow">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10/16/14 Agenda</a:t>
            </a:r>
          </a:p>
        </p:txBody>
      </p:sp>
      <p:sp>
        <p:nvSpPr>
          <p:cNvPr id="103" name="Shape 103"/>
          <p:cNvSpPr txBox="1">
            <a:spLocks noGrp="1"/>
          </p:cNvSpPr>
          <p:nvPr>
            <p:ph type="body" idx="4294967295"/>
          </p:nvPr>
        </p:nvSpPr>
        <p:spPr>
          <a:xfrm>
            <a:off x="0" y="762000"/>
            <a:ext cx="9067800" cy="6096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Bell Work: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Task: In 4-5 sentences, answer the following prompt and questions: Discuss a time when you made a poor decision. Did you receive a punishment? How did it make you feel? What did you learn? </a:t>
            </a:r>
            <a:endParaRPr lang="en-US" sz="68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Student </a:t>
            </a:r>
            <a:r>
              <a:rPr lang="en-US" sz="6800" b="1" dirty="0">
                <a:solidFill>
                  <a:schemeClr val="dk1"/>
                </a:solidFill>
                <a:latin typeface="Calibri" panose="020F0502020204030204" pitchFamily="34" charset="0"/>
                <a:ea typeface="Calibri"/>
                <a:cs typeface="Calibri"/>
                <a:sym typeface="Calibri"/>
              </a:rPr>
              <a:t>Response: </a:t>
            </a:r>
            <a:endParaRPr lang="en-US" sz="68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 </a:t>
            </a:r>
            <a:r>
              <a:rPr lang="en-US" sz="6800" b="1" dirty="0">
                <a:solidFill>
                  <a:schemeClr val="dk1"/>
                </a:solidFill>
                <a:latin typeface="Calibri" panose="020F0502020204030204" pitchFamily="34" charset="0"/>
                <a:ea typeface="Calibri"/>
                <a:cs typeface="Calibri"/>
                <a:sym typeface="Calibri"/>
              </a:rPr>
              <a:t>Daily Learning Targets: </a:t>
            </a:r>
            <a:endParaRPr lang="en-US" sz="68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close read to determine the difference between what is directly stated and what is really meant in a text.  </a:t>
            </a:r>
            <a:endParaRPr lang="en-US" sz="68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focus on addressing a specific purpose and audience in my writing. </a:t>
            </a:r>
            <a:endParaRPr lang="en-US" sz="68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use evidence from literature to support analysis, reflection, and research in my writing. </a:t>
            </a:r>
            <a:endParaRPr lang="en-US" sz="68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In Class Activities: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Argumentative Writing using Oedipus Rex and various sources (Talk to the Text, Golden Line)</a:t>
            </a:r>
          </a:p>
          <a:p>
            <a:pPr marL="635000" lvl="1" eaLnBrk="1" fontAlgn="auto" hangingPunct="1">
              <a:lnSpc>
                <a:spcPct val="90000"/>
              </a:lnSpc>
              <a:spcBef>
                <a:spcPts val="380"/>
              </a:spcBef>
              <a:spcAft>
                <a:spcPts val="0"/>
              </a:spcAft>
              <a:buClr>
                <a:schemeClr val="dk1"/>
              </a:buClr>
              <a:buSzPct val="100000"/>
              <a:defRPr/>
            </a:pPr>
            <a:r>
              <a:rPr lang="en-US" sz="6800" dirty="0" smtClean="0">
                <a:solidFill>
                  <a:schemeClr val="dk1"/>
                </a:solidFill>
                <a:latin typeface="Calibri" panose="020F0502020204030204" pitchFamily="34" charset="0"/>
                <a:ea typeface="Calibri"/>
                <a:cs typeface="Calibri"/>
                <a:sym typeface="Calibri"/>
              </a:rPr>
              <a:t>**Key=Underline any comments that support  your argument, Circle any comments that go against your argument, Star any ideas that make you think (and write your ideas next to those lines), Highlight any unfamiliar terms </a:t>
            </a:r>
            <a:r>
              <a:rPr lang="en-US" sz="6800" smtClean="0">
                <a:solidFill>
                  <a:schemeClr val="dk1"/>
                </a:solidFill>
                <a:latin typeface="Calibri" panose="020F0502020204030204" pitchFamily="34" charset="0"/>
                <a:ea typeface="Calibri"/>
                <a:cs typeface="Calibri"/>
                <a:sym typeface="Calibri"/>
              </a:rPr>
              <a:t>or words (and look them up). </a:t>
            </a:r>
            <a:endParaRPr lang="en-US" sz="68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Fill in the blank summary for Scene 4 and Exodus (w/ a partner)</a:t>
            </a:r>
            <a:endParaRPr lang="en-US" sz="6800" b="1"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Oedipus </a:t>
            </a:r>
            <a:r>
              <a:rPr lang="en-US" sz="6800" b="1" dirty="0">
                <a:solidFill>
                  <a:schemeClr val="dk1"/>
                </a:solidFill>
                <a:latin typeface="Calibri" panose="020F0502020204030204" pitchFamily="34" charset="0"/>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b="1" dirty="0">
                <a:solidFill>
                  <a:schemeClr val="dk1"/>
                </a:solidFill>
                <a:latin typeface="Calibri" panose="020F0502020204030204" pitchFamily="34" charset="0"/>
                <a:ea typeface="Calibri"/>
                <a:cs typeface="Calibri"/>
                <a:sym typeface="Calibri"/>
              </a:rPr>
              <a:t> </a:t>
            </a:r>
            <a:r>
              <a:rPr lang="en-US" sz="6800" dirty="0">
                <a:solidFill>
                  <a:schemeClr val="dk1"/>
                </a:solidFill>
                <a:latin typeface="Calibri" panose="020F0502020204030204" pitchFamily="34" charset="0"/>
                <a:ea typeface="Calibri"/>
                <a:cs typeface="Calibri"/>
                <a:sym typeface="Calibri"/>
                <a:hlinkClick r:id="rId3"/>
              </a:rPr>
              <a:t>http://</a:t>
            </a:r>
            <a:r>
              <a:rPr lang="en-US" sz="6800" dirty="0" smtClean="0">
                <a:solidFill>
                  <a:schemeClr val="dk1"/>
                </a:solidFill>
                <a:latin typeface="Calibri" panose="020F0502020204030204" pitchFamily="34" charset="0"/>
                <a:ea typeface="Calibri"/>
                <a:cs typeface="Calibri"/>
                <a:sym typeface="Calibri"/>
                <a:hlinkClick r:id="rId3"/>
              </a:rPr>
              <a:t>hphs.edclick.com/uploads/45/f131850.pdf</a:t>
            </a:r>
            <a:endParaRPr lang="en-US" sz="68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Homework: </a:t>
            </a:r>
            <a:r>
              <a:rPr lang="en-US" sz="6800" dirty="0" smtClean="0">
                <a:solidFill>
                  <a:schemeClr val="dk1"/>
                </a:solidFill>
                <a:latin typeface="Calibri" panose="020F0502020204030204" pitchFamily="34" charset="0"/>
                <a:ea typeface="Calibri"/>
                <a:cs typeface="Calibri"/>
                <a:sym typeface="Calibri"/>
              </a:rPr>
              <a:t>Finish three paragraph, mini essay (due Thursday = 2</a:t>
            </a:r>
            <a:r>
              <a:rPr lang="en-US" sz="6800" baseline="30000" dirty="0" smtClean="0">
                <a:solidFill>
                  <a:schemeClr val="dk1"/>
                </a:solidFill>
                <a:latin typeface="Calibri" panose="020F0502020204030204" pitchFamily="34" charset="0"/>
                <a:ea typeface="Calibri"/>
                <a:cs typeface="Calibri"/>
                <a:sym typeface="Calibri"/>
              </a:rPr>
              <a:t>nd</a:t>
            </a:r>
            <a:r>
              <a:rPr lang="en-US" sz="6800" dirty="0" smtClean="0">
                <a:solidFill>
                  <a:schemeClr val="dk1"/>
                </a:solidFill>
                <a:latin typeface="Calibri" panose="020F0502020204030204" pitchFamily="34" charset="0"/>
                <a:ea typeface="Calibri"/>
                <a:cs typeface="Calibri"/>
                <a:sym typeface="Calibri"/>
              </a:rPr>
              <a:t> hour, tomorrow at the end of the hour = 4</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-6</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Announcements:</a:t>
            </a:r>
          </a:p>
          <a:p>
            <a:pPr marL="203200" eaLnBrk="1" fontAlgn="auto" hangingPunct="1">
              <a:lnSpc>
                <a:spcPct val="90000"/>
              </a:lnSpc>
              <a:spcBef>
                <a:spcPts val="380"/>
              </a:spcBef>
              <a:spcAft>
                <a:spcPts val="0"/>
              </a:spcAft>
              <a:buClr>
                <a:schemeClr val="dk1"/>
              </a:buClr>
              <a:buSzPct val="100000"/>
              <a:defRPr/>
            </a:pPr>
            <a:r>
              <a:rPr lang="en-US" sz="6800" b="1" dirty="0" smtClean="0">
                <a:solidFill>
                  <a:schemeClr val="dk1"/>
                </a:solidFill>
                <a:latin typeface="Calibri" panose="020F0502020204030204" pitchFamily="34" charset="0"/>
                <a:ea typeface="Calibri"/>
                <a:cs typeface="Calibri"/>
                <a:sym typeface="Calibri"/>
              </a:rPr>
              <a:t>**</a:t>
            </a:r>
            <a:r>
              <a:rPr lang="en-US" sz="6800" dirty="0" smtClean="0">
                <a:solidFill>
                  <a:schemeClr val="dk1"/>
                </a:solidFill>
                <a:latin typeface="Calibri" panose="020F0502020204030204" pitchFamily="34" charset="0"/>
                <a:ea typeface="Calibri"/>
                <a:cs typeface="Calibri"/>
                <a:sym typeface="Calibri"/>
              </a:rPr>
              <a:t>Sign up for Remind (I will check this on your phone before you are able to leave).</a:t>
            </a:r>
          </a:p>
          <a:p>
            <a:pPr marL="742950" lvl="2"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6800" dirty="0" smtClean="0">
                <a:solidFill>
                  <a:schemeClr val="dk1"/>
                </a:solidFill>
                <a:latin typeface="Calibri" panose="020F0502020204030204" pitchFamily="34" charset="0"/>
                <a:ea typeface="Calibri"/>
                <a:cs typeface="Calibri"/>
                <a:sym typeface="Calibri"/>
              </a:rPr>
              <a:t>**Text @lah2=2</a:t>
            </a:r>
            <a:r>
              <a:rPr lang="en-US" sz="6800" baseline="30000" dirty="0" smtClean="0">
                <a:solidFill>
                  <a:schemeClr val="dk1"/>
                </a:solidFill>
                <a:latin typeface="Calibri" panose="020F0502020204030204" pitchFamily="34" charset="0"/>
                <a:ea typeface="Calibri"/>
                <a:cs typeface="Calibri"/>
                <a:sym typeface="Calibri"/>
              </a:rPr>
              <a:t>nd</a:t>
            </a:r>
            <a:r>
              <a:rPr lang="en-US" sz="6800" dirty="0" smtClean="0">
                <a:solidFill>
                  <a:schemeClr val="dk1"/>
                </a:solidFill>
                <a:latin typeface="Calibri" panose="020F0502020204030204" pitchFamily="34" charset="0"/>
                <a:ea typeface="Calibri"/>
                <a:cs typeface="Calibri"/>
                <a:sym typeface="Calibri"/>
              </a:rPr>
              <a:t> hour, @lah4=4</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hour, @lah5=5</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hour, @lah6=6</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hour, @</a:t>
            </a:r>
            <a:r>
              <a:rPr lang="en-US" sz="6800" dirty="0" err="1" smtClean="0">
                <a:solidFill>
                  <a:schemeClr val="dk1"/>
                </a:solidFill>
                <a:latin typeface="Calibri" panose="020F0502020204030204" pitchFamily="34" charset="0"/>
                <a:ea typeface="Calibri"/>
                <a:cs typeface="Calibri"/>
                <a:sym typeface="Calibri"/>
              </a:rPr>
              <a:t>theppress</a:t>
            </a:r>
            <a:r>
              <a:rPr lang="en-US" sz="6800" dirty="0" smtClean="0">
                <a:solidFill>
                  <a:schemeClr val="dk1"/>
                </a:solidFill>
                <a:latin typeface="Calibri" panose="020F0502020204030204" pitchFamily="34" charset="0"/>
                <a:ea typeface="Calibri"/>
                <a:cs typeface="Calibri"/>
                <a:sym typeface="Calibri"/>
              </a:rPr>
              <a:t>=3</a:t>
            </a:r>
            <a:r>
              <a:rPr lang="en-US" sz="6800" baseline="30000" dirty="0" smtClean="0">
                <a:solidFill>
                  <a:schemeClr val="dk1"/>
                </a:solidFill>
                <a:latin typeface="Calibri" panose="020F0502020204030204" pitchFamily="34" charset="0"/>
                <a:ea typeface="Calibri"/>
                <a:cs typeface="Calibri"/>
                <a:sym typeface="Calibri"/>
              </a:rPr>
              <a:t>rd</a:t>
            </a:r>
            <a:r>
              <a:rPr lang="en-US" sz="6800" dirty="0" smtClean="0">
                <a:solidFill>
                  <a:schemeClr val="dk1"/>
                </a:solidFill>
                <a:latin typeface="Calibri" panose="020F0502020204030204" pitchFamily="34" charset="0"/>
                <a:ea typeface="Calibri"/>
                <a:cs typeface="Calibri"/>
                <a:sym typeface="Calibri"/>
              </a:rPr>
              <a:t> hour</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59638887"/>
      </p:ext>
    </p:extLst>
  </p:cSld>
  <p:clrMapOvr>
    <a:masterClrMapping/>
  </p:clrMapOvr>
  <p:transition spd="slow">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10/17/14 Agenda</a:t>
            </a:r>
          </a:p>
        </p:txBody>
      </p:sp>
      <p:sp>
        <p:nvSpPr>
          <p:cNvPr id="103" name="Shape 103"/>
          <p:cNvSpPr txBox="1">
            <a:spLocks noGrp="1"/>
          </p:cNvSpPr>
          <p:nvPr>
            <p:ph type="body" idx="4294967295"/>
          </p:nvPr>
        </p:nvSpPr>
        <p:spPr>
          <a:xfrm>
            <a:off x="0" y="762000"/>
            <a:ext cx="9067800" cy="6096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Bell Work:</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Task: You are going to sign up for Google Classroom. Log in on a computer. Go to gmail.com. You user is your Student </a:t>
            </a:r>
            <a:r>
              <a:rPr lang="en-US" sz="6800" b="1" dirty="0" smtClean="0">
                <a:solidFill>
                  <a:schemeClr val="dk1"/>
                </a:solidFill>
                <a:latin typeface="Calibri" panose="020F0502020204030204" pitchFamily="34" charset="0"/>
                <a:ea typeface="Calibri"/>
                <a:cs typeface="Calibri"/>
                <a:sym typeface="Calibri"/>
                <a:hlinkClick r:id="rId3"/>
              </a:rPr>
              <a:t>Number@dearbornschools.org</a:t>
            </a:r>
            <a:r>
              <a:rPr lang="en-US" sz="6800" b="1" dirty="0" smtClean="0">
                <a:solidFill>
                  <a:schemeClr val="dk1"/>
                </a:solidFill>
                <a:latin typeface="Calibri" panose="020F0502020204030204" pitchFamily="34" charset="0"/>
                <a:ea typeface="Calibri"/>
                <a:cs typeface="Calibri"/>
                <a:sym typeface="Calibri"/>
              </a:rPr>
              <a:t>. I might have to reset some of your passwords. Listen for </a:t>
            </a:r>
            <a:r>
              <a:rPr lang="en-US" sz="6800" b="1" smtClean="0">
                <a:solidFill>
                  <a:schemeClr val="dk1"/>
                </a:solidFill>
                <a:latin typeface="Calibri" panose="020F0502020204030204" pitchFamily="34" charset="0"/>
                <a:ea typeface="Calibri"/>
                <a:cs typeface="Calibri"/>
                <a:sym typeface="Calibri"/>
              </a:rPr>
              <a:t>further instructions. </a:t>
            </a:r>
            <a:endParaRPr lang="en-US" sz="68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Student </a:t>
            </a:r>
            <a:r>
              <a:rPr lang="en-US" sz="6800" b="1" dirty="0">
                <a:solidFill>
                  <a:schemeClr val="dk1"/>
                </a:solidFill>
                <a:latin typeface="Calibri" panose="020F0502020204030204" pitchFamily="34" charset="0"/>
                <a:ea typeface="Calibri"/>
                <a:cs typeface="Calibri"/>
                <a:sym typeface="Calibri"/>
              </a:rPr>
              <a:t>Response: </a:t>
            </a:r>
            <a:endParaRPr lang="en-US" sz="68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 </a:t>
            </a:r>
            <a:r>
              <a:rPr lang="en-US" sz="6800" b="1" dirty="0">
                <a:solidFill>
                  <a:schemeClr val="dk1"/>
                </a:solidFill>
                <a:latin typeface="Calibri" panose="020F0502020204030204" pitchFamily="34" charset="0"/>
                <a:ea typeface="Calibri"/>
                <a:cs typeface="Calibri"/>
                <a:sym typeface="Calibri"/>
              </a:rPr>
              <a:t>Daily Learning Targets: </a:t>
            </a:r>
            <a:endParaRPr lang="en-US" sz="68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a:t>
            </a:r>
            <a:r>
              <a:rPr lang="en-US" sz="6800" dirty="0" smtClean="0">
                <a:latin typeface="Calibri" panose="020F0502020204030204" pitchFamily="34" charset="0"/>
              </a:rPr>
              <a:t>learn new about new types of literacy and technology in order to apply them to my day to day responsibilities.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focus on addressing a specific purpose and audience in my writing. </a:t>
            </a:r>
            <a:endParaRPr lang="en-US" sz="68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use evidence from literature to support analysis, reflection, and research in my writing. </a:t>
            </a:r>
            <a:endParaRPr lang="en-US" sz="68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In Class Activities:</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Set up @dearbornschools.org Gmail account</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Sign up for Mr. Schmitt’s Google Classroom for your hour</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Learn how to use Google Docs and Google Drive to save anywhere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Learn how to share files with friends and teachers (start typing your essay and have at least one person make comments on it).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With your Fantastic Four, participate in a Timeline Race. First team to complete the assignment in the correct order will receive 3 extra credit summative points to apply to their test next week. </a:t>
            </a:r>
            <a:endParaRPr lang="en-US" sz="68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Oedipus </a:t>
            </a:r>
            <a:r>
              <a:rPr lang="en-US" sz="6800" b="1" dirty="0">
                <a:solidFill>
                  <a:schemeClr val="dk1"/>
                </a:solidFill>
                <a:latin typeface="Calibri" panose="020F0502020204030204" pitchFamily="34" charset="0"/>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b="1" dirty="0">
                <a:solidFill>
                  <a:schemeClr val="dk1"/>
                </a:solidFill>
                <a:latin typeface="Calibri" panose="020F0502020204030204" pitchFamily="34" charset="0"/>
                <a:ea typeface="Calibri"/>
                <a:cs typeface="Calibri"/>
                <a:sym typeface="Calibri"/>
              </a:rPr>
              <a:t> </a:t>
            </a:r>
            <a:r>
              <a:rPr lang="en-US" sz="6800" dirty="0">
                <a:solidFill>
                  <a:schemeClr val="dk1"/>
                </a:solidFill>
                <a:latin typeface="Calibri" panose="020F0502020204030204" pitchFamily="34" charset="0"/>
                <a:ea typeface="Calibri"/>
                <a:cs typeface="Calibri"/>
                <a:sym typeface="Calibri"/>
                <a:hlinkClick r:id="rId4"/>
              </a:rPr>
              <a:t>http://</a:t>
            </a:r>
            <a:r>
              <a:rPr lang="en-US" sz="6800" dirty="0" smtClean="0">
                <a:solidFill>
                  <a:schemeClr val="dk1"/>
                </a:solidFill>
                <a:latin typeface="Calibri" panose="020F0502020204030204" pitchFamily="34" charset="0"/>
                <a:ea typeface="Calibri"/>
                <a:cs typeface="Calibri"/>
                <a:sym typeface="Calibri"/>
                <a:hlinkClick r:id="rId4"/>
              </a:rPr>
              <a:t>hphs.edclick.com/uploads/45/f131850.pdf</a:t>
            </a:r>
            <a:endParaRPr lang="en-US" sz="68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Homework: </a:t>
            </a:r>
            <a:r>
              <a:rPr lang="en-US" sz="6800" dirty="0" smtClean="0">
                <a:solidFill>
                  <a:schemeClr val="dk1"/>
                </a:solidFill>
                <a:latin typeface="Calibri" panose="020F0502020204030204" pitchFamily="34" charset="0"/>
                <a:ea typeface="Calibri"/>
                <a:cs typeface="Calibri"/>
                <a:sym typeface="Calibri"/>
              </a:rPr>
              <a:t>Finish three paragraph, mini essay (due Monday at the beginning of the hour).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Announcements:</a:t>
            </a:r>
          </a:p>
          <a:p>
            <a:pPr marL="203200" eaLnBrk="1" fontAlgn="auto" hangingPunct="1">
              <a:lnSpc>
                <a:spcPct val="90000"/>
              </a:lnSpc>
              <a:spcBef>
                <a:spcPts val="380"/>
              </a:spcBef>
              <a:spcAft>
                <a:spcPts val="0"/>
              </a:spcAft>
              <a:buClr>
                <a:schemeClr val="dk1"/>
              </a:buClr>
              <a:buSzPct val="100000"/>
              <a:defRPr/>
            </a:pPr>
            <a:r>
              <a:rPr lang="en-US" sz="6800" b="1" dirty="0" smtClean="0">
                <a:solidFill>
                  <a:schemeClr val="dk1"/>
                </a:solidFill>
                <a:latin typeface="Calibri" panose="020F0502020204030204" pitchFamily="34" charset="0"/>
                <a:ea typeface="Calibri"/>
                <a:cs typeface="Calibri"/>
                <a:sym typeface="Calibri"/>
              </a:rPr>
              <a:t>**</a:t>
            </a:r>
            <a:r>
              <a:rPr lang="en-US" sz="6800" dirty="0" smtClean="0">
                <a:solidFill>
                  <a:schemeClr val="dk1"/>
                </a:solidFill>
                <a:latin typeface="Calibri" panose="020F0502020204030204" pitchFamily="34" charset="0"/>
                <a:ea typeface="Calibri"/>
                <a:cs typeface="Calibri"/>
                <a:sym typeface="Calibri"/>
              </a:rPr>
              <a:t>Sign up for Remind (I will check this on your phone before you are able to leave).</a:t>
            </a:r>
          </a:p>
          <a:p>
            <a:pPr marL="742950" lvl="2"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6800" dirty="0" smtClean="0">
                <a:solidFill>
                  <a:schemeClr val="dk1"/>
                </a:solidFill>
                <a:latin typeface="Calibri" panose="020F0502020204030204" pitchFamily="34" charset="0"/>
                <a:ea typeface="Calibri"/>
                <a:cs typeface="Calibri"/>
                <a:sym typeface="Calibri"/>
              </a:rPr>
              <a:t>**Text @lah2=2</a:t>
            </a:r>
            <a:r>
              <a:rPr lang="en-US" sz="6800" baseline="30000" dirty="0" smtClean="0">
                <a:solidFill>
                  <a:schemeClr val="dk1"/>
                </a:solidFill>
                <a:latin typeface="Calibri" panose="020F0502020204030204" pitchFamily="34" charset="0"/>
                <a:ea typeface="Calibri"/>
                <a:cs typeface="Calibri"/>
                <a:sym typeface="Calibri"/>
              </a:rPr>
              <a:t>nd</a:t>
            </a:r>
            <a:r>
              <a:rPr lang="en-US" sz="6800" dirty="0" smtClean="0">
                <a:solidFill>
                  <a:schemeClr val="dk1"/>
                </a:solidFill>
                <a:latin typeface="Calibri" panose="020F0502020204030204" pitchFamily="34" charset="0"/>
                <a:ea typeface="Calibri"/>
                <a:cs typeface="Calibri"/>
                <a:sym typeface="Calibri"/>
              </a:rPr>
              <a:t> hour, @lah4=4</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hour, @lah5=5</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hour, @lah6=6</a:t>
            </a:r>
            <a:r>
              <a:rPr lang="en-US" sz="6800" baseline="30000" dirty="0" smtClean="0">
                <a:solidFill>
                  <a:schemeClr val="dk1"/>
                </a:solidFill>
                <a:latin typeface="Calibri" panose="020F0502020204030204" pitchFamily="34" charset="0"/>
                <a:ea typeface="Calibri"/>
                <a:cs typeface="Calibri"/>
                <a:sym typeface="Calibri"/>
              </a:rPr>
              <a:t>th</a:t>
            </a:r>
            <a:r>
              <a:rPr lang="en-US" sz="6800" dirty="0" smtClean="0">
                <a:solidFill>
                  <a:schemeClr val="dk1"/>
                </a:solidFill>
                <a:latin typeface="Calibri" panose="020F0502020204030204" pitchFamily="34" charset="0"/>
                <a:ea typeface="Calibri"/>
                <a:cs typeface="Calibri"/>
                <a:sym typeface="Calibri"/>
              </a:rPr>
              <a:t> hour, @</a:t>
            </a:r>
            <a:r>
              <a:rPr lang="en-US" sz="6800" dirty="0" err="1" smtClean="0">
                <a:solidFill>
                  <a:schemeClr val="dk1"/>
                </a:solidFill>
                <a:latin typeface="Calibri" panose="020F0502020204030204" pitchFamily="34" charset="0"/>
                <a:ea typeface="Calibri"/>
                <a:cs typeface="Calibri"/>
                <a:sym typeface="Calibri"/>
              </a:rPr>
              <a:t>theppress</a:t>
            </a:r>
            <a:r>
              <a:rPr lang="en-US" sz="6800" dirty="0" smtClean="0">
                <a:solidFill>
                  <a:schemeClr val="dk1"/>
                </a:solidFill>
                <a:latin typeface="Calibri" panose="020F0502020204030204" pitchFamily="34" charset="0"/>
                <a:ea typeface="Calibri"/>
                <a:cs typeface="Calibri"/>
                <a:sym typeface="Calibri"/>
              </a:rPr>
              <a:t>=3</a:t>
            </a:r>
            <a:r>
              <a:rPr lang="en-US" sz="6800" baseline="30000" dirty="0" smtClean="0">
                <a:solidFill>
                  <a:schemeClr val="dk1"/>
                </a:solidFill>
                <a:latin typeface="Calibri" panose="020F0502020204030204" pitchFamily="34" charset="0"/>
                <a:ea typeface="Calibri"/>
                <a:cs typeface="Calibri"/>
                <a:sym typeface="Calibri"/>
              </a:rPr>
              <a:t>rd</a:t>
            </a:r>
            <a:r>
              <a:rPr lang="en-US" sz="6800" dirty="0" smtClean="0">
                <a:solidFill>
                  <a:schemeClr val="dk1"/>
                </a:solidFill>
                <a:latin typeface="Calibri" panose="020F0502020204030204" pitchFamily="34" charset="0"/>
                <a:ea typeface="Calibri"/>
                <a:cs typeface="Calibri"/>
                <a:sym typeface="Calibri"/>
              </a:rPr>
              <a:t> hour</a:t>
            </a:r>
          </a:p>
          <a:p>
            <a:pPr marL="635000" lvl="1" eaLnBrk="1" fontAlgn="auto" hangingPunct="1">
              <a:lnSpc>
                <a:spcPct val="90000"/>
              </a:lnSpc>
              <a:spcBef>
                <a:spcPts val="380"/>
              </a:spcBef>
              <a:spcAft>
                <a:spcPts val="0"/>
              </a:spcAft>
              <a:buClr>
                <a:schemeClr val="dk1"/>
              </a:buClr>
              <a:buSzPct val="100000"/>
              <a:buFont typeface="Calibri"/>
              <a:buNone/>
              <a:defRPr/>
            </a:pPr>
            <a:endParaRPr lang="en-US" sz="16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23970754"/>
      </p:ext>
    </p:extLst>
  </p:cSld>
  <p:clrMapOvr>
    <a:masterClrMapping/>
  </p:clrMapOvr>
  <p:transition spd="slow">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10/20/14 Agenda</a:t>
            </a:r>
          </a:p>
        </p:txBody>
      </p:sp>
      <p:sp>
        <p:nvSpPr>
          <p:cNvPr id="103" name="Shape 103"/>
          <p:cNvSpPr txBox="1">
            <a:spLocks noGrp="1"/>
          </p:cNvSpPr>
          <p:nvPr>
            <p:ph type="body" idx="4294967295"/>
          </p:nvPr>
        </p:nvSpPr>
        <p:spPr>
          <a:xfrm>
            <a:off x="0" y="838200"/>
            <a:ext cx="9067800" cy="6096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7200" b="1" dirty="0" smtClean="0">
                <a:solidFill>
                  <a:schemeClr val="dk1"/>
                </a:solidFill>
                <a:latin typeface="Calibri" panose="020F0502020204030204" pitchFamily="34" charset="0"/>
                <a:ea typeface="Calibri"/>
                <a:cs typeface="Calibri"/>
                <a:sym typeface="Calibri"/>
              </a:rPr>
              <a:t>Bell Work: </a:t>
            </a:r>
            <a:r>
              <a:rPr lang="en-US" sz="7200" dirty="0" smtClean="0">
                <a:solidFill>
                  <a:schemeClr val="dk1"/>
                </a:solidFill>
                <a:latin typeface="Calibri" panose="020F0502020204030204" pitchFamily="34" charset="0"/>
                <a:ea typeface="Calibri"/>
                <a:cs typeface="Calibri"/>
                <a:sym typeface="Calibri"/>
              </a:rPr>
              <a:t>Answer the following question in 3-4 sentences. Is it possible that Oedipus could have avoided his fate? Why or why not? Explain your reasoning. </a:t>
            </a:r>
          </a:p>
          <a:p>
            <a:pPr marL="457200" lvl="1" eaLnBrk="1" fontAlgn="auto" hangingPunct="1">
              <a:lnSpc>
                <a:spcPct val="90000"/>
              </a:lnSpc>
              <a:spcBef>
                <a:spcPts val="380"/>
              </a:spcBef>
              <a:spcAft>
                <a:spcPts val="0"/>
              </a:spcAft>
              <a:buClr>
                <a:schemeClr val="dk1"/>
              </a:buClr>
              <a:buSzPct val="100000"/>
              <a:defRPr/>
            </a:pPr>
            <a:r>
              <a:rPr lang="en-US" sz="7200" b="1" dirty="0" smtClean="0">
                <a:solidFill>
                  <a:schemeClr val="dk1"/>
                </a:solidFill>
                <a:latin typeface="Calibri" panose="020F0502020204030204" pitchFamily="34" charset="0"/>
                <a:ea typeface="Calibri"/>
                <a:cs typeface="Calibri"/>
                <a:sym typeface="Calibri"/>
              </a:rPr>
              <a:t>-Student </a:t>
            </a:r>
            <a:r>
              <a:rPr lang="en-US" sz="7200" b="1" dirty="0">
                <a:solidFill>
                  <a:schemeClr val="dk1"/>
                </a:solidFill>
                <a:latin typeface="Calibri" panose="020F0502020204030204" pitchFamily="34" charset="0"/>
                <a:ea typeface="Calibri"/>
                <a:cs typeface="Calibri"/>
                <a:sym typeface="Calibri"/>
              </a:rPr>
              <a:t>Response: </a:t>
            </a:r>
            <a:endParaRPr lang="en-US" sz="72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7200" b="1" dirty="0" smtClean="0">
                <a:solidFill>
                  <a:schemeClr val="dk1"/>
                </a:solidFill>
                <a:latin typeface="Calibri" panose="020F0502020204030204" pitchFamily="34" charset="0"/>
                <a:ea typeface="Calibri"/>
                <a:cs typeface="Calibri"/>
                <a:sym typeface="Calibri"/>
              </a:rPr>
              <a:t> </a:t>
            </a:r>
            <a:r>
              <a:rPr lang="en-US" sz="7200" b="1" dirty="0">
                <a:solidFill>
                  <a:schemeClr val="dk1"/>
                </a:solidFill>
                <a:latin typeface="Calibri" panose="020F0502020204030204" pitchFamily="34" charset="0"/>
                <a:ea typeface="Calibri"/>
                <a:cs typeface="Calibri"/>
                <a:sym typeface="Calibri"/>
              </a:rPr>
              <a:t>Daily Learning Targets: </a:t>
            </a:r>
            <a:endParaRPr lang="en-US" sz="72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7200" dirty="0" smtClean="0">
                <a:latin typeface="Calibri" panose="020F0502020204030204" pitchFamily="34" charset="0"/>
              </a:rPr>
              <a:t>I </a:t>
            </a:r>
            <a:r>
              <a:rPr lang="en-US" sz="7200" dirty="0">
                <a:latin typeface="Calibri" panose="020F0502020204030204" pitchFamily="34" charset="0"/>
              </a:rPr>
              <a:t>can </a:t>
            </a:r>
            <a:r>
              <a:rPr lang="en-US" sz="7200" dirty="0" smtClean="0">
                <a:latin typeface="Calibri" panose="020F0502020204030204" pitchFamily="34" charset="0"/>
              </a:rPr>
              <a:t>learn new about new types of literacy and technology in order to apply them to my day to day responsibilities.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7200" dirty="0" smtClean="0">
                <a:latin typeface="Calibri" panose="020F0502020204030204" pitchFamily="34" charset="0"/>
              </a:rPr>
              <a:t>I </a:t>
            </a:r>
            <a:r>
              <a:rPr lang="en-US" sz="7200" dirty="0">
                <a:latin typeface="Calibri" panose="020F0502020204030204" pitchFamily="34" charset="0"/>
              </a:rPr>
              <a:t>can focus on addressing a specific purpose and audience in my writing. </a:t>
            </a:r>
            <a:endParaRPr lang="en-US" sz="72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7200" dirty="0" smtClean="0">
                <a:latin typeface="Calibri" panose="020F0502020204030204" pitchFamily="34" charset="0"/>
              </a:rPr>
              <a:t>I </a:t>
            </a:r>
            <a:r>
              <a:rPr lang="en-US" sz="7200" dirty="0">
                <a:latin typeface="Calibri" panose="020F0502020204030204" pitchFamily="34" charset="0"/>
              </a:rPr>
              <a:t>can use evidence from literature to support analysis, reflection, and research in my writing. </a:t>
            </a:r>
            <a:endParaRPr lang="en-US" sz="72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7200" b="1" dirty="0" smtClean="0">
                <a:solidFill>
                  <a:schemeClr val="dk1"/>
                </a:solidFill>
                <a:latin typeface="Calibri" panose="020F0502020204030204" pitchFamily="34" charset="0"/>
                <a:ea typeface="Calibri"/>
                <a:cs typeface="Calibri"/>
                <a:sym typeface="Calibri"/>
              </a:rPr>
              <a:t>In Class Activities:</a:t>
            </a:r>
            <a:endParaRPr lang="en-US" sz="72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7200" dirty="0" smtClean="0">
                <a:solidFill>
                  <a:schemeClr val="dk1"/>
                </a:solidFill>
                <a:latin typeface="Calibri" panose="020F0502020204030204" pitchFamily="34" charset="0"/>
                <a:ea typeface="Calibri"/>
                <a:cs typeface="Calibri"/>
                <a:sym typeface="Calibri"/>
              </a:rPr>
              <a:t>Re-read the last five pages from the Exodus (as a class).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7200" dirty="0" smtClean="0">
                <a:solidFill>
                  <a:schemeClr val="dk1"/>
                </a:solidFill>
                <a:latin typeface="Calibri" panose="020F0502020204030204" pitchFamily="34" charset="0"/>
                <a:ea typeface="Calibri"/>
                <a:cs typeface="Calibri"/>
                <a:sym typeface="Calibri"/>
              </a:rPr>
              <a:t>Turn in your predictions notes and Bell Work.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7200" dirty="0" smtClean="0">
                <a:solidFill>
                  <a:schemeClr val="dk1"/>
                </a:solidFill>
                <a:latin typeface="Calibri" panose="020F0502020204030204" pitchFamily="34" charset="0"/>
                <a:ea typeface="Calibri"/>
                <a:cs typeface="Calibri"/>
                <a:sym typeface="Calibri"/>
              </a:rPr>
              <a:t>Fill in the blank summary for Scene 4 and the Exodus (w/ a partner).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7200" dirty="0" smtClean="0">
                <a:solidFill>
                  <a:schemeClr val="dk1"/>
                </a:solidFill>
                <a:latin typeface="Calibri" panose="020F0502020204030204" pitchFamily="34" charset="0"/>
                <a:ea typeface="Calibri"/>
                <a:cs typeface="Calibri"/>
                <a:sym typeface="Calibri"/>
              </a:rPr>
              <a:t>With a partner, paraphrase and rewrite the Exodus (exit ticket).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7200" dirty="0" smtClean="0">
                <a:solidFill>
                  <a:schemeClr val="dk1"/>
                </a:solidFill>
                <a:latin typeface="Calibri" panose="020F0502020204030204" pitchFamily="34" charset="0"/>
                <a:ea typeface="Calibri"/>
                <a:cs typeface="Calibri"/>
                <a:sym typeface="Calibri"/>
              </a:rPr>
              <a:t>Introduce Tic-Tac-Toe Projects </a:t>
            </a:r>
            <a:r>
              <a:rPr lang="en-US" sz="7200" b="1" dirty="0" smtClean="0">
                <a:solidFill>
                  <a:schemeClr val="dk1"/>
                </a:solidFill>
                <a:latin typeface="Calibri" panose="020F0502020204030204" pitchFamily="34" charset="0"/>
                <a:ea typeface="Calibri"/>
                <a:cs typeface="Calibri"/>
                <a:sym typeface="Calibri"/>
              </a:rPr>
              <a:t>(due Monday 10/27/14)</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7200" b="1" dirty="0" smtClean="0">
                <a:solidFill>
                  <a:schemeClr val="dk1"/>
                </a:solidFill>
                <a:latin typeface="Calibri" panose="020F0502020204030204" pitchFamily="34" charset="0"/>
                <a:ea typeface="Calibri"/>
                <a:cs typeface="Calibri"/>
                <a:sym typeface="Calibri"/>
              </a:rPr>
              <a:t>Oedipus </a:t>
            </a:r>
            <a:r>
              <a:rPr lang="en-US" sz="7200" b="1" dirty="0">
                <a:solidFill>
                  <a:schemeClr val="dk1"/>
                </a:solidFill>
                <a:latin typeface="Calibri" panose="020F0502020204030204" pitchFamily="34" charset="0"/>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7200" b="1" dirty="0">
                <a:solidFill>
                  <a:schemeClr val="dk1"/>
                </a:solidFill>
                <a:latin typeface="Calibri" panose="020F0502020204030204" pitchFamily="34" charset="0"/>
                <a:ea typeface="Calibri"/>
                <a:cs typeface="Calibri"/>
                <a:sym typeface="Calibri"/>
              </a:rPr>
              <a:t> </a:t>
            </a:r>
            <a:r>
              <a:rPr lang="en-US" sz="7200" dirty="0">
                <a:solidFill>
                  <a:schemeClr val="dk1"/>
                </a:solidFill>
                <a:latin typeface="Calibri" panose="020F0502020204030204" pitchFamily="34" charset="0"/>
                <a:ea typeface="Calibri"/>
                <a:cs typeface="Calibri"/>
                <a:sym typeface="Calibri"/>
                <a:hlinkClick r:id="rId3"/>
              </a:rPr>
              <a:t>http://</a:t>
            </a:r>
            <a:r>
              <a:rPr lang="en-US" sz="7200" dirty="0" smtClean="0">
                <a:solidFill>
                  <a:schemeClr val="dk1"/>
                </a:solidFill>
                <a:latin typeface="Calibri" panose="020F0502020204030204" pitchFamily="34" charset="0"/>
                <a:ea typeface="Calibri"/>
                <a:cs typeface="Calibri"/>
                <a:sym typeface="Calibri"/>
                <a:hlinkClick r:id="rId3"/>
              </a:rPr>
              <a:t>hphs.edclick.com/uploads/45/f131850.pdf</a:t>
            </a:r>
            <a:endParaRPr lang="en-US" sz="72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7200" b="1" dirty="0" smtClean="0">
                <a:solidFill>
                  <a:schemeClr val="dk1"/>
                </a:solidFill>
                <a:latin typeface="Calibri" panose="020F0502020204030204" pitchFamily="34" charset="0"/>
                <a:ea typeface="Calibri"/>
                <a:cs typeface="Calibri"/>
                <a:sym typeface="Calibri"/>
              </a:rPr>
              <a:t>Homework: </a:t>
            </a:r>
            <a:r>
              <a:rPr lang="en-US" sz="7200" dirty="0" smtClean="0">
                <a:solidFill>
                  <a:schemeClr val="dk1"/>
                </a:solidFill>
                <a:latin typeface="Calibri" panose="020F0502020204030204" pitchFamily="34" charset="0"/>
                <a:ea typeface="Calibri"/>
                <a:cs typeface="Calibri"/>
                <a:sym typeface="Calibri"/>
              </a:rPr>
              <a:t>Finish three paragraph, mini essay (due Monday at the beginning of the hour).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7200" b="1" dirty="0" smtClean="0">
                <a:solidFill>
                  <a:schemeClr val="dk1"/>
                </a:solidFill>
                <a:latin typeface="Calibri" panose="020F0502020204030204" pitchFamily="34" charset="0"/>
                <a:ea typeface="Calibri"/>
                <a:cs typeface="Calibri"/>
                <a:sym typeface="Calibri"/>
              </a:rPr>
              <a:t>Announcements:</a:t>
            </a:r>
          </a:p>
          <a:p>
            <a:pPr marL="203200" eaLnBrk="1" fontAlgn="auto" hangingPunct="1">
              <a:lnSpc>
                <a:spcPct val="90000"/>
              </a:lnSpc>
              <a:spcBef>
                <a:spcPts val="380"/>
              </a:spcBef>
              <a:spcAft>
                <a:spcPts val="0"/>
              </a:spcAft>
              <a:buClr>
                <a:schemeClr val="dk1"/>
              </a:buClr>
              <a:buSzPct val="100000"/>
              <a:defRPr/>
            </a:pPr>
            <a:r>
              <a:rPr lang="en-US" sz="7200" b="1" dirty="0" smtClean="0">
                <a:solidFill>
                  <a:schemeClr val="dk1"/>
                </a:solidFill>
                <a:latin typeface="Calibri" panose="020F0502020204030204" pitchFamily="34" charset="0"/>
                <a:ea typeface="Calibri"/>
                <a:cs typeface="Calibri"/>
                <a:sym typeface="Calibri"/>
              </a:rPr>
              <a:t>**</a:t>
            </a:r>
            <a:r>
              <a:rPr lang="en-US" sz="7200" dirty="0" smtClean="0">
                <a:solidFill>
                  <a:schemeClr val="dk1"/>
                </a:solidFill>
                <a:latin typeface="Calibri" panose="020F0502020204030204" pitchFamily="34" charset="0"/>
                <a:ea typeface="Calibri"/>
                <a:cs typeface="Calibri"/>
                <a:sym typeface="Calibri"/>
              </a:rPr>
              <a:t>Sign up for Remind (I will check this on your phone before you are able to leave).</a:t>
            </a:r>
          </a:p>
          <a:p>
            <a:pPr marL="742950" lvl="2" indent="-107950" eaLnBrk="1" fontAlgn="auto" hangingPunct="1">
              <a:lnSpc>
                <a:spcPct val="90000"/>
              </a:lnSpc>
              <a:spcBef>
                <a:spcPts val="380"/>
              </a:spcBef>
              <a:spcAft>
                <a:spcPts val="0"/>
              </a:spcAft>
              <a:buClr>
                <a:schemeClr val="dk1"/>
              </a:buClr>
              <a:buSzPct val="100000"/>
              <a:buFont typeface="Calibri"/>
              <a:buChar char="–"/>
              <a:defRPr/>
            </a:pPr>
            <a:r>
              <a:rPr lang="en-US" sz="7200" dirty="0" smtClean="0">
                <a:solidFill>
                  <a:schemeClr val="dk1"/>
                </a:solidFill>
                <a:latin typeface="Calibri" panose="020F0502020204030204" pitchFamily="34" charset="0"/>
                <a:ea typeface="Calibri"/>
                <a:cs typeface="Calibri"/>
                <a:sym typeface="Calibri"/>
              </a:rPr>
              <a:t>Sign up for Remind, (586) 200-1573</a:t>
            </a:r>
          </a:p>
          <a:p>
            <a:pPr marL="635000" lvl="1" eaLnBrk="1" fontAlgn="auto" hangingPunct="1">
              <a:lnSpc>
                <a:spcPct val="90000"/>
              </a:lnSpc>
              <a:spcBef>
                <a:spcPts val="380"/>
              </a:spcBef>
              <a:spcAft>
                <a:spcPts val="0"/>
              </a:spcAft>
              <a:buClr>
                <a:schemeClr val="dk1"/>
              </a:buClr>
              <a:buSzPct val="100000"/>
              <a:buFont typeface="Calibri"/>
              <a:buNone/>
              <a:defRPr/>
            </a:pPr>
            <a:r>
              <a:rPr lang="en-US" sz="7200" dirty="0" smtClean="0">
                <a:solidFill>
                  <a:schemeClr val="dk1"/>
                </a:solidFill>
                <a:latin typeface="Calibri" panose="020F0502020204030204" pitchFamily="34" charset="0"/>
                <a:ea typeface="Calibri"/>
                <a:cs typeface="Calibri"/>
                <a:sym typeface="Calibri"/>
              </a:rPr>
              <a:t>**Text @lah2=2</a:t>
            </a:r>
            <a:r>
              <a:rPr lang="en-US" sz="7200" baseline="30000" dirty="0" smtClean="0">
                <a:solidFill>
                  <a:schemeClr val="dk1"/>
                </a:solidFill>
                <a:latin typeface="Calibri" panose="020F0502020204030204" pitchFamily="34" charset="0"/>
                <a:ea typeface="Calibri"/>
                <a:cs typeface="Calibri"/>
                <a:sym typeface="Calibri"/>
              </a:rPr>
              <a:t>nd</a:t>
            </a:r>
            <a:r>
              <a:rPr lang="en-US" sz="7200" dirty="0" smtClean="0">
                <a:solidFill>
                  <a:schemeClr val="dk1"/>
                </a:solidFill>
                <a:latin typeface="Calibri" panose="020F0502020204030204" pitchFamily="34" charset="0"/>
                <a:ea typeface="Calibri"/>
                <a:cs typeface="Calibri"/>
                <a:sym typeface="Calibri"/>
              </a:rPr>
              <a:t> hour, @lah4=4</a:t>
            </a:r>
            <a:r>
              <a:rPr lang="en-US" sz="7200" baseline="30000" dirty="0" smtClean="0">
                <a:solidFill>
                  <a:schemeClr val="dk1"/>
                </a:solidFill>
                <a:latin typeface="Calibri" panose="020F0502020204030204" pitchFamily="34" charset="0"/>
                <a:ea typeface="Calibri"/>
                <a:cs typeface="Calibri"/>
                <a:sym typeface="Calibri"/>
              </a:rPr>
              <a:t>th</a:t>
            </a:r>
            <a:r>
              <a:rPr lang="en-US" sz="7200" dirty="0" smtClean="0">
                <a:solidFill>
                  <a:schemeClr val="dk1"/>
                </a:solidFill>
                <a:latin typeface="Calibri" panose="020F0502020204030204" pitchFamily="34" charset="0"/>
                <a:ea typeface="Calibri"/>
                <a:cs typeface="Calibri"/>
                <a:sym typeface="Calibri"/>
              </a:rPr>
              <a:t> hour, @lah5=5</a:t>
            </a:r>
            <a:r>
              <a:rPr lang="en-US" sz="7200" baseline="30000" dirty="0" smtClean="0">
                <a:solidFill>
                  <a:schemeClr val="dk1"/>
                </a:solidFill>
                <a:latin typeface="Calibri" panose="020F0502020204030204" pitchFamily="34" charset="0"/>
                <a:ea typeface="Calibri"/>
                <a:cs typeface="Calibri"/>
                <a:sym typeface="Calibri"/>
              </a:rPr>
              <a:t>th</a:t>
            </a:r>
            <a:r>
              <a:rPr lang="en-US" sz="7200" dirty="0" smtClean="0">
                <a:solidFill>
                  <a:schemeClr val="dk1"/>
                </a:solidFill>
                <a:latin typeface="Calibri" panose="020F0502020204030204" pitchFamily="34" charset="0"/>
                <a:ea typeface="Calibri"/>
                <a:cs typeface="Calibri"/>
                <a:sym typeface="Calibri"/>
              </a:rPr>
              <a:t> hour, @lah6=6</a:t>
            </a:r>
            <a:r>
              <a:rPr lang="en-US" sz="7200" baseline="30000" dirty="0" smtClean="0">
                <a:solidFill>
                  <a:schemeClr val="dk1"/>
                </a:solidFill>
                <a:latin typeface="Calibri" panose="020F0502020204030204" pitchFamily="34" charset="0"/>
                <a:ea typeface="Calibri"/>
                <a:cs typeface="Calibri"/>
                <a:sym typeface="Calibri"/>
              </a:rPr>
              <a:t>th</a:t>
            </a:r>
            <a:r>
              <a:rPr lang="en-US" sz="7200" dirty="0" smtClean="0">
                <a:solidFill>
                  <a:schemeClr val="dk1"/>
                </a:solidFill>
                <a:latin typeface="Calibri" panose="020F0502020204030204" pitchFamily="34" charset="0"/>
                <a:ea typeface="Calibri"/>
                <a:cs typeface="Calibri"/>
                <a:sym typeface="Calibri"/>
              </a:rPr>
              <a:t> hour, @</a:t>
            </a:r>
            <a:r>
              <a:rPr lang="en-US" sz="7200" dirty="0" err="1" smtClean="0">
                <a:solidFill>
                  <a:schemeClr val="dk1"/>
                </a:solidFill>
                <a:latin typeface="Calibri" panose="020F0502020204030204" pitchFamily="34" charset="0"/>
                <a:ea typeface="Calibri"/>
                <a:cs typeface="Calibri"/>
                <a:sym typeface="Calibri"/>
              </a:rPr>
              <a:t>theppress</a:t>
            </a:r>
            <a:r>
              <a:rPr lang="en-US" sz="7200" dirty="0" smtClean="0">
                <a:solidFill>
                  <a:schemeClr val="dk1"/>
                </a:solidFill>
                <a:latin typeface="Calibri" panose="020F0502020204030204" pitchFamily="34" charset="0"/>
                <a:ea typeface="Calibri"/>
                <a:cs typeface="Calibri"/>
                <a:sym typeface="Calibri"/>
              </a:rPr>
              <a:t>=3</a:t>
            </a:r>
            <a:r>
              <a:rPr lang="en-US" sz="7200" baseline="30000" dirty="0" smtClean="0">
                <a:solidFill>
                  <a:schemeClr val="dk1"/>
                </a:solidFill>
                <a:latin typeface="Calibri" panose="020F0502020204030204" pitchFamily="34" charset="0"/>
                <a:ea typeface="Calibri"/>
                <a:cs typeface="Calibri"/>
                <a:sym typeface="Calibri"/>
              </a:rPr>
              <a:t>rd</a:t>
            </a:r>
            <a:r>
              <a:rPr lang="en-US" sz="7200" dirty="0" smtClean="0">
                <a:solidFill>
                  <a:schemeClr val="dk1"/>
                </a:solidFill>
                <a:latin typeface="Calibri" panose="020F0502020204030204" pitchFamily="34" charset="0"/>
                <a:ea typeface="Calibri"/>
                <a:cs typeface="Calibri"/>
                <a:sym typeface="Calibri"/>
              </a:rPr>
              <a:t> hour</a:t>
            </a:r>
          </a:p>
          <a:p>
            <a:pPr marL="635000" lvl="1" eaLnBrk="1" fontAlgn="auto" hangingPunct="1">
              <a:lnSpc>
                <a:spcPct val="90000"/>
              </a:lnSpc>
              <a:spcBef>
                <a:spcPts val="380"/>
              </a:spcBef>
              <a:spcAft>
                <a:spcPts val="0"/>
              </a:spcAft>
              <a:buClr>
                <a:schemeClr val="dk1"/>
              </a:buClr>
              <a:buSzPct val="100000"/>
              <a:buFont typeface="Calibri"/>
              <a:buNone/>
              <a:defRPr/>
            </a:pPr>
            <a:endParaRPr lang="en-US" sz="72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96348917"/>
      </p:ext>
    </p:extLst>
  </p:cSld>
  <p:clrMapOvr>
    <a:masterClrMapping/>
  </p:clrMapOvr>
  <p:transition spd="slow">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10/21/14 Agenda</a:t>
            </a:r>
          </a:p>
        </p:txBody>
      </p:sp>
      <p:sp>
        <p:nvSpPr>
          <p:cNvPr id="103" name="Shape 103"/>
          <p:cNvSpPr txBox="1">
            <a:spLocks noGrp="1"/>
          </p:cNvSpPr>
          <p:nvPr>
            <p:ph type="body" idx="4294967295"/>
          </p:nvPr>
        </p:nvSpPr>
        <p:spPr>
          <a:xfrm>
            <a:off x="0" y="838200"/>
            <a:ext cx="9067800" cy="6096000"/>
          </a:xfrm>
        </p:spPr>
        <p:txBody>
          <a:bodyPr tIns="45700" bIns="45700">
            <a:normAutofit fontScale="250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Bell Work: </a:t>
            </a:r>
            <a:r>
              <a:rPr lang="en-US" sz="6800" dirty="0" smtClean="0">
                <a:solidFill>
                  <a:schemeClr val="dk1"/>
                </a:solidFill>
                <a:latin typeface="Calibri" panose="020F0502020204030204" pitchFamily="34" charset="0"/>
                <a:ea typeface="Calibri"/>
                <a:cs typeface="Calibri"/>
                <a:sym typeface="Calibri"/>
              </a:rPr>
              <a:t>Write a four sentence response to the following prompt: Do you respect Oedipus’ decision to ask Creon to exile Oedipus from Thebes? Use textual evidence to support your response (</a:t>
            </a:r>
            <a:r>
              <a:rPr lang="en-US" sz="6800" b="1" dirty="0" smtClean="0">
                <a:solidFill>
                  <a:schemeClr val="dk1"/>
                </a:solidFill>
                <a:latin typeface="Calibri" panose="020F0502020204030204" pitchFamily="34" charset="0"/>
                <a:ea typeface="Calibri"/>
                <a:cs typeface="Calibri"/>
                <a:sym typeface="Calibri"/>
              </a:rPr>
              <a:t>Hint: </a:t>
            </a:r>
            <a:r>
              <a:rPr lang="en-US" sz="6800" dirty="0" smtClean="0">
                <a:solidFill>
                  <a:schemeClr val="dk1"/>
                </a:solidFill>
                <a:latin typeface="Calibri" panose="020F0502020204030204" pitchFamily="34" charset="0"/>
                <a:ea typeface="Calibri"/>
                <a:cs typeface="Calibri"/>
                <a:sym typeface="Calibri"/>
              </a:rPr>
              <a:t>Look back through the end of Scene 1 and all of Scene 2). Explain why you respect or do not respect Oedipus’ decision. </a:t>
            </a:r>
          </a:p>
          <a:p>
            <a:pPr marL="203200" eaLnBrk="1" fontAlgn="auto" hangingPunct="1">
              <a:lnSpc>
                <a:spcPct val="90000"/>
              </a:lnSpc>
              <a:spcBef>
                <a:spcPts val="0"/>
              </a:spcBef>
              <a:spcAft>
                <a:spcPts val="0"/>
              </a:spcAft>
              <a:buClr>
                <a:schemeClr val="dk1"/>
              </a:buClr>
              <a:buSzPct val="100000"/>
              <a:defRPr/>
            </a:pPr>
            <a:r>
              <a:rPr lang="en-US" sz="6800" b="1" dirty="0" smtClean="0">
                <a:solidFill>
                  <a:schemeClr val="dk1"/>
                </a:solidFill>
                <a:latin typeface="Calibri" panose="020F0502020204030204" pitchFamily="34" charset="0"/>
                <a:ea typeface="Calibri"/>
                <a:cs typeface="Calibri"/>
                <a:sym typeface="Calibri"/>
              </a:rPr>
              <a:t>-Student </a:t>
            </a:r>
            <a:r>
              <a:rPr lang="en-US" sz="6800" b="1" dirty="0">
                <a:solidFill>
                  <a:schemeClr val="dk1"/>
                </a:solidFill>
                <a:latin typeface="Calibri" panose="020F0502020204030204" pitchFamily="34" charset="0"/>
                <a:ea typeface="Calibri"/>
                <a:cs typeface="Calibri"/>
                <a:sym typeface="Calibri"/>
              </a:rPr>
              <a:t>Response: </a:t>
            </a:r>
            <a:endParaRPr lang="en-US" sz="68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 </a:t>
            </a:r>
            <a:r>
              <a:rPr lang="en-US" sz="6800" b="1" dirty="0">
                <a:solidFill>
                  <a:schemeClr val="dk1"/>
                </a:solidFill>
                <a:latin typeface="Calibri" panose="020F0502020204030204" pitchFamily="34" charset="0"/>
                <a:ea typeface="Calibri"/>
                <a:cs typeface="Calibri"/>
                <a:sym typeface="Calibri"/>
              </a:rPr>
              <a:t>Daily Learning Targets: </a:t>
            </a:r>
            <a:endParaRPr lang="en-US" sz="68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can close read a piece of text in order to analyze and develop and objective summary of events that transpire throughout the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focus on addressing a specific purpose and audience in my writing. </a:t>
            </a:r>
            <a:endParaRPr lang="en-US" sz="68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6800" dirty="0" smtClean="0">
                <a:latin typeface="Calibri" panose="020F0502020204030204" pitchFamily="34" charset="0"/>
              </a:rPr>
              <a:t>I </a:t>
            </a:r>
            <a:r>
              <a:rPr lang="en-US" sz="6800" dirty="0">
                <a:latin typeface="Calibri" panose="020F0502020204030204" pitchFamily="34" charset="0"/>
              </a:rPr>
              <a:t>can use evidence from literature to support analysis, reflection, and research in my writing. </a:t>
            </a:r>
            <a:endParaRPr lang="en-US" sz="68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In Class Activities:</a:t>
            </a:r>
            <a:endParaRPr lang="en-US" sz="68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Complete the “Order of Events” activity with your Fantastic Four for Bell Work.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a:solidFill>
                  <a:schemeClr val="dk1"/>
                </a:solidFill>
                <a:latin typeface="Calibri" panose="020F0502020204030204" pitchFamily="34" charset="0"/>
                <a:ea typeface="Calibri"/>
                <a:cs typeface="Calibri"/>
                <a:sym typeface="Calibri"/>
              </a:rPr>
              <a:t>Square up with your </a:t>
            </a:r>
            <a:r>
              <a:rPr lang="en-US" sz="6800" dirty="0" smtClean="0">
                <a:solidFill>
                  <a:schemeClr val="dk1"/>
                </a:solidFill>
                <a:latin typeface="Calibri" panose="020F0502020204030204" pitchFamily="34" charset="0"/>
                <a:ea typeface="Calibri"/>
                <a:cs typeface="Calibri"/>
                <a:sym typeface="Calibri"/>
              </a:rPr>
              <a:t>“Fantastic Four” groups. </a:t>
            </a:r>
            <a:r>
              <a:rPr lang="en-US" sz="6800" dirty="0">
                <a:solidFill>
                  <a:schemeClr val="dk1"/>
                </a:solidFill>
                <a:latin typeface="Calibri" panose="020F0502020204030204" pitchFamily="34" charset="0"/>
                <a:ea typeface="Calibri"/>
                <a:cs typeface="Calibri"/>
                <a:sym typeface="Calibri"/>
              </a:rPr>
              <a:t>Cut out the plot descriptions and put them in the order in which they occur (remember some of the story is told in flashbacks). Number each description in pencil. When you are done, call for me to verify your answers. The first team to arrange the descriptions in the correct order will receive a prize at the end of the week. </a:t>
            </a:r>
            <a:r>
              <a:rPr lang="en-US" sz="6800" dirty="0">
                <a:solidFill>
                  <a:schemeClr val="dk1"/>
                </a:solidFill>
                <a:latin typeface="Calibri" panose="020F0502020204030204" pitchFamily="34" charset="0"/>
                <a:ea typeface="Calibri"/>
                <a:cs typeface="Calibri"/>
                <a:sym typeface="Wingdings" panose="05000000000000000000" pitchFamily="2" charset="2"/>
              </a:rPr>
              <a:t> </a:t>
            </a:r>
            <a:endParaRPr lang="en-US" sz="68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Introduce the Tic-Tac-Toe Projects </a:t>
            </a:r>
            <a:r>
              <a:rPr lang="en-US" sz="6800" b="1" dirty="0" smtClean="0">
                <a:solidFill>
                  <a:schemeClr val="dk1"/>
                </a:solidFill>
                <a:latin typeface="Calibri" panose="020F0502020204030204" pitchFamily="34" charset="0"/>
                <a:ea typeface="Calibri"/>
                <a:cs typeface="Calibri"/>
                <a:sym typeface="Calibri"/>
              </a:rPr>
              <a:t>(due Monday 10/27/14)</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Read the song lyrics written by Mr. </a:t>
            </a:r>
            <a:r>
              <a:rPr lang="en-US" sz="6800" dirty="0" err="1" smtClean="0">
                <a:solidFill>
                  <a:schemeClr val="dk1"/>
                </a:solidFill>
                <a:latin typeface="Calibri" panose="020F0502020204030204" pitchFamily="34" charset="0"/>
                <a:ea typeface="Calibri"/>
                <a:cs typeface="Calibri"/>
                <a:sym typeface="Calibri"/>
              </a:rPr>
              <a:t>Opfermann</a:t>
            </a:r>
            <a:r>
              <a:rPr lang="en-US" sz="6800" dirty="0" smtClean="0">
                <a:solidFill>
                  <a:schemeClr val="dk1"/>
                </a:solidFill>
                <a:latin typeface="Calibri" panose="020F0502020204030204" pitchFamily="34" charset="0"/>
                <a:ea typeface="Calibri"/>
                <a:cs typeface="Calibri"/>
                <a:sym typeface="Calibri"/>
              </a:rPr>
              <a:t>. On your own, read the directions for the day’s assignment.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Work on your own or with a partner to write your own song or poem.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dirty="0" smtClean="0">
                <a:solidFill>
                  <a:schemeClr val="dk1"/>
                </a:solidFill>
                <a:latin typeface="Calibri" panose="020F0502020204030204" pitchFamily="34" charset="0"/>
                <a:ea typeface="Calibri"/>
                <a:cs typeface="Calibri"/>
                <a:sym typeface="Calibri"/>
              </a:rPr>
              <a:t>Before the end of the hour, take out your fill in the blank summaries for Scene 4 and the Exodus. We will review the correct answers.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Oedipus </a:t>
            </a:r>
            <a:r>
              <a:rPr lang="en-US" sz="6800" b="1" dirty="0">
                <a:solidFill>
                  <a:schemeClr val="dk1"/>
                </a:solidFill>
                <a:latin typeface="Calibri" panose="020F0502020204030204" pitchFamily="34" charset="0"/>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6800" b="1" dirty="0">
                <a:solidFill>
                  <a:schemeClr val="dk1"/>
                </a:solidFill>
                <a:latin typeface="Calibri" panose="020F0502020204030204" pitchFamily="34" charset="0"/>
                <a:ea typeface="Calibri"/>
                <a:cs typeface="Calibri"/>
                <a:sym typeface="Calibri"/>
              </a:rPr>
              <a:t> </a:t>
            </a:r>
            <a:r>
              <a:rPr lang="en-US" sz="6800" dirty="0">
                <a:solidFill>
                  <a:schemeClr val="dk1"/>
                </a:solidFill>
                <a:latin typeface="Calibri" panose="020F0502020204030204" pitchFamily="34" charset="0"/>
                <a:ea typeface="Calibri"/>
                <a:cs typeface="Calibri"/>
                <a:sym typeface="Calibri"/>
                <a:hlinkClick r:id="rId3"/>
              </a:rPr>
              <a:t>http://</a:t>
            </a:r>
            <a:r>
              <a:rPr lang="en-US" sz="6800" dirty="0" smtClean="0">
                <a:solidFill>
                  <a:schemeClr val="dk1"/>
                </a:solidFill>
                <a:latin typeface="Calibri" panose="020F0502020204030204" pitchFamily="34" charset="0"/>
                <a:ea typeface="Calibri"/>
                <a:cs typeface="Calibri"/>
                <a:sym typeface="Calibri"/>
                <a:hlinkClick r:id="rId3"/>
              </a:rPr>
              <a:t>hphs.edclick.com/uploads/45/f131850.pdf</a:t>
            </a:r>
            <a:endParaRPr lang="en-US" sz="68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Homework: </a:t>
            </a:r>
            <a:r>
              <a:rPr lang="en-US" sz="6800" dirty="0" smtClean="0">
                <a:solidFill>
                  <a:schemeClr val="dk1"/>
                </a:solidFill>
                <a:latin typeface="Calibri" panose="020F0502020204030204" pitchFamily="34" charset="0"/>
                <a:ea typeface="Calibri"/>
                <a:cs typeface="Calibri"/>
                <a:sym typeface="Calibri"/>
              </a:rPr>
              <a:t>Finish writing your song or poem to perform tomorrow (volunteers).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6800" b="1" dirty="0" smtClean="0">
                <a:solidFill>
                  <a:schemeClr val="dk1"/>
                </a:solidFill>
                <a:latin typeface="Calibri" panose="020F0502020204030204" pitchFamily="34" charset="0"/>
                <a:ea typeface="Calibri"/>
                <a:cs typeface="Calibri"/>
                <a:sym typeface="Calibri"/>
              </a:rPr>
              <a:t>Exit Ticket: </a:t>
            </a:r>
            <a:r>
              <a:rPr lang="en-US" sz="6800" dirty="0" smtClean="0">
                <a:solidFill>
                  <a:schemeClr val="dk1"/>
                </a:solidFill>
                <a:latin typeface="Calibri" panose="020F0502020204030204" pitchFamily="34" charset="0"/>
                <a:ea typeface="Calibri"/>
                <a:cs typeface="Calibri"/>
                <a:sym typeface="Calibri"/>
              </a:rPr>
              <a:t>Check and correct your responses for the fill in the blank summaries for Scene 4 and the Exodus. </a:t>
            </a:r>
            <a:endParaRPr lang="en-US" sz="72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19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19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6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35213331"/>
      </p:ext>
    </p:extLst>
  </p:cSld>
  <p:clrMapOvr>
    <a:masterClrMapping/>
  </p:clrMapOvr>
  <p:transition spd="slow">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10/22/14 Agenda (2</a:t>
            </a:r>
            <a:r>
              <a:rPr lang="en-US" altLang="en-US" sz="3600" baseline="30000" dirty="0" smtClean="0">
                <a:latin typeface="Calibri" pitchFamily="34" charset="0"/>
                <a:cs typeface="Arial" charset="0"/>
                <a:sym typeface="Calibri" pitchFamily="34" charset="0"/>
              </a:rPr>
              <a:t>nd</a:t>
            </a:r>
            <a:r>
              <a:rPr lang="en-US" altLang="en-US" sz="3600" dirty="0" smtClean="0">
                <a:latin typeface="Calibri" pitchFamily="34" charset="0"/>
                <a:cs typeface="Arial" charset="0"/>
                <a:sym typeface="Calibri" pitchFamily="34" charset="0"/>
              </a:rPr>
              <a:t> hour)</a:t>
            </a:r>
          </a:p>
        </p:txBody>
      </p:sp>
      <p:sp>
        <p:nvSpPr>
          <p:cNvPr id="103" name="Shape 103"/>
          <p:cNvSpPr txBox="1">
            <a:spLocks noGrp="1"/>
          </p:cNvSpPr>
          <p:nvPr>
            <p:ph type="body" idx="4294967295"/>
          </p:nvPr>
        </p:nvSpPr>
        <p:spPr>
          <a:xfrm>
            <a:off x="0" y="838200"/>
            <a:ext cx="9067800" cy="6019800"/>
          </a:xfrm>
        </p:spPr>
        <p:txBody>
          <a:bodyPr tIns="45700" bIns="45700">
            <a:normAutofit lnSpcReduction="1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Bell Work: </a:t>
            </a:r>
            <a:r>
              <a:rPr lang="en-US" sz="2000" dirty="0" smtClean="0">
                <a:solidFill>
                  <a:schemeClr val="dk1"/>
                </a:solidFill>
                <a:latin typeface="Calibri" panose="020F0502020204030204" pitchFamily="34" charset="0"/>
                <a:ea typeface="Calibri"/>
                <a:cs typeface="Calibri"/>
                <a:sym typeface="Calibri"/>
              </a:rPr>
              <a:t>Check and correct your responses for the fill in the blank summaries for Scene 4 and the Exodus. </a:t>
            </a:r>
          </a:p>
          <a:p>
            <a:pPr marL="203200" eaLnBrk="1" fontAlgn="auto" hangingPunct="1">
              <a:lnSpc>
                <a:spcPct val="90000"/>
              </a:lnSpc>
              <a:spcBef>
                <a:spcPts val="0"/>
              </a:spcBef>
              <a:spcAft>
                <a:spcPts val="0"/>
              </a:spcAft>
              <a:buClr>
                <a:schemeClr val="dk1"/>
              </a:buClr>
              <a:buSzPct val="100000"/>
              <a:defRPr/>
            </a:pPr>
            <a:r>
              <a:rPr lang="en-US" sz="2000" b="1" dirty="0" smtClean="0">
                <a:solidFill>
                  <a:schemeClr val="dk1"/>
                </a:solidFill>
                <a:latin typeface="Calibri" panose="020F0502020204030204" pitchFamily="34" charset="0"/>
                <a:ea typeface="Calibri"/>
                <a:cs typeface="Calibri"/>
                <a:sym typeface="Calibri"/>
              </a:rPr>
              <a:t>-Student </a:t>
            </a:r>
            <a:r>
              <a:rPr lang="en-US" sz="2000" b="1" dirty="0">
                <a:solidFill>
                  <a:schemeClr val="dk1"/>
                </a:solidFill>
                <a:latin typeface="Calibri" panose="020F0502020204030204" pitchFamily="34" charset="0"/>
                <a:ea typeface="Calibri"/>
                <a:cs typeface="Calibri"/>
                <a:sym typeface="Calibri"/>
              </a:rPr>
              <a:t>Response: </a:t>
            </a:r>
            <a:endParaRPr lang="en-US" sz="20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 </a:t>
            </a:r>
            <a:r>
              <a:rPr lang="en-US" sz="2000" b="1" dirty="0">
                <a:solidFill>
                  <a:schemeClr val="dk1"/>
                </a:solidFill>
                <a:latin typeface="Calibri" panose="020F0502020204030204" pitchFamily="34" charset="0"/>
                <a:ea typeface="Calibri"/>
                <a:cs typeface="Calibri"/>
                <a:sym typeface="Calibri"/>
              </a:rPr>
              <a:t>Daily Learning Targets: </a:t>
            </a:r>
            <a:endParaRPr lang="en-US" sz="20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can close read a piece of text in order to analyze and develop and objective summary of events that transpire throughout the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a:t>
            </a:r>
            <a:r>
              <a:rPr lang="en-US" sz="2000" dirty="0">
                <a:latin typeface="Calibri" panose="020F0502020204030204" pitchFamily="34" charset="0"/>
              </a:rPr>
              <a:t>can focus on addressing a specific purpose and audience in my writing. </a:t>
            </a:r>
            <a:endParaRPr lang="en-US" sz="20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a:t>
            </a:r>
            <a:r>
              <a:rPr lang="en-US" sz="2000" dirty="0">
                <a:latin typeface="Calibri" panose="020F0502020204030204" pitchFamily="34" charset="0"/>
              </a:rPr>
              <a:t>can use evidence from literature to support analysis, reflection, and research in my writing. </a:t>
            </a:r>
            <a:endParaRPr lang="en-US" sz="20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In Class Activities:</a:t>
            </a:r>
            <a:endParaRPr lang="en-US" sz="20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dirty="0" smtClean="0">
                <a:solidFill>
                  <a:schemeClr val="dk1"/>
                </a:solidFill>
                <a:latin typeface="Calibri" panose="020F0502020204030204" pitchFamily="34" charset="0"/>
                <a:ea typeface="Calibri"/>
                <a:cs typeface="Calibri"/>
                <a:sym typeface="Calibri"/>
              </a:rPr>
              <a:t>Continue working on your song/rap/poem projects w/ your partner. **If pairs finish early, we might have some of them perform. </a:t>
            </a:r>
            <a:r>
              <a:rPr lang="en-US" sz="2000" dirty="0" smtClean="0">
                <a:solidFill>
                  <a:schemeClr val="dk1"/>
                </a:solidFill>
                <a:latin typeface="Calibri" panose="020F0502020204030204" pitchFamily="34" charset="0"/>
                <a:ea typeface="Calibri"/>
                <a:cs typeface="Calibri"/>
                <a:sym typeface="Wingdings" panose="05000000000000000000" pitchFamily="2" charset="2"/>
              </a:rPr>
              <a:t> </a:t>
            </a:r>
            <a:endParaRPr lang="en-US" sz="20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dirty="0" smtClean="0">
                <a:solidFill>
                  <a:schemeClr val="dk1"/>
                </a:solidFill>
                <a:latin typeface="Calibri" panose="020F0502020204030204" pitchFamily="34" charset="0"/>
                <a:ea typeface="Calibri"/>
                <a:cs typeface="Calibri"/>
                <a:sym typeface="Calibri"/>
              </a:rPr>
              <a:t>Work on your Tic-Tac-Toe Projects </a:t>
            </a:r>
            <a:r>
              <a:rPr lang="en-US" sz="2000" b="1" dirty="0" smtClean="0">
                <a:solidFill>
                  <a:schemeClr val="dk1"/>
                </a:solidFill>
                <a:latin typeface="Calibri" panose="020F0502020204030204" pitchFamily="34" charset="0"/>
                <a:ea typeface="Calibri"/>
                <a:cs typeface="Calibri"/>
                <a:sym typeface="Calibri"/>
              </a:rPr>
              <a:t>(due Monday 10/27/14)</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dirty="0" smtClean="0">
                <a:solidFill>
                  <a:schemeClr val="dk1"/>
                </a:solidFill>
                <a:latin typeface="Calibri" panose="020F0502020204030204" pitchFamily="34" charset="0"/>
                <a:ea typeface="Calibri"/>
                <a:cs typeface="Calibri"/>
                <a:sym typeface="Calibri"/>
              </a:rPr>
              <a:t>Before the end of the hour, take out your fill in the blank summaries for Scene 4 and the Exodus. We will review the correct answers.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Oedipus </a:t>
            </a:r>
            <a:r>
              <a:rPr lang="en-US" sz="2000" b="1" dirty="0">
                <a:solidFill>
                  <a:schemeClr val="dk1"/>
                </a:solidFill>
                <a:latin typeface="Calibri" panose="020F0502020204030204" pitchFamily="34" charset="0"/>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a:solidFill>
                  <a:schemeClr val="dk1"/>
                </a:solidFill>
                <a:latin typeface="Calibri" panose="020F0502020204030204" pitchFamily="34" charset="0"/>
                <a:ea typeface="Calibri"/>
                <a:cs typeface="Calibri"/>
                <a:sym typeface="Calibri"/>
              </a:rPr>
              <a:t> </a:t>
            </a:r>
            <a:r>
              <a:rPr lang="en-US" sz="2000" dirty="0">
                <a:solidFill>
                  <a:schemeClr val="dk1"/>
                </a:solidFill>
                <a:latin typeface="Calibri" panose="020F0502020204030204" pitchFamily="34" charset="0"/>
                <a:ea typeface="Calibri"/>
                <a:cs typeface="Calibri"/>
                <a:sym typeface="Calibri"/>
                <a:hlinkClick r:id="rId3"/>
              </a:rPr>
              <a:t>http://</a:t>
            </a:r>
            <a:r>
              <a:rPr lang="en-US" sz="2000" dirty="0" smtClean="0">
                <a:solidFill>
                  <a:schemeClr val="dk1"/>
                </a:solidFill>
                <a:latin typeface="Calibri" panose="020F0502020204030204" pitchFamily="34" charset="0"/>
                <a:ea typeface="Calibri"/>
                <a:cs typeface="Calibri"/>
                <a:sym typeface="Calibri"/>
                <a:hlinkClick r:id="rId3"/>
              </a:rPr>
              <a:t>hphs.edclick.com/uploads/45/f131850.pdf</a:t>
            </a:r>
            <a:endParaRPr lang="en-US" sz="20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Homework: </a:t>
            </a:r>
            <a:r>
              <a:rPr lang="en-US" sz="2000" dirty="0" smtClean="0">
                <a:solidFill>
                  <a:schemeClr val="dk1"/>
                </a:solidFill>
                <a:latin typeface="Calibri" panose="020F0502020204030204" pitchFamily="34" charset="0"/>
                <a:ea typeface="Calibri"/>
                <a:cs typeface="Calibri"/>
                <a:sym typeface="Calibri"/>
              </a:rPr>
              <a:t>Finish writing your song or poem to perform tomorrow (volunteers).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Exit Ticket: </a:t>
            </a:r>
            <a:r>
              <a:rPr lang="en-US" sz="2000" dirty="0" smtClean="0">
                <a:solidFill>
                  <a:schemeClr val="dk1"/>
                </a:solidFill>
                <a:latin typeface="Calibri" panose="020F0502020204030204" pitchFamily="34" charset="0"/>
                <a:ea typeface="Calibri"/>
                <a:cs typeface="Calibri"/>
                <a:sym typeface="Calibri"/>
              </a:rPr>
              <a:t>Check and correct your responses for the fill in the blank summaries for Scene 4 and the Exodus. </a:t>
            </a:r>
            <a:endParaRPr lang="en-US" sz="20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20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20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89539989"/>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9/7/16 Agenda</a:t>
            </a:r>
          </a:p>
        </p:txBody>
      </p:sp>
      <p:sp>
        <p:nvSpPr>
          <p:cNvPr id="58" name="Shape 58"/>
          <p:cNvSpPr txBox="1">
            <a:spLocks noGrp="1"/>
          </p:cNvSpPr>
          <p:nvPr>
            <p:ph type="body" idx="4294967295"/>
          </p:nvPr>
        </p:nvSpPr>
        <p:spPr>
          <a:xfrm>
            <a:off x="152400" y="934939"/>
            <a:ext cx="8839200" cy="3408462"/>
          </a:xfrm>
        </p:spPr>
        <p:txBody>
          <a:bodyPr tIns="45700" bIns="45700">
            <a:norm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a:ea typeface="Calibri"/>
                <a:cs typeface="Calibri"/>
                <a:sym typeface="Calibri"/>
              </a:rPr>
              <a:t>Bell Work:</a:t>
            </a:r>
            <a:r>
              <a:rPr lang="en-US" sz="2000" dirty="0">
                <a:latin typeface="Calibri"/>
                <a:ea typeface="Calibri"/>
                <a:cs typeface="Calibri"/>
                <a:sym typeface="Calibri"/>
              </a:rPr>
              <a:t> Find a </a:t>
            </a:r>
            <a:r>
              <a:rPr lang="en-US" sz="2000" dirty="0" smtClean="0">
                <a:latin typeface="Calibri"/>
                <a:ea typeface="Calibri"/>
                <a:cs typeface="Calibri"/>
                <a:sym typeface="Calibri"/>
              </a:rPr>
              <a:t>seat, wherever you would like, </a:t>
            </a:r>
            <a:r>
              <a:rPr lang="en-US" sz="2000" dirty="0">
                <a:latin typeface="Calibri"/>
                <a:ea typeface="Calibri"/>
                <a:cs typeface="Calibri"/>
                <a:sym typeface="Calibri"/>
              </a:rPr>
              <a:t>and wait for further directions.</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In </a:t>
            </a:r>
            <a:r>
              <a:rPr lang="en-US" sz="2000" b="1" dirty="0">
                <a:latin typeface="Calibri"/>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Assign seats</a:t>
            </a:r>
            <a:endParaRPr lang="en-US" sz="2000" dirty="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Syllabus: Review of rules and expectations</a:t>
            </a:r>
            <a:endParaRPr lang="en-US" sz="2000" dirty="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Ice </a:t>
            </a:r>
            <a:r>
              <a:rPr lang="en-US" sz="2000" dirty="0">
                <a:latin typeface="Calibri"/>
                <a:ea typeface="Calibri"/>
                <a:cs typeface="Calibri"/>
                <a:sym typeface="Calibri"/>
              </a:rPr>
              <a:t>Breaker: </a:t>
            </a:r>
            <a:r>
              <a:rPr lang="en-US" sz="2000" dirty="0" smtClean="0">
                <a:latin typeface="Calibri"/>
                <a:ea typeface="Calibri"/>
                <a:cs typeface="Calibri"/>
                <a:sym typeface="Calibri"/>
              </a:rPr>
              <a:t>Ten positive quotes (if </a:t>
            </a:r>
            <a:r>
              <a:rPr lang="en-US" sz="2000" dirty="0">
                <a:latin typeface="Calibri"/>
                <a:ea typeface="Calibri"/>
                <a:cs typeface="Calibri"/>
                <a:sym typeface="Calibri"/>
              </a:rPr>
              <a:t>there is time)</a:t>
            </a:r>
          </a:p>
          <a:p>
            <a:pPr eaLnBrk="1" fontAlgn="auto" hangingPunct="1">
              <a:lnSpc>
                <a:spcPct val="80000"/>
              </a:lnSpc>
              <a:spcBef>
                <a:spcPts val="400"/>
              </a:spcBef>
              <a:spcAft>
                <a:spcPts val="0"/>
              </a:spcAft>
              <a:buClr>
                <a:srgbClr val="000000"/>
              </a:buClr>
              <a:buSzPct val="100000"/>
              <a:defRPr/>
            </a:pPr>
            <a:r>
              <a:rPr lang="en-US" sz="2000" b="1" dirty="0">
                <a:latin typeface="Calibri"/>
                <a:ea typeface="Calibri"/>
                <a:cs typeface="Calibri"/>
                <a:sym typeface="Calibri"/>
              </a:rPr>
              <a:t>Homework: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Sign </a:t>
            </a:r>
            <a:r>
              <a:rPr lang="en-US" sz="2000" dirty="0">
                <a:latin typeface="Calibri"/>
                <a:ea typeface="Calibri"/>
                <a:cs typeface="Calibri"/>
                <a:sym typeface="Calibri"/>
              </a:rPr>
              <a:t>up for Remind </a:t>
            </a:r>
            <a:endParaRPr lang="en-US" sz="2000" dirty="0" smtClean="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Save 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000" dirty="0" smtClean="0">
                <a:latin typeface="Calibri"/>
                <a:ea typeface="Calibri"/>
                <a:cs typeface="Calibri"/>
                <a:sym typeface="Calibri"/>
              </a:rPr>
              <a:t>Blog = </a:t>
            </a:r>
            <a:r>
              <a:rPr lang="en-US" sz="2000" u="sng" dirty="0" err="1" smtClean="0">
                <a:solidFill>
                  <a:schemeClr val="bg2">
                    <a:lumMod val="60000"/>
                    <a:lumOff val="40000"/>
                  </a:schemeClr>
                </a:solidFill>
                <a:latin typeface="Calibri"/>
                <a:ea typeface="Calibri"/>
                <a:cs typeface="Calibri"/>
                <a:sym typeface="Calibri"/>
              </a:rPr>
              <a:t>iblog.dearbornschools.org</a:t>
            </a:r>
            <a:r>
              <a:rPr lang="en-US" sz="2000" u="sng" dirty="0" smtClean="0">
                <a:solidFill>
                  <a:schemeClr val="bg2">
                    <a:lumMod val="60000"/>
                    <a:lumOff val="40000"/>
                  </a:schemeClr>
                </a:solidFill>
                <a:latin typeface="Calibri"/>
                <a:ea typeface="Calibri"/>
                <a:cs typeface="Calibri"/>
                <a:sym typeface="Calibri"/>
              </a:rPr>
              <a:t>/</a:t>
            </a:r>
            <a:r>
              <a:rPr lang="en-US" sz="2000" u="sng" dirty="0" err="1" smtClean="0">
                <a:solidFill>
                  <a:schemeClr val="bg2">
                    <a:lumMod val="60000"/>
                    <a:lumOff val="40000"/>
                  </a:schemeClr>
                </a:solidFill>
                <a:latin typeface="Calibri"/>
                <a:ea typeface="Calibri"/>
                <a:cs typeface="Calibri"/>
                <a:sym typeface="Calibri"/>
              </a:rPr>
              <a:t>schmitthappens</a:t>
            </a:r>
            <a:r>
              <a:rPr lang="en-US" sz="2000" u="sng" dirty="0" smtClean="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000" dirty="0" smtClean="0">
                <a:latin typeface="Calibri"/>
                <a:ea typeface="Calibri"/>
                <a:cs typeface="Calibri"/>
                <a:sym typeface="Calibri"/>
              </a:rPr>
              <a:t>Email = </a:t>
            </a:r>
            <a:r>
              <a:rPr lang="en-US" sz="2000" u="sng" dirty="0" smtClean="0">
                <a:solidFill>
                  <a:schemeClr val="bg2">
                    <a:lumMod val="60000"/>
                    <a:lumOff val="40000"/>
                  </a:schemeClr>
                </a:solidFill>
                <a:latin typeface="Calibri"/>
                <a:ea typeface="Calibri"/>
                <a:cs typeface="Calibri"/>
                <a:sym typeface="Calibri"/>
              </a:rPr>
              <a:t>schmitm1@dearbornschools.org</a:t>
            </a:r>
            <a:endParaRPr lang="en-US" sz="2000" u="sng" dirty="0">
              <a:solidFill>
                <a:schemeClr val="bg2">
                  <a:lumMod val="60000"/>
                  <a:lumOff val="40000"/>
                </a:schemeClr>
              </a:solidFill>
              <a:latin typeface="Calibri"/>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2000" b="1" dirty="0">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
        <p:nvSpPr>
          <p:cNvPr id="4" name="TextBox 3"/>
          <p:cNvSpPr txBox="1"/>
          <p:nvPr/>
        </p:nvSpPr>
        <p:spPr>
          <a:xfrm>
            <a:off x="176784" y="4343401"/>
            <a:ext cx="8382000" cy="933589"/>
          </a:xfrm>
          <a:prstGeom prst="rect">
            <a:avLst/>
          </a:prstGeom>
          <a:noFill/>
        </p:spPr>
        <p:txBody>
          <a:bodyPr wrap="square" rtlCol="0">
            <a:spAutoFit/>
          </a:bodyPr>
          <a:lstStyle/>
          <a:p>
            <a:pPr fontAlgn="auto">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Daily Learning Targets</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I </a:t>
            </a:r>
            <a:r>
              <a:rPr lang="en-US" sz="2000" dirty="0">
                <a:latin typeface="Calibri"/>
                <a:ea typeface="Calibri"/>
                <a:cs typeface="Calibri"/>
                <a:sym typeface="Calibri"/>
              </a:rPr>
              <a:t>can follow directions the first time they are given.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I can recognize and comply with classroom policies. </a:t>
            </a:r>
          </a:p>
        </p:txBody>
      </p:sp>
    </p:spTree>
    <p:extLst>
      <p:ext uri="{BB962C8B-B14F-4D97-AF65-F5344CB8AC3E}">
        <p14:creationId xmlns:p14="http://schemas.microsoft.com/office/powerpoint/2010/main" val="779330404"/>
      </p:ext>
    </p:extLst>
  </p:cSld>
  <p:clrMapOvr>
    <a:masterClrMapping/>
  </p:clrMapOvr>
  <p:transition spd="slow">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10/22/14 Agenda (4</a:t>
            </a:r>
            <a:r>
              <a:rPr lang="en-US" altLang="en-US" sz="3600" baseline="30000" dirty="0" smtClean="0">
                <a:latin typeface="Calibri" pitchFamily="34" charset="0"/>
                <a:cs typeface="Arial" charset="0"/>
                <a:sym typeface="Calibri" pitchFamily="34" charset="0"/>
              </a:rPr>
              <a:t>th</a:t>
            </a:r>
            <a:r>
              <a:rPr lang="en-US" altLang="en-US" sz="3600" dirty="0" smtClean="0">
                <a:latin typeface="Calibri" pitchFamily="34" charset="0"/>
                <a:cs typeface="Arial" charset="0"/>
                <a:sym typeface="Calibri" pitchFamily="34" charset="0"/>
              </a:rPr>
              <a:t>-6</a:t>
            </a:r>
            <a:r>
              <a:rPr lang="en-US" altLang="en-US" sz="3600" baseline="30000" dirty="0" smtClean="0">
                <a:latin typeface="Calibri" pitchFamily="34" charset="0"/>
                <a:cs typeface="Arial" charset="0"/>
                <a:sym typeface="Calibri" pitchFamily="34" charset="0"/>
              </a:rPr>
              <a:t>th</a:t>
            </a:r>
            <a:r>
              <a:rPr lang="en-US" altLang="en-US" sz="3600" dirty="0" smtClean="0">
                <a:latin typeface="Calibri" pitchFamily="34" charset="0"/>
                <a:cs typeface="Arial" charset="0"/>
                <a:sym typeface="Calibri" pitchFamily="34" charset="0"/>
              </a:rPr>
              <a:t> hour)</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Bell Work: Listen and enjoy a surprise performance from Mr. O and the Rexes. </a:t>
            </a:r>
          </a:p>
          <a:p>
            <a:pPr marL="203200" eaLnBrk="1" fontAlgn="auto" hangingPunct="1">
              <a:lnSpc>
                <a:spcPct val="90000"/>
              </a:lnSpc>
              <a:spcBef>
                <a:spcPts val="0"/>
              </a:spcBef>
              <a:spcAft>
                <a:spcPts val="0"/>
              </a:spcAft>
              <a:buClr>
                <a:schemeClr val="dk1"/>
              </a:buClr>
              <a:buSzPct val="100000"/>
              <a:defRPr/>
            </a:pPr>
            <a:r>
              <a:rPr lang="en-US" sz="2000" b="1" dirty="0" smtClean="0">
                <a:solidFill>
                  <a:schemeClr val="dk1"/>
                </a:solidFill>
                <a:latin typeface="Calibri" panose="020F0502020204030204" pitchFamily="34" charset="0"/>
                <a:ea typeface="Calibri"/>
                <a:cs typeface="Calibri"/>
                <a:sym typeface="Calibri"/>
              </a:rPr>
              <a:t>-Student </a:t>
            </a:r>
            <a:r>
              <a:rPr lang="en-US" sz="2000" b="1" dirty="0">
                <a:solidFill>
                  <a:schemeClr val="dk1"/>
                </a:solidFill>
                <a:latin typeface="Calibri" panose="020F0502020204030204" pitchFamily="34" charset="0"/>
                <a:ea typeface="Calibri"/>
                <a:cs typeface="Calibri"/>
                <a:sym typeface="Calibri"/>
              </a:rPr>
              <a:t>Response: </a:t>
            </a:r>
            <a:endParaRPr lang="en-US" sz="20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 </a:t>
            </a:r>
            <a:r>
              <a:rPr lang="en-US" sz="2000" b="1" dirty="0">
                <a:solidFill>
                  <a:schemeClr val="dk1"/>
                </a:solidFill>
                <a:latin typeface="Calibri" panose="020F0502020204030204" pitchFamily="34" charset="0"/>
                <a:ea typeface="Calibri"/>
                <a:cs typeface="Calibri"/>
                <a:sym typeface="Calibri"/>
              </a:rPr>
              <a:t>Daily Learning Targets: </a:t>
            </a:r>
            <a:endParaRPr lang="en-US" sz="20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can close read a piece of text in order to analyze and develop and objective summary of events that transpire throughout the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a:t>
            </a:r>
            <a:r>
              <a:rPr lang="en-US" sz="2000" dirty="0">
                <a:latin typeface="Calibri" panose="020F0502020204030204" pitchFamily="34" charset="0"/>
              </a:rPr>
              <a:t>can focus on addressing a specific purpose and audience in my writing. </a:t>
            </a:r>
            <a:endParaRPr lang="en-US" sz="20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a:t>
            </a:r>
            <a:r>
              <a:rPr lang="en-US" sz="2000" dirty="0">
                <a:latin typeface="Calibri" panose="020F0502020204030204" pitchFamily="34" charset="0"/>
              </a:rPr>
              <a:t>can use evidence from literature to support analysis, reflection, and research in my writing. </a:t>
            </a:r>
            <a:endParaRPr lang="en-US" sz="20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In Class Activities:</a:t>
            </a:r>
            <a:endParaRPr lang="en-US" sz="20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dirty="0" smtClean="0">
                <a:solidFill>
                  <a:schemeClr val="dk1"/>
                </a:solidFill>
                <a:latin typeface="Calibri" panose="020F0502020204030204" pitchFamily="34" charset="0"/>
                <a:ea typeface="Calibri"/>
                <a:cs typeface="Calibri"/>
                <a:sym typeface="Calibri"/>
              </a:rPr>
              <a:t>Introduce song/rap/poem project to summarize Oedipus Rex (only project w/ a partner)</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dirty="0" smtClean="0">
                <a:solidFill>
                  <a:schemeClr val="dk1"/>
                </a:solidFill>
                <a:latin typeface="Calibri" panose="020F0502020204030204" pitchFamily="34" charset="0"/>
                <a:ea typeface="Calibri"/>
                <a:cs typeface="Calibri"/>
                <a:sym typeface="Calibri"/>
              </a:rPr>
              <a:t>Work on your Tic-Tac-Toe Projects </a:t>
            </a:r>
            <a:r>
              <a:rPr lang="en-US" sz="2000" b="1" dirty="0" smtClean="0">
                <a:solidFill>
                  <a:schemeClr val="dk1"/>
                </a:solidFill>
                <a:latin typeface="Calibri" panose="020F0502020204030204" pitchFamily="34" charset="0"/>
                <a:ea typeface="Calibri"/>
                <a:cs typeface="Calibri"/>
                <a:sym typeface="Calibri"/>
              </a:rPr>
              <a:t>(due Monday 10/27/14)</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dirty="0" smtClean="0">
                <a:solidFill>
                  <a:schemeClr val="dk1"/>
                </a:solidFill>
                <a:latin typeface="Calibri" panose="020F0502020204030204" pitchFamily="34" charset="0"/>
                <a:ea typeface="Calibri"/>
                <a:cs typeface="Calibri"/>
                <a:sym typeface="Calibri"/>
              </a:rPr>
              <a:t>Before the end of the hour, take out your fill in the blank summaries for Scene 4 and the Exodus. We will review the correct answers.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Oedipus </a:t>
            </a:r>
            <a:r>
              <a:rPr lang="en-US" sz="2000" b="1" dirty="0">
                <a:solidFill>
                  <a:schemeClr val="dk1"/>
                </a:solidFill>
                <a:latin typeface="Calibri" panose="020F0502020204030204" pitchFamily="34" charset="0"/>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a:solidFill>
                  <a:schemeClr val="dk1"/>
                </a:solidFill>
                <a:latin typeface="Calibri" panose="020F0502020204030204" pitchFamily="34" charset="0"/>
                <a:ea typeface="Calibri"/>
                <a:cs typeface="Calibri"/>
                <a:sym typeface="Calibri"/>
              </a:rPr>
              <a:t> </a:t>
            </a:r>
            <a:r>
              <a:rPr lang="en-US" sz="2000" dirty="0">
                <a:solidFill>
                  <a:schemeClr val="dk1"/>
                </a:solidFill>
                <a:latin typeface="Calibri" panose="020F0502020204030204" pitchFamily="34" charset="0"/>
                <a:ea typeface="Calibri"/>
                <a:cs typeface="Calibri"/>
                <a:sym typeface="Calibri"/>
                <a:hlinkClick r:id="rId3"/>
              </a:rPr>
              <a:t>http://</a:t>
            </a:r>
            <a:r>
              <a:rPr lang="en-US" sz="2000" dirty="0" smtClean="0">
                <a:solidFill>
                  <a:schemeClr val="dk1"/>
                </a:solidFill>
                <a:latin typeface="Calibri" panose="020F0502020204030204" pitchFamily="34" charset="0"/>
                <a:ea typeface="Calibri"/>
                <a:cs typeface="Calibri"/>
                <a:sym typeface="Calibri"/>
                <a:hlinkClick r:id="rId3"/>
              </a:rPr>
              <a:t>hphs.edclick.com/uploads/45/f131850.pdf</a:t>
            </a:r>
            <a:endParaRPr lang="en-US" sz="20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Homework: </a:t>
            </a:r>
            <a:r>
              <a:rPr lang="en-US" sz="2000" dirty="0" smtClean="0">
                <a:solidFill>
                  <a:schemeClr val="dk1"/>
                </a:solidFill>
                <a:latin typeface="Calibri" panose="020F0502020204030204" pitchFamily="34" charset="0"/>
                <a:ea typeface="Calibri"/>
                <a:cs typeface="Calibri"/>
                <a:sym typeface="Calibri"/>
              </a:rPr>
              <a:t>Finish writing your song or poem to perform tomorrow (volunteers). </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Exit Ticket: </a:t>
            </a:r>
            <a:r>
              <a:rPr lang="en-US" sz="2000" dirty="0" smtClean="0">
                <a:solidFill>
                  <a:schemeClr val="dk1"/>
                </a:solidFill>
                <a:latin typeface="Calibri" panose="020F0502020204030204" pitchFamily="34" charset="0"/>
                <a:ea typeface="Calibri"/>
                <a:cs typeface="Calibri"/>
                <a:sym typeface="Calibri"/>
              </a:rPr>
              <a:t>Check and correct your responses for the fill in the blank summaries for Scene 4 and the Exodus. </a:t>
            </a:r>
            <a:endParaRPr lang="en-US" sz="20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2000" b="1"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20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31287572"/>
      </p:ext>
    </p:extLst>
  </p:cSld>
  <p:clrMapOvr>
    <a:masterClrMapping/>
  </p:clrMapOvr>
  <p:transition spd="slow">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2"/>
          </p:nvPr>
        </p:nvSpPr>
        <p:spPr/>
      </p:sp>
      <p:sp>
        <p:nvSpPr>
          <p:cNvPr id="4" name="Text Placeholder 3"/>
          <p:cNvSpPr>
            <a:spLocks noGrp="1"/>
          </p:cNvSpPr>
          <p:nvPr>
            <p:ph type="body" idx="1"/>
          </p:nvPr>
        </p:nvSpPr>
        <p:spPr/>
        <p:txBody>
          <a:bodyPr/>
          <a:lstStyle/>
          <a:p>
            <a:endParaRPr lang="en-US"/>
          </a:p>
        </p:txBody>
      </p:sp>
      <p:pic>
        <p:nvPicPr>
          <p:cNvPr id="1026" name="Picture 2" descr="C:\Users\schmitm1\Downloads\FullSizeRen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9954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10/23/14 Agenda</a:t>
            </a:r>
          </a:p>
        </p:txBody>
      </p:sp>
      <p:sp>
        <p:nvSpPr>
          <p:cNvPr id="103" name="Shape 103"/>
          <p:cNvSpPr txBox="1">
            <a:spLocks noGrp="1"/>
          </p:cNvSpPr>
          <p:nvPr>
            <p:ph type="body" idx="4294967295"/>
          </p:nvPr>
        </p:nvSpPr>
        <p:spPr>
          <a:xfrm>
            <a:off x="0" y="838200"/>
            <a:ext cx="9067800" cy="6019800"/>
          </a:xfrm>
        </p:spPr>
        <p:txBody>
          <a:bodyPr tIns="45700" bIns="45700">
            <a:normAutofit fontScale="92500" lnSpcReduction="20000"/>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Bell Work: </a:t>
            </a:r>
            <a:r>
              <a:rPr lang="en-US" sz="2000" dirty="0" smtClean="0">
                <a:solidFill>
                  <a:schemeClr val="dk1"/>
                </a:solidFill>
                <a:latin typeface="Calibri" panose="020F0502020204030204" pitchFamily="34" charset="0"/>
                <a:ea typeface="Calibri"/>
                <a:cs typeface="Calibri"/>
                <a:sym typeface="Calibri"/>
              </a:rPr>
              <a:t>List five words (qualities/characteristics/traits) to describe what makes you unique. Then, explain why these words apply. Be specific in your response and support your reasoning in 4-5 sentences. **This is a common essay question for job interviews or essay prompts for college/university applications. </a:t>
            </a:r>
            <a:r>
              <a:rPr lang="en-US" sz="2000" dirty="0" smtClean="0">
                <a:solidFill>
                  <a:schemeClr val="dk1"/>
                </a:solidFill>
                <a:latin typeface="Calibri" panose="020F0502020204030204" pitchFamily="34" charset="0"/>
                <a:ea typeface="Calibri"/>
                <a:cs typeface="Calibri"/>
                <a:sym typeface="Wingdings" panose="05000000000000000000" pitchFamily="2" charset="2"/>
              </a:rPr>
              <a:t> </a:t>
            </a:r>
            <a:endParaRPr lang="en-US" sz="2000" dirty="0" smtClean="0">
              <a:solidFill>
                <a:schemeClr val="dk1"/>
              </a:solidFill>
              <a:latin typeface="Calibri" panose="020F0502020204030204" pitchFamily="34" charset="0"/>
              <a:ea typeface="Calibri"/>
              <a:cs typeface="Calibri"/>
              <a:sym typeface="Calibri"/>
            </a:endParaRPr>
          </a:p>
          <a:p>
            <a:pPr marL="203200" eaLnBrk="1" fontAlgn="auto" hangingPunct="1">
              <a:lnSpc>
                <a:spcPct val="90000"/>
              </a:lnSpc>
              <a:spcBef>
                <a:spcPts val="0"/>
              </a:spcBef>
              <a:spcAft>
                <a:spcPts val="0"/>
              </a:spcAft>
              <a:buClr>
                <a:schemeClr val="dk1"/>
              </a:buClr>
              <a:buSzPct val="100000"/>
              <a:defRPr/>
            </a:pPr>
            <a:r>
              <a:rPr lang="en-US" sz="2000" b="1" dirty="0" smtClean="0">
                <a:solidFill>
                  <a:schemeClr val="dk1"/>
                </a:solidFill>
                <a:latin typeface="Calibri" panose="020F0502020204030204" pitchFamily="34" charset="0"/>
                <a:ea typeface="Calibri"/>
                <a:cs typeface="Calibri"/>
                <a:sym typeface="Calibri"/>
              </a:rPr>
              <a:t>-Student </a:t>
            </a:r>
            <a:r>
              <a:rPr lang="en-US" sz="2000" b="1" dirty="0">
                <a:solidFill>
                  <a:schemeClr val="dk1"/>
                </a:solidFill>
                <a:latin typeface="Calibri" panose="020F0502020204030204" pitchFamily="34" charset="0"/>
                <a:ea typeface="Calibri"/>
                <a:cs typeface="Calibri"/>
                <a:sym typeface="Calibri"/>
              </a:rPr>
              <a:t>Response: </a:t>
            </a:r>
            <a:endParaRPr lang="en-US" sz="20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 </a:t>
            </a:r>
            <a:r>
              <a:rPr lang="en-US" sz="2000" b="1" dirty="0">
                <a:solidFill>
                  <a:schemeClr val="dk1"/>
                </a:solidFill>
                <a:latin typeface="Calibri" panose="020F0502020204030204" pitchFamily="34" charset="0"/>
                <a:ea typeface="Calibri"/>
                <a:cs typeface="Calibri"/>
                <a:sym typeface="Calibri"/>
              </a:rPr>
              <a:t>Daily Learning Targets: </a:t>
            </a:r>
            <a:endParaRPr lang="en-US" sz="20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can close read a piece of text in order to analyze and develop and objective summary of events that transpire throughout the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a:t>
            </a:r>
            <a:r>
              <a:rPr lang="en-US" sz="2000" dirty="0">
                <a:latin typeface="Calibri" panose="020F0502020204030204" pitchFamily="34" charset="0"/>
              </a:rPr>
              <a:t>can focus on addressing a specific purpose and audience in my writing. </a:t>
            </a:r>
            <a:endParaRPr lang="en-US" sz="20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a:t>
            </a:r>
            <a:r>
              <a:rPr lang="en-US" sz="2000" dirty="0">
                <a:latin typeface="Calibri" panose="020F0502020204030204" pitchFamily="34" charset="0"/>
              </a:rPr>
              <a:t>can use evidence from literature to support analysis, reflection, and research in my writing. </a:t>
            </a:r>
            <a:endParaRPr lang="en-US" sz="20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In Class Activities:</a:t>
            </a:r>
            <a:endParaRPr lang="en-US" sz="20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dirty="0" smtClean="0">
                <a:solidFill>
                  <a:schemeClr val="dk1"/>
                </a:solidFill>
                <a:latin typeface="Calibri" panose="020F0502020204030204" pitchFamily="34" charset="0"/>
                <a:ea typeface="Calibri"/>
                <a:cs typeface="Calibri"/>
                <a:sym typeface="Calibri"/>
              </a:rPr>
              <a:t>District Assessment: Listen for directions and write responses on a separate sheet of paper. </a:t>
            </a:r>
          </a:p>
          <a:p>
            <a:pPr marL="635000" lvl="1" eaLnBrk="1" fontAlgn="auto" hangingPunct="1">
              <a:lnSpc>
                <a:spcPct val="90000"/>
              </a:lnSpc>
              <a:spcBef>
                <a:spcPts val="380"/>
              </a:spcBef>
              <a:spcAft>
                <a:spcPts val="0"/>
              </a:spcAft>
              <a:buClr>
                <a:schemeClr val="dk1"/>
              </a:buClr>
              <a:buSzPct val="100000"/>
              <a:defRPr/>
            </a:pPr>
            <a:r>
              <a:rPr lang="en-US" sz="2000" dirty="0" smtClean="0">
                <a:solidFill>
                  <a:schemeClr val="dk1"/>
                </a:solidFill>
                <a:latin typeface="Calibri" panose="020F0502020204030204" pitchFamily="34" charset="0"/>
                <a:ea typeface="Calibri"/>
                <a:cs typeface="Calibri"/>
                <a:sym typeface="Calibri"/>
              </a:rPr>
              <a:t>**Options for after you have completed the assessment:</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dirty="0" smtClean="0">
                <a:solidFill>
                  <a:schemeClr val="dk1"/>
                </a:solidFill>
                <a:latin typeface="Calibri" panose="020F0502020204030204" pitchFamily="34" charset="0"/>
                <a:ea typeface="Calibri"/>
                <a:cs typeface="Calibri"/>
                <a:sym typeface="Calibri"/>
              </a:rPr>
              <a:t>Work on your Tic-Tac-Toe Projects </a:t>
            </a:r>
            <a:r>
              <a:rPr lang="en-US" sz="2000" b="1" dirty="0" smtClean="0">
                <a:solidFill>
                  <a:schemeClr val="dk1"/>
                </a:solidFill>
                <a:latin typeface="Calibri" panose="020F0502020204030204" pitchFamily="34" charset="0"/>
                <a:ea typeface="Calibri"/>
                <a:cs typeface="Calibri"/>
                <a:sym typeface="Calibri"/>
              </a:rPr>
              <a:t>(due Monday 10/27/14)</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SSR (record your pages and time read). **Keep it in your binder.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Work on the study guide for the exam (Monday or Tuesday).</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If everyone is done and if we have time, we might have some guest performers share their rap/song/poem.</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Oedipus </a:t>
            </a:r>
            <a:r>
              <a:rPr lang="en-US" sz="2000" b="1" dirty="0">
                <a:solidFill>
                  <a:schemeClr val="dk1"/>
                </a:solidFill>
                <a:latin typeface="Calibri" panose="020F0502020204030204" pitchFamily="34" charset="0"/>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a:solidFill>
                  <a:schemeClr val="dk1"/>
                </a:solidFill>
                <a:latin typeface="Calibri" panose="020F0502020204030204" pitchFamily="34" charset="0"/>
                <a:ea typeface="Calibri"/>
                <a:cs typeface="Calibri"/>
                <a:sym typeface="Calibri"/>
              </a:rPr>
              <a:t> </a:t>
            </a:r>
            <a:r>
              <a:rPr lang="en-US" sz="2000" dirty="0">
                <a:solidFill>
                  <a:schemeClr val="dk1"/>
                </a:solidFill>
                <a:latin typeface="Calibri" panose="020F0502020204030204" pitchFamily="34" charset="0"/>
                <a:ea typeface="Calibri"/>
                <a:cs typeface="Calibri"/>
                <a:sym typeface="Calibri"/>
                <a:hlinkClick r:id="rId3"/>
              </a:rPr>
              <a:t>http://</a:t>
            </a:r>
            <a:r>
              <a:rPr lang="en-US" sz="2000" dirty="0" smtClean="0">
                <a:solidFill>
                  <a:schemeClr val="dk1"/>
                </a:solidFill>
                <a:latin typeface="Calibri" panose="020F0502020204030204" pitchFamily="34" charset="0"/>
                <a:ea typeface="Calibri"/>
                <a:cs typeface="Calibri"/>
                <a:sym typeface="Calibri"/>
                <a:hlinkClick r:id="rId3"/>
              </a:rPr>
              <a:t>hphs.edclick.com/uploads/45/f131850.pdf</a:t>
            </a:r>
            <a:endParaRPr lang="en-US" sz="20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Homework: </a:t>
            </a:r>
            <a:r>
              <a:rPr lang="en-US" sz="2000" dirty="0" smtClean="0">
                <a:solidFill>
                  <a:schemeClr val="dk1"/>
                </a:solidFill>
                <a:latin typeface="Calibri" panose="020F0502020204030204" pitchFamily="34" charset="0"/>
                <a:ea typeface="Calibri"/>
                <a:cs typeface="Calibri"/>
                <a:sym typeface="Calibri"/>
              </a:rPr>
              <a:t>Finish Tic-tac-toe projects (due Monday), study for your exam (complete the study guide), bring your SSR book tomorrow. </a:t>
            </a:r>
            <a:r>
              <a:rPr lang="en-US" sz="2000" dirty="0" smtClean="0">
                <a:solidFill>
                  <a:schemeClr val="dk1"/>
                </a:solidFill>
                <a:latin typeface="Calibri" panose="020F0502020204030204" pitchFamily="34" charset="0"/>
                <a:ea typeface="Calibri"/>
                <a:cs typeface="Calibri"/>
                <a:sym typeface="Wingdings" panose="05000000000000000000" pitchFamily="2" charset="2"/>
              </a:rPr>
              <a:t> </a:t>
            </a:r>
            <a:endParaRPr lang="en-US" sz="2000" dirty="0" smtClean="0">
              <a:solidFill>
                <a:schemeClr val="dk1"/>
              </a:solidFill>
              <a:latin typeface="Calibri"/>
              <a:ea typeface="Calibri"/>
              <a:cs typeface="Calibri"/>
              <a:sym typeface="Calibri"/>
            </a:endParaRPr>
          </a:p>
          <a:p>
            <a:pPr marL="342900" lvl="1" indent="-342900" eaLnBrk="1" fontAlgn="auto" hangingPunct="1">
              <a:lnSpc>
                <a:spcPct val="90000"/>
              </a:lnSpc>
              <a:spcBef>
                <a:spcPts val="380"/>
              </a:spcBef>
              <a:spcAft>
                <a:spcPts val="0"/>
              </a:spcAft>
              <a:buClr>
                <a:schemeClr val="dk1"/>
              </a:buClr>
              <a:buSzPct val="100000"/>
              <a:buFont typeface="Calibri"/>
              <a:buChar char="•"/>
              <a:defRPr/>
            </a:pPr>
            <a:endParaRPr lang="en-US" sz="20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88548344"/>
      </p:ext>
    </p:extLst>
  </p:cSld>
  <p:clrMapOvr>
    <a:masterClrMapping/>
  </p:clrMapOvr>
  <p:transition spd="slow">
    <p:cu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10/24/14 Agenda</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342900" indent="-139700" eaLnBrk="1" fontAlgn="auto" hangingPunct="1">
              <a:lnSpc>
                <a:spcPct val="90000"/>
              </a:lnSpc>
              <a:spcBef>
                <a:spcPts val="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Bell Work: Discuss Tic-Tac-Toe Projects</a:t>
            </a:r>
          </a:p>
          <a:p>
            <a:pPr marL="342900" indent="-139700" eaLnBrk="1" fontAlgn="auto" hangingPunct="1">
              <a:lnSpc>
                <a:spcPct val="90000"/>
              </a:lnSpc>
              <a:spcBef>
                <a:spcPts val="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Daily </a:t>
            </a:r>
            <a:r>
              <a:rPr lang="en-US" sz="2000" b="1" dirty="0">
                <a:solidFill>
                  <a:schemeClr val="dk1"/>
                </a:solidFill>
                <a:latin typeface="Calibri" panose="020F0502020204030204" pitchFamily="34" charset="0"/>
                <a:ea typeface="Calibri"/>
                <a:cs typeface="Calibri"/>
                <a:sym typeface="Calibri"/>
              </a:rPr>
              <a:t>Learning Targets: </a:t>
            </a:r>
            <a:endParaRPr lang="en-US" sz="20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can close read a piece of text in order to analyze and develop and objective summary of events that transpire throughout the text. </a:t>
            </a: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a:t>
            </a:r>
            <a:r>
              <a:rPr lang="en-US" sz="2000" dirty="0">
                <a:latin typeface="Calibri" panose="020F0502020204030204" pitchFamily="34" charset="0"/>
              </a:rPr>
              <a:t>can focus on addressing a specific purpose and audience in my writing. </a:t>
            </a:r>
            <a:endParaRPr lang="en-US" sz="2000" dirty="0" smtClean="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2000" dirty="0" smtClean="0">
                <a:latin typeface="Calibri" panose="020F0502020204030204" pitchFamily="34" charset="0"/>
              </a:rPr>
              <a:t>I </a:t>
            </a:r>
            <a:r>
              <a:rPr lang="en-US" sz="2000" dirty="0">
                <a:latin typeface="Calibri" panose="020F0502020204030204" pitchFamily="34" charset="0"/>
              </a:rPr>
              <a:t>can use evidence from literature to support analysis, reflection, and research in my writing. </a:t>
            </a:r>
            <a:endParaRPr lang="en-US" sz="2000" dirty="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In Class Activities:</a:t>
            </a:r>
            <a:endParaRPr lang="en-US" sz="20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dirty="0" smtClean="0">
                <a:solidFill>
                  <a:schemeClr val="dk1"/>
                </a:solidFill>
                <a:latin typeface="Calibri" panose="020F0502020204030204" pitchFamily="34" charset="0"/>
                <a:ea typeface="Calibri"/>
                <a:cs typeface="Calibri"/>
                <a:sym typeface="Calibri"/>
              </a:rPr>
              <a:t>Work on your Tic-Tac-Toe Projects </a:t>
            </a:r>
            <a:r>
              <a:rPr lang="en-US" sz="2000" b="1" dirty="0" smtClean="0">
                <a:solidFill>
                  <a:schemeClr val="dk1"/>
                </a:solidFill>
                <a:latin typeface="Calibri" panose="020F0502020204030204" pitchFamily="34" charset="0"/>
                <a:ea typeface="Calibri"/>
                <a:cs typeface="Calibri"/>
                <a:sym typeface="Calibri"/>
              </a:rPr>
              <a:t>( 2 due Monday 10/27/14)</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SSR (record your pages and time read). **Keep it in your binder.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Work on the study guide for the exam (Tuesday).</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If everyone is done and if we have time, we might have some guest performers share their rap/song/poem.</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Oedipus </a:t>
            </a:r>
            <a:r>
              <a:rPr lang="en-US" sz="2000" b="1" dirty="0">
                <a:solidFill>
                  <a:schemeClr val="dk1"/>
                </a:solidFill>
                <a:latin typeface="Calibri" panose="020F0502020204030204" pitchFamily="34" charset="0"/>
                <a:ea typeface="Calibri"/>
                <a:cs typeface="Calibri"/>
                <a:sym typeface="Calibri"/>
              </a:rPr>
              <a:t>Rex On-line: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000" b="1" dirty="0">
                <a:solidFill>
                  <a:schemeClr val="dk1"/>
                </a:solidFill>
                <a:latin typeface="Calibri" panose="020F0502020204030204" pitchFamily="34" charset="0"/>
                <a:ea typeface="Calibri"/>
                <a:cs typeface="Calibri"/>
                <a:sym typeface="Calibri"/>
              </a:rPr>
              <a:t> </a:t>
            </a:r>
            <a:r>
              <a:rPr lang="en-US" sz="2000" dirty="0">
                <a:solidFill>
                  <a:schemeClr val="dk1"/>
                </a:solidFill>
                <a:latin typeface="Calibri" panose="020F0502020204030204" pitchFamily="34" charset="0"/>
                <a:ea typeface="Calibri"/>
                <a:cs typeface="Calibri"/>
                <a:sym typeface="Calibri"/>
                <a:hlinkClick r:id="rId3"/>
              </a:rPr>
              <a:t>http://</a:t>
            </a:r>
            <a:r>
              <a:rPr lang="en-US" sz="2000" dirty="0" smtClean="0">
                <a:solidFill>
                  <a:schemeClr val="dk1"/>
                </a:solidFill>
                <a:latin typeface="Calibri" panose="020F0502020204030204" pitchFamily="34" charset="0"/>
                <a:ea typeface="Calibri"/>
                <a:cs typeface="Calibri"/>
                <a:sym typeface="Calibri"/>
                <a:hlinkClick r:id="rId3"/>
              </a:rPr>
              <a:t>hphs.edclick.com/uploads/45/f131850.pdf</a:t>
            </a:r>
            <a:endParaRPr lang="en-US" sz="2000" b="1"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000" b="1" dirty="0" smtClean="0">
                <a:solidFill>
                  <a:schemeClr val="dk1"/>
                </a:solidFill>
                <a:latin typeface="Calibri" panose="020F0502020204030204" pitchFamily="34" charset="0"/>
                <a:ea typeface="Calibri"/>
                <a:cs typeface="Calibri"/>
                <a:sym typeface="Calibri"/>
              </a:rPr>
              <a:t>Homework: </a:t>
            </a:r>
            <a:r>
              <a:rPr lang="en-US" sz="2000" dirty="0" smtClean="0">
                <a:solidFill>
                  <a:schemeClr val="dk1"/>
                </a:solidFill>
                <a:latin typeface="Calibri" panose="020F0502020204030204" pitchFamily="34" charset="0"/>
                <a:ea typeface="Calibri"/>
                <a:cs typeface="Calibri"/>
                <a:sym typeface="Calibri"/>
              </a:rPr>
              <a:t>Finish Tic-tac-toe projects (due Monday), study for your exam (complete the study guide)</a:t>
            </a:r>
            <a:endParaRPr lang="en-US" sz="2000" b="1" dirty="0" smtClean="0">
              <a:solidFill>
                <a:schemeClr val="dk1"/>
              </a:solidFill>
              <a:latin typeface="Calibri"/>
              <a:ea typeface="Calibri"/>
              <a:cs typeface="Calibri"/>
              <a:sym typeface="Calibri"/>
            </a:endParaRP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8711014"/>
      </p:ext>
    </p:extLst>
  </p:cSld>
  <p:clrMapOvr>
    <a:masterClrMapping/>
  </p:clrMapOvr>
  <p:transition spd="slow">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10/27/14 Agenda</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Bell Work: </a:t>
            </a:r>
            <a:r>
              <a:rPr lang="en-US" sz="3200" dirty="0" smtClean="0">
                <a:solidFill>
                  <a:schemeClr val="dk1"/>
                </a:solidFill>
                <a:latin typeface="Calibri" panose="020F0502020204030204" pitchFamily="34" charset="0"/>
                <a:ea typeface="Calibri"/>
                <a:cs typeface="Calibri"/>
                <a:sym typeface="Calibri"/>
              </a:rPr>
              <a:t>During several moments in the play, Oedipus abuses his power as king. Provide two examples (textual evidence w/ page numbers) that show how Oedipus abuses or attempts to abuse his power as King of Thebes. Explain how each example justifies this claim (6-8 sentences).</a:t>
            </a:r>
          </a:p>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Daily </a:t>
            </a:r>
            <a:r>
              <a:rPr lang="en-US" sz="3200" b="1" dirty="0">
                <a:solidFill>
                  <a:schemeClr val="dk1"/>
                </a:solidFill>
                <a:latin typeface="Calibri" panose="020F0502020204030204" pitchFamily="34" charset="0"/>
                <a:ea typeface="Calibri"/>
                <a:cs typeface="Calibri"/>
                <a:sym typeface="Calibri"/>
              </a:rPr>
              <a:t>Learning Targets: </a:t>
            </a:r>
            <a:endParaRPr lang="en-US" sz="32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close read a piece of text and use textual evidence to support a claim.</a:t>
            </a:r>
            <a:endParaRPr lang="en-US" sz="3200" dirty="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identify and address how the major themes are presented in a text and add to my understanding of the literary work. </a:t>
            </a: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33035959"/>
      </p:ext>
    </p:extLst>
  </p:cSld>
  <p:clrMapOvr>
    <a:masterClrMapping/>
  </p:clrMapOvr>
  <p:transition spd="slow">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10/27/14 Agenda</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380"/>
              </a:spcBef>
              <a:spcAft>
                <a:spcPts val="0"/>
              </a:spcAft>
              <a:buClr>
                <a:schemeClr val="dk1"/>
              </a:buClr>
              <a:buSzPct val="100000"/>
              <a:defRPr/>
            </a:pPr>
            <a:r>
              <a:rPr lang="en-US" sz="2400" b="1" dirty="0" smtClean="0">
                <a:solidFill>
                  <a:schemeClr val="dk1"/>
                </a:solidFill>
                <a:latin typeface="Calibri" panose="020F0502020204030204" pitchFamily="34" charset="0"/>
                <a:ea typeface="Calibri"/>
                <a:cs typeface="Calibri"/>
                <a:sym typeface="Calibri"/>
              </a:rPr>
              <a:t>In Class Activities:</a:t>
            </a:r>
            <a:endParaRPr lang="en-US" sz="24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Bell Work</a:t>
            </a:r>
            <a:endParaRPr lang="en-US" sz="2400" b="1"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Check in completed Study Guides for credit/no credit.</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Review for tomorrow’s test, Jeopardy Game.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Review any questions from the Study Guide.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Turn in Tic-Tac-Toe Projects and make sure to label appropriately if you completed three of them (at the end of the 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400" b="1" dirty="0" smtClean="0">
                <a:solidFill>
                  <a:schemeClr val="dk1"/>
                </a:solidFill>
                <a:latin typeface="Calibri" panose="020F0502020204030204" pitchFamily="34" charset="0"/>
                <a:ea typeface="Calibri"/>
                <a:cs typeface="Calibri"/>
                <a:sym typeface="Calibri"/>
              </a:rPr>
              <a:t>Homework: </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Study for tomorrow’s test</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Finish any projects that still need to be completed</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Bell Work will be turned in next week on Monday (two weeks)</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Sign on to Google Classroom for Resources to help you study! </a:t>
            </a:r>
            <a:r>
              <a:rPr lang="en-US" sz="2400" dirty="0" smtClean="0">
                <a:solidFill>
                  <a:schemeClr val="dk1"/>
                </a:solidFill>
                <a:latin typeface="Calibri" panose="020F0502020204030204" pitchFamily="34" charset="0"/>
                <a:ea typeface="Calibri"/>
                <a:cs typeface="Calibri"/>
                <a:sym typeface="Wingdings" panose="05000000000000000000" pitchFamily="2" charset="2"/>
              </a:rPr>
              <a:t></a:t>
            </a:r>
            <a:endParaRPr lang="en-US" sz="2400" dirty="0" smtClean="0">
              <a:solidFill>
                <a:schemeClr val="dk1"/>
              </a:solidFill>
              <a:latin typeface="Calibri" panose="020F0502020204030204" pitchFamily="34" charset="0"/>
              <a:ea typeface="Calibri"/>
              <a:cs typeface="Calibri"/>
              <a:sym typeface="Calibri"/>
            </a:endParaRP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04902899"/>
      </p:ext>
    </p:extLst>
  </p:cSld>
  <p:clrMapOvr>
    <a:masterClrMapping/>
  </p:clrMapOvr>
  <p:transition spd="slow">
    <p:cu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10/28/14 Agenda</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Bell Work: </a:t>
            </a:r>
            <a:r>
              <a:rPr lang="en-US" sz="3200" dirty="0" smtClean="0">
                <a:solidFill>
                  <a:schemeClr val="dk1"/>
                </a:solidFill>
                <a:latin typeface="Calibri" panose="020F0502020204030204" pitchFamily="34" charset="0"/>
                <a:ea typeface="Calibri"/>
                <a:cs typeface="Calibri"/>
                <a:sym typeface="Calibri"/>
              </a:rPr>
              <a:t>Take out your Study Guides. We will check them for credit. They must be fully completed in order to receive credit.</a:t>
            </a:r>
          </a:p>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Daily </a:t>
            </a:r>
            <a:r>
              <a:rPr lang="en-US" sz="3200" b="1" dirty="0">
                <a:solidFill>
                  <a:schemeClr val="dk1"/>
                </a:solidFill>
                <a:latin typeface="Calibri" panose="020F0502020204030204" pitchFamily="34" charset="0"/>
                <a:ea typeface="Calibri"/>
                <a:cs typeface="Calibri"/>
                <a:sym typeface="Calibri"/>
              </a:rPr>
              <a:t>Learning Targets: </a:t>
            </a:r>
            <a:endParaRPr lang="en-US" sz="32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close read a piece of text and use textual evidence to support a claim.</a:t>
            </a:r>
            <a:endParaRPr lang="en-US" sz="3200" dirty="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identify and address how the major themes are presented in a text and add to my understanding of the literary work. </a:t>
            </a: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93002871"/>
      </p:ext>
    </p:extLst>
  </p:cSld>
  <p:clrMapOvr>
    <a:masterClrMapping/>
  </p:clrMapOvr>
  <p:transition spd="slow">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10/28/14 Agenda</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380"/>
              </a:spcBef>
              <a:spcAft>
                <a:spcPts val="0"/>
              </a:spcAft>
              <a:buClr>
                <a:schemeClr val="dk1"/>
              </a:buClr>
              <a:buSzPct val="100000"/>
              <a:defRPr/>
            </a:pPr>
            <a:r>
              <a:rPr lang="en-US" sz="2400" b="1" dirty="0" smtClean="0">
                <a:solidFill>
                  <a:schemeClr val="dk1"/>
                </a:solidFill>
                <a:latin typeface="Calibri" panose="020F0502020204030204" pitchFamily="34" charset="0"/>
                <a:ea typeface="Calibri"/>
                <a:cs typeface="Calibri"/>
                <a:sym typeface="Calibri"/>
              </a:rPr>
              <a:t>In Class Activities:</a:t>
            </a:r>
            <a:endParaRPr lang="en-US" sz="24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Check in completed Study Guide for credit/no credit.</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Ask questions from the Study Guide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Review any questions from the Study Guide.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If you do not have your book, complete the “Article of the Week” assignment. We will go over it tomorrow in class.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Everyone must complete a survey for me (due tomorrow). **10 formative points for filling it out completely and honestly.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a:solidFill>
                  <a:schemeClr val="dk1"/>
                </a:solidFill>
                <a:latin typeface="Calibri" panose="020F0502020204030204" pitchFamily="34" charset="0"/>
                <a:ea typeface="Calibri"/>
                <a:cs typeface="Calibri"/>
                <a:sym typeface="Calibri"/>
              </a:rPr>
              <a:t>If you do not have your book, complete the “Article of the Week” assignment. We will go over it tomorrow in class. </a:t>
            </a:r>
            <a:endParaRPr lang="en-US" sz="2400"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400" b="1" dirty="0" smtClean="0">
                <a:solidFill>
                  <a:schemeClr val="dk1"/>
                </a:solidFill>
                <a:latin typeface="Calibri" panose="020F0502020204030204" pitchFamily="34" charset="0"/>
                <a:ea typeface="Calibri"/>
                <a:cs typeface="Calibri"/>
                <a:sym typeface="Calibri"/>
              </a:rPr>
              <a:t>Homework: </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Bell Work will be turned in next week on Monday (two weeks)</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Sign on to Google Classroom to check for upcoming assignments and resources. </a:t>
            </a:r>
            <a:r>
              <a:rPr lang="en-US" sz="2400" dirty="0" smtClean="0">
                <a:solidFill>
                  <a:schemeClr val="dk1"/>
                </a:solidFill>
                <a:latin typeface="Calibri" panose="020F0502020204030204" pitchFamily="34" charset="0"/>
                <a:ea typeface="Calibri"/>
                <a:cs typeface="Calibri"/>
                <a:sym typeface="Wingdings" panose="05000000000000000000" pitchFamily="2" charset="2"/>
              </a:rPr>
              <a:t></a:t>
            </a:r>
            <a:endParaRPr lang="en-US" sz="2400" dirty="0" smtClean="0">
              <a:solidFill>
                <a:schemeClr val="dk1"/>
              </a:solidFill>
              <a:latin typeface="Calibri" panose="020F0502020204030204" pitchFamily="34" charset="0"/>
              <a:ea typeface="Calibri"/>
              <a:cs typeface="Calibri"/>
              <a:sym typeface="Calibri"/>
            </a:endParaRP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24721164"/>
      </p:ext>
    </p:extLst>
  </p:cSld>
  <p:clrMapOvr>
    <a:masterClrMapping/>
  </p:clrMapOvr>
  <p:transition spd="slow">
    <p:cu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10/28/14 Agenda (5</a:t>
            </a:r>
            <a:r>
              <a:rPr lang="en-US" altLang="en-US" sz="3600" baseline="30000" dirty="0" smtClean="0">
                <a:latin typeface="Calibri" pitchFamily="34" charset="0"/>
                <a:cs typeface="Arial" charset="0"/>
                <a:sym typeface="Calibri" pitchFamily="34" charset="0"/>
              </a:rPr>
              <a:t>th</a:t>
            </a:r>
            <a:r>
              <a:rPr lang="en-US" altLang="en-US" sz="3600" dirty="0" smtClean="0">
                <a:latin typeface="Calibri" pitchFamily="34" charset="0"/>
                <a:cs typeface="Arial" charset="0"/>
                <a:sym typeface="Calibri" pitchFamily="34" charset="0"/>
              </a:rPr>
              <a:t> hour)</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Bell Work: </a:t>
            </a:r>
            <a:r>
              <a:rPr lang="en-US" sz="3200" dirty="0" smtClean="0">
                <a:solidFill>
                  <a:schemeClr val="dk1"/>
                </a:solidFill>
                <a:latin typeface="Calibri" panose="020F0502020204030204" pitchFamily="34" charset="0"/>
                <a:ea typeface="Calibri"/>
                <a:cs typeface="Calibri"/>
                <a:sym typeface="Calibri"/>
              </a:rPr>
              <a:t>During several moments in the play, Oedipus abuses his power as king. Provide two examples (textual evidence w/ page numbers) that show how Oedipus abuses or attempts to abuse his power as King of Thebes. Explain how each example justifies this claim (6-8 sentences).</a:t>
            </a:r>
          </a:p>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Daily </a:t>
            </a:r>
            <a:r>
              <a:rPr lang="en-US" sz="3200" b="1" dirty="0">
                <a:solidFill>
                  <a:schemeClr val="dk1"/>
                </a:solidFill>
                <a:latin typeface="Calibri" panose="020F0502020204030204" pitchFamily="34" charset="0"/>
                <a:ea typeface="Calibri"/>
                <a:cs typeface="Calibri"/>
                <a:sym typeface="Calibri"/>
              </a:rPr>
              <a:t>Learning Targets: </a:t>
            </a:r>
            <a:endParaRPr lang="en-US" sz="32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close read a piece of text and use textual evidence to support a claim.</a:t>
            </a:r>
            <a:endParaRPr lang="en-US" sz="3200" dirty="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identify and address how the major themes are presented in a text and add to my understanding of the literary work. </a:t>
            </a: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47617028"/>
      </p:ext>
    </p:extLst>
  </p:cSld>
  <p:clrMapOvr>
    <a:masterClrMapping/>
  </p:clrMapOvr>
  <p:transition spd="slow">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10/28/14 Agenda (5</a:t>
            </a:r>
            <a:r>
              <a:rPr lang="en-US" altLang="en-US" sz="3600" baseline="30000" dirty="0" smtClean="0">
                <a:latin typeface="Calibri" pitchFamily="34" charset="0"/>
                <a:cs typeface="Arial" charset="0"/>
                <a:sym typeface="Calibri" pitchFamily="34" charset="0"/>
              </a:rPr>
              <a:t>th</a:t>
            </a:r>
            <a:r>
              <a:rPr lang="en-US" altLang="en-US" sz="3600" dirty="0" smtClean="0">
                <a:latin typeface="Calibri" pitchFamily="34" charset="0"/>
                <a:cs typeface="Arial" charset="0"/>
                <a:sym typeface="Calibri" pitchFamily="34" charset="0"/>
              </a:rPr>
              <a:t> hour)</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380"/>
              </a:spcBef>
              <a:spcAft>
                <a:spcPts val="0"/>
              </a:spcAft>
              <a:buClr>
                <a:schemeClr val="dk1"/>
              </a:buClr>
              <a:buSzPct val="100000"/>
              <a:defRPr/>
            </a:pPr>
            <a:r>
              <a:rPr lang="en-US" sz="2400" b="1" dirty="0" smtClean="0">
                <a:solidFill>
                  <a:schemeClr val="dk1"/>
                </a:solidFill>
                <a:latin typeface="Calibri" panose="020F0502020204030204" pitchFamily="34" charset="0"/>
                <a:ea typeface="Calibri"/>
                <a:cs typeface="Calibri"/>
                <a:sym typeface="Calibri"/>
              </a:rPr>
              <a:t>In Class Activities:</a:t>
            </a:r>
            <a:endParaRPr lang="en-US" sz="24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Bell Work</a:t>
            </a:r>
            <a:endParaRPr lang="en-US" sz="2400" b="1"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Check in completed Study Guides for credit/no credit.</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Review for tomorrow’s test, Jeopardy Game.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Review any questions from the Study Guide.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Turn in Tic-Tac-Toe Projects and make sure to label appropriately if you completed three of them (at the end of the hour).</a:t>
            </a: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400" b="1" dirty="0" smtClean="0">
                <a:solidFill>
                  <a:schemeClr val="dk1"/>
                </a:solidFill>
                <a:latin typeface="Calibri" panose="020F0502020204030204" pitchFamily="34" charset="0"/>
                <a:ea typeface="Calibri"/>
                <a:cs typeface="Calibri"/>
                <a:sym typeface="Calibri"/>
              </a:rPr>
              <a:t>Homework: </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Study for tomorrow’s test</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Finish any projects that still need to be completed</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Bell Work will be turned in next week on Monday (two weeks)</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Sign on to Google Classroom for Resources to help you study! </a:t>
            </a:r>
            <a:r>
              <a:rPr lang="en-US" sz="2400" dirty="0" smtClean="0">
                <a:solidFill>
                  <a:schemeClr val="dk1"/>
                </a:solidFill>
                <a:latin typeface="Calibri" panose="020F0502020204030204" pitchFamily="34" charset="0"/>
                <a:ea typeface="Calibri"/>
                <a:cs typeface="Calibri"/>
                <a:sym typeface="Wingdings" panose="05000000000000000000" pitchFamily="2" charset="2"/>
              </a:rPr>
              <a:t></a:t>
            </a:r>
            <a:endParaRPr lang="en-US" sz="2400" dirty="0" smtClean="0">
              <a:solidFill>
                <a:schemeClr val="dk1"/>
              </a:solidFill>
              <a:latin typeface="Calibri" panose="020F0502020204030204" pitchFamily="34" charset="0"/>
              <a:ea typeface="Calibri"/>
              <a:cs typeface="Calibri"/>
              <a:sym typeface="Calibri"/>
            </a:endParaRP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78316090"/>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9/7/16 Icebreaker</a:t>
            </a:r>
          </a:p>
        </p:txBody>
      </p:sp>
      <p:sp>
        <p:nvSpPr>
          <p:cNvPr id="58" name="Shape 58"/>
          <p:cNvSpPr txBox="1">
            <a:spLocks noGrp="1"/>
          </p:cNvSpPr>
          <p:nvPr>
            <p:ph type="body" idx="4294967295"/>
          </p:nvPr>
        </p:nvSpPr>
        <p:spPr>
          <a:xfrm>
            <a:off x="304800" y="1371600"/>
            <a:ext cx="8382000" cy="3408462"/>
          </a:xfrm>
        </p:spPr>
        <p:txBody>
          <a:bodyPr tIns="45700" bIns="45700">
            <a:normAutofit/>
          </a:bodyPr>
          <a:lstStyle/>
          <a:p>
            <a:pPr eaLnBrk="1" fontAlgn="auto" hangingPunct="1">
              <a:lnSpc>
                <a:spcPct val="80000"/>
              </a:lnSpc>
              <a:spcBef>
                <a:spcPts val="0"/>
              </a:spcBef>
              <a:spcAft>
                <a:spcPts val="0"/>
              </a:spcAft>
              <a:buClr>
                <a:srgbClr val="000000"/>
              </a:buClr>
              <a:buSzPct val="100000"/>
              <a:defRPr/>
            </a:pPr>
            <a:r>
              <a:rPr lang="en-US" sz="2000" b="1" dirty="0" smtClean="0">
                <a:latin typeface="Calibri"/>
                <a:ea typeface="Calibri"/>
                <a:cs typeface="Calibri"/>
                <a:sym typeface="Calibri"/>
              </a:rPr>
              <a:t>Directions: </a:t>
            </a:r>
            <a:r>
              <a:rPr lang="en-US" sz="2000" dirty="0" smtClean="0">
                <a:latin typeface="Calibri"/>
                <a:ea typeface="Calibri"/>
                <a:cs typeface="Calibri"/>
                <a:sym typeface="Calibri"/>
              </a:rPr>
              <a:t>Watch the clip, below. Pick one quote you agree with the most. On a half sheet of paper, write down the number, what the quote means to you and why you agree with it. Please write in complete sentences. When you are finished, wait for your next direction</a:t>
            </a:r>
            <a:r>
              <a:rPr lang="en-US" sz="2000" b="1" dirty="0" smtClean="0">
                <a:latin typeface="Calibri"/>
                <a:ea typeface="Calibri"/>
                <a:cs typeface="Calibri"/>
                <a:sym typeface="Calibri"/>
              </a:rPr>
              <a:t>. </a:t>
            </a:r>
          </a:p>
          <a:p>
            <a:pPr eaLnBrk="1" fontAlgn="auto" hangingPunct="1">
              <a:lnSpc>
                <a:spcPct val="80000"/>
              </a:lnSpc>
              <a:spcBef>
                <a:spcPts val="0"/>
              </a:spcBef>
              <a:spcAft>
                <a:spcPts val="0"/>
              </a:spcAft>
              <a:buClr>
                <a:srgbClr val="000000"/>
              </a:buClr>
              <a:buSzPct val="100000"/>
              <a:defRPr/>
            </a:pPr>
            <a:endParaRPr lang="en-US" sz="2000" b="1" u="sng" dirty="0">
              <a:solidFill>
                <a:schemeClr val="bg2">
                  <a:lumMod val="60000"/>
                  <a:lumOff val="40000"/>
                </a:schemeClr>
              </a:solidFill>
              <a:latin typeface="Calibri"/>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2000" dirty="0">
                <a:hlinkClick r:id="rId3"/>
              </a:rPr>
              <a:t>https://m.youtube.com/watch?v=Om1lmhaBngA</a:t>
            </a:r>
            <a:endParaRPr lang="en-US" sz="2000" u="sng" dirty="0">
              <a:solidFill>
                <a:schemeClr val="bg2">
                  <a:lumMod val="60000"/>
                  <a:lumOff val="40000"/>
                </a:schemeClr>
              </a:solidFill>
              <a:latin typeface="Calibri"/>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2000" b="1" dirty="0">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cxnSp>
        <p:nvCxnSpPr>
          <p:cNvPr id="3" name="Straight Connector 2"/>
          <p:cNvCxnSpPr/>
          <p:nvPr/>
        </p:nvCxnSpPr>
        <p:spPr>
          <a:xfrm>
            <a:off x="304800" y="990600"/>
            <a:ext cx="8077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564256"/>
      </p:ext>
    </p:extLst>
  </p:cSld>
  <p:clrMapOvr>
    <a:masterClrMapping/>
  </p:clrMapOvr>
  <p:transition spd="slow">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10/29/14 Agenda</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Bell Work: </a:t>
            </a:r>
            <a:r>
              <a:rPr lang="en-US" sz="3200" dirty="0" smtClean="0">
                <a:solidFill>
                  <a:schemeClr val="dk1"/>
                </a:solidFill>
                <a:latin typeface="Calibri" panose="020F0502020204030204" pitchFamily="34" charset="0"/>
                <a:ea typeface="Calibri"/>
                <a:cs typeface="Calibri"/>
                <a:sym typeface="Calibri"/>
              </a:rPr>
              <a:t>Take out your article on “trigger warnings” given to you yesterday. Follow my lead as we make our way through the text. You will write a two paragraph response (with your argument) before the end of the hour. </a:t>
            </a:r>
          </a:p>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Daily </a:t>
            </a:r>
            <a:r>
              <a:rPr lang="en-US" sz="3200" b="1" dirty="0">
                <a:solidFill>
                  <a:schemeClr val="dk1"/>
                </a:solidFill>
                <a:latin typeface="Calibri" panose="020F0502020204030204" pitchFamily="34" charset="0"/>
                <a:ea typeface="Calibri"/>
                <a:cs typeface="Calibri"/>
                <a:sym typeface="Calibri"/>
              </a:rPr>
              <a:t>Learning Targets: </a:t>
            </a:r>
            <a:endParaRPr lang="en-US" sz="32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close read a piece of text and use textual evidence to support a claim.</a:t>
            </a:r>
            <a:endParaRPr lang="en-US" sz="3200" dirty="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identify and address how the major themes are presented in a text and add to my understanding of the literary work. </a:t>
            </a: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34923821"/>
      </p:ext>
    </p:extLst>
  </p:cSld>
  <p:clrMapOvr>
    <a:masterClrMapping/>
  </p:clrMapOvr>
  <p:transition spd="slow">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1212"/>
            <a:ext cx="8229600" cy="1143000"/>
          </a:xfrm>
        </p:spPr>
        <p:txBody>
          <a:bodyPr/>
          <a:lstStyle/>
          <a:p>
            <a:r>
              <a:rPr lang="en-US" sz="3600" b="1" dirty="0" smtClean="0"/>
              <a:t>How  many of you were born or lived in a country (i.e. </a:t>
            </a:r>
            <a:r>
              <a:rPr lang="en-US" sz="3600" b="1" dirty="0" err="1" smtClean="0"/>
              <a:t>Lebannon</a:t>
            </a:r>
            <a:r>
              <a:rPr lang="en-US" sz="3600" b="1" dirty="0" smtClean="0"/>
              <a:t>, Iraq, etc.) that has been subject to violence and war? </a:t>
            </a:r>
            <a:endParaRPr lang="en-US" sz="3600" b="1" dirty="0"/>
          </a:p>
        </p:txBody>
      </p:sp>
    </p:spTree>
    <p:extLst>
      <p:ext uri="{BB962C8B-B14F-4D97-AF65-F5344CB8AC3E}">
        <p14:creationId xmlns:p14="http://schemas.microsoft.com/office/powerpoint/2010/main" val="282740626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Trigger Warning</a:t>
            </a:r>
            <a:r>
              <a:rPr lang="en-US" dirty="0" smtClean="0"/>
              <a:t>	</a:t>
            </a:r>
            <a:endParaRPr lang="en-US" dirty="0"/>
          </a:p>
        </p:txBody>
      </p:sp>
      <p:sp>
        <p:nvSpPr>
          <p:cNvPr id="4" name="Text Placeholder 3"/>
          <p:cNvSpPr>
            <a:spLocks noGrp="1"/>
          </p:cNvSpPr>
          <p:nvPr>
            <p:ph type="body" idx="1"/>
          </p:nvPr>
        </p:nvSpPr>
        <p:spPr/>
        <p:txBody>
          <a:bodyPr/>
          <a:lstStyle/>
          <a:p>
            <a:r>
              <a:rPr lang="en-US" dirty="0" smtClean="0"/>
              <a:t>These are examples of a common “trigger warnings.” The top is from the MPAA for films while the bottom image is for the ESRB for video game content. It is similar to the trigger warnings professors are posting and that you see on the web. </a:t>
            </a:r>
            <a:endParaRPr lang="en-US" dirty="0"/>
          </a:p>
        </p:txBody>
      </p:sp>
      <p:pic>
        <p:nvPicPr>
          <p:cNvPr id="1026" name="Picture 2" descr="https://thebodypacifist.files.wordpress.com/2014/06/watchmen2-0.jpg?w=533&amp;h=2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
            <a:ext cx="6629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QNGoEaOMy39v4NAu5yyDUAh_KCkA4bN_T8mWLnmDNc-a2TNWVtv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7087" y="3257549"/>
            <a:ext cx="4876800" cy="154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08146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10/29/14 Agenda (5</a:t>
            </a:r>
            <a:r>
              <a:rPr lang="en-US" altLang="en-US" sz="3600" baseline="30000" dirty="0" smtClean="0">
                <a:latin typeface="Calibri" pitchFamily="34" charset="0"/>
                <a:cs typeface="Arial" charset="0"/>
                <a:sym typeface="Calibri" pitchFamily="34" charset="0"/>
              </a:rPr>
              <a:t>th</a:t>
            </a:r>
            <a:r>
              <a:rPr lang="en-US" altLang="en-US" sz="3600" dirty="0" smtClean="0">
                <a:latin typeface="Calibri" pitchFamily="34" charset="0"/>
                <a:cs typeface="Arial" charset="0"/>
                <a:sym typeface="Calibri" pitchFamily="34" charset="0"/>
              </a:rPr>
              <a:t> hour only)</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380"/>
              </a:spcBef>
              <a:spcAft>
                <a:spcPts val="0"/>
              </a:spcAft>
              <a:buClr>
                <a:schemeClr val="dk1"/>
              </a:buClr>
              <a:buSzPct val="100000"/>
              <a:defRPr/>
            </a:pPr>
            <a:r>
              <a:rPr lang="en-US" sz="2400" b="1" dirty="0" smtClean="0">
                <a:solidFill>
                  <a:schemeClr val="dk1"/>
                </a:solidFill>
                <a:latin typeface="Calibri" panose="020F0502020204030204" pitchFamily="34" charset="0"/>
                <a:ea typeface="Calibri"/>
                <a:cs typeface="Calibri"/>
                <a:sym typeface="Calibri"/>
              </a:rPr>
              <a:t>In Class Activities:</a:t>
            </a:r>
            <a:endParaRPr lang="en-US" sz="24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Check in completed Study Guide for credit/no credit.</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Ask questions from the Study Guide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Review any questions from the Study Guide.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If you do not have your book, complete the “Article of the Week” assignment. We will go over it tomorrow in class.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Everyone must complete a survey for me (due tomorrow). **10 formative points for filling it out completely and honestly.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a:solidFill>
                  <a:schemeClr val="dk1"/>
                </a:solidFill>
                <a:latin typeface="Calibri" panose="020F0502020204030204" pitchFamily="34" charset="0"/>
                <a:ea typeface="Calibri"/>
                <a:cs typeface="Calibri"/>
                <a:sym typeface="Calibri"/>
              </a:rPr>
              <a:t>If you do not have your book, complete the “Article of the Week” assignment. We will go over it tomorrow in class. </a:t>
            </a:r>
            <a:endParaRPr lang="en-US" sz="2400"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400" b="1" dirty="0" smtClean="0">
                <a:solidFill>
                  <a:schemeClr val="dk1"/>
                </a:solidFill>
                <a:latin typeface="Calibri" panose="020F0502020204030204" pitchFamily="34" charset="0"/>
                <a:ea typeface="Calibri"/>
                <a:cs typeface="Calibri"/>
                <a:sym typeface="Calibri"/>
              </a:rPr>
              <a:t>Homework: </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Bell Work will be turned in next week on Monday (two weeks)</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Sign on to Google Classroom to check for upcoming assignments and resources. </a:t>
            </a:r>
            <a:r>
              <a:rPr lang="en-US" sz="2400" dirty="0" smtClean="0">
                <a:solidFill>
                  <a:schemeClr val="dk1"/>
                </a:solidFill>
                <a:latin typeface="Calibri" panose="020F0502020204030204" pitchFamily="34" charset="0"/>
                <a:ea typeface="Calibri"/>
                <a:cs typeface="Calibri"/>
                <a:sym typeface="Wingdings" panose="05000000000000000000" pitchFamily="2" charset="2"/>
              </a:rPr>
              <a:t></a:t>
            </a:r>
            <a:endParaRPr lang="en-US" sz="2400" dirty="0" smtClean="0">
              <a:solidFill>
                <a:schemeClr val="dk1"/>
              </a:solidFill>
              <a:latin typeface="Calibri" panose="020F0502020204030204" pitchFamily="34" charset="0"/>
              <a:ea typeface="Calibri"/>
              <a:cs typeface="Calibri"/>
              <a:sym typeface="Calibri"/>
            </a:endParaRP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66597129"/>
      </p:ext>
    </p:extLst>
  </p:cSld>
  <p:clrMapOvr>
    <a:masterClrMapping/>
  </p:clrMapOvr>
  <p:transition spd="slow">
    <p:cu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10/29/14 Agenda (5</a:t>
            </a:r>
            <a:r>
              <a:rPr lang="en-US" altLang="en-US" sz="3600" baseline="30000" dirty="0" smtClean="0">
                <a:latin typeface="Calibri" pitchFamily="34" charset="0"/>
                <a:cs typeface="Arial" charset="0"/>
                <a:sym typeface="Calibri" pitchFamily="34" charset="0"/>
              </a:rPr>
              <a:t>th</a:t>
            </a:r>
            <a:r>
              <a:rPr lang="en-US" altLang="en-US" sz="3600" dirty="0" smtClean="0">
                <a:latin typeface="Calibri" pitchFamily="34" charset="0"/>
                <a:cs typeface="Arial" charset="0"/>
                <a:sym typeface="Calibri" pitchFamily="34" charset="0"/>
              </a:rPr>
              <a:t> hour only)</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380"/>
              </a:spcBef>
              <a:spcAft>
                <a:spcPts val="0"/>
              </a:spcAft>
              <a:buClr>
                <a:schemeClr val="dk1"/>
              </a:buClr>
              <a:buSzPct val="100000"/>
              <a:defRPr/>
            </a:pPr>
            <a:r>
              <a:rPr lang="en-US" sz="2400" b="1" dirty="0" smtClean="0">
                <a:solidFill>
                  <a:schemeClr val="dk1"/>
                </a:solidFill>
                <a:latin typeface="Calibri" panose="020F0502020204030204" pitchFamily="34" charset="0"/>
                <a:ea typeface="Calibri"/>
                <a:cs typeface="Calibri"/>
                <a:sym typeface="Calibri"/>
              </a:rPr>
              <a:t>In Class Activities:</a:t>
            </a:r>
            <a:endParaRPr lang="en-US" sz="24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Check in completed Study Guide for credit/no credit.</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Ask questions from the Study Guide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Review any questions from the Study Guide.</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If you do not have your book, complete the “Article of the Week” assignment. We will go over it tomorrow in class.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Everyone must complete a survey for me (due tomorrow). **10 formative points for filling it out completely and honestly. </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a:solidFill>
                  <a:schemeClr val="dk1"/>
                </a:solidFill>
                <a:latin typeface="Calibri" panose="020F0502020204030204" pitchFamily="34" charset="0"/>
                <a:ea typeface="Calibri"/>
                <a:cs typeface="Calibri"/>
                <a:sym typeface="Calibri"/>
              </a:rPr>
              <a:t>If you do not have your book, complete the “Article of the Week” assignment. We will go over it tomorrow in class. </a:t>
            </a:r>
            <a:endParaRPr lang="en-US" sz="2400" dirty="0" smtClean="0">
              <a:solidFill>
                <a:schemeClr val="dk1"/>
              </a:solidFill>
              <a:latin typeface="Calibri" panose="020F0502020204030204" pitchFamily="34" charset="0"/>
              <a:ea typeface="Calibri"/>
              <a:cs typeface="Calibri"/>
              <a:sym typeface="Calibri"/>
            </a:endParaRPr>
          </a:p>
          <a:p>
            <a:pPr marL="342900" indent="-139700" eaLnBrk="1" fontAlgn="auto" hangingPunct="1">
              <a:lnSpc>
                <a:spcPct val="90000"/>
              </a:lnSpc>
              <a:spcBef>
                <a:spcPts val="380"/>
              </a:spcBef>
              <a:spcAft>
                <a:spcPts val="0"/>
              </a:spcAft>
              <a:buClr>
                <a:schemeClr val="dk1"/>
              </a:buClr>
              <a:buSzPct val="100000"/>
              <a:buFont typeface="Calibri"/>
              <a:buChar char="•"/>
              <a:defRPr/>
            </a:pPr>
            <a:r>
              <a:rPr lang="en-US" sz="2400" b="1" dirty="0" smtClean="0">
                <a:solidFill>
                  <a:schemeClr val="dk1"/>
                </a:solidFill>
                <a:latin typeface="Calibri" panose="020F0502020204030204" pitchFamily="34" charset="0"/>
                <a:ea typeface="Calibri"/>
                <a:cs typeface="Calibri"/>
                <a:sym typeface="Calibri"/>
              </a:rPr>
              <a:t>Homework: </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Bell Work will be turned in next week on Monday (two weeks)</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Sign on to Google Classroom to check for upcoming assignments and resources. </a:t>
            </a:r>
            <a:r>
              <a:rPr lang="en-US" sz="2400" dirty="0" smtClean="0">
                <a:solidFill>
                  <a:schemeClr val="dk1"/>
                </a:solidFill>
                <a:latin typeface="Calibri" panose="020F0502020204030204" pitchFamily="34" charset="0"/>
                <a:ea typeface="Calibri"/>
                <a:cs typeface="Calibri"/>
                <a:sym typeface="Wingdings" panose="05000000000000000000" pitchFamily="2" charset="2"/>
              </a:rPr>
              <a:t></a:t>
            </a:r>
            <a:endParaRPr lang="en-US" sz="2400" dirty="0" smtClean="0">
              <a:solidFill>
                <a:schemeClr val="dk1"/>
              </a:solidFill>
              <a:latin typeface="Calibri" panose="020F0502020204030204" pitchFamily="34" charset="0"/>
              <a:ea typeface="Calibri"/>
              <a:cs typeface="Calibri"/>
              <a:sym typeface="Calibri"/>
            </a:endParaRP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32188123"/>
      </p:ext>
    </p:extLst>
  </p:cSld>
  <p:clrMapOvr>
    <a:masterClrMapping/>
  </p:clrMapOvr>
  <p:transition spd="slow">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10/30/14 Agenda</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Bell Work: </a:t>
            </a:r>
            <a:r>
              <a:rPr lang="en-US" sz="3200" dirty="0" smtClean="0">
                <a:solidFill>
                  <a:schemeClr val="dk1"/>
                </a:solidFill>
                <a:latin typeface="Calibri" panose="020F0502020204030204" pitchFamily="34" charset="0"/>
                <a:ea typeface="Calibri"/>
                <a:cs typeface="Calibri"/>
                <a:sym typeface="Calibri"/>
              </a:rPr>
              <a:t>Fill out form for Mr. Atkins.</a:t>
            </a:r>
          </a:p>
          <a:p>
            <a:pPr marL="203200" eaLnBrk="1" fontAlgn="auto" hangingPunct="1">
              <a:lnSpc>
                <a:spcPct val="90000"/>
              </a:lnSpc>
              <a:spcBef>
                <a:spcPts val="0"/>
              </a:spcBef>
              <a:spcAft>
                <a:spcPts val="0"/>
              </a:spcAft>
              <a:buClr>
                <a:schemeClr val="dk1"/>
              </a:buClr>
              <a:buSzPct val="100000"/>
              <a:defRPr/>
            </a:pPr>
            <a:r>
              <a:rPr lang="en-US" sz="3200" b="1" dirty="0" smtClean="0">
                <a:solidFill>
                  <a:schemeClr val="dk1"/>
                </a:solidFill>
                <a:latin typeface="Calibri" panose="020F0502020204030204" pitchFamily="34" charset="0"/>
                <a:ea typeface="Calibri"/>
                <a:cs typeface="Calibri"/>
                <a:sym typeface="Calibri"/>
              </a:rPr>
              <a:t>Daily </a:t>
            </a:r>
            <a:r>
              <a:rPr lang="en-US" sz="3200" b="1" dirty="0">
                <a:solidFill>
                  <a:schemeClr val="dk1"/>
                </a:solidFill>
                <a:latin typeface="Calibri" panose="020F0502020204030204" pitchFamily="34" charset="0"/>
                <a:ea typeface="Calibri"/>
                <a:cs typeface="Calibri"/>
                <a:sym typeface="Calibri"/>
              </a:rPr>
              <a:t>Learning Targets: </a:t>
            </a:r>
            <a:endParaRPr lang="en-US" sz="3200" dirty="0" smtClean="0">
              <a:solidFill>
                <a:schemeClr val="dk1"/>
              </a:solidFill>
              <a:latin typeface="Calibri" panose="020F0502020204030204" pitchFamily="34" charset="0"/>
              <a:ea typeface="Calibri"/>
              <a:cs typeface="Calibri"/>
              <a:sym typeface="Calibri"/>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close read a piece of text and use textual evidence to support a claim.</a:t>
            </a:r>
            <a:endParaRPr lang="en-US" sz="3200" dirty="0">
              <a:latin typeface="Calibri" panose="020F0502020204030204" pitchFamily="34" charset="0"/>
            </a:endParaRPr>
          </a:p>
          <a:p>
            <a:pPr marL="742950" lvl="1" indent="-285750" eaLnBrk="1" fontAlgn="auto" hangingPunct="1">
              <a:lnSpc>
                <a:spcPct val="90000"/>
              </a:lnSpc>
              <a:spcBef>
                <a:spcPts val="380"/>
              </a:spcBef>
              <a:spcAft>
                <a:spcPts val="0"/>
              </a:spcAft>
              <a:buClr>
                <a:schemeClr val="dk1"/>
              </a:buClr>
              <a:buSzPct val="100000"/>
              <a:buFont typeface="Calibri"/>
              <a:buChar char="–"/>
              <a:defRPr/>
            </a:pPr>
            <a:r>
              <a:rPr lang="en-US" sz="3200" dirty="0" smtClean="0">
                <a:latin typeface="Calibri" panose="020F0502020204030204" pitchFamily="34" charset="0"/>
              </a:rPr>
              <a:t>I can identify and address how the major themes are presented in a text and add to my understanding of the literary work. </a:t>
            </a:r>
          </a:p>
          <a:p>
            <a:pPr marL="1143000" lvl="2" indent="-76200" eaLnBrk="1" fontAlgn="auto" hangingPunct="1">
              <a:lnSpc>
                <a:spcPct val="90000"/>
              </a:lnSpc>
              <a:spcBef>
                <a:spcPts val="380"/>
              </a:spcBef>
              <a:spcAft>
                <a:spcPts val="0"/>
              </a:spcAft>
              <a:buClr>
                <a:schemeClr val="dk1"/>
              </a:buClr>
              <a:buSzPct val="100000"/>
              <a:buFont typeface="Calibri"/>
              <a:buChar char="•"/>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2788596"/>
      </p:ext>
    </p:extLst>
  </p:cSld>
  <p:clrMapOvr>
    <a:masterClrMapping/>
  </p:clrMapOvr>
  <p:transition spd="slow">
    <p:cu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02"/>
          <p:cNvSpPr txBox="1">
            <a:spLocks noGrp="1"/>
          </p:cNvSpPr>
          <p:nvPr>
            <p:ph type="title" idx="4294967295"/>
          </p:nvPr>
        </p:nvSpPr>
        <p:spPr>
          <a:xfrm>
            <a:off x="685800" y="152400"/>
            <a:ext cx="7772400" cy="685800"/>
          </a:xfrm>
        </p:spPr>
        <p:txBody>
          <a:bodyPr tIns="45700" bIns="45700" anchorCtr="1"/>
          <a:lstStyle/>
          <a:p>
            <a:pPr algn="ctr" eaLnBrk="1" hangingPunct="1">
              <a:buClr>
                <a:srgbClr val="000000"/>
              </a:buClr>
              <a:buSzPct val="25000"/>
              <a:buFont typeface="Calibri" pitchFamily="34" charset="0"/>
              <a:buNone/>
            </a:pPr>
            <a:r>
              <a:rPr lang="en-US" altLang="en-US" sz="3600" dirty="0" smtClean="0">
                <a:latin typeface="Calibri" pitchFamily="34" charset="0"/>
                <a:cs typeface="Arial" charset="0"/>
                <a:sym typeface="Calibri" pitchFamily="34" charset="0"/>
              </a:rPr>
              <a:t>10/30/14 Agenda</a:t>
            </a:r>
          </a:p>
        </p:txBody>
      </p:sp>
      <p:sp>
        <p:nvSpPr>
          <p:cNvPr id="103" name="Shape 103"/>
          <p:cNvSpPr txBox="1">
            <a:spLocks noGrp="1"/>
          </p:cNvSpPr>
          <p:nvPr>
            <p:ph type="body" idx="4294967295"/>
          </p:nvPr>
        </p:nvSpPr>
        <p:spPr>
          <a:xfrm>
            <a:off x="0" y="838200"/>
            <a:ext cx="9067800" cy="6019800"/>
          </a:xfrm>
        </p:spPr>
        <p:txBody>
          <a:bodyPr tIns="45700" bIns="45700">
            <a:normAutofit/>
          </a:bodyPr>
          <a:lstStyle/>
          <a:p>
            <a:pPr marL="203200" eaLnBrk="1" fontAlgn="auto" hangingPunct="1">
              <a:lnSpc>
                <a:spcPct val="90000"/>
              </a:lnSpc>
              <a:spcBef>
                <a:spcPts val="380"/>
              </a:spcBef>
              <a:spcAft>
                <a:spcPts val="0"/>
              </a:spcAft>
              <a:buClr>
                <a:schemeClr val="dk1"/>
              </a:buClr>
              <a:buSzPct val="100000"/>
              <a:defRPr/>
            </a:pPr>
            <a:r>
              <a:rPr lang="en-US" sz="2400" b="1" dirty="0" smtClean="0">
                <a:solidFill>
                  <a:schemeClr val="dk1"/>
                </a:solidFill>
                <a:latin typeface="Calibri" panose="020F0502020204030204" pitchFamily="34" charset="0"/>
                <a:ea typeface="Calibri"/>
                <a:cs typeface="Calibri"/>
                <a:sym typeface="Calibri"/>
              </a:rPr>
              <a:t>In Class Activities:</a:t>
            </a:r>
            <a:endParaRPr lang="en-US" sz="24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Beowulf Summary video</a:t>
            </a: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smtClean="0">
                <a:solidFill>
                  <a:schemeClr val="dk1"/>
                </a:solidFill>
                <a:latin typeface="Calibri" panose="020F0502020204030204" pitchFamily="34" charset="0"/>
                <a:ea typeface="Calibri"/>
                <a:cs typeface="Calibri"/>
                <a:sym typeface="Calibri"/>
              </a:rPr>
              <a:t>K-W-L Chart (read in groups)</a:t>
            </a:r>
            <a:endParaRPr lang="en-US" sz="2400" dirty="0" smtClean="0">
              <a:solidFill>
                <a:schemeClr val="dk1"/>
              </a:solidFill>
              <a:latin typeface="Calibri" panose="020F0502020204030204" pitchFamily="34" charset="0"/>
              <a:ea typeface="Calibri"/>
              <a:cs typeface="Calibri"/>
              <a:sym typeface="Calibri"/>
            </a:endParaRPr>
          </a:p>
          <a:p>
            <a:pPr marL="742950" lvl="1" indent="-107950" eaLnBrk="1" fontAlgn="auto" hangingPunct="1">
              <a:lnSpc>
                <a:spcPct val="90000"/>
              </a:lnSpc>
              <a:spcBef>
                <a:spcPts val="380"/>
              </a:spcBef>
              <a:spcAft>
                <a:spcPts val="0"/>
              </a:spcAft>
              <a:buClr>
                <a:schemeClr val="dk1"/>
              </a:buClr>
              <a:buSzPct val="100000"/>
              <a:buFont typeface="Calibri"/>
              <a:buChar char="–"/>
              <a:defRPr/>
            </a:pPr>
            <a:r>
              <a:rPr lang="en-US" sz="2400" dirty="0" smtClean="0">
                <a:solidFill>
                  <a:schemeClr val="dk1"/>
                </a:solidFill>
                <a:latin typeface="Calibri" panose="020F0502020204030204" pitchFamily="34" charset="0"/>
                <a:ea typeface="Calibri"/>
                <a:cs typeface="Calibri"/>
                <a:sym typeface="Calibri"/>
              </a:rPr>
              <a:t>Turn in paragraphs for “Article of the Week” assignment. If </a:t>
            </a:r>
            <a:r>
              <a:rPr lang="en-US" sz="2400" dirty="0">
                <a:solidFill>
                  <a:schemeClr val="dk1"/>
                </a:solidFill>
                <a:latin typeface="Calibri" panose="020F0502020204030204" pitchFamily="34" charset="0"/>
                <a:ea typeface="Calibri"/>
                <a:cs typeface="Calibri"/>
                <a:sym typeface="Calibri"/>
              </a:rPr>
              <a:t>you do not have your book, complete the “Article of the Week” assignment. </a:t>
            </a:r>
          </a:p>
          <a:p>
            <a:pPr marL="635000" lvl="1" eaLnBrk="1" fontAlgn="auto" hangingPunct="1">
              <a:lnSpc>
                <a:spcPct val="90000"/>
              </a:lnSpc>
              <a:spcBef>
                <a:spcPts val="380"/>
              </a:spcBef>
              <a:spcAft>
                <a:spcPts val="0"/>
              </a:spcAft>
              <a:buClr>
                <a:schemeClr val="dk1"/>
              </a:buClr>
              <a:buSzPct val="100000"/>
              <a:defRPr/>
            </a:pPr>
            <a:r>
              <a:rPr lang="en-US" sz="2400" b="1" dirty="0" smtClean="0">
                <a:solidFill>
                  <a:schemeClr val="dk1"/>
                </a:solidFill>
                <a:latin typeface="Calibri" panose="020F0502020204030204" pitchFamily="34" charset="0"/>
                <a:ea typeface="Calibri"/>
                <a:cs typeface="Calibri"/>
                <a:sym typeface="Calibri"/>
              </a:rPr>
              <a:t>Homework: </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Bell Work will be turned in next week on Monday (two weeks)</a:t>
            </a: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r>
              <a:rPr lang="en-US" sz="2400" dirty="0" smtClean="0">
                <a:solidFill>
                  <a:schemeClr val="dk1"/>
                </a:solidFill>
                <a:latin typeface="Calibri" panose="020F0502020204030204" pitchFamily="34" charset="0"/>
                <a:ea typeface="Calibri"/>
                <a:cs typeface="Calibri"/>
                <a:sym typeface="Calibri"/>
              </a:rPr>
              <a:t>Sign on to Google Classroom to check for upcoming assignments and resources. </a:t>
            </a:r>
            <a:r>
              <a:rPr lang="en-US" sz="2400" dirty="0" smtClean="0">
                <a:solidFill>
                  <a:schemeClr val="dk1"/>
                </a:solidFill>
                <a:latin typeface="Calibri" panose="020F0502020204030204" pitchFamily="34" charset="0"/>
                <a:ea typeface="Calibri"/>
                <a:cs typeface="Calibri"/>
                <a:sym typeface="Wingdings" panose="05000000000000000000" pitchFamily="2" charset="2"/>
              </a:rPr>
              <a:t></a:t>
            </a:r>
            <a:endParaRPr lang="en-US" sz="2400" dirty="0" smtClean="0">
              <a:solidFill>
                <a:schemeClr val="dk1"/>
              </a:solidFill>
              <a:latin typeface="Calibri" panose="020F0502020204030204" pitchFamily="34" charset="0"/>
              <a:ea typeface="Calibri"/>
              <a:cs typeface="Calibri"/>
              <a:sym typeface="Calibri"/>
            </a:endParaRPr>
          </a:p>
          <a:p>
            <a:pPr marL="546100" lvl="2" indent="-342900" eaLnBrk="1" fontAlgn="auto" hangingPunct="1">
              <a:lnSpc>
                <a:spcPct val="90000"/>
              </a:lnSpc>
              <a:spcBef>
                <a:spcPts val="380"/>
              </a:spcBef>
              <a:spcAft>
                <a:spcPts val="0"/>
              </a:spcAft>
              <a:buClr>
                <a:schemeClr val="dk1"/>
              </a:buClr>
              <a:buSzPct val="100000"/>
              <a:buFont typeface="Wingdings" panose="05000000000000000000" pitchFamily="2" charset="2"/>
              <a:buChar char="ü"/>
              <a:defRPr/>
            </a:pPr>
            <a:endParaRPr lang="en-US" sz="2000" b="1" dirty="0">
              <a:solidFill>
                <a:schemeClr val="dk1"/>
              </a:solidFill>
              <a:latin typeface="Calibri"/>
              <a:ea typeface="Calibri"/>
              <a:cs typeface="Calibri"/>
              <a:sym typeface="Calibri"/>
            </a:endParaRPr>
          </a:p>
          <a:p>
            <a:pPr marL="742950" lvl="1" indent="-2857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742950" lvl="1" indent="-120650" eaLnBrk="1" fontAlgn="auto" hangingPunct="1">
              <a:lnSpc>
                <a:spcPct val="90000"/>
              </a:lnSpc>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a:p>
            <a:pPr marL="342900" indent="-177800" eaLnBrk="1" fontAlgn="auto" hangingPunct="1">
              <a:spcBef>
                <a:spcPts val="520"/>
              </a:spcBef>
              <a:spcAft>
                <a:spcPts val="0"/>
              </a:spcAft>
              <a:buClr>
                <a:schemeClr val="dk1"/>
              </a:buClr>
              <a:buFont typeface="Calibri"/>
              <a:buNone/>
              <a:defRPr/>
            </a:pPr>
            <a:endParaRPr sz="2000" dirty="0">
              <a:solidFill>
                <a:schemeClr val="dk1"/>
              </a:solidFill>
              <a:latin typeface="Calibri"/>
              <a:ea typeface="Calibri"/>
              <a:cs typeface="Calibri"/>
              <a:sym typeface="Calibri"/>
            </a:endParaRPr>
          </a:p>
        </p:txBody>
      </p:sp>
      <p:cxnSp>
        <p:nvCxnSpPr>
          <p:cNvPr id="39940" name="Shape 104"/>
          <p:cNvCxnSpPr>
            <a:cxnSpLocks noChangeShapeType="1"/>
          </p:cNvCxnSpPr>
          <p:nvPr/>
        </p:nvCxnSpPr>
        <p:spPr bwMode="auto">
          <a:xfrm>
            <a:off x="685800" y="762000"/>
            <a:ext cx="7848600" cy="0"/>
          </a:xfrm>
          <a:prstGeom prst="straightConnector1">
            <a:avLst/>
          </a:prstGeom>
          <a:noFill/>
          <a:ln w="19050" cap="rnd">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12592227"/>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pitchFamily="34" charset="0"/>
              <a:buNone/>
            </a:pPr>
            <a:r>
              <a:rPr lang="en-US" altLang="en-US" sz="4400" dirty="0" smtClean="0">
                <a:latin typeface="Calibri" pitchFamily="34" charset="0"/>
                <a:cs typeface="Arial" charset="0"/>
                <a:sym typeface="Calibri" pitchFamily="34" charset="0"/>
              </a:rPr>
              <a:t>9/8/16 Agenda</a:t>
            </a:r>
          </a:p>
        </p:txBody>
      </p:sp>
      <p:sp>
        <p:nvSpPr>
          <p:cNvPr id="58" name="Shape 58"/>
          <p:cNvSpPr txBox="1">
            <a:spLocks noGrp="1"/>
          </p:cNvSpPr>
          <p:nvPr>
            <p:ph type="body" idx="4294967295"/>
          </p:nvPr>
        </p:nvSpPr>
        <p:spPr>
          <a:xfrm>
            <a:off x="152400" y="934938"/>
            <a:ext cx="8839200" cy="5465862"/>
          </a:xfrm>
        </p:spPr>
        <p:txBody>
          <a:bodyPr tIns="45700" bIns="45700">
            <a:normAutofit fontScale="55000" lnSpcReduction="20000"/>
          </a:bodyPr>
          <a:lstStyle/>
          <a:p>
            <a:pPr eaLnBrk="1" fontAlgn="auto" hangingPunct="1">
              <a:lnSpc>
                <a:spcPct val="170000"/>
              </a:lnSpc>
              <a:spcBef>
                <a:spcPts val="0"/>
              </a:spcBef>
              <a:spcAft>
                <a:spcPts val="0"/>
              </a:spcAft>
              <a:buClr>
                <a:srgbClr val="000000"/>
              </a:buClr>
              <a:buSzPct val="100000"/>
              <a:defRPr/>
            </a:pPr>
            <a:r>
              <a:rPr lang="en-US" sz="3200" b="1" dirty="0">
                <a:latin typeface="+mn-lt"/>
                <a:ea typeface="Calibri"/>
                <a:cs typeface="Calibri"/>
                <a:sym typeface="Calibri"/>
              </a:rPr>
              <a:t>Bell Work:</a:t>
            </a:r>
            <a:r>
              <a:rPr lang="en-US" sz="3200" dirty="0">
                <a:latin typeface="+mn-lt"/>
                <a:ea typeface="Calibri"/>
                <a:cs typeface="Calibri"/>
                <a:sym typeface="Calibri"/>
              </a:rPr>
              <a:t> </a:t>
            </a:r>
            <a:r>
              <a:rPr lang="en-US" sz="2900" dirty="0" smtClean="0">
                <a:latin typeface="+mn-lt"/>
                <a:ea typeface="Calibri"/>
                <a:cs typeface="Calibri"/>
                <a:sym typeface="Calibri"/>
              </a:rPr>
              <a:t>On a sheet of paper, which you will keep in your binder, </a:t>
            </a:r>
            <a:r>
              <a:rPr lang="en-US" sz="2900" dirty="0">
                <a:latin typeface="+mn-lt"/>
              </a:rPr>
              <a:t>l</a:t>
            </a:r>
            <a:r>
              <a:rPr lang="en-US" sz="2900" dirty="0" smtClean="0">
                <a:latin typeface="+mn-lt"/>
              </a:rPr>
              <a:t>ist </a:t>
            </a:r>
            <a:r>
              <a:rPr lang="en-US" sz="2900" dirty="0">
                <a:latin typeface="+mn-lt"/>
              </a:rPr>
              <a:t>three goals you have for this class and how you plan to accomplish them (i.e. "I want an A," or "I want to improve my reading level."). Also, please mention any suggestions that you can give me to help you achieve the goals you addressed. </a:t>
            </a:r>
            <a:endParaRPr lang="en-US" sz="2900"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32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3200" b="1" dirty="0" smtClean="0">
                <a:latin typeface="+mn-lt"/>
                <a:ea typeface="Calibri"/>
                <a:cs typeface="Calibri"/>
                <a:sym typeface="Calibri"/>
              </a:rPr>
              <a:t>In </a:t>
            </a:r>
            <a:r>
              <a:rPr lang="en-US" sz="3200" b="1" dirty="0">
                <a:latin typeface="+mn-lt"/>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Sign up for everything assignment (using the </a:t>
            </a:r>
            <a:r>
              <a:rPr lang="en-US" sz="2900" dirty="0" err="1" smtClean="0">
                <a:latin typeface="+mn-lt"/>
                <a:ea typeface="Calibri"/>
                <a:cs typeface="Calibri"/>
                <a:sym typeface="Calibri"/>
              </a:rPr>
              <a:t>chromebooks</a:t>
            </a:r>
            <a:r>
              <a:rPr lang="en-US" sz="2900" dirty="0" smtClean="0">
                <a:latin typeface="+mn-lt"/>
                <a:ea typeface="Calibri"/>
                <a:cs typeface="Calibri"/>
                <a:sym typeface="Calibri"/>
              </a:rPr>
              <a: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Google Classroom Codes </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2900" dirty="0" smtClean="0">
                <a:latin typeface="+mn-lt"/>
                <a:ea typeface="Calibri"/>
                <a:cs typeface="Calibri"/>
                <a:sym typeface="Calibri"/>
              </a:rPr>
              <a:t>2</a:t>
            </a:r>
            <a:r>
              <a:rPr lang="en-US" sz="2900" baseline="30000" dirty="0" smtClean="0">
                <a:latin typeface="+mn-lt"/>
                <a:ea typeface="Calibri"/>
                <a:cs typeface="Calibri"/>
                <a:sym typeface="Calibri"/>
              </a:rPr>
              <a:t>nd</a:t>
            </a:r>
            <a:r>
              <a:rPr lang="en-US" sz="2900" dirty="0" smtClean="0">
                <a:latin typeface="+mn-lt"/>
                <a:ea typeface="Calibri"/>
                <a:cs typeface="Calibri"/>
                <a:sym typeface="Calibri"/>
              </a:rPr>
              <a:t> hour = y4u5h2</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2900" dirty="0" smtClean="0">
                <a:latin typeface="+mn-lt"/>
                <a:ea typeface="Calibri"/>
                <a:cs typeface="Calibri"/>
                <a:sym typeface="Calibri"/>
              </a:rPr>
              <a:t>3</a:t>
            </a:r>
            <a:r>
              <a:rPr lang="en-US" sz="2900" baseline="30000" dirty="0" smtClean="0">
                <a:latin typeface="+mn-lt"/>
                <a:ea typeface="Calibri"/>
                <a:cs typeface="Calibri"/>
                <a:sym typeface="Calibri"/>
              </a:rPr>
              <a:t>rd</a:t>
            </a:r>
            <a:r>
              <a:rPr lang="en-US" sz="2900" dirty="0" smtClean="0">
                <a:latin typeface="+mn-lt"/>
                <a:ea typeface="Calibri"/>
                <a:cs typeface="Calibri"/>
                <a:sym typeface="Calibri"/>
              </a:rPr>
              <a:t> hour = ejc03b</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2900" dirty="0" smtClean="0">
                <a:latin typeface="+mn-lt"/>
                <a:ea typeface="Calibri"/>
                <a:cs typeface="Calibri"/>
                <a:sym typeface="Calibri"/>
              </a:rPr>
              <a:t>5</a:t>
            </a:r>
            <a:r>
              <a:rPr lang="en-US" sz="2900" baseline="30000" dirty="0" smtClean="0">
                <a:latin typeface="+mn-lt"/>
                <a:ea typeface="Calibri"/>
                <a:cs typeface="Calibri"/>
                <a:sym typeface="Calibri"/>
              </a:rPr>
              <a:t>th</a:t>
            </a:r>
            <a:r>
              <a:rPr lang="en-US" sz="2900" dirty="0" smtClean="0">
                <a:latin typeface="+mn-lt"/>
                <a:ea typeface="Calibri"/>
                <a:cs typeface="Calibri"/>
                <a:sym typeface="Calibri"/>
              </a:rPr>
              <a:t> hour = ioq9j2r</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2900" dirty="0" smtClean="0">
                <a:latin typeface="+mn-lt"/>
                <a:ea typeface="Calibri"/>
                <a:cs typeface="Calibri"/>
                <a:sym typeface="Calibri"/>
              </a:rPr>
              <a:t>6</a:t>
            </a:r>
            <a:r>
              <a:rPr lang="en-US" sz="2900" baseline="30000" dirty="0" smtClean="0">
                <a:latin typeface="+mn-lt"/>
                <a:ea typeface="Calibri"/>
                <a:cs typeface="Calibri"/>
                <a:sym typeface="Calibri"/>
              </a:rPr>
              <a:t>th</a:t>
            </a:r>
            <a:r>
              <a:rPr lang="en-US" sz="2900" dirty="0" smtClean="0">
                <a:latin typeface="+mn-lt"/>
                <a:ea typeface="Calibri"/>
                <a:cs typeface="Calibri"/>
                <a:sym typeface="Calibri"/>
              </a:rPr>
              <a:t> hour = </a:t>
            </a:r>
            <a:r>
              <a:rPr lang="en-US" sz="2900" dirty="0" err="1" smtClean="0">
                <a:latin typeface="+mn-lt"/>
                <a:ea typeface="Calibri"/>
                <a:cs typeface="Calibri"/>
                <a:sym typeface="Calibri"/>
              </a:rPr>
              <a:t>xuxnspu</a:t>
            </a:r>
            <a:endParaRPr lang="en-US" sz="2900" dirty="0" smtClean="0">
              <a:latin typeface="+mn-lt"/>
              <a:ea typeface="Calibri"/>
              <a:cs typeface="Calibri"/>
              <a:sym typeface="Calibri"/>
            </a:endParaRP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endParaRPr lang="en-US" sz="2900" dirty="0">
              <a:latin typeface="+mn-lt"/>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Complete the survey on Google Forms</a:t>
            </a:r>
          </a:p>
          <a:p>
            <a:pPr marL="800100" lvl="1" indent="-342900" eaLnBrk="1" fontAlgn="auto" hangingPunct="1">
              <a:lnSpc>
                <a:spcPct val="80000"/>
              </a:lnSpc>
              <a:spcBef>
                <a:spcPts val="400"/>
              </a:spcBef>
              <a:spcAft>
                <a:spcPts val="0"/>
              </a:spcAft>
              <a:buClr>
                <a:srgbClr val="000000"/>
              </a:buClr>
              <a:buSzPct val="100000"/>
              <a:buFont typeface="Wingdings" charset="2"/>
              <a:buChar char="v"/>
              <a:defRPr/>
            </a:pPr>
            <a:r>
              <a:rPr lang="en-US" sz="2900" dirty="0">
                <a:latin typeface="+mn-lt"/>
                <a:ea typeface="Calibri"/>
                <a:cs typeface="Calibri"/>
                <a:sym typeface="Calibri"/>
                <a:hlinkClick r:id="rId3"/>
              </a:rPr>
              <a:t>https://</a:t>
            </a:r>
            <a:r>
              <a:rPr lang="en-US" sz="2900" dirty="0" smtClean="0">
                <a:latin typeface="+mn-lt"/>
                <a:ea typeface="Calibri"/>
                <a:cs typeface="Calibri"/>
                <a:sym typeface="Calibri"/>
                <a:hlinkClick r:id="rId3"/>
              </a:rPr>
              <a:t>goo.gl/forms/71QMaW4LMCSvA3rC2</a:t>
            </a:r>
            <a:endParaRPr lang="en-US" sz="2900"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32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3200" b="1" dirty="0" smtClean="0">
                <a:latin typeface="+mn-lt"/>
                <a:ea typeface="Calibri"/>
                <a:cs typeface="Calibri"/>
                <a:sym typeface="Calibri"/>
              </a:rPr>
              <a:t>Homework</a:t>
            </a:r>
            <a:r>
              <a:rPr lang="en-US" sz="3200" b="1" dirty="0">
                <a:latin typeface="+mn-lt"/>
                <a:ea typeface="Calibri"/>
                <a:cs typeface="Calibri"/>
                <a:sym typeface="Calibri"/>
              </a:rPr>
              <a:t>: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Finish the “Sign up for everything” assignment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Complete the survey on Google Forms (must be submitted before your class tomorrow)</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Save 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900" dirty="0" smtClean="0">
                <a:latin typeface="+mn-lt"/>
                <a:ea typeface="Calibri"/>
                <a:cs typeface="Calibri"/>
                <a:sym typeface="Calibri"/>
              </a:rPr>
              <a:t>Blog = </a:t>
            </a:r>
            <a:r>
              <a:rPr lang="en-US" sz="2900" u="sng" dirty="0" err="1" smtClean="0">
                <a:solidFill>
                  <a:schemeClr val="bg2">
                    <a:lumMod val="60000"/>
                    <a:lumOff val="40000"/>
                  </a:schemeClr>
                </a:solidFill>
                <a:latin typeface="+mn-lt"/>
                <a:ea typeface="Calibri"/>
                <a:cs typeface="Calibri"/>
                <a:sym typeface="Calibri"/>
              </a:rPr>
              <a:t>iblog.dearbornschools.org</a:t>
            </a:r>
            <a:r>
              <a:rPr lang="en-US" sz="2900" u="sng" dirty="0" smtClean="0">
                <a:solidFill>
                  <a:schemeClr val="bg2">
                    <a:lumMod val="60000"/>
                    <a:lumOff val="40000"/>
                  </a:schemeClr>
                </a:solidFill>
                <a:latin typeface="+mn-lt"/>
                <a:ea typeface="Calibri"/>
                <a:cs typeface="Calibri"/>
                <a:sym typeface="Calibri"/>
              </a:rPr>
              <a:t>/</a:t>
            </a:r>
            <a:r>
              <a:rPr lang="en-US" sz="2900" u="sng" dirty="0" err="1" smtClean="0">
                <a:solidFill>
                  <a:schemeClr val="bg2">
                    <a:lumMod val="60000"/>
                    <a:lumOff val="40000"/>
                  </a:schemeClr>
                </a:solidFill>
                <a:latin typeface="+mn-lt"/>
                <a:ea typeface="Calibri"/>
                <a:cs typeface="Calibri"/>
                <a:sym typeface="Calibri"/>
              </a:rPr>
              <a:t>schmitthappens</a:t>
            </a:r>
            <a:r>
              <a:rPr lang="en-US" sz="2900" u="sng" dirty="0" smtClean="0">
                <a:solidFill>
                  <a:schemeClr val="bg2">
                    <a:lumMod val="60000"/>
                    <a:lumOff val="40000"/>
                  </a:schemeClr>
                </a:solidFill>
                <a:latin typeface="+mn-lt"/>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900" dirty="0" smtClean="0">
                <a:latin typeface="+mn-lt"/>
                <a:ea typeface="Calibri"/>
                <a:cs typeface="Calibri"/>
                <a:sym typeface="Calibri"/>
              </a:rPr>
              <a:t>Email = </a:t>
            </a:r>
            <a:r>
              <a:rPr lang="en-US" sz="2900" u="sng" dirty="0" smtClean="0">
                <a:solidFill>
                  <a:schemeClr val="bg2">
                    <a:lumMod val="60000"/>
                    <a:lumOff val="40000"/>
                  </a:schemeClr>
                </a:solidFill>
                <a:latin typeface="+mn-lt"/>
                <a:ea typeface="Calibri"/>
                <a:cs typeface="Calibri"/>
                <a:sym typeface="Calibri"/>
              </a:rPr>
              <a:t>schmitm1@dearbornschools.org</a:t>
            </a:r>
            <a:endParaRPr lang="en-US" sz="2900" u="sng" dirty="0">
              <a:solidFill>
                <a:schemeClr val="bg2">
                  <a:lumMod val="60000"/>
                  <a:lumOff val="40000"/>
                </a:schemeClr>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2000" b="1" dirty="0">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extLst>
      <p:ext uri="{BB962C8B-B14F-4D97-AF65-F5344CB8AC3E}">
        <p14:creationId xmlns:p14="http://schemas.microsoft.com/office/powerpoint/2010/main" val="1838614476"/>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8468</TotalTime>
  <Words>11776</Words>
  <Application>Microsoft Macintosh PowerPoint</Application>
  <PresentationFormat>On-screen Show (4:3)</PresentationFormat>
  <Paragraphs>1464</Paragraphs>
  <Slides>86</Slides>
  <Notes>79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86</vt:i4>
      </vt:variant>
    </vt:vector>
  </HeadingPairs>
  <TitlesOfParts>
    <vt:vector size="91" baseType="lpstr">
      <vt:lpstr>Arial</vt:lpstr>
      <vt:lpstr>Calibri</vt:lpstr>
      <vt:lpstr>Courier New</vt:lpstr>
      <vt:lpstr>Wingdings</vt:lpstr>
      <vt:lpstr>1_Office Theme</vt:lpstr>
      <vt:lpstr>Language Arts 5  Daily Agenda</vt:lpstr>
      <vt:lpstr>9/6/16 Agenda</vt:lpstr>
      <vt:lpstr>Mr. Mike Schmitt</vt:lpstr>
      <vt:lpstr>Mr. Mike Schmitt</vt:lpstr>
      <vt:lpstr>Mr. Mike Schmidt</vt:lpstr>
      <vt:lpstr>Mr. Mike Schmitt</vt:lpstr>
      <vt:lpstr>9/7/16 Agenda</vt:lpstr>
      <vt:lpstr>9/7/16 Icebreaker</vt:lpstr>
      <vt:lpstr>9/8/16 Agenda</vt:lpstr>
      <vt:lpstr>9/8/16 Agenda</vt:lpstr>
      <vt:lpstr>9/9/16 Agenda</vt:lpstr>
      <vt:lpstr>9/13/16 Agenda</vt:lpstr>
      <vt:lpstr>9/14/16 Agenda</vt:lpstr>
      <vt:lpstr>9/14/16 Agenda</vt:lpstr>
      <vt:lpstr>9/19/16 Agenda</vt:lpstr>
      <vt:lpstr>9/22/16 Agenda</vt:lpstr>
      <vt:lpstr>9/23/16 Agenda</vt:lpstr>
      <vt:lpstr>9/26/16 Agenda</vt:lpstr>
      <vt:lpstr>9/26/16 Agenda</vt:lpstr>
      <vt:lpstr>9/27/16 Agenda</vt:lpstr>
      <vt:lpstr>9/27/16 Agenda</vt:lpstr>
      <vt:lpstr>9/28/16 Agenda</vt:lpstr>
      <vt:lpstr>9/28/16 Record Practice Scores</vt:lpstr>
      <vt:lpstr>9/29/16 Agenda</vt:lpstr>
      <vt:lpstr>9/29/16 Agenda</vt:lpstr>
      <vt:lpstr>9/30/16 Agenda</vt:lpstr>
      <vt:lpstr>10/3/16 Agenda</vt:lpstr>
      <vt:lpstr>10/3/16 Agenda</vt:lpstr>
      <vt:lpstr>10/4/16 Agenda</vt:lpstr>
      <vt:lpstr>10/4/16 Agenda</vt:lpstr>
      <vt:lpstr>10/5/16 Agenda</vt:lpstr>
      <vt:lpstr>10/5/16 Agenda</vt:lpstr>
      <vt:lpstr>10/6/16 Agenda</vt:lpstr>
      <vt:lpstr>10/6/16 Agenda</vt:lpstr>
      <vt:lpstr>9/3/14</vt:lpstr>
      <vt:lpstr> 9/4/14 Agenda</vt:lpstr>
      <vt:lpstr>9/5/14 Agenda</vt:lpstr>
      <vt:lpstr>9/8 Agenda</vt:lpstr>
      <vt:lpstr>9/9/14 Agenda</vt:lpstr>
      <vt:lpstr>9/10/14 Agenda</vt:lpstr>
      <vt:lpstr>9/11/14 Agenda</vt:lpstr>
      <vt:lpstr>9/15/14 Agenda</vt:lpstr>
      <vt:lpstr>9/16/14 Agenda</vt:lpstr>
      <vt:lpstr>9/17/14 Agenda</vt:lpstr>
      <vt:lpstr>9/18/14 Agenda</vt:lpstr>
      <vt:lpstr>9/19/14 Agenda</vt:lpstr>
      <vt:lpstr>9/22/14 Agenda</vt:lpstr>
      <vt:lpstr>9/23/14 Agenda</vt:lpstr>
      <vt:lpstr>9/24/14 Agenda</vt:lpstr>
      <vt:lpstr>9/25/14 Agenda</vt:lpstr>
      <vt:lpstr>9/26/14 Agenda (2nd hour)</vt:lpstr>
      <vt:lpstr>9/26/14 Agenda (4th &amp; 5th hour)</vt:lpstr>
      <vt:lpstr>9/26/14 Agenda (6th hour)</vt:lpstr>
      <vt:lpstr>9/29/14 Agenda </vt:lpstr>
      <vt:lpstr>9/30/14 Agenda </vt:lpstr>
      <vt:lpstr>10/1/14 Agenda </vt:lpstr>
      <vt:lpstr>10/2/14 Agenda </vt:lpstr>
      <vt:lpstr>10/7/14 Agenda </vt:lpstr>
      <vt:lpstr>10/8/14 Agenda </vt:lpstr>
      <vt:lpstr>10/8/14 Agenda (4th-6th Hour)</vt:lpstr>
      <vt:lpstr>10/9/14 Agenda</vt:lpstr>
      <vt:lpstr>10/10/14 Agenda</vt:lpstr>
      <vt:lpstr>10/13/14 Agenda</vt:lpstr>
      <vt:lpstr>10/14/14 Agenda</vt:lpstr>
      <vt:lpstr>10/16/14 Agenda</vt:lpstr>
      <vt:lpstr>10/17/14 Agenda</vt:lpstr>
      <vt:lpstr>10/20/14 Agenda</vt:lpstr>
      <vt:lpstr>10/21/14 Agenda</vt:lpstr>
      <vt:lpstr>10/22/14 Agenda (2nd hour)</vt:lpstr>
      <vt:lpstr>10/22/14 Agenda (4th-6th hour)</vt:lpstr>
      <vt:lpstr>PowerPoint Presentation</vt:lpstr>
      <vt:lpstr>10/23/14 Agenda</vt:lpstr>
      <vt:lpstr>10/24/14 Agenda</vt:lpstr>
      <vt:lpstr>10/27/14 Agenda</vt:lpstr>
      <vt:lpstr>10/27/14 Agenda</vt:lpstr>
      <vt:lpstr>10/28/14 Agenda</vt:lpstr>
      <vt:lpstr>10/28/14 Agenda</vt:lpstr>
      <vt:lpstr>10/28/14 Agenda (5th hour)</vt:lpstr>
      <vt:lpstr>10/28/14 Agenda (5th hour)</vt:lpstr>
      <vt:lpstr>10/29/14 Agenda</vt:lpstr>
      <vt:lpstr>How  many of you were born or lived in a country (i.e. Lebannon, Iraq, etc.) that has been subject to violence and war? </vt:lpstr>
      <vt:lpstr>Trigger Warning </vt:lpstr>
      <vt:lpstr>10/29/14 Agenda (5th hour only)</vt:lpstr>
      <vt:lpstr>10/29/14 Agenda (5th hour only)</vt:lpstr>
      <vt:lpstr>10/30/14 Agenda</vt:lpstr>
      <vt:lpstr>10/30/14 Agenda</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Arts 7  Daily Agenda</dc:title>
  <dc:creator>Peters, Caitlyn</dc:creator>
  <cp:lastModifiedBy>Mike Schmitt</cp:lastModifiedBy>
  <cp:revision>127</cp:revision>
  <dcterms:modified xsi:type="dcterms:W3CDTF">2016-10-06T03:18:15Z</dcterms:modified>
</cp:coreProperties>
</file>