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57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76CA55-C707-4CCD-B088-FFA8D251E72D}" type="datetimeFigureOut">
              <a:rPr lang="en-US" smtClean="0"/>
              <a:pPr/>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55382-5269-4B5C-98DC-3E53B181F99E}" type="slidenum">
              <a:rPr lang="en-US" smtClean="0"/>
              <a:pPr/>
              <a:t>‹#›</a:t>
            </a:fld>
            <a:endParaRPr lang="en-US"/>
          </a:p>
        </p:txBody>
      </p:sp>
    </p:spTree>
    <p:extLst>
      <p:ext uri="{BB962C8B-B14F-4D97-AF65-F5344CB8AC3E}">
        <p14:creationId xmlns:p14="http://schemas.microsoft.com/office/powerpoint/2010/main" val="4267112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76CA55-C707-4CCD-B088-FFA8D251E72D}" type="datetimeFigureOut">
              <a:rPr lang="en-US" smtClean="0"/>
              <a:pPr/>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955382-5269-4B5C-98DC-3E53B181F99E}" type="slidenum">
              <a:rPr lang="en-US" smtClean="0"/>
              <a:pPr/>
              <a:t>‹#›</a:t>
            </a:fld>
            <a:endParaRPr lang="en-US"/>
          </a:p>
        </p:txBody>
      </p:sp>
    </p:spTree>
    <p:extLst>
      <p:ext uri="{BB962C8B-B14F-4D97-AF65-F5344CB8AC3E}">
        <p14:creationId xmlns:p14="http://schemas.microsoft.com/office/powerpoint/2010/main" val="2493940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76CA55-C707-4CCD-B088-FFA8D251E72D}" type="datetimeFigureOut">
              <a:rPr lang="en-US" smtClean="0"/>
              <a:pPr/>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955382-5269-4B5C-98DC-3E53B181F99E}" type="slidenum">
              <a:rPr lang="en-US" smtClean="0"/>
              <a:pPr/>
              <a:t>‹#›</a:t>
            </a:fld>
            <a:endParaRPr lang="en-US"/>
          </a:p>
        </p:txBody>
      </p:sp>
    </p:spTree>
    <p:extLst>
      <p:ext uri="{BB962C8B-B14F-4D97-AF65-F5344CB8AC3E}">
        <p14:creationId xmlns:p14="http://schemas.microsoft.com/office/powerpoint/2010/main" val="221563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76CA55-C707-4CCD-B088-FFA8D251E72D}" type="datetimeFigureOut">
              <a:rPr lang="en-US" smtClean="0"/>
              <a:pPr/>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55382-5269-4B5C-98DC-3E53B181F99E}" type="slidenum">
              <a:rPr lang="en-US" smtClean="0"/>
              <a:pPr/>
              <a:t>‹#›</a:t>
            </a:fld>
            <a:endParaRPr lang="en-US"/>
          </a:p>
        </p:txBody>
      </p:sp>
    </p:spTree>
    <p:extLst>
      <p:ext uri="{BB962C8B-B14F-4D97-AF65-F5344CB8AC3E}">
        <p14:creationId xmlns:p14="http://schemas.microsoft.com/office/powerpoint/2010/main" val="3573756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76CA55-C707-4CCD-B088-FFA8D251E72D}" type="datetimeFigureOut">
              <a:rPr lang="en-US" smtClean="0"/>
              <a:pPr/>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55382-5269-4B5C-98DC-3E53B181F99E}" type="slidenum">
              <a:rPr lang="en-US" smtClean="0"/>
              <a:pPr/>
              <a:t>‹#›</a:t>
            </a:fld>
            <a:endParaRPr lang="en-US"/>
          </a:p>
        </p:txBody>
      </p:sp>
    </p:spTree>
    <p:extLst>
      <p:ext uri="{BB962C8B-B14F-4D97-AF65-F5344CB8AC3E}">
        <p14:creationId xmlns:p14="http://schemas.microsoft.com/office/powerpoint/2010/main" val="2646155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7B76CA55-C707-4CCD-B088-FFA8D251E72D}" type="datetimeFigureOut">
              <a:rPr lang="en-US" smtClean="0"/>
              <a:pPr/>
              <a:t>9/1/2018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9A955382-5269-4B5C-98DC-3E53B181F99E}" type="slidenum">
              <a:rPr lang="en-US" smtClean="0"/>
              <a:pPr/>
              <a:t>‹#›</a:t>
            </a:fld>
            <a:endParaRPr lang="en-US"/>
          </a:p>
        </p:txBody>
      </p:sp>
    </p:spTree>
    <p:extLst>
      <p:ext uri="{BB962C8B-B14F-4D97-AF65-F5344CB8AC3E}">
        <p14:creationId xmlns:p14="http://schemas.microsoft.com/office/powerpoint/2010/main" val="1572184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7B76CA55-C707-4CCD-B088-FFA8D251E72D}" type="datetimeFigureOut">
              <a:rPr lang="en-US" smtClean="0"/>
              <a:pPr/>
              <a:t>9/1/2018</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9A955382-5269-4B5C-98DC-3E53B181F99E}" type="slidenum">
              <a:rPr lang="en-US" smtClean="0"/>
              <a:pPr/>
              <a:t>‹#›</a:t>
            </a:fld>
            <a:endParaRPr lang="en-US"/>
          </a:p>
        </p:txBody>
      </p:sp>
    </p:spTree>
    <p:extLst>
      <p:ext uri="{BB962C8B-B14F-4D97-AF65-F5344CB8AC3E}">
        <p14:creationId xmlns:p14="http://schemas.microsoft.com/office/powerpoint/2010/main" val="1740338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7B76CA55-C707-4CCD-B088-FFA8D251E72D}" type="datetimeFigureOut">
              <a:rPr lang="en-US" smtClean="0"/>
              <a:pPr/>
              <a:t>9/1/2018</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9A955382-5269-4B5C-98DC-3E53B181F99E}" type="slidenum">
              <a:rPr lang="en-US" smtClean="0"/>
              <a:pPr/>
              <a:t>‹#›</a:t>
            </a:fld>
            <a:endParaRPr lang="en-US"/>
          </a:p>
        </p:txBody>
      </p:sp>
    </p:spTree>
    <p:extLst>
      <p:ext uri="{BB962C8B-B14F-4D97-AF65-F5344CB8AC3E}">
        <p14:creationId xmlns:p14="http://schemas.microsoft.com/office/powerpoint/2010/main" val="1144817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B76CA55-C707-4CCD-B088-FFA8D251E72D}" type="datetimeFigureOut">
              <a:rPr lang="en-US" smtClean="0"/>
              <a:pPr/>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55382-5269-4B5C-98DC-3E53B181F99E}" type="slidenum">
              <a:rPr lang="en-US" smtClean="0"/>
              <a:pPr/>
              <a:t>‹#›</a:t>
            </a:fld>
            <a:endParaRPr lang="en-US"/>
          </a:p>
        </p:txBody>
      </p:sp>
    </p:spTree>
    <p:extLst>
      <p:ext uri="{BB962C8B-B14F-4D97-AF65-F5344CB8AC3E}">
        <p14:creationId xmlns:p14="http://schemas.microsoft.com/office/powerpoint/2010/main" val="3731137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7B76CA55-C707-4CCD-B088-FFA8D251E72D}" type="datetimeFigureOut">
              <a:rPr lang="en-US" smtClean="0"/>
              <a:pPr/>
              <a:t>9/1/2018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9A955382-5269-4B5C-98DC-3E53B181F99E}" type="slidenum">
              <a:rPr lang="en-US" smtClean="0"/>
              <a:pPr/>
              <a:t>‹#›</a:t>
            </a:fld>
            <a:endParaRPr lang="en-US"/>
          </a:p>
        </p:txBody>
      </p:sp>
    </p:spTree>
    <p:extLst>
      <p:ext uri="{BB962C8B-B14F-4D97-AF65-F5344CB8AC3E}">
        <p14:creationId xmlns:p14="http://schemas.microsoft.com/office/powerpoint/2010/main" val="454900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7B76CA55-C707-4CCD-B088-FFA8D251E72D}" type="datetimeFigureOut">
              <a:rPr lang="en-US" smtClean="0"/>
              <a:pPr/>
              <a:t>9/1/2018</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9A955382-5269-4B5C-98DC-3E53B181F99E}" type="slidenum">
              <a:rPr lang="en-US" smtClean="0"/>
              <a:pPr/>
              <a:t>‹#›</a:t>
            </a:fld>
            <a:endParaRPr lang="en-US"/>
          </a:p>
        </p:txBody>
      </p:sp>
    </p:spTree>
    <p:extLst>
      <p:ext uri="{BB962C8B-B14F-4D97-AF65-F5344CB8AC3E}">
        <p14:creationId xmlns:p14="http://schemas.microsoft.com/office/powerpoint/2010/main" val="424541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7B76CA55-C707-4CCD-B088-FFA8D251E72D}" type="datetimeFigureOut">
              <a:rPr lang="en-US" smtClean="0"/>
              <a:pPr/>
              <a:t>9/1/2018</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9A955382-5269-4B5C-98DC-3E53B181F99E}" type="slidenum">
              <a:rPr lang="en-US" smtClean="0"/>
              <a:pPr/>
              <a:t>‹#›</a:t>
            </a:fld>
            <a:endParaRPr lang="en-US"/>
          </a:p>
        </p:txBody>
      </p:sp>
    </p:spTree>
    <p:extLst>
      <p:ext uri="{BB962C8B-B14F-4D97-AF65-F5344CB8AC3E}">
        <p14:creationId xmlns:p14="http://schemas.microsoft.com/office/powerpoint/2010/main" val="770614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294266"/>
          </a:xfrm>
        </p:spPr>
        <p:txBody>
          <a:bodyPr/>
          <a:lstStyle/>
          <a:p>
            <a:r>
              <a:rPr lang="en-US" dirty="0"/>
              <a:t>Writing the FRQs in 2019</a:t>
            </a:r>
          </a:p>
        </p:txBody>
      </p:sp>
      <p:sp>
        <p:nvSpPr>
          <p:cNvPr id="3" name="Subtitle 2"/>
          <p:cNvSpPr>
            <a:spLocks noGrp="1"/>
          </p:cNvSpPr>
          <p:nvPr>
            <p:ph type="subTitle" idx="1"/>
          </p:nvPr>
        </p:nvSpPr>
        <p:spPr/>
        <p:txBody>
          <a:bodyPr>
            <a:normAutofit lnSpcReduction="10000"/>
          </a:bodyPr>
          <a:lstStyle/>
          <a:p>
            <a:r>
              <a:rPr lang="en-US" dirty="0"/>
              <a:t>Combined, the 4 FRQ’s are worth 50 % of your overall grade on the AP GOPO exam.  Each of the 4 FRQ’s is worth 12.5% of your grade.  </a:t>
            </a:r>
          </a:p>
        </p:txBody>
      </p:sp>
    </p:spTree>
    <p:extLst>
      <p:ext uri="{BB962C8B-B14F-4D97-AF65-F5344CB8AC3E}">
        <p14:creationId xmlns:p14="http://schemas.microsoft.com/office/powerpoint/2010/main" val="60768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Format is 100% Predictable</a:t>
            </a:r>
          </a:p>
        </p:txBody>
      </p:sp>
      <p:sp>
        <p:nvSpPr>
          <p:cNvPr id="3" name="Content Placeholder 2"/>
          <p:cNvSpPr>
            <a:spLocks noGrp="1"/>
          </p:cNvSpPr>
          <p:nvPr>
            <p:ph idx="1"/>
          </p:nvPr>
        </p:nvSpPr>
        <p:spPr/>
        <p:txBody>
          <a:bodyPr/>
          <a:lstStyle/>
          <a:p>
            <a:r>
              <a:rPr lang="en-US" dirty="0"/>
              <a:t>QUESTION #1: Will ALWAYS involve </a:t>
            </a:r>
            <a:r>
              <a:rPr lang="en-US" b="1" u="sng" dirty="0"/>
              <a:t>content application </a:t>
            </a:r>
            <a:r>
              <a:rPr lang="en-US" dirty="0"/>
              <a:t>and will ALWAYS be worth 3 points.</a:t>
            </a:r>
          </a:p>
          <a:p>
            <a:r>
              <a:rPr lang="en-US" dirty="0"/>
              <a:t>QUESTION #2: Will ALWAYS involve </a:t>
            </a:r>
            <a:r>
              <a:rPr lang="en-US" b="1" u="sng" dirty="0"/>
              <a:t>quantitative analysis </a:t>
            </a:r>
            <a:r>
              <a:rPr lang="en-US" dirty="0"/>
              <a:t>of a graph, histogram, etc. and will ALWAYS be worth 4 points.</a:t>
            </a:r>
          </a:p>
          <a:p>
            <a:r>
              <a:rPr lang="en-US" dirty="0"/>
              <a:t>QUESTION #3: Will ALWAYS involve the analysis of SCOTUS cases and will ALWAYS be worth 4 points.</a:t>
            </a:r>
          </a:p>
          <a:p>
            <a:r>
              <a:rPr lang="en-US" dirty="0"/>
              <a:t>QUESTION #4: Will ALWAYS be an argumentative “essay” and will ALWAYS be worth 6 points.  </a:t>
            </a:r>
          </a:p>
        </p:txBody>
      </p:sp>
    </p:spTree>
    <p:extLst>
      <p:ext uri="{BB962C8B-B14F-4D97-AF65-F5344CB8AC3E}">
        <p14:creationId xmlns:p14="http://schemas.microsoft.com/office/powerpoint/2010/main" val="1032310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8" y="1123837"/>
            <a:ext cx="3143425" cy="4601183"/>
          </a:xfrm>
        </p:spPr>
        <p:txBody>
          <a:bodyPr/>
          <a:lstStyle/>
          <a:p>
            <a:r>
              <a:rPr lang="en-US" dirty="0"/>
              <a:t>Tips to Increase Success on the Argumentative Essay (FRQ #4)</a:t>
            </a:r>
          </a:p>
        </p:txBody>
      </p:sp>
      <p:sp>
        <p:nvSpPr>
          <p:cNvPr id="3" name="Content Placeholder 2"/>
          <p:cNvSpPr>
            <a:spLocks noGrp="1"/>
          </p:cNvSpPr>
          <p:nvPr>
            <p:ph idx="1"/>
          </p:nvPr>
        </p:nvSpPr>
        <p:spPr>
          <a:xfrm>
            <a:off x="3396342" y="940526"/>
            <a:ext cx="8373291" cy="5734594"/>
          </a:xfrm>
        </p:spPr>
        <p:txBody>
          <a:bodyPr>
            <a:normAutofit lnSpcReduction="10000"/>
          </a:bodyPr>
          <a:lstStyle/>
          <a:p>
            <a:r>
              <a:rPr lang="en-US" sz="2600" dirty="0"/>
              <a:t>This is NOT a standard 5 paragraph essay - You will have 3 paragraphs…Component #1 will be your first paragraph; Components #2 and #3 will be included in your second paragraph; and Component #4 will be addressed in your third paragraph.</a:t>
            </a:r>
          </a:p>
          <a:p>
            <a:r>
              <a:rPr lang="en-US" sz="2800" dirty="0"/>
              <a:t>This essay is less about content and more about SUPPORTING your claim/thesis with FACTUAL EVIDENCE and SOLID REASONING.</a:t>
            </a:r>
          </a:p>
          <a:p>
            <a:r>
              <a:rPr lang="en-US" sz="3600" dirty="0"/>
              <a:t>There are 4 components to the essay</a:t>
            </a:r>
          </a:p>
          <a:p>
            <a:pPr marL="845820" lvl="1" indent="-342900">
              <a:buFont typeface="+mj-lt"/>
              <a:buAutoNum type="arabicPeriod"/>
            </a:pPr>
            <a:r>
              <a:rPr lang="en-US" sz="2400" dirty="0"/>
              <a:t>Creating your “CLAIM” or “THESIS”</a:t>
            </a:r>
          </a:p>
          <a:p>
            <a:pPr marL="845820" lvl="1" indent="-342900">
              <a:buFont typeface="+mj-lt"/>
              <a:buAutoNum type="arabicPeriod"/>
            </a:pPr>
            <a:r>
              <a:rPr lang="en-US" sz="2400" dirty="0"/>
              <a:t>Supporting your claim or thesis with EVIDENCE</a:t>
            </a:r>
          </a:p>
          <a:p>
            <a:pPr marL="845820" lvl="1" indent="-342900">
              <a:buFont typeface="+mj-lt"/>
              <a:buAutoNum type="arabicPeriod"/>
            </a:pPr>
            <a:r>
              <a:rPr lang="en-US" sz="2400" dirty="0"/>
              <a:t>Providing the REASONING for your claim or thesis.</a:t>
            </a:r>
          </a:p>
          <a:p>
            <a:pPr marL="845820" lvl="1" indent="-342900">
              <a:buFont typeface="+mj-lt"/>
              <a:buAutoNum type="arabicPeriod"/>
            </a:pPr>
            <a:r>
              <a:rPr lang="en-US" sz="2400" dirty="0"/>
              <a:t>Providing a quality response to an opposing or alternative perspective.</a:t>
            </a:r>
          </a:p>
          <a:p>
            <a:pPr marL="502920" lvl="1" indent="0">
              <a:buNone/>
            </a:pPr>
            <a:endParaRPr lang="en-US" sz="2400" dirty="0"/>
          </a:p>
          <a:p>
            <a:pPr marL="502920" lvl="1" indent="0">
              <a:buNone/>
            </a:pPr>
            <a:endParaRPr lang="en-US" sz="2400" dirty="0"/>
          </a:p>
          <a:p>
            <a:pPr marL="502920" lvl="1" indent="0">
              <a:buNone/>
            </a:pPr>
            <a:endParaRPr lang="en-US" sz="2400" dirty="0"/>
          </a:p>
        </p:txBody>
      </p:sp>
    </p:spTree>
    <p:extLst>
      <p:ext uri="{BB962C8B-B14F-4D97-AF65-F5344CB8AC3E}">
        <p14:creationId xmlns:p14="http://schemas.microsoft.com/office/powerpoint/2010/main" val="220362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PARAGRAPH 1</a:t>
            </a:r>
            <a:br>
              <a:rPr lang="en-US" dirty="0"/>
            </a:br>
            <a:r>
              <a:rPr lang="en-US" dirty="0"/>
              <a:t>The “CLAIM” or “THESIS”</a:t>
            </a:r>
          </a:p>
        </p:txBody>
      </p:sp>
      <p:sp>
        <p:nvSpPr>
          <p:cNvPr id="3" name="Content Placeholder 2"/>
          <p:cNvSpPr>
            <a:spLocks noGrp="1"/>
          </p:cNvSpPr>
          <p:nvPr>
            <p:ph idx="1"/>
          </p:nvPr>
        </p:nvSpPr>
        <p:spPr/>
        <p:txBody>
          <a:bodyPr>
            <a:normAutofit lnSpcReduction="10000"/>
          </a:bodyPr>
          <a:lstStyle/>
          <a:p>
            <a:pPr marL="0" indent="0">
              <a:buNone/>
            </a:pPr>
            <a:r>
              <a:rPr lang="en-US" sz="2400" b="1" dirty="0">
                <a:solidFill>
                  <a:srgbClr val="FF0000"/>
                </a:solidFill>
              </a:rPr>
              <a:t>This first component to your essay is critical.  </a:t>
            </a:r>
            <a:r>
              <a:rPr lang="en-US" sz="2400" b="1" u="sng" dirty="0">
                <a:solidFill>
                  <a:srgbClr val="FF0000"/>
                </a:solidFill>
              </a:rPr>
              <a:t>IF YOU DON’T </a:t>
            </a:r>
            <a:r>
              <a:rPr lang="en-US" sz="2400" b="1" i="1" u="sng" dirty="0">
                <a:solidFill>
                  <a:srgbClr val="FF0000"/>
                </a:solidFill>
              </a:rPr>
              <a:t>“ACCURATELY ARTICULATE A DEFENSIBLE  CLAIM OR THESIS THAT ESTABLISHES A LINE OF REASONING”, </a:t>
            </a:r>
            <a:r>
              <a:rPr lang="en-US" sz="2400" b="1" u="sng" dirty="0">
                <a:solidFill>
                  <a:srgbClr val="FF0000"/>
                </a:solidFill>
              </a:rPr>
              <a:t>YOU CAN ONLY EARN A MAXIMUM OF 1 POINT OUT OF 6. </a:t>
            </a:r>
            <a:r>
              <a:rPr lang="en-US" sz="2400" u="sng" dirty="0">
                <a:solidFill>
                  <a:srgbClr val="FF0000"/>
                </a:solidFill>
              </a:rPr>
              <a:t>(Do the math… this will lower your over grade by roughly 10%)</a:t>
            </a:r>
          </a:p>
          <a:p>
            <a:pPr marL="0" indent="0">
              <a:buNone/>
            </a:pPr>
            <a:r>
              <a:rPr lang="en-US" sz="2400" dirty="0"/>
              <a:t>You can VASTLY increase the chances for success on your claim or thesis by including the following in your opening sentence or two:</a:t>
            </a:r>
          </a:p>
          <a:p>
            <a:pPr marL="457200" indent="-457200">
              <a:buFont typeface="+mj-lt"/>
              <a:buAutoNum type="arabicPeriod"/>
            </a:pPr>
            <a:r>
              <a:rPr lang="en-US" sz="2400" dirty="0">
                <a:solidFill>
                  <a:srgbClr val="FF0000"/>
                </a:solidFill>
              </a:rPr>
              <a:t>Include the word “</a:t>
            </a:r>
            <a:r>
              <a:rPr lang="en-US" sz="2400" u="sng" dirty="0">
                <a:solidFill>
                  <a:srgbClr val="FF0000"/>
                </a:solidFill>
              </a:rPr>
              <a:t>because</a:t>
            </a:r>
            <a:r>
              <a:rPr lang="en-US" sz="2400" dirty="0">
                <a:solidFill>
                  <a:srgbClr val="FF0000"/>
                </a:solidFill>
              </a:rPr>
              <a:t>” in your claim.  </a:t>
            </a:r>
            <a:r>
              <a:rPr lang="en-US" sz="2400" dirty="0"/>
              <a:t>For our purposes this will be a </a:t>
            </a:r>
            <a:r>
              <a:rPr lang="en-US" sz="2400" u="sng" dirty="0"/>
              <a:t>requirement</a:t>
            </a:r>
            <a:r>
              <a:rPr lang="en-US" sz="2400" dirty="0"/>
              <a:t>.</a:t>
            </a:r>
          </a:p>
          <a:p>
            <a:pPr marL="457200" indent="-457200">
              <a:buFont typeface="+mj-lt"/>
              <a:buAutoNum type="arabicPeriod"/>
            </a:pPr>
            <a:r>
              <a:rPr lang="en-US" sz="2400" dirty="0">
                <a:solidFill>
                  <a:srgbClr val="FF0000"/>
                </a:solidFill>
              </a:rPr>
              <a:t>Include a </a:t>
            </a:r>
            <a:r>
              <a:rPr lang="en-US" sz="2400" u="sng" dirty="0">
                <a:solidFill>
                  <a:srgbClr val="FF0000"/>
                </a:solidFill>
              </a:rPr>
              <a:t>definition</a:t>
            </a:r>
            <a:r>
              <a:rPr lang="en-US" sz="2400" dirty="0">
                <a:solidFill>
                  <a:srgbClr val="FF0000"/>
                </a:solidFill>
              </a:rPr>
              <a:t> of  any political terminology relevant to your claim or thesis. </a:t>
            </a:r>
            <a:r>
              <a:rPr lang="en-US" sz="2400" dirty="0"/>
              <a:t>For our purposes this will, again, be a </a:t>
            </a:r>
            <a:r>
              <a:rPr lang="en-US" sz="2400" u="sng" dirty="0"/>
              <a:t>requirement</a:t>
            </a:r>
            <a:r>
              <a:rPr lang="en-US" sz="2400" dirty="0"/>
              <a:t>.</a:t>
            </a:r>
          </a:p>
          <a:p>
            <a:pPr marL="457200" indent="-457200">
              <a:buFont typeface="+mj-lt"/>
              <a:buAutoNum type="arabicPeriod"/>
            </a:pPr>
            <a:endParaRPr lang="en-US" dirty="0"/>
          </a:p>
        </p:txBody>
      </p:sp>
    </p:spTree>
    <p:extLst>
      <p:ext uri="{BB962C8B-B14F-4D97-AF65-F5344CB8AC3E}">
        <p14:creationId xmlns:p14="http://schemas.microsoft.com/office/powerpoint/2010/main" val="4144698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PARAGRAPH 2</a:t>
            </a:r>
            <a:br>
              <a:rPr lang="en-US" dirty="0"/>
            </a:br>
            <a:r>
              <a:rPr lang="en-US" dirty="0"/>
              <a:t>Evidence and Reasoning (paragraph #2)</a:t>
            </a:r>
          </a:p>
        </p:txBody>
      </p:sp>
      <p:sp>
        <p:nvSpPr>
          <p:cNvPr id="3" name="Content Placeholder 2"/>
          <p:cNvSpPr>
            <a:spLocks noGrp="1"/>
          </p:cNvSpPr>
          <p:nvPr>
            <p:ph idx="1"/>
          </p:nvPr>
        </p:nvSpPr>
        <p:spPr>
          <a:xfrm>
            <a:off x="3526971" y="509451"/>
            <a:ext cx="8229599" cy="5475297"/>
          </a:xfrm>
        </p:spPr>
        <p:txBody>
          <a:bodyPr>
            <a:normAutofit fontScale="92500" lnSpcReduction="10000"/>
          </a:bodyPr>
          <a:lstStyle/>
          <a:p>
            <a:pPr marL="0" indent="0">
              <a:buNone/>
            </a:pPr>
            <a:r>
              <a:rPr lang="en-US" sz="2400" b="1" u="sng" dirty="0"/>
              <a:t>EVIDENCE – 3 POINTS – Provide evidence that is SPECIFIC and RELEVANT to your claim/thesis.</a:t>
            </a:r>
          </a:p>
          <a:p>
            <a:pPr marL="0" indent="0">
              <a:buNone/>
            </a:pPr>
            <a:r>
              <a:rPr lang="en-US" dirty="0"/>
              <a:t>IN PARAGAPH #2:</a:t>
            </a:r>
          </a:p>
          <a:p>
            <a:r>
              <a:rPr lang="en-US" dirty="0"/>
              <a:t>You will be required to provide 2 pieces of “EVIDENCE” to support your claim/thesis in paragraph #2.  The first will be chosen from a provided list.  The second piece of evidence will be more of your choosing with some requirements coming from the directions. </a:t>
            </a:r>
          </a:p>
          <a:p>
            <a:r>
              <a:rPr lang="en-US" dirty="0"/>
              <a:t>Evidence #1 is worth 2 points.  One point will be earned if the DESCRIPTION of the required evidence from the list is accurate and complete.  Another point will be earned if the evidence from the list is LINKED BACK to the claim/thesis made in paragraph one. </a:t>
            </a:r>
          </a:p>
          <a:p>
            <a:r>
              <a:rPr lang="en-US" dirty="0"/>
              <a:t>Evidence #2 is worth one point.  A point is earned in this part if the DESCRIPTION of the evidence you choose is accurate and complete AND is sufficiently LINKED BACK to the claim/thesis made in paragraph one. </a:t>
            </a:r>
          </a:p>
          <a:p>
            <a:r>
              <a:rPr lang="en-US" dirty="0"/>
              <a:t>For specificity purposes, I REQUIRE that this paragraph includes, “The first piece of evidence is…”  and, …“The second piece of evidence is…”</a:t>
            </a:r>
          </a:p>
          <a:p>
            <a:r>
              <a:rPr lang="en-US" b="1" u="sng" dirty="0">
                <a:solidFill>
                  <a:srgbClr val="FF0000"/>
                </a:solidFill>
              </a:rPr>
              <a:t>HUGE TIP</a:t>
            </a:r>
            <a:r>
              <a:rPr lang="en-US" b="1" dirty="0">
                <a:solidFill>
                  <a:srgbClr val="FF0000"/>
                </a:solidFill>
              </a:rPr>
              <a:t>: In this paragraph, “IDENTIFY, DESCRIBE, and LINK IT BACK” should be an integral part of your thinking, organizing and writing.</a:t>
            </a:r>
          </a:p>
        </p:txBody>
      </p:sp>
    </p:spTree>
    <p:extLst>
      <p:ext uri="{BB962C8B-B14F-4D97-AF65-F5344CB8AC3E}">
        <p14:creationId xmlns:p14="http://schemas.microsoft.com/office/powerpoint/2010/main" val="822793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PARAGRAPH 2</a:t>
            </a:r>
            <a:br>
              <a:rPr lang="en-US" dirty="0"/>
            </a:br>
            <a:r>
              <a:rPr lang="en-US" dirty="0"/>
              <a:t>Evidence and Reasoning (paragraph #2)</a:t>
            </a:r>
            <a:br>
              <a:rPr lang="en-US" dirty="0"/>
            </a:br>
            <a:r>
              <a:rPr lang="en-US" sz="1800" dirty="0"/>
              <a:t>(Cont.)</a:t>
            </a:r>
          </a:p>
        </p:txBody>
      </p:sp>
      <p:sp>
        <p:nvSpPr>
          <p:cNvPr id="3" name="Content Placeholder 2"/>
          <p:cNvSpPr>
            <a:spLocks noGrp="1"/>
          </p:cNvSpPr>
          <p:nvPr>
            <p:ph idx="1"/>
          </p:nvPr>
        </p:nvSpPr>
        <p:spPr>
          <a:xfrm>
            <a:off x="3869268" y="1123836"/>
            <a:ext cx="7315200" cy="4860911"/>
          </a:xfrm>
        </p:spPr>
        <p:txBody>
          <a:bodyPr>
            <a:normAutofit/>
          </a:bodyPr>
          <a:lstStyle/>
          <a:p>
            <a:pPr marL="0" indent="0">
              <a:buNone/>
            </a:pPr>
            <a:r>
              <a:rPr lang="en-US" sz="2400" b="1" u="sng" dirty="0"/>
              <a:t>REASONING – Use reasoning to explain </a:t>
            </a:r>
            <a:r>
              <a:rPr lang="en-US" sz="2400" b="1" i="1" u="sng" dirty="0"/>
              <a:t>HOW</a:t>
            </a:r>
            <a:r>
              <a:rPr lang="en-US" sz="2400" b="1" u="sng" dirty="0"/>
              <a:t> the evidence supports the claim/thesis.  1 point</a:t>
            </a:r>
          </a:p>
          <a:p>
            <a:r>
              <a:rPr lang="en-US" sz="2400" dirty="0"/>
              <a:t>Reasoning is worth 1 point and can be earned most easily by placing your line of reasoning  (in as little as one sentence) as your LAST sentence in paragraph #2.  </a:t>
            </a:r>
            <a:r>
              <a:rPr lang="en-US" sz="2400" dirty="0">
                <a:solidFill>
                  <a:srgbClr val="FF0000"/>
                </a:solidFill>
              </a:rPr>
              <a:t>I require this this as the location for your reasoning.  </a:t>
            </a:r>
          </a:p>
          <a:p>
            <a:r>
              <a:rPr lang="en-US" sz="2400" dirty="0"/>
              <a:t>Your reasoning should address: because/why, cause/effect, compare/contrast, etc. from the evidence earlier in the paragraph.  Remember, to LINK THE REASONING BACK to the claim/thesis in your writing to increase the chances that you have </a:t>
            </a:r>
            <a:r>
              <a:rPr lang="en-US" sz="2400" u="sng" dirty="0"/>
              <a:t>stayed on task </a:t>
            </a:r>
            <a:r>
              <a:rPr lang="en-US" sz="2400" dirty="0"/>
              <a:t>and </a:t>
            </a:r>
            <a:r>
              <a:rPr lang="en-US" sz="2400" u="sng" dirty="0"/>
              <a:t>will earn the point </a:t>
            </a:r>
            <a:r>
              <a:rPr lang="en-US" sz="2400" dirty="0"/>
              <a:t>for the reasoning component of the FRQ.   </a:t>
            </a:r>
          </a:p>
          <a:p>
            <a:pPr marL="0" indent="0">
              <a:buNone/>
            </a:pPr>
            <a:endParaRPr lang="en-US" sz="2400" dirty="0"/>
          </a:p>
          <a:p>
            <a:endParaRPr lang="en-US" sz="2400" dirty="0"/>
          </a:p>
        </p:txBody>
      </p:sp>
    </p:spTree>
    <p:extLst>
      <p:ext uri="{BB962C8B-B14F-4D97-AF65-F5344CB8AC3E}">
        <p14:creationId xmlns:p14="http://schemas.microsoft.com/office/powerpoint/2010/main" val="1312664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PARAGRAPH 3</a:t>
            </a:r>
            <a:br>
              <a:rPr lang="en-US" dirty="0"/>
            </a:br>
            <a:r>
              <a:rPr lang="en-US" dirty="0"/>
              <a:t>Rebuttal/ Refutation</a:t>
            </a:r>
          </a:p>
        </p:txBody>
      </p:sp>
      <p:sp>
        <p:nvSpPr>
          <p:cNvPr id="3" name="Content Placeholder 2"/>
          <p:cNvSpPr>
            <a:spLocks noGrp="1"/>
          </p:cNvSpPr>
          <p:nvPr>
            <p:ph idx="1"/>
          </p:nvPr>
        </p:nvSpPr>
        <p:spPr/>
        <p:txBody>
          <a:bodyPr>
            <a:normAutofit/>
          </a:bodyPr>
          <a:lstStyle/>
          <a:p>
            <a:r>
              <a:rPr lang="en-US" sz="2800" b="1" u="sng" dirty="0"/>
              <a:t>Rebuttal/ Refutation – 1 point </a:t>
            </a:r>
            <a:r>
              <a:rPr lang="en-US" sz="2800" dirty="0"/>
              <a:t>– respond to an opposing or alternative perspective using refutation, concession, or rebuttal.</a:t>
            </a:r>
          </a:p>
          <a:p>
            <a:r>
              <a:rPr lang="en-US" sz="2800" dirty="0"/>
              <a:t>In order to earn the point for this portion, you  must demonstrate a correct understanding of the perspective and then refute or rebut the perspective.</a:t>
            </a:r>
          </a:p>
        </p:txBody>
      </p:sp>
    </p:spTree>
    <p:extLst>
      <p:ext uri="{BB962C8B-B14F-4D97-AF65-F5344CB8AC3E}">
        <p14:creationId xmlns:p14="http://schemas.microsoft.com/office/powerpoint/2010/main" val="4153458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 No’s</a:t>
            </a:r>
          </a:p>
        </p:txBody>
      </p:sp>
      <p:sp>
        <p:nvSpPr>
          <p:cNvPr id="3" name="Content Placeholder 2"/>
          <p:cNvSpPr>
            <a:spLocks noGrp="1"/>
          </p:cNvSpPr>
          <p:nvPr>
            <p:ph idx="1"/>
          </p:nvPr>
        </p:nvSpPr>
        <p:spPr/>
        <p:txBody>
          <a:bodyPr/>
          <a:lstStyle/>
          <a:p>
            <a:r>
              <a:rPr lang="en-US" dirty="0"/>
              <a:t>NEVER say, “I think….” or “I feel”</a:t>
            </a:r>
          </a:p>
          <a:p>
            <a:r>
              <a:rPr lang="en-US" dirty="0"/>
              <a:t>No double-dipping</a:t>
            </a:r>
          </a:p>
          <a:p>
            <a:r>
              <a:rPr lang="en-US" dirty="0"/>
              <a:t>No pronouns</a:t>
            </a:r>
          </a:p>
          <a:p>
            <a:r>
              <a:rPr lang="en-US" dirty="0"/>
              <a:t>No “government”</a:t>
            </a:r>
          </a:p>
          <a:p>
            <a:r>
              <a:rPr lang="en-US" dirty="0"/>
              <a:t>No “politicians”</a:t>
            </a:r>
          </a:p>
          <a:p>
            <a:r>
              <a:rPr lang="en-US"/>
              <a:t>Local/State governments </a:t>
            </a:r>
            <a:r>
              <a:rPr lang="en-US" dirty="0"/>
              <a:t>examples MUST be linked to Federal government</a:t>
            </a:r>
            <a:r>
              <a:rPr lang="en-US"/>
              <a:t>.  </a:t>
            </a:r>
            <a:endParaRPr lang="en-US" dirty="0"/>
          </a:p>
          <a:p>
            <a:endParaRPr lang="en-US" dirty="0"/>
          </a:p>
        </p:txBody>
      </p:sp>
    </p:spTree>
    <p:extLst>
      <p:ext uri="{BB962C8B-B14F-4D97-AF65-F5344CB8AC3E}">
        <p14:creationId xmlns:p14="http://schemas.microsoft.com/office/powerpoint/2010/main" val="245191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“Explain” requires you to </a:t>
            </a:r>
            <a:r>
              <a:rPr lang="en-US" i="1" u="sng" dirty="0"/>
              <a:t>define</a:t>
            </a:r>
            <a:r>
              <a:rPr lang="en-US" dirty="0"/>
              <a:t> and </a:t>
            </a:r>
            <a:r>
              <a:rPr lang="en-US" i="1" u="sng" dirty="0"/>
              <a:t>describe</a:t>
            </a:r>
            <a:r>
              <a:rPr lang="en-US" dirty="0"/>
              <a:t> the case, term, concept that you are trying to explain in order to earn the point for the question.  This ensures the reader that you truly know your stuff and are not trying to dupe them.  </a:t>
            </a:r>
          </a:p>
        </p:txBody>
      </p:sp>
    </p:spTree>
    <p:extLst>
      <p:ext uri="{BB962C8B-B14F-4D97-AF65-F5344CB8AC3E}">
        <p14:creationId xmlns:p14="http://schemas.microsoft.com/office/powerpoint/2010/main" val="1786257121"/>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303</TotalTime>
  <Words>876</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Corbel</vt:lpstr>
      <vt:lpstr>Wingdings 2</vt:lpstr>
      <vt:lpstr>Frame</vt:lpstr>
      <vt:lpstr>Writing the FRQs in 2019</vt:lpstr>
      <vt:lpstr>The Format is 100% Predictable</vt:lpstr>
      <vt:lpstr>Tips to Increase Success on the Argumentative Essay (FRQ #4)</vt:lpstr>
      <vt:lpstr>PARAGRAPH 1 The “CLAIM” or “THESIS”</vt:lpstr>
      <vt:lpstr>PARAGRAPH 2 Evidence and Reasoning (paragraph #2)</vt:lpstr>
      <vt:lpstr>PARAGRAPH 2 Evidence and Reasoning (paragraph #2) (Cont.)</vt:lpstr>
      <vt:lpstr>PARAGRAPH 3 Rebuttal/ Refutation</vt:lpstr>
      <vt:lpstr>No, No’s</vt:lpstr>
      <vt:lpstr>PowerPoint Presentation</vt:lpstr>
    </vt:vector>
  </TitlesOfParts>
  <Company>Fort Wayne Community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the FRQs in 2019</dc:title>
  <dc:creator>Grotemat,Evan</dc:creator>
  <cp:lastModifiedBy>David</cp:lastModifiedBy>
  <cp:revision>21</cp:revision>
  <dcterms:created xsi:type="dcterms:W3CDTF">2018-07-19T00:20:48Z</dcterms:created>
  <dcterms:modified xsi:type="dcterms:W3CDTF">2018-09-02T00:49:38Z</dcterms:modified>
</cp:coreProperties>
</file>