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7" r:id="rId3"/>
    <p:sldId id="260" r:id="rId4"/>
    <p:sldId id="258" r:id="rId5"/>
    <p:sldId id="259" r:id="rId6"/>
    <p:sldId id="268" r:id="rId7"/>
    <p:sldId id="293" r:id="rId8"/>
    <p:sldId id="266" r:id="rId9"/>
    <p:sldId id="271" r:id="rId10"/>
    <p:sldId id="272" r:id="rId11"/>
    <p:sldId id="290" r:id="rId12"/>
    <p:sldId id="273" r:id="rId13"/>
    <p:sldId id="275" r:id="rId14"/>
    <p:sldId id="276" r:id="rId15"/>
    <p:sldId id="291" r:id="rId16"/>
    <p:sldId id="277" r:id="rId17"/>
    <p:sldId id="278" r:id="rId18"/>
    <p:sldId id="280" r:id="rId19"/>
    <p:sldId id="279" r:id="rId20"/>
    <p:sldId id="282" r:id="rId21"/>
    <p:sldId id="283" r:id="rId22"/>
    <p:sldId id="284" r:id="rId23"/>
    <p:sldId id="285" r:id="rId24"/>
    <p:sldId id="286" r:id="rId25"/>
    <p:sldId id="287" r:id="rId26"/>
    <p:sldId id="288" r:id="rId27"/>
    <p:sldId id="292"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198"/>
      </p:cViewPr>
      <p:guideLst>
        <p:guide orient="horz" pos="2160"/>
        <p:guide pos="2880"/>
      </p:guideLst>
    </p:cSldViewPr>
  </p:slideViewPr>
  <p:notesTextViewPr>
    <p:cViewPr>
      <p:scale>
        <a:sx n="1" d="1"/>
        <a:sy n="1" d="1"/>
      </p:scale>
      <p:origin x="0" y="0"/>
    </p:cViewPr>
  </p:notesTextViewPr>
  <p:sorterViewPr>
    <p:cViewPr>
      <p:scale>
        <a:sx n="100" d="100"/>
        <a:sy n="100" d="100"/>
      </p:scale>
      <p:origin x="0" y="9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8DBE-F888-47E1-B510-E7F000B2DBEE}" type="datetimeFigureOut">
              <a:rPr lang="en-US" smtClean="0"/>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E3B71-3862-4DA4-8741-A2172E400E72}" type="slidenum">
              <a:rPr lang="en-US" smtClean="0"/>
              <a:t>‹#›</a:t>
            </a:fld>
            <a:endParaRPr lang="en-US"/>
          </a:p>
        </p:txBody>
      </p:sp>
    </p:spTree>
    <p:extLst>
      <p:ext uri="{BB962C8B-B14F-4D97-AF65-F5344CB8AC3E}">
        <p14:creationId xmlns:p14="http://schemas.microsoft.com/office/powerpoint/2010/main" val="21113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EA772-9B66-449A-9A96-8A94DDF76AE8}" type="slidenum">
              <a:rPr lang="en-US">
                <a:solidFill>
                  <a:prstClr val="black"/>
                </a:solidFill>
              </a:rPr>
              <a:pPr/>
              <a:t>6</a:t>
            </a:fld>
            <a:endParaRPr lang="en-US">
              <a:solidFill>
                <a:prstClr val="black"/>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Filmmakers too often dip into their script bags for the "Instant Arab Kit." For women, it contains belly dancers' outfits and veils; for men, it consists of kuffiyahs, flowing robes, sunglasses, scimitars, limousines and camels. Oil wells, sand dunes and souks set the scene. </a:t>
            </a:r>
          </a:p>
        </p:txBody>
      </p:sp>
    </p:spTree>
    <p:extLst>
      <p:ext uri="{BB962C8B-B14F-4D97-AF65-F5344CB8AC3E}">
        <p14:creationId xmlns:p14="http://schemas.microsoft.com/office/powerpoint/2010/main" val="29587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8BEC9-581B-4887-AD4F-BAA7BA3188B2}" type="slidenum">
              <a:rPr lang="en-US">
                <a:solidFill>
                  <a:prstClr val="black"/>
                </a:solidFill>
              </a:rPr>
              <a:pPr/>
              <a:t>10</a:t>
            </a:fld>
            <a:endParaRPr lang="en-US">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From the US census: Arabs are officially classified as White, yet in reality and practice, are treated as a minority.</a:t>
            </a:r>
            <a:br>
              <a:rPr lang="en-US" dirty="0"/>
            </a:br>
            <a:r>
              <a:rPr lang="en-US" dirty="0"/>
              <a:t>various studies over the years have found that Arab Americans tend to be economically above average. As such, the argument goes, there has been no real need on the part of the U.S. Census bureau to conduct this type of analysis.</a:t>
            </a:r>
            <a:br>
              <a:rPr lang="en-US" dirty="0"/>
            </a:br>
            <a:endParaRPr lang="en-US" dirty="0"/>
          </a:p>
        </p:txBody>
      </p:sp>
    </p:spTree>
    <p:extLst>
      <p:ext uri="{BB962C8B-B14F-4D97-AF65-F5344CB8AC3E}">
        <p14:creationId xmlns:p14="http://schemas.microsoft.com/office/powerpoint/2010/main" val="338226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6513E-C934-4294-A297-726B50B4408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365923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6513E-C934-4294-A297-726B50B4408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17098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6513E-C934-4294-A297-726B50B4408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421930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B50177F-5EAA-4975-B8BC-8BA069AA8F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994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5778" name="Freeform 2"/>
          <p:cNvSpPr>
            <a:spLocks/>
          </p:cNvSpPr>
          <p:nvPr/>
        </p:nvSpPr>
        <p:spPr bwMode="auto">
          <a:xfrm>
            <a:off x="838200" y="2273300"/>
            <a:ext cx="7772400" cy="1158875"/>
          </a:xfrm>
          <a:custGeom>
            <a:avLst/>
            <a:gdLst>
              <a:gd name="T0" fmla="*/ 266 w 4864"/>
              <a:gd name="T1" fmla="*/ 42 h 769"/>
              <a:gd name="T2" fmla="*/ 107 w 4864"/>
              <a:gd name="T3" fmla="*/ 103 h 769"/>
              <a:gd name="T4" fmla="*/ 69 w 4864"/>
              <a:gd name="T5" fmla="*/ 200 h 769"/>
              <a:gd name="T6" fmla="*/ 38 w 4864"/>
              <a:gd name="T7" fmla="*/ 235 h 769"/>
              <a:gd name="T8" fmla="*/ 15 w 4864"/>
              <a:gd name="T9" fmla="*/ 332 h 769"/>
              <a:gd name="T10" fmla="*/ 38 w 4864"/>
              <a:gd name="T11" fmla="*/ 447 h 769"/>
              <a:gd name="T12" fmla="*/ 198 w 4864"/>
              <a:gd name="T13" fmla="*/ 587 h 769"/>
              <a:gd name="T14" fmla="*/ 568 w 4864"/>
              <a:gd name="T15" fmla="*/ 655 h 769"/>
              <a:gd name="T16" fmla="*/ 928 w 4864"/>
              <a:gd name="T17" fmla="*/ 699 h 769"/>
              <a:gd name="T18" fmla="*/ 1751 w 4864"/>
              <a:gd name="T19" fmla="*/ 746 h 769"/>
              <a:gd name="T20" fmla="*/ 2388 w 4864"/>
              <a:gd name="T21" fmla="*/ 739 h 769"/>
              <a:gd name="T22" fmla="*/ 2624 w 4864"/>
              <a:gd name="T23" fmla="*/ 761 h 769"/>
              <a:gd name="T24" fmla="*/ 3030 w 4864"/>
              <a:gd name="T25" fmla="*/ 737 h 769"/>
              <a:gd name="T26" fmla="*/ 3707 w 4864"/>
              <a:gd name="T27" fmla="*/ 640 h 769"/>
              <a:gd name="T28" fmla="*/ 4057 w 4864"/>
              <a:gd name="T29" fmla="*/ 579 h 769"/>
              <a:gd name="T30" fmla="*/ 4225 w 4864"/>
              <a:gd name="T31" fmla="*/ 526 h 769"/>
              <a:gd name="T32" fmla="*/ 4331 w 4864"/>
              <a:gd name="T33" fmla="*/ 508 h 769"/>
              <a:gd name="T34" fmla="*/ 4225 w 4864"/>
              <a:gd name="T35" fmla="*/ 491 h 769"/>
              <a:gd name="T36" fmla="*/ 4346 w 4864"/>
              <a:gd name="T37" fmla="*/ 526 h 769"/>
              <a:gd name="T38" fmla="*/ 4643 w 4864"/>
              <a:gd name="T39" fmla="*/ 455 h 769"/>
              <a:gd name="T40" fmla="*/ 4849 w 4864"/>
              <a:gd name="T41" fmla="*/ 341 h 769"/>
              <a:gd name="T42" fmla="*/ 4674 w 4864"/>
              <a:gd name="T43" fmla="*/ 279 h 769"/>
              <a:gd name="T44" fmla="*/ 4110 w 4864"/>
              <a:gd name="T45" fmla="*/ 297 h 769"/>
              <a:gd name="T46" fmla="*/ 4293 w 4864"/>
              <a:gd name="T47" fmla="*/ 297 h 769"/>
              <a:gd name="T48" fmla="*/ 4651 w 4864"/>
              <a:gd name="T49" fmla="*/ 200 h 769"/>
              <a:gd name="T50" fmla="*/ 4514 w 4864"/>
              <a:gd name="T51" fmla="*/ 147 h 769"/>
              <a:gd name="T52" fmla="*/ 3920 w 4864"/>
              <a:gd name="T53" fmla="*/ 174 h 769"/>
              <a:gd name="T54" fmla="*/ 3966 w 4864"/>
              <a:gd name="T55" fmla="*/ 147 h 769"/>
              <a:gd name="T56" fmla="*/ 3578 w 4864"/>
              <a:gd name="T57" fmla="*/ 121 h 769"/>
              <a:gd name="T58" fmla="*/ 3159 w 4864"/>
              <a:gd name="T59" fmla="*/ 165 h 769"/>
              <a:gd name="T60" fmla="*/ 2260 w 4864"/>
              <a:gd name="T61" fmla="*/ 187 h 769"/>
              <a:gd name="T62" fmla="*/ 1880 w 4864"/>
              <a:gd name="T63" fmla="*/ 175 h 769"/>
              <a:gd name="T64" fmla="*/ 1460 w 4864"/>
              <a:gd name="T65" fmla="*/ 175 h 769"/>
              <a:gd name="T66" fmla="*/ 967 w 4864"/>
              <a:gd name="T67" fmla="*/ 130 h 769"/>
              <a:gd name="T68" fmla="*/ 746 w 4864"/>
              <a:gd name="T69" fmla="*/ 59 h 769"/>
              <a:gd name="T70" fmla="*/ 472 w 4864"/>
              <a:gd name="T71" fmla="*/ 6 h 769"/>
              <a:gd name="T72" fmla="*/ 306 w 4864"/>
              <a:gd name="T73" fmla="*/ 4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chemeClr val="accent1"/>
              </a:gs>
              <a:gs pos="100000">
                <a:schemeClr val="accent1">
                  <a:gamma/>
                  <a:tint val="48627"/>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5779" name="Rectangle 3"/>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75780" name="Rectangle 4"/>
          <p:cNvSpPr>
            <a:spLocks noGrp="1" noChangeArrowheads="1"/>
          </p:cNvSpPr>
          <p:nvPr>
            <p:ph type="subTitle" sz="quarter" idx="1"/>
          </p:nvPr>
        </p:nvSpPr>
        <p:spPr>
          <a:xfrm>
            <a:off x="1371600" y="3886200"/>
            <a:ext cx="6400800" cy="1752600"/>
          </a:xfrm>
        </p:spPr>
        <p:txBody>
          <a:bodyPr/>
          <a:lstStyle>
            <a:lvl1pPr marL="0" indent="0" algn="ctr">
              <a:buFont typeface="Wingdings 2" pitchFamily="18" charset="2"/>
              <a:buNone/>
              <a:defRPr sz="2400"/>
            </a:lvl1pPr>
          </a:lstStyle>
          <a:p>
            <a:pPr lvl="0"/>
            <a:r>
              <a:rPr lang="en-US" noProof="0" smtClean="0"/>
              <a:t>Click to edit Master subtitle style</a:t>
            </a:r>
          </a:p>
        </p:txBody>
      </p:sp>
      <p:sp>
        <p:nvSpPr>
          <p:cNvPr id="75781" name="Rectangle 5"/>
          <p:cNvSpPr>
            <a:spLocks noGrp="1" noChangeArrowheads="1"/>
          </p:cNvSpPr>
          <p:nvPr>
            <p:ph type="dt" sz="quarter" idx="2"/>
          </p:nvPr>
        </p:nvSpPr>
        <p:spPr/>
        <p:txBody>
          <a:bodyPr/>
          <a:lstStyle>
            <a:lvl1pPr>
              <a:defRPr/>
            </a:lvl1pPr>
          </a:lstStyle>
          <a:p>
            <a:endParaRPr lang="en-US">
              <a:solidFill>
                <a:srgbClr val="000000"/>
              </a:solidFill>
            </a:endParaRPr>
          </a:p>
        </p:txBody>
      </p:sp>
      <p:sp>
        <p:nvSpPr>
          <p:cNvPr id="7578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5783" name="Rectangle 7"/>
          <p:cNvSpPr>
            <a:spLocks noGrp="1" noChangeArrowheads="1"/>
          </p:cNvSpPr>
          <p:nvPr>
            <p:ph type="sldNum" sz="quarter" idx="4"/>
          </p:nvPr>
        </p:nvSpPr>
        <p:spPr/>
        <p:txBody>
          <a:bodyPr/>
          <a:lstStyle>
            <a:lvl1pPr>
              <a:defRPr/>
            </a:lvl1pPr>
          </a:lstStyle>
          <a:p>
            <a:fld id="{6D8CCD22-27D4-49A7-A952-B551DCDC52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800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B1BD33-C467-40E0-AFD6-139C791506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198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D8954E-3460-408D-9DB4-C01E19549F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773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1367AC-3129-43B9-905C-BD5848A6A5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4476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113BFF8-3320-4FBD-A25F-AEDC52FA66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499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FF6D8BB-7E38-4A0D-81EF-D2584C65CE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0699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AE11827-9011-4E32-8F4F-2EE318AC7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109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6513E-C934-4294-A297-726B50B4408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4072645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400AB8-133C-4BEF-9582-0F4CC5B20A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097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467FE28-2C65-4910-9998-018E18C14C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5286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195F91-B1FE-47CB-B1D7-A1A66667E7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788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E493FF-4CC4-4DEB-B6D4-F880359443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4309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B50177F-5EAA-4975-B8BC-8BA069AA8F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584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6513E-C934-4294-A297-726B50B44081}" type="datetimeFigureOut">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40130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6513E-C934-4294-A297-726B50B44081}"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250424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6513E-C934-4294-A297-726B50B44081}" type="datetimeFigureOut">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58523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6513E-C934-4294-A297-726B50B44081}" type="datetimeFigureOut">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187038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6513E-C934-4294-A297-726B50B44081}" type="datetimeFigureOut">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63142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6513E-C934-4294-A297-726B50B44081}"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347540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6513E-C934-4294-A297-726B50B44081}" type="datetimeFigureOut">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50E73-D2F7-4F32-80BB-8029BB94CDDB}" type="slidenum">
              <a:rPr lang="en-US" smtClean="0"/>
              <a:t>‹#›</a:t>
            </a:fld>
            <a:endParaRPr lang="en-US"/>
          </a:p>
        </p:txBody>
      </p:sp>
    </p:spTree>
    <p:extLst>
      <p:ext uri="{BB962C8B-B14F-4D97-AF65-F5344CB8AC3E}">
        <p14:creationId xmlns:p14="http://schemas.microsoft.com/office/powerpoint/2010/main" val="95449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6513E-C934-4294-A297-726B50B44081}" type="datetimeFigureOut">
              <a:rPr lang="en-US" smtClean="0"/>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50E73-D2F7-4F32-80BB-8029BB94CDDB}" type="slidenum">
              <a:rPr lang="en-US" smtClean="0"/>
              <a:t>‹#›</a:t>
            </a:fld>
            <a:endParaRPr lang="en-US"/>
          </a:p>
        </p:txBody>
      </p:sp>
    </p:spTree>
    <p:extLst>
      <p:ext uri="{BB962C8B-B14F-4D97-AF65-F5344CB8AC3E}">
        <p14:creationId xmlns:p14="http://schemas.microsoft.com/office/powerpoint/2010/main" val="244740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74754" name="Freeform 2"/>
          <p:cNvSpPr>
            <a:spLocks/>
          </p:cNvSpPr>
          <p:nvPr/>
        </p:nvSpPr>
        <p:spPr bwMode="auto">
          <a:xfrm>
            <a:off x="685800" y="228600"/>
            <a:ext cx="8153400" cy="1158875"/>
          </a:xfrm>
          <a:custGeom>
            <a:avLst/>
            <a:gdLst>
              <a:gd name="T0" fmla="*/ 266 w 4864"/>
              <a:gd name="T1" fmla="*/ 42 h 769"/>
              <a:gd name="T2" fmla="*/ 107 w 4864"/>
              <a:gd name="T3" fmla="*/ 103 h 769"/>
              <a:gd name="T4" fmla="*/ 69 w 4864"/>
              <a:gd name="T5" fmla="*/ 200 h 769"/>
              <a:gd name="T6" fmla="*/ 38 w 4864"/>
              <a:gd name="T7" fmla="*/ 235 h 769"/>
              <a:gd name="T8" fmla="*/ 15 w 4864"/>
              <a:gd name="T9" fmla="*/ 332 h 769"/>
              <a:gd name="T10" fmla="*/ 38 w 4864"/>
              <a:gd name="T11" fmla="*/ 447 h 769"/>
              <a:gd name="T12" fmla="*/ 198 w 4864"/>
              <a:gd name="T13" fmla="*/ 587 h 769"/>
              <a:gd name="T14" fmla="*/ 568 w 4864"/>
              <a:gd name="T15" fmla="*/ 655 h 769"/>
              <a:gd name="T16" fmla="*/ 928 w 4864"/>
              <a:gd name="T17" fmla="*/ 699 h 769"/>
              <a:gd name="T18" fmla="*/ 1751 w 4864"/>
              <a:gd name="T19" fmla="*/ 746 h 769"/>
              <a:gd name="T20" fmla="*/ 2388 w 4864"/>
              <a:gd name="T21" fmla="*/ 739 h 769"/>
              <a:gd name="T22" fmla="*/ 2624 w 4864"/>
              <a:gd name="T23" fmla="*/ 761 h 769"/>
              <a:gd name="T24" fmla="*/ 3030 w 4864"/>
              <a:gd name="T25" fmla="*/ 737 h 769"/>
              <a:gd name="T26" fmla="*/ 3707 w 4864"/>
              <a:gd name="T27" fmla="*/ 640 h 769"/>
              <a:gd name="T28" fmla="*/ 4057 w 4864"/>
              <a:gd name="T29" fmla="*/ 579 h 769"/>
              <a:gd name="T30" fmla="*/ 4225 w 4864"/>
              <a:gd name="T31" fmla="*/ 526 h 769"/>
              <a:gd name="T32" fmla="*/ 4331 w 4864"/>
              <a:gd name="T33" fmla="*/ 508 h 769"/>
              <a:gd name="T34" fmla="*/ 4225 w 4864"/>
              <a:gd name="T35" fmla="*/ 491 h 769"/>
              <a:gd name="T36" fmla="*/ 4346 w 4864"/>
              <a:gd name="T37" fmla="*/ 526 h 769"/>
              <a:gd name="T38" fmla="*/ 4643 w 4864"/>
              <a:gd name="T39" fmla="*/ 455 h 769"/>
              <a:gd name="T40" fmla="*/ 4849 w 4864"/>
              <a:gd name="T41" fmla="*/ 341 h 769"/>
              <a:gd name="T42" fmla="*/ 4674 w 4864"/>
              <a:gd name="T43" fmla="*/ 279 h 769"/>
              <a:gd name="T44" fmla="*/ 4110 w 4864"/>
              <a:gd name="T45" fmla="*/ 297 h 769"/>
              <a:gd name="T46" fmla="*/ 4293 w 4864"/>
              <a:gd name="T47" fmla="*/ 297 h 769"/>
              <a:gd name="T48" fmla="*/ 4651 w 4864"/>
              <a:gd name="T49" fmla="*/ 200 h 769"/>
              <a:gd name="T50" fmla="*/ 4514 w 4864"/>
              <a:gd name="T51" fmla="*/ 147 h 769"/>
              <a:gd name="T52" fmla="*/ 3920 w 4864"/>
              <a:gd name="T53" fmla="*/ 174 h 769"/>
              <a:gd name="T54" fmla="*/ 3966 w 4864"/>
              <a:gd name="T55" fmla="*/ 147 h 769"/>
              <a:gd name="T56" fmla="*/ 3578 w 4864"/>
              <a:gd name="T57" fmla="*/ 121 h 769"/>
              <a:gd name="T58" fmla="*/ 3159 w 4864"/>
              <a:gd name="T59" fmla="*/ 165 h 769"/>
              <a:gd name="T60" fmla="*/ 2260 w 4864"/>
              <a:gd name="T61" fmla="*/ 187 h 769"/>
              <a:gd name="T62" fmla="*/ 1880 w 4864"/>
              <a:gd name="T63" fmla="*/ 175 h 769"/>
              <a:gd name="T64" fmla="*/ 1460 w 4864"/>
              <a:gd name="T65" fmla="*/ 175 h 769"/>
              <a:gd name="T66" fmla="*/ 967 w 4864"/>
              <a:gd name="T67" fmla="*/ 130 h 769"/>
              <a:gd name="T68" fmla="*/ 746 w 4864"/>
              <a:gd name="T69" fmla="*/ 59 h 769"/>
              <a:gd name="T70" fmla="*/ 472 w 4864"/>
              <a:gd name="T71" fmla="*/ 6 h 769"/>
              <a:gd name="T72" fmla="*/ 306 w 4864"/>
              <a:gd name="T73" fmla="*/ 4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chemeClr val="accent1"/>
              </a:gs>
              <a:gs pos="100000">
                <a:schemeClr val="accent1">
                  <a:gamma/>
                  <a:tint val="39216"/>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7475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굴림" pitchFamily="34" charset="-127"/>
              </a:defRPr>
            </a:lvl1pPr>
          </a:lstStyle>
          <a:p>
            <a:pPr fontAlgn="base">
              <a:spcBef>
                <a:spcPct val="0"/>
              </a:spcBef>
              <a:spcAft>
                <a:spcPct val="0"/>
              </a:spcAft>
            </a:pPr>
            <a:endParaRPr lang="en-US">
              <a:solidFill>
                <a:srgbClr val="000000"/>
              </a:solidFill>
            </a:endParaRPr>
          </a:p>
        </p:txBody>
      </p:sp>
      <p:sp>
        <p:nvSpPr>
          <p:cNvPr id="7475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굴림" pitchFamily="34" charset="-127"/>
              </a:defRPr>
            </a:lvl1pPr>
          </a:lstStyle>
          <a:p>
            <a:pPr fontAlgn="base">
              <a:spcBef>
                <a:spcPct val="0"/>
              </a:spcBef>
              <a:spcAft>
                <a:spcPct val="0"/>
              </a:spcAft>
            </a:pPr>
            <a:endParaRPr lang="en-US">
              <a:solidFill>
                <a:srgbClr val="000000"/>
              </a:solidFill>
            </a:endParaRPr>
          </a:p>
        </p:txBody>
      </p:sp>
      <p:sp>
        <p:nvSpPr>
          <p:cNvPr id="7475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굴림" pitchFamily="34" charset="-127"/>
              </a:defRPr>
            </a:lvl1pPr>
          </a:lstStyle>
          <a:p>
            <a:pPr fontAlgn="base">
              <a:spcBef>
                <a:spcPct val="0"/>
              </a:spcBef>
              <a:spcAft>
                <a:spcPct val="0"/>
              </a:spcAft>
            </a:pPr>
            <a:fld id="{22A0A9C9-854C-4748-82AD-4E20AC28C3B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84552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Georgia" pitchFamily="18" charset="0"/>
        </a:defRPr>
      </a:lvl2pPr>
      <a:lvl3pPr algn="ctr" rtl="0" fontAlgn="base">
        <a:spcBef>
          <a:spcPct val="0"/>
        </a:spcBef>
        <a:spcAft>
          <a:spcPct val="0"/>
        </a:spcAft>
        <a:defRPr sz="4000">
          <a:solidFill>
            <a:schemeClr val="tx2"/>
          </a:solidFill>
          <a:latin typeface="Georgia" pitchFamily="18" charset="0"/>
        </a:defRPr>
      </a:lvl3pPr>
      <a:lvl4pPr algn="ctr" rtl="0" fontAlgn="base">
        <a:spcBef>
          <a:spcPct val="0"/>
        </a:spcBef>
        <a:spcAft>
          <a:spcPct val="0"/>
        </a:spcAft>
        <a:defRPr sz="4000">
          <a:solidFill>
            <a:schemeClr val="tx2"/>
          </a:solidFill>
          <a:latin typeface="Georgia" pitchFamily="18" charset="0"/>
        </a:defRPr>
      </a:lvl4pPr>
      <a:lvl5pPr algn="ctr" rtl="0" fontAlgn="base">
        <a:spcBef>
          <a:spcPct val="0"/>
        </a:spcBef>
        <a:spcAft>
          <a:spcPct val="0"/>
        </a:spcAft>
        <a:defRPr sz="4000">
          <a:solidFill>
            <a:schemeClr val="tx2"/>
          </a:solidFill>
          <a:latin typeface="Georgia" pitchFamily="18" charset="0"/>
        </a:defRPr>
      </a:lvl5pPr>
      <a:lvl6pPr marL="457200" algn="ctr" rtl="0" fontAlgn="base">
        <a:spcBef>
          <a:spcPct val="0"/>
        </a:spcBef>
        <a:spcAft>
          <a:spcPct val="0"/>
        </a:spcAft>
        <a:defRPr sz="4000">
          <a:solidFill>
            <a:schemeClr val="tx2"/>
          </a:solidFill>
          <a:latin typeface="Georgia" pitchFamily="18" charset="0"/>
        </a:defRPr>
      </a:lvl6pPr>
      <a:lvl7pPr marL="914400" algn="ctr" rtl="0" fontAlgn="base">
        <a:spcBef>
          <a:spcPct val="0"/>
        </a:spcBef>
        <a:spcAft>
          <a:spcPct val="0"/>
        </a:spcAft>
        <a:defRPr sz="4000">
          <a:solidFill>
            <a:schemeClr val="tx2"/>
          </a:solidFill>
          <a:latin typeface="Georgia" pitchFamily="18" charset="0"/>
        </a:defRPr>
      </a:lvl7pPr>
      <a:lvl8pPr marL="1371600" algn="ctr" rtl="0" fontAlgn="base">
        <a:spcBef>
          <a:spcPct val="0"/>
        </a:spcBef>
        <a:spcAft>
          <a:spcPct val="0"/>
        </a:spcAft>
        <a:defRPr sz="4000">
          <a:solidFill>
            <a:schemeClr val="tx2"/>
          </a:solidFill>
          <a:latin typeface="Georgia" pitchFamily="18" charset="0"/>
        </a:defRPr>
      </a:lvl8pPr>
      <a:lvl9pPr marL="1828800" algn="ctr" rtl="0" fontAlgn="base">
        <a:spcBef>
          <a:spcPct val="0"/>
        </a:spcBef>
        <a:spcAft>
          <a:spcPct val="0"/>
        </a:spcAft>
        <a:defRPr sz="4000">
          <a:solidFill>
            <a:schemeClr val="tx2"/>
          </a:solidFill>
          <a:latin typeface="Georgia" pitchFamily="18" charset="0"/>
        </a:defRPr>
      </a:lvl9pPr>
    </p:titleStyle>
    <p:bodyStyle>
      <a:lvl1pPr marL="342900" indent="-342900" algn="l" rtl="0" fontAlgn="base">
        <a:spcBef>
          <a:spcPct val="20000"/>
        </a:spcBef>
        <a:spcAft>
          <a:spcPct val="0"/>
        </a:spcAft>
        <a:buClr>
          <a:schemeClr val="accent1"/>
        </a:buClr>
        <a:buSzPct val="80000"/>
        <a:buFont typeface="Wingdings 2" pitchFamily="18" charset="2"/>
        <a:buBlip>
          <a:blip r:embed="rId14"/>
        </a:buBlip>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2" pitchFamily="18" charset="2"/>
        <a:buChar char=""/>
        <a:defRPr sz="2800">
          <a:solidFill>
            <a:schemeClr val="tx1"/>
          </a:solidFill>
          <a:latin typeface="+mn-lt"/>
        </a:defRPr>
      </a:lvl2pPr>
      <a:lvl3pPr marL="1022350" indent="-350838" algn="l" rtl="0" fontAlgn="base">
        <a:spcBef>
          <a:spcPct val="20000"/>
        </a:spcBef>
        <a:spcAft>
          <a:spcPct val="0"/>
        </a:spcAft>
        <a:buClr>
          <a:schemeClr val="hlink"/>
        </a:buClr>
        <a:buSzPct val="65000"/>
        <a:buFont typeface="Wingdings 2" pitchFamily="18" charset="2"/>
        <a:buChar char=""/>
        <a:defRPr sz="24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2" pitchFamily="18" charset="2"/>
        <a:buChar char=""/>
        <a:defRPr sz="2000">
          <a:solidFill>
            <a:schemeClr val="tx1"/>
          </a:solidFill>
          <a:latin typeface="+mn-lt"/>
        </a:defRPr>
      </a:lvl4pPr>
      <a:lvl5pPr marL="1681163" indent="-339725" algn="l" rtl="0" fontAlgn="base">
        <a:spcBef>
          <a:spcPct val="20000"/>
        </a:spcBef>
        <a:spcAft>
          <a:spcPct val="0"/>
        </a:spcAft>
        <a:buClr>
          <a:schemeClr val="hlink"/>
        </a:buClr>
        <a:buSzPct val="75000"/>
        <a:buFont typeface="Wingdings 2" pitchFamily="18" charset="2"/>
        <a:buChar char=""/>
        <a:defRPr sz="2000">
          <a:solidFill>
            <a:schemeClr val="tx1"/>
          </a:solidFill>
          <a:latin typeface="+mn-lt"/>
        </a:defRPr>
      </a:lvl5pPr>
      <a:lvl6pPr marL="2138363" indent="-339725" algn="l" rtl="0" fontAlgn="base">
        <a:spcBef>
          <a:spcPct val="20000"/>
        </a:spcBef>
        <a:spcAft>
          <a:spcPct val="0"/>
        </a:spcAft>
        <a:buClr>
          <a:schemeClr val="hlink"/>
        </a:buClr>
        <a:buSzPct val="75000"/>
        <a:buFont typeface="Wingdings 2" pitchFamily="18" charset="2"/>
        <a:buChar char=""/>
        <a:defRPr sz="2000">
          <a:solidFill>
            <a:schemeClr val="tx1"/>
          </a:solidFill>
          <a:latin typeface="+mn-lt"/>
        </a:defRPr>
      </a:lvl6pPr>
      <a:lvl7pPr marL="2595563" indent="-339725" algn="l" rtl="0" fontAlgn="base">
        <a:spcBef>
          <a:spcPct val="20000"/>
        </a:spcBef>
        <a:spcAft>
          <a:spcPct val="0"/>
        </a:spcAft>
        <a:buClr>
          <a:schemeClr val="hlink"/>
        </a:buClr>
        <a:buSzPct val="75000"/>
        <a:buFont typeface="Wingdings 2" pitchFamily="18" charset="2"/>
        <a:buChar char=""/>
        <a:defRPr sz="2000">
          <a:solidFill>
            <a:schemeClr val="tx1"/>
          </a:solidFill>
          <a:latin typeface="+mn-lt"/>
        </a:defRPr>
      </a:lvl7pPr>
      <a:lvl8pPr marL="3052763" indent="-339725" algn="l" rtl="0" fontAlgn="base">
        <a:spcBef>
          <a:spcPct val="20000"/>
        </a:spcBef>
        <a:spcAft>
          <a:spcPct val="0"/>
        </a:spcAft>
        <a:buClr>
          <a:schemeClr val="hlink"/>
        </a:buClr>
        <a:buSzPct val="75000"/>
        <a:buFont typeface="Wingdings 2" pitchFamily="18" charset="2"/>
        <a:buChar char=""/>
        <a:defRPr sz="2000">
          <a:solidFill>
            <a:schemeClr val="tx1"/>
          </a:solidFill>
          <a:latin typeface="+mn-lt"/>
        </a:defRPr>
      </a:lvl8pPr>
      <a:lvl9pPr marL="3509963" indent="-339725" algn="l" rtl="0" fontAlgn="base">
        <a:spcBef>
          <a:spcPct val="20000"/>
        </a:spcBef>
        <a:spcAft>
          <a:spcPct val="0"/>
        </a:spcAft>
        <a:buClr>
          <a:schemeClr val="hlink"/>
        </a:buClr>
        <a:buSzPct val="7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imdb.com/gallery/granitz/3243/Events/3243/OmarSharif_Grani_5244831_400.jpg?path=pgallery&amp;path_key=Sharif,%20Omar" TargetMode="External"/><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6.png"/><Relationship Id="rId21" Type="http://schemas.openxmlformats.org/officeDocument/2006/relationships/image" Target="../media/image32.jpeg"/><Relationship Id="rId7" Type="http://schemas.openxmlformats.org/officeDocument/2006/relationships/image" Target="../media/image20.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2.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image" Target="../media/image19.jpeg"/><Relationship Id="rId11" Type="http://schemas.openxmlformats.org/officeDocument/2006/relationships/hyperlink" Target="http://www.casafree.com/modules/xcgal/thumbnails.php?album=152" TargetMode="External"/><Relationship Id="rId5" Type="http://schemas.openxmlformats.org/officeDocument/2006/relationships/image" Target="../media/image18.jpeg"/><Relationship Id="rId15" Type="http://schemas.openxmlformats.org/officeDocument/2006/relationships/image" Target="../media/image26.jpeg"/><Relationship Id="rId10" Type="http://schemas.openxmlformats.org/officeDocument/2006/relationships/image" Target="../media/image22.jpeg"/><Relationship Id="rId19" Type="http://schemas.openxmlformats.org/officeDocument/2006/relationships/image" Target="../media/image30.jpeg"/><Relationship Id="rId4" Type="http://schemas.openxmlformats.org/officeDocument/2006/relationships/image" Target="../media/image17.png"/><Relationship Id="rId9" Type="http://schemas.openxmlformats.org/officeDocument/2006/relationships/image" Target="../media/image21.jpeg"/><Relationship Id="rId14" Type="http://schemas.openxmlformats.org/officeDocument/2006/relationships/image" Target="../media/image25.jpeg"/><Relationship Id="rId22" Type="http://schemas.openxmlformats.org/officeDocument/2006/relationships/image" Target="../media/image3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1000"/>
              </a:spcAft>
            </a:pPr>
            <a:r>
              <a:rPr lang="en-US" dirty="0">
                <a:ea typeface="Calibri"/>
                <a:cs typeface="Arial"/>
              </a:rPr>
              <a:t>WHERE IS THE ARAB WORLD? </a:t>
            </a:r>
          </a:p>
        </p:txBody>
      </p:sp>
      <p:pic>
        <p:nvPicPr>
          <p:cNvPr id="4" name="Content Placeholder 3"/>
          <p:cNvPicPr>
            <a:picLocks noGrp="1"/>
          </p:cNvPicPr>
          <p:nvPr>
            <p:ph idx="1"/>
          </p:nvPr>
        </p:nvPicPr>
        <p:blipFill>
          <a:blip r:embed="rId2"/>
          <a:stretch>
            <a:fillRect/>
          </a:stretch>
        </p:blipFill>
        <p:spPr>
          <a:xfrm>
            <a:off x="5105400" y="1752600"/>
            <a:ext cx="3962400" cy="3200400"/>
          </a:xfrm>
          <a:prstGeom prst="rect">
            <a:avLst/>
          </a:prstGeom>
        </p:spPr>
      </p:pic>
      <p:sp>
        <p:nvSpPr>
          <p:cNvPr id="5" name="Rectangle 4"/>
          <p:cNvSpPr/>
          <p:nvPr/>
        </p:nvSpPr>
        <p:spPr>
          <a:xfrm>
            <a:off x="533400" y="1628764"/>
            <a:ext cx="4648200" cy="4442948"/>
          </a:xfrm>
          <a:prstGeom prst="rect">
            <a:avLst/>
          </a:prstGeom>
        </p:spPr>
        <p:txBody>
          <a:bodyPr wrap="square">
            <a:spAutoFit/>
          </a:bodyPr>
          <a:lstStyle/>
          <a:p>
            <a:pPr>
              <a:lnSpc>
                <a:spcPct val="115000"/>
              </a:lnSpc>
              <a:spcAft>
                <a:spcPts val="1000"/>
              </a:spcAft>
            </a:pPr>
            <a:r>
              <a:rPr lang="en-US" sz="2400" b="1" dirty="0">
                <a:ea typeface="Calibri"/>
                <a:cs typeface="Arial"/>
              </a:rPr>
              <a:t>The Arab world stretches from Morocco across </a:t>
            </a:r>
          </a:p>
          <a:p>
            <a:pPr>
              <a:lnSpc>
                <a:spcPct val="115000"/>
              </a:lnSpc>
              <a:spcAft>
                <a:spcPts val="1000"/>
              </a:spcAft>
            </a:pPr>
            <a:r>
              <a:rPr lang="en-US" sz="2400" b="1" dirty="0">
                <a:ea typeface="Calibri"/>
                <a:cs typeface="Arial"/>
              </a:rPr>
              <a:t>Northern Africa to the Persian Gulf. The Arab world </a:t>
            </a:r>
            <a:r>
              <a:rPr lang="en-US" sz="2400" b="1" dirty="0" smtClean="0">
                <a:ea typeface="Calibri"/>
                <a:cs typeface="Arial"/>
              </a:rPr>
              <a:t>is </a:t>
            </a:r>
            <a:r>
              <a:rPr lang="en-US" sz="2400" b="1" dirty="0">
                <a:ea typeface="Calibri"/>
                <a:cs typeface="Arial"/>
              </a:rPr>
              <a:t>more or less equal to the area known as the </a:t>
            </a:r>
            <a:r>
              <a:rPr lang="en-US" sz="2400" b="1" dirty="0" smtClean="0">
                <a:ea typeface="Calibri"/>
                <a:cs typeface="Arial"/>
              </a:rPr>
              <a:t>Middle </a:t>
            </a:r>
            <a:r>
              <a:rPr lang="en-US" sz="2400" b="1" dirty="0">
                <a:ea typeface="Calibri"/>
                <a:cs typeface="Arial"/>
              </a:rPr>
              <a:t>East and North Africa (MENA). Although this </a:t>
            </a:r>
            <a:r>
              <a:rPr lang="en-US" sz="2400" b="1" dirty="0" smtClean="0">
                <a:ea typeface="Calibri"/>
                <a:cs typeface="Arial"/>
              </a:rPr>
              <a:t>excludes </a:t>
            </a:r>
            <a:r>
              <a:rPr lang="en-US" sz="2400" b="1" dirty="0">
                <a:ea typeface="Calibri"/>
                <a:cs typeface="Arial"/>
              </a:rPr>
              <a:t>Somalia, Djibouti, and the Comoros Islands </a:t>
            </a:r>
            <a:r>
              <a:rPr lang="en-US" sz="2400" b="1" dirty="0" smtClean="0">
                <a:ea typeface="Calibri"/>
                <a:cs typeface="Arial"/>
              </a:rPr>
              <a:t>which </a:t>
            </a:r>
            <a:r>
              <a:rPr lang="en-US" sz="2400" b="1" dirty="0">
                <a:ea typeface="Calibri"/>
                <a:cs typeface="Arial"/>
              </a:rPr>
              <a:t>are part of the Arab </a:t>
            </a:r>
            <a:r>
              <a:rPr lang="en-US" sz="2400" b="1" dirty="0" smtClean="0">
                <a:ea typeface="Calibri"/>
                <a:cs typeface="Arial"/>
              </a:rPr>
              <a:t>league. </a:t>
            </a:r>
            <a:endParaRPr lang="en-US" sz="2400" b="1" dirty="0">
              <a:ea typeface="Calibri"/>
              <a:cs typeface="Arial"/>
            </a:endParaRPr>
          </a:p>
        </p:txBody>
      </p:sp>
    </p:spTree>
    <p:extLst>
      <p:ext uri="{BB962C8B-B14F-4D97-AF65-F5344CB8AC3E}">
        <p14:creationId xmlns:p14="http://schemas.microsoft.com/office/powerpoint/2010/main" val="2528943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67000" y="2133600"/>
            <a:ext cx="3124200" cy="457200"/>
          </a:xfrm>
        </p:spPr>
        <p:txBody>
          <a:bodyPr/>
          <a:lstStyle/>
          <a:p>
            <a:r>
              <a:rPr lang="en-US" sz="3600">
                <a:solidFill>
                  <a:srgbClr val="669900"/>
                </a:solidFill>
                <a:latin typeface="Calligrapher" pitchFamily="2" charset="0"/>
              </a:rPr>
              <a:t>Who is Arab?</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981200"/>
            <a:ext cx="129698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63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2400"/>
            <a:ext cx="1052513" cy="1533525"/>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descr="Arab man (Ira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0"/>
            <a:ext cx="143033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descr="Arab man (Egy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200400"/>
            <a:ext cx="131603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6331" name="Picture 11" descr="Arab woman (Saudi Arab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3589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6333" name="Picture 13" descr="th-OmarSharif_Grani_5244831_400">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4114800"/>
            <a:ext cx="129063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6335" name="Picture 15" descr="la voilé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57200"/>
            <a:ext cx="12096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6337" name="Picture 17" descr="thumb_peree">
            <a:hlinkClick r:id="rId11" tooltip="Famille royal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2057400"/>
            <a:ext cx="13716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56339" name="Picture 19" descr="Faten Hamam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5143500"/>
            <a:ext cx="1428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6341" name="Picture 21" descr="Fazza3 Sheikh Hamdan prince de Duba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029200"/>
            <a:ext cx="14478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descr="Manute Bol Pictur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362200"/>
            <a:ext cx="130651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6349" name="Picture 29" descr="Zinedine Zida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5600" y="4876800"/>
            <a:ext cx="1333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6350" name="Picture 30" descr="faces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6600" y="0"/>
            <a:ext cx="1238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6351" name="Picture 31" descr="faces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68463" y="609600"/>
            <a:ext cx="107473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6352" name="Picture 32" descr="faces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19600" y="2971800"/>
            <a:ext cx="112553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6353" name="Picture 33" descr="femmes_maure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00200" y="2589213"/>
            <a:ext cx="2667000" cy="1792287"/>
          </a:xfrm>
          <a:prstGeom prst="rect">
            <a:avLst/>
          </a:prstGeom>
          <a:noFill/>
          <a:extLst>
            <a:ext uri="{909E8E84-426E-40DD-AFC4-6F175D3DCCD1}">
              <a14:hiddenFill xmlns:a14="http://schemas.microsoft.com/office/drawing/2010/main">
                <a:solidFill>
                  <a:srgbClr val="FFFFFF"/>
                </a:solidFill>
              </a14:hiddenFill>
            </a:ext>
          </a:extLst>
        </p:spPr>
      </p:pic>
      <p:pic>
        <p:nvPicPr>
          <p:cNvPr id="56354" name="Picture 34" descr="joueuse_imzad_al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67200" y="4953000"/>
            <a:ext cx="14065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6355" name="Picture 35" descr="faces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0" y="4495800"/>
            <a:ext cx="13462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08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Children</a:t>
            </a:r>
            <a:endParaRPr lang="en-US" b="1" dirty="0">
              <a:solidFill>
                <a:srgbClr val="FFFF00"/>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b="1" dirty="0" smtClean="0">
                <a:solidFill>
                  <a:srgbClr val="FFFF00"/>
                </a:solidFill>
                <a:ea typeface="Calibri"/>
                <a:cs typeface="Arial"/>
              </a:rPr>
              <a:t>1-</a:t>
            </a:r>
            <a:r>
              <a:rPr lang="en-US" dirty="0" smtClean="0">
                <a:ea typeface="Calibri"/>
                <a:cs typeface="Arial"/>
              </a:rPr>
              <a:t> </a:t>
            </a:r>
            <a:r>
              <a:rPr lang="en-US" b="1" dirty="0" smtClean="0">
                <a:ea typeface="Calibri"/>
                <a:cs typeface="Arial"/>
              </a:rPr>
              <a:t>Male </a:t>
            </a:r>
            <a:r>
              <a:rPr lang="en-US" b="1" dirty="0">
                <a:ea typeface="Calibri"/>
                <a:cs typeface="Arial"/>
              </a:rPr>
              <a:t>offspring are favored, since a son is </a:t>
            </a:r>
            <a:r>
              <a:rPr lang="en-US" b="1" dirty="0" smtClean="0">
                <a:ea typeface="Calibri"/>
                <a:cs typeface="Arial"/>
              </a:rPr>
              <a:t>expected </a:t>
            </a:r>
            <a:r>
              <a:rPr lang="en-US" b="1" dirty="0">
                <a:ea typeface="Calibri"/>
                <a:cs typeface="Arial"/>
              </a:rPr>
              <a:t>to care for his parents in their advanced age, </a:t>
            </a:r>
            <a:r>
              <a:rPr lang="en-US" b="1" dirty="0" smtClean="0">
                <a:ea typeface="Calibri"/>
                <a:cs typeface="Arial"/>
              </a:rPr>
              <a:t>whereas </a:t>
            </a:r>
            <a:r>
              <a:rPr lang="en-US" b="1" dirty="0">
                <a:ea typeface="Calibri"/>
                <a:cs typeface="Arial"/>
              </a:rPr>
              <a:t>a daughter becomes part of the son-in-law’s </a:t>
            </a:r>
            <a:r>
              <a:rPr lang="en-US" b="1" dirty="0" smtClean="0">
                <a:ea typeface="Calibri"/>
                <a:cs typeface="Arial"/>
              </a:rPr>
              <a:t>family.</a:t>
            </a:r>
            <a:endParaRPr lang="en-US" b="1" dirty="0">
              <a:ea typeface="Calibri"/>
              <a:cs typeface="Arial"/>
            </a:endParaRPr>
          </a:p>
          <a:p>
            <a:pPr marL="0" indent="0">
              <a:buNone/>
            </a:pPr>
            <a:endParaRPr lang="en-US" dirty="0"/>
          </a:p>
        </p:txBody>
      </p:sp>
    </p:spTree>
    <p:extLst>
      <p:ext uri="{BB962C8B-B14F-4D97-AF65-F5344CB8AC3E}">
        <p14:creationId xmlns:p14="http://schemas.microsoft.com/office/powerpoint/2010/main" val="395327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ISLAM </a:t>
            </a:r>
            <a:endParaRPr lang="en-US" b="1" dirty="0">
              <a:solidFill>
                <a:srgbClr val="FFFF00"/>
              </a:solidFill>
            </a:endParaRPr>
          </a:p>
        </p:txBody>
      </p:sp>
      <p:sp>
        <p:nvSpPr>
          <p:cNvPr id="3" name="Content Placeholder 2"/>
          <p:cNvSpPr>
            <a:spLocks noGrp="1"/>
          </p:cNvSpPr>
          <p:nvPr>
            <p:ph idx="1"/>
          </p:nvPr>
        </p:nvSpPr>
        <p:spPr/>
        <p:txBody>
          <a:bodyPr/>
          <a:lstStyle/>
          <a:p>
            <a:pPr marL="0" indent="0">
              <a:buNone/>
            </a:pPr>
            <a:r>
              <a:rPr lang="en-US" b="1" dirty="0" smtClean="0"/>
              <a:t>Islam’ in Arabic means ‘Submission’, </a:t>
            </a:r>
          </a:p>
          <a:p>
            <a:pPr marL="0" indent="0">
              <a:buNone/>
            </a:pPr>
            <a:r>
              <a:rPr lang="en-US" b="1" dirty="0" smtClean="0"/>
              <a:t>or specifically, submission to Allah’s well </a:t>
            </a:r>
          </a:p>
          <a:p>
            <a:pPr marL="0" indent="0">
              <a:buNone/>
            </a:pPr>
            <a:r>
              <a:rPr lang="en-US" b="1" dirty="0" smtClean="0"/>
              <a:t>and obedience to His law. </a:t>
            </a:r>
          </a:p>
          <a:p>
            <a:pPr marL="0" indent="0">
              <a:buNone/>
            </a:pPr>
            <a:r>
              <a:rPr lang="en-US" b="1" dirty="0" smtClean="0"/>
              <a:t> </a:t>
            </a:r>
          </a:p>
          <a:p>
            <a:pPr marL="0" indent="0">
              <a:buNone/>
            </a:pPr>
            <a:r>
              <a:rPr lang="en-US" b="1" dirty="0" smtClean="0"/>
              <a:t>One God. Islam is a strictly monotheistic </a:t>
            </a:r>
          </a:p>
          <a:p>
            <a:pPr marL="0" indent="0">
              <a:buNone/>
            </a:pPr>
            <a:r>
              <a:rPr lang="en-US" b="1" dirty="0" smtClean="0"/>
              <a:t>religion. </a:t>
            </a:r>
          </a:p>
          <a:p>
            <a:pPr marL="0" indent="0">
              <a:buNone/>
            </a:pPr>
            <a:endParaRPr lang="en-US" dirty="0"/>
          </a:p>
        </p:txBody>
      </p:sp>
    </p:spTree>
    <p:extLst>
      <p:ext uri="{BB962C8B-B14F-4D97-AF65-F5344CB8AC3E}">
        <p14:creationId xmlns:p14="http://schemas.microsoft.com/office/powerpoint/2010/main" val="1139044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According to Muslims, Islam is the final word of God. Although Judaism and Christianity preceded Islam and worships the same God as Islam, Islam claims to be more refined than them in that it built upon both. </a:t>
            </a:r>
          </a:p>
          <a:p>
            <a:pPr marL="0" indent="0">
              <a:buNone/>
            </a:pPr>
            <a:r>
              <a:rPr lang="en-US" dirty="0" smtClean="0"/>
              <a:t>Muhammad is God’s Prophet. Muhammad </a:t>
            </a:r>
          </a:p>
          <a:p>
            <a:pPr marL="0" indent="0">
              <a:buNone/>
            </a:pPr>
            <a:r>
              <a:rPr lang="en-US" dirty="0" smtClean="0"/>
              <a:t>is not to be worshiped but is to be respected </a:t>
            </a:r>
          </a:p>
          <a:p>
            <a:pPr marL="0" indent="0">
              <a:buNone/>
            </a:pPr>
            <a:r>
              <a:rPr lang="en-US" dirty="0" smtClean="0"/>
              <a:t>and revered. Muhammad’s life and teachings </a:t>
            </a:r>
          </a:p>
          <a:p>
            <a:pPr marL="0" indent="0">
              <a:buNone/>
            </a:pPr>
            <a:r>
              <a:rPr lang="en-US" dirty="0" smtClean="0"/>
              <a:t>provide the examples of how one is to live his </a:t>
            </a:r>
          </a:p>
          <a:p>
            <a:pPr marL="0" indent="0">
              <a:buNone/>
            </a:pPr>
            <a:r>
              <a:rPr lang="en-US" dirty="0" smtClean="0"/>
              <a:t>life</a:t>
            </a:r>
          </a:p>
          <a:p>
            <a:pPr marL="0" indent="0">
              <a:buNone/>
            </a:pPr>
            <a:endParaRPr lang="en-US" dirty="0"/>
          </a:p>
        </p:txBody>
      </p:sp>
    </p:spTree>
    <p:extLst>
      <p:ext uri="{BB962C8B-B14F-4D97-AF65-F5344CB8AC3E}">
        <p14:creationId xmlns:p14="http://schemas.microsoft.com/office/powerpoint/2010/main" val="305514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FF00"/>
                </a:solidFill>
                <a:ea typeface="+mn-ea"/>
                <a:cs typeface="+mn-cs"/>
              </a:rPr>
              <a:t>The QUR’AN</a:t>
            </a:r>
            <a:r>
              <a:rPr lang="en-US" sz="3200" b="1" dirty="0" smtClean="0">
                <a:solidFill>
                  <a:srgbClr val="FFFF00"/>
                </a:solidFill>
              </a:rPr>
              <a:t> </a:t>
            </a:r>
            <a:br>
              <a:rPr lang="en-US" sz="3200" b="1" dirty="0" smtClean="0">
                <a:solidFill>
                  <a:srgbClr val="FFFF00"/>
                </a:solidFill>
              </a:rPr>
            </a:br>
            <a:endParaRPr lang="en-US" sz="3200" b="1" dirty="0">
              <a:solidFill>
                <a:srgbClr val="FFFF00"/>
              </a:solidFill>
            </a:endParaRPr>
          </a:p>
        </p:txBody>
      </p:sp>
      <p:sp>
        <p:nvSpPr>
          <p:cNvPr id="4" name="Content Placeholder 3"/>
          <p:cNvSpPr>
            <a:spLocks noGrp="1"/>
          </p:cNvSpPr>
          <p:nvPr>
            <p:ph idx="1"/>
          </p:nvPr>
        </p:nvSpPr>
        <p:spPr/>
        <p:txBody>
          <a:bodyPr>
            <a:normAutofit fontScale="77500" lnSpcReduction="20000"/>
          </a:bodyPr>
          <a:lstStyle/>
          <a:p>
            <a:pPr marL="0" indent="0">
              <a:buNone/>
            </a:pPr>
            <a:endParaRPr lang="en-US" dirty="0" smtClean="0"/>
          </a:p>
          <a:p>
            <a:pPr marL="0" indent="0">
              <a:buNone/>
            </a:pPr>
            <a:r>
              <a:rPr lang="en-US" dirty="0" smtClean="0"/>
              <a:t> </a:t>
            </a:r>
            <a:r>
              <a:rPr lang="en-US" b="1" dirty="0" smtClean="0"/>
              <a:t>Means “Recitation” </a:t>
            </a:r>
          </a:p>
          <a:p>
            <a:pPr marL="0" indent="0">
              <a:buNone/>
            </a:pPr>
            <a:r>
              <a:rPr lang="en-US" b="1" dirty="0" smtClean="0"/>
              <a:t> Honorable to memorize it.</a:t>
            </a:r>
          </a:p>
          <a:p>
            <a:pPr marL="0" indent="0">
              <a:buNone/>
            </a:pPr>
            <a:r>
              <a:rPr lang="en-US" b="1" dirty="0" smtClean="0"/>
              <a:t> There are 114 </a:t>
            </a:r>
            <a:r>
              <a:rPr lang="en-US" b="1" dirty="0" smtClean="0"/>
              <a:t>“Surah” &amp; 30 chapters</a:t>
            </a:r>
            <a:r>
              <a:rPr lang="en-US" b="1" dirty="0" smtClean="0"/>
              <a:t> </a:t>
            </a:r>
            <a:r>
              <a:rPr lang="en-US" b="1" dirty="0" smtClean="0"/>
              <a:t>arranged by length </a:t>
            </a:r>
          </a:p>
          <a:p>
            <a:pPr marL="0" indent="0">
              <a:buNone/>
            </a:pPr>
            <a:r>
              <a:rPr lang="en-US" b="1" dirty="0" smtClean="0"/>
              <a:t>longest to shortest </a:t>
            </a:r>
          </a:p>
          <a:p>
            <a:pPr marL="0" indent="0">
              <a:buNone/>
            </a:pPr>
            <a:r>
              <a:rPr lang="en-US" b="1" dirty="0" smtClean="0"/>
              <a:t>Muslims will keep Qur’an texts on the highest </a:t>
            </a:r>
          </a:p>
          <a:p>
            <a:pPr marL="0" indent="0">
              <a:buNone/>
            </a:pPr>
            <a:r>
              <a:rPr lang="en-US" b="1" dirty="0" smtClean="0"/>
              <a:t>bookcase shelf. </a:t>
            </a:r>
          </a:p>
          <a:p>
            <a:pPr marL="0" indent="0">
              <a:buNone/>
            </a:pPr>
            <a:r>
              <a:rPr lang="en-US" b="1" dirty="0" smtClean="0"/>
              <a:t> Place nothing on top of the Qur’an. </a:t>
            </a:r>
          </a:p>
          <a:p>
            <a:pPr marL="0" indent="0">
              <a:buNone/>
            </a:pPr>
            <a:r>
              <a:rPr lang="en-US" b="1" dirty="0" smtClean="0"/>
              <a:t>Prior to reading the Qur’an, Muslims will often </a:t>
            </a:r>
          </a:p>
          <a:p>
            <a:pPr marL="0" indent="0">
              <a:buNone/>
            </a:pPr>
            <a:r>
              <a:rPr lang="en-US" b="1" dirty="0" smtClean="0"/>
              <a:t>recite the following, "I seek refuge in God </a:t>
            </a:r>
          </a:p>
          <a:p>
            <a:pPr marL="0" indent="0">
              <a:buNone/>
            </a:pPr>
            <a:r>
              <a:rPr lang="en-US" b="1" dirty="0" smtClean="0"/>
              <a:t>from Satan.</a:t>
            </a:r>
          </a:p>
          <a:p>
            <a:pPr marL="0" indent="0">
              <a:buNone/>
            </a:pPr>
            <a:endParaRPr lang="en-US" dirty="0"/>
          </a:p>
        </p:txBody>
      </p:sp>
    </p:spTree>
    <p:extLst>
      <p:ext uri="{BB962C8B-B14F-4D97-AF65-F5344CB8AC3E}">
        <p14:creationId xmlns:p14="http://schemas.microsoft.com/office/powerpoint/2010/main" val="1873799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MUSLIMS </a:t>
            </a:r>
            <a:endParaRPr lang="en-US" b="1"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Followers of Islam are called Muslims. </a:t>
            </a:r>
          </a:p>
          <a:p>
            <a:pPr marL="0" indent="0">
              <a:buNone/>
            </a:pPr>
            <a:r>
              <a:rPr lang="en-US" dirty="0" smtClean="0"/>
              <a:t> </a:t>
            </a:r>
          </a:p>
          <a:p>
            <a:pPr marL="0" indent="0">
              <a:buNone/>
            </a:pPr>
            <a:r>
              <a:rPr lang="en-US" dirty="0" smtClean="0"/>
              <a:t>There are 1.3 billion Muslims worldwide. </a:t>
            </a:r>
          </a:p>
          <a:p>
            <a:pPr marL="0" indent="0">
              <a:buNone/>
            </a:pPr>
            <a:r>
              <a:rPr lang="en-US" dirty="0" smtClean="0"/>
              <a:t> Muslims are not to be confused with </a:t>
            </a:r>
          </a:p>
          <a:p>
            <a:pPr marL="0" indent="0">
              <a:buNone/>
            </a:pPr>
            <a:r>
              <a:rPr lang="en-US" dirty="0" smtClean="0"/>
              <a:t>Arabs. Muslims may be Arabs, Turks, </a:t>
            </a:r>
          </a:p>
          <a:p>
            <a:pPr marL="0" indent="0">
              <a:buNone/>
            </a:pPr>
            <a:r>
              <a:rPr lang="en-US" dirty="0" smtClean="0"/>
              <a:t>Persians, Indians, Pakistanis, Malaysians, </a:t>
            </a:r>
          </a:p>
          <a:p>
            <a:pPr marL="0" indent="0">
              <a:buNone/>
            </a:pPr>
            <a:r>
              <a:rPr lang="en-US" dirty="0" smtClean="0"/>
              <a:t>Indonesians, Europeans, Africans, Americans, Chinese, or other nationalities.  </a:t>
            </a:r>
          </a:p>
          <a:p>
            <a:pPr marL="0" indent="0">
              <a:buNone/>
            </a:pPr>
            <a:endParaRPr lang="en-US" dirty="0"/>
          </a:p>
        </p:txBody>
      </p:sp>
    </p:spTree>
    <p:extLst>
      <p:ext uri="{BB962C8B-B14F-4D97-AF65-F5344CB8AC3E}">
        <p14:creationId xmlns:p14="http://schemas.microsoft.com/office/powerpoint/2010/main" val="3049312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Muslims Population</a:t>
            </a:r>
            <a:endParaRPr lang="en-US" b="1" dirty="0">
              <a:solidFill>
                <a:srgbClr val="FFFF00"/>
              </a:solidFill>
            </a:endParaRPr>
          </a:p>
        </p:txBody>
      </p:sp>
      <p:sp>
        <p:nvSpPr>
          <p:cNvPr id="3" name="Content Placeholder 2"/>
          <p:cNvSpPr>
            <a:spLocks noGrp="1"/>
          </p:cNvSpPr>
          <p:nvPr>
            <p:ph idx="1"/>
          </p:nvPr>
        </p:nvSpPr>
        <p:spPr/>
        <p:txBody>
          <a:bodyPr>
            <a:noAutofit/>
          </a:bodyPr>
          <a:lstStyle/>
          <a:p>
            <a:pPr marL="0" indent="0">
              <a:buNone/>
            </a:pPr>
            <a:r>
              <a:rPr lang="en-US" sz="2000" b="1" dirty="0" smtClean="0"/>
              <a:t> </a:t>
            </a:r>
          </a:p>
          <a:p>
            <a:pPr marL="0" indent="0">
              <a:buNone/>
            </a:pPr>
            <a:r>
              <a:rPr lang="en-US" sz="2000" b="1" dirty="0" smtClean="0"/>
              <a:t> 12% of the world’s Muslims are Arabs. </a:t>
            </a:r>
          </a:p>
          <a:p>
            <a:pPr marL="0" indent="0">
              <a:buNone/>
            </a:pPr>
            <a:r>
              <a:rPr lang="en-US" sz="2000" b="1" dirty="0" smtClean="0"/>
              <a:t> </a:t>
            </a:r>
          </a:p>
          <a:p>
            <a:pPr marL="0" indent="0">
              <a:buNone/>
            </a:pPr>
            <a:r>
              <a:rPr lang="en-US" sz="2000" b="1" dirty="0" smtClean="0"/>
              <a:t> The US, with 10-15 million Muslims, has the </a:t>
            </a:r>
          </a:p>
          <a:p>
            <a:pPr marL="0" indent="0">
              <a:buNone/>
            </a:pPr>
            <a:r>
              <a:rPr lang="en-US" sz="2000" b="1" dirty="0" smtClean="0"/>
              <a:t>20th largest Muslim population. </a:t>
            </a:r>
          </a:p>
          <a:p>
            <a:pPr marL="0" indent="0">
              <a:buNone/>
            </a:pPr>
            <a:r>
              <a:rPr lang="en-US" sz="2000" b="1" dirty="0" smtClean="0"/>
              <a:t> </a:t>
            </a:r>
          </a:p>
          <a:p>
            <a:pPr marL="0" indent="0">
              <a:buNone/>
            </a:pPr>
            <a:r>
              <a:rPr lang="en-US" sz="2000" b="1" dirty="0" smtClean="0"/>
              <a:t>Turkey and Iran, not Arab countries, but they are </a:t>
            </a:r>
          </a:p>
          <a:p>
            <a:pPr marL="0" indent="0">
              <a:buNone/>
            </a:pPr>
            <a:r>
              <a:rPr lang="en-US" sz="2000" b="1" dirty="0" smtClean="0"/>
              <a:t>the most population of Muslim nations in the </a:t>
            </a:r>
          </a:p>
          <a:p>
            <a:pPr marL="0" indent="0">
              <a:buNone/>
            </a:pPr>
            <a:r>
              <a:rPr lang="en-US" sz="2000" b="1" dirty="0" smtClean="0"/>
              <a:t>Middle East. </a:t>
            </a:r>
          </a:p>
          <a:p>
            <a:pPr marL="0" indent="0">
              <a:buNone/>
            </a:pPr>
            <a:r>
              <a:rPr lang="en-US" sz="2000" b="1" dirty="0" smtClean="0"/>
              <a:t> </a:t>
            </a:r>
          </a:p>
          <a:p>
            <a:pPr marL="0" indent="0">
              <a:buNone/>
            </a:pPr>
            <a:r>
              <a:rPr lang="en-US" sz="2000" b="1" dirty="0" smtClean="0"/>
              <a:t>The most population of Muslim nation in the </a:t>
            </a:r>
          </a:p>
          <a:p>
            <a:pPr marL="0" indent="0">
              <a:buNone/>
            </a:pPr>
            <a:r>
              <a:rPr lang="en-US" sz="2000" b="1" dirty="0" smtClean="0"/>
              <a:t>world is Indonesia. </a:t>
            </a:r>
          </a:p>
          <a:p>
            <a:pPr marL="0" indent="0">
              <a:buNone/>
            </a:pPr>
            <a:r>
              <a:rPr lang="en-US" sz="2000" b="1" dirty="0" smtClean="0"/>
              <a:t> </a:t>
            </a:r>
          </a:p>
        </p:txBody>
      </p:sp>
    </p:spTree>
    <p:extLst>
      <p:ext uri="{BB962C8B-B14F-4D97-AF65-F5344CB8AC3E}">
        <p14:creationId xmlns:p14="http://schemas.microsoft.com/office/powerpoint/2010/main" val="2521188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38" y="1981200"/>
            <a:ext cx="411820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2690336"/>
            <a:ext cx="4038600" cy="2677656"/>
          </a:xfrm>
          <a:prstGeom prst="rect">
            <a:avLst/>
          </a:prstGeom>
        </p:spPr>
        <p:txBody>
          <a:bodyPr wrap="square">
            <a:spAutoFit/>
          </a:bodyPr>
          <a:lstStyle/>
          <a:p>
            <a:r>
              <a:rPr lang="en-US" sz="2400" dirty="0" smtClean="0"/>
              <a:t>Islamic practices are based on the lunar calendar or cycle, consisting of twelve months of 29 or 30 days each, totaling 353 or 354 days. </a:t>
            </a:r>
          </a:p>
          <a:p>
            <a:r>
              <a:rPr lang="en-US" sz="2400" dirty="0" smtClean="0"/>
              <a:t>• Each new month begins at the sighting of a new moon. </a:t>
            </a:r>
            <a:endParaRPr lang="en-US" sz="2400" dirty="0"/>
          </a:p>
        </p:txBody>
      </p:sp>
      <p:sp>
        <p:nvSpPr>
          <p:cNvPr id="7" name="TextBox 6"/>
          <p:cNvSpPr txBox="1"/>
          <p:nvPr/>
        </p:nvSpPr>
        <p:spPr>
          <a:xfrm>
            <a:off x="1981200" y="685799"/>
            <a:ext cx="4572000" cy="1477328"/>
          </a:xfrm>
          <a:prstGeom prst="rect">
            <a:avLst/>
          </a:prstGeom>
          <a:noFill/>
        </p:spPr>
        <p:txBody>
          <a:bodyPr wrap="square" rtlCol="0">
            <a:spAutoFit/>
          </a:bodyPr>
          <a:lstStyle/>
          <a:p>
            <a:pPr algn="ctr"/>
            <a:r>
              <a:rPr lang="en-US" sz="3600" b="1" dirty="0" smtClean="0">
                <a:solidFill>
                  <a:srgbClr val="FFFF00"/>
                </a:solidFill>
              </a:rPr>
              <a:t>ARABIC CALENDAR/HOLIDAYS </a:t>
            </a:r>
          </a:p>
          <a:p>
            <a:pPr algn="ctr"/>
            <a:endParaRPr lang="en-US" dirty="0"/>
          </a:p>
        </p:txBody>
      </p:sp>
    </p:spTree>
    <p:extLst>
      <p:ext uri="{BB962C8B-B14F-4D97-AF65-F5344CB8AC3E}">
        <p14:creationId xmlns:p14="http://schemas.microsoft.com/office/powerpoint/2010/main" val="874603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ISLAM’S FIVE PILLERS OF FAITH </a:t>
            </a:r>
            <a:endParaRPr lang="en-US" b="1" dirty="0">
              <a:solidFill>
                <a:srgbClr val="FFFF00"/>
              </a:solidFill>
            </a:endParaRPr>
          </a:p>
        </p:txBody>
      </p:sp>
      <p:sp>
        <p:nvSpPr>
          <p:cNvPr id="3" name="Content Placeholder 2"/>
          <p:cNvSpPr>
            <a:spLocks noGrp="1"/>
          </p:cNvSpPr>
          <p:nvPr>
            <p:ph idx="1"/>
          </p:nvPr>
        </p:nvSpPr>
        <p:spPr>
          <a:xfrm>
            <a:off x="533400" y="2154381"/>
            <a:ext cx="8229600" cy="4525963"/>
          </a:xfrm>
        </p:spPr>
        <p:txBody>
          <a:bodyPr>
            <a:normAutofit fontScale="85000" lnSpcReduction="20000"/>
          </a:bodyPr>
          <a:lstStyle/>
          <a:p>
            <a:pPr marL="0" marR="0" indent="0">
              <a:lnSpc>
                <a:spcPct val="115000"/>
              </a:lnSpc>
              <a:spcBef>
                <a:spcPts val="0"/>
              </a:spcBef>
              <a:spcAft>
                <a:spcPts val="1000"/>
              </a:spcAft>
              <a:buNone/>
            </a:pPr>
            <a:r>
              <a:rPr lang="en-US" b="1" dirty="0">
                <a:ea typeface="Calibri"/>
                <a:cs typeface="Arial"/>
              </a:rPr>
              <a:t>SHAHADAH - Declaration of Faith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This declaration of faith is called the </a:t>
            </a:r>
            <a:r>
              <a:rPr lang="en-US" b="1" dirty="0" err="1">
                <a:ea typeface="Calibri"/>
                <a:cs typeface="Arial"/>
              </a:rPr>
              <a:t>Shahadah</a:t>
            </a:r>
            <a:r>
              <a:rPr lang="en-US" b="1" dirty="0">
                <a:ea typeface="Calibri"/>
                <a:cs typeface="Arial"/>
              </a:rPr>
              <a:t>. The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significance of this declaration is the belief that the only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purpose of life is to serve and obey God, and this is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achieved through the teachings and practices of the Last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Prophet, Muhammad.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 </a:t>
            </a:r>
            <a:endParaRPr lang="en-US" dirty="0">
              <a:ea typeface="Calibri"/>
              <a:cs typeface="Arial"/>
            </a:endParaRPr>
          </a:p>
          <a:p>
            <a:pPr marL="0" indent="0">
              <a:buNone/>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895" y="5334000"/>
            <a:ext cx="2857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144" y="1447800"/>
            <a:ext cx="260465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834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SALAH – Prayer </a:t>
            </a:r>
            <a:endParaRPr lang="en-US" b="1" dirty="0">
              <a:solidFill>
                <a:srgbClr val="FFFF00"/>
              </a:solidFill>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endParaRPr lang="en-US" b="1" dirty="0">
              <a:ea typeface="Calibri"/>
              <a:cs typeface="Arial"/>
            </a:endParaRPr>
          </a:p>
          <a:p>
            <a:pPr marL="0" marR="0" indent="0">
              <a:lnSpc>
                <a:spcPct val="115000"/>
              </a:lnSpc>
              <a:spcBef>
                <a:spcPts val="0"/>
              </a:spcBef>
              <a:spcAft>
                <a:spcPts val="1000"/>
              </a:spcAft>
              <a:buNone/>
            </a:pPr>
            <a:r>
              <a:rPr lang="en-US" b="1" dirty="0" smtClean="0">
                <a:ea typeface="Calibri"/>
                <a:cs typeface="Arial"/>
              </a:rPr>
              <a:t>Salah </a:t>
            </a:r>
            <a:r>
              <a:rPr lang="en-US" b="1" dirty="0">
                <a:ea typeface="Calibri"/>
                <a:cs typeface="Arial"/>
              </a:rPr>
              <a:t>is the name for the obligatory prayers that are performed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five times a day, and are a direct link between the </a:t>
            </a:r>
            <a:r>
              <a:rPr lang="en-US" b="1" dirty="0" smtClean="0">
                <a:ea typeface="Calibri"/>
                <a:cs typeface="Arial"/>
              </a:rPr>
              <a:t>worshipper </a:t>
            </a:r>
            <a:r>
              <a:rPr lang="en-US" b="1" dirty="0">
                <a:ea typeface="Calibri"/>
                <a:cs typeface="Arial"/>
              </a:rPr>
              <a:t>and God. </a:t>
            </a:r>
            <a:endParaRPr lang="en-US" dirty="0">
              <a:ea typeface="Calibri"/>
              <a:cs typeface="Arial"/>
            </a:endParaRPr>
          </a:p>
          <a:p>
            <a:pPr marL="0" indent="0">
              <a:buNone/>
            </a:pP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4572000"/>
            <a:ext cx="2857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5029200"/>
            <a:ext cx="23812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5" y="0"/>
            <a:ext cx="19907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5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rgbClr val="FFFF00"/>
                </a:solidFill>
                <a:ea typeface="Calibri"/>
                <a:cs typeface="Arial"/>
              </a:rPr>
              <a:t>WHAT IS AN ARAB? </a:t>
            </a:r>
            <a:r>
              <a:rPr lang="en-US" dirty="0">
                <a:ea typeface="Calibri"/>
                <a:cs typeface="Arial"/>
              </a:rPr>
              <a:t/>
            </a:r>
            <a:br>
              <a:rPr lang="en-US" dirty="0">
                <a:ea typeface="Calibri"/>
                <a:cs typeface="Arial"/>
              </a:rPr>
            </a:br>
            <a:endParaRPr lang="en-US" dirty="0"/>
          </a:p>
        </p:txBody>
      </p:sp>
      <p:sp>
        <p:nvSpPr>
          <p:cNvPr id="3" name="Content Placeholder 2"/>
          <p:cNvSpPr>
            <a:spLocks noGrp="1"/>
          </p:cNvSpPr>
          <p:nvPr>
            <p:ph idx="1"/>
          </p:nvPr>
        </p:nvSpPr>
        <p:spPr/>
        <p:txBody>
          <a:bodyPr>
            <a:normAutofit fontScale="25000" lnSpcReduction="20000"/>
          </a:bodyPr>
          <a:lstStyle/>
          <a:p>
            <a:pPr marL="0" marR="0" indent="0" algn="ctr">
              <a:lnSpc>
                <a:spcPct val="115000"/>
              </a:lnSpc>
              <a:spcBef>
                <a:spcPts val="0"/>
              </a:spcBef>
              <a:spcAft>
                <a:spcPts val="1000"/>
              </a:spcAft>
              <a:buNone/>
            </a:pPr>
            <a:r>
              <a:rPr lang="en-US" dirty="0">
                <a:ea typeface="Calibri"/>
                <a:cs typeface="Calibri"/>
              </a:rPr>
              <a:t></a:t>
            </a:r>
            <a:r>
              <a:rPr lang="en-US" dirty="0">
                <a:ea typeface="Calibri"/>
                <a:cs typeface="Arial"/>
              </a:rPr>
              <a:t> </a:t>
            </a:r>
            <a:r>
              <a:rPr lang="en-US" sz="9600" b="1" dirty="0">
                <a:ea typeface="Calibri"/>
                <a:cs typeface="Arial"/>
              </a:rPr>
              <a:t>Over </a:t>
            </a:r>
            <a:r>
              <a:rPr lang="en-US" sz="9600" b="1" dirty="0" smtClean="0">
                <a:ea typeface="Calibri"/>
                <a:cs typeface="Arial"/>
              </a:rPr>
              <a:t>300 </a:t>
            </a:r>
            <a:r>
              <a:rPr lang="en-US" sz="9600" b="1" dirty="0">
                <a:ea typeface="Calibri"/>
                <a:cs typeface="Arial"/>
              </a:rPr>
              <a:t>million Arabs worldwide. </a:t>
            </a:r>
          </a:p>
          <a:p>
            <a:pPr marL="0" marR="0" indent="0" algn="ctr">
              <a:lnSpc>
                <a:spcPct val="115000"/>
              </a:lnSpc>
              <a:spcBef>
                <a:spcPts val="0"/>
              </a:spcBef>
              <a:spcAft>
                <a:spcPts val="1000"/>
              </a:spcAft>
              <a:buNone/>
            </a:pPr>
            <a:endParaRPr lang="en-US" sz="9600" b="1" dirty="0">
              <a:ea typeface="Calibri"/>
              <a:cs typeface="Arial"/>
            </a:endParaRPr>
          </a:p>
          <a:p>
            <a:pPr marL="0" marR="0" indent="0">
              <a:lnSpc>
                <a:spcPct val="115000"/>
              </a:lnSpc>
              <a:spcBef>
                <a:spcPts val="0"/>
              </a:spcBef>
              <a:spcAft>
                <a:spcPts val="1000"/>
              </a:spcAft>
              <a:buNone/>
            </a:pPr>
            <a:r>
              <a:rPr lang="en-US" sz="9600" b="1" dirty="0">
                <a:ea typeface="Calibri"/>
                <a:cs typeface="Calibri"/>
              </a:rPr>
              <a:t></a:t>
            </a:r>
            <a:r>
              <a:rPr lang="en-US" sz="9600" b="1" dirty="0">
                <a:ea typeface="Calibri"/>
                <a:cs typeface="Arial"/>
              </a:rPr>
              <a:t> To be an Arab, is not to come from a particular race or </a:t>
            </a:r>
            <a:r>
              <a:rPr lang="en-US" sz="9600" b="1" dirty="0" smtClean="0">
                <a:ea typeface="Calibri"/>
                <a:cs typeface="Arial"/>
              </a:rPr>
              <a:t>lineage</a:t>
            </a:r>
            <a:r>
              <a:rPr lang="en-US" sz="9600" b="1" dirty="0">
                <a:ea typeface="Calibri"/>
                <a:cs typeface="Arial"/>
              </a:rPr>
              <a:t>. </a:t>
            </a:r>
          </a:p>
          <a:p>
            <a:pPr marL="0" marR="0" indent="0">
              <a:lnSpc>
                <a:spcPct val="115000"/>
              </a:lnSpc>
              <a:spcBef>
                <a:spcPts val="0"/>
              </a:spcBef>
              <a:spcAft>
                <a:spcPts val="1000"/>
              </a:spcAft>
              <a:buNone/>
            </a:pPr>
            <a:r>
              <a:rPr lang="en-US" sz="9600" b="1" dirty="0" smtClean="0">
                <a:ea typeface="Calibri"/>
                <a:cs typeface="Arial"/>
              </a:rPr>
              <a:t>The </a:t>
            </a:r>
            <a:r>
              <a:rPr lang="en-US" sz="9600" b="1" dirty="0">
                <a:ea typeface="Calibri"/>
                <a:cs typeface="Arial"/>
              </a:rPr>
              <a:t>Arab world includes Muslims, Christians and Jews. </a:t>
            </a:r>
          </a:p>
          <a:p>
            <a:pPr marL="0" marR="0" indent="0">
              <a:lnSpc>
                <a:spcPct val="115000"/>
              </a:lnSpc>
              <a:spcBef>
                <a:spcPts val="0"/>
              </a:spcBef>
              <a:spcAft>
                <a:spcPts val="1000"/>
              </a:spcAft>
              <a:buNone/>
            </a:pPr>
            <a:r>
              <a:rPr lang="en-US" sz="9600" b="1" dirty="0">
                <a:ea typeface="Calibri"/>
                <a:cs typeface="Calibri"/>
              </a:rPr>
              <a:t></a:t>
            </a:r>
            <a:r>
              <a:rPr lang="en-US" sz="9600" b="1" dirty="0">
                <a:ea typeface="Calibri"/>
                <a:cs typeface="Arial"/>
              </a:rPr>
              <a:t> Any person who adopts the Arabic language is typically </a:t>
            </a:r>
          </a:p>
          <a:p>
            <a:pPr marL="0" marR="0" indent="0">
              <a:lnSpc>
                <a:spcPct val="115000"/>
              </a:lnSpc>
              <a:spcBef>
                <a:spcPts val="0"/>
              </a:spcBef>
              <a:spcAft>
                <a:spcPts val="1000"/>
              </a:spcAft>
              <a:buNone/>
            </a:pPr>
            <a:r>
              <a:rPr lang="en-US" sz="9600" b="1" dirty="0">
                <a:ea typeface="Calibri"/>
                <a:cs typeface="Arial"/>
              </a:rPr>
              <a:t>called an Arab. </a:t>
            </a:r>
          </a:p>
          <a:p>
            <a:pPr marL="0" marR="0" indent="0">
              <a:lnSpc>
                <a:spcPct val="115000"/>
              </a:lnSpc>
              <a:spcBef>
                <a:spcPts val="0"/>
              </a:spcBef>
              <a:spcAft>
                <a:spcPts val="1000"/>
              </a:spcAft>
              <a:buNone/>
            </a:pPr>
            <a:r>
              <a:rPr lang="en-US" sz="9600" b="1" dirty="0">
                <a:ea typeface="Calibri"/>
                <a:cs typeface="Calibri"/>
              </a:rPr>
              <a:t></a:t>
            </a:r>
            <a:r>
              <a:rPr lang="en-US" sz="9600" b="1" dirty="0">
                <a:ea typeface="Calibri"/>
                <a:cs typeface="Arial"/>
              </a:rPr>
              <a:t> Arabic is the official and the original language of the </a:t>
            </a:r>
          </a:p>
          <a:p>
            <a:pPr marL="0" marR="0" indent="0">
              <a:lnSpc>
                <a:spcPct val="115000"/>
              </a:lnSpc>
              <a:spcBef>
                <a:spcPts val="0"/>
              </a:spcBef>
              <a:spcAft>
                <a:spcPts val="1000"/>
              </a:spcAft>
              <a:buNone/>
            </a:pPr>
            <a:r>
              <a:rPr lang="en-US" sz="9600" b="1" dirty="0">
                <a:ea typeface="Calibri"/>
                <a:cs typeface="Arial"/>
              </a:rPr>
              <a:t>Qur’an, the Islamic holy book.</a:t>
            </a:r>
          </a:p>
          <a:p>
            <a:pPr marL="0" marR="0" indent="0">
              <a:lnSpc>
                <a:spcPct val="115000"/>
              </a:lnSpc>
              <a:spcBef>
                <a:spcPts val="0"/>
              </a:spcBef>
              <a:spcAft>
                <a:spcPts val="1000"/>
              </a:spcAft>
              <a:buNone/>
            </a:pPr>
            <a:r>
              <a:rPr lang="en-US" dirty="0">
                <a:ea typeface="Calibri"/>
                <a:cs typeface="Arial"/>
              </a:rPr>
              <a:t> </a:t>
            </a:r>
          </a:p>
          <a:p>
            <a:pPr marL="0" marR="0" indent="0">
              <a:lnSpc>
                <a:spcPct val="115000"/>
              </a:lnSpc>
              <a:spcBef>
                <a:spcPts val="0"/>
              </a:spcBef>
              <a:spcAft>
                <a:spcPts val="1000"/>
              </a:spcAft>
              <a:buNone/>
            </a:pPr>
            <a:r>
              <a:rPr lang="en-US" dirty="0">
                <a:ea typeface="Calibri"/>
                <a:cs typeface="Arial"/>
              </a:rPr>
              <a:t> </a:t>
            </a:r>
          </a:p>
          <a:p>
            <a:pPr marL="0" marR="0" indent="0">
              <a:lnSpc>
                <a:spcPct val="115000"/>
              </a:lnSpc>
              <a:spcBef>
                <a:spcPts val="0"/>
              </a:spcBef>
              <a:spcAft>
                <a:spcPts val="1000"/>
              </a:spcAft>
              <a:buNone/>
            </a:pPr>
            <a:r>
              <a:rPr lang="en-US" dirty="0">
                <a:ea typeface="Calibri"/>
                <a:cs typeface="Arial"/>
              </a:rPr>
              <a:t> </a:t>
            </a:r>
          </a:p>
          <a:p>
            <a:pPr marL="0" marR="0" indent="0">
              <a:lnSpc>
                <a:spcPct val="115000"/>
              </a:lnSpc>
              <a:spcBef>
                <a:spcPts val="0"/>
              </a:spcBef>
              <a:spcAft>
                <a:spcPts val="1000"/>
              </a:spcAft>
              <a:buNone/>
            </a:pPr>
            <a:r>
              <a:rPr lang="en-US" dirty="0">
                <a:ea typeface="Calibri"/>
                <a:cs typeface="Arial"/>
              </a:rPr>
              <a:t> </a:t>
            </a:r>
          </a:p>
        </p:txBody>
      </p:sp>
    </p:spTree>
    <p:extLst>
      <p:ext uri="{BB962C8B-B14F-4D97-AF65-F5344CB8AC3E}">
        <p14:creationId xmlns:p14="http://schemas.microsoft.com/office/powerpoint/2010/main" val="24499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rgbClr val="FFFF00"/>
                </a:solidFill>
                <a:ea typeface="Calibri"/>
                <a:cs typeface="Arial"/>
              </a:rPr>
              <a:t>ZAKAH </a:t>
            </a:r>
            <a:r>
              <a:rPr lang="en-US" dirty="0">
                <a:ea typeface="Calibri"/>
                <a:cs typeface="Arial"/>
              </a:rPr>
              <a:t/>
            </a:r>
            <a:br>
              <a:rPr lang="en-US" dirty="0">
                <a:ea typeface="Calibri"/>
                <a:cs typeface="Arial"/>
              </a:rPr>
            </a:br>
            <a:endParaRPr lang="en-US" dirty="0"/>
          </a:p>
        </p:txBody>
      </p:sp>
      <p:sp>
        <p:nvSpPr>
          <p:cNvPr id="3" name="Content Placeholder 2"/>
          <p:cNvSpPr>
            <a:spLocks noGrp="1"/>
          </p:cNvSpPr>
          <p:nvPr>
            <p:ph idx="1"/>
          </p:nvPr>
        </p:nvSpPr>
        <p:spPr/>
        <p:txBody>
          <a:bodyPr>
            <a:normAutofit fontScale="92500" lnSpcReduction="20000"/>
          </a:bodyPr>
          <a:lstStyle/>
          <a:p>
            <a:pPr marL="0" marR="0" indent="0">
              <a:lnSpc>
                <a:spcPct val="115000"/>
              </a:lnSpc>
              <a:spcBef>
                <a:spcPts val="0"/>
              </a:spcBef>
              <a:spcAft>
                <a:spcPts val="1000"/>
              </a:spcAft>
              <a:buNone/>
            </a:pPr>
            <a:r>
              <a:rPr lang="en-US" b="1" dirty="0">
                <a:ea typeface="Calibri"/>
                <a:cs typeface="Arial"/>
              </a:rPr>
              <a:t>An important principle of Islam is that everything belongs to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God, and that wealth is therefore held by human beings in </a:t>
            </a:r>
            <a:r>
              <a:rPr lang="en-US" b="1" dirty="0" smtClean="0">
                <a:ea typeface="Calibri"/>
                <a:cs typeface="Arial"/>
              </a:rPr>
              <a:t>trust</a:t>
            </a:r>
            <a:r>
              <a:rPr lang="en-US" b="1" dirty="0">
                <a:ea typeface="Calibri"/>
                <a:cs typeface="Arial"/>
              </a:rPr>
              <a:t>. </a:t>
            </a:r>
            <a:endParaRPr lang="en-US" b="1" dirty="0" smtClean="0">
              <a:ea typeface="Calibri"/>
              <a:cs typeface="Arial"/>
            </a:endParaRPr>
          </a:p>
          <a:p>
            <a:pPr marL="0" marR="0" indent="0">
              <a:lnSpc>
                <a:spcPct val="115000"/>
              </a:lnSpc>
              <a:spcBef>
                <a:spcPts val="0"/>
              </a:spcBef>
              <a:spcAft>
                <a:spcPts val="1000"/>
              </a:spcAft>
              <a:buNone/>
            </a:pPr>
            <a:r>
              <a:rPr lang="en-US" b="1" dirty="0" smtClean="0">
                <a:ea typeface="Calibri"/>
                <a:cs typeface="Arial"/>
              </a:rPr>
              <a:t>The </a:t>
            </a:r>
            <a:r>
              <a:rPr lang="en-US" b="1" dirty="0">
                <a:ea typeface="Calibri"/>
                <a:cs typeface="Arial"/>
              </a:rPr>
              <a:t>word </a:t>
            </a:r>
            <a:r>
              <a:rPr lang="en-US" b="1" dirty="0" err="1">
                <a:ea typeface="Calibri"/>
                <a:cs typeface="Arial"/>
              </a:rPr>
              <a:t>zakah</a:t>
            </a:r>
            <a:r>
              <a:rPr lang="en-US" b="1" dirty="0">
                <a:ea typeface="Calibri"/>
                <a:cs typeface="Arial"/>
              </a:rPr>
              <a:t> means purification. </a:t>
            </a:r>
            <a:endParaRPr lang="en-US" b="1" dirty="0" smtClean="0">
              <a:ea typeface="Calibri"/>
              <a:cs typeface="Arial"/>
            </a:endParaRPr>
          </a:p>
          <a:p>
            <a:pPr marL="0" marR="0" indent="0">
              <a:lnSpc>
                <a:spcPct val="115000"/>
              </a:lnSpc>
              <a:spcBef>
                <a:spcPts val="0"/>
              </a:spcBef>
              <a:spcAft>
                <a:spcPts val="1000"/>
              </a:spcAft>
              <a:buNone/>
            </a:pPr>
            <a:r>
              <a:rPr lang="en-US" b="1" dirty="0" smtClean="0">
                <a:ea typeface="Calibri"/>
                <a:cs typeface="Arial"/>
              </a:rPr>
              <a:t>Possessions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are purified by setting aside a proportion for those in need </a:t>
            </a:r>
            <a:r>
              <a:rPr lang="en-US" b="1" dirty="0" smtClean="0">
                <a:ea typeface="Calibri"/>
                <a:cs typeface="Arial"/>
              </a:rPr>
              <a:t>and </a:t>
            </a:r>
            <a:r>
              <a:rPr lang="en-US" b="1" dirty="0">
                <a:ea typeface="Calibri"/>
                <a:cs typeface="Arial"/>
              </a:rPr>
              <a:t>for the society in general. </a:t>
            </a:r>
            <a:endParaRPr lang="en-US" dirty="0">
              <a:ea typeface="Calibri"/>
              <a:cs typeface="Arial"/>
            </a:endParaRPr>
          </a:p>
          <a:p>
            <a:pPr marL="0" indent="0">
              <a:buNone/>
            </a:pPr>
            <a:endParaRPr lang="en-US" dirty="0"/>
          </a:p>
        </p:txBody>
      </p:sp>
      <p:pic>
        <p:nvPicPr>
          <p:cNvPr id="18434" name="Picture 2" descr="http://ts2.mm.bing.net/th?&amp;id=HN.608028354037615717&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0108"/>
            <a:ext cx="952500" cy="114566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ts4.mm.bing.net/th?&amp;id=HN.608055597014450809&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399"/>
            <a:ext cx="28575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429" y="5334000"/>
            <a:ext cx="1698172" cy="126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39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ea typeface="Calibri"/>
                <a:cs typeface="Arial"/>
              </a:rPr>
              <a:t>SAWM – Fasting </a:t>
            </a:r>
            <a:r>
              <a:rPr lang="en-US" dirty="0">
                <a:ea typeface="Calibri"/>
                <a:cs typeface="Arial"/>
              </a:rPr>
              <a:t/>
            </a:r>
            <a:br>
              <a:rPr lang="en-US" dirty="0">
                <a:ea typeface="Calibri"/>
                <a:cs typeface="Arial"/>
              </a:rPr>
            </a:br>
            <a:endParaRPr lang="en-US" dirty="0"/>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r>
              <a:rPr lang="en-US" b="1" dirty="0">
                <a:ea typeface="Calibri"/>
                <a:cs typeface="Arial"/>
              </a:rPr>
              <a:t>Every year in the month of Ramadan, all Muslims fast from </a:t>
            </a:r>
            <a:endParaRPr lang="en-US" dirty="0">
              <a:ea typeface="Calibri"/>
              <a:cs typeface="Arial"/>
            </a:endParaRPr>
          </a:p>
          <a:p>
            <a:pPr marL="0" marR="0" indent="0">
              <a:lnSpc>
                <a:spcPct val="115000"/>
              </a:lnSpc>
              <a:spcBef>
                <a:spcPts val="0"/>
              </a:spcBef>
              <a:spcAft>
                <a:spcPts val="1000"/>
              </a:spcAft>
              <a:buNone/>
            </a:pPr>
            <a:r>
              <a:rPr lang="en-US" b="1" dirty="0">
                <a:ea typeface="Calibri"/>
                <a:cs typeface="Arial"/>
              </a:rPr>
              <a:t>dawn until sundown--abstaining from food, drink, and </a:t>
            </a:r>
            <a:r>
              <a:rPr lang="en-US" b="1" dirty="0" smtClean="0">
                <a:ea typeface="Calibri"/>
                <a:cs typeface="Arial"/>
              </a:rPr>
              <a:t>sexual </a:t>
            </a:r>
            <a:r>
              <a:rPr lang="en-US" b="1" dirty="0">
                <a:ea typeface="Calibri"/>
                <a:cs typeface="Arial"/>
              </a:rPr>
              <a:t>relations with their spouses. </a:t>
            </a:r>
            <a:endParaRPr lang="en-US" dirty="0">
              <a:ea typeface="Calibri"/>
              <a:cs typeface="Aria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038600"/>
            <a:ext cx="3581400" cy="196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83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rgbClr val="FFFF00"/>
                </a:solidFill>
                <a:ea typeface="Calibri"/>
                <a:cs typeface="Arial"/>
              </a:rPr>
              <a:t>HAJJ – Pilgrimage </a:t>
            </a:r>
            <a:r>
              <a:rPr lang="en-US" dirty="0">
                <a:solidFill>
                  <a:srgbClr val="FFFF00"/>
                </a:solidFill>
                <a:ea typeface="Calibri"/>
                <a:cs typeface="Arial"/>
              </a:rPr>
              <a:t/>
            </a:r>
            <a:br>
              <a:rPr lang="en-US" dirty="0">
                <a:solidFill>
                  <a:srgbClr val="FFFF00"/>
                </a:solidFill>
                <a:ea typeface="Calibri"/>
                <a:cs typeface="Arial"/>
              </a:rPr>
            </a:br>
            <a:endParaRPr lang="en-US" dirty="0">
              <a:solidFill>
                <a:srgbClr val="FFFF00"/>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b="1" dirty="0">
                <a:ea typeface="Calibri"/>
                <a:cs typeface="Arial"/>
              </a:rPr>
              <a:t>The </a:t>
            </a:r>
            <a:r>
              <a:rPr lang="en-US" b="1" dirty="0" smtClean="0">
                <a:ea typeface="Calibri"/>
                <a:cs typeface="Arial"/>
              </a:rPr>
              <a:t>journey </a:t>
            </a:r>
            <a:r>
              <a:rPr lang="en-US" b="1" dirty="0">
                <a:ea typeface="Calibri"/>
                <a:cs typeface="Arial"/>
              </a:rPr>
              <a:t>to Mecca is an obligation only for those who are </a:t>
            </a:r>
            <a:r>
              <a:rPr lang="en-US" b="1" dirty="0" smtClean="0">
                <a:ea typeface="Calibri"/>
                <a:cs typeface="Arial"/>
              </a:rPr>
              <a:t>physically </a:t>
            </a:r>
            <a:r>
              <a:rPr lang="en-US" b="1" dirty="0">
                <a:ea typeface="Calibri"/>
                <a:cs typeface="Arial"/>
              </a:rPr>
              <a:t>and financially able to do so. Over </a:t>
            </a:r>
            <a:r>
              <a:rPr lang="en-US" b="1">
                <a:ea typeface="Calibri"/>
                <a:cs typeface="Arial"/>
              </a:rPr>
              <a:t>two </a:t>
            </a:r>
            <a:r>
              <a:rPr lang="en-US" b="1" smtClean="0">
                <a:ea typeface="Calibri"/>
                <a:cs typeface="Arial"/>
              </a:rPr>
              <a:t>million people </a:t>
            </a:r>
            <a:r>
              <a:rPr lang="en-US" b="1" dirty="0">
                <a:ea typeface="Calibri"/>
                <a:cs typeface="Arial"/>
              </a:rPr>
              <a:t>go to Mecca each year from every corner of the </a:t>
            </a:r>
            <a:r>
              <a:rPr lang="en-US" b="1" dirty="0" smtClean="0">
                <a:ea typeface="Calibri"/>
                <a:cs typeface="Arial"/>
              </a:rPr>
              <a:t>globe </a:t>
            </a:r>
            <a:r>
              <a:rPr lang="en-US" b="1" dirty="0">
                <a:ea typeface="Calibri"/>
                <a:cs typeface="Arial"/>
              </a:rPr>
              <a:t>providing a unique opportunity for those of </a:t>
            </a:r>
            <a:r>
              <a:rPr lang="en-US" b="1">
                <a:ea typeface="Calibri"/>
                <a:cs typeface="Arial"/>
              </a:rPr>
              <a:t>different </a:t>
            </a:r>
            <a:r>
              <a:rPr lang="en-US" b="1" smtClean="0">
                <a:ea typeface="Calibri"/>
                <a:cs typeface="Arial"/>
              </a:rPr>
              <a:t>nations </a:t>
            </a:r>
            <a:r>
              <a:rPr lang="en-US" b="1" dirty="0">
                <a:ea typeface="Calibri"/>
                <a:cs typeface="Arial"/>
              </a:rPr>
              <a:t>to meet one another.</a:t>
            </a:r>
            <a:endParaRPr lang="en-US" dirty="0">
              <a:ea typeface="Calibri"/>
              <a:cs typeface="Arial"/>
            </a:endParaRPr>
          </a:p>
          <a:p>
            <a:pPr marL="0" indent="0">
              <a:buNone/>
            </a:pPr>
            <a:endParaRPr lang="en-US" dirty="0"/>
          </a:p>
        </p:txBody>
      </p:sp>
      <p:pic>
        <p:nvPicPr>
          <p:cNvPr id="8194" name="Picture 2" descr="C:\Users\Fatma\AppData\Local\Microsoft\Windows\Temporary Internet Files\Content.IE5\MBL8G43R\MC9004342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8764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Fatma\AppData\Local\Microsoft\Windows\Temporary Internet Files\Content.IE5\WSEZ119L\MC9004342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7836" y="4572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13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rgbClr val="FFFF00"/>
                </a:solidFill>
                <a:ea typeface="Calibri"/>
                <a:cs typeface="Arial"/>
              </a:rPr>
              <a:t>EATING ETIQUETTE</a:t>
            </a:r>
            <a:r>
              <a:rPr lang="en-US" dirty="0">
                <a:ea typeface="Calibri"/>
                <a:cs typeface="Arial"/>
              </a:rPr>
              <a:t/>
            </a:r>
            <a:br>
              <a:rPr lang="en-US" dirty="0">
                <a:ea typeface="Calibri"/>
                <a:cs typeface="Arial"/>
              </a:rPr>
            </a:br>
            <a:endParaRPr lang="en-US"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b="1" dirty="0">
                <a:ea typeface="Calibri"/>
                <a:cs typeface="Arial"/>
              </a:rPr>
              <a:t>Arabs are restricted by </a:t>
            </a:r>
            <a:r>
              <a:rPr lang="en-US" b="1" dirty="0" smtClean="0">
                <a:ea typeface="Calibri"/>
                <a:cs typeface="Arial"/>
              </a:rPr>
              <a:t>Islamic law from </a:t>
            </a:r>
            <a:r>
              <a:rPr lang="en-US" b="1" dirty="0">
                <a:ea typeface="Calibri"/>
                <a:cs typeface="Arial"/>
              </a:rPr>
              <a:t>eating pork, </a:t>
            </a:r>
            <a:r>
              <a:rPr lang="en-US" b="1" dirty="0" smtClean="0">
                <a:ea typeface="Calibri"/>
                <a:cs typeface="Arial"/>
              </a:rPr>
              <a:t>most wild </a:t>
            </a:r>
            <a:r>
              <a:rPr lang="en-US" b="1" dirty="0">
                <a:ea typeface="Calibri"/>
                <a:cs typeface="Arial"/>
              </a:rPr>
              <a:t>animals, and </a:t>
            </a:r>
            <a:r>
              <a:rPr lang="en-US" b="1" dirty="0" smtClean="0">
                <a:ea typeface="Calibri"/>
                <a:cs typeface="Arial"/>
              </a:rPr>
              <a:t>un-scaled </a:t>
            </a:r>
            <a:r>
              <a:rPr lang="en-US" b="1" dirty="0">
                <a:ea typeface="Calibri"/>
                <a:cs typeface="Arial"/>
              </a:rPr>
              <a:t>fish. Alcohol is </a:t>
            </a:r>
            <a:r>
              <a:rPr lang="en-US" b="1" dirty="0" smtClean="0">
                <a:ea typeface="Calibri"/>
                <a:cs typeface="Arial"/>
              </a:rPr>
              <a:t>forbidden</a:t>
            </a:r>
            <a:r>
              <a:rPr lang="en-US" b="1" dirty="0">
                <a:ea typeface="Calibri"/>
                <a:cs typeface="Arial"/>
              </a:rPr>
              <a:t>. </a:t>
            </a:r>
          </a:p>
          <a:p>
            <a:pPr marL="0" marR="0" indent="0">
              <a:lnSpc>
                <a:spcPct val="115000"/>
              </a:lnSpc>
              <a:spcBef>
                <a:spcPts val="0"/>
              </a:spcBef>
              <a:spcAft>
                <a:spcPts val="1000"/>
              </a:spcAft>
              <a:buNone/>
            </a:pPr>
            <a:r>
              <a:rPr lang="en-US" b="1" dirty="0" smtClean="0">
                <a:ea typeface="Calibri"/>
                <a:cs typeface="Arial"/>
              </a:rPr>
              <a:t>Meat </a:t>
            </a:r>
            <a:r>
              <a:rPr lang="en-US" b="1" dirty="0">
                <a:ea typeface="Calibri"/>
                <a:cs typeface="Arial"/>
              </a:rPr>
              <a:t>must be butchered in line with </a:t>
            </a:r>
            <a:r>
              <a:rPr lang="en-US" b="1" dirty="0" err="1">
                <a:ea typeface="Calibri"/>
                <a:cs typeface="Arial"/>
              </a:rPr>
              <a:t>Qur’anic</a:t>
            </a:r>
            <a:r>
              <a:rPr lang="en-US" b="1" dirty="0">
                <a:ea typeface="Calibri"/>
                <a:cs typeface="Arial"/>
              </a:rPr>
              <a:t> ritual (know as </a:t>
            </a:r>
            <a:r>
              <a:rPr lang="en-US" b="1" dirty="0" err="1" smtClean="0">
                <a:ea typeface="Calibri"/>
                <a:cs typeface="Arial"/>
              </a:rPr>
              <a:t>Hallal</a:t>
            </a:r>
            <a:r>
              <a:rPr lang="en-US" b="1" dirty="0" smtClean="0">
                <a:ea typeface="Calibri"/>
                <a:cs typeface="Arial"/>
              </a:rPr>
              <a:t> </a:t>
            </a:r>
            <a:r>
              <a:rPr lang="en-US" b="1" dirty="0">
                <a:ea typeface="Calibri"/>
                <a:cs typeface="Arial"/>
              </a:rPr>
              <a:t>= “permitted”) </a:t>
            </a:r>
            <a:endParaRPr lang="en-US" b="1" dirty="0" smtClean="0">
              <a:ea typeface="Calibri"/>
              <a:cs typeface="Arial"/>
            </a:endParaRPr>
          </a:p>
          <a:p>
            <a:pPr marL="0" marR="0" indent="0">
              <a:lnSpc>
                <a:spcPct val="115000"/>
              </a:lnSpc>
              <a:spcBef>
                <a:spcPts val="0"/>
              </a:spcBef>
              <a:spcAft>
                <a:spcPts val="1000"/>
              </a:spcAft>
              <a:buNone/>
            </a:pPr>
            <a:r>
              <a:rPr lang="en-US" b="1" dirty="0" smtClean="0">
                <a:ea typeface="Calibri"/>
                <a:cs typeface="Arial"/>
              </a:rPr>
              <a:t>The </a:t>
            </a:r>
            <a:r>
              <a:rPr lang="en-US" b="1" dirty="0">
                <a:ea typeface="Calibri"/>
                <a:cs typeface="Arial"/>
              </a:rPr>
              <a:t>staple of the Arab diet is dark pita bread. </a:t>
            </a:r>
            <a:r>
              <a:rPr lang="en-US" b="1" dirty="0" smtClean="0">
                <a:ea typeface="Calibri"/>
                <a:cs typeface="Arial"/>
              </a:rPr>
              <a:t> </a:t>
            </a:r>
            <a:r>
              <a:rPr lang="en-US" b="1" dirty="0">
                <a:ea typeface="Calibri"/>
                <a:cs typeface="Arial"/>
              </a:rPr>
              <a:t>Lamb is the most common meat. </a:t>
            </a:r>
          </a:p>
          <a:p>
            <a:pPr marL="0" marR="0" indent="0">
              <a:lnSpc>
                <a:spcPct val="115000"/>
              </a:lnSpc>
              <a:spcBef>
                <a:spcPts val="0"/>
              </a:spcBef>
              <a:spcAft>
                <a:spcPts val="1000"/>
              </a:spcAft>
              <a:buNone/>
            </a:pPr>
            <a:endParaRPr lang="en-US" b="1" dirty="0">
              <a:ea typeface="Calibri"/>
              <a:cs typeface="Arial"/>
            </a:endParaRPr>
          </a:p>
        </p:txBody>
      </p:sp>
      <p:pic>
        <p:nvPicPr>
          <p:cNvPr id="9220" name="Picture 4" descr="http://ts4.mm.bing.net/th?&amp;id=HN.608034491546075887&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172074"/>
            <a:ext cx="28575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s2.mm.bing.net/th?&amp;id=HN.608038382783565178&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0"/>
            <a:ext cx="2282825" cy="171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2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00"/>
                </a:solidFill>
                <a:ea typeface="Calibri"/>
                <a:cs typeface="Arial"/>
              </a:rPr>
              <a:t>Guests</a:t>
            </a:r>
            <a:endParaRPr lang="en-US" dirty="0">
              <a:solidFill>
                <a:srgbClr val="FFFF00"/>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b="1" dirty="0">
                <a:ea typeface="Calibri"/>
                <a:cs typeface="Arial"/>
              </a:rPr>
              <a:t>It is assumed that guests will </a:t>
            </a:r>
            <a:r>
              <a:rPr lang="en-US" b="1" dirty="0" smtClean="0">
                <a:ea typeface="Calibri"/>
                <a:cs typeface="Arial"/>
              </a:rPr>
              <a:t>accept </a:t>
            </a:r>
            <a:r>
              <a:rPr lang="en-US" b="1" dirty="0">
                <a:ea typeface="Calibri"/>
                <a:cs typeface="Arial"/>
              </a:rPr>
              <a:t>at least a small </a:t>
            </a:r>
            <a:r>
              <a:rPr lang="en-US" b="1" dirty="0" smtClean="0">
                <a:ea typeface="Calibri"/>
                <a:cs typeface="Arial"/>
              </a:rPr>
              <a:t>quantity </a:t>
            </a:r>
            <a:r>
              <a:rPr lang="en-US" b="1" dirty="0">
                <a:ea typeface="Calibri"/>
                <a:cs typeface="Arial"/>
              </a:rPr>
              <a:t>of drink (tea usually </a:t>
            </a:r>
            <a:r>
              <a:rPr lang="en-US" b="1" dirty="0" smtClean="0">
                <a:ea typeface="Calibri"/>
                <a:cs typeface="Arial"/>
              </a:rPr>
              <a:t>or sometimes </a:t>
            </a:r>
            <a:r>
              <a:rPr lang="en-US" b="1" dirty="0">
                <a:ea typeface="Calibri"/>
                <a:cs typeface="Arial"/>
              </a:rPr>
              <a:t>Arabic coffee) </a:t>
            </a:r>
            <a:r>
              <a:rPr lang="en-US" b="1" dirty="0" smtClean="0">
                <a:ea typeface="Calibri"/>
                <a:cs typeface="Arial"/>
              </a:rPr>
              <a:t>offered </a:t>
            </a:r>
            <a:r>
              <a:rPr lang="en-US" b="1" dirty="0">
                <a:ea typeface="Calibri"/>
                <a:cs typeface="Arial"/>
              </a:rPr>
              <a:t>as an expression of </a:t>
            </a:r>
            <a:r>
              <a:rPr lang="en-US" b="1" dirty="0" smtClean="0">
                <a:ea typeface="Calibri"/>
                <a:cs typeface="Arial"/>
              </a:rPr>
              <a:t>friendship. </a:t>
            </a:r>
          </a:p>
          <a:p>
            <a:pPr marL="0" marR="0" indent="0">
              <a:lnSpc>
                <a:spcPct val="115000"/>
              </a:lnSpc>
              <a:spcBef>
                <a:spcPts val="0"/>
              </a:spcBef>
              <a:spcAft>
                <a:spcPts val="1000"/>
              </a:spcAft>
              <a:buNone/>
            </a:pPr>
            <a:r>
              <a:rPr lang="en-US" b="1" dirty="0" smtClean="0">
                <a:ea typeface="Calibri"/>
                <a:cs typeface="Arial"/>
              </a:rPr>
              <a:t>It </a:t>
            </a:r>
            <a:r>
              <a:rPr lang="en-US" b="1" dirty="0">
                <a:ea typeface="Calibri"/>
                <a:cs typeface="Arial"/>
              </a:rPr>
              <a:t>is </a:t>
            </a:r>
            <a:r>
              <a:rPr lang="en-US" b="1" dirty="0" smtClean="0">
                <a:ea typeface="Calibri"/>
                <a:cs typeface="Arial"/>
              </a:rPr>
              <a:t>considered </a:t>
            </a:r>
            <a:r>
              <a:rPr lang="en-US" b="1" dirty="0">
                <a:ea typeface="Calibri"/>
                <a:cs typeface="Arial"/>
              </a:rPr>
              <a:t>rude to decline the offer of drink. </a:t>
            </a:r>
          </a:p>
        </p:txBody>
      </p:sp>
    </p:spTree>
    <p:extLst>
      <p:ext uri="{BB962C8B-B14F-4D97-AF65-F5344CB8AC3E}">
        <p14:creationId xmlns:p14="http://schemas.microsoft.com/office/powerpoint/2010/main" val="3179199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FF00"/>
                </a:solidFill>
                <a:ea typeface="+mn-ea"/>
                <a:cs typeface="+mn-cs"/>
              </a:rPr>
              <a:t>Hygiene</a:t>
            </a:r>
            <a:endParaRPr lang="en-US" sz="32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Personal hygiene is extremely important to Arabs for both spiritual and practical reasons. </a:t>
            </a:r>
          </a:p>
          <a:p>
            <a:pPr marL="0" indent="0">
              <a:buNone/>
            </a:pPr>
            <a:r>
              <a:rPr lang="en-US" b="1" dirty="0" smtClean="0"/>
              <a:t> </a:t>
            </a:r>
          </a:p>
          <a:p>
            <a:pPr marL="0" indent="0">
              <a:buNone/>
            </a:pPr>
            <a:r>
              <a:rPr lang="en-US" b="1" dirty="0" smtClean="0"/>
              <a:t> Because meals are frequently eaten by hand, it is typical to wash the hands before and after eating. </a:t>
            </a:r>
          </a:p>
          <a:p>
            <a:pPr marL="0" indent="0">
              <a:buNone/>
            </a:pPr>
            <a:r>
              <a:rPr lang="en-US" b="1" dirty="0" smtClean="0"/>
              <a:t> </a:t>
            </a:r>
          </a:p>
          <a:p>
            <a:pPr marL="0" indent="0">
              <a:buNone/>
            </a:pPr>
            <a:r>
              <a:rPr lang="en-US" b="1" dirty="0" smtClean="0"/>
              <a:t> Formal washing of face, hands, and forearm required before daily prayers. </a:t>
            </a:r>
          </a:p>
          <a:p>
            <a:pPr marL="0" indent="0">
              <a:buNone/>
            </a:pPr>
            <a:r>
              <a:rPr lang="en-US" b="1" dirty="0" smtClean="0"/>
              <a:t> </a:t>
            </a:r>
          </a:p>
          <a:p>
            <a:pPr marL="0" indent="0">
              <a:buNone/>
            </a:pPr>
            <a:endParaRPr lang="en-US" dirty="0"/>
          </a:p>
        </p:txBody>
      </p:sp>
    </p:spTree>
    <p:extLst>
      <p:ext uri="{BB962C8B-B14F-4D97-AF65-F5344CB8AC3E}">
        <p14:creationId xmlns:p14="http://schemas.microsoft.com/office/powerpoint/2010/main" val="267839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52400"/>
            <a:ext cx="8229600" cy="792163"/>
          </a:xfrm>
        </p:spPr>
        <p:txBody>
          <a:bodyPr>
            <a:normAutofit/>
          </a:bodyPr>
          <a:lstStyle/>
          <a:p>
            <a:r>
              <a:rPr lang="en-US" b="1" dirty="0">
                <a:solidFill>
                  <a:srgbClr val="FFFF00"/>
                </a:solidFill>
                <a:latin typeface="Calligrapher" pitchFamily="2" charset="0"/>
              </a:rPr>
              <a:t>Arab Perspective vs. Western Perspective</a:t>
            </a:r>
          </a:p>
        </p:txBody>
      </p:sp>
      <p:graphicFrame>
        <p:nvGraphicFramePr>
          <p:cNvPr id="48257" name="Group 129"/>
          <p:cNvGraphicFramePr>
            <a:graphicFrameLocks noGrp="1"/>
          </p:cNvGraphicFramePr>
          <p:nvPr>
            <p:ph type="tbl" idx="1"/>
          </p:nvPr>
        </p:nvGraphicFramePr>
        <p:xfrm>
          <a:off x="76200" y="1998663"/>
          <a:ext cx="8991600" cy="3716339"/>
        </p:xfrm>
        <a:graphic>
          <a:graphicData uri="http://schemas.openxmlformats.org/drawingml/2006/table">
            <a:tbl>
              <a:tblPr/>
              <a:tblGrid>
                <a:gridCol w="1485900"/>
                <a:gridCol w="3752850"/>
                <a:gridCol w="3752850"/>
              </a:tblGrid>
              <a:tr h="342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1500" b="0" i="0" u="none" strike="noStrike" cap="none" normalizeH="0" baseline="0" smtClean="0">
                        <a:ln>
                          <a:noFill/>
                        </a:ln>
                        <a:solidFill>
                          <a:schemeClr val="tx1"/>
                        </a:solidFill>
                        <a:effectLst/>
                        <a:latin typeface="Georg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Arab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Western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Family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Center of everything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Important but not as central to individual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Friends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important to some, but courteous to 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Core to some, important to most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Honor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Very Important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Typically not as important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less rigid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Very structured, deadlines must be met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Religion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Central to all things for most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Varies by individual, very personal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Society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Family is most important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Individual rights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Most governments are secular, but still emphasize religion.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Purpose is to protect rights and improve standard of living.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Wealth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honored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honored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1" i="0" u="none" strike="noStrike" cap="none" normalizeH="0" baseline="0" smtClean="0">
                          <a:ln>
                            <a:noFill/>
                          </a:ln>
                          <a:solidFill>
                            <a:schemeClr val="tx1"/>
                          </a:solidFill>
                          <a:effectLst/>
                          <a:latin typeface="Georgia" pitchFamily="18" charset="0"/>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Age and Wisdom honored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en-US" sz="1500" b="0" i="0" u="none" strike="noStrike" cap="none" normalizeH="0" baseline="0" smtClean="0">
                          <a:ln>
                            <a:noFill/>
                          </a:ln>
                          <a:solidFill>
                            <a:schemeClr val="tx1"/>
                          </a:solidFill>
                          <a:effectLst/>
                          <a:latin typeface="Georgia" pitchFamily="18" charset="0"/>
                        </a:rPr>
                        <a:t>Youth and Beauty praised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37687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579438"/>
            <a:ext cx="8229600" cy="639762"/>
          </a:xfrm>
        </p:spPr>
        <p:txBody>
          <a:bodyPr>
            <a:noAutofit/>
          </a:bodyPr>
          <a:lstStyle/>
          <a:p>
            <a:r>
              <a:rPr lang="en-US" sz="6000" b="1" dirty="0">
                <a:solidFill>
                  <a:srgbClr val="FFFF00"/>
                </a:solidFill>
                <a:latin typeface="Calligrapher" pitchFamily="2" charset="0"/>
              </a:rPr>
              <a:t>Sunni and Shi’a in Islam</a:t>
            </a:r>
          </a:p>
        </p:txBody>
      </p:sp>
      <p:sp>
        <p:nvSpPr>
          <p:cNvPr id="33795" name="Rectangle 3"/>
          <p:cNvSpPr>
            <a:spLocks noGrp="1" noChangeArrowheads="1"/>
          </p:cNvSpPr>
          <p:nvPr>
            <p:ph idx="1"/>
          </p:nvPr>
        </p:nvSpPr>
        <p:spPr>
          <a:xfrm>
            <a:off x="457200" y="1600200"/>
            <a:ext cx="8077200" cy="4525963"/>
          </a:xfrm>
        </p:spPr>
        <p:txBody>
          <a:bodyPr/>
          <a:lstStyle/>
          <a:p>
            <a:pPr>
              <a:lnSpc>
                <a:spcPct val="80000"/>
              </a:lnSpc>
            </a:pPr>
            <a:r>
              <a:rPr lang="en-US" sz="3600" b="1" dirty="0" smtClean="0">
                <a:solidFill>
                  <a:srgbClr val="FFFF00"/>
                </a:solidFill>
                <a:latin typeface="Calligrapher" pitchFamily="2" charset="0"/>
              </a:rPr>
              <a:t>S</a:t>
            </a:r>
            <a:r>
              <a:rPr lang="en-US" sz="2100" b="1" dirty="0" smtClean="0"/>
              <a:t>unni </a:t>
            </a:r>
            <a:r>
              <a:rPr lang="en-US" sz="2100" b="1" dirty="0"/>
              <a:t>are the vast, dominant majority of Islam (</a:t>
            </a:r>
            <a:r>
              <a:rPr lang="en-US" sz="1900" b="1" i="1" dirty="0"/>
              <a:t>secular political leadership accepted</a:t>
            </a:r>
            <a:r>
              <a:rPr lang="en-US" sz="2100" b="1" dirty="0"/>
              <a:t>).</a:t>
            </a:r>
          </a:p>
          <a:p>
            <a:pPr marL="0" indent="0">
              <a:lnSpc>
                <a:spcPct val="80000"/>
              </a:lnSpc>
              <a:buNone/>
            </a:pPr>
            <a:r>
              <a:rPr lang="en-US" altLang="zh-CN" sz="2100" b="1" dirty="0">
                <a:ea typeface="宋体" pitchFamily="2" charset="-122"/>
              </a:rPr>
              <a:t>Sunni Muslims believe in the teachings of the prophet. Sunni comes from the Arabic word </a:t>
            </a:r>
            <a:r>
              <a:rPr lang="en-US" altLang="zh-CN" sz="2100" b="1" dirty="0">
                <a:latin typeface="Arial"/>
                <a:ea typeface="宋体" pitchFamily="2" charset="-122"/>
              </a:rPr>
              <a:t>“</a:t>
            </a:r>
            <a:r>
              <a:rPr lang="en-US" altLang="zh-CN" sz="2100" b="1" dirty="0" err="1">
                <a:ea typeface="宋体" pitchFamily="2" charset="-122"/>
              </a:rPr>
              <a:t>Sunnah</a:t>
            </a:r>
            <a:r>
              <a:rPr lang="en-US" altLang="zh-CN" sz="2100" b="1" dirty="0">
                <a:latin typeface="Arial"/>
                <a:ea typeface="宋体" pitchFamily="2" charset="-122"/>
              </a:rPr>
              <a:t>”</a:t>
            </a:r>
            <a:r>
              <a:rPr lang="en-US" altLang="zh-CN" sz="2100" b="1" dirty="0">
                <a:ea typeface="宋体" pitchFamily="2" charset="-122"/>
              </a:rPr>
              <a:t> meaning follower of the Prophet.</a:t>
            </a:r>
            <a:r>
              <a:rPr lang="en-US" sz="2100" b="1" dirty="0"/>
              <a:t> </a:t>
            </a:r>
          </a:p>
          <a:p>
            <a:pPr>
              <a:lnSpc>
                <a:spcPct val="80000"/>
              </a:lnSpc>
            </a:pPr>
            <a:endParaRPr lang="en-US" sz="1500" b="1" dirty="0"/>
          </a:p>
          <a:p>
            <a:pPr marL="0" indent="0">
              <a:lnSpc>
                <a:spcPct val="80000"/>
              </a:lnSpc>
              <a:buNone/>
            </a:pPr>
            <a:r>
              <a:rPr lang="en-US" altLang="zh-CN" sz="2100" b="1" dirty="0">
                <a:solidFill>
                  <a:srgbClr val="FFFF00"/>
                </a:solidFill>
                <a:ea typeface="宋体" pitchFamily="2" charset="-122"/>
              </a:rPr>
              <a:t>S</a:t>
            </a:r>
            <a:r>
              <a:rPr lang="en-US" altLang="zh-CN" sz="2100" b="1" dirty="0">
                <a:ea typeface="宋体" pitchFamily="2" charset="-122"/>
              </a:rPr>
              <a:t>hi</a:t>
            </a:r>
            <a:r>
              <a:rPr lang="en-US" altLang="zh-CN" sz="2100" b="1" dirty="0">
                <a:latin typeface="Arial"/>
                <a:ea typeface="宋体" pitchFamily="2" charset="-122"/>
              </a:rPr>
              <a:t>’</a:t>
            </a:r>
            <a:r>
              <a:rPr lang="en-US" altLang="zh-CN" sz="2100" b="1" dirty="0">
                <a:ea typeface="宋体" pitchFamily="2" charset="-122"/>
              </a:rPr>
              <a:t>a Muslims believe that leadership should have stayed within the Prophet</a:t>
            </a:r>
            <a:r>
              <a:rPr lang="en-US" altLang="zh-CN" sz="2100" b="1" dirty="0">
                <a:latin typeface="Arial"/>
                <a:ea typeface="宋体" pitchFamily="2" charset="-122"/>
              </a:rPr>
              <a:t>’</a:t>
            </a:r>
            <a:r>
              <a:rPr lang="en-US" altLang="zh-CN" sz="2100" b="1" dirty="0">
                <a:ea typeface="宋体" pitchFamily="2" charset="-122"/>
              </a:rPr>
              <a:t>s direct family, and therefore has been passed on to his cousin and son-in-law Ali.</a:t>
            </a:r>
          </a:p>
          <a:p>
            <a:pPr marL="0" indent="0">
              <a:lnSpc>
                <a:spcPct val="80000"/>
              </a:lnSpc>
              <a:buNone/>
            </a:pPr>
            <a:r>
              <a:rPr lang="en-US" sz="2100" b="1" dirty="0"/>
              <a:t>The term "Shi’a" itself actually means Supporter, as in the supporters of Ali.</a:t>
            </a:r>
          </a:p>
          <a:p>
            <a:pPr marL="0" indent="0">
              <a:lnSpc>
                <a:spcPct val="80000"/>
              </a:lnSpc>
              <a:buNone/>
            </a:pPr>
            <a:r>
              <a:rPr lang="en-US" sz="2100" b="1" dirty="0"/>
              <a:t>About 10% of all Muslims are Shi’a. They are in the majority in Iran, Iraq and Bahrain.</a:t>
            </a:r>
          </a:p>
          <a:p>
            <a:pPr>
              <a:lnSpc>
                <a:spcPct val="80000"/>
              </a:lnSpc>
            </a:pPr>
            <a:endParaRPr lang="en-US" sz="2100" dirty="0"/>
          </a:p>
        </p:txBody>
      </p:sp>
    </p:spTree>
    <p:extLst>
      <p:ext uri="{BB962C8B-B14F-4D97-AF65-F5344CB8AC3E}">
        <p14:creationId xmlns:p14="http://schemas.microsoft.com/office/powerpoint/2010/main" val="986420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FF00"/>
                </a:solidFill>
                <a:ea typeface="Calibri"/>
                <a:cs typeface="Arial"/>
              </a:rPr>
              <a:t>Language  </a:t>
            </a:r>
            <a:endParaRPr lang="en-US" b="1" dirty="0">
              <a:solidFill>
                <a:srgbClr val="FFFF00"/>
              </a:solidFill>
            </a:endParaRPr>
          </a:p>
        </p:txBody>
      </p:sp>
      <p:sp>
        <p:nvSpPr>
          <p:cNvPr id="3" name="Content Placeholder 2"/>
          <p:cNvSpPr>
            <a:spLocks noGrp="1"/>
          </p:cNvSpPr>
          <p:nvPr>
            <p:ph idx="1"/>
          </p:nvPr>
        </p:nvSpPr>
        <p:spPr/>
        <p:txBody>
          <a:bodyPr>
            <a:normAutofit fontScale="40000" lnSpcReduction="20000"/>
          </a:bodyPr>
          <a:lstStyle/>
          <a:p>
            <a:pPr marL="0" marR="0">
              <a:lnSpc>
                <a:spcPct val="115000"/>
              </a:lnSpc>
              <a:spcBef>
                <a:spcPts val="0"/>
              </a:spcBef>
              <a:spcAft>
                <a:spcPts val="1000"/>
              </a:spcAft>
            </a:pPr>
            <a:r>
              <a:rPr lang="en-US" sz="4800" b="1" dirty="0">
                <a:ea typeface="Calibri"/>
                <a:cs typeface="Arial"/>
              </a:rPr>
              <a:t>Arabic is the dominant language. </a:t>
            </a:r>
          </a:p>
          <a:p>
            <a:pPr marL="0" marR="0" indent="0">
              <a:lnSpc>
                <a:spcPct val="115000"/>
              </a:lnSpc>
              <a:spcBef>
                <a:spcPts val="0"/>
              </a:spcBef>
              <a:spcAft>
                <a:spcPts val="1000"/>
              </a:spcAft>
              <a:buNone/>
            </a:pPr>
            <a:r>
              <a:rPr lang="en-US" sz="4800" b="1" dirty="0" smtClean="0">
                <a:ea typeface="Calibri"/>
                <a:cs typeface="Arial"/>
              </a:rPr>
              <a:t> </a:t>
            </a:r>
            <a:r>
              <a:rPr lang="en-US" sz="4800" b="1" dirty="0">
                <a:ea typeface="Calibri"/>
                <a:cs typeface="Arial"/>
              </a:rPr>
              <a:t>Arab countries are </a:t>
            </a:r>
            <a:r>
              <a:rPr lang="en-US" sz="4800" b="1" dirty="0" smtClean="0">
                <a:ea typeface="Calibri"/>
                <a:cs typeface="Arial"/>
              </a:rPr>
              <a:t>religiously  diverse </a:t>
            </a:r>
            <a:r>
              <a:rPr lang="en-US" sz="4800" b="1" dirty="0">
                <a:ea typeface="Calibri"/>
                <a:cs typeface="Arial"/>
              </a:rPr>
              <a:t>with Islam being the dominant </a:t>
            </a:r>
            <a:r>
              <a:rPr lang="en-US" sz="4800" b="1" dirty="0" smtClean="0">
                <a:ea typeface="Calibri"/>
                <a:cs typeface="Arial"/>
              </a:rPr>
              <a:t>religion</a:t>
            </a:r>
          </a:p>
          <a:p>
            <a:pPr marL="0" marR="0" indent="0">
              <a:lnSpc>
                <a:spcPct val="115000"/>
              </a:lnSpc>
              <a:spcBef>
                <a:spcPts val="0"/>
              </a:spcBef>
              <a:spcAft>
                <a:spcPts val="1000"/>
              </a:spcAft>
              <a:buNone/>
            </a:pPr>
            <a:r>
              <a:rPr lang="en-US" sz="4800" b="1" dirty="0" smtClean="0">
                <a:ea typeface="Calibri"/>
                <a:cs typeface="Arial"/>
              </a:rPr>
              <a:t>    in most </a:t>
            </a:r>
            <a:r>
              <a:rPr lang="en-US" sz="4800" b="1" dirty="0">
                <a:ea typeface="Calibri"/>
                <a:cs typeface="Arial"/>
              </a:rPr>
              <a:t>countries</a:t>
            </a:r>
            <a:r>
              <a:rPr lang="en-US" sz="4800" b="1" dirty="0" smtClean="0">
                <a:ea typeface="Calibri"/>
                <a:cs typeface="Arial"/>
              </a:rPr>
              <a:t>.</a:t>
            </a:r>
          </a:p>
          <a:p>
            <a:pPr marL="0" marR="0" indent="0">
              <a:lnSpc>
                <a:spcPct val="115000"/>
              </a:lnSpc>
              <a:spcBef>
                <a:spcPts val="0"/>
              </a:spcBef>
              <a:spcAft>
                <a:spcPts val="1000"/>
              </a:spcAft>
              <a:buNone/>
            </a:pPr>
            <a:r>
              <a:rPr lang="en-US" sz="4800" b="1" dirty="0">
                <a:ea typeface="Calibri"/>
                <a:cs typeface="Arial"/>
              </a:rPr>
              <a:t>22 Arab countries/areas: Algeria, Bahrain, the </a:t>
            </a:r>
          </a:p>
          <a:p>
            <a:pPr marL="0" marR="0" indent="0">
              <a:lnSpc>
                <a:spcPct val="115000"/>
              </a:lnSpc>
              <a:spcBef>
                <a:spcPts val="0"/>
              </a:spcBef>
              <a:spcAft>
                <a:spcPts val="1000"/>
              </a:spcAft>
              <a:buNone/>
            </a:pPr>
            <a:r>
              <a:rPr lang="en-US" sz="4800" b="1" dirty="0">
                <a:ea typeface="Calibri"/>
                <a:cs typeface="Arial"/>
              </a:rPr>
              <a:t>Comoros Islands, Djibouti, Egypt, Iraq, Jordan, </a:t>
            </a:r>
          </a:p>
          <a:p>
            <a:pPr marL="0" marR="0" indent="0">
              <a:lnSpc>
                <a:spcPct val="115000"/>
              </a:lnSpc>
              <a:spcBef>
                <a:spcPts val="0"/>
              </a:spcBef>
              <a:spcAft>
                <a:spcPts val="1000"/>
              </a:spcAft>
              <a:buNone/>
            </a:pPr>
            <a:r>
              <a:rPr lang="en-US" sz="4800" b="1" dirty="0">
                <a:ea typeface="Calibri"/>
                <a:cs typeface="Arial"/>
              </a:rPr>
              <a:t>Kuwait, Lebanon, Libya, Morocco, Mauritania, Oman, </a:t>
            </a:r>
          </a:p>
          <a:p>
            <a:pPr marL="0" marR="0" indent="0">
              <a:lnSpc>
                <a:spcPct val="115000"/>
              </a:lnSpc>
              <a:spcBef>
                <a:spcPts val="0"/>
              </a:spcBef>
              <a:spcAft>
                <a:spcPts val="1000"/>
              </a:spcAft>
              <a:buNone/>
            </a:pPr>
            <a:r>
              <a:rPr lang="en-US" sz="4800" b="1" dirty="0">
                <a:ea typeface="Calibri"/>
                <a:cs typeface="Arial"/>
              </a:rPr>
              <a:t>Palestine, Qatar, Saudi Arabia, Somalia, Sudan, </a:t>
            </a:r>
          </a:p>
          <a:p>
            <a:pPr marL="0" marR="0" indent="0">
              <a:lnSpc>
                <a:spcPct val="115000"/>
              </a:lnSpc>
              <a:spcBef>
                <a:spcPts val="0"/>
              </a:spcBef>
              <a:spcAft>
                <a:spcPts val="1000"/>
              </a:spcAft>
              <a:buNone/>
            </a:pPr>
            <a:r>
              <a:rPr lang="en-US" sz="4800" b="1" dirty="0" smtClean="0">
                <a:ea typeface="Calibri"/>
                <a:cs typeface="Arial"/>
              </a:rPr>
              <a:t>Syria</a:t>
            </a:r>
            <a:r>
              <a:rPr lang="en-US" sz="4800" b="1" dirty="0">
                <a:ea typeface="Calibri"/>
                <a:cs typeface="Arial"/>
              </a:rPr>
              <a:t>, Tunisia, United Arab Emirates, and Yemen. </a:t>
            </a:r>
          </a:p>
          <a:p>
            <a:pPr marL="0" marR="0" indent="0">
              <a:lnSpc>
                <a:spcPct val="115000"/>
              </a:lnSpc>
              <a:spcBef>
                <a:spcPts val="0"/>
              </a:spcBef>
              <a:spcAft>
                <a:spcPts val="1000"/>
              </a:spcAft>
              <a:buNone/>
            </a:pPr>
            <a:r>
              <a:rPr lang="en-US" sz="4800" b="1" dirty="0" smtClean="0">
                <a:ea typeface="Calibri"/>
                <a:cs typeface="Arial"/>
              </a:rPr>
              <a:t> Iran and </a:t>
            </a:r>
            <a:r>
              <a:rPr lang="en-US" sz="4800" b="1" dirty="0">
                <a:ea typeface="Calibri"/>
                <a:cs typeface="Arial"/>
              </a:rPr>
              <a:t>Turkey are not Arab countries.</a:t>
            </a:r>
          </a:p>
          <a:p>
            <a:pPr marL="0" marR="0" indent="0">
              <a:lnSpc>
                <a:spcPct val="115000"/>
              </a:lnSpc>
              <a:spcBef>
                <a:spcPts val="0"/>
              </a:spcBef>
              <a:spcAft>
                <a:spcPts val="1000"/>
              </a:spcAft>
              <a:buNone/>
            </a:pPr>
            <a:r>
              <a:rPr lang="en-US" sz="4800" b="1" dirty="0" smtClean="0">
                <a:ea typeface="Calibri"/>
                <a:cs typeface="Arial"/>
              </a:rPr>
              <a:t> </a:t>
            </a:r>
            <a:endParaRPr lang="en-US" sz="4800" b="1" dirty="0">
              <a:ea typeface="Calibri"/>
              <a:cs typeface="Arial"/>
            </a:endParaRPr>
          </a:p>
        </p:txBody>
      </p:sp>
    </p:spTree>
    <p:extLst>
      <p:ext uri="{BB962C8B-B14F-4D97-AF65-F5344CB8AC3E}">
        <p14:creationId xmlns:p14="http://schemas.microsoft.com/office/powerpoint/2010/main" val="1253261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sz="4000" dirty="0">
                <a:ea typeface="Calibri"/>
                <a:cs typeface="Arial"/>
              </a:rPr>
              <a:t>STRATEGIC IMPORTANCE OF ARAB WORLD</a:t>
            </a:r>
            <a:r>
              <a:rPr lang="en-US" dirty="0">
                <a:ea typeface="Calibri"/>
                <a:cs typeface="Arial"/>
              </a:rPr>
              <a:t/>
            </a:r>
            <a:br>
              <a:rPr lang="en-US" dirty="0">
                <a:ea typeface="Calibri"/>
                <a:cs typeface="Arial"/>
              </a:rPr>
            </a:br>
            <a:endParaRPr lang="en-US" dirty="0"/>
          </a:p>
        </p:txBody>
      </p:sp>
      <p:pic>
        <p:nvPicPr>
          <p:cNvPr id="4" name="Content Placeholder 3"/>
          <p:cNvPicPr>
            <a:picLocks noGrp="1"/>
          </p:cNvPicPr>
          <p:nvPr>
            <p:ph idx="1"/>
          </p:nvPr>
        </p:nvPicPr>
        <p:blipFill>
          <a:blip r:embed="rId2"/>
          <a:stretch>
            <a:fillRect/>
          </a:stretch>
        </p:blipFill>
        <p:spPr>
          <a:xfrm>
            <a:off x="5105400" y="1828800"/>
            <a:ext cx="3810000" cy="2743200"/>
          </a:xfrm>
          <a:prstGeom prst="rect">
            <a:avLst/>
          </a:prstGeom>
        </p:spPr>
      </p:pic>
      <p:sp>
        <p:nvSpPr>
          <p:cNvPr id="5" name="Rectangle 4"/>
          <p:cNvSpPr/>
          <p:nvPr/>
        </p:nvSpPr>
        <p:spPr>
          <a:xfrm>
            <a:off x="152400" y="2394102"/>
            <a:ext cx="4800600" cy="3000501"/>
          </a:xfrm>
          <a:prstGeom prst="rect">
            <a:avLst/>
          </a:prstGeom>
        </p:spPr>
        <p:txBody>
          <a:bodyPr wrap="square">
            <a:spAutoFit/>
          </a:bodyPr>
          <a:lstStyle/>
          <a:p>
            <a:pPr>
              <a:lnSpc>
                <a:spcPct val="115000"/>
              </a:lnSpc>
              <a:spcAft>
                <a:spcPts val="1000"/>
              </a:spcAft>
            </a:pPr>
            <a:r>
              <a:rPr lang="en-US" dirty="0">
                <a:ea typeface="Calibri"/>
                <a:cs typeface="Calibri"/>
              </a:rPr>
              <a:t></a:t>
            </a:r>
            <a:r>
              <a:rPr lang="en-US" dirty="0">
                <a:ea typeface="Calibri"/>
                <a:cs typeface="Arial"/>
              </a:rPr>
              <a:t> </a:t>
            </a:r>
            <a:r>
              <a:rPr lang="en-US" sz="2400" b="1" dirty="0">
                <a:ea typeface="Calibri"/>
                <a:cs typeface="Arial"/>
              </a:rPr>
              <a:t>Close to 60% of earth’s oil reserves are at or near </a:t>
            </a:r>
          </a:p>
          <a:p>
            <a:pPr>
              <a:lnSpc>
                <a:spcPct val="115000"/>
              </a:lnSpc>
              <a:spcAft>
                <a:spcPts val="1000"/>
              </a:spcAft>
            </a:pPr>
            <a:r>
              <a:rPr lang="en-US" sz="2400" b="1" dirty="0">
                <a:ea typeface="Calibri"/>
                <a:cs typeface="Arial"/>
              </a:rPr>
              <a:t>the Arabian Peninsula. </a:t>
            </a:r>
          </a:p>
          <a:p>
            <a:pPr>
              <a:lnSpc>
                <a:spcPct val="115000"/>
              </a:lnSpc>
              <a:spcAft>
                <a:spcPts val="1000"/>
              </a:spcAft>
            </a:pPr>
            <a:r>
              <a:rPr lang="en-US" sz="2400" b="1" dirty="0">
                <a:ea typeface="Calibri"/>
                <a:cs typeface="Calibri"/>
              </a:rPr>
              <a:t></a:t>
            </a:r>
            <a:r>
              <a:rPr lang="en-US" sz="2400" b="1" dirty="0">
                <a:ea typeface="Calibri"/>
                <a:cs typeface="Arial"/>
              </a:rPr>
              <a:t> Saudi Arabia possesses the world’s largest </a:t>
            </a:r>
          </a:p>
          <a:p>
            <a:pPr>
              <a:lnSpc>
                <a:spcPct val="115000"/>
              </a:lnSpc>
              <a:spcAft>
                <a:spcPts val="1000"/>
              </a:spcAft>
            </a:pPr>
            <a:r>
              <a:rPr lang="en-US" sz="2400" b="1" dirty="0">
                <a:ea typeface="Calibri"/>
                <a:cs typeface="Arial"/>
              </a:rPr>
              <a:t>reserves of oil. </a:t>
            </a:r>
          </a:p>
        </p:txBody>
      </p:sp>
    </p:spTree>
    <p:extLst>
      <p:ext uri="{BB962C8B-B14F-4D97-AF65-F5344CB8AC3E}">
        <p14:creationId xmlns:p14="http://schemas.microsoft.com/office/powerpoint/2010/main" val="2022735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a:solidFill>
                  <a:srgbClr val="FFFF00"/>
                </a:solidFill>
                <a:ea typeface="Calibri"/>
                <a:cs typeface="Arial"/>
              </a:rPr>
              <a:t>ARAB </a:t>
            </a:r>
            <a:r>
              <a:rPr lang="en-US" b="1" dirty="0" smtClean="0">
                <a:solidFill>
                  <a:srgbClr val="FFFF00"/>
                </a:solidFill>
                <a:ea typeface="Calibri"/>
                <a:cs typeface="Arial"/>
              </a:rPr>
              <a:t>Governments </a:t>
            </a:r>
            <a:r>
              <a:rPr lang="en-US" b="1" dirty="0">
                <a:solidFill>
                  <a:srgbClr val="FFFF00"/>
                </a:solidFill>
                <a:ea typeface="Calibri"/>
                <a:cs typeface="Arial"/>
              </a:rPr>
              <a:t/>
            </a:r>
            <a:br>
              <a:rPr lang="en-US" b="1" dirty="0">
                <a:solidFill>
                  <a:srgbClr val="FFFF00"/>
                </a:solidFill>
                <a:ea typeface="Calibri"/>
                <a:cs typeface="Arial"/>
              </a:rPr>
            </a:br>
            <a:endParaRPr lang="en-US" b="1" dirty="0">
              <a:solidFill>
                <a:srgbClr val="FFFF00"/>
              </a:solidFill>
            </a:endParaRPr>
          </a:p>
        </p:txBody>
      </p:sp>
      <p:sp>
        <p:nvSpPr>
          <p:cNvPr id="3" name="Content Placeholder 2"/>
          <p:cNvSpPr>
            <a:spLocks noGrp="1"/>
          </p:cNvSpPr>
          <p:nvPr>
            <p:ph idx="1"/>
          </p:nvPr>
        </p:nvSpPr>
        <p:spPr/>
        <p:txBody>
          <a:bodyPr>
            <a:normAutofit fontScale="55000" lnSpcReduction="20000"/>
          </a:bodyPr>
          <a:lstStyle/>
          <a:p>
            <a:pPr marL="0" marR="0">
              <a:lnSpc>
                <a:spcPct val="115000"/>
              </a:lnSpc>
              <a:spcBef>
                <a:spcPts val="0"/>
              </a:spcBef>
              <a:spcAft>
                <a:spcPts val="1000"/>
              </a:spcAft>
            </a:pPr>
            <a:r>
              <a:rPr lang="en-US" b="1" dirty="0">
                <a:ea typeface="Calibri"/>
                <a:cs typeface="Arial"/>
              </a:rPr>
              <a:t>Politically diverse </a:t>
            </a:r>
            <a:r>
              <a:rPr lang="en-US" b="1" dirty="0" smtClean="0">
                <a:ea typeface="Calibri"/>
                <a:cs typeface="Arial"/>
              </a:rPr>
              <a:t>types </a:t>
            </a:r>
            <a:r>
              <a:rPr lang="en-US" b="1" dirty="0">
                <a:ea typeface="Calibri"/>
                <a:cs typeface="Arial"/>
              </a:rPr>
              <a:t>of government in Arab world. </a:t>
            </a:r>
          </a:p>
          <a:p>
            <a:pPr marL="0" marR="0" indent="0">
              <a:lnSpc>
                <a:spcPct val="115000"/>
              </a:lnSpc>
              <a:spcBef>
                <a:spcPts val="0"/>
              </a:spcBef>
              <a:spcAft>
                <a:spcPts val="1000"/>
              </a:spcAft>
              <a:buNone/>
            </a:pPr>
            <a:r>
              <a:rPr lang="en-US" b="1" dirty="0" smtClean="0">
                <a:ea typeface="Calibri"/>
                <a:cs typeface="Arial"/>
              </a:rPr>
              <a:t>  </a:t>
            </a:r>
            <a:r>
              <a:rPr lang="en-US" b="1" dirty="0">
                <a:ea typeface="Calibri"/>
                <a:cs typeface="Arial"/>
              </a:rPr>
              <a:t>Republics in Algeria, Egypt, </a:t>
            </a:r>
          </a:p>
          <a:p>
            <a:pPr marL="0" marR="0" indent="0">
              <a:lnSpc>
                <a:spcPct val="115000"/>
              </a:lnSpc>
              <a:spcBef>
                <a:spcPts val="0"/>
              </a:spcBef>
              <a:spcAft>
                <a:spcPts val="1000"/>
              </a:spcAft>
              <a:buNone/>
            </a:pPr>
            <a:r>
              <a:rPr lang="en-US" b="1" dirty="0">
                <a:ea typeface="Calibri"/>
                <a:cs typeface="Arial"/>
              </a:rPr>
              <a:t>Lebanon, Tunisia, Syria, Iraq, Libya and </a:t>
            </a:r>
          </a:p>
          <a:p>
            <a:pPr marL="0" marR="0" indent="0">
              <a:lnSpc>
                <a:spcPct val="115000"/>
              </a:lnSpc>
              <a:spcBef>
                <a:spcPts val="0"/>
              </a:spcBef>
              <a:spcAft>
                <a:spcPts val="1000"/>
              </a:spcAft>
              <a:buNone/>
            </a:pPr>
            <a:r>
              <a:rPr lang="en-US" b="1" dirty="0">
                <a:ea typeface="Calibri"/>
                <a:cs typeface="Arial"/>
              </a:rPr>
              <a:t>Yemen. </a:t>
            </a:r>
            <a:endParaRPr lang="en-US" b="1" dirty="0" smtClean="0">
              <a:ea typeface="Calibri"/>
              <a:cs typeface="Arial"/>
            </a:endParaRPr>
          </a:p>
          <a:p>
            <a:pPr marL="0" marR="0" indent="0">
              <a:lnSpc>
                <a:spcPct val="115000"/>
              </a:lnSpc>
              <a:spcBef>
                <a:spcPts val="0"/>
              </a:spcBef>
              <a:spcAft>
                <a:spcPts val="1000"/>
              </a:spcAft>
              <a:buNone/>
            </a:pPr>
            <a:r>
              <a:rPr lang="en-US" b="1" dirty="0" smtClean="0">
                <a:ea typeface="Calibri"/>
                <a:cs typeface="Arial"/>
              </a:rPr>
              <a:t>Traditional </a:t>
            </a:r>
            <a:r>
              <a:rPr lang="en-US" b="1" dirty="0">
                <a:ea typeface="Calibri"/>
                <a:cs typeface="Arial"/>
              </a:rPr>
              <a:t>monarchies in Oman, Qatar, </a:t>
            </a:r>
          </a:p>
          <a:p>
            <a:pPr marL="0" marR="0" indent="0">
              <a:lnSpc>
                <a:spcPct val="115000"/>
              </a:lnSpc>
              <a:spcBef>
                <a:spcPts val="0"/>
              </a:spcBef>
              <a:spcAft>
                <a:spcPts val="1000"/>
              </a:spcAft>
              <a:buNone/>
            </a:pPr>
            <a:r>
              <a:rPr lang="en-US" b="1" dirty="0">
                <a:ea typeface="Calibri"/>
                <a:cs typeface="Arial"/>
              </a:rPr>
              <a:t>Bahrain, Kuwait, United Arab Emirates and </a:t>
            </a:r>
          </a:p>
          <a:p>
            <a:pPr marL="0" marR="0" indent="0">
              <a:lnSpc>
                <a:spcPct val="115000"/>
              </a:lnSpc>
              <a:spcBef>
                <a:spcPts val="0"/>
              </a:spcBef>
              <a:spcAft>
                <a:spcPts val="1000"/>
              </a:spcAft>
              <a:buNone/>
            </a:pPr>
            <a:r>
              <a:rPr lang="en-US" b="1" dirty="0">
                <a:ea typeface="Calibri"/>
                <a:cs typeface="Arial"/>
              </a:rPr>
              <a:t>Saudi Arabia. </a:t>
            </a:r>
          </a:p>
          <a:p>
            <a:pPr marL="0" marR="0" indent="0">
              <a:lnSpc>
                <a:spcPct val="115000"/>
              </a:lnSpc>
              <a:spcBef>
                <a:spcPts val="0"/>
              </a:spcBef>
              <a:spcAft>
                <a:spcPts val="1000"/>
              </a:spcAft>
              <a:buNone/>
            </a:pPr>
            <a:r>
              <a:rPr lang="en-US" b="1" dirty="0">
                <a:ea typeface="Calibri"/>
                <a:cs typeface="Arial"/>
              </a:rPr>
              <a:t> Jordan and Morocco are constitutional </a:t>
            </a:r>
          </a:p>
          <a:p>
            <a:pPr marL="0" marR="0" indent="0">
              <a:lnSpc>
                <a:spcPct val="115000"/>
              </a:lnSpc>
              <a:spcBef>
                <a:spcPts val="0"/>
              </a:spcBef>
              <a:spcAft>
                <a:spcPts val="1000"/>
              </a:spcAft>
              <a:buNone/>
            </a:pPr>
            <a:r>
              <a:rPr lang="en-US" b="1" dirty="0">
                <a:ea typeface="Calibri"/>
                <a:cs typeface="Arial"/>
              </a:rPr>
              <a:t>monarchies. ( The King follow  the constitution</a:t>
            </a:r>
            <a:r>
              <a:rPr lang="en-US" b="1" dirty="0" smtClean="0">
                <a:ea typeface="Calibri"/>
                <a:cs typeface="Arial"/>
              </a:rPr>
              <a:t>)</a:t>
            </a:r>
          </a:p>
          <a:p>
            <a:pPr marL="0" marR="0" indent="0">
              <a:lnSpc>
                <a:spcPct val="115000"/>
              </a:lnSpc>
              <a:spcBef>
                <a:spcPts val="0"/>
              </a:spcBef>
              <a:spcAft>
                <a:spcPts val="1000"/>
              </a:spcAft>
              <a:buNone/>
            </a:pPr>
            <a:r>
              <a:rPr lang="en-US" b="1" dirty="0">
                <a:ea typeface="Calibri"/>
                <a:cs typeface="Arial"/>
              </a:rPr>
              <a:t>Lebanon – Parliamentary representation is divided according to religious affiliation </a:t>
            </a:r>
          </a:p>
          <a:p>
            <a:pPr marL="0" marR="0" indent="0">
              <a:lnSpc>
                <a:spcPct val="115000"/>
              </a:lnSpc>
              <a:spcBef>
                <a:spcPts val="0"/>
              </a:spcBef>
              <a:spcAft>
                <a:spcPts val="1000"/>
              </a:spcAft>
              <a:buNone/>
            </a:pPr>
            <a:r>
              <a:rPr lang="en-US" b="1" dirty="0">
                <a:ea typeface="Calibri"/>
                <a:cs typeface="Arial"/>
              </a:rPr>
              <a:t>(Muslim Sunni, Muslim Shi'a, Christian, and Druze). </a:t>
            </a:r>
          </a:p>
          <a:p>
            <a:pPr marL="0" marR="0" indent="0">
              <a:lnSpc>
                <a:spcPct val="115000"/>
              </a:lnSpc>
              <a:spcBef>
                <a:spcPts val="0"/>
              </a:spcBef>
              <a:spcAft>
                <a:spcPts val="1000"/>
              </a:spcAft>
              <a:buNone/>
            </a:pPr>
            <a:endParaRPr lang="en-US" b="1" dirty="0">
              <a:ea typeface="Calibri"/>
              <a:cs typeface="Arial"/>
            </a:endParaRPr>
          </a:p>
          <a:p>
            <a:pPr marL="0" marR="0" indent="0">
              <a:lnSpc>
                <a:spcPct val="115000"/>
              </a:lnSpc>
              <a:spcBef>
                <a:spcPts val="0"/>
              </a:spcBef>
              <a:spcAft>
                <a:spcPts val="1000"/>
              </a:spcAft>
              <a:buNone/>
            </a:pPr>
            <a:endParaRPr lang="en-US" b="1" dirty="0" smtClean="0">
              <a:ea typeface="Calibri"/>
              <a:cs typeface="Arial"/>
            </a:endParaRPr>
          </a:p>
        </p:txBody>
      </p:sp>
    </p:spTree>
    <p:extLst>
      <p:ext uri="{BB962C8B-B14F-4D97-AF65-F5344CB8AC3E}">
        <p14:creationId xmlns:p14="http://schemas.microsoft.com/office/powerpoint/2010/main" val="151294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197" name="Picture 5" descr="Le Fils du che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124200"/>
            <a:ext cx="2430463" cy="35052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normAutofit/>
          </a:bodyPr>
          <a:lstStyle/>
          <a:p>
            <a:r>
              <a:rPr lang="en-US" b="1" dirty="0">
                <a:solidFill>
                  <a:srgbClr val="C00000"/>
                </a:solidFill>
                <a:latin typeface="Bernard MT Condensed" panose="02050806060905020404" pitchFamily="18" charset="0"/>
              </a:rPr>
              <a:t>Common Misconceptions about Arabs</a:t>
            </a:r>
          </a:p>
        </p:txBody>
      </p:sp>
      <p:sp>
        <p:nvSpPr>
          <p:cNvPr id="8195" name="Rectangle 3"/>
          <p:cNvSpPr>
            <a:spLocks noGrp="1" noChangeArrowheads="1"/>
          </p:cNvSpPr>
          <p:nvPr>
            <p:ph idx="1"/>
          </p:nvPr>
        </p:nvSpPr>
        <p:spPr/>
        <p:txBody>
          <a:bodyPr>
            <a:normAutofit lnSpcReduction="10000"/>
          </a:bodyPr>
          <a:lstStyle/>
          <a:p>
            <a:pPr>
              <a:lnSpc>
                <a:spcPct val="80000"/>
              </a:lnSpc>
            </a:pPr>
            <a:r>
              <a:rPr lang="en-US" sz="3600" b="1" dirty="0">
                <a:solidFill>
                  <a:srgbClr val="C00000"/>
                </a:solidFill>
                <a:latin typeface="Calligrapher" pitchFamily="2" charset="0"/>
              </a:rPr>
              <a:t>A</a:t>
            </a:r>
            <a:r>
              <a:rPr lang="en-US" sz="2100" b="1" dirty="0">
                <a:solidFill>
                  <a:srgbClr val="C00000"/>
                </a:solidFill>
              </a:rPr>
              <a:t>ll Arabs are Muslims, and all Muslims are Arab.</a:t>
            </a:r>
          </a:p>
          <a:p>
            <a:pPr>
              <a:lnSpc>
                <a:spcPct val="80000"/>
              </a:lnSpc>
            </a:pPr>
            <a:r>
              <a:rPr lang="en-US" sz="2100" b="1" dirty="0">
                <a:solidFill>
                  <a:srgbClr val="C00000"/>
                </a:solidFill>
              </a:rPr>
              <a:t>The Arab world is backwards and uncivilized</a:t>
            </a:r>
          </a:p>
          <a:p>
            <a:pPr>
              <a:lnSpc>
                <a:spcPct val="80000"/>
              </a:lnSpc>
            </a:pPr>
            <a:r>
              <a:rPr lang="en-US" sz="2100" b="1" dirty="0">
                <a:solidFill>
                  <a:srgbClr val="C00000"/>
                </a:solidFill>
              </a:rPr>
              <a:t>The Arab world is one big desert. </a:t>
            </a:r>
          </a:p>
          <a:p>
            <a:pPr>
              <a:lnSpc>
                <a:spcPct val="80000"/>
              </a:lnSpc>
              <a:buFont typeface="Wingdings 2" pitchFamily="18" charset="2"/>
              <a:buNone/>
            </a:pPr>
            <a:r>
              <a:rPr lang="en-US" sz="2100" b="1" dirty="0">
                <a:solidFill>
                  <a:srgbClr val="C00000"/>
                </a:solidFill>
              </a:rPr>
              <a:t>	</a:t>
            </a:r>
            <a:r>
              <a:rPr lang="en-US" sz="2100" b="1" i="1" dirty="0">
                <a:solidFill>
                  <a:srgbClr val="C00000"/>
                </a:solidFill>
              </a:rPr>
              <a:t>The Western media has often projected individuals of Arab descent in a negative manner:</a:t>
            </a:r>
          </a:p>
          <a:p>
            <a:pPr>
              <a:lnSpc>
                <a:spcPct val="80000"/>
              </a:lnSpc>
              <a:buFont typeface="Wingdings 2" pitchFamily="18" charset="2"/>
              <a:buNone/>
            </a:pPr>
            <a:r>
              <a:rPr lang="en-US" sz="2100" b="1" dirty="0">
                <a:solidFill>
                  <a:srgbClr val="C00000"/>
                </a:solidFill>
              </a:rPr>
              <a:t>Stereotypes of Arab males: </a:t>
            </a:r>
          </a:p>
          <a:p>
            <a:pPr>
              <a:lnSpc>
                <a:spcPct val="80000"/>
              </a:lnSpc>
            </a:pPr>
            <a:r>
              <a:rPr lang="en-US" sz="2100" b="1" dirty="0">
                <a:solidFill>
                  <a:srgbClr val="C00000"/>
                </a:solidFill>
              </a:rPr>
              <a:t>Often portrayed dressed in flowing robes, </a:t>
            </a:r>
          </a:p>
          <a:p>
            <a:pPr>
              <a:lnSpc>
                <a:spcPct val="80000"/>
              </a:lnSpc>
              <a:buFont typeface="Wingdings 2" pitchFamily="18" charset="2"/>
              <a:buNone/>
            </a:pPr>
            <a:r>
              <a:rPr lang="en-US" sz="2100" b="1" dirty="0">
                <a:solidFill>
                  <a:srgbClr val="C00000"/>
                </a:solidFill>
              </a:rPr>
              <a:t>     living against desert hardships, surrounded by </a:t>
            </a:r>
          </a:p>
          <a:p>
            <a:pPr>
              <a:lnSpc>
                <a:spcPct val="80000"/>
              </a:lnSpc>
              <a:buFont typeface="Wingdings 2" pitchFamily="18" charset="2"/>
              <a:buNone/>
            </a:pPr>
            <a:r>
              <a:rPr lang="en-US" sz="2100" b="1" dirty="0">
                <a:solidFill>
                  <a:srgbClr val="C00000"/>
                </a:solidFill>
              </a:rPr>
              <a:t>     submissive females </a:t>
            </a:r>
          </a:p>
          <a:p>
            <a:pPr>
              <a:lnSpc>
                <a:spcPct val="80000"/>
              </a:lnSpc>
            </a:pPr>
            <a:r>
              <a:rPr lang="en-US" sz="2100" b="1" dirty="0">
                <a:solidFill>
                  <a:srgbClr val="C00000"/>
                </a:solidFill>
              </a:rPr>
              <a:t>Portrayed as warlike and predatory </a:t>
            </a:r>
          </a:p>
          <a:p>
            <a:pPr>
              <a:lnSpc>
                <a:spcPct val="80000"/>
              </a:lnSpc>
            </a:pPr>
            <a:r>
              <a:rPr lang="en-US" sz="2100" b="1" dirty="0">
                <a:solidFill>
                  <a:srgbClr val="C00000"/>
                </a:solidFill>
              </a:rPr>
              <a:t>All are “oil-rich Sheiks”. </a:t>
            </a:r>
          </a:p>
          <a:p>
            <a:pPr>
              <a:lnSpc>
                <a:spcPct val="80000"/>
              </a:lnSpc>
              <a:buFont typeface="Wingdings 2" pitchFamily="18" charset="2"/>
              <a:buNone/>
            </a:pPr>
            <a:r>
              <a:rPr lang="en-US" sz="2100" b="1" dirty="0">
                <a:solidFill>
                  <a:srgbClr val="C00000"/>
                </a:solidFill>
              </a:rPr>
              <a:t>Stereotypes of Arab women:</a:t>
            </a:r>
          </a:p>
          <a:p>
            <a:pPr lvl="1">
              <a:lnSpc>
                <a:spcPct val="80000"/>
              </a:lnSpc>
            </a:pPr>
            <a:r>
              <a:rPr lang="en-US" sz="2000" b="1" i="1" dirty="0">
                <a:solidFill>
                  <a:srgbClr val="C00000"/>
                </a:solidFill>
              </a:rPr>
              <a:t>All are oppressed by men.</a:t>
            </a:r>
          </a:p>
          <a:p>
            <a:pPr lvl="1">
              <a:lnSpc>
                <a:spcPct val="80000"/>
              </a:lnSpc>
            </a:pPr>
            <a:r>
              <a:rPr lang="en-US" sz="2000" b="1" i="1" dirty="0">
                <a:solidFill>
                  <a:srgbClr val="C00000"/>
                </a:solidFill>
              </a:rPr>
              <a:t>All are veiled. </a:t>
            </a:r>
          </a:p>
        </p:txBody>
      </p:sp>
    </p:spTree>
    <p:extLst>
      <p:ext uri="{BB962C8B-B14F-4D97-AF65-F5344CB8AC3E}">
        <p14:creationId xmlns:p14="http://schemas.microsoft.com/office/powerpoint/2010/main" val="2858567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FF00"/>
                </a:solidFill>
                <a:ea typeface="Calibri"/>
                <a:cs typeface="Arial"/>
              </a:rPr>
              <a:t>Stereotypes of Arab women</a:t>
            </a:r>
            <a:endParaRPr lang="en-US" sz="3600" b="1" dirty="0">
              <a:solidFill>
                <a:srgbClr val="FFFF00"/>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b="1" dirty="0" smtClean="0">
                <a:solidFill>
                  <a:srgbClr val="FFFF00"/>
                </a:solidFill>
                <a:ea typeface="Calibri"/>
                <a:cs typeface="Arial"/>
              </a:rPr>
              <a:t>1-</a:t>
            </a:r>
            <a:r>
              <a:rPr lang="en-US" b="1" dirty="0" smtClean="0">
                <a:ea typeface="Calibri"/>
                <a:cs typeface="Arial"/>
              </a:rPr>
              <a:t>All </a:t>
            </a:r>
            <a:r>
              <a:rPr lang="en-US" b="1" dirty="0">
                <a:ea typeface="Calibri"/>
                <a:cs typeface="Arial"/>
              </a:rPr>
              <a:t>are oppressed by men. Not true. </a:t>
            </a:r>
          </a:p>
          <a:p>
            <a:pPr marL="0" marR="0" indent="0">
              <a:lnSpc>
                <a:spcPct val="115000"/>
              </a:lnSpc>
              <a:spcBef>
                <a:spcPts val="0"/>
              </a:spcBef>
              <a:spcAft>
                <a:spcPts val="1000"/>
              </a:spcAft>
              <a:buNone/>
            </a:pPr>
            <a:r>
              <a:rPr lang="en-US" b="1" dirty="0" smtClean="0">
                <a:solidFill>
                  <a:srgbClr val="FFFF00"/>
                </a:solidFill>
                <a:ea typeface="Calibri"/>
                <a:cs typeface="Arial"/>
              </a:rPr>
              <a:t>2-</a:t>
            </a:r>
            <a:r>
              <a:rPr lang="en-US" b="1" dirty="0" smtClean="0">
                <a:ea typeface="Calibri"/>
                <a:cs typeface="Arial"/>
              </a:rPr>
              <a:t> All </a:t>
            </a:r>
            <a:r>
              <a:rPr lang="en-US" b="1" dirty="0">
                <a:ea typeface="Calibri"/>
                <a:cs typeface="Arial"/>
              </a:rPr>
              <a:t>are veiled. According to </a:t>
            </a:r>
            <a:r>
              <a:rPr lang="en-US" b="1" dirty="0" smtClean="0">
                <a:ea typeface="Calibri"/>
                <a:cs typeface="Arial"/>
              </a:rPr>
              <a:t>Islam, </a:t>
            </a:r>
            <a:r>
              <a:rPr lang="en-US" b="1" dirty="0">
                <a:ea typeface="Calibri"/>
                <a:cs typeface="Arial"/>
              </a:rPr>
              <a:t>women are </a:t>
            </a:r>
            <a:r>
              <a:rPr lang="en-US" b="1" dirty="0" smtClean="0">
                <a:ea typeface="Calibri"/>
                <a:cs typeface="Arial"/>
              </a:rPr>
              <a:t>supposed </a:t>
            </a:r>
            <a:r>
              <a:rPr lang="en-US" b="1" dirty="0">
                <a:ea typeface="Calibri"/>
                <a:cs typeface="Arial"/>
              </a:rPr>
              <a:t>to wear veils</a:t>
            </a:r>
            <a:r>
              <a:rPr lang="en-US" b="1" dirty="0" smtClean="0">
                <a:ea typeface="Calibri"/>
                <a:cs typeface="Arial"/>
              </a:rPr>
              <a:t>.</a:t>
            </a:r>
          </a:p>
          <a:p>
            <a:pPr marL="0" marR="0" indent="0">
              <a:lnSpc>
                <a:spcPct val="115000"/>
              </a:lnSpc>
              <a:spcBef>
                <a:spcPts val="0"/>
              </a:spcBef>
              <a:spcAft>
                <a:spcPts val="1000"/>
              </a:spcAft>
              <a:buNone/>
            </a:pPr>
            <a:r>
              <a:rPr lang="en-US" b="1" dirty="0" smtClean="0">
                <a:solidFill>
                  <a:srgbClr val="FFFF00"/>
                </a:solidFill>
                <a:ea typeface="Calibri"/>
                <a:cs typeface="Arial"/>
              </a:rPr>
              <a:t>3-</a:t>
            </a:r>
            <a:r>
              <a:rPr lang="en-US" b="1" dirty="0" smtClean="0">
                <a:ea typeface="Calibri"/>
                <a:cs typeface="Arial"/>
              </a:rPr>
              <a:t> </a:t>
            </a:r>
            <a:r>
              <a:rPr lang="en-US" b="1" dirty="0">
                <a:ea typeface="Calibri"/>
                <a:cs typeface="Arial"/>
              </a:rPr>
              <a:t>In some countries, like </a:t>
            </a:r>
            <a:r>
              <a:rPr lang="en-US" b="1" dirty="0" smtClean="0">
                <a:ea typeface="Calibri"/>
                <a:cs typeface="Arial"/>
              </a:rPr>
              <a:t>Lebanon</a:t>
            </a:r>
            <a:r>
              <a:rPr lang="en-US" b="1" dirty="0">
                <a:ea typeface="Calibri"/>
                <a:cs typeface="Arial"/>
              </a:rPr>
              <a:t>, Syria and Egypt, it is </a:t>
            </a:r>
            <a:r>
              <a:rPr lang="en-US" b="1" dirty="0" smtClean="0">
                <a:ea typeface="Calibri"/>
                <a:cs typeface="Arial"/>
              </a:rPr>
              <a:t>not imposed upon them, </a:t>
            </a:r>
            <a:r>
              <a:rPr lang="en-US" b="1" dirty="0">
                <a:ea typeface="Calibri"/>
                <a:cs typeface="Arial"/>
              </a:rPr>
              <a:t>and women are free to choose </a:t>
            </a:r>
            <a:r>
              <a:rPr lang="en-US" b="1" dirty="0" smtClean="0">
                <a:ea typeface="Calibri"/>
                <a:cs typeface="Arial"/>
              </a:rPr>
              <a:t>whether </a:t>
            </a:r>
            <a:r>
              <a:rPr lang="en-US" b="1" dirty="0">
                <a:ea typeface="Calibri"/>
                <a:cs typeface="Arial"/>
              </a:rPr>
              <a:t>to wear </a:t>
            </a:r>
            <a:r>
              <a:rPr lang="en-US" b="1" dirty="0" smtClean="0">
                <a:ea typeface="Calibri"/>
                <a:cs typeface="Arial"/>
              </a:rPr>
              <a:t>veils</a:t>
            </a:r>
            <a:r>
              <a:rPr lang="en-US" b="1" dirty="0">
                <a:ea typeface="Calibri"/>
                <a:cs typeface="Arial"/>
              </a:rPr>
              <a:t> </a:t>
            </a:r>
            <a:r>
              <a:rPr lang="en-US" b="1" dirty="0" smtClean="0">
                <a:ea typeface="Calibri"/>
                <a:cs typeface="Arial"/>
              </a:rPr>
              <a:t>or not.</a:t>
            </a:r>
          </a:p>
          <a:p>
            <a:pPr marL="0" marR="0">
              <a:lnSpc>
                <a:spcPct val="115000"/>
              </a:lnSpc>
              <a:spcBef>
                <a:spcPts val="0"/>
              </a:spcBef>
              <a:spcAft>
                <a:spcPts val="1000"/>
              </a:spcAft>
            </a:pPr>
            <a:endParaRPr lang="en-US" dirty="0">
              <a:ea typeface="Calibri"/>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1454727"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965" y="4949248"/>
            <a:ext cx="14081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73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Men Dress</a:t>
            </a:r>
            <a:endParaRPr lang="en-US" b="1" dirty="0">
              <a:solidFill>
                <a:srgbClr val="FFFF00"/>
              </a:solidFill>
            </a:endParaRPr>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dirty="0">
                <a:ea typeface="Calibri"/>
                <a:cs typeface="Arial"/>
              </a:rPr>
              <a:t>Arab dress for men ranges from the traditional flowing robes to blue </a:t>
            </a:r>
            <a:r>
              <a:rPr lang="en-US" dirty="0" smtClean="0">
                <a:ea typeface="Calibri"/>
                <a:cs typeface="Arial"/>
              </a:rPr>
              <a:t>jeans</a:t>
            </a:r>
            <a:r>
              <a:rPr lang="en-US" dirty="0">
                <a:ea typeface="Calibri"/>
                <a:cs typeface="Arial"/>
              </a:rPr>
              <a:t>, T-shirts and western business suits</a:t>
            </a:r>
            <a:r>
              <a:rPr lang="en-US" dirty="0" smtClean="0">
                <a:ea typeface="Calibri"/>
                <a:cs typeface="Arial"/>
              </a:rPr>
              <a:t>.</a:t>
            </a:r>
          </a:p>
          <a:p>
            <a:pPr marL="0" marR="0" indent="0">
              <a:lnSpc>
                <a:spcPct val="115000"/>
              </a:lnSpc>
              <a:spcBef>
                <a:spcPts val="0"/>
              </a:spcBef>
              <a:spcAft>
                <a:spcPts val="1000"/>
              </a:spcAft>
              <a:buNone/>
            </a:pPr>
            <a:r>
              <a:rPr lang="en-US" dirty="0" smtClean="0">
                <a:ea typeface="Calibri"/>
                <a:cs typeface="Arial"/>
              </a:rPr>
              <a:t> </a:t>
            </a:r>
            <a:r>
              <a:rPr lang="en-US" dirty="0">
                <a:ea typeface="Calibri"/>
                <a:cs typeface="Arial"/>
              </a:rPr>
              <a:t>The robes allow for </a:t>
            </a:r>
            <a:r>
              <a:rPr lang="en-US" dirty="0" smtClean="0">
                <a:ea typeface="Calibri"/>
                <a:cs typeface="Arial"/>
              </a:rPr>
              <a:t>maximum </a:t>
            </a:r>
            <a:r>
              <a:rPr lang="en-US" dirty="0">
                <a:ea typeface="Calibri"/>
                <a:cs typeface="Arial"/>
              </a:rPr>
              <a:t>circulation of air around the body to help keep it cool, and </a:t>
            </a:r>
          </a:p>
          <a:p>
            <a:pPr marL="0" indent="0">
              <a:buNone/>
            </a:pPr>
            <a:r>
              <a:rPr lang="en-US" dirty="0">
                <a:ea typeface="Calibri"/>
                <a:cs typeface="Arial"/>
              </a:rPr>
              <a:t>the head dress provides protection from the sun. </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8590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Fatma\AppData\Local\Microsoft\Windows\Temporary Internet Files\Content.IE5\HJNPAISN\MC9004334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4" y="34635"/>
            <a:ext cx="18446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1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b="1" dirty="0" smtClean="0">
                <a:solidFill>
                  <a:srgbClr val="FFFF00"/>
                </a:solidFill>
                <a:ea typeface="Calibri"/>
                <a:cs typeface="Arial"/>
              </a:rPr>
              <a:t>Head dress </a:t>
            </a:r>
            <a:r>
              <a:rPr lang="en-US" b="1" dirty="0">
                <a:solidFill>
                  <a:srgbClr val="FFFF00"/>
                </a:solidFill>
                <a:ea typeface="Calibri"/>
                <a:cs typeface="Arial"/>
              </a:rPr>
              <a:t/>
            </a:r>
            <a:br>
              <a:rPr lang="en-US" b="1" dirty="0">
                <a:solidFill>
                  <a:srgbClr val="FFFF00"/>
                </a:solidFill>
                <a:ea typeface="Calibri"/>
                <a:cs typeface="Arial"/>
              </a:rPr>
            </a:br>
            <a:endParaRPr lang="en-US" b="1"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764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3855"/>
            <a:ext cx="28575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3" y="3886200"/>
            <a:ext cx="24003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2238375"/>
            <a:ext cx="31623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descr="C:\Users\Fatma\AppData\Local\Microsoft\Windows\Temporary Internet Files\Content.IE5\WSEZ119L\MC9004334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7450" y="4394200"/>
            <a:ext cx="13208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Fatma\AppData\Local\Microsoft\Windows\Temporary Internet Files\Content.IE5\EMY1F57A\MC900433452[1].wmf"/>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3683000" y="1973489"/>
            <a:ext cx="1409700" cy="19018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Fatma\AppData\Local\Microsoft\Windows\Temporary Internet Files\Content.IE5\MBL8G43R\MC90043345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73" y="-116609"/>
            <a:ext cx="1120775"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11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수묵 터치">
  <a:themeElements>
    <a:clrScheme name="수묵 터치 1">
      <a:dk1>
        <a:srgbClr val="000000"/>
      </a:dk1>
      <a:lt1>
        <a:srgbClr val="FFFFFF"/>
      </a:lt1>
      <a:dk2>
        <a:srgbClr val="000000"/>
      </a:dk2>
      <a:lt2>
        <a:srgbClr val="B2B2B2"/>
      </a:lt2>
      <a:accent1>
        <a:srgbClr val="91BBB6"/>
      </a:accent1>
      <a:accent2>
        <a:srgbClr val="598779"/>
      </a:accent2>
      <a:accent3>
        <a:srgbClr val="FFFFFF"/>
      </a:accent3>
      <a:accent4>
        <a:srgbClr val="000000"/>
      </a:accent4>
      <a:accent5>
        <a:srgbClr val="C7DAD7"/>
      </a:accent5>
      <a:accent6>
        <a:srgbClr val="507A6D"/>
      </a:accent6>
      <a:hlink>
        <a:srgbClr val="657A56"/>
      </a:hlink>
      <a:folHlink>
        <a:srgbClr val="777777"/>
      </a:folHlink>
    </a:clrScheme>
    <a:fontScheme name="수묵 터치">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수묵 터치 1">
        <a:dk1>
          <a:srgbClr val="000000"/>
        </a:dk1>
        <a:lt1>
          <a:srgbClr val="FFFFFF"/>
        </a:lt1>
        <a:dk2>
          <a:srgbClr val="000000"/>
        </a:dk2>
        <a:lt2>
          <a:srgbClr val="B2B2B2"/>
        </a:lt2>
        <a:accent1>
          <a:srgbClr val="91BBB6"/>
        </a:accent1>
        <a:accent2>
          <a:srgbClr val="598779"/>
        </a:accent2>
        <a:accent3>
          <a:srgbClr val="FFFFFF"/>
        </a:accent3>
        <a:accent4>
          <a:srgbClr val="000000"/>
        </a:accent4>
        <a:accent5>
          <a:srgbClr val="C7DAD7"/>
        </a:accent5>
        <a:accent6>
          <a:srgbClr val="507A6D"/>
        </a:accent6>
        <a:hlink>
          <a:srgbClr val="657A56"/>
        </a:hlink>
        <a:folHlink>
          <a:srgbClr val="777777"/>
        </a:folHlink>
      </a:clrScheme>
      <a:clrMap bg1="lt1" tx1="dk1" bg2="lt2" tx2="dk2" accent1="accent1" accent2="accent2" accent3="accent3" accent4="accent4" accent5="accent5" accent6="accent6" hlink="hlink" folHlink="folHlink"/>
    </a:extraClrScheme>
    <a:extraClrScheme>
      <a:clrScheme name="수묵 터치 2">
        <a:dk1>
          <a:srgbClr val="000000"/>
        </a:dk1>
        <a:lt1>
          <a:srgbClr val="FFFFFF"/>
        </a:lt1>
        <a:dk2>
          <a:srgbClr val="000000"/>
        </a:dk2>
        <a:lt2>
          <a:srgbClr val="C0C0C0"/>
        </a:lt2>
        <a:accent1>
          <a:srgbClr val="8EB2E8"/>
        </a:accent1>
        <a:accent2>
          <a:srgbClr val="80B5BC"/>
        </a:accent2>
        <a:accent3>
          <a:srgbClr val="FFFFFF"/>
        </a:accent3>
        <a:accent4>
          <a:srgbClr val="000000"/>
        </a:accent4>
        <a:accent5>
          <a:srgbClr val="C6D5F2"/>
        </a:accent5>
        <a:accent6>
          <a:srgbClr val="73A4AA"/>
        </a:accent6>
        <a:hlink>
          <a:srgbClr val="498CB9"/>
        </a:hlink>
        <a:folHlink>
          <a:srgbClr val="777777"/>
        </a:folHlink>
      </a:clrScheme>
      <a:clrMap bg1="lt1" tx1="dk1" bg2="lt2" tx2="dk2" accent1="accent1" accent2="accent2" accent3="accent3" accent4="accent4" accent5="accent5" accent6="accent6" hlink="hlink" folHlink="folHlink"/>
    </a:extraClrScheme>
    <a:extraClrScheme>
      <a:clrScheme name="수묵 터치 3">
        <a:dk1>
          <a:srgbClr val="000000"/>
        </a:dk1>
        <a:lt1>
          <a:srgbClr val="FFFFFF"/>
        </a:lt1>
        <a:dk2>
          <a:srgbClr val="000000"/>
        </a:dk2>
        <a:lt2>
          <a:srgbClr val="C0C0C0"/>
        </a:lt2>
        <a:accent1>
          <a:srgbClr val="D89B80"/>
        </a:accent1>
        <a:accent2>
          <a:srgbClr val="D9AA5D"/>
        </a:accent2>
        <a:accent3>
          <a:srgbClr val="FFFFFF"/>
        </a:accent3>
        <a:accent4>
          <a:srgbClr val="000000"/>
        </a:accent4>
        <a:accent5>
          <a:srgbClr val="E9CBC0"/>
        </a:accent5>
        <a:accent6>
          <a:srgbClr val="C49A53"/>
        </a:accent6>
        <a:hlink>
          <a:srgbClr val="9A6C2E"/>
        </a:hlink>
        <a:folHlink>
          <a:srgbClr val="808080"/>
        </a:folHlink>
      </a:clrScheme>
      <a:clrMap bg1="lt1" tx1="dk1" bg2="lt2" tx2="dk2" accent1="accent1" accent2="accent2" accent3="accent3" accent4="accent4" accent5="accent5" accent6="accent6" hlink="hlink" folHlink="folHlink"/>
    </a:extraClrScheme>
    <a:extraClrScheme>
      <a:clrScheme name="수묵 터치 4">
        <a:dk1>
          <a:srgbClr val="000000"/>
        </a:dk1>
        <a:lt1>
          <a:srgbClr val="FFFFFF"/>
        </a:lt1>
        <a:dk2>
          <a:srgbClr val="000000"/>
        </a:dk2>
        <a:lt2>
          <a:srgbClr val="C0C0C0"/>
        </a:lt2>
        <a:accent1>
          <a:srgbClr val="D8B6D0"/>
        </a:accent1>
        <a:accent2>
          <a:srgbClr val="8D83D5"/>
        </a:accent2>
        <a:accent3>
          <a:srgbClr val="FFFFFF"/>
        </a:accent3>
        <a:accent4>
          <a:srgbClr val="000000"/>
        </a:accent4>
        <a:accent5>
          <a:srgbClr val="E9D7E4"/>
        </a:accent5>
        <a:accent6>
          <a:srgbClr val="7F76C1"/>
        </a:accent6>
        <a:hlink>
          <a:srgbClr val="9D59AD"/>
        </a:hlink>
        <a:folHlink>
          <a:srgbClr val="8A8AA2"/>
        </a:folHlink>
      </a:clrScheme>
      <a:clrMap bg1="lt1" tx1="dk1" bg2="lt2" tx2="dk2" accent1="accent1" accent2="accent2" accent3="accent3" accent4="accent4" accent5="accent5" accent6="accent6" hlink="hlink" folHlink="folHlink"/>
    </a:extraClrScheme>
    <a:extraClrScheme>
      <a:clrScheme name="수묵 터치 5">
        <a:dk1>
          <a:srgbClr val="4F3903"/>
        </a:dk1>
        <a:lt1>
          <a:srgbClr val="FFFFFF"/>
        </a:lt1>
        <a:dk2>
          <a:srgbClr val="000000"/>
        </a:dk2>
        <a:lt2>
          <a:srgbClr val="C0C0C0"/>
        </a:lt2>
        <a:accent1>
          <a:srgbClr val="AFCA6C"/>
        </a:accent1>
        <a:accent2>
          <a:srgbClr val="929C44"/>
        </a:accent2>
        <a:accent3>
          <a:srgbClr val="FFFFFF"/>
        </a:accent3>
        <a:accent4>
          <a:srgbClr val="422F02"/>
        </a:accent4>
        <a:accent5>
          <a:srgbClr val="D4E1BA"/>
        </a:accent5>
        <a:accent6>
          <a:srgbClr val="848D3D"/>
        </a:accent6>
        <a:hlink>
          <a:srgbClr val="C3782D"/>
        </a:hlink>
        <a:folHlink>
          <a:srgbClr val="857D5F"/>
        </a:folHlink>
      </a:clrScheme>
      <a:clrMap bg1="lt1" tx1="dk1" bg2="lt2" tx2="dk2" accent1="accent1" accent2="accent2" accent3="accent3" accent4="accent4" accent5="accent5" accent6="accent6" hlink="hlink" folHlink="folHlink"/>
    </a:extraClrScheme>
    <a:extraClrScheme>
      <a:clrScheme name="수묵 터치 6">
        <a:dk1>
          <a:srgbClr val="000000"/>
        </a:dk1>
        <a:lt1>
          <a:srgbClr val="FFFFFF"/>
        </a:lt1>
        <a:dk2>
          <a:srgbClr val="000000"/>
        </a:dk2>
        <a:lt2>
          <a:srgbClr val="C0C0C0"/>
        </a:lt2>
        <a:accent1>
          <a:srgbClr val="C0C0C0"/>
        </a:accent1>
        <a:accent2>
          <a:srgbClr val="969696"/>
        </a:accent2>
        <a:accent3>
          <a:srgbClr val="FFFFFF"/>
        </a:accent3>
        <a:accent4>
          <a:srgbClr val="000000"/>
        </a:accent4>
        <a:accent5>
          <a:srgbClr val="DCDCDC"/>
        </a:accent5>
        <a:accent6>
          <a:srgbClr val="878787"/>
        </a:accent6>
        <a:hlink>
          <a:srgbClr val="808080"/>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1537</Words>
  <Application>Microsoft Office PowerPoint</Application>
  <PresentationFormat>On-screen Show (4:3)</PresentationFormat>
  <Paragraphs>200</Paragraphs>
  <Slides>27</Slides>
  <Notes>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수묵 터치</vt:lpstr>
      <vt:lpstr>WHERE IS THE ARAB WORLD? </vt:lpstr>
      <vt:lpstr>WHAT IS AN ARAB?  </vt:lpstr>
      <vt:lpstr>Language  </vt:lpstr>
      <vt:lpstr>STRATEGIC IMPORTANCE OF ARAB WORLD </vt:lpstr>
      <vt:lpstr>ARAB Governments  </vt:lpstr>
      <vt:lpstr>Common Misconceptions about Arabs</vt:lpstr>
      <vt:lpstr>Stereotypes of Arab women</vt:lpstr>
      <vt:lpstr>Men Dress</vt:lpstr>
      <vt:lpstr>Head dress  </vt:lpstr>
      <vt:lpstr>Who is Arab?</vt:lpstr>
      <vt:lpstr>Children</vt:lpstr>
      <vt:lpstr>ISLAM </vt:lpstr>
      <vt:lpstr>Islam</vt:lpstr>
      <vt:lpstr>The QUR’AN  </vt:lpstr>
      <vt:lpstr>MUSLIMS </vt:lpstr>
      <vt:lpstr>Muslims Population</vt:lpstr>
      <vt:lpstr>PowerPoint Presentation</vt:lpstr>
      <vt:lpstr>ISLAM’S FIVE PILLERS OF FAITH </vt:lpstr>
      <vt:lpstr>SALAH – Prayer </vt:lpstr>
      <vt:lpstr>ZAKAH  </vt:lpstr>
      <vt:lpstr>SAWM – Fasting  </vt:lpstr>
      <vt:lpstr>HAJJ – Pilgrimage  </vt:lpstr>
      <vt:lpstr>EATING ETIQUETTE </vt:lpstr>
      <vt:lpstr>Guests</vt:lpstr>
      <vt:lpstr>Hygiene</vt:lpstr>
      <vt:lpstr>Arab Perspective vs. Western Perspective</vt:lpstr>
      <vt:lpstr>Sunni and Shi’a in Islam</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Fatma</dc:creator>
  <cp:lastModifiedBy>Windows User</cp:lastModifiedBy>
  <cp:revision>54</cp:revision>
  <dcterms:created xsi:type="dcterms:W3CDTF">2014-04-30T01:41:06Z</dcterms:created>
  <dcterms:modified xsi:type="dcterms:W3CDTF">2015-05-11T13:11:06Z</dcterms:modified>
</cp:coreProperties>
</file>