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74" r:id="rId2"/>
    <p:sldId id="256" r:id="rId3"/>
    <p:sldId id="275" r:id="rId4"/>
    <p:sldId id="260" r:id="rId5"/>
    <p:sldId id="276" r:id="rId6"/>
    <p:sldId id="257" r:id="rId7"/>
    <p:sldId id="277" r:id="rId8"/>
    <p:sldId id="259" r:id="rId9"/>
    <p:sldId id="258" r:id="rId10"/>
    <p:sldId id="278" r:id="rId11"/>
    <p:sldId id="261" r:id="rId12"/>
    <p:sldId id="279" r:id="rId13"/>
    <p:sldId id="266" r:id="rId14"/>
    <p:sldId id="280" r:id="rId15"/>
    <p:sldId id="262" r:id="rId16"/>
    <p:sldId id="281" r:id="rId17"/>
    <p:sldId id="265" r:id="rId18"/>
    <p:sldId id="282" r:id="rId19"/>
    <p:sldId id="264" r:id="rId20"/>
    <p:sldId id="283" r:id="rId21"/>
    <p:sldId id="263" r:id="rId22"/>
    <p:sldId id="284" r:id="rId23"/>
    <p:sldId id="267" r:id="rId24"/>
    <p:sldId id="285" r:id="rId25"/>
    <p:sldId id="268" r:id="rId26"/>
    <p:sldId id="286" r:id="rId27"/>
    <p:sldId id="269" r:id="rId28"/>
    <p:sldId id="287" r:id="rId29"/>
    <p:sldId id="270" r:id="rId30"/>
    <p:sldId id="288" r:id="rId31"/>
    <p:sldId id="271" r:id="rId32"/>
    <p:sldId id="289" r:id="rId33"/>
    <p:sldId id="272" r:id="rId34"/>
    <p:sldId id="290" r:id="rId35"/>
    <p:sldId id="273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CE24"/>
    <a:srgbClr val="E35BC6"/>
    <a:srgbClr val="C9CC40"/>
    <a:srgbClr val="56DA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72" y="-1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1627E-F593-4F86-A89C-FF0DBF1D975D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227F2-9AD4-43BC-A62C-CEB12FE67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26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65B9-DAC2-4C70-9ACB-F97AB9C36229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32ED-D60A-42DD-AD55-455CB286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71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65B9-DAC2-4C70-9ACB-F97AB9C36229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32ED-D60A-42DD-AD55-455CB286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75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65B9-DAC2-4C70-9ACB-F97AB9C36229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32ED-D60A-42DD-AD55-455CB286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62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65B9-DAC2-4C70-9ACB-F97AB9C36229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32ED-D60A-42DD-AD55-455CB286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4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65B9-DAC2-4C70-9ACB-F97AB9C36229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32ED-D60A-42DD-AD55-455CB286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03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65B9-DAC2-4C70-9ACB-F97AB9C36229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32ED-D60A-42DD-AD55-455CB286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3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65B9-DAC2-4C70-9ACB-F97AB9C36229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32ED-D60A-42DD-AD55-455CB286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12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65B9-DAC2-4C70-9ACB-F97AB9C36229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32ED-D60A-42DD-AD55-455CB286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490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65B9-DAC2-4C70-9ACB-F97AB9C36229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32ED-D60A-42DD-AD55-455CB286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65B9-DAC2-4C70-9ACB-F97AB9C36229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32ED-D60A-42DD-AD55-455CB286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590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865B9-DAC2-4C70-9ACB-F97AB9C36229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932ED-D60A-42DD-AD55-455CB286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31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65B9-DAC2-4C70-9ACB-F97AB9C36229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932ED-D60A-42DD-AD55-455CB286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0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2ahUKEwi5i5Gwk4XaAhUF34MKHdUMBLkQjRx6BAgAEAU&amp;url=https://www.aplustopper.com/collision-theory-affect-rate-reaction/&amp;psig=AOvVaw1QnmC6a8ODhYpqxlCi-7R5&amp;ust=1521987459414605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google.com/url?sa=i&amp;rct=j&amp;q=&amp;esrc=s&amp;source=images&amp;cd=&amp;cad=rja&amp;uact=8&amp;ved=2ahUKEwinuoKgj4XaAhUnwYMKHbmrBd8QjRx6BAgAEAU&amp;url=https://sites.google.com/site/chem4hsc/the-acidic-environment/chemical-equilibrium&amp;psig=AOvVaw0fRAZHR1DSXgxuCAp5vqVH&amp;ust=1521986227511608" TargetMode="Externa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google.com/url?sa=i&amp;rct=j&amp;q=&amp;esrc=s&amp;source=images&amp;cd=&amp;cad=rja&amp;uact=8&amp;ved=2ahUKEwinuoKgj4XaAhUnwYMKHbmrBd8QjRx6BAgAEAU&amp;url=https://sites.google.com/site/chem4hsc/the-acidic-environment/chemical-equilibrium&amp;psig=AOvVaw0fRAZHR1DSXgxuCAp5vqVH&amp;ust=1521986227511608" TargetMode="Externa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google.com/url?sa=i&amp;rct=j&amp;q=&amp;esrc=s&amp;source=images&amp;cd=&amp;cad=rja&amp;uact=8&amp;ved=2ahUKEwi10ebij4XaAhVo4IMKHTwEDzsQjRx6BAgAEAU&amp;url=http://www.sciencequiz.net/newjcscience/jcchemistry/elements_compounds/elements01.htm&amp;psig=AOvVaw07HB4PwEDEb1i8hiJThPYr&amp;ust=1521986495419024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google.com/url?sa=i&amp;rct=j&amp;q=&amp;esrc=s&amp;source=images&amp;cd=&amp;cad=rja&amp;uact=8&amp;ved=2ahUKEwi10ebij4XaAhVo4IMKHTwEDzsQjRx6BAgAEAU&amp;url=http://www.sciencequiz.net/newjcscience/jcchemistry/elements_compounds/elements01.htm&amp;psig=AOvVaw07HB4PwEDEb1i8hiJThPYr&amp;ust=1521986495419024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8932" y="1219200"/>
            <a:ext cx="8807796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If the rate of a  reaction is going to </a:t>
            </a:r>
          </a:p>
          <a:p>
            <a:r>
              <a:rPr lang="en-US" sz="4400" dirty="0" smtClean="0"/>
              <a:t>increase, one should _____________ </a:t>
            </a:r>
          </a:p>
          <a:p>
            <a:r>
              <a:rPr lang="en-US" sz="4400" dirty="0" smtClean="0"/>
              <a:t>the size of the particles, __________</a:t>
            </a:r>
          </a:p>
          <a:p>
            <a:r>
              <a:rPr lang="en-US" sz="4400" dirty="0" smtClean="0"/>
              <a:t>the concentration of the reactants, </a:t>
            </a:r>
          </a:p>
          <a:p>
            <a:r>
              <a:rPr lang="en-US" sz="4400" dirty="0" smtClean="0"/>
              <a:t>and _____________ the </a:t>
            </a:r>
          </a:p>
          <a:p>
            <a:r>
              <a:rPr lang="en-US" sz="4400" dirty="0" smtClean="0"/>
              <a:t>temperature of the system. </a:t>
            </a:r>
            <a:endParaRPr lang="en-US" sz="4400" dirty="0"/>
          </a:p>
        </p:txBody>
      </p:sp>
      <p:sp>
        <p:nvSpPr>
          <p:cNvPr id="2" name="TextBox 1"/>
          <p:cNvSpPr txBox="1"/>
          <p:nvPr/>
        </p:nvSpPr>
        <p:spPr>
          <a:xfrm>
            <a:off x="7848600" y="304800"/>
            <a:ext cx="685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895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2209799"/>
            <a:ext cx="77043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CaH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  +  CBr</a:t>
            </a:r>
            <a:r>
              <a:rPr lang="en-US" sz="4400" baseline="-25000" dirty="0" smtClean="0"/>
              <a:t>4</a:t>
            </a:r>
            <a:r>
              <a:rPr lang="en-US" sz="4400" dirty="0" smtClean="0"/>
              <a:t>		CH</a:t>
            </a:r>
            <a:r>
              <a:rPr lang="en-US" sz="4400" baseline="-25000" dirty="0" smtClean="0"/>
              <a:t>4</a:t>
            </a:r>
            <a:r>
              <a:rPr lang="en-US" sz="4400" dirty="0" smtClean="0"/>
              <a:t>  +  CaBr</a:t>
            </a:r>
            <a:r>
              <a:rPr lang="en-US" sz="4400" baseline="-25000" dirty="0" smtClean="0"/>
              <a:t>2</a:t>
            </a:r>
            <a:endParaRPr lang="en-US" sz="4400" baseline="-250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343400" y="2594520"/>
            <a:ext cx="838200" cy="0"/>
          </a:xfrm>
          <a:prstGeom prst="straightConnector1">
            <a:avLst/>
          </a:prstGeom>
          <a:ln w="349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34122" y="534650"/>
            <a:ext cx="850072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What type of chemical reaction </a:t>
            </a:r>
          </a:p>
          <a:p>
            <a:r>
              <a:rPr lang="en-US" sz="4400" dirty="0"/>
              <a:t>d</a:t>
            </a:r>
            <a:r>
              <a:rPr lang="en-US" sz="4400" dirty="0" smtClean="0"/>
              <a:t>oes the equation below represent?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647440"/>
            <a:ext cx="852387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What reactant must be present for a</a:t>
            </a:r>
          </a:p>
          <a:p>
            <a:r>
              <a:rPr lang="en-US" sz="4400" dirty="0"/>
              <a:t>c</a:t>
            </a:r>
            <a:r>
              <a:rPr lang="en-US" sz="4400" dirty="0" smtClean="0"/>
              <a:t>ombustion reaction to occur?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7848600" y="304800"/>
            <a:ext cx="685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oudy Stout" panose="0202090407030B020401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116759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066799"/>
            <a:ext cx="6364306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How many total atoms are </a:t>
            </a:r>
          </a:p>
          <a:p>
            <a:r>
              <a:rPr lang="en-US" sz="4400" dirty="0" smtClean="0"/>
              <a:t>represented by</a:t>
            </a:r>
          </a:p>
          <a:p>
            <a:endParaRPr lang="en-US" sz="4400" dirty="0"/>
          </a:p>
          <a:p>
            <a:r>
              <a:rPr lang="en-US" sz="4400" dirty="0" smtClean="0"/>
              <a:t>			4 Ca(ClO</a:t>
            </a:r>
            <a:r>
              <a:rPr lang="en-US" sz="4400" baseline="-25000" dirty="0" smtClean="0"/>
              <a:t>3</a:t>
            </a:r>
            <a:r>
              <a:rPr lang="en-US" sz="4400" dirty="0" smtClean="0"/>
              <a:t>)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  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48600" y="304800"/>
            <a:ext cx="685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oudy Stout" panose="0202090407030B020401" pitchFamily="18" charset="0"/>
              </a:rPr>
              <a:t>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6400" y="4185920"/>
            <a:ext cx="73244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(1 x 4)+ (1 x 2 x 4) + (3 x 2 x 4) = 36</a:t>
            </a:r>
            <a:endParaRPr lang="en-US" sz="40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514600" y="3733800"/>
            <a:ext cx="13716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4343400" y="3728720"/>
            <a:ext cx="381000" cy="5384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181600" y="3733800"/>
            <a:ext cx="15240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45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276600"/>
            <a:ext cx="2895600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566410"/>
            <a:ext cx="7946984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Using coefficients, subscripts </a:t>
            </a:r>
          </a:p>
          <a:p>
            <a:r>
              <a:rPr lang="en-US" sz="4400" dirty="0" smtClean="0"/>
              <a:t>and the symbols of the elements, </a:t>
            </a:r>
          </a:p>
          <a:p>
            <a:r>
              <a:rPr lang="en-US" sz="4400" dirty="0" smtClean="0"/>
              <a:t>write the correct notation for the </a:t>
            </a:r>
          </a:p>
          <a:p>
            <a:r>
              <a:rPr lang="en-US" sz="4400" dirty="0" smtClean="0"/>
              <a:t>picture below.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4419600" y="3410367"/>
            <a:ext cx="29626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Red =  Oxygen</a:t>
            </a:r>
          </a:p>
          <a:p>
            <a:r>
              <a:rPr lang="en-US" sz="3600" dirty="0" smtClean="0"/>
              <a:t>Black = Carbon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848600" y="304800"/>
            <a:ext cx="685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oudy Stout" panose="0202090407030B020401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211788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276600"/>
            <a:ext cx="2895600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566410"/>
            <a:ext cx="7946984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Using coefficients, subscripts </a:t>
            </a:r>
          </a:p>
          <a:p>
            <a:r>
              <a:rPr lang="en-US" sz="4400" dirty="0" smtClean="0"/>
              <a:t>and the symbols of the elements, </a:t>
            </a:r>
          </a:p>
          <a:p>
            <a:r>
              <a:rPr lang="en-US" sz="4400" dirty="0" smtClean="0"/>
              <a:t>write the correct notation for the </a:t>
            </a:r>
          </a:p>
          <a:p>
            <a:r>
              <a:rPr lang="en-US" sz="4400" dirty="0" smtClean="0"/>
              <a:t>picture below.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4419600" y="3410367"/>
            <a:ext cx="29626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Red =  Oxygen</a:t>
            </a:r>
          </a:p>
          <a:p>
            <a:r>
              <a:rPr lang="en-US" sz="3600" dirty="0" smtClean="0"/>
              <a:t>Black = Carbon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848600" y="304800"/>
            <a:ext cx="685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oudy Stout" panose="0202090407030B020401" pitchFamily="18" charset="0"/>
              </a:rPr>
              <a:t>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53000" y="5029200"/>
            <a:ext cx="14589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3 </a:t>
            </a:r>
            <a:r>
              <a:rPr lang="en-US" sz="4400" dirty="0" smtClean="0"/>
              <a:t>C</a:t>
            </a:r>
            <a:r>
              <a:rPr lang="en-US" sz="4400" dirty="0" smtClean="0">
                <a:solidFill>
                  <a:srgbClr val="FF0000"/>
                </a:solidFill>
              </a:rPr>
              <a:t>O</a:t>
            </a:r>
            <a:r>
              <a:rPr lang="en-US" sz="4400" baseline="-25000" dirty="0" smtClean="0">
                <a:solidFill>
                  <a:srgbClr val="FF0000"/>
                </a:solidFill>
              </a:rPr>
              <a:t>2</a:t>
            </a:r>
            <a:endParaRPr lang="en-US" sz="44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04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762000"/>
            <a:ext cx="8589724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Based on the equation below, </a:t>
            </a:r>
          </a:p>
          <a:p>
            <a:r>
              <a:rPr lang="en-US" sz="4400" dirty="0" smtClean="0"/>
              <a:t>what is happening and is the system </a:t>
            </a:r>
          </a:p>
          <a:p>
            <a:r>
              <a:rPr lang="en-US" sz="4400" dirty="0" smtClean="0"/>
              <a:t>at equilibrium?</a:t>
            </a:r>
          </a:p>
          <a:p>
            <a:endParaRPr lang="en-US" sz="4400" dirty="0"/>
          </a:p>
          <a:p>
            <a:r>
              <a:rPr lang="en-US" sz="4400" dirty="0" smtClean="0"/>
              <a:t>		H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O </a:t>
            </a:r>
            <a:r>
              <a:rPr lang="en-US" sz="4400" baseline="-25000" dirty="0" smtClean="0"/>
              <a:t>(l)</a:t>
            </a:r>
            <a:r>
              <a:rPr lang="en-US" sz="4400" dirty="0" smtClean="0"/>
              <a:t>		H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O </a:t>
            </a:r>
            <a:r>
              <a:rPr lang="en-US" sz="4400" baseline="-25000" dirty="0" smtClean="0"/>
              <a:t>(s)</a:t>
            </a:r>
            <a:endParaRPr lang="en-US" sz="4400" baseline="-250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029169" y="3886200"/>
            <a:ext cx="990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848600" y="304800"/>
            <a:ext cx="685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oudy Stout" panose="0202090407030B020401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185826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762000"/>
            <a:ext cx="8589724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Based on the equation below, </a:t>
            </a:r>
          </a:p>
          <a:p>
            <a:r>
              <a:rPr lang="en-US" sz="4400" dirty="0" smtClean="0"/>
              <a:t>what is happening and is the system </a:t>
            </a:r>
          </a:p>
          <a:p>
            <a:r>
              <a:rPr lang="en-US" sz="4400" dirty="0" smtClean="0"/>
              <a:t>at equilibrium?</a:t>
            </a:r>
            <a:endParaRPr lang="en-US" sz="4400" dirty="0"/>
          </a:p>
          <a:p>
            <a:r>
              <a:rPr lang="en-US" sz="4400" dirty="0" smtClean="0"/>
              <a:t>		H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O </a:t>
            </a:r>
            <a:r>
              <a:rPr lang="en-US" sz="4400" baseline="-25000" dirty="0" smtClean="0"/>
              <a:t>(l)</a:t>
            </a:r>
            <a:r>
              <a:rPr lang="en-US" sz="4400" dirty="0" smtClean="0"/>
              <a:t>		H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O </a:t>
            </a:r>
            <a:r>
              <a:rPr lang="en-US" sz="4400" baseline="-25000" dirty="0" smtClean="0"/>
              <a:t>(s)</a:t>
            </a:r>
            <a:endParaRPr lang="en-US" sz="4400" baseline="-250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029169" y="3200400"/>
            <a:ext cx="9906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848600" y="304800"/>
            <a:ext cx="685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oudy Stout" panose="0202090407030B020401" pitchFamily="18" charset="0"/>
              </a:rPr>
              <a:t>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199" y="3886200"/>
            <a:ext cx="75912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Liquid H</a:t>
            </a:r>
            <a:r>
              <a:rPr lang="en-US" sz="4400" baseline="-25000" dirty="0" smtClean="0">
                <a:solidFill>
                  <a:srgbClr val="FF0000"/>
                </a:solidFill>
              </a:rPr>
              <a:t>2</a:t>
            </a:r>
            <a:r>
              <a:rPr lang="en-US" sz="4400" dirty="0" smtClean="0">
                <a:solidFill>
                  <a:srgbClr val="FF0000"/>
                </a:solidFill>
              </a:rPr>
              <a:t>O is forming solid H</a:t>
            </a:r>
            <a:r>
              <a:rPr lang="en-US" sz="4400" baseline="-25000" dirty="0" smtClean="0">
                <a:solidFill>
                  <a:srgbClr val="FF0000"/>
                </a:solidFill>
              </a:rPr>
              <a:t>2</a:t>
            </a:r>
            <a:r>
              <a:rPr lang="en-US" sz="4400" dirty="0" smtClean="0">
                <a:solidFill>
                  <a:srgbClr val="FF0000"/>
                </a:solidFill>
              </a:rPr>
              <a:t>O.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5067925"/>
            <a:ext cx="810593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B0F0"/>
                </a:solidFill>
              </a:rPr>
              <a:t>It’s not at equilibrium because the</a:t>
            </a:r>
          </a:p>
          <a:p>
            <a:r>
              <a:rPr lang="en-US" sz="4400" dirty="0">
                <a:solidFill>
                  <a:srgbClr val="00B0F0"/>
                </a:solidFill>
              </a:rPr>
              <a:t>p</a:t>
            </a:r>
            <a:r>
              <a:rPr lang="en-US" sz="4400" dirty="0" smtClean="0">
                <a:solidFill>
                  <a:srgbClr val="00B0F0"/>
                </a:solidFill>
              </a:rPr>
              <a:t>rocess isn’t happening in reverse.</a:t>
            </a:r>
            <a:endParaRPr lang="en-US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79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828020"/>
            <a:ext cx="716080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Why does a chemical reaction </a:t>
            </a:r>
          </a:p>
          <a:p>
            <a:r>
              <a:rPr lang="en-US" sz="4400" dirty="0"/>
              <a:t>h</a:t>
            </a:r>
            <a:r>
              <a:rPr lang="en-US" sz="4400" dirty="0" smtClean="0"/>
              <a:t>appen more slowly if the </a:t>
            </a:r>
          </a:p>
          <a:p>
            <a:r>
              <a:rPr lang="en-US" sz="4400" dirty="0" smtClean="0"/>
              <a:t>temperature is decreased?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7848600" y="304800"/>
            <a:ext cx="685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oudy Stout" panose="0202090407030B020401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722978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716080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Why does a chemical reaction </a:t>
            </a:r>
          </a:p>
          <a:p>
            <a:r>
              <a:rPr lang="en-US" sz="4400" dirty="0"/>
              <a:t>h</a:t>
            </a:r>
            <a:r>
              <a:rPr lang="en-US" sz="4400" dirty="0" smtClean="0"/>
              <a:t>appen more slowly if the </a:t>
            </a:r>
          </a:p>
          <a:p>
            <a:r>
              <a:rPr lang="en-US" sz="4400" dirty="0" smtClean="0"/>
              <a:t>temperature is decreased?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7848600" y="304800"/>
            <a:ext cx="685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oudy Stout" panose="0202090407030B020401" pitchFamily="18" charset="0"/>
              </a:rPr>
              <a:t>9</a:t>
            </a:r>
          </a:p>
        </p:txBody>
      </p:sp>
      <p:pic>
        <p:nvPicPr>
          <p:cNvPr id="4098" name="Picture 2" descr="Image result for particle collisions at low temperature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806" b="16001"/>
          <a:stretch/>
        </p:blipFill>
        <p:spPr bwMode="auto">
          <a:xfrm>
            <a:off x="5334000" y="2430408"/>
            <a:ext cx="3048000" cy="4170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result for particle collisions at low temperature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94" b="15359"/>
          <a:stretch/>
        </p:blipFill>
        <p:spPr bwMode="auto">
          <a:xfrm>
            <a:off x="967740" y="2434559"/>
            <a:ext cx="2918460" cy="431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924800" y="2895600"/>
            <a:ext cx="6858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31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762000"/>
            <a:ext cx="757566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dirty="0" smtClean="0"/>
              <a:t>At equilibrium, how does the </a:t>
            </a:r>
          </a:p>
          <a:p>
            <a:pPr>
              <a:lnSpc>
                <a:spcPct val="150000"/>
              </a:lnSpc>
            </a:pPr>
            <a:r>
              <a:rPr lang="en-US" sz="4800" dirty="0"/>
              <a:t>r</a:t>
            </a:r>
            <a:r>
              <a:rPr lang="en-US" sz="4800" dirty="0" smtClean="0"/>
              <a:t>ate of the forward reaction </a:t>
            </a:r>
          </a:p>
          <a:p>
            <a:pPr>
              <a:lnSpc>
                <a:spcPct val="150000"/>
              </a:lnSpc>
            </a:pPr>
            <a:r>
              <a:rPr lang="en-US" sz="4800" dirty="0" smtClean="0"/>
              <a:t>compare to the rate of the </a:t>
            </a:r>
          </a:p>
          <a:p>
            <a:pPr>
              <a:lnSpc>
                <a:spcPct val="150000"/>
              </a:lnSpc>
            </a:pPr>
            <a:r>
              <a:rPr lang="en-US" sz="4800" dirty="0" smtClean="0"/>
              <a:t>reverse reaction?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7848600" y="304800"/>
            <a:ext cx="9906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10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153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762000"/>
            <a:ext cx="757566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At equilibrium, how does the </a:t>
            </a:r>
          </a:p>
          <a:p>
            <a:r>
              <a:rPr lang="en-US" sz="4800" dirty="0" smtClean="0"/>
              <a:t>Rate of the forward reaction </a:t>
            </a:r>
          </a:p>
          <a:p>
            <a:r>
              <a:rPr lang="en-US" sz="4800" dirty="0" smtClean="0"/>
              <a:t>compare to the rate of the </a:t>
            </a:r>
          </a:p>
          <a:p>
            <a:r>
              <a:rPr lang="en-US" sz="4800" dirty="0" smtClean="0"/>
              <a:t>reverse reaction?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7848600" y="304800"/>
            <a:ext cx="9906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10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4114800"/>
            <a:ext cx="385111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/>
              <a:t>Rate of Forward</a:t>
            </a:r>
          </a:p>
          <a:p>
            <a:pPr algn="ctr"/>
            <a:r>
              <a:rPr lang="en-US" sz="4400" dirty="0" smtClean="0"/>
              <a:t>Reaction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4114800"/>
            <a:ext cx="373942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/>
              <a:t>Rate of Reverse</a:t>
            </a:r>
          </a:p>
          <a:p>
            <a:pPr algn="ctr"/>
            <a:r>
              <a:rPr lang="en-US" sz="4400" dirty="0" smtClean="0"/>
              <a:t>Reaction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4308319" y="4130576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=</a:t>
            </a:r>
            <a:endParaRPr lang="en-US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49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8932" y="1219200"/>
            <a:ext cx="8807796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If the rate of a  reaction is going to </a:t>
            </a:r>
          </a:p>
          <a:p>
            <a:r>
              <a:rPr lang="en-US" sz="4400" dirty="0" smtClean="0"/>
              <a:t>increase, one should _____________ </a:t>
            </a:r>
          </a:p>
          <a:p>
            <a:r>
              <a:rPr lang="en-US" sz="4400" dirty="0" smtClean="0"/>
              <a:t>the size of the particles, __________</a:t>
            </a:r>
          </a:p>
          <a:p>
            <a:r>
              <a:rPr lang="en-US" sz="4400" dirty="0" smtClean="0"/>
              <a:t>the concentration of the reactants, </a:t>
            </a:r>
          </a:p>
          <a:p>
            <a:r>
              <a:rPr lang="en-US" sz="4400" dirty="0" smtClean="0"/>
              <a:t>and _____________ the </a:t>
            </a:r>
          </a:p>
          <a:p>
            <a:r>
              <a:rPr lang="en-US" sz="4400" dirty="0" smtClean="0"/>
              <a:t>temperature of the system. </a:t>
            </a:r>
            <a:endParaRPr lang="en-US" sz="4400" dirty="0"/>
          </a:p>
        </p:txBody>
      </p:sp>
      <p:sp>
        <p:nvSpPr>
          <p:cNvPr id="2" name="TextBox 1"/>
          <p:cNvSpPr txBox="1"/>
          <p:nvPr/>
        </p:nvSpPr>
        <p:spPr>
          <a:xfrm>
            <a:off x="7848600" y="304800"/>
            <a:ext cx="685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0827" y="1981200"/>
            <a:ext cx="21391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DECREASE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72200" y="2627531"/>
            <a:ext cx="22261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INCREASE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1200" y="3886200"/>
            <a:ext cx="22261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INCREASE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71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762000"/>
            <a:ext cx="8885061" cy="33018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dirty="0" smtClean="0"/>
              <a:t>As the size of the particles _____,</a:t>
            </a:r>
          </a:p>
          <a:p>
            <a:pPr>
              <a:lnSpc>
                <a:spcPct val="150000"/>
              </a:lnSpc>
            </a:pPr>
            <a:r>
              <a:rPr lang="en-US" sz="4800" dirty="0"/>
              <a:t>t</a:t>
            </a:r>
            <a:r>
              <a:rPr lang="en-US" sz="4800" dirty="0" smtClean="0"/>
              <a:t>he rate of a reaction will ______,</a:t>
            </a:r>
          </a:p>
          <a:p>
            <a:pPr>
              <a:lnSpc>
                <a:spcPct val="150000"/>
              </a:lnSpc>
            </a:pPr>
            <a:r>
              <a:rPr lang="en-US" sz="4800" dirty="0"/>
              <a:t>b</a:t>
            </a:r>
            <a:r>
              <a:rPr lang="en-US" sz="4800" dirty="0" smtClean="0"/>
              <a:t>ecause there are more ________.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7848600" y="304800"/>
            <a:ext cx="9144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11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6275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762000"/>
            <a:ext cx="857305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dirty="0" smtClean="0"/>
              <a:t>As the size of the particles </a:t>
            </a:r>
          </a:p>
          <a:p>
            <a:pPr>
              <a:lnSpc>
                <a:spcPct val="150000"/>
              </a:lnSpc>
            </a:pPr>
            <a:r>
              <a:rPr lang="en-US" sz="4800" dirty="0" smtClean="0"/>
              <a:t>________________,</a:t>
            </a:r>
            <a:r>
              <a:rPr lang="en-US" sz="4800" dirty="0"/>
              <a:t> </a:t>
            </a:r>
            <a:r>
              <a:rPr lang="en-US" sz="4800" dirty="0" smtClean="0"/>
              <a:t>the rate of </a:t>
            </a:r>
          </a:p>
          <a:p>
            <a:pPr>
              <a:lnSpc>
                <a:spcPct val="150000"/>
              </a:lnSpc>
            </a:pPr>
            <a:r>
              <a:rPr lang="en-US" sz="4800" dirty="0" smtClean="0"/>
              <a:t>a reaction will _______________,</a:t>
            </a:r>
          </a:p>
          <a:p>
            <a:pPr>
              <a:lnSpc>
                <a:spcPct val="150000"/>
              </a:lnSpc>
            </a:pPr>
            <a:r>
              <a:rPr lang="en-US" sz="4800" dirty="0"/>
              <a:t>b</a:t>
            </a:r>
            <a:r>
              <a:rPr lang="en-US" sz="4800" dirty="0" smtClean="0"/>
              <a:t>ecause there are </a:t>
            </a:r>
            <a:endParaRPr lang="en-US" sz="4800" dirty="0"/>
          </a:p>
          <a:p>
            <a:pPr>
              <a:lnSpc>
                <a:spcPct val="150000"/>
              </a:lnSpc>
            </a:pPr>
            <a:r>
              <a:rPr lang="en-US" sz="4800" dirty="0" smtClean="0"/>
              <a:t>__________________________.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7848600" y="304800"/>
            <a:ext cx="9144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11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089646"/>
            <a:ext cx="45646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INCREASE</a:t>
            </a:r>
            <a:r>
              <a:rPr lang="en-US" sz="4000" dirty="0" smtClean="0"/>
              <a:t>/</a:t>
            </a:r>
            <a:r>
              <a:rPr lang="en-US" sz="4000" dirty="0" smtClean="0">
                <a:solidFill>
                  <a:srgbClr val="00B0F0"/>
                </a:solidFill>
              </a:rPr>
              <a:t>DECREASE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3230880"/>
            <a:ext cx="45646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DECREASE</a:t>
            </a:r>
            <a:r>
              <a:rPr lang="en-US" sz="4000" dirty="0" smtClean="0"/>
              <a:t>/</a:t>
            </a:r>
            <a:r>
              <a:rPr lang="en-US" sz="4000" dirty="0" smtClean="0">
                <a:solidFill>
                  <a:srgbClr val="00B0F0"/>
                </a:solidFill>
              </a:rPr>
              <a:t>INCREASE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1273" y="5257800"/>
            <a:ext cx="77564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FEWER</a:t>
            </a:r>
            <a:r>
              <a:rPr lang="en-US" sz="4000" dirty="0" smtClean="0"/>
              <a:t>/</a:t>
            </a:r>
            <a:r>
              <a:rPr lang="en-US" sz="4000" dirty="0" smtClean="0">
                <a:solidFill>
                  <a:srgbClr val="00B0F0"/>
                </a:solidFill>
              </a:rPr>
              <a:t>MORE</a:t>
            </a:r>
            <a:r>
              <a:rPr lang="en-US" sz="4000" dirty="0" smtClean="0"/>
              <a:t> PARTICLE COLLISIONS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5272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balanced equation particle mo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886200"/>
            <a:ext cx="47625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3194" y="228600"/>
            <a:ext cx="714163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/>
              <a:t>Write the balanced chemical</a:t>
            </a:r>
          </a:p>
          <a:p>
            <a:pPr>
              <a:lnSpc>
                <a:spcPct val="150000"/>
              </a:lnSpc>
            </a:pPr>
            <a:r>
              <a:rPr lang="en-US" sz="4400" dirty="0"/>
              <a:t>e</a:t>
            </a:r>
            <a:r>
              <a:rPr lang="en-US" sz="4400" dirty="0" smtClean="0"/>
              <a:t>quation for the model shown</a:t>
            </a:r>
          </a:p>
          <a:p>
            <a:pPr>
              <a:lnSpc>
                <a:spcPct val="150000"/>
              </a:lnSpc>
            </a:pPr>
            <a:r>
              <a:rPr lang="en-US" sz="4400" dirty="0"/>
              <a:t>b</a:t>
            </a:r>
            <a:r>
              <a:rPr lang="en-US" sz="4400" dirty="0" smtClean="0"/>
              <a:t>elow:		A = 			B = </a:t>
            </a:r>
            <a:endParaRPr lang="en-US" sz="4400" dirty="0"/>
          </a:p>
        </p:txBody>
      </p:sp>
      <p:sp>
        <p:nvSpPr>
          <p:cNvPr id="3" name="Oval 2"/>
          <p:cNvSpPr/>
          <p:nvPr/>
        </p:nvSpPr>
        <p:spPr>
          <a:xfrm>
            <a:off x="4343400" y="2743200"/>
            <a:ext cx="381000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6934200" y="2743200"/>
            <a:ext cx="381000" cy="3810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848600" y="304800"/>
            <a:ext cx="1066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12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096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balanced equation particle mo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886200"/>
            <a:ext cx="47625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3194" y="228600"/>
            <a:ext cx="714163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/>
              <a:t>Write the balanced chemical</a:t>
            </a:r>
          </a:p>
          <a:p>
            <a:pPr>
              <a:lnSpc>
                <a:spcPct val="150000"/>
              </a:lnSpc>
            </a:pPr>
            <a:r>
              <a:rPr lang="en-US" sz="4400" dirty="0"/>
              <a:t>e</a:t>
            </a:r>
            <a:r>
              <a:rPr lang="en-US" sz="4400" dirty="0" smtClean="0"/>
              <a:t>quation for the model shown</a:t>
            </a:r>
          </a:p>
          <a:p>
            <a:pPr>
              <a:lnSpc>
                <a:spcPct val="150000"/>
              </a:lnSpc>
            </a:pPr>
            <a:r>
              <a:rPr lang="en-US" sz="4400" dirty="0"/>
              <a:t>b</a:t>
            </a:r>
            <a:r>
              <a:rPr lang="en-US" sz="4400" dirty="0" smtClean="0"/>
              <a:t>elow:		A = 			B = </a:t>
            </a:r>
            <a:endParaRPr lang="en-US" sz="4400" dirty="0"/>
          </a:p>
        </p:txBody>
      </p:sp>
      <p:sp>
        <p:nvSpPr>
          <p:cNvPr id="3" name="Oval 2"/>
          <p:cNvSpPr/>
          <p:nvPr/>
        </p:nvSpPr>
        <p:spPr>
          <a:xfrm>
            <a:off x="4343400" y="2743200"/>
            <a:ext cx="381000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6934200" y="2743200"/>
            <a:ext cx="381000" cy="38100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848600" y="304800"/>
            <a:ext cx="1066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12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18946" y="5437257"/>
            <a:ext cx="50177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4 B  +   3 A</a:t>
            </a:r>
            <a:r>
              <a:rPr lang="en-US" sz="4000" baseline="-25000" dirty="0" smtClean="0">
                <a:solidFill>
                  <a:srgbClr val="0070C0"/>
                </a:solidFill>
              </a:rPr>
              <a:t>2</a:t>
            </a:r>
            <a:r>
              <a:rPr lang="en-US" sz="4000" dirty="0" smtClean="0">
                <a:solidFill>
                  <a:srgbClr val="0070C0"/>
                </a:solidFill>
              </a:rPr>
              <a:t>    </a:t>
            </a:r>
            <a:r>
              <a:rPr lang="en-US" sz="4000" dirty="0" smtClean="0">
                <a:solidFill>
                  <a:srgbClr val="0070C0"/>
                </a:solidFill>
                <a:latin typeface="Arial"/>
                <a:cs typeface="Arial"/>
              </a:rPr>
              <a:t>→</a:t>
            </a:r>
            <a:r>
              <a:rPr lang="en-US" sz="4000" dirty="0" smtClean="0">
                <a:solidFill>
                  <a:srgbClr val="0070C0"/>
                </a:solidFill>
              </a:rPr>
              <a:t>  2 B</a:t>
            </a:r>
            <a:r>
              <a:rPr lang="en-US" sz="4000" baseline="-25000" dirty="0" smtClean="0">
                <a:solidFill>
                  <a:srgbClr val="0070C0"/>
                </a:solidFill>
              </a:rPr>
              <a:t>2</a:t>
            </a:r>
            <a:r>
              <a:rPr lang="en-US" sz="4000" dirty="0" smtClean="0">
                <a:solidFill>
                  <a:srgbClr val="0070C0"/>
                </a:solidFill>
              </a:rPr>
              <a:t>A</a:t>
            </a:r>
            <a:r>
              <a:rPr lang="en-US" sz="4000" baseline="-25000" dirty="0" smtClean="0">
                <a:solidFill>
                  <a:srgbClr val="0070C0"/>
                </a:solidFill>
              </a:rPr>
              <a:t>3</a:t>
            </a:r>
            <a:endParaRPr lang="en-US" sz="4000" baseline="-25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76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14400"/>
            <a:ext cx="731232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What are the products of a </a:t>
            </a:r>
          </a:p>
          <a:p>
            <a:r>
              <a:rPr lang="en-US" sz="4400" dirty="0" smtClean="0"/>
              <a:t>Synthesis reaction?</a:t>
            </a:r>
          </a:p>
          <a:p>
            <a:endParaRPr lang="en-US" sz="4400" dirty="0"/>
          </a:p>
          <a:p>
            <a:endParaRPr lang="en-US" sz="4400" dirty="0" smtClean="0"/>
          </a:p>
          <a:p>
            <a:r>
              <a:rPr lang="en-US" sz="4400" dirty="0" smtClean="0"/>
              <a:t>A single replacement reaction?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7848600" y="304800"/>
            <a:ext cx="9144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13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396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14400"/>
            <a:ext cx="7312323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What are the products of a </a:t>
            </a:r>
          </a:p>
          <a:p>
            <a:r>
              <a:rPr lang="en-US" sz="4400" dirty="0" smtClean="0"/>
              <a:t>Synthesis reaction?</a:t>
            </a:r>
          </a:p>
          <a:p>
            <a:endParaRPr lang="en-US" sz="4400" dirty="0"/>
          </a:p>
          <a:p>
            <a:endParaRPr lang="en-US" sz="4400" dirty="0" smtClean="0"/>
          </a:p>
          <a:p>
            <a:r>
              <a:rPr lang="en-US" sz="4400" dirty="0" smtClean="0"/>
              <a:t>A single replacement reaction?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7848600" y="304800"/>
            <a:ext cx="9144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13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2514600"/>
            <a:ext cx="55502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ONLY ONE COMPOUND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4495800"/>
            <a:ext cx="884075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ONE ELEMENT AND ONE COMPOUND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82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381000"/>
            <a:ext cx="7162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dirty="0" smtClean="0"/>
              <a:t>What type of reaction is represented by the equation?</a:t>
            </a:r>
          </a:p>
          <a:p>
            <a:r>
              <a:rPr lang="en-US" sz="4800" dirty="0" smtClean="0"/>
              <a:t>		</a:t>
            </a:r>
          </a:p>
          <a:p>
            <a:r>
              <a:rPr lang="en-US" sz="4800" dirty="0"/>
              <a:t>	</a:t>
            </a:r>
            <a:r>
              <a:rPr lang="en-US" sz="4800" dirty="0" smtClean="0"/>
              <a:t>2 </a:t>
            </a:r>
            <a:r>
              <a:rPr lang="en-US" sz="4800" dirty="0" err="1" smtClean="0"/>
              <a:t>FeO</a:t>
            </a:r>
            <a:r>
              <a:rPr lang="en-US" sz="4800" dirty="0" smtClean="0"/>
              <a:t>		2 Fe  +  O</a:t>
            </a:r>
            <a:r>
              <a:rPr lang="en-US" sz="4800" baseline="-25000" dirty="0" smtClean="0"/>
              <a:t>2</a:t>
            </a:r>
            <a:endParaRPr lang="en-US" sz="4800" baseline="-250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352800" y="4800600"/>
            <a:ext cx="1143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848600" y="304800"/>
            <a:ext cx="9144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14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8529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381000"/>
            <a:ext cx="7162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dirty="0" smtClean="0"/>
              <a:t>What type of reaction is represented by the equation?</a:t>
            </a:r>
          </a:p>
          <a:p>
            <a:r>
              <a:rPr lang="en-US" sz="4800" dirty="0" smtClean="0"/>
              <a:t>		</a:t>
            </a:r>
          </a:p>
          <a:p>
            <a:r>
              <a:rPr lang="en-US" sz="4800" dirty="0"/>
              <a:t>	</a:t>
            </a:r>
            <a:r>
              <a:rPr lang="en-US" sz="4800" dirty="0" smtClean="0"/>
              <a:t>2 </a:t>
            </a:r>
            <a:r>
              <a:rPr lang="en-US" sz="4800" dirty="0" err="1" smtClean="0"/>
              <a:t>FeO</a:t>
            </a:r>
            <a:r>
              <a:rPr lang="en-US" sz="4800" dirty="0" smtClean="0"/>
              <a:t>		2 Fe  +  O</a:t>
            </a:r>
            <a:r>
              <a:rPr lang="en-US" sz="4800" baseline="-25000" dirty="0" smtClean="0"/>
              <a:t>2</a:t>
            </a:r>
            <a:endParaRPr lang="en-US" sz="4800" baseline="-250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352800" y="4800600"/>
            <a:ext cx="1143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848600" y="304800"/>
            <a:ext cx="9144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14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7400" y="5562599"/>
            <a:ext cx="41774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DECOMPOSITION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70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600" y="304800"/>
            <a:ext cx="9144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15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86000"/>
            <a:ext cx="5616287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3400" y="457200"/>
            <a:ext cx="708354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At what time has this</a:t>
            </a:r>
          </a:p>
          <a:p>
            <a:r>
              <a:rPr lang="en-US" sz="4400" dirty="0"/>
              <a:t>r</a:t>
            </a:r>
            <a:r>
              <a:rPr lang="en-US" sz="4400" dirty="0" smtClean="0"/>
              <a:t>eaction reached equilibrium?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438815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600" y="304800"/>
            <a:ext cx="9144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15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86000"/>
            <a:ext cx="5616287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3400" y="457200"/>
            <a:ext cx="708354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At what time has this</a:t>
            </a:r>
          </a:p>
          <a:p>
            <a:r>
              <a:rPr lang="en-US" sz="4400" dirty="0"/>
              <a:t>r</a:t>
            </a:r>
            <a:r>
              <a:rPr lang="en-US" sz="4400" dirty="0" smtClean="0"/>
              <a:t>eaction reached equilibrium?</a:t>
            </a:r>
            <a:endParaRPr lang="en-US" sz="44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181600" y="2133600"/>
            <a:ext cx="0" cy="3048000"/>
          </a:xfrm>
          <a:prstGeom prst="line">
            <a:avLst/>
          </a:prstGeom>
          <a:ln>
            <a:solidFill>
              <a:srgbClr val="24CE24"/>
            </a:solidFill>
            <a:prstDash val="dashDot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285969" y="2133600"/>
            <a:ext cx="10198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24CE24"/>
                </a:solidFill>
              </a:rPr>
              <a:t>80 s</a:t>
            </a:r>
            <a:endParaRPr lang="en-US" sz="4000" dirty="0">
              <a:solidFill>
                <a:srgbClr val="24CE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54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4040" y="457200"/>
            <a:ext cx="803655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At equilibrium there is</a:t>
            </a:r>
          </a:p>
          <a:p>
            <a:endParaRPr lang="en-US" sz="4800" dirty="0"/>
          </a:p>
          <a:p>
            <a:pPr marL="742950" indent="-742950">
              <a:buAutoNum type="alphaLcPeriod"/>
            </a:pPr>
            <a:r>
              <a:rPr lang="en-US" sz="4800" dirty="0" smtClean="0"/>
              <a:t>An increase</a:t>
            </a:r>
          </a:p>
          <a:p>
            <a:pPr marL="742950" indent="-742950">
              <a:buAutoNum type="alphaLcPeriod"/>
            </a:pPr>
            <a:r>
              <a:rPr lang="en-US" sz="4800" dirty="0" smtClean="0"/>
              <a:t>A decrease</a:t>
            </a:r>
          </a:p>
          <a:p>
            <a:pPr marL="742950" indent="-742950">
              <a:buAutoNum type="alphaLcPeriod"/>
            </a:pPr>
            <a:r>
              <a:rPr lang="en-US" sz="4800" dirty="0" smtClean="0"/>
              <a:t>No change</a:t>
            </a:r>
          </a:p>
          <a:p>
            <a:pPr marL="742950" indent="-742950">
              <a:buAutoNum type="alphaLcPeriod"/>
            </a:pPr>
            <a:endParaRPr lang="en-US" sz="4800" dirty="0"/>
          </a:p>
          <a:p>
            <a:r>
              <a:rPr lang="en-US" sz="4800" dirty="0"/>
              <a:t>i</a:t>
            </a:r>
            <a:r>
              <a:rPr lang="en-US" sz="4800" dirty="0" smtClean="0"/>
              <a:t>n the total number of reactant and product particles.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7848600" y="304800"/>
            <a:ext cx="685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oudy Stout" panose="0202090407030B020401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254591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600" y="304800"/>
            <a:ext cx="9144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16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  <p:pic>
        <p:nvPicPr>
          <p:cNvPr id="2050" name="Picture 2" descr="Image result for equilibrium graph chemistr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133600"/>
            <a:ext cx="7398188" cy="389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381000"/>
            <a:ext cx="796320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Does this graph represent a </a:t>
            </a:r>
          </a:p>
          <a:p>
            <a:r>
              <a:rPr lang="en-US" sz="4000" dirty="0"/>
              <a:t>s</a:t>
            </a:r>
            <a:r>
              <a:rPr lang="en-US" sz="4000" dirty="0" smtClean="0"/>
              <a:t>ystem at equilibrium?  How can you </a:t>
            </a:r>
          </a:p>
          <a:p>
            <a:r>
              <a:rPr lang="en-US" sz="4000" dirty="0"/>
              <a:t>t</a:t>
            </a:r>
            <a:r>
              <a:rPr lang="en-US" sz="4000" dirty="0" smtClean="0"/>
              <a:t>ell?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82035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600" y="304800"/>
            <a:ext cx="9144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16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  <p:pic>
        <p:nvPicPr>
          <p:cNvPr id="2050" name="Picture 2" descr="Image result for equilibrium graph chemistr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133600"/>
            <a:ext cx="7398188" cy="389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1000" y="381000"/>
            <a:ext cx="796320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Does this graph represent a </a:t>
            </a:r>
          </a:p>
          <a:p>
            <a:r>
              <a:rPr lang="en-US" sz="4000" dirty="0"/>
              <a:t>s</a:t>
            </a:r>
            <a:r>
              <a:rPr lang="en-US" sz="4000" dirty="0" smtClean="0"/>
              <a:t>ystem at equilibrium?  How can you </a:t>
            </a:r>
          </a:p>
          <a:p>
            <a:r>
              <a:rPr lang="en-US" sz="4000" dirty="0"/>
              <a:t>t</a:t>
            </a:r>
            <a:r>
              <a:rPr lang="en-US" sz="4000" dirty="0" smtClean="0"/>
              <a:t>ell?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2133600"/>
            <a:ext cx="347922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The system is at</a:t>
            </a:r>
          </a:p>
          <a:p>
            <a:r>
              <a:rPr lang="en-US" sz="4000" dirty="0">
                <a:solidFill>
                  <a:srgbClr val="FF0000"/>
                </a:solidFill>
              </a:rPr>
              <a:t>e</a:t>
            </a:r>
            <a:r>
              <a:rPr lang="en-US" sz="4000" dirty="0" smtClean="0">
                <a:solidFill>
                  <a:srgbClr val="FF0000"/>
                </a:solidFill>
              </a:rPr>
              <a:t>quilibrium -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67500" y="4082862"/>
            <a:ext cx="22955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B0F0"/>
                </a:solidFill>
              </a:rPr>
              <a:t>The rates</a:t>
            </a:r>
          </a:p>
          <a:p>
            <a:r>
              <a:rPr lang="en-US" sz="4000" dirty="0">
                <a:solidFill>
                  <a:srgbClr val="00B0F0"/>
                </a:solidFill>
              </a:rPr>
              <a:t>a</a:t>
            </a:r>
            <a:r>
              <a:rPr lang="en-US" sz="4000" dirty="0" smtClean="0">
                <a:solidFill>
                  <a:srgbClr val="00B0F0"/>
                </a:solidFill>
              </a:rPr>
              <a:t>re equal!</a:t>
            </a:r>
            <a:endParaRPr lang="en-US" sz="4000" dirty="0">
              <a:solidFill>
                <a:srgbClr val="00B0F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486400" y="3886200"/>
            <a:ext cx="0" cy="14478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486400" y="4610100"/>
            <a:ext cx="97761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03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600" y="304800"/>
            <a:ext cx="9144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16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  <p:pic>
        <p:nvPicPr>
          <p:cNvPr id="3074" name="Picture 2" descr="Image result for particle model compounds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310418" y="1905000"/>
            <a:ext cx="5456996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particle model compounds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50000"/>
          <a:stretch/>
        </p:blipFill>
        <p:spPr bwMode="auto">
          <a:xfrm>
            <a:off x="5882640" y="1847916"/>
            <a:ext cx="2667000" cy="2502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457200"/>
            <a:ext cx="749961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Match each model with the correct</a:t>
            </a:r>
          </a:p>
          <a:p>
            <a:r>
              <a:rPr lang="en-US" sz="4000" dirty="0"/>
              <a:t>n</a:t>
            </a:r>
            <a:r>
              <a:rPr lang="en-US" sz="4000" dirty="0" smtClean="0"/>
              <a:t>otation written below.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5181600"/>
            <a:ext cx="61526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1.			2.			3.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8060979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600" y="304800"/>
            <a:ext cx="9144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17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  <p:pic>
        <p:nvPicPr>
          <p:cNvPr id="3074" name="Picture 2" descr="Image result for particle model compounds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310418" y="1905000"/>
            <a:ext cx="5456996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particle model compounds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50000"/>
          <a:stretch/>
        </p:blipFill>
        <p:spPr bwMode="auto">
          <a:xfrm>
            <a:off x="5882640" y="1847916"/>
            <a:ext cx="2667000" cy="2502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457200"/>
            <a:ext cx="749961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Match each model with the correct</a:t>
            </a:r>
          </a:p>
          <a:p>
            <a:r>
              <a:rPr lang="en-US" sz="4000" dirty="0"/>
              <a:t>n</a:t>
            </a:r>
            <a:r>
              <a:rPr lang="en-US" sz="4000" dirty="0" smtClean="0"/>
              <a:t>otation written below.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5181600"/>
            <a:ext cx="77186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B0F0"/>
                </a:solidFill>
              </a:rPr>
              <a:t>1.  </a:t>
            </a:r>
            <a:r>
              <a:rPr lang="en-US" sz="4400" dirty="0" smtClean="0"/>
              <a:t>5 AB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C	</a:t>
            </a:r>
            <a:r>
              <a:rPr lang="en-US" sz="4400" dirty="0" smtClean="0">
                <a:solidFill>
                  <a:srgbClr val="00B0F0"/>
                </a:solidFill>
              </a:rPr>
              <a:t>2.  </a:t>
            </a:r>
            <a:r>
              <a:rPr lang="en-US" sz="4400" dirty="0" smtClean="0"/>
              <a:t>6 DE		</a:t>
            </a:r>
            <a:r>
              <a:rPr lang="en-US" sz="4400" dirty="0" smtClean="0">
                <a:solidFill>
                  <a:srgbClr val="00B0F0"/>
                </a:solidFill>
              </a:rPr>
              <a:t>3.  </a:t>
            </a:r>
            <a:r>
              <a:rPr lang="en-US" sz="4400" dirty="0" smtClean="0"/>
              <a:t>5 FG</a:t>
            </a:r>
            <a:r>
              <a:rPr lang="en-US" sz="4400" baseline="-25000" dirty="0" smtClean="0"/>
              <a:t>2</a:t>
            </a:r>
            <a:endParaRPr lang="en-US" sz="4400" baseline="-25000" dirty="0"/>
          </a:p>
        </p:txBody>
      </p:sp>
      <p:sp>
        <p:nvSpPr>
          <p:cNvPr id="6" name="Oval 5"/>
          <p:cNvSpPr/>
          <p:nvPr/>
        </p:nvSpPr>
        <p:spPr>
          <a:xfrm>
            <a:off x="7772400" y="356108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046720" y="2057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324600" y="23622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400800" y="28194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858000" y="3048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148840" y="3332480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301240" y="2296160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280160" y="2555240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061720" y="3586480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62000" y="3053080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584960" y="2062480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950720" y="2860040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996440" y="3774440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81000" y="3444240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46760" y="2362200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71859" y="4417239"/>
            <a:ext cx="4491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Z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20021" y="4453157"/>
            <a:ext cx="4780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02989" y="4435198"/>
            <a:ext cx="4603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Y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71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5" grpId="0"/>
      <p:bldP spid="2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600" y="304800"/>
            <a:ext cx="9144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18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816435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Balance the following equation:</a:t>
            </a:r>
          </a:p>
          <a:p>
            <a:endParaRPr lang="en-US" sz="4000" dirty="0"/>
          </a:p>
          <a:p>
            <a:endParaRPr lang="en-US" sz="4000" dirty="0" smtClean="0"/>
          </a:p>
          <a:p>
            <a:r>
              <a:rPr lang="en-US" sz="4400" dirty="0" smtClean="0"/>
              <a:t>C</a:t>
            </a:r>
            <a:r>
              <a:rPr lang="en-US" sz="4400" baseline="-25000" dirty="0" smtClean="0"/>
              <a:t>3</a:t>
            </a:r>
            <a:r>
              <a:rPr lang="en-US" sz="4400" dirty="0" smtClean="0"/>
              <a:t>H</a:t>
            </a:r>
            <a:r>
              <a:rPr lang="en-US" sz="4400" baseline="-25000" dirty="0" smtClean="0"/>
              <a:t>6</a:t>
            </a:r>
            <a:r>
              <a:rPr lang="en-US" sz="4400" dirty="0" smtClean="0"/>
              <a:t>   +   O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			CO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   +   H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O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733800" y="3276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111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48600" y="304800"/>
            <a:ext cx="9144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Goudy Stout" panose="0202090407030B020401" pitchFamily="18" charset="0"/>
              </a:rPr>
              <a:t>18</a:t>
            </a:r>
            <a:endParaRPr lang="en-US" sz="2800" b="1" dirty="0">
              <a:latin typeface="Goudy Stout" panose="0202090407030B020401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816435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Balance the following equation:</a:t>
            </a:r>
          </a:p>
          <a:p>
            <a:endParaRPr lang="en-US" sz="4000" dirty="0"/>
          </a:p>
          <a:p>
            <a:endParaRPr lang="en-US" sz="4000" dirty="0" smtClean="0"/>
          </a:p>
          <a:p>
            <a:r>
              <a:rPr lang="en-US" sz="4400" dirty="0" smtClean="0"/>
              <a:t>C</a:t>
            </a:r>
            <a:r>
              <a:rPr lang="en-US" sz="4400" baseline="-25000" dirty="0" smtClean="0"/>
              <a:t>3</a:t>
            </a:r>
            <a:r>
              <a:rPr lang="en-US" sz="4400" dirty="0" smtClean="0"/>
              <a:t>H</a:t>
            </a:r>
            <a:r>
              <a:rPr lang="en-US" sz="4400" baseline="-25000" dirty="0" smtClean="0"/>
              <a:t>6</a:t>
            </a:r>
            <a:r>
              <a:rPr lang="en-US" sz="4400" dirty="0" smtClean="0"/>
              <a:t>   +   O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			CO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   +   H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O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733800" y="3276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19000" y="2913460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2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38400" y="2928860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81800" y="2911000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3000" y="2921160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61154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4040" y="457200"/>
            <a:ext cx="803655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At equilibrium there is</a:t>
            </a:r>
          </a:p>
          <a:p>
            <a:endParaRPr lang="en-US" sz="4800" dirty="0"/>
          </a:p>
          <a:p>
            <a:pPr marL="742950" indent="-742950">
              <a:buAutoNum type="alphaLcPeriod"/>
            </a:pPr>
            <a:r>
              <a:rPr lang="en-US" sz="4800" dirty="0" smtClean="0"/>
              <a:t>An increase</a:t>
            </a:r>
          </a:p>
          <a:p>
            <a:pPr marL="742950" indent="-742950">
              <a:buAutoNum type="alphaLcPeriod"/>
            </a:pPr>
            <a:r>
              <a:rPr lang="en-US" sz="4800" dirty="0" smtClean="0"/>
              <a:t>A decrease</a:t>
            </a:r>
          </a:p>
          <a:p>
            <a:pPr marL="742950" indent="-742950">
              <a:buAutoNum type="alphaLcPeriod"/>
            </a:pPr>
            <a:r>
              <a:rPr lang="en-US" sz="4800" dirty="0" smtClean="0"/>
              <a:t>No change</a:t>
            </a:r>
          </a:p>
          <a:p>
            <a:pPr marL="742950" indent="-742950">
              <a:buAutoNum type="alphaLcPeriod"/>
            </a:pPr>
            <a:endParaRPr lang="en-US" sz="4800" dirty="0"/>
          </a:p>
          <a:p>
            <a:r>
              <a:rPr lang="en-US" sz="4800" dirty="0"/>
              <a:t>i</a:t>
            </a:r>
            <a:r>
              <a:rPr lang="en-US" sz="4800" dirty="0" smtClean="0"/>
              <a:t>n the total number of reactant and product particles.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7848600" y="304800"/>
            <a:ext cx="685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oudy Stout" panose="0202090407030B020401" pitchFamily="18" charset="0"/>
              </a:rPr>
              <a:t>2</a:t>
            </a:r>
          </a:p>
        </p:txBody>
      </p:sp>
      <p:sp>
        <p:nvSpPr>
          <p:cNvPr id="4" name="Oval 3"/>
          <p:cNvSpPr/>
          <p:nvPr/>
        </p:nvSpPr>
        <p:spPr>
          <a:xfrm>
            <a:off x="533400" y="3458021"/>
            <a:ext cx="685800" cy="8091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14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ompound particle mo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5905500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00" y="4724400"/>
            <a:ext cx="836023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Write the chemical formula for one </a:t>
            </a:r>
          </a:p>
          <a:p>
            <a:r>
              <a:rPr lang="en-US" sz="4400" dirty="0" smtClean="0"/>
              <a:t>of the molecules shown above.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5155453" y="1981200"/>
            <a:ext cx="226209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Nitrogen = </a:t>
            </a:r>
          </a:p>
          <a:p>
            <a:endParaRPr lang="en-US" sz="3600" dirty="0" smtClean="0"/>
          </a:p>
          <a:p>
            <a:endParaRPr lang="en-US" sz="3600" dirty="0"/>
          </a:p>
          <a:p>
            <a:r>
              <a:rPr lang="en-US" sz="3600" dirty="0" smtClean="0"/>
              <a:t>Chlorine = </a:t>
            </a:r>
            <a:endParaRPr lang="en-US" sz="3600" dirty="0"/>
          </a:p>
        </p:txBody>
      </p:sp>
      <p:sp>
        <p:nvSpPr>
          <p:cNvPr id="4" name="Oval 3"/>
          <p:cNvSpPr/>
          <p:nvPr/>
        </p:nvSpPr>
        <p:spPr>
          <a:xfrm>
            <a:off x="7543800" y="1981200"/>
            <a:ext cx="533400" cy="609600"/>
          </a:xfrm>
          <a:prstGeom prst="ellipse">
            <a:avLst/>
          </a:prstGeom>
          <a:solidFill>
            <a:srgbClr val="56DA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383458" y="3679924"/>
            <a:ext cx="659653" cy="609600"/>
          </a:xfrm>
          <a:prstGeom prst="ellipse">
            <a:avLst/>
          </a:prstGeom>
          <a:solidFill>
            <a:srgbClr val="C9CC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848600" y="304800"/>
            <a:ext cx="685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oudy Stout" panose="0202090407030B020401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8061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ompound particle mo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5905500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00" y="4724400"/>
            <a:ext cx="836023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Write the chemical formula for one </a:t>
            </a:r>
          </a:p>
          <a:p>
            <a:r>
              <a:rPr lang="en-US" sz="4400" dirty="0" smtClean="0"/>
              <a:t>of the molecules shown above.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5155453" y="1981200"/>
            <a:ext cx="226209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Nitrogen = </a:t>
            </a:r>
          </a:p>
          <a:p>
            <a:endParaRPr lang="en-US" sz="3600" dirty="0" smtClean="0"/>
          </a:p>
          <a:p>
            <a:endParaRPr lang="en-US" sz="3600" dirty="0"/>
          </a:p>
          <a:p>
            <a:r>
              <a:rPr lang="en-US" sz="3600" dirty="0" smtClean="0"/>
              <a:t>Chlorine = </a:t>
            </a:r>
            <a:endParaRPr lang="en-US" sz="3600" dirty="0"/>
          </a:p>
        </p:txBody>
      </p:sp>
      <p:sp>
        <p:nvSpPr>
          <p:cNvPr id="4" name="Oval 3"/>
          <p:cNvSpPr/>
          <p:nvPr/>
        </p:nvSpPr>
        <p:spPr>
          <a:xfrm>
            <a:off x="7543800" y="1981200"/>
            <a:ext cx="533400" cy="609600"/>
          </a:xfrm>
          <a:prstGeom prst="ellipse">
            <a:avLst/>
          </a:prstGeom>
          <a:solidFill>
            <a:srgbClr val="56DA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383458" y="3679924"/>
            <a:ext cx="659653" cy="609600"/>
          </a:xfrm>
          <a:prstGeom prst="ellipse">
            <a:avLst/>
          </a:prstGeom>
          <a:solidFill>
            <a:srgbClr val="C9CC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848600" y="304800"/>
            <a:ext cx="685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oudy Stout" panose="0202090407030B020401" pitchFamily="18" charset="0"/>
              </a:rPr>
              <a:t>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3048000"/>
            <a:ext cx="13933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NCl</a:t>
            </a:r>
            <a:r>
              <a:rPr lang="en-US" sz="5400" baseline="-25000" dirty="0" smtClean="0">
                <a:solidFill>
                  <a:srgbClr val="FF0000"/>
                </a:solidFill>
              </a:rPr>
              <a:t>3</a:t>
            </a:r>
            <a:endParaRPr lang="en-US" sz="54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54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25120"/>
            <a:ext cx="81643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Which set of coefficients will </a:t>
            </a:r>
          </a:p>
          <a:p>
            <a:r>
              <a:rPr lang="en-US" sz="4000" dirty="0"/>
              <a:t>c</a:t>
            </a:r>
            <a:r>
              <a:rPr lang="en-US" sz="4000" dirty="0" smtClean="0"/>
              <a:t>orrectly balance the equation below?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260791" y="1752600"/>
            <a:ext cx="64059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CaH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  +  CBr</a:t>
            </a:r>
            <a:r>
              <a:rPr lang="en-US" sz="3600" baseline="-25000" dirty="0" smtClean="0"/>
              <a:t>4</a:t>
            </a:r>
            <a:r>
              <a:rPr lang="en-US" sz="3600" dirty="0" smtClean="0"/>
              <a:t>		CH</a:t>
            </a:r>
            <a:r>
              <a:rPr lang="en-US" sz="3600" baseline="-25000" dirty="0" smtClean="0"/>
              <a:t>4</a:t>
            </a:r>
            <a:r>
              <a:rPr lang="en-US" sz="3600" dirty="0" smtClean="0"/>
              <a:t>  +  CaBr</a:t>
            </a:r>
            <a:r>
              <a:rPr lang="en-US" sz="3600" baseline="-25000" dirty="0" smtClean="0"/>
              <a:t>2</a:t>
            </a:r>
            <a:endParaRPr lang="en-US" sz="3600" baseline="-250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924300" y="2075765"/>
            <a:ext cx="838200" cy="0"/>
          </a:xfrm>
          <a:prstGeom prst="straightConnector1">
            <a:avLst/>
          </a:prstGeom>
          <a:ln w="349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14399" y="2318665"/>
            <a:ext cx="2180405" cy="4161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3600" dirty="0" smtClean="0"/>
              <a:t>2, 2, 1, 1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3600" dirty="0" smtClean="0"/>
              <a:t>1, 2, 1, 1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3600" dirty="0" smtClean="0"/>
              <a:t>2, 1, 2, 1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3600" dirty="0" smtClean="0"/>
              <a:t>1, 1, 2, 2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3600" dirty="0" smtClean="0"/>
              <a:t>2, 1, 1, 2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848600" y="304800"/>
            <a:ext cx="685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oudy Stout" panose="0202090407030B020401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32124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25120"/>
            <a:ext cx="81643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Which set of coefficients will </a:t>
            </a:r>
          </a:p>
          <a:p>
            <a:r>
              <a:rPr lang="en-US" sz="4000" dirty="0"/>
              <a:t>c</a:t>
            </a:r>
            <a:r>
              <a:rPr lang="en-US" sz="4000" dirty="0" smtClean="0"/>
              <a:t>orrectly balance the equation below?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260791" y="1752600"/>
            <a:ext cx="64059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CaH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  +  CBr</a:t>
            </a:r>
            <a:r>
              <a:rPr lang="en-US" sz="3600" baseline="-25000" dirty="0" smtClean="0"/>
              <a:t>4</a:t>
            </a:r>
            <a:r>
              <a:rPr lang="en-US" sz="3600" dirty="0" smtClean="0"/>
              <a:t>		CH</a:t>
            </a:r>
            <a:r>
              <a:rPr lang="en-US" sz="3600" baseline="-25000" dirty="0" smtClean="0"/>
              <a:t>4</a:t>
            </a:r>
            <a:r>
              <a:rPr lang="en-US" sz="3600" dirty="0" smtClean="0"/>
              <a:t>  +  CaBr</a:t>
            </a:r>
            <a:r>
              <a:rPr lang="en-US" sz="3600" baseline="-25000" dirty="0" smtClean="0"/>
              <a:t>2</a:t>
            </a:r>
            <a:endParaRPr lang="en-US" sz="3600" baseline="-250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924300" y="2075765"/>
            <a:ext cx="838200" cy="0"/>
          </a:xfrm>
          <a:prstGeom prst="straightConnector1">
            <a:avLst/>
          </a:prstGeom>
          <a:ln w="349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14399" y="2318665"/>
            <a:ext cx="2372765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3600" dirty="0" smtClean="0"/>
              <a:t>  2, 2, 1, 1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3600" dirty="0" smtClean="0"/>
              <a:t>  1, 2, 1, 1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3600" dirty="0" smtClean="0"/>
              <a:t>  2, 1, 2, 1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3600" dirty="0" smtClean="0"/>
              <a:t>  1, 1, 2, 2</a:t>
            </a:r>
          </a:p>
          <a:p>
            <a:pPr marL="342900" indent="-342900">
              <a:lnSpc>
                <a:spcPct val="150000"/>
              </a:lnSpc>
              <a:buAutoNum type="alphaUcPeriod"/>
            </a:pPr>
            <a:r>
              <a:rPr lang="en-US" sz="3600" dirty="0" smtClean="0"/>
              <a:t>  2, 1, 1, 2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848600" y="304800"/>
            <a:ext cx="685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oudy Stout" panose="0202090407030B020401" pitchFamily="18" charset="0"/>
              </a:rPr>
              <a:t>4</a:t>
            </a:r>
          </a:p>
        </p:txBody>
      </p:sp>
      <p:sp>
        <p:nvSpPr>
          <p:cNvPr id="4" name="Oval 3"/>
          <p:cNvSpPr/>
          <p:nvPr/>
        </p:nvSpPr>
        <p:spPr>
          <a:xfrm>
            <a:off x="762000" y="5791200"/>
            <a:ext cx="685801" cy="69858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3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2209799"/>
            <a:ext cx="77043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CaH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  +  CBr</a:t>
            </a:r>
            <a:r>
              <a:rPr lang="en-US" sz="4400" baseline="-25000" dirty="0" smtClean="0"/>
              <a:t>4</a:t>
            </a:r>
            <a:r>
              <a:rPr lang="en-US" sz="4400" dirty="0" smtClean="0"/>
              <a:t>		CH</a:t>
            </a:r>
            <a:r>
              <a:rPr lang="en-US" sz="4400" baseline="-25000" dirty="0" smtClean="0"/>
              <a:t>4</a:t>
            </a:r>
            <a:r>
              <a:rPr lang="en-US" sz="4400" dirty="0" smtClean="0"/>
              <a:t>  +  CaBr</a:t>
            </a:r>
            <a:r>
              <a:rPr lang="en-US" sz="4400" baseline="-25000" dirty="0" smtClean="0"/>
              <a:t>2</a:t>
            </a:r>
            <a:endParaRPr lang="en-US" sz="4400" baseline="-250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343400" y="2594520"/>
            <a:ext cx="838200" cy="0"/>
          </a:xfrm>
          <a:prstGeom prst="straightConnector1">
            <a:avLst/>
          </a:prstGeom>
          <a:ln w="349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34122" y="534650"/>
            <a:ext cx="850072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What type of chemical reaction </a:t>
            </a:r>
          </a:p>
          <a:p>
            <a:r>
              <a:rPr lang="en-US" sz="4400" dirty="0"/>
              <a:t>d</a:t>
            </a:r>
            <a:r>
              <a:rPr lang="en-US" sz="4400" dirty="0" smtClean="0"/>
              <a:t>oes the equation below represent?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647440"/>
            <a:ext cx="852387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What reactant must be present for a</a:t>
            </a:r>
          </a:p>
          <a:p>
            <a:r>
              <a:rPr lang="en-US" sz="4400" dirty="0"/>
              <a:t>c</a:t>
            </a:r>
            <a:r>
              <a:rPr lang="en-US" sz="4400" dirty="0" smtClean="0"/>
              <a:t>ombustion reaction to occur?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7848600" y="304800"/>
            <a:ext cx="685800" cy="523220"/>
          </a:xfrm>
          <a:prstGeom prst="rect">
            <a:avLst/>
          </a:prstGeom>
          <a:noFill/>
          <a:ln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oudy Stout" panose="0202090407030B020401" pitchFamily="18" charset="0"/>
              </a:rPr>
              <a:t>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72304" y="2979240"/>
            <a:ext cx="56243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DOUBLE REPLACEMENT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7400" y="5410200"/>
            <a:ext cx="32824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OXYGEN – </a:t>
            </a:r>
            <a:r>
              <a:rPr lang="en-US" sz="4400" dirty="0" smtClean="0">
                <a:solidFill>
                  <a:srgbClr val="0070C0"/>
                </a:solidFill>
              </a:rPr>
              <a:t>O</a:t>
            </a:r>
            <a:r>
              <a:rPr lang="en-US" sz="4400" baseline="-25000" dirty="0" smtClean="0">
                <a:solidFill>
                  <a:srgbClr val="0070C0"/>
                </a:solidFill>
              </a:rPr>
              <a:t>2</a:t>
            </a:r>
            <a:endParaRPr lang="en-US" sz="4400" baseline="-25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250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789</Words>
  <Application>Microsoft Office PowerPoint</Application>
  <PresentationFormat>On-screen Show (4:3)</PresentationFormat>
  <Paragraphs>227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dpstech</cp:lastModifiedBy>
  <cp:revision>35</cp:revision>
  <dcterms:created xsi:type="dcterms:W3CDTF">2018-03-22T20:09:20Z</dcterms:created>
  <dcterms:modified xsi:type="dcterms:W3CDTF">2018-03-28T12:39:51Z</dcterms:modified>
</cp:coreProperties>
</file>