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52E59-0E35-4BD6-A66E-118870C8663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561FC-8054-4A18-A998-123F08BDA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72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6D61DA-3F12-48F4-82A0-BC2781D1B3D8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59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683F932-88DE-4C2B-8A9C-D8EF5AAB8C82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5628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DB4318-4615-4554-80A9-FE56685F4892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7118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A35E7FD-D3A2-4C38-8C94-EE1944F3CBFB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0073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A9A13C-E11A-453C-A84D-F3471F6A1340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2529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1B902DB-AD20-431C-BCA3-4F103A612FDA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3222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5E50E76-4EB9-4635-831B-E7F87C0EFD8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3267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8C20181-9FF0-489C-868B-193316CDD76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5955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10E74AE-ECD9-41DC-8354-9EE494DA2E9F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22143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32075E2-5FFC-4088-B2C1-27523C8364C1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90630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A06701-4B29-4EC4-A32D-E451DF3BD8EC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911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A57A193-810C-444A-BAD0-B954C761C258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81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E6BEEC8-712C-4263-9F65-AC92CA196C53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444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5370199-FE0F-440C-BCB2-5F5D277C0215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7761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01D2C5-E5A4-431F-A96F-8011F34A7B85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8396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FD1F93-827F-402D-964D-FD12F40B9292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0660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4875F04-6EDD-47DF-91D5-52EC09D6E1DF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0527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E41CDB2-2252-44AD-8BEA-FDE7361F381F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0533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3C273C1-3A24-455F-AA55-313C722D4FCF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721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9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7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9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2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0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32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2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5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2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EA24F-407D-4DBA-9D5D-7A83FE52044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2E71-E7BE-40B2-AE0E-5650AEB7A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4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cagle.slate.msn.com/caglecards/main.asp?image=/news/GasPrices2005/images/dickwright.gi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24075" y="19812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8000" b="1" dirty="0" smtClean="0"/>
              <a:t>Shifting </a:t>
            </a:r>
            <a:r>
              <a:rPr lang="en-US" altLang="en-US" sz="8000" b="1" dirty="0"/>
              <a:t>Cost Curves</a:t>
            </a:r>
            <a:br>
              <a:rPr lang="en-US" altLang="en-US" sz="8000" b="1" dirty="0"/>
            </a:br>
            <a:r>
              <a:rPr lang="en-US" altLang="en-US" sz="3600" b="1" dirty="0"/>
              <a:t>Lump Sum and Pert Unit </a:t>
            </a:r>
            <a:r>
              <a:rPr lang="en-US" altLang="en-US" sz="3600" b="1" dirty="0" smtClean="0"/>
              <a:t>Taxes</a:t>
            </a:r>
            <a:endParaRPr lang="en-US" altLang="en-US" sz="3600" b="1" dirty="0"/>
          </a:p>
        </p:txBody>
      </p:sp>
      <p:pic>
        <p:nvPicPr>
          <p:cNvPr id="65539" name="Picture 3" descr="magic_hat_and_wand_md_w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267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0" name="Slide Number Placeholder 3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01A47FE-8766-4160-BC74-EEDD14EA7D9B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Lump Sum Taxes</a:t>
            </a:r>
          </a:p>
        </p:txBody>
      </p:sp>
      <p:graphicFrame>
        <p:nvGraphicFramePr>
          <p:cNvPr id="80899" name="Group 3"/>
          <p:cNvGraphicFramePr>
            <a:graphicFrameLocks noGrp="1"/>
          </p:cNvGraphicFramePr>
          <p:nvPr/>
        </p:nvGraphicFramePr>
        <p:xfrm>
          <a:off x="1828800" y="1397001"/>
          <a:ext cx="8534400" cy="4664079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66.6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73.6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56.5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39.3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28.6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35.2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3039" name="Text Box 95"/>
          <p:cNvSpPr txBox="1">
            <a:spLocks noChangeArrowheads="1"/>
          </p:cNvSpPr>
          <p:nvPr/>
        </p:nvSpPr>
        <p:spPr bwMode="auto">
          <a:xfrm>
            <a:off x="1981200" y="838201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If fixed costs change </a:t>
            </a:r>
            <a:r>
              <a:rPr lang="en-US" altLang="en-US" sz="2800" b="1" u="sng">
                <a:solidFill>
                  <a:srgbClr val="000099"/>
                </a:solidFill>
                <a:latin typeface="Times New Roman" panose="02020603050405020304" pitchFamily="18" charset="0"/>
              </a:rPr>
              <a:t>ONLY</a:t>
            </a: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 AFC and ATC Change!</a:t>
            </a:r>
          </a:p>
        </p:txBody>
      </p:sp>
      <p:sp>
        <p:nvSpPr>
          <p:cNvPr id="83040" name="Text Box 96"/>
          <p:cNvSpPr txBox="1">
            <a:spLocks noChangeArrowheads="1"/>
          </p:cNvSpPr>
          <p:nvPr/>
        </p:nvSpPr>
        <p:spPr bwMode="auto">
          <a:xfrm>
            <a:off x="1981200" y="6096001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MC and AVC DON’T change!</a:t>
            </a:r>
          </a:p>
        </p:txBody>
      </p:sp>
      <p:sp>
        <p:nvSpPr>
          <p:cNvPr id="83041" name="Slide Number Placeholder 5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73114EC-818B-469E-BFCB-B2D9107F9E52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5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8686800" y="6172200"/>
            <a:ext cx="142988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 rot="16200000">
            <a:off x="1039624" y="3747138"/>
            <a:ext cx="2337179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Costs (dollars)</a:t>
            </a:r>
          </a:p>
        </p:txBody>
      </p:sp>
      <p:grpSp>
        <p:nvGrpSpPr>
          <p:cNvPr id="84996" name="Group 4"/>
          <p:cNvGrpSpPr>
            <a:grpSpLocks/>
          </p:cNvGrpSpPr>
          <p:nvPr/>
        </p:nvGrpSpPr>
        <p:grpSpPr bwMode="auto">
          <a:xfrm>
            <a:off x="3014663" y="1516064"/>
            <a:ext cx="5194300" cy="4516437"/>
            <a:chOff x="1516" y="882"/>
            <a:chExt cx="3272" cy="2845"/>
          </a:xfrm>
        </p:grpSpPr>
        <p:sp>
          <p:nvSpPr>
            <p:cNvPr id="85008" name="Line 5"/>
            <p:cNvSpPr>
              <a:spLocks noChangeShapeType="1"/>
            </p:cNvSpPr>
            <p:nvPr/>
          </p:nvSpPr>
          <p:spPr bwMode="auto">
            <a:xfrm>
              <a:off x="1537" y="882"/>
              <a:ext cx="0" cy="2845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9" name="Line 6"/>
            <p:cNvSpPr>
              <a:spLocks noChangeShapeType="1"/>
            </p:cNvSpPr>
            <p:nvPr/>
          </p:nvSpPr>
          <p:spPr bwMode="auto">
            <a:xfrm>
              <a:off x="1516" y="3705"/>
              <a:ext cx="327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997" name="Rectangle 8"/>
          <p:cNvSpPr>
            <a:spLocks noChangeArrowheads="1"/>
          </p:cNvSpPr>
          <p:nvPr/>
        </p:nvSpPr>
        <p:spPr bwMode="auto">
          <a:xfrm>
            <a:off x="8382001" y="5486401"/>
            <a:ext cx="1025923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AFC</a:t>
            </a:r>
          </a:p>
        </p:txBody>
      </p:sp>
      <p:sp>
        <p:nvSpPr>
          <p:cNvPr id="84998" name="Rectangle 10"/>
          <p:cNvSpPr>
            <a:spLocks noChangeArrowheads="1"/>
          </p:cNvSpPr>
          <p:nvPr/>
        </p:nvSpPr>
        <p:spPr bwMode="auto">
          <a:xfrm>
            <a:off x="8153401" y="2895601"/>
            <a:ext cx="1019511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AVC</a:t>
            </a:r>
          </a:p>
        </p:txBody>
      </p:sp>
      <p:sp>
        <p:nvSpPr>
          <p:cNvPr id="84999" name="Freeform 11"/>
          <p:cNvSpPr>
            <a:spLocks/>
          </p:cNvSpPr>
          <p:nvPr/>
        </p:nvSpPr>
        <p:spPr bwMode="auto">
          <a:xfrm>
            <a:off x="3532188" y="1916114"/>
            <a:ext cx="4506912" cy="1811337"/>
          </a:xfrm>
          <a:custGeom>
            <a:avLst/>
            <a:gdLst>
              <a:gd name="T0" fmla="*/ 0 w 2732"/>
              <a:gd name="T1" fmla="*/ 0 h 1100"/>
              <a:gd name="T2" fmla="*/ 2147483646 w 2732"/>
              <a:gd name="T3" fmla="*/ 2147483646 h 1100"/>
              <a:gd name="T4" fmla="*/ 2147483646 w 2732"/>
              <a:gd name="T5" fmla="*/ 2147483646 h 1100"/>
              <a:gd name="T6" fmla="*/ 2147483646 w 2732"/>
              <a:gd name="T7" fmla="*/ 2147483646 h 1100"/>
              <a:gd name="T8" fmla="*/ 2147483646 w 2732"/>
              <a:gd name="T9" fmla="*/ 2147483646 h 1100"/>
              <a:gd name="T10" fmla="*/ 2147483646 w 2732"/>
              <a:gd name="T11" fmla="*/ 2147483646 h 1100"/>
              <a:gd name="T12" fmla="*/ 2147483646 w 2732"/>
              <a:gd name="T13" fmla="*/ 2147483646 h 1100"/>
              <a:gd name="T14" fmla="*/ 2147483646 w 2732"/>
              <a:gd name="T15" fmla="*/ 2147483646 h 1100"/>
              <a:gd name="T16" fmla="*/ 2147483646 w 2732"/>
              <a:gd name="T17" fmla="*/ 2147483646 h 1100"/>
              <a:gd name="T18" fmla="*/ 2147483646 w 2732"/>
              <a:gd name="T19" fmla="*/ 2147483646 h 1100"/>
              <a:gd name="T20" fmla="*/ 2147483646 w 2732"/>
              <a:gd name="T21" fmla="*/ 2147483646 h 1100"/>
              <a:gd name="T22" fmla="*/ 2147483646 w 2732"/>
              <a:gd name="T23" fmla="*/ 2147483646 h 1100"/>
              <a:gd name="T24" fmla="*/ 2147483646 w 2732"/>
              <a:gd name="T25" fmla="*/ 2147483646 h 1100"/>
              <a:gd name="T26" fmla="*/ 2147483646 w 2732"/>
              <a:gd name="T27" fmla="*/ 2147483646 h 1100"/>
              <a:gd name="T28" fmla="*/ 2147483646 w 2732"/>
              <a:gd name="T29" fmla="*/ 2147483646 h 1100"/>
              <a:gd name="T30" fmla="*/ 2147483646 w 2732"/>
              <a:gd name="T31" fmla="*/ 2147483646 h 1100"/>
              <a:gd name="T32" fmla="*/ 2147483646 w 2732"/>
              <a:gd name="T33" fmla="*/ 2147483646 h 1100"/>
              <a:gd name="T34" fmla="*/ 2147483646 w 2732"/>
              <a:gd name="T35" fmla="*/ 2147483646 h 11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732"/>
              <a:gd name="T55" fmla="*/ 0 h 1100"/>
              <a:gd name="T56" fmla="*/ 2732 w 2732"/>
              <a:gd name="T57" fmla="*/ 1100 h 110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732" h="1100">
                <a:moveTo>
                  <a:pt x="0" y="0"/>
                </a:moveTo>
                <a:lnTo>
                  <a:pt x="153" y="254"/>
                </a:lnTo>
                <a:lnTo>
                  <a:pt x="289" y="445"/>
                </a:lnTo>
                <a:lnTo>
                  <a:pt x="421" y="595"/>
                </a:lnTo>
                <a:lnTo>
                  <a:pt x="614" y="757"/>
                </a:lnTo>
                <a:lnTo>
                  <a:pt x="787" y="864"/>
                </a:lnTo>
                <a:lnTo>
                  <a:pt x="919" y="935"/>
                </a:lnTo>
                <a:lnTo>
                  <a:pt x="1003" y="978"/>
                </a:lnTo>
                <a:lnTo>
                  <a:pt x="1075" y="1009"/>
                </a:lnTo>
                <a:lnTo>
                  <a:pt x="1207" y="1051"/>
                </a:lnTo>
                <a:lnTo>
                  <a:pt x="1351" y="1087"/>
                </a:lnTo>
                <a:lnTo>
                  <a:pt x="1507" y="1099"/>
                </a:lnTo>
                <a:lnTo>
                  <a:pt x="1711" y="1045"/>
                </a:lnTo>
                <a:lnTo>
                  <a:pt x="1921" y="961"/>
                </a:lnTo>
                <a:lnTo>
                  <a:pt x="2149" y="859"/>
                </a:lnTo>
                <a:lnTo>
                  <a:pt x="2377" y="745"/>
                </a:lnTo>
                <a:lnTo>
                  <a:pt x="2575" y="619"/>
                </a:lnTo>
                <a:lnTo>
                  <a:pt x="2731" y="487"/>
                </a:lnTo>
              </a:path>
            </a:pathLst>
          </a:custGeom>
          <a:noFill/>
          <a:ln w="76200" cap="rnd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Rectangle 12"/>
          <p:cNvSpPr>
            <a:spLocks noChangeArrowheads="1"/>
          </p:cNvSpPr>
          <p:nvPr/>
        </p:nvSpPr>
        <p:spPr bwMode="auto">
          <a:xfrm>
            <a:off x="8001000" y="2362201"/>
            <a:ext cx="995466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ATC</a:t>
            </a:r>
          </a:p>
        </p:txBody>
      </p:sp>
      <p:sp>
        <p:nvSpPr>
          <p:cNvPr id="85001" name="Freeform 13"/>
          <p:cNvSpPr>
            <a:spLocks/>
          </p:cNvSpPr>
          <p:nvPr/>
        </p:nvSpPr>
        <p:spPr bwMode="auto">
          <a:xfrm>
            <a:off x="3581400" y="990600"/>
            <a:ext cx="3652838" cy="3475038"/>
          </a:xfrm>
          <a:custGeom>
            <a:avLst/>
            <a:gdLst>
              <a:gd name="T0" fmla="*/ 0 w 2400"/>
              <a:gd name="T1" fmla="*/ 2147483646 h 1966"/>
              <a:gd name="T2" fmla="*/ 2147483646 w 2400"/>
              <a:gd name="T3" fmla="*/ 2147483646 h 1966"/>
              <a:gd name="T4" fmla="*/ 2147483646 w 2400"/>
              <a:gd name="T5" fmla="*/ 2147483646 h 1966"/>
              <a:gd name="T6" fmla="*/ 2147483646 w 2400"/>
              <a:gd name="T7" fmla="*/ 2147483646 h 1966"/>
              <a:gd name="T8" fmla="*/ 2147483646 w 2400"/>
              <a:gd name="T9" fmla="*/ 2147483646 h 1966"/>
              <a:gd name="T10" fmla="*/ 2147483646 w 2400"/>
              <a:gd name="T11" fmla="*/ 2147483646 h 1966"/>
              <a:gd name="T12" fmla="*/ 2147483646 w 2400"/>
              <a:gd name="T13" fmla="*/ 2147483646 h 1966"/>
              <a:gd name="T14" fmla="*/ 2147483646 w 2400"/>
              <a:gd name="T15" fmla="*/ 2147483646 h 1966"/>
              <a:gd name="T16" fmla="*/ 2147483646 w 2400"/>
              <a:gd name="T17" fmla="*/ 2147483646 h 1966"/>
              <a:gd name="T18" fmla="*/ 2147483646 w 2400"/>
              <a:gd name="T19" fmla="*/ 2147483646 h 1966"/>
              <a:gd name="T20" fmla="*/ 2147483646 w 2400"/>
              <a:gd name="T21" fmla="*/ 2147483646 h 1966"/>
              <a:gd name="T22" fmla="*/ 2147483646 w 2400"/>
              <a:gd name="T23" fmla="*/ 2147483646 h 1966"/>
              <a:gd name="T24" fmla="*/ 2147483646 w 2400"/>
              <a:gd name="T25" fmla="*/ 2147483646 h 1966"/>
              <a:gd name="T26" fmla="*/ 2147483646 w 2400"/>
              <a:gd name="T27" fmla="*/ 2147483646 h 1966"/>
              <a:gd name="T28" fmla="*/ 2147483646 w 2400"/>
              <a:gd name="T29" fmla="*/ 2147483646 h 1966"/>
              <a:gd name="T30" fmla="*/ 2147483646 w 2400"/>
              <a:gd name="T31" fmla="*/ 0 h 196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400"/>
              <a:gd name="T49" fmla="*/ 0 h 1966"/>
              <a:gd name="T50" fmla="*/ 2400 w 2400"/>
              <a:gd name="T51" fmla="*/ 1966 h 196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400" h="1966">
                <a:moveTo>
                  <a:pt x="0" y="1724"/>
                </a:moveTo>
                <a:lnTo>
                  <a:pt x="175" y="1852"/>
                </a:lnTo>
                <a:lnTo>
                  <a:pt x="268" y="1909"/>
                </a:lnTo>
                <a:lnTo>
                  <a:pt x="424" y="1952"/>
                </a:lnTo>
                <a:lnTo>
                  <a:pt x="623" y="1965"/>
                </a:lnTo>
                <a:lnTo>
                  <a:pt x="780" y="1965"/>
                </a:lnTo>
                <a:lnTo>
                  <a:pt x="929" y="1940"/>
                </a:lnTo>
                <a:lnTo>
                  <a:pt x="1082" y="1899"/>
                </a:lnTo>
                <a:lnTo>
                  <a:pt x="1235" y="1829"/>
                </a:lnTo>
                <a:lnTo>
                  <a:pt x="1377" y="1734"/>
                </a:lnTo>
                <a:lnTo>
                  <a:pt x="1484" y="1621"/>
                </a:lnTo>
                <a:lnTo>
                  <a:pt x="1588" y="1465"/>
                </a:lnTo>
                <a:lnTo>
                  <a:pt x="1771" y="1172"/>
                </a:lnTo>
                <a:lnTo>
                  <a:pt x="2053" y="664"/>
                </a:lnTo>
                <a:lnTo>
                  <a:pt x="2322" y="149"/>
                </a:lnTo>
                <a:lnTo>
                  <a:pt x="2399" y="0"/>
                </a:lnTo>
              </a:path>
            </a:pathLst>
          </a:custGeom>
          <a:noFill/>
          <a:ln w="76200" cap="rnd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Rectangle 14"/>
          <p:cNvSpPr>
            <a:spLocks noChangeArrowheads="1"/>
          </p:cNvSpPr>
          <p:nvPr/>
        </p:nvSpPr>
        <p:spPr bwMode="auto">
          <a:xfrm>
            <a:off x="7189789" y="992189"/>
            <a:ext cx="820739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MC</a:t>
            </a:r>
          </a:p>
        </p:txBody>
      </p:sp>
      <p:sp>
        <p:nvSpPr>
          <p:cNvPr id="85003" name="Text Box 15"/>
          <p:cNvSpPr txBox="1">
            <a:spLocks noChangeArrowheads="1"/>
          </p:cNvSpPr>
          <p:nvPr/>
        </p:nvSpPr>
        <p:spPr bwMode="auto">
          <a:xfrm>
            <a:off x="1752600" y="1"/>
            <a:ext cx="853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</a:rPr>
              <a:t>Shift from an increase in a Fixed Cost</a:t>
            </a:r>
          </a:p>
        </p:txBody>
      </p:sp>
      <p:sp>
        <p:nvSpPr>
          <p:cNvPr id="147472" name="Freeform 16"/>
          <p:cNvSpPr>
            <a:spLocks/>
          </p:cNvSpPr>
          <p:nvPr/>
        </p:nvSpPr>
        <p:spPr bwMode="auto">
          <a:xfrm>
            <a:off x="3810001" y="1143000"/>
            <a:ext cx="4506913" cy="1811338"/>
          </a:xfrm>
          <a:custGeom>
            <a:avLst/>
            <a:gdLst>
              <a:gd name="T0" fmla="*/ 0 w 2732"/>
              <a:gd name="T1" fmla="*/ 0 h 1100"/>
              <a:gd name="T2" fmla="*/ 2147483646 w 2732"/>
              <a:gd name="T3" fmla="*/ 2147483646 h 1100"/>
              <a:gd name="T4" fmla="*/ 2147483646 w 2732"/>
              <a:gd name="T5" fmla="*/ 2147483646 h 1100"/>
              <a:gd name="T6" fmla="*/ 2147483646 w 2732"/>
              <a:gd name="T7" fmla="*/ 2147483646 h 1100"/>
              <a:gd name="T8" fmla="*/ 2147483646 w 2732"/>
              <a:gd name="T9" fmla="*/ 2147483646 h 1100"/>
              <a:gd name="T10" fmla="*/ 2147483646 w 2732"/>
              <a:gd name="T11" fmla="*/ 2147483646 h 1100"/>
              <a:gd name="T12" fmla="*/ 2147483646 w 2732"/>
              <a:gd name="T13" fmla="*/ 2147483646 h 1100"/>
              <a:gd name="T14" fmla="*/ 2147483646 w 2732"/>
              <a:gd name="T15" fmla="*/ 2147483646 h 1100"/>
              <a:gd name="T16" fmla="*/ 2147483646 w 2732"/>
              <a:gd name="T17" fmla="*/ 2147483646 h 1100"/>
              <a:gd name="T18" fmla="*/ 2147483646 w 2732"/>
              <a:gd name="T19" fmla="*/ 2147483646 h 1100"/>
              <a:gd name="T20" fmla="*/ 2147483646 w 2732"/>
              <a:gd name="T21" fmla="*/ 2147483646 h 1100"/>
              <a:gd name="T22" fmla="*/ 2147483646 w 2732"/>
              <a:gd name="T23" fmla="*/ 2147483646 h 1100"/>
              <a:gd name="T24" fmla="*/ 2147483646 w 2732"/>
              <a:gd name="T25" fmla="*/ 2147483646 h 1100"/>
              <a:gd name="T26" fmla="*/ 2147483646 w 2732"/>
              <a:gd name="T27" fmla="*/ 2147483646 h 1100"/>
              <a:gd name="T28" fmla="*/ 2147483646 w 2732"/>
              <a:gd name="T29" fmla="*/ 2147483646 h 1100"/>
              <a:gd name="T30" fmla="*/ 2147483646 w 2732"/>
              <a:gd name="T31" fmla="*/ 2147483646 h 1100"/>
              <a:gd name="T32" fmla="*/ 2147483646 w 2732"/>
              <a:gd name="T33" fmla="*/ 2147483646 h 1100"/>
              <a:gd name="T34" fmla="*/ 2147483646 w 2732"/>
              <a:gd name="T35" fmla="*/ 2147483646 h 11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732"/>
              <a:gd name="T55" fmla="*/ 0 h 1100"/>
              <a:gd name="T56" fmla="*/ 2732 w 2732"/>
              <a:gd name="T57" fmla="*/ 1100 h 110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732" h="1100">
                <a:moveTo>
                  <a:pt x="0" y="0"/>
                </a:moveTo>
                <a:lnTo>
                  <a:pt x="153" y="254"/>
                </a:lnTo>
                <a:lnTo>
                  <a:pt x="289" y="445"/>
                </a:lnTo>
                <a:lnTo>
                  <a:pt x="421" y="595"/>
                </a:lnTo>
                <a:lnTo>
                  <a:pt x="614" y="757"/>
                </a:lnTo>
                <a:lnTo>
                  <a:pt x="787" y="864"/>
                </a:lnTo>
                <a:lnTo>
                  <a:pt x="919" y="935"/>
                </a:lnTo>
                <a:lnTo>
                  <a:pt x="1003" y="978"/>
                </a:lnTo>
                <a:lnTo>
                  <a:pt x="1075" y="1009"/>
                </a:lnTo>
                <a:lnTo>
                  <a:pt x="1207" y="1051"/>
                </a:lnTo>
                <a:lnTo>
                  <a:pt x="1351" y="1087"/>
                </a:lnTo>
                <a:lnTo>
                  <a:pt x="1507" y="1099"/>
                </a:lnTo>
                <a:lnTo>
                  <a:pt x="1711" y="1045"/>
                </a:lnTo>
                <a:lnTo>
                  <a:pt x="1921" y="961"/>
                </a:lnTo>
                <a:lnTo>
                  <a:pt x="2149" y="859"/>
                </a:lnTo>
                <a:lnTo>
                  <a:pt x="2377" y="745"/>
                </a:lnTo>
                <a:lnTo>
                  <a:pt x="2575" y="619"/>
                </a:lnTo>
                <a:lnTo>
                  <a:pt x="2731" y="487"/>
                </a:lnTo>
              </a:path>
            </a:pathLst>
          </a:custGeom>
          <a:noFill/>
          <a:ln w="76200" cap="rnd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473" name="Rectangle 17"/>
          <p:cNvSpPr>
            <a:spLocks noChangeArrowheads="1"/>
          </p:cNvSpPr>
          <p:nvPr/>
        </p:nvSpPr>
        <p:spPr bwMode="auto">
          <a:xfrm>
            <a:off x="8305800" y="1524001"/>
            <a:ext cx="1163638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ATC</a:t>
            </a:r>
            <a:r>
              <a:rPr lang="en-US" altLang="en-US" b="1" baseline="-25000"/>
              <a:t>1</a:t>
            </a:r>
          </a:p>
        </p:txBody>
      </p:sp>
      <p:sp>
        <p:nvSpPr>
          <p:cNvPr id="147475" name="Rectangle 19"/>
          <p:cNvSpPr>
            <a:spLocks noChangeArrowheads="1"/>
          </p:cNvSpPr>
          <p:nvPr/>
        </p:nvSpPr>
        <p:spPr bwMode="auto">
          <a:xfrm>
            <a:off x="8229600" y="4800601"/>
            <a:ext cx="1219200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AFC</a:t>
            </a:r>
            <a:r>
              <a:rPr lang="en-US" altLang="en-US" b="1" baseline="-25000"/>
              <a:t>1</a:t>
            </a:r>
          </a:p>
        </p:txBody>
      </p:sp>
      <p:sp>
        <p:nvSpPr>
          <p:cNvPr id="85007" name="Slide Number Placeholder 19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CE640E0-A81F-46D8-829C-0382773E5FA9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2787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3" grpId="0" autoUpdateAnimBg="0"/>
      <p:bldP spid="14747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87043" name="Group 3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9599" name="AutoShape 95"/>
          <p:cNvSpPr>
            <a:spLocks noChangeArrowheads="1"/>
          </p:cNvSpPr>
          <p:nvPr/>
        </p:nvSpPr>
        <p:spPr bwMode="auto">
          <a:xfrm>
            <a:off x="1524000" y="0"/>
            <a:ext cx="9144000" cy="7086600"/>
          </a:xfrm>
          <a:prstGeom prst="irregularSeal1">
            <a:avLst/>
          </a:pr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276600" y="2286000"/>
            <a:ext cx="5943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Times New Roman" panose="02020603050405020304" pitchFamily="18" charset="0"/>
              </a:rPr>
              <a:t>Per Unit Tax: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chemeClr val="bg1"/>
                </a:solidFill>
                <a:latin typeface="Times New Roman" panose="02020603050405020304" pitchFamily="18" charset="0"/>
              </a:rPr>
              <a:t>What if the cost for variable resources increase</a:t>
            </a:r>
          </a:p>
        </p:txBody>
      </p:sp>
      <p:sp>
        <p:nvSpPr>
          <p:cNvPr id="87137" name="Slide Number Placeholder 5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41E8D77-80D2-4285-88FC-E5D5D20DCFB0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2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99" grpId="0" animBg="1"/>
      <p:bldP spid="14960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Group 2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9182" name="Rectangle 9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sp>
        <p:nvSpPr>
          <p:cNvPr id="89183" name="Slide Number Placeholder 3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2704DE-9A90-479D-B392-A334B96B7385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5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Group 2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1230" name="Rectangle 9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-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sp>
        <p:nvSpPr>
          <p:cNvPr id="91231" name="Slide Number Placeholder 3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185488B-7162-48D9-99A6-4ADC075E4678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Group 2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41.3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32.5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23.8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3278" name="Rectangle 9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-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sp>
        <p:nvSpPr>
          <p:cNvPr id="152671" name="Text Box 95"/>
          <p:cNvSpPr txBox="1">
            <a:spLocks noChangeArrowheads="1"/>
          </p:cNvSpPr>
          <p:nvPr/>
        </p:nvSpPr>
        <p:spPr bwMode="auto">
          <a:xfrm>
            <a:off x="1981200" y="6338888"/>
            <a:ext cx="815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Which Per Unit Cost Curves Change?</a:t>
            </a:r>
          </a:p>
        </p:txBody>
      </p:sp>
      <p:sp>
        <p:nvSpPr>
          <p:cNvPr id="93280" name="Slide Number Placeholder 4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0356F1C-B2B5-48AD-B6F4-5EDE0E22310E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1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67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9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-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sp>
        <p:nvSpPr>
          <p:cNvPr id="153695" name="Text Box 95"/>
          <p:cNvSpPr txBox="1">
            <a:spLocks noChangeArrowheads="1"/>
          </p:cNvSpPr>
          <p:nvPr/>
        </p:nvSpPr>
        <p:spPr bwMode="auto">
          <a:xfrm>
            <a:off x="1981200" y="6096001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MC, AVC, and ATC Change!</a:t>
            </a:r>
          </a:p>
        </p:txBody>
      </p:sp>
      <p:sp>
        <p:nvSpPr>
          <p:cNvPr id="95236" name="Slide Number Placeholder 4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8AF3858-A93B-43DF-B0B8-1B8A92EBA569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/>
        </p:nvGraphicFramePr>
        <p:xfrm>
          <a:off x="1752600" y="8382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41.3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32.5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23.8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95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9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-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sp>
        <p:nvSpPr>
          <p:cNvPr id="97283" name="Text Box 95"/>
          <p:cNvSpPr txBox="1">
            <a:spLocks noChangeArrowheads="1"/>
          </p:cNvSpPr>
          <p:nvPr/>
        </p:nvSpPr>
        <p:spPr bwMode="auto">
          <a:xfrm>
            <a:off x="1981200" y="6096001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MC, AVC, and ATC Change!</a:t>
            </a:r>
          </a:p>
        </p:txBody>
      </p:sp>
      <p:sp>
        <p:nvSpPr>
          <p:cNvPr id="97284" name="Slide Number Placeholder 4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21E782E-149E-499A-B588-813F17D838CE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/>
        </p:nvGraphicFramePr>
        <p:xfrm>
          <a:off x="1828800" y="762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41.3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32.5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23.8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1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Group 2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41.3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32.5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23.83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155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7.8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9422" name="Rectangle 94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-1524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Per Unit Taxes</a:t>
            </a:r>
          </a:p>
        </p:txBody>
      </p:sp>
      <p:sp>
        <p:nvSpPr>
          <p:cNvPr id="99423" name="Text Box 95"/>
          <p:cNvSpPr txBox="1">
            <a:spLocks noChangeArrowheads="1"/>
          </p:cNvSpPr>
          <p:nvPr/>
        </p:nvSpPr>
        <p:spPr bwMode="auto">
          <a:xfrm>
            <a:off x="1752600" y="838201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If variable costs change MC, AVC, and  ATC Change!</a:t>
            </a:r>
          </a:p>
        </p:txBody>
      </p:sp>
      <p:sp>
        <p:nvSpPr>
          <p:cNvPr id="99424" name="Slide Number Placeholder 4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4BDF0DF-8BDA-49D6-B5F3-5BFEBC3E8A0B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5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8736013" y="6403975"/>
            <a:ext cx="1429880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 rot="16200000">
            <a:off x="1088837" y="3975738"/>
            <a:ext cx="2337179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</a:rPr>
              <a:t>Costs (dollars)</a:t>
            </a:r>
          </a:p>
        </p:txBody>
      </p:sp>
      <p:grpSp>
        <p:nvGrpSpPr>
          <p:cNvPr id="101380" name="Group 4"/>
          <p:cNvGrpSpPr>
            <a:grpSpLocks/>
          </p:cNvGrpSpPr>
          <p:nvPr/>
        </p:nvGrpSpPr>
        <p:grpSpPr bwMode="auto">
          <a:xfrm>
            <a:off x="3063875" y="1747839"/>
            <a:ext cx="5194300" cy="4516437"/>
            <a:chOff x="1516" y="882"/>
            <a:chExt cx="3272" cy="2845"/>
          </a:xfrm>
        </p:grpSpPr>
        <p:sp>
          <p:nvSpPr>
            <p:cNvPr id="101392" name="Line 5"/>
            <p:cNvSpPr>
              <a:spLocks noChangeShapeType="1"/>
            </p:cNvSpPr>
            <p:nvPr/>
          </p:nvSpPr>
          <p:spPr bwMode="auto">
            <a:xfrm>
              <a:off x="1537" y="882"/>
              <a:ext cx="0" cy="2845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93" name="Line 6"/>
            <p:cNvSpPr>
              <a:spLocks noChangeShapeType="1"/>
            </p:cNvSpPr>
            <p:nvPr/>
          </p:nvSpPr>
          <p:spPr bwMode="auto">
            <a:xfrm>
              <a:off x="1516" y="3705"/>
              <a:ext cx="327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381" name="Rectangle 8"/>
          <p:cNvSpPr>
            <a:spLocks noChangeArrowheads="1"/>
          </p:cNvSpPr>
          <p:nvPr/>
        </p:nvSpPr>
        <p:spPr bwMode="auto">
          <a:xfrm>
            <a:off x="8431214" y="5718176"/>
            <a:ext cx="1025923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AFC</a:t>
            </a:r>
          </a:p>
        </p:txBody>
      </p:sp>
      <p:sp>
        <p:nvSpPr>
          <p:cNvPr id="101382" name="Freeform 11"/>
          <p:cNvSpPr>
            <a:spLocks/>
          </p:cNvSpPr>
          <p:nvPr/>
        </p:nvSpPr>
        <p:spPr bwMode="auto">
          <a:xfrm>
            <a:off x="3581401" y="2147889"/>
            <a:ext cx="4506913" cy="1811337"/>
          </a:xfrm>
          <a:custGeom>
            <a:avLst/>
            <a:gdLst>
              <a:gd name="T0" fmla="*/ 0 w 2732"/>
              <a:gd name="T1" fmla="*/ 0 h 1100"/>
              <a:gd name="T2" fmla="*/ 2147483646 w 2732"/>
              <a:gd name="T3" fmla="*/ 2147483646 h 1100"/>
              <a:gd name="T4" fmla="*/ 2147483646 w 2732"/>
              <a:gd name="T5" fmla="*/ 2147483646 h 1100"/>
              <a:gd name="T6" fmla="*/ 2147483646 w 2732"/>
              <a:gd name="T7" fmla="*/ 2147483646 h 1100"/>
              <a:gd name="T8" fmla="*/ 2147483646 w 2732"/>
              <a:gd name="T9" fmla="*/ 2147483646 h 1100"/>
              <a:gd name="T10" fmla="*/ 2147483646 w 2732"/>
              <a:gd name="T11" fmla="*/ 2147483646 h 1100"/>
              <a:gd name="T12" fmla="*/ 2147483646 w 2732"/>
              <a:gd name="T13" fmla="*/ 2147483646 h 1100"/>
              <a:gd name="T14" fmla="*/ 2147483646 w 2732"/>
              <a:gd name="T15" fmla="*/ 2147483646 h 1100"/>
              <a:gd name="T16" fmla="*/ 2147483646 w 2732"/>
              <a:gd name="T17" fmla="*/ 2147483646 h 1100"/>
              <a:gd name="T18" fmla="*/ 2147483646 w 2732"/>
              <a:gd name="T19" fmla="*/ 2147483646 h 1100"/>
              <a:gd name="T20" fmla="*/ 2147483646 w 2732"/>
              <a:gd name="T21" fmla="*/ 2147483646 h 1100"/>
              <a:gd name="T22" fmla="*/ 2147483646 w 2732"/>
              <a:gd name="T23" fmla="*/ 2147483646 h 1100"/>
              <a:gd name="T24" fmla="*/ 2147483646 w 2732"/>
              <a:gd name="T25" fmla="*/ 2147483646 h 1100"/>
              <a:gd name="T26" fmla="*/ 2147483646 w 2732"/>
              <a:gd name="T27" fmla="*/ 2147483646 h 1100"/>
              <a:gd name="T28" fmla="*/ 2147483646 w 2732"/>
              <a:gd name="T29" fmla="*/ 2147483646 h 1100"/>
              <a:gd name="T30" fmla="*/ 2147483646 w 2732"/>
              <a:gd name="T31" fmla="*/ 2147483646 h 1100"/>
              <a:gd name="T32" fmla="*/ 2147483646 w 2732"/>
              <a:gd name="T33" fmla="*/ 2147483646 h 1100"/>
              <a:gd name="T34" fmla="*/ 2147483646 w 2732"/>
              <a:gd name="T35" fmla="*/ 2147483646 h 11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732"/>
              <a:gd name="T55" fmla="*/ 0 h 1100"/>
              <a:gd name="T56" fmla="*/ 2732 w 2732"/>
              <a:gd name="T57" fmla="*/ 1100 h 110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732" h="1100">
                <a:moveTo>
                  <a:pt x="0" y="0"/>
                </a:moveTo>
                <a:lnTo>
                  <a:pt x="153" y="254"/>
                </a:lnTo>
                <a:lnTo>
                  <a:pt x="289" y="445"/>
                </a:lnTo>
                <a:lnTo>
                  <a:pt x="421" y="595"/>
                </a:lnTo>
                <a:lnTo>
                  <a:pt x="614" y="757"/>
                </a:lnTo>
                <a:lnTo>
                  <a:pt x="787" y="864"/>
                </a:lnTo>
                <a:lnTo>
                  <a:pt x="919" y="935"/>
                </a:lnTo>
                <a:lnTo>
                  <a:pt x="1003" y="978"/>
                </a:lnTo>
                <a:lnTo>
                  <a:pt x="1075" y="1009"/>
                </a:lnTo>
                <a:lnTo>
                  <a:pt x="1207" y="1051"/>
                </a:lnTo>
                <a:lnTo>
                  <a:pt x="1351" y="1087"/>
                </a:lnTo>
                <a:lnTo>
                  <a:pt x="1507" y="1099"/>
                </a:lnTo>
                <a:lnTo>
                  <a:pt x="1711" y="1045"/>
                </a:lnTo>
                <a:lnTo>
                  <a:pt x="1921" y="961"/>
                </a:lnTo>
                <a:lnTo>
                  <a:pt x="2149" y="859"/>
                </a:lnTo>
                <a:lnTo>
                  <a:pt x="2377" y="745"/>
                </a:lnTo>
                <a:lnTo>
                  <a:pt x="2575" y="619"/>
                </a:lnTo>
                <a:lnTo>
                  <a:pt x="2731" y="487"/>
                </a:lnTo>
              </a:path>
            </a:pathLst>
          </a:custGeom>
          <a:noFill/>
          <a:ln w="76200" cap="rnd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3" name="Rectangle 12"/>
          <p:cNvSpPr>
            <a:spLocks noChangeArrowheads="1"/>
          </p:cNvSpPr>
          <p:nvPr/>
        </p:nvSpPr>
        <p:spPr bwMode="auto">
          <a:xfrm>
            <a:off x="8050213" y="2593976"/>
            <a:ext cx="995466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ATC</a:t>
            </a:r>
          </a:p>
        </p:txBody>
      </p:sp>
      <p:sp>
        <p:nvSpPr>
          <p:cNvPr id="101384" name="Freeform 13"/>
          <p:cNvSpPr>
            <a:spLocks/>
          </p:cNvSpPr>
          <p:nvPr/>
        </p:nvSpPr>
        <p:spPr bwMode="auto">
          <a:xfrm>
            <a:off x="3709989" y="1247775"/>
            <a:ext cx="3652837" cy="3475038"/>
          </a:xfrm>
          <a:custGeom>
            <a:avLst/>
            <a:gdLst>
              <a:gd name="T0" fmla="*/ 0 w 2400"/>
              <a:gd name="T1" fmla="*/ 2147483646 h 1966"/>
              <a:gd name="T2" fmla="*/ 2147483646 w 2400"/>
              <a:gd name="T3" fmla="*/ 2147483646 h 1966"/>
              <a:gd name="T4" fmla="*/ 2147483646 w 2400"/>
              <a:gd name="T5" fmla="*/ 2147483646 h 1966"/>
              <a:gd name="T6" fmla="*/ 2147483646 w 2400"/>
              <a:gd name="T7" fmla="*/ 2147483646 h 1966"/>
              <a:gd name="T8" fmla="*/ 2147483646 w 2400"/>
              <a:gd name="T9" fmla="*/ 2147483646 h 1966"/>
              <a:gd name="T10" fmla="*/ 2147483646 w 2400"/>
              <a:gd name="T11" fmla="*/ 2147483646 h 1966"/>
              <a:gd name="T12" fmla="*/ 2147483646 w 2400"/>
              <a:gd name="T13" fmla="*/ 2147483646 h 1966"/>
              <a:gd name="T14" fmla="*/ 2147483646 w 2400"/>
              <a:gd name="T15" fmla="*/ 2147483646 h 1966"/>
              <a:gd name="T16" fmla="*/ 2147483646 w 2400"/>
              <a:gd name="T17" fmla="*/ 2147483646 h 1966"/>
              <a:gd name="T18" fmla="*/ 2147483646 w 2400"/>
              <a:gd name="T19" fmla="*/ 2147483646 h 1966"/>
              <a:gd name="T20" fmla="*/ 2147483646 w 2400"/>
              <a:gd name="T21" fmla="*/ 2147483646 h 1966"/>
              <a:gd name="T22" fmla="*/ 2147483646 w 2400"/>
              <a:gd name="T23" fmla="*/ 2147483646 h 1966"/>
              <a:gd name="T24" fmla="*/ 2147483646 w 2400"/>
              <a:gd name="T25" fmla="*/ 2147483646 h 1966"/>
              <a:gd name="T26" fmla="*/ 2147483646 w 2400"/>
              <a:gd name="T27" fmla="*/ 2147483646 h 1966"/>
              <a:gd name="T28" fmla="*/ 2147483646 w 2400"/>
              <a:gd name="T29" fmla="*/ 2147483646 h 1966"/>
              <a:gd name="T30" fmla="*/ 2147483646 w 2400"/>
              <a:gd name="T31" fmla="*/ 0 h 196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400"/>
              <a:gd name="T49" fmla="*/ 0 h 1966"/>
              <a:gd name="T50" fmla="*/ 2400 w 2400"/>
              <a:gd name="T51" fmla="*/ 1966 h 196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400" h="1966">
                <a:moveTo>
                  <a:pt x="0" y="1724"/>
                </a:moveTo>
                <a:lnTo>
                  <a:pt x="175" y="1852"/>
                </a:lnTo>
                <a:lnTo>
                  <a:pt x="268" y="1909"/>
                </a:lnTo>
                <a:lnTo>
                  <a:pt x="424" y="1952"/>
                </a:lnTo>
                <a:lnTo>
                  <a:pt x="623" y="1965"/>
                </a:lnTo>
                <a:lnTo>
                  <a:pt x="780" y="1965"/>
                </a:lnTo>
                <a:lnTo>
                  <a:pt x="929" y="1940"/>
                </a:lnTo>
                <a:lnTo>
                  <a:pt x="1082" y="1899"/>
                </a:lnTo>
                <a:lnTo>
                  <a:pt x="1235" y="1829"/>
                </a:lnTo>
                <a:lnTo>
                  <a:pt x="1377" y="1734"/>
                </a:lnTo>
                <a:lnTo>
                  <a:pt x="1484" y="1621"/>
                </a:lnTo>
                <a:lnTo>
                  <a:pt x="1588" y="1465"/>
                </a:lnTo>
                <a:lnTo>
                  <a:pt x="1771" y="1172"/>
                </a:lnTo>
                <a:lnTo>
                  <a:pt x="2053" y="664"/>
                </a:lnTo>
                <a:lnTo>
                  <a:pt x="2322" y="149"/>
                </a:lnTo>
                <a:lnTo>
                  <a:pt x="2399" y="0"/>
                </a:lnTo>
              </a:path>
            </a:pathLst>
          </a:custGeom>
          <a:noFill/>
          <a:ln w="76200" cap="rnd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5" name="Rectangle 14"/>
          <p:cNvSpPr>
            <a:spLocks noChangeArrowheads="1"/>
          </p:cNvSpPr>
          <p:nvPr/>
        </p:nvSpPr>
        <p:spPr bwMode="auto">
          <a:xfrm>
            <a:off x="7239001" y="1223964"/>
            <a:ext cx="820739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MC</a:t>
            </a:r>
          </a:p>
        </p:txBody>
      </p:sp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8355014" y="1755776"/>
            <a:ext cx="1163637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ATC</a:t>
            </a:r>
            <a:r>
              <a:rPr lang="en-US" altLang="en-US" b="1" baseline="-25000"/>
              <a:t>1</a:t>
            </a:r>
          </a:p>
        </p:txBody>
      </p:sp>
      <p:sp>
        <p:nvSpPr>
          <p:cNvPr id="101387" name="Text Box 18"/>
          <p:cNvSpPr txBox="1">
            <a:spLocks noChangeArrowheads="1"/>
          </p:cNvSpPr>
          <p:nvPr/>
        </p:nvSpPr>
        <p:spPr bwMode="auto">
          <a:xfrm>
            <a:off x="1752600" y="0"/>
            <a:ext cx="891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Shift from an increase in a Variable  Costs</a:t>
            </a:r>
          </a:p>
        </p:txBody>
      </p:sp>
      <p:sp>
        <p:nvSpPr>
          <p:cNvPr id="156691" name="Rectangle 19"/>
          <p:cNvSpPr>
            <a:spLocks noChangeArrowheads="1"/>
          </p:cNvSpPr>
          <p:nvPr/>
        </p:nvSpPr>
        <p:spPr bwMode="auto">
          <a:xfrm>
            <a:off x="7315200" y="457201"/>
            <a:ext cx="960438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/>
              <a:t>MC</a:t>
            </a:r>
            <a:r>
              <a:rPr lang="en-US" altLang="en-US" sz="2000" b="1"/>
              <a:t>1</a:t>
            </a:r>
            <a:endParaRPr lang="en-US" altLang="en-US" sz="2000" b="1" baseline="-25000"/>
          </a:p>
        </p:txBody>
      </p:sp>
      <p:sp>
        <p:nvSpPr>
          <p:cNvPr id="156692" name="Freeform 20"/>
          <p:cNvSpPr>
            <a:spLocks/>
          </p:cNvSpPr>
          <p:nvPr/>
        </p:nvSpPr>
        <p:spPr bwMode="auto">
          <a:xfrm>
            <a:off x="3554414" y="688975"/>
            <a:ext cx="3652837" cy="3475038"/>
          </a:xfrm>
          <a:custGeom>
            <a:avLst/>
            <a:gdLst>
              <a:gd name="T0" fmla="*/ 0 w 2400"/>
              <a:gd name="T1" fmla="*/ 2147483646 h 1966"/>
              <a:gd name="T2" fmla="*/ 2147483646 w 2400"/>
              <a:gd name="T3" fmla="*/ 2147483646 h 1966"/>
              <a:gd name="T4" fmla="*/ 2147483646 w 2400"/>
              <a:gd name="T5" fmla="*/ 2147483646 h 1966"/>
              <a:gd name="T6" fmla="*/ 2147483646 w 2400"/>
              <a:gd name="T7" fmla="*/ 2147483646 h 1966"/>
              <a:gd name="T8" fmla="*/ 2147483646 w 2400"/>
              <a:gd name="T9" fmla="*/ 2147483646 h 1966"/>
              <a:gd name="T10" fmla="*/ 2147483646 w 2400"/>
              <a:gd name="T11" fmla="*/ 2147483646 h 1966"/>
              <a:gd name="T12" fmla="*/ 2147483646 w 2400"/>
              <a:gd name="T13" fmla="*/ 2147483646 h 1966"/>
              <a:gd name="T14" fmla="*/ 2147483646 w 2400"/>
              <a:gd name="T15" fmla="*/ 2147483646 h 1966"/>
              <a:gd name="T16" fmla="*/ 2147483646 w 2400"/>
              <a:gd name="T17" fmla="*/ 2147483646 h 1966"/>
              <a:gd name="T18" fmla="*/ 2147483646 w 2400"/>
              <a:gd name="T19" fmla="*/ 2147483646 h 1966"/>
              <a:gd name="T20" fmla="*/ 2147483646 w 2400"/>
              <a:gd name="T21" fmla="*/ 2147483646 h 1966"/>
              <a:gd name="T22" fmla="*/ 2147483646 w 2400"/>
              <a:gd name="T23" fmla="*/ 2147483646 h 1966"/>
              <a:gd name="T24" fmla="*/ 2147483646 w 2400"/>
              <a:gd name="T25" fmla="*/ 2147483646 h 1966"/>
              <a:gd name="T26" fmla="*/ 2147483646 w 2400"/>
              <a:gd name="T27" fmla="*/ 2147483646 h 1966"/>
              <a:gd name="T28" fmla="*/ 2147483646 w 2400"/>
              <a:gd name="T29" fmla="*/ 2147483646 h 1966"/>
              <a:gd name="T30" fmla="*/ 2147483646 w 2400"/>
              <a:gd name="T31" fmla="*/ 0 h 196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400"/>
              <a:gd name="T49" fmla="*/ 0 h 1966"/>
              <a:gd name="T50" fmla="*/ 2400 w 2400"/>
              <a:gd name="T51" fmla="*/ 1966 h 196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400" h="1966">
                <a:moveTo>
                  <a:pt x="0" y="1724"/>
                </a:moveTo>
                <a:lnTo>
                  <a:pt x="175" y="1852"/>
                </a:lnTo>
                <a:lnTo>
                  <a:pt x="268" y="1909"/>
                </a:lnTo>
                <a:lnTo>
                  <a:pt x="424" y="1952"/>
                </a:lnTo>
                <a:lnTo>
                  <a:pt x="623" y="1965"/>
                </a:lnTo>
                <a:lnTo>
                  <a:pt x="780" y="1965"/>
                </a:lnTo>
                <a:lnTo>
                  <a:pt x="929" y="1940"/>
                </a:lnTo>
                <a:lnTo>
                  <a:pt x="1082" y="1899"/>
                </a:lnTo>
                <a:lnTo>
                  <a:pt x="1235" y="1829"/>
                </a:lnTo>
                <a:lnTo>
                  <a:pt x="1377" y="1734"/>
                </a:lnTo>
                <a:lnTo>
                  <a:pt x="1484" y="1621"/>
                </a:lnTo>
                <a:lnTo>
                  <a:pt x="1588" y="1465"/>
                </a:lnTo>
                <a:lnTo>
                  <a:pt x="1771" y="1172"/>
                </a:lnTo>
                <a:lnTo>
                  <a:pt x="2053" y="664"/>
                </a:lnTo>
                <a:lnTo>
                  <a:pt x="2322" y="149"/>
                </a:lnTo>
                <a:lnTo>
                  <a:pt x="2399" y="0"/>
                </a:lnTo>
              </a:path>
            </a:pathLst>
          </a:custGeom>
          <a:noFill/>
          <a:ln w="76200" cap="rnd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93" name="Freeform 21"/>
          <p:cNvSpPr>
            <a:spLocks/>
          </p:cNvSpPr>
          <p:nvPr/>
        </p:nvSpPr>
        <p:spPr bwMode="auto">
          <a:xfrm>
            <a:off x="3403600" y="1271589"/>
            <a:ext cx="4800600" cy="1811337"/>
          </a:xfrm>
          <a:custGeom>
            <a:avLst/>
            <a:gdLst>
              <a:gd name="T0" fmla="*/ 0 w 2732"/>
              <a:gd name="T1" fmla="*/ 0 h 1100"/>
              <a:gd name="T2" fmla="*/ 2147483646 w 2732"/>
              <a:gd name="T3" fmla="*/ 2147483646 h 1100"/>
              <a:gd name="T4" fmla="*/ 2147483646 w 2732"/>
              <a:gd name="T5" fmla="*/ 2147483646 h 1100"/>
              <a:gd name="T6" fmla="*/ 2147483646 w 2732"/>
              <a:gd name="T7" fmla="*/ 2147483646 h 1100"/>
              <a:gd name="T8" fmla="*/ 2147483646 w 2732"/>
              <a:gd name="T9" fmla="*/ 2147483646 h 1100"/>
              <a:gd name="T10" fmla="*/ 2147483646 w 2732"/>
              <a:gd name="T11" fmla="*/ 2147483646 h 1100"/>
              <a:gd name="T12" fmla="*/ 2147483646 w 2732"/>
              <a:gd name="T13" fmla="*/ 2147483646 h 1100"/>
              <a:gd name="T14" fmla="*/ 2147483646 w 2732"/>
              <a:gd name="T15" fmla="*/ 2147483646 h 1100"/>
              <a:gd name="T16" fmla="*/ 2147483646 w 2732"/>
              <a:gd name="T17" fmla="*/ 2147483646 h 1100"/>
              <a:gd name="T18" fmla="*/ 2147483646 w 2732"/>
              <a:gd name="T19" fmla="*/ 2147483646 h 1100"/>
              <a:gd name="T20" fmla="*/ 2147483646 w 2732"/>
              <a:gd name="T21" fmla="*/ 2147483646 h 1100"/>
              <a:gd name="T22" fmla="*/ 2147483646 w 2732"/>
              <a:gd name="T23" fmla="*/ 2147483646 h 1100"/>
              <a:gd name="T24" fmla="*/ 2147483646 w 2732"/>
              <a:gd name="T25" fmla="*/ 2147483646 h 1100"/>
              <a:gd name="T26" fmla="*/ 2147483646 w 2732"/>
              <a:gd name="T27" fmla="*/ 2147483646 h 1100"/>
              <a:gd name="T28" fmla="*/ 2147483646 w 2732"/>
              <a:gd name="T29" fmla="*/ 2147483646 h 1100"/>
              <a:gd name="T30" fmla="*/ 2147483646 w 2732"/>
              <a:gd name="T31" fmla="*/ 2147483646 h 1100"/>
              <a:gd name="T32" fmla="*/ 2147483646 w 2732"/>
              <a:gd name="T33" fmla="*/ 2147483646 h 1100"/>
              <a:gd name="T34" fmla="*/ 2147483646 w 2732"/>
              <a:gd name="T35" fmla="*/ 2147483646 h 11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732"/>
              <a:gd name="T55" fmla="*/ 0 h 1100"/>
              <a:gd name="T56" fmla="*/ 2732 w 2732"/>
              <a:gd name="T57" fmla="*/ 1100 h 110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732" h="1100">
                <a:moveTo>
                  <a:pt x="0" y="0"/>
                </a:moveTo>
                <a:lnTo>
                  <a:pt x="153" y="254"/>
                </a:lnTo>
                <a:lnTo>
                  <a:pt x="289" y="445"/>
                </a:lnTo>
                <a:lnTo>
                  <a:pt x="421" y="595"/>
                </a:lnTo>
                <a:lnTo>
                  <a:pt x="614" y="757"/>
                </a:lnTo>
                <a:lnTo>
                  <a:pt x="787" y="864"/>
                </a:lnTo>
                <a:lnTo>
                  <a:pt x="919" y="935"/>
                </a:lnTo>
                <a:lnTo>
                  <a:pt x="1003" y="978"/>
                </a:lnTo>
                <a:lnTo>
                  <a:pt x="1075" y="1009"/>
                </a:lnTo>
                <a:lnTo>
                  <a:pt x="1207" y="1051"/>
                </a:lnTo>
                <a:lnTo>
                  <a:pt x="1351" y="1087"/>
                </a:lnTo>
                <a:lnTo>
                  <a:pt x="1507" y="1099"/>
                </a:lnTo>
                <a:lnTo>
                  <a:pt x="1711" y="1045"/>
                </a:lnTo>
                <a:lnTo>
                  <a:pt x="1921" y="961"/>
                </a:lnTo>
                <a:lnTo>
                  <a:pt x="2149" y="859"/>
                </a:lnTo>
                <a:lnTo>
                  <a:pt x="2377" y="745"/>
                </a:lnTo>
                <a:lnTo>
                  <a:pt x="2575" y="619"/>
                </a:lnTo>
                <a:lnTo>
                  <a:pt x="2731" y="487"/>
                </a:lnTo>
              </a:path>
            </a:pathLst>
          </a:custGeom>
          <a:noFill/>
          <a:ln w="76200" cap="rnd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1" name="Slide Number Placeholder 21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623147E-5AA9-48F4-BEC6-74403A4A9EB4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412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7" grpId="0" autoUpdateAnimBg="0"/>
      <p:bldP spid="15669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9144000" cy="4191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Explain the law of diminishing marginal returns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Give a real life example of the law of DMR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What are fixed costs?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What are variable costs?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What is the definition of the short run?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What are costs like in the long run?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Describe the equations for AVC, AFC, ATC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Describe the 3 phases of diminishing marginal returns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Why is the MC curve J shaped?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Why is the ATC curve U shaped?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What are the coefficients of inelastic and elastic demand?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</p:txBody>
      </p:sp>
      <p:pic>
        <p:nvPicPr>
          <p:cNvPr id="67588" name="Picture 5" descr="ANd9GcQBMC06kGmViSep67C6zL0yvd7G7FF7x_3kaobIuuXlfsI_LlG3n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2133600"/>
            <a:ext cx="1905000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7" descr="ANd9GcT7sIDCitHXWiHtdbZM2CdzvOYu_inxpSmtCi4Y1YJa-T8aJNSc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2954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3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http://cagle.slate.msn.com/news/GasPrices2005/images/dickwright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33400"/>
            <a:ext cx="8610600" cy="585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7" name="Slide Number Placeholder 2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C29600-2A09-439F-96DB-515A399216B7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2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70659" name="Group 3"/>
          <p:cNvGraphicFramePr>
            <a:graphicFrameLocks noGrp="1"/>
          </p:cNvGraphicFramePr>
          <p:nvPr/>
        </p:nvGraphicFramePr>
        <p:xfrm>
          <a:off x="1828800" y="1397001"/>
          <a:ext cx="8534400" cy="508960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8703" name="Slide Number Placeholder 3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B15EE69-318B-42FE-AD40-5FD745594A4B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2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68611" name="Group 3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0383" name="AutoShape 95"/>
          <p:cNvSpPr>
            <a:spLocks noChangeArrowheads="1"/>
          </p:cNvSpPr>
          <p:nvPr/>
        </p:nvSpPr>
        <p:spPr bwMode="auto">
          <a:xfrm>
            <a:off x="1524000" y="0"/>
            <a:ext cx="9144000" cy="7086600"/>
          </a:xfrm>
          <a:prstGeom prst="irregularSeal1">
            <a:avLst/>
          </a:prstGeom>
          <a:gradFill rotWithShape="0">
            <a:gsLst>
              <a:gs pos="0">
                <a:srgbClr val="FF0000"/>
              </a:gs>
              <a:gs pos="100000">
                <a:srgbClr val="76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140384" name="Text Box 96"/>
          <p:cNvSpPr txBox="1">
            <a:spLocks noChangeArrowheads="1"/>
          </p:cNvSpPr>
          <p:nvPr/>
        </p:nvSpPr>
        <p:spPr bwMode="auto">
          <a:xfrm>
            <a:off x="3200400" y="2065339"/>
            <a:ext cx="5638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chemeClr val="bg1"/>
                </a:solidFill>
                <a:latin typeface="Times New Roman" panose="02020603050405020304" pitchFamily="18" charset="0"/>
              </a:rPr>
              <a:t>Lump Sum: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chemeClr val="bg1"/>
                </a:solidFill>
                <a:latin typeface="Times New Roman" panose="02020603050405020304" pitchFamily="18" charset="0"/>
              </a:rPr>
              <a:t>What if Fixed Costs increase to $200</a:t>
            </a:r>
          </a:p>
        </p:txBody>
      </p:sp>
      <p:sp>
        <p:nvSpPr>
          <p:cNvPr id="70753" name="Slide Number Placeholder 5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0584A3-B4A0-42A1-8D36-552F0E483D38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6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0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0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0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0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83" grpId="0" animBg="1"/>
      <p:bldP spid="1403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70659" name="Group 3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2799" name="Slide Number Placeholder 3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9C380A1-F89F-46EE-82F4-5AEE9422FD69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0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72707" name="Group 3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4847" name="Slide Number Placeholder 3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73AC506-0A5B-444A-891F-4C6890EC9423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2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74755" name="Group 3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3455" name="Text Box 95"/>
          <p:cNvSpPr txBox="1">
            <a:spLocks noChangeArrowheads="1"/>
          </p:cNvSpPr>
          <p:nvPr/>
        </p:nvSpPr>
        <p:spPr bwMode="auto">
          <a:xfrm>
            <a:off x="2019300" y="6413501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Which Per Unit Cost Curves Change?</a:t>
            </a:r>
          </a:p>
        </p:txBody>
      </p:sp>
      <p:sp>
        <p:nvSpPr>
          <p:cNvPr id="76896" name="Slide Number Placeholder 4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D7E1BEB-CB5E-4D1C-A47C-D915ACD33883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0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76803" name="Group 3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14.3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4479" name="Text Box 95"/>
          <p:cNvSpPr txBox="1">
            <a:spLocks noChangeArrowheads="1"/>
          </p:cNvSpPr>
          <p:nvPr/>
        </p:nvSpPr>
        <p:spPr bwMode="auto">
          <a:xfrm>
            <a:off x="2133600" y="6369051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0099"/>
                </a:solidFill>
                <a:latin typeface="Times New Roman" panose="02020603050405020304" pitchFamily="18" charset="0"/>
              </a:rPr>
              <a:t>ONLY</a:t>
            </a: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 AFC and ATC Increase!</a:t>
            </a:r>
          </a:p>
        </p:txBody>
      </p:sp>
      <p:sp>
        <p:nvSpPr>
          <p:cNvPr id="78944" name="Slide Number Placeholder 4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C9F4D66-2323-4551-AE06-8DB49488B4B9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31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7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Shifting Costs Curves</a:t>
            </a:r>
          </a:p>
        </p:txBody>
      </p:sp>
      <p:graphicFrame>
        <p:nvGraphicFramePr>
          <p:cNvPr id="78851" name="Group 3"/>
          <p:cNvGraphicFramePr>
            <a:graphicFrameLocks noGrp="1"/>
          </p:cNvGraphicFramePr>
          <p:nvPr/>
        </p:nvGraphicFramePr>
        <p:xfrm>
          <a:off x="1828800" y="1397001"/>
          <a:ext cx="8534400" cy="5089674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TP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MC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AVC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AFC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ATC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-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58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221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31.5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5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47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236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33.3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22.67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8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7</a:t>
                      </a:r>
                    </a:p>
                  </a:txBody>
                  <a:tcPr marT="45693" marB="456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246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10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6.6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28.6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28" charset="-128"/>
                        </a:rPr>
                        <a:t>20.9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0991" name="Text Box 95"/>
          <p:cNvSpPr txBox="1">
            <a:spLocks noChangeArrowheads="1"/>
          </p:cNvSpPr>
          <p:nvPr/>
        </p:nvSpPr>
        <p:spPr bwMode="auto">
          <a:xfrm>
            <a:off x="2019300" y="6400801"/>
            <a:ext cx="815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000099"/>
                </a:solidFill>
                <a:latin typeface="Times New Roman" panose="02020603050405020304" pitchFamily="18" charset="0"/>
              </a:rPr>
              <a:t>ONLY</a:t>
            </a: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</a:rPr>
              <a:t> AFC and ATC Increase!</a:t>
            </a:r>
          </a:p>
        </p:txBody>
      </p:sp>
      <p:sp>
        <p:nvSpPr>
          <p:cNvPr id="80992" name="Slide Number Placeholder 4"/>
          <p:cNvSpPr txBox="1">
            <a:spLocks noGrp="1"/>
          </p:cNvSpPr>
          <p:nvPr/>
        </p:nvSpPr>
        <p:spPr bwMode="auto">
          <a:xfrm>
            <a:off x="8763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235C5ED-22A5-47AA-B1E2-50AA8822ED1E}" type="slidenum">
              <a:rPr lang="en-US" altLang="en-US" sz="14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1345</Words>
  <Application>Microsoft Office PowerPoint</Application>
  <PresentationFormat>Custom</PresentationFormat>
  <Paragraphs>1136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Shifting Cost Curves Lump Sum and Pert Unit Taxes</vt:lpstr>
      <vt:lpstr>review</vt:lpstr>
      <vt:lpstr>Shifting Costs Curves</vt:lpstr>
      <vt:lpstr>Shifting Costs Curves</vt:lpstr>
      <vt:lpstr>Shifting Costs Curves</vt:lpstr>
      <vt:lpstr>Shifting Costs Curves</vt:lpstr>
      <vt:lpstr>Shifting Costs Curves</vt:lpstr>
      <vt:lpstr>Shifting Costs Curves</vt:lpstr>
      <vt:lpstr>Shifting Costs Curves</vt:lpstr>
      <vt:lpstr>Lump Sum Taxes</vt:lpstr>
      <vt:lpstr>PowerPoint Presentation</vt:lpstr>
      <vt:lpstr>Shifting Costs Curves</vt:lpstr>
      <vt:lpstr>Shifting Costs Curves</vt:lpstr>
      <vt:lpstr>Shifting Costs Curves</vt:lpstr>
      <vt:lpstr>Shifting Costs Curves</vt:lpstr>
      <vt:lpstr>Shifting Costs Curves</vt:lpstr>
      <vt:lpstr>Shifting Costs Curves</vt:lpstr>
      <vt:lpstr>Per Unit Taxes</vt:lpstr>
      <vt:lpstr>PowerPoint Presentation</vt:lpstr>
      <vt:lpstr>PowerPoint Presentation</vt:lpstr>
    </vt:vector>
  </TitlesOfParts>
  <Company>San Luis Coastal 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Shifting Cost Curves Lump Sum and Pert Unit Taxes</dc:title>
  <dc:creator>GRoss</dc:creator>
  <cp:lastModifiedBy>Windows User</cp:lastModifiedBy>
  <cp:revision>4</cp:revision>
  <dcterms:created xsi:type="dcterms:W3CDTF">2017-09-18T18:40:28Z</dcterms:created>
  <dcterms:modified xsi:type="dcterms:W3CDTF">2019-11-11T18:21:58Z</dcterms:modified>
</cp:coreProperties>
</file>