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slideLayouts/slideLayout1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64" r:id="rId3"/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  <p:sldMasterId id="2147483672" r:id="rId11"/>
    <p:sldMasterId id="2147483673" r:id="rId12"/>
    <p:sldMasterId id="2147483674" r:id="rId13"/>
  </p:sldMasterIdLst>
  <p:notesMasterIdLst>
    <p:notesMasterId r:id="rId29"/>
  </p:notesMasterIdLst>
  <p:sldIdLst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462B482-64BE-47C6-8777-6E5DE77725C5}">
  <a:tblStyle styleId="{2462B482-64BE-47C6-8777-6E5DE77725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482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dgm" idx="2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to Circular Flow Model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0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individuals supply or demand?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business supply or demand?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demands in the product market?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supplies in the product market?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9" descr="money wife ta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4495800"/>
            <a:ext cx="2743200" cy="2081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Curve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curve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graphical representation of a demand schedule.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curve is downward sloping showing the inverse relationship between price (on the y-axis) and quantity demanded (on the x-axis)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reading a demand curve, assume all outside factors, such as income, are held constant.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(This is called ceteris paribus)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draw a new demand curve for cereal…</a:t>
            </a:r>
            <a:endParaRPr/>
          </a:p>
        </p:txBody>
      </p:sp>
      <p:sp>
        <p:nvSpPr>
          <p:cNvPr id="270" name="Google Shape;270;p3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GRAPHING DEMAND</a:t>
            </a:r>
            <a:endParaRPr/>
          </a:p>
        </p:txBody>
      </p:sp>
      <p:grpSp>
        <p:nvGrpSpPr>
          <p:cNvPr id="276" name="Google Shape;276;p40"/>
          <p:cNvGrpSpPr/>
          <p:nvPr/>
        </p:nvGrpSpPr>
        <p:grpSpPr>
          <a:xfrm>
            <a:off x="3468687" y="1604962"/>
            <a:ext cx="4608512" cy="4262437"/>
            <a:chOff x="1473" y="948"/>
            <a:chExt cx="2989" cy="2724"/>
          </a:xfrm>
        </p:grpSpPr>
        <p:cxnSp>
          <p:nvCxnSpPr>
            <p:cNvPr id="277" name="Google Shape;277;p40"/>
            <p:cNvCxnSpPr/>
            <p:nvPr/>
          </p:nvCxnSpPr>
          <p:spPr>
            <a:xfrm>
              <a:off x="1489" y="948"/>
              <a:ext cx="0" cy="272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8" name="Google Shape;278;p40"/>
            <p:cNvCxnSpPr/>
            <p:nvPr/>
          </p:nvCxnSpPr>
          <p:spPr>
            <a:xfrm>
              <a:off x="1473" y="3655"/>
              <a:ext cx="298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79" name="Google Shape;279;p40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280" name="Google Shape;280;p40"/>
          <p:cNvSpPr txBox="1"/>
          <p:nvPr/>
        </p:nvSpPr>
        <p:spPr>
          <a:xfrm>
            <a:off x="3205162" y="5683250"/>
            <a:ext cx="4016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82" name="Google Shape;282;p40"/>
          <p:cNvSpPr txBox="1"/>
          <p:nvPr/>
        </p:nvSpPr>
        <p:spPr>
          <a:xfrm>
            <a:off x="2514600" y="990600"/>
            <a:ext cx="26765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Cereal</a:t>
            </a: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4524375" y="6208712"/>
            <a:ext cx="28082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Cereal</a:t>
            </a:r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285" name="Google Shape;285;p40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5791200" y="1047750"/>
            <a:ext cx="317817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 this large in your notes</a:t>
            </a:r>
            <a:endParaRPr/>
          </a:p>
        </p:txBody>
      </p:sp>
      <p:cxnSp>
        <p:nvCxnSpPr>
          <p:cNvPr id="287" name="Google Shape;287;p40"/>
          <p:cNvCxnSpPr/>
          <p:nvPr/>
        </p:nvCxnSpPr>
        <p:spPr>
          <a:xfrm flipH="1">
            <a:off x="5973762" y="2270125"/>
            <a:ext cx="973137" cy="108902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8" name="Google Shape;288;p40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graphicFrame>
        <p:nvGraphicFramePr>
          <p:cNvPr id="289" name="Google Shape;289;p40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GRAPHING DEMAND</a:t>
            </a:r>
            <a:endParaRPr/>
          </a:p>
        </p:txBody>
      </p:sp>
      <p:grpSp>
        <p:nvGrpSpPr>
          <p:cNvPr id="295" name="Google Shape;295;p41"/>
          <p:cNvGrpSpPr/>
          <p:nvPr/>
        </p:nvGrpSpPr>
        <p:grpSpPr>
          <a:xfrm>
            <a:off x="3468687" y="1604962"/>
            <a:ext cx="4608512" cy="4262437"/>
            <a:chOff x="1473" y="948"/>
            <a:chExt cx="2989" cy="2724"/>
          </a:xfrm>
        </p:grpSpPr>
        <p:cxnSp>
          <p:nvCxnSpPr>
            <p:cNvPr id="296" name="Google Shape;296;p41"/>
            <p:cNvCxnSpPr/>
            <p:nvPr/>
          </p:nvCxnSpPr>
          <p:spPr>
            <a:xfrm>
              <a:off x="1489" y="948"/>
              <a:ext cx="0" cy="272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7" name="Google Shape;297;p41"/>
            <p:cNvCxnSpPr/>
            <p:nvPr/>
          </p:nvCxnSpPr>
          <p:spPr>
            <a:xfrm>
              <a:off x="1473" y="3655"/>
              <a:ext cx="298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98" name="Google Shape;298;p41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299" name="Google Shape;299;p41"/>
          <p:cNvSpPr txBox="1"/>
          <p:nvPr/>
        </p:nvSpPr>
        <p:spPr>
          <a:xfrm>
            <a:off x="3205162" y="5683250"/>
            <a:ext cx="4016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300" name="Google Shape;300;p41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01" name="Google Shape;301;p41"/>
          <p:cNvSpPr txBox="1"/>
          <p:nvPr/>
        </p:nvSpPr>
        <p:spPr>
          <a:xfrm>
            <a:off x="2514600" y="990600"/>
            <a:ext cx="26765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Cereal</a:t>
            </a:r>
            <a:endParaRPr/>
          </a:p>
        </p:txBody>
      </p:sp>
      <p:sp>
        <p:nvSpPr>
          <p:cNvPr id="302" name="Google Shape;302;p41"/>
          <p:cNvSpPr txBox="1"/>
          <p:nvPr/>
        </p:nvSpPr>
        <p:spPr>
          <a:xfrm>
            <a:off x="4524375" y="6208712"/>
            <a:ext cx="28082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Cereal</a:t>
            </a:r>
            <a:endParaRPr/>
          </a:p>
        </p:txBody>
      </p:sp>
      <p:sp>
        <p:nvSpPr>
          <p:cNvPr id="303" name="Google Shape;303;p41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304" name="Google Shape;304;p41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305" name="Google Shape;305;p41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graphicFrame>
        <p:nvGraphicFramePr>
          <p:cNvPr id="306" name="Google Shape;306;p41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7" name="Google Shape;307;p41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4387" h="4289" extrusionOk="0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41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41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41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41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7086600" y="5181600"/>
            <a:ext cx="15890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get the Market Demand?</a:t>
            </a: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pSp>
        <p:nvGrpSpPr>
          <p:cNvPr id="319" name="Google Shape;319;p42"/>
          <p:cNvGrpSpPr/>
          <p:nvPr/>
        </p:nvGrpSpPr>
        <p:grpSpPr>
          <a:xfrm>
            <a:off x="493712" y="4648200"/>
            <a:ext cx="1676400" cy="1752600"/>
            <a:chOff x="1473" y="948"/>
            <a:chExt cx="2989" cy="2724"/>
          </a:xfrm>
        </p:grpSpPr>
        <p:cxnSp>
          <p:nvCxnSpPr>
            <p:cNvPr id="320" name="Google Shape;320;p42"/>
            <p:cNvCxnSpPr/>
            <p:nvPr/>
          </p:nvCxnSpPr>
          <p:spPr>
            <a:xfrm>
              <a:off x="1489" y="948"/>
              <a:ext cx="0" cy="272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1" name="Google Shape;321;p42"/>
            <p:cNvCxnSpPr/>
            <p:nvPr/>
          </p:nvCxnSpPr>
          <p:spPr>
            <a:xfrm>
              <a:off x="1473" y="3655"/>
              <a:ext cx="298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22" name="Google Shape;322;p42"/>
          <p:cNvSpPr txBox="1"/>
          <p:nvPr/>
        </p:nvSpPr>
        <p:spPr>
          <a:xfrm>
            <a:off x="19415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23" name="Google Shape;323;p42"/>
          <p:cNvSpPr txBox="1"/>
          <p:nvPr/>
        </p:nvSpPr>
        <p:spPr>
          <a:xfrm>
            <a:off x="304800" y="762000"/>
            <a:ext cx="1371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Billy </a:t>
            </a:r>
            <a:endParaRPr/>
          </a:p>
        </p:txBody>
      </p:sp>
      <p:graphicFrame>
        <p:nvGraphicFramePr>
          <p:cNvPr id="324" name="Google Shape;324;p42"/>
          <p:cNvGraphicFramePr/>
          <p:nvPr/>
        </p:nvGraphicFramePr>
        <p:xfrm>
          <a:off x="228600" y="1295400"/>
          <a:ext cx="1549375" cy="3021335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636575"/>
                <a:gridCol w="91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25" name="Google Shape;325;p42"/>
          <p:cNvSpPr/>
          <p:nvPr/>
        </p:nvSpPr>
        <p:spPr>
          <a:xfrm rot="-960000">
            <a:off x="874712" y="4800600"/>
            <a:ext cx="990600" cy="1600200"/>
          </a:xfrm>
          <a:custGeom>
            <a:avLst/>
            <a:gdLst/>
            <a:ahLst/>
            <a:cxnLst/>
            <a:rect l="l" t="t" r="r" b="b"/>
            <a:pathLst>
              <a:path w="4387" h="4289" extrusionOk="0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1828800" y="2514600"/>
            <a:ext cx="533400" cy="5334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2438400" y="762000"/>
            <a:ext cx="1524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Jean </a:t>
            </a:r>
            <a:endParaRPr/>
          </a:p>
        </p:txBody>
      </p:sp>
      <p:sp>
        <p:nvSpPr>
          <p:cNvPr id="328" name="Google Shape;328;p42"/>
          <p:cNvSpPr txBox="1"/>
          <p:nvPr/>
        </p:nvSpPr>
        <p:spPr>
          <a:xfrm>
            <a:off x="4038600" y="762000"/>
            <a:ext cx="297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Individuals </a:t>
            </a:r>
            <a:endParaRPr/>
          </a:p>
        </p:txBody>
      </p:sp>
      <p:cxnSp>
        <p:nvCxnSpPr>
          <p:cNvPr id="329" name="Google Shape;329;p42"/>
          <p:cNvCxnSpPr/>
          <p:nvPr/>
        </p:nvCxnSpPr>
        <p:spPr>
          <a:xfrm>
            <a:off x="6477000" y="2590800"/>
            <a:ext cx="762000" cy="0"/>
          </a:xfrm>
          <a:prstGeom prst="straightConnector1">
            <a:avLst/>
          </a:prstGeom>
          <a:noFill/>
          <a:ln w="165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0" name="Google Shape;330;p42"/>
          <p:cNvCxnSpPr/>
          <p:nvPr/>
        </p:nvCxnSpPr>
        <p:spPr>
          <a:xfrm>
            <a:off x="6477000" y="2971800"/>
            <a:ext cx="762000" cy="0"/>
          </a:xfrm>
          <a:prstGeom prst="straightConnector1">
            <a:avLst/>
          </a:prstGeom>
          <a:noFill/>
          <a:ln w="165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aphicFrame>
        <p:nvGraphicFramePr>
          <p:cNvPr id="331" name="Google Shape;331;p42"/>
          <p:cNvGraphicFramePr/>
          <p:nvPr/>
        </p:nvGraphicFramePr>
        <p:xfrm>
          <a:off x="2438400" y="1295400"/>
          <a:ext cx="1549375" cy="3021335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636575"/>
                <a:gridCol w="91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2" name="Google Shape;332;p42"/>
          <p:cNvGraphicFramePr/>
          <p:nvPr/>
        </p:nvGraphicFramePr>
        <p:xfrm>
          <a:off x="4724400" y="1295400"/>
          <a:ext cx="1549375" cy="3021335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636575"/>
                <a:gridCol w="91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33" name="Google Shape;333;p42"/>
          <p:cNvSpPr/>
          <p:nvPr/>
        </p:nvSpPr>
        <p:spPr>
          <a:xfrm>
            <a:off x="4114800" y="2514600"/>
            <a:ext cx="533400" cy="5334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4" name="Google Shape;334;p42"/>
          <p:cNvGraphicFramePr/>
          <p:nvPr/>
        </p:nvGraphicFramePr>
        <p:xfrm>
          <a:off x="7391400" y="1295400"/>
          <a:ext cx="1549375" cy="3021335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636575"/>
                <a:gridCol w="91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35" name="Google Shape;335;p42"/>
          <p:cNvSpPr txBox="1"/>
          <p:nvPr/>
        </p:nvSpPr>
        <p:spPr>
          <a:xfrm>
            <a:off x="7391400" y="762000"/>
            <a:ext cx="1524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</a:t>
            </a:r>
            <a:endParaRPr/>
          </a:p>
        </p:txBody>
      </p:sp>
      <p:sp>
        <p:nvSpPr>
          <p:cNvPr id="336" name="Google Shape;336;p42"/>
          <p:cNvSpPr txBox="1"/>
          <p:nvPr/>
        </p:nvSpPr>
        <p:spPr>
          <a:xfrm>
            <a:off x="1066800" y="64008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37" name="Google Shape;337;p42"/>
          <p:cNvSpPr txBox="1"/>
          <p:nvPr/>
        </p:nvSpPr>
        <p:spPr>
          <a:xfrm>
            <a:off x="1889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grpSp>
        <p:nvGrpSpPr>
          <p:cNvPr id="338" name="Google Shape;338;p42"/>
          <p:cNvGrpSpPr/>
          <p:nvPr/>
        </p:nvGrpSpPr>
        <p:grpSpPr>
          <a:xfrm>
            <a:off x="2627312" y="4648200"/>
            <a:ext cx="1676400" cy="1752600"/>
            <a:chOff x="1473" y="948"/>
            <a:chExt cx="2989" cy="2724"/>
          </a:xfrm>
        </p:grpSpPr>
        <p:cxnSp>
          <p:nvCxnSpPr>
            <p:cNvPr id="339" name="Google Shape;339;p42"/>
            <p:cNvCxnSpPr/>
            <p:nvPr/>
          </p:nvCxnSpPr>
          <p:spPr>
            <a:xfrm>
              <a:off x="1489" y="948"/>
              <a:ext cx="0" cy="272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0" name="Google Shape;340;p42"/>
            <p:cNvCxnSpPr/>
            <p:nvPr/>
          </p:nvCxnSpPr>
          <p:spPr>
            <a:xfrm>
              <a:off x="1473" y="3655"/>
              <a:ext cx="298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1" name="Google Shape;341;p42"/>
          <p:cNvSpPr txBox="1"/>
          <p:nvPr/>
        </p:nvSpPr>
        <p:spPr>
          <a:xfrm>
            <a:off x="40751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42" name="Google Shape;342;p42"/>
          <p:cNvSpPr txBox="1"/>
          <p:nvPr/>
        </p:nvSpPr>
        <p:spPr>
          <a:xfrm>
            <a:off x="3160712" y="64008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23225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grpSp>
        <p:nvGrpSpPr>
          <p:cNvPr id="344" name="Google Shape;344;p42"/>
          <p:cNvGrpSpPr/>
          <p:nvPr/>
        </p:nvGrpSpPr>
        <p:grpSpPr>
          <a:xfrm>
            <a:off x="4913312" y="4648200"/>
            <a:ext cx="1676400" cy="1752600"/>
            <a:chOff x="1473" y="948"/>
            <a:chExt cx="2989" cy="2724"/>
          </a:xfrm>
        </p:grpSpPr>
        <p:cxnSp>
          <p:nvCxnSpPr>
            <p:cNvPr id="345" name="Google Shape;345;p42"/>
            <p:cNvCxnSpPr/>
            <p:nvPr/>
          </p:nvCxnSpPr>
          <p:spPr>
            <a:xfrm>
              <a:off x="1489" y="948"/>
              <a:ext cx="0" cy="272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6" name="Google Shape;346;p42"/>
            <p:cNvCxnSpPr/>
            <p:nvPr/>
          </p:nvCxnSpPr>
          <p:spPr>
            <a:xfrm>
              <a:off x="1473" y="3655"/>
              <a:ext cx="298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7" name="Google Shape;347;p42"/>
          <p:cNvSpPr txBox="1"/>
          <p:nvPr/>
        </p:nvSpPr>
        <p:spPr>
          <a:xfrm>
            <a:off x="63611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5446712" y="64008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/>
          </a:p>
        </p:txBody>
      </p:sp>
      <p:sp>
        <p:nvSpPr>
          <p:cNvPr id="349" name="Google Shape;349;p42"/>
          <p:cNvSpPr txBox="1"/>
          <p:nvPr/>
        </p:nvSpPr>
        <p:spPr>
          <a:xfrm>
            <a:off x="46085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grpSp>
        <p:nvGrpSpPr>
          <p:cNvPr id="350" name="Google Shape;350;p42"/>
          <p:cNvGrpSpPr/>
          <p:nvPr/>
        </p:nvGrpSpPr>
        <p:grpSpPr>
          <a:xfrm>
            <a:off x="7275512" y="4648200"/>
            <a:ext cx="1676400" cy="1752600"/>
            <a:chOff x="1473" y="948"/>
            <a:chExt cx="2989" cy="2724"/>
          </a:xfrm>
        </p:grpSpPr>
        <p:cxnSp>
          <p:nvCxnSpPr>
            <p:cNvPr id="351" name="Google Shape;351;p42"/>
            <p:cNvCxnSpPr/>
            <p:nvPr/>
          </p:nvCxnSpPr>
          <p:spPr>
            <a:xfrm>
              <a:off x="1489" y="948"/>
              <a:ext cx="0" cy="2724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2" name="Google Shape;352;p42"/>
            <p:cNvCxnSpPr/>
            <p:nvPr/>
          </p:nvCxnSpPr>
          <p:spPr>
            <a:xfrm>
              <a:off x="1473" y="3655"/>
              <a:ext cx="298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53" name="Google Shape;353;p42"/>
          <p:cNvSpPr txBox="1"/>
          <p:nvPr/>
        </p:nvSpPr>
        <p:spPr>
          <a:xfrm>
            <a:off x="87233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54" name="Google Shape;354;p42"/>
          <p:cNvSpPr txBox="1"/>
          <p:nvPr/>
        </p:nvSpPr>
        <p:spPr>
          <a:xfrm>
            <a:off x="7848600" y="64008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69707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56" name="Google Shape;356;p42"/>
          <p:cNvSpPr/>
          <p:nvPr/>
        </p:nvSpPr>
        <p:spPr>
          <a:xfrm rot="-300000">
            <a:off x="2932112" y="4724400"/>
            <a:ext cx="990600" cy="1600200"/>
          </a:xfrm>
          <a:custGeom>
            <a:avLst/>
            <a:gdLst/>
            <a:ahLst/>
            <a:cxnLst/>
            <a:rect l="l" t="t" r="r" b="b"/>
            <a:pathLst>
              <a:path w="4387" h="4289" extrusionOk="0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42"/>
          <p:cNvSpPr/>
          <p:nvPr/>
        </p:nvSpPr>
        <p:spPr>
          <a:xfrm rot="-300000">
            <a:off x="5294312" y="4724400"/>
            <a:ext cx="990600" cy="1600200"/>
          </a:xfrm>
          <a:custGeom>
            <a:avLst/>
            <a:gdLst/>
            <a:ahLst/>
            <a:cxnLst/>
            <a:rect l="l" t="t" r="r" b="b"/>
            <a:pathLst>
              <a:path w="4387" h="4289" extrusionOk="0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42"/>
          <p:cNvSpPr/>
          <p:nvPr/>
        </p:nvSpPr>
        <p:spPr>
          <a:xfrm rot="-300000">
            <a:off x="7656512" y="4724400"/>
            <a:ext cx="1143000" cy="1600200"/>
          </a:xfrm>
          <a:custGeom>
            <a:avLst/>
            <a:gdLst/>
            <a:ahLst/>
            <a:cxnLst/>
            <a:rect l="l" t="t" r="r" b="b"/>
            <a:pathLst>
              <a:path w="4387" h="4289" extrusionOk="0">
                <a:moveTo>
                  <a:pt x="0" y="0"/>
                </a:moveTo>
                <a:lnTo>
                  <a:pt x="191" y="346"/>
                </a:lnTo>
                <a:lnTo>
                  <a:pt x="397" y="685"/>
                </a:lnTo>
                <a:lnTo>
                  <a:pt x="615" y="1014"/>
                </a:lnTo>
                <a:lnTo>
                  <a:pt x="846" y="1335"/>
                </a:lnTo>
                <a:lnTo>
                  <a:pt x="1084" y="1643"/>
                </a:lnTo>
                <a:lnTo>
                  <a:pt x="1337" y="1942"/>
                </a:lnTo>
                <a:lnTo>
                  <a:pt x="1599" y="2230"/>
                </a:lnTo>
                <a:lnTo>
                  <a:pt x="1873" y="2509"/>
                </a:lnTo>
                <a:lnTo>
                  <a:pt x="2155" y="2773"/>
                </a:lnTo>
                <a:lnTo>
                  <a:pt x="2447" y="3028"/>
                </a:lnTo>
                <a:lnTo>
                  <a:pt x="2748" y="3269"/>
                </a:lnTo>
                <a:lnTo>
                  <a:pt x="3059" y="3499"/>
                </a:lnTo>
                <a:lnTo>
                  <a:pt x="3378" y="3715"/>
                </a:lnTo>
                <a:lnTo>
                  <a:pt x="3706" y="3919"/>
                </a:lnTo>
                <a:lnTo>
                  <a:pt x="4043" y="4110"/>
                </a:lnTo>
                <a:lnTo>
                  <a:pt x="4387" y="4289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2"/>
          <p:cNvSpPr txBox="1"/>
          <p:nvPr/>
        </p:nvSpPr>
        <p:spPr>
          <a:xfrm>
            <a:off x="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sp>
        <p:nvSpPr>
          <p:cNvPr id="360" name="Google Shape;360;p42"/>
          <p:cNvSpPr txBox="1"/>
          <p:nvPr/>
        </p:nvSpPr>
        <p:spPr>
          <a:xfrm>
            <a:off x="205740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sp>
        <p:nvSpPr>
          <p:cNvPr id="361" name="Google Shape;361;p42"/>
          <p:cNvSpPr txBox="1"/>
          <p:nvPr/>
        </p:nvSpPr>
        <p:spPr>
          <a:xfrm>
            <a:off x="434340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sp>
        <p:nvSpPr>
          <p:cNvPr id="362" name="Google Shape;362;p42"/>
          <p:cNvSpPr txBox="1"/>
          <p:nvPr/>
        </p:nvSpPr>
        <p:spPr>
          <a:xfrm>
            <a:off x="678180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cxnSp>
        <p:nvCxnSpPr>
          <p:cNvPr id="363" name="Google Shape;363;p42"/>
          <p:cNvCxnSpPr/>
          <p:nvPr/>
        </p:nvCxnSpPr>
        <p:spPr>
          <a:xfrm>
            <a:off x="533400" y="5715000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4" name="Google Shape;364;p42"/>
          <p:cNvCxnSpPr/>
          <p:nvPr/>
        </p:nvCxnSpPr>
        <p:spPr>
          <a:xfrm>
            <a:off x="2667000" y="5715000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5" name="Google Shape;365;p42"/>
          <p:cNvCxnSpPr/>
          <p:nvPr/>
        </p:nvCxnSpPr>
        <p:spPr>
          <a:xfrm>
            <a:off x="4953000" y="5715000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6" name="Google Shape;366;p42"/>
          <p:cNvCxnSpPr/>
          <p:nvPr/>
        </p:nvCxnSpPr>
        <p:spPr>
          <a:xfrm>
            <a:off x="7315200" y="5715000"/>
            <a:ext cx="83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67" name="Google Shape;367;p42"/>
          <p:cNvSpPr/>
          <p:nvPr/>
        </p:nvSpPr>
        <p:spPr>
          <a:xfrm>
            <a:off x="1676400" y="5334000"/>
            <a:ext cx="381000" cy="3810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3810000" y="5410200"/>
            <a:ext cx="381000" cy="3810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9" name="Google Shape;369;p42"/>
          <p:cNvCxnSpPr/>
          <p:nvPr/>
        </p:nvCxnSpPr>
        <p:spPr>
          <a:xfrm>
            <a:off x="6324600" y="5562600"/>
            <a:ext cx="38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0" name="Google Shape;370;p42"/>
          <p:cNvCxnSpPr/>
          <p:nvPr/>
        </p:nvCxnSpPr>
        <p:spPr>
          <a:xfrm>
            <a:off x="6324600" y="5791200"/>
            <a:ext cx="38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1" name="Google Shape;371;p42"/>
          <p:cNvCxnSpPr/>
          <p:nvPr/>
        </p:nvCxnSpPr>
        <p:spPr>
          <a:xfrm rot="10800000">
            <a:off x="12954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2" name="Google Shape;372;p42"/>
          <p:cNvCxnSpPr/>
          <p:nvPr/>
        </p:nvCxnSpPr>
        <p:spPr>
          <a:xfrm rot="10800000">
            <a:off x="57150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3" name="Google Shape;373;p42"/>
          <p:cNvCxnSpPr/>
          <p:nvPr/>
        </p:nvCxnSpPr>
        <p:spPr>
          <a:xfrm rot="10800000">
            <a:off x="33528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74" name="Google Shape;374;p42"/>
          <p:cNvCxnSpPr/>
          <p:nvPr/>
        </p:nvCxnSpPr>
        <p:spPr>
          <a:xfrm rot="10800000">
            <a:off x="81534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75" name="Google Shape;375;p42"/>
          <p:cNvSpPr txBox="1"/>
          <p:nvPr/>
        </p:nvSpPr>
        <p:spPr>
          <a:xfrm>
            <a:off x="198120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76" name="Google Shape;376;p42"/>
          <p:cNvSpPr txBox="1"/>
          <p:nvPr/>
        </p:nvSpPr>
        <p:spPr>
          <a:xfrm>
            <a:off x="879475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77" name="Google Shape;377;p42"/>
          <p:cNvSpPr txBox="1"/>
          <p:nvPr/>
        </p:nvSpPr>
        <p:spPr>
          <a:xfrm>
            <a:off x="632460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78" name="Google Shape;378;p42"/>
          <p:cNvSpPr txBox="1"/>
          <p:nvPr/>
        </p:nvSpPr>
        <p:spPr>
          <a:xfrm>
            <a:off x="396240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3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pic>
        <p:nvPicPr>
          <p:cNvPr id="385" name="Google Shape;38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14287"/>
            <a:ext cx="9061450" cy="501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4" descr="C:\Documents and Settings\msalazar\Desktop\AP Economics\Unit 2 Supply, Demand, and Consumer Choice\Ants Explain Results of Shifts in S&amp;D.tif"/>
          <p:cNvPicPr preferRelativeResize="0"/>
          <p:nvPr/>
        </p:nvPicPr>
        <p:blipFill rotWithShape="1">
          <a:blip r:embed="rId3">
            <a:alphaModFix/>
          </a:blip>
          <a:srcRect l="21567" t="28611" r="13725" b="22923"/>
          <a:stretch/>
        </p:blipFill>
        <p:spPr>
          <a:xfrm>
            <a:off x="1371600" y="228600"/>
            <a:ext cx="643255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 descr="C:\Documents and Settings\msalazar\Desktop\AP Economics\Unit 2 Supply, Demand, and Consumer Choice\Calvin Mixes Product Market and Factor Market.tif"/>
          <p:cNvPicPr preferRelativeResize="0"/>
          <p:nvPr/>
        </p:nvPicPr>
        <p:blipFill rotWithShape="1">
          <a:blip r:embed="rId3">
            <a:alphaModFix/>
          </a:blip>
          <a:srcRect l="7842" t="13540" r="3921" b="47973"/>
          <a:stretch/>
        </p:blipFill>
        <p:spPr>
          <a:xfrm>
            <a:off x="0" y="8382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ctrTitle"/>
          </p:nvPr>
        </p:nvSpPr>
        <p:spPr>
          <a:xfrm>
            <a:off x="0" y="3810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2: Supply, Demand, and Consumer Choice</a:t>
            </a:r>
            <a:endParaRPr/>
          </a:p>
        </p:txBody>
      </p:sp>
      <p:pic>
        <p:nvPicPr>
          <p:cNvPr id="207" name="Google Shape;207;p32" descr="calvin fa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743200"/>
            <a:ext cx="2967037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3657600" y="2914650"/>
            <a:ext cx="51054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endParaRPr dirty="0"/>
          </a:p>
        </p:txBody>
      </p:sp>
      <p:sp>
        <p:nvSpPr>
          <p:cNvPr id="209" name="Google Shape;209;p32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willing to sell several A’s in AP Economics. How much will you pay?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6" name="Google Shape;216;p33"/>
          <p:cNvGraphicFramePr/>
          <p:nvPr>
            <p:extLst>
              <p:ext uri="{D42A27DB-BD31-4B8C-83A1-F6EECF244321}">
                <p14:modId xmlns:p14="http://schemas.microsoft.com/office/powerpoint/2010/main" val="4052948378"/>
              </p:ext>
            </p:extLst>
          </p:nvPr>
        </p:nvGraphicFramePr>
        <p:xfrm>
          <a:off x="4953000" y="2514600"/>
          <a:ext cx="3657600" cy="4056050"/>
        </p:xfrm>
        <a:graphic>
          <a:graphicData uri="http://schemas.openxmlformats.org/drawingml/2006/table">
            <a:tbl>
              <a:tblPr>
                <a:noFill/>
                <a:tableStyleId>{2462B482-64BE-47C6-8777-6E5DE77725C5}</a:tableStyleId>
              </a:tblPr>
              <a:tblGrid>
                <a:gridCol w="1828800"/>
                <a:gridCol w="1828800"/>
              </a:tblGrid>
              <a:tr h="10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2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$1,000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$2,000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$3,000</a:t>
                      </a:r>
                      <a:endParaRPr sz="18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17" name="Google Shape;217;p33"/>
          <p:cNvSpPr txBox="1"/>
          <p:nvPr/>
        </p:nvSpPr>
        <p:spPr>
          <a:xfrm>
            <a:off x="914400" y="3505200"/>
            <a:ext cx="2209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cxnSp>
        <p:nvCxnSpPr>
          <p:cNvPr id="218" name="Google Shape;218;p33"/>
          <p:cNvCxnSpPr/>
          <p:nvPr/>
        </p:nvCxnSpPr>
        <p:spPr>
          <a:xfrm>
            <a:off x="3276600" y="4191000"/>
            <a:ext cx="1371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9" name="Google Shape;219;p33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533400" y="5943600"/>
            <a:ext cx="3048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Surplus??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75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DEFINED</a:t>
            </a:r>
            <a:endParaRPr/>
          </a:p>
        </p:txBody>
      </p:sp>
      <p:sp>
        <p:nvSpPr>
          <p:cNvPr id="226" name="Google Shape;226;p34"/>
          <p:cNvSpPr txBox="1"/>
          <p:nvPr/>
        </p:nvSpPr>
        <p:spPr>
          <a:xfrm>
            <a:off x="0" y="914400"/>
            <a:ext cx="9144000" cy="502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Demand?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Demand is the different quantities of goods that consumers are </a:t>
            </a:r>
            <a:r>
              <a:rPr lang="en-US" sz="3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willing </a:t>
            </a:r>
            <a:r>
              <a:rPr lang="en-US" sz="3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3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able</a:t>
            </a:r>
            <a:r>
              <a:rPr lang="en-US" sz="3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at different prices.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(Ex: Bill Gates is </a:t>
            </a:r>
            <a:r>
              <a:rPr lang="en-US" sz="3000" b="1" i="0" u="sng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able</a:t>
            </a:r>
            <a:r>
              <a:rPr lang="en-US" sz="3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purchase a Ferrari, but if he isn’t </a:t>
            </a:r>
            <a:r>
              <a:rPr lang="en-US" sz="3000" b="1" i="0" u="sng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willing</a:t>
            </a:r>
            <a:r>
              <a:rPr lang="en-US" sz="3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 has NO demand for one)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Law of Demand?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an </a:t>
            </a:r>
            <a:r>
              <a:rPr lang="en-US" sz="3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INVERSE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relationship between price and quantity demanded</a:t>
            </a:r>
            <a:endParaRPr/>
          </a:p>
        </p:txBody>
      </p:sp>
      <p:sp>
        <p:nvSpPr>
          <p:cNvPr id="227" name="Google Shape;227;p34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OF DEMAND</a:t>
            </a: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153400" cy="332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Price Falls…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…Quantity Demanded Rises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Price Rises…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…Quantity Demanded Falls</a:t>
            </a:r>
            <a:endParaRPr/>
          </a:p>
        </p:txBody>
      </p:sp>
      <p:pic>
        <p:nvPicPr>
          <p:cNvPr id="234" name="Google Shape;234;p35" descr="see saw hap fa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4343400"/>
            <a:ext cx="2971800" cy="2316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/>
        </p:nvSpPr>
        <p:spPr>
          <a:xfrm>
            <a:off x="1676400" y="5105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</a:t>
            </a:r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5791200" y="4953000"/>
            <a:ext cx="2209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Quantity Demanded</a:t>
            </a:r>
            <a:endParaRPr/>
          </a:p>
        </p:txBody>
      </p:sp>
      <p:sp>
        <p:nvSpPr>
          <p:cNvPr id="237" name="Google Shape;237;p35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the Law of Demand occur?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10600" cy="507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of demand is the result of three separate behavior patterns that overlap: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800100" lvl="1" indent="-342900" algn="l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Substitution effect </a:t>
            </a:r>
            <a:endParaRPr/>
          </a:p>
          <a:p>
            <a:pPr marL="800100" lvl="1" indent="-342900" algn="l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Income effect</a:t>
            </a:r>
            <a:endParaRPr/>
          </a:p>
          <a:p>
            <a:pPr marL="800100" lvl="1" indent="-342900" algn="l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of Diminishing Marginal Utility</a:t>
            </a:r>
            <a:r>
              <a:rPr lang="en-US" sz="3600" b="1" i="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800100" lvl="1" indent="-342900" algn="ctr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define and explain each…</a:t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price goes up for a product, consumers buy less of that product and more of another substitute product (and vice versa) </a:t>
            </a:r>
            <a:endParaRPr/>
          </a:p>
        </p:txBody>
      </p:sp>
      <p:sp>
        <p:nvSpPr>
          <p:cNvPr id="250" name="Google Shape;250;p37"/>
          <p:cNvSpPr txBox="1"/>
          <p:nvPr/>
        </p:nvSpPr>
        <p:spPr>
          <a:xfrm>
            <a:off x="0" y="12954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The Substitution Effect</a:t>
            </a:r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0" y="5181600"/>
            <a:ext cx="9144000" cy="130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price goes down for a product, the </a:t>
            </a:r>
            <a:r>
              <a:rPr lang="en-US" sz="36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purchasing power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increases for consumers -allowing them to purchase more. </a:t>
            </a:r>
            <a:endParaRPr/>
          </a:p>
        </p:txBody>
      </p:sp>
      <p:sp>
        <p:nvSpPr>
          <p:cNvPr id="252" name="Google Shape;252;p37"/>
          <p:cNvSpPr txBox="1"/>
          <p:nvPr/>
        </p:nvSpPr>
        <p:spPr>
          <a:xfrm>
            <a:off x="0" y="4495800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The Income Effect</a:t>
            </a:r>
            <a:endParaRPr/>
          </a:p>
        </p:txBody>
      </p:sp>
      <p:pic>
        <p:nvPicPr>
          <p:cNvPr id="253" name="Google Shape;253;p37" descr="http://money.cnn.com/2003/06/13/news/funny/coke_pepsi/coke_vs_pepsi.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52400"/>
            <a:ext cx="2133600" cy="1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 descr="http://wwp.income-uk.com/images/inco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3429000"/>
            <a:ext cx="2590800" cy="172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93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the Law of Demand occur?</a:t>
            </a:r>
            <a:endParaRPr/>
          </a:p>
        </p:txBody>
      </p:sp>
      <p:sp>
        <p:nvSpPr>
          <p:cNvPr id="256" name="Google Shape;256;p37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fld id="{00000000-1234-1234-1234-123412341234}" type="slidenum"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390525" y="2684462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Times New Roman"/>
              <a:buNone/>
            </a:pPr>
            <a:r>
              <a:rPr lang="en-US" sz="8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Graphing Demand</a:t>
            </a:r>
            <a:endParaRPr/>
          </a:p>
        </p:txBody>
      </p:sp>
      <p:pic>
        <p:nvPicPr>
          <p:cNvPr id="262" name="Google Shape;262;p38" descr="magic_hat_and_wand_md_w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81000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508</Words>
  <Application>Microsoft Office PowerPoint</Application>
  <PresentationFormat>On-screen Show (4:3)</PresentationFormat>
  <Paragraphs>206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2_Default Design</vt:lpstr>
      <vt:lpstr>12_Default Design</vt:lpstr>
      <vt:lpstr>1_Default Design</vt:lpstr>
      <vt:lpstr>6_Default Design</vt:lpstr>
      <vt:lpstr>4_Default Design</vt:lpstr>
      <vt:lpstr>13_Default Design</vt:lpstr>
      <vt:lpstr>Default Design</vt:lpstr>
      <vt:lpstr>3_Default Design</vt:lpstr>
      <vt:lpstr>5_Default Design</vt:lpstr>
      <vt:lpstr>8_Default Design</vt:lpstr>
      <vt:lpstr>9_Default Design</vt:lpstr>
      <vt:lpstr>10_Default Design</vt:lpstr>
      <vt:lpstr>11_Default Design</vt:lpstr>
      <vt:lpstr>Connection to Circular Flow Model</vt:lpstr>
      <vt:lpstr>PowerPoint Presentation</vt:lpstr>
      <vt:lpstr>Unit 2: Supply, Demand, and Consumer Choice</vt:lpstr>
      <vt:lpstr>PowerPoint Presentation</vt:lpstr>
      <vt:lpstr>DEMAND DEFINED</vt:lpstr>
      <vt:lpstr>LAW OF DEMAND</vt:lpstr>
      <vt:lpstr>Why does the Law of Demand occur?</vt:lpstr>
      <vt:lpstr>Why does the Law of Demand occur?</vt:lpstr>
      <vt:lpstr>Graphing Demand</vt:lpstr>
      <vt:lpstr>The Demand Curve</vt:lpstr>
      <vt:lpstr>GRAPHING DEMAND</vt:lpstr>
      <vt:lpstr>GRAPHING DEMAND</vt:lpstr>
      <vt:lpstr>Where do you get the Market Demand?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 to Circular Flow Model</dc:title>
  <dc:creator>Radcliffe, Douglas C</dc:creator>
  <cp:lastModifiedBy>Windows User</cp:lastModifiedBy>
  <cp:revision>2</cp:revision>
  <dcterms:modified xsi:type="dcterms:W3CDTF">2019-09-16T12:44:06Z</dcterms:modified>
</cp:coreProperties>
</file>