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4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88360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 descr="cr152060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4675" y="630237"/>
            <a:ext cx="5453062" cy="555148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52400" y="83820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Properties of Water</a:t>
            </a:r>
            <a:r>
              <a:rPr lang="en-US" sz="4800" b="1" i="0" u="sng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800" b="1" i="0" u="sng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800" b="1" i="0" u="sng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" name="Shape 50" descr="Alternate view of lewis dot structure of wa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525" y="4495800"/>
            <a:ext cx="373062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75300" y="4008437"/>
            <a:ext cx="3482975" cy="2259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Cohesion …</a:t>
            </a:r>
          </a:p>
        </p:txBody>
      </p:sp>
      <p:pic>
        <p:nvPicPr>
          <p:cNvPr id="133" name="Shape 133" descr="http://web.mit.edu/nnf/education/wettability/insec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737" y="1384300"/>
            <a:ext cx="327660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http://www.naturephoto-cz.com/photos/krasensky/surface-water-bug-0743.jpg"/>
          <p:cNvPicPr preferRelativeResize="0"/>
          <p:nvPr/>
        </p:nvPicPr>
        <p:blipFill rotWithShape="1">
          <a:blip r:embed="rId4">
            <a:alphaModFix/>
          </a:blip>
          <a:srcRect l="3999" b="10678"/>
          <a:stretch/>
        </p:blipFill>
        <p:spPr>
          <a:xfrm>
            <a:off x="4552950" y="2071687"/>
            <a:ext cx="43434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http://farm3.static.flickr.com/2018/2225172850_20b37ac1b5.jpg?v=0"/>
          <p:cNvPicPr preferRelativeResize="0"/>
          <p:nvPr/>
        </p:nvPicPr>
        <p:blipFill rotWithShape="1">
          <a:blip r:embed="rId5">
            <a:alphaModFix/>
          </a:blip>
          <a:srcRect l="16000" t="25145" b="13718"/>
          <a:stretch/>
        </p:blipFill>
        <p:spPr>
          <a:xfrm>
            <a:off x="457200" y="3962400"/>
            <a:ext cx="40005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4800600" y="5867400"/>
            <a:ext cx="4191000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Helps insects walk across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Adhesion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305800" cy="5181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Adhesion is the attraction between two different substances</a:t>
            </a: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(why water is attracted to other types of molecules).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will form </a:t>
            </a:r>
            <a:r>
              <a:rPr lang="en-US" sz="28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with other surfaces</a:t>
            </a: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such as glass, soil, plant tissues, and cotton.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Capillary</a:t>
            </a: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action</a:t>
            </a: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-water molecules will “tow” each other along when in a thin glass tube.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Example: </a:t>
            </a:r>
            <a:r>
              <a:rPr lang="en-US" sz="28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transpiration</a:t>
            </a:r>
            <a:r>
              <a:rPr lang="en-US" sz="28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process which plants and trees remove water from the soil, and paper towels soak up water.</a:t>
            </a:r>
            <a:r>
              <a:rPr lang="en-US" sz="2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Shape 144" descr="http://dwb4.unl.edu/Chem/CHEM869A/CHEM869ALinks/ga.water.usgs.gov/edu/images/followm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2209800"/>
            <a:ext cx="962025" cy="27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Adhesion Causes Capillary Action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990600" y="2286000"/>
            <a:ext cx="5334000" cy="15700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2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gives water the ability to “climb” structures</a:t>
            </a:r>
          </a:p>
        </p:txBody>
      </p:sp>
      <p:pic>
        <p:nvPicPr>
          <p:cNvPr id="151" name="Shape 151" descr="http://www.ccs.k12.in.us/chsBS/kons/kons/images/capilary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057400"/>
            <a:ext cx="2482850" cy="4256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Adhesion Also Causes Water to …</a:t>
            </a:r>
          </a:p>
        </p:txBody>
      </p:sp>
      <p:pic>
        <p:nvPicPr>
          <p:cNvPr id="157" name="Shape 157" descr="http://www.drymaxsocks.com/images/adhesi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057400"/>
            <a:ext cx="38100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http://content.answers.com/main/content/wp/en/thumb/2/2c/250px-Water_drops_on_spider_web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1981200"/>
            <a:ext cx="3668712" cy="2465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http://www.ccs.k12.in.us/chsBS/kons/kons/images/water-droplet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48000" y="4648200"/>
            <a:ext cx="2819400" cy="19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533400" y="5181600"/>
            <a:ext cx="25146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spheres &amp; hold onto plant leaves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6172200" y="4648200"/>
            <a:ext cx="2590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Attach to a silken spider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 Specific Heat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Amount of heat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needed to raise or lower </a:t>
            </a:r>
            <a:r>
              <a:rPr lang="en-US" sz="32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1g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a substance </a:t>
            </a:r>
            <a:r>
              <a:rPr lang="en-US" sz="32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1° C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resists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 change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both for heating and cooling.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can absorb or release large amounts of heat energy with little change in actual temperature.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Less Dense as a Solid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400" cy="4800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 is less dense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 a solid than as a liquid (ice floats)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Liquid water has </a:t>
            </a:r>
            <a:r>
              <a:rPr lang="en-US" sz="32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are </a:t>
            </a:r>
            <a:r>
              <a:rPr lang="en-US" sz="32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constantly being broken and reformed.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Frozen water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forms a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crystal-like lattice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whereby molecules are set at fixed distances.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457200" y="0"/>
            <a:ext cx="8686800" cy="42973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Less Dense as a Solid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omic Sans MS"/>
              <a:buChar char="•"/>
            </a:pPr>
            <a:r>
              <a:rPr lang="en-US" sz="36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is ice and which is water?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637" y="2514600"/>
            <a:ext cx="3738562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2590800"/>
            <a:ext cx="3592512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0" y="228600"/>
            <a:ext cx="9067800" cy="4879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Less Dense as a Solid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4800" b="1" i="0" u="none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9637" y="2514600"/>
            <a:ext cx="3738562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2590800"/>
            <a:ext cx="3592512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1973262" y="1652587"/>
            <a:ext cx="1603375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omic Sans MS"/>
              <a:buNone/>
            </a:pPr>
            <a:r>
              <a:rPr lang="en-US" sz="36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6324600" y="1652587"/>
            <a:ext cx="923925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omic Sans MS"/>
              <a:buNone/>
            </a:pPr>
            <a:r>
              <a:rPr lang="en-US" sz="36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Ice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Homeostasis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495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Ability to maintain a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steady state 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despite changing conditions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important to this process because: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a.  Makes a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insulator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b.  Resists temperature change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c.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Universal solvent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d.  Coolant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  Ice protects against temperature      	  extremes (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insulates</a:t>
            </a:r>
            <a:r>
              <a:rPr lang="en-US" sz="32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frozen lakes)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5029200" y="5791200"/>
            <a:ext cx="2895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Targets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Describe how the structure of water leads to its unique properties.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Explain the properties of water and its importance of life.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5029200" y="5791200"/>
            <a:ext cx="2895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omic Sans MS"/>
              <a:buChar char="•"/>
            </a:pP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water molecule (H</a:t>
            </a:r>
            <a:r>
              <a:rPr lang="en-US" sz="3600" b="1" i="0" u="none" strike="noStrike" cap="none" baseline="-25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O), is made up of </a:t>
            </a:r>
            <a:r>
              <a:rPr lang="en-US" sz="36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atoms --- one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oxygen</a:t>
            </a: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two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lang="en-US" sz="36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68" name="Shape 68"/>
          <p:cNvGrpSpPr/>
          <p:nvPr/>
        </p:nvGrpSpPr>
        <p:grpSpPr>
          <a:xfrm>
            <a:off x="5765800" y="3581400"/>
            <a:ext cx="1854200" cy="1828800"/>
            <a:chOff x="4876800" y="3581400"/>
            <a:chExt cx="1854200" cy="1828800"/>
          </a:xfrm>
        </p:grpSpPr>
        <p:pic>
          <p:nvPicPr>
            <p:cNvPr id="69" name="Shape 6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953000" y="3924300"/>
              <a:ext cx="1778000" cy="13160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Shape 70"/>
            <p:cNvSpPr txBox="1"/>
            <p:nvPr/>
          </p:nvSpPr>
          <p:spPr>
            <a:xfrm>
              <a:off x="4876800" y="3581400"/>
              <a:ext cx="4206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284912" y="4953000"/>
              <a:ext cx="4206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Times New Roman"/>
                <a:buNone/>
              </a:pPr>
              <a:r>
                <a:rPr lang="en-US" sz="2400" b="1" i="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6361112" y="5257800"/>
            <a:ext cx="420687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 New Roman"/>
              <a:buNone/>
            </a:pPr>
            <a:r>
              <a:rPr lang="en-US"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</a:p>
        </p:txBody>
      </p:sp>
      <p:pic>
        <p:nvPicPr>
          <p:cNvPr id="73" name="Shape 73" descr="http://www.umass.edu/microbio/chime/pe_beta/pe/atlas/morphs/water10/water10_animation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012" y="3733800"/>
            <a:ext cx="450215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is Polar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Comic Sans MS"/>
              <a:buChar char="•"/>
            </a:pP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POLAR – </a:t>
            </a: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unequal sharing of electrons leads to an uneven distribution of charge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Char char="•"/>
            </a:pP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oxygen</a:t>
            </a: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end “acts” </a:t>
            </a: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negative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Char char="•"/>
            </a:pP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end “acts” </a:t>
            </a: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positive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Char char="•"/>
            </a:pP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Causes the water to be </a:t>
            </a:r>
            <a:r>
              <a:rPr lang="en-US" sz="3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POLAR </a:t>
            </a: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However, Water is </a:t>
            </a:r>
            <a:r>
              <a:rPr lang="en-US" sz="30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neutral</a:t>
            </a:r>
            <a:r>
              <a:rPr lang="en-US" sz="3000" b="1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(equal number of e- and p+) with a Net charge of </a:t>
            </a:r>
            <a:r>
              <a:rPr lang="en-US" sz="30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Zero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endParaRPr sz="3000" b="1" i="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4" name="Shape 84" descr="http://academic.brooklyn.cuny.edu/biology/bio4fv/page/image15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1447800"/>
            <a:ext cx="3675062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534400" cy="9906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Bonds Exist Between Water Molecules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686800" cy="495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hydrogen bond is w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eak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but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</a:t>
            </a:r>
            <a:r>
              <a:rPr lang="en-US" sz="32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hydrogen bonds are </a:t>
            </a:r>
            <a:r>
              <a:rPr lang="en-US" sz="32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strong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Shape 91" descr="http://academic.brooklyn.cuny.edu/biology/bio4fv/page/image1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6900" y="2819400"/>
            <a:ext cx="3429000" cy="35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http://academic.brooklyn.cuny.edu/biology/bio4fv/page/image1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9875" y="2786062"/>
            <a:ext cx="3429000" cy="35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http://academic.brooklyn.cuny.edu/biology/bio4fv/page/image1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4750" y="2751137"/>
            <a:ext cx="3429000" cy="35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http://academic.brooklyn.cuny.edu/biology/bio4fv/page/image1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5" y="2717800"/>
            <a:ext cx="3429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Interaction Between Water Molecules</a:t>
            </a:r>
          </a:p>
        </p:txBody>
      </p:sp>
      <p:pic>
        <p:nvPicPr>
          <p:cNvPr id="100" name="Shape 100" descr="H-bond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3505200"/>
            <a:ext cx="4970462" cy="26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304800" y="1981200"/>
            <a:ext cx="84582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24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Negative Oxygen </a:t>
            </a: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 of one water molecule is attracted to the </a:t>
            </a:r>
            <a:r>
              <a:rPr lang="en-US" sz="24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Positive Hydrogen </a:t>
            </a: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 of another water molecule to form a </a:t>
            </a:r>
            <a:r>
              <a:rPr lang="en-US" sz="24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BOND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038600" y="4724400"/>
            <a:ext cx="304800" cy="461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3810000" cy="5257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the Properties of Water?</a:t>
            </a:r>
          </a:p>
        </p:txBody>
      </p:sp>
      <p:pic>
        <p:nvPicPr>
          <p:cNvPr id="110" name="Shape 110" descr="http://www.grow.arizona.edu/images/water/iceber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81000"/>
            <a:ext cx="4419600" cy="629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8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Properties of Water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mic Sans MS"/>
              <a:buChar char="•"/>
            </a:pPr>
            <a:r>
              <a:rPr lang="en-US" sz="44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Cohesion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mic Sans MS"/>
              <a:buChar char="•"/>
            </a:pPr>
            <a:r>
              <a:rPr lang="en-US" sz="44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Adhesion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mic Sans MS"/>
              <a:buChar char="•"/>
            </a:pPr>
            <a:r>
              <a:rPr lang="en-US" sz="44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 Specific Heat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mic Sans MS"/>
              <a:buChar char="•"/>
            </a:pPr>
            <a:r>
              <a:rPr lang="en-US" sz="44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 Heat of Vaporization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mic Sans MS"/>
              <a:buChar char="•"/>
            </a:pPr>
            <a:r>
              <a:rPr lang="en-US" sz="44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 Dense as a Solid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endParaRPr sz="44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endParaRPr sz="4400" b="1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Cohesion</a:t>
            </a:r>
            <a:br>
              <a:rPr lang="en-US" sz="44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4400" b="1" i="0" u="none" strike="noStrike" cap="none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62000" y="990600"/>
            <a:ext cx="7772400" cy="4343400"/>
          </a:xfrm>
          <a:prstGeom prst="rect">
            <a:avLst/>
          </a:prstGeom>
          <a:noFill/>
          <a:ln>
            <a:noFill/>
          </a:ln>
        </p:spPr>
        <p:txBody>
          <a:bodyPr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omic Sans MS"/>
              <a:buChar char="•"/>
            </a:pPr>
            <a:r>
              <a:rPr lang="en-US" sz="30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Cohesion is the attraction between particles of the same substance </a:t>
            </a: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sz="30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water is attracted to itself)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Comic Sans MS"/>
              <a:buChar char="•"/>
            </a:pPr>
            <a:r>
              <a:rPr lang="en-US" sz="30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Results in </a:t>
            </a:r>
            <a:r>
              <a:rPr lang="en-US" sz="30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Surface tension</a:t>
            </a: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(a measure of the strength of water’s surface)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Char char="•"/>
            </a:pP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Produces a </a:t>
            </a:r>
            <a:r>
              <a:rPr lang="en-US" sz="3000" b="1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surface film </a:t>
            </a: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water that </a:t>
            </a:r>
            <a:r>
              <a:rPr lang="en-US" sz="30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allows insects to walk on the surface</a:t>
            </a:r>
            <a:r>
              <a:rPr lang="en-US" sz="3000" b="1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water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endParaRPr sz="30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6" name="Shape 126" descr="http://www.ccs.k12.in.us/chsBS/kons/kons/images/tension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4754562"/>
            <a:ext cx="4648200" cy="2033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1975" y="4457700"/>
            <a:ext cx="3273425" cy="2236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75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Comic Sans MS</vt:lpstr>
      <vt:lpstr>Default Design</vt:lpstr>
      <vt:lpstr>Properties of Water </vt:lpstr>
      <vt:lpstr>Learning Targets</vt:lpstr>
      <vt:lpstr>Water</vt:lpstr>
      <vt:lpstr>Water is Polar</vt:lpstr>
      <vt:lpstr>Hydrogen Bonds Exist Between Water Molecules</vt:lpstr>
      <vt:lpstr>Interaction Between Water Molecules</vt:lpstr>
      <vt:lpstr>PowerPoint Presentation</vt:lpstr>
      <vt:lpstr>Properties of Water</vt:lpstr>
      <vt:lpstr>Cohesion </vt:lpstr>
      <vt:lpstr>Cohesion …</vt:lpstr>
      <vt:lpstr>Adhesion</vt:lpstr>
      <vt:lpstr>Adhesion Causes Capillary Action</vt:lpstr>
      <vt:lpstr>Adhesion Also Causes Water to …</vt:lpstr>
      <vt:lpstr>High Specific Heat</vt:lpstr>
      <vt:lpstr>Water is Less Dense as a Solid</vt:lpstr>
      <vt:lpstr>PowerPoint Presentation</vt:lpstr>
      <vt:lpstr>PowerPoint Presentation</vt:lpstr>
      <vt:lpstr>Homeostasis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</dc:title>
  <dc:creator>Abdrabbah, Lena</dc:creator>
  <cp:lastModifiedBy>Windows User</cp:lastModifiedBy>
  <cp:revision>2</cp:revision>
  <dcterms:modified xsi:type="dcterms:W3CDTF">2017-12-12T16:59:28Z</dcterms:modified>
</cp:coreProperties>
</file>