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9" r:id="rId5"/>
    <p:sldId id="258" r:id="rId6"/>
    <p:sldId id="270" r:id="rId7"/>
    <p:sldId id="267" r:id="rId8"/>
    <p:sldId id="271" r:id="rId9"/>
    <p:sldId id="260" r:id="rId10"/>
    <p:sldId id="272" r:id="rId11"/>
    <p:sldId id="261" r:id="rId12"/>
    <p:sldId id="273" r:id="rId13"/>
    <p:sldId id="262" r:id="rId14"/>
    <p:sldId id="274" r:id="rId15"/>
    <p:sldId id="263" r:id="rId16"/>
    <p:sldId id="275" r:id="rId17"/>
    <p:sldId id="264" r:id="rId18"/>
    <p:sldId id="276" r:id="rId19"/>
    <p:sldId id="265" r:id="rId20"/>
    <p:sldId id="266" r:id="rId21"/>
    <p:sldId id="277" r:id="rId22"/>
    <p:sldId id="268" r:id="rId23"/>
    <p:sldId id="278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792" y="-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D32F3C-7D14-4BAE-B08D-3DC7D32A7623}" type="doc">
      <dgm:prSet loTypeId="urn:microsoft.com/office/officeart/2005/8/layout/hList7" loCatId="list" qsTypeId="urn:microsoft.com/office/officeart/2005/8/quickstyle/simple1#1" qsCatId="simple" csTypeId="urn:microsoft.com/office/officeart/2005/8/colors/accent1_2#1" csCatId="accent1" phldr="1"/>
      <dgm:spPr/>
    </dgm:pt>
    <dgm:pt modelId="{66A525C8-DAD4-4579-87AD-A0BD4F537939}">
      <dgm:prSet phldrT="[Text]" custT="1"/>
      <dgm:spPr/>
      <dgm:t>
        <a:bodyPr/>
        <a:lstStyle/>
        <a:p>
          <a:endParaRPr lang="en-US" sz="3500" dirty="0" smtClean="0"/>
        </a:p>
        <a:p>
          <a:r>
            <a:rPr lang="en-US" sz="4000" dirty="0" smtClean="0"/>
            <a:t>95% H</a:t>
          </a:r>
          <a:r>
            <a:rPr lang="en-US" sz="4000" baseline="-25000" dirty="0" smtClean="0"/>
            <a:t>2</a:t>
          </a:r>
          <a:r>
            <a:rPr lang="en-US" sz="4000" dirty="0" smtClean="0"/>
            <a:t>O</a:t>
          </a:r>
          <a:endParaRPr lang="en-US" sz="4000" dirty="0"/>
        </a:p>
      </dgm:t>
    </dgm:pt>
    <dgm:pt modelId="{2630246D-C46A-4070-A08E-C03D4FB00F0A}" type="parTrans" cxnId="{58D44BBB-A1D5-4177-8CC9-B4EAF1EC647B}">
      <dgm:prSet/>
      <dgm:spPr/>
      <dgm:t>
        <a:bodyPr/>
        <a:lstStyle/>
        <a:p>
          <a:endParaRPr lang="en-US"/>
        </a:p>
      </dgm:t>
    </dgm:pt>
    <dgm:pt modelId="{F27722BD-1906-4B91-BCC4-574598858981}" type="sibTrans" cxnId="{58D44BBB-A1D5-4177-8CC9-B4EAF1EC647B}">
      <dgm:prSet/>
      <dgm:spPr/>
      <dgm:t>
        <a:bodyPr/>
        <a:lstStyle/>
        <a:p>
          <a:endParaRPr lang="en-US"/>
        </a:p>
      </dgm:t>
    </dgm:pt>
    <dgm:pt modelId="{E84AB786-900E-477A-AEF5-E9420483BA53}">
      <dgm:prSet phldrT="[Text]" custT="1"/>
      <dgm:spPr/>
      <dgm:t>
        <a:bodyPr/>
        <a:lstStyle/>
        <a:p>
          <a:endParaRPr lang="en-US" sz="3500" dirty="0" smtClean="0"/>
        </a:p>
        <a:p>
          <a:r>
            <a:rPr lang="en-US" sz="4000" dirty="0" smtClean="0"/>
            <a:t>98% H</a:t>
          </a:r>
          <a:r>
            <a:rPr lang="en-US" sz="4000" baseline="-25000" dirty="0" smtClean="0"/>
            <a:t>2</a:t>
          </a:r>
          <a:r>
            <a:rPr lang="en-US" sz="4000" dirty="0" smtClean="0"/>
            <a:t>O</a:t>
          </a:r>
          <a:endParaRPr lang="en-US" sz="4000" dirty="0"/>
        </a:p>
      </dgm:t>
    </dgm:pt>
    <dgm:pt modelId="{BF101B2F-DC39-4433-984B-E93B06CFCB15}" type="parTrans" cxnId="{16B96163-9B5C-4397-94DC-9DCDD5249F5A}">
      <dgm:prSet/>
      <dgm:spPr/>
      <dgm:t>
        <a:bodyPr/>
        <a:lstStyle/>
        <a:p>
          <a:endParaRPr lang="en-US"/>
        </a:p>
      </dgm:t>
    </dgm:pt>
    <dgm:pt modelId="{F001FA85-FF6E-449D-B9A7-47291E23F872}" type="sibTrans" cxnId="{16B96163-9B5C-4397-94DC-9DCDD5249F5A}">
      <dgm:prSet/>
      <dgm:spPr/>
      <dgm:t>
        <a:bodyPr/>
        <a:lstStyle/>
        <a:p>
          <a:endParaRPr lang="en-US"/>
        </a:p>
      </dgm:t>
    </dgm:pt>
    <dgm:pt modelId="{072C0798-A44C-4AFD-9868-23AE4D8E3685}">
      <dgm:prSet phldrT="[Text]" custT="1"/>
      <dgm:spPr/>
      <dgm:t>
        <a:bodyPr/>
        <a:lstStyle/>
        <a:p>
          <a:endParaRPr lang="en-US" sz="3500" dirty="0" smtClean="0"/>
        </a:p>
        <a:p>
          <a:r>
            <a:rPr lang="en-US" sz="4000" dirty="0" smtClean="0"/>
            <a:t>100% H</a:t>
          </a:r>
          <a:r>
            <a:rPr lang="en-US" sz="4000" baseline="-25000" dirty="0" smtClean="0"/>
            <a:t>2</a:t>
          </a:r>
          <a:r>
            <a:rPr lang="en-US" sz="4000" dirty="0" smtClean="0"/>
            <a:t>O</a:t>
          </a:r>
          <a:endParaRPr lang="en-US" sz="4000" dirty="0"/>
        </a:p>
      </dgm:t>
    </dgm:pt>
    <dgm:pt modelId="{4934412A-782A-4E7F-80EC-982FC3B7B9EC}" type="parTrans" cxnId="{B44194F1-9675-4347-A160-EB5CF80E1795}">
      <dgm:prSet/>
      <dgm:spPr/>
      <dgm:t>
        <a:bodyPr/>
        <a:lstStyle/>
        <a:p>
          <a:endParaRPr lang="en-US"/>
        </a:p>
      </dgm:t>
    </dgm:pt>
    <dgm:pt modelId="{D11C5AC1-C184-4819-95F6-E0F4E802B3FB}" type="sibTrans" cxnId="{B44194F1-9675-4347-A160-EB5CF80E1795}">
      <dgm:prSet/>
      <dgm:spPr/>
      <dgm:t>
        <a:bodyPr/>
        <a:lstStyle/>
        <a:p>
          <a:endParaRPr lang="en-US"/>
        </a:p>
      </dgm:t>
    </dgm:pt>
    <dgm:pt modelId="{22AEDE28-50DA-4260-8F70-060A10486A90}" type="pres">
      <dgm:prSet presAssocID="{C7D32F3C-7D14-4BAE-B08D-3DC7D32A7623}" presName="Name0" presStyleCnt="0">
        <dgm:presLayoutVars>
          <dgm:dir/>
          <dgm:resizeHandles val="exact"/>
        </dgm:presLayoutVars>
      </dgm:prSet>
      <dgm:spPr/>
    </dgm:pt>
    <dgm:pt modelId="{1E7BA206-D9E2-4356-9D15-E35F58C70B68}" type="pres">
      <dgm:prSet presAssocID="{C7D32F3C-7D14-4BAE-B08D-3DC7D32A7623}" presName="fgShape" presStyleLbl="fgShp" presStyleIdx="0" presStyleCnt="1" custFlipVert="0" custFlipHor="1" custScaleX="12381" custScaleY="10039" custLinFactNeighborX="2506" custLinFactNeighborY="28829"/>
      <dgm:spPr>
        <a:prstGeom prst="mathMinus">
          <a:avLst/>
        </a:prstGeom>
      </dgm:spPr>
    </dgm:pt>
    <dgm:pt modelId="{7A8C1390-375F-4749-BB3B-9CC58DE5A0C1}" type="pres">
      <dgm:prSet presAssocID="{C7D32F3C-7D14-4BAE-B08D-3DC7D32A7623}" presName="linComp" presStyleCnt="0"/>
      <dgm:spPr/>
    </dgm:pt>
    <dgm:pt modelId="{F29B20FD-BE12-4579-BE4B-AA0ADC6CF28B}" type="pres">
      <dgm:prSet presAssocID="{66A525C8-DAD4-4579-87AD-A0BD4F537939}" presName="compNode" presStyleCnt="0"/>
      <dgm:spPr/>
    </dgm:pt>
    <dgm:pt modelId="{B755C989-AD3F-4CFB-ABC1-8D0FA394048E}" type="pres">
      <dgm:prSet presAssocID="{66A525C8-DAD4-4579-87AD-A0BD4F537939}" presName="bkgdShape" presStyleLbl="node1" presStyleIdx="0" presStyleCnt="3"/>
      <dgm:spPr/>
      <dgm:t>
        <a:bodyPr/>
        <a:lstStyle/>
        <a:p>
          <a:endParaRPr lang="en-US"/>
        </a:p>
      </dgm:t>
    </dgm:pt>
    <dgm:pt modelId="{F2C8A59D-28E1-4957-8A34-88AD21530267}" type="pres">
      <dgm:prSet presAssocID="{66A525C8-DAD4-4579-87AD-A0BD4F537939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C5E7A1-FB17-406A-88FB-04C3F374BCF3}" type="pres">
      <dgm:prSet presAssocID="{66A525C8-DAD4-4579-87AD-A0BD4F537939}" presName="invisiNode" presStyleLbl="node1" presStyleIdx="0" presStyleCnt="3"/>
      <dgm:spPr/>
    </dgm:pt>
    <dgm:pt modelId="{01707A86-8F68-40C6-B8E9-94EAD725D864}" type="pres">
      <dgm:prSet presAssocID="{66A525C8-DAD4-4579-87AD-A0BD4F537939}" presName="imagNode" presStyleLbl="fgImgPlace1" presStyleIdx="0" presStyleCnt="3" custScaleX="180405" custScaleY="158112" custLinFactNeighborX="2806" custLinFactNeighborY="21607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7E28CCA3-0A68-4726-A683-707E7385FD2B}" type="pres">
      <dgm:prSet presAssocID="{F27722BD-1906-4B91-BCC4-574598858981}" presName="sibTrans" presStyleLbl="sibTrans2D1" presStyleIdx="0" presStyleCnt="0"/>
      <dgm:spPr/>
      <dgm:t>
        <a:bodyPr/>
        <a:lstStyle/>
        <a:p>
          <a:endParaRPr lang="en-US"/>
        </a:p>
      </dgm:t>
    </dgm:pt>
    <dgm:pt modelId="{A9BEFB11-2768-41B1-B5A3-02E408DD56CE}" type="pres">
      <dgm:prSet presAssocID="{E84AB786-900E-477A-AEF5-E9420483BA53}" presName="compNode" presStyleCnt="0"/>
      <dgm:spPr/>
    </dgm:pt>
    <dgm:pt modelId="{ABEA469D-382B-47CC-949F-F3B42177A317}" type="pres">
      <dgm:prSet presAssocID="{E84AB786-900E-477A-AEF5-E9420483BA53}" presName="bkgdShape" presStyleLbl="node1" presStyleIdx="1" presStyleCnt="3" custLinFactNeighborX="708" custLinFactNeighborY="-840"/>
      <dgm:spPr/>
      <dgm:t>
        <a:bodyPr/>
        <a:lstStyle/>
        <a:p>
          <a:endParaRPr lang="en-US"/>
        </a:p>
      </dgm:t>
    </dgm:pt>
    <dgm:pt modelId="{3BFAB254-2581-43B3-B8C8-61B713A578D0}" type="pres">
      <dgm:prSet presAssocID="{E84AB786-900E-477A-AEF5-E9420483BA53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AF6892-854B-47DD-9125-6D5594AD770A}" type="pres">
      <dgm:prSet presAssocID="{E84AB786-900E-477A-AEF5-E9420483BA53}" presName="invisiNode" presStyleLbl="node1" presStyleIdx="1" presStyleCnt="3"/>
      <dgm:spPr/>
    </dgm:pt>
    <dgm:pt modelId="{8667A0F9-B5C6-43A0-A03F-8B4B5D3B7DCB}" type="pres">
      <dgm:prSet presAssocID="{E84AB786-900E-477A-AEF5-E9420483BA53}" presName="imagNode" presStyleLbl="fgImgPlace1" presStyleIdx="1" presStyleCnt="3" custScaleX="177484" custScaleY="154916" custLinFactNeighborX="2942" custLinFactNeighborY="15445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0EF5045C-1D90-4EFB-8818-61EC2824BBDE}" type="pres">
      <dgm:prSet presAssocID="{F001FA85-FF6E-449D-B9A7-47291E23F872}" presName="sibTrans" presStyleLbl="sibTrans2D1" presStyleIdx="0" presStyleCnt="0"/>
      <dgm:spPr/>
      <dgm:t>
        <a:bodyPr/>
        <a:lstStyle/>
        <a:p>
          <a:endParaRPr lang="en-US"/>
        </a:p>
      </dgm:t>
    </dgm:pt>
    <dgm:pt modelId="{3F1163DB-446F-47F9-A056-8252BDC21D24}" type="pres">
      <dgm:prSet presAssocID="{072C0798-A44C-4AFD-9868-23AE4D8E3685}" presName="compNode" presStyleCnt="0"/>
      <dgm:spPr/>
    </dgm:pt>
    <dgm:pt modelId="{92FDD0D3-1DD3-46B9-A229-96108EFEA023}" type="pres">
      <dgm:prSet presAssocID="{072C0798-A44C-4AFD-9868-23AE4D8E3685}" presName="bkgdShape" presStyleLbl="node1" presStyleIdx="2" presStyleCnt="3"/>
      <dgm:spPr/>
      <dgm:t>
        <a:bodyPr/>
        <a:lstStyle/>
        <a:p>
          <a:endParaRPr lang="en-US"/>
        </a:p>
      </dgm:t>
    </dgm:pt>
    <dgm:pt modelId="{CF1DC9FE-2CAC-4A79-8257-EAD3F8F36BCD}" type="pres">
      <dgm:prSet presAssocID="{072C0798-A44C-4AFD-9868-23AE4D8E3685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A98918-3DE0-464B-A538-43793B98D85A}" type="pres">
      <dgm:prSet presAssocID="{072C0798-A44C-4AFD-9868-23AE4D8E3685}" presName="invisiNode" presStyleLbl="node1" presStyleIdx="2" presStyleCnt="3"/>
      <dgm:spPr/>
    </dgm:pt>
    <dgm:pt modelId="{13FF4379-0F9E-4045-ACE1-9F76BB2C9D7F}" type="pres">
      <dgm:prSet presAssocID="{072C0798-A44C-4AFD-9868-23AE4D8E3685}" presName="imagNode" presStyleLbl="fgImgPlace1" presStyleIdx="2" presStyleCnt="3" custScaleX="180325" custScaleY="157324" custLinFactNeighborX="596" custLinFactNeighborY="21410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</dgm:ptLst>
  <dgm:cxnLst>
    <dgm:cxn modelId="{797F22CB-66B4-41DE-AA23-4F3D88EBF28D}" type="presOf" srcId="{072C0798-A44C-4AFD-9868-23AE4D8E3685}" destId="{92FDD0D3-1DD3-46B9-A229-96108EFEA023}" srcOrd="0" destOrd="0" presId="urn:microsoft.com/office/officeart/2005/8/layout/hList7"/>
    <dgm:cxn modelId="{58D44BBB-A1D5-4177-8CC9-B4EAF1EC647B}" srcId="{C7D32F3C-7D14-4BAE-B08D-3DC7D32A7623}" destId="{66A525C8-DAD4-4579-87AD-A0BD4F537939}" srcOrd="0" destOrd="0" parTransId="{2630246D-C46A-4070-A08E-C03D4FB00F0A}" sibTransId="{F27722BD-1906-4B91-BCC4-574598858981}"/>
    <dgm:cxn modelId="{42F1E644-3206-4400-BD74-52BF42817C67}" type="presOf" srcId="{F27722BD-1906-4B91-BCC4-574598858981}" destId="{7E28CCA3-0A68-4726-A683-707E7385FD2B}" srcOrd="0" destOrd="0" presId="urn:microsoft.com/office/officeart/2005/8/layout/hList7"/>
    <dgm:cxn modelId="{13BB6AFE-CE35-4CAB-9ACB-3809B2A9A6BD}" type="presOf" srcId="{E84AB786-900E-477A-AEF5-E9420483BA53}" destId="{3BFAB254-2581-43B3-B8C8-61B713A578D0}" srcOrd="1" destOrd="0" presId="urn:microsoft.com/office/officeart/2005/8/layout/hList7"/>
    <dgm:cxn modelId="{4E27E0B5-01F2-4492-A3F9-6C2033E21EC8}" type="presOf" srcId="{E84AB786-900E-477A-AEF5-E9420483BA53}" destId="{ABEA469D-382B-47CC-949F-F3B42177A317}" srcOrd="0" destOrd="0" presId="urn:microsoft.com/office/officeart/2005/8/layout/hList7"/>
    <dgm:cxn modelId="{A49290B7-33D6-4415-83F2-82D8A4D2CC47}" type="presOf" srcId="{66A525C8-DAD4-4579-87AD-A0BD4F537939}" destId="{B755C989-AD3F-4CFB-ABC1-8D0FA394048E}" srcOrd="0" destOrd="0" presId="urn:microsoft.com/office/officeart/2005/8/layout/hList7"/>
    <dgm:cxn modelId="{F3BB8CBD-E63C-4BE1-90CD-65168D4D996C}" type="presOf" srcId="{072C0798-A44C-4AFD-9868-23AE4D8E3685}" destId="{CF1DC9FE-2CAC-4A79-8257-EAD3F8F36BCD}" srcOrd="1" destOrd="0" presId="urn:microsoft.com/office/officeart/2005/8/layout/hList7"/>
    <dgm:cxn modelId="{B44194F1-9675-4347-A160-EB5CF80E1795}" srcId="{C7D32F3C-7D14-4BAE-B08D-3DC7D32A7623}" destId="{072C0798-A44C-4AFD-9868-23AE4D8E3685}" srcOrd="2" destOrd="0" parTransId="{4934412A-782A-4E7F-80EC-982FC3B7B9EC}" sibTransId="{D11C5AC1-C184-4819-95F6-E0F4E802B3FB}"/>
    <dgm:cxn modelId="{70E29F2C-71AB-419D-900A-760EEB9617AB}" type="presOf" srcId="{66A525C8-DAD4-4579-87AD-A0BD4F537939}" destId="{F2C8A59D-28E1-4957-8A34-88AD21530267}" srcOrd="1" destOrd="0" presId="urn:microsoft.com/office/officeart/2005/8/layout/hList7"/>
    <dgm:cxn modelId="{53164C33-7466-4623-A98B-D529FBB47661}" type="presOf" srcId="{F001FA85-FF6E-449D-B9A7-47291E23F872}" destId="{0EF5045C-1D90-4EFB-8818-61EC2824BBDE}" srcOrd="0" destOrd="0" presId="urn:microsoft.com/office/officeart/2005/8/layout/hList7"/>
    <dgm:cxn modelId="{16B96163-9B5C-4397-94DC-9DCDD5249F5A}" srcId="{C7D32F3C-7D14-4BAE-B08D-3DC7D32A7623}" destId="{E84AB786-900E-477A-AEF5-E9420483BA53}" srcOrd="1" destOrd="0" parTransId="{BF101B2F-DC39-4433-984B-E93B06CFCB15}" sibTransId="{F001FA85-FF6E-449D-B9A7-47291E23F872}"/>
    <dgm:cxn modelId="{A9B19DF5-E31D-460F-A355-0137ED09986A}" type="presOf" srcId="{C7D32F3C-7D14-4BAE-B08D-3DC7D32A7623}" destId="{22AEDE28-50DA-4260-8F70-060A10486A90}" srcOrd="0" destOrd="0" presId="urn:microsoft.com/office/officeart/2005/8/layout/hList7"/>
    <dgm:cxn modelId="{BF6008C9-E8FF-4780-BBD6-D27EAB2B4776}" type="presParOf" srcId="{22AEDE28-50DA-4260-8F70-060A10486A90}" destId="{1E7BA206-D9E2-4356-9D15-E35F58C70B68}" srcOrd="0" destOrd="0" presId="urn:microsoft.com/office/officeart/2005/8/layout/hList7"/>
    <dgm:cxn modelId="{9CECFF88-C4A8-4221-97BF-D1149DA6B27E}" type="presParOf" srcId="{22AEDE28-50DA-4260-8F70-060A10486A90}" destId="{7A8C1390-375F-4749-BB3B-9CC58DE5A0C1}" srcOrd="1" destOrd="0" presId="urn:microsoft.com/office/officeart/2005/8/layout/hList7"/>
    <dgm:cxn modelId="{CA4B8359-8B90-4F19-8D78-52637DCB0843}" type="presParOf" srcId="{7A8C1390-375F-4749-BB3B-9CC58DE5A0C1}" destId="{F29B20FD-BE12-4579-BE4B-AA0ADC6CF28B}" srcOrd="0" destOrd="0" presId="urn:microsoft.com/office/officeart/2005/8/layout/hList7"/>
    <dgm:cxn modelId="{86189180-58CE-41E6-95AC-605F198D2F02}" type="presParOf" srcId="{F29B20FD-BE12-4579-BE4B-AA0ADC6CF28B}" destId="{B755C989-AD3F-4CFB-ABC1-8D0FA394048E}" srcOrd="0" destOrd="0" presId="urn:microsoft.com/office/officeart/2005/8/layout/hList7"/>
    <dgm:cxn modelId="{87116906-E006-4465-BFE4-76898DBB8D2B}" type="presParOf" srcId="{F29B20FD-BE12-4579-BE4B-AA0ADC6CF28B}" destId="{F2C8A59D-28E1-4957-8A34-88AD21530267}" srcOrd="1" destOrd="0" presId="urn:microsoft.com/office/officeart/2005/8/layout/hList7"/>
    <dgm:cxn modelId="{91BE6478-73C7-4B5F-82E5-D4EB6F13ECCD}" type="presParOf" srcId="{F29B20FD-BE12-4579-BE4B-AA0ADC6CF28B}" destId="{5AC5E7A1-FB17-406A-88FB-04C3F374BCF3}" srcOrd="2" destOrd="0" presId="urn:microsoft.com/office/officeart/2005/8/layout/hList7"/>
    <dgm:cxn modelId="{A6778091-D035-446C-8024-79F1C5DF7FCF}" type="presParOf" srcId="{F29B20FD-BE12-4579-BE4B-AA0ADC6CF28B}" destId="{01707A86-8F68-40C6-B8E9-94EAD725D864}" srcOrd="3" destOrd="0" presId="urn:microsoft.com/office/officeart/2005/8/layout/hList7"/>
    <dgm:cxn modelId="{1ECAA5E9-D239-4724-A7F2-790F8A37D0F0}" type="presParOf" srcId="{7A8C1390-375F-4749-BB3B-9CC58DE5A0C1}" destId="{7E28CCA3-0A68-4726-A683-707E7385FD2B}" srcOrd="1" destOrd="0" presId="urn:microsoft.com/office/officeart/2005/8/layout/hList7"/>
    <dgm:cxn modelId="{1E3BA56B-252B-4E2F-855D-FC68FDF6E3F4}" type="presParOf" srcId="{7A8C1390-375F-4749-BB3B-9CC58DE5A0C1}" destId="{A9BEFB11-2768-41B1-B5A3-02E408DD56CE}" srcOrd="2" destOrd="0" presId="urn:microsoft.com/office/officeart/2005/8/layout/hList7"/>
    <dgm:cxn modelId="{304326A0-22FA-4DB2-B6C0-641A7467E57E}" type="presParOf" srcId="{A9BEFB11-2768-41B1-B5A3-02E408DD56CE}" destId="{ABEA469D-382B-47CC-949F-F3B42177A317}" srcOrd="0" destOrd="0" presId="urn:microsoft.com/office/officeart/2005/8/layout/hList7"/>
    <dgm:cxn modelId="{4DF59F1D-4062-4183-A738-CC2880F5C1D3}" type="presParOf" srcId="{A9BEFB11-2768-41B1-B5A3-02E408DD56CE}" destId="{3BFAB254-2581-43B3-B8C8-61B713A578D0}" srcOrd="1" destOrd="0" presId="urn:microsoft.com/office/officeart/2005/8/layout/hList7"/>
    <dgm:cxn modelId="{4CC25F5F-84AE-48F8-A026-209DD8546FA6}" type="presParOf" srcId="{A9BEFB11-2768-41B1-B5A3-02E408DD56CE}" destId="{18AF6892-854B-47DD-9125-6D5594AD770A}" srcOrd="2" destOrd="0" presId="urn:microsoft.com/office/officeart/2005/8/layout/hList7"/>
    <dgm:cxn modelId="{F8C88E4E-B50E-4833-83F1-FAD3F4C3E25A}" type="presParOf" srcId="{A9BEFB11-2768-41B1-B5A3-02E408DD56CE}" destId="{8667A0F9-B5C6-43A0-A03F-8B4B5D3B7DCB}" srcOrd="3" destOrd="0" presId="urn:microsoft.com/office/officeart/2005/8/layout/hList7"/>
    <dgm:cxn modelId="{2F5EA1B8-D7D5-42C5-BC68-4731EFC78F95}" type="presParOf" srcId="{7A8C1390-375F-4749-BB3B-9CC58DE5A0C1}" destId="{0EF5045C-1D90-4EFB-8818-61EC2824BBDE}" srcOrd="3" destOrd="0" presId="urn:microsoft.com/office/officeart/2005/8/layout/hList7"/>
    <dgm:cxn modelId="{032F5304-5BB3-4FF5-9807-2534BA3EC400}" type="presParOf" srcId="{7A8C1390-375F-4749-BB3B-9CC58DE5A0C1}" destId="{3F1163DB-446F-47F9-A056-8252BDC21D24}" srcOrd="4" destOrd="0" presId="urn:microsoft.com/office/officeart/2005/8/layout/hList7"/>
    <dgm:cxn modelId="{237EF5B8-7609-4CA6-A9E3-03191C677D3D}" type="presParOf" srcId="{3F1163DB-446F-47F9-A056-8252BDC21D24}" destId="{92FDD0D3-1DD3-46B9-A229-96108EFEA023}" srcOrd="0" destOrd="0" presId="urn:microsoft.com/office/officeart/2005/8/layout/hList7"/>
    <dgm:cxn modelId="{F7371CF3-09C4-49FB-A76F-11AED263DD83}" type="presParOf" srcId="{3F1163DB-446F-47F9-A056-8252BDC21D24}" destId="{CF1DC9FE-2CAC-4A79-8257-EAD3F8F36BCD}" srcOrd="1" destOrd="0" presId="urn:microsoft.com/office/officeart/2005/8/layout/hList7"/>
    <dgm:cxn modelId="{13B84922-E1DC-41FA-942F-A2ED10CC5F48}" type="presParOf" srcId="{3F1163DB-446F-47F9-A056-8252BDC21D24}" destId="{4FA98918-3DE0-464B-A538-43793B98D85A}" srcOrd="2" destOrd="0" presId="urn:microsoft.com/office/officeart/2005/8/layout/hList7"/>
    <dgm:cxn modelId="{738EA1DD-DBD0-4965-8485-551B99ECE69E}" type="presParOf" srcId="{3F1163DB-446F-47F9-A056-8252BDC21D24}" destId="{13FF4379-0F9E-4045-ACE1-9F76BB2C9D7F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5F4DE-A297-4FF9-968A-961E8F4A963D}" type="datetimeFigureOut">
              <a:rPr lang="en-US"/>
              <a:pPr>
                <a:defRPr/>
              </a:pPr>
              <a:t>11/7/2012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36FA4-250B-4ED1-B1E2-515B8E5E80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8CD338-3E15-4A4C-9AE3-15D4A4FEE80E}" type="datetimeFigureOut">
              <a:rPr lang="en-US"/>
              <a:pPr>
                <a:defRPr/>
              </a:pPr>
              <a:t>11/7/2012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9891EC-1C6D-4D32-A85B-EB36BE68D8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5CFDFF-C046-418A-8803-47C26E351B7C}" type="datetimeFigureOut">
              <a:rPr lang="en-US"/>
              <a:pPr>
                <a:defRPr/>
              </a:pPr>
              <a:t>11/7/2012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9572E7-1804-46C5-B0A1-2418E3E64F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DA6111-77D9-4154-BF0B-67C4F2637EC4}" type="datetimeFigureOut">
              <a:rPr lang="en-US"/>
              <a:pPr>
                <a:defRPr/>
              </a:pPr>
              <a:t>11/7/2012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0E3A27-C8DD-427F-946B-5286F0F66A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AAF97-849A-432C-95AF-3DB5A06C2D7C}" type="datetimeFigureOut">
              <a:rPr lang="en-US"/>
              <a:pPr>
                <a:defRPr/>
              </a:pPr>
              <a:t>11/7/2012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1A0376-3172-457C-B021-3A1B2FE600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9563D-93FA-4619-B343-D208D0082003}" type="datetimeFigureOut">
              <a:rPr lang="en-US"/>
              <a:pPr>
                <a:defRPr/>
              </a:pPr>
              <a:t>11/7/2012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902477-0405-4CB7-A1BB-23AFBEC239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92C50E-E4FF-4D8D-9FB6-5F114FCE69D7}" type="datetimeFigureOut">
              <a:rPr lang="en-US"/>
              <a:pPr>
                <a:defRPr/>
              </a:pPr>
              <a:t>11/7/2012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ED68E-42F1-4E88-A882-B87C942B7B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E7FD2-3323-4D4F-88DE-7CEAD2B7F9D6}" type="datetimeFigureOut">
              <a:rPr lang="en-US"/>
              <a:pPr>
                <a:defRPr/>
              </a:pPr>
              <a:t>11/7/2012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AB1F8-E63D-44D1-9C69-72D48A60B4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2D96F-D714-4216-8340-811E81F877AD}" type="datetimeFigureOut">
              <a:rPr lang="en-US"/>
              <a:pPr>
                <a:defRPr/>
              </a:pPr>
              <a:t>11/7/2012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8872A6-5F55-4817-B60E-0996A70F1F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074A3F-C1EB-4013-92FB-BF3042293E5A}" type="datetimeFigureOut">
              <a:rPr lang="en-US"/>
              <a:pPr>
                <a:defRPr/>
              </a:pPr>
              <a:t>11/7/2012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B1FFBF-44C9-4F9D-96A2-151CAD1154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4EBBE-B320-4E20-8508-CAA38F4739FE}" type="datetimeFigureOut">
              <a:rPr lang="en-US"/>
              <a:pPr>
                <a:defRPr/>
              </a:pPr>
              <a:t>11/7/2012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E513A-38A8-4CD4-BB18-1A6805EB3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DF9FD29-1EA3-4462-9DA6-5930BC185A1A}" type="datetimeFigureOut">
              <a:rPr lang="en-US"/>
              <a:pPr>
                <a:defRPr/>
              </a:pPr>
              <a:t>11/7/2012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9BE0F62-4F01-4323-97AC-7A84A37D80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533400"/>
            <a:ext cx="7772400" cy="14700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6000" dirty="0" smtClean="0">
                <a:latin typeface="Comic Sans MS" pitchFamily="66" charset="0"/>
              </a:rPr>
              <a:t>Cell Transport Review</a:t>
            </a:r>
            <a:endParaRPr lang="en-US" sz="60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2362200"/>
            <a:ext cx="64008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6000" dirty="0" smtClean="0">
                <a:latin typeface="Aharoni" pitchFamily="2" charset="-79"/>
                <a:cs typeface="Aharoni" pitchFamily="2" charset="-79"/>
              </a:rPr>
              <a:t>Are you ready?...</a:t>
            </a:r>
            <a:endParaRPr lang="en-US" sz="6000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13315" name="Picture 2" descr="C:\Users\Myriam\Pictures\Grim-adventures-of-Billy-and-Mandy-02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19400" y="3581400"/>
            <a:ext cx="3254375" cy="282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40386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z="2800" smtClean="0"/>
              <a:t>13. What is shown in the picture below?</a:t>
            </a:r>
          </a:p>
          <a:p>
            <a:pPr eaLnBrk="1" hangingPunct="1">
              <a:buFont typeface="Arial" charset="0"/>
              <a:buNone/>
            </a:pPr>
            <a:r>
              <a:rPr lang="en-US" sz="4400" smtClean="0">
                <a:solidFill>
                  <a:schemeClr val="accent2"/>
                </a:solidFill>
              </a:rPr>
              <a:t>Cell or </a:t>
            </a:r>
          </a:p>
          <a:p>
            <a:pPr eaLnBrk="1" hangingPunct="1">
              <a:buFont typeface="Arial" charset="0"/>
              <a:buNone/>
            </a:pPr>
            <a:r>
              <a:rPr lang="en-US" sz="4400" smtClean="0">
                <a:solidFill>
                  <a:schemeClr val="accent2"/>
                </a:solidFill>
              </a:rPr>
              <a:t>plasma membrane</a:t>
            </a:r>
          </a:p>
          <a:p>
            <a:pPr eaLnBrk="1" hangingPunct="1">
              <a:buFont typeface="Arial" charset="0"/>
              <a:buNone/>
            </a:pPr>
            <a:r>
              <a:rPr lang="en-US" sz="2800" smtClean="0"/>
              <a:t>14. What is it made of?</a:t>
            </a:r>
          </a:p>
          <a:p>
            <a:pPr eaLnBrk="1" hangingPunct="1">
              <a:buFont typeface="Arial" charset="0"/>
              <a:buNone/>
            </a:pPr>
            <a:r>
              <a:rPr lang="en-US" sz="3800" smtClean="0"/>
              <a:t> </a:t>
            </a:r>
            <a:r>
              <a:rPr lang="en-US" sz="4400" smtClean="0">
                <a:solidFill>
                  <a:schemeClr val="accent2"/>
                </a:solidFill>
              </a:rPr>
              <a:t>Lipid bi-layer</a:t>
            </a:r>
          </a:p>
          <a:p>
            <a:pPr eaLnBrk="1" hangingPunct="1">
              <a:buFont typeface="Arial" charset="0"/>
              <a:buNone/>
            </a:pPr>
            <a:r>
              <a:rPr lang="en-US" sz="2800" smtClean="0"/>
              <a:t>15. What is labeled #2?</a:t>
            </a:r>
          </a:p>
          <a:p>
            <a:pPr eaLnBrk="1" hangingPunct="1">
              <a:buFont typeface="Arial" charset="0"/>
              <a:buNone/>
            </a:pPr>
            <a:r>
              <a:rPr lang="en-US" sz="3800" smtClean="0"/>
              <a:t> </a:t>
            </a:r>
            <a:r>
              <a:rPr lang="en-US" sz="4400" smtClean="0">
                <a:solidFill>
                  <a:schemeClr val="accent2"/>
                </a:solidFill>
              </a:rPr>
              <a:t>protein</a:t>
            </a:r>
          </a:p>
          <a:p>
            <a:pPr eaLnBrk="1" hangingPunct="1">
              <a:buFont typeface="Arial" charset="0"/>
              <a:buNone/>
            </a:pPr>
            <a:r>
              <a:rPr lang="en-US" sz="2800" smtClean="0"/>
              <a:t>16. What are the proteins that act like selective passageways for solutes in/out of the membrane called?</a:t>
            </a:r>
          </a:p>
          <a:p>
            <a:pPr eaLnBrk="1" hangingPunct="1">
              <a:buFont typeface="Arial" charset="0"/>
              <a:buNone/>
            </a:pPr>
            <a:r>
              <a:rPr lang="en-US" sz="4400" smtClean="0">
                <a:solidFill>
                  <a:schemeClr val="accent2"/>
                </a:solidFill>
              </a:rPr>
              <a:t>Carrier proteins</a:t>
            </a:r>
          </a:p>
          <a:p>
            <a:pPr eaLnBrk="1" hangingPunct="1">
              <a:buFont typeface="Arial" charset="0"/>
              <a:buNone/>
            </a:pPr>
            <a:endParaRPr lang="en-US" sz="2800" smtClean="0"/>
          </a:p>
        </p:txBody>
      </p:sp>
      <p:pic>
        <p:nvPicPr>
          <p:cNvPr id="22530" name="Picture 5" descr="C:\Users\Myriam\Pictures\cell membrane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8200" y="685800"/>
            <a:ext cx="3962400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96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96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96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96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96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96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0960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z="4000" smtClean="0"/>
              <a:t>17. How are molecules too large to move through the cell membrane moved into the cell? Out of the cell?</a:t>
            </a:r>
          </a:p>
          <a:p>
            <a:pPr eaLnBrk="1" hangingPunct="1">
              <a:buFont typeface="Arial" charset="0"/>
              <a:buNone/>
            </a:pPr>
            <a:r>
              <a:rPr lang="en-US" sz="4000" smtClean="0"/>
              <a:t>18. What is the goal of diffusion?</a:t>
            </a:r>
          </a:p>
          <a:p>
            <a:pPr eaLnBrk="1" hangingPunct="1">
              <a:buFont typeface="Arial" charset="0"/>
              <a:buNone/>
            </a:pPr>
            <a:r>
              <a:rPr lang="en-US" sz="4000" smtClean="0"/>
              <a:t>19. The movement of liquids across the membrane is called?</a:t>
            </a:r>
          </a:p>
          <a:p>
            <a:pPr eaLnBrk="1" hangingPunct="1">
              <a:buFont typeface="Arial" charset="0"/>
              <a:buNone/>
            </a:pPr>
            <a:r>
              <a:rPr lang="en-US" sz="4000" smtClean="0"/>
              <a:t>20. What type of transport is this (#19)?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0960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z="2800" smtClean="0"/>
              <a:t>17. How are molecules too large to move through the cell membrane moved into the cell? Out of the cell?</a:t>
            </a:r>
          </a:p>
          <a:p>
            <a:pPr eaLnBrk="1" hangingPunct="1">
              <a:buFont typeface="Arial" charset="0"/>
              <a:buNone/>
            </a:pPr>
            <a:r>
              <a:rPr lang="en-US" sz="4400" smtClean="0">
                <a:solidFill>
                  <a:schemeClr val="accent2"/>
                </a:solidFill>
              </a:rPr>
              <a:t>Endocytosis, exocytosis</a:t>
            </a:r>
          </a:p>
          <a:p>
            <a:pPr eaLnBrk="1" hangingPunct="1">
              <a:buFont typeface="Arial" charset="0"/>
              <a:buNone/>
            </a:pPr>
            <a:r>
              <a:rPr lang="en-US" sz="2800" smtClean="0"/>
              <a:t>18. What is the goal of diffusion?</a:t>
            </a:r>
          </a:p>
          <a:p>
            <a:pPr eaLnBrk="1" hangingPunct="1">
              <a:buFont typeface="Arial" charset="0"/>
              <a:buNone/>
            </a:pPr>
            <a:r>
              <a:rPr lang="en-US" sz="4400" smtClean="0">
                <a:solidFill>
                  <a:schemeClr val="accent2"/>
                </a:solidFill>
              </a:rPr>
              <a:t>To reach equilibrium (equal concentrations in and out)</a:t>
            </a:r>
          </a:p>
          <a:p>
            <a:pPr eaLnBrk="1" hangingPunct="1">
              <a:buFont typeface="Arial" charset="0"/>
              <a:buNone/>
            </a:pPr>
            <a:r>
              <a:rPr lang="en-US" sz="2800" smtClean="0"/>
              <a:t>19. The movement of liquids across the membrane is called?</a:t>
            </a:r>
          </a:p>
          <a:p>
            <a:pPr eaLnBrk="1" hangingPunct="1">
              <a:buFont typeface="Arial" charset="0"/>
              <a:buNone/>
            </a:pPr>
            <a:r>
              <a:rPr lang="en-US" sz="4400" smtClean="0">
                <a:solidFill>
                  <a:schemeClr val="accent2"/>
                </a:solidFill>
              </a:rPr>
              <a:t>pinocytosis</a:t>
            </a:r>
          </a:p>
          <a:p>
            <a:pPr eaLnBrk="1" hangingPunct="1">
              <a:buFont typeface="Arial" charset="0"/>
              <a:buNone/>
            </a:pPr>
            <a:r>
              <a:rPr lang="en-US" sz="2800" smtClean="0"/>
              <a:t>20. What type of transport is this (#19)?</a:t>
            </a:r>
          </a:p>
          <a:p>
            <a:pPr eaLnBrk="1" hangingPunct="1">
              <a:buFont typeface="Arial" charset="0"/>
              <a:buNone/>
            </a:pPr>
            <a:r>
              <a:rPr lang="en-US" sz="4400" smtClean="0">
                <a:solidFill>
                  <a:schemeClr val="accent2"/>
                </a:solidFill>
              </a:rPr>
              <a:t>Active transport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57912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z="4200" smtClean="0"/>
              <a:t>21. Which way is sodium pumped in the Na</a:t>
            </a:r>
            <a:r>
              <a:rPr lang="en-US" sz="4200" baseline="30000" smtClean="0"/>
              <a:t>+</a:t>
            </a:r>
            <a:r>
              <a:rPr lang="en-US" sz="4200" smtClean="0"/>
              <a:t>/K</a:t>
            </a:r>
            <a:r>
              <a:rPr lang="en-US" sz="4200" baseline="30000" smtClean="0"/>
              <a:t>+</a:t>
            </a:r>
            <a:r>
              <a:rPr lang="en-US" sz="4200" smtClean="0"/>
              <a:t> pump? What about potassium?</a:t>
            </a:r>
          </a:p>
          <a:p>
            <a:pPr eaLnBrk="1" hangingPunct="1">
              <a:buFont typeface="Arial" charset="0"/>
              <a:buNone/>
            </a:pPr>
            <a:r>
              <a:rPr lang="en-US" sz="4200" smtClean="0"/>
              <a:t>22. What will a calcium ion channel allow to pass through it?</a:t>
            </a:r>
          </a:p>
          <a:p>
            <a:pPr eaLnBrk="1" hangingPunct="1">
              <a:buFont typeface="Arial" charset="0"/>
              <a:buNone/>
            </a:pPr>
            <a:r>
              <a:rPr lang="en-US" sz="4200" smtClean="0"/>
              <a:t>23. T/F. Ion channels transport ions from </a:t>
            </a:r>
            <a:r>
              <a:rPr lang="en-US" sz="4200" b="1" smtClean="0"/>
              <a:t>low</a:t>
            </a:r>
            <a:r>
              <a:rPr lang="en-US" sz="4200" smtClean="0"/>
              <a:t> to </a:t>
            </a:r>
            <a:r>
              <a:rPr lang="en-US" sz="4200" b="1" smtClean="0"/>
              <a:t>high</a:t>
            </a:r>
            <a:r>
              <a:rPr lang="en-US" sz="4200" smtClean="0"/>
              <a:t> concentrations. If false, correct it.</a:t>
            </a:r>
          </a:p>
          <a:p>
            <a:pPr eaLnBrk="1" hangingPunct="1">
              <a:buFont typeface="Arial" charset="0"/>
              <a:buNone/>
            </a:pPr>
            <a:r>
              <a:rPr lang="en-US" sz="4200" smtClean="0"/>
              <a:t>24. Ridding the cell of materials by discharging them in vesicles is called?</a:t>
            </a:r>
          </a:p>
          <a:p>
            <a:pPr eaLnBrk="1" hangingPunct="1">
              <a:buFont typeface="Arial" charset="0"/>
              <a:buNone/>
            </a:pPr>
            <a:endParaRPr lang="en-US" sz="31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57912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z="2800" smtClean="0"/>
              <a:t>21. Which way is sodium pumped in the Na</a:t>
            </a:r>
            <a:r>
              <a:rPr lang="en-US" sz="2800" baseline="30000" smtClean="0"/>
              <a:t>+</a:t>
            </a:r>
            <a:r>
              <a:rPr lang="en-US" sz="2800" smtClean="0"/>
              <a:t>/K</a:t>
            </a:r>
            <a:r>
              <a:rPr lang="en-US" sz="2800" baseline="30000" smtClean="0"/>
              <a:t>+</a:t>
            </a:r>
            <a:r>
              <a:rPr lang="en-US" sz="2800" smtClean="0"/>
              <a:t> pump? What about potassium?</a:t>
            </a:r>
          </a:p>
          <a:p>
            <a:pPr eaLnBrk="1" hangingPunct="1">
              <a:buFont typeface="Arial" charset="0"/>
              <a:buNone/>
            </a:pPr>
            <a:r>
              <a:rPr lang="en-US" sz="4400" smtClean="0">
                <a:solidFill>
                  <a:schemeClr val="accent2"/>
                </a:solidFill>
              </a:rPr>
              <a:t>Out, In</a:t>
            </a:r>
          </a:p>
          <a:p>
            <a:pPr eaLnBrk="1" hangingPunct="1">
              <a:buFont typeface="Arial" charset="0"/>
              <a:buNone/>
            </a:pPr>
            <a:r>
              <a:rPr lang="en-US" sz="2800" smtClean="0"/>
              <a:t>22. What will a calcium ion channel allow to pass through it?</a:t>
            </a:r>
          </a:p>
          <a:p>
            <a:pPr eaLnBrk="1" hangingPunct="1">
              <a:buFont typeface="Arial" charset="0"/>
              <a:buNone/>
            </a:pPr>
            <a:r>
              <a:rPr lang="en-US" sz="4400" smtClean="0">
                <a:solidFill>
                  <a:schemeClr val="accent2"/>
                </a:solidFill>
              </a:rPr>
              <a:t>Calcium only</a:t>
            </a:r>
          </a:p>
          <a:p>
            <a:pPr eaLnBrk="1" hangingPunct="1">
              <a:buFont typeface="Arial" charset="0"/>
              <a:buNone/>
            </a:pPr>
            <a:r>
              <a:rPr lang="en-US" sz="2800" smtClean="0"/>
              <a:t>23. T/F. Ion channels transport ions from </a:t>
            </a:r>
            <a:r>
              <a:rPr lang="en-US" sz="2800" b="1" smtClean="0"/>
              <a:t>low</a:t>
            </a:r>
            <a:r>
              <a:rPr lang="en-US" sz="2800" smtClean="0"/>
              <a:t> to </a:t>
            </a:r>
            <a:r>
              <a:rPr lang="en-US" sz="2800" b="1" smtClean="0"/>
              <a:t>high</a:t>
            </a:r>
            <a:r>
              <a:rPr lang="en-US" sz="2800" smtClean="0"/>
              <a:t> concentrations. If false, correct it.</a:t>
            </a:r>
          </a:p>
          <a:p>
            <a:pPr eaLnBrk="1" hangingPunct="1">
              <a:buFont typeface="Arial" charset="0"/>
              <a:buNone/>
            </a:pPr>
            <a:r>
              <a:rPr lang="en-US" sz="4400" smtClean="0">
                <a:solidFill>
                  <a:schemeClr val="accent2"/>
                </a:solidFill>
              </a:rPr>
              <a:t>False, high to low</a:t>
            </a:r>
          </a:p>
          <a:p>
            <a:pPr eaLnBrk="1" hangingPunct="1">
              <a:buFont typeface="Arial" charset="0"/>
              <a:buNone/>
            </a:pPr>
            <a:r>
              <a:rPr lang="en-US" sz="2800" smtClean="0"/>
              <a:t>24. Ridding the cell of materials by discharging them in vesicles is called?</a:t>
            </a:r>
          </a:p>
          <a:p>
            <a:pPr eaLnBrk="1" hangingPunct="1">
              <a:buFont typeface="Arial" charset="0"/>
              <a:buNone/>
            </a:pPr>
            <a:r>
              <a:rPr lang="en-US" sz="4400" smtClean="0">
                <a:solidFill>
                  <a:schemeClr val="accent2"/>
                </a:solidFill>
              </a:rPr>
              <a:t>exocytosis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7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7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7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7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51816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z="3500" smtClean="0"/>
              <a:t>25. Which cell is going to </a:t>
            </a:r>
            <a:r>
              <a:rPr lang="en-US" sz="3500" b="1" smtClean="0"/>
              <a:t>lose</a:t>
            </a:r>
            <a:r>
              <a:rPr lang="en-US" sz="3500" smtClean="0"/>
              <a:t> both water and solute molecules?</a:t>
            </a:r>
          </a:p>
          <a:p>
            <a:pPr eaLnBrk="1" hangingPunct="1">
              <a:buFont typeface="Arial" charset="0"/>
              <a:buAutoNum type="arabicPeriod" startAt="26"/>
            </a:pPr>
            <a:r>
              <a:rPr lang="en-US" sz="3500" smtClean="0"/>
              <a:t> Into which cells are solutes from cell 2 going to diffuse?</a:t>
            </a:r>
          </a:p>
        </p:txBody>
      </p:sp>
      <p:pic>
        <p:nvPicPr>
          <p:cNvPr id="2765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438400"/>
            <a:ext cx="91440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51816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z="2800" smtClean="0"/>
              <a:t>25. Which cell is going to </a:t>
            </a:r>
            <a:r>
              <a:rPr lang="en-US" sz="2800" b="1" smtClean="0"/>
              <a:t>lose</a:t>
            </a:r>
            <a:r>
              <a:rPr lang="en-US" sz="2800" smtClean="0"/>
              <a:t> both water and solute molecules?</a:t>
            </a:r>
          </a:p>
          <a:p>
            <a:pPr eaLnBrk="1" hangingPunct="1">
              <a:buFont typeface="Arial" charset="0"/>
              <a:buNone/>
            </a:pPr>
            <a:r>
              <a:rPr lang="en-US" sz="4400" smtClean="0"/>
              <a:t> </a:t>
            </a:r>
            <a:r>
              <a:rPr lang="en-US" sz="4400" smtClean="0">
                <a:solidFill>
                  <a:schemeClr val="accent2"/>
                </a:solidFill>
              </a:rPr>
              <a:t>Cell 4</a:t>
            </a:r>
          </a:p>
          <a:p>
            <a:pPr eaLnBrk="1" hangingPunct="1">
              <a:buFont typeface="Arial" charset="0"/>
              <a:buAutoNum type="arabicPeriod" startAt="26"/>
            </a:pPr>
            <a:r>
              <a:rPr lang="en-US" sz="2800" smtClean="0"/>
              <a:t> Into which cells are solutes from cell 2 going to diffuse? </a:t>
            </a:r>
          </a:p>
          <a:p>
            <a:pPr eaLnBrk="1" hangingPunct="1">
              <a:buFont typeface="Arial" charset="0"/>
              <a:buNone/>
            </a:pPr>
            <a:r>
              <a:rPr lang="en-US" sz="4400" smtClean="0">
                <a:solidFill>
                  <a:schemeClr val="accent2"/>
                </a:solidFill>
              </a:rPr>
              <a:t>Cell 1 and 3</a:t>
            </a:r>
          </a:p>
        </p:txBody>
      </p:sp>
      <p:pic>
        <p:nvPicPr>
          <p:cNvPr id="2867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3476625"/>
            <a:ext cx="6705600" cy="296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2484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800" dirty="0" smtClean="0"/>
              <a:t>27. What is it called when cells lose turgor pressure?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800" dirty="0" smtClean="0"/>
              <a:t>28. We see this in which type of cells, plant or animal?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eriod" startAt="29"/>
              <a:defRPr/>
            </a:pPr>
            <a:r>
              <a:rPr lang="en-US" sz="3800" dirty="0" smtClean="0"/>
              <a:t> This happens when the cells are placed in what type of solution, hypotonic or hypertonic?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eriod" startAt="29"/>
              <a:defRPr/>
            </a:pPr>
            <a:r>
              <a:rPr lang="en-US" sz="3800" dirty="0"/>
              <a:t> </a:t>
            </a:r>
            <a:r>
              <a:rPr lang="en-US" sz="3800" dirty="0" smtClean="0"/>
              <a:t>What happened to the egg after it sat in corn syrup? Which direction did the water molecules move..out of the__ into the__?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2484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z="2800" smtClean="0"/>
              <a:t>27. What is it called when cells lose turgor pressure?</a:t>
            </a:r>
          </a:p>
          <a:p>
            <a:pPr eaLnBrk="1" hangingPunct="1">
              <a:buFont typeface="Arial" charset="0"/>
              <a:buNone/>
            </a:pPr>
            <a:r>
              <a:rPr lang="en-US" sz="4400" smtClean="0">
                <a:solidFill>
                  <a:schemeClr val="accent2"/>
                </a:solidFill>
              </a:rPr>
              <a:t>plasmolysis</a:t>
            </a:r>
          </a:p>
          <a:p>
            <a:pPr eaLnBrk="1" hangingPunct="1">
              <a:buFont typeface="Arial" charset="0"/>
              <a:buNone/>
            </a:pPr>
            <a:r>
              <a:rPr lang="en-US" sz="2800" smtClean="0"/>
              <a:t>28. We see this in which type of cells, plant or animal?</a:t>
            </a:r>
          </a:p>
          <a:p>
            <a:pPr eaLnBrk="1" hangingPunct="1">
              <a:buFont typeface="Arial" charset="0"/>
              <a:buNone/>
            </a:pPr>
            <a:r>
              <a:rPr lang="en-US" sz="4400" smtClean="0">
                <a:solidFill>
                  <a:schemeClr val="accent2"/>
                </a:solidFill>
              </a:rPr>
              <a:t>plant</a:t>
            </a:r>
          </a:p>
          <a:p>
            <a:pPr eaLnBrk="1" hangingPunct="1">
              <a:buFont typeface="Arial" charset="0"/>
              <a:buAutoNum type="arabicPeriod" startAt="29"/>
            </a:pPr>
            <a:r>
              <a:rPr lang="en-US" sz="2800" smtClean="0"/>
              <a:t> This happens when the cells are placed in what type of solution, hypotonic or hypertonic?</a:t>
            </a:r>
          </a:p>
          <a:p>
            <a:pPr eaLnBrk="1" hangingPunct="1">
              <a:buFont typeface="Arial" charset="0"/>
              <a:buNone/>
            </a:pPr>
            <a:r>
              <a:rPr lang="en-US" sz="4400" smtClean="0">
                <a:solidFill>
                  <a:schemeClr val="accent2"/>
                </a:solidFill>
              </a:rPr>
              <a:t>hypertonic</a:t>
            </a:r>
          </a:p>
          <a:p>
            <a:pPr eaLnBrk="1" hangingPunct="1">
              <a:buFont typeface="Arial" charset="0"/>
              <a:buAutoNum type="arabicPeriod" startAt="29"/>
            </a:pPr>
            <a:endParaRPr lang="en-US" sz="2800" smtClean="0"/>
          </a:p>
          <a:p>
            <a:pPr eaLnBrk="1" hangingPunct="1">
              <a:buFont typeface="Arial" charset="0"/>
              <a:buNone/>
            </a:pPr>
            <a:r>
              <a:rPr lang="en-US" sz="2800" smtClean="0"/>
              <a:t>30. What happened to the egg after it sat in corn syrup? Which direction did the water molecules move..out of the__ into the__?</a:t>
            </a:r>
          </a:p>
          <a:p>
            <a:pPr eaLnBrk="1" hangingPunct="1">
              <a:buFont typeface="Arial" charset="0"/>
              <a:buNone/>
            </a:pPr>
            <a:r>
              <a:rPr lang="en-US" sz="4400" smtClean="0">
                <a:solidFill>
                  <a:schemeClr val="accent2"/>
                </a:solidFill>
              </a:rPr>
              <a:t>Shrinks,out of </a:t>
            </a:r>
            <a:r>
              <a:rPr lang="en-US" sz="4400" u="sng" smtClean="0">
                <a:solidFill>
                  <a:schemeClr val="accent2"/>
                </a:solidFill>
              </a:rPr>
              <a:t>cell</a:t>
            </a:r>
            <a:r>
              <a:rPr lang="en-US" sz="4400" smtClean="0">
                <a:solidFill>
                  <a:schemeClr val="accent2"/>
                </a:solidFill>
              </a:rPr>
              <a:t> into the </a:t>
            </a:r>
            <a:r>
              <a:rPr lang="en-US" sz="4400" u="sng" smtClean="0">
                <a:solidFill>
                  <a:schemeClr val="accent2"/>
                </a:solidFill>
              </a:rPr>
              <a:t>corn syrup</a:t>
            </a:r>
          </a:p>
          <a:p>
            <a:pPr eaLnBrk="1" hangingPunct="1">
              <a:buFont typeface="Arial" charset="0"/>
              <a:buNone/>
            </a:pPr>
            <a:endParaRPr lang="en-US" sz="440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3126597"/>
          <a:ext cx="8991600" cy="32213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1746" name="TextBox 7"/>
          <p:cNvSpPr txBox="1">
            <a:spLocks noChangeArrowheads="1"/>
          </p:cNvSpPr>
          <p:nvPr/>
        </p:nvSpPr>
        <p:spPr bwMode="auto">
          <a:xfrm>
            <a:off x="6477000" y="3048000"/>
            <a:ext cx="2133600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800" b="1">
                <a:latin typeface="Calibri" pitchFamily="34" charset="0"/>
              </a:rPr>
              <a:t>98% H</a:t>
            </a:r>
            <a:r>
              <a:rPr lang="en-US" sz="3800" b="1" baseline="-25000">
                <a:latin typeface="Calibri" pitchFamily="34" charset="0"/>
              </a:rPr>
              <a:t>2</a:t>
            </a:r>
            <a:r>
              <a:rPr lang="en-US" sz="3800" b="1">
                <a:latin typeface="Calibri" pitchFamily="34" charset="0"/>
              </a:rPr>
              <a:t>0</a:t>
            </a:r>
          </a:p>
        </p:txBody>
      </p:sp>
      <p:sp>
        <p:nvSpPr>
          <p:cNvPr id="31747" name="TextBox 8"/>
          <p:cNvSpPr txBox="1">
            <a:spLocks noChangeArrowheads="1"/>
          </p:cNvSpPr>
          <p:nvPr/>
        </p:nvSpPr>
        <p:spPr bwMode="auto">
          <a:xfrm>
            <a:off x="3505200" y="3048000"/>
            <a:ext cx="2133600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800" b="1">
                <a:latin typeface="Calibri" pitchFamily="34" charset="0"/>
              </a:rPr>
              <a:t>98% H</a:t>
            </a:r>
            <a:r>
              <a:rPr lang="en-US" sz="3800" b="1" baseline="-25000">
                <a:latin typeface="Calibri" pitchFamily="34" charset="0"/>
              </a:rPr>
              <a:t>2</a:t>
            </a:r>
            <a:r>
              <a:rPr lang="en-US" sz="3800" b="1">
                <a:latin typeface="Calibri" pitchFamily="34" charset="0"/>
              </a:rPr>
              <a:t>O</a:t>
            </a:r>
          </a:p>
        </p:txBody>
      </p:sp>
      <p:sp>
        <p:nvSpPr>
          <p:cNvPr id="31748" name="TextBox 9"/>
          <p:cNvSpPr txBox="1">
            <a:spLocks noChangeArrowheads="1"/>
          </p:cNvSpPr>
          <p:nvPr/>
        </p:nvSpPr>
        <p:spPr bwMode="auto">
          <a:xfrm>
            <a:off x="457200" y="2971800"/>
            <a:ext cx="2133600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800" b="1">
                <a:latin typeface="Calibri" pitchFamily="34" charset="0"/>
              </a:rPr>
              <a:t>98% H</a:t>
            </a:r>
            <a:r>
              <a:rPr lang="en-US" sz="3800" b="1" baseline="-25000">
                <a:latin typeface="Calibri" pitchFamily="34" charset="0"/>
              </a:rPr>
              <a:t>2</a:t>
            </a:r>
            <a:r>
              <a:rPr lang="en-US" sz="3800" b="1">
                <a:latin typeface="Calibri" pitchFamily="34" charset="0"/>
              </a:rPr>
              <a:t>O</a:t>
            </a:r>
          </a:p>
        </p:txBody>
      </p:sp>
      <p:sp>
        <p:nvSpPr>
          <p:cNvPr id="29701" name="TextBox 10"/>
          <p:cNvSpPr txBox="1">
            <a:spLocks noChangeArrowheads="1"/>
          </p:cNvSpPr>
          <p:nvPr/>
        </p:nvSpPr>
        <p:spPr bwMode="auto">
          <a:xfrm>
            <a:off x="0" y="381000"/>
            <a:ext cx="9144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Calibri" pitchFamily="34" charset="0"/>
              </a:rPr>
              <a:t>31. Which cell is going to gain water?</a:t>
            </a:r>
          </a:p>
          <a:p>
            <a:r>
              <a:rPr lang="en-US" sz="4400">
                <a:solidFill>
                  <a:schemeClr val="accent2"/>
                </a:solidFill>
                <a:latin typeface="Calibri" pitchFamily="34" charset="0"/>
              </a:rPr>
              <a:t>Cell 3</a:t>
            </a:r>
          </a:p>
          <a:p>
            <a:r>
              <a:rPr lang="en-US" sz="2800">
                <a:latin typeface="Calibri" pitchFamily="34" charset="0"/>
              </a:rPr>
              <a:t>32. Which cell is in a hypertonic solution?</a:t>
            </a:r>
          </a:p>
          <a:p>
            <a:r>
              <a:rPr lang="en-US" sz="4400">
                <a:solidFill>
                  <a:schemeClr val="accent2"/>
                </a:solidFill>
                <a:latin typeface="Calibri" pitchFamily="34" charset="0"/>
              </a:rPr>
              <a:t>Cell 1</a:t>
            </a:r>
          </a:p>
        </p:txBody>
      </p:sp>
      <p:sp>
        <p:nvSpPr>
          <p:cNvPr id="31750" name="TextBox 11"/>
          <p:cNvSpPr txBox="1">
            <a:spLocks noChangeArrowheads="1"/>
          </p:cNvSpPr>
          <p:nvPr/>
        </p:nvSpPr>
        <p:spPr bwMode="auto">
          <a:xfrm>
            <a:off x="304800" y="5257800"/>
            <a:ext cx="2133600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800">
                <a:latin typeface="Calibri" pitchFamily="34" charset="0"/>
              </a:rPr>
              <a:t>Cell 1</a:t>
            </a:r>
          </a:p>
        </p:txBody>
      </p:sp>
      <p:sp>
        <p:nvSpPr>
          <p:cNvPr id="31751" name="TextBox 12"/>
          <p:cNvSpPr txBox="1">
            <a:spLocks noChangeArrowheads="1"/>
          </p:cNvSpPr>
          <p:nvPr/>
        </p:nvSpPr>
        <p:spPr bwMode="auto">
          <a:xfrm>
            <a:off x="3505200" y="5257800"/>
            <a:ext cx="2057400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800">
                <a:latin typeface="Calibri" pitchFamily="34" charset="0"/>
              </a:rPr>
              <a:t>Cell 2</a:t>
            </a:r>
          </a:p>
        </p:txBody>
      </p:sp>
      <p:sp>
        <p:nvSpPr>
          <p:cNvPr id="31752" name="TextBox 13"/>
          <p:cNvSpPr txBox="1">
            <a:spLocks noChangeArrowheads="1"/>
          </p:cNvSpPr>
          <p:nvPr/>
        </p:nvSpPr>
        <p:spPr bwMode="auto">
          <a:xfrm>
            <a:off x="6629400" y="5257800"/>
            <a:ext cx="1905000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800">
                <a:latin typeface="Calibri" pitchFamily="34" charset="0"/>
              </a:rPr>
              <a:t>Cell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7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7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668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</a:rPr>
              <a:t>Rules of the game</a:t>
            </a:r>
            <a:endParaRPr lang="en-US" dirty="0">
              <a:solidFill>
                <a:schemeClr val="accent5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991600" cy="5638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3000" smtClean="0"/>
              <a:t>You will be working with your table partners. </a:t>
            </a:r>
          </a:p>
          <a:p>
            <a:pPr eaLnBrk="1" hangingPunct="1">
              <a:lnSpc>
                <a:spcPct val="80000"/>
              </a:lnSpc>
            </a:pPr>
            <a:r>
              <a:rPr lang="en-US" sz="3000" smtClean="0"/>
              <a:t>You’ll be shown set of 4 or 5 questions. Together write your answers on the board. Make sure you write down the question number. (Take turns writing)</a:t>
            </a:r>
          </a:p>
          <a:p>
            <a:pPr eaLnBrk="1" hangingPunct="1">
              <a:lnSpc>
                <a:spcPct val="80000"/>
              </a:lnSpc>
            </a:pPr>
            <a:r>
              <a:rPr lang="en-US" sz="3000" smtClean="0"/>
              <a:t>4 minutes to answer each set of quest. 2 points each.</a:t>
            </a:r>
          </a:p>
          <a:p>
            <a:pPr eaLnBrk="1" hangingPunct="1">
              <a:lnSpc>
                <a:spcPct val="80000"/>
              </a:lnSpc>
            </a:pPr>
            <a:r>
              <a:rPr lang="en-US" sz="3000" smtClean="0"/>
              <a:t>Raise your board once you think you’ve got the right answers. I will check. Points for questions answered correctly (I must be able to read your answers). And we’ll go over them out loud.</a:t>
            </a:r>
          </a:p>
          <a:p>
            <a:pPr eaLnBrk="1" hangingPunct="1">
              <a:lnSpc>
                <a:spcPct val="80000"/>
              </a:lnSpc>
            </a:pPr>
            <a:r>
              <a:rPr lang="en-US" sz="3000" smtClean="0"/>
              <a:t>Questions you have incorrect will be given to rest of the class (NOT YOUR GROUP) to answer again..must write the answer again after I ask it.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en-US" sz="27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55626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z="3500" smtClean="0"/>
              <a:t>33. If a red blood cell that contains 75% H</a:t>
            </a:r>
            <a:r>
              <a:rPr lang="en-US" sz="3500" baseline="-25000" smtClean="0"/>
              <a:t>2</a:t>
            </a:r>
            <a:r>
              <a:rPr lang="en-US" sz="3500" smtClean="0"/>
              <a:t>O is placed in an environment with 85% H</a:t>
            </a:r>
            <a:r>
              <a:rPr lang="en-US" sz="3500" baseline="-25000" smtClean="0"/>
              <a:t>2</a:t>
            </a:r>
            <a:r>
              <a:rPr lang="en-US" sz="3500" smtClean="0"/>
              <a:t>O, which direction is water going to move? </a:t>
            </a:r>
          </a:p>
          <a:p>
            <a:pPr eaLnBrk="1" hangingPunct="1">
              <a:buFont typeface="Arial" charset="0"/>
              <a:buNone/>
            </a:pPr>
            <a:r>
              <a:rPr lang="en-US" sz="3500" smtClean="0"/>
              <a:t>34. What do the sodium-potassium pump and facilitated diffusion have in common?</a:t>
            </a:r>
          </a:p>
          <a:p>
            <a:pPr eaLnBrk="1" hangingPunct="1">
              <a:buFont typeface="Arial" charset="0"/>
              <a:buNone/>
            </a:pPr>
            <a:r>
              <a:rPr lang="en-US" sz="3500" smtClean="0"/>
              <a:t>35. List the 3 forms of active transport we learned.</a:t>
            </a:r>
          </a:p>
          <a:p>
            <a:pPr eaLnBrk="1" hangingPunct="1">
              <a:buFont typeface="Arial" charset="0"/>
              <a:buNone/>
            </a:pPr>
            <a:r>
              <a:rPr lang="en-US" sz="3500" smtClean="0"/>
              <a:t>36. In the egg demo, water continued to diffuse into the cell membrane and the egg grew until what was established?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57912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z="2800" smtClean="0"/>
              <a:t>33</a:t>
            </a:r>
            <a:r>
              <a:rPr lang="en-US" sz="2400" smtClean="0"/>
              <a:t>. If a red blood cell that contains 75% H</a:t>
            </a:r>
            <a:r>
              <a:rPr lang="en-US" sz="2400" baseline="-25000" smtClean="0"/>
              <a:t>2</a:t>
            </a:r>
            <a:r>
              <a:rPr lang="en-US" sz="2400" smtClean="0"/>
              <a:t>O is placed in an environment with 85% H</a:t>
            </a:r>
            <a:r>
              <a:rPr lang="en-US" sz="2400" baseline="-25000" smtClean="0"/>
              <a:t>2</a:t>
            </a:r>
            <a:r>
              <a:rPr lang="en-US" sz="2400" smtClean="0"/>
              <a:t>O, which direction is water going to move? </a:t>
            </a:r>
          </a:p>
          <a:p>
            <a:pPr eaLnBrk="1" hangingPunct="1">
              <a:buFont typeface="Arial" charset="0"/>
              <a:buNone/>
            </a:pPr>
            <a:r>
              <a:rPr lang="en-US" sz="4000" smtClean="0">
                <a:solidFill>
                  <a:schemeClr val="accent2"/>
                </a:solidFill>
              </a:rPr>
              <a:t>Into cell</a:t>
            </a:r>
          </a:p>
          <a:p>
            <a:pPr eaLnBrk="1" hangingPunct="1">
              <a:buFont typeface="Arial" charset="0"/>
              <a:buNone/>
            </a:pPr>
            <a:r>
              <a:rPr lang="en-US" sz="2800" smtClean="0"/>
              <a:t>34. </a:t>
            </a:r>
            <a:r>
              <a:rPr lang="en-US" sz="2400" smtClean="0"/>
              <a:t>What do the sodium-potassium pump and facilitated diffusion have in common?</a:t>
            </a:r>
          </a:p>
          <a:p>
            <a:pPr eaLnBrk="1" hangingPunct="1">
              <a:buFont typeface="Arial" charset="0"/>
              <a:buNone/>
            </a:pPr>
            <a:r>
              <a:rPr lang="en-US" sz="4000" smtClean="0">
                <a:solidFill>
                  <a:schemeClr val="accent2"/>
                </a:solidFill>
              </a:rPr>
              <a:t>Carrier proteins</a:t>
            </a:r>
          </a:p>
          <a:p>
            <a:pPr eaLnBrk="1" hangingPunct="1">
              <a:buFont typeface="Arial" charset="0"/>
              <a:buNone/>
            </a:pPr>
            <a:r>
              <a:rPr lang="en-US" sz="2800" smtClean="0"/>
              <a:t>35. List the 3 forms of active transport we learned.</a:t>
            </a:r>
          </a:p>
          <a:p>
            <a:pPr eaLnBrk="1" hangingPunct="1">
              <a:buFont typeface="Arial" charset="0"/>
              <a:buNone/>
            </a:pPr>
            <a:r>
              <a:rPr lang="en-US" sz="3600" smtClean="0">
                <a:solidFill>
                  <a:schemeClr val="accent2"/>
                </a:solidFill>
              </a:rPr>
              <a:t>Endocytosis, exocytosis, sodium-potasium pump</a:t>
            </a:r>
          </a:p>
          <a:p>
            <a:pPr eaLnBrk="1" hangingPunct="1">
              <a:buFont typeface="Arial" charset="0"/>
              <a:buNone/>
            </a:pPr>
            <a:r>
              <a:rPr lang="en-US" sz="2800" smtClean="0"/>
              <a:t>36</a:t>
            </a:r>
            <a:r>
              <a:rPr lang="en-US" sz="2400" smtClean="0"/>
              <a:t>. In the egg demo, water continued to diffuse into the cell membrane and the egg grew until what was established?</a:t>
            </a:r>
          </a:p>
          <a:p>
            <a:pPr eaLnBrk="1" hangingPunct="1">
              <a:buFont typeface="Arial" charset="0"/>
              <a:buNone/>
            </a:pPr>
            <a:r>
              <a:rPr lang="en-US" sz="4000" smtClean="0">
                <a:solidFill>
                  <a:schemeClr val="accent2"/>
                </a:solidFill>
              </a:rPr>
              <a:t>equilibrium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8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8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8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48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48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3"/>
          <p:cNvSpPr>
            <a:spLocks noGrp="1"/>
          </p:cNvSpPr>
          <p:nvPr>
            <p:ph type="body" idx="1"/>
          </p:nvPr>
        </p:nvSpPr>
        <p:spPr>
          <a:xfrm>
            <a:off x="457200" y="228600"/>
            <a:ext cx="8458200" cy="6629400"/>
          </a:xfrm>
        </p:spPr>
        <p:txBody>
          <a:bodyPr/>
          <a:lstStyle/>
          <a:p>
            <a:pPr eaLnBrk="1" hangingPunct="1"/>
            <a:r>
              <a:rPr lang="en-US" sz="3600" smtClean="0"/>
              <a:t>Think about our diffusion demo/lab that we did in class </a:t>
            </a:r>
            <a:r>
              <a:rPr lang="en-US" sz="3600" smtClean="0">
                <a:solidFill>
                  <a:schemeClr val="accent2"/>
                </a:solidFill>
              </a:rPr>
              <a:t>(BONUS 3 points each)</a:t>
            </a:r>
          </a:p>
          <a:p>
            <a:pPr eaLnBrk="1" hangingPunct="1">
              <a:buFont typeface="Arial" charset="0"/>
              <a:buNone/>
            </a:pPr>
            <a:r>
              <a:rPr lang="en-US" sz="3600" smtClean="0"/>
              <a:t>37. Was the bag or beaker more concentrated with iodine?</a:t>
            </a:r>
          </a:p>
          <a:p>
            <a:pPr eaLnBrk="1" hangingPunct="1">
              <a:buFont typeface="Arial" charset="0"/>
              <a:buNone/>
            </a:pPr>
            <a:r>
              <a:rPr lang="en-US" sz="3600" smtClean="0"/>
              <a:t>38. If the bag was permeable to the iodine, which way would the iodine move, in or out of the bag?</a:t>
            </a:r>
          </a:p>
          <a:p>
            <a:pPr eaLnBrk="1" hangingPunct="1">
              <a:buFont typeface="Arial" charset="0"/>
              <a:buNone/>
            </a:pPr>
            <a:r>
              <a:rPr lang="en-US" sz="3600" smtClean="0"/>
              <a:t>39. Based on our observations, which substance moved, the iodine or starch?</a:t>
            </a:r>
          </a:p>
          <a:p>
            <a:pPr eaLnBrk="1" hangingPunct="1">
              <a:buFont typeface="Arial" charset="0"/>
              <a:buNone/>
            </a:pPr>
            <a:r>
              <a:rPr lang="en-US" sz="3600" smtClean="0"/>
              <a:t>40. How do you know this, what happened?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228600"/>
            <a:ext cx="8458200" cy="6629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600" smtClean="0">
                <a:solidFill>
                  <a:schemeClr val="accent2"/>
                </a:solidFill>
              </a:rPr>
              <a:t>(BONUS 3 points each)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z="2800" smtClean="0"/>
              <a:t>37. Was the bag or beaker more concentrated with iodine?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z="4400" smtClean="0">
                <a:solidFill>
                  <a:schemeClr val="accent2"/>
                </a:solidFill>
              </a:rPr>
              <a:t>beaker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z="2800" smtClean="0"/>
              <a:t>38. If the bag was permeable to the iodine, which way would the iodine move, in or out of the bag?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z="4400" smtClean="0">
                <a:solidFill>
                  <a:schemeClr val="accent2"/>
                </a:solidFill>
              </a:rPr>
              <a:t>in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z="2800" smtClean="0"/>
              <a:t>39. Based on our observations, which substance moved, the iodine or starch?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z="4400" smtClean="0">
                <a:solidFill>
                  <a:schemeClr val="accent2"/>
                </a:solidFill>
              </a:rPr>
              <a:t>iodine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z="2800" smtClean="0"/>
              <a:t>40. How do you know this, what happened?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z="4400" smtClean="0">
                <a:solidFill>
                  <a:schemeClr val="accent2"/>
                </a:solidFill>
              </a:rPr>
              <a:t>It turned purple inside the bag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8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8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8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8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8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58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172200"/>
          </a:xfrm>
        </p:spPr>
        <p:txBody>
          <a:bodyPr/>
          <a:lstStyle/>
          <a:p>
            <a:pPr marL="514350" indent="-514350" eaLnBrk="1" hangingPunct="1">
              <a:buFont typeface="Arial" charset="0"/>
              <a:buAutoNum type="arabicPeriod"/>
            </a:pPr>
            <a:r>
              <a:rPr lang="en-US" sz="4400" smtClean="0"/>
              <a:t>In order to stay alive, cells must maintain..?</a:t>
            </a:r>
          </a:p>
          <a:p>
            <a:pPr marL="514350" indent="-514350" eaLnBrk="1" hangingPunct="1">
              <a:buFont typeface="Arial" charset="0"/>
              <a:buAutoNum type="arabicPeriod"/>
            </a:pPr>
            <a:r>
              <a:rPr lang="en-US" sz="4400" smtClean="0"/>
              <a:t>What does selectively permeable mean?</a:t>
            </a:r>
          </a:p>
          <a:p>
            <a:pPr marL="514350" indent="-514350" eaLnBrk="1" hangingPunct="1">
              <a:buFont typeface="Arial" charset="0"/>
              <a:buAutoNum type="arabicPeriod"/>
            </a:pPr>
            <a:r>
              <a:rPr lang="en-US" sz="4400" smtClean="0"/>
              <a:t>What are the three forms of passive transport we learned about?</a:t>
            </a:r>
          </a:p>
          <a:p>
            <a:pPr marL="514350" indent="-514350" eaLnBrk="1" hangingPunct="1">
              <a:buFont typeface="Arial" charset="0"/>
              <a:buAutoNum type="arabicPeriod"/>
            </a:pPr>
            <a:r>
              <a:rPr lang="en-US" sz="4400" smtClean="0"/>
              <a:t>What is it called when ink is dispersed in a beaker of water?</a:t>
            </a:r>
          </a:p>
          <a:p>
            <a:pPr marL="514350" indent="-514350" eaLnBrk="1" hangingPunct="1">
              <a:buFont typeface="Arial" charset="0"/>
              <a:buAutoNum type="arabicPeriod"/>
            </a:pPr>
            <a:endParaRPr lang="en-US" smtClean="0"/>
          </a:p>
          <a:p>
            <a:pPr marL="514350" indent="-514350" eaLnBrk="1" hangingPunct="1">
              <a:buFont typeface="Arial" charset="0"/>
              <a:buNone/>
            </a:pPr>
            <a:endParaRPr lang="en-US" smtClean="0"/>
          </a:p>
          <a:p>
            <a:pPr marL="514350" indent="-514350" eaLnBrk="1" hangingPunct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172200"/>
          </a:xfrm>
        </p:spPr>
        <p:txBody>
          <a:bodyPr/>
          <a:lstStyle/>
          <a:p>
            <a:pPr marL="514350" indent="-514350" eaLnBrk="1" hangingPunct="1">
              <a:buFont typeface="Arial" charset="0"/>
              <a:buAutoNum type="arabicPeriod"/>
            </a:pPr>
            <a:r>
              <a:rPr lang="en-US" sz="2800" smtClean="0"/>
              <a:t>In order to stay alive, cells must maintain..?</a:t>
            </a:r>
          </a:p>
          <a:p>
            <a:pPr marL="514350" indent="-514350" eaLnBrk="1" hangingPunct="1">
              <a:buFont typeface="Arial" charset="0"/>
              <a:buNone/>
            </a:pPr>
            <a:r>
              <a:rPr lang="en-US" sz="4400" smtClean="0"/>
              <a:t> </a:t>
            </a:r>
            <a:r>
              <a:rPr lang="en-US" sz="4400" smtClean="0">
                <a:solidFill>
                  <a:schemeClr val="accent2"/>
                </a:solidFill>
              </a:rPr>
              <a:t>homeostasis</a:t>
            </a:r>
          </a:p>
          <a:p>
            <a:pPr marL="514350" indent="-514350" eaLnBrk="1" hangingPunct="1">
              <a:buFont typeface="Arial" charset="0"/>
              <a:buNone/>
            </a:pPr>
            <a:r>
              <a:rPr lang="en-US" sz="2800" smtClean="0"/>
              <a:t>2. What does selectively permeable mean?</a:t>
            </a:r>
          </a:p>
          <a:p>
            <a:pPr marL="514350" indent="-514350" eaLnBrk="1" hangingPunct="1">
              <a:buFont typeface="Arial" charset="0"/>
              <a:buNone/>
            </a:pPr>
            <a:r>
              <a:rPr lang="en-US" sz="4400" smtClean="0">
                <a:solidFill>
                  <a:schemeClr val="accent2"/>
                </a:solidFill>
              </a:rPr>
              <a:t>Allows certain materials to pass through</a:t>
            </a:r>
          </a:p>
          <a:p>
            <a:pPr marL="514350" indent="-514350" eaLnBrk="1" hangingPunct="1">
              <a:buFont typeface="Arial" charset="0"/>
              <a:buNone/>
            </a:pPr>
            <a:r>
              <a:rPr lang="en-US" sz="2800" smtClean="0"/>
              <a:t>3. What are the three forms of passive transport we learned about?</a:t>
            </a:r>
          </a:p>
          <a:p>
            <a:pPr marL="514350" indent="-514350" eaLnBrk="1" hangingPunct="1">
              <a:buFont typeface="Arial" charset="0"/>
              <a:buNone/>
            </a:pPr>
            <a:r>
              <a:rPr lang="en-US" sz="4400" smtClean="0">
                <a:solidFill>
                  <a:schemeClr val="accent2"/>
                </a:solidFill>
              </a:rPr>
              <a:t>Osmosis, diffusion , facilitated diffuson</a:t>
            </a:r>
            <a:endParaRPr lang="en-US" sz="2800" smtClean="0">
              <a:solidFill>
                <a:schemeClr val="accent2"/>
              </a:solidFill>
            </a:endParaRPr>
          </a:p>
          <a:p>
            <a:pPr marL="514350" indent="-514350" eaLnBrk="1" hangingPunct="1">
              <a:buFont typeface="Arial" charset="0"/>
              <a:buNone/>
            </a:pPr>
            <a:r>
              <a:rPr lang="en-US" sz="2800" smtClean="0"/>
              <a:t>4. What is it called when ink is dispersed in a beaker of water?</a:t>
            </a:r>
          </a:p>
          <a:p>
            <a:pPr marL="514350" indent="-514350" eaLnBrk="1" hangingPunct="1">
              <a:buFont typeface="Arial" charset="0"/>
              <a:buNone/>
            </a:pPr>
            <a:r>
              <a:rPr lang="en-US" sz="4400" smtClean="0">
                <a:solidFill>
                  <a:schemeClr val="accent2"/>
                </a:solidFill>
              </a:rPr>
              <a:t>diffusion</a:t>
            </a:r>
          </a:p>
          <a:p>
            <a:pPr marL="514350" indent="-514350" eaLnBrk="1" hangingPunct="1">
              <a:buFont typeface="Arial" charset="0"/>
              <a:buNone/>
            </a:pPr>
            <a:endParaRPr lang="en-US" sz="4400" smtClean="0">
              <a:solidFill>
                <a:schemeClr val="accent2"/>
              </a:solidFill>
            </a:endParaRPr>
          </a:p>
          <a:p>
            <a:pPr marL="514350" indent="-514350" eaLnBrk="1" hangingPunct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6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6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6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6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54102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z="4300" smtClean="0"/>
              <a:t>5. True/False. Exocytosis is a type of active transport. If false, give the correct answer.</a:t>
            </a:r>
          </a:p>
          <a:p>
            <a:pPr eaLnBrk="1" hangingPunct="1">
              <a:buFont typeface="Arial" charset="0"/>
              <a:buNone/>
            </a:pPr>
            <a:r>
              <a:rPr lang="en-US" sz="4300" smtClean="0"/>
              <a:t>6.If a plant is placed in a hypertonic solution, what will happen to its cells?</a:t>
            </a:r>
          </a:p>
          <a:p>
            <a:pPr eaLnBrk="1" hangingPunct="1">
              <a:buFont typeface="Arial" charset="0"/>
              <a:buNone/>
            </a:pPr>
            <a:r>
              <a:rPr lang="en-US" sz="4300" smtClean="0"/>
              <a:t>7. What type of transport is the entering of water into a cell?</a:t>
            </a:r>
          </a:p>
          <a:p>
            <a:pPr eaLnBrk="1" hangingPunct="1">
              <a:buFont typeface="Arial" charset="0"/>
              <a:buNone/>
            </a:pPr>
            <a:r>
              <a:rPr lang="en-US" sz="4300" smtClean="0"/>
              <a:t>8. What is this process (from #7) called?</a:t>
            </a:r>
          </a:p>
          <a:p>
            <a:pPr eaLnBrk="1" hangingPunct="1">
              <a:buFont typeface="Arial" charset="0"/>
              <a:buNone/>
            </a:pPr>
            <a:endParaRPr lang="en-US" sz="4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54102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z="4300" smtClean="0"/>
              <a:t>5. </a:t>
            </a:r>
            <a:r>
              <a:rPr lang="en-US" sz="2400" smtClean="0"/>
              <a:t>True/False. Exocytosis is a type of active transport. If false, give the correct answer.</a:t>
            </a:r>
          </a:p>
          <a:p>
            <a:pPr eaLnBrk="1" hangingPunct="1">
              <a:buFont typeface="Arial" charset="0"/>
              <a:buNone/>
            </a:pPr>
            <a:r>
              <a:rPr lang="en-US" sz="4400" smtClean="0">
                <a:solidFill>
                  <a:schemeClr val="accent2"/>
                </a:solidFill>
              </a:rPr>
              <a:t>True</a:t>
            </a:r>
          </a:p>
          <a:p>
            <a:pPr eaLnBrk="1" hangingPunct="1">
              <a:buFont typeface="Arial" charset="0"/>
              <a:buNone/>
            </a:pPr>
            <a:r>
              <a:rPr lang="en-US" sz="2400" smtClean="0"/>
              <a:t>6.If a plant is placed in a hypertonic solution, what will happen to its cells?</a:t>
            </a:r>
          </a:p>
          <a:p>
            <a:pPr eaLnBrk="1" hangingPunct="1">
              <a:buFont typeface="Arial" charset="0"/>
              <a:buNone/>
            </a:pPr>
            <a:r>
              <a:rPr lang="en-US" sz="4400" smtClean="0">
                <a:solidFill>
                  <a:schemeClr val="accent2"/>
                </a:solidFill>
              </a:rPr>
              <a:t>Shrink, shrivel </a:t>
            </a:r>
          </a:p>
          <a:p>
            <a:pPr eaLnBrk="1" hangingPunct="1">
              <a:buFont typeface="Arial" charset="0"/>
              <a:buNone/>
            </a:pPr>
            <a:r>
              <a:rPr lang="en-US" sz="2400" smtClean="0"/>
              <a:t>7. What type of transport is the entering of water into a cell?</a:t>
            </a:r>
          </a:p>
          <a:p>
            <a:pPr eaLnBrk="1" hangingPunct="1">
              <a:buFont typeface="Arial" charset="0"/>
              <a:buNone/>
            </a:pPr>
            <a:r>
              <a:rPr lang="en-US" sz="4400" smtClean="0">
                <a:solidFill>
                  <a:schemeClr val="accent2"/>
                </a:solidFill>
              </a:rPr>
              <a:t>Passive transport</a:t>
            </a:r>
          </a:p>
          <a:p>
            <a:pPr eaLnBrk="1" hangingPunct="1">
              <a:buFont typeface="Arial" charset="0"/>
              <a:buNone/>
            </a:pPr>
            <a:r>
              <a:rPr lang="en-US" sz="2400" smtClean="0"/>
              <a:t>8. What is this process (from #7) called</a:t>
            </a:r>
            <a:r>
              <a:rPr lang="en-US" sz="4300" smtClean="0"/>
              <a:t>?</a:t>
            </a:r>
          </a:p>
          <a:p>
            <a:pPr eaLnBrk="1" hangingPunct="1">
              <a:buFont typeface="Arial" charset="0"/>
              <a:buNone/>
            </a:pPr>
            <a:r>
              <a:rPr lang="en-US" sz="4400" smtClean="0">
                <a:solidFill>
                  <a:schemeClr val="accent2"/>
                </a:solidFill>
              </a:rPr>
              <a:t>osmosis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6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6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6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6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458200" cy="6248400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000" dirty="0" smtClean="0"/>
              <a:t>9. How do sugar molecules pass through the cell membrane?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000" dirty="0" smtClean="0"/>
              <a:t>10. How do molecules move in diffusion?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000" dirty="0" smtClean="0"/>
              <a:t>11. True/False. In active transport molecules move with their concentration gradient. If false, correct it. 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000" dirty="0" smtClean="0"/>
              <a:t>12. Which of the following requires energy: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000" dirty="0" smtClean="0"/>
              <a:t>	diffusion, endocytosis, active transport, sodium-potassium pump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228600"/>
            <a:ext cx="9144000" cy="66294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z="2800" smtClean="0"/>
              <a:t>9. How do sugar molecules pass through the cell membrane?</a:t>
            </a:r>
          </a:p>
          <a:p>
            <a:pPr eaLnBrk="1" hangingPunct="1">
              <a:buFont typeface="Arial" charset="0"/>
              <a:buNone/>
            </a:pPr>
            <a:r>
              <a:rPr lang="en-US" sz="4400" smtClean="0">
                <a:solidFill>
                  <a:schemeClr val="accent2"/>
                </a:solidFill>
              </a:rPr>
              <a:t>Facilitated Diffusion </a:t>
            </a:r>
            <a:r>
              <a:rPr lang="en-US" sz="3600" smtClean="0">
                <a:solidFill>
                  <a:schemeClr val="accent2"/>
                </a:solidFill>
              </a:rPr>
              <a:t>with carrier protein</a:t>
            </a:r>
          </a:p>
          <a:p>
            <a:pPr eaLnBrk="1" hangingPunct="1">
              <a:buFont typeface="Arial" charset="0"/>
              <a:buNone/>
            </a:pPr>
            <a:r>
              <a:rPr lang="en-US" sz="2800" smtClean="0"/>
              <a:t>10. How do molecules move in diffusion?</a:t>
            </a:r>
          </a:p>
          <a:p>
            <a:pPr eaLnBrk="1" hangingPunct="1">
              <a:buFont typeface="Arial" charset="0"/>
              <a:buNone/>
            </a:pPr>
            <a:r>
              <a:rPr lang="en-US" sz="4400" smtClean="0">
                <a:solidFill>
                  <a:schemeClr val="accent2"/>
                </a:solidFill>
              </a:rPr>
              <a:t>high to low concentration</a:t>
            </a:r>
          </a:p>
          <a:p>
            <a:pPr eaLnBrk="1" hangingPunct="1">
              <a:buFont typeface="Arial" charset="0"/>
              <a:buNone/>
            </a:pPr>
            <a:r>
              <a:rPr lang="en-US" sz="2800" smtClean="0"/>
              <a:t>11. True/False. In active transport molecules move with their concentration gradient. If false, correct it.  </a:t>
            </a:r>
          </a:p>
          <a:p>
            <a:pPr eaLnBrk="1" hangingPunct="1">
              <a:buFont typeface="Arial" charset="0"/>
              <a:buNone/>
            </a:pPr>
            <a:r>
              <a:rPr lang="en-US" sz="4400" smtClean="0">
                <a:solidFill>
                  <a:schemeClr val="accent2"/>
                </a:solidFill>
              </a:rPr>
              <a:t>False, against it</a:t>
            </a:r>
          </a:p>
          <a:p>
            <a:pPr eaLnBrk="1" hangingPunct="1">
              <a:buFont typeface="Arial" charset="0"/>
              <a:buNone/>
            </a:pPr>
            <a:r>
              <a:rPr lang="en-US" sz="2800" smtClean="0"/>
              <a:t>12. Which of the following requires energy:</a:t>
            </a:r>
          </a:p>
          <a:p>
            <a:pPr eaLnBrk="1" hangingPunct="1">
              <a:buFont typeface="Arial" charset="0"/>
              <a:buNone/>
            </a:pPr>
            <a:r>
              <a:rPr lang="en-US" sz="4400" smtClean="0">
                <a:solidFill>
                  <a:schemeClr val="accent2"/>
                </a:solidFill>
              </a:rPr>
              <a:t>Endocytosis, active transport, sodium-potassium pump </a:t>
            </a:r>
          </a:p>
          <a:p>
            <a:pPr eaLnBrk="1" hangingPunct="1">
              <a:buFont typeface="Arial" charset="0"/>
              <a:buNone/>
            </a:pPr>
            <a:endParaRPr lang="en-US" sz="4400" smtClean="0">
              <a:solidFill>
                <a:schemeClr val="accent2"/>
              </a:solidFill>
            </a:endParaRPr>
          </a:p>
          <a:p>
            <a:pPr eaLnBrk="1" hangingPunct="1">
              <a:buFont typeface="Arial" charset="0"/>
              <a:buNone/>
            </a:pPr>
            <a:r>
              <a:rPr lang="en-US" sz="2800" smtClean="0"/>
              <a:t> </a:t>
            </a:r>
          </a:p>
          <a:p>
            <a:pPr eaLnBrk="1" hangingPunct="1">
              <a:buFont typeface="Arial" charset="0"/>
              <a:buNone/>
            </a:pPr>
            <a:r>
              <a:rPr lang="en-US" sz="3700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40386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z="3800" smtClean="0"/>
              <a:t>13. What is shown in the picture below?</a:t>
            </a:r>
          </a:p>
          <a:p>
            <a:pPr eaLnBrk="1" hangingPunct="1">
              <a:buFont typeface="Arial" charset="0"/>
              <a:buNone/>
            </a:pPr>
            <a:endParaRPr lang="en-US" sz="3800" smtClean="0"/>
          </a:p>
          <a:p>
            <a:pPr eaLnBrk="1" hangingPunct="1">
              <a:buFont typeface="Arial" charset="0"/>
              <a:buNone/>
            </a:pPr>
            <a:endParaRPr lang="en-US" sz="3800" smtClean="0"/>
          </a:p>
          <a:p>
            <a:pPr eaLnBrk="1" hangingPunct="1">
              <a:buFont typeface="Arial" charset="0"/>
              <a:buNone/>
            </a:pPr>
            <a:endParaRPr lang="en-US" sz="3800" smtClean="0"/>
          </a:p>
          <a:p>
            <a:pPr eaLnBrk="1" hangingPunct="1">
              <a:buFont typeface="Arial" charset="0"/>
              <a:buNone/>
            </a:pPr>
            <a:r>
              <a:rPr lang="en-US" sz="3800" smtClean="0"/>
              <a:t>14. What is it made of?</a:t>
            </a:r>
          </a:p>
          <a:p>
            <a:pPr eaLnBrk="1" hangingPunct="1">
              <a:buFont typeface="Arial" charset="0"/>
              <a:buNone/>
            </a:pPr>
            <a:r>
              <a:rPr lang="en-US" sz="3800" smtClean="0"/>
              <a:t>15. What is labeled #2?</a:t>
            </a:r>
          </a:p>
          <a:p>
            <a:pPr eaLnBrk="1" hangingPunct="1">
              <a:buFont typeface="Arial" charset="0"/>
              <a:buNone/>
            </a:pPr>
            <a:r>
              <a:rPr lang="en-US" sz="3800" smtClean="0"/>
              <a:t>16. What are the proteins that act like selective passageways for solutes in/out of the membrane called?</a:t>
            </a:r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  <p:pic>
        <p:nvPicPr>
          <p:cNvPr id="21506" name="Picture 5" descr="C:\Users\Myriam\Pictures\cell membrane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533400"/>
            <a:ext cx="7543800" cy="237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700</TotalTime>
  <Words>1205</Words>
  <Application>Microsoft Office PowerPoint</Application>
  <PresentationFormat>On-screen Show (4:3)</PresentationFormat>
  <Paragraphs>145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Comic Sans MS</vt:lpstr>
      <vt:lpstr>Aharoni</vt:lpstr>
      <vt:lpstr>Office Theme</vt:lpstr>
      <vt:lpstr>Cell Transport Review</vt:lpstr>
      <vt:lpstr>Rules of the game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Cell Transport</dc:title>
  <dc:creator>Myriam</dc:creator>
  <cp:lastModifiedBy>defuser</cp:lastModifiedBy>
  <cp:revision>71</cp:revision>
  <dcterms:created xsi:type="dcterms:W3CDTF">2010-11-21T12:44:28Z</dcterms:created>
  <dcterms:modified xsi:type="dcterms:W3CDTF">2012-11-07T14:05:36Z</dcterms:modified>
</cp:coreProperties>
</file>