
<file path=[Content_Types].xml><?xml version="1.0" encoding="utf-8"?>
<Types xmlns="http://schemas.openxmlformats.org/package/2006/content-types">
  <Default Extension="png" ContentType="image/png"/>
  <Default Extension="mp3" ContentType="audio/unknown"/>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1"/>
  </p:sldMasterIdLst>
  <p:notesMasterIdLst>
    <p:notesMasterId r:id="rId57"/>
  </p:notesMasterIdLst>
  <p:sldIdLst>
    <p:sldId id="256" r:id="rId2"/>
    <p:sldId id="257" r:id="rId3"/>
    <p:sldId id="263" r:id="rId4"/>
    <p:sldId id="264" r:id="rId5"/>
    <p:sldId id="265" r:id="rId6"/>
    <p:sldId id="266" r:id="rId7"/>
    <p:sldId id="267" r:id="rId8"/>
    <p:sldId id="268" r:id="rId9"/>
    <p:sldId id="269" r:id="rId10"/>
    <p:sldId id="270" r:id="rId11"/>
    <p:sldId id="271" r:id="rId12"/>
    <p:sldId id="272" r:id="rId13"/>
    <p:sldId id="276" r:id="rId14"/>
    <p:sldId id="277" r:id="rId15"/>
    <p:sldId id="278" r:id="rId16"/>
    <p:sldId id="279" r:id="rId17"/>
    <p:sldId id="280" r:id="rId18"/>
    <p:sldId id="281" r:id="rId19"/>
    <p:sldId id="282" r:id="rId20"/>
    <p:sldId id="283" r:id="rId21"/>
    <p:sldId id="284" r:id="rId22"/>
    <p:sldId id="285" r:id="rId23"/>
    <p:sldId id="286" r:id="rId24"/>
    <p:sldId id="287" r:id="rId25"/>
    <p:sldId id="288" r:id="rId26"/>
    <p:sldId id="289" r:id="rId27"/>
    <p:sldId id="290" r:id="rId28"/>
    <p:sldId id="291" r:id="rId29"/>
    <p:sldId id="292" r:id="rId30"/>
    <p:sldId id="293" r:id="rId31"/>
    <p:sldId id="294" r:id="rId32"/>
    <p:sldId id="295" r:id="rId33"/>
    <p:sldId id="296" r:id="rId34"/>
    <p:sldId id="297" r:id="rId35"/>
    <p:sldId id="298" r:id="rId36"/>
    <p:sldId id="299" r:id="rId37"/>
    <p:sldId id="300" r:id="rId38"/>
    <p:sldId id="301" r:id="rId39"/>
    <p:sldId id="302" r:id="rId40"/>
    <p:sldId id="303" r:id="rId41"/>
    <p:sldId id="304" r:id="rId42"/>
    <p:sldId id="305" r:id="rId43"/>
    <p:sldId id="306" r:id="rId44"/>
    <p:sldId id="307" r:id="rId45"/>
    <p:sldId id="308" r:id="rId46"/>
    <p:sldId id="309" r:id="rId47"/>
    <p:sldId id="310" r:id="rId48"/>
    <p:sldId id="311" r:id="rId49"/>
    <p:sldId id="312" r:id="rId50"/>
    <p:sldId id="313" r:id="rId51"/>
    <p:sldId id="314" r:id="rId52"/>
    <p:sldId id="315" r:id="rId53"/>
    <p:sldId id="273" r:id="rId54"/>
    <p:sldId id="274" r:id="rId55"/>
    <p:sldId id="275" r:id="rId5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F2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94" d="100"/>
          <a:sy n="94" d="100"/>
        </p:scale>
        <p:origin x="174"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CBA02D3-74E9-174D-B413-ADDA3EC44DCC}" type="datetimeFigureOut">
              <a:rPr lang="en-US" smtClean="0"/>
              <a:t>10/26/2016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FF78F2A-A376-E24D-B7E2-49F0AB816C2E}" type="slidenum">
              <a:rPr lang="en-US" smtClean="0"/>
              <a:t>‹#›</a:t>
            </a:fld>
            <a:endParaRPr lang="en-US"/>
          </a:p>
        </p:txBody>
      </p:sp>
    </p:spTree>
    <p:extLst>
      <p:ext uri="{BB962C8B-B14F-4D97-AF65-F5344CB8AC3E}">
        <p14:creationId xmlns:p14="http://schemas.microsoft.com/office/powerpoint/2010/main" val="27908160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will have to move the</a:t>
            </a:r>
            <a:r>
              <a:rPr lang="en-US" baseline="0" dirty="0" smtClean="0"/>
              <a:t> Daily Double picture out of the way to write the question.  If you do not wish to have the Daily Double in the game, delete it and the sound clip (speaker) from this slide.  For a Daily Double, the contestant has to wager at least $5 and at most the highest point value of any player/team at that point in the game.  It is considered a True Daily Double if they wager all of their points and go “double </a:t>
            </a:r>
            <a:r>
              <a:rPr lang="en-US" baseline="0" smtClean="0"/>
              <a:t>or nothing”.</a:t>
            </a:r>
            <a:endParaRPr lang="en-US"/>
          </a:p>
        </p:txBody>
      </p:sp>
      <p:sp>
        <p:nvSpPr>
          <p:cNvPr id="4" name="Slide Number Placeholder 3"/>
          <p:cNvSpPr>
            <a:spLocks noGrp="1"/>
          </p:cNvSpPr>
          <p:nvPr>
            <p:ph type="sldNum" sz="quarter" idx="10"/>
          </p:nvPr>
        </p:nvSpPr>
        <p:spPr/>
        <p:txBody>
          <a:bodyPr/>
          <a:lstStyle/>
          <a:p>
            <a:fld id="{4FF78F2A-A376-E24D-B7E2-49F0AB816C2E}" type="slidenum">
              <a:rPr lang="en-US" smtClean="0"/>
              <a:t>29</a:t>
            </a:fld>
            <a:endParaRPr lang="en-US"/>
          </a:p>
        </p:txBody>
      </p:sp>
    </p:spTree>
    <p:extLst>
      <p:ext uri="{BB962C8B-B14F-4D97-AF65-F5344CB8AC3E}">
        <p14:creationId xmlns:p14="http://schemas.microsoft.com/office/powerpoint/2010/main" val="9613336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CFE646B-7154-D34F-ABF8-7C078666FD25}" type="datetimeFigureOut">
              <a:rPr lang="en-US" smtClean="0"/>
              <a:t>10/26/2016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5A560B-4A7A-2047-91EC-E1FDF98AD8D7}" type="slidenum">
              <a:rPr lang="en-US" smtClean="0"/>
              <a:t>‹#›</a:t>
            </a:fld>
            <a:endParaRPr lang="en-US"/>
          </a:p>
        </p:txBody>
      </p:sp>
    </p:spTree>
    <p:extLst>
      <p:ext uri="{BB962C8B-B14F-4D97-AF65-F5344CB8AC3E}">
        <p14:creationId xmlns:p14="http://schemas.microsoft.com/office/powerpoint/2010/main" val="16083242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FE646B-7154-D34F-ABF8-7C078666FD25}" type="datetimeFigureOut">
              <a:rPr lang="en-US" smtClean="0"/>
              <a:t>10/26/2016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5A560B-4A7A-2047-91EC-E1FDF98AD8D7}" type="slidenum">
              <a:rPr lang="en-US" smtClean="0"/>
              <a:t>‹#›</a:t>
            </a:fld>
            <a:endParaRPr lang="en-US"/>
          </a:p>
        </p:txBody>
      </p:sp>
    </p:spTree>
    <p:extLst>
      <p:ext uri="{BB962C8B-B14F-4D97-AF65-F5344CB8AC3E}">
        <p14:creationId xmlns:p14="http://schemas.microsoft.com/office/powerpoint/2010/main" val="11861372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FE646B-7154-D34F-ABF8-7C078666FD25}" type="datetimeFigureOut">
              <a:rPr lang="en-US" smtClean="0"/>
              <a:t>10/26/2016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5A560B-4A7A-2047-91EC-E1FDF98AD8D7}" type="slidenum">
              <a:rPr lang="en-US" smtClean="0"/>
              <a:t>‹#›</a:t>
            </a:fld>
            <a:endParaRPr lang="en-US"/>
          </a:p>
        </p:txBody>
      </p:sp>
    </p:spTree>
    <p:extLst>
      <p:ext uri="{BB962C8B-B14F-4D97-AF65-F5344CB8AC3E}">
        <p14:creationId xmlns:p14="http://schemas.microsoft.com/office/powerpoint/2010/main" val="955253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FE646B-7154-D34F-ABF8-7C078666FD25}" type="datetimeFigureOut">
              <a:rPr lang="en-US" smtClean="0"/>
              <a:t>10/26/2016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5A560B-4A7A-2047-91EC-E1FDF98AD8D7}" type="slidenum">
              <a:rPr lang="en-US" smtClean="0"/>
              <a:t>‹#›</a:t>
            </a:fld>
            <a:endParaRPr lang="en-US"/>
          </a:p>
        </p:txBody>
      </p:sp>
    </p:spTree>
    <p:extLst>
      <p:ext uri="{BB962C8B-B14F-4D97-AF65-F5344CB8AC3E}">
        <p14:creationId xmlns:p14="http://schemas.microsoft.com/office/powerpoint/2010/main" val="2923500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CFE646B-7154-D34F-ABF8-7C078666FD25}" type="datetimeFigureOut">
              <a:rPr lang="en-US" smtClean="0"/>
              <a:t>10/26/2016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5A560B-4A7A-2047-91EC-E1FDF98AD8D7}" type="slidenum">
              <a:rPr lang="en-US" smtClean="0"/>
              <a:t>‹#›</a:t>
            </a:fld>
            <a:endParaRPr lang="en-US"/>
          </a:p>
        </p:txBody>
      </p:sp>
    </p:spTree>
    <p:extLst>
      <p:ext uri="{BB962C8B-B14F-4D97-AF65-F5344CB8AC3E}">
        <p14:creationId xmlns:p14="http://schemas.microsoft.com/office/powerpoint/2010/main" val="13620082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CFE646B-7154-D34F-ABF8-7C078666FD25}" type="datetimeFigureOut">
              <a:rPr lang="en-US" smtClean="0"/>
              <a:t>10/26/2016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5A560B-4A7A-2047-91EC-E1FDF98AD8D7}" type="slidenum">
              <a:rPr lang="en-US" smtClean="0"/>
              <a:t>‹#›</a:t>
            </a:fld>
            <a:endParaRPr lang="en-US"/>
          </a:p>
        </p:txBody>
      </p:sp>
    </p:spTree>
    <p:extLst>
      <p:ext uri="{BB962C8B-B14F-4D97-AF65-F5344CB8AC3E}">
        <p14:creationId xmlns:p14="http://schemas.microsoft.com/office/powerpoint/2010/main" val="26192837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CFE646B-7154-D34F-ABF8-7C078666FD25}" type="datetimeFigureOut">
              <a:rPr lang="en-US" smtClean="0"/>
              <a:t>10/26/2016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5A560B-4A7A-2047-91EC-E1FDF98AD8D7}" type="slidenum">
              <a:rPr lang="en-US" smtClean="0"/>
              <a:t>‹#›</a:t>
            </a:fld>
            <a:endParaRPr lang="en-US"/>
          </a:p>
        </p:txBody>
      </p:sp>
    </p:spTree>
    <p:extLst>
      <p:ext uri="{BB962C8B-B14F-4D97-AF65-F5344CB8AC3E}">
        <p14:creationId xmlns:p14="http://schemas.microsoft.com/office/powerpoint/2010/main" val="37319251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CFE646B-7154-D34F-ABF8-7C078666FD25}" type="datetimeFigureOut">
              <a:rPr lang="en-US" smtClean="0"/>
              <a:t>10/26/2016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5A560B-4A7A-2047-91EC-E1FDF98AD8D7}" type="slidenum">
              <a:rPr lang="en-US" smtClean="0"/>
              <a:t>‹#›</a:t>
            </a:fld>
            <a:endParaRPr lang="en-US"/>
          </a:p>
        </p:txBody>
      </p:sp>
    </p:spTree>
    <p:extLst>
      <p:ext uri="{BB962C8B-B14F-4D97-AF65-F5344CB8AC3E}">
        <p14:creationId xmlns:p14="http://schemas.microsoft.com/office/powerpoint/2010/main" val="8389745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FE646B-7154-D34F-ABF8-7C078666FD25}" type="datetimeFigureOut">
              <a:rPr lang="en-US" smtClean="0"/>
              <a:t>10/26/2016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5A560B-4A7A-2047-91EC-E1FDF98AD8D7}" type="slidenum">
              <a:rPr lang="en-US" smtClean="0"/>
              <a:t>‹#›</a:t>
            </a:fld>
            <a:endParaRPr lang="en-US"/>
          </a:p>
        </p:txBody>
      </p:sp>
    </p:spTree>
    <p:extLst>
      <p:ext uri="{BB962C8B-B14F-4D97-AF65-F5344CB8AC3E}">
        <p14:creationId xmlns:p14="http://schemas.microsoft.com/office/powerpoint/2010/main" val="27660162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FE646B-7154-D34F-ABF8-7C078666FD25}" type="datetimeFigureOut">
              <a:rPr lang="en-US" smtClean="0"/>
              <a:t>10/26/2016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5A560B-4A7A-2047-91EC-E1FDF98AD8D7}" type="slidenum">
              <a:rPr lang="en-US" smtClean="0"/>
              <a:t>‹#›</a:t>
            </a:fld>
            <a:endParaRPr lang="en-US"/>
          </a:p>
        </p:txBody>
      </p:sp>
    </p:spTree>
    <p:extLst>
      <p:ext uri="{BB962C8B-B14F-4D97-AF65-F5344CB8AC3E}">
        <p14:creationId xmlns:p14="http://schemas.microsoft.com/office/powerpoint/2010/main" val="533378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FE646B-7154-D34F-ABF8-7C078666FD25}" type="datetimeFigureOut">
              <a:rPr lang="en-US" smtClean="0"/>
              <a:t>10/26/2016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5A560B-4A7A-2047-91EC-E1FDF98AD8D7}" type="slidenum">
              <a:rPr lang="en-US" smtClean="0"/>
              <a:t>‹#›</a:t>
            </a:fld>
            <a:endParaRPr lang="en-US"/>
          </a:p>
        </p:txBody>
      </p:sp>
    </p:spTree>
    <p:extLst>
      <p:ext uri="{BB962C8B-B14F-4D97-AF65-F5344CB8AC3E}">
        <p14:creationId xmlns:p14="http://schemas.microsoft.com/office/powerpoint/2010/main" val="1695967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FE646B-7154-D34F-ABF8-7C078666FD25}" type="datetimeFigureOut">
              <a:rPr lang="en-US" smtClean="0"/>
              <a:t>10/26/2016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5A560B-4A7A-2047-91EC-E1FDF98AD8D7}" type="slidenum">
              <a:rPr lang="en-US" smtClean="0"/>
              <a:t>‹#›</a:t>
            </a:fld>
            <a:endParaRPr lang="en-US"/>
          </a:p>
        </p:txBody>
      </p:sp>
    </p:spTree>
    <p:extLst>
      <p:ext uri="{BB962C8B-B14F-4D97-AF65-F5344CB8AC3E}">
        <p14:creationId xmlns:p14="http://schemas.microsoft.com/office/powerpoint/2010/main" val="1606082779"/>
      </p:ext>
    </p:extLst>
  </p:cSld>
  <p:clrMap bg1="dk1" tx1="lt1" bg2="dk2" tx2="lt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17.xml"/><Relationship Id="rId18" Type="http://schemas.openxmlformats.org/officeDocument/2006/relationships/slide" Target="slide19.xml"/><Relationship Id="rId26" Type="http://schemas.openxmlformats.org/officeDocument/2006/relationships/slide" Target="slide51.xml"/><Relationship Id="rId3" Type="http://schemas.openxmlformats.org/officeDocument/2006/relationships/slide" Target="slide13.xml"/><Relationship Id="rId21" Type="http://schemas.openxmlformats.org/officeDocument/2006/relationships/slide" Target="slide49.xml"/><Relationship Id="rId7" Type="http://schemas.openxmlformats.org/officeDocument/2006/relationships/slide" Target="slide5.xml"/><Relationship Id="rId12" Type="http://schemas.openxmlformats.org/officeDocument/2006/relationships/slide" Target="slide7.xml"/><Relationship Id="rId17" Type="http://schemas.openxmlformats.org/officeDocument/2006/relationships/slide" Target="slide9.xml"/><Relationship Id="rId25" Type="http://schemas.openxmlformats.org/officeDocument/2006/relationships/slide" Target="slide41.xml"/><Relationship Id="rId2" Type="http://schemas.openxmlformats.org/officeDocument/2006/relationships/slide" Target="slide3.xml"/><Relationship Id="rId16" Type="http://schemas.openxmlformats.org/officeDocument/2006/relationships/slide" Target="slide47.xml"/><Relationship Id="rId20" Type="http://schemas.openxmlformats.org/officeDocument/2006/relationships/slide" Target="slide39.xml"/><Relationship Id="rId29" Type="http://schemas.microsoft.com/office/2007/relationships/hdphoto" Target="../media/hdphoto1.wdp"/><Relationship Id="rId1" Type="http://schemas.openxmlformats.org/officeDocument/2006/relationships/slideLayout" Target="../slideLayouts/slideLayout2.xml"/><Relationship Id="rId6" Type="http://schemas.openxmlformats.org/officeDocument/2006/relationships/slide" Target="slide43.xml"/><Relationship Id="rId11" Type="http://schemas.openxmlformats.org/officeDocument/2006/relationships/slide" Target="slide45.xml"/><Relationship Id="rId24" Type="http://schemas.openxmlformats.org/officeDocument/2006/relationships/slide" Target="slide31.xml"/><Relationship Id="rId5" Type="http://schemas.openxmlformats.org/officeDocument/2006/relationships/slide" Target="slide33.xml"/><Relationship Id="rId15" Type="http://schemas.openxmlformats.org/officeDocument/2006/relationships/slide" Target="slide37.xml"/><Relationship Id="rId23" Type="http://schemas.openxmlformats.org/officeDocument/2006/relationships/slide" Target="slide21.xml"/><Relationship Id="rId28" Type="http://schemas.openxmlformats.org/officeDocument/2006/relationships/image" Target="../media/image2.png"/><Relationship Id="rId10" Type="http://schemas.openxmlformats.org/officeDocument/2006/relationships/slide" Target="slide35.xml"/><Relationship Id="rId19" Type="http://schemas.openxmlformats.org/officeDocument/2006/relationships/slide" Target="slide29.xml"/><Relationship Id="rId4" Type="http://schemas.openxmlformats.org/officeDocument/2006/relationships/slide" Target="slide23.xml"/><Relationship Id="rId9" Type="http://schemas.openxmlformats.org/officeDocument/2006/relationships/slide" Target="slide25.xml"/><Relationship Id="rId14" Type="http://schemas.openxmlformats.org/officeDocument/2006/relationships/slide" Target="slide27.xml"/><Relationship Id="rId22" Type="http://schemas.openxmlformats.org/officeDocument/2006/relationships/slide" Target="slide11.xml"/><Relationship Id="rId27" Type="http://schemas.openxmlformats.org/officeDocument/2006/relationships/slide" Target="slide53.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4" Type="http://schemas.openxmlformats.org/officeDocument/2006/relationships/image" Target="../media/image5.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5" name="Picture 4"/>
          <p:cNvPicPr>
            <a:picLocks noChangeAspect="1"/>
          </p:cNvPicPr>
          <p:nvPr/>
        </p:nvPicPr>
        <p:blipFill>
          <a:blip r:embed="rId2"/>
          <a:stretch>
            <a:fillRect/>
          </a:stretch>
        </p:blipFill>
        <p:spPr>
          <a:xfrm>
            <a:off x="0" y="1181100"/>
            <a:ext cx="9144000" cy="4474723"/>
          </a:xfrm>
          <a:prstGeom prst="rect">
            <a:avLst/>
          </a:prstGeom>
        </p:spPr>
      </p:pic>
      <p:sp>
        <p:nvSpPr>
          <p:cNvPr id="6" name="Rectangle 5"/>
          <p:cNvSpPr/>
          <p:nvPr/>
        </p:nvSpPr>
        <p:spPr>
          <a:xfrm>
            <a:off x="0" y="146599"/>
            <a:ext cx="9144000" cy="923330"/>
          </a:xfrm>
          <a:prstGeom prst="rect">
            <a:avLst/>
          </a:prstGeom>
          <a:noFill/>
        </p:spPr>
        <p:txBody>
          <a:bodyPr wrap="square" lIns="91440" tIns="45720" rIns="91440" bIns="45720">
            <a:spAutoFit/>
          </a:bodyPr>
          <a:lstStyle/>
          <a:p>
            <a:pPr algn="ctr"/>
            <a:r>
              <a:rPr lang="en-US" sz="54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Century Gothic" panose="020B0502020202020204" pitchFamily="34" charset="0"/>
              </a:rPr>
              <a:t>Community Edition</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entury Gothic" panose="020B0502020202020204" pitchFamily="34" charset="0"/>
            </a:endParaRPr>
          </a:p>
        </p:txBody>
      </p:sp>
      <p:sp>
        <p:nvSpPr>
          <p:cNvPr id="7" name="Rectangle 6"/>
          <p:cNvSpPr/>
          <p:nvPr/>
        </p:nvSpPr>
        <p:spPr>
          <a:xfrm>
            <a:off x="0" y="5900365"/>
            <a:ext cx="9144000" cy="646331"/>
          </a:xfrm>
          <a:prstGeom prst="rect">
            <a:avLst/>
          </a:prstGeom>
          <a:noFill/>
        </p:spPr>
        <p:txBody>
          <a:bodyPr wrap="square" lIns="91440" tIns="45720" rIns="91440" bIns="45720">
            <a:spAutoFit/>
          </a:bodyPr>
          <a:lstStyle/>
          <a:p>
            <a:pPr algn="ctr"/>
            <a:r>
              <a:rPr lang="en-US" sz="36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Century Gothic" panose="020B0502020202020204" pitchFamily="34" charset="0"/>
              </a:rPr>
              <a:t>With your host: Ms. Philips</a:t>
            </a:r>
            <a:endParaRPr lang="en-US" sz="3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entury Gothic" panose="020B0502020202020204" pitchFamily="34" charset="0"/>
            </a:endParaRPr>
          </a:p>
        </p:txBody>
      </p:sp>
    </p:spTree>
    <p:extLst>
      <p:ext uri="{BB962C8B-B14F-4D97-AF65-F5344CB8AC3E}">
        <p14:creationId xmlns:p14="http://schemas.microsoft.com/office/powerpoint/2010/main" val="36941047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latin typeface="Century Gothic" panose="020B0502020202020204" pitchFamily="34" charset="0"/>
              </a:rPr>
              <a:t>A community is …– </a:t>
            </a:r>
            <a:r>
              <a:rPr lang="en-US" sz="4000" b="1" dirty="0" smtClean="0">
                <a:latin typeface="Century Gothic" panose="020B0502020202020204" pitchFamily="34" charset="0"/>
              </a:rPr>
              <a:t>400</a:t>
            </a:r>
            <a:endParaRPr lang="en-US" sz="4000" b="1" dirty="0">
              <a:latin typeface="Century Gothic" panose="020B0502020202020204" pitchFamily="34" charset="0"/>
            </a:endParaRPr>
          </a:p>
        </p:txBody>
      </p:sp>
      <p:sp>
        <p:nvSpPr>
          <p:cNvPr id="4" name="Frame 3"/>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5" name="TextBox 4"/>
          <p:cNvSpPr txBox="1"/>
          <p:nvPr/>
        </p:nvSpPr>
        <p:spPr>
          <a:xfrm>
            <a:off x="457200" y="1740387"/>
            <a:ext cx="8229600" cy="2246769"/>
          </a:xfrm>
          <a:prstGeom prst="rect">
            <a:avLst/>
          </a:prstGeom>
          <a:noFill/>
        </p:spPr>
        <p:txBody>
          <a:bodyPr wrap="square" rtlCol="0">
            <a:spAutoFit/>
          </a:bodyPr>
          <a:lstStyle/>
          <a:p>
            <a:r>
              <a:rPr lang="en-US" sz="2800" dirty="0">
                <a:latin typeface="Century Gothic" panose="020B0502020202020204" pitchFamily="34" charset="0"/>
              </a:rPr>
              <a:t>What is and example of a basic need?</a:t>
            </a:r>
          </a:p>
          <a:p>
            <a:endParaRPr lang="en-US" sz="2800" dirty="0">
              <a:latin typeface="Century Gothic" panose="020B0502020202020204" pitchFamily="34" charset="0"/>
            </a:endParaRPr>
          </a:p>
          <a:p>
            <a:pPr marL="514350" indent="-514350">
              <a:buAutoNum type="alphaUcPeriod"/>
            </a:pPr>
            <a:r>
              <a:rPr lang="en-US" sz="2800" strike="sngStrike" dirty="0">
                <a:latin typeface="Century Gothic" panose="020B0502020202020204" pitchFamily="34" charset="0"/>
              </a:rPr>
              <a:t>car</a:t>
            </a:r>
          </a:p>
          <a:p>
            <a:pPr marL="514350" indent="-514350">
              <a:buAutoNum type="alphaUcPeriod"/>
            </a:pPr>
            <a:r>
              <a:rPr lang="en-US" sz="2800" dirty="0">
                <a:latin typeface="Century Gothic" panose="020B0502020202020204" pitchFamily="34" charset="0"/>
              </a:rPr>
              <a:t>apple</a:t>
            </a:r>
          </a:p>
          <a:p>
            <a:pPr marL="514350" indent="-514350">
              <a:buAutoNum type="alphaUcPeriod"/>
            </a:pPr>
            <a:r>
              <a:rPr lang="en-US" sz="2800" strike="sngStrike" dirty="0">
                <a:latin typeface="Century Gothic" panose="020B0502020202020204" pitchFamily="34" charset="0"/>
              </a:rPr>
              <a:t>tree</a:t>
            </a:r>
          </a:p>
        </p:txBody>
      </p:sp>
      <p:pic>
        <p:nvPicPr>
          <p:cNvPr id="6" name="Picture 5">
            <a:hlinkClick r:id="rId2" action="ppaction://hlinksldjump"/>
          </p:cNvPr>
          <p:cNvPicPr>
            <a:picLocks noChangeAspect="1"/>
          </p:cNvPicPr>
          <p:nvPr/>
        </p:nvPicPr>
        <p:blipFill>
          <a:blip r:embed="rId3">
            <a:duotone>
              <a:prstClr val="black"/>
              <a:srgbClr val="F6F2FF">
                <a:tint val="45000"/>
                <a:satMod val="400000"/>
              </a:srgbClr>
            </a:duotone>
          </a:blip>
          <a:stretch>
            <a:fillRect/>
          </a:stretch>
        </p:blipFill>
        <p:spPr>
          <a:xfrm>
            <a:off x="8186405" y="5908842"/>
            <a:ext cx="749974" cy="748632"/>
          </a:xfrm>
          <a:prstGeom prst="rect">
            <a:avLst/>
          </a:prstGeom>
        </p:spPr>
      </p:pic>
    </p:spTree>
    <p:extLst>
      <p:ext uri="{BB962C8B-B14F-4D97-AF65-F5344CB8AC3E}">
        <p14:creationId xmlns:p14="http://schemas.microsoft.com/office/powerpoint/2010/main" val="306939005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latin typeface="Century Gothic" panose="020B0502020202020204" pitchFamily="34" charset="0"/>
              </a:rPr>
              <a:t>A community is … - </a:t>
            </a:r>
            <a:r>
              <a:rPr lang="en-US" sz="4000" b="1" dirty="0" smtClean="0">
                <a:latin typeface="Century Gothic" panose="020B0502020202020204" pitchFamily="34" charset="0"/>
              </a:rPr>
              <a:t>500</a:t>
            </a:r>
            <a:endParaRPr lang="en-US" sz="4000" b="1" dirty="0">
              <a:latin typeface="Century Gothic" panose="020B0502020202020204" pitchFamily="34" charset="0"/>
            </a:endParaRPr>
          </a:p>
        </p:txBody>
      </p:sp>
      <p:sp>
        <p:nvSpPr>
          <p:cNvPr id="5" name="Frame 4"/>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6" name="TextBox 5"/>
          <p:cNvSpPr txBox="1"/>
          <p:nvPr/>
        </p:nvSpPr>
        <p:spPr>
          <a:xfrm>
            <a:off x="457200" y="1740387"/>
            <a:ext cx="8229600" cy="3539430"/>
          </a:xfrm>
          <a:prstGeom prst="rect">
            <a:avLst/>
          </a:prstGeom>
          <a:noFill/>
        </p:spPr>
        <p:txBody>
          <a:bodyPr wrap="square" rtlCol="0">
            <a:spAutoFit/>
          </a:bodyPr>
          <a:lstStyle/>
          <a:p>
            <a:r>
              <a:rPr lang="en-US" sz="2800" dirty="0" smtClean="0">
                <a:latin typeface="Century Gothic" panose="020B0502020202020204" pitchFamily="34" charset="0"/>
              </a:rPr>
              <a:t>What is a community?</a:t>
            </a:r>
          </a:p>
          <a:p>
            <a:endParaRPr lang="en-US" sz="2800" dirty="0">
              <a:latin typeface="Century Gothic" panose="020B0502020202020204" pitchFamily="34" charset="0"/>
            </a:endParaRPr>
          </a:p>
          <a:p>
            <a:pPr marL="514350" indent="-514350">
              <a:buAutoNum type="alphaUcPeriod"/>
            </a:pPr>
            <a:r>
              <a:rPr lang="en-US" sz="2800" dirty="0" smtClean="0">
                <a:latin typeface="Century Gothic" panose="020B0502020202020204" pitchFamily="34" charset="0"/>
              </a:rPr>
              <a:t>A place where people work and play together.</a:t>
            </a:r>
          </a:p>
          <a:p>
            <a:pPr marL="514350" indent="-514350">
              <a:buAutoNum type="alphaUcPeriod"/>
            </a:pPr>
            <a:r>
              <a:rPr lang="en-US" sz="2800" dirty="0" smtClean="0">
                <a:latin typeface="Century Gothic" panose="020B0502020202020204" pitchFamily="34" charset="0"/>
              </a:rPr>
              <a:t>A place where people live and work together.</a:t>
            </a:r>
          </a:p>
          <a:p>
            <a:pPr marL="514350" indent="-514350">
              <a:buAutoNum type="alphaUcPeriod"/>
            </a:pPr>
            <a:r>
              <a:rPr lang="en-US" sz="2800" dirty="0" smtClean="0">
                <a:latin typeface="Century Gothic" panose="020B0502020202020204" pitchFamily="34" charset="0"/>
              </a:rPr>
              <a:t>A place where people live, work, and play together.</a:t>
            </a:r>
            <a:endParaRPr lang="en-US" sz="2800" dirty="0">
              <a:latin typeface="Century Gothic" panose="020B0502020202020204" pitchFamily="34" charset="0"/>
            </a:endParaRPr>
          </a:p>
        </p:txBody>
      </p:sp>
    </p:spTree>
    <p:extLst>
      <p:ext uri="{BB962C8B-B14F-4D97-AF65-F5344CB8AC3E}">
        <p14:creationId xmlns:p14="http://schemas.microsoft.com/office/powerpoint/2010/main" val="130866002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latin typeface="Century Gothic" panose="020B0502020202020204" pitchFamily="34" charset="0"/>
              </a:rPr>
              <a:t>A community is </a:t>
            </a:r>
            <a:r>
              <a:rPr lang="en-US" sz="4000" b="1" dirty="0" smtClean="0">
                <a:latin typeface="Century Gothic" panose="020B0502020202020204" pitchFamily="34" charset="0"/>
              </a:rPr>
              <a:t>… – 500</a:t>
            </a:r>
            <a:endParaRPr lang="en-US" sz="4000" b="1" dirty="0">
              <a:latin typeface="Century Gothic" panose="020B0502020202020204" pitchFamily="34" charset="0"/>
            </a:endParaRPr>
          </a:p>
        </p:txBody>
      </p:sp>
      <p:sp>
        <p:nvSpPr>
          <p:cNvPr id="4" name="Frame 3"/>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5" name="TextBox 4"/>
          <p:cNvSpPr txBox="1"/>
          <p:nvPr/>
        </p:nvSpPr>
        <p:spPr>
          <a:xfrm>
            <a:off x="457200" y="1740387"/>
            <a:ext cx="8229600" cy="3539430"/>
          </a:xfrm>
          <a:prstGeom prst="rect">
            <a:avLst/>
          </a:prstGeom>
          <a:noFill/>
        </p:spPr>
        <p:txBody>
          <a:bodyPr wrap="square" rtlCol="0">
            <a:spAutoFit/>
          </a:bodyPr>
          <a:lstStyle/>
          <a:p>
            <a:r>
              <a:rPr lang="en-US" sz="2800" dirty="0">
                <a:latin typeface="Century Gothic" panose="020B0502020202020204" pitchFamily="34" charset="0"/>
              </a:rPr>
              <a:t>What is a community?</a:t>
            </a:r>
          </a:p>
          <a:p>
            <a:endParaRPr lang="en-US" sz="2800" dirty="0">
              <a:latin typeface="Century Gothic" panose="020B0502020202020204" pitchFamily="34" charset="0"/>
            </a:endParaRPr>
          </a:p>
          <a:p>
            <a:pPr marL="514350" indent="-514350">
              <a:buAutoNum type="alphaUcPeriod"/>
            </a:pPr>
            <a:r>
              <a:rPr lang="en-US" sz="2800" strike="sngStrike" dirty="0">
                <a:latin typeface="Century Gothic" panose="020B0502020202020204" pitchFamily="34" charset="0"/>
              </a:rPr>
              <a:t>A place where people work and play together.</a:t>
            </a:r>
          </a:p>
          <a:p>
            <a:pPr marL="514350" indent="-514350">
              <a:buAutoNum type="alphaUcPeriod"/>
            </a:pPr>
            <a:r>
              <a:rPr lang="en-US" sz="2800" strike="sngStrike" dirty="0">
                <a:latin typeface="Century Gothic" panose="020B0502020202020204" pitchFamily="34" charset="0"/>
              </a:rPr>
              <a:t>A place where people live and work together.</a:t>
            </a:r>
          </a:p>
          <a:p>
            <a:pPr marL="514350" indent="-514350">
              <a:buAutoNum type="alphaUcPeriod"/>
            </a:pPr>
            <a:r>
              <a:rPr lang="en-US" sz="2800" dirty="0">
                <a:latin typeface="Century Gothic" panose="020B0502020202020204" pitchFamily="34" charset="0"/>
              </a:rPr>
              <a:t>A place where people live, work, and play together.</a:t>
            </a:r>
          </a:p>
        </p:txBody>
      </p:sp>
      <p:pic>
        <p:nvPicPr>
          <p:cNvPr id="6" name="Picture 5">
            <a:hlinkClick r:id="rId2" action="ppaction://hlinksldjump"/>
          </p:cNvPr>
          <p:cNvPicPr>
            <a:picLocks noChangeAspect="1"/>
          </p:cNvPicPr>
          <p:nvPr/>
        </p:nvPicPr>
        <p:blipFill>
          <a:blip r:embed="rId3">
            <a:duotone>
              <a:prstClr val="black"/>
              <a:srgbClr val="F6F2FF">
                <a:tint val="45000"/>
                <a:satMod val="400000"/>
              </a:srgbClr>
            </a:duotone>
          </a:blip>
          <a:stretch>
            <a:fillRect/>
          </a:stretch>
        </p:blipFill>
        <p:spPr>
          <a:xfrm>
            <a:off x="8186405" y="5908842"/>
            <a:ext cx="749974" cy="748632"/>
          </a:xfrm>
          <a:prstGeom prst="rect">
            <a:avLst/>
          </a:prstGeom>
        </p:spPr>
      </p:pic>
    </p:spTree>
    <p:extLst>
      <p:ext uri="{BB962C8B-B14F-4D97-AF65-F5344CB8AC3E}">
        <p14:creationId xmlns:p14="http://schemas.microsoft.com/office/powerpoint/2010/main" val="306939005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latin typeface="Century Gothic" panose="020B0502020202020204" pitchFamily="34" charset="0"/>
              </a:rPr>
              <a:t>Characteristics - 100</a:t>
            </a:r>
            <a:endParaRPr lang="en-US" sz="4000" b="1" dirty="0">
              <a:latin typeface="Century Gothic" panose="020B0502020202020204" pitchFamily="34" charset="0"/>
            </a:endParaRPr>
          </a:p>
        </p:txBody>
      </p:sp>
      <p:sp>
        <p:nvSpPr>
          <p:cNvPr id="5" name="Frame 4"/>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6" name="TextBox 5"/>
          <p:cNvSpPr txBox="1"/>
          <p:nvPr/>
        </p:nvSpPr>
        <p:spPr>
          <a:xfrm>
            <a:off x="457200" y="1740387"/>
            <a:ext cx="8229600" cy="2246769"/>
          </a:xfrm>
          <a:prstGeom prst="rect">
            <a:avLst/>
          </a:prstGeom>
          <a:noFill/>
        </p:spPr>
        <p:txBody>
          <a:bodyPr wrap="square" rtlCol="0">
            <a:spAutoFit/>
          </a:bodyPr>
          <a:lstStyle/>
          <a:p>
            <a:r>
              <a:rPr lang="en-US" sz="2800" dirty="0" smtClean="0">
                <a:latin typeface="Century Gothic" panose="020B0502020202020204" pitchFamily="34" charset="0"/>
              </a:rPr>
              <a:t>What do </a:t>
            </a:r>
            <a:r>
              <a:rPr lang="en-US" sz="2800" u="sng" dirty="0" smtClean="0">
                <a:latin typeface="Century Gothic" panose="020B0502020202020204" pitchFamily="34" charset="0"/>
              </a:rPr>
              <a:t>ALL</a:t>
            </a:r>
            <a:r>
              <a:rPr lang="en-US" sz="2800" dirty="0" smtClean="0">
                <a:latin typeface="Century Gothic" panose="020B0502020202020204" pitchFamily="34" charset="0"/>
              </a:rPr>
              <a:t> communities have?</a:t>
            </a:r>
          </a:p>
          <a:p>
            <a:endParaRPr lang="en-US" sz="2800" dirty="0">
              <a:latin typeface="Century Gothic" panose="020B0502020202020204" pitchFamily="34" charset="0"/>
            </a:endParaRPr>
          </a:p>
          <a:p>
            <a:pPr marL="514350" indent="-514350">
              <a:buAutoNum type="alphaUcPeriod"/>
            </a:pPr>
            <a:r>
              <a:rPr lang="en-US" sz="2800" dirty="0">
                <a:latin typeface="Century Gothic" panose="020B0502020202020204" pitchFamily="34" charset="0"/>
              </a:rPr>
              <a:t>b</a:t>
            </a:r>
            <a:r>
              <a:rPr lang="en-US" sz="2800" dirty="0" smtClean="0">
                <a:latin typeface="Century Gothic" panose="020B0502020202020204" pitchFamily="34" charset="0"/>
              </a:rPr>
              <a:t>uildings</a:t>
            </a:r>
          </a:p>
          <a:p>
            <a:pPr marL="514350" indent="-514350">
              <a:buAutoNum type="alphaUcPeriod"/>
            </a:pPr>
            <a:r>
              <a:rPr lang="en-US" sz="2800" dirty="0">
                <a:latin typeface="Century Gothic" panose="020B0502020202020204" pitchFamily="34" charset="0"/>
              </a:rPr>
              <a:t>b</a:t>
            </a:r>
            <a:r>
              <a:rPr lang="en-US" sz="2800" dirty="0" smtClean="0">
                <a:latin typeface="Century Gothic" panose="020B0502020202020204" pitchFamily="34" charset="0"/>
              </a:rPr>
              <a:t>ridges</a:t>
            </a:r>
          </a:p>
          <a:p>
            <a:pPr marL="514350" indent="-514350">
              <a:buAutoNum type="alphaUcPeriod"/>
            </a:pPr>
            <a:r>
              <a:rPr lang="en-US" sz="2800" dirty="0">
                <a:latin typeface="Century Gothic" panose="020B0502020202020204" pitchFamily="34" charset="0"/>
              </a:rPr>
              <a:t>h</a:t>
            </a:r>
            <a:r>
              <a:rPr lang="en-US" sz="2800" dirty="0" smtClean="0">
                <a:latin typeface="Century Gothic" panose="020B0502020202020204" pitchFamily="34" charset="0"/>
              </a:rPr>
              <a:t>ills</a:t>
            </a:r>
            <a:endParaRPr lang="en-US" sz="2800" dirty="0">
              <a:latin typeface="Century Gothic" panose="020B0502020202020204" pitchFamily="34" charset="0"/>
            </a:endParaRPr>
          </a:p>
        </p:txBody>
      </p:sp>
    </p:spTree>
    <p:extLst>
      <p:ext uri="{BB962C8B-B14F-4D97-AF65-F5344CB8AC3E}">
        <p14:creationId xmlns:p14="http://schemas.microsoft.com/office/powerpoint/2010/main" val="148745265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latin typeface="Century Gothic" panose="020B0502020202020204" pitchFamily="34" charset="0"/>
              </a:rPr>
              <a:t>Characteristics – 100</a:t>
            </a:r>
            <a:endParaRPr lang="en-US" sz="4000" b="1" dirty="0">
              <a:latin typeface="Century Gothic" panose="020B0502020202020204" pitchFamily="34" charset="0"/>
            </a:endParaRPr>
          </a:p>
        </p:txBody>
      </p:sp>
      <p:sp>
        <p:nvSpPr>
          <p:cNvPr id="4" name="Frame 3"/>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5" name="TextBox 4"/>
          <p:cNvSpPr txBox="1"/>
          <p:nvPr/>
        </p:nvSpPr>
        <p:spPr>
          <a:xfrm>
            <a:off x="457200" y="1740387"/>
            <a:ext cx="8229600" cy="2246769"/>
          </a:xfrm>
          <a:prstGeom prst="rect">
            <a:avLst/>
          </a:prstGeom>
          <a:noFill/>
        </p:spPr>
        <p:txBody>
          <a:bodyPr wrap="square" rtlCol="0">
            <a:spAutoFit/>
          </a:bodyPr>
          <a:lstStyle/>
          <a:p>
            <a:r>
              <a:rPr lang="en-US" sz="2800" dirty="0">
                <a:latin typeface="Century Gothic" panose="020B0502020202020204" pitchFamily="34" charset="0"/>
              </a:rPr>
              <a:t>What do </a:t>
            </a:r>
            <a:r>
              <a:rPr lang="en-US" sz="2800" u="sng" dirty="0">
                <a:latin typeface="Century Gothic" panose="020B0502020202020204" pitchFamily="34" charset="0"/>
              </a:rPr>
              <a:t>ALL</a:t>
            </a:r>
            <a:r>
              <a:rPr lang="en-US" sz="2800" dirty="0">
                <a:latin typeface="Century Gothic" panose="020B0502020202020204" pitchFamily="34" charset="0"/>
              </a:rPr>
              <a:t> communities have?</a:t>
            </a:r>
          </a:p>
          <a:p>
            <a:endParaRPr lang="en-US" sz="2800" dirty="0">
              <a:latin typeface="Century Gothic" panose="020B0502020202020204" pitchFamily="34" charset="0"/>
            </a:endParaRPr>
          </a:p>
          <a:p>
            <a:pPr marL="514350" indent="-514350">
              <a:buAutoNum type="alphaUcPeriod"/>
            </a:pPr>
            <a:r>
              <a:rPr lang="en-US" sz="2800" dirty="0">
                <a:latin typeface="Century Gothic" panose="020B0502020202020204" pitchFamily="34" charset="0"/>
              </a:rPr>
              <a:t>buildings</a:t>
            </a:r>
          </a:p>
          <a:p>
            <a:pPr marL="514350" indent="-514350">
              <a:buAutoNum type="alphaUcPeriod"/>
            </a:pPr>
            <a:r>
              <a:rPr lang="en-US" sz="2800" strike="sngStrike" dirty="0">
                <a:latin typeface="Century Gothic" panose="020B0502020202020204" pitchFamily="34" charset="0"/>
              </a:rPr>
              <a:t>bridges</a:t>
            </a:r>
          </a:p>
          <a:p>
            <a:pPr marL="514350" indent="-514350">
              <a:buAutoNum type="alphaUcPeriod"/>
            </a:pPr>
            <a:r>
              <a:rPr lang="en-US" sz="2800" strike="sngStrike" dirty="0">
                <a:latin typeface="Century Gothic" panose="020B0502020202020204" pitchFamily="34" charset="0"/>
              </a:rPr>
              <a:t>hills</a:t>
            </a:r>
          </a:p>
        </p:txBody>
      </p:sp>
      <p:pic>
        <p:nvPicPr>
          <p:cNvPr id="6" name="Picture 5">
            <a:hlinkClick r:id="rId2" action="ppaction://hlinksldjump"/>
          </p:cNvPr>
          <p:cNvPicPr>
            <a:picLocks noChangeAspect="1"/>
          </p:cNvPicPr>
          <p:nvPr/>
        </p:nvPicPr>
        <p:blipFill>
          <a:blip r:embed="rId3">
            <a:duotone>
              <a:prstClr val="black"/>
              <a:srgbClr val="F6F2FF">
                <a:tint val="45000"/>
                <a:satMod val="400000"/>
              </a:srgbClr>
            </a:duotone>
          </a:blip>
          <a:stretch>
            <a:fillRect/>
          </a:stretch>
        </p:blipFill>
        <p:spPr>
          <a:xfrm>
            <a:off x="8186405" y="5908842"/>
            <a:ext cx="749974" cy="748632"/>
          </a:xfrm>
          <a:prstGeom prst="rect">
            <a:avLst/>
          </a:prstGeom>
        </p:spPr>
      </p:pic>
    </p:spTree>
    <p:extLst>
      <p:ext uri="{BB962C8B-B14F-4D97-AF65-F5344CB8AC3E}">
        <p14:creationId xmlns:p14="http://schemas.microsoft.com/office/powerpoint/2010/main" val="343559040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latin typeface="Century Gothic" panose="020B0502020202020204" pitchFamily="34" charset="0"/>
              </a:rPr>
              <a:t>Characteristics - </a:t>
            </a:r>
            <a:r>
              <a:rPr lang="en-US" sz="4000" b="1" dirty="0" smtClean="0">
                <a:latin typeface="Century Gothic" panose="020B0502020202020204" pitchFamily="34" charset="0"/>
              </a:rPr>
              <a:t>200</a:t>
            </a:r>
            <a:endParaRPr lang="en-US" sz="4000" b="1" dirty="0">
              <a:latin typeface="Century Gothic" panose="020B0502020202020204" pitchFamily="34" charset="0"/>
            </a:endParaRPr>
          </a:p>
        </p:txBody>
      </p:sp>
      <p:sp>
        <p:nvSpPr>
          <p:cNvPr id="5" name="Frame 4"/>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6" name="TextBox 5"/>
          <p:cNvSpPr txBox="1"/>
          <p:nvPr/>
        </p:nvSpPr>
        <p:spPr>
          <a:xfrm>
            <a:off x="457200" y="1740387"/>
            <a:ext cx="8229600" cy="2246769"/>
          </a:xfrm>
          <a:prstGeom prst="rect">
            <a:avLst/>
          </a:prstGeom>
          <a:noFill/>
        </p:spPr>
        <p:txBody>
          <a:bodyPr wrap="square" rtlCol="0">
            <a:spAutoFit/>
          </a:bodyPr>
          <a:lstStyle/>
          <a:p>
            <a:r>
              <a:rPr lang="en-US" sz="2800" dirty="0" smtClean="0">
                <a:latin typeface="Century Gothic" panose="020B0502020202020204" pitchFamily="34" charset="0"/>
              </a:rPr>
              <a:t>What do all communities </a:t>
            </a:r>
            <a:r>
              <a:rPr lang="en-US" sz="2800" u="sng" dirty="0" smtClean="0">
                <a:latin typeface="Century Gothic" panose="020B0502020202020204" pitchFamily="34" charset="0"/>
              </a:rPr>
              <a:t>NOT</a:t>
            </a:r>
            <a:r>
              <a:rPr lang="en-US" sz="2800" dirty="0" smtClean="0">
                <a:latin typeface="Century Gothic" panose="020B0502020202020204" pitchFamily="34" charset="0"/>
              </a:rPr>
              <a:t> have?</a:t>
            </a:r>
          </a:p>
          <a:p>
            <a:endParaRPr lang="en-US" sz="2800" dirty="0">
              <a:latin typeface="Century Gothic" panose="020B0502020202020204" pitchFamily="34" charset="0"/>
            </a:endParaRPr>
          </a:p>
          <a:p>
            <a:pPr marL="514350" indent="-514350">
              <a:buAutoNum type="alphaUcPeriod"/>
            </a:pPr>
            <a:r>
              <a:rPr lang="en-US" sz="2800" dirty="0" smtClean="0">
                <a:latin typeface="Century Gothic" panose="020B0502020202020204" pitchFamily="34" charset="0"/>
              </a:rPr>
              <a:t>people</a:t>
            </a:r>
          </a:p>
          <a:p>
            <a:pPr marL="514350" indent="-514350">
              <a:buAutoNum type="alphaUcPeriod"/>
            </a:pPr>
            <a:r>
              <a:rPr lang="en-US" sz="2800" dirty="0">
                <a:latin typeface="Century Gothic" panose="020B0502020202020204" pitchFamily="34" charset="0"/>
              </a:rPr>
              <a:t>p</a:t>
            </a:r>
            <a:r>
              <a:rPr lang="en-US" sz="2800" dirty="0" smtClean="0">
                <a:latin typeface="Century Gothic" panose="020B0502020202020204" pitchFamily="34" charset="0"/>
              </a:rPr>
              <a:t>laces to live</a:t>
            </a:r>
          </a:p>
          <a:p>
            <a:pPr marL="514350" indent="-514350">
              <a:buAutoNum type="alphaUcPeriod"/>
            </a:pPr>
            <a:r>
              <a:rPr lang="en-US" sz="2800" dirty="0" smtClean="0">
                <a:latin typeface="Century Gothic" panose="020B0502020202020204" pitchFamily="34" charset="0"/>
              </a:rPr>
              <a:t>river</a:t>
            </a:r>
          </a:p>
        </p:txBody>
      </p:sp>
      <p:sp>
        <p:nvSpPr>
          <p:cNvPr id="7" name="Right Arrow 6"/>
          <p:cNvSpPr/>
          <p:nvPr/>
        </p:nvSpPr>
        <p:spPr>
          <a:xfrm>
            <a:off x="7713579" y="6082633"/>
            <a:ext cx="1093537" cy="53473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CHECK</a:t>
            </a:r>
            <a:endParaRPr lang="en-US" dirty="0"/>
          </a:p>
        </p:txBody>
      </p:sp>
    </p:spTree>
    <p:extLst>
      <p:ext uri="{BB962C8B-B14F-4D97-AF65-F5344CB8AC3E}">
        <p14:creationId xmlns:p14="http://schemas.microsoft.com/office/powerpoint/2010/main" val="78861396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latin typeface="Century Gothic" panose="020B0502020202020204" pitchFamily="34" charset="0"/>
              </a:rPr>
              <a:t>Characteristics</a:t>
            </a:r>
            <a:r>
              <a:rPr lang="en-US" sz="4000" b="1" dirty="0" smtClean="0">
                <a:latin typeface="Century Gothic" panose="020B0502020202020204" pitchFamily="34" charset="0"/>
              </a:rPr>
              <a:t> – 200</a:t>
            </a:r>
            <a:endParaRPr lang="en-US" sz="4000" b="1" dirty="0">
              <a:latin typeface="Century Gothic" panose="020B0502020202020204" pitchFamily="34" charset="0"/>
            </a:endParaRPr>
          </a:p>
        </p:txBody>
      </p:sp>
      <p:sp>
        <p:nvSpPr>
          <p:cNvPr id="4" name="Frame 3"/>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5" name="TextBox 4"/>
          <p:cNvSpPr txBox="1"/>
          <p:nvPr/>
        </p:nvSpPr>
        <p:spPr>
          <a:xfrm>
            <a:off x="457200" y="1740387"/>
            <a:ext cx="8229600" cy="2246769"/>
          </a:xfrm>
          <a:prstGeom prst="rect">
            <a:avLst/>
          </a:prstGeom>
          <a:noFill/>
        </p:spPr>
        <p:txBody>
          <a:bodyPr wrap="square" rtlCol="0">
            <a:spAutoFit/>
          </a:bodyPr>
          <a:lstStyle/>
          <a:p>
            <a:r>
              <a:rPr lang="en-US" sz="2800" dirty="0">
                <a:latin typeface="Century Gothic" panose="020B0502020202020204" pitchFamily="34" charset="0"/>
              </a:rPr>
              <a:t>What do all communities </a:t>
            </a:r>
            <a:r>
              <a:rPr lang="en-US" sz="2800" u="sng" dirty="0">
                <a:latin typeface="Century Gothic" panose="020B0502020202020204" pitchFamily="34" charset="0"/>
              </a:rPr>
              <a:t>NOT</a:t>
            </a:r>
            <a:r>
              <a:rPr lang="en-US" sz="2800" dirty="0">
                <a:latin typeface="Century Gothic" panose="020B0502020202020204" pitchFamily="34" charset="0"/>
              </a:rPr>
              <a:t> have?</a:t>
            </a:r>
          </a:p>
          <a:p>
            <a:endParaRPr lang="en-US" sz="2800" dirty="0">
              <a:latin typeface="Century Gothic" panose="020B0502020202020204" pitchFamily="34" charset="0"/>
            </a:endParaRPr>
          </a:p>
          <a:p>
            <a:pPr marL="514350" indent="-514350">
              <a:buAutoNum type="alphaUcPeriod"/>
            </a:pPr>
            <a:r>
              <a:rPr lang="en-US" sz="2800" strike="sngStrike" dirty="0">
                <a:latin typeface="Century Gothic" panose="020B0502020202020204" pitchFamily="34" charset="0"/>
              </a:rPr>
              <a:t>people</a:t>
            </a:r>
          </a:p>
          <a:p>
            <a:pPr marL="514350" indent="-514350">
              <a:buAutoNum type="alphaUcPeriod"/>
            </a:pPr>
            <a:r>
              <a:rPr lang="en-US" sz="2800" strike="sngStrike" dirty="0">
                <a:latin typeface="Century Gothic" panose="020B0502020202020204" pitchFamily="34" charset="0"/>
              </a:rPr>
              <a:t>places to live</a:t>
            </a:r>
          </a:p>
          <a:p>
            <a:pPr marL="514350" indent="-514350">
              <a:buAutoNum type="alphaUcPeriod"/>
            </a:pPr>
            <a:r>
              <a:rPr lang="en-US" sz="2800" dirty="0">
                <a:latin typeface="Century Gothic" panose="020B0502020202020204" pitchFamily="34" charset="0"/>
              </a:rPr>
              <a:t>river</a:t>
            </a:r>
          </a:p>
        </p:txBody>
      </p:sp>
      <p:pic>
        <p:nvPicPr>
          <p:cNvPr id="6" name="Picture 5">
            <a:hlinkClick r:id="rId2" action="ppaction://hlinksldjump"/>
          </p:cNvPr>
          <p:cNvPicPr>
            <a:picLocks noChangeAspect="1"/>
          </p:cNvPicPr>
          <p:nvPr/>
        </p:nvPicPr>
        <p:blipFill>
          <a:blip r:embed="rId3">
            <a:duotone>
              <a:prstClr val="black"/>
              <a:srgbClr val="F6F2FF">
                <a:tint val="45000"/>
                <a:satMod val="400000"/>
              </a:srgbClr>
            </a:duotone>
          </a:blip>
          <a:stretch>
            <a:fillRect/>
          </a:stretch>
        </p:blipFill>
        <p:spPr>
          <a:xfrm>
            <a:off x="8186405" y="5908842"/>
            <a:ext cx="749974" cy="748632"/>
          </a:xfrm>
          <a:prstGeom prst="rect">
            <a:avLst/>
          </a:prstGeom>
        </p:spPr>
      </p:pic>
    </p:spTree>
    <p:extLst>
      <p:ext uri="{BB962C8B-B14F-4D97-AF65-F5344CB8AC3E}">
        <p14:creationId xmlns:p14="http://schemas.microsoft.com/office/powerpoint/2010/main" val="8701174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latin typeface="Century Gothic" panose="020B0502020202020204" pitchFamily="34" charset="0"/>
              </a:rPr>
              <a:t>Characteristics </a:t>
            </a:r>
            <a:r>
              <a:rPr lang="en-US" sz="4000" b="1" dirty="0" smtClean="0">
                <a:latin typeface="Century Gothic" panose="020B0502020202020204" pitchFamily="34" charset="0"/>
              </a:rPr>
              <a:t>- 300</a:t>
            </a:r>
            <a:endParaRPr lang="en-US" sz="4000" b="1" dirty="0">
              <a:latin typeface="Century Gothic" panose="020B0502020202020204" pitchFamily="34" charset="0"/>
            </a:endParaRPr>
          </a:p>
        </p:txBody>
      </p:sp>
      <p:sp>
        <p:nvSpPr>
          <p:cNvPr id="5" name="Frame 4"/>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6" name="TextBox 5"/>
          <p:cNvSpPr txBox="1"/>
          <p:nvPr/>
        </p:nvSpPr>
        <p:spPr>
          <a:xfrm>
            <a:off x="457200" y="1740387"/>
            <a:ext cx="8229600" cy="523220"/>
          </a:xfrm>
          <a:prstGeom prst="rect">
            <a:avLst/>
          </a:prstGeom>
          <a:noFill/>
        </p:spPr>
        <p:txBody>
          <a:bodyPr wrap="square" rtlCol="0">
            <a:spAutoFit/>
          </a:bodyPr>
          <a:lstStyle/>
          <a:p>
            <a:r>
              <a:rPr lang="en-US" sz="2800" dirty="0" smtClean="0">
                <a:latin typeface="Century Gothic" panose="020B0502020202020204" pitchFamily="34" charset="0"/>
              </a:rPr>
              <a:t>What is a natural characteristic?</a:t>
            </a:r>
            <a:endParaRPr lang="en-US" sz="2800" dirty="0">
              <a:latin typeface="Century Gothic" panose="020B0502020202020204" pitchFamily="34" charset="0"/>
            </a:endParaRPr>
          </a:p>
        </p:txBody>
      </p:sp>
    </p:spTree>
    <p:extLst>
      <p:ext uri="{BB962C8B-B14F-4D97-AF65-F5344CB8AC3E}">
        <p14:creationId xmlns:p14="http://schemas.microsoft.com/office/powerpoint/2010/main" val="275393343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latin typeface="Century Gothic" panose="020B0502020202020204" pitchFamily="34" charset="0"/>
              </a:rPr>
              <a:t>Characteristics</a:t>
            </a:r>
            <a:r>
              <a:rPr lang="en-US" sz="4000" b="1" dirty="0" smtClean="0">
                <a:latin typeface="Century Gothic" panose="020B0502020202020204" pitchFamily="34" charset="0"/>
              </a:rPr>
              <a:t> – 300</a:t>
            </a:r>
            <a:endParaRPr lang="en-US" sz="4000" b="1" dirty="0">
              <a:latin typeface="Century Gothic" panose="020B0502020202020204" pitchFamily="34" charset="0"/>
            </a:endParaRPr>
          </a:p>
        </p:txBody>
      </p:sp>
      <p:sp>
        <p:nvSpPr>
          <p:cNvPr id="4" name="Frame 3"/>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5" name="TextBox 4"/>
          <p:cNvSpPr txBox="1"/>
          <p:nvPr/>
        </p:nvSpPr>
        <p:spPr>
          <a:xfrm>
            <a:off x="457200" y="1740387"/>
            <a:ext cx="8229600" cy="1384995"/>
          </a:xfrm>
          <a:prstGeom prst="rect">
            <a:avLst/>
          </a:prstGeom>
          <a:noFill/>
        </p:spPr>
        <p:txBody>
          <a:bodyPr wrap="square" rtlCol="0">
            <a:spAutoFit/>
          </a:bodyPr>
          <a:lstStyle/>
          <a:p>
            <a:r>
              <a:rPr lang="en-US" sz="2800" dirty="0">
                <a:latin typeface="Century Gothic" panose="020B0502020202020204" pitchFamily="34" charset="0"/>
              </a:rPr>
              <a:t>What is a natural characteristic</a:t>
            </a:r>
            <a:r>
              <a:rPr lang="en-US" sz="2800" dirty="0" smtClean="0">
                <a:latin typeface="Century Gothic" panose="020B0502020202020204" pitchFamily="34" charset="0"/>
              </a:rPr>
              <a:t>?</a:t>
            </a:r>
          </a:p>
          <a:p>
            <a:endParaRPr lang="en-US" sz="2800" dirty="0">
              <a:latin typeface="Century Gothic" panose="020B0502020202020204" pitchFamily="34" charset="0"/>
            </a:endParaRPr>
          </a:p>
          <a:p>
            <a:r>
              <a:rPr lang="en-US" sz="2800" dirty="0" smtClean="0">
                <a:latin typeface="Century Gothic" panose="020B0502020202020204" pitchFamily="34" charset="0"/>
              </a:rPr>
              <a:t>Something that is </a:t>
            </a:r>
            <a:r>
              <a:rPr lang="en-US" sz="2800" b="1" u="sng" dirty="0" smtClean="0">
                <a:latin typeface="Century Gothic" panose="020B0502020202020204" pitchFamily="34" charset="0"/>
              </a:rPr>
              <a:t>NOT</a:t>
            </a:r>
            <a:r>
              <a:rPr lang="en-US" sz="2800" dirty="0" smtClean="0">
                <a:latin typeface="Century Gothic" panose="020B0502020202020204" pitchFamily="34" charset="0"/>
              </a:rPr>
              <a:t> made by humans.</a:t>
            </a:r>
            <a:endParaRPr lang="en-US" sz="2800" dirty="0">
              <a:latin typeface="Century Gothic" panose="020B0502020202020204" pitchFamily="34" charset="0"/>
            </a:endParaRPr>
          </a:p>
        </p:txBody>
      </p:sp>
      <p:pic>
        <p:nvPicPr>
          <p:cNvPr id="6" name="Picture 5">
            <a:hlinkClick r:id="rId2" action="ppaction://hlinksldjump"/>
          </p:cNvPr>
          <p:cNvPicPr>
            <a:picLocks noChangeAspect="1"/>
          </p:cNvPicPr>
          <p:nvPr/>
        </p:nvPicPr>
        <p:blipFill>
          <a:blip r:embed="rId3">
            <a:duotone>
              <a:prstClr val="black"/>
              <a:srgbClr val="F6F2FF">
                <a:tint val="45000"/>
                <a:satMod val="400000"/>
              </a:srgbClr>
            </a:duotone>
          </a:blip>
          <a:stretch>
            <a:fillRect/>
          </a:stretch>
        </p:blipFill>
        <p:spPr>
          <a:xfrm>
            <a:off x="8186405" y="5908842"/>
            <a:ext cx="749974" cy="748632"/>
          </a:xfrm>
          <a:prstGeom prst="rect">
            <a:avLst/>
          </a:prstGeom>
        </p:spPr>
      </p:pic>
    </p:spTree>
    <p:extLst>
      <p:ext uri="{BB962C8B-B14F-4D97-AF65-F5344CB8AC3E}">
        <p14:creationId xmlns:p14="http://schemas.microsoft.com/office/powerpoint/2010/main" val="25336131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latin typeface="Century Gothic" panose="020B0502020202020204" pitchFamily="34" charset="0"/>
              </a:rPr>
              <a:t>Characteristics </a:t>
            </a:r>
            <a:r>
              <a:rPr lang="en-US" sz="4000" b="1" dirty="0" smtClean="0">
                <a:latin typeface="Century Gothic" panose="020B0502020202020204" pitchFamily="34" charset="0"/>
              </a:rPr>
              <a:t>- 400</a:t>
            </a:r>
            <a:endParaRPr lang="en-US" sz="4000" b="1" dirty="0">
              <a:latin typeface="Century Gothic" panose="020B0502020202020204" pitchFamily="34" charset="0"/>
            </a:endParaRPr>
          </a:p>
        </p:txBody>
      </p:sp>
      <p:sp>
        <p:nvSpPr>
          <p:cNvPr id="5" name="Frame 4"/>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6" name="TextBox 5"/>
          <p:cNvSpPr txBox="1"/>
          <p:nvPr/>
        </p:nvSpPr>
        <p:spPr>
          <a:xfrm>
            <a:off x="457200" y="1740387"/>
            <a:ext cx="8229600" cy="523220"/>
          </a:xfrm>
          <a:prstGeom prst="rect">
            <a:avLst/>
          </a:prstGeom>
          <a:noFill/>
        </p:spPr>
        <p:txBody>
          <a:bodyPr wrap="square" rtlCol="0">
            <a:spAutoFit/>
          </a:bodyPr>
          <a:lstStyle/>
          <a:p>
            <a:r>
              <a:rPr lang="en-US" sz="2800" dirty="0" smtClean="0">
                <a:latin typeface="Century Gothic" panose="020B0502020202020204" pitchFamily="34" charset="0"/>
              </a:rPr>
              <a:t>Name 3 examples of a natural characteristic:</a:t>
            </a:r>
          </a:p>
        </p:txBody>
      </p:sp>
    </p:spTree>
    <p:extLst>
      <p:ext uri="{BB962C8B-B14F-4D97-AF65-F5344CB8AC3E}">
        <p14:creationId xmlns:p14="http://schemas.microsoft.com/office/powerpoint/2010/main" val="156284695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995963265"/>
              </p:ext>
            </p:extLst>
          </p:nvPr>
        </p:nvGraphicFramePr>
        <p:xfrm>
          <a:off x="457200" y="356937"/>
          <a:ext cx="8229600" cy="5073095"/>
        </p:xfrm>
        <a:graphic>
          <a:graphicData uri="http://schemas.openxmlformats.org/drawingml/2006/table">
            <a:tbl>
              <a:tblPr firstRow="1" bandRow="1">
                <a:tableStyleId>{5C22544A-7EE6-4342-B048-85BDC9FD1C3A}</a:tableStyleId>
              </a:tblPr>
              <a:tblGrid>
                <a:gridCol w="1645920"/>
                <a:gridCol w="1645920"/>
                <a:gridCol w="1645920"/>
                <a:gridCol w="1645920"/>
                <a:gridCol w="1645920"/>
              </a:tblGrid>
              <a:tr h="831739">
                <a:tc>
                  <a:txBody>
                    <a:bodyPr/>
                    <a:lstStyle/>
                    <a:p>
                      <a:pPr algn="ctr"/>
                      <a:r>
                        <a:rPr lang="en-US" dirty="0" smtClean="0">
                          <a:latin typeface="Century Gothic" panose="020B0502020202020204" pitchFamily="34" charset="0"/>
                        </a:rPr>
                        <a:t>A community is …</a:t>
                      </a:r>
                      <a:endParaRPr lang="en-US" dirty="0">
                        <a:latin typeface="Century Gothic" panose="020B0502020202020204" pitchFamily="34" charset="0"/>
                      </a:endParaRPr>
                    </a:p>
                  </a:txBody>
                  <a:tcPr anchor="ctr">
                    <a:solidFill>
                      <a:srgbClr val="0000FF"/>
                    </a:solidFill>
                  </a:tcPr>
                </a:tc>
                <a:tc>
                  <a:txBody>
                    <a:bodyPr/>
                    <a:lstStyle/>
                    <a:p>
                      <a:pPr algn="ctr"/>
                      <a:r>
                        <a:rPr lang="en-US" sz="1050" dirty="0" smtClean="0">
                          <a:latin typeface="Century Gothic" panose="020B0502020202020204" pitchFamily="34" charset="0"/>
                        </a:rPr>
                        <a:t>Characteristics</a:t>
                      </a:r>
                      <a:endParaRPr lang="en-US" sz="1050" dirty="0">
                        <a:latin typeface="Century Gothic" panose="020B0502020202020204" pitchFamily="34" charset="0"/>
                      </a:endParaRPr>
                    </a:p>
                  </a:txBody>
                  <a:tcPr anchor="ctr">
                    <a:solidFill>
                      <a:srgbClr val="0000FF"/>
                    </a:solidFill>
                  </a:tcPr>
                </a:tc>
                <a:tc>
                  <a:txBody>
                    <a:bodyPr/>
                    <a:lstStyle/>
                    <a:p>
                      <a:pPr algn="ctr"/>
                      <a:r>
                        <a:rPr lang="en-US" sz="1400" dirty="0" smtClean="0">
                          <a:latin typeface="Century Gothic" panose="020B0502020202020204" pitchFamily="34" charset="0"/>
                        </a:rPr>
                        <a:t>Government</a:t>
                      </a:r>
                      <a:endParaRPr lang="en-US" sz="1400" dirty="0">
                        <a:latin typeface="Century Gothic" panose="020B0502020202020204" pitchFamily="34" charset="0"/>
                      </a:endParaRPr>
                    </a:p>
                  </a:txBody>
                  <a:tcPr anchor="ctr">
                    <a:solidFill>
                      <a:srgbClr val="0000FF"/>
                    </a:solidFill>
                  </a:tcPr>
                </a:tc>
                <a:tc>
                  <a:txBody>
                    <a:bodyPr/>
                    <a:lstStyle/>
                    <a:p>
                      <a:pPr algn="ctr"/>
                      <a:r>
                        <a:rPr lang="en-US" sz="1200" dirty="0" smtClean="0">
                          <a:latin typeface="Century Gothic" panose="020B0502020202020204" pitchFamily="34" charset="0"/>
                        </a:rPr>
                        <a:t>Different</a:t>
                      </a:r>
                      <a:r>
                        <a:rPr lang="en-US" sz="1200" baseline="0" dirty="0" smtClean="0">
                          <a:latin typeface="Century Gothic" panose="020B0502020202020204" pitchFamily="34" charset="0"/>
                        </a:rPr>
                        <a:t> Communities</a:t>
                      </a:r>
                      <a:endParaRPr lang="en-US" sz="1200" dirty="0">
                        <a:latin typeface="Century Gothic" panose="020B0502020202020204" pitchFamily="34" charset="0"/>
                      </a:endParaRPr>
                    </a:p>
                  </a:txBody>
                  <a:tcPr anchor="ctr">
                    <a:solidFill>
                      <a:srgbClr val="0000FF"/>
                    </a:solidFill>
                  </a:tcPr>
                </a:tc>
                <a:tc>
                  <a:txBody>
                    <a:bodyPr/>
                    <a:lstStyle/>
                    <a:p>
                      <a:pPr algn="ctr"/>
                      <a:r>
                        <a:rPr lang="en-US" dirty="0" smtClean="0">
                          <a:latin typeface="Century Gothic" panose="020B0502020202020204" pitchFamily="34" charset="0"/>
                        </a:rPr>
                        <a:t>Wild Card</a:t>
                      </a:r>
                      <a:endParaRPr lang="en-US" dirty="0">
                        <a:latin typeface="Century Gothic" panose="020B0502020202020204" pitchFamily="34" charset="0"/>
                      </a:endParaRPr>
                    </a:p>
                  </a:txBody>
                  <a:tcPr anchor="ctr">
                    <a:solidFill>
                      <a:srgbClr val="0000FF"/>
                    </a:solidFill>
                  </a:tcPr>
                </a:tc>
              </a:tr>
              <a:tr h="831739">
                <a:tc>
                  <a:txBody>
                    <a:bodyPr/>
                    <a:lstStyle/>
                    <a:p>
                      <a:pPr algn="ctr"/>
                      <a:r>
                        <a:rPr lang="en-US" dirty="0" smtClean="0">
                          <a:solidFill>
                            <a:srgbClr val="FFFFFF"/>
                          </a:solidFill>
                          <a:latin typeface="Century Gothic" panose="020B0502020202020204" pitchFamily="34" charset="0"/>
                          <a:hlinkClick r:id="rId2" action="ppaction://hlinksldjump"/>
                        </a:rPr>
                        <a:t>100</a:t>
                      </a:r>
                      <a:endParaRPr lang="en-US" dirty="0">
                        <a:solidFill>
                          <a:srgbClr val="FFFFFF"/>
                        </a:solidFill>
                        <a:latin typeface="Century Gothic" panose="020B0502020202020204" pitchFamily="34" charset="0"/>
                      </a:endParaRPr>
                    </a:p>
                  </a:txBody>
                  <a:tcPr anchor="ctr">
                    <a:solidFill>
                      <a:srgbClr val="0000FF"/>
                    </a:solidFill>
                  </a:tcPr>
                </a:tc>
                <a:tc>
                  <a:txBody>
                    <a:bodyPr/>
                    <a:lstStyle/>
                    <a:p>
                      <a:pPr algn="ctr"/>
                      <a:r>
                        <a:rPr lang="en-US" dirty="0" smtClean="0">
                          <a:solidFill>
                            <a:srgbClr val="FFFFFF"/>
                          </a:solidFill>
                          <a:latin typeface="Century Gothic" panose="020B0502020202020204" pitchFamily="34" charset="0"/>
                          <a:hlinkClick r:id="rId3" action="ppaction://hlinksldjump"/>
                        </a:rPr>
                        <a:t>100</a:t>
                      </a:r>
                      <a:endParaRPr lang="en-US" dirty="0">
                        <a:solidFill>
                          <a:srgbClr val="FFFFFF"/>
                        </a:solidFill>
                        <a:latin typeface="Century Gothic" panose="020B0502020202020204" pitchFamily="34" charset="0"/>
                      </a:endParaRPr>
                    </a:p>
                  </a:txBody>
                  <a:tcPr anchor="ctr">
                    <a:solidFill>
                      <a:srgbClr val="0000FF"/>
                    </a:solidFill>
                  </a:tcPr>
                </a:tc>
                <a:tc>
                  <a:txBody>
                    <a:bodyPr/>
                    <a:lstStyle/>
                    <a:p>
                      <a:pPr algn="ctr"/>
                      <a:r>
                        <a:rPr lang="en-US" dirty="0" smtClean="0">
                          <a:solidFill>
                            <a:srgbClr val="FFFFFF"/>
                          </a:solidFill>
                          <a:latin typeface="Century Gothic" panose="020B0502020202020204" pitchFamily="34" charset="0"/>
                          <a:hlinkClick r:id="rId4" action="ppaction://hlinksldjump"/>
                        </a:rPr>
                        <a:t>100</a:t>
                      </a:r>
                      <a:endParaRPr lang="en-US" dirty="0">
                        <a:solidFill>
                          <a:srgbClr val="FFFFFF"/>
                        </a:solidFill>
                        <a:latin typeface="Century Gothic" panose="020B0502020202020204" pitchFamily="34" charset="0"/>
                      </a:endParaRPr>
                    </a:p>
                  </a:txBody>
                  <a:tcPr anchor="ctr">
                    <a:solidFill>
                      <a:srgbClr val="0000FF"/>
                    </a:solidFill>
                  </a:tcPr>
                </a:tc>
                <a:tc>
                  <a:txBody>
                    <a:bodyPr/>
                    <a:lstStyle/>
                    <a:p>
                      <a:pPr algn="ctr"/>
                      <a:r>
                        <a:rPr lang="en-US" dirty="0" smtClean="0">
                          <a:solidFill>
                            <a:srgbClr val="FFFFFF"/>
                          </a:solidFill>
                          <a:latin typeface="Century Gothic" panose="020B0502020202020204" pitchFamily="34" charset="0"/>
                          <a:hlinkClick r:id="rId5" action="ppaction://hlinksldjump"/>
                        </a:rPr>
                        <a:t>100</a:t>
                      </a:r>
                      <a:endParaRPr lang="en-US" dirty="0">
                        <a:solidFill>
                          <a:srgbClr val="FFFFFF"/>
                        </a:solidFill>
                        <a:latin typeface="Century Gothic" panose="020B0502020202020204" pitchFamily="34" charset="0"/>
                      </a:endParaRPr>
                    </a:p>
                  </a:txBody>
                  <a:tcPr anchor="ctr">
                    <a:solidFill>
                      <a:srgbClr val="0000FF"/>
                    </a:solidFill>
                  </a:tcPr>
                </a:tc>
                <a:tc>
                  <a:txBody>
                    <a:bodyPr/>
                    <a:lstStyle/>
                    <a:p>
                      <a:pPr algn="ctr"/>
                      <a:r>
                        <a:rPr lang="en-US" dirty="0" smtClean="0">
                          <a:solidFill>
                            <a:srgbClr val="FFFFFF"/>
                          </a:solidFill>
                          <a:latin typeface="Century Gothic" panose="020B0502020202020204" pitchFamily="34" charset="0"/>
                          <a:hlinkClick r:id="rId6" action="ppaction://hlinksldjump"/>
                        </a:rPr>
                        <a:t>100</a:t>
                      </a:r>
                      <a:endParaRPr lang="en-US" dirty="0">
                        <a:solidFill>
                          <a:srgbClr val="FFFFFF"/>
                        </a:solidFill>
                        <a:latin typeface="Century Gothic" panose="020B0502020202020204" pitchFamily="34" charset="0"/>
                      </a:endParaRPr>
                    </a:p>
                  </a:txBody>
                  <a:tcPr anchor="ctr">
                    <a:solidFill>
                      <a:srgbClr val="0000FF"/>
                    </a:solidFill>
                  </a:tcPr>
                </a:tc>
              </a:tr>
              <a:tr h="831739">
                <a:tc>
                  <a:txBody>
                    <a:bodyPr/>
                    <a:lstStyle/>
                    <a:p>
                      <a:pPr algn="ctr"/>
                      <a:r>
                        <a:rPr lang="en-US" dirty="0" smtClean="0">
                          <a:solidFill>
                            <a:srgbClr val="FFFFFF"/>
                          </a:solidFill>
                          <a:latin typeface="Century Gothic" panose="020B0502020202020204" pitchFamily="34" charset="0"/>
                          <a:hlinkClick r:id="rId7" action="ppaction://hlinksldjump"/>
                        </a:rPr>
                        <a:t>200</a:t>
                      </a:r>
                      <a:endParaRPr lang="en-US" dirty="0">
                        <a:solidFill>
                          <a:srgbClr val="FFFFFF"/>
                        </a:solidFill>
                        <a:latin typeface="Century Gothic" panose="020B0502020202020204" pitchFamily="34" charset="0"/>
                      </a:endParaRPr>
                    </a:p>
                  </a:txBody>
                  <a:tcPr anchor="ctr">
                    <a:solidFill>
                      <a:srgbClr val="0000FF"/>
                    </a:solidFill>
                  </a:tcPr>
                </a:tc>
                <a:tc>
                  <a:txBody>
                    <a:bodyPr/>
                    <a:lstStyle/>
                    <a:p>
                      <a:pPr algn="ctr"/>
                      <a:r>
                        <a:rPr lang="en-US" dirty="0" smtClean="0">
                          <a:solidFill>
                            <a:srgbClr val="FFFFFF"/>
                          </a:solidFill>
                          <a:latin typeface="Century Gothic" panose="020B0502020202020204" pitchFamily="34" charset="0"/>
                          <a:hlinkClick r:id="rId8" action="ppaction://hlinksldjump"/>
                        </a:rPr>
                        <a:t>200</a:t>
                      </a:r>
                      <a:endParaRPr lang="en-US" dirty="0">
                        <a:solidFill>
                          <a:srgbClr val="FFFFFF"/>
                        </a:solidFill>
                        <a:latin typeface="Century Gothic" panose="020B0502020202020204" pitchFamily="34" charset="0"/>
                      </a:endParaRPr>
                    </a:p>
                  </a:txBody>
                  <a:tcPr anchor="ctr">
                    <a:solidFill>
                      <a:srgbClr val="0000FF"/>
                    </a:solidFill>
                  </a:tcPr>
                </a:tc>
                <a:tc>
                  <a:txBody>
                    <a:bodyPr/>
                    <a:lstStyle/>
                    <a:p>
                      <a:pPr algn="ctr"/>
                      <a:r>
                        <a:rPr lang="en-US" dirty="0" smtClean="0">
                          <a:solidFill>
                            <a:srgbClr val="FFFFFF"/>
                          </a:solidFill>
                          <a:latin typeface="Century Gothic" panose="020B0502020202020204" pitchFamily="34" charset="0"/>
                          <a:hlinkClick r:id="rId9" action="ppaction://hlinksldjump"/>
                        </a:rPr>
                        <a:t>200</a:t>
                      </a:r>
                      <a:endParaRPr lang="en-US" dirty="0">
                        <a:solidFill>
                          <a:srgbClr val="FFFFFF"/>
                        </a:solidFill>
                        <a:latin typeface="Century Gothic" panose="020B0502020202020204" pitchFamily="34" charset="0"/>
                      </a:endParaRPr>
                    </a:p>
                  </a:txBody>
                  <a:tcPr anchor="ctr">
                    <a:solidFill>
                      <a:srgbClr val="0000FF"/>
                    </a:solidFill>
                  </a:tcPr>
                </a:tc>
                <a:tc>
                  <a:txBody>
                    <a:bodyPr/>
                    <a:lstStyle/>
                    <a:p>
                      <a:pPr algn="ctr"/>
                      <a:r>
                        <a:rPr lang="en-US" dirty="0" smtClean="0">
                          <a:solidFill>
                            <a:srgbClr val="FFFFFF"/>
                          </a:solidFill>
                          <a:latin typeface="Century Gothic" panose="020B0502020202020204" pitchFamily="34" charset="0"/>
                          <a:hlinkClick r:id="rId10" action="ppaction://hlinksldjump"/>
                        </a:rPr>
                        <a:t>200</a:t>
                      </a:r>
                      <a:endParaRPr lang="en-US" dirty="0">
                        <a:solidFill>
                          <a:srgbClr val="FFFFFF"/>
                        </a:solidFill>
                        <a:latin typeface="Century Gothic" panose="020B0502020202020204" pitchFamily="34" charset="0"/>
                      </a:endParaRPr>
                    </a:p>
                  </a:txBody>
                  <a:tcPr anchor="ctr">
                    <a:solidFill>
                      <a:srgbClr val="0000FF"/>
                    </a:solidFill>
                  </a:tcPr>
                </a:tc>
                <a:tc>
                  <a:txBody>
                    <a:bodyPr/>
                    <a:lstStyle/>
                    <a:p>
                      <a:pPr algn="ctr"/>
                      <a:r>
                        <a:rPr lang="en-US" dirty="0" smtClean="0">
                          <a:solidFill>
                            <a:srgbClr val="FFFFFF"/>
                          </a:solidFill>
                          <a:latin typeface="Century Gothic" panose="020B0502020202020204" pitchFamily="34" charset="0"/>
                          <a:hlinkClick r:id="rId11" action="ppaction://hlinksldjump"/>
                        </a:rPr>
                        <a:t>200</a:t>
                      </a:r>
                      <a:endParaRPr lang="en-US" dirty="0">
                        <a:solidFill>
                          <a:srgbClr val="FFFFFF"/>
                        </a:solidFill>
                        <a:latin typeface="Century Gothic" panose="020B0502020202020204" pitchFamily="34" charset="0"/>
                      </a:endParaRPr>
                    </a:p>
                  </a:txBody>
                  <a:tcPr anchor="ctr">
                    <a:solidFill>
                      <a:srgbClr val="0000FF"/>
                    </a:solidFill>
                  </a:tcPr>
                </a:tc>
              </a:tr>
              <a:tr h="831739">
                <a:tc>
                  <a:txBody>
                    <a:bodyPr/>
                    <a:lstStyle/>
                    <a:p>
                      <a:pPr algn="ctr"/>
                      <a:r>
                        <a:rPr lang="en-US" dirty="0" smtClean="0">
                          <a:solidFill>
                            <a:srgbClr val="FFFFFF"/>
                          </a:solidFill>
                          <a:latin typeface="Century Gothic" panose="020B0502020202020204" pitchFamily="34" charset="0"/>
                          <a:hlinkClick r:id="rId12" action="ppaction://hlinksldjump"/>
                        </a:rPr>
                        <a:t>300</a:t>
                      </a:r>
                      <a:endParaRPr lang="en-US" dirty="0">
                        <a:solidFill>
                          <a:srgbClr val="FFFFFF"/>
                        </a:solidFill>
                        <a:latin typeface="Century Gothic" panose="020B0502020202020204" pitchFamily="34" charset="0"/>
                      </a:endParaRPr>
                    </a:p>
                  </a:txBody>
                  <a:tcPr anchor="ctr">
                    <a:solidFill>
                      <a:srgbClr val="0000FF"/>
                    </a:solidFill>
                  </a:tcPr>
                </a:tc>
                <a:tc>
                  <a:txBody>
                    <a:bodyPr/>
                    <a:lstStyle/>
                    <a:p>
                      <a:pPr algn="ctr"/>
                      <a:r>
                        <a:rPr lang="en-US" dirty="0" smtClean="0">
                          <a:solidFill>
                            <a:srgbClr val="FFFFFF"/>
                          </a:solidFill>
                          <a:latin typeface="Century Gothic" panose="020B0502020202020204" pitchFamily="34" charset="0"/>
                          <a:hlinkClick r:id="rId13" action="ppaction://hlinksldjump"/>
                        </a:rPr>
                        <a:t>300</a:t>
                      </a:r>
                      <a:endParaRPr lang="en-US" dirty="0">
                        <a:solidFill>
                          <a:srgbClr val="FFFFFF"/>
                        </a:solidFill>
                        <a:latin typeface="Century Gothic" panose="020B0502020202020204" pitchFamily="34" charset="0"/>
                      </a:endParaRPr>
                    </a:p>
                  </a:txBody>
                  <a:tcPr anchor="ctr">
                    <a:solidFill>
                      <a:srgbClr val="0000FF"/>
                    </a:solidFill>
                  </a:tcPr>
                </a:tc>
                <a:tc>
                  <a:txBody>
                    <a:bodyPr/>
                    <a:lstStyle/>
                    <a:p>
                      <a:pPr algn="ctr"/>
                      <a:r>
                        <a:rPr lang="en-US" dirty="0" smtClean="0">
                          <a:solidFill>
                            <a:srgbClr val="FFFFFF"/>
                          </a:solidFill>
                          <a:latin typeface="Century Gothic" panose="020B0502020202020204" pitchFamily="34" charset="0"/>
                          <a:hlinkClick r:id="rId14" action="ppaction://hlinksldjump"/>
                        </a:rPr>
                        <a:t>300</a:t>
                      </a:r>
                      <a:endParaRPr lang="en-US" dirty="0">
                        <a:solidFill>
                          <a:srgbClr val="FFFFFF"/>
                        </a:solidFill>
                        <a:latin typeface="Century Gothic" panose="020B0502020202020204" pitchFamily="34" charset="0"/>
                      </a:endParaRPr>
                    </a:p>
                  </a:txBody>
                  <a:tcPr anchor="ctr">
                    <a:solidFill>
                      <a:srgbClr val="0000FF"/>
                    </a:solidFill>
                  </a:tcPr>
                </a:tc>
                <a:tc>
                  <a:txBody>
                    <a:bodyPr/>
                    <a:lstStyle/>
                    <a:p>
                      <a:pPr algn="ctr"/>
                      <a:r>
                        <a:rPr lang="en-US" dirty="0" smtClean="0">
                          <a:solidFill>
                            <a:srgbClr val="FFFFFF"/>
                          </a:solidFill>
                          <a:latin typeface="Century Gothic" panose="020B0502020202020204" pitchFamily="34" charset="0"/>
                          <a:hlinkClick r:id="rId15" action="ppaction://hlinksldjump"/>
                        </a:rPr>
                        <a:t>300</a:t>
                      </a:r>
                      <a:endParaRPr lang="en-US" dirty="0">
                        <a:solidFill>
                          <a:srgbClr val="FFFFFF"/>
                        </a:solidFill>
                        <a:latin typeface="Century Gothic" panose="020B0502020202020204" pitchFamily="34" charset="0"/>
                      </a:endParaRPr>
                    </a:p>
                  </a:txBody>
                  <a:tcPr anchor="ctr">
                    <a:solidFill>
                      <a:srgbClr val="0000FF"/>
                    </a:solidFill>
                  </a:tcPr>
                </a:tc>
                <a:tc>
                  <a:txBody>
                    <a:bodyPr/>
                    <a:lstStyle/>
                    <a:p>
                      <a:pPr algn="ctr"/>
                      <a:r>
                        <a:rPr lang="en-US" dirty="0" smtClean="0">
                          <a:solidFill>
                            <a:srgbClr val="FFFFFF"/>
                          </a:solidFill>
                          <a:latin typeface="Century Gothic" panose="020B0502020202020204" pitchFamily="34" charset="0"/>
                          <a:hlinkClick r:id="rId16" action="ppaction://hlinksldjump"/>
                        </a:rPr>
                        <a:t>300</a:t>
                      </a:r>
                      <a:endParaRPr lang="en-US" dirty="0">
                        <a:solidFill>
                          <a:srgbClr val="FFFFFF"/>
                        </a:solidFill>
                        <a:latin typeface="Century Gothic" panose="020B0502020202020204" pitchFamily="34" charset="0"/>
                      </a:endParaRPr>
                    </a:p>
                  </a:txBody>
                  <a:tcPr anchor="ctr">
                    <a:solidFill>
                      <a:srgbClr val="0000FF"/>
                    </a:solidFill>
                  </a:tcPr>
                </a:tc>
              </a:tr>
              <a:tr h="831739">
                <a:tc>
                  <a:txBody>
                    <a:bodyPr/>
                    <a:lstStyle/>
                    <a:p>
                      <a:pPr algn="ctr"/>
                      <a:r>
                        <a:rPr lang="en-US" dirty="0" smtClean="0">
                          <a:solidFill>
                            <a:srgbClr val="FFFFFF"/>
                          </a:solidFill>
                          <a:latin typeface="Century Gothic" panose="020B0502020202020204" pitchFamily="34" charset="0"/>
                          <a:hlinkClick r:id="rId17" action="ppaction://hlinksldjump"/>
                        </a:rPr>
                        <a:t>400</a:t>
                      </a:r>
                      <a:endParaRPr lang="en-US" dirty="0">
                        <a:solidFill>
                          <a:srgbClr val="FFFFFF"/>
                        </a:solidFill>
                        <a:latin typeface="Century Gothic" panose="020B0502020202020204" pitchFamily="34" charset="0"/>
                      </a:endParaRPr>
                    </a:p>
                  </a:txBody>
                  <a:tcPr anchor="ctr">
                    <a:solidFill>
                      <a:srgbClr val="0000FF"/>
                    </a:solidFill>
                  </a:tcPr>
                </a:tc>
                <a:tc>
                  <a:txBody>
                    <a:bodyPr/>
                    <a:lstStyle/>
                    <a:p>
                      <a:pPr algn="ctr"/>
                      <a:r>
                        <a:rPr lang="en-US" dirty="0" smtClean="0">
                          <a:solidFill>
                            <a:srgbClr val="FFFFFF"/>
                          </a:solidFill>
                          <a:latin typeface="Century Gothic" panose="020B0502020202020204" pitchFamily="34" charset="0"/>
                          <a:hlinkClick r:id="rId18" action="ppaction://hlinksldjump"/>
                        </a:rPr>
                        <a:t>400</a:t>
                      </a:r>
                      <a:endParaRPr lang="en-US" dirty="0">
                        <a:solidFill>
                          <a:srgbClr val="FFFFFF"/>
                        </a:solidFill>
                        <a:latin typeface="Century Gothic" panose="020B0502020202020204" pitchFamily="34" charset="0"/>
                      </a:endParaRPr>
                    </a:p>
                  </a:txBody>
                  <a:tcPr anchor="ctr">
                    <a:solidFill>
                      <a:srgbClr val="0000FF"/>
                    </a:solidFill>
                  </a:tcPr>
                </a:tc>
                <a:tc>
                  <a:txBody>
                    <a:bodyPr/>
                    <a:lstStyle/>
                    <a:p>
                      <a:pPr algn="ctr"/>
                      <a:r>
                        <a:rPr lang="en-US" dirty="0" smtClean="0">
                          <a:solidFill>
                            <a:srgbClr val="FFFFFF"/>
                          </a:solidFill>
                          <a:latin typeface="Century Gothic" panose="020B0502020202020204" pitchFamily="34" charset="0"/>
                          <a:hlinkClick r:id="rId19" action="ppaction://hlinksldjump"/>
                        </a:rPr>
                        <a:t>400</a:t>
                      </a:r>
                      <a:endParaRPr lang="en-US" dirty="0">
                        <a:solidFill>
                          <a:srgbClr val="FFFFFF"/>
                        </a:solidFill>
                        <a:latin typeface="Century Gothic" panose="020B0502020202020204" pitchFamily="34" charset="0"/>
                      </a:endParaRPr>
                    </a:p>
                  </a:txBody>
                  <a:tcPr anchor="ctr">
                    <a:solidFill>
                      <a:srgbClr val="0000FF"/>
                    </a:solidFill>
                  </a:tcPr>
                </a:tc>
                <a:tc>
                  <a:txBody>
                    <a:bodyPr/>
                    <a:lstStyle/>
                    <a:p>
                      <a:pPr algn="ctr"/>
                      <a:r>
                        <a:rPr lang="en-US" dirty="0" smtClean="0">
                          <a:solidFill>
                            <a:srgbClr val="FFFFFF"/>
                          </a:solidFill>
                          <a:latin typeface="Century Gothic" panose="020B0502020202020204" pitchFamily="34" charset="0"/>
                          <a:hlinkClick r:id="rId20" action="ppaction://hlinksldjump"/>
                        </a:rPr>
                        <a:t>400</a:t>
                      </a:r>
                      <a:endParaRPr lang="en-US" dirty="0">
                        <a:solidFill>
                          <a:srgbClr val="FFFFFF"/>
                        </a:solidFill>
                        <a:latin typeface="Century Gothic" panose="020B0502020202020204" pitchFamily="34" charset="0"/>
                      </a:endParaRPr>
                    </a:p>
                  </a:txBody>
                  <a:tcPr anchor="ctr">
                    <a:solidFill>
                      <a:srgbClr val="0000FF"/>
                    </a:solidFill>
                  </a:tcPr>
                </a:tc>
                <a:tc>
                  <a:txBody>
                    <a:bodyPr/>
                    <a:lstStyle/>
                    <a:p>
                      <a:pPr algn="ctr"/>
                      <a:r>
                        <a:rPr lang="en-US" dirty="0" smtClean="0">
                          <a:solidFill>
                            <a:srgbClr val="FFFFFF"/>
                          </a:solidFill>
                          <a:latin typeface="Century Gothic" panose="020B0502020202020204" pitchFamily="34" charset="0"/>
                          <a:hlinkClick r:id="rId21" action="ppaction://hlinksldjump"/>
                        </a:rPr>
                        <a:t>400</a:t>
                      </a:r>
                      <a:endParaRPr lang="en-US" dirty="0">
                        <a:solidFill>
                          <a:srgbClr val="FFFFFF"/>
                        </a:solidFill>
                        <a:latin typeface="Century Gothic" panose="020B0502020202020204" pitchFamily="34" charset="0"/>
                      </a:endParaRPr>
                    </a:p>
                  </a:txBody>
                  <a:tcPr anchor="ctr">
                    <a:solidFill>
                      <a:srgbClr val="0000FF"/>
                    </a:solidFill>
                  </a:tcPr>
                </a:tc>
              </a:tr>
              <a:tr h="831739">
                <a:tc>
                  <a:txBody>
                    <a:bodyPr/>
                    <a:lstStyle/>
                    <a:p>
                      <a:pPr algn="ctr"/>
                      <a:r>
                        <a:rPr lang="en-US" dirty="0" smtClean="0">
                          <a:solidFill>
                            <a:srgbClr val="FFFFFF"/>
                          </a:solidFill>
                          <a:latin typeface="Century Gothic" panose="020B0502020202020204" pitchFamily="34" charset="0"/>
                          <a:hlinkClick r:id="rId22" action="ppaction://hlinksldjump"/>
                        </a:rPr>
                        <a:t>500</a:t>
                      </a:r>
                      <a:endParaRPr lang="en-US" dirty="0">
                        <a:solidFill>
                          <a:srgbClr val="FFFFFF"/>
                        </a:solidFill>
                        <a:latin typeface="Century Gothic" panose="020B0502020202020204" pitchFamily="34" charset="0"/>
                      </a:endParaRPr>
                    </a:p>
                  </a:txBody>
                  <a:tcPr anchor="ctr">
                    <a:solidFill>
                      <a:srgbClr val="0000FF"/>
                    </a:solidFill>
                  </a:tcPr>
                </a:tc>
                <a:tc>
                  <a:txBody>
                    <a:bodyPr/>
                    <a:lstStyle/>
                    <a:p>
                      <a:pPr algn="ctr"/>
                      <a:r>
                        <a:rPr lang="en-US" dirty="0" smtClean="0">
                          <a:solidFill>
                            <a:srgbClr val="FFFFFF"/>
                          </a:solidFill>
                          <a:latin typeface="Century Gothic" panose="020B0502020202020204" pitchFamily="34" charset="0"/>
                          <a:hlinkClick r:id="rId23" action="ppaction://hlinksldjump"/>
                        </a:rPr>
                        <a:t>500</a:t>
                      </a:r>
                      <a:endParaRPr lang="en-US" dirty="0">
                        <a:solidFill>
                          <a:srgbClr val="FFFFFF"/>
                        </a:solidFill>
                        <a:latin typeface="Century Gothic" panose="020B0502020202020204" pitchFamily="34" charset="0"/>
                      </a:endParaRPr>
                    </a:p>
                  </a:txBody>
                  <a:tcPr anchor="ctr">
                    <a:solidFill>
                      <a:srgbClr val="0000FF"/>
                    </a:solidFill>
                  </a:tcPr>
                </a:tc>
                <a:tc>
                  <a:txBody>
                    <a:bodyPr/>
                    <a:lstStyle/>
                    <a:p>
                      <a:pPr algn="ctr"/>
                      <a:r>
                        <a:rPr lang="en-US" dirty="0" smtClean="0">
                          <a:solidFill>
                            <a:srgbClr val="FFFFFF"/>
                          </a:solidFill>
                          <a:latin typeface="Century Gothic" panose="020B0502020202020204" pitchFamily="34" charset="0"/>
                          <a:hlinkClick r:id="rId24" action="ppaction://hlinksldjump"/>
                        </a:rPr>
                        <a:t>500</a:t>
                      </a:r>
                      <a:endParaRPr lang="en-US" dirty="0">
                        <a:solidFill>
                          <a:srgbClr val="FFFFFF"/>
                        </a:solidFill>
                        <a:latin typeface="Century Gothic" panose="020B0502020202020204" pitchFamily="34" charset="0"/>
                      </a:endParaRPr>
                    </a:p>
                  </a:txBody>
                  <a:tcPr anchor="ctr">
                    <a:solidFill>
                      <a:srgbClr val="0000FF"/>
                    </a:solidFill>
                  </a:tcPr>
                </a:tc>
                <a:tc>
                  <a:txBody>
                    <a:bodyPr/>
                    <a:lstStyle/>
                    <a:p>
                      <a:pPr algn="ctr"/>
                      <a:r>
                        <a:rPr lang="en-US" dirty="0" smtClean="0">
                          <a:solidFill>
                            <a:srgbClr val="FFFFFF"/>
                          </a:solidFill>
                          <a:latin typeface="Century Gothic" panose="020B0502020202020204" pitchFamily="34" charset="0"/>
                          <a:hlinkClick r:id="rId25" action="ppaction://hlinksldjump"/>
                        </a:rPr>
                        <a:t>500</a:t>
                      </a:r>
                      <a:endParaRPr lang="en-US" dirty="0">
                        <a:solidFill>
                          <a:srgbClr val="FFFFFF"/>
                        </a:solidFill>
                        <a:latin typeface="Century Gothic" panose="020B0502020202020204" pitchFamily="34" charset="0"/>
                      </a:endParaRPr>
                    </a:p>
                  </a:txBody>
                  <a:tcPr anchor="ctr">
                    <a:solidFill>
                      <a:srgbClr val="0000FF"/>
                    </a:solidFill>
                  </a:tcPr>
                </a:tc>
                <a:tc>
                  <a:txBody>
                    <a:bodyPr/>
                    <a:lstStyle/>
                    <a:p>
                      <a:pPr algn="ctr"/>
                      <a:r>
                        <a:rPr lang="en-US" dirty="0" smtClean="0">
                          <a:solidFill>
                            <a:srgbClr val="FFFFFF"/>
                          </a:solidFill>
                          <a:latin typeface="Century Gothic" panose="020B0502020202020204" pitchFamily="34" charset="0"/>
                          <a:hlinkClick r:id="rId26" action="ppaction://hlinksldjump"/>
                        </a:rPr>
                        <a:t>500</a:t>
                      </a:r>
                      <a:endParaRPr lang="en-US" dirty="0">
                        <a:solidFill>
                          <a:srgbClr val="FFFFFF"/>
                        </a:solidFill>
                        <a:latin typeface="Century Gothic" panose="020B0502020202020204" pitchFamily="34" charset="0"/>
                      </a:endParaRPr>
                    </a:p>
                  </a:txBody>
                  <a:tcPr anchor="ctr">
                    <a:solidFill>
                      <a:srgbClr val="0000FF"/>
                    </a:solidFill>
                  </a:tcPr>
                </a:tc>
              </a:tr>
            </a:tbl>
          </a:graphicData>
        </a:graphic>
      </p:graphicFrame>
      <p:pic>
        <p:nvPicPr>
          <p:cNvPr id="6" name="Picture 5">
            <a:hlinkClick r:id="rId27" action="ppaction://hlinksldjump"/>
          </p:cNvPr>
          <p:cNvPicPr>
            <a:picLocks noChangeAspect="1"/>
          </p:cNvPicPr>
          <p:nvPr/>
        </p:nvPicPr>
        <p:blipFill rotWithShape="1">
          <a:blip r:embed="rId28">
            <a:extLst>
              <a:ext uri="{BEBA8EAE-BF5A-486C-A8C5-ECC9F3942E4B}">
                <a14:imgProps xmlns:a14="http://schemas.microsoft.com/office/drawing/2010/main">
                  <a14:imgLayer r:embed="rId29">
                    <a14:imgEffect>
                      <a14:backgroundRemoval t="5200" b="98800" l="21250" r="77750"/>
                    </a14:imgEffect>
                  </a14:imgLayer>
                </a14:imgProps>
              </a:ext>
            </a:extLst>
          </a:blip>
          <a:srcRect l="13675" r="13675"/>
          <a:stretch/>
        </p:blipFill>
        <p:spPr>
          <a:xfrm>
            <a:off x="7646737" y="5629776"/>
            <a:ext cx="1136316" cy="97756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87155588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latin typeface="Century Gothic" panose="020B0502020202020204" pitchFamily="34" charset="0"/>
              </a:rPr>
              <a:t>Characteristics</a:t>
            </a:r>
            <a:r>
              <a:rPr lang="en-US" sz="4000" b="1" dirty="0" smtClean="0">
                <a:latin typeface="Century Gothic" panose="020B0502020202020204" pitchFamily="34" charset="0"/>
              </a:rPr>
              <a:t> – 400</a:t>
            </a:r>
            <a:endParaRPr lang="en-US" sz="4000" b="1" dirty="0">
              <a:latin typeface="Century Gothic" panose="020B0502020202020204" pitchFamily="34" charset="0"/>
            </a:endParaRPr>
          </a:p>
        </p:txBody>
      </p:sp>
      <p:sp>
        <p:nvSpPr>
          <p:cNvPr id="4" name="Frame 3"/>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5" name="TextBox 4"/>
          <p:cNvSpPr txBox="1"/>
          <p:nvPr/>
        </p:nvSpPr>
        <p:spPr>
          <a:xfrm>
            <a:off x="457200" y="1740387"/>
            <a:ext cx="8229600" cy="3108543"/>
          </a:xfrm>
          <a:prstGeom prst="rect">
            <a:avLst/>
          </a:prstGeom>
          <a:noFill/>
        </p:spPr>
        <p:txBody>
          <a:bodyPr wrap="square" rtlCol="0">
            <a:spAutoFit/>
          </a:bodyPr>
          <a:lstStyle/>
          <a:p>
            <a:r>
              <a:rPr lang="en-US" sz="2800" dirty="0">
                <a:latin typeface="Century Gothic" panose="020B0502020202020204" pitchFamily="34" charset="0"/>
              </a:rPr>
              <a:t>Name 3 examples of a natural </a:t>
            </a:r>
            <a:r>
              <a:rPr lang="en-US" sz="2800" dirty="0" smtClean="0">
                <a:latin typeface="Century Gothic" panose="020B0502020202020204" pitchFamily="34" charset="0"/>
              </a:rPr>
              <a:t>characteristic:</a:t>
            </a:r>
          </a:p>
          <a:p>
            <a:endParaRPr lang="en-US" sz="2800" dirty="0">
              <a:latin typeface="Century Gothic" panose="020B0502020202020204" pitchFamily="34" charset="0"/>
            </a:endParaRPr>
          </a:p>
          <a:p>
            <a:pPr marL="457200" indent="-457200">
              <a:buFont typeface="Arial" panose="020B0604020202020204" pitchFamily="34" charset="0"/>
              <a:buChar char="•"/>
            </a:pPr>
            <a:r>
              <a:rPr lang="en-US" sz="2800" dirty="0">
                <a:latin typeface="Century Gothic" panose="020B0502020202020204" pitchFamily="34" charset="0"/>
              </a:rPr>
              <a:t>t</a:t>
            </a:r>
            <a:r>
              <a:rPr lang="en-US" sz="2800" dirty="0" smtClean="0">
                <a:latin typeface="Century Gothic" panose="020B0502020202020204" pitchFamily="34" charset="0"/>
              </a:rPr>
              <a:t>ree</a:t>
            </a:r>
          </a:p>
          <a:p>
            <a:pPr marL="457200" indent="-457200">
              <a:buFont typeface="Arial" panose="020B0604020202020204" pitchFamily="34" charset="0"/>
              <a:buChar char="•"/>
            </a:pPr>
            <a:r>
              <a:rPr lang="en-US" sz="2800" dirty="0">
                <a:latin typeface="Century Gothic" panose="020B0502020202020204" pitchFamily="34" charset="0"/>
              </a:rPr>
              <a:t>a</a:t>
            </a:r>
            <a:r>
              <a:rPr lang="en-US" sz="2800" dirty="0" smtClean="0">
                <a:latin typeface="Century Gothic" panose="020B0502020202020204" pitchFamily="34" charset="0"/>
              </a:rPr>
              <a:t>nimals</a:t>
            </a:r>
          </a:p>
          <a:p>
            <a:pPr marL="457200" indent="-457200">
              <a:buFont typeface="Arial" panose="020B0604020202020204" pitchFamily="34" charset="0"/>
              <a:buChar char="•"/>
            </a:pPr>
            <a:r>
              <a:rPr lang="en-US" sz="2800" dirty="0">
                <a:latin typeface="Century Gothic" panose="020B0502020202020204" pitchFamily="34" charset="0"/>
              </a:rPr>
              <a:t>r</a:t>
            </a:r>
            <a:r>
              <a:rPr lang="en-US" sz="2800" dirty="0" smtClean="0">
                <a:latin typeface="Century Gothic" panose="020B0502020202020204" pitchFamily="34" charset="0"/>
              </a:rPr>
              <a:t>iver</a:t>
            </a:r>
          </a:p>
          <a:p>
            <a:pPr marL="457200" indent="-457200">
              <a:buFont typeface="Arial" panose="020B0604020202020204" pitchFamily="34" charset="0"/>
              <a:buChar char="•"/>
            </a:pPr>
            <a:r>
              <a:rPr lang="en-US" sz="2800" dirty="0">
                <a:latin typeface="Century Gothic" panose="020B0502020202020204" pitchFamily="34" charset="0"/>
              </a:rPr>
              <a:t>g</a:t>
            </a:r>
            <a:r>
              <a:rPr lang="en-US" sz="2800" dirty="0" smtClean="0">
                <a:latin typeface="Century Gothic" panose="020B0502020202020204" pitchFamily="34" charset="0"/>
              </a:rPr>
              <a:t>rass</a:t>
            </a:r>
          </a:p>
          <a:p>
            <a:pPr marL="457200" indent="-457200">
              <a:buFont typeface="Arial" panose="020B0604020202020204" pitchFamily="34" charset="0"/>
              <a:buChar char="•"/>
            </a:pPr>
            <a:r>
              <a:rPr lang="en-US" sz="2800" dirty="0" smtClean="0">
                <a:latin typeface="Century Gothic" panose="020B0502020202020204" pitchFamily="34" charset="0"/>
              </a:rPr>
              <a:t>flowers</a:t>
            </a:r>
          </a:p>
        </p:txBody>
      </p:sp>
      <p:pic>
        <p:nvPicPr>
          <p:cNvPr id="6" name="Picture 5">
            <a:hlinkClick r:id="rId2" action="ppaction://hlinksldjump"/>
          </p:cNvPr>
          <p:cNvPicPr>
            <a:picLocks noChangeAspect="1"/>
          </p:cNvPicPr>
          <p:nvPr/>
        </p:nvPicPr>
        <p:blipFill>
          <a:blip r:embed="rId3">
            <a:duotone>
              <a:prstClr val="black"/>
              <a:srgbClr val="F6F2FF">
                <a:tint val="45000"/>
                <a:satMod val="400000"/>
              </a:srgbClr>
            </a:duotone>
          </a:blip>
          <a:stretch>
            <a:fillRect/>
          </a:stretch>
        </p:blipFill>
        <p:spPr>
          <a:xfrm>
            <a:off x="8186405" y="5908842"/>
            <a:ext cx="749974" cy="748632"/>
          </a:xfrm>
          <a:prstGeom prst="rect">
            <a:avLst/>
          </a:prstGeom>
        </p:spPr>
      </p:pic>
    </p:spTree>
    <p:extLst>
      <p:ext uri="{BB962C8B-B14F-4D97-AF65-F5344CB8AC3E}">
        <p14:creationId xmlns:p14="http://schemas.microsoft.com/office/powerpoint/2010/main" val="327346994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latin typeface="Century Gothic" panose="020B0502020202020204" pitchFamily="34" charset="0"/>
              </a:rPr>
              <a:t>Characteristics - </a:t>
            </a:r>
            <a:r>
              <a:rPr lang="en-US" sz="4000" b="1" dirty="0" smtClean="0">
                <a:latin typeface="Century Gothic" panose="020B0502020202020204" pitchFamily="34" charset="0"/>
              </a:rPr>
              <a:t>500</a:t>
            </a:r>
            <a:endParaRPr lang="en-US" sz="4000" b="1" dirty="0">
              <a:latin typeface="Century Gothic" panose="020B0502020202020204" pitchFamily="34" charset="0"/>
            </a:endParaRPr>
          </a:p>
        </p:txBody>
      </p:sp>
      <p:sp>
        <p:nvSpPr>
          <p:cNvPr id="5" name="Frame 4"/>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6" name="TextBox 5"/>
          <p:cNvSpPr txBox="1"/>
          <p:nvPr/>
        </p:nvSpPr>
        <p:spPr>
          <a:xfrm>
            <a:off x="457200" y="1740387"/>
            <a:ext cx="8229600" cy="954107"/>
          </a:xfrm>
          <a:prstGeom prst="rect">
            <a:avLst/>
          </a:prstGeom>
          <a:noFill/>
        </p:spPr>
        <p:txBody>
          <a:bodyPr wrap="square" rtlCol="0">
            <a:spAutoFit/>
          </a:bodyPr>
          <a:lstStyle/>
          <a:p>
            <a:r>
              <a:rPr lang="en-US" sz="2800" dirty="0" smtClean="0">
                <a:latin typeface="Century Gothic" panose="020B0502020202020204" pitchFamily="34" charset="0"/>
              </a:rPr>
              <a:t>What is a human characteristic? Give 3 examples.</a:t>
            </a:r>
            <a:endParaRPr lang="en-US" sz="2800" dirty="0">
              <a:latin typeface="Century Gothic" panose="020B0502020202020204" pitchFamily="34" charset="0"/>
            </a:endParaRPr>
          </a:p>
        </p:txBody>
      </p:sp>
    </p:spTree>
    <p:extLst>
      <p:ext uri="{BB962C8B-B14F-4D97-AF65-F5344CB8AC3E}">
        <p14:creationId xmlns:p14="http://schemas.microsoft.com/office/powerpoint/2010/main" val="59755473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latin typeface="Century Gothic" panose="020B0502020202020204" pitchFamily="34" charset="0"/>
              </a:rPr>
              <a:t>Characteristics</a:t>
            </a:r>
            <a:r>
              <a:rPr lang="en-US" sz="4000" b="1" dirty="0" smtClean="0">
                <a:latin typeface="Century Gothic" panose="020B0502020202020204" pitchFamily="34" charset="0"/>
              </a:rPr>
              <a:t> – 500</a:t>
            </a:r>
            <a:endParaRPr lang="en-US" sz="4000" b="1" dirty="0">
              <a:latin typeface="Century Gothic" panose="020B0502020202020204" pitchFamily="34" charset="0"/>
            </a:endParaRPr>
          </a:p>
        </p:txBody>
      </p:sp>
      <p:sp>
        <p:nvSpPr>
          <p:cNvPr id="4" name="Frame 3"/>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5" name="TextBox 4"/>
          <p:cNvSpPr txBox="1"/>
          <p:nvPr/>
        </p:nvSpPr>
        <p:spPr>
          <a:xfrm>
            <a:off x="457200" y="1740387"/>
            <a:ext cx="8229600" cy="3539430"/>
          </a:xfrm>
          <a:prstGeom prst="rect">
            <a:avLst/>
          </a:prstGeom>
          <a:noFill/>
        </p:spPr>
        <p:txBody>
          <a:bodyPr wrap="square" rtlCol="0">
            <a:spAutoFit/>
          </a:bodyPr>
          <a:lstStyle/>
          <a:p>
            <a:r>
              <a:rPr lang="en-US" sz="2800" dirty="0">
                <a:latin typeface="Century Gothic" panose="020B0502020202020204" pitchFamily="34" charset="0"/>
              </a:rPr>
              <a:t>What is a human characteristic? Give 3 examples</a:t>
            </a:r>
            <a:r>
              <a:rPr lang="en-US" sz="2800" dirty="0" smtClean="0">
                <a:latin typeface="Century Gothic" panose="020B0502020202020204" pitchFamily="34" charset="0"/>
              </a:rPr>
              <a:t>.</a:t>
            </a:r>
          </a:p>
          <a:p>
            <a:endParaRPr lang="en-US" sz="2800" dirty="0">
              <a:latin typeface="Century Gothic" panose="020B0502020202020204" pitchFamily="34" charset="0"/>
            </a:endParaRPr>
          </a:p>
          <a:p>
            <a:pPr marL="457200" indent="-457200">
              <a:buFont typeface="Arial" panose="020B0604020202020204" pitchFamily="34" charset="0"/>
              <a:buChar char="•"/>
            </a:pPr>
            <a:r>
              <a:rPr lang="en-US" sz="2800" dirty="0" smtClean="0">
                <a:latin typeface="Century Gothic" panose="020B0502020202020204" pitchFamily="34" charset="0"/>
              </a:rPr>
              <a:t>Something made by a person.</a:t>
            </a:r>
          </a:p>
          <a:p>
            <a:endParaRPr lang="en-US" sz="2800" dirty="0" smtClean="0">
              <a:latin typeface="Century Gothic" panose="020B0502020202020204" pitchFamily="34" charset="0"/>
            </a:endParaRPr>
          </a:p>
          <a:p>
            <a:pPr marL="457200" indent="-457200">
              <a:buFont typeface="Arial" panose="020B0604020202020204" pitchFamily="34" charset="0"/>
              <a:buChar char="•"/>
            </a:pPr>
            <a:r>
              <a:rPr lang="en-US" sz="2800" dirty="0">
                <a:latin typeface="Century Gothic" panose="020B0502020202020204" pitchFamily="34" charset="0"/>
              </a:rPr>
              <a:t>h</a:t>
            </a:r>
            <a:r>
              <a:rPr lang="en-US" sz="2800" dirty="0" smtClean="0">
                <a:latin typeface="Century Gothic" panose="020B0502020202020204" pitchFamily="34" charset="0"/>
              </a:rPr>
              <a:t>ouse</a:t>
            </a:r>
          </a:p>
          <a:p>
            <a:pPr marL="457200" indent="-457200">
              <a:buFont typeface="Arial" panose="020B0604020202020204" pitchFamily="34" charset="0"/>
              <a:buChar char="•"/>
            </a:pPr>
            <a:r>
              <a:rPr lang="en-US" sz="2800" dirty="0">
                <a:latin typeface="Century Gothic" panose="020B0502020202020204" pitchFamily="34" charset="0"/>
              </a:rPr>
              <a:t>b</a:t>
            </a:r>
            <a:r>
              <a:rPr lang="en-US" sz="2800" dirty="0" smtClean="0">
                <a:latin typeface="Century Gothic" panose="020B0502020202020204" pitchFamily="34" charset="0"/>
              </a:rPr>
              <a:t>ridge</a:t>
            </a:r>
          </a:p>
          <a:p>
            <a:pPr marL="457200" indent="-457200">
              <a:buFont typeface="Arial" panose="020B0604020202020204" pitchFamily="34" charset="0"/>
              <a:buChar char="•"/>
            </a:pPr>
            <a:r>
              <a:rPr lang="en-US" sz="2800" dirty="0">
                <a:latin typeface="Century Gothic" panose="020B0502020202020204" pitchFamily="34" charset="0"/>
              </a:rPr>
              <a:t>w</a:t>
            </a:r>
            <a:r>
              <a:rPr lang="en-US" sz="2800" dirty="0" smtClean="0">
                <a:latin typeface="Century Gothic" panose="020B0502020202020204" pitchFamily="34" charset="0"/>
              </a:rPr>
              <a:t>ood block</a:t>
            </a:r>
            <a:endParaRPr lang="en-US" sz="2800" dirty="0">
              <a:latin typeface="Century Gothic" panose="020B0502020202020204" pitchFamily="34" charset="0"/>
            </a:endParaRPr>
          </a:p>
        </p:txBody>
      </p:sp>
      <p:pic>
        <p:nvPicPr>
          <p:cNvPr id="6" name="Picture 5">
            <a:hlinkClick r:id="rId2" action="ppaction://hlinksldjump"/>
          </p:cNvPr>
          <p:cNvPicPr>
            <a:picLocks noChangeAspect="1"/>
          </p:cNvPicPr>
          <p:nvPr/>
        </p:nvPicPr>
        <p:blipFill>
          <a:blip r:embed="rId3">
            <a:duotone>
              <a:prstClr val="black"/>
              <a:srgbClr val="F6F2FF">
                <a:tint val="45000"/>
                <a:satMod val="400000"/>
              </a:srgbClr>
            </a:duotone>
          </a:blip>
          <a:stretch>
            <a:fillRect/>
          </a:stretch>
        </p:blipFill>
        <p:spPr>
          <a:xfrm>
            <a:off x="8186405" y="5908842"/>
            <a:ext cx="749974" cy="748632"/>
          </a:xfrm>
          <a:prstGeom prst="rect">
            <a:avLst/>
          </a:prstGeom>
        </p:spPr>
      </p:pic>
    </p:spTree>
    <p:extLst>
      <p:ext uri="{BB962C8B-B14F-4D97-AF65-F5344CB8AC3E}">
        <p14:creationId xmlns:p14="http://schemas.microsoft.com/office/powerpoint/2010/main" val="50004133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latin typeface="Century Gothic" panose="020B0502020202020204" pitchFamily="34" charset="0"/>
              </a:rPr>
              <a:t>Government</a:t>
            </a:r>
            <a:r>
              <a:rPr lang="en-US" sz="4000" b="1" dirty="0" smtClean="0">
                <a:latin typeface="Century Gothic" panose="020B0502020202020204" pitchFamily="34" charset="0"/>
              </a:rPr>
              <a:t> - 100</a:t>
            </a:r>
            <a:endParaRPr lang="en-US" sz="4000" b="1" dirty="0">
              <a:latin typeface="Century Gothic" panose="020B0502020202020204" pitchFamily="34" charset="0"/>
            </a:endParaRPr>
          </a:p>
        </p:txBody>
      </p:sp>
      <p:sp>
        <p:nvSpPr>
          <p:cNvPr id="5" name="Frame 4"/>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6" name="TextBox 5"/>
          <p:cNvSpPr txBox="1"/>
          <p:nvPr/>
        </p:nvSpPr>
        <p:spPr>
          <a:xfrm>
            <a:off x="457200" y="1740387"/>
            <a:ext cx="8229600" cy="1323439"/>
          </a:xfrm>
          <a:prstGeom prst="rect">
            <a:avLst/>
          </a:prstGeom>
          <a:noFill/>
        </p:spPr>
        <p:txBody>
          <a:bodyPr wrap="square" rtlCol="0">
            <a:spAutoFit/>
          </a:bodyPr>
          <a:lstStyle/>
          <a:p>
            <a:r>
              <a:rPr lang="en-US" sz="4000" dirty="0" smtClean="0">
                <a:latin typeface="Century Gothic" panose="020B0502020202020204" pitchFamily="34" charset="0"/>
              </a:rPr>
              <a:t>What is the main reason governments form?</a:t>
            </a:r>
            <a:endParaRPr lang="en-US" sz="4000" dirty="0">
              <a:latin typeface="Century Gothic" panose="020B0502020202020204" pitchFamily="34" charset="0"/>
            </a:endParaRPr>
          </a:p>
        </p:txBody>
      </p:sp>
    </p:spTree>
    <p:extLst>
      <p:ext uri="{BB962C8B-B14F-4D97-AF65-F5344CB8AC3E}">
        <p14:creationId xmlns:p14="http://schemas.microsoft.com/office/powerpoint/2010/main" val="414294338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latin typeface="Century Gothic" panose="020B0502020202020204" pitchFamily="34" charset="0"/>
              </a:rPr>
              <a:t>Government</a:t>
            </a:r>
            <a:r>
              <a:rPr lang="en-US" sz="4000" b="1" dirty="0" smtClean="0">
                <a:latin typeface="Century Gothic" panose="020B0502020202020204" pitchFamily="34" charset="0"/>
              </a:rPr>
              <a:t> – 100</a:t>
            </a:r>
            <a:endParaRPr lang="en-US" sz="4000" b="1" dirty="0">
              <a:latin typeface="Century Gothic" panose="020B0502020202020204" pitchFamily="34" charset="0"/>
            </a:endParaRPr>
          </a:p>
        </p:txBody>
      </p:sp>
      <p:sp>
        <p:nvSpPr>
          <p:cNvPr id="4" name="Frame 3"/>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5" name="TextBox 4"/>
          <p:cNvSpPr txBox="1"/>
          <p:nvPr/>
        </p:nvSpPr>
        <p:spPr>
          <a:xfrm>
            <a:off x="457200" y="1740387"/>
            <a:ext cx="8229600" cy="1384995"/>
          </a:xfrm>
          <a:prstGeom prst="rect">
            <a:avLst/>
          </a:prstGeom>
          <a:noFill/>
        </p:spPr>
        <p:txBody>
          <a:bodyPr wrap="square" rtlCol="0">
            <a:spAutoFit/>
          </a:bodyPr>
          <a:lstStyle/>
          <a:p>
            <a:r>
              <a:rPr lang="en-US" sz="2800" dirty="0">
                <a:latin typeface="Century Gothic" panose="020B0502020202020204" pitchFamily="34" charset="0"/>
              </a:rPr>
              <a:t>What is the main reason governments form</a:t>
            </a:r>
            <a:r>
              <a:rPr lang="en-US" sz="2800" dirty="0" smtClean="0">
                <a:latin typeface="Century Gothic" panose="020B0502020202020204" pitchFamily="34" charset="0"/>
              </a:rPr>
              <a:t>?</a:t>
            </a:r>
          </a:p>
          <a:p>
            <a:endParaRPr lang="en-US" sz="2800" dirty="0">
              <a:latin typeface="Century Gothic" panose="020B0502020202020204" pitchFamily="34" charset="0"/>
            </a:endParaRPr>
          </a:p>
          <a:p>
            <a:r>
              <a:rPr lang="en-US" sz="2800" dirty="0" smtClean="0">
                <a:latin typeface="Century Gothic" panose="020B0502020202020204" pitchFamily="34" charset="0"/>
              </a:rPr>
              <a:t>To help keep people safe.</a:t>
            </a:r>
            <a:endParaRPr lang="en-US" sz="2800" dirty="0">
              <a:latin typeface="Century Gothic" panose="020B0502020202020204" pitchFamily="34" charset="0"/>
            </a:endParaRPr>
          </a:p>
        </p:txBody>
      </p:sp>
      <p:pic>
        <p:nvPicPr>
          <p:cNvPr id="6" name="Picture 5">
            <a:hlinkClick r:id="rId2" action="ppaction://hlinksldjump"/>
          </p:cNvPr>
          <p:cNvPicPr>
            <a:picLocks noChangeAspect="1"/>
          </p:cNvPicPr>
          <p:nvPr/>
        </p:nvPicPr>
        <p:blipFill>
          <a:blip r:embed="rId3">
            <a:duotone>
              <a:prstClr val="black"/>
              <a:srgbClr val="F6F2FF">
                <a:tint val="45000"/>
                <a:satMod val="400000"/>
              </a:srgbClr>
            </a:duotone>
          </a:blip>
          <a:stretch>
            <a:fillRect/>
          </a:stretch>
        </p:blipFill>
        <p:spPr>
          <a:xfrm>
            <a:off x="8186405" y="5908842"/>
            <a:ext cx="749974" cy="748632"/>
          </a:xfrm>
          <a:prstGeom prst="rect">
            <a:avLst/>
          </a:prstGeom>
        </p:spPr>
      </p:pic>
    </p:spTree>
    <p:extLst>
      <p:ext uri="{BB962C8B-B14F-4D97-AF65-F5344CB8AC3E}">
        <p14:creationId xmlns:p14="http://schemas.microsoft.com/office/powerpoint/2010/main" val="253489625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latin typeface="Century Gothic" panose="020B0502020202020204" pitchFamily="34" charset="0"/>
              </a:rPr>
              <a:t>Government - </a:t>
            </a:r>
            <a:r>
              <a:rPr lang="en-US" sz="4000" b="1" dirty="0" smtClean="0">
                <a:latin typeface="Century Gothic" panose="020B0502020202020204" pitchFamily="34" charset="0"/>
              </a:rPr>
              <a:t>200</a:t>
            </a:r>
            <a:endParaRPr lang="en-US" sz="4000" b="1" dirty="0">
              <a:latin typeface="Century Gothic" panose="020B0502020202020204" pitchFamily="34" charset="0"/>
            </a:endParaRPr>
          </a:p>
        </p:txBody>
      </p:sp>
      <p:sp>
        <p:nvSpPr>
          <p:cNvPr id="5" name="Frame 4"/>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6" name="TextBox 5"/>
          <p:cNvSpPr txBox="1"/>
          <p:nvPr/>
        </p:nvSpPr>
        <p:spPr>
          <a:xfrm>
            <a:off x="457200" y="1740387"/>
            <a:ext cx="8229600" cy="2677656"/>
          </a:xfrm>
          <a:prstGeom prst="rect">
            <a:avLst/>
          </a:prstGeom>
          <a:noFill/>
        </p:spPr>
        <p:txBody>
          <a:bodyPr wrap="square" rtlCol="0">
            <a:spAutoFit/>
          </a:bodyPr>
          <a:lstStyle/>
          <a:p>
            <a:r>
              <a:rPr lang="en-US" sz="2800" dirty="0" smtClean="0">
                <a:latin typeface="Century Gothic" panose="020B0502020202020204" pitchFamily="34" charset="0"/>
              </a:rPr>
              <a:t>What is something the government does </a:t>
            </a:r>
            <a:r>
              <a:rPr lang="en-US" sz="2800" b="1" u="sng" dirty="0" smtClean="0">
                <a:latin typeface="Century Gothic" panose="020B0502020202020204" pitchFamily="34" charset="0"/>
              </a:rPr>
              <a:t>NOT</a:t>
            </a:r>
            <a:r>
              <a:rPr lang="en-US" sz="2800" dirty="0" smtClean="0">
                <a:latin typeface="Century Gothic" panose="020B0502020202020204" pitchFamily="34" charset="0"/>
              </a:rPr>
              <a:t> do?</a:t>
            </a:r>
          </a:p>
          <a:p>
            <a:endParaRPr lang="en-US" sz="2800" dirty="0">
              <a:latin typeface="Century Gothic" panose="020B0502020202020204" pitchFamily="34" charset="0"/>
            </a:endParaRPr>
          </a:p>
          <a:p>
            <a:pPr marL="514350" indent="-514350">
              <a:buAutoNum type="alphaUcPeriod"/>
            </a:pPr>
            <a:r>
              <a:rPr lang="en-US" sz="2800" dirty="0" smtClean="0">
                <a:latin typeface="Century Gothic" panose="020B0502020202020204" pitchFamily="34" charset="0"/>
              </a:rPr>
              <a:t>make rules</a:t>
            </a:r>
          </a:p>
          <a:p>
            <a:pPr marL="514350" indent="-514350">
              <a:buAutoNum type="alphaUcPeriod"/>
            </a:pPr>
            <a:r>
              <a:rPr lang="en-US" sz="2800" dirty="0" smtClean="0">
                <a:latin typeface="Century Gothic" panose="020B0502020202020204" pitchFamily="34" charset="0"/>
              </a:rPr>
              <a:t>give people jobs</a:t>
            </a:r>
          </a:p>
          <a:p>
            <a:pPr marL="514350" indent="-514350">
              <a:buAutoNum type="alphaUcPeriod"/>
            </a:pPr>
            <a:r>
              <a:rPr lang="en-US" sz="2800" dirty="0" smtClean="0">
                <a:latin typeface="Century Gothic" panose="020B0502020202020204" pitchFamily="34" charset="0"/>
              </a:rPr>
              <a:t>decide children’s allowance</a:t>
            </a:r>
            <a:endParaRPr lang="en-US" sz="2800" dirty="0">
              <a:latin typeface="Century Gothic" panose="020B0502020202020204" pitchFamily="34" charset="0"/>
            </a:endParaRPr>
          </a:p>
        </p:txBody>
      </p:sp>
    </p:spTree>
    <p:extLst>
      <p:ext uri="{BB962C8B-B14F-4D97-AF65-F5344CB8AC3E}">
        <p14:creationId xmlns:p14="http://schemas.microsoft.com/office/powerpoint/2010/main" val="272446972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latin typeface="Century Gothic" panose="020B0502020202020204" pitchFamily="34" charset="0"/>
              </a:rPr>
              <a:t>Government</a:t>
            </a:r>
            <a:r>
              <a:rPr lang="en-US" sz="4000" b="1" dirty="0" smtClean="0">
                <a:latin typeface="Century Gothic" panose="020B0502020202020204" pitchFamily="34" charset="0"/>
              </a:rPr>
              <a:t> – 200</a:t>
            </a:r>
            <a:endParaRPr lang="en-US" sz="4000" b="1" dirty="0">
              <a:latin typeface="Century Gothic" panose="020B0502020202020204" pitchFamily="34" charset="0"/>
            </a:endParaRPr>
          </a:p>
        </p:txBody>
      </p:sp>
      <p:sp>
        <p:nvSpPr>
          <p:cNvPr id="4" name="Frame 3"/>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5" name="TextBox 4"/>
          <p:cNvSpPr txBox="1"/>
          <p:nvPr/>
        </p:nvSpPr>
        <p:spPr>
          <a:xfrm>
            <a:off x="457200" y="1740387"/>
            <a:ext cx="8229600" cy="2677656"/>
          </a:xfrm>
          <a:prstGeom prst="rect">
            <a:avLst/>
          </a:prstGeom>
          <a:noFill/>
        </p:spPr>
        <p:txBody>
          <a:bodyPr wrap="square" rtlCol="0">
            <a:spAutoFit/>
          </a:bodyPr>
          <a:lstStyle/>
          <a:p>
            <a:r>
              <a:rPr lang="en-US" sz="2800" dirty="0">
                <a:latin typeface="Century Gothic" panose="020B0502020202020204" pitchFamily="34" charset="0"/>
              </a:rPr>
              <a:t>What is something the government does </a:t>
            </a:r>
            <a:r>
              <a:rPr lang="en-US" sz="2800" b="1" u="sng" dirty="0">
                <a:latin typeface="Century Gothic" panose="020B0502020202020204" pitchFamily="34" charset="0"/>
              </a:rPr>
              <a:t>NOT</a:t>
            </a:r>
            <a:r>
              <a:rPr lang="en-US" sz="2800" dirty="0">
                <a:latin typeface="Century Gothic" panose="020B0502020202020204" pitchFamily="34" charset="0"/>
              </a:rPr>
              <a:t> do?</a:t>
            </a:r>
          </a:p>
          <a:p>
            <a:endParaRPr lang="en-US" sz="2800" dirty="0">
              <a:latin typeface="Century Gothic" panose="020B0502020202020204" pitchFamily="34" charset="0"/>
            </a:endParaRPr>
          </a:p>
          <a:p>
            <a:pPr marL="514350" indent="-514350">
              <a:buAutoNum type="alphaUcPeriod"/>
            </a:pPr>
            <a:r>
              <a:rPr lang="en-US" sz="2800" strike="sngStrike" dirty="0">
                <a:latin typeface="Century Gothic" panose="020B0502020202020204" pitchFamily="34" charset="0"/>
              </a:rPr>
              <a:t>make rules</a:t>
            </a:r>
          </a:p>
          <a:p>
            <a:pPr marL="514350" indent="-514350">
              <a:buAutoNum type="alphaUcPeriod"/>
            </a:pPr>
            <a:r>
              <a:rPr lang="en-US" sz="2800" strike="sngStrike" dirty="0">
                <a:latin typeface="Century Gothic" panose="020B0502020202020204" pitchFamily="34" charset="0"/>
              </a:rPr>
              <a:t>give people jobs</a:t>
            </a:r>
          </a:p>
          <a:p>
            <a:pPr marL="514350" indent="-514350">
              <a:buAutoNum type="alphaUcPeriod"/>
            </a:pPr>
            <a:r>
              <a:rPr lang="en-US" sz="2800" dirty="0">
                <a:latin typeface="Century Gothic" panose="020B0502020202020204" pitchFamily="34" charset="0"/>
              </a:rPr>
              <a:t>decide children’s allowance</a:t>
            </a:r>
          </a:p>
        </p:txBody>
      </p:sp>
      <p:pic>
        <p:nvPicPr>
          <p:cNvPr id="6" name="Picture 5">
            <a:hlinkClick r:id="rId2" action="ppaction://hlinksldjump"/>
          </p:cNvPr>
          <p:cNvPicPr>
            <a:picLocks noChangeAspect="1"/>
          </p:cNvPicPr>
          <p:nvPr/>
        </p:nvPicPr>
        <p:blipFill>
          <a:blip r:embed="rId3">
            <a:duotone>
              <a:prstClr val="black"/>
              <a:srgbClr val="F6F2FF">
                <a:tint val="45000"/>
                <a:satMod val="400000"/>
              </a:srgbClr>
            </a:duotone>
          </a:blip>
          <a:stretch>
            <a:fillRect/>
          </a:stretch>
        </p:blipFill>
        <p:spPr>
          <a:xfrm>
            <a:off x="8186405" y="5908842"/>
            <a:ext cx="749974" cy="748632"/>
          </a:xfrm>
          <a:prstGeom prst="rect">
            <a:avLst/>
          </a:prstGeom>
        </p:spPr>
      </p:pic>
    </p:spTree>
    <p:extLst>
      <p:ext uri="{BB962C8B-B14F-4D97-AF65-F5344CB8AC3E}">
        <p14:creationId xmlns:p14="http://schemas.microsoft.com/office/powerpoint/2010/main" val="237238793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latin typeface="Century Gothic" panose="020B0502020202020204" pitchFamily="34" charset="0"/>
              </a:rPr>
              <a:t>Government - </a:t>
            </a:r>
            <a:r>
              <a:rPr lang="en-US" sz="4000" b="1" dirty="0" smtClean="0">
                <a:latin typeface="Century Gothic" panose="020B0502020202020204" pitchFamily="34" charset="0"/>
              </a:rPr>
              <a:t>300</a:t>
            </a:r>
            <a:endParaRPr lang="en-US" sz="4000" b="1" dirty="0">
              <a:latin typeface="Century Gothic" panose="020B0502020202020204" pitchFamily="34" charset="0"/>
            </a:endParaRPr>
          </a:p>
        </p:txBody>
      </p:sp>
      <p:sp>
        <p:nvSpPr>
          <p:cNvPr id="5" name="Frame 4"/>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6" name="TextBox 5"/>
          <p:cNvSpPr txBox="1"/>
          <p:nvPr/>
        </p:nvSpPr>
        <p:spPr>
          <a:xfrm>
            <a:off x="457200" y="1740387"/>
            <a:ext cx="8229600" cy="3539430"/>
          </a:xfrm>
          <a:prstGeom prst="rect">
            <a:avLst/>
          </a:prstGeom>
          <a:noFill/>
        </p:spPr>
        <p:txBody>
          <a:bodyPr wrap="square" rtlCol="0">
            <a:spAutoFit/>
          </a:bodyPr>
          <a:lstStyle/>
          <a:p>
            <a:r>
              <a:rPr lang="en-US" sz="2800" dirty="0" smtClean="0">
                <a:latin typeface="Century Gothic" panose="020B0502020202020204" pitchFamily="34" charset="0"/>
              </a:rPr>
              <a:t>Which is an example of how the government helps us?</a:t>
            </a:r>
          </a:p>
          <a:p>
            <a:endParaRPr lang="en-US" sz="2800" dirty="0">
              <a:latin typeface="Century Gothic" panose="020B0502020202020204" pitchFamily="34" charset="0"/>
            </a:endParaRPr>
          </a:p>
          <a:p>
            <a:pPr marL="514350" indent="-514350">
              <a:buAutoNum type="alphaUcPeriod"/>
            </a:pPr>
            <a:r>
              <a:rPr lang="en-US" sz="2800" dirty="0" smtClean="0">
                <a:latin typeface="Century Gothic" panose="020B0502020202020204" pitchFamily="34" charset="0"/>
              </a:rPr>
              <a:t>Mike buys ice cream from the grocery store.</a:t>
            </a:r>
          </a:p>
          <a:p>
            <a:pPr marL="514350" indent="-514350">
              <a:buAutoNum type="alphaUcPeriod"/>
            </a:pPr>
            <a:r>
              <a:rPr lang="en-US" sz="2800" dirty="0" smtClean="0">
                <a:latin typeface="Century Gothic" panose="020B0502020202020204" pitchFamily="34" charset="0"/>
              </a:rPr>
              <a:t>Police Officer Pat gives a ticket for speeding.</a:t>
            </a:r>
          </a:p>
          <a:p>
            <a:pPr marL="514350" indent="-514350">
              <a:buAutoNum type="alphaUcPeriod"/>
            </a:pPr>
            <a:r>
              <a:rPr lang="en-US" sz="2800" dirty="0" smtClean="0">
                <a:latin typeface="Century Gothic" panose="020B0502020202020204" pitchFamily="34" charset="0"/>
              </a:rPr>
              <a:t>Sally goes to the park to walk her dog.</a:t>
            </a:r>
            <a:endParaRPr lang="en-US" sz="2800" dirty="0">
              <a:latin typeface="Century Gothic" panose="020B0502020202020204" pitchFamily="34" charset="0"/>
            </a:endParaRPr>
          </a:p>
        </p:txBody>
      </p:sp>
    </p:spTree>
    <p:extLst>
      <p:ext uri="{BB962C8B-B14F-4D97-AF65-F5344CB8AC3E}">
        <p14:creationId xmlns:p14="http://schemas.microsoft.com/office/powerpoint/2010/main" val="409145953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latin typeface="Century Gothic" panose="020B0502020202020204" pitchFamily="34" charset="0"/>
              </a:rPr>
              <a:t>Government – 300</a:t>
            </a:r>
            <a:endParaRPr lang="en-US" sz="4000" b="1" dirty="0">
              <a:latin typeface="Century Gothic" panose="020B0502020202020204" pitchFamily="34" charset="0"/>
            </a:endParaRPr>
          </a:p>
        </p:txBody>
      </p:sp>
      <p:sp>
        <p:nvSpPr>
          <p:cNvPr id="4" name="Frame 3"/>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5" name="TextBox 4"/>
          <p:cNvSpPr txBox="1"/>
          <p:nvPr/>
        </p:nvSpPr>
        <p:spPr>
          <a:xfrm>
            <a:off x="457200" y="1740387"/>
            <a:ext cx="8229600" cy="3539430"/>
          </a:xfrm>
          <a:prstGeom prst="rect">
            <a:avLst/>
          </a:prstGeom>
          <a:noFill/>
        </p:spPr>
        <p:txBody>
          <a:bodyPr wrap="square" rtlCol="0">
            <a:spAutoFit/>
          </a:bodyPr>
          <a:lstStyle/>
          <a:p>
            <a:r>
              <a:rPr lang="en-US" sz="2800" dirty="0">
                <a:latin typeface="Century Gothic" panose="020B0502020202020204" pitchFamily="34" charset="0"/>
              </a:rPr>
              <a:t>Which is an example of how the government helps us?</a:t>
            </a:r>
          </a:p>
          <a:p>
            <a:endParaRPr lang="en-US" sz="2800" dirty="0">
              <a:latin typeface="Century Gothic" panose="020B0502020202020204" pitchFamily="34" charset="0"/>
            </a:endParaRPr>
          </a:p>
          <a:p>
            <a:pPr marL="514350" indent="-514350">
              <a:buAutoNum type="alphaUcPeriod"/>
            </a:pPr>
            <a:r>
              <a:rPr lang="en-US" sz="2800" strike="sngStrike" dirty="0">
                <a:latin typeface="Century Gothic" panose="020B0502020202020204" pitchFamily="34" charset="0"/>
              </a:rPr>
              <a:t>Mike buys ice cream from the grocery store.</a:t>
            </a:r>
          </a:p>
          <a:p>
            <a:pPr marL="514350" indent="-514350">
              <a:buAutoNum type="alphaUcPeriod"/>
            </a:pPr>
            <a:r>
              <a:rPr lang="en-US" sz="2800" dirty="0">
                <a:latin typeface="Century Gothic" panose="020B0502020202020204" pitchFamily="34" charset="0"/>
              </a:rPr>
              <a:t>Police Officer Pat gives a ticket for speeding.</a:t>
            </a:r>
          </a:p>
          <a:p>
            <a:pPr marL="514350" indent="-514350">
              <a:buAutoNum type="alphaUcPeriod"/>
            </a:pPr>
            <a:r>
              <a:rPr lang="en-US" sz="2800" strike="sngStrike" dirty="0">
                <a:latin typeface="Century Gothic" panose="020B0502020202020204" pitchFamily="34" charset="0"/>
              </a:rPr>
              <a:t>Sally goes to the park to walk her dog.</a:t>
            </a:r>
          </a:p>
        </p:txBody>
      </p:sp>
      <p:pic>
        <p:nvPicPr>
          <p:cNvPr id="6" name="Picture 5">
            <a:hlinkClick r:id="rId2" action="ppaction://hlinksldjump"/>
          </p:cNvPr>
          <p:cNvPicPr>
            <a:picLocks noChangeAspect="1"/>
          </p:cNvPicPr>
          <p:nvPr/>
        </p:nvPicPr>
        <p:blipFill>
          <a:blip r:embed="rId3">
            <a:duotone>
              <a:prstClr val="black"/>
              <a:srgbClr val="F6F2FF">
                <a:tint val="45000"/>
                <a:satMod val="400000"/>
              </a:srgbClr>
            </a:duotone>
          </a:blip>
          <a:stretch>
            <a:fillRect/>
          </a:stretch>
        </p:blipFill>
        <p:spPr>
          <a:xfrm>
            <a:off x="8186405" y="5908842"/>
            <a:ext cx="749974" cy="748632"/>
          </a:xfrm>
          <a:prstGeom prst="rect">
            <a:avLst/>
          </a:prstGeom>
        </p:spPr>
      </p:pic>
    </p:spTree>
    <p:extLst>
      <p:ext uri="{BB962C8B-B14F-4D97-AF65-F5344CB8AC3E}">
        <p14:creationId xmlns:p14="http://schemas.microsoft.com/office/powerpoint/2010/main" val="171164672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latin typeface="Century Gothic" panose="020B0502020202020204" pitchFamily="34" charset="0"/>
              </a:rPr>
              <a:t>Government - </a:t>
            </a:r>
            <a:r>
              <a:rPr lang="en-US" sz="4000" b="1" dirty="0" smtClean="0">
                <a:latin typeface="Century Gothic" panose="020B0502020202020204" pitchFamily="34" charset="0"/>
              </a:rPr>
              <a:t>400</a:t>
            </a:r>
            <a:endParaRPr lang="en-US" sz="4000" b="1" dirty="0">
              <a:latin typeface="Century Gothic" panose="020B0502020202020204" pitchFamily="34" charset="0"/>
            </a:endParaRPr>
          </a:p>
        </p:txBody>
      </p:sp>
      <p:sp>
        <p:nvSpPr>
          <p:cNvPr id="5" name="Frame 4"/>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6" name="TextBox 5"/>
          <p:cNvSpPr txBox="1"/>
          <p:nvPr/>
        </p:nvSpPr>
        <p:spPr>
          <a:xfrm>
            <a:off x="457200" y="1740387"/>
            <a:ext cx="8229600" cy="2246769"/>
          </a:xfrm>
          <a:prstGeom prst="rect">
            <a:avLst/>
          </a:prstGeom>
          <a:noFill/>
        </p:spPr>
        <p:txBody>
          <a:bodyPr wrap="square" rtlCol="0">
            <a:spAutoFit/>
          </a:bodyPr>
          <a:lstStyle/>
          <a:p>
            <a:r>
              <a:rPr lang="en-US" sz="2800" dirty="0" smtClean="0">
                <a:latin typeface="Century Gothic" panose="020B0502020202020204" pitchFamily="34" charset="0"/>
              </a:rPr>
              <a:t>What can a judge do?</a:t>
            </a:r>
          </a:p>
          <a:p>
            <a:endParaRPr lang="en-US" sz="2800" dirty="0">
              <a:latin typeface="Century Gothic" panose="020B0502020202020204" pitchFamily="34" charset="0"/>
            </a:endParaRPr>
          </a:p>
          <a:p>
            <a:pPr marL="514350" indent="-514350">
              <a:buAutoNum type="alphaUcPeriod"/>
            </a:pPr>
            <a:r>
              <a:rPr lang="en-US" sz="2800" dirty="0" smtClean="0">
                <a:latin typeface="Century Gothic" panose="020B0502020202020204" pitchFamily="34" charset="0"/>
              </a:rPr>
              <a:t>Make laws for the citizens</a:t>
            </a:r>
          </a:p>
          <a:p>
            <a:pPr marL="514350" indent="-514350">
              <a:buAutoNum type="alphaUcPeriod"/>
            </a:pPr>
            <a:r>
              <a:rPr lang="en-US" sz="2800" dirty="0" smtClean="0">
                <a:latin typeface="Century Gothic" panose="020B0502020202020204" pitchFamily="34" charset="0"/>
              </a:rPr>
              <a:t>Punish people who break the law</a:t>
            </a:r>
          </a:p>
          <a:p>
            <a:pPr marL="514350" indent="-514350">
              <a:buAutoNum type="alphaUcPeriod"/>
            </a:pPr>
            <a:r>
              <a:rPr lang="en-US" sz="2800" dirty="0" smtClean="0">
                <a:latin typeface="Century Gothic" panose="020B0502020202020204" pitchFamily="34" charset="0"/>
              </a:rPr>
              <a:t>Help you out if you get into trouble</a:t>
            </a:r>
            <a:endParaRPr lang="en-US" sz="2800" dirty="0">
              <a:latin typeface="Century Gothic" panose="020B0502020202020204" pitchFamily="34" charset="0"/>
            </a:endParaRPr>
          </a:p>
        </p:txBody>
      </p:sp>
      <p:pic>
        <p:nvPicPr>
          <p:cNvPr id="3" name="Picture 2"/>
          <p:cNvPicPr>
            <a:picLocks noChangeAspect="1"/>
          </p:cNvPicPr>
          <p:nvPr/>
        </p:nvPicPr>
        <p:blipFill>
          <a:blip r:embed="rId5"/>
          <a:stretch>
            <a:fillRect/>
          </a:stretch>
        </p:blipFill>
        <p:spPr>
          <a:xfrm>
            <a:off x="0" y="-1"/>
            <a:ext cx="8930638" cy="6569665"/>
          </a:xfrm>
          <a:prstGeom prst="rect">
            <a:avLst/>
          </a:prstGeom>
        </p:spPr>
      </p:pic>
      <p:pic>
        <p:nvPicPr>
          <p:cNvPr id="4" name="Jeopardy_Daily Double.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002578" y="5533672"/>
            <a:ext cx="812800" cy="812800"/>
          </a:xfrm>
          <a:prstGeom prst="rect">
            <a:avLst/>
          </a:prstGeom>
        </p:spPr>
      </p:pic>
    </p:spTree>
    <p:extLst>
      <p:ext uri="{BB962C8B-B14F-4D97-AF65-F5344CB8AC3E}">
        <p14:creationId xmlns:p14="http://schemas.microsoft.com/office/powerpoint/2010/main" val="106739246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nodeType="clickEffect">
                                  <p:stCondLst>
                                    <p:cond delay="0"/>
                                  </p:stCondLst>
                                  <p:childTnLst>
                                    <p:anim calcmode="lin" valueType="num">
                                      <p:cBhvr>
                                        <p:cTn id="6" dur="500"/>
                                        <p:tgtEl>
                                          <p:spTgt spid="3"/>
                                        </p:tgtEl>
                                        <p:attrNameLst>
                                          <p:attrName>ppt_w</p:attrName>
                                        </p:attrNameLst>
                                      </p:cBhvr>
                                      <p:tavLst>
                                        <p:tav tm="0">
                                          <p:val>
                                            <p:strVal val="ppt_w"/>
                                          </p:val>
                                        </p:tav>
                                        <p:tav tm="100000">
                                          <p:val>
                                            <p:fltVal val="0"/>
                                          </p:val>
                                        </p:tav>
                                      </p:tavLst>
                                    </p:anim>
                                    <p:anim calcmode="lin" valueType="num">
                                      <p:cBhvr>
                                        <p:cTn id="7" dur="500"/>
                                        <p:tgtEl>
                                          <p:spTgt spid="3"/>
                                        </p:tgtEl>
                                        <p:attrNameLst>
                                          <p:attrName>ppt_h</p:attrName>
                                        </p:attrNameLst>
                                      </p:cBhvr>
                                      <p:tavLst>
                                        <p:tav tm="0">
                                          <p:val>
                                            <p:strVal val="ppt_h"/>
                                          </p:val>
                                        </p:tav>
                                        <p:tav tm="100000">
                                          <p:val>
                                            <p:fltVal val="0"/>
                                          </p:val>
                                        </p:tav>
                                      </p:tavLst>
                                    </p:anim>
                                    <p:animEffect transition="out" filter="fade">
                                      <p:cBhvr>
                                        <p:cTn id="8" dur="500"/>
                                        <p:tgtEl>
                                          <p:spTgt spid="3"/>
                                        </p:tgtEl>
                                      </p:cBhvr>
                                    </p:animEffect>
                                    <p:set>
                                      <p:cBhvr>
                                        <p:cTn id="9" dur="1" fill="hold">
                                          <p:stCondLst>
                                            <p:cond delay="499"/>
                                          </p:stCondLst>
                                        </p:cTn>
                                        <p:tgtEl>
                                          <p:spTgt spid="3"/>
                                        </p:tgtEl>
                                        <p:attrNameLst>
                                          <p:attrName>style.visibility</p:attrName>
                                        </p:attrNameLst>
                                      </p:cBhvr>
                                      <p:to>
                                        <p:strVal val="hidden"/>
                                      </p:to>
                                    </p:se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242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smtClean="0">
                <a:latin typeface="Century Gothic" panose="020B0502020202020204" pitchFamily="34" charset="0"/>
              </a:rPr>
              <a:t>A community is … - 100</a:t>
            </a:r>
            <a:endParaRPr lang="en-US" sz="4000" b="1" dirty="0">
              <a:latin typeface="Century Gothic" panose="020B0502020202020204" pitchFamily="34" charset="0"/>
            </a:endParaRPr>
          </a:p>
        </p:txBody>
      </p:sp>
      <p:sp>
        <p:nvSpPr>
          <p:cNvPr id="5" name="Frame 4"/>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6" name="TextBox 5"/>
          <p:cNvSpPr txBox="1"/>
          <p:nvPr/>
        </p:nvSpPr>
        <p:spPr>
          <a:xfrm>
            <a:off x="457200" y="1740387"/>
            <a:ext cx="8229600" cy="954107"/>
          </a:xfrm>
          <a:prstGeom prst="rect">
            <a:avLst/>
          </a:prstGeom>
          <a:noFill/>
        </p:spPr>
        <p:txBody>
          <a:bodyPr wrap="square" rtlCol="0">
            <a:spAutoFit/>
          </a:bodyPr>
          <a:lstStyle/>
          <a:p>
            <a:r>
              <a:rPr lang="en-US" sz="2800" dirty="0" smtClean="0">
                <a:latin typeface="Century Gothic" panose="020B0502020202020204" pitchFamily="34" charset="0"/>
              </a:rPr>
              <a:t>A community helps us meet our B_______ N_______.</a:t>
            </a:r>
            <a:endParaRPr lang="en-US" sz="2800" dirty="0">
              <a:latin typeface="Century Gothic" panose="020B0502020202020204" pitchFamily="34" charset="0"/>
            </a:endParaRPr>
          </a:p>
        </p:txBody>
      </p:sp>
    </p:spTree>
    <p:extLst>
      <p:ext uri="{BB962C8B-B14F-4D97-AF65-F5344CB8AC3E}">
        <p14:creationId xmlns:p14="http://schemas.microsoft.com/office/powerpoint/2010/main" val="72024230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latin typeface="Century Gothic" panose="020B0502020202020204" pitchFamily="34" charset="0"/>
              </a:rPr>
              <a:t>Government – 400</a:t>
            </a:r>
            <a:endParaRPr lang="en-US" sz="4000" b="1" dirty="0">
              <a:latin typeface="Century Gothic" panose="020B0502020202020204" pitchFamily="34" charset="0"/>
            </a:endParaRPr>
          </a:p>
        </p:txBody>
      </p:sp>
      <p:sp>
        <p:nvSpPr>
          <p:cNvPr id="4" name="Frame 3"/>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5" name="TextBox 4"/>
          <p:cNvSpPr txBox="1"/>
          <p:nvPr/>
        </p:nvSpPr>
        <p:spPr>
          <a:xfrm>
            <a:off x="457200" y="1740387"/>
            <a:ext cx="8229600" cy="2246769"/>
          </a:xfrm>
          <a:prstGeom prst="rect">
            <a:avLst/>
          </a:prstGeom>
          <a:noFill/>
        </p:spPr>
        <p:txBody>
          <a:bodyPr wrap="square" rtlCol="0">
            <a:spAutoFit/>
          </a:bodyPr>
          <a:lstStyle/>
          <a:p>
            <a:r>
              <a:rPr lang="en-US" sz="2800" dirty="0">
                <a:latin typeface="Century Gothic" panose="020B0502020202020204" pitchFamily="34" charset="0"/>
              </a:rPr>
              <a:t>What can a judge do?</a:t>
            </a:r>
          </a:p>
          <a:p>
            <a:endParaRPr lang="en-US" sz="2800" dirty="0">
              <a:latin typeface="Century Gothic" panose="020B0502020202020204" pitchFamily="34" charset="0"/>
            </a:endParaRPr>
          </a:p>
          <a:p>
            <a:pPr marL="514350" indent="-514350">
              <a:buAutoNum type="alphaUcPeriod"/>
            </a:pPr>
            <a:r>
              <a:rPr lang="en-US" sz="2800" strike="sngStrike" dirty="0">
                <a:latin typeface="Century Gothic" panose="020B0502020202020204" pitchFamily="34" charset="0"/>
              </a:rPr>
              <a:t>Make laws for the citizens</a:t>
            </a:r>
          </a:p>
          <a:p>
            <a:pPr marL="514350" indent="-514350">
              <a:buAutoNum type="alphaUcPeriod"/>
            </a:pPr>
            <a:r>
              <a:rPr lang="en-US" sz="2800" dirty="0">
                <a:latin typeface="Century Gothic" panose="020B0502020202020204" pitchFamily="34" charset="0"/>
              </a:rPr>
              <a:t>Punish people who break the law</a:t>
            </a:r>
          </a:p>
          <a:p>
            <a:pPr marL="514350" indent="-514350">
              <a:buAutoNum type="alphaUcPeriod"/>
            </a:pPr>
            <a:r>
              <a:rPr lang="en-US" sz="2800" strike="sngStrike" dirty="0">
                <a:latin typeface="Century Gothic" panose="020B0502020202020204" pitchFamily="34" charset="0"/>
              </a:rPr>
              <a:t>Help you out if you get into trouble</a:t>
            </a:r>
          </a:p>
        </p:txBody>
      </p:sp>
      <p:pic>
        <p:nvPicPr>
          <p:cNvPr id="6" name="Picture 5">
            <a:hlinkClick r:id="rId2" action="ppaction://hlinksldjump"/>
          </p:cNvPr>
          <p:cNvPicPr>
            <a:picLocks noChangeAspect="1"/>
          </p:cNvPicPr>
          <p:nvPr/>
        </p:nvPicPr>
        <p:blipFill>
          <a:blip r:embed="rId3">
            <a:duotone>
              <a:prstClr val="black"/>
              <a:srgbClr val="F6F2FF">
                <a:tint val="45000"/>
                <a:satMod val="400000"/>
              </a:srgbClr>
            </a:duotone>
          </a:blip>
          <a:stretch>
            <a:fillRect/>
          </a:stretch>
        </p:blipFill>
        <p:spPr>
          <a:xfrm>
            <a:off x="8186405" y="5908842"/>
            <a:ext cx="749974" cy="748632"/>
          </a:xfrm>
          <a:prstGeom prst="rect">
            <a:avLst/>
          </a:prstGeom>
        </p:spPr>
      </p:pic>
    </p:spTree>
    <p:extLst>
      <p:ext uri="{BB962C8B-B14F-4D97-AF65-F5344CB8AC3E}">
        <p14:creationId xmlns:p14="http://schemas.microsoft.com/office/powerpoint/2010/main" val="398910549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latin typeface="Century Gothic" panose="020B0502020202020204" pitchFamily="34" charset="0"/>
              </a:rPr>
              <a:t>Government - </a:t>
            </a:r>
            <a:r>
              <a:rPr lang="en-US" sz="4000" b="1" dirty="0" smtClean="0">
                <a:latin typeface="Century Gothic" panose="020B0502020202020204" pitchFamily="34" charset="0"/>
              </a:rPr>
              <a:t>500</a:t>
            </a:r>
            <a:endParaRPr lang="en-US" sz="4000" b="1" dirty="0">
              <a:latin typeface="Century Gothic" panose="020B0502020202020204" pitchFamily="34" charset="0"/>
            </a:endParaRPr>
          </a:p>
        </p:txBody>
      </p:sp>
      <p:sp>
        <p:nvSpPr>
          <p:cNvPr id="5" name="Frame 4"/>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6" name="TextBox 5"/>
          <p:cNvSpPr txBox="1"/>
          <p:nvPr/>
        </p:nvSpPr>
        <p:spPr>
          <a:xfrm>
            <a:off x="457200" y="1740387"/>
            <a:ext cx="8229600" cy="2246769"/>
          </a:xfrm>
          <a:prstGeom prst="rect">
            <a:avLst/>
          </a:prstGeom>
          <a:noFill/>
        </p:spPr>
        <p:txBody>
          <a:bodyPr wrap="square" rtlCol="0">
            <a:spAutoFit/>
          </a:bodyPr>
          <a:lstStyle/>
          <a:p>
            <a:r>
              <a:rPr lang="en-US" sz="2800" dirty="0" smtClean="0">
                <a:latin typeface="Century Gothic" panose="020B0502020202020204" pitchFamily="34" charset="0"/>
              </a:rPr>
              <a:t>What is the government?</a:t>
            </a:r>
          </a:p>
          <a:p>
            <a:endParaRPr lang="en-US" sz="2800" dirty="0">
              <a:latin typeface="Century Gothic" panose="020B0502020202020204" pitchFamily="34" charset="0"/>
            </a:endParaRPr>
          </a:p>
          <a:p>
            <a:r>
              <a:rPr lang="en-US" sz="2800" dirty="0" smtClean="0">
                <a:latin typeface="Century Gothic" panose="020B0502020202020204" pitchFamily="34" charset="0"/>
              </a:rPr>
              <a:t>A group of people chosen to </a:t>
            </a:r>
            <a:r>
              <a:rPr lang="en-US" sz="2800" u="sng" dirty="0" smtClean="0">
                <a:latin typeface="Century Gothic" panose="020B0502020202020204" pitchFamily="34" charset="0"/>
              </a:rPr>
              <a:t>____</a:t>
            </a:r>
            <a:r>
              <a:rPr lang="en-US" sz="2800" dirty="0" smtClean="0">
                <a:latin typeface="Century Gothic" panose="020B0502020202020204" pitchFamily="34" charset="0"/>
              </a:rPr>
              <a:t> and ____ ___</a:t>
            </a:r>
          </a:p>
          <a:p>
            <a:r>
              <a:rPr lang="en-US" sz="2800" dirty="0" smtClean="0">
                <a:latin typeface="Century Gothic" panose="020B0502020202020204" pitchFamily="34" charset="0"/>
              </a:rPr>
              <a:t>the laws.</a:t>
            </a:r>
          </a:p>
        </p:txBody>
      </p:sp>
    </p:spTree>
    <p:extLst>
      <p:ext uri="{BB962C8B-B14F-4D97-AF65-F5344CB8AC3E}">
        <p14:creationId xmlns:p14="http://schemas.microsoft.com/office/powerpoint/2010/main" val="125096505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latin typeface="Century Gothic" panose="020B0502020202020204" pitchFamily="34" charset="0"/>
              </a:rPr>
              <a:t>Government – 500</a:t>
            </a:r>
            <a:endParaRPr lang="en-US" sz="4000" b="1" dirty="0">
              <a:latin typeface="Century Gothic" panose="020B0502020202020204" pitchFamily="34" charset="0"/>
            </a:endParaRPr>
          </a:p>
        </p:txBody>
      </p:sp>
      <p:sp>
        <p:nvSpPr>
          <p:cNvPr id="4" name="Frame 3"/>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5" name="TextBox 4"/>
          <p:cNvSpPr txBox="1"/>
          <p:nvPr/>
        </p:nvSpPr>
        <p:spPr>
          <a:xfrm>
            <a:off x="457200" y="1740387"/>
            <a:ext cx="8229600" cy="2246769"/>
          </a:xfrm>
          <a:prstGeom prst="rect">
            <a:avLst/>
          </a:prstGeom>
          <a:noFill/>
        </p:spPr>
        <p:txBody>
          <a:bodyPr wrap="square" rtlCol="0">
            <a:spAutoFit/>
          </a:bodyPr>
          <a:lstStyle/>
          <a:p>
            <a:r>
              <a:rPr lang="en-US" sz="2800" dirty="0">
                <a:latin typeface="Century Gothic" panose="020B0502020202020204" pitchFamily="34" charset="0"/>
              </a:rPr>
              <a:t>What is the government?</a:t>
            </a:r>
          </a:p>
          <a:p>
            <a:endParaRPr lang="en-US" sz="2800" dirty="0">
              <a:latin typeface="Century Gothic" panose="020B0502020202020204" pitchFamily="34" charset="0"/>
            </a:endParaRPr>
          </a:p>
          <a:p>
            <a:r>
              <a:rPr lang="en-US" sz="2800" dirty="0">
                <a:latin typeface="Century Gothic" panose="020B0502020202020204" pitchFamily="34" charset="0"/>
              </a:rPr>
              <a:t>A group of people chosen to </a:t>
            </a:r>
            <a:r>
              <a:rPr lang="en-US" sz="2800" u="sng" dirty="0" smtClean="0">
                <a:latin typeface="Century Gothic" panose="020B0502020202020204" pitchFamily="34" charset="0"/>
              </a:rPr>
              <a:t>make</a:t>
            </a:r>
            <a:r>
              <a:rPr lang="en-US" sz="2800" dirty="0" smtClean="0">
                <a:latin typeface="Century Gothic" panose="020B0502020202020204" pitchFamily="34" charset="0"/>
              </a:rPr>
              <a:t> </a:t>
            </a:r>
            <a:r>
              <a:rPr lang="en-US" sz="2800" dirty="0">
                <a:latin typeface="Century Gothic" panose="020B0502020202020204" pitchFamily="34" charset="0"/>
              </a:rPr>
              <a:t>and </a:t>
            </a:r>
            <a:r>
              <a:rPr lang="en-US" sz="2800" u="sng" dirty="0" smtClean="0">
                <a:latin typeface="Century Gothic" panose="020B0502020202020204" pitchFamily="34" charset="0"/>
              </a:rPr>
              <a:t>carry</a:t>
            </a:r>
            <a:r>
              <a:rPr lang="en-US" sz="2800" dirty="0" smtClean="0">
                <a:latin typeface="Century Gothic" panose="020B0502020202020204" pitchFamily="34" charset="0"/>
              </a:rPr>
              <a:t> </a:t>
            </a:r>
            <a:r>
              <a:rPr lang="en-US" sz="2800" u="sng" dirty="0" smtClean="0">
                <a:latin typeface="Century Gothic" panose="020B0502020202020204" pitchFamily="34" charset="0"/>
              </a:rPr>
              <a:t>out</a:t>
            </a:r>
          </a:p>
          <a:p>
            <a:r>
              <a:rPr lang="en-US" sz="2800" dirty="0" smtClean="0">
                <a:latin typeface="Century Gothic" panose="020B0502020202020204" pitchFamily="34" charset="0"/>
              </a:rPr>
              <a:t>the </a:t>
            </a:r>
            <a:r>
              <a:rPr lang="en-US" sz="2800" dirty="0">
                <a:latin typeface="Century Gothic" panose="020B0502020202020204" pitchFamily="34" charset="0"/>
              </a:rPr>
              <a:t>laws.</a:t>
            </a:r>
          </a:p>
        </p:txBody>
      </p:sp>
      <p:pic>
        <p:nvPicPr>
          <p:cNvPr id="6" name="Picture 5">
            <a:hlinkClick r:id="rId2" action="ppaction://hlinksldjump"/>
          </p:cNvPr>
          <p:cNvPicPr>
            <a:picLocks noChangeAspect="1"/>
          </p:cNvPicPr>
          <p:nvPr/>
        </p:nvPicPr>
        <p:blipFill>
          <a:blip r:embed="rId3">
            <a:duotone>
              <a:prstClr val="black"/>
              <a:srgbClr val="F6F2FF">
                <a:tint val="45000"/>
                <a:satMod val="400000"/>
              </a:srgbClr>
            </a:duotone>
          </a:blip>
          <a:stretch>
            <a:fillRect/>
          </a:stretch>
        </p:blipFill>
        <p:spPr>
          <a:xfrm>
            <a:off x="8186405" y="5908842"/>
            <a:ext cx="749974" cy="748632"/>
          </a:xfrm>
          <a:prstGeom prst="rect">
            <a:avLst/>
          </a:prstGeom>
        </p:spPr>
      </p:pic>
    </p:spTree>
    <p:extLst>
      <p:ext uri="{BB962C8B-B14F-4D97-AF65-F5344CB8AC3E}">
        <p14:creationId xmlns:p14="http://schemas.microsoft.com/office/powerpoint/2010/main" val="289362534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500" b="1" dirty="0" smtClean="0">
                <a:latin typeface="Century Gothic" panose="020B0502020202020204" pitchFamily="34" charset="0"/>
              </a:rPr>
              <a:t>Different </a:t>
            </a:r>
            <a:r>
              <a:rPr lang="en-US" sz="3500" b="1" dirty="0">
                <a:latin typeface="Century Gothic" panose="020B0502020202020204" pitchFamily="34" charset="0"/>
              </a:rPr>
              <a:t>Communities</a:t>
            </a:r>
            <a:r>
              <a:rPr lang="en-US" sz="3500" b="1" dirty="0" smtClean="0">
                <a:latin typeface="Century Gothic" panose="020B0502020202020204" pitchFamily="34" charset="0"/>
              </a:rPr>
              <a:t> - 100</a:t>
            </a:r>
            <a:endParaRPr lang="en-US" sz="3500" b="1" dirty="0">
              <a:latin typeface="Century Gothic" panose="020B0502020202020204" pitchFamily="34" charset="0"/>
            </a:endParaRPr>
          </a:p>
        </p:txBody>
      </p:sp>
      <p:sp>
        <p:nvSpPr>
          <p:cNvPr id="5" name="Frame 4"/>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6" name="TextBox 5"/>
          <p:cNvSpPr txBox="1"/>
          <p:nvPr/>
        </p:nvSpPr>
        <p:spPr>
          <a:xfrm>
            <a:off x="457200" y="1740387"/>
            <a:ext cx="8229600" cy="954107"/>
          </a:xfrm>
          <a:prstGeom prst="rect">
            <a:avLst/>
          </a:prstGeom>
          <a:noFill/>
        </p:spPr>
        <p:txBody>
          <a:bodyPr wrap="square" rtlCol="0">
            <a:spAutoFit/>
          </a:bodyPr>
          <a:lstStyle/>
          <a:p>
            <a:r>
              <a:rPr lang="en-US" sz="2800" dirty="0" smtClean="0">
                <a:latin typeface="Century Gothic" panose="020B0502020202020204" pitchFamily="34" charset="0"/>
              </a:rPr>
              <a:t>What are the names of the three types of communities?</a:t>
            </a:r>
            <a:endParaRPr lang="en-US" sz="2800" dirty="0">
              <a:latin typeface="Century Gothic" panose="020B0502020202020204" pitchFamily="34" charset="0"/>
            </a:endParaRPr>
          </a:p>
        </p:txBody>
      </p:sp>
    </p:spTree>
    <p:extLst>
      <p:ext uri="{BB962C8B-B14F-4D97-AF65-F5344CB8AC3E}">
        <p14:creationId xmlns:p14="http://schemas.microsoft.com/office/powerpoint/2010/main" val="343119944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500" b="1" dirty="0">
                <a:latin typeface="Century Gothic" panose="020B0502020202020204" pitchFamily="34" charset="0"/>
              </a:rPr>
              <a:t>Different </a:t>
            </a:r>
            <a:r>
              <a:rPr lang="en-US" sz="3500" b="1" dirty="0" smtClean="0">
                <a:latin typeface="Century Gothic" panose="020B0502020202020204" pitchFamily="34" charset="0"/>
              </a:rPr>
              <a:t>Communities – 100</a:t>
            </a:r>
            <a:endParaRPr lang="en-US" sz="3500" b="1" dirty="0">
              <a:latin typeface="Century Gothic" panose="020B0502020202020204" pitchFamily="34" charset="0"/>
            </a:endParaRPr>
          </a:p>
        </p:txBody>
      </p:sp>
      <p:sp>
        <p:nvSpPr>
          <p:cNvPr id="4" name="Frame 3"/>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5" name="TextBox 4"/>
          <p:cNvSpPr txBox="1"/>
          <p:nvPr/>
        </p:nvSpPr>
        <p:spPr>
          <a:xfrm>
            <a:off x="457200" y="1740387"/>
            <a:ext cx="8229600" cy="2677656"/>
          </a:xfrm>
          <a:prstGeom prst="rect">
            <a:avLst/>
          </a:prstGeom>
          <a:noFill/>
        </p:spPr>
        <p:txBody>
          <a:bodyPr wrap="square" rtlCol="0">
            <a:spAutoFit/>
          </a:bodyPr>
          <a:lstStyle/>
          <a:p>
            <a:r>
              <a:rPr lang="en-US" sz="2800" dirty="0">
                <a:latin typeface="Century Gothic" panose="020B0502020202020204" pitchFamily="34" charset="0"/>
              </a:rPr>
              <a:t>What are the names of the three types of communities</a:t>
            </a:r>
            <a:r>
              <a:rPr lang="en-US" sz="2800" dirty="0" smtClean="0">
                <a:latin typeface="Century Gothic" panose="020B0502020202020204" pitchFamily="34" charset="0"/>
              </a:rPr>
              <a:t>?</a:t>
            </a:r>
          </a:p>
          <a:p>
            <a:endParaRPr lang="en-US" sz="2800" dirty="0">
              <a:latin typeface="Century Gothic" panose="020B0502020202020204" pitchFamily="34" charset="0"/>
            </a:endParaRPr>
          </a:p>
          <a:p>
            <a:pPr marL="457200" indent="-457200">
              <a:buFont typeface="Arial" panose="020B0604020202020204" pitchFamily="34" charset="0"/>
              <a:buChar char="•"/>
            </a:pPr>
            <a:r>
              <a:rPr lang="en-US" sz="2800" dirty="0" smtClean="0">
                <a:latin typeface="Century Gothic" panose="020B0502020202020204" pitchFamily="34" charset="0"/>
              </a:rPr>
              <a:t>City</a:t>
            </a:r>
          </a:p>
          <a:p>
            <a:pPr marL="457200" indent="-457200">
              <a:buFont typeface="Arial" panose="020B0604020202020204" pitchFamily="34" charset="0"/>
              <a:buChar char="•"/>
            </a:pPr>
            <a:r>
              <a:rPr lang="en-US" sz="2800" dirty="0" smtClean="0">
                <a:latin typeface="Century Gothic" panose="020B0502020202020204" pitchFamily="34" charset="0"/>
              </a:rPr>
              <a:t>Suburb</a:t>
            </a:r>
          </a:p>
          <a:p>
            <a:pPr marL="457200" indent="-457200">
              <a:buFont typeface="Arial" panose="020B0604020202020204" pitchFamily="34" charset="0"/>
              <a:buChar char="•"/>
            </a:pPr>
            <a:r>
              <a:rPr lang="en-US" sz="2800" dirty="0" smtClean="0">
                <a:latin typeface="Century Gothic" panose="020B0502020202020204" pitchFamily="34" charset="0"/>
              </a:rPr>
              <a:t>Small Town</a:t>
            </a:r>
            <a:endParaRPr lang="en-US" sz="2800" dirty="0">
              <a:latin typeface="Century Gothic" panose="020B0502020202020204" pitchFamily="34" charset="0"/>
            </a:endParaRPr>
          </a:p>
        </p:txBody>
      </p:sp>
      <p:pic>
        <p:nvPicPr>
          <p:cNvPr id="6" name="Picture 5">
            <a:hlinkClick r:id="rId2" action="ppaction://hlinksldjump"/>
          </p:cNvPr>
          <p:cNvPicPr>
            <a:picLocks noChangeAspect="1"/>
          </p:cNvPicPr>
          <p:nvPr/>
        </p:nvPicPr>
        <p:blipFill>
          <a:blip r:embed="rId3">
            <a:duotone>
              <a:prstClr val="black"/>
              <a:srgbClr val="F6F2FF">
                <a:tint val="45000"/>
                <a:satMod val="400000"/>
              </a:srgbClr>
            </a:duotone>
          </a:blip>
          <a:stretch>
            <a:fillRect/>
          </a:stretch>
        </p:blipFill>
        <p:spPr>
          <a:xfrm>
            <a:off x="8186405" y="5908842"/>
            <a:ext cx="749974" cy="748632"/>
          </a:xfrm>
          <a:prstGeom prst="rect">
            <a:avLst/>
          </a:prstGeom>
        </p:spPr>
      </p:pic>
    </p:spTree>
    <p:extLst>
      <p:ext uri="{BB962C8B-B14F-4D97-AF65-F5344CB8AC3E}">
        <p14:creationId xmlns:p14="http://schemas.microsoft.com/office/powerpoint/2010/main" val="186557438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500" b="1" dirty="0">
                <a:latin typeface="Century Gothic" panose="020B0502020202020204" pitchFamily="34" charset="0"/>
              </a:rPr>
              <a:t>Different Communities - </a:t>
            </a:r>
            <a:r>
              <a:rPr lang="en-US" sz="3500" b="1" dirty="0" smtClean="0">
                <a:latin typeface="Century Gothic" panose="020B0502020202020204" pitchFamily="34" charset="0"/>
              </a:rPr>
              <a:t>200</a:t>
            </a:r>
            <a:endParaRPr lang="en-US" sz="3500" b="1" dirty="0">
              <a:latin typeface="Century Gothic" panose="020B0502020202020204" pitchFamily="34" charset="0"/>
            </a:endParaRPr>
          </a:p>
        </p:txBody>
      </p:sp>
      <p:sp>
        <p:nvSpPr>
          <p:cNvPr id="5" name="Frame 4"/>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6" name="TextBox 5"/>
          <p:cNvSpPr txBox="1"/>
          <p:nvPr/>
        </p:nvSpPr>
        <p:spPr>
          <a:xfrm>
            <a:off x="457200" y="1740387"/>
            <a:ext cx="8229600" cy="954107"/>
          </a:xfrm>
          <a:prstGeom prst="rect">
            <a:avLst/>
          </a:prstGeom>
          <a:noFill/>
        </p:spPr>
        <p:txBody>
          <a:bodyPr wrap="square" rtlCol="0">
            <a:spAutoFit/>
          </a:bodyPr>
          <a:lstStyle/>
          <a:p>
            <a:r>
              <a:rPr lang="en-US" sz="2800" dirty="0" smtClean="0">
                <a:latin typeface="Century Gothic" panose="020B0502020202020204" pitchFamily="34" charset="0"/>
              </a:rPr>
              <a:t>Which kind of community has a lot of buildings and a lot of people?</a:t>
            </a:r>
            <a:endParaRPr lang="en-US" sz="2800" dirty="0">
              <a:latin typeface="Century Gothic" panose="020B0502020202020204" pitchFamily="34" charset="0"/>
            </a:endParaRPr>
          </a:p>
        </p:txBody>
      </p:sp>
    </p:spTree>
    <p:extLst>
      <p:ext uri="{BB962C8B-B14F-4D97-AF65-F5344CB8AC3E}">
        <p14:creationId xmlns:p14="http://schemas.microsoft.com/office/powerpoint/2010/main" val="304487480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500" b="1" dirty="0">
                <a:latin typeface="Century Gothic" panose="020B0502020202020204" pitchFamily="34" charset="0"/>
              </a:rPr>
              <a:t>Different </a:t>
            </a:r>
            <a:r>
              <a:rPr lang="en-US" sz="3500" b="1" dirty="0" smtClean="0">
                <a:latin typeface="Century Gothic" panose="020B0502020202020204" pitchFamily="34" charset="0"/>
              </a:rPr>
              <a:t>Communities – 200</a:t>
            </a:r>
            <a:endParaRPr lang="en-US" sz="3500" b="1" dirty="0">
              <a:latin typeface="Century Gothic" panose="020B0502020202020204" pitchFamily="34" charset="0"/>
            </a:endParaRPr>
          </a:p>
        </p:txBody>
      </p:sp>
      <p:sp>
        <p:nvSpPr>
          <p:cNvPr id="4" name="Frame 3"/>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5" name="TextBox 4"/>
          <p:cNvSpPr txBox="1"/>
          <p:nvPr/>
        </p:nvSpPr>
        <p:spPr>
          <a:xfrm>
            <a:off x="457200" y="1740387"/>
            <a:ext cx="8229600" cy="1815882"/>
          </a:xfrm>
          <a:prstGeom prst="rect">
            <a:avLst/>
          </a:prstGeom>
          <a:noFill/>
        </p:spPr>
        <p:txBody>
          <a:bodyPr wrap="square" rtlCol="0">
            <a:spAutoFit/>
          </a:bodyPr>
          <a:lstStyle/>
          <a:p>
            <a:r>
              <a:rPr lang="en-US" sz="2800" dirty="0">
                <a:latin typeface="Century Gothic" panose="020B0502020202020204" pitchFamily="34" charset="0"/>
              </a:rPr>
              <a:t>Which kind of community has a lot of buildings and a lot of people</a:t>
            </a:r>
            <a:r>
              <a:rPr lang="en-US" sz="2800" dirty="0" smtClean="0">
                <a:latin typeface="Century Gothic" panose="020B0502020202020204" pitchFamily="34" charset="0"/>
              </a:rPr>
              <a:t>?</a:t>
            </a:r>
          </a:p>
          <a:p>
            <a:endParaRPr lang="en-US" sz="2800" dirty="0">
              <a:latin typeface="Century Gothic" panose="020B0502020202020204" pitchFamily="34" charset="0"/>
            </a:endParaRPr>
          </a:p>
          <a:p>
            <a:r>
              <a:rPr lang="en-US" sz="2800" dirty="0" smtClean="0">
                <a:latin typeface="Century Gothic" panose="020B0502020202020204" pitchFamily="34" charset="0"/>
              </a:rPr>
              <a:t>City</a:t>
            </a:r>
            <a:endParaRPr lang="en-US" sz="2800" dirty="0">
              <a:latin typeface="Century Gothic" panose="020B0502020202020204" pitchFamily="34" charset="0"/>
            </a:endParaRPr>
          </a:p>
        </p:txBody>
      </p:sp>
      <p:pic>
        <p:nvPicPr>
          <p:cNvPr id="6" name="Picture 5">
            <a:hlinkClick r:id="rId2" action="ppaction://hlinksldjump"/>
          </p:cNvPr>
          <p:cNvPicPr>
            <a:picLocks noChangeAspect="1"/>
          </p:cNvPicPr>
          <p:nvPr/>
        </p:nvPicPr>
        <p:blipFill>
          <a:blip r:embed="rId3">
            <a:duotone>
              <a:prstClr val="black"/>
              <a:srgbClr val="F6F2FF">
                <a:tint val="45000"/>
                <a:satMod val="400000"/>
              </a:srgbClr>
            </a:duotone>
          </a:blip>
          <a:stretch>
            <a:fillRect/>
          </a:stretch>
        </p:blipFill>
        <p:spPr>
          <a:xfrm>
            <a:off x="8186405" y="5908842"/>
            <a:ext cx="749974" cy="748632"/>
          </a:xfrm>
          <a:prstGeom prst="rect">
            <a:avLst/>
          </a:prstGeom>
        </p:spPr>
      </p:pic>
    </p:spTree>
    <p:extLst>
      <p:ext uri="{BB962C8B-B14F-4D97-AF65-F5344CB8AC3E}">
        <p14:creationId xmlns:p14="http://schemas.microsoft.com/office/powerpoint/2010/main" val="353840550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500" b="1" dirty="0">
                <a:latin typeface="Century Gothic" panose="020B0502020202020204" pitchFamily="34" charset="0"/>
              </a:rPr>
              <a:t>Different Communities - </a:t>
            </a:r>
            <a:r>
              <a:rPr lang="en-US" sz="3500" b="1" dirty="0" smtClean="0">
                <a:latin typeface="Century Gothic" panose="020B0502020202020204" pitchFamily="34" charset="0"/>
              </a:rPr>
              <a:t>300</a:t>
            </a:r>
            <a:endParaRPr lang="en-US" sz="3500" b="1" dirty="0">
              <a:latin typeface="Century Gothic" panose="020B0502020202020204" pitchFamily="34" charset="0"/>
            </a:endParaRPr>
          </a:p>
        </p:txBody>
      </p:sp>
      <p:sp>
        <p:nvSpPr>
          <p:cNvPr id="5" name="Frame 4"/>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6" name="TextBox 5"/>
          <p:cNvSpPr txBox="1"/>
          <p:nvPr/>
        </p:nvSpPr>
        <p:spPr>
          <a:xfrm>
            <a:off x="457200" y="1740387"/>
            <a:ext cx="8229600" cy="2246769"/>
          </a:xfrm>
          <a:prstGeom prst="rect">
            <a:avLst/>
          </a:prstGeom>
          <a:noFill/>
        </p:spPr>
        <p:txBody>
          <a:bodyPr wrap="square" rtlCol="0">
            <a:spAutoFit/>
          </a:bodyPr>
          <a:lstStyle/>
          <a:p>
            <a:r>
              <a:rPr lang="en-US" sz="2800" dirty="0" smtClean="0">
                <a:latin typeface="Century Gothic" panose="020B0502020202020204" pitchFamily="34" charset="0"/>
              </a:rPr>
              <a:t>What do you see in a small town?</a:t>
            </a:r>
          </a:p>
          <a:p>
            <a:endParaRPr lang="en-US" sz="2800" dirty="0">
              <a:latin typeface="Century Gothic" panose="020B0502020202020204" pitchFamily="34" charset="0"/>
            </a:endParaRPr>
          </a:p>
          <a:p>
            <a:pPr marL="514350" indent="-514350">
              <a:buAutoNum type="alphaUcPeriod"/>
            </a:pPr>
            <a:r>
              <a:rPr lang="en-US" sz="2800" dirty="0">
                <a:latin typeface="Century Gothic" panose="020B0502020202020204" pitchFamily="34" charset="0"/>
              </a:rPr>
              <a:t>s</a:t>
            </a:r>
            <a:r>
              <a:rPr lang="en-US" sz="2800" dirty="0" smtClean="0">
                <a:latin typeface="Century Gothic" panose="020B0502020202020204" pitchFamily="34" charset="0"/>
              </a:rPr>
              <a:t>hopping malls</a:t>
            </a:r>
          </a:p>
          <a:p>
            <a:pPr marL="514350" indent="-514350">
              <a:buAutoNum type="alphaUcPeriod"/>
            </a:pPr>
            <a:r>
              <a:rPr lang="en-US" sz="2800" dirty="0" smtClean="0">
                <a:latin typeface="Century Gothic" panose="020B0502020202020204" pitchFamily="34" charset="0"/>
              </a:rPr>
              <a:t>farms</a:t>
            </a:r>
          </a:p>
          <a:p>
            <a:pPr marL="514350" indent="-514350">
              <a:buAutoNum type="alphaUcPeriod"/>
            </a:pPr>
            <a:r>
              <a:rPr lang="en-US" sz="2800" dirty="0">
                <a:latin typeface="Century Gothic" panose="020B0502020202020204" pitchFamily="34" charset="0"/>
              </a:rPr>
              <a:t>t</a:t>
            </a:r>
            <a:r>
              <a:rPr lang="en-US" sz="2800" dirty="0" smtClean="0">
                <a:latin typeface="Century Gothic" panose="020B0502020202020204" pitchFamily="34" charset="0"/>
              </a:rPr>
              <a:t>all buildings</a:t>
            </a:r>
            <a:endParaRPr lang="en-US" sz="2800" dirty="0">
              <a:latin typeface="Century Gothic" panose="020B0502020202020204" pitchFamily="34" charset="0"/>
            </a:endParaRPr>
          </a:p>
        </p:txBody>
      </p:sp>
    </p:spTree>
    <p:extLst>
      <p:ext uri="{BB962C8B-B14F-4D97-AF65-F5344CB8AC3E}">
        <p14:creationId xmlns:p14="http://schemas.microsoft.com/office/powerpoint/2010/main" val="335775123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500" b="1" dirty="0">
                <a:latin typeface="Century Gothic" panose="020B0502020202020204" pitchFamily="34" charset="0"/>
              </a:rPr>
              <a:t>Different </a:t>
            </a:r>
            <a:r>
              <a:rPr lang="en-US" sz="3500" b="1" dirty="0" smtClean="0">
                <a:latin typeface="Century Gothic" panose="020B0502020202020204" pitchFamily="34" charset="0"/>
              </a:rPr>
              <a:t>Communities – 300</a:t>
            </a:r>
            <a:endParaRPr lang="en-US" sz="3500" b="1" dirty="0">
              <a:latin typeface="Century Gothic" panose="020B0502020202020204" pitchFamily="34" charset="0"/>
            </a:endParaRPr>
          </a:p>
        </p:txBody>
      </p:sp>
      <p:sp>
        <p:nvSpPr>
          <p:cNvPr id="4" name="Frame 3"/>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5" name="TextBox 4"/>
          <p:cNvSpPr txBox="1"/>
          <p:nvPr/>
        </p:nvSpPr>
        <p:spPr>
          <a:xfrm>
            <a:off x="457200" y="1740387"/>
            <a:ext cx="8229600" cy="2246769"/>
          </a:xfrm>
          <a:prstGeom prst="rect">
            <a:avLst/>
          </a:prstGeom>
          <a:noFill/>
        </p:spPr>
        <p:txBody>
          <a:bodyPr wrap="square" rtlCol="0">
            <a:spAutoFit/>
          </a:bodyPr>
          <a:lstStyle/>
          <a:p>
            <a:r>
              <a:rPr lang="en-US" sz="2800" dirty="0">
                <a:latin typeface="Century Gothic" panose="020B0502020202020204" pitchFamily="34" charset="0"/>
              </a:rPr>
              <a:t>What do you see in a small town?</a:t>
            </a:r>
          </a:p>
          <a:p>
            <a:endParaRPr lang="en-US" sz="2800" dirty="0">
              <a:latin typeface="Century Gothic" panose="020B0502020202020204" pitchFamily="34" charset="0"/>
            </a:endParaRPr>
          </a:p>
          <a:p>
            <a:pPr marL="514350" indent="-514350">
              <a:buAutoNum type="alphaUcPeriod"/>
            </a:pPr>
            <a:r>
              <a:rPr lang="en-US" sz="2800" strike="sngStrike" dirty="0">
                <a:latin typeface="Century Gothic" panose="020B0502020202020204" pitchFamily="34" charset="0"/>
              </a:rPr>
              <a:t>shopping malls</a:t>
            </a:r>
          </a:p>
          <a:p>
            <a:pPr marL="514350" indent="-514350">
              <a:buAutoNum type="alphaUcPeriod"/>
            </a:pPr>
            <a:r>
              <a:rPr lang="en-US" sz="2800" dirty="0">
                <a:latin typeface="Century Gothic" panose="020B0502020202020204" pitchFamily="34" charset="0"/>
              </a:rPr>
              <a:t>farms</a:t>
            </a:r>
          </a:p>
          <a:p>
            <a:pPr marL="514350" indent="-514350">
              <a:buAutoNum type="alphaUcPeriod"/>
            </a:pPr>
            <a:r>
              <a:rPr lang="en-US" sz="2800" strike="sngStrike" dirty="0">
                <a:latin typeface="Century Gothic" panose="020B0502020202020204" pitchFamily="34" charset="0"/>
              </a:rPr>
              <a:t>tall buildings</a:t>
            </a:r>
          </a:p>
        </p:txBody>
      </p:sp>
      <p:pic>
        <p:nvPicPr>
          <p:cNvPr id="6" name="Picture 5">
            <a:hlinkClick r:id="rId2" action="ppaction://hlinksldjump"/>
          </p:cNvPr>
          <p:cNvPicPr>
            <a:picLocks noChangeAspect="1"/>
          </p:cNvPicPr>
          <p:nvPr/>
        </p:nvPicPr>
        <p:blipFill>
          <a:blip r:embed="rId3">
            <a:duotone>
              <a:prstClr val="black"/>
              <a:srgbClr val="F6F2FF">
                <a:tint val="45000"/>
                <a:satMod val="400000"/>
              </a:srgbClr>
            </a:duotone>
          </a:blip>
          <a:stretch>
            <a:fillRect/>
          </a:stretch>
        </p:blipFill>
        <p:spPr>
          <a:xfrm>
            <a:off x="8186405" y="5908842"/>
            <a:ext cx="749974" cy="748632"/>
          </a:xfrm>
          <a:prstGeom prst="rect">
            <a:avLst/>
          </a:prstGeom>
        </p:spPr>
      </p:pic>
    </p:spTree>
    <p:extLst>
      <p:ext uri="{BB962C8B-B14F-4D97-AF65-F5344CB8AC3E}">
        <p14:creationId xmlns:p14="http://schemas.microsoft.com/office/powerpoint/2010/main" val="281039302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500" b="1" dirty="0">
                <a:latin typeface="Century Gothic" panose="020B0502020202020204" pitchFamily="34" charset="0"/>
              </a:rPr>
              <a:t>Different Communities - </a:t>
            </a:r>
            <a:r>
              <a:rPr lang="en-US" sz="3500" b="1" dirty="0" smtClean="0">
                <a:latin typeface="Century Gothic" panose="020B0502020202020204" pitchFamily="34" charset="0"/>
              </a:rPr>
              <a:t>400</a:t>
            </a:r>
            <a:endParaRPr lang="en-US" sz="3500" b="1" dirty="0">
              <a:latin typeface="Century Gothic" panose="020B0502020202020204" pitchFamily="34" charset="0"/>
            </a:endParaRPr>
          </a:p>
        </p:txBody>
      </p:sp>
      <p:sp>
        <p:nvSpPr>
          <p:cNvPr id="5" name="Frame 4"/>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6" name="TextBox 5"/>
          <p:cNvSpPr txBox="1"/>
          <p:nvPr/>
        </p:nvSpPr>
        <p:spPr>
          <a:xfrm>
            <a:off x="457200" y="1740387"/>
            <a:ext cx="8229600" cy="954107"/>
          </a:xfrm>
          <a:prstGeom prst="rect">
            <a:avLst/>
          </a:prstGeom>
          <a:noFill/>
        </p:spPr>
        <p:txBody>
          <a:bodyPr wrap="square" rtlCol="0">
            <a:spAutoFit/>
          </a:bodyPr>
          <a:lstStyle/>
          <a:p>
            <a:r>
              <a:rPr lang="en-US" sz="2800" dirty="0" smtClean="0">
                <a:latin typeface="Century Gothic" panose="020B0502020202020204" pitchFamily="34" charset="0"/>
              </a:rPr>
              <a:t>In what type of community might your closest neighbor be 1 mile away?</a:t>
            </a:r>
            <a:endParaRPr lang="en-US" sz="2800" dirty="0">
              <a:latin typeface="Century Gothic" panose="020B0502020202020204" pitchFamily="34" charset="0"/>
            </a:endParaRPr>
          </a:p>
        </p:txBody>
      </p:sp>
    </p:spTree>
    <p:extLst>
      <p:ext uri="{BB962C8B-B14F-4D97-AF65-F5344CB8AC3E}">
        <p14:creationId xmlns:p14="http://schemas.microsoft.com/office/powerpoint/2010/main" val="116545340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latin typeface="Century Gothic" panose="020B0502020202020204" pitchFamily="34" charset="0"/>
              </a:rPr>
              <a:t>A community is </a:t>
            </a:r>
            <a:r>
              <a:rPr lang="en-US" sz="4000" b="1" dirty="0" smtClean="0">
                <a:latin typeface="Century Gothic" panose="020B0502020202020204" pitchFamily="34" charset="0"/>
              </a:rPr>
              <a:t>… – 100</a:t>
            </a:r>
            <a:endParaRPr lang="en-US" sz="4000" b="1" dirty="0">
              <a:latin typeface="Century Gothic" panose="020B0502020202020204" pitchFamily="34" charset="0"/>
            </a:endParaRPr>
          </a:p>
        </p:txBody>
      </p:sp>
      <p:sp>
        <p:nvSpPr>
          <p:cNvPr id="4" name="Frame 3"/>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5" name="TextBox 4"/>
          <p:cNvSpPr txBox="1"/>
          <p:nvPr/>
        </p:nvSpPr>
        <p:spPr>
          <a:xfrm>
            <a:off x="457200" y="1740387"/>
            <a:ext cx="8229600" cy="523220"/>
          </a:xfrm>
          <a:prstGeom prst="rect">
            <a:avLst/>
          </a:prstGeom>
          <a:noFill/>
        </p:spPr>
        <p:txBody>
          <a:bodyPr wrap="square" rtlCol="0">
            <a:spAutoFit/>
          </a:bodyPr>
          <a:lstStyle/>
          <a:p>
            <a:r>
              <a:rPr lang="en-US" sz="2800" dirty="0">
                <a:latin typeface="Century Gothic" panose="020B0502020202020204" pitchFamily="34" charset="0"/>
              </a:rPr>
              <a:t>A community helps us meet our </a:t>
            </a:r>
            <a:r>
              <a:rPr lang="en-US" sz="2800" u="sng" dirty="0" smtClean="0">
                <a:latin typeface="Century Gothic" panose="020B0502020202020204" pitchFamily="34" charset="0"/>
              </a:rPr>
              <a:t>BASIC NEEDS</a:t>
            </a:r>
            <a:r>
              <a:rPr lang="en-US" sz="2800" dirty="0" smtClean="0">
                <a:latin typeface="Century Gothic" panose="020B0502020202020204" pitchFamily="34" charset="0"/>
              </a:rPr>
              <a:t>.</a:t>
            </a:r>
            <a:endParaRPr lang="en-US" sz="2800" dirty="0">
              <a:latin typeface="Century Gothic" panose="020B0502020202020204" pitchFamily="34" charset="0"/>
            </a:endParaRPr>
          </a:p>
        </p:txBody>
      </p:sp>
      <p:pic>
        <p:nvPicPr>
          <p:cNvPr id="6" name="Picture 5">
            <a:hlinkClick r:id="rId2" action="ppaction://hlinksldjump"/>
          </p:cNvPr>
          <p:cNvPicPr>
            <a:picLocks noChangeAspect="1"/>
          </p:cNvPicPr>
          <p:nvPr/>
        </p:nvPicPr>
        <p:blipFill>
          <a:blip r:embed="rId3">
            <a:duotone>
              <a:prstClr val="black"/>
              <a:srgbClr val="F6F2FF">
                <a:tint val="45000"/>
                <a:satMod val="400000"/>
              </a:srgbClr>
            </a:duotone>
          </a:blip>
          <a:stretch>
            <a:fillRect/>
          </a:stretch>
        </p:blipFill>
        <p:spPr>
          <a:xfrm>
            <a:off x="8186405" y="5908842"/>
            <a:ext cx="749974" cy="748632"/>
          </a:xfrm>
          <a:prstGeom prst="rect">
            <a:avLst/>
          </a:prstGeom>
        </p:spPr>
      </p:pic>
    </p:spTree>
    <p:extLst>
      <p:ext uri="{BB962C8B-B14F-4D97-AF65-F5344CB8AC3E}">
        <p14:creationId xmlns:p14="http://schemas.microsoft.com/office/powerpoint/2010/main" val="62720904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500" b="1" dirty="0">
                <a:latin typeface="Century Gothic" panose="020B0502020202020204" pitchFamily="34" charset="0"/>
              </a:rPr>
              <a:t>Different Communities– </a:t>
            </a:r>
            <a:r>
              <a:rPr lang="en-US" sz="3500" b="1" dirty="0" smtClean="0">
                <a:latin typeface="Century Gothic" panose="020B0502020202020204" pitchFamily="34" charset="0"/>
              </a:rPr>
              <a:t>400</a:t>
            </a:r>
            <a:endParaRPr lang="en-US" sz="3500" b="1" dirty="0">
              <a:latin typeface="Century Gothic" panose="020B0502020202020204" pitchFamily="34" charset="0"/>
            </a:endParaRPr>
          </a:p>
        </p:txBody>
      </p:sp>
      <p:sp>
        <p:nvSpPr>
          <p:cNvPr id="4" name="Frame 3"/>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5" name="TextBox 4"/>
          <p:cNvSpPr txBox="1"/>
          <p:nvPr/>
        </p:nvSpPr>
        <p:spPr>
          <a:xfrm>
            <a:off x="457200" y="1740387"/>
            <a:ext cx="8229600" cy="1815882"/>
          </a:xfrm>
          <a:prstGeom prst="rect">
            <a:avLst/>
          </a:prstGeom>
          <a:noFill/>
        </p:spPr>
        <p:txBody>
          <a:bodyPr wrap="square" rtlCol="0">
            <a:spAutoFit/>
          </a:bodyPr>
          <a:lstStyle/>
          <a:p>
            <a:r>
              <a:rPr lang="en-US" sz="2800" dirty="0">
                <a:latin typeface="Century Gothic" panose="020B0502020202020204" pitchFamily="34" charset="0"/>
              </a:rPr>
              <a:t>In what type of community might your closest neighbor be 1 mile away</a:t>
            </a:r>
            <a:r>
              <a:rPr lang="en-US" sz="2800" dirty="0" smtClean="0">
                <a:latin typeface="Century Gothic" panose="020B0502020202020204" pitchFamily="34" charset="0"/>
              </a:rPr>
              <a:t>?</a:t>
            </a:r>
          </a:p>
          <a:p>
            <a:endParaRPr lang="en-US" sz="2800" dirty="0">
              <a:latin typeface="Century Gothic" panose="020B0502020202020204" pitchFamily="34" charset="0"/>
            </a:endParaRPr>
          </a:p>
          <a:p>
            <a:r>
              <a:rPr lang="en-US" sz="2800" dirty="0" smtClean="0">
                <a:latin typeface="Century Gothic" panose="020B0502020202020204" pitchFamily="34" charset="0"/>
              </a:rPr>
              <a:t>Small Town</a:t>
            </a:r>
            <a:endParaRPr lang="en-US" sz="2800" dirty="0">
              <a:latin typeface="Century Gothic" panose="020B0502020202020204" pitchFamily="34" charset="0"/>
            </a:endParaRPr>
          </a:p>
        </p:txBody>
      </p:sp>
      <p:pic>
        <p:nvPicPr>
          <p:cNvPr id="6" name="Picture 5">
            <a:hlinkClick r:id="rId2" action="ppaction://hlinksldjump"/>
          </p:cNvPr>
          <p:cNvPicPr>
            <a:picLocks noChangeAspect="1"/>
          </p:cNvPicPr>
          <p:nvPr/>
        </p:nvPicPr>
        <p:blipFill>
          <a:blip r:embed="rId3">
            <a:duotone>
              <a:prstClr val="black"/>
              <a:srgbClr val="F6F2FF">
                <a:tint val="45000"/>
                <a:satMod val="400000"/>
              </a:srgbClr>
            </a:duotone>
          </a:blip>
          <a:stretch>
            <a:fillRect/>
          </a:stretch>
        </p:blipFill>
        <p:spPr>
          <a:xfrm>
            <a:off x="8186405" y="5908842"/>
            <a:ext cx="749974" cy="748632"/>
          </a:xfrm>
          <a:prstGeom prst="rect">
            <a:avLst/>
          </a:prstGeom>
        </p:spPr>
      </p:pic>
    </p:spTree>
    <p:extLst>
      <p:ext uri="{BB962C8B-B14F-4D97-AF65-F5344CB8AC3E}">
        <p14:creationId xmlns:p14="http://schemas.microsoft.com/office/powerpoint/2010/main" val="238785443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500" b="1" dirty="0">
                <a:latin typeface="Century Gothic" panose="020B0502020202020204" pitchFamily="34" charset="0"/>
              </a:rPr>
              <a:t>Different Communities - </a:t>
            </a:r>
            <a:r>
              <a:rPr lang="en-US" sz="3500" b="1" dirty="0" smtClean="0">
                <a:latin typeface="Century Gothic" panose="020B0502020202020204" pitchFamily="34" charset="0"/>
              </a:rPr>
              <a:t>500</a:t>
            </a:r>
            <a:endParaRPr lang="en-US" sz="3500" b="1" dirty="0">
              <a:latin typeface="Century Gothic" panose="020B0502020202020204" pitchFamily="34" charset="0"/>
            </a:endParaRPr>
          </a:p>
        </p:txBody>
      </p:sp>
      <p:sp>
        <p:nvSpPr>
          <p:cNvPr id="5" name="Frame 4"/>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6" name="TextBox 5"/>
          <p:cNvSpPr txBox="1"/>
          <p:nvPr/>
        </p:nvSpPr>
        <p:spPr>
          <a:xfrm>
            <a:off x="457200" y="1740387"/>
            <a:ext cx="8229600" cy="954107"/>
          </a:xfrm>
          <a:prstGeom prst="rect">
            <a:avLst/>
          </a:prstGeom>
          <a:noFill/>
        </p:spPr>
        <p:txBody>
          <a:bodyPr wrap="square" rtlCol="0">
            <a:spAutoFit/>
          </a:bodyPr>
          <a:lstStyle/>
          <a:p>
            <a:r>
              <a:rPr lang="en-US" sz="2800" dirty="0" smtClean="0">
                <a:latin typeface="Century Gothic" panose="020B0502020202020204" pitchFamily="34" charset="0"/>
              </a:rPr>
              <a:t>What is our closest city? What is our closest suburb?</a:t>
            </a:r>
          </a:p>
        </p:txBody>
      </p:sp>
    </p:spTree>
    <p:extLst>
      <p:ext uri="{BB962C8B-B14F-4D97-AF65-F5344CB8AC3E}">
        <p14:creationId xmlns:p14="http://schemas.microsoft.com/office/powerpoint/2010/main" val="323302443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500" b="1" dirty="0">
                <a:latin typeface="Century Gothic" panose="020B0502020202020204" pitchFamily="34" charset="0"/>
              </a:rPr>
              <a:t>Different Communities– </a:t>
            </a:r>
            <a:r>
              <a:rPr lang="en-US" sz="3500" b="1" dirty="0" smtClean="0">
                <a:latin typeface="Century Gothic" panose="020B0502020202020204" pitchFamily="34" charset="0"/>
              </a:rPr>
              <a:t>500</a:t>
            </a:r>
            <a:endParaRPr lang="en-US" sz="3500" b="1" dirty="0">
              <a:latin typeface="Century Gothic" panose="020B0502020202020204" pitchFamily="34" charset="0"/>
            </a:endParaRPr>
          </a:p>
        </p:txBody>
      </p:sp>
      <p:sp>
        <p:nvSpPr>
          <p:cNvPr id="4" name="Frame 3"/>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5" name="TextBox 4"/>
          <p:cNvSpPr txBox="1"/>
          <p:nvPr/>
        </p:nvSpPr>
        <p:spPr>
          <a:xfrm>
            <a:off x="457200" y="1740387"/>
            <a:ext cx="8229600" cy="3970318"/>
          </a:xfrm>
          <a:prstGeom prst="rect">
            <a:avLst/>
          </a:prstGeom>
          <a:noFill/>
        </p:spPr>
        <p:txBody>
          <a:bodyPr wrap="square" rtlCol="0">
            <a:spAutoFit/>
          </a:bodyPr>
          <a:lstStyle/>
          <a:p>
            <a:r>
              <a:rPr lang="en-US" sz="2800" dirty="0">
                <a:latin typeface="Century Gothic" panose="020B0502020202020204" pitchFamily="34" charset="0"/>
              </a:rPr>
              <a:t>What is our closest city? What is our closest suburb</a:t>
            </a:r>
            <a:r>
              <a:rPr lang="en-US" sz="2800" dirty="0" smtClean="0">
                <a:latin typeface="Century Gothic" panose="020B0502020202020204" pitchFamily="34" charset="0"/>
              </a:rPr>
              <a:t>?</a:t>
            </a:r>
          </a:p>
          <a:p>
            <a:endParaRPr lang="en-US" sz="2800" dirty="0">
              <a:latin typeface="Century Gothic" panose="020B0502020202020204" pitchFamily="34" charset="0"/>
            </a:endParaRPr>
          </a:p>
          <a:p>
            <a:r>
              <a:rPr lang="en-US" sz="2800" dirty="0" smtClean="0">
                <a:latin typeface="Century Gothic" panose="020B0502020202020204" pitchFamily="34" charset="0"/>
              </a:rPr>
              <a:t>Closest city:</a:t>
            </a:r>
          </a:p>
          <a:p>
            <a:r>
              <a:rPr lang="en-US" sz="2800" dirty="0" smtClean="0">
                <a:latin typeface="Century Gothic" panose="020B0502020202020204" pitchFamily="34" charset="0"/>
              </a:rPr>
              <a:t>Detroit</a:t>
            </a:r>
          </a:p>
          <a:p>
            <a:endParaRPr lang="en-US" sz="2800" dirty="0">
              <a:latin typeface="Century Gothic" panose="020B0502020202020204" pitchFamily="34" charset="0"/>
            </a:endParaRPr>
          </a:p>
          <a:p>
            <a:endParaRPr lang="en-US" sz="2800" dirty="0" smtClean="0">
              <a:latin typeface="Century Gothic" panose="020B0502020202020204" pitchFamily="34" charset="0"/>
            </a:endParaRPr>
          </a:p>
          <a:p>
            <a:r>
              <a:rPr lang="en-US" sz="2800" dirty="0" smtClean="0">
                <a:latin typeface="Century Gothic" panose="020B0502020202020204" pitchFamily="34" charset="0"/>
              </a:rPr>
              <a:t>Closest suburb:</a:t>
            </a:r>
          </a:p>
          <a:p>
            <a:r>
              <a:rPr lang="en-US" sz="2800" dirty="0" smtClean="0">
                <a:latin typeface="Century Gothic" panose="020B0502020202020204" pitchFamily="34" charset="0"/>
              </a:rPr>
              <a:t>Dearborn</a:t>
            </a:r>
            <a:endParaRPr lang="en-US" sz="2800" dirty="0">
              <a:latin typeface="Century Gothic" panose="020B0502020202020204" pitchFamily="34" charset="0"/>
            </a:endParaRPr>
          </a:p>
        </p:txBody>
      </p:sp>
      <p:pic>
        <p:nvPicPr>
          <p:cNvPr id="6" name="Picture 5">
            <a:hlinkClick r:id="rId2" action="ppaction://hlinksldjump"/>
          </p:cNvPr>
          <p:cNvPicPr>
            <a:picLocks noChangeAspect="1"/>
          </p:cNvPicPr>
          <p:nvPr/>
        </p:nvPicPr>
        <p:blipFill>
          <a:blip r:embed="rId3">
            <a:duotone>
              <a:prstClr val="black"/>
              <a:srgbClr val="F6F2FF">
                <a:tint val="45000"/>
                <a:satMod val="400000"/>
              </a:srgbClr>
            </a:duotone>
          </a:blip>
          <a:stretch>
            <a:fillRect/>
          </a:stretch>
        </p:blipFill>
        <p:spPr>
          <a:xfrm>
            <a:off x="8186405" y="5908842"/>
            <a:ext cx="749974" cy="748632"/>
          </a:xfrm>
          <a:prstGeom prst="rect">
            <a:avLst/>
          </a:prstGeom>
        </p:spPr>
      </p:pic>
    </p:spTree>
    <p:extLst>
      <p:ext uri="{BB962C8B-B14F-4D97-AF65-F5344CB8AC3E}">
        <p14:creationId xmlns:p14="http://schemas.microsoft.com/office/powerpoint/2010/main" val="173870506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latin typeface="Century Gothic" panose="020B0502020202020204" pitchFamily="34" charset="0"/>
              </a:rPr>
              <a:t>Wild Card - </a:t>
            </a:r>
            <a:r>
              <a:rPr lang="en-US" sz="4000" b="1" dirty="0" smtClean="0">
                <a:latin typeface="Century Gothic" panose="020B0502020202020204" pitchFamily="34" charset="0"/>
              </a:rPr>
              <a:t>100</a:t>
            </a:r>
            <a:endParaRPr lang="en-US" sz="4000" b="1" dirty="0">
              <a:latin typeface="Century Gothic" panose="020B0502020202020204" pitchFamily="34" charset="0"/>
            </a:endParaRPr>
          </a:p>
        </p:txBody>
      </p:sp>
      <p:sp>
        <p:nvSpPr>
          <p:cNvPr id="5" name="Frame 4"/>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6" name="TextBox 5"/>
          <p:cNvSpPr txBox="1"/>
          <p:nvPr/>
        </p:nvSpPr>
        <p:spPr>
          <a:xfrm>
            <a:off x="457200" y="1740387"/>
            <a:ext cx="8229600" cy="523220"/>
          </a:xfrm>
          <a:prstGeom prst="rect">
            <a:avLst/>
          </a:prstGeom>
          <a:noFill/>
        </p:spPr>
        <p:txBody>
          <a:bodyPr wrap="square" rtlCol="0">
            <a:spAutoFit/>
          </a:bodyPr>
          <a:lstStyle/>
          <a:p>
            <a:r>
              <a:rPr lang="en-US" sz="2800" dirty="0" smtClean="0">
                <a:latin typeface="Century Gothic" panose="020B0502020202020204" pitchFamily="34" charset="0"/>
              </a:rPr>
              <a:t>What day is your Social Studies test?</a:t>
            </a:r>
            <a:endParaRPr lang="en-US" sz="2800" dirty="0">
              <a:latin typeface="Century Gothic" panose="020B0502020202020204" pitchFamily="34" charset="0"/>
            </a:endParaRPr>
          </a:p>
        </p:txBody>
      </p:sp>
    </p:spTree>
    <p:extLst>
      <p:ext uri="{BB962C8B-B14F-4D97-AF65-F5344CB8AC3E}">
        <p14:creationId xmlns:p14="http://schemas.microsoft.com/office/powerpoint/2010/main" val="375471897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latin typeface="Century Gothic" panose="020B0502020202020204" pitchFamily="34" charset="0"/>
              </a:rPr>
              <a:t>Wild </a:t>
            </a:r>
            <a:r>
              <a:rPr lang="en-US" sz="4000" b="1" dirty="0" smtClean="0">
                <a:latin typeface="Century Gothic" panose="020B0502020202020204" pitchFamily="34" charset="0"/>
              </a:rPr>
              <a:t>Card – 100</a:t>
            </a:r>
            <a:endParaRPr lang="en-US" sz="4000" b="1" dirty="0">
              <a:latin typeface="Century Gothic" panose="020B0502020202020204" pitchFamily="34" charset="0"/>
            </a:endParaRPr>
          </a:p>
        </p:txBody>
      </p:sp>
      <p:sp>
        <p:nvSpPr>
          <p:cNvPr id="4" name="Frame 3"/>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5" name="TextBox 4"/>
          <p:cNvSpPr txBox="1"/>
          <p:nvPr/>
        </p:nvSpPr>
        <p:spPr>
          <a:xfrm>
            <a:off x="457200" y="1740387"/>
            <a:ext cx="8229600" cy="1384995"/>
          </a:xfrm>
          <a:prstGeom prst="rect">
            <a:avLst/>
          </a:prstGeom>
          <a:noFill/>
        </p:spPr>
        <p:txBody>
          <a:bodyPr wrap="square" rtlCol="0">
            <a:spAutoFit/>
          </a:bodyPr>
          <a:lstStyle/>
          <a:p>
            <a:r>
              <a:rPr lang="en-US" sz="2800" dirty="0">
                <a:latin typeface="Century Gothic" panose="020B0502020202020204" pitchFamily="34" charset="0"/>
              </a:rPr>
              <a:t>What day is your Social Studies test</a:t>
            </a:r>
            <a:r>
              <a:rPr lang="en-US" sz="2800" dirty="0" smtClean="0">
                <a:latin typeface="Century Gothic" panose="020B0502020202020204" pitchFamily="34" charset="0"/>
              </a:rPr>
              <a:t>?</a:t>
            </a:r>
          </a:p>
          <a:p>
            <a:endParaRPr lang="en-US" sz="2800" dirty="0">
              <a:latin typeface="Century Gothic" panose="020B0502020202020204" pitchFamily="34" charset="0"/>
            </a:endParaRPr>
          </a:p>
          <a:p>
            <a:r>
              <a:rPr lang="en-US" sz="2800" dirty="0" smtClean="0">
                <a:latin typeface="Century Gothic" panose="020B0502020202020204" pitchFamily="34" charset="0"/>
              </a:rPr>
              <a:t>Monday, October 26th</a:t>
            </a:r>
            <a:endParaRPr lang="en-US" sz="2800" dirty="0">
              <a:latin typeface="Century Gothic" panose="020B0502020202020204" pitchFamily="34" charset="0"/>
            </a:endParaRPr>
          </a:p>
        </p:txBody>
      </p:sp>
      <p:pic>
        <p:nvPicPr>
          <p:cNvPr id="6" name="Picture 5">
            <a:hlinkClick r:id="rId2" action="ppaction://hlinksldjump"/>
          </p:cNvPr>
          <p:cNvPicPr>
            <a:picLocks noChangeAspect="1"/>
          </p:cNvPicPr>
          <p:nvPr/>
        </p:nvPicPr>
        <p:blipFill>
          <a:blip r:embed="rId3">
            <a:duotone>
              <a:prstClr val="black"/>
              <a:srgbClr val="F6F2FF">
                <a:tint val="45000"/>
                <a:satMod val="400000"/>
              </a:srgbClr>
            </a:duotone>
          </a:blip>
          <a:stretch>
            <a:fillRect/>
          </a:stretch>
        </p:blipFill>
        <p:spPr>
          <a:xfrm>
            <a:off x="8186405" y="5908842"/>
            <a:ext cx="749974" cy="748632"/>
          </a:xfrm>
          <a:prstGeom prst="rect">
            <a:avLst/>
          </a:prstGeom>
        </p:spPr>
      </p:pic>
    </p:spTree>
    <p:extLst>
      <p:ext uri="{BB962C8B-B14F-4D97-AF65-F5344CB8AC3E}">
        <p14:creationId xmlns:p14="http://schemas.microsoft.com/office/powerpoint/2010/main" val="304317166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latin typeface="Century Gothic" panose="020B0502020202020204" pitchFamily="34" charset="0"/>
              </a:rPr>
              <a:t>Wild Card - </a:t>
            </a:r>
            <a:r>
              <a:rPr lang="en-US" sz="4000" b="1" dirty="0" smtClean="0">
                <a:latin typeface="Century Gothic" panose="020B0502020202020204" pitchFamily="34" charset="0"/>
              </a:rPr>
              <a:t>200</a:t>
            </a:r>
            <a:endParaRPr lang="en-US" sz="4000" b="1" dirty="0">
              <a:latin typeface="Century Gothic" panose="020B0502020202020204" pitchFamily="34" charset="0"/>
            </a:endParaRPr>
          </a:p>
        </p:txBody>
      </p:sp>
      <p:sp>
        <p:nvSpPr>
          <p:cNvPr id="5" name="Frame 4"/>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6" name="TextBox 5"/>
          <p:cNvSpPr txBox="1"/>
          <p:nvPr/>
        </p:nvSpPr>
        <p:spPr>
          <a:xfrm>
            <a:off x="457200" y="1740387"/>
            <a:ext cx="8229600" cy="523220"/>
          </a:xfrm>
          <a:prstGeom prst="rect">
            <a:avLst/>
          </a:prstGeom>
          <a:noFill/>
        </p:spPr>
        <p:txBody>
          <a:bodyPr wrap="square" rtlCol="0">
            <a:spAutoFit/>
          </a:bodyPr>
          <a:lstStyle/>
          <a:p>
            <a:r>
              <a:rPr lang="en-US" sz="2800" dirty="0">
                <a:latin typeface="Century Gothic" panose="020B0502020202020204" pitchFamily="34" charset="0"/>
              </a:rPr>
              <a:t>Name 3 types of transportation</a:t>
            </a:r>
            <a:r>
              <a:rPr lang="en-US" sz="2800" dirty="0" smtClean="0">
                <a:latin typeface="Century Gothic" panose="020B0502020202020204" pitchFamily="34" charset="0"/>
              </a:rPr>
              <a:t>:</a:t>
            </a:r>
          </a:p>
        </p:txBody>
      </p:sp>
    </p:spTree>
    <p:extLst>
      <p:ext uri="{BB962C8B-B14F-4D97-AF65-F5344CB8AC3E}">
        <p14:creationId xmlns:p14="http://schemas.microsoft.com/office/powerpoint/2010/main" val="266720870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latin typeface="Century Gothic" panose="020B0502020202020204" pitchFamily="34" charset="0"/>
              </a:rPr>
              <a:t>Wild </a:t>
            </a:r>
            <a:r>
              <a:rPr lang="en-US" sz="4000" b="1" dirty="0" smtClean="0">
                <a:latin typeface="Century Gothic" panose="020B0502020202020204" pitchFamily="34" charset="0"/>
              </a:rPr>
              <a:t>Card – 200</a:t>
            </a:r>
            <a:endParaRPr lang="en-US" sz="4000" b="1" dirty="0">
              <a:latin typeface="Century Gothic" panose="020B0502020202020204" pitchFamily="34" charset="0"/>
            </a:endParaRPr>
          </a:p>
        </p:txBody>
      </p:sp>
      <p:sp>
        <p:nvSpPr>
          <p:cNvPr id="4" name="Frame 3"/>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5" name="TextBox 4"/>
          <p:cNvSpPr txBox="1"/>
          <p:nvPr/>
        </p:nvSpPr>
        <p:spPr>
          <a:xfrm>
            <a:off x="457200" y="1740387"/>
            <a:ext cx="8229600" cy="3970318"/>
          </a:xfrm>
          <a:prstGeom prst="rect">
            <a:avLst/>
          </a:prstGeom>
          <a:noFill/>
        </p:spPr>
        <p:txBody>
          <a:bodyPr wrap="square" rtlCol="0">
            <a:spAutoFit/>
          </a:bodyPr>
          <a:lstStyle/>
          <a:p>
            <a:r>
              <a:rPr lang="en-US" sz="2800" dirty="0">
                <a:latin typeface="Century Gothic" panose="020B0502020202020204" pitchFamily="34" charset="0"/>
              </a:rPr>
              <a:t>Name 3 types of transportation:</a:t>
            </a:r>
          </a:p>
          <a:p>
            <a:endParaRPr lang="en-US" sz="2800" dirty="0">
              <a:latin typeface="Century Gothic" panose="020B0502020202020204" pitchFamily="34" charset="0"/>
            </a:endParaRPr>
          </a:p>
          <a:p>
            <a:pPr marL="457200" indent="-457200">
              <a:buFont typeface="Arial" panose="020B0604020202020204" pitchFamily="34" charset="0"/>
              <a:buChar char="•"/>
            </a:pPr>
            <a:r>
              <a:rPr lang="en-US" sz="2800" dirty="0">
                <a:latin typeface="Century Gothic" panose="020B0502020202020204" pitchFamily="34" charset="0"/>
              </a:rPr>
              <a:t>bus</a:t>
            </a:r>
          </a:p>
          <a:p>
            <a:pPr marL="457200" indent="-457200">
              <a:buFont typeface="Arial" panose="020B0604020202020204" pitchFamily="34" charset="0"/>
              <a:buChar char="•"/>
            </a:pPr>
            <a:r>
              <a:rPr lang="en-US" sz="2800" dirty="0">
                <a:latin typeface="Century Gothic" panose="020B0502020202020204" pitchFamily="34" charset="0"/>
              </a:rPr>
              <a:t>train</a:t>
            </a:r>
          </a:p>
          <a:p>
            <a:pPr marL="457200" indent="-457200">
              <a:buFont typeface="Arial" panose="020B0604020202020204" pitchFamily="34" charset="0"/>
              <a:buChar char="•"/>
            </a:pPr>
            <a:r>
              <a:rPr lang="en-US" sz="2800" dirty="0">
                <a:latin typeface="Century Gothic" panose="020B0502020202020204" pitchFamily="34" charset="0"/>
              </a:rPr>
              <a:t>subway</a:t>
            </a:r>
          </a:p>
          <a:p>
            <a:pPr marL="457200" indent="-457200">
              <a:buFont typeface="Arial" panose="020B0604020202020204" pitchFamily="34" charset="0"/>
              <a:buChar char="•"/>
            </a:pPr>
            <a:r>
              <a:rPr lang="en-US" sz="2800" dirty="0">
                <a:latin typeface="Century Gothic" panose="020B0502020202020204" pitchFamily="34" charset="0"/>
              </a:rPr>
              <a:t>car</a:t>
            </a:r>
          </a:p>
          <a:p>
            <a:pPr marL="457200" indent="-457200">
              <a:buFont typeface="Arial" panose="020B0604020202020204" pitchFamily="34" charset="0"/>
              <a:buChar char="•"/>
            </a:pPr>
            <a:r>
              <a:rPr lang="en-US" sz="2800" dirty="0">
                <a:latin typeface="Century Gothic" panose="020B0502020202020204" pitchFamily="34" charset="0"/>
              </a:rPr>
              <a:t>taxi</a:t>
            </a:r>
          </a:p>
          <a:p>
            <a:pPr marL="457200" indent="-457200">
              <a:buFont typeface="Arial" panose="020B0604020202020204" pitchFamily="34" charset="0"/>
              <a:buChar char="•"/>
            </a:pPr>
            <a:r>
              <a:rPr lang="en-US" sz="2800" dirty="0">
                <a:latin typeface="Century Gothic" panose="020B0502020202020204" pitchFamily="34" charset="0"/>
              </a:rPr>
              <a:t>boat</a:t>
            </a:r>
          </a:p>
          <a:p>
            <a:pPr marL="457200" indent="-457200">
              <a:buFont typeface="Arial" panose="020B0604020202020204" pitchFamily="34" charset="0"/>
              <a:buChar char="•"/>
            </a:pPr>
            <a:r>
              <a:rPr lang="en-US" sz="2800" dirty="0">
                <a:latin typeface="Century Gothic" panose="020B0502020202020204" pitchFamily="34" charset="0"/>
              </a:rPr>
              <a:t>bicycle</a:t>
            </a:r>
          </a:p>
        </p:txBody>
      </p:sp>
      <p:pic>
        <p:nvPicPr>
          <p:cNvPr id="6" name="Picture 5">
            <a:hlinkClick r:id="rId2" action="ppaction://hlinksldjump"/>
          </p:cNvPr>
          <p:cNvPicPr>
            <a:picLocks noChangeAspect="1"/>
          </p:cNvPicPr>
          <p:nvPr/>
        </p:nvPicPr>
        <p:blipFill>
          <a:blip r:embed="rId3">
            <a:duotone>
              <a:prstClr val="black"/>
              <a:srgbClr val="F6F2FF">
                <a:tint val="45000"/>
                <a:satMod val="400000"/>
              </a:srgbClr>
            </a:duotone>
          </a:blip>
          <a:stretch>
            <a:fillRect/>
          </a:stretch>
        </p:blipFill>
        <p:spPr>
          <a:xfrm>
            <a:off x="8186405" y="5908842"/>
            <a:ext cx="749974" cy="748632"/>
          </a:xfrm>
          <a:prstGeom prst="rect">
            <a:avLst/>
          </a:prstGeom>
        </p:spPr>
      </p:pic>
    </p:spTree>
    <p:extLst>
      <p:ext uri="{BB962C8B-B14F-4D97-AF65-F5344CB8AC3E}">
        <p14:creationId xmlns:p14="http://schemas.microsoft.com/office/powerpoint/2010/main" val="107858487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latin typeface="Century Gothic" panose="020B0502020202020204" pitchFamily="34" charset="0"/>
              </a:rPr>
              <a:t>Wild Card - </a:t>
            </a:r>
            <a:r>
              <a:rPr lang="en-US" sz="4000" b="1" dirty="0" smtClean="0">
                <a:latin typeface="Century Gothic" panose="020B0502020202020204" pitchFamily="34" charset="0"/>
              </a:rPr>
              <a:t>300</a:t>
            </a:r>
            <a:endParaRPr lang="en-US" sz="4000" b="1" dirty="0">
              <a:latin typeface="Century Gothic" panose="020B0502020202020204" pitchFamily="34" charset="0"/>
            </a:endParaRPr>
          </a:p>
        </p:txBody>
      </p:sp>
      <p:sp>
        <p:nvSpPr>
          <p:cNvPr id="5" name="Frame 4"/>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6" name="TextBox 5"/>
          <p:cNvSpPr txBox="1"/>
          <p:nvPr/>
        </p:nvSpPr>
        <p:spPr>
          <a:xfrm>
            <a:off x="457200" y="1740387"/>
            <a:ext cx="8229600" cy="954107"/>
          </a:xfrm>
          <a:prstGeom prst="rect">
            <a:avLst/>
          </a:prstGeom>
          <a:noFill/>
        </p:spPr>
        <p:txBody>
          <a:bodyPr wrap="square" rtlCol="0">
            <a:spAutoFit/>
          </a:bodyPr>
          <a:lstStyle/>
          <a:p>
            <a:r>
              <a:rPr lang="en-US" sz="2800" dirty="0" smtClean="0">
                <a:latin typeface="Century Gothic" panose="020B0502020202020204" pitchFamily="34" charset="0"/>
              </a:rPr>
              <a:t>What was the name of the bird in the movie about a city?</a:t>
            </a:r>
            <a:endParaRPr lang="en-US" sz="2800" dirty="0">
              <a:latin typeface="Century Gothic" panose="020B0502020202020204" pitchFamily="34" charset="0"/>
            </a:endParaRPr>
          </a:p>
        </p:txBody>
      </p:sp>
    </p:spTree>
    <p:extLst>
      <p:ext uri="{BB962C8B-B14F-4D97-AF65-F5344CB8AC3E}">
        <p14:creationId xmlns:p14="http://schemas.microsoft.com/office/powerpoint/2010/main" val="174359481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latin typeface="Century Gothic" panose="020B0502020202020204" pitchFamily="34" charset="0"/>
              </a:rPr>
              <a:t>Wild </a:t>
            </a:r>
            <a:r>
              <a:rPr lang="en-US" sz="4000" b="1" dirty="0" smtClean="0">
                <a:latin typeface="Century Gothic" panose="020B0502020202020204" pitchFamily="34" charset="0"/>
              </a:rPr>
              <a:t>Card – 300</a:t>
            </a:r>
            <a:endParaRPr lang="en-US" sz="4000" b="1" dirty="0">
              <a:latin typeface="Century Gothic" panose="020B0502020202020204" pitchFamily="34" charset="0"/>
            </a:endParaRPr>
          </a:p>
        </p:txBody>
      </p:sp>
      <p:sp>
        <p:nvSpPr>
          <p:cNvPr id="4" name="Frame 3"/>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5" name="TextBox 4"/>
          <p:cNvSpPr txBox="1"/>
          <p:nvPr/>
        </p:nvSpPr>
        <p:spPr>
          <a:xfrm>
            <a:off x="457200" y="1740387"/>
            <a:ext cx="8229600" cy="1815882"/>
          </a:xfrm>
          <a:prstGeom prst="rect">
            <a:avLst/>
          </a:prstGeom>
          <a:noFill/>
        </p:spPr>
        <p:txBody>
          <a:bodyPr wrap="square" rtlCol="0">
            <a:spAutoFit/>
          </a:bodyPr>
          <a:lstStyle/>
          <a:p>
            <a:r>
              <a:rPr lang="en-US" sz="2800" dirty="0">
                <a:latin typeface="Century Gothic" panose="020B0502020202020204" pitchFamily="34" charset="0"/>
              </a:rPr>
              <a:t>What was the name of the bird in the movie about a city</a:t>
            </a:r>
            <a:r>
              <a:rPr lang="en-US" sz="2800" dirty="0" smtClean="0">
                <a:latin typeface="Century Gothic" panose="020B0502020202020204" pitchFamily="34" charset="0"/>
              </a:rPr>
              <a:t>?</a:t>
            </a:r>
          </a:p>
          <a:p>
            <a:endParaRPr lang="en-US" sz="2800" dirty="0">
              <a:latin typeface="Century Gothic" panose="020B0502020202020204" pitchFamily="34" charset="0"/>
            </a:endParaRPr>
          </a:p>
          <a:p>
            <a:r>
              <a:rPr lang="en-US" sz="2800" dirty="0" smtClean="0">
                <a:latin typeface="Century Gothic" panose="020B0502020202020204" pitchFamily="34" charset="0"/>
              </a:rPr>
              <a:t>Kiwi (because it was green!)</a:t>
            </a:r>
            <a:endParaRPr lang="en-US" sz="2800" dirty="0">
              <a:latin typeface="Century Gothic" panose="020B0502020202020204" pitchFamily="34" charset="0"/>
            </a:endParaRPr>
          </a:p>
        </p:txBody>
      </p:sp>
      <p:pic>
        <p:nvPicPr>
          <p:cNvPr id="6" name="Picture 5">
            <a:hlinkClick r:id="rId2" action="ppaction://hlinksldjump"/>
          </p:cNvPr>
          <p:cNvPicPr>
            <a:picLocks noChangeAspect="1"/>
          </p:cNvPicPr>
          <p:nvPr/>
        </p:nvPicPr>
        <p:blipFill>
          <a:blip r:embed="rId3">
            <a:duotone>
              <a:prstClr val="black"/>
              <a:srgbClr val="F6F2FF">
                <a:tint val="45000"/>
                <a:satMod val="400000"/>
              </a:srgbClr>
            </a:duotone>
          </a:blip>
          <a:stretch>
            <a:fillRect/>
          </a:stretch>
        </p:blipFill>
        <p:spPr>
          <a:xfrm>
            <a:off x="8186405" y="5908842"/>
            <a:ext cx="749974" cy="748632"/>
          </a:xfrm>
          <a:prstGeom prst="rect">
            <a:avLst/>
          </a:prstGeom>
        </p:spPr>
      </p:pic>
    </p:spTree>
    <p:extLst>
      <p:ext uri="{BB962C8B-B14F-4D97-AF65-F5344CB8AC3E}">
        <p14:creationId xmlns:p14="http://schemas.microsoft.com/office/powerpoint/2010/main" val="338911077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latin typeface="Century Gothic" panose="020B0502020202020204" pitchFamily="34" charset="0"/>
              </a:rPr>
              <a:t>Wild Card - </a:t>
            </a:r>
            <a:r>
              <a:rPr lang="en-US" sz="4000" b="1" dirty="0" smtClean="0">
                <a:latin typeface="Century Gothic" panose="020B0502020202020204" pitchFamily="34" charset="0"/>
              </a:rPr>
              <a:t>400</a:t>
            </a:r>
            <a:endParaRPr lang="en-US" sz="4000" b="1" dirty="0">
              <a:latin typeface="Century Gothic" panose="020B0502020202020204" pitchFamily="34" charset="0"/>
            </a:endParaRPr>
          </a:p>
        </p:txBody>
      </p:sp>
      <p:sp>
        <p:nvSpPr>
          <p:cNvPr id="5" name="Frame 4"/>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6" name="TextBox 5"/>
          <p:cNvSpPr txBox="1"/>
          <p:nvPr/>
        </p:nvSpPr>
        <p:spPr>
          <a:xfrm>
            <a:off x="457200" y="1740387"/>
            <a:ext cx="8229600" cy="1384995"/>
          </a:xfrm>
          <a:prstGeom prst="rect">
            <a:avLst/>
          </a:prstGeom>
          <a:noFill/>
        </p:spPr>
        <p:txBody>
          <a:bodyPr wrap="square" rtlCol="0">
            <a:spAutoFit/>
          </a:bodyPr>
          <a:lstStyle/>
          <a:p>
            <a:r>
              <a:rPr lang="en-US" sz="2800" dirty="0" smtClean="0">
                <a:latin typeface="Century Gothic" panose="020B0502020202020204" pitchFamily="34" charset="0"/>
              </a:rPr>
              <a:t>In last week’s Scholastic News, we learned about which community worker that helps in cities, suburbs, and small towns?</a:t>
            </a:r>
            <a:endParaRPr lang="en-US" sz="2800" dirty="0">
              <a:latin typeface="Century Gothic" panose="020B0502020202020204" pitchFamily="34" charset="0"/>
            </a:endParaRPr>
          </a:p>
        </p:txBody>
      </p:sp>
    </p:spTree>
    <p:extLst>
      <p:ext uri="{BB962C8B-B14F-4D97-AF65-F5344CB8AC3E}">
        <p14:creationId xmlns:p14="http://schemas.microsoft.com/office/powerpoint/2010/main" val="348164234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latin typeface="Century Gothic" panose="020B0502020202020204" pitchFamily="34" charset="0"/>
              </a:rPr>
              <a:t>A community is … </a:t>
            </a:r>
            <a:r>
              <a:rPr lang="en-US" sz="4000" b="1" dirty="0" smtClean="0">
                <a:latin typeface="Century Gothic" panose="020B0502020202020204" pitchFamily="34" charset="0"/>
              </a:rPr>
              <a:t> - 200</a:t>
            </a:r>
            <a:endParaRPr lang="en-US" sz="4000" b="1" dirty="0">
              <a:latin typeface="Century Gothic" panose="020B0502020202020204" pitchFamily="34" charset="0"/>
            </a:endParaRPr>
          </a:p>
        </p:txBody>
      </p:sp>
      <p:sp>
        <p:nvSpPr>
          <p:cNvPr id="5" name="Frame 4"/>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6" name="TextBox 5"/>
          <p:cNvSpPr txBox="1"/>
          <p:nvPr/>
        </p:nvSpPr>
        <p:spPr>
          <a:xfrm>
            <a:off x="457200" y="1740387"/>
            <a:ext cx="8229600" cy="523220"/>
          </a:xfrm>
          <a:prstGeom prst="rect">
            <a:avLst/>
          </a:prstGeom>
          <a:noFill/>
        </p:spPr>
        <p:txBody>
          <a:bodyPr wrap="square" rtlCol="0">
            <a:spAutoFit/>
          </a:bodyPr>
          <a:lstStyle/>
          <a:p>
            <a:r>
              <a:rPr lang="en-US" sz="2800" dirty="0" smtClean="0">
                <a:latin typeface="Century Gothic" panose="020B0502020202020204" pitchFamily="34" charset="0"/>
              </a:rPr>
              <a:t>What are our basic needs?</a:t>
            </a:r>
            <a:endParaRPr lang="en-US" sz="2800" dirty="0">
              <a:latin typeface="Century Gothic" panose="020B0502020202020204" pitchFamily="34" charset="0"/>
            </a:endParaRPr>
          </a:p>
        </p:txBody>
      </p:sp>
    </p:spTree>
    <p:extLst>
      <p:ext uri="{BB962C8B-B14F-4D97-AF65-F5344CB8AC3E}">
        <p14:creationId xmlns:p14="http://schemas.microsoft.com/office/powerpoint/2010/main" val="130866002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latin typeface="Century Gothic" panose="020B0502020202020204" pitchFamily="34" charset="0"/>
              </a:rPr>
              <a:t>Wild </a:t>
            </a:r>
            <a:r>
              <a:rPr lang="en-US" sz="4000" b="1" dirty="0" smtClean="0">
                <a:latin typeface="Century Gothic" panose="020B0502020202020204" pitchFamily="34" charset="0"/>
              </a:rPr>
              <a:t>Card – 400</a:t>
            </a:r>
            <a:endParaRPr lang="en-US" sz="4000" b="1" dirty="0">
              <a:latin typeface="Century Gothic" panose="020B0502020202020204" pitchFamily="34" charset="0"/>
            </a:endParaRPr>
          </a:p>
        </p:txBody>
      </p:sp>
      <p:sp>
        <p:nvSpPr>
          <p:cNvPr id="4" name="Frame 3"/>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5" name="TextBox 4"/>
          <p:cNvSpPr txBox="1"/>
          <p:nvPr/>
        </p:nvSpPr>
        <p:spPr>
          <a:xfrm>
            <a:off x="457200" y="1740387"/>
            <a:ext cx="8229600" cy="2246769"/>
          </a:xfrm>
          <a:prstGeom prst="rect">
            <a:avLst/>
          </a:prstGeom>
          <a:noFill/>
        </p:spPr>
        <p:txBody>
          <a:bodyPr wrap="square" rtlCol="0">
            <a:spAutoFit/>
          </a:bodyPr>
          <a:lstStyle/>
          <a:p>
            <a:r>
              <a:rPr lang="en-US" sz="2800" dirty="0">
                <a:latin typeface="Century Gothic" panose="020B0502020202020204" pitchFamily="34" charset="0"/>
              </a:rPr>
              <a:t>In last week’s Scholastic News, we learned about which community worker that helps in cities, suburbs, and small towns</a:t>
            </a:r>
            <a:r>
              <a:rPr lang="en-US" sz="2800" dirty="0" smtClean="0">
                <a:latin typeface="Century Gothic" panose="020B0502020202020204" pitchFamily="34" charset="0"/>
              </a:rPr>
              <a:t>?</a:t>
            </a:r>
          </a:p>
          <a:p>
            <a:endParaRPr lang="en-US" sz="2800" dirty="0">
              <a:latin typeface="Century Gothic" panose="020B0502020202020204" pitchFamily="34" charset="0"/>
            </a:endParaRPr>
          </a:p>
          <a:p>
            <a:r>
              <a:rPr lang="en-US" sz="2800" dirty="0" smtClean="0">
                <a:latin typeface="Century Gothic" panose="020B0502020202020204" pitchFamily="34" charset="0"/>
              </a:rPr>
              <a:t>Firefighters</a:t>
            </a:r>
            <a:endParaRPr lang="en-US" sz="2800" dirty="0">
              <a:latin typeface="Century Gothic" panose="020B0502020202020204" pitchFamily="34" charset="0"/>
            </a:endParaRPr>
          </a:p>
        </p:txBody>
      </p:sp>
      <p:pic>
        <p:nvPicPr>
          <p:cNvPr id="6" name="Picture 5">
            <a:hlinkClick r:id="rId2" action="ppaction://hlinksldjump"/>
          </p:cNvPr>
          <p:cNvPicPr>
            <a:picLocks noChangeAspect="1"/>
          </p:cNvPicPr>
          <p:nvPr/>
        </p:nvPicPr>
        <p:blipFill>
          <a:blip r:embed="rId3">
            <a:duotone>
              <a:prstClr val="black"/>
              <a:srgbClr val="F6F2FF">
                <a:tint val="45000"/>
                <a:satMod val="400000"/>
              </a:srgbClr>
            </a:duotone>
          </a:blip>
          <a:stretch>
            <a:fillRect/>
          </a:stretch>
        </p:blipFill>
        <p:spPr>
          <a:xfrm>
            <a:off x="8186405" y="5908842"/>
            <a:ext cx="749974" cy="748632"/>
          </a:xfrm>
          <a:prstGeom prst="rect">
            <a:avLst/>
          </a:prstGeom>
        </p:spPr>
      </p:pic>
    </p:spTree>
    <p:extLst>
      <p:ext uri="{BB962C8B-B14F-4D97-AF65-F5344CB8AC3E}">
        <p14:creationId xmlns:p14="http://schemas.microsoft.com/office/powerpoint/2010/main" val="45695274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latin typeface="Century Gothic" panose="020B0502020202020204" pitchFamily="34" charset="0"/>
              </a:rPr>
              <a:t>Wild Card - </a:t>
            </a:r>
            <a:r>
              <a:rPr lang="en-US" sz="4000" b="1" dirty="0" smtClean="0">
                <a:latin typeface="Century Gothic" panose="020B0502020202020204" pitchFamily="34" charset="0"/>
              </a:rPr>
              <a:t>500</a:t>
            </a:r>
            <a:endParaRPr lang="en-US" sz="4000" b="1" dirty="0">
              <a:latin typeface="Century Gothic" panose="020B0502020202020204" pitchFamily="34" charset="0"/>
            </a:endParaRPr>
          </a:p>
        </p:txBody>
      </p:sp>
      <p:sp>
        <p:nvSpPr>
          <p:cNvPr id="5" name="Frame 4"/>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7" name="TextBox 6"/>
          <p:cNvSpPr txBox="1"/>
          <p:nvPr/>
        </p:nvSpPr>
        <p:spPr>
          <a:xfrm>
            <a:off x="457200" y="1740387"/>
            <a:ext cx="8229600" cy="1384995"/>
          </a:xfrm>
          <a:prstGeom prst="rect">
            <a:avLst/>
          </a:prstGeom>
          <a:noFill/>
        </p:spPr>
        <p:txBody>
          <a:bodyPr wrap="square" rtlCol="0">
            <a:spAutoFit/>
          </a:bodyPr>
          <a:lstStyle/>
          <a:p>
            <a:r>
              <a:rPr lang="en-US" sz="2800" dirty="0" smtClean="0">
                <a:latin typeface="Century Gothic" panose="020B0502020202020204" pitchFamily="34" charset="0"/>
              </a:rPr>
              <a:t>What is the name of the community that Michelle lives in? (We read a book all about her community) What type of community is it?</a:t>
            </a:r>
            <a:endParaRPr lang="en-US" sz="2800" dirty="0">
              <a:latin typeface="Century Gothic" panose="020B0502020202020204" pitchFamily="34" charset="0"/>
            </a:endParaRPr>
          </a:p>
        </p:txBody>
      </p:sp>
    </p:spTree>
    <p:extLst>
      <p:ext uri="{BB962C8B-B14F-4D97-AF65-F5344CB8AC3E}">
        <p14:creationId xmlns:p14="http://schemas.microsoft.com/office/powerpoint/2010/main" val="352119775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latin typeface="Century Gothic" panose="020B0502020202020204" pitchFamily="34" charset="0"/>
              </a:rPr>
              <a:t>Wild Card – 500</a:t>
            </a:r>
            <a:endParaRPr lang="en-US" sz="4000" b="1" dirty="0">
              <a:latin typeface="Century Gothic" panose="020B0502020202020204" pitchFamily="34" charset="0"/>
            </a:endParaRPr>
          </a:p>
        </p:txBody>
      </p:sp>
      <p:sp>
        <p:nvSpPr>
          <p:cNvPr id="4" name="Frame 3"/>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5" name="TextBox 4"/>
          <p:cNvSpPr txBox="1"/>
          <p:nvPr/>
        </p:nvSpPr>
        <p:spPr>
          <a:xfrm>
            <a:off x="457200" y="1740387"/>
            <a:ext cx="8229600" cy="1938992"/>
          </a:xfrm>
          <a:prstGeom prst="rect">
            <a:avLst/>
          </a:prstGeom>
          <a:noFill/>
        </p:spPr>
        <p:txBody>
          <a:bodyPr wrap="square" rtlCol="0">
            <a:spAutoFit/>
          </a:bodyPr>
          <a:lstStyle/>
          <a:p>
            <a:r>
              <a:rPr lang="en-US" sz="2000" dirty="0">
                <a:latin typeface="Century Gothic" panose="020B0502020202020204" pitchFamily="34" charset="0"/>
              </a:rPr>
              <a:t>What is the name of the community that Michelle lives in? (We read a book all about her community) What type of community is it</a:t>
            </a:r>
            <a:r>
              <a:rPr lang="en-US" sz="2000" dirty="0" smtClean="0">
                <a:latin typeface="Century Gothic" panose="020B0502020202020204" pitchFamily="34" charset="0"/>
              </a:rPr>
              <a:t>?</a:t>
            </a:r>
          </a:p>
          <a:p>
            <a:endParaRPr lang="en-US" sz="2000" dirty="0">
              <a:latin typeface="Century Gothic" panose="020B0502020202020204" pitchFamily="34" charset="0"/>
            </a:endParaRPr>
          </a:p>
          <a:p>
            <a:pPr marL="457200" indent="-457200">
              <a:buFont typeface="Arial" panose="020B0604020202020204" pitchFamily="34" charset="0"/>
              <a:buChar char="•"/>
            </a:pPr>
            <a:r>
              <a:rPr lang="en-US" sz="2000" dirty="0" smtClean="0">
                <a:latin typeface="Century Gothic" panose="020B0502020202020204" pitchFamily="34" charset="0"/>
              </a:rPr>
              <a:t>Brooklyn (“I Live in Brooklyn”)</a:t>
            </a:r>
          </a:p>
          <a:p>
            <a:pPr marL="457200" indent="-457200">
              <a:buFont typeface="Arial" panose="020B0604020202020204" pitchFamily="34" charset="0"/>
              <a:buChar char="•"/>
            </a:pPr>
            <a:r>
              <a:rPr lang="en-US" sz="2000" dirty="0" smtClean="0">
                <a:latin typeface="Century Gothic" panose="020B0502020202020204" pitchFamily="34" charset="0"/>
              </a:rPr>
              <a:t>city</a:t>
            </a:r>
            <a:endParaRPr lang="en-US" sz="2000" dirty="0">
              <a:latin typeface="Century Gothic" panose="020B0502020202020204" pitchFamily="34" charset="0"/>
            </a:endParaRPr>
          </a:p>
        </p:txBody>
      </p:sp>
      <p:pic>
        <p:nvPicPr>
          <p:cNvPr id="6" name="Picture 5">
            <a:hlinkClick r:id="rId2" action="ppaction://hlinksldjump"/>
          </p:cNvPr>
          <p:cNvPicPr>
            <a:picLocks noChangeAspect="1"/>
          </p:cNvPicPr>
          <p:nvPr/>
        </p:nvPicPr>
        <p:blipFill>
          <a:blip r:embed="rId3">
            <a:duotone>
              <a:prstClr val="black"/>
              <a:srgbClr val="F6F2FF">
                <a:tint val="45000"/>
                <a:satMod val="400000"/>
              </a:srgbClr>
            </a:duotone>
          </a:blip>
          <a:stretch>
            <a:fillRect/>
          </a:stretch>
        </p:blipFill>
        <p:spPr>
          <a:xfrm>
            <a:off x="8186405" y="5908842"/>
            <a:ext cx="749974" cy="748632"/>
          </a:xfrm>
          <a:prstGeom prst="rect">
            <a:avLst/>
          </a:prstGeom>
        </p:spPr>
      </p:pic>
      <p:pic>
        <p:nvPicPr>
          <p:cNvPr id="1026" name="Picture 2" descr="http://cobblehillplayschool.com/images/uploads/books/I_live_in_booklyn_book.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8470" y="2469515"/>
            <a:ext cx="2619375" cy="3619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194030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latin typeface="Century Gothic" panose="020B0502020202020204" pitchFamily="34" charset="0"/>
              </a:rPr>
              <a:t>FINAL JEOPARDY</a:t>
            </a:r>
            <a:endParaRPr lang="en-US" sz="6000" b="1" dirty="0">
              <a:latin typeface="Century Gothic" panose="020B0502020202020204" pitchFamily="34" charset="0"/>
            </a:endParaRPr>
          </a:p>
        </p:txBody>
      </p:sp>
      <p:sp>
        <p:nvSpPr>
          <p:cNvPr id="4" name="TextBox 3"/>
          <p:cNvSpPr txBox="1"/>
          <p:nvPr/>
        </p:nvSpPr>
        <p:spPr>
          <a:xfrm>
            <a:off x="1205868" y="2740513"/>
            <a:ext cx="6744154" cy="461665"/>
          </a:xfrm>
          <a:prstGeom prst="rect">
            <a:avLst/>
          </a:prstGeom>
          <a:noFill/>
        </p:spPr>
        <p:txBody>
          <a:bodyPr wrap="none" rtlCol="0">
            <a:spAutoFit/>
          </a:bodyPr>
          <a:lstStyle/>
          <a:p>
            <a:pPr algn="ctr"/>
            <a:r>
              <a:rPr lang="en-US" sz="2400" dirty="0" smtClean="0">
                <a:latin typeface="Century Gothic" panose="020B0502020202020204" pitchFamily="34" charset="0"/>
              </a:rPr>
              <a:t>CATEGORY: Characteristics of a Community</a:t>
            </a:r>
            <a:endParaRPr lang="en-US" sz="2400" dirty="0">
              <a:latin typeface="Century Gothic" panose="020B0502020202020204" pitchFamily="34" charset="0"/>
            </a:endParaRPr>
          </a:p>
        </p:txBody>
      </p:sp>
      <p:sp>
        <p:nvSpPr>
          <p:cNvPr id="7" name="Frame 6"/>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149263793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latin typeface="Century Gothic" panose="020B0502020202020204" pitchFamily="34" charset="0"/>
              </a:rPr>
              <a:t>FINAL JEOPARDY</a:t>
            </a:r>
            <a:endParaRPr lang="en-US" sz="5400" b="1" dirty="0">
              <a:latin typeface="Century Gothic" panose="020B0502020202020204" pitchFamily="34" charset="0"/>
            </a:endParaRPr>
          </a:p>
        </p:txBody>
      </p:sp>
      <p:sp>
        <p:nvSpPr>
          <p:cNvPr id="4" name="Frame 3"/>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5" name="TextBox 4"/>
          <p:cNvSpPr txBox="1"/>
          <p:nvPr/>
        </p:nvSpPr>
        <p:spPr>
          <a:xfrm>
            <a:off x="457200" y="1740387"/>
            <a:ext cx="8229600" cy="954107"/>
          </a:xfrm>
          <a:prstGeom prst="rect">
            <a:avLst/>
          </a:prstGeom>
          <a:noFill/>
        </p:spPr>
        <p:txBody>
          <a:bodyPr wrap="square" rtlCol="0">
            <a:spAutoFit/>
          </a:bodyPr>
          <a:lstStyle/>
          <a:p>
            <a:r>
              <a:rPr lang="en-US" sz="2800" dirty="0" smtClean="0">
                <a:latin typeface="Century Gothic" panose="020B0502020202020204" pitchFamily="34" charset="0"/>
              </a:rPr>
              <a:t>What are the 5 characteristics of a community?</a:t>
            </a:r>
            <a:endParaRPr lang="en-US" sz="2800" dirty="0">
              <a:latin typeface="Century Gothic" panose="020B0502020202020204" pitchFamily="34" charset="0"/>
            </a:endParaRPr>
          </a:p>
        </p:txBody>
      </p:sp>
      <p:pic>
        <p:nvPicPr>
          <p:cNvPr id="8" name="Jeopardy (Think Song).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60867" y="5915377"/>
            <a:ext cx="812800" cy="812800"/>
          </a:xfrm>
          <a:prstGeom prst="rect">
            <a:avLst/>
          </a:prstGeom>
        </p:spPr>
      </p:pic>
    </p:spTree>
    <p:extLst>
      <p:ext uri="{BB962C8B-B14F-4D97-AF65-F5344CB8AC3E}">
        <p14:creationId xmlns:p14="http://schemas.microsoft.com/office/powerpoint/2010/main" val="770229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7630"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latin typeface="Century Gothic" panose="020B0502020202020204" pitchFamily="34" charset="0"/>
              </a:rPr>
              <a:t>FINAL JEOPARDY</a:t>
            </a:r>
            <a:endParaRPr lang="en-US" sz="5400" b="1" dirty="0">
              <a:latin typeface="Century Gothic" panose="020B0502020202020204" pitchFamily="34" charset="0"/>
            </a:endParaRPr>
          </a:p>
        </p:txBody>
      </p:sp>
      <p:sp>
        <p:nvSpPr>
          <p:cNvPr id="4" name="Frame 3"/>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5" name="TextBox 4"/>
          <p:cNvSpPr txBox="1"/>
          <p:nvPr/>
        </p:nvSpPr>
        <p:spPr>
          <a:xfrm>
            <a:off x="457200" y="1740387"/>
            <a:ext cx="8229600" cy="3539430"/>
          </a:xfrm>
          <a:prstGeom prst="rect">
            <a:avLst/>
          </a:prstGeom>
          <a:noFill/>
        </p:spPr>
        <p:txBody>
          <a:bodyPr wrap="square" rtlCol="0">
            <a:spAutoFit/>
          </a:bodyPr>
          <a:lstStyle/>
          <a:p>
            <a:r>
              <a:rPr lang="en-US" sz="2800" dirty="0">
                <a:latin typeface="Century Gothic" panose="020B0502020202020204" pitchFamily="34" charset="0"/>
              </a:rPr>
              <a:t>What are the 5 characteristics of a community</a:t>
            </a:r>
            <a:r>
              <a:rPr lang="en-US" sz="2800" dirty="0" smtClean="0">
                <a:latin typeface="Century Gothic" panose="020B0502020202020204" pitchFamily="34" charset="0"/>
              </a:rPr>
              <a:t>?</a:t>
            </a:r>
          </a:p>
          <a:p>
            <a:endParaRPr lang="en-US" sz="2800" dirty="0">
              <a:latin typeface="Century Gothic" panose="020B0502020202020204" pitchFamily="34" charset="0"/>
            </a:endParaRPr>
          </a:p>
          <a:p>
            <a:pPr marL="457200" indent="-457200">
              <a:buFont typeface="Arial" panose="020B0604020202020204" pitchFamily="34" charset="0"/>
              <a:buChar char="•"/>
            </a:pPr>
            <a:r>
              <a:rPr lang="en-US" sz="2800" dirty="0" smtClean="0">
                <a:latin typeface="Century Gothic" panose="020B0502020202020204" pitchFamily="34" charset="0"/>
              </a:rPr>
              <a:t>Natural Characteristics</a:t>
            </a:r>
          </a:p>
          <a:p>
            <a:pPr marL="457200" indent="-457200">
              <a:buFont typeface="Arial" panose="020B0604020202020204" pitchFamily="34" charset="0"/>
              <a:buChar char="•"/>
            </a:pPr>
            <a:r>
              <a:rPr lang="en-US" sz="2800" dirty="0" smtClean="0">
                <a:latin typeface="Century Gothic" panose="020B0502020202020204" pitchFamily="34" charset="0"/>
              </a:rPr>
              <a:t>Businesses</a:t>
            </a:r>
          </a:p>
          <a:p>
            <a:pPr marL="457200" indent="-457200">
              <a:buFont typeface="Arial" panose="020B0604020202020204" pitchFamily="34" charset="0"/>
              <a:buChar char="•"/>
            </a:pPr>
            <a:r>
              <a:rPr lang="en-US" sz="2800" dirty="0" smtClean="0">
                <a:latin typeface="Century Gothic" panose="020B0502020202020204" pitchFamily="34" charset="0"/>
              </a:rPr>
              <a:t>Buildings</a:t>
            </a:r>
          </a:p>
          <a:p>
            <a:pPr marL="457200" indent="-457200">
              <a:buFont typeface="Arial" panose="020B0604020202020204" pitchFamily="34" charset="0"/>
              <a:buChar char="•"/>
            </a:pPr>
            <a:r>
              <a:rPr lang="en-US" sz="2800" dirty="0" smtClean="0">
                <a:latin typeface="Century Gothic" panose="020B0502020202020204" pitchFamily="34" charset="0"/>
              </a:rPr>
              <a:t>Transportation</a:t>
            </a:r>
          </a:p>
          <a:p>
            <a:pPr marL="457200" indent="-457200">
              <a:buFont typeface="Arial" panose="020B0604020202020204" pitchFamily="34" charset="0"/>
              <a:buChar char="•"/>
            </a:pPr>
            <a:r>
              <a:rPr lang="en-US" sz="2800" dirty="0" smtClean="0">
                <a:latin typeface="Century Gothic" panose="020B0502020202020204" pitchFamily="34" charset="0"/>
              </a:rPr>
              <a:t>Places to Have Fun!</a:t>
            </a:r>
            <a:endParaRPr lang="en-US" sz="2800" dirty="0">
              <a:latin typeface="Century Gothic" panose="020B0502020202020204" pitchFamily="34" charset="0"/>
            </a:endParaRPr>
          </a:p>
        </p:txBody>
      </p:sp>
    </p:spTree>
    <p:extLst>
      <p:ext uri="{BB962C8B-B14F-4D97-AF65-F5344CB8AC3E}">
        <p14:creationId xmlns:p14="http://schemas.microsoft.com/office/powerpoint/2010/main" val="94164527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latin typeface="Century Gothic" panose="020B0502020202020204" pitchFamily="34" charset="0"/>
              </a:rPr>
              <a:t>A community is </a:t>
            </a:r>
            <a:r>
              <a:rPr lang="en-US" sz="4000" b="1" dirty="0" smtClean="0">
                <a:latin typeface="Century Gothic" panose="020B0502020202020204" pitchFamily="34" charset="0"/>
              </a:rPr>
              <a:t>… – 200</a:t>
            </a:r>
            <a:endParaRPr lang="en-US" sz="4000" b="1" dirty="0">
              <a:latin typeface="Century Gothic" panose="020B0502020202020204" pitchFamily="34" charset="0"/>
            </a:endParaRPr>
          </a:p>
        </p:txBody>
      </p:sp>
      <p:sp>
        <p:nvSpPr>
          <p:cNvPr id="4" name="Frame 3"/>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5" name="TextBox 4"/>
          <p:cNvSpPr txBox="1"/>
          <p:nvPr/>
        </p:nvSpPr>
        <p:spPr>
          <a:xfrm>
            <a:off x="457200" y="1740387"/>
            <a:ext cx="8229600" cy="2246769"/>
          </a:xfrm>
          <a:prstGeom prst="rect">
            <a:avLst/>
          </a:prstGeom>
          <a:noFill/>
        </p:spPr>
        <p:txBody>
          <a:bodyPr wrap="square" rtlCol="0">
            <a:spAutoFit/>
          </a:bodyPr>
          <a:lstStyle/>
          <a:p>
            <a:r>
              <a:rPr lang="en-US" sz="2800" dirty="0">
                <a:latin typeface="Century Gothic" panose="020B0502020202020204" pitchFamily="34" charset="0"/>
              </a:rPr>
              <a:t>What are our basic needs</a:t>
            </a:r>
            <a:r>
              <a:rPr lang="en-US" sz="2800" dirty="0" smtClean="0">
                <a:latin typeface="Century Gothic" panose="020B0502020202020204" pitchFamily="34" charset="0"/>
              </a:rPr>
              <a:t>?</a:t>
            </a:r>
          </a:p>
          <a:p>
            <a:endParaRPr lang="en-US" sz="2800" dirty="0">
              <a:latin typeface="Century Gothic" panose="020B0502020202020204" pitchFamily="34" charset="0"/>
            </a:endParaRPr>
          </a:p>
          <a:p>
            <a:pPr marL="457200" indent="-457200">
              <a:buFont typeface="Arial" panose="020B0604020202020204" pitchFamily="34" charset="0"/>
              <a:buChar char="•"/>
            </a:pPr>
            <a:r>
              <a:rPr lang="en-US" sz="2800" dirty="0">
                <a:latin typeface="Century Gothic" panose="020B0502020202020204" pitchFamily="34" charset="0"/>
              </a:rPr>
              <a:t>f</a:t>
            </a:r>
            <a:r>
              <a:rPr lang="en-US" sz="2800" dirty="0" smtClean="0">
                <a:latin typeface="Century Gothic" panose="020B0502020202020204" pitchFamily="34" charset="0"/>
              </a:rPr>
              <a:t>ood</a:t>
            </a:r>
          </a:p>
          <a:p>
            <a:pPr marL="457200" indent="-457200">
              <a:buFont typeface="Arial" panose="020B0604020202020204" pitchFamily="34" charset="0"/>
              <a:buChar char="•"/>
            </a:pPr>
            <a:r>
              <a:rPr lang="en-US" sz="2800" dirty="0">
                <a:latin typeface="Century Gothic" panose="020B0502020202020204" pitchFamily="34" charset="0"/>
              </a:rPr>
              <a:t>c</a:t>
            </a:r>
            <a:r>
              <a:rPr lang="en-US" sz="2800" dirty="0" smtClean="0">
                <a:latin typeface="Century Gothic" panose="020B0502020202020204" pitchFamily="34" charset="0"/>
              </a:rPr>
              <a:t>lothing</a:t>
            </a:r>
          </a:p>
          <a:p>
            <a:pPr marL="457200" indent="-457200">
              <a:buFont typeface="Arial" panose="020B0604020202020204" pitchFamily="34" charset="0"/>
              <a:buChar char="•"/>
            </a:pPr>
            <a:r>
              <a:rPr lang="en-US" sz="2800" dirty="0">
                <a:latin typeface="Century Gothic" panose="020B0502020202020204" pitchFamily="34" charset="0"/>
              </a:rPr>
              <a:t>s</a:t>
            </a:r>
            <a:r>
              <a:rPr lang="en-US" sz="2800" dirty="0" smtClean="0">
                <a:latin typeface="Century Gothic" panose="020B0502020202020204" pitchFamily="34" charset="0"/>
              </a:rPr>
              <a:t>helter</a:t>
            </a:r>
            <a:endParaRPr lang="en-US" sz="2800" dirty="0">
              <a:latin typeface="Century Gothic" panose="020B0502020202020204" pitchFamily="34" charset="0"/>
            </a:endParaRPr>
          </a:p>
        </p:txBody>
      </p:sp>
      <p:pic>
        <p:nvPicPr>
          <p:cNvPr id="6" name="Picture 5">
            <a:hlinkClick r:id="rId2" action="ppaction://hlinksldjump"/>
          </p:cNvPr>
          <p:cNvPicPr>
            <a:picLocks noChangeAspect="1"/>
          </p:cNvPicPr>
          <p:nvPr/>
        </p:nvPicPr>
        <p:blipFill>
          <a:blip r:embed="rId3">
            <a:duotone>
              <a:prstClr val="black"/>
              <a:srgbClr val="F6F2FF">
                <a:tint val="45000"/>
                <a:satMod val="400000"/>
              </a:srgbClr>
            </a:duotone>
          </a:blip>
          <a:stretch>
            <a:fillRect/>
          </a:stretch>
        </p:blipFill>
        <p:spPr>
          <a:xfrm>
            <a:off x="8186405" y="5908842"/>
            <a:ext cx="749974" cy="748632"/>
          </a:xfrm>
          <a:prstGeom prst="rect">
            <a:avLst/>
          </a:prstGeom>
        </p:spPr>
      </p:pic>
    </p:spTree>
    <p:extLst>
      <p:ext uri="{BB962C8B-B14F-4D97-AF65-F5344CB8AC3E}">
        <p14:creationId xmlns:p14="http://schemas.microsoft.com/office/powerpoint/2010/main" val="306939005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latin typeface="Century Gothic" panose="020B0502020202020204" pitchFamily="34" charset="0"/>
              </a:rPr>
              <a:t>A community is … </a:t>
            </a:r>
            <a:r>
              <a:rPr lang="en-US" sz="4000" b="1" dirty="0" smtClean="0">
                <a:latin typeface="Century Gothic" panose="020B0502020202020204" pitchFamily="34" charset="0"/>
              </a:rPr>
              <a:t>- 300</a:t>
            </a:r>
            <a:endParaRPr lang="en-US" sz="4000" b="1" dirty="0">
              <a:latin typeface="Century Gothic" panose="020B0502020202020204" pitchFamily="34" charset="0"/>
            </a:endParaRPr>
          </a:p>
        </p:txBody>
      </p:sp>
      <p:sp>
        <p:nvSpPr>
          <p:cNvPr id="5" name="Frame 4"/>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6" name="TextBox 5"/>
          <p:cNvSpPr txBox="1"/>
          <p:nvPr/>
        </p:nvSpPr>
        <p:spPr>
          <a:xfrm>
            <a:off x="457200" y="1740387"/>
            <a:ext cx="8229600" cy="2246769"/>
          </a:xfrm>
          <a:prstGeom prst="rect">
            <a:avLst/>
          </a:prstGeom>
          <a:noFill/>
        </p:spPr>
        <p:txBody>
          <a:bodyPr wrap="square" rtlCol="0">
            <a:spAutoFit/>
          </a:bodyPr>
          <a:lstStyle/>
          <a:p>
            <a:r>
              <a:rPr lang="en-US" sz="2800" dirty="0">
                <a:latin typeface="Century Gothic" panose="020B0502020202020204" pitchFamily="34" charset="0"/>
              </a:rPr>
              <a:t>What is and example of a basic need?</a:t>
            </a:r>
          </a:p>
          <a:p>
            <a:endParaRPr lang="en-US" sz="2800" dirty="0">
              <a:latin typeface="Century Gothic" panose="020B0502020202020204" pitchFamily="34" charset="0"/>
            </a:endParaRPr>
          </a:p>
          <a:p>
            <a:pPr marL="514350" indent="-514350">
              <a:buAutoNum type="alphaUcPeriod"/>
            </a:pPr>
            <a:r>
              <a:rPr lang="en-US" sz="2800" dirty="0">
                <a:latin typeface="Century Gothic" panose="020B0502020202020204" pitchFamily="34" charset="0"/>
              </a:rPr>
              <a:t>TV</a:t>
            </a:r>
          </a:p>
          <a:p>
            <a:pPr marL="514350" indent="-514350">
              <a:buAutoNum type="alphaUcPeriod"/>
            </a:pPr>
            <a:r>
              <a:rPr lang="en-US" sz="2800" dirty="0">
                <a:latin typeface="Century Gothic" panose="020B0502020202020204" pitchFamily="34" charset="0"/>
              </a:rPr>
              <a:t>iPhone</a:t>
            </a:r>
          </a:p>
          <a:p>
            <a:pPr marL="514350" indent="-514350">
              <a:buAutoNum type="alphaUcPeriod"/>
            </a:pPr>
            <a:r>
              <a:rPr lang="en-US" sz="2800" dirty="0">
                <a:latin typeface="Century Gothic" panose="020B0502020202020204" pitchFamily="34" charset="0"/>
              </a:rPr>
              <a:t>shirt</a:t>
            </a:r>
          </a:p>
        </p:txBody>
      </p:sp>
    </p:spTree>
    <p:extLst>
      <p:ext uri="{BB962C8B-B14F-4D97-AF65-F5344CB8AC3E}">
        <p14:creationId xmlns:p14="http://schemas.microsoft.com/office/powerpoint/2010/main" val="130866002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latin typeface="Century Gothic" panose="020B0502020202020204" pitchFamily="34" charset="0"/>
              </a:rPr>
              <a:t>A community is </a:t>
            </a:r>
            <a:r>
              <a:rPr lang="en-US" sz="4000" dirty="0" smtClean="0">
                <a:latin typeface="Century Gothic" panose="020B0502020202020204" pitchFamily="34" charset="0"/>
              </a:rPr>
              <a:t>… –</a:t>
            </a:r>
            <a:r>
              <a:rPr lang="en-US" sz="4000" b="1" dirty="0" smtClean="0">
                <a:latin typeface="Century Gothic" panose="020B0502020202020204" pitchFamily="34" charset="0"/>
              </a:rPr>
              <a:t> 300</a:t>
            </a:r>
            <a:endParaRPr lang="en-US" sz="4000" b="1" dirty="0">
              <a:latin typeface="Century Gothic" panose="020B0502020202020204" pitchFamily="34" charset="0"/>
            </a:endParaRPr>
          </a:p>
        </p:txBody>
      </p:sp>
      <p:sp>
        <p:nvSpPr>
          <p:cNvPr id="4" name="Frame 3"/>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5" name="TextBox 4"/>
          <p:cNvSpPr txBox="1"/>
          <p:nvPr/>
        </p:nvSpPr>
        <p:spPr>
          <a:xfrm>
            <a:off x="457200" y="1740387"/>
            <a:ext cx="8229600" cy="2246769"/>
          </a:xfrm>
          <a:prstGeom prst="rect">
            <a:avLst/>
          </a:prstGeom>
          <a:noFill/>
        </p:spPr>
        <p:txBody>
          <a:bodyPr wrap="square" rtlCol="0">
            <a:spAutoFit/>
          </a:bodyPr>
          <a:lstStyle/>
          <a:p>
            <a:r>
              <a:rPr lang="en-US" sz="2800" dirty="0">
                <a:latin typeface="Century Gothic" panose="020B0502020202020204" pitchFamily="34" charset="0"/>
              </a:rPr>
              <a:t>What is and example of a basic need</a:t>
            </a:r>
            <a:r>
              <a:rPr lang="en-US" sz="2800" dirty="0" smtClean="0">
                <a:latin typeface="Century Gothic" panose="020B0502020202020204" pitchFamily="34" charset="0"/>
              </a:rPr>
              <a:t>?</a:t>
            </a:r>
          </a:p>
          <a:p>
            <a:endParaRPr lang="en-US" sz="2800" dirty="0">
              <a:latin typeface="Century Gothic" panose="020B0502020202020204" pitchFamily="34" charset="0"/>
            </a:endParaRPr>
          </a:p>
          <a:p>
            <a:pPr marL="514350" indent="-514350">
              <a:buAutoNum type="alphaUcPeriod"/>
            </a:pPr>
            <a:r>
              <a:rPr lang="en-US" sz="2800" strike="sngStrike" dirty="0" smtClean="0">
                <a:latin typeface="Century Gothic" panose="020B0502020202020204" pitchFamily="34" charset="0"/>
              </a:rPr>
              <a:t>TV</a:t>
            </a:r>
          </a:p>
          <a:p>
            <a:pPr marL="514350" indent="-514350">
              <a:buAutoNum type="alphaUcPeriod"/>
            </a:pPr>
            <a:r>
              <a:rPr lang="en-US" sz="2800" strike="sngStrike" dirty="0" smtClean="0">
                <a:latin typeface="Century Gothic" panose="020B0502020202020204" pitchFamily="34" charset="0"/>
              </a:rPr>
              <a:t>iPhone</a:t>
            </a:r>
          </a:p>
          <a:p>
            <a:pPr marL="514350" indent="-514350">
              <a:buAutoNum type="alphaUcPeriod"/>
            </a:pPr>
            <a:r>
              <a:rPr lang="en-US" sz="2800" dirty="0" smtClean="0">
                <a:latin typeface="Century Gothic" panose="020B0502020202020204" pitchFamily="34" charset="0"/>
              </a:rPr>
              <a:t>shirt</a:t>
            </a:r>
            <a:endParaRPr lang="en-US" sz="2800" dirty="0">
              <a:latin typeface="Century Gothic" panose="020B0502020202020204" pitchFamily="34" charset="0"/>
            </a:endParaRPr>
          </a:p>
        </p:txBody>
      </p:sp>
      <p:pic>
        <p:nvPicPr>
          <p:cNvPr id="6" name="Picture 5">
            <a:hlinkClick r:id="rId2" action="ppaction://hlinksldjump"/>
          </p:cNvPr>
          <p:cNvPicPr>
            <a:picLocks noChangeAspect="1"/>
          </p:cNvPicPr>
          <p:nvPr/>
        </p:nvPicPr>
        <p:blipFill>
          <a:blip r:embed="rId3">
            <a:duotone>
              <a:prstClr val="black"/>
              <a:srgbClr val="F6F2FF">
                <a:tint val="45000"/>
                <a:satMod val="400000"/>
              </a:srgbClr>
            </a:duotone>
          </a:blip>
          <a:stretch>
            <a:fillRect/>
          </a:stretch>
        </p:blipFill>
        <p:spPr>
          <a:xfrm>
            <a:off x="8186405" y="5908842"/>
            <a:ext cx="749974" cy="748632"/>
          </a:xfrm>
          <a:prstGeom prst="rect">
            <a:avLst/>
          </a:prstGeom>
        </p:spPr>
      </p:pic>
    </p:spTree>
    <p:extLst>
      <p:ext uri="{BB962C8B-B14F-4D97-AF65-F5344CB8AC3E}">
        <p14:creationId xmlns:p14="http://schemas.microsoft.com/office/powerpoint/2010/main" val="306939005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latin typeface="Century Gothic" panose="020B0502020202020204" pitchFamily="34" charset="0"/>
              </a:rPr>
              <a:t>A community is … </a:t>
            </a:r>
            <a:r>
              <a:rPr lang="en-US" sz="4000" b="1" dirty="0" smtClean="0">
                <a:latin typeface="Century Gothic" panose="020B0502020202020204" pitchFamily="34" charset="0"/>
              </a:rPr>
              <a:t> - 400</a:t>
            </a:r>
            <a:endParaRPr lang="en-US" sz="4000" b="1" dirty="0">
              <a:latin typeface="Century Gothic" panose="020B0502020202020204" pitchFamily="34" charset="0"/>
            </a:endParaRPr>
          </a:p>
        </p:txBody>
      </p:sp>
      <p:sp>
        <p:nvSpPr>
          <p:cNvPr id="5" name="Frame 4"/>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6" name="TextBox 5"/>
          <p:cNvSpPr txBox="1"/>
          <p:nvPr/>
        </p:nvSpPr>
        <p:spPr>
          <a:xfrm>
            <a:off x="457200" y="1740387"/>
            <a:ext cx="8229600" cy="2246769"/>
          </a:xfrm>
          <a:prstGeom prst="rect">
            <a:avLst/>
          </a:prstGeom>
          <a:noFill/>
        </p:spPr>
        <p:txBody>
          <a:bodyPr wrap="square" rtlCol="0">
            <a:spAutoFit/>
          </a:bodyPr>
          <a:lstStyle/>
          <a:p>
            <a:r>
              <a:rPr lang="en-US" sz="2800" dirty="0">
                <a:latin typeface="Century Gothic" panose="020B0502020202020204" pitchFamily="34" charset="0"/>
              </a:rPr>
              <a:t>What is and example of a basic need?</a:t>
            </a:r>
          </a:p>
          <a:p>
            <a:endParaRPr lang="en-US" sz="2800" dirty="0">
              <a:latin typeface="Century Gothic" panose="020B0502020202020204" pitchFamily="34" charset="0"/>
            </a:endParaRPr>
          </a:p>
          <a:p>
            <a:pPr marL="514350" indent="-514350">
              <a:buAutoNum type="alphaUcPeriod"/>
            </a:pPr>
            <a:r>
              <a:rPr lang="en-US" sz="2800" dirty="0" smtClean="0">
                <a:latin typeface="Century Gothic" panose="020B0502020202020204" pitchFamily="34" charset="0"/>
              </a:rPr>
              <a:t>car</a:t>
            </a:r>
            <a:endParaRPr lang="en-US" sz="2800" dirty="0">
              <a:latin typeface="Century Gothic" panose="020B0502020202020204" pitchFamily="34" charset="0"/>
            </a:endParaRPr>
          </a:p>
          <a:p>
            <a:pPr marL="514350" indent="-514350">
              <a:buAutoNum type="alphaUcPeriod"/>
            </a:pPr>
            <a:r>
              <a:rPr lang="en-US" sz="2800" dirty="0" smtClean="0">
                <a:latin typeface="Century Gothic" panose="020B0502020202020204" pitchFamily="34" charset="0"/>
              </a:rPr>
              <a:t>apple</a:t>
            </a:r>
            <a:endParaRPr lang="en-US" sz="2800" dirty="0">
              <a:latin typeface="Century Gothic" panose="020B0502020202020204" pitchFamily="34" charset="0"/>
            </a:endParaRPr>
          </a:p>
          <a:p>
            <a:pPr marL="514350" indent="-514350">
              <a:buAutoNum type="alphaUcPeriod"/>
            </a:pPr>
            <a:r>
              <a:rPr lang="en-US" sz="2800" dirty="0" smtClean="0">
                <a:latin typeface="Century Gothic" panose="020B0502020202020204" pitchFamily="34" charset="0"/>
              </a:rPr>
              <a:t>tree</a:t>
            </a:r>
            <a:endParaRPr lang="en-US" sz="2800" dirty="0">
              <a:latin typeface="Century Gothic" panose="020B0502020202020204" pitchFamily="34" charset="0"/>
            </a:endParaRPr>
          </a:p>
        </p:txBody>
      </p:sp>
    </p:spTree>
    <p:extLst>
      <p:ext uri="{BB962C8B-B14F-4D97-AF65-F5344CB8AC3E}">
        <p14:creationId xmlns:p14="http://schemas.microsoft.com/office/powerpoint/2010/main" val="130866002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xmlns:p14="http://schemas.microsoft.com/office/powerpoint/2010/mai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Custom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500"/>
      </a:hlink>
      <a:folHlink>
        <a:srgbClr val="AF9DB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922</TotalTime>
  <Words>1201</Words>
  <Application>Microsoft Office PowerPoint</Application>
  <PresentationFormat>On-screen Show (4:3)</PresentationFormat>
  <Paragraphs>277</Paragraphs>
  <Slides>55</Slides>
  <Notes>1</Notes>
  <HiddenSlides>0</HiddenSlides>
  <MMClips>2</MMClips>
  <ScaleCrop>false</ScaleCrop>
  <HeadingPairs>
    <vt:vector size="4" baseType="variant">
      <vt:variant>
        <vt:lpstr>Theme</vt:lpstr>
      </vt:variant>
      <vt:variant>
        <vt:i4>1</vt:i4>
      </vt:variant>
      <vt:variant>
        <vt:lpstr>Slide Titles</vt:lpstr>
      </vt:variant>
      <vt:variant>
        <vt:i4>55</vt:i4>
      </vt:variant>
    </vt:vector>
  </HeadingPairs>
  <TitlesOfParts>
    <vt:vector size="56" baseType="lpstr">
      <vt:lpstr>Office Theme</vt:lpstr>
      <vt:lpstr>PowerPoint Presentation</vt:lpstr>
      <vt:lpstr>PowerPoint Presentation</vt:lpstr>
      <vt:lpstr>A community is … - 100</vt:lpstr>
      <vt:lpstr>A community is … – 100</vt:lpstr>
      <vt:lpstr>A community is …  - 200</vt:lpstr>
      <vt:lpstr>A community is … – 200</vt:lpstr>
      <vt:lpstr>A community is … - 300</vt:lpstr>
      <vt:lpstr>A community is … – 300</vt:lpstr>
      <vt:lpstr>A community is …  - 400</vt:lpstr>
      <vt:lpstr>A community is …– 400</vt:lpstr>
      <vt:lpstr>A community is … - 500</vt:lpstr>
      <vt:lpstr>A community is … – 500</vt:lpstr>
      <vt:lpstr>Characteristics - 100</vt:lpstr>
      <vt:lpstr>Characteristics – 100</vt:lpstr>
      <vt:lpstr>Characteristics - 200</vt:lpstr>
      <vt:lpstr>Characteristics – 200</vt:lpstr>
      <vt:lpstr>Characteristics - 300</vt:lpstr>
      <vt:lpstr>Characteristics – 300</vt:lpstr>
      <vt:lpstr>Characteristics - 400</vt:lpstr>
      <vt:lpstr>Characteristics – 400</vt:lpstr>
      <vt:lpstr>Characteristics - 500</vt:lpstr>
      <vt:lpstr>Characteristics – 500</vt:lpstr>
      <vt:lpstr>Government - 100</vt:lpstr>
      <vt:lpstr>Government – 100</vt:lpstr>
      <vt:lpstr>Government - 200</vt:lpstr>
      <vt:lpstr>Government – 200</vt:lpstr>
      <vt:lpstr>Government - 300</vt:lpstr>
      <vt:lpstr>Government – 300</vt:lpstr>
      <vt:lpstr>Government - 400</vt:lpstr>
      <vt:lpstr>Government – 400</vt:lpstr>
      <vt:lpstr>Government - 500</vt:lpstr>
      <vt:lpstr>Government – 500</vt:lpstr>
      <vt:lpstr>Different Communities - 100</vt:lpstr>
      <vt:lpstr>Different Communities – 100</vt:lpstr>
      <vt:lpstr>Different Communities - 200</vt:lpstr>
      <vt:lpstr>Different Communities – 200</vt:lpstr>
      <vt:lpstr>Different Communities - 300</vt:lpstr>
      <vt:lpstr>Different Communities – 300</vt:lpstr>
      <vt:lpstr>Different Communities - 400</vt:lpstr>
      <vt:lpstr>Different Communities– 400</vt:lpstr>
      <vt:lpstr>Different Communities - 500</vt:lpstr>
      <vt:lpstr>Different Communities– 500</vt:lpstr>
      <vt:lpstr>Wild Card - 100</vt:lpstr>
      <vt:lpstr>Wild Card – 100</vt:lpstr>
      <vt:lpstr>Wild Card - 200</vt:lpstr>
      <vt:lpstr>Wild Card – 200</vt:lpstr>
      <vt:lpstr>Wild Card - 300</vt:lpstr>
      <vt:lpstr>Wild Card – 300</vt:lpstr>
      <vt:lpstr>Wild Card - 400</vt:lpstr>
      <vt:lpstr>Wild Card – 400</vt:lpstr>
      <vt:lpstr>Wild Card - 500</vt:lpstr>
      <vt:lpstr>Wild Card – 500</vt:lpstr>
      <vt:lpstr>FINAL JEOPARDY</vt:lpstr>
      <vt:lpstr>FINAL JEOPARDY</vt:lpstr>
      <vt:lpstr>FINAL JEOPARDY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Jared and Stephanie Speight</dc:creator>
  <cp:lastModifiedBy>Windows User</cp:lastModifiedBy>
  <cp:revision>31</cp:revision>
  <dcterms:created xsi:type="dcterms:W3CDTF">2012-12-01T10:13:02Z</dcterms:created>
  <dcterms:modified xsi:type="dcterms:W3CDTF">2016-10-26T12:58:00Z</dcterms:modified>
</cp:coreProperties>
</file>