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7"/>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273" r:id="rId54"/>
    <p:sldId id="274" r:id="rId55"/>
    <p:sldId id="27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336"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A02D3-74E9-174D-B413-ADDA3EC44DCC}" type="datetimeFigureOut">
              <a:rPr lang="en-US" smtClean="0"/>
              <a:t>5/23/2016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78F2A-A376-E24D-B7E2-49F0AB816C2E}" type="slidenum">
              <a:rPr lang="en-US" smtClean="0"/>
              <a:t>‹#›</a:t>
            </a:fld>
            <a:endParaRPr lang="en-US"/>
          </a:p>
        </p:txBody>
      </p:sp>
    </p:spTree>
    <p:extLst>
      <p:ext uri="{BB962C8B-B14F-4D97-AF65-F5344CB8AC3E}">
        <p14:creationId xmlns:p14="http://schemas.microsoft.com/office/powerpoint/2010/main" val="279081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78F2A-A376-E24D-B7E2-49F0AB816C2E}" type="slidenum">
              <a:rPr lang="en-US" smtClean="0"/>
              <a:t>29</a:t>
            </a:fld>
            <a:endParaRPr lang="en-US"/>
          </a:p>
        </p:txBody>
      </p:sp>
    </p:spTree>
    <p:extLst>
      <p:ext uri="{BB962C8B-B14F-4D97-AF65-F5344CB8AC3E}">
        <p14:creationId xmlns:p14="http://schemas.microsoft.com/office/powerpoint/2010/main" val="96133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will have to move the</a:t>
            </a:r>
            <a:r>
              <a:rPr lang="en-US" baseline="0" dirty="0" smtClean="0"/>
              <a:t> Daily Double picture out of the way to write the question.  If you do not wish to have the Daily Double in the game, delete it and the sound clip (speaker) from this slide.  For a Daily Double, the contestant has to wager at least $5 and at most the highest point value of any player/team at that point in the game.  It is considered a True Daily Double if they wager all of their points and go “double or nothing”.</a:t>
            </a:r>
            <a:endParaRPr lang="en-US" dirty="0" smtClean="0"/>
          </a:p>
        </p:txBody>
      </p:sp>
      <p:sp>
        <p:nvSpPr>
          <p:cNvPr id="4" name="Slide Number Placeholder 3"/>
          <p:cNvSpPr>
            <a:spLocks noGrp="1"/>
          </p:cNvSpPr>
          <p:nvPr>
            <p:ph type="sldNum" sz="quarter" idx="10"/>
          </p:nvPr>
        </p:nvSpPr>
        <p:spPr/>
        <p:txBody>
          <a:bodyPr/>
          <a:lstStyle/>
          <a:p>
            <a:fld id="{4FF78F2A-A376-E24D-B7E2-49F0AB816C2E}" type="slidenum">
              <a:rPr lang="en-US" smtClean="0"/>
              <a:t>41</a:t>
            </a:fld>
            <a:endParaRPr lang="en-US"/>
          </a:p>
        </p:txBody>
      </p:sp>
    </p:spTree>
    <p:extLst>
      <p:ext uri="{BB962C8B-B14F-4D97-AF65-F5344CB8AC3E}">
        <p14:creationId xmlns:p14="http://schemas.microsoft.com/office/powerpoint/2010/main" val="64099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78F2A-A376-E24D-B7E2-49F0AB816C2E}" type="slidenum">
              <a:rPr lang="en-US" smtClean="0"/>
              <a:t>49</a:t>
            </a:fld>
            <a:endParaRPr lang="en-US"/>
          </a:p>
        </p:txBody>
      </p:sp>
    </p:spTree>
    <p:extLst>
      <p:ext uri="{BB962C8B-B14F-4D97-AF65-F5344CB8AC3E}">
        <p14:creationId xmlns:p14="http://schemas.microsoft.com/office/powerpoint/2010/main" val="136182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083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18613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9552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92350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E646B-7154-D34F-ABF8-7C078666FD25}"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36200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E646B-7154-D34F-ABF8-7C078666FD25}"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61928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E646B-7154-D34F-ABF8-7C078666FD25}" type="datetimeFigureOut">
              <a:rPr lang="en-US" smtClean="0"/>
              <a:t>5/23/2016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37319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E646B-7154-D34F-ABF8-7C078666FD25}" type="datetimeFigureOut">
              <a:rPr lang="en-US" smtClean="0"/>
              <a:t>5/23/2016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83897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E646B-7154-D34F-ABF8-7C078666FD25}" type="datetimeFigureOut">
              <a:rPr lang="en-US" smtClean="0"/>
              <a:t>5/23/2016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76601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5333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959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E646B-7154-D34F-ABF8-7C078666FD25}" type="datetimeFigureOut">
              <a:rPr lang="en-US" smtClean="0"/>
              <a:t>5/23/2016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A560B-4A7A-2047-91EC-E1FDF98AD8D7}" type="slidenum">
              <a:rPr lang="en-US" smtClean="0"/>
              <a:t>‹#›</a:t>
            </a:fld>
            <a:endParaRPr lang="en-US"/>
          </a:p>
        </p:txBody>
      </p:sp>
    </p:spTree>
    <p:extLst>
      <p:ext uri="{BB962C8B-B14F-4D97-AF65-F5344CB8AC3E}">
        <p14:creationId xmlns:p14="http://schemas.microsoft.com/office/powerpoint/2010/main" val="160608277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7.xml"/><Relationship Id="rId18" Type="http://schemas.openxmlformats.org/officeDocument/2006/relationships/slide" Target="slide19.xml"/><Relationship Id="rId26" Type="http://schemas.openxmlformats.org/officeDocument/2006/relationships/slide" Target="slide51.xml"/><Relationship Id="rId3" Type="http://schemas.openxmlformats.org/officeDocument/2006/relationships/slide" Target="slide13.xml"/><Relationship Id="rId21"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7.xml"/><Relationship Id="rId17" Type="http://schemas.openxmlformats.org/officeDocument/2006/relationships/slide" Target="slide9.xml"/><Relationship Id="rId25" Type="http://schemas.openxmlformats.org/officeDocument/2006/relationships/slide" Target="slide41.xml"/><Relationship Id="rId2" Type="http://schemas.openxmlformats.org/officeDocument/2006/relationships/slide" Target="slide3.xml"/><Relationship Id="rId16" Type="http://schemas.openxmlformats.org/officeDocument/2006/relationships/slide" Target="slide47.xml"/><Relationship Id="rId20" Type="http://schemas.openxmlformats.org/officeDocument/2006/relationships/slide" Target="slide39.xml"/><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45.xml"/><Relationship Id="rId24" Type="http://schemas.openxmlformats.org/officeDocument/2006/relationships/slide" Target="slide31.xml"/><Relationship Id="rId5" Type="http://schemas.openxmlformats.org/officeDocument/2006/relationships/slide" Target="slide33.xml"/><Relationship Id="rId15" Type="http://schemas.openxmlformats.org/officeDocument/2006/relationships/slide" Target="slide37.xml"/><Relationship Id="rId23" Type="http://schemas.openxmlformats.org/officeDocument/2006/relationships/slide" Target="slide21.xml"/><Relationship Id="rId28" Type="http://schemas.openxmlformats.org/officeDocument/2006/relationships/image" Target="../media/image2.png"/><Relationship Id="rId10" Type="http://schemas.openxmlformats.org/officeDocument/2006/relationships/slide" Target="slide35.xml"/><Relationship Id="rId19" Type="http://schemas.openxmlformats.org/officeDocument/2006/relationships/slide" Target="slide29.xml"/><Relationship Id="rId4" Type="http://schemas.openxmlformats.org/officeDocument/2006/relationships/slide" Target="slide23.xml"/><Relationship Id="rId9" Type="http://schemas.openxmlformats.org/officeDocument/2006/relationships/slide" Target="slide25.xml"/><Relationship Id="rId14" Type="http://schemas.openxmlformats.org/officeDocument/2006/relationships/slide" Target="slide27.xml"/><Relationship Id="rId22" Type="http://schemas.openxmlformats.org/officeDocument/2006/relationships/slide" Target="slide11.xml"/><Relationship Id="rId27"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jpe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0" y="1181100"/>
            <a:ext cx="9144000" cy="4474723"/>
          </a:xfrm>
          <a:prstGeom prst="rect">
            <a:avLst/>
          </a:prstGeom>
        </p:spPr>
      </p:pic>
      <p:sp>
        <p:nvSpPr>
          <p:cNvPr id="6" name="Rectangle 5"/>
          <p:cNvSpPr/>
          <p:nvPr/>
        </p:nvSpPr>
        <p:spPr>
          <a:xfrm>
            <a:off x="0" y="146599"/>
            <a:ext cx="9144000" cy="769441"/>
          </a:xfrm>
          <a:prstGeom prst="rect">
            <a:avLst/>
          </a:prstGeom>
          <a:noFill/>
        </p:spPr>
        <p:txBody>
          <a:bodyPr wrap="square" lIns="91440" tIns="45720" rIns="91440" bIns="45720">
            <a:spAutoFit/>
          </a:bodyP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anose="020B0502020202020204" pitchFamily="34" charset="0"/>
              </a:rPr>
              <a:t>Plants Edition</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anose="020B0502020202020204" pitchFamily="34" charset="0"/>
            </a:endParaRPr>
          </a:p>
        </p:txBody>
      </p:sp>
      <p:sp>
        <p:nvSpPr>
          <p:cNvPr id="7" name="Rectangle 6"/>
          <p:cNvSpPr/>
          <p:nvPr/>
        </p:nvSpPr>
        <p:spPr>
          <a:xfrm>
            <a:off x="0" y="5900365"/>
            <a:ext cx="9144000" cy="646331"/>
          </a:xfrm>
          <a:prstGeom prst="rect">
            <a:avLst/>
          </a:prstGeom>
          <a:noFill/>
        </p:spPr>
        <p:txBody>
          <a:bodyPr wrap="square" lIns="91440" tIns="45720" rIns="91440" bIns="45720">
            <a:spAutoFit/>
          </a:bodyPr>
          <a:lstStyle/>
          <a:p>
            <a:pPr algn="ct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anose="020B0502020202020204" pitchFamily="34" charset="0"/>
              </a:rPr>
              <a:t>With your host: Ms. Philips</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anose="020B0502020202020204" pitchFamily="34" charset="0"/>
            </a:endParaRPr>
          </a:p>
        </p:txBody>
      </p:sp>
    </p:spTree>
    <p:extLst>
      <p:ext uri="{BB962C8B-B14F-4D97-AF65-F5344CB8AC3E}">
        <p14:creationId xmlns:p14="http://schemas.microsoft.com/office/powerpoint/2010/main" val="369410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Plant Needs </a:t>
            </a:r>
            <a:r>
              <a:rPr lang="en-US" sz="4000" b="1" dirty="0">
                <a:latin typeface="Century Gothic" panose="020B0502020202020204" pitchFamily="34" charset="0"/>
              </a:rPr>
              <a:t>-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108543"/>
          </a:xfrm>
          <a:prstGeom prst="rect">
            <a:avLst/>
          </a:prstGeom>
          <a:noFill/>
        </p:spPr>
        <p:txBody>
          <a:bodyPr wrap="square" rtlCol="0">
            <a:spAutoFit/>
          </a:bodyPr>
          <a:lstStyle/>
          <a:p>
            <a:r>
              <a:rPr lang="en-US" sz="2800" dirty="0">
                <a:latin typeface="Century Gothic" panose="020B0502020202020204" pitchFamily="34" charset="0"/>
              </a:rPr>
              <a:t>Name all 5 things plants need to survive:</a:t>
            </a:r>
          </a:p>
          <a:p>
            <a:endParaRPr lang="en-US" sz="2800" dirty="0">
              <a:latin typeface="Century Gothic" panose="020B0502020202020204" pitchFamily="34" charset="0"/>
            </a:endParaRPr>
          </a:p>
          <a:p>
            <a:pPr marL="457200" indent="-457200">
              <a:buFontTx/>
              <a:buChar char="-"/>
            </a:pPr>
            <a:r>
              <a:rPr lang="en-US" sz="2800" dirty="0">
                <a:latin typeface="Century Gothic" panose="020B0502020202020204" pitchFamily="34" charset="0"/>
              </a:rPr>
              <a:t>Air</a:t>
            </a:r>
          </a:p>
          <a:p>
            <a:pPr marL="457200" indent="-457200">
              <a:buFontTx/>
              <a:buChar char="-"/>
            </a:pPr>
            <a:r>
              <a:rPr lang="en-US" sz="2800" dirty="0">
                <a:latin typeface="Century Gothic" panose="020B0502020202020204" pitchFamily="34" charset="0"/>
              </a:rPr>
              <a:t>Nutrients/Soil</a:t>
            </a:r>
          </a:p>
          <a:p>
            <a:pPr marL="457200" indent="-457200">
              <a:buFontTx/>
              <a:buChar char="-"/>
            </a:pPr>
            <a:r>
              <a:rPr lang="en-US" sz="2800" dirty="0">
                <a:latin typeface="Century Gothic" panose="020B0502020202020204" pitchFamily="34" charset="0"/>
              </a:rPr>
              <a:t>Space</a:t>
            </a:r>
          </a:p>
          <a:p>
            <a:pPr marL="457200" indent="-457200">
              <a:buFontTx/>
              <a:buChar char="-"/>
            </a:pPr>
            <a:r>
              <a:rPr lang="en-US" sz="2800" dirty="0">
                <a:latin typeface="Century Gothic" panose="020B0502020202020204" pitchFamily="34" charset="0"/>
              </a:rPr>
              <a:t>Sun</a:t>
            </a:r>
          </a:p>
          <a:p>
            <a:pPr marL="457200" indent="-457200">
              <a:buFontTx/>
              <a:buChar char="-"/>
            </a:pPr>
            <a:r>
              <a:rPr lang="en-US" sz="2800" dirty="0">
                <a:latin typeface="Century Gothic" panose="020B0502020202020204" pitchFamily="34" charset="0"/>
              </a:rPr>
              <a:t>Water</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Plant Needs </a:t>
            </a:r>
            <a:r>
              <a:rPr lang="en-US" sz="4000" b="1" dirty="0">
                <a:latin typeface="Century Gothic" panose="020B0502020202020204" pitchFamily="34" charset="0"/>
              </a:rPr>
              <a:t>-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a:latin typeface="Century Gothic" panose="020B0502020202020204" pitchFamily="34" charset="0"/>
              </a:rPr>
              <a:t>Explain what would happen if a plant did not have all 5 of its needs.</a:t>
            </a: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Plant Needs </a:t>
            </a:r>
            <a:r>
              <a:rPr lang="en-US" sz="4000" b="1" dirty="0">
                <a:latin typeface="Century Gothic" panose="020B0502020202020204" pitchFamily="34" charset="0"/>
              </a:rPr>
              <a:t>-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Explain what would happen if a plant did not have all 5 of its needs</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endParaRPr lang="en-US" sz="2800" dirty="0" smtClean="0">
              <a:latin typeface="Century Gothic" panose="020B0502020202020204" pitchFamily="34" charset="0"/>
            </a:endParaRPr>
          </a:p>
          <a:p>
            <a:r>
              <a:rPr lang="en-US" sz="2800" dirty="0" smtClean="0">
                <a:latin typeface="Century Gothic" panose="020B0502020202020204" pitchFamily="34" charset="0"/>
              </a:rPr>
              <a:t>It would not be able to grow into a healthy adult plant.</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Parts of a Plant - 100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p:nvSpPr>
        <p:spPr>
          <a:xfrm>
            <a:off x="457200" y="1156028"/>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#1 called?</a:t>
            </a:r>
            <a:endParaRPr lang="en-US" sz="2800" dirty="0">
              <a:latin typeface="Century Gothic" panose="020B0502020202020204" pitchFamily="34" charset="0"/>
            </a:endParaRPr>
          </a:p>
        </p:txBody>
      </p:sp>
      <p:pic>
        <p:nvPicPr>
          <p:cNvPr id="23" name="Picture 22" descr="http://www.educationworld.com/sites/default/files/parts_of_a_plant.png"/>
          <p:cNvPicPr/>
          <p:nvPr/>
        </p:nvPicPr>
        <p:blipFill rotWithShape="1">
          <a:blip r:embed="rId2">
            <a:extLst>
              <a:ext uri="{28A0092B-C50C-407E-A947-70E740481C1C}">
                <a14:useLocalDpi xmlns:a14="http://schemas.microsoft.com/office/drawing/2010/main" val="0"/>
              </a:ext>
            </a:extLst>
          </a:blip>
          <a:srcRect l="5854" t="21129" r="8787" b="19274"/>
          <a:stretch/>
        </p:blipFill>
        <p:spPr bwMode="auto">
          <a:xfrm>
            <a:off x="2181830" y="1702058"/>
            <a:ext cx="4780340" cy="43194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7452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Parts of a Plant </a:t>
            </a:r>
            <a:r>
              <a:rPr lang="en-US" sz="4000" b="1" dirty="0">
                <a:latin typeface="Century Gothic" panose="020B0502020202020204" pitchFamily="34" charset="0"/>
              </a:rPr>
              <a:t>- 100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9" name="TextBox 8">
            <a:hlinkClick r:id="rId2" action="ppaction://hlinksldjump"/>
          </p:cNvPr>
          <p:cNvSpPr txBox="1"/>
          <p:nvPr/>
        </p:nvSpPr>
        <p:spPr>
          <a:xfrm>
            <a:off x="457200" y="6021548"/>
            <a:ext cx="8229600" cy="523220"/>
          </a:xfrm>
          <a:prstGeom prst="rect">
            <a:avLst/>
          </a:prstGeom>
          <a:noFill/>
        </p:spPr>
        <p:txBody>
          <a:bodyPr wrap="square" rtlCol="0">
            <a:spAutoFit/>
          </a:bodyPr>
          <a:lstStyle/>
          <a:p>
            <a:pPr algn="ctr"/>
            <a:r>
              <a:rPr lang="en-US" sz="2800" dirty="0" smtClean="0">
                <a:latin typeface="Century Gothic" panose="020B0502020202020204" pitchFamily="34" charset="0"/>
              </a:rPr>
              <a:t>Flower</a:t>
            </a:r>
            <a:endParaRPr lang="en-US" sz="2800" dirty="0">
              <a:latin typeface="Century Gothic" panose="020B0502020202020204" pitchFamily="34" charset="0"/>
            </a:endParaRPr>
          </a:p>
        </p:txBody>
      </p:sp>
      <p:pic>
        <p:nvPicPr>
          <p:cNvPr id="10" name="Picture 9" descr="http://www.educationworld.com/sites/default/files/parts_of_a_plant.png"/>
          <p:cNvPicPr/>
          <p:nvPr/>
        </p:nvPicPr>
        <p:blipFill rotWithShape="1">
          <a:blip r:embed="rId4">
            <a:extLst>
              <a:ext uri="{28A0092B-C50C-407E-A947-70E740481C1C}">
                <a14:useLocalDpi xmlns:a14="http://schemas.microsoft.com/office/drawing/2010/main" val="0"/>
              </a:ext>
            </a:extLst>
          </a:blip>
          <a:srcRect l="5854" t="21129" r="8787" b="19274"/>
          <a:stretch/>
        </p:blipFill>
        <p:spPr bwMode="auto">
          <a:xfrm>
            <a:off x="2181830" y="1702058"/>
            <a:ext cx="4780340" cy="4319490"/>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457200" y="1156028"/>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#1 called?</a:t>
            </a:r>
            <a:endParaRPr lang="en-US" sz="2800" dirty="0">
              <a:latin typeface="Century Gothic" panose="020B0502020202020204" pitchFamily="34" charset="0"/>
            </a:endParaRPr>
          </a:p>
        </p:txBody>
      </p:sp>
    </p:spTree>
    <p:extLst>
      <p:ext uri="{BB962C8B-B14F-4D97-AF65-F5344CB8AC3E}">
        <p14:creationId xmlns:p14="http://schemas.microsoft.com/office/powerpoint/2010/main" val="34355904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Parts of a Plant </a:t>
            </a:r>
            <a:r>
              <a:rPr lang="en-US" sz="4000" b="1" dirty="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Right Arrow 6"/>
          <p:cNvSpPr/>
          <p:nvPr/>
        </p:nvSpPr>
        <p:spPr>
          <a:xfrm>
            <a:off x="7713579" y="6082633"/>
            <a:ext cx="1093537" cy="5347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CHECK</a:t>
            </a:r>
            <a:endParaRPr lang="en-US" dirty="0"/>
          </a:p>
        </p:txBody>
      </p:sp>
      <p:pic>
        <p:nvPicPr>
          <p:cNvPr id="11" name="Picture 10" descr="http://www.educationworld.com/sites/default/files/parts_of_a_plant.png"/>
          <p:cNvPicPr/>
          <p:nvPr/>
        </p:nvPicPr>
        <p:blipFill rotWithShape="1">
          <a:blip r:embed="rId2">
            <a:extLst>
              <a:ext uri="{28A0092B-C50C-407E-A947-70E740481C1C}">
                <a14:useLocalDpi xmlns:a14="http://schemas.microsoft.com/office/drawing/2010/main" val="0"/>
              </a:ext>
            </a:extLst>
          </a:blip>
          <a:srcRect l="5854" t="21129" r="8787" b="19274"/>
          <a:stretch/>
        </p:blipFill>
        <p:spPr bwMode="auto">
          <a:xfrm>
            <a:off x="2181830" y="1702058"/>
            <a:ext cx="4780340" cy="4319490"/>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457200" y="1156028"/>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#3 called?</a:t>
            </a:r>
            <a:endParaRPr lang="en-US" sz="2800" dirty="0">
              <a:latin typeface="Century Gothic" panose="020B0502020202020204" pitchFamily="34" charset="0"/>
            </a:endParaRPr>
          </a:p>
        </p:txBody>
      </p:sp>
    </p:spTree>
    <p:extLst>
      <p:ext uri="{BB962C8B-B14F-4D97-AF65-F5344CB8AC3E}">
        <p14:creationId xmlns:p14="http://schemas.microsoft.com/office/powerpoint/2010/main" val="7886139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Parts of a Plant </a:t>
            </a:r>
            <a:r>
              <a:rPr lang="en-US" sz="4000" b="1" dirty="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10" name="TextBox 9">
            <a:hlinkClick r:id="rId2" action="ppaction://hlinksldjump"/>
          </p:cNvPr>
          <p:cNvSpPr txBox="1"/>
          <p:nvPr/>
        </p:nvSpPr>
        <p:spPr>
          <a:xfrm>
            <a:off x="457200" y="6021548"/>
            <a:ext cx="8229600" cy="523220"/>
          </a:xfrm>
          <a:prstGeom prst="rect">
            <a:avLst/>
          </a:prstGeom>
          <a:noFill/>
        </p:spPr>
        <p:txBody>
          <a:bodyPr wrap="square" rtlCol="0">
            <a:spAutoFit/>
          </a:bodyPr>
          <a:lstStyle/>
          <a:p>
            <a:pPr algn="ctr"/>
            <a:r>
              <a:rPr lang="en-US" sz="2800" dirty="0" smtClean="0">
                <a:latin typeface="Century Gothic" panose="020B0502020202020204" pitchFamily="34" charset="0"/>
              </a:rPr>
              <a:t>Leaf</a:t>
            </a:r>
            <a:endParaRPr lang="en-US" sz="2800" dirty="0">
              <a:latin typeface="Century Gothic" panose="020B0502020202020204" pitchFamily="34" charset="0"/>
            </a:endParaRPr>
          </a:p>
        </p:txBody>
      </p:sp>
      <p:pic>
        <p:nvPicPr>
          <p:cNvPr id="11" name="Picture 10" descr="http://www.educationworld.com/sites/default/files/parts_of_a_plant.png"/>
          <p:cNvPicPr/>
          <p:nvPr/>
        </p:nvPicPr>
        <p:blipFill rotWithShape="1">
          <a:blip r:embed="rId4">
            <a:extLst>
              <a:ext uri="{28A0092B-C50C-407E-A947-70E740481C1C}">
                <a14:useLocalDpi xmlns:a14="http://schemas.microsoft.com/office/drawing/2010/main" val="0"/>
              </a:ext>
            </a:extLst>
          </a:blip>
          <a:srcRect l="5854" t="21129" r="8787" b="19274"/>
          <a:stretch/>
        </p:blipFill>
        <p:spPr bwMode="auto">
          <a:xfrm>
            <a:off x="2181830" y="1702058"/>
            <a:ext cx="4780340" cy="4319490"/>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457200" y="1156028"/>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#3 called?</a:t>
            </a:r>
            <a:endParaRPr lang="en-US" sz="2800" dirty="0">
              <a:latin typeface="Century Gothic" panose="020B0502020202020204" pitchFamily="34" charset="0"/>
            </a:endParaRPr>
          </a:p>
        </p:txBody>
      </p:sp>
    </p:spTree>
    <p:extLst>
      <p:ext uri="{BB962C8B-B14F-4D97-AF65-F5344CB8AC3E}">
        <p14:creationId xmlns:p14="http://schemas.microsoft.com/office/powerpoint/2010/main" val="87011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Parts of a Plant </a:t>
            </a:r>
            <a:r>
              <a:rPr lang="en-US" sz="4000" b="1" dirty="0">
                <a:latin typeface="Century Gothic" panose="020B0502020202020204" pitchFamily="34" charset="0"/>
              </a:rPr>
              <a:t>-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http://www.educationworld.com/sites/default/files/parts_of_a_plant.png"/>
          <p:cNvPicPr/>
          <p:nvPr/>
        </p:nvPicPr>
        <p:blipFill rotWithShape="1">
          <a:blip r:embed="rId2">
            <a:extLst>
              <a:ext uri="{28A0092B-C50C-407E-A947-70E740481C1C}">
                <a14:useLocalDpi xmlns:a14="http://schemas.microsoft.com/office/drawing/2010/main" val="0"/>
              </a:ext>
            </a:extLst>
          </a:blip>
          <a:srcRect l="5854" t="21129" r="8787" b="19274"/>
          <a:stretch/>
        </p:blipFill>
        <p:spPr bwMode="auto">
          <a:xfrm>
            <a:off x="2181830" y="1702058"/>
            <a:ext cx="4780340" cy="4319490"/>
          </a:xfrm>
          <a:prstGeom prst="rect">
            <a:avLst/>
          </a:prstGeom>
          <a:noFill/>
          <a:ln>
            <a:noFill/>
          </a:ln>
          <a:extLst>
            <a:ext uri="{53640926-AAD7-44D8-BBD7-CCE9431645EC}">
              <a14:shadowObscured xmlns:a14="http://schemas.microsoft.com/office/drawing/2010/main"/>
            </a:ext>
          </a:extLst>
        </p:spPr>
      </p:pic>
      <p:sp>
        <p:nvSpPr>
          <p:cNvPr id="14" name="TextBox 13"/>
          <p:cNvSpPr txBox="1"/>
          <p:nvPr/>
        </p:nvSpPr>
        <p:spPr>
          <a:xfrm>
            <a:off x="457200" y="1156028"/>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#2 called?</a:t>
            </a:r>
            <a:endParaRPr lang="en-US" sz="2800" dirty="0">
              <a:latin typeface="Century Gothic" panose="020B0502020202020204" pitchFamily="34" charset="0"/>
            </a:endParaRPr>
          </a:p>
        </p:txBody>
      </p:sp>
    </p:spTree>
    <p:extLst>
      <p:ext uri="{BB962C8B-B14F-4D97-AF65-F5344CB8AC3E}">
        <p14:creationId xmlns:p14="http://schemas.microsoft.com/office/powerpoint/2010/main" val="27539334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Parts of a Plant </a:t>
            </a:r>
            <a:r>
              <a:rPr lang="en-US" sz="4000" b="1" dirty="0">
                <a:latin typeface="Century Gothic" panose="020B0502020202020204" pitchFamily="34" charset="0"/>
              </a:rPr>
              <a:t>-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15" name="TextBox 14">
            <a:hlinkClick r:id="rId2" action="ppaction://hlinksldjump"/>
          </p:cNvPr>
          <p:cNvSpPr txBox="1"/>
          <p:nvPr/>
        </p:nvSpPr>
        <p:spPr>
          <a:xfrm>
            <a:off x="457200" y="6021548"/>
            <a:ext cx="8229600" cy="523220"/>
          </a:xfrm>
          <a:prstGeom prst="rect">
            <a:avLst/>
          </a:prstGeom>
          <a:noFill/>
        </p:spPr>
        <p:txBody>
          <a:bodyPr wrap="square" rtlCol="0">
            <a:spAutoFit/>
          </a:bodyPr>
          <a:lstStyle/>
          <a:p>
            <a:pPr algn="ctr"/>
            <a:r>
              <a:rPr lang="en-US" sz="2800" dirty="0" smtClean="0">
                <a:latin typeface="Century Gothic" panose="020B0502020202020204" pitchFamily="34" charset="0"/>
              </a:rPr>
              <a:t>Stem</a:t>
            </a:r>
            <a:endParaRPr lang="en-US" sz="2800" dirty="0">
              <a:latin typeface="Century Gothic" panose="020B0502020202020204" pitchFamily="34" charset="0"/>
            </a:endParaRPr>
          </a:p>
        </p:txBody>
      </p:sp>
      <p:pic>
        <p:nvPicPr>
          <p:cNvPr id="16" name="Picture 15" descr="http://www.educationworld.com/sites/default/files/parts_of_a_plant.png"/>
          <p:cNvPicPr/>
          <p:nvPr/>
        </p:nvPicPr>
        <p:blipFill rotWithShape="1">
          <a:blip r:embed="rId4">
            <a:extLst>
              <a:ext uri="{28A0092B-C50C-407E-A947-70E740481C1C}">
                <a14:useLocalDpi xmlns:a14="http://schemas.microsoft.com/office/drawing/2010/main" val="0"/>
              </a:ext>
            </a:extLst>
          </a:blip>
          <a:srcRect l="5854" t="21129" r="8787" b="19274"/>
          <a:stretch/>
        </p:blipFill>
        <p:spPr bwMode="auto">
          <a:xfrm>
            <a:off x="2181830" y="1702058"/>
            <a:ext cx="4780340" cy="4319490"/>
          </a:xfrm>
          <a:prstGeom prst="rect">
            <a:avLst/>
          </a:prstGeom>
          <a:noFill/>
          <a:ln>
            <a:noFill/>
          </a:ln>
          <a:extLst>
            <a:ext uri="{53640926-AAD7-44D8-BBD7-CCE9431645EC}">
              <a14:shadowObscured xmlns:a14="http://schemas.microsoft.com/office/drawing/2010/main"/>
            </a:ext>
          </a:extLst>
        </p:spPr>
      </p:pic>
      <p:sp>
        <p:nvSpPr>
          <p:cNvPr id="17" name="TextBox 16"/>
          <p:cNvSpPr txBox="1"/>
          <p:nvPr/>
        </p:nvSpPr>
        <p:spPr>
          <a:xfrm>
            <a:off x="457200" y="1156028"/>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#2 called?</a:t>
            </a:r>
            <a:endParaRPr lang="en-US" sz="2800" dirty="0">
              <a:latin typeface="Century Gothic" panose="020B0502020202020204" pitchFamily="34" charset="0"/>
            </a:endParaRPr>
          </a:p>
        </p:txBody>
      </p:sp>
    </p:spTree>
    <p:extLst>
      <p:ext uri="{BB962C8B-B14F-4D97-AF65-F5344CB8AC3E}">
        <p14:creationId xmlns:p14="http://schemas.microsoft.com/office/powerpoint/2010/main" val="253361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Parts of a Plant </a:t>
            </a:r>
            <a:r>
              <a:rPr lang="en-US" sz="4000" b="1" dirty="0">
                <a:latin typeface="Century Gothic" panose="020B0502020202020204" pitchFamily="34" charset="0"/>
              </a:rPr>
              <a:t>-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http://www.educationworld.com/sites/default/files/parts_of_a_plant.png"/>
          <p:cNvPicPr/>
          <p:nvPr/>
        </p:nvPicPr>
        <p:blipFill rotWithShape="1">
          <a:blip r:embed="rId2">
            <a:extLst>
              <a:ext uri="{28A0092B-C50C-407E-A947-70E740481C1C}">
                <a14:useLocalDpi xmlns:a14="http://schemas.microsoft.com/office/drawing/2010/main" val="0"/>
              </a:ext>
            </a:extLst>
          </a:blip>
          <a:srcRect l="5854" t="21129" r="8787" b="19274"/>
          <a:stretch/>
        </p:blipFill>
        <p:spPr bwMode="auto">
          <a:xfrm>
            <a:off x="2181830" y="1702058"/>
            <a:ext cx="4780340" cy="431949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457200" y="1156028"/>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#5 called?</a:t>
            </a:r>
            <a:endParaRPr lang="en-US" sz="2800" dirty="0">
              <a:latin typeface="Century Gothic" panose="020B0502020202020204" pitchFamily="34" charset="0"/>
            </a:endParaRPr>
          </a:p>
        </p:txBody>
      </p:sp>
    </p:spTree>
    <p:extLst>
      <p:ext uri="{BB962C8B-B14F-4D97-AF65-F5344CB8AC3E}">
        <p14:creationId xmlns:p14="http://schemas.microsoft.com/office/powerpoint/2010/main" val="1562846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8858389"/>
              </p:ext>
            </p:extLst>
          </p:nvPr>
        </p:nvGraphicFramePr>
        <p:xfrm>
          <a:off x="457200" y="356937"/>
          <a:ext cx="8229600" cy="499043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31739">
                <a:tc>
                  <a:txBody>
                    <a:bodyPr/>
                    <a:lstStyle/>
                    <a:p>
                      <a:pPr algn="ctr"/>
                      <a:r>
                        <a:rPr lang="en-US" dirty="0" smtClean="0">
                          <a:latin typeface="Century Gothic" panose="020B0502020202020204" pitchFamily="34" charset="0"/>
                        </a:rPr>
                        <a:t>Plant Needs</a:t>
                      </a:r>
                      <a:endParaRPr lang="en-US" dirty="0">
                        <a:latin typeface="Century Gothic" panose="020B0502020202020204" pitchFamily="34" charset="0"/>
                      </a:endParaRPr>
                    </a:p>
                  </a:txBody>
                  <a:tcPr anchor="ctr">
                    <a:solidFill>
                      <a:srgbClr val="0000FF"/>
                    </a:solidFill>
                  </a:tcPr>
                </a:tc>
                <a:tc>
                  <a:txBody>
                    <a:bodyPr/>
                    <a:lstStyle/>
                    <a:p>
                      <a:pPr algn="ctr"/>
                      <a:r>
                        <a:rPr lang="en-US" sz="1800" dirty="0" smtClean="0">
                          <a:latin typeface="Century Gothic" panose="020B0502020202020204" pitchFamily="34" charset="0"/>
                        </a:rPr>
                        <a:t>Parts of a Plant</a:t>
                      </a:r>
                      <a:endParaRPr lang="en-US" sz="1800" dirty="0">
                        <a:latin typeface="Century Gothic" panose="020B0502020202020204" pitchFamily="34" charset="0"/>
                      </a:endParaRPr>
                    </a:p>
                  </a:txBody>
                  <a:tcPr anchor="ctr">
                    <a:solidFill>
                      <a:srgbClr val="0000FF"/>
                    </a:solidFill>
                  </a:tcPr>
                </a:tc>
                <a:tc>
                  <a:txBody>
                    <a:bodyPr/>
                    <a:lstStyle/>
                    <a:p>
                      <a:pPr algn="ctr"/>
                      <a:r>
                        <a:rPr lang="en-US" sz="1500" dirty="0" smtClean="0">
                          <a:latin typeface="Century Gothic" panose="020B0502020202020204" pitchFamily="34" charset="0"/>
                        </a:rPr>
                        <a:t>Characteristics</a:t>
                      </a:r>
                      <a:endParaRPr lang="en-US" sz="1500" dirty="0">
                        <a:latin typeface="Century Gothic" panose="020B0502020202020204" pitchFamily="34" charset="0"/>
                      </a:endParaRPr>
                    </a:p>
                  </a:txBody>
                  <a:tcPr anchor="ctr">
                    <a:solidFill>
                      <a:srgbClr val="0000FF"/>
                    </a:solidFill>
                  </a:tcPr>
                </a:tc>
                <a:tc>
                  <a:txBody>
                    <a:bodyPr/>
                    <a:lstStyle/>
                    <a:p>
                      <a:pPr algn="ctr"/>
                      <a:r>
                        <a:rPr lang="en-US" sz="1800" dirty="0" smtClean="0">
                          <a:latin typeface="Century Gothic" panose="020B0502020202020204" pitchFamily="34" charset="0"/>
                        </a:rPr>
                        <a:t>Life Cycle</a:t>
                      </a:r>
                      <a:endParaRPr lang="en-US" sz="1800" dirty="0">
                        <a:latin typeface="Century Gothic" panose="020B0502020202020204" pitchFamily="34" charset="0"/>
                      </a:endParaRPr>
                    </a:p>
                  </a:txBody>
                  <a:tcPr anchor="ctr">
                    <a:solidFill>
                      <a:srgbClr val="0000FF"/>
                    </a:solidFill>
                  </a:tcPr>
                </a:tc>
                <a:tc>
                  <a:txBody>
                    <a:bodyPr/>
                    <a:lstStyle/>
                    <a:p>
                      <a:pPr algn="ctr"/>
                      <a:r>
                        <a:rPr lang="en-US" dirty="0" smtClean="0">
                          <a:latin typeface="Century Gothic" panose="020B0502020202020204" pitchFamily="34" charset="0"/>
                        </a:rPr>
                        <a:t>Grab Bag</a:t>
                      </a:r>
                      <a:endParaRPr lang="en-US" dirty="0">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2"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3"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4"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5"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6"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7"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8"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9"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0"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1"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12"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3"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4"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5"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6"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17"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8"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9"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0"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1"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22"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3"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4"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5"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6"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r>
            </a:tbl>
          </a:graphicData>
        </a:graphic>
      </p:graphicFrame>
      <p:pic>
        <p:nvPicPr>
          <p:cNvPr id="6" name="Picture 5">
            <a:hlinkClick r:id="rId27" action="ppaction://hlinksldjump"/>
          </p:cNvPr>
          <p:cNvPicPr>
            <a:picLocks noChangeAspect="1"/>
          </p:cNvPicPr>
          <p:nvPr/>
        </p:nvPicPr>
        <p:blipFill rotWithShape="1">
          <a:blip r:embed="rId28">
            <a:extLst>
              <a:ext uri="{BEBA8EAE-BF5A-486C-A8C5-ECC9F3942E4B}">
                <a14:imgProps xmlns:a14="http://schemas.microsoft.com/office/drawing/2010/main">
                  <a14:imgLayer r:embed="rId29">
                    <a14:imgEffect>
                      <a14:backgroundRemoval t="5200" b="98800" l="21250" r="77750"/>
                    </a14:imgEffect>
                  </a14:imgLayer>
                </a14:imgProps>
              </a:ext>
            </a:extLst>
          </a:blip>
          <a:srcRect l="13675" r="13675"/>
          <a:stretch/>
        </p:blipFill>
        <p:spPr>
          <a:xfrm>
            <a:off x="7646737" y="5629776"/>
            <a:ext cx="1136316" cy="977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715558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Parts of a Plant </a:t>
            </a:r>
            <a:r>
              <a:rPr lang="en-US" sz="4000" b="1" dirty="0">
                <a:latin typeface="Century Gothic" panose="020B0502020202020204" pitchFamily="34" charset="0"/>
              </a:rPr>
              <a:t>-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7" name="TextBox 6">
            <a:hlinkClick r:id="rId2" action="ppaction://hlinksldjump"/>
          </p:cNvPr>
          <p:cNvSpPr txBox="1"/>
          <p:nvPr/>
        </p:nvSpPr>
        <p:spPr>
          <a:xfrm>
            <a:off x="457200" y="6021548"/>
            <a:ext cx="8229600" cy="523220"/>
          </a:xfrm>
          <a:prstGeom prst="rect">
            <a:avLst/>
          </a:prstGeom>
          <a:noFill/>
        </p:spPr>
        <p:txBody>
          <a:bodyPr wrap="square" rtlCol="0">
            <a:spAutoFit/>
          </a:bodyPr>
          <a:lstStyle/>
          <a:p>
            <a:pPr algn="ctr"/>
            <a:r>
              <a:rPr lang="en-US" sz="2800" dirty="0" smtClean="0">
                <a:latin typeface="Century Gothic" panose="020B0502020202020204" pitchFamily="34" charset="0"/>
              </a:rPr>
              <a:t>Roots</a:t>
            </a:r>
            <a:endParaRPr lang="en-US" sz="2800" dirty="0">
              <a:latin typeface="Century Gothic" panose="020B0502020202020204" pitchFamily="34" charset="0"/>
            </a:endParaRPr>
          </a:p>
        </p:txBody>
      </p:sp>
      <p:pic>
        <p:nvPicPr>
          <p:cNvPr id="8" name="Picture 7" descr="http://www.educationworld.com/sites/default/files/parts_of_a_plant.png"/>
          <p:cNvPicPr/>
          <p:nvPr/>
        </p:nvPicPr>
        <p:blipFill rotWithShape="1">
          <a:blip r:embed="rId4">
            <a:extLst>
              <a:ext uri="{28A0092B-C50C-407E-A947-70E740481C1C}">
                <a14:useLocalDpi xmlns:a14="http://schemas.microsoft.com/office/drawing/2010/main" val="0"/>
              </a:ext>
            </a:extLst>
          </a:blip>
          <a:srcRect l="5854" t="21129" r="8787" b="19274"/>
          <a:stretch/>
        </p:blipFill>
        <p:spPr bwMode="auto">
          <a:xfrm>
            <a:off x="2181830" y="1702058"/>
            <a:ext cx="4780340" cy="431949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457200" y="1156028"/>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#1 called?</a:t>
            </a:r>
            <a:endParaRPr lang="en-US" sz="2800" dirty="0">
              <a:latin typeface="Century Gothic" panose="020B0502020202020204" pitchFamily="34" charset="0"/>
            </a:endParaRPr>
          </a:p>
        </p:txBody>
      </p:sp>
    </p:spTree>
    <p:extLst>
      <p:ext uri="{BB962C8B-B14F-4D97-AF65-F5344CB8AC3E}">
        <p14:creationId xmlns:p14="http://schemas.microsoft.com/office/powerpoint/2010/main" val="3273469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Parts of a Plant </a:t>
            </a:r>
            <a:r>
              <a:rPr lang="en-US" sz="4000" b="1" dirty="0">
                <a:latin typeface="Century Gothic" panose="020B0502020202020204" pitchFamily="34" charset="0"/>
              </a:rPr>
              <a:t>-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Describe the job of 2 parts of a plant.</a:t>
            </a:r>
            <a:endParaRPr lang="en-US" sz="2800" dirty="0">
              <a:latin typeface="Century Gothic" panose="020B0502020202020204" pitchFamily="34" charset="0"/>
            </a:endParaRPr>
          </a:p>
        </p:txBody>
      </p:sp>
    </p:spTree>
    <p:extLst>
      <p:ext uri="{BB962C8B-B14F-4D97-AF65-F5344CB8AC3E}">
        <p14:creationId xmlns:p14="http://schemas.microsoft.com/office/powerpoint/2010/main" val="597554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Parts of a Plant </a:t>
            </a:r>
            <a:r>
              <a:rPr lang="en-US" sz="4000" b="1" dirty="0">
                <a:latin typeface="Century Gothic" panose="020B0502020202020204" pitchFamily="34" charset="0"/>
              </a:rPr>
              <a:t>-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7" name="TextBox 6">
            <a:hlinkClick r:id="rId2" action="ppaction://hlinksldjump"/>
          </p:cNvPr>
          <p:cNvSpPr txBox="1"/>
          <p:nvPr/>
        </p:nvSpPr>
        <p:spPr>
          <a:xfrm>
            <a:off x="457200" y="1740387"/>
            <a:ext cx="8229600" cy="4832092"/>
          </a:xfrm>
          <a:prstGeom prst="rect">
            <a:avLst/>
          </a:prstGeom>
          <a:noFill/>
        </p:spPr>
        <p:txBody>
          <a:bodyPr wrap="square" rtlCol="0">
            <a:spAutoFit/>
          </a:bodyPr>
          <a:lstStyle/>
          <a:p>
            <a:r>
              <a:rPr lang="en-US" sz="2800" dirty="0" smtClean="0">
                <a:latin typeface="Century Gothic" panose="020B0502020202020204" pitchFamily="34" charset="0"/>
              </a:rPr>
              <a:t>Describe the job of 2 parts of the plant.</a:t>
            </a:r>
          </a:p>
          <a:p>
            <a:endParaRPr lang="en-US" sz="2800" dirty="0">
              <a:latin typeface="Century Gothic" panose="020B0502020202020204" pitchFamily="34" charset="0"/>
            </a:endParaRPr>
          </a:p>
          <a:p>
            <a:r>
              <a:rPr lang="en-US" sz="2800" dirty="0" smtClean="0">
                <a:latin typeface="Century Gothic" panose="020B0502020202020204" pitchFamily="34" charset="0"/>
              </a:rPr>
              <a:t>Flower – make seeds and fruit</a:t>
            </a:r>
          </a:p>
          <a:p>
            <a:endParaRPr lang="en-US" sz="2800" dirty="0">
              <a:latin typeface="Century Gothic" panose="020B0502020202020204" pitchFamily="34" charset="0"/>
            </a:endParaRPr>
          </a:p>
          <a:p>
            <a:r>
              <a:rPr lang="en-US" sz="2800" dirty="0" smtClean="0">
                <a:latin typeface="Century Gothic" panose="020B0502020202020204" pitchFamily="34" charset="0"/>
              </a:rPr>
              <a:t>Stem – holds plant up; transfers water and nutrients to the rest of the plant</a:t>
            </a:r>
          </a:p>
          <a:p>
            <a:endParaRPr lang="en-US" sz="2800" dirty="0">
              <a:latin typeface="Century Gothic" panose="020B0502020202020204" pitchFamily="34" charset="0"/>
            </a:endParaRPr>
          </a:p>
          <a:p>
            <a:r>
              <a:rPr lang="en-US" sz="2800" dirty="0" smtClean="0">
                <a:latin typeface="Century Gothic" panose="020B0502020202020204" pitchFamily="34" charset="0"/>
              </a:rPr>
              <a:t>Leaves – make food for the plant</a:t>
            </a:r>
          </a:p>
          <a:p>
            <a:endParaRPr lang="en-US" sz="2800" dirty="0">
              <a:latin typeface="Century Gothic" panose="020B0502020202020204" pitchFamily="34" charset="0"/>
            </a:endParaRPr>
          </a:p>
          <a:p>
            <a:r>
              <a:rPr lang="en-US" sz="2800" dirty="0" smtClean="0">
                <a:latin typeface="Century Gothic" panose="020B0502020202020204" pitchFamily="34" charset="0"/>
              </a:rPr>
              <a:t>Roots – absorb nutrients and water from the soil</a:t>
            </a:r>
            <a:endParaRPr lang="en-US" sz="2800" dirty="0">
              <a:latin typeface="Century Gothic" panose="020B0502020202020204" pitchFamily="34" charset="0"/>
            </a:endParaRPr>
          </a:p>
        </p:txBody>
      </p:sp>
    </p:spTree>
    <p:extLst>
      <p:ext uri="{BB962C8B-B14F-4D97-AF65-F5344CB8AC3E}">
        <p14:creationId xmlns:p14="http://schemas.microsoft.com/office/powerpoint/2010/main" val="500041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677656"/>
          </a:xfrm>
          <a:prstGeom prst="rect">
            <a:avLst/>
          </a:prstGeom>
          <a:noFill/>
        </p:spPr>
        <p:txBody>
          <a:bodyPr wrap="square" rtlCol="0">
            <a:spAutoFit/>
          </a:bodyPr>
          <a:lstStyle/>
          <a:p>
            <a:pPr lvl="0"/>
            <a:r>
              <a:rPr lang="en-US" sz="2800" dirty="0"/>
              <a:t>We can describe plants by explaining </a:t>
            </a:r>
            <a:r>
              <a:rPr lang="en-US" sz="2800" dirty="0" smtClean="0"/>
              <a:t>their:</a:t>
            </a:r>
          </a:p>
          <a:p>
            <a:pPr lvl="0"/>
            <a:endParaRPr lang="en-US" sz="2800" dirty="0"/>
          </a:p>
          <a:p>
            <a:pPr lvl="0"/>
            <a:endParaRPr lang="en-US" sz="2800" dirty="0" smtClean="0"/>
          </a:p>
          <a:p>
            <a:pPr marL="514350" lvl="0" indent="-514350">
              <a:buAutoNum type="alphaUcPeriod"/>
            </a:pPr>
            <a:r>
              <a:rPr lang="en-US" sz="2800" dirty="0" smtClean="0"/>
              <a:t>Characteristics</a:t>
            </a:r>
          </a:p>
          <a:p>
            <a:pPr marL="514350" lvl="0" indent="-514350">
              <a:buAutoNum type="alphaUcPeriod"/>
            </a:pPr>
            <a:r>
              <a:rPr lang="en-US" sz="2800" dirty="0" smtClean="0"/>
              <a:t>Needs</a:t>
            </a:r>
          </a:p>
          <a:p>
            <a:pPr marL="514350" lvl="0" indent="-514350">
              <a:buAutoNum type="alphaUcPeriod"/>
            </a:pPr>
            <a:r>
              <a:rPr lang="en-US" sz="2800" dirty="0" smtClean="0"/>
              <a:t>Parts</a:t>
            </a:r>
            <a:endParaRPr lang="en-US" sz="2800" dirty="0"/>
          </a:p>
        </p:txBody>
      </p:sp>
    </p:spTree>
    <p:extLst>
      <p:ext uri="{BB962C8B-B14F-4D97-AF65-F5344CB8AC3E}">
        <p14:creationId xmlns:p14="http://schemas.microsoft.com/office/powerpoint/2010/main" val="4142943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a:t>
            </a:r>
            <a:r>
              <a:rPr lang="en-US" sz="4000" b="1" dirty="0">
                <a:latin typeface="Century Gothic" panose="020B0502020202020204" pitchFamily="34" charset="0"/>
              </a:rPr>
              <a:t>- 100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pPr lvl="0"/>
            <a:r>
              <a:rPr lang="en-US" sz="2800" dirty="0"/>
              <a:t>We can describe plants by explaining their:</a:t>
            </a:r>
          </a:p>
          <a:p>
            <a:pPr lvl="0"/>
            <a:endParaRPr lang="en-US" sz="2800" dirty="0"/>
          </a:p>
          <a:p>
            <a:pPr lvl="0"/>
            <a:endParaRPr lang="en-US" sz="2800" dirty="0"/>
          </a:p>
          <a:p>
            <a:pPr marL="514350" lvl="0" indent="-514350">
              <a:buAutoNum type="alphaUcPeriod"/>
            </a:pPr>
            <a:r>
              <a:rPr lang="en-US" sz="2800" dirty="0"/>
              <a:t>Characteristics</a:t>
            </a:r>
          </a:p>
          <a:p>
            <a:pPr marL="514350" lvl="0" indent="-514350">
              <a:buAutoNum type="alphaUcPeriod"/>
            </a:pPr>
            <a:r>
              <a:rPr lang="en-US" sz="2800" strike="sngStrike" dirty="0"/>
              <a:t>Needs</a:t>
            </a:r>
          </a:p>
          <a:p>
            <a:pPr marL="514350" lvl="0" indent="-514350">
              <a:buAutoNum type="alphaUcPeriod"/>
            </a:pPr>
            <a:r>
              <a:rPr lang="en-US" sz="2800" strike="sngStrike" dirty="0"/>
              <a:t>Parts</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4896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a:t>
            </a:r>
            <a:r>
              <a:rPr lang="en-US" sz="4000" b="1" dirty="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539430"/>
          </a:xfrm>
          <a:prstGeom prst="rect">
            <a:avLst/>
          </a:prstGeom>
          <a:noFill/>
        </p:spPr>
        <p:txBody>
          <a:bodyPr wrap="square" rtlCol="0">
            <a:spAutoFit/>
          </a:bodyPr>
          <a:lstStyle/>
          <a:p>
            <a:r>
              <a:rPr lang="en-US" sz="2800" dirty="0" smtClean="0">
                <a:latin typeface="Century Gothic" panose="020B0502020202020204" pitchFamily="34" charset="0"/>
              </a:rPr>
              <a:t>Plant characteristics are passed from __________________________.</a:t>
            </a:r>
          </a:p>
          <a:p>
            <a:endParaRPr lang="en-US" sz="2800" dirty="0">
              <a:latin typeface="Century Gothic" panose="020B0502020202020204" pitchFamily="34" charset="0"/>
            </a:endParaRPr>
          </a:p>
          <a:p>
            <a:endParaRPr lang="en-US" sz="2800" dirty="0" smtClean="0">
              <a:latin typeface="Century Gothic" panose="020B0502020202020204" pitchFamily="34" charset="0"/>
            </a:endParaRP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Young plant to young plant</a:t>
            </a:r>
          </a:p>
          <a:p>
            <a:pPr marL="514350" indent="-514350">
              <a:buAutoNum type="alphaUcPeriod"/>
            </a:pPr>
            <a:r>
              <a:rPr lang="en-US" sz="2800" dirty="0" smtClean="0">
                <a:latin typeface="Century Gothic" panose="020B0502020202020204" pitchFamily="34" charset="0"/>
              </a:rPr>
              <a:t>Parent plant to parent plant</a:t>
            </a:r>
          </a:p>
          <a:p>
            <a:pPr marL="514350" indent="-514350">
              <a:buAutoNum type="alphaUcPeriod"/>
            </a:pPr>
            <a:r>
              <a:rPr lang="en-US" sz="2800" dirty="0" smtClean="0">
                <a:latin typeface="Century Gothic" panose="020B0502020202020204" pitchFamily="34" charset="0"/>
              </a:rPr>
              <a:t>Parent plant to young plant</a:t>
            </a:r>
          </a:p>
        </p:txBody>
      </p:sp>
    </p:spTree>
    <p:extLst>
      <p:ext uri="{BB962C8B-B14F-4D97-AF65-F5344CB8AC3E}">
        <p14:creationId xmlns:p14="http://schemas.microsoft.com/office/powerpoint/2010/main" val="2724469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a:t>
            </a:r>
            <a:r>
              <a:rPr lang="en-US" sz="4000" b="1" dirty="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Plant characteristics are passed from __________________________.</a:t>
            </a: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Young plant to young plant</a:t>
            </a:r>
          </a:p>
          <a:p>
            <a:pPr marL="514350" indent="-514350">
              <a:buAutoNum type="alphaUcPeriod"/>
            </a:pPr>
            <a:r>
              <a:rPr lang="en-US" sz="2800" strike="sngStrike" dirty="0">
                <a:latin typeface="Century Gothic" panose="020B0502020202020204" pitchFamily="34" charset="0"/>
              </a:rPr>
              <a:t>Parent plant to parent plant</a:t>
            </a:r>
          </a:p>
          <a:p>
            <a:pPr marL="514350" indent="-514350">
              <a:buAutoNum type="alphaUcPeriod"/>
            </a:pPr>
            <a:r>
              <a:rPr lang="en-US" sz="2800" dirty="0">
                <a:latin typeface="Century Gothic" panose="020B0502020202020204" pitchFamily="34" charset="0"/>
              </a:rPr>
              <a:t>Parent plant to young plant</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72387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a:t>
            </a:r>
            <a:r>
              <a:rPr lang="en-US" sz="4000" b="1" dirty="0">
                <a:latin typeface="Century Gothic" panose="020B0502020202020204" pitchFamily="34" charset="0"/>
              </a:rPr>
              <a:t>-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Unscramble the letters to name </a:t>
            </a:r>
            <a:r>
              <a:rPr lang="en-US" sz="2800" dirty="0" smtClean="0">
                <a:latin typeface="Century Gothic" panose="020B0502020202020204" pitchFamily="34" charset="0"/>
              </a:rPr>
              <a:t>one characteristic passed from parent to young.</a:t>
            </a:r>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pPr algn="ctr"/>
            <a:r>
              <a:rPr lang="en-US" sz="2800" dirty="0" smtClean="0">
                <a:latin typeface="Century Gothic" panose="020B0502020202020204" pitchFamily="34" charset="0"/>
              </a:rPr>
              <a:t>F L A E       P H A S E</a:t>
            </a:r>
            <a:endParaRPr lang="en-US" sz="2800" dirty="0">
              <a:latin typeface="Century Gothic" panose="020B0502020202020204" pitchFamily="34" charset="0"/>
            </a:endParaRPr>
          </a:p>
        </p:txBody>
      </p:sp>
    </p:spTree>
    <p:extLst>
      <p:ext uri="{BB962C8B-B14F-4D97-AF65-F5344CB8AC3E}">
        <p14:creationId xmlns:p14="http://schemas.microsoft.com/office/powerpoint/2010/main" val="40914595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a:t>
            </a:r>
            <a:r>
              <a:rPr lang="en-US" sz="4000" b="1" dirty="0">
                <a:latin typeface="Century Gothic" panose="020B0502020202020204" pitchFamily="34" charset="0"/>
              </a:rPr>
              <a:t>-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Unscramble the letters to name </a:t>
            </a:r>
            <a:r>
              <a:rPr lang="en-US" sz="2800" dirty="0" smtClean="0">
                <a:latin typeface="Century Gothic" panose="020B0502020202020204" pitchFamily="34" charset="0"/>
              </a:rPr>
              <a:t>one characteristic </a:t>
            </a:r>
            <a:r>
              <a:rPr lang="en-US" sz="2800" dirty="0">
                <a:latin typeface="Century Gothic" panose="020B0502020202020204" pitchFamily="34" charset="0"/>
              </a:rPr>
              <a:t>passed from parent to young.</a:t>
            </a: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pPr algn="ctr"/>
            <a:r>
              <a:rPr lang="en-US" sz="2800" dirty="0" smtClean="0">
                <a:latin typeface="Century Gothic" panose="020B0502020202020204" pitchFamily="34" charset="0"/>
              </a:rPr>
              <a:t>L E A F       S H A P E</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11646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a:t>
            </a:r>
            <a:r>
              <a:rPr lang="en-US" sz="4000" b="1" dirty="0">
                <a:latin typeface="Century Gothic" panose="020B0502020202020204" pitchFamily="34" charset="0"/>
              </a:rPr>
              <a:t>-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6"/>
            <a:ext cx="8229600" cy="2677656"/>
          </a:xfrm>
          <a:prstGeom prst="rect">
            <a:avLst/>
          </a:prstGeom>
          <a:noFill/>
        </p:spPr>
        <p:txBody>
          <a:bodyPr wrap="square" rtlCol="0">
            <a:spAutoFit/>
          </a:bodyPr>
          <a:lstStyle/>
          <a:p>
            <a:r>
              <a:rPr lang="en-US" sz="2800" dirty="0" smtClean="0">
                <a:latin typeface="Century Gothic" panose="020B0502020202020204" pitchFamily="34" charset="0"/>
              </a:rPr>
              <a:t>Fill in the blanks to name one </a:t>
            </a:r>
            <a:r>
              <a:rPr lang="en-US" sz="2800" dirty="0">
                <a:latin typeface="Century Gothic" panose="020B0502020202020204" pitchFamily="34" charset="0"/>
              </a:rPr>
              <a:t>characteristic passed from parent to young.</a:t>
            </a: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pPr algn="ctr"/>
            <a:r>
              <a:rPr lang="en-US" sz="2800" dirty="0" smtClean="0">
                <a:latin typeface="Century Gothic" panose="020B0502020202020204" pitchFamily="34" charset="0"/>
              </a:rPr>
              <a:t>_ _ O W _ _    _ Y _ E</a:t>
            </a:r>
            <a:endParaRPr lang="en-US" sz="2800" dirty="0">
              <a:latin typeface="Century Gothic" panose="020B0502020202020204" pitchFamily="34" charset="0"/>
            </a:endParaRPr>
          </a:p>
        </p:txBody>
      </p:sp>
    </p:spTree>
    <p:extLst>
      <p:ext uri="{BB962C8B-B14F-4D97-AF65-F5344CB8AC3E}">
        <p14:creationId xmlns:p14="http://schemas.microsoft.com/office/powerpoint/2010/main" val="10673924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Century Gothic" panose="020B0502020202020204" pitchFamily="34" charset="0"/>
              </a:rPr>
              <a:t>Plant Needs - 100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1384995"/>
          </a:xfrm>
          <a:prstGeom prst="rect">
            <a:avLst/>
          </a:prstGeom>
          <a:noFill/>
        </p:spPr>
        <p:txBody>
          <a:bodyPr wrap="square" rtlCol="0">
            <a:spAutoFit/>
          </a:bodyPr>
          <a:lstStyle/>
          <a:p>
            <a:r>
              <a:rPr lang="en-US" sz="2800" dirty="0" smtClean="0">
                <a:latin typeface="Century Gothic" panose="020B0502020202020204" pitchFamily="34" charset="0"/>
              </a:rPr>
              <a:t>True or False:</a:t>
            </a:r>
          </a:p>
          <a:p>
            <a:endParaRPr lang="en-US" sz="2800" dirty="0">
              <a:latin typeface="Century Gothic" panose="020B0502020202020204" pitchFamily="34" charset="0"/>
            </a:endParaRPr>
          </a:p>
          <a:p>
            <a:r>
              <a:rPr lang="en-US" sz="2800" dirty="0" smtClean="0">
                <a:latin typeface="Century Gothic" panose="020B0502020202020204" pitchFamily="34" charset="0"/>
              </a:rPr>
              <a:t>All plants need to hunt for food to survive.</a:t>
            </a:r>
            <a:endParaRPr lang="en-US" sz="2800" dirty="0">
              <a:latin typeface="Century Gothic" panose="020B0502020202020204" pitchFamily="34" charset="0"/>
            </a:endParaRPr>
          </a:p>
        </p:txBody>
      </p:sp>
    </p:spTree>
    <p:extLst>
      <p:ext uri="{BB962C8B-B14F-4D97-AF65-F5344CB8AC3E}">
        <p14:creationId xmlns:p14="http://schemas.microsoft.com/office/powerpoint/2010/main" val="7202423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a:t>
            </a:r>
            <a:r>
              <a:rPr lang="en-US" sz="4000" b="1" dirty="0">
                <a:latin typeface="Century Gothic" panose="020B0502020202020204" pitchFamily="34" charset="0"/>
              </a:rPr>
              <a:t>-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Fill in the blanks to name one characteristic passed from parent to young.</a:t>
            </a: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pPr algn="ctr"/>
            <a:r>
              <a:rPr lang="en-US" sz="2800" dirty="0" smtClean="0">
                <a:latin typeface="Century Gothic" panose="020B0502020202020204" pitchFamily="34" charset="0"/>
              </a:rPr>
              <a:t>F L </a:t>
            </a:r>
            <a:r>
              <a:rPr lang="en-US" sz="2800" dirty="0">
                <a:latin typeface="Century Gothic" panose="020B0502020202020204" pitchFamily="34" charset="0"/>
              </a:rPr>
              <a:t>O W </a:t>
            </a:r>
            <a:r>
              <a:rPr lang="en-US" sz="2800" dirty="0" smtClean="0">
                <a:latin typeface="Century Gothic" panose="020B0502020202020204" pitchFamily="34" charset="0"/>
              </a:rPr>
              <a:t>E R    T </a:t>
            </a:r>
            <a:r>
              <a:rPr lang="en-US" sz="2800" dirty="0">
                <a:latin typeface="Century Gothic" panose="020B0502020202020204" pitchFamily="34" charset="0"/>
              </a:rPr>
              <a:t>Y P</a:t>
            </a:r>
            <a:r>
              <a:rPr lang="en-US" sz="2800" dirty="0" smtClean="0">
                <a:latin typeface="Century Gothic" panose="020B0502020202020204" pitchFamily="34" charset="0"/>
              </a:rPr>
              <a:t> </a:t>
            </a:r>
            <a:r>
              <a:rPr lang="en-US" sz="2800" dirty="0">
                <a:latin typeface="Century Gothic" panose="020B0502020202020204" pitchFamily="34" charset="0"/>
              </a:rPr>
              <a:t>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989105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a:t>
            </a:r>
            <a:r>
              <a:rPr lang="en-US" sz="4000" b="1" dirty="0">
                <a:latin typeface="Century Gothic" panose="020B0502020202020204" pitchFamily="34" charset="0"/>
              </a:rPr>
              <a:t>-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108543"/>
          </a:xfrm>
          <a:prstGeom prst="rect">
            <a:avLst/>
          </a:prstGeom>
          <a:noFill/>
        </p:spPr>
        <p:txBody>
          <a:bodyPr wrap="square" rtlCol="0">
            <a:spAutoFit/>
          </a:bodyPr>
          <a:lstStyle/>
          <a:p>
            <a:pPr lvl="0"/>
            <a:r>
              <a:rPr lang="en-US" sz="2800" dirty="0"/>
              <a:t>I grew </a:t>
            </a:r>
            <a:r>
              <a:rPr lang="en-US" sz="2800" dirty="0" smtClean="0"/>
              <a:t>carrots, tomatoes, </a:t>
            </a:r>
            <a:r>
              <a:rPr lang="en-US" sz="2800" dirty="0"/>
              <a:t>and </a:t>
            </a:r>
            <a:r>
              <a:rPr lang="en-US" sz="2800" dirty="0" smtClean="0"/>
              <a:t>cabbage </a:t>
            </a:r>
            <a:r>
              <a:rPr lang="en-US" sz="2800" dirty="0"/>
              <a:t>in my garden. I found a seed on the ground and planted it. The </a:t>
            </a:r>
            <a:r>
              <a:rPr lang="en-US" sz="2800" dirty="0" smtClean="0"/>
              <a:t>green vines </a:t>
            </a:r>
            <a:r>
              <a:rPr lang="en-US" sz="2800" dirty="0"/>
              <a:t>grew </a:t>
            </a:r>
            <a:r>
              <a:rPr lang="en-US" sz="2800" dirty="0" smtClean="0"/>
              <a:t>long and </a:t>
            </a:r>
            <a:r>
              <a:rPr lang="en-US" sz="2800" dirty="0"/>
              <a:t>there </a:t>
            </a:r>
            <a:r>
              <a:rPr lang="en-US" sz="2800" dirty="0" smtClean="0"/>
              <a:t>were small red vegetables growing. </a:t>
            </a:r>
            <a:endParaRPr lang="en-US" sz="2800" dirty="0"/>
          </a:p>
          <a:p>
            <a:r>
              <a:rPr lang="en-US" sz="2800" dirty="0"/>
              <a:t> </a:t>
            </a:r>
          </a:p>
          <a:p>
            <a:r>
              <a:rPr lang="en-US" sz="2800" dirty="0"/>
              <a:t>Which plant did my seed come </a:t>
            </a:r>
            <a:r>
              <a:rPr lang="en-US" sz="2800" dirty="0" smtClean="0"/>
              <a:t>from? How </a:t>
            </a:r>
            <a:r>
              <a:rPr lang="en-US" sz="2800" dirty="0"/>
              <a:t>do you know?</a:t>
            </a:r>
          </a:p>
        </p:txBody>
      </p:sp>
    </p:spTree>
    <p:extLst>
      <p:ext uri="{BB962C8B-B14F-4D97-AF65-F5344CB8AC3E}">
        <p14:creationId xmlns:p14="http://schemas.microsoft.com/office/powerpoint/2010/main" val="12509650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a:t>
            </a:r>
            <a:r>
              <a:rPr lang="en-US" sz="4000" b="1" dirty="0">
                <a:latin typeface="Century Gothic" panose="020B0502020202020204" pitchFamily="34" charset="0"/>
              </a:rPr>
              <a:t>-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4832092"/>
          </a:xfrm>
          <a:prstGeom prst="rect">
            <a:avLst/>
          </a:prstGeom>
          <a:noFill/>
        </p:spPr>
        <p:txBody>
          <a:bodyPr wrap="square" rtlCol="0">
            <a:spAutoFit/>
          </a:bodyPr>
          <a:lstStyle/>
          <a:p>
            <a:pPr lvl="0"/>
            <a:r>
              <a:rPr lang="en-US" sz="2800" dirty="0"/>
              <a:t>I grew carrots, tomatoes, and cabbage in my garden. I found a seed on the ground and planted it. The green vines grew long and there were small red vegetables growing. </a:t>
            </a:r>
          </a:p>
          <a:p>
            <a:r>
              <a:rPr lang="en-US" sz="2800" dirty="0"/>
              <a:t> </a:t>
            </a:r>
          </a:p>
          <a:p>
            <a:r>
              <a:rPr lang="en-US" sz="2800" dirty="0"/>
              <a:t>Which plant did my seed come from? How do you know</a:t>
            </a:r>
            <a:r>
              <a:rPr lang="en-US" sz="2800" dirty="0" smtClean="0"/>
              <a:t>?</a:t>
            </a:r>
          </a:p>
          <a:p>
            <a:endParaRPr lang="en-US" sz="2800" dirty="0"/>
          </a:p>
          <a:p>
            <a:r>
              <a:rPr lang="en-US" sz="2800" dirty="0" smtClean="0"/>
              <a:t>The tomato plant! Characteristics are passed from parent to young, so the red vegetable must have come from the red tomato parent plant.</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93625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latin typeface="Century Gothic" panose="020B0502020202020204" pitchFamily="34" charset="0"/>
              </a:rPr>
              <a:t>Life Cycle - 100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part of the life cycle is this? What do we call this?</a:t>
            </a:r>
          </a:p>
        </p:txBody>
      </p:sp>
      <p:grpSp>
        <p:nvGrpSpPr>
          <p:cNvPr id="9" name="Group 8"/>
          <p:cNvGrpSpPr/>
          <p:nvPr/>
        </p:nvGrpSpPr>
        <p:grpSpPr>
          <a:xfrm>
            <a:off x="2476500" y="2228850"/>
            <a:ext cx="3686175" cy="3962400"/>
            <a:chOff x="161925" y="0"/>
            <a:chExt cx="3686175" cy="396240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5993" t="20312" r="43430" b="67188"/>
            <a:stretch/>
          </p:blipFill>
          <p:spPr bwMode="auto">
            <a:xfrm>
              <a:off x="1866900" y="0"/>
              <a:ext cx="628650" cy="990600"/>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73397" t="41466" r="15384" b="41467"/>
            <a:stretch/>
          </p:blipFill>
          <p:spPr bwMode="auto">
            <a:xfrm>
              <a:off x="3181350" y="942975"/>
              <a:ext cx="666750" cy="1352550"/>
            </a:xfrm>
            <a:prstGeom prst="rect">
              <a:avLst/>
            </a:prstGeom>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67308" t="70673" r="19710" b="10697"/>
            <a:stretch/>
          </p:blipFill>
          <p:spPr bwMode="auto">
            <a:xfrm>
              <a:off x="2609850" y="2486025"/>
              <a:ext cx="771525" cy="1476375"/>
            </a:xfrm>
            <a:prstGeom prst="rect">
              <a:avLst/>
            </a:prstGeom>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1634" t="69832" r="65866" b="11779"/>
            <a:stretch/>
          </p:blipFill>
          <p:spPr bwMode="auto">
            <a:xfrm>
              <a:off x="1076325" y="2486025"/>
              <a:ext cx="742950" cy="1457325"/>
            </a:xfrm>
            <a:prstGeom prst="rect">
              <a:avLst/>
            </a:prstGeom>
            <a:ln>
              <a:noFill/>
            </a:ln>
            <a:extLst>
              <a:ext uri="{53640926-AAD7-44D8-BBD7-CCE9431645EC}">
                <a14:shadowObscured xmlns:a14="http://schemas.microsoft.com/office/drawing/2010/main"/>
              </a:ext>
            </a:extLst>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12981" t="39783" r="70513" b="41226"/>
            <a:stretch/>
          </p:blipFill>
          <p:spPr bwMode="auto">
            <a:xfrm>
              <a:off x="161925" y="885825"/>
              <a:ext cx="981075" cy="1504950"/>
            </a:xfrm>
            <a:prstGeom prst="rect">
              <a:avLst/>
            </a:prstGeom>
            <a:ln>
              <a:noFill/>
            </a:ln>
            <a:extLst>
              <a:ext uri="{53640926-AAD7-44D8-BBD7-CCE9431645EC}">
                <a14:shadowObscured xmlns:a14="http://schemas.microsoft.com/office/drawing/2010/main"/>
              </a:ext>
            </a:extLst>
          </p:spPr>
        </p:pic>
        <p:sp>
          <p:nvSpPr>
            <p:cNvPr id="15" name="Arc 14"/>
            <p:cNvSpPr/>
            <p:nvPr/>
          </p:nvSpPr>
          <p:spPr>
            <a:xfrm>
              <a:off x="1866900" y="504825"/>
              <a:ext cx="1438275" cy="1162050"/>
            </a:xfrm>
            <a:prstGeom prst="arc">
              <a:avLst>
                <a:gd name="adj1" fmla="val 16200000"/>
                <a:gd name="adj2" fmla="val 2101634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Arc 15"/>
            <p:cNvSpPr/>
            <p:nvPr/>
          </p:nvSpPr>
          <p:spPr>
            <a:xfrm rot="4682760">
              <a:off x="2271712" y="1852613"/>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Arc 16"/>
            <p:cNvSpPr/>
            <p:nvPr/>
          </p:nvSpPr>
          <p:spPr>
            <a:xfrm rot="17839784">
              <a:off x="776287" y="661988"/>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Arc 17"/>
            <p:cNvSpPr/>
            <p:nvPr/>
          </p:nvSpPr>
          <p:spPr>
            <a:xfrm rot="8661746">
              <a:off x="1590675" y="25527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Arc 18"/>
            <p:cNvSpPr/>
            <p:nvPr/>
          </p:nvSpPr>
          <p:spPr>
            <a:xfrm rot="11878806">
              <a:off x="533400" y="20574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 name="Oval 3"/>
          <p:cNvSpPr/>
          <p:nvPr/>
        </p:nvSpPr>
        <p:spPr>
          <a:xfrm>
            <a:off x="3809999" y="2004798"/>
            <a:ext cx="1379392" cy="1379392"/>
          </a:xfrm>
          <a:prstGeom prst="ellipse">
            <a:avLst/>
          </a:prstGeom>
          <a:noFill/>
          <a:ln w="444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199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Life Cycle </a:t>
            </a:r>
            <a:r>
              <a:rPr lang="en-US" sz="3500" b="1" dirty="0">
                <a:latin typeface="Century Gothic" panose="020B0502020202020204" pitchFamily="34" charset="0"/>
              </a:rPr>
              <a:t>- 100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381000" y="6191250"/>
            <a:ext cx="8229600" cy="523220"/>
          </a:xfrm>
          <a:prstGeom prst="rect">
            <a:avLst/>
          </a:prstGeom>
          <a:noFill/>
        </p:spPr>
        <p:txBody>
          <a:bodyPr wrap="square" rtlCol="0">
            <a:spAutoFit/>
          </a:bodyPr>
          <a:lstStyle/>
          <a:p>
            <a:pPr algn="ctr"/>
            <a:r>
              <a:rPr lang="en-US" sz="2800" dirty="0" smtClean="0">
                <a:latin typeface="Century Gothic" panose="020B0502020202020204" pitchFamily="34" charset="0"/>
              </a:rPr>
              <a:t>seed</a:t>
            </a:r>
            <a:endParaRPr lang="en-US" sz="2800" strike="sngStrike"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8" name="TextBox 7"/>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part of the life cycle is this? What do we call this?</a:t>
            </a:r>
          </a:p>
        </p:txBody>
      </p:sp>
      <p:grpSp>
        <p:nvGrpSpPr>
          <p:cNvPr id="10" name="Group 9"/>
          <p:cNvGrpSpPr/>
          <p:nvPr/>
        </p:nvGrpSpPr>
        <p:grpSpPr>
          <a:xfrm>
            <a:off x="2476500" y="2228850"/>
            <a:ext cx="3686175" cy="3962400"/>
            <a:chOff x="161925" y="0"/>
            <a:chExt cx="3686175" cy="3962400"/>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5993" t="20312" r="43430" b="67188"/>
            <a:stretch/>
          </p:blipFill>
          <p:spPr bwMode="auto">
            <a:xfrm>
              <a:off x="1866900" y="0"/>
              <a:ext cx="628650" cy="990600"/>
            </a:xfrm>
            <a:prstGeom prst="rect">
              <a:avLst/>
            </a:prstGeom>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73397" t="41466" r="15384" b="41467"/>
            <a:stretch/>
          </p:blipFill>
          <p:spPr bwMode="auto">
            <a:xfrm>
              <a:off x="3181350" y="942975"/>
              <a:ext cx="666750" cy="1352550"/>
            </a:xfrm>
            <a:prstGeom prst="rect">
              <a:avLst/>
            </a:prstGeom>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7308" t="70673" r="19710" b="10697"/>
            <a:stretch/>
          </p:blipFill>
          <p:spPr bwMode="auto">
            <a:xfrm>
              <a:off x="2609850" y="2486025"/>
              <a:ext cx="771525" cy="1476375"/>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1634" t="69832" r="65866" b="11779"/>
            <a:stretch/>
          </p:blipFill>
          <p:spPr bwMode="auto">
            <a:xfrm>
              <a:off x="1076325" y="2486025"/>
              <a:ext cx="742950" cy="1457325"/>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2981" t="39783" r="70513" b="41226"/>
            <a:stretch/>
          </p:blipFill>
          <p:spPr bwMode="auto">
            <a:xfrm>
              <a:off x="161925" y="885825"/>
              <a:ext cx="981075" cy="1504950"/>
            </a:xfrm>
            <a:prstGeom prst="rect">
              <a:avLst/>
            </a:prstGeom>
            <a:ln>
              <a:noFill/>
            </a:ln>
            <a:extLst>
              <a:ext uri="{53640926-AAD7-44D8-BBD7-CCE9431645EC}">
                <a14:shadowObscured xmlns:a14="http://schemas.microsoft.com/office/drawing/2010/main"/>
              </a:ext>
            </a:extLst>
          </p:spPr>
        </p:pic>
        <p:sp>
          <p:nvSpPr>
            <p:cNvPr id="16" name="Arc 15"/>
            <p:cNvSpPr/>
            <p:nvPr/>
          </p:nvSpPr>
          <p:spPr>
            <a:xfrm>
              <a:off x="1866900" y="504825"/>
              <a:ext cx="1438275" cy="1162050"/>
            </a:xfrm>
            <a:prstGeom prst="arc">
              <a:avLst>
                <a:gd name="adj1" fmla="val 16200000"/>
                <a:gd name="adj2" fmla="val 2101634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Arc 16"/>
            <p:cNvSpPr/>
            <p:nvPr/>
          </p:nvSpPr>
          <p:spPr>
            <a:xfrm rot="4682760">
              <a:off x="2271712" y="1852613"/>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Arc 17"/>
            <p:cNvSpPr/>
            <p:nvPr/>
          </p:nvSpPr>
          <p:spPr>
            <a:xfrm rot="17839784">
              <a:off x="776287" y="661988"/>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Arc 18"/>
            <p:cNvSpPr/>
            <p:nvPr/>
          </p:nvSpPr>
          <p:spPr>
            <a:xfrm rot="8661746">
              <a:off x="1590675" y="25527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Arc 19"/>
            <p:cNvSpPr/>
            <p:nvPr/>
          </p:nvSpPr>
          <p:spPr>
            <a:xfrm rot="11878806">
              <a:off x="533400" y="20574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 name="Oval 20"/>
          <p:cNvSpPr/>
          <p:nvPr/>
        </p:nvSpPr>
        <p:spPr>
          <a:xfrm>
            <a:off x="3809999" y="2004798"/>
            <a:ext cx="1379392" cy="1379392"/>
          </a:xfrm>
          <a:prstGeom prst="ellipse">
            <a:avLst/>
          </a:prstGeom>
          <a:noFill/>
          <a:ln w="444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574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Life Cycle </a:t>
            </a:r>
            <a:r>
              <a:rPr lang="en-US" sz="3500" b="1" dirty="0">
                <a:latin typeface="Century Gothic" panose="020B0502020202020204" pitchFamily="34" charset="0"/>
              </a:rPr>
              <a:t>- </a:t>
            </a:r>
            <a:r>
              <a:rPr lang="en-US" sz="3500" b="1" dirty="0" smtClean="0">
                <a:latin typeface="Century Gothic" panose="020B0502020202020204" pitchFamily="34" charset="0"/>
              </a:rPr>
              <a:t>200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TextBox 20"/>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part of the life cycle is this? What do we call this?</a:t>
            </a:r>
          </a:p>
        </p:txBody>
      </p:sp>
      <p:sp>
        <p:nvSpPr>
          <p:cNvPr id="35" name="TextBox 34"/>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part of the life cycle is this? What do we call this?</a:t>
            </a:r>
          </a:p>
        </p:txBody>
      </p:sp>
      <p:grpSp>
        <p:nvGrpSpPr>
          <p:cNvPr id="36" name="Group 35"/>
          <p:cNvGrpSpPr/>
          <p:nvPr/>
        </p:nvGrpSpPr>
        <p:grpSpPr>
          <a:xfrm>
            <a:off x="2476500" y="2228850"/>
            <a:ext cx="3686175" cy="3962400"/>
            <a:chOff x="161925" y="0"/>
            <a:chExt cx="3686175" cy="3962400"/>
          </a:xfrm>
        </p:grpSpPr>
        <p:pic>
          <p:nvPicPr>
            <p:cNvPr id="37" name="Picture 36"/>
            <p:cNvPicPr>
              <a:picLocks noChangeAspect="1"/>
            </p:cNvPicPr>
            <p:nvPr/>
          </p:nvPicPr>
          <p:blipFill rotWithShape="1">
            <a:blip r:embed="rId2">
              <a:extLst>
                <a:ext uri="{28A0092B-C50C-407E-A947-70E740481C1C}">
                  <a14:useLocalDpi xmlns:a14="http://schemas.microsoft.com/office/drawing/2010/main" val="0"/>
                </a:ext>
              </a:extLst>
            </a:blip>
            <a:srcRect l="45993" t="20312" r="43430" b="67188"/>
            <a:stretch/>
          </p:blipFill>
          <p:spPr bwMode="auto">
            <a:xfrm>
              <a:off x="1866900" y="0"/>
              <a:ext cx="628650" cy="990600"/>
            </a:xfrm>
            <a:prstGeom prst="rect">
              <a:avLst/>
            </a:prstGeom>
            <a:ln>
              <a:noFill/>
            </a:ln>
            <a:extLst>
              <a:ext uri="{53640926-AAD7-44D8-BBD7-CCE9431645EC}">
                <a14:shadowObscured xmlns:a14="http://schemas.microsoft.com/office/drawing/2010/main"/>
              </a:ext>
            </a:extLst>
          </p:spPr>
        </p:pic>
        <p:pic>
          <p:nvPicPr>
            <p:cNvPr id="38" name="Picture 37"/>
            <p:cNvPicPr>
              <a:picLocks noChangeAspect="1"/>
            </p:cNvPicPr>
            <p:nvPr/>
          </p:nvPicPr>
          <p:blipFill rotWithShape="1">
            <a:blip r:embed="rId2">
              <a:extLst>
                <a:ext uri="{28A0092B-C50C-407E-A947-70E740481C1C}">
                  <a14:useLocalDpi xmlns:a14="http://schemas.microsoft.com/office/drawing/2010/main" val="0"/>
                </a:ext>
              </a:extLst>
            </a:blip>
            <a:srcRect l="73397" t="41466" r="15384" b="41467"/>
            <a:stretch/>
          </p:blipFill>
          <p:spPr bwMode="auto">
            <a:xfrm>
              <a:off x="3181350" y="942975"/>
              <a:ext cx="666750" cy="1352550"/>
            </a:xfrm>
            <a:prstGeom prst="rect">
              <a:avLst/>
            </a:prstGeom>
            <a:ln>
              <a:noFill/>
            </a:ln>
            <a:extLst>
              <a:ext uri="{53640926-AAD7-44D8-BBD7-CCE9431645EC}">
                <a14:shadowObscured xmlns:a14="http://schemas.microsoft.com/office/drawing/2010/main"/>
              </a:ext>
            </a:extLst>
          </p:spPr>
        </p:pic>
        <p:pic>
          <p:nvPicPr>
            <p:cNvPr id="39" name="Picture 38"/>
            <p:cNvPicPr>
              <a:picLocks noChangeAspect="1"/>
            </p:cNvPicPr>
            <p:nvPr/>
          </p:nvPicPr>
          <p:blipFill rotWithShape="1">
            <a:blip r:embed="rId2">
              <a:extLst>
                <a:ext uri="{28A0092B-C50C-407E-A947-70E740481C1C}">
                  <a14:useLocalDpi xmlns:a14="http://schemas.microsoft.com/office/drawing/2010/main" val="0"/>
                </a:ext>
              </a:extLst>
            </a:blip>
            <a:srcRect l="67308" t="70673" r="19710" b="10697"/>
            <a:stretch/>
          </p:blipFill>
          <p:spPr bwMode="auto">
            <a:xfrm>
              <a:off x="2609850" y="2486025"/>
              <a:ext cx="771525" cy="1476375"/>
            </a:xfrm>
            <a:prstGeom prst="rect">
              <a:avLst/>
            </a:prstGeom>
            <a:ln>
              <a:noFill/>
            </a:ln>
            <a:extLst>
              <a:ext uri="{53640926-AAD7-44D8-BBD7-CCE9431645EC}">
                <a14:shadowObscured xmlns:a14="http://schemas.microsoft.com/office/drawing/2010/main"/>
              </a:ext>
            </a:extLst>
          </p:spPr>
        </p:pic>
        <p:pic>
          <p:nvPicPr>
            <p:cNvPr id="40" name="Picture 39"/>
            <p:cNvPicPr>
              <a:picLocks noChangeAspect="1"/>
            </p:cNvPicPr>
            <p:nvPr/>
          </p:nvPicPr>
          <p:blipFill rotWithShape="1">
            <a:blip r:embed="rId2">
              <a:extLst>
                <a:ext uri="{28A0092B-C50C-407E-A947-70E740481C1C}">
                  <a14:useLocalDpi xmlns:a14="http://schemas.microsoft.com/office/drawing/2010/main" val="0"/>
                </a:ext>
              </a:extLst>
            </a:blip>
            <a:srcRect l="21634" t="69832" r="65866" b="11779"/>
            <a:stretch/>
          </p:blipFill>
          <p:spPr bwMode="auto">
            <a:xfrm>
              <a:off x="1076325" y="2486025"/>
              <a:ext cx="742950" cy="1457325"/>
            </a:xfrm>
            <a:prstGeom prst="rect">
              <a:avLst/>
            </a:prstGeom>
            <a:ln>
              <a:noFill/>
            </a:ln>
            <a:extLst>
              <a:ext uri="{53640926-AAD7-44D8-BBD7-CCE9431645EC}">
                <a14:shadowObscured xmlns:a14="http://schemas.microsoft.com/office/drawing/2010/main"/>
              </a:ext>
            </a:extLst>
          </p:spPr>
        </p:pic>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l="12981" t="39783" r="70513" b="41226"/>
            <a:stretch/>
          </p:blipFill>
          <p:spPr bwMode="auto">
            <a:xfrm>
              <a:off x="161925" y="885825"/>
              <a:ext cx="981075" cy="1504950"/>
            </a:xfrm>
            <a:prstGeom prst="rect">
              <a:avLst/>
            </a:prstGeom>
            <a:ln>
              <a:noFill/>
            </a:ln>
            <a:extLst>
              <a:ext uri="{53640926-AAD7-44D8-BBD7-CCE9431645EC}">
                <a14:shadowObscured xmlns:a14="http://schemas.microsoft.com/office/drawing/2010/main"/>
              </a:ext>
            </a:extLst>
          </p:spPr>
        </p:pic>
        <p:sp>
          <p:nvSpPr>
            <p:cNvPr id="42" name="Arc 41"/>
            <p:cNvSpPr/>
            <p:nvPr/>
          </p:nvSpPr>
          <p:spPr>
            <a:xfrm>
              <a:off x="1866900" y="504825"/>
              <a:ext cx="1438275" cy="1162050"/>
            </a:xfrm>
            <a:prstGeom prst="arc">
              <a:avLst>
                <a:gd name="adj1" fmla="val 16200000"/>
                <a:gd name="adj2" fmla="val 2101634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Arc 42"/>
            <p:cNvSpPr/>
            <p:nvPr/>
          </p:nvSpPr>
          <p:spPr>
            <a:xfrm rot="4682760">
              <a:off x="2271712" y="1852613"/>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Arc 43"/>
            <p:cNvSpPr/>
            <p:nvPr/>
          </p:nvSpPr>
          <p:spPr>
            <a:xfrm rot="17839784">
              <a:off x="776287" y="661988"/>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Arc 44"/>
            <p:cNvSpPr/>
            <p:nvPr/>
          </p:nvSpPr>
          <p:spPr>
            <a:xfrm rot="8661746">
              <a:off x="1590675" y="25527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Arc 45"/>
            <p:cNvSpPr/>
            <p:nvPr/>
          </p:nvSpPr>
          <p:spPr>
            <a:xfrm rot="11878806">
              <a:off x="533400" y="20574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7" name="Oval 46"/>
          <p:cNvSpPr/>
          <p:nvPr/>
        </p:nvSpPr>
        <p:spPr>
          <a:xfrm>
            <a:off x="5135180" y="3177454"/>
            <a:ext cx="1379392" cy="1379392"/>
          </a:xfrm>
          <a:prstGeom prst="ellipse">
            <a:avLst/>
          </a:prstGeom>
          <a:noFill/>
          <a:ln w="444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874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Life Cycle </a:t>
            </a:r>
            <a:r>
              <a:rPr lang="en-US" sz="3500" b="1" dirty="0">
                <a:latin typeface="Century Gothic" panose="020B0502020202020204" pitchFamily="34" charset="0"/>
              </a:rPr>
              <a:t>- </a:t>
            </a:r>
            <a:r>
              <a:rPr lang="en-US" sz="3500" b="1" dirty="0" smtClean="0">
                <a:latin typeface="Century Gothic" panose="020B0502020202020204" pitchFamily="34" charset="0"/>
              </a:rPr>
              <a:t>200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9" name="TextBox 8"/>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part of the life cycle is this? What do we call this?</a:t>
            </a:r>
          </a:p>
        </p:txBody>
      </p:sp>
      <p:grpSp>
        <p:nvGrpSpPr>
          <p:cNvPr id="10" name="Group 9"/>
          <p:cNvGrpSpPr/>
          <p:nvPr/>
        </p:nvGrpSpPr>
        <p:grpSpPr>
          <a:xfrm>
            <a:off x="2476500" y="2228850"/>
            <a:ext cx="3686175" cy="3962400"/>
            <a:chOff x="161925" y="0"/>
            <a:chExt cx="3686175" cy="3962400"/>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5993" t="20312" r="43430" b="67188"/>
            <a:stretch/>
          </p:blipFill>
          <p:spPr bwMode="auto">
            <a:xfrm>
              <a:off x="1866900" y="0"/>
              <a:ext cx="628650" cy="990600"/>
            </a:xfrm>
            <a:prstGeom prst="rect">
              <a:avLst/>
            </a:prstGeom>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73397" t="41466" r="15384" b="41467"/>
            <a:stretch/>
          </p:blipFill>
          <p:spPr bwMode="auto">
            <a:xfrm>
              <a:off x="3181350" y="942975"/>
              <a:ext cx="666750" cy="1352550"/>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7308" t="70673" r="19710" b="10697"/>
            <a:stretch/>
          </p:blipFill>
          <p:spPr bwMode="auto">
            <a:xfrm>
              <a:off x="2609850" y="2486025"/>
              <a:ext cx="771525" cy="1476375"/>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1634" t="69832" r="65866" b="11779"/>
            <a:stretch/>
          </p:blipFill>
          <p:spPr bwMode="auto">
            <a:xfrm>
              <a:off x="1076325" y="2486025"/>
              <a:ext cx="742950" cy="1457325"/>
            </a:xfrm>
            <a:prstGeom prst="rect">
              <a:avLst/>
            </a:prstGeom>
            <a:ln>
              <a:noFill/>
            </a:ln>
            <a:extLst>
              <a:ext uri="{53640926-AAD7-44D8-BBD7-CCE9431645EC}">
                <a14:shadowObscured xmlns:a14="http://schemas.microsoft.com/office/drawing/2010/main"/>
              </a:ext>
            </a:extLst>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2981" t="39783" r="70513" b="41226"/>
            <a:stretch/>
          </p:blipFill>
          <p:spPr bwMode="auto">
            <a:xfrm>
              <a:off x="161925" y="885825"/>
              <a:ext cx="981075" cy="1504950"/>
            </a:xfrm>
            <a:prstGeom prst="rect">
              <a:avLst/>
            </a:prstGeom>
            <a:ln>
              <a:noFill/>
            </a:ln>
            <a:extLst>
              <a:ext uri="{53640926-AAD7-44D8-BBD7-CCE9431645EC}">
                <a14:shadowObscured xmlns:a14="http://schemas.microsoft.com/office/drawing/2010/main"/>
              </a:ext>
            </a:extLst>
          </p:spPr>
        </p:pic>
        <p:sp>
          <p:nvSpPr>
            <p:cNvPr id="17" name="Arc 16"/>
            <p:cNvSpPr/>
            <p:nvPr/>
          </p:nvSpPr>
          <p:spPr>
            <a:xfrm>
              <a:off x="1866900" y="504825"/>
              <a:ext cx="1438275" cy="1162050"/>
            </a:xfrm>
            <a:prstGeom prst="arc">
              <a:avLst>
                <a:gd name="adj1" fmla="val 16200000"/>
                <a:gd name="adj2" fmla="val 2101634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Arc 17"/>
            <p:cNvSpPr/>
            <p:nvPr/>
          </p:nvSpPr>
          <p:spPr>
            <a:xfrm rot="4682760">
              <a:off x="2271712" y="1852613"/>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Arc 18"/>
            <p:cNvSpPr/>
            <p:nvPr/>
          </p:nvSpPr>
          <p:spPr>
            <a:xfrm rot="17839784">
              <a:off x="776287" y="661988"/>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Arc 19"/>
            <p:cNvSpPr/>
            <p:nvPr/>
          </p:nvSpPr>
          <p:spPr>
            <a:xfrm rot="8661746">
              <a:off x="1590675" y="25527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Arc 20"/>
            <p:cNvSpPr/>
            <p:nvPr/>
          </p:nvSpPr>
          <p:spPr>
            <a:xfrm rot="11878806">
              <a:off x="533400" y="20574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4" name="Oval 33"/>
          <p:cNvSpPr/>
          <p:nvPr/>
        </p:nvSpPr>
        <p:spPr>
          <a:xfrm>
            <a:off x="5135180" y="3177454"/>
            <a:ext cx="1379392" cy="1379392"/>
          </a:xfrm>
          <a:prstGeom prst="ellipse">
            <a:avLst/>
          </a:prstGeom>
          <a:noFill/>
          <a:ln w="444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81000" y="6191250"/>
            <a:ext cx="8229600" cy="523220"/>
          </a:xfrm>
          <a:prstGeom prst="rect">
            <a:avLst/>
          </a:prstGeom>
          <a:noFill/>
        </p:spPr>
        <p:txBody>
          <a:bodyPr wrap="square" rtlCol="0">
            <a:spAutoFit/>
          </a:bodyPr>
          <a:lstStyle/>
          <a:p>
            <a:pPr algn="ctr"/>
            <a:r>
              <a:rPr lang="en-US" sz="2800" dirty="0" smtClean="0">
                <a:latin typeface="Century Gothic" panose="020B0502020202020204" pitchFamily="34" charset="0"/>
              </a:rPr>
              <a:t>sprout</a:t>
            </a:r>
            <a:endParaRPr lang="en-US" sz="2800" strike="sngStrike" dirty="0">
              <a:latin typeface="Century Gothic" panose="020B0502020202020204" pitchFamily="34" charset="0"/>
            </a:endParaRPr>
          </a:p>
        </p:txBody>
      </p:sp>
    </p:spTree>
    <p:extLst>
      <p:ext uri="{BB962C8B-B14F-4D97-AF65-F5344CB8AC3E}">
        <p14:creationId xmlns:p14="http://schemas.microsoft.com/office/powerpoint/2010/main" val="3538405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Life Cycle </a:t>
            </a:r>
            <a:r>
              <a:rPr lang="en-US" sz="3500" b="1" dirty="0">
                <a:latin typeface="Century Gothic" panose="020B0502020202020204" pitchFamily="34" charset="0"/>
              </a:rPr>
              <a:t>- </a:t>
            </a:r>
            <a:r>
              <a:rPr lang="en-US" sz="3500" b="1" dirty="0" smtClean="0">
                <a:latin typeface="Century Gothic" panose="020B0502020202020204" pitchFamily="34" charset="0"/>
              </a:rPr>
              <a:t>300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part of the life cycle is this? What do we call this?</a:t>
            </a:r>
          </a:p>
        </p:txBody>
      </p:sp>
      <p:grpSp>
        <p:nvGrpSpPr>
          <p:cNvPr id="20" name="Group 19"/>
          <p:cNvGrpSpPr/>
          <p:nvPr/>
        </p:nvGrpSpPr>
        <p:grpSpPr>
          <a:xfrm>
            <a:off x="2476500" y="2228850"/>
            <a:ext cx="3686175" cy="3962400"/>
            <a:chOff x="161925" y="0"/>
            <a:chExt cx="3686175" cy="396240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45993" t="20312" r="43430" b="67188"/>
            <a:stretch/>
          </p:blipFill>
          <p:spPr bwMode="auto">
            <a:xfrm>
              <a:off x="1866900" y="0"/>
              <a:ext cx="628650" cy="990600"/>
            </a:xfrm>
            <a:prstGeom prst="rect">
              <a:avLst/>
            </a:prstGeom>
            <a:ln>
              <a:noFill/>
            </a:ln>
            <a:extLst>
              <a:ext uri="{53640926-AAD7-44D8-BBD7-CCE9431645EC}">
                <a14:shadowObscured xmlns:a14="http://schemas.microsoft.com/office/drawing/2010/main"/>
              </a:ext>
            </a:extLst>
          </p:spPr>
        </p:pic>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73397" t="41466" r="15384" b="41467"/>
            <a:stretch/>
          </p:blipFill>
          <p:spPr bwMode="auto">
            <a:xfrm>
              <a:off x="3181350" y="942975"/>
              <a:ext cx="666750" cy="1352550"/>
            </a:xfrm>
            <a:prstGeom prst="rect">
              <a:avLst/>
            </a:prstGeom>
            <a:ln>
              <a:noFill/>
            </a:ln>
            <a:extLst>
              <a:ext uri="{53640926-AAD7-44D8-BBD7-CCE9431645EC}">
                <a14:shadowObscured xmlns:a14="http://schemas.microsoft.com/office/drawing/2010/main"/>
              </a:ext>
            </a:extLst>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67308" t="70673" r="19710" b="10697"/>
            <a:stretch/>
          </p:blipFill>
          <p:spPr bwMode="auto">
            <a:xfrm>
              <a:off x="2609850" y="2486025"/>
              <a:ext cx="771525" cy="1476375"/>
            </a:xfrm>
            <a:prstGeom prst="rect">
              <a:avLst/>
            </a:prstGeom>
            <a:ln>
              <a:noFill/>
            </a:ln>
            <a:extLst>
              <a:ext uri="{53640926-AAD7-44D8-BBD7-CCE9431645EC}">
                <a14:shadowObscured xmlns:a14="http://schemas.microsoft.com/office/drawing/2010/main"/>
              </a:ext>
            </a:extLst>
          </p:spPr>
        </p:pic>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21634" t="69832" r="65866" b="11779"/>
            <a:stretch/>
          </p:blipFill>
          <p:spPr bwMode="auto">
            <a:xfrm>
              <a:off x="1076325" y="2486025"/>
              <a:ext cx="742950" cy="1457325"/>
            </a:xfrm>
            <a:prstGeom prst="rect">
              <a:avLst/>
            </a:prstGeom>
            <a:ln>
              <a:noFill/>
            </a:ln>
            <a:extLst>
              <a:ext uri="{53640926-AAD7-44D8-BBD7-CCE9431645EC}">
                <a14:shadowObscured xmlns:a14="http://schemas.microsoft.com/office/drawing/2010/main"/>
              </a:ext>
            </a:extLst>
          </p:spPr>
        </p:pic>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2981" t="39783" r="70513" b="41226"/>
            <a:stretch/>
          </p:blipFill>
          <p:spPr bwMode="auto">
            <a:xfrm>
              <a:off x="161925" y="885825"/>
              <a:ext cx="981075" cy="1504950"/>
            </a:xfrm>
            <a:prstGeom prst="rect">
              <a:avLst/>
            </a:prstGeom>
            <a:ln>
              <a:noFill/>
            </a:ln>
            <a:extLst>
              <a:ext uri="{53640926-AAD7-44D8-BBD7-CCE9431645EC}">
                <a14:shadowObscured xmlns:a14="http://schemas.microsoft.com/office/drawing/2010/main"/>
              </a:ext>
            </a:extLst>
          </p:spPr>
        </p:pic>
        <p:sp>
          <p:nvSpPr>
            <p:cNvPr id="26" name="Arc 25"/>
            <p:cNvSpPr/>
            <p:nvPr/>
          </p:nvSpPr>
          <p:spPr>
            <a:xfrm>
              <a:off x="1866900" y="504825"/>
              <a:ext cx="1438275" cy="1162050"/>
            </a:xfrm>
            <a:prstGeom prst="arc">
              <a:avLst>
                <a:gd name="adj1" fmla="val 16200000"/>
                <a:gd name="adj2" fmla="val 2101634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Arc 26"/>
            <p:cNvSpPr/>
            <p:nvPr/>
          </p:nvSpPr>
          <p:spPr>
            <a:xfrm rot="4682760">
              <a:off x="2271712" y="1852613"/>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Arc 27"/>
            <p:cNvSpPr/>
            <p:nvPr/>
          </p:nvSpPr>
          <p:spPr>
            <a:xfrm rot="17839784">
              <a:off x="776287" y="661988"/>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Arc 28"/>
            <p:cNvSpPr/>
            <p:nvPr/>
          </p:nvSpPr>
          <p:spPr>
            <a:xfrm rot="8661746">
              <a:off x="1590675" y="25527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Arc 29"/>
            <p:cNvSpPr/>
            <p:nvPr/>
          </p:nvSpPr>
          <p:spPr>
            <a:xfrm rot="11878806">
              <a:off x="533400" y="20574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1" name="Oval 30"/>
          <p:cNvSpPr/>
          <p:nvPr/>
        </p:nvSpPr>
        <p:spPr>
          <a:xfrm>
            <a:off x="3072679" y="4753841"/>
            <a:ext cx="1379392" cy="1379392"/>
          </a:xfrm>
          <a:prstGeom prst="ellipse">
            <a:avLst/>
          </a:prstGeom>
          <a:noFill/>
          <a:ln w="444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7512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Life Cycle </a:t>
            </a:r>
            <a:r>
              <a:rPr lang="en-US" sz="3500" b="1" dirty="0">
                <a:latin typeface="Century Gothic" panose="020B0502020202020204" pitchFamily="34" charset="0"/>
              </a:rPr>
              <a:t>- </a:t>
            </a:r>
            <a:r>
              <a:rPr lang="en-US" sz="3500" b="1" dirty="0" smtClean="0">
                <a:latin typeface="Century Gothic" panose="020B0502020202020204" pitchFamily="34" charset="0"/>
              </a:rPr>
              <a:t>300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9" name="TextBox 8"/>
          <p:cNvSpPr txBox="1"/>
          <p:nvPr/>
        </p:nvSpPr>
        <p:spPr>
          <a:xfrm>
            <a:off x="381000" y="6191250"/>
            <a:ext cx="8229600" cy="523220"/>
          </a:xfrm>
          <a:prstGeom prst="rect">
            <a:avLst/>
          </a:prstGeom>
          <a:noFill/>
        </p:spPr>
        <p:txBody>
          <a:bodyPr wrap="square" rtlCol="0">
            <a:spAutoFit/>
          </a:bodyPr>
          <a:lstStyle/>
          <a:p>
            <a:pPr algn="ctr"/>
            <a:r>
              <a:rPr lang="en-US" sz="2800" dirty="0" smtClean="0">
                <a:latin typeface="Century Gothic" panose="020B0502020202020204" pitchFamily="34" charset="0"/>
              </a:rPr>
              <a:t>Young plant</a:t>
            </a:r>
            <a:endParaRPr lang="en-US" sz="2800" strike="sngStrike" dirty="0">
              <a:latin typeface="Century Gothic" panose="020B0502020202020204" pitchFamily="34" charset="0"/>
            </a:endParaRPr>
          </a:p>
        </p:txBody>
      </p:sp>
      <p:sp>
        <p:nvSpPr>
          <p:cNvPr id="10" name="TextBox 9"/>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part of the life cycle is this? What do we call this?</a:t>
            </a:r>
          </a:p>
        </p:txBody>
      </p:sp>
      <p:grpSp>
        <p:nvGrpSpPr>
          <p:cNvPr id="11" name="Group 10"/>
          <p:cNvGrpSpPr/>
          <p:nvPr/>
        </p:nvGrpSpPr>
        <p:grpSpPr>
          <a:xfrm>
            <a:off x="2476500" y="2228850"/>
            <a:ext cx="3686175" cy="3962400"/>
            <a:chOff x="161925" y="0"/>
            <a:chExt cx="3686175" cy="3962400"/>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5993" t="20312" r="43430" b="67188"/>
            <a:stretch/>
          </p:blipFill>
          <p:spPr bwMode="auto">
            <a:xfrm>
              <a:off x="1866900" y="0"/>
              <a:ext cx="628650" cy="990600"/>
            </a:xfrm>
            <a:prstGeom prst="rect">
              <a:avLst/>
            </a:prstGeom>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73397" t="41466" r="15384" b="41467"/>
            <a:stretch/>
          </p:blipFill>
          <p:spPr bwMode="auto">
            <a:xfrm>
              <a:off x="3181350" y="942975"/>
              <a:ext cx="666750" cy="1352550"/>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7308" t="70673" r="19710" b="10697"/>
            <a:stretch/>
          </p:blipFill>
          <p:spPr bwMode="auto">
            <a:xfrm>
              <a:off x="2609850" y="2486025"/>
              <a:ext cx="771525" cy="1476375"/>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1634" t="69832" r="65866" b="11779"/>
            <a:stretch/>
          </p:blipFill>
          <p:spPr bwMode="auto">
            <a:xfrm>
              <a:off x="1076325" y="2486025"/>
              <a:ext cx="742950" cy="1457325"/>
            </a:xfrm>
            <a:prstGeom prst="rect">
              <a:avLst/>
            </a:prstGeom>
            <a:ln>
              <a:noFill/>
            </a:ln>
            <a:extLst>
              <a:ext uri="{53640926-AAD7-44D8-BBD7-CCE9431645EC}">
                <a14:shadowObscured xmlns:a14="http://schemas.microsoft.com/office/drawing/2010/main"/>
              </a:ext>
            </a:extLst>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2981" t="39783" r="70513" b="41226"/>
            <a:stretch/>
          </p:blipFill>
          <p:spPr bwMode="auto">
            <a:xfrm>
              <a:off x="161925" y="885825"/>
              <a:ext cx="981075" cy="1504950"/>
            </a:xfrm>
            <a:prstGeom prst="rect">
              <a:avLst/>
            </a:prstGeom>
            <a:ln>
              <a:noFill/>
            </a:ln>
            <a:extLst>
              <a:ext uri="{53640926-AAD7-44D8-BBD7-CCE9431645EC}">
                <a14:shadowObscured xmlns:a14="http://schemas.microsoft.com/office/drawing/2010/main"/>
              </a:ext>
            </a:extLst>
          </p:spPr>
        </p:pic>
        <p:sp>
          <p:nvSpPr>
            <p:cNvPr id="17" name="Arc 16"/>
            <p:cNvSpPr/>
            <p:nvPr/>
          </p:nvSpPr>
          <p:spPr>
            <a:xfrm>
              <a:off x="1866900" y="504825"/>
              <a:ext cx="1438275" cy="1162050"/>
            </a:xfrm>
            <a:prstGeom prst="arc">
              <a:avLst>
                <a:gd name="adj1" fmla="val 16200000"/>
                <a:gd name="adj2" fmla="val 2101634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Arc 17"/>
            <p:cNvSpPr/>
            <p:nvPr/>
          </p:nvSpPr>
          <p:spPr>
            <a:xfrm rot="4682760">
              <a:off x="2271712" y="1852613"/>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Arc 18"/>
            <p:cNvSpPr/>
            <p:nvPr/>
          </p:nvSpPr>
          <p:spPr>
            <a:xfrm rot="17839784">
              <a:off x="776287" y="661988"/>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Arc 19"/>
            <p:cNvSpPr/>
            <p:nvPr/>
          </p:nvSpPr>
          <p:spPr>
            <a:xfrm rot="8661746">
              <a:off x="1590675" y="25527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Arc 20"/>
            <p:cNvSpPr/>
            <p:nvPr/>
          </p:nvSpPr>
          <p:spPr>
            <a:xfrm rot="11878806">
              <a:off x="533400" y="20574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3" name="Oval 22"/>
          <p:cNvSpPr/>
          <p:nvPr/>
        </p:nvSpPr>
        <p:spPr>
          <a:xfrm>
            <a:off x="3072679" y="4753841"/>
            <a:ext cx="1379392" cy="1379392"/>
          </a:xfrm>
          <a:prstGeom prst="ellipse">
            <a:avLst/>
          </a:prstGeom>
          <a:noFill/>
          <a:ln w="444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393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Life Cycle </a:t>
            </a:r>
            <a:r>
              <a:rPr lang="en-US" sz="3500" b="1" dirty="0">
                <a:latin typeface="Century Gothic" panose="020B0502020202020204" pitchFamily="34" charset="0"/>
              </a:rPr>
              <a:t>- </a:t>
            </a:r>
            <a:r>
              <a:rPr lang="en-US" sz="3500" b="1" dirty="0" smtClean="0">
                <a:latin typeface="Century Gothic" panose="020B0502020202020204" pitchFamily="34" charset="0"/>
              </a:rPr>
              <a:t>400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is a life cycle?</a:t>
            </a:r>
          </a:p>
        </p:txBody>
      </p:sp>
    </p:spTree>
    <p:extLst>
      <p:ext uri="{BB962C8B-B14F-4D97-AF65-F5344CB8AC3E}">
        <p14:creationId xmlns:p14="http://schemas.microsoft.com/office/powerpoint/2010/main" val="1165453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Plant Needs </a:t>
            </a:r>
            <a:r>
              <a:rPr lang="en-US" sz="4000" b="1" dirty="0">
                <a:latin typeface="Century Gothic" panose="020B0502020202020204" pitchFamily="34" charset="0"/>
              </a:rPr>
              <a:t>- 100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True or False:</a:t>
            </a:r>
          </a:p>
          <a:p>
            <a:endParaRPr lang="en-US" sz="2800" dirty="0">
              <a:latin typeface="Century Gothic" panose="020B0502020202020204" pitchFamily="34" charset="0"/>
            </a:endParaRPr>
          </a:p>
          <a:p>
            <a:r>
              <a:rPr lang="en-US" sz="2800" dirty="0">
                <a:latin typeface="Century Gothic" panose="020B0502020202020204" pitchFamily="34" charset="0"/>
              </a:rPr>
              <a:t>All plants need to hunt for food to survive</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endParaRPr lang="en-US" sz="2800" dirty="0" smtClean="0">
              <a:latin typeface="Century Gothic" panose="020B0502020202020204" pitchFamily="34" charset="0"/>
            </a:endParaRPr>
          </a:p>
          <a:p>
            <a:r>
              <a:rPr lang="en-US" sz="2800" dirty="0" smtClean="0">
                <a:latin typeface="Century Gothic" panose="020B0502020202020204" pitchFamily="34" charset="0"/>
              </a:rPr>
              <a:t>FALSE!</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627209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Life Cycle </a:t>
            </a:r>
            <a:r>
              <a:rPr lang="en-US" sz="3500" b="1" dirty="0">
                <a:latin typeface="Century Gothic" panose="020B0502020202020204" pitchFamily="34" charset="0"/>
              </a:rPr>
              <a:t>- </a:t>
            </a:r>
            <a:r>
              <a:rPr lang="en-US" sz="3500" b="1" dirty="0" smtClean="0">
                <a:latin typeface="Century Gothic" panose="020B0502020202020204" pitchFamily="34" charset="0"/>
              </a:rPr>
              <a:t>400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10" name="TextBox 9"/>
          <p:cNvSpPr txBox="1"/>
          <p:nvPr/>
        </p:nvSpPr>
        <p:spPr>
          <a:xfrm>
            <a:off x="457200" y="1740387"/>
            <a:ext cx="8229600" cy="2677656"/>
          </a:xfrm>
          <a:prstGeom prst="rect">
            <a:avLst/>
          </a:prstGeom>
          <a:noFill/>
        </p:spPr>
        <p:txBody>
          <a:bodyPr wrap="square" rtlCol="0">
            <a:spAutoFit/>
          </a:bodyPr>
          <a:lstStyle/>
          <a:p>
            <a:r>
              <a:rPr lang="en-US" sz="2800" dirty="0" smtClean="0">
                <a:latin typeface="Century Gothic" panose="020B0502020202020204" pitchFamily="34" charset="0"/>
              </a:rPr>
              <a:t>What is a life cycle?</a:t>
            </a:r>
          </a:p>
          <a:p>
            <a:endParaRPr lang="en-US" sz="2800" dirty="0">
              <a:latin typeface="Century Gothic" panose="020B0502020202020204" pitchFamily="34" charset="0"/>
            </a:endParaRPr>
          </a:p>
          <a:p>
            <a:endParaRPr lang="en-US" sz="2800" dirty="0">
              <a:latin typeface="Century Gothic" panose="020B0502020202020204" pitchFamily="34" charset="0"/>
            </a:endParaRPr>
          </a:p>
          <a:p>
            <a:pPr lvl="0"/>
            <a:r>
              <a:rPr lang="en-US" sz="2800" dirty="0">
                <a:latin typeface="Century Gothic" panose="020B0502020202020204" pitchFamily="34" charset="0"/>
              </a:rPr>
              <a:t>The stages a living thing goes through during its life.</a:t>
            </a:r>
          </a:p>
          <a:p>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387854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Life Cycle </a:t>
            </a:r>
            <a:r>
              <a:rPr lang="en-US" sz="3500" b="1" dirty="0">
                <a:latin typeface="Century Gothic" panose="020B0502020202020204" pitchFamily="34" charset="0"/>
              </a:rPr>
              <a:t>- </a:t>
            </a:r>
            <a:r>
              <a:rPr lang="en-US" sz="3500" b="1" dirty="0" smtClean="0">
                <a:latin typeface="Century Gothic" panose="020B0502020202020204" pitchFamily="34" charset="0"/>
              </a:rPr>
              <a:t>500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Name all 5 stages in the life cycle of a plant.</a:t>
            </a:r>
          </a:p>
        </p:txBody>
      </p:sp>
      <p:grpSp>
        <p:nvGrpSpPr>
          <p:cNvPr id="23" name="Group 22"/>
          <p:cNvGrpSpPr/>
          <p:nvPr/>
        </p:nvGrpSpPr>
        <p:grpSpPr>
          <a:xfrm>
            <a:off x="2476500" y="2228850"/>
            <a:ext cx="3686175" cy="3962400"/>
            <a:chOff x="161925" y="0"/>
            <a:chExt cx="3686175" cy="3962400"/>
          </a:xfrm>
        </p:grpSpPr>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45993" t="20312" r="43430" b="67188"/>
            <a:stretch/>
          </p:blipFill>
          <p:spPr bwMode="auto">
            <a:xfrm>
              <a:off x="1866900" y="0"/>
              <a:ext cx="628650" cy="990600"/>
            </a:xfrm>
            <a:prstGeom prst="rect">
              <a:avLst/>
            </a:prstGeom>
            <a:ln>
              <a:noFill/>
            </a:ln>
            <a:extLst>
              <a:ext uri="{53640926-AAD7-44D8-BBD7-CCE9431645EC}">
                <a14:shadowObscured xmlns:a14="http://schemas.microsoft.com/office/drawing/2010/main"/>
              </a:ext>
            </a:extLst>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l="73397" t="41466" r="15384" b="41467"/>
            <a:stretch/>
          </p:blipFill>
          <p:spPr bwMode="auto">
            <a:xfrm>
              <a:off x="3181350" y="942975"/>
              <a:ext cx="666750" cy="1352550"/>
            </a:xfrm>
            <a:prstGeom prst="rect">
              <a:avLst/>
            </a:prstGeom>
            <a:ln>
              <a:noFill/>
            </a:ln>
            <a:extLst>
              <a:ext uri="{53640926-AAD7-44D8-BBD7-CCE9431645EC}">
                <a14:shadowObscured xmlns:a14="http://schemas.microsoft.com/office/drawing/2010/main"/>
              </a:ext>
            </a:extLst>
          </p:spPr>
        </p:pic>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l="67308" t="70673" r="19710" b="10697"/>
            <a:stretch/>
          </p:blipFill>
          <p:spPr bwMode="auto">
            <a:xfrm>
              <a:off x="2609850" y="2486025"/>
              <a:ext cx="771525" cy="1476375"/>
            </a:xfrm>
            <a:prstGeom prst="rect">
              <a:avLst/>
            </a:prstGeom>
            <a:ln>
              <a:noFill/>
            </a:ln>
            <a:extLst>
              <a:ext uri="{53640926-AAD7-44D8-BBD7-CCE9431645EC}">
                <a14:shadowObscured xmlns:a14="http://schemas.microsoft.com/office/drawing/2010/main"/>
              </a:ext>
            </a:extLst>
          </p:spPr>
        </p:pic>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l="21634" t="69832" r="65866" b="11779"/>
            <a:stretch/>
          </p:blipFill>
          <p:spPr bwMode="auto">
            <a:xfrm>
              <a:off x="1076325" y="2486025"/>
              <a:ext cx="742950" cy="1457325"/>
            </a:xfrm>
            <a:prstGeom prst="rect">
              <a:avLst/>
            </a:prstGeom>
            <a:ln>
              <a:noFill/>
            </a:ln>
            <a:extLst>
              <a:ext uri="{53640926-AAD7-44D8-BBD7-CCE9431645EC}">
                <a14:shadowObscured xmlns:a14="http://schemas.microsoft.com/office/drawing/2010/main"/>
              </a:ext>
            </a:extLst>
          </p:spPr>
        </p:pic>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12981" t="39783" r="70513" b="41226"/>
            <a:stretch/>
          </p:blipFill>
          <p:spPr bwMode="auto">
            <a:xfrm>
              <a:off x="161925" y="885825"/>
              <a:ext cx="981075" cy="1504950"/>
            </a:xfrm>
            <a:prstGeom prst="rect">
              <a:avLst/>
            </a:prstGeom>
            <a:ln>
              <a:noFill/>
            </a:ln>
            <a:extLst>
              <a:ext uri="{53640926-AAD7-44D8-BBD7-CCE9431645EC}">
                <a14:shadowObscured xmlns:a14="http://schemas.microsoft.com/office/drawing/2010/main"/>
              </a:ext>
            </a:extLst>
          </p:spPr>
        </p:pic>
        <p:sp>
          <p:nvSpPr>
            <p:cNvPr id="29" name="Arc 28"/>
            <p:cNvSpPr/>
            <p:nvPr/>
          </p:nvSpPr>
          <p:spPr>
            <a:xfrm>
              <a:off x="1866900" y="504825"/>
              <a:ext cx="1438275" cy="1162050"/>
            </a:xfrm>
            <a:prstGeom prst="arc">
              <a:avLst>
                <a:gd name="adj1" fmla="val 16200000"/>
                <a:gd name="adj2" fmla="val 2101634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Arc 29"/>
            <p:cNvSpPr/>
            <p:nvPr/>
          </p:nvSpPr>
          <p:spPr>
            <a:xfrm rot="4682760">
              <a:off x="2271712" y="1852613"/>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Arc 30"/>
            <p:cNvSpPr/>
            <p:nvPr/>
          </p:nvSpPr>
          <p:spPr>
            <a:xfrm rot="17839784">
              <a:off x="776287" y="661988"/>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Arc 31"/>
            <p:cNvSpPr/>
            <p:nvPr/>
          </p:nvSpPr>
          <p:spPr>
            <a:xfrm rot="8661746">
              <a:off x="1590675" y="25527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Arc 32"/>
            <p:cNvSpPr/>
            <p:nvPr/>
          </p:nvSpPr>
          <p:spPr>
            <a:xfrm rot="11878806">
              <a:off x="533400" y="20574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34" name="Picture 33"/>
          <p:cNvPicPr>
            <a:picLocks noChangeAspect="1"/>
          </p:cNvPicPr>
          <p:nvPr/>
        </p:nvPicPr>
        <p:blipFill>
          <a:blip r:embed="rId6"/>
          <a:stretch>
            <a:fillRect/>
          </a:stretch>
        </p:blipFill>
        <p:spPr>
          <a:xfrm>
            <a:off x="106681" y="144167"/>
            <a:ext cx="8930638" cy="6569665"/>
          </a:xfrm>
          <a:prstGeom prst="rect">
            <a:avLst/>
          </a:prstGeom>
        </p:spPr>
      </p:pic>
      <p:pic>
        <p:nvPicPr>
          <p:cNvPr id="35" name="Jeopardy_Daily Doub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2578" y="5533672"/>
            <a:ext cx="812800" cy="812800"/>
          </a:xfrm>
          <a:prstGeom prst="rect">
            <a:avLst/>
          </a:prstGeom>
        </p:spPr>
      </p:pic>
    </p:spTree>
    <p:extLst>
      <p:ext uri="{BB962C8B-B14F-4D97-AF65-F5344CB8AC3E}">
        <p14:creationId xmlns:p14="http://schemas.microsoft.com/office/powerpoint/2010/main" val="32330244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4"/>
                                        </p:tgtEl>
                                        <p:attrNameLst>
                                          <p:attrName>ppt_w</p:attrName>
                                        </p:attrNameLst>
                                      </p:cBhvr>
                                      <p:tavLst>
                                        <p:tav tm="0">
                                          <p:val>
                                            <p:strVal val="ppt_w"/>
                                          </p:val>
                                        </p:tav>
                                        <p:tav tm="100000">
                                          <p:val>
                                            <p:fltVal val="0"/>
                                          </p:val>
                                        </p:tav>
                                      </p:tavLst>
                                    </p:anim>
                                    <p:anim calcmode="lin" valueType="num">
                                      <p:cBhvr>
                                        <p:cTn id="7" dur="500"/>
                                        <p:tgtEl>
                                          <p:spTgt spid="34"/>
                                        </p:tgtEl>
                                        <p:attrNameLst>
                                          <p:attrName>ppt_h</p:attrName>
                                        </p:attrNameLst>
                                      </p:cBhvr>
                                      <p:tavLst>
                                        <p:tav tm="0">
                                          <p:val>
                                            <p:strVal val="ppt_h"/>
                                          </p:val>
                                        </p:tav>
                                        <p:tav tm="100000">
                                          <p:val>
                                            <p:fltVal val="0"/>
                                          </p:val>
                                        </p:tav>
                                      </p:tavLst>
                                    </p:anim>
                                    <p:animEffect transition="out" filter="fade">
                                      <p:cBhvr>
                                        <p:cTn id="8" dur="500"/>
                                        <p:tgtEl>
                                          <p:spTgt spid="34"/>
                                        </p:tgtEl>
                                      </p:cBhvr>
                                    </p:animEffect>
                                    <p:set>
                                      <p:cBhvr>
                                        <p:cTn id="9" dur="1" fill="hold">
                                          <p:stCondLst>
                                            <p:cond delay="499"/>
                                          </p:stCondLst>
                                        </p:cTn>
                                        <p:tgtEl>
                                          <p:spTgt spid="34"/>
                                        </p:tgtEl>
                                        <p:attrNameLst>
                                          <p:attrName>style.visibility</p:attrName>
                                        </p:attrNameLst>
                                      </p:cBhvr>
                                      <p:to>
                                        <p:strVal val="hidden"/>
                                      </p:to>
                                    </p:se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2420"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Life Cycle </a:t>
            </a:r>
            <a:r>
              <a:rPr lang="en-US" sz="3500" b="1" dirty="0">
                <a:latin typeface="Century Gothic" panose="020B0502020202020204" pitchFamily="34" charset="0"/>
              </a:rPr>
              <a:t>- </a:t>
            </a:r>
            <a:r>
              <a:rPr lang="en-US" sz="3500" b="1" dirty="0" smtClean="0">
                <a:latin typeface="Century Gothic" panose="020B0502020202020204" pitchFamily="34" charset="0"/>
              </a:rPr>
              <a:t>500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9" name="TextBox 8"/>
          <p:cNvSpPr txBox="1"/>
          <p:nvPr/>
        </p:nvSpPr>
        <p:spPr>
          <a:xfrm>
            <a:off x="381000" y="6191250"/>
            <a:ext cx="7805405" cy="400110"/>
          </a:xfrm>
          <a:prstGeom prst="rect">
            <a:avLst/>
          </a:prstGeom>
          <a:noFill/>
        </p:spPr>
        <p:txBody>
          <a:bodyPr wrap="square" rtlCol="0">
            <a:spAutoFit/>
          </a:bodyPr>
          <a:lstStyle/>
          <a:p>
            <a:pPr algn="ctr"/>
            <a:r>
              <a:rPr lang="en-US" sz="2000" dirty="0" smtClean="0">
                <a:latin typeface="Century Gothic" panose="020B0502020202020204" pitchFamily="34" charset="0"/>
              </a:rPr>
              <a:t>Seed </a:t>
            </a:r>
            <a:r>
              <a:rPr lang="en-US" sz="2000" dirty="0" smtClean="0">
                <a:latin typeface="Century Gothic" panose="020B0502020202020204" pitchFamily="34" charset="0"/>
                <a:sym typeface="Wingdings" panose="05000000000000000000" pitchFamily="2" charset="2"/>
              </a:rPr>
              <a:t> Sprout  Seedling  Young Plant  Mature Plant</a:t>
            </a:r>
            <a:endParaRPr lang="en-US" sz="2000" strike="sngStrike" dirty="0">
              <a:latin typeface="Century Gothic" panose="020B0502020202020204" pitchFamily="34" charset="0"/>
            </a:endParaRPr>
          </a:p>
        </p:txBody>
      </p:sp>
      <p:sp>
        <p:nvSpPr>
          <p:cNvPr id="10" name="TextBox 9"/>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Name all 5 stages in the life cycle of a plant.</a:t>
            </a:r>
          </a:p>
        </p:txBody>
      </p:sp>
      <p:grpSp>
        <p:nvGrpSpPr>
          <p:cNvPr id="11" name="Group 10"/>
          <p:cNvGrpSpPr/>
          <p:nvPr/>
        </p:nvGrpSpPr>
        <p:grpSpPr>
          <a:xfrm>
            <a:off x="2476500" y="2228850"/>
            <a:ext cx="3686175" cy="3962400"/>
            <a:chOff x="161925" y="0"/>
            <a:chExt cx="3686175" cy="3962400"/>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5993" t="20312" r="43430" b="67188"/>
            <a:stretch/>
          </p:blipFill>
          <p:spPr bwMode="auto">
            <a:xfrm>
              <a:off x="1866900" y="0"/>
              <a:ext cx="628650" cy="990600"/>
            </a:xfrm>
            <a:prstGeom prst="rect">
              <a:avLst/>
            </a:prstGeom>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73397" t="41466" r="15384" b="41467"/>
            <a:stretch/>
          </p:blipFill>
          <p:spPr bwMode="auto">
            <a:xfrm>
              <a:off x="3181350" y="942975"/>
              <a:ext cx="666750" cy="1352550"/>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7308" t="70673" r="19710" b="10697"/>
            <a:stretch/>
          </p:blipFill>
          <p:spPr bwMode="auto">
            <a:xfrm>
              <a:off x="2609850" y="2486025"/>
              <a:ext cx="771525" cy="1476375"/>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1634" t="69832" r="65866" b="11779"/>
            <a:stretch/>
          </p:blipFill>
          <p:spPr bwMode="auto">
            <a:xfrm>
              <a:off x="1076325" y="2486025"/>
              <a:ext cx="742950" cy="1457325"/>
            </a:xfrm>
            <a:prstGeom prst="rect">
              <a:avLst/>
            </a:prstGeom>
            <a:ln>
              <a:noFill/>
            </a:ln>
            <a:extLst>
              <a:ext uri="{53640926-AAD7-44D8-BBD7-CCE9431645EC}">
                <a14:shadowObscured xmlns:a14="http://schemas.microsoft.com/office/drawing/2010/main"/>
              </a:ext>
            </a:extLst>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2981" t="39783" r="70513" b="41226"/>
            <a:stretch/>
          </p:blipFill>
          <p:spPr bwMode="auto">
            <a:xfrm>
              <a:off x="161925" y="885825"/>
              <a:ext cx="981075" cy="1504950"/>
            </a:xfrm>
            <a:prstGeom prst="rect">
              <a:avLst/>
            </a:prstGeom>
            <a:ln>
              <a:noFill/>
            </a:ln>
            <a:extLst>
              <a:ext uri="{53640926-AAD7-44D8-BBD7-CCE9431645EC}">
                <a14:shadowObscured xmlns:a14="http://schemas.microsoft.com/office/drawing/2010/main"/>
              </a:ext>
            </a:extLst>
          </p:spPr>
        </p:pic>
        <p:sp>
          <p:nvSpPr>
            <p:cNvPr id="17" name="Arc 16"/>
            <p:cNvSpPr/>
            <p:nvPr/>
          </p:nvSpPr>
          <p:spPr>
            <a:xfrm>
              <a:off x="1866900" y="504825"/>
              <a:ext cx="1438275" cy="1162050"/>
            </a:xfrm>
            <a:prstGeom prst="arc">
              <a:avLst>
                <a:gd name="adj1" fmla="val 16200000"/>
                <a:gd name="adj2" fmla="val 2101634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Arc 17"/>
            <p:cNvSpPr/>
            <p:nvPr/>
          </p:nvSpPr>
          <p:spPr>
            <a:xfrm rot="4682760">
              <a:off x="2271712" y="1852613"/>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Arc 18"/>
            <p:cNvSpPr/>
            <p:nvPr/>
          </p:nvSpPr>
          <p:spPr>
            <a:xfrm rot="17839784">
              <a:off x="776287" y="661988"/>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Arc 19"/>
            <p:cNvSpPr/>
            <p:nvPr/>
          </p:nvSpPr>
          <p:spPr>
            <a:xfrm rot="8661746">
              <a:off x="1590675" y="25527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Arc 20"/>
            <p:cNvSpPr/>
            <p:nvPr/>
          </p:nvSpPr>
          <p:spPr>
            <a:xfrm rot="11878806">
              <a:off x="533400" y="2057400"/>
              <a:ext cx="1438275" cy="1162050"/>
            </a:xfrm>
            <a:prstGeom prst="arc">
              <a:avLst>
                <a:gd name="adj1" fmla="val 16200000"/>
                <a:gd name="adj2" fmla="val 21016349"/>
              </a:avLst>
            </a:prstGeom>
            <a:noFill/>
            <a:ln w="25400" cap="flat" cmpd="sng" algn="ctr">
              <a:solidFill>
                <a:sysClr val="windowText" lastClr="00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738705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Grab Bag </a:t>
            </a:r>
            <a:r>
              <a:rPr lang="en-US" sz="4000" b="1" dirty="0">
                <a:latin typeface="Century Gothic" panose="020B0502020202020204" pitchFamily="34" charset="0"/>
              </a:rPr>
              <a:t>- </a:t>
            </a:r>
            <a:r>
              <a:rPr lang="en-US" sz="4000" b="1" dirty="0" smtClean="0">
                <a:latin typeface="Century Gothic" panose="020B0502020202020204" pitchFamily="34" charset="0"/>
              </a:rPr>
              <a:t>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When is your science test?</a:t>
            </a:r>
          </a:p>
        </p:txBody>
      </p:sp>
    </p:spTree>
    <p:extLst>
      <p:ext uri="{BB962C8B-B14F-4D97-AF65-F5344CB8AC3E}">
        <p14:creationId xmlns:p14="http://schemas.microsoft.com/office/powerpoint/2010/main" val="3754718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Grab Bag - 100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84995"/>
          </a:xfrm>
          <a:prstGeom prst="rect">
            <a:avLst/>
          </a:prstGeom>
          <a:noFill/>
        </p:spPr>
        <p:txBody>
          <a:bodyPr wrap="square" rtlCol="0">
            <a:spAutoFit/>
          </a:bodyPr>
          <a:lstStyle/>
          <a:p>
            <a:r>
              <a:rPr lang="en-US" sz="2800" dirty="0">
                <a:latin typeface="Century Gothic" panose="020B0502020202020204" pitchFamily="34" charset="0"/>
              </a:rPr>
              <a:t>When is your science test</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Wednesday, May 25th</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43171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Grab Bag </a:t>
            </a:r>
            <a:r>
              <a:rPr lang="en-US" sz="4000" b="1" dirty="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is the name of this type of plant?</a:t>
            </a:r>
          </a:p>
        </p:txBody>
      </p:sp>
      <p:pic>
        <p:nvPicPr>
          <p:cNvPr id="1026" name="Picture 2" descr="https://orchidflowers.files.wordpress.com/2011/02/sunflow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291" y="2362201"/>
            <a:ext cx="4322618" cy="32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208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Grab Bag - 200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7" name="TextBox 6"/>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is the name of this type of plant?</a:t>
            </a:r>
          </a:p>
        </p:txBody>
      </p:sp>
      <p:pic>
        <p:nvPicPr>
          <p:cNvPr id="8" name="Picture 2" descr="https://orchidflowers.files.wordpress.com/2011/02/sunflow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291" y="2362201"/>
            <a:ext cx="4322618" cy="32419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58291" y="6021548"/>
            <a:ext cx="4322618" cy="523220"/>
          </a:xfrm>
          <a:prstGeom prst="rect">
            <a:avLst/>
          </a:prstGeom>
          <a:noFill/>
        </p:spPr>
        <p:txBody>
          <a:bodyPr wrap="square" rtlCol="0">
            <a:spAutoFit/>
          </a:bodyPr>
          <a:lstStyle/>
          <a:p>
            <a:pPr algn="ctr"/>
            <a:r>
              <a:rPr lang="en-US" sz="2800" dirty="0" smtClean="0">
                <a:latin typeface="Century Gothic" panose="020B0502020202020204" pitchFamily="34" charset="0"/>
              </a:rPr>
              <a:t>Sunflower</a:t>
            </a:r>
            <a:endParaRPr lang="en-US" sz="2800" dirty="0">
              <a:latin typeface="Century Gothic" panose="020B0502020202020204" pitchFamily="34" charset="0"/>
            </a:endParaRPr>
          </a:p>
        </p:txBody>
      </p:sp>
    </p:spTree>
    <p:extLst>
      <p:ext uri="{BB962C8B-B14F-4D97-AF65-F5344CB8AC3E}">
        <p14:creationId xmlns:p14="http://schemas.microsoft.com/office/powerpoint/2010/main" val="1078584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Grab Bag - </a:t>
            </a:r>
            <a:r>
              <a:rPr lang="en-US" sz="4000" b="1" dirty="0">
                <a:latin typeface="Century Gothic" panose="020B0502020202020204" pitchFamily="34" charset="0"/>
              </a:rPr>
              <a:t>300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Describe what the young plant from this parent plant would look like:</a:t>
            </a:r>
          </a:p>
        </p:txBody>
      </p:sp>
      <p:pic>
        <p:nvPicPr>
          <p:cNvPr id="2050" name="Picture 2" descr="http://www.thetoddanderinfavoritefive.com/wp/wp-content/uploads/2012/08/growing-a-pumpkin-IN-a-pumpk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343" y="2694494"/>
            <a:ext cx="4411314" cy="312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948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Grab Bag - 300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7" name="TextBox 6"/>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Describe what the young plant from this parent plant would look like:</a:t>
            </a:r>
          </a:p>
        </p:txBody>
      </p:sp>
      <p:pic>
        <p:nvPicPr>
          <p:cNvPr id="8" name="Picture 2" descr="http://www.thetoddanderinfavoritefive.com/wp/wp-content/uploads/2012/08/growing-a-pumpkin-IN-a-pumpk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343" y="2694494"/>
            <a:ext cx="4411314" cy="31239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03417" y="6040256"/>
            <a:ext cx="5337165" cy="523220"/>
          </a:xfrm>
          <a:prstGeom prst="rect">
            <a:avLst/>
          </a:prstGeom>
          <a:noFill/>
        </p:spPr>
        <p:txBody>
          <a:bodyPr wrap="square" rtlCol="0">
            <a:spAutoFit/>
          </a:bodyPr>
          <a:lstStyle/>
          <a:p>
            <a:pPr algn="ctr"/>
            <a:r>
              <a:rPr lang="en-US" sz="2800" dirty="0" smtClean="0">
                <a:latin typeface="Century Gothic" panose="020B0502020202020204" pitchFamily="34" charset="0"/>
              </a:rPr>
              <a:t>Big leaves, orange, pumpkins</a:t>
            </a:r>
            <a:endParaRPr lang="en-US" sz="2800" dirty="0">
              <a:latin typeface="Century Gothic" panose="020B0502020202020204" pitchFamily="34" charset="0"/>
            </a:endParaRPr>
          </a:p>
        </p:txBody>
      </p:sp>
    </p:spTree>
    <p:extLst>
      <p:ext uri="{BB962C8B-B14F-4D97-AF65-F5344CB8AC3E}">
        <p14:creationId xmlns:p14="http://schemas.microsoft.com/office/powerpoint/2010/main" val="3389110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Grab Bag </a:t>
            </a:r>
            <a:r>
              <a:rPr lang="en-US" sz="4000" b="1" dirty="0">
                <a:latin typeface="Century Gothic" panose="020B0502020202020204" pitchFamily="34" charset="0"/>
              </a:rPr>
              <a:t>-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is a reason a plant may not grow?</a:t>
            </a:r>
            <a:endParaRPr lang="en-US" sz="2800" dirty="0">
              <a:latin typeface="Century Gothic" panose="020B0502020202020204" pitchFamily="34" charset="0"/>
            </a:endParaRPr>
          </a:p>
        </p:txBody>
      </p:sp>
    </p:spTree>
    <p:extLst>
      <p:ext uri="{BB962C8B-B14F-4D97-AF65-F5344CB8AC3E}">
        <p14:creationId xmlns:p14="http://schemas.microsoft.com/office/powerpoint/2010/main" val="34816423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Plant Needs </a:t>
            </a:r>
            <a:r>
              <a:rPr lang="en-US" sz="4000" b="1" dirty="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539430"/>
          </a:xfrm>
          <a:prstGeom prst="rect">
            <a:avLst/>
          </a:prstGeom>
          <a:noFill/>
        </p:spPr>
        <p:txBody>
          <a:bodyPr wrap="square" rtlCol="0">
            <a:spAutoFit/>
          </a:bodyPr>
          <a:lstStyle/>
          <a:p>
            <a:r>
              <a:rPr lang="en-US" sz="2800" dirty="0" smtClean="0">
                <a:latin typeface="Century Gothic" panose="020B0502020202020204" pitchFamily="34" charset="0"/>
              </a:rPr>
              <a:t>Which of the following are NOT needs of a plant?</a:t>
            </a:r>
          </a:p>
          <a:p>
            <a:endParaRPr lang="en-US" sz="2800" dirty="0">
              <a:latin typeface="Century Gothic" panose="020B0502020202020204" pitchFamily="34" charset="0"/>
            </a:endParaRPr>
          </a:p>
          <a:p>
            <a:pPr marL="457200" indent="-457200">
              <a:buFontTx/>
              <a:buChar char="-"/>
            </a:pPr>
            <a:r>
              <a:rPr lang="en-US" sz="2800" dirty="0" smtClean="0">
                <a:latin typeface="Century Gothic" panose="020B0502020202020204" pitchFamily="34" charset="0"/>
              </a:rPr>
              <a:t>Air</a:t>
            </a:r>
          </a:p>
          <a:p>
            <a:pPr marL="457200" indent="-457200">
              <a:buFontTx/>
              <a:buChar char="-"/>
            </a:pPr>
            <a:r>
              <a:rPr lang="en-US" sz="2800" dirty="0" smtClean="0">
                <a:latin typeface="Century Gothic" panose="020B0502020202020204" pitchFamily="34" charset="0"/>
              </a:rPr>
              <a:t>Buds</a:t>
            </a:r>
          </a:p>
          <a:p>
            <a:pPr marL="457200" indent="-457200">
              <a:buFontTx/>
              <a:buChar char="-"/>
            </a:pPr>
            <a:r>
              <a:rPr lang="en-US" sz="2800" dirty="0" smtClean="0">
                <a:latin typeface="Century Gothic" panose="020B0502020202020204" pitchFamily="34" charset="0"/>
              </a:rPr>
              <a:t>Leaf</a:t>
            </a:r>
          </a:p>
          <a:p>
            <a:pPr marL="457200" indent="-457200">
              <a:buFontTx/>
              <a:buChar char="-"/>
            </a:pPr>
            <a:r>
              <a:rPr lang="en-US" sz="2800" dirty="0" smtClean="0">
                <a:latin typeface="Century Gothic" panose="020B0502020202020204" pitchFamily="34" charset="0"/>
              </a:rPr>
              <a:t>Space</a:t>
            </a:r>
          </a:p>
          <a:p>
            <a:pPr marL="457200" indent="-457200">
              <a:buFontTx/>
              <a:buChar char="-"/>
            </a:pPr>
            <a:r>
              <a:rPr lang="en-US" sz="2800" dirty="0" smtClean="0">
                <a:latin typeface="Century Gothic" panose="020B0502020202020204" pitchFamily="34" charset="0"/>
              </a:rPr>
              <a:t>Roots</a:t>
            </a: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Grab Bag - 400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7" name="TextBox 6"/>
          <p:cNvSpPr txBox="1"/>
          <p:nvPr/>
        </p:nvSpPr>
        <p:spPr>
          <a:xfrm>
            <a:off x="457200" y="1740387"/>
            <a:ext cx="8229600" cy="3108543"/>
          </a:xfrm>
          <a:prstGeom prst="rect">
            <a:avLst/>
          </a:prstGeom>
          <a:noFill/>
        </p:spPr>
        <p:txBody>
          <a:bodyPr wrap="square" rtlCol="0">
            <a:spAutoFit/>
          </a:bodyPr>
          <a:lstStyle/>
          <a:p>
            <a:r>
              <a:rPr lang="en-US" sz="2800" dirty="0" smtClean="0">
                <a:latin typeface="Century Gothic" panose="020B0502020202020204" pitchFamily="34" charset="0"/>
              </a:rPr>
              <a:t>What is a reason a plant may not grow?</a:t>
            </a:r>
          </a:p>
          <a:p>
            <a:endParaRPr lang="en-US" sz="2800" dirty="0">
              <a:latin typeface="Century Gothic" panose="020B0502020202020204" pitchFamily="34" charset="0"/>
            </a:endParaRPr>
          </a:p>
          <a:p>
            <a:endParaRPr lang="en-US" sz="2800" dirty="0" smtClean="0">
              <a:latin typeface="Century Gothic" panose="020B0502020202020204" pitchFamily="34" charset="0"/>
            </a:endParaRPr>
          </a:p>
          <a:p>
            <a:pPr marL="457200" indent="-457200">
              <a:buFontTx/>
              <a:buChar char="-"/>
            </a:pPr>
            <a:r>
              <a:rPr lang="en-US" sz="2800" dirty="0" smtClean="0">
                <a:latin typeface="Century Gothic" panose="020B0502020202020204" pitchFamily="34" charset="0"/>
              </a:rPr>
              <a:t>Does not have all of the 5 needs</a:t>
            </a:r>
          </a:p>
          <a:p>
            <a:pPr marL="457200" indent="-457200">
              <a:buFontTx/>
              <a:buChar char="-"/>
            </a:pPr>
            <a:r>
              <a:rPr lang="en-US" sz="2800" dirty="0" smtClean="0">
                <a:latin typeface="Century Gothic" panose="020B0502020202020204" pitchFamily="34" charset="0"/>
              </a:rPr>
              <a:t>Being pulled out of the ground</a:t>
            </a:r>
          </a:p>
          <a:p>
            <a:pPr marL="457200" indent="-457200">
              <a:buFontTx/>
              <a:buChar char="-"/>
            </a:pPr>
            <a:r>
              <a:rPr lang="en-US" sz="2800" dirty="0" smtClean="0">
                <a:latin typeface="Century Gothic" panose="020B0502020202020204" pitchFamily="34" charset="0"/>
              </a:rPr>
              <a:t>Being stepped on</a:t>
            </a:r>
          </a:p>
          <a:p>
            <a:pPr marL="457200" indent="-457200">
              <a:buFontTx/>
              <a:buChar char="-"/>
            </a:pPr>
            <a:r>
              <a:rPr lang="en-US" sz="2800" dirty="0" smtClean="0">
                <a:latin typeface="Century Gothic" panose="020B0502020202020204" pitchFamily="34" charset="0"/>
              </a:rPr>
              <a:t>Pollution</a:t>
            </a:r>
            <a:endParaRPr lang="en-US" sz="2800" dirty="0">
              <a:latin typeface="Century Gothic" panose="020B0502020202020204" pitchFamily="34" charset="0"/>
            </a:endParaRPr>
          </a:p>
        </p:txBody>
      </p:sp>
    </p:spTree>
    <p:extLst>
      <p:ext uri="{BB962C8B-B14F-4D97-AF65-F5344CB8AC3E}">
        <p14:creationId xmlns:p14="http://schemas.microsoft.com/office/powerpoint/2010/main" val="456952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Grab Bag </a:t>
            </a:r>
            <a:r>
              <a:rPr lang="en-US" sz="4000" b="1" dirty="0">
                <a:latin typeface="Century Gothic" panose="020B0502020202020204" pitchFamily="34" charset="0"/>
              </a:rPr>
              <a:t>-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457200" y="1740387"/>
            <a:ext cx="8229600" cy="3108543"/>
          </a:xfrm>
          <a:prstGeom prst="rect">
            <a:avLst/>
          </a:prstGeom>
          <a:noFill/>
        </p:spPr>
        <p:txBody>
          <a:bodyPr wrap="square" rtlCol="0">
            <a:spAutoFit/>
          </a:bodyPr>
          <a:lstStyle/>
          <a:p>
            <a:r>
              <a:rPr lang="en-US" sz="2800" dirty="0" smtClean="0">
                <a:latin typeface="Century Gothic" panose="020B0502020202020204" pitchFamily="34" charset="0"/>
              </a:rPr>
              <a:t>What would be the best place to plant a seed?</a:t>
            </a:r>
          </a:p>
          <a:p>
            <a:endParaRPr lang="en-US" sz="2800" dirty="0">
              <a:latin typeface="Century Gothic" panose="020B0502020202020204" pitchFamily="34" charset="0"/>
            </a:endParaRPr>
          </a:p>
          <a:p>
            <a:endParaRPr lang="en-US" sz="2800" dirty="0" smtClean="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A busy sidewalk</a:t>
            </a:r>
          </a:p>
          <a:p>
            <a:pPr marL="514350" indent="-514350">
              <a:buAutoNum type="alphaUcPeriod"/>
            </a:pPr>
            <a:r>
              <a:rPr lang="en-US" sz="2800" dirty="0" smtClean="0">
                <a:latin typeface="Century Gothic" panose="020B0502020202020204" pitchFamily="34" charset="0"/>
              </a:rPr>
              <a:t>Next to your porch</a:t>
            </a:r>
          </a:p>
          <a:p>
            <a:pPr marL="514350" indent="-514350">
              <a:buAutoNum type="alphaUcPeriod"/>
            </a:pPr>
            <a:r>
              <a:rPr lang="en-US" sz="2800" dirty="0" smtClean="0">
                <a:latin typeface="Century Gothic" panose="020B0502020202020204" pitchFamily="34" charset="0"/>
              </a:rPr>
              <a:t>In the sand</a:t>
            </a:r>
          </a:p>
        </p:txBody>
      </p:sp>
    </p:spTree>
    <p:extLst>
      <p:ext uri="{BB962C8B-B14F-4D97-AF65-F5344CB8AC3E}">
        <p14:creationId xmlns:p14="http://schemas.microsoft.com/office/powerpoint/2010/main" val="35211977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Grab Bag - 500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7" name="TextBox 6"/>
          <p:cNvSpPr txBox="1"/>
          <p:nvPr/>
        </p:nvSpPr>
        <p:spPr>
          <a:xfrm>
            <a:off x="457200" y="1740387"/>
            <a:ext cx="8229600" cy="3108543"/>
          </a:xfrm>
          <a:prstGeom prst="rect">
            <a:avLst/>
          </a:prstGeom>
          <a:noFill/>
        </p:spPr>
        <p:txBody>
          <a:bodyPr wrap="square" rtlCol="0">
            <a:spAutoFit/>
          </a:bodyPr>
          <a:lstStyle/>
          <a:p>
            <a:r>
              <a:rPr lang="en-US" sz="2800" dirty="0">
                <a:latin typeface="Century Gothic" panose="020B0502020202020204" pitchFamily="34" charset="0"/>
              </a:rPr>
              <a:t>What would be the best place to plant a seed?</a:t>
            </a:r>
          </a:p>
          <a:p>
            <a:endParaRPr lang="en-US" sz="2800" dirty="0">
              <a:latin typeface="Century Gothic" panose="020B0502020202020204" pitchFamily="34" charset="0"/>
            </a:endParaRP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A busy sidewalk</a:t>
            </a:r>
          </a:p>
          <a:p>
            <a:pPr marL="514350" indent="-514350">
              <a:buAutoNum type="alphaUcPeriod"/>
            </a:pPr>
            <a:r>
              <a:rPr lang="en-US" sz="2800" dirty="0">
                <a:latin typeface="Century Gothic" panose="020B0502020202020204" pitchFamily="34" charset="0"/>
              </a:rPr>
              <a:t>Next to your porch</a:t>
            </a:r>
          </a:p>
          <a:p>
            <a:pPr marL="514350" indent="-514350">
              <a:buAutoNum type="alphaUcPeriod"/>
            </a:pPr>
            <a:r>
              <a:rPr lang="en-US" sz="2800" strike="sngStrike" dirty="0">
                <a:latin typeface="Century Gothic" panose="020B0502020202020204" pitchFamily="34" charset="0"/>
              </a:rPr>
              <a:t>In the </a:t>
            </a:r>
            <a:r>
              <a:rPr lang="en-US" sz="2800" strike="sngStrike" dirty="0" smtClean="0">
                <a:latin typeface="Century Gothic" panose="020B0502020202020204" pitchFamily="34" charset="0"/>
              </a:rPr>
              <a:t>sand</a:t>
            </a:r>
            <a:endParaRPr lang="en-US" sz="2800" strike="sngStrike" dirty="0">
              <a:latin typeface="Century Gothic" panose="020B0502020202020204" pitchFamily="34" charset="0"/>
            </a:endParaRPr>
          </a:p>
        </p:txBody>
      </p:sp>
    </p:spTree>
    <p:extLst>
      <p:ext uri="{BB962C8B-B14F-4D97-AF65-F5344CB8AC3E}">
        <p14:creationId xmlns:p14="http://schemas.microsoft.com/office/powerpoint/2010/main" val="4281940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Century Gothic" panose="020B0502020202020204" pitchFamily="34" charset="0"/>
              </a:rPr>
              <a:t>FINAL JEOPARDY</a:t>
            </a:r>
            <a:endParaRPr lang="en-US" sz="6000" b="1" dirty="0">
              <a:latin typeface="Century Gothic" panose="020B0502020202020204" pitchFamily="34" charset="0"/>
            </a:endParaRPr>
          </a:p>
        </p:txBody>
      </p:sp>
      <p:sp>
        <p:nvSpPr>
          <p:cNvPr id="4" name="TextBox 3"/>
          <p:cNvSpPr txBox="1"/>
          <p:nvPr/>
        </p:nvSpPr>
        <p:spPr>
          <a:xfrm>
            <a:off x="2173310" y="2740513"/>
            <a:ext cx="4809330" cy="461665"/>
          </a:xfrm>
          <a:prstGeom prst="rect">
            <a:avLst/>
          </a:prstGeom>
          <a:noFill/>
        </p:spPr>
        <p:txBody>
          <a:bodyPr wrap="none" rtlCol="0">
            <a:spAutoFit/>
          </a:bodyPr>
          <a:lstStyle/>
          <a:p>
            <a:pPr algn="ctr"/>
            <a:r>
              <a:rPr lang="en-US" sz="2400" dirty="0" smtClean="0">
                <a:latin typeface="Century Gothic" panose="020B0502020202020204" pitchFamily="34" charset="0"/>
              </a:rPr>
              <a:t>CATEGORY:  Jobs of Plant Parts</a:t>
            </a:r>
            <a:endParaRPr lang="en-US" sz="2400" dirty="0">
              <a:latin typeface="Century Gothic" panose="020B0502020202020204" pitchFamily="34" charset="0"/>
            </a:endParaRPr>
          </a:p>
        </p:txBody>
      </p:sp>
      <p:sp>
        <p:nvSpPr>
          <p:cNvPr id="7" name="Frame 6"/>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92637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Century Gothic" panose="020B0502020202020204" pitchFamily="34" charset="0"/>
              </a:rPr>
              <a:t>FINAL JEOPARDY</a:t>
            </a:r>
            <a:endParaRPr lang="en-US" sz="54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Jeopardy (Think 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0867" y="5915377"/>
            <a:ext cx="812800" cy="812800"/>
          </a:xfrm>
          <a:prstGeom prst="rect">
            <a:avLst/>
          </a:prstGeom>
        </p:spPr>
      </p:pic>
      <p:sp>
        <p:nvSpPr>
          <p:cNvPr id="7" name="TextBox 6"/>
          <p:cNvSpPr txBox="1"/>
          <p:nvPr/>
        </p:nvSpPr>
        <p:spPr>
          <a:xfrm>
            <a:off x="457200" y="1263333"/>
            <a:ext cx="8229600" cy="1384995"/>
          </a:xfrm>
          <a:prstGeom prst="rect">
            <a:avLst/>
          </a:prstGeom>
          <a:noFill/>
        </p:spPr>
        <p:txBody>
          <a:bodyPr wrap="square" rtlCol="0">
            <a:spAutoFit/>
          </a:bodyPr>
          <a:lstStyle/>
          <a:p>
            <a:r>
              <a:rPr lang="en-US" sz="2800" dirty="0" smtClean="0">
                <a:latin typeface="Century Gothic" panose="020B0502020202020204" pitchFamily="34" charset="0"/>
              </a:rPr>
              <a:t>Use what you know about the parts of a plant to say what is going to happen to the flowers and explain why.</a:t>
            </a:r>
            <a:endParaRPr lang="en-US" sz="2800" dirty="0">
              <a:latin typeface="Century Gothic" panose="020B0502020202020204" pitchFamily="34" charset="0"/>
            </a:endParaRPr>
          </a:p>
        </p:txBody>
      </p:sp>
      <p:pic>
        <p:nvPicPr>
          <p:cNvPr id="6148" name="Picture 4" descr="https://s-media-cache-ak0.pinimg.com/736x/28/06/b0/2806b0bcac8bd87807443484934969a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912" y="2671399"/>
            <a:ext cx="3250176" cy="378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2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Century Gothic" panose="020B0502020202020204" pitchFamily="34" charset="0"/>
              </a:rPr>
              <a:t>FINAL JEOPARDY</a:t>
            </a:r>
            <a:endParaRPr lang="en-US" sz="54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457200" y="5272479"/>
            <a:ext cx="8229600" cy="1384995"/>
          </a:xfrm>
          <a:prstGeom prst="rect">
            <a:avLst/>
          </a:prstGeom>
          <a:noFill/>
        </p:spPr>
        <p:txBody>
          <a:bodyPr wrap="square" rtlCol="0">
            <a:spAutoFit/>
          </a:bodyPr>
          <a:lstStyle/>
          <a:p>
            <a:pPr algn="ctr"/>
            <a:r>
              <a:rPr lang="en-US" sz="2800" dirty="0" smtClean="0">
                <a:latin typeface="Century Gothic" panose="020B0502020202020204" pitchFamily="34" charset="0"/>
              </a:rPr>
              <a:t>The stem of the flower sucked up</a:t>
            </a:r>
          </a:p>
          <a:p>
            <a:pPr algn="ctr"/>
            <a:r>
              <a:rPr lang="en-US" sz="2800" dirty="0" smtClean="0">
                <a:latin typeface="Century Gothic" panose="020B0502020202020204" pitchFamily="34" charset="0"/>
              </a:rPr>
              <a:t>the colored water in the glass and</a:t>
            </a:r>
          </a:p>
          <a:p>
            <a:pPr algn="ctr"/>
            <a:r>
              <a:rPr lang="en-US" sz="2800" dirty="0" smtClean="0">
                <a:latin typeface="Century Gothic" panose="020B0502020202020204" pitchFamily="34" charset="0"/>
              </a:rPr>
              <a:t>transferred it to the flower.</a:t>
            </a:r>
            <a:endParaRPr lang="en-US" sz="2800" dirty="0">
              <a:latin typeface="Century Gothic" panose="020B0502020202020204" pitchFamily="34" charset="0"/>
            </a:endParaRPr>
          </a:p>
        </p:txBody>
      </p:sp>
      <p:pic>
        <p:nvPicPr>
          <p:cNvPr id="7170" name="Picture 2" descr="https://s-media-cache-ak0.pinimg.com/736x/ca/49/5b/ca495b5406041916dabd40f53cce5b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564" y="1332743"/>
            <a:ext cx="2964872" cy="393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452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Plant Needs </a:t>
            </a:r>
            <a:r>
              <a:rPr lang="en-US" sz="4000" b="1" dirty="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Which of the following are NOT needs of a plant?</a:t>
            </a:r>
          </a:p>
          <a:p>
            <a:endParaRPr lang="en-US" sz="2800" dirty="0">
              <a:latin typeface="Century Gothic" panose="020B0502020202020204" pitchFamily="34" charset="0"/>
            </a:endParaRPr>
          </a:p>
          <a:p>
            <a:pPr marL="457200" indent="-457200">
              <a:buFontTx/>
              <a:buChar char="-"/>
            </a:pPr>
            <a:r>
              <a:rPr lang="en-US" sz="2800" dirty="0" smtClean="0">
                <a:latin typeface="Century Gothic" panose="020B0502020202020204" pitchFamily="34" charset="0"/>
              </a:rPr>
              <a:t>Air </a:t>
            </a:r>
            <a:r>
              <a:rPr lang="en-US" sz="1600" dirty="0" smtClean="0">
                <a:latin typeface="Century Gothic" panose="020B0502020202020204" pitchFamily="34" charset="0"/>
              </a:rPr>
              <a:t>(need of a plant)</a:t>
            </a:r>
            <a:endParaRPr lang="en-US" sz="1600" dirty="0">
              <a:latin typeface="Century Gothic" panose="020B0502020202020204" pitchFamily="34" charset="0"/>
            </a:endParaRPr>
          </a:p>
          <a:p>
            <a:pPr marL="457200" indent="-457200">
              <a:buFontTx/>
              <a:buChar char="-"/>
            </a:pPr>
            <a:r>
              <a:rPr lang="en-US" sz="2800" dirty="0">
                <a:solidFill>
                  <a:schemeClr val="accent6">
                    <a:lumMod val="75000"/>
                  </a:schemeClr>
                </a:solidFill>
                <a:latin typeface="Century Gothic" panose="020B0502020202020204" pitchFamily="34" charset="0"/>
              </a:rPr>
              <a:t>Buds</a:t>
            </a:r>
          </a:p>
          <a:p>
            <a:pPr marL="457200" indent="-457200">
              <a:buFontTx/>
              <a:buChar char="-"/>
            </a:pPr>
            <a:r>
              <a:rPr lang="en-US" sz="2800" dirty="0">
                <a:solidFill>
                  <a:schemeClr val="accent6">
                    <a:lumMod val="75000"/>
                  </a:schemeClr>
                </a:solidFill>
                <a:latin typeface="Century Gothic" panose="020B0502020202020204" pitchFamily="34" charset="0"/>
              </a:rPr>
              <a:t>Leaf</a:t>
            </a:r>
          </a:p>
          <a:p>
            <a:pPr marL="457200" indent="-457200">
              <a:buFontTx/>
              <a:buChar char="-"/>
            </a:pPr>
            <a:r>
              <a:rPr lang="en-US" sz="2800" dirty="0" smtClean="0">
                <a:latin typeface="Century Gothic" panose="020B0502020202020204" pitchFamily="34" charset="0"/>
              </a:rPr>
              <a:t>Space </a:t>
            </a:r>
            <a:r>
              <a:rPr lang="en-US" sz="1600" dirty="0">
                <a:latin typeface="Century Gothic" panose="020B0502020202020204" pitchFamily="34" charset="0"/>
              </a:rPr>
              <a:t>(need of a plant</a:t>
            </a:r>
            <a:r>
              <a:rPr lang="en-US" sz="1600" dirty="0" smtClean="0">
                <a:latin typeface="Century Gothic" panose="020B0502020202020204" pitchFamily="34" charset="0"/>
              </a:rPr>
              <a:t>)</a:t>
            </a:r>
            <a:endParaRPr lang="en-US" sz="1600" dirty="0">
              <a:latin typeface="Century Gothic" panose="020B0502020202020204" pitchFamily="34" charset="0"/>
            </a:endParaRPr>
          </a:p>
          <a:p>
            <a:pPr marL="457200" indent="-457200">
              <a:buFontTx/>
              <a:buChar char="-"/>
            </a:pPr>
            <a:r>
              <a:rPr lang="en-US" sz="2800" dirty="0">
                <a:solidFill>
                  <a:schemeClr val="accent6">
                    <a:lumMod val="75000"/>
                  </a:schemeClr>
                </a:solidFill>
                <a:latin typeface="Century Gothic" panose="020B0502020202020204" pitchFamily="34" charset="0"/>
              </a:rPr>
              <a:t>Roots</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Plant Needs </a:t>
            </a:r>
            <a:r>
              <a:rPr lang="en-US" sz="4000" b="1" dirty="0">
                <a:latin typeface="Century Gothic" panose="020B0502020202020204" pitchFamily="34" charset="0"/>
              </a:rPr>
              <a:t>-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401205"/>
          </a:xfrm>
          <a:prstGeom prst="rect">
            <a:avLst/>
          </a:prstGeom>
          <a:noFill/>
        </p:spPr>
        <p:txBody>
          <a:bodyPr wrap="square" rtlCol="0">
            <a:spAutoFit/>
          </a:bodyPr>
          <a:lstStyle/>
          <a:p>
            <a:r>
              <a:rPr lang="en-US" sz="2800" dirty="0" smtClean="0">
                <a:latin typeface="Century Gothic" panose="020B0502020202020204" pitchFamily="34" charset="0"/>
              </a:rPr>
              <a:t>Unscramble the letters to name three plant needs.</a:t>
            </a: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smtClean="0">
              <a:latin typeface="Century Gothic" panose="020B0502020202020204" pitchFamily="34" charset="0"/>
            </a:endParaRPr>
          </a:p>
          <a:p>
            <a:pPr algn="ctr"/>
            <a:r>
              <a:rPr lang="en-US" sz="2800" dirty="0" smtClean="0">
                <a:latin typeface="Century Gothic" panose="020B0502020202020204" pitchFamily="34" charset="0"/>
              </a:rPr>
              <a:t>E P A C S </a:t>
            </a:r>
          </a:p>
          <a:p>
            <a:pPr algn="ctr"/>
            <a:endParaRPr lang="en-US" sz="2800" dirty="0">
              <a:latin typeface="Century Gothic" panose="020B0502020202020204" pitchFamily="34" charset="0"/>
            </a:endParaRPr>
          </a:p>
          <a:p>
            <a:pPr algn="ctr"/>
            <a:r>
              <a:rPr lang="en-US" sz="2800" dirty="0" smtClean="0">
                <a:latin typeface="Century Gothic" panose="020B0502020202020204" pitchFamily="34" charset="0"/>
              </a:rPr>
              <a:t>R A I</a:t>
            </a:r>
          </a:p>
          <a:p>
            <a:pPr algn="ctr"/>
            <a:endParaRPr lang="en-US" sz="2800" dirty="0">
              <a:latin typeface="Century Gothic" panose="020B0502020202020204" pitchFamily="34" charset="0"/>
            </a:endParaRPr>
          </a:p>
          <a:p>
            <a:pPr algn="ctr"/>
            <a:r>
              <a:rPr lang="en-US" sz="2800" dirty="0" smtClean="0">
                <a:latin typeface="Century Gothic" panose="020B0502020202020204" pitchFamily="34" charset="0"/>
              </a:rPr>
              <a:t>R I T </a:t>
            </a:r>
            <a:r>
              <a:rPr lang="en-US" sz="2800" dirty="0" err="1" smtClean="0">
                <a:latin typeface="Century Gothic" panose="020B0502020202020204" pitchFamily="34" charset="0"/>
              </a:rPr>
              <a:t>T</a:t>
            </a:r>
            <a:r>
              <a:rPr lang="en-US" sz="2800" dirty="0" smtClean="0">
                <a:latin typeface="Century Gothic" panose="020B0502020202020204" pitchFamily="34" charset="0"/>
              </a:rPr>
              <a:t> N </a:t>
            </a:r>
            <a:r>
              <a:rPr lang="en-US" sz="2800" dirty="0" err="1" smtClean="0">
                <a:latin typeface="Century Gothic" panose="020B0502020202020204" pitchFamily="34" charset="0"/>
              </a:rPr>
              <a:t>N</a:t>
            </a:r>
            <a:r>
              <a:rPr lang="en-US" sz="2800" dirty="0" smtClean="0">
                <a:latin typeface="Century Gothic" panose="020B0502020202020204" pitchFamily="34" charset="0"/>
              </a:rPr>
              <a:t> E U S</a:t>
            </a: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Plant Needs </a:t>
            </a:r>
            <a:r>
              <a:rPr lang="en-US" sz="4000" b="1" dirty="0">
                <a:latin typeface="Century Gothic" panose="020B0502020202020204" pitchFamily="34" charset="0"/>
              </a:rPr>
              <a:t>-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4401205"/>
          </a:xfrm>
          <a:prstGeom prst="rect">
            <a:avLst/>
          </a:prstGeom>
          <a:noFill/>
        </p:spPr>
        <p:txBody>
          <a:bodyPr wrap="square" rtlCol="0">
            <a:spAutoFit/>
          </a:bodyPr>
          <a:lstStyle/>
          <a:p>
            <a:r>
              <a:rPr lang="en-US" sz="2800" dirty="0">
                <a:latin typeface="Century Gothic" panose="020B0502020202020204" pitchFamily="34" charset="0"/>
              </a:rPr>
              <a:t>Unscramble the letters to name three plant needs.</a:t>
            </a: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pPr algn="ctr"/>
            <a:r>
              <a:rPr lang="en-US" sz="2800" dirty="0" smtClean="0">
                <a:latin typeface="Century Gothic" panose="020B0502020202020204" pitchFamily="34" charset="0"/>
              </a:rPr>
              <a:t>S P A C E</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p>
            <a:pPr algn="ctr"/>
            <a:r>
              <a:rPr lang="en-US" sz="2800" dirty="0" smtClean="0">
                <a:latin typeface="Century Gothic" panose="020B0502020202020204" pitchFamily="34" charset="0"/>
              </a:rPr>
              <a:t>A I R</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p>
            <a:pPr algn="ctr"/>
            <a:r>
              <a:rPr lang="en-US" sz="2800" dirty="0" smtClean="0">
                <a:latin typeface="Century Gothic" panose="020B0502020202020204" pitchFamily="34" charset="0"/>
              </a:rPr>
              <a:t>N U T R </a:t>
            </a:r>
            <a:r>
              <a:rPr lang="en-US" sz="2800" dirty="0">
                <a:latin typeface="Century Gothic" panose="020B0502020202020204" pitchFamily="34" charset="0"/>
              </a:rPr>
              <a:t>I </a:t>
            </a:r>
            <a:r>
              <a:rPr lang="en-US" sz="2800" dirty="0" smtClean="0">
                <a:latin typeface="Century Gothic" panose="020B0502020202020204" pitchFamily="34" charset="0"/>
              </a:rPr>
              <a:t> E N T S</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Plant Needs </a:t>
            </a:r>
            <a:r>
              <a:rPr lang="en-US" sz="4000" b="1" dirty="0">
                <a:latin typeface="Century Gothic" panose="020B0502020202020204" pitchFamily="34" charset="0"/>
              </a:rPr>
              <a:t>-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a:latin typeface="Century Gothic" panose="020B0502020202020204" pitchFamily="34" charset="0"/>
              </a:rPr>
              <a:t>Name all 5 things plants need to survive</a:t>
            </a:r>
            <a:r>
              <a:rPr lang="en-US" sz="2800" dirty="0" smtClean="0">
                <a:latin typeface="Century Gothic" panose="020B0502020202020204" pitchFamily="34" charset="0"/>
              </a:rPr>
              <a:t>:</a:t>
            </a:r>
            <a:endParaRPr lang="en-US" sz="2800" dirty="0">
              <a:latin typeface="Century Gothic" panose="020B0502020202020204" pitchFamily="34" charset="0"/>
            </a:endParaRP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500"/>
      </a:hlink>
      <a:folHlink>
        <a:srgbClr val="AF9D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2616</TotalTime>
  <Words>1252</Words>
  <Application>Microsoft Office PowerPoint</Application>
  <PresentationFormat>On-screen Show (4:3)</PresentationFormat>
  <Paragraphs>273</Paragraphs>
  <Slides>55</Slides>
  <Notes>3</Notes>
  <HiddenSlides>0</HiddenSlides>
  <MMClips>2</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Plant Needs - 100</vt:lpstr>
      <vt:lpstr>Plant Needs - 100</vt:lpstr>
      <vt:lpstr>Plant Needs - 200</vt:lpstr>
      <vt:lpstr>Plant Needs - 200</vt:lpstr>
      <vt:lpstr>Plant Needs - 300</vt:lpstr>
      <vt:lpstr>Plant Needs - 300</vt:lpstr>
      <vt:lpstr>Plant Needs - 400</vt:lpstr>
      <vt:lpstr>Plant Needs - 400</vt:lpstr>
      <vt:lpstr>Plant Needs - 500</vt:lpstr>
      <vt:lpstr>Plant Needs - 500</vt:lpstr>
      <vt:lpstr>Parts of a Plant - 100</vt:lpstr>
      <vt:lpstr>Parts of a Plant - 100</vt:lpstr>
      <vt:lpstr>Parts of a Plant - 200</vt:lpstr>
      <vt:lpstr>Parts of a Plant - 200</vt:lpstr>
      <vt:lpstr>Parts of a Plant - 300</vt:lpstr>
      <vt:lpstr>Parts of a Plant - 300</vt:lpstr>
      <vt:lpstr>Parts of a Plant - 400</vt:lpstr>
      <vt:lpstr>Parts of a Plant - 400</vt:lpstr>
      <vt:lpstr>Parts of a Plant - 500</vt:lpstr>
      <vt:lpstr>Parts of a Plant - 500</vt:lpstr>
      <vt:lpstr>Characteristics - 100</vt:lpstr>
      <vt:lpstr>Characteristics - 100</vt:lpstr>
      <vt:lpstr>Characteristics - 200</vt:lpstr>
      <vt:lpstr>Characteristics - 200</vt:lpstr>
      <vt:lpstr>Characteristics - 300</vt:lpstr>
      <vt:lpstr>Characteristics - 300</vt:lpstr>
      <vt:lpstr>Characteristics - 400</vt:lpstr>
      <vt:lpstr>Characteristics - 400</vt:lpstr>
      <vt:lpstr>Characteristics - 500</vt:lpstr>
      <vt:lpstr>Characteristics - 500</vt:lpstr>
      <vt:lpstr>Life Cycle - 100</vt:lpstr>
      <vt:lpstr>Life Cycle - 100</vt:lpstr>
      <vt:lpstr>Life Cycle - 200</vt:lpstr>
      <vt:lpstr>Life Cycle - 200</vt:lpstr>
      <vt:lpstr>Life Cycle - 300</vt:lpstr>
      <vt:lpstr>Life Cycle - 300</vt:lpstr>
      <vt:lpstr>Life Cycle - 400</vt:lpstr>
      <vt:lpstr>Life Cycle - 400</vt:lpstr>
      <vt:lpstr>Life Cycle - 500</vt:lpstr>
      <vt:lpstr>Life Cycle - 500</vt:lpstr>
      <vt:lpstr>Grab Bag - 100</vt:lpstr>
      <vt:lpstr>Grab Bag - 100</vt:lpstr>
      <vt:lpstr>Grab Bag - 200</vt:lpstr>
      <vt:lpstr>Grab Bag - 200</vt:lpstr>
      <vt:lpstr>Grab Bag - 300</vt:lpstr>
      <vt:lpstr>Grab Bag - 300</vt:lpstr>
      <vt:lpstr>Grab Bag - 400</vt:lpstr>
      <vt:lpstr>Grab Bag - 400</vt:lpstr>
      <vt:lpstr>Grab Bag - 500</vt:lpstr>
      <vt:lpstr>Grab Bag - 500</vt:lpstr>
      <vt:lpstr>FINAL JEOPARDY</vt:lpstr>
      <vt:lpstr>FINAL JEOPARDY</vt:lpstr>
      <vt:lpstr>FINAL JEOPARDY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and Stephanie Speight</dc:creator>
  <cp:lastModifiedBy>Windows User</cp:lastModifiedBy>
  <cp:revision>75</cp:revision>
  <dcterms:created xsi:type="dcterms:W3CDTF">2012-12-01T10:13:02Z</dcterms:created>
  <dcterms:modified xsi:type="dcterms:W3CDTF">2016-05-23T13:55:08Z</dcterms:modified>
</cp:coreProperties>
</file>