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22"/>
  </p:notesMasterIdLst>
  <p:sldIdLst>
    <p:sldId id="257" r:id="rId2"/>
    <p:sldId id="259" r:id="rId3"/>
    <p:sldId id="261" r:id="rId4"/>
    <p:sldId id="262" r:id="rId5"/>
    <p:sldId id="263" r:id="rId6"/>
    <p:sldId id="264" r:id="rId7"/>
    <p:sldId id="266" r:id="rId8"/>
    <p:sldId id="267" r:id="rId9"/>
    <p:sldId id="271" r:id="rId10"/>
    <p:sldId id="272" r:id="rId11"/>
    <p:sldId id="273" r:id="rId12"/>
    <p:sldId id="274" r:id="rId13"/>
    <p:sldId id="276" r:id="rId14"/>
    <p:sldId id="277" r:id="rId15"/>
    <p:sldId id="278" r:id="rId16"/>
    <p:sldId id="282" r:id="rId17"/>
    <p:sldId id="286" r:id="rId18"/>
    <p:sldId id="291" r:id="rId19"/>
    <p:sldId id="292" r:id="rId20"/>
    <p:sldId id="293" r:id="rId21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81BEA06-197B-482B-91BB-D9E582A138C7}">
  <a:tblStyle styleId="{F81BEA06-197B-482B-91BB-D9E582A138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1284" y="1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57123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7eefe1d7c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7eefe1d7c_0_20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7eefe1d7c_0_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7eefe1d7c_0_749:notes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g57eefe1d7c_0_749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57eefe1d7c_0_476:notes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g57eefe1d7c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57eefe1d7c_0_138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g57eefe1d7c_0_1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57eefe1d7c_0_1406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g57eefe1d7c_0_14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57eefe1d7c_0_103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Text Slide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g57eefe1d7c_0_10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57eefe1d7c_0_98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g57eefe1d7c_0_9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57eefe1d7c_0_93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g57eefe1d7c_0_9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7eefe1d7c_0_5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57eefe1d7c_0_585:notes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57eefe1d7c_0_585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1699260" y="284479"/>
            <a:ext cx="5745600" cy="11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800" b="0" i="0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801369" y="1031240"/>
            <a:ext cx="4669800" cy="14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800" b="0" i="0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2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1699260" y="284479"/>
            <a:ext cx="5745600" cy="11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800" b="0" i="0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2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60" r:id="rId11"/>
    <p:sldLayoutId id="2147483661" r:id="rId12"/>
    <p:sldLayoutId id="214748366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29vZ2xlLXNsaWRlcy1hZGRvbi1yZXNwb25zZS1mb290ZXIiLCJsYXN0RWRpdGVkQnkiOiIxMDk1MzI0MTgwNDYyNzg5Mzk4ODEiLCJwcmVzZW50YXRpb25JZCI6IjE2WF9PeXVDVU9tSWpQbFFZRE5ZOHZXbmJqWDRXQnlTeUFmdWVGcDJzRkFnIiwiY29udGVudElkIjoiY3VzdG9tLXJlc3BvbnNlLWZyZWVSZXNwb25zZS10ZXh0Iiwic2xpZGVJZCI6Imc1NTMxZTFjYzVlXzFfMzciLCJjb250ZW50SW5zdGFuY2VJZCI6IjE2WF9PeXVDVU9tSWpQbFFZRE5ZOHZXbmJqWDRXQnlTeUFmdWVGcDJzRkFnLzM1ZWQ5OWVkLTFjMTQtNDE1NS04NzMwLTdkMGNhYjI0MDgzMSJ9pearId=magic-pear-metadata-identifier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Learning Objectives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FF00FF"/>
                </a:solidFill>
                <a:latin typeface="Georgia"/>
                <a:ea typeface="Georgia"/>
                <a:cs typeface="Georgia"/>
                <a:sym typeface="Georgia"/>
              </a:rPr>
              <a:t>Content</a:t>
            </a: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: SWBAT compose compliments and insults with Shakespearean language after using a note-taker to build background on Shakespeare and the Elizabethan age.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Language</a:t>
            </a: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: SW listen to instructions and video; speak to collaborate with partner, class, and teacher; read to answer questions and determine word choice; and write to take notes and use Shakespearean language.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The Building Proper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8" name="Google Shape;208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Wooden, 3 stories high</a:t>
            </a:r>
            <a:r>
              <a:rPr lang="en-US">
                <a:latin typeface="Georgia"/>
                <a:ea typeface="Georgia"/>
                <a:cs typeface="Georgia"/>
                <a:sym typeface="Georgia"/>
              </a:rPr>
              <a:t>, surrounded by a spacious inner yard and </a:t>
            </a: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open to the sky. 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Admission to stand (as a groundling) was one penny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Held 3000 people</a:t>
            </a:r>
            <a:endParaRPr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Closed during plagues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"/>
          <p:cNvSpPr txBox="1">
            <a:spLocks noGrp="1"/>
          </p:cNvSpPr>
          <p:nvPr>
            <p:ph type="title"/>
          </p:nvPr>
        </p:nvSpPr>
        <p:spPr>
          <a:xfrm>
            <a:off x="454659" y="9"/>
            <a:ext cx="8456400" cy="6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Plays were performed during the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day</a:t>
            </a: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groundlings</a:t>
            </a: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stood by the stage.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wealthy</a:t>
            </a: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sat in the upper decks.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Young men</a:t>
            </a: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dressed up to play the female roles. (Why?) 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36"/>
          <p:cNvGrpSpPr/>
          <p:nvPr/>
        </p:nvGrpSpPr>
        <p:grpSpPr>
          <a:xfrm>
            <a:off x="159475" y="1677022"/>
            <a:ext cx="8825192" cy="4752514"/>
            <a:chOff x="7071" y="1209895"/>
            <a:chExt cx="8825192" cy="3107640"/>
          </a:xfrm>
        </p:grpSpPr>
        <p:sp>
          <p:nvSpPr>
            <p:cNvPr id="220" name="Google Shape;220;p36"/>
            <p:cNvSpPr/>
            <p:nvPr/>
          </p:nvSpPr>
          <p:spPr>
            <a:xfrm>
              <a:off x="7071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6"/>
            <p:cNvSpPr txBox="1"/>
            <p:nvPr/>
          </p:nvSpPr>
          <p:spPr>
            <a:xfrm>
              <a:off x="296244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32000" rIns="32000" bIns="32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1599</a:t>
              </a:r>
              <a:endParaRPr/>
            </a:p>
          </p:txBody>
        </p:sp>
        <p:sp>
          <p:nvSpPr>
            <p:cNvPr id="222" name="Google Shape;222;p36"/>
            <p:cNvSpPr/>
            <p:nvPr/>
          </p:nvSpPr>
          <p:spPr>
            <a:xfrm>
              <a:off x="7071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6"/>
            <p:cNvSpPr txBox="1"/>
            <p:nvPr/>
          </p:nvSpPr>
          <p:spPr>
            <a:xfrm>
              <a:off x="7071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Globe  Theat</a:t>
              </a:r>
              <a:r>
                <a:rPr lang="en-US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er </a:t>
              </a: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opened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Owned by James Burbage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Shakespeare and four other actors would soon invest in theat</a:t>
              </a:r>
              <a:r>
                <a:rPr lang="en-US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er</a:t>
              </a:r>
              <a:endParaRPr/>
            </a:p>
          </p:txBody>
        </p:sp>
        <p:sp>
          <p:nvSpPr>
            <p:cNvPr id="224" name="Google Shape;224;p36"/>
            <p:cNvSpPr/>
            <p:nvPr/>
          </p:nvSpPr>
          <p:spPr>
            <a:xfrm>
              <a:off x="1236936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6"/>
            <p:cNvSpPr txBox="1"/>
            <p:nvPr/>
          </p:nvSpPr>
          <p:spPr>
            <a:xfrm>
              <a:off x="1526109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32000" rIns="32000" bIns="32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1601</a:t>
              </a:r>
              <a:endParaRPr sz="14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36"/>
            <p:cNvSpPr/>
            <p:nvPr/>
          </p:nvSpPr>
          <p:spPr>
            <a:xfrm>
              <a:off x="1236936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6"/>
            <p:cNvSpPr txBox="1"/>
            <p:nvPr/>
          </p:nvSpPr>
          <p:spPr>
            <a:xfrm>
              <a:off x="1236936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Shakespeare’s troupe, Lord Chamberlain’s Men, perform Richard II, first time at the Globe</a:t>
              </a:r>
              <a:endParaRPr/>
            </a:p>
          </p:txBody>
        </p:sp>
        <p:sp>
          <p:nvSpPr>
            <p:cNvPr id="228" name="Google Shape;228;p36"/>
            <p:cNvSpPr/>
            <p:nvPr/>
          </p:nvSpPr>
          <p:spPr>
            <a:xfrm>
              <a:off x="2466802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6"/>
            <p:cNvSpPr txBox="1"/>
            <p:nvPr/>
          </p:nvSpPr>
          <p:spPr>
            <a:xfrm>
              <a:off x="2755975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32000" rIns="32000" bIns="32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1613 </a:t>
              </a:r>
              <a:endParaRPr/>
            </a:p>
          </p:txBody>
        </p:sp>
        <p:sp>
          <p:nvSpPr>
            <p:cNvPr id="230" name="Google Shape;230;p36"/>
            <p:cNvSpPr/>
            <p:nvPr/>
          </p:nvSpPr>
          <p:spPr>
            <a:xfrm>
              <a:off x="2466802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6"/>
            <p:cNvSpPr txBox="1"/>
            <p:nvPr/>
          </p:nvSpPr>
          <p:spPr>
            <a:xfrm>
              <a:off x="2466802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Globe burns to the ground after a cannon misfire during a performance of Henry VIII sets thatched roof on fire.</a:t>
              </a:r>
              <a:endParaRPr/>
            </a:p>
          </p:txBody>
        </p:sp>
        <p:sp>
          <p:nvSpPr>
            <p:cNvPr id="232" name="Google Shape;232;p36"/>
            <p:cNvSpPr/>
            <p:nvPr/>
          </p:nvSpPr>
          <p:spPr>
            <a:xfrm>
              <a:off x="3696667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6"/>
            <p:cNvSpPr txBox="1"/>
            <p:nvPr/>
          </p:nvSpPr>
          <p:spPr>
            <a:xfrm>
              <a:off x="3985840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32000" rIns="32000" bIns="32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1614</a:t>
              </a:r>
              <a:endParaRPr/>
            </a:p>
          </p:txBody>
        </p:sp>
        <p:sp>
          <p:nvSpPr>
            <p:cNvPr id="234" name="Google Shape;234;p36"/>
            <p:cNvSpPr/>
            <p:nvPr/>
          </p:nvSpPr>
          <p:spPr>
            <a:xfrm>
              <a:off x="3696667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6"/>
            <p:cNvSpPr txBox="1"/>
            <p:nvPr/>
          </p:nvSpPr>
          <p:spPr>
            <a:xfrm>
              <a:off x="3696667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Globe is rebuilt with a tile (instead of thatch roof)</a:t>
              </a:r>
              <a:endParaRPr/>
            </a:p>
          </p:txBody>
        </p:sp>
        <p:sp>
          <p:nvSpPr>
            <p:cNvPr id="236" name="Google Shape;236;p36"/>
            <p:cNvSpPr/>
            <p:nvPr/>
          </p:nvSpPr>
          <p:spPr>
            <a:xfrm>
              <a:off x="4926532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6"/>
            <p:cNvSpPr txBox="1"/>
            <p:nvPr/>
          </p:nvSpPr>
          <p:spPr>
            <a:xfrm>
              <a:off x="5215705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32000" rIns="32000" bIns="32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1642</a:t>
              </a:r>
              <a:endParaRPr/>
            </a:p>
          </p:txBody>
        </p:sp>
        <p:sp>
          <p:nvSpPr>
            <p:cNvPr id="238" name="Google Shape;238;p36"/>
            <p:cNvSpPr/>
            <p:nvPr/>
          </p:nvSpPr>
          <p:spPr>
            <a:xfrm>
              <a:off x="4926532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6"/>
            <p:cNvSpPr txBox="1"/>
            <p:nvPr/>
          </p:nvSpPr>
          <p:spPr>
            <a:xfrm>
              <a:off x="4926532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Globe – all theaters – closed by the Puritans, who hate the productions. Just a hotbed for sinners they believe</a:t>
              </a:r>
              <a:endParaRPr/>
            </a:p>
          </p:txBody>
        </p:sp>
        <p:sp>
          <p:nvSpPr>
            <p:cNvPr id="240" name="Google Shape;240;p36"/>
            <p:cNvSpPr/>
            <p:nvPr/>
          </p:nvSpPr>
          <p:spPr>
            <a:xfrm>
              <a:off x="6156397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6"/>
            <p:cNvSpPr txBox="1"/>
            <p:nvPr/>
          </p:nvSpPr>
          <p:spPr>
            <a:xfrm>
              <a:off x="6445570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32000" rIns="32000" bIns="32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1644</a:t>
              </a:r>
              <a:endParaRPr/>
            </a:p>
          </p:txBody>
        </p:sp>
        <p:sp>
          <p:nvSpPr>
            <p:cNvPr id="242" name="Google Shape;242;p36"/>
            <p:cNvSpPr/>
            <p:nvPr/>
          </p:nvSpPr>
          <p:spPr>
            <a:xfrm>
              <a:off x="6156397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6"/>
            <p:cNvSpPr txBox="1"/>
            <p:nvPr/>
          </p:nvSpPr>
          <p:spPr>
            <a:xfrm>
              <a:off x="6156397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Puritans destroy the Globe and build houses on the site</a:t>
              </a:r>
              <a:endParaRPr/>
            </a:p>
          </p:txBody>
        </p:sp>
        <p:sp>
          <p:nvSpPr>
            <p:cNvPr id="244" name="Google Shape;244;p36"/>
            <p:cNvSpPr/>
            <p:nvPr/>
          </p:nvSpPr>
          <p:spPr>
            <a:xfrm>
              <a:off x="7386263" y="1209895"/>
              <a:ext cx="1446000" cy="578400"/>
            </a:xfrm>
            <a:prstGeom prst="chevron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6"/>
            <p:cNvSpPr txBox="1"/>
            <p:nvPr/>
          </p:nvSpPr>
          <p:spPr>
            <a:xfrm>
              <a:off x="7675436" y="1209895"/>
              <a:ext cx="867600" cy="5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6000" tIns="18650" rIns="18650" bIns="18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n-US" sz="2400">
                  <a:latin typeface="Calibri"/>
                  <a:ea typeface="Calibri"/>
                  <a:cs typeface="Calibri"/>
                  <a:sym typeface="Calibri"/>
                </a:rPr>
                <a:t>1996</a:t>
              </a:r>
              <a:endParaRPr sz="2400"/>
            </a:p>
          </p:txBody>
        </p:sp>
        <p:sp>
          <p:nvSpPr>
            <p:cNvPr id="246" name="Google Shape;246;p36"/>
            <p:cNvSpPr/>
            <p:nvPr/>
          </p:nvSpPr>
          <p:spPr>
            <a:xfrm>
              <a:off x="7386263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6"/>
            <p:cNvSpPr txBox="1"/>
            <p:nvPr/>
          </p:nvSpPr>
          <p:spPr>
            <a:xfrm>
              <a:off x="7386263" y="1860535"/>
              <a:ext cx="1156800" cy="24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Rebuilt near original site. Now a major tourist destination and working theater. </a:t>
              </a:r>
              <a:endParaRPr/>
            </a:p>
          </p:txBody>
        </p:sp>
      </p:grpSp>
      <p:sp>
        <p:nvSpPr>
          <p:cNvPr id="248" name="Google Shape;248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History of the Globe Theat</a:t>
            </a:r>
            <a:r>
              <a:rPr lang="en-US">
                <a:latin typeface="Georgia"/>
                <a:ea typeface="Georgia"/>
                <a:cs typeface="Georgia"/>
                <a:sym typeface="Georgia"/>
              </a:rPr>
              <a:t>er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9" name="Google Shape;249;p36"/>
          <p:cNvSpPr txBox="1"/>
          <p:nvPr/>
        </p:nvSpPr>
        <p:spPr>
          <a:xfrm>
            <a:off x="2726750" y="5538000"/>
            <a:ext cx="5715000" cy="8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Write 3 facts about the history of The Globe in your notes.</a:t>
            </a:r>
            <a:endParaRPr sz="24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8"/>
          <p:cNvSpPr txBox="1">
            <a:spLocks noGrp="1"/>
          </p:cNvSpPr>
          <p:nvPr>
            <p:ph type="title"/>
          </p:nvPr>
        </p:nvSpPr>
        <p:spPr>
          <a:xfrm>
            <a:off x="987450" y="392025"/>
            <a:ext cx="71691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Inside the Theater</a:t>
            </a:r>
            <a:endParaRPr sz="5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3" name="Google Shape;263;p38"/>
          <p:cNvSpPr txBox="1"/>
          <p:nvPr/>
        </p:nvSpPr>
        <p:spPr>
          <a:xfrm>
            <a:off x="535940" y="1633220"/>
            <a:ext cx="7514590" cy="4128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14795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Attending Shakespeare’s theater was  quite </a:t>
            </a: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different</a:t>
            </a: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 from attending theater  today 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4700">
              <a:latin typeface="Georgia"/>
              <a:ea typeface="Georgia"/>
              <a:cs typeface="Georgia"/>
              <a:sym typeface="Georgia"/>
            </a:endParaRPr>
          </a:p>
          <a:p>
            <a:pPr marL="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In Elizabethan England it was a </a:t>
            </a: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noisy</a:t>
            </a: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,  popular gathering place for people of all  ages and from all walks of life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>
            <a:spLocks noGrp="1"/>
          </p:cNvSpPr>
          <p:nvPr>
            <p:ph type="title"/>
          </p:nvPr>
        </p:nvSpPr>
        <p:spPr>
          <a:xfrm>
            <a:off x="535848" y="467350"/>
            <a:ext cx="7869600" cy="7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Inside the Theater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9" name="Google Shape;269;p39"/>
          <p:cNvSpPr txBox="1"/>
          <p:nvPr/>
        </p:nvSpPr>
        <p:spPr>
          <a:xfrm>
            <a:off x="535940" y="1633220"/>
            <a:ext cx="7869555" cy="3641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9207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Drinking and eating</a:t>
            </a: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 were permitted in the  pit, which often became very noisy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FFFF"/>
              </a:buClr>
              <a:buSzPts val="4700"/>
              <a:buFont typeface="Arial"/>
              <a:buNone/>
            </a:pPr>
            <a:endParaRPr sz="4700">
              <a:latin typeface="Georgia"/>
              <a:ea typeface="Georgia"/>
              <a:cs typeface="Georgia"/>
              <a:sym typeface="Georgia"/>
            </a:endParaRPr>
          </a:p>
          <a:p>
            <a:pPr marL="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If a spectator did not like a particular  character or scene, he or she would feel  free to hiss or boo of throw anything he or  she might have on hand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0"/>
          <p:cNvSpPr txBox="1">
            <a:spLocks noGrp="1"/>
          </p:cNvSpPr>
          <p:nvPr>
            <p:ph type="title"/>
          </p:nvPr>
        </p:nvSpPr>
        <p:spPr>
          <a:xfrm>
            <a:off x="2612389" y="467359"/>
            <a:ext cx="391541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Acting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5" name="Google Shape;275;p40"/>
          <p:cNvSpPr txBox="1"/>
          <p:nvPr/>
        </p:nvSpPr>
        <p:spPr>
          <a:xfrm>
            <a:off x="301990" y="1564945"/>
            <a:ext cx="8536200" cy="50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5080" lvl="0" indent="0" algn="l" rtl="0">
              <a:lnSpc>
                <a:spcPct val="99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To compensate for lines that the audience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could not  hear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, the actors used exaggerated gestures and  facial expressions, unlike the natural method of  acting that is used today.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46863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Today, a Shakespeare play takes almost 3 hours.  Then, a play would have taken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two hours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 or less! 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4"/>
          <p:cNvSpPr txBox="1">
            <a:spLocks noGrp="1"/>
          </p:cNvSpPr>
          <p:nvPr>
            <p:ph type="title"/>
          </p:nvPr>
        </p:nvSpPr>
        <p:spPr>
          <a:xfrm>
            <a:off x="1699260" y="284479"/>
            <a:ext cx="5740500" cy="7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Works of Literature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2" name="Google Shape;302;p44"/>
          <p:cNvSpPr txBox="1"/>
          <p:nvPr/>
        </p:nvSpPr>
        <p:spPr>
          <a:xfrm>
            <a:off x="535940" y="827404"/>
            <a:ext cx="79662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01275" rIns="0" bIns="0" anchor="t" anchorCtr="0">
            <a:noAutofit/>
          </a:bodyPr>
          <a:lstStyle/>
          <a:p>
            <a:pPr marL="274701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marR="231140" lvl="0" indent="0" algn="just" rtl="0">
              <a:lnSpc>
                <a:spcPct val="100000"/>
              </a:lnSpc>
              <a:spcBef>
                <a:spcPts val="198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Along with acting, he also wrote some of  the most renowned and studied literature  written in the English language. 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47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Poems - famous for his</a:t>
            </a: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sonnets (154) </a:t>
            </a:r>
            <a:endParaRPr sz="3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endParaRPr sz="47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Plays (37) - Comedies, Tragedies, and Histories</a:t>
            </a:r>
            <a:endParaRPr sz="3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8"/>
          <p:cNvSpPr txBox="1">
            <a:spLocks noGrp="1"/>
          </p:cNvSpPr>
          <p:nvPr>
            <p:ph type="body" idx="1"/>
          </p:nvPr>
        </p:nvSpPr>
        <p:spPr>
          <a:xfrm>
            <a:off x="94050" y="1027775"/>
            <a:ext cx="8452500" cy="55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English language contains about </a:t>
            </a:r>
            <a:r>
              <a:rPr lang="en-US" sz="3000" b="1" i="0" u="none" strike="noStrike" cap="none">
                <a:solidFill>
                  <a:srgbClr val="FF00FF"/>
                </a:solidFill>
                <a:latin typeface="Georgia"/>
                <a:ea typeface="Georgia"/>
                <a:cs typeface="Georgia"/>
                <a:sym typeface="Georgia"/>
              </a:rPr>
              <a:t>300,000</a:t>
            </a:r>
            <a:r>
              <a:rPr lang="en-US" sz="30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words, but your vocabulary is about </a:t>
            </a:r>
            <a:r>
              <a:rPr lang="en-US" sz="3000" b="1" i="0" u="none" strike="noStrike" cap="none">
                <a:solidFill>
                  <a:srgbClr val="FF00FF"/>
                </a:solidFill>
                <a:latin typeface="Georgia"/>
                <a:ea typeface="Georgia"/>
                <a:cs typeface="Georgia"/>
                <a:sym typeface="Georgia"/>
              </a:rPr>
              <a:t>3000</a:t>
            </a:r>
            <a:r>
              <a:rPr lang="en-US" sz="3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and you get by on a daily basis with about </a:t>
            </a:r>
            <a:r>
              <a:rPr lang="en-US" sz="3000" b="1" i="0" u="none" strike="noStrike" cap="none">
                <a:solidFill>
                  <a:srgbClr val="FF00FF"/>
                </a:solidFill>
                <a:latin typeface="Georgia"/>
                <a:ea typeface="Georgia"/>
                <a:cs typeface="Georgia"/>
                <a:sym typeface="Georgia"/>
              </a:rPr>
              <a:t>150</a:t>
            </a:r>
            <a:r>
              <a:rPr lang="en-US" sz="3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sz="30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By contrast, William Shakespeare had a vocabulary of </a:t>
            </a:r>
            <a:r>
              <a:rPr lang="en-US" sz="3000" b="1">
                <a:solidFill>
                  <a:srgbClr val="FF00FF"/>
                </a:solidFill>
                <a:latin typeface="Georgia"/>
                <a:ea typeface="Georgia"/>
                <a:cs typeface="Georgia"/>
                <a:sym typeface="Georgia"/>
              </a:rPr>
              <a:t>between 17,000 to 34,000</a:t>
            </a:r>
            <a:r>
              <a:rPr lang="en-US" sz="3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words and invented many of the words and phrases that we still use today.</a:t>
            </a:r>
            <a:endParaRPr sz="30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 contributed about </a:t>
            </a:r>
            <a:r>
              <a:rPr lang="en-US" sz="3000" b="1">
                <a:solidFill>
                  <a:srgbClr val="FF00FF"/>
                </a:solidFill>
                <a:latin typeface="Georgia"/>
                <a:ea typeface="Georgia"/>
                <a:cs typeface="Georgia"/>
                <a:sym typeface="Georgia"/>
              </a:rPr>
              <a:t>3000</a:t>
            </a:r>
            <a:r>
              <a:rPr lang="en-US" sz="30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words to the English Language. 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9" name="Google Shape;329;p48"/>
          <p:cNvSpPr txBox="1"/>
          <p:nvPr/>
        </p:nvSpPr>
        <p:spPr>
          <a:xfrm>
            <a:off x="385125" y="118500"/>
            <a:ext cx="8161500" cy="5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Impact on the English Language</a:t>
            </a:r>
            <a:endParaRPr sz="3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3"/>
          <p:cNvSpPr txBox="1">
            <a:spLocks noGrp="1"/>
          </p:cNvSpPr>
          <p:nvPr>
            <p:ph type="title"/>
          </p:nvPr>
        </p:nvSpPr>
        <p:spPr>
          <a:xfrm>
            <a:off x="548050" y="1095975"/>
            <a:ext cx="8382000" cy="57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-US" sz="2400" b="1" i="0" u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Thou</a:t>
            </a: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= You (subject)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n-US" sz="2400" b="1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Example - Thou art incredible = You are incredible. </a:t>
            </a: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r>
              <a:rPr lang="en-US" sz="2400" b="1" i="0" u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hee = You </a:t>
            </a: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(object) 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n-US" sz="2400" b="1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Example - Take me with thee = Take me with you. </a:t>
            </a: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-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r>
              <a:rPr lang="en-US" sz="2400" b="1" i="0" u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hy </a:t>
            </a: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= Your (before a consonant)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n-US" sz="2400" b="1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Example - Thy beauty = Your beauty</a:t>
            </a: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Thine = Your (before a vowel) or Yours 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n-US" sz="2400" b="1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Example - Thine excellence = Your excellence</a:t>
            </a: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Ye = You - plural, for a group of people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Art = are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-"/>
            </a:pPr>
            <a:r>
              <a:rPr lang="en-US" sz="2400" b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Wilt = will </a:t>
            </a:r>
            <a:endParaRPr sz="2400" b="1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9" name="Google Shape;369;p53">
            <a:hlinkClick r:id="rId3"/>
          </p:cNvPr>
          <p:cNvSpPr/>
          <p:nvPr/>
        </p:nvSpPr>
        <p:spPr>
          <a:xfrm>
            <a:off x="0" y="6248400"/>
            <a:ext cx="12600" cy="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53"/>
          <p:cNvSpPr txBox="1"/>
          <p:nvPr/>
        </p:nvSpPr>
        <p:spPr>
          <a:xfrm>
            <a:off x="548050" y="325875"/>
            <a:ext cx="8131800" cy="7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Some Pronouns and Verbs</a:t>
            </a:r>
            <a:endParaRPr sz="36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4"/>
          <p:cNvSpPr txBox="1">
            <a:spLocks noGrp="1"/>
          </p:cNvSpPr>
          <p:nvPr>
            <p:ph type="title"/>
          </p:nvPr>
        </p:nvSpPr>
        <p:spPr>
          <a:xfrm>
            <a:off x="1336000" y="-5065"/>
            <a:ext cx="7375500" cy="7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eorgia"/>
              <a:buNone/>
            </a:pPr>
            <a:r>
              <a:rPr lang="en-US" sz="2800" i="0" u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Some </a:t>
            </a: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r>
              <a:rPr lang="en-US" sz="2800" i="0" u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ranslations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76" name="Google Shape;376;p54"/>
          <p:cNvSpPr txBox="1">
            <a:spLocks noGrp="1"/>
          </p:cNvSpPr>
          <p:nvPr>
            <p:ph type="body" idx="1"/>
          </p:nvPr>
        </p:nvSpPr>
        <p:spPr>
          <a:xfrm>
            <a:off x="297650" y="819100"/>
            <a:ext cx="54762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7377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still = always </a:t>
            </a: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soft = slowly, gently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mark = listen 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 = if   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fell = cruel, fierce, deadly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to-night = last night   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perforce = we must, you must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kind = true to one’s nature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ay = yes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fain = gladly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marry = swear word</a:t>
            </a:r>
            <a:endParaRPr sz="2400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anon = at once</a:t>
            </a:r>
            <a:endParaRPr sz="24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plague, pox, ague = disease</a:t>
            </a:r>
            <a:endParaRPr sz="24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</a:pPr>
            <a:r>
              <a:rPr lang="en-US" sz="2400" i="0" u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wherefore= why</a:t>
            </a:r>
            <a:endParaRPr sz="24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6600"/>
              </a:buClr>
              <a:buSzPts val="1800"/>
              <a:buFont typeface="Georgia"/>
              <a:buNone/>
            </a:pP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7" name="Google Shape;377;p54"/>
          <p:cNvSpPr txBox="1"/>
          <p:nvPr/>
        </p:nvSpPr>
        <p:spPr>
          <a:xfrm>
            <a:off x="5022100" y="1118190"/>
            <a:ext cx="3689400" cy="21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Write 4 of these words in your notes for reference</a:t>
            </a:r>
            <a:endParaRPr sz="24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1338580" y="208279"/>
            <a:ext cx="6461125" cy="848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Early Years</a:t>
            </a:r>
            <a:endParaRPr sz="5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90375" y="1056650"/>
            <a:ext cx="5730600" cy="56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          </a:t>
            </a:r>
            <a:endParaRPr/>
          </a:p>
          <a:p>
            <a:pPr marL="12700" marR="1231900" lvl="0" indent="0" algn="l" rtl="0">
              <a:lnSpc>
                <a:spcPct val="108076"/>
              </a:lnSpc>
              <a:spcBef>
                <a:spcPts val="2610"/>
              </a:spcBef>
              <a:spcAft>
                <a:spcPts val="1600"/>
              </a:spcAft>
              <a:buNone/>
            </a:pPr>
            <a:r>
              <a:rPr lang="en-US" sz="2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Born in </a:t>
            </a:r>
            <a:r>
              <a:rPr lang="en-US" sz="26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Stratford-upon-Avon, England</a:t>
            </a:r>
            <a:r>
              <a:rPr lang="en-US" sz="2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on </a:t>
            </a:r>
            <a:r>
              <a:rPr lang="en-US" sz="26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April 23, 1564</a:t>
            </a:r>
            <a:r>
              <a:rPr lang="en-US" sz="2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- died the same day in 1616</a:t>
            </a:r>
            <a:endParaRPr sz="2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21"/>
          <p:cNvSpPr txBox="1"/>
          <p:nvPr/>
        </p:nvSpPr>
        <p:spPr>
          <a:xfrm rot="8089">
            <a:off x="473974" y="3315548"/>
            <a:ext cx="1275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rgbClr val="00FFFF"/>
              </a:solidFill>
            </a:endParaRPr>
          </a:p>
        </p:txBody>
      </p:sp>
      <p:sp>
        <p:nvSpPr>
          <p:cNvPr id="113" name="Google Shape;113;p21"/>
          <p:cNvSpPr txBox="1"/>
          <p:nvPr/>
        </p:nvSpPr>
        <p:spPr>
          <a:xfrm>
            <a:off x="90376" y="3201575"/>
            <a:ext cx="4038600" cy="7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7150" rIns="0" bIns="0" anchor="t" anchorCtr="0">
            <a:noAutofit/>
          </a:bodyPr>
          <a:lstStyle/>
          <a:p>
            <a:pPr marL="12700" marR="5080" lvl="0" indent="0" algn="l" rtl="0">
              <a:lnSpc>
                <a:spcPct val="1080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Georgia"/>
                <a:ea typeface="Georgia"/>
                <a:cs typeface="Georgia"/>
                <a:sym typeface="Georgia"/>
              </a:rPr>
              <a:t>Son of prominent town  official (Alderman/Mayor)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1"/>
          <p:cNvSpPr txBox="1"/>
          <p:nvPr/>
        </p:nvSpPr>
        <p:spPr>
          <a:xfrm>
            <a:off x="90375" y="4361250"/>
            <a:ext cx="4038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Georgia"/>
                <a:ea typeface="Georgia"/>
                <a:cs typeface="Georgia"/>
                <a:sym typeface="Georgia"/>
              </a:rPr>
              <a:t>3</a:t>
            </a:r>
            <a:r>
              <a:rPr lang="en-US" sz="2250" baseline="30000">
                <a:latin typeface="Georgia"/>
                <a:ea typeface="Georgia"/>
                <a:cs typeface="Georgia"/>
                <a:sym typeface="Georgia"/>
              </a:rPr>
              <a:t>rd </a:t>
            </a:r>
            <a:r>
              <a:rPr lang="en-US" sz="2600">
                <a:latin typeface="Georgia"/>
                <a:ea typeface="Georgia"/>
                <a:cs typeface="Georgia"/>
                <a:sym typeface="Georgia"/>
              </a:rPr>
              <a:t>child of 8 children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1"/>
          <p:cNvSpPr txBox="1"/>
          <p:nvPr/>
        </p:nvSpPr>
        <p:spPr>
          <a:xfrm>
            <a:off x="90381" y="4906954"/>
            <a:ext cx="3338700" cy="14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700" rIns="0" bIns="0" anchor="t" anchorCtr="0">
            <a:noAutofit/>
          </a:bodyPr>
          <a:lstStyle/>
          <a:p>
            <a:pPr marL="12700" marR="5080" lvl="0" indent="0" algn="l" rtl="0">
              <a:lnSpc>
                <a:spcPct val="89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Georgia"/>
                <a:ea typeface="Georgia"/>
                <a:cs typeface="Georgia"/>
                <a:sym typeface="Georgia"/>
              </a:rPr>
              <a:t>Received excellent  education with heavy  focus on grammar and  literature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n-US" sz="2400" b="0" i="0" u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Contractions – for purposes of rhythm Shakespeare uses contractions to cut out syllables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84" name="Google Shape;384;p5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Examples: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o’ = on</a:t>
            </a:r>
            <a:endParaRPr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th’ = the</a:t>
            </a:r>
            <a:endParaRPr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i’ = in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‘t – it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ta’en = taken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‘em = them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‘a = he (often)</a:t>
            </a:r>
            <a:endParaRPr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Georgia"/>
              <a:buChar char="–"/>
            </a:pPr>
            <a:r>
              <a:rPr lang="en-US" sz="2400" i="0" u="none" strike="noStrike" cap="none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o’er = over</a:t>
            </a:r>
            <a:endParaRPr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5" name="Google Shape;385;p55"/>
          <p:cNvSpPr txBox="1"/>
          <p:nvPr/>
        </p:nvSpPr>
        <p:spPr>
          <a:xfrm>
            <a:off x="4907375" y="1741820"/>
            <a:ext cx="3689400" cy="21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Write 4 of these words in your notes for reference.</a:t>
            </a:r>
            <a:endParaRPr sz="24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1699260" y="284479"/>
            <a:ext cx="574040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Marriage and Family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23"/>
          <p:cNvSpPr txBox="1"/>
          <p:nvPr/>
        </p:nvSpPr>
        <p:spPr>
          <a:xfrm>
            <a:off x="476700" y="1182450"/>
            <a:ext cx="3937200" cy="47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2250" rIns="0" bIns="0" anchor="t" anchorCtr="0">
            <a:noAutofit/>
          </a:bodyPr>
          <a:lstStyle/>
          <a:p>
            <a:pPr marL="0" marR="5080" lvl="0" indent="0" algn="l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Married at age 18 to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Anne Hathaway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 (she  was 26) who was pregnant with his child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FFFF"/>
              </a:buClr>
              <a:buSzPts val="4500"/>
              <a:buFont typeface="Arial"/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483234" lvl="0" indent="0" algn="l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1</a:t>
            </a:r>
            <a:r>
              <a:rPr lang="en-US" sz="2400" baseline="30000">
                <a:latin typeface="Georgia"/>
                <a:ea typeface="Georgia"/>
                <a:cs typeface="Georgia"/>
                <a:sym typeface="Georgia"/>
              </a:rPr>
              <a:t>st 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child was daughter, Susanna-born in  1583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>
                <a:srgbClr val="00FFFF"/>
              </a:buClr>
              <a:buSzPts val="4100"/>
              <a:buFont typeface="Arial"/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Twins, Hamnet and Judith born in 1585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rgbClr val="00FFFF"/>
              </a:buClr>
              <a:buSzPts val="4150"/>
              <a:buFont typeface="Arial"/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Hamnet dies at age 11</a:t>
            </a:r>
            <a:endParaRPr sz="24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1699260" y="543559"/>
            <a:ext cx="5740400" cy="1122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Lost Years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24"/>
          <p:cNvSpPr txBox="1"/>
          <p:nvPr/>
        </p:nvSpPr>
        <p:spPr>
          <a:xfrm>
            <a:off x="718819" y="2395220"/>
            <a:ext cx="7730490" cy="221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327660" marR="5080" lvl="0" indent="-31496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The period between </a:t>
            </a:r>
            <a:r>
              <a:rPr lang="en-US" sz="36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1585 and 1592</a:t>
            </a: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 is  known as the “Lost Years” because  there are no documentary records of</a:t>
            </a:r>
            <a:endParaRPr sz="3600">
              <a:latin typeface="Georgia"/>
              <a:ea typeface="Georgia"/>
              <a:cs typeface="Georgia"/>
              <a:sym typeface="Georgia"/>
            </a:endParaRPr>
          </a:p>
          <a:p>
            <a:pPr marL="156972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Shakespeare’s activities. </a:t>
            </a:r>
            <a:endParaRPr sz="3600">
              <a:latin typeface="Georgia"/>
              <a:ea typeface="Georgia"/>
              <a:cs typeface="Georgia"/>
              <a:sym typeface="Georgia"/>
            </a:endParaRPr>
          </a:p>
          <a:p>
            <a:pPr marL="156972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Q: Why do you think this is?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1699260" y="284479"/>
            <a:ext cx="574040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Later Years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307350" y="1111050"/>
            <a:ext cx="5064900" cy="52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01275" rIns="0" bIns="0" anchor="t" anchorCtr="0">
            <a:noAutofit/>
          </a:bodyPr>
          <a:lstStyle/>
          <a:p>
            <a:pPr marL="0" marR="1557020" lvl="0" indent="0" algn="l" rtl="0">
              <a:lnSpc>
                <a:spcPct val="99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Moved to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London  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around 1591 and  became an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actor</a:t>
            </a:r>
            <a:endParaRPr sz="24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1557020" lvl="0" indent="0" algn="l" rtl="0">
              <a:lnSpc>
                <a:spcPct val="999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0591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Worked with the 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Lord Chamberlain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’s  company of players,  later known as the 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King’s Men</a:t>
            </a:r>
            <a:endParaRPr sz="24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10591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0591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Cause of death uncertain - maybe drank too much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0591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0591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Was wealthy when he died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>
            <a:spLocks noGrp="1"/>
          </p:cNvSpPr>
          <p:nvPr>
            <p:ph type="title"/>
          </p:nvPr>
        </p:nvSpPr>
        <p:spPr>
          <a:xfrm>
            <a:off x="2341879" y="467359"/>
            <a:ext cx="445516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Elizabethan Age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535940" y="1633220"/>
            <a:ext cx="7853680" cy="4128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Shakespeare lived and wrote during what  is known as the </a:t>
            </a: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English Renaissance</a:t>
            </a: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,  which lasted from about 1485 through the  1660s. 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FFFF"/>
              </a:buClr>
              <a:buSzPts val="4700"/>
              <a:buFont typeface="Arial"/>
              <a:buNone/>
            </a:pPr>
            <a:endParaRPr sz="4700">
              <a:latin typeface="Georgia"/>
              <a:ea typeface="Georgia"/>
              <a:cs typeface="Georgia"/>
              <a:sym typeface="Georgia"/>
            </a:endParaRPr>
          </a:p>
          <a:p>
            <a:pPr marL="0" marR="2920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Period is also known as </a:t>
            </a: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Elizabethan Age</a:t>
            </a: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,  named after </a:t>
            </a:r>
            <a:r>
              <a:rPr lang="en-US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Queen Elizabeth</a:t>
            </a:r>
            <a:r>
              <a:rPr lang="en-US" sz="3200">
                <a:latin typeface="Georgia"/>
                <a:ea typeface="Georgia"/>
                <a:cs typeface="Georgia"/>
                <a:sym typeface="Georgia"/>
              </a:rPr>
              <a:t> who ruled  England from 1558-1603</a:t>
            </a:r>
            <a:endParaRPr sz="32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>
            <a:spLocks noGrp="1"/>
          </p:cNvSpPr>
          <p:nvPr>
            <p:ph type="title"/>
          </p:nvPr>
        </p:nvSpPr>
        <p:spPr>
          <a:xfrm>
            <a:off x="535875" y="467350"/>
            <a:ext cx="8425500" cy="7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Social and Historical Context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6" name="Google Shape;166;p28"/>
          <p:cNvSpPr txBox="1"/>
          <p:nvPr/>
        </p:nvSpPr>
        <p:spPr>
          <a:xfrm>
            <a:off x="535950" y="1633225"/>
            <a:ext cx="8425500" cy="47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158623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During the Queen’s reign, society  celebrated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poets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. Poetry was considered superior to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drama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.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58623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58623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Before this, theater was banned for a long time and was believed to be sinful.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58623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508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England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 was flourishing and </a:t>
            </a: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London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 was becoming one of  the largest cities in Europe; however life was not  easy for everyone.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3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Catholics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 experienced religious persecution.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3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Women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 were subject to many restrictions.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4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149985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158623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9"/>
          <p:cNvSpPr txBox="1">
            <a:spLocks noGrp="1"/>
          </p:cNvSpPr>
          <p:nvPr>
            <p:ph type="title"/>
          </p:nvPr>
        </p:nvSpPr>
        <p:spPr>
          <a:xfrm>
            <a:off x="2341879" y="467359"/>
            <a:ext cx="445516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Elizabethan Age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2" name="Google Shape;172;p29"/>
          <p:cNvSpPr txBox="1"/>
          <p:nvPr/>
        </p:nvSpPr>
        <p:spPr>
          <a:xfrm>
            <a:off x="535950" y="1633227"/>
            <a:ext cx="7806600" cy="48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1149985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Most English people endured </a:t>
            </a:r>
            <a:r>
              <a:rPr lang="en-US" sz="30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crowded</a:t>
            </a:r>
            <a:r>
              <a:rPr lang="en-US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living  conditions and an unsatisfactory diet. 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1149985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6832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Rich and poor alike were defenseless  against </a:t>
            </a:r>
            <a:r>
              <a:rPr lang="en-US" sz="30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bubonic plague</a:t>
            </a: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.</a:t>
            </a:r>
            <a:endParaRPr sz="30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3000">
              <a:latin typeface="Georgia"/>
              <a:ea typeface="Georgia"/>
              <a:cs typeface="Georgia"/>
              <a:sym typeface="Georgia"/>
            </a:endParaRPr>
          </a:p>
          <a:p>
            <a:pPr marL="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In 1564, the year Shakespeare was born,  nearly one-third of his hometown died of  the plague (lost many siblings to  plague/</a:t>
            </a:r>
            <a:r>
              <a:rPr lang="en-US" sz="30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son</a:t>
            </a: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).</a:t>
            </a:r>
            <a:endParaRPr sz="3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The Globe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0" name="Google Shape;200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90200" cy="452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Located just out of London</a:t>
            </a:r>
            <a:endParaRPr sz="30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Called the </a:t>
            </a:r>
            <a:r>
              <a:rPr lang="en-US" sz="30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“Wooden O</a:t>
            </a:r>
            <a:r>
              <a:rPr lang="en-US" sz="3000">
                <a:latin typeface="Georgia"/>
                <a:ea typeface="Georgia"/>
                <a:cs typeface="Georgia"/>
                <a:sym typeface="Georgia"/>
              </a:rPr>
              <a:t>”</a:t>
            </a:r>
            <a:endParaRPr sz="30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3 main parts: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l" rtl="0">
              <a:spcBef>
                <a:spcPts val="16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Georgia"/>
              <a:buChar char="–"/>
            </a:pPr>
            <a:r>
              <a:rPr lang="en-US" sz="24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Building Proper</a:t>
            </a:r>
            <a:endParaRPr sz="24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–"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Stage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eorgia"/>
              <a:buChar char="–"/>
            </a:pPr>
            <a:r>
              <a:rPr lang="en-US" sz="24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Tiring House (backstage)</a:t>
            </a:r>
            <a:endParaRPr sz="24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01" name="Google Shape;201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84400" y="1965425"/>
            <a:ext cx="4126686" cy="3795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1127</Words>
  <Application>Microsoft Office PowerPoint</Application>
  <PresentationFormat>On-screen Show (4:3)</PresentationFormat>
  <Paragraphs>166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Simple Light</vt:lpstr>
      <vt:lpstr>Learning Objectives</vt:lpstr>
      <vt:lpstr>Early Years</vt:lpstr>
      <vt:lpstr>Marriage and Family</vt:lpstr>
      <vt:lpstr>Lost Years</vt:lpstr>
      <vt:lpstr>Later Years</vt:lpstr>
      <vt:lpstr>Elizabethan Age</vt:lpstr>
      <vt:lpstr>Social and Historical Context</vt:lpstr>
      <vt:lpstr>Elizabethan Age</vt:lpstr>
      <vt:lpstr>The Globe</vt:lpstr>
      <vt:lpstr>The Building Proper</vt:lpstr>
      <vt:lpstr>Plays were performed during the day.  The groundlings stood by the stage.  The wealthy sat in the upper decks.  Young men dressed up to play the female roles. (Why?)     </vt:lpstr>
      <vt:lpstr>History of the Globe Theater</vt:lpstr>
      <vt:lpstr>Inside the Theater</vt:lpstr>
      <vt:lpstr>Inside the Theater</vt:lpstr>
      <vt:lpstr>Acting</vt:lpstr>
      <vt:lpstr>Works of Literature</vt:lpstr>
      <vt:lpstr>PowerPoint Presentation</vt:lpstr>
      <vt:lpstr>Thou = You (subject) Example - Thou art incredible = You are incredible.   Thee = You (object)  Example - Take me with thee = Take me with you.   Thy = Your (before a consonant) Example - Thy beauty = Your beauty  Thine = Your (before a vowel) or Yours  Example - Thine excellence = Your excellence  Ye = You - plural, for a group of people Art = are Wilt = will </vt:lpstr>
      <vt:lpstr>Some Translations</vt:lpstr>
      <vt:lpstr>Contractions – for purposes of rhythm Shakespeare uses contractions to cut out syllables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</dc:title>
  <cp:lastModifiedBy>Windows User</cp:lastModifiedBy>
  <cp:revision>5</cp:revision>
  <dcterms:modified xsi:type="dcterms:W3CDTF">2019-04-17T16:40:56Z</dcterms:modified>
</cp:coreProperties>
</file>