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5143500" cx="9144000"/>
  <p:notesSz cx="6858000" cy="9144000"/>
  <p:embeddedFontLst>
    <p:embeddedFont>
      <p:font typeface="Roboto Slab"/>
      <p:regular r:id="rId33"/>
      <p:bold r:id="rId34"/>
    </p:embeddedFont>
    <p:embeddedFont>
      <p:font typeface="Roboto"/>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RobotoSlab-regular.fntdata"/><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Roboto-regular.fntdata"/><Relationship Id="rId12" Type="http://schemas.openxmlformats.org/officeDocument/2006/relationships/slide" Target="slides/slide8.xml"/><Relationship Id="rId34" Type="http://schemas.openxmlformats.org/officeDocument/2006/relationships/font" Target="fonts/RobotoSlab-bold.fntdata"/><Relationship Id="rId15" Type="http://schemas.openxmlformats.org/officeDocument/2006/relationships/slide" Target="slides/slide11.xml"/><Relationship Id="rId37" Type="http://schemas.openxmlformats.org/officeDocument/2006/relationships/font" Target="fonts/Roboto-italic.fntdata"/><Relationship Id="rId14" Type="http://schemas.openxmlformats.org/officeDocument/2006/relationships/slide" Target="slides/slide10.xml"/><Relationship Id="rId36" Type="http://schemas.openxmlformats.org/officeDocument/2006/relationships/font" Target="fonts/Roboto-bold.fntdata"/><Relationship Id="rId17" Type="http://schemas.openxmlformats.org/officeDocument/2006/relationships/slide" Target="slides/slide13.xml"/><Relationship Id="rId16" Type="http://schemas.openxmlformats.org/officeDocument/2006/relationships/slide" Target="slides/slide12.xml"/><Relationship Id="rId38" Type="http://schemas.openxmlformats.org/officeDocument/2006/relationships/font" Target="fonts/Roboto-boldItalic.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4c2d67cae3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4c2d67cae3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4c2d67cae3_0_11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4c2d67cae3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4c2d67cae3_0_12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4c2d67cae3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4c2d67cae3_0_131: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4c2d67cae3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4c2d67cae3_0_13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4c2d67cae3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4c2d67cae3_0_14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4c2d67cae3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4c2d67cae3_0_14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4c2d67cae3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4ba8a143ff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4ba8a143ff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4ba8a143ff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4ba8a143ff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g4ba8a143ff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4ba8a143ff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7" name="Shape 187"/>
        <p:cNvGrpSpPr/>
        <p:nvPr/>
      </p:nvGrpSpPr>
      <p:grpSpPr>
        <a:xfrm>
          <a:off x="0" y="0"/>
          <a:ext cx="0" cy="0"/>
          <a:chOff x="0" y="0"/>
          <a:chExt cx="0" cy="0"/>
        </a:xfrm>
      </p:grpSpPr>
      <p:sp>
        <p:nvSpPr>
          <p:cNvPr id="188" name="Google Shape;188;g4ba8a143ff_2_16: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4ba8a143ff_2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c6f75fce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c6f75fc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4ba8a143ff_2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4ba8a143ff_2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4ba8a143ff_2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4ba8a143ff_2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g4ba8a143ff_2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4ba8a143ff_2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4ba8a143ff_2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4ba8a143ff_2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4ba8a143ff_2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4ba8a143ff_2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4ba8a143ff_2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4ba8a143ff_2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g4ba8a143ff_2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4ba8a143ff_2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4ba8a143ff_2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4ba8a143ff_2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4ba8a143ff_2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4ba8a143ff_2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4c2d67cae3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4c2d67cae3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c2d67cae3_0_7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c2d67cae3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4c2d67cae3_0_8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4c2d67cae3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c2d67cae3_0_8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c2d67cae3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4c2d67cae3_0_9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4c2d67cae3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4c2d67cae3_0_10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4c2d67cae3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4c2d67cae3_0_1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c2d67cae3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Bell Work</a:t>
            </a:r>
            <a:endParaRPr/>
          </a:p>
        </p:txBody>
      </p:sp>
      <p:sp>
        <p:nvSpPr>
          <p:cNvPr id="64" name="Google Shape;64;p1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an infographic?  Why is it important to know how to read them?</a:t>
            </a:r>
            <a:endParaRPr/>
          </a:p>
          <a:p>
            <a:pPr indent="0" lvl="0" marL="0" rtl="0" algn="l">
              <a:spcBef>
                <a:spcPts val="1600"/>
              </a:spcBef>
              <a:spcAft>
                <a:spcPts val="1600"/>
              </a:spcAft>
              <a:buNone/>
            </a:pPr>
            <a:r>
              <a:t/>
            </a:r>
            <a:endParaRPr/>
          </a:p>
        </p:txBody>
      </p:sp>
      <p:pic>
        <p:nvPicPr>
          <p:cNvPr id="65" name="Google Shape;65;p13"/>
          <p:cNvPicPr preferRelativeResize="0"/>
          <p:nvPr/>
        </p:nvPicPr>
        <p:blipFill>
          <a:blip r:embed="rId3">
            <a:alphaModFix/>
          </a:blip>
          <a:stretch>
            <a:fillRect/>
          </a:stretch>
        </p:blipFill>
        <p:spPr>
          <a:xfrm>
            <a:off x="6838875" y="3305575"/>
            <a:ext cx="2076525" cy="160932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2"/>
          <p:cNvSpPr txBox="1"/>
          <p:nvPr>
            <p:ph idx="4294967295" type="title"/>
          </p:nvPr>
        </p:nvSpPr>
        <p:spPr>
          <a:xfrm>
            <a:off x="311700" y="133525"/>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Infographics</a:t>
            </a:r>
            <a:endParaRPr/>
          </a:p>
        </p:txBody>
      </p:sp>
      <p:sp>
        <p:nvSpPr>
          <p:cNvPr id="133" name="Google Shape;133;p22"/>
          <p:cNvSpPr txBox="1"/>
          <p:nvPr>
            <p:ph idx="4294967295" type="body"/>
          </p:nvPr>
        </p:nvSpPr>
        <p:spPr>
          <a:xfrm>
            <a:off x="311700" y="867025"/>
            <a:ext cx="87492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chemeClr val="accent5"/>
                </a:solidFill>
              </a:rPr>
              <a:t>Here’s an example of a passage with an infographic:</a:t>
            </a:r>
            <a:endParaRPr sz="2400">
              <a:solidFill>
                <a:schemeClr val="accent5"/>
              </a:solidFill>
            </a:endParaRPr>
          </a:p>
        </p:txBody>
      </p:sp>
      <p:cxnSp>
        <p:nvCxnSpPr>
          <p:cNvPr id="134" name="Google Shape;134;p22"/>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pic>
        <p:nvPicPr>
          <p:cNvPr id="135" name="Google Shape;135;p22"/>
          <p:cNvPicPr preferRelativeResize="0"/>
          <p:nvPr/>
        </p:nvPicPr>
        <p:blipFill>
          <a:blip r:embed="rId3">
            <a:alphaModFix/>
          </a:blip>
          <a:stretch>
            <a:fillRect/>
          </a:stretch>
        </p:blipFill>
        <p:spPr>
          <a:xfrm>
            <a:off x="152400" y="1433950"/>
            <a:ext cx="4731325" cy="3657600"/>
          </a:xfrm>
          <a:prstGeom prst="rect">
            <a:avLst/>
          </a:prstGeom>
          <a:noFill/>
          <a:ln>
            <a:noFill/>
          </a:ln>
        </p:spPr>
      </p:pic>
    </p:spTree>
  </p:cSld>
  <p:clrMapOvr>
    <a:masterClrMapping/>
  </p:clrMapOvr>
  <mc:AlternateContent>
    <mc:Choice Requires="p14">
      <p:transition spd="slow" p14:dur="1000">
        <p:fade thruBlk="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3"/>
          <p:cNvSpPr txBox="1"/>
          <p:nvPr>
            <p:ph idx="4294967295" type="title"/>
          </p:nvPr>
        </p:nvSpPr>
        <p:spPr>
          <a:xfrm>
            <a:off x="311700" y="34375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Infographics</a:t>
            </a:r>
            <a:endParaRPr/>
          </a:p>
        </p:txBody>
      </p:sp>
      <p:sp>
        <p:nvSpPr>
          <p:cNvPr id="141" name="Google Shape;141;p23"/>
          <p:cNvSpPr txBox="1"/>
          <p:nvPr>
            <p:ph idx="4294967295" type="body"/>
          </p:nvPr>
        </p:nvSpPr>
        <p:spPr>
          <a:xfrm>
            <a:off x="311700" y="1077250"/>
            <a:ext cx="87492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chemeClr val="accent5"/>
                </a:solidFill>
              </a:rPr>
              <a:t>How do I correlate textual data with infographic data?</a:t>
            </a:r>
            <a:endParaRPr sz="2400">
              <a:solidFill>
                <a:schemeClr val="accent5"/>
              </a:solidFill>
            </a:endParaRPr>
          </a:p>
        </p:txBody>
      </p:sp>
      <p:cxnSp>
        <p:nvCxnSpPr>
          <p:cNvPr id="142" name="Google Shape;142;p23"/>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43" name="Google Shape;143;p23"/>
          <p:cNvSpPr txBox="1"/>
          <p:nvPr/>
        </p:nvSpPr>
        <p:spPr>
          <a:xfrm>
            <a:off x="418675" y="1922300"/>
            <a:ext cx="7917900" cy="279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Roboto"/>
                <a:ea typeface="Roboto"/>
                <a:cs typeface="Roboto"/>
                <a:sym typeface="Roboto"/>
              </a:rPr>
              <a:t>Look for data presented in the infographic that relates to facts presented in the reading passage.  You will be asked to correlate information from the passages to information shown in the infographics in order to make a conclusion.</a:t>
            </a:r>
            <a:endParaRPr sz="1800">
              <a:solidFill>
                <a:srgbClr val="FFFFFF"/>
              </a:solidFill>
              <a:latin typeface="Roboto"/>
              <a:ea typeface="Roboto"/>
              <a:cs typeface="Roboto"/>
              <a:sym typeface="Roboto"/>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4"/>
          <p:cNvSpPr txBox="1"/>
          <p:nvPr>
            <p:ph idx="4294967295" type="title"/>
          </p:nvPr>
        </p:nvSpPr>
        <p:spPr>
          <a:xfrm>
            <a:off x="311700" y="34375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49" name="Google Shape;149;p24"/>
          <p:cNvSpPr txBox="1"/>
          <p:nvPr/>
        </p:nvSpPr>
        <p:spPr>
          <a:xfrm>
            <a:off x="311700" y="1077250"/>
            <a:ext cx="3470700" cy="3848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Roboto"/>
                <a:ea typeface="Roboto"/>
                <a:cs typeface="Roboto"/>
                <a:sym typeface="Roboto"/>
              </a:rPr>
              <a:t>During the first commitment period, 37 industrialized countries and the European Community committed to reduce Greenhouse Gas emissions to an average of five percent against 1990 levels.  During the second commitment period, parties committed to reduce GHG emissions by at least 18 percent below 1990 levels in the eight-year period from 2013-2020.</a:t>
            </a:r>
            <a:endParaRPr sz="1800">
              <a:solidFill>
                <a:srgbClr val="FFFFFF"/>
              </a:solidFill>
              <a:latin typeface="Roboto"/>
              <a:ea typeface="Roboto"/>
              <a:cs typeface="Roboto"/>
              <a:sym typeface="Roboto"/>
            </a:endParaRPr>
          </a:p>
        </p:txBody>
      </p:sp>
      <p:pic>
        <p:nvPicPr>
          <p:cNvPr id="150" name="Google Shape;150;p24"/>
          <p:cNvPicPr preferRelativeResize="0"/>
          <p:nvPr/>
        </p:nvPicPr>
        <p:blipFill>
          <a:blip r:embed="rId3">
            <a:alphaModFix/>
          </a:blip>
          <a:stretch>
            <a:fillRect/>
          </a:stretch>
        </p:blipFill>
        <p:spPr>
          <a:xfrm>
            <a:off x="3782400" y="946050"/>
            <a:ext cx="5236925" cy="3667125"/>
          </a:xfrm>
          <a:prstGeom prst="rect">
            <a:avLst/>
          </a:prstGeom>
          <a:noFill/>
          <a:ln>
            <a:noFill/>
          </a:ln>
        </p:spPr>
      </p:pic>
    </p:spTree>
  </p:cSld>
  <p:clrMapOvr>
    <a:masterClrMapping/>
  </p:clrMapOvr>
  <mc:AlternateContent>
    <mc:Choice Requires="p14">
      <p:transition spd="slow" p14:dur="1000">
        <p:fade thruBlk="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5"/>
          <p:cNvSpPr txBox="1"/>
          <p:nvPr>
            <p:ph idx="4294967295" type="title"/>
          </p:nvPr>
        </p:nvSpPr>
        <p:spPr>
          <a:xfrm>
            <a:off x="311700" y="34375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56" name="Google Shape;156;p25"/>
          <p:cNvSpPr txBox="1"/>
          <p:nvPr/>
        </p:nvSpPr>
        <p:spPr>
          <a:xfrm>
            <a:off x="311700" y="1077250"/>
            <a:ext cx="7917900" cy="366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Roboto"/>
                <a:ea typeface="Roboto"/>
                <a:cs typeface="Roboto"/>
                <a:sym typeface="Roboto"/>
              </a:rPr>
              <a:t>Based on the passage and the infographic on the previous slide, which of the following statements is true?</a:t>
            </a:r>
            <a:endParaRPr sz="1800">
              <a:solidFill>
                <a:srgbClr val="FFFFFF"/>
              </a:solidFill>
              <a:latin typeface="Roboto"/>
              <a:ea typeface="Roboto"/>
              <a:cs typeface="Roboto"/>
              <a:sym typeface="Roboto"/>
            </a:endParaRPr>
          </a:p>
          <a:p>
            <a:pPr indent="0" lvl="0" marL="0" rtl="0" algn="l">
              <a:spcBef>
                <a:spcPts val="0"/>
              </a:spcBef>
              <a:spcAft>
                <a:spcPts val="0"/>
              </a:spcAft>
              <a:buNone/>
            </a:pPr>
            <a:r>
              <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lphaUcParenR"/>
            </a:pPr>
            <a:r>
              <a:rPr lang="en" sz="1800">
                <a:solidFill>
                  <a:srgbClr val="FFFFFF"/>
                </a:solidFill>
                <a:latin typeface="Roboto"/>
                <a:ea typeface="Roboto"/>
                <a:cs typeface="Roboto"/>
                <a:sym typeface="Roboto"/>
              </a:rPr>
              <a:t>The greenhouse gas emissions of industrialized nations have all decreased due to the impacts of the Kyoto Protocol.</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lphaUcParenR"/>
            </a:pPr>
            <a:r>
              <a:rPr lang="en" sz="1800">
                <a:solidFill>
                  <a:srgbClr val="FFFFFF"/>
                </a:solidFill>
                <a:latin typeface="Roboto"/>
                <a:ea typeface="Roboto"/>
                <a:cs typeface="Roboto"/>
                <a:sym typeface="Roboto"/>
              </a:rPr>
              <a:t>The countries presented in the graph above have not all decreased their greenhouse emissions and have not fulfilled the commitments of the Kyoto Protocol to reduce emissions.</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lphaUcParenR"/>
            </a:pPr>
            <a:r>
              <a:rPr lang="en" sz="1800">
                <a:solidFill>
                  <a:srgbClr val="FFFFFF"/>
                </a:solidFill>
                <a:latin typeface="Roboto"/>
                <a:ea typeface="Roboto"/>
                <a:cs typeface="Roboto"/>
                <a:sym typeface="Roboto"/>
              </a:rPr>
              <a:t>The United States, Russia and Japan have all reduced greenhouse emissions in order to meet Kyoto Protocol standards.</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AutoNum type="alphaUcParenR"/>
            </a:pPr>
            <a:r>
              <a:rPr lang="en" sz="1800">
                <a:solidFill>
                  <a:srgbClr val="FFFFFF"/>
                </a:solidFill>
                <a:latin typeface="Roboto"/>
                <a:ea typeface="Roboto"/>
                <a:cs typeface="Roboto"/>
                <a:sym typeface="Roboto"/>
              </a:rPr>
              <a:t>Germany and the United Kingdom have reduced their emissions, which has helped reach the 5 percent Kyoto goal.</a:t>
            </a:r>
            <a:endParaRPr sz="1800">
              <a:solidFill>
                <a:srgbClr val="FFFFFF"/>
              </a:solidFill>
              <a:latin typeface="Roboto"/>
              <a:ea typeface="Roboto"/>
              <a:cs typeface="Roboto"/>
              <a:sym typeface="Roboto"/>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6"/>
          <p:cNvSpPr txBox="1"/>
          <p:nvPr>
            <p:ph idx="4294967295" type="title"/>
          </p:nvPr>
        </p:nvSpPr>
        <p:spPr>
          <a:xfrm>
            <a:off x="311700" y="34375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62" name="Google Shape;162;p26"/>
          <p:cNvSpPr txBox="1"/>
          <p:nvPr/>
        </p:nvSpPr>
        <p:spPr>
          <a:xfrm>
            <a:off x="311700" y="1077250"/>
            <a:ext cx="7917900" cy="366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Roboto"/>
                <a:ea typeface="Roboto"/>
                <a:cs typeface="Roboto"/>
                <a:sym typeface="Roboto"/>
              </a:rPr>
              <a:t>Answer:</a:t>
            </a:r>
            <a:endParaRPr sz="1800">
              <a:solidFill>
                <a:srgbClr val="FFFFFF"/>
              </a:solidFill>
              <a:latin typeface="Roboto"/>
              <a:ea typeface="Roboto"/>
              <a:cs typeface="Roboto"/>
              <a:sym typeface="Roboto"/>
            </a:endParaRPr>
          </a:p>
          <a:p>
            <a:pPr indent="0" lvl="0" marL="0" rtl="0" algn="l">
              <a:spcBef>
                <a:spcPts val="0"/>
              </a:spcBef>
              <a:spcAft>
                <a:spcPts val="0"/>
              </a:spcAft>
              <a:buNone/>
            </a:pPr>
            <a:r>
              <a:t/>
            </a:r>
            <a:endParaRPr sz="1800">
              <a:solidFill>
                <a:srgbClr val="FFFFFF"/>
              </a:solidFill>
              <a:latin typeface="Roboto"/>
              <a:ea typeface="Roboto"/>
              <a:cs typeface="Roboto"/>
              <a:sym typeface="Roboto"/>
            </a:endParaRPr>
          </a:p>
          <a:p>
            <a:pPr indent="0" lvl="0" marL="0" rtl="0" algn="l">
              <a:spcBef>
                <a:spcPts val="0"/>
              </a:spcBef>
              <a:spcAft>
                <a:spcPts val="0"/>
              </a:spcAft>
              <a:buNone/>
            </a:pPr>
            <a:r>
              <a:rPr lang="en" sz="1800">
                <a:solidFill>
                  <a:srgbClr val="FFFFFF"/>
                </a:solidFill>
                <a:latin typeface="Roboto"/>
                <a:ea typeface="Roboto"/>
                <a:cs typeface="Roboto"/>
                <a:sym typeface="Roboto"/>
              </a:rPr>
              <a:t>B.  The graph of greenhouse emissions shows a significant increase in the emissions of the US, as well as Japan and Canada.  Although the passage states that these industrialized countries are trying to reduce their emissions, the graph shows otherwise.  This means that the countries are not effectively reducing their emissions, and therefore are not meeting standards established by the Kyoto Protocol.  </a:t>
            </a:r>
            <a:endParaRPr sz="1800">
              <a:solidFill>
                <a:srgbClr val="FFFFFF"/>
              </a:solidFill>
              <a:latin typeface="Roboto"/>
              <a:ea typeface="Roboto"/>
              <a:cs typeface="Roboto"/>
              <a:sym typeface="Roboto"/>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7"/>
          <p:cNvSpPr txBox="1"/>
          <p:nvPr>
            <p:ph idx="4294967295" type="title"/>
          </p:nvPr>
        </p:nvSpPr>
        <p:spPr>
          <a:xfrm>
            <a:off x="311700" y="34375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Reading Strategies:</a:t>
            </a:r>
            <a:endParaRPr/>
          </a:p>
        </p:txBody>
      </p:sp>
      <p:sp>
        <p:nvSpPr>
          <p:cNvPr id="168" name="Google Shape;168;p27"/>
          <p:cNvSpPr txBox="1"/>
          <p:nvPr/>
        </p:nvSpPr>
        <p:spPr>
          <a:xfrm>
            <a:off x="311700" y="1077250"/>
            <a:ext cx="7917900" cy="36609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rgbClr val="FFFFFF"/>
              </a:buClr>
              <a:buSzPts val="1800"/>
              <a:buFont typeface="Roboto"/>
              <a:buChar char="-"/>
            </a:pPr>
            <a:r>
              <a:rPr lang="en" sz="1800">
                <a:solidFill>
                  <a:srgbClr val="FFFFFF"/>
                </a:solidFill>
                <a:latin typeface="Roboto"/>
                <a:ea typeface="Roboto"/>
                <a:cs typeface="Roboto"/>
                <a:sym typeface="Roboto"/>
              </a:rPr>
              <a:t>Read the infographic carefully, noting its titles, x and y axes, legends, scale, etc.</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Char char="-"/>
            </a:pPr>
            <a:r>
              <a:rPr lang="en" sz="1800">
                <a:solidFill>
                  <a:srgbClr val="FFFFFF"/>
                </a:solidFill>
                <a:latin typeface="Roboto"/>
                <a:ea typeface="Roboto"/>
                <a:cs typeface="Roboto"/>
                <a:sym typeface="Roboto"/>
              </a:rPr>
              <a:t>Read the passage as you would any other passage - paying attention to main point/idea and evidence, author’s tone, etc.</a:t>
            </a:r>
            <a:endParaRPr sz="1800">
              <a:solidFill>
                <a:srgbClr val="FFFFFF"/>
              </a:solidFill>
              <a:latin typeface="Roboto"/>
              <a:ea typeface="Roboto"/>
              <a:cs typeface="Roboto"/>
              <a:sym typeface="Roboto"/>
            </a:endParaRPr>
          </a:p>
          <a:p>
            <a:pPr indent="-342900" lvl="0" marL="457200" rtl="0" algn="l">
              <a:spcBef>
                <a:spcPts val="0"/>
              </a:spcBef>
              <a:spcAft>
                <a:spcPts val="0"/>
              </a:spcAft>
              <a:buClr>
                <a:srgbClr val="FFFFFF"/>
              </a:buClr>
              <a:buSzPts val="1800"/>
              <a:buFont typeface="Roboto"/>
              <a:buChar char="-"/>
            </a:pPr>
            <a:r>
              <a:rPr lang="en" sz="1800">
                <a:solidFill>
                  <a:srgbClr val="FFFFFF"/>
                </a:solidFill>
                <a:latin typeface="Roboto"/>
                <a:ea typeface="Roboto"/>
                <a:cs typeface="Roboto"/>
                <a:sym typeface="Roboto"/>
              </a:rPr>
              <a:t>For questions that ask you to connect the passage and the infographic, focus on the details in the passage and the infographic and look for answers that connect the two.</a:t>
            </a:r>
            <a:endParaRPr sz="1800">
              <a:solidFill>
                <a:srgbClr val="FFFFFF"/>
              </a:solidFill>
              <a:latin typeface="Roboto"/>
              <a:ea typeface="Roboto"/>
              <a:cs typeface="Roboto"/>
              <a:sym typeface="Roboto"/>
            </a:endParaRPr>
          </a:p>
          <a:p>
            <a:pPr indent="0" lvl="0" marL="0" rtl="0" algn="l">
              <a:spcBef>
                <a:spcPts val="0"/>
              </a:spcBef>
              <a:spcAft>
                <a:spcPts val="0"/>
              </a:spcAft>
              <a:buNone/>
            </a:pPr>
            <a:r>
              <a:t/>
            </a:r>
            <a:endParaRPr sz="1800">
              <a:solidFill>
                <a:srgbClr val="FFFFFF"/>
              </a:solidFill>
              <a:latin typeface="Roboto"/>
              <a:ea typeface="Roboto"/>
              <a:cs typeface="Roboto"/>
              <a:sym typeface="Roboto"/>
            </a:endParaRPr>
          </a:p>
        </p:txBody>
      </p:sp>
    </p:spTree>
  </p:cSld>
  <p:clrMapOvr>
    <a:masterClrMapping/>
  </p:clrMapOvr>
  <mc:AlternateContent>
    <mc:Choice Requires="p14">
      <p:transition spd="slow" p14:dur="1000">
        <p:fade thruBlk="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Bell Work</a:t>
            </a:r>
            <a:endParaRPr/>
          </a:p>
        </p:txBody>
      </p:sp>
      <p:sp>
        <p:nvSpPr>
          <p:cNvPr id="174" name="Google Shape;174;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highlight>
                  <a:srgbClr val="0B5394"/>
                </a:highlight>
              </a:rPr>
              <a:t>How was your weekend?  Did you do anything exciting?</a:t>
            </a:r>
            <a:endParaRPr sz="1200">
              <a:solidFill>
                <a:srgbClr val="FFFFFF"/>
              </a:solidFill>
              <a:highlight>
                <a:srgbClr val="0B5394"/>
              </a:highlight>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9"/>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January 14, 2019</a:t>
            </a:r>
            <a:endParaRPr/>
          </a:p>
        </p:txBody>
      </p:sp>
      <p:sp>
        <p:nvSpPr>
          <p:cNvPr id="180" name="Google Shape;180;p29"/>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Good Morning and Good Afternoon!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Google Shape;185;p30"/>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2"/>
              </a:buClr>
              <a:buSzPts val="1100"/>
              <a:buNone/>
            </a:pPr>
            <a:r>
              <a:rPr lang="en"/>
              <a:t>Content Objective: Students will demonstrate analyzation of words in context by examining sample SAT-style questions.</a:t>
            </a:r>
            <a:endParaRPr/>
          </a:p>
          <a:p>
            <a:pPr indent="0" lvl="0" marL="0" rtl="0" algn="l">
              <a:spcBef>
                <a:spcPts val="1600"/>
              </a:spcBef>
              <a:spcAft>
                <a:spcPts val="1600"/>
              </a:spcAft>
              <a:buClr>
                <a:schemeClr val="dk2"/>
              </a:buClr>
              <a:buSzPts val="1100"/>
              <a:buNone/>
            </a:pPr>
            <a:r>
              <a:rPr lang="en"/>
              <a:t>Language Objective: Students will read to infer the meaning of different words in context.</a:t>
            </a:r>
            <a:endParaRPr/>
          </a:p>
        </p:txBody>
      </p:sp>
      <p:sp>
        <p:nvSpPr>
          <p:cNvPr id="186" name="Google Shape;186;p30"/>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Objectives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31"/>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Agenda</a:t>
            </a:r>
            <a:endParaRPr/>
          </a:p>
        </p:txBody>
      </p:sp>
      <p:sp>
        <p:nvSpPr>
          <p:cNvPr id="192" name="Google Shape;192;p31"/>
          <p:cNvSpPr txBox="1"/>
          <p:nvPr>
            <p:ph idx="4294967295" type="body"/>
          </p:nvPr>
        </p:nvSpPr>
        <p:spPr>
          <a:xfrm>
            <a:off x="311700" y="1195201"/>
            <a:ext cx="38532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chemeClr val="accent5"/>
                </a:solidFill>
              </a:rPr>
              <a:t>Today’s Activities!</a:t>
            </a:r>
            <a:endParaRPr sz="2400">
              <a:solidFill>
                <a:schemeClr val="accent5"/>
              </a:solidFill>
            </a:endParaRPr>
          </a:p>
        </p:txBody>
      </p:sp>
      <p:cxnSp>
        <p:nvCxnSpPr>
          <p:cNvPr id="193" name="Google Shape;193;p31"/>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94" name="Google Shape;194;p31"/>
          <p:cNvSpPr txBox="1"/>
          <p:nvPr>
            <p:ph idx="4294967295" type="body"/>
          </p:nvPr>
        </p:nvSpPr>
        <p:spPr>
          <a:xfrm>
            <a:off x="311700" y="1916330"/>
            <a:ext cx="3853200" cy="2753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Bell Work (5 Minutes)</a:t>
            </a:r>
            <a:endParaRPr sz="1400"/>
          </a:p>
          <a:p>
            <a:pPr indent="-317500" lvl="0" marL="457200" rtl="0" algn="l">
              <a:spcBef>
                <a:spcPts val="0"/>
              </a:spcBef>
              <a:spcAft>
                <a:spcPts val="0"/>
              </a:spcAft>
              <a:buSzPts val="1400"/>
              <a:buChar char="-"/>
            </a:pPr>
            <a:r>
              <a:rPr lang="en" sz="1400"/>
              <a:t>SSR (15 Minutes)</a:t>
            </a:r>
            <a:endParaRPr sz="1400"/>
          </a:p>
          <a:p>
            <a:pPr indent="-317500" lvl="0" marL="457200" rtl="0" algn="l">
              <a:spcBef>
                <a:spcPts val="0"/>
              </a:spcBef>
              <a:spcAft>
                <a:spcPts val="0"/>
              </a:spcAft>
              <a:buSzPts val="1400"/>
              <a:buChar char="-"/>
            </a:pPr>
            <a:r>
              <a:rPr lang="en" sz="1400"/>
              <a:t>Review: Infographics</a:t>
            </a:r>
            <a:endParaRPr sz="1400"/>
          </a:p>
          <a:p>
            <a:pPr indent="-317500" lvl="1" marL="914400" rtl="0" algn="l">
              <a:spcBef>
                <a:spcPts val="0"/>
              </a:spcBef>
              <a:spcAft>
                <a:spcPts val="0"/>
              </a:spcAft>
              <a:buSzPts val="1400"/>
              <a:buChar char="-"/>
            </a:pPr>
            <a:r>
              <a:rPr lang="en"/>
              <a:t>Quiz</a:t>
            </a:r>
            <a:endParaRPr/>
          </a:p>
          <a:p>
            <a:pPr indent="-317500" lvl="0" marL="457200" rtl="0" algn="l">
              <a:spcBef>
                <a:spcPts val="0"/>
              </a:spcBef>
              <a:spcAft>
                <a:spcPts val="0"/>
              </a:spcAft>
              <a:buSzPts val="1400"/>
              <a:buChar char="-"/>
            </a:pPr>
            <a:r>
              <a:rPr lang="en" sz="1400"/>
              <a:t>Words in Context</a:t>
            </a:r>
            <a:endParaRPr sz="1400"/>
          </a:p>
          <a:p>
            <a:pPr indent="-317500" lvl="1" marL="914400" rtl="0" algn="l">
              <a:spcBef>
                <a:spcPts val="0"/>
              </a:spcBef>
              <a:spcAft>
                <a:spcPts val="0"/>
              </a:spcAft>
              <a:buSzPts val="1400"/>
              <a:buChar char="-"/>
            </a:pPr>
            <a:r>
              <a:rPr lang="en"/>
              <a:t>Why do authors use specific words in their writing?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January 7, 2019</a:t>
            </a:r>
            <a:endParaRPr/>
          </a:p>
        </p:txBody>
      </p:sp>
      <p:sp>
        <p:nvSpPr>
          <p:cNvPr id="71" name="Google Shape;71;p14"/>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Good Morning and Good Afternoon!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Words in Context</a:t>
            </a:r>
            <a:endParaRPr/>
          </a:p>
        </p:txBody>
      </p:sp>
      <p:sp>
        <p:nvSpPr>
          <p:cNvPr id="200" name="Google Shape;200;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 authors choose specific words in their writing passages?</a:t>
            </a:r>
            <a:endParaRPr/>
          </a:p>
          <a:p>
            <a:pPr indent="-342900" lvl="0" marL="457200" rtl="0" algn="l">
              <a:spcBef>
                <a:spcPts val="1600"/>
              </a:spcBef>
              <a:spcAft>
                <a:spcPts val="0"/>
              </a:spcAft>
              <a:buSzPts val="1800"/>
              <a:buChar char="-"/>
            </a:pPr>
            <a:r>
              <a:rPr lang="en"/>
              <a:t>Authors carefully choose the words that they use in a passage in order do communicate very effectively.  Authors will use words that are specific and correct in order to get their point across more effectively.</a:t>
            </a:r>
            <a:endParaRPr/>
          </a:p>
          <a:p>
            <a:pPr indent="0" lvl="0" marL="0" rtl="0" algn="l">
              <a:spcBef>
                <a:spcPts val="1600"/>
              </a:spcBef>
              <a:spcAft>
                <a:spcPts val="0"/>
              </a:spcAft>
              <a:buNone/>
            </a:pPr>
            <a:r>
              <a:rPr lang="en"/>
              <a:t>How does word choice affect the meaning of the message conveyed?</a:t>
            </a:r>
            <a:endParaRPr/>
          </a:p>
          <a:p>
            <a:pPr indent="-342900" lvl="0" marL="457200" rtl="0" algn="l">
              <a:spcBef>
                <a:spcPts val="1600"/>
              </a:spcBef>
              <a:spcAft>
                <a:spcPts val="0"/>
              </a:spcAft>
              <a:buSzPts val="1800"/>
              <a:buChar char="-"/>
            </a:pPr>
            <a:r>
              <a:rPr lang="en"/>
              <a:t>The words used in a passage affect the meaning of the message conveyed by creating the author’s tone or attitude.  This will effectively explain to the reader how the author feels about the topic the passage is about.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Words in Context</a:t>
            </a:r>
            <a:endParaRPr/>
          </a:p>
        </p:txBody>
      </p:sp>
      <p:sp>
        <p:nvSpPr>
          <p:cNvPr id="206" name="Google Shape;206;p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Examples of words in context:</a:t>
            </a:r>
            <a:endParaRPr/>
          </a:p>
          <a:p>
            <a:pPr indent="-342900" lvl="0" marL="457200" rtl="0" algn="l">
              <a:spcBef>
                <a:spcPts val="1600"/>
              </a:spcBef>
              <a:spcAft>
                <a:spcPts val="0"/>
              </a:spcAft>
              <a:buSzPts val="1800"/>
              <a:buChar char="-"/>
            </a:pPr>
            <a:r>
              <a:rPr lang="en"/>
              <a:t>If an author uses words like odious, horrid and dastardly, that would most likely describe a vicious event.</a:t>
            </a:r>
            <a:endParaRPr/>
          </a:p>
          <a:p>
            <a:pPr indent="-342900" lvl="0" marL="457200" rtl="0" algn="l">
              <a:spcBef>
                <a:spcPts val="0"/>
              </a:spcBef>
              <a:spcAft>
                <a:spcPts val="0"/>
              </a:spcAft>
              <a:buSzPts val="1800"/>
              <a:buChar char="-"/>
            </a:pPr>
            <a:r>
              <a:rPr lang="en"/>
              <a:t>If an author uses words like trembled, shivered, and quivered, that would indicate an even happening in a cold place.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Words in Context</a:t>
            </a:r>
            <a:endParaRPr/>
          </a:p>
        </p:txBody>
      </p:sp>
      <p:sp>
        <p:nvSpPr>
          <p:cNvPr id="212" name="Google Shape;212;p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 I use context clues to find the meaning of the word?</a:t>
            </a:r>
            <a:endParaRPr/>
          </a:p>
          <a:p>
            <a:pPr indent="-342900" lvl="0" marL="457200" rtl="0" algn="l">
              <a:spcBef>
                <a:spcPts val="1600"/>
              </a:spcBef>
              <a:spcAft>
                <a:spcPts val="0"/>
              </a:spcAft>
              <a:buSzPts val="1800"/>
              <a:buChar char="-"/>
            </a:pPr>
            <a:r>
              <a:rPr lang="en"/>
              <a:t>To find out the meaning of a word using context clues, scan the other words and phrases that surround the word.  This will help set up the context for the word being used and will allow you to deduce (find out) the meaning.  Sometimes, you have to scan the whole paragraph or passage to get the meaning of a word or phrase.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Words in Context</a:t>
            </a:r>
            <a:endParaRPr/>
          </a:p>
        </p:txBody>
      </p:sp>
      <p:sp>
        <p:nvSpPr>
          <p:cNvPr id="218" name="Google Shape;218;p3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a:p>
            <a:pPr indent="0" lvl="0" marL="0" rtl="0" algn="l">
              <a:spcBef>
                <a:spcPts val="1600"/>
              </a:spcBef>
              <a:spcAft>
                <a:spcPts val="0"/>
              </a:spcAft>
              <a:buNone/>
            </a:pPr>
            <a:r>
              <a:rPr lang="en"/>
              <a:t>The rich old man was a devout philanthropist, giving away his money to help feed poor children.</a:t>
            </a:r>
            <a:endParaRPr/>
          </a:p>
          <a:p>
            <a:pPr indent="-342900" lvl="0" marL="457200" rtl="0" algn="l">
              <a:spcBef>
                <a:spcPts val="1600"/>
              </a:spcBef>
              <a:spcAft>
                <a:spcPts val="0"/>
              </a:spcAft>
              <a:buSzPts val="1800"/>
              <a:buChar char="-"/>
            </a:pPr>
            <a:r>
              <a:rPr lang="en"/>
              <a:t>Which of the following is most similar to the meaning of the word, “philanthropist,” as used in the sentence above?</a:t>
            </a:r>
            <a:endParaRPr/>
          </a:p>
          <a:p>
            <a:pPr indent="-342900" lvl="0" marL="457200" rtl="0" algn="l">
              <a:spcBef>
                <a:spcPts val="0"/>
              </a:spcBef>
              <a:spcAft>
                <a:spcPts val="0"/>
              </a:spcAft>
              <a:buSzPts val="1800"/>
              <a:buChar char="-"/>
            </a:pPr>
            <a:r>
              <a:rPr lang="en"/>
              <a:t>A. Wealthy </a:t>
            </a:r>
            <a:endParaRPr/>
          </a:p>
          <a:p>
            <a:pPr indent="-342900" lvl="0" marL="457200" rtl="0" algn="l">
              <a:spcBef>
                <a:spcPts val="0"/>
              </a:spcBef>
              <a:spcAft>
                <a:spcPts val="0"/>
              </a:spcAft>
              <a:buSzPts val="1800"/>
              <a:buChar char="-"/>
            </a:pPr>
            <a:r>
              <a:rPr lang="en"/>
              <a:t>B. Donor </a:t>
            </a:r>
            <a:endParaRPr/>
          </a:p>
          <a:p>
            <a:pPr indent="-342900" lvl="0" marL="457200" rtl="0" algn="l">
              <a:spcBef>
                <a:spcPts val="0"/>
              </a:spcBef>
              <a:spcAft>
                <a:spcPts val="0"/>
              </a:spcAft>
              <a:buSzPts val="1800"/>
              <a:buChar char="-"/>
            </a:pPr>
            <a:r>
              <a:rPr lang="en"/>
              <a:t>C. Elderly </a:t>
            </a:r>
            <a:endParaRPr/>
          </a:p>
          <a:p>
            <a:pPr indent="-342900" lvl="0" marL="457200" rtl="0" algn="l">
              <a:spcBef>
                <a:spcPts val="0"/>
              </a:spcBef>
              <a:spcAft>
                <a:spcPts val="0"/>
              </a:spcAft>
              <a:buSzPts val="1800"/>
              <a:buChar char="-"/>
            </a:pPr>
            <a:r>
              <a:rPr lang="en"/>
              <a:t>D. Dedicated</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Words in Context</a:t>
            </a:r>
            <a:endParaRPr/>
          </a:p>
        </p:txBody>
      </p:sp>
      <p:sp>
        <p:nvSpPr>
          <p:cNvPr id="224" name="Google Shape;224;p3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To find the meaning of the word philanthropist, we can see that the sentence states that the man is rich and donates his money.  This means that he is a donor of money -- indicated by answer choice B.  Answer choice A is incorrect because the word wealthy does not indicate that the mean gives away his money.  Answer choice C and D are incorrect because the fact that the man is elderly or dedicated does not relate to his donations.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Words in Context</a:t>
            </a:r>
            <a:endParaRPr/>
          </a:p>
        </p:txBody>
      </p:sp>
      <p:sp>
        <p:nvSpPr>
          <p:cNvPr id="230" name="Google Shape;230;p3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does a word take different meanings depending on context?</a:t>
            </a:r>
            <a:endParaRPr/>
          </a:p>
          <a:p>
            <a:pPr indent="-342900" lvl="0" marL="457200" rtl="0" algn="l">
              <a:spcBef>
                <a:spcPts val="1600"/>
              </a:spcBef>
              <a:spcAft>
                <a:spcPts val="0"/>
              </a:spcAft>
              <a:buSzPts val="1800"/>
              <a:buChar char="-"/>
            </a:pPr>
            <a:r>
              <a:rPr lang="en"/>
              <a:t>Some words have multiple definitions, and the definition used in a given sentence depends on the context of the situation.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3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Words in Context</a:t>
            </a:r>
            <a:endParaRPr/>
          </a:p>
        </p:txBody>
      </p:sp>
      <p:sp>
        <p:nvSpPr>
          <p:cNvPr id="236" name="Google Shape;236;p3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of Multiple Meaning Words:</a:t>
            </a:r>
            <a:endParaRPr/>
          </a:p>
          <a:p>
            <a:pPr indent="0" lvl="0" marL="0" rtl="0" algn="l">
              <a:spcBef>
                <a:spcPts val="1600"/>
              </a:spcBef>
              <a:spcAft>
                <a:spcPts val="0"/>
              </a:spcAft>
              <a:buNone/>
            </a:pPr>
            <a:r>
              <a:rPr lang="en"/>
              <a:t>The man received a 10 year sentence for robbing a thrift store.</a:t>
            </a:r>
            <a:endParaRPr/>
          </a:p>
          <a:p>
            <a:pPr indent="0" lvl="0" marL="0" rtl="0" algn="l">
              <a:spcBef>
                <a:spcPts val="1600"/>
              </a:spcBef>
              <a:spcAft>
                <a:spcPts val="0"/>
              </a:spcAft>
              <a:buNone/>
            </a:pPr>
            <a:r>
              <a:rPr lang="en"/>
              <a:t>As used in the sentence above, the word, “sentence” most nearly means:</a:t>
            </a:r>
            <a:endParaRPr/>
          </a:p>
          <a:p>
            <a:pPr indent="-342900" lvl="0" marL="457200" rtl="0" algn="l">
              <a:spcBef>
                <a:spcPts val="1600"/>
              </a:spcBef>
              <a:spcAft>
                <a:spcPts val="0"/>
              </a:spcAft>
              <a:buSzPts val="1800"/>
              <a:buAutoNum type="alphaUcPeriod"/>
            </a:pPr>
            <a:r>
              <a:rPr lang="en"/>
              <a:t>Statement</a:t>
            </a:r>
            <a:endParaRPr/>
          </a:p>
          <a:p>
            <a:pPr indent="-342900" lvl="0" marL="457200" rtl="0" algn="l">
              <a:spcBef>
                <a:spcPts val="0"/>
              </a:spcBef>
              <a:spcAft>
                <a:spcPts val="0"/>
              </a:spcAft>
              <a:buSzPts val="1800"/>
              <a:buAutoNum type="alphaUcPeriod"/>
            </a:pPr>
            <a:r>
              <a:rPr lang="en"/>
              <a:t>Punishment</a:t>
            </a:r>
            <a:endParaRPr/>
          </a:p>
          <a:p>
            <a:pPr indent="-342900" lvl="0" marL="457200" rtl="0" algn="l">
              <a:spcBef>
                <a:spcPts val="0"/>
              </a:spcBef>
              <a:spcAft>
                <a:spcPts val="0"/>
              </a:spcAft>
              <a:buSzPts val="1800"/>
              <a:buAutoNum type="alphaUcPeriod"/>
            </a:pPr>
            <a:r>
              <a:rPr lang="en"/>
              <a:t>Decision</a:t>
            </a:r>
            <a:endParaRPr/>
          </a:p>
          <a:p>
            <a:pPr indent="-342900" lvl="0" marL="457200" rtl="0" algn="l">
              <a:spcBef>
                <a:spcPts val="0"/>
              </a:spcBef>
              <a:spcAft>
                <a:spcPts val="0"/>
              </a:spcAft>
              <a:buSzPts val="1800"/>
              <a:buAutoNum type="alphaUcPeriod"/>
            </a:pPr>
            <a:r>
              <a:rPr lang="en"/>
              <a:t>Force</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3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Words in Context</a:t>
            </a:r>
            <a:endParaRPr/>
          </a:p>
        </p:txBody>
      </p:sp>
      <p:sp>
        <p:nvSpPr>
          <p:cNvPr id="242" name="Google Shape;242;p3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Answer:</a:t>
            </a:r>
            <a:endParaRPr/>
          </a:p>
          <a:p>
            <a:pPr indent="0" lvl="0" marL="0" rtl="0" algn="l">
              <a:spcBef>
                <a:spcPts val="1600"/>
              </a:spcBef>
              <a:spcAft>
                <a:spcPts val="1600"/>
              </a:spcAft>
              <a:buNone/>
            </a:pPr>
            <a:r>
              <a:rPr lang="en"/>
              <a:t>In this sentence, the man received a sentence for his crime.  This is the same as receiving a punishment for a crime, answer choice B.  Answer choices A, C and D are incorrect since a sentence in this context is not a statement, decision or a force -- one does not receive a 10 year statement or a 10 year decision or a 10 year force.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4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Words in Context</a:t>
            </a:r>
            <a:endParaRPr/>
          </a:p>
        </p:txBody>
      </p:sp>
      <p:sp>
        <p:nvSpPr>
          <p:cNvPr id="248" name="Google Shape;248;p4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Reading Strategies:</a:t>
            </a:r>
            <a:endParaRPr/>
          </a:p>
          <a:p>
            <a:pPr indent="-342900" lvl="0" marL="457200" rtl="0" algn="l">
              <a:spcBef>
                <a:spcPts val="1600"/>
              </a:spcBef>
              <a:spcAft>
                <a:spcPts val="0"/>
              </a:spcAft>
              <a:buSzPts val="1800"/>
              <a:buChar char="-"/>
            </a:pPr>
            <a:r>
              <a:rPr lang="en"/>
              <a:t>To find the meaning of the word used in a particular context, read the surrounding phrases and sentences  and see if you can understand the meaning of the word used in that local context.</a:t>
            </a:r>
            <a:endParaRPr/>
          </a:p>
          <a:p>
            <a:pPr indent="-342900" lvl="0" marL="457200" rtl="0" algn="l">
              <a:spcBef>
                <a:spcPts val="0"/>
              </a:spcBef>
              <a:spcAft>
                <a:spcPts val="0"/>
              </a:spcAft>
              <a:buSzPts val="1800"/>
              <a:buChar char="-"/>
            </a:pPr>
            <a:r>
              <a:rPr lang="en"/>
              <a:t>Pay attention to the author’s tone and why he or she uses that tone.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2"/>
              </a:buClr>
              <a:buSzPts val="1100"/>
              <a:buNone/>
            </a:pPr>
            <a:r>
              <a:rPr lang="en"/>
              <a:t>Content Objective: Students will demonstrate analyzation of infographics by examining and interpreting the information they provide.</a:t>
            </a:r>
            <a:endParaRPr/>
          </a:p>
          <a:p>
            <a:pPr indent="0" lvl="0" marL="0" rtl="0" algn="l">
              <a:spcBef>
                <a:spcPts val="1600"/>
              </a:spcBef>
              <a:spcAft>
                <a:spcPts val="1600"/>
              </a:spcAft>
              <a:buClr>
                <a:schemeClr val="dk2"/>
              </a:buClr>
              <a:buSzPts val="1100"/>
              <a:buNone/>
            </a:pPr>
            <a:r>
              <a:rPr lang="en"/>
              <a:t>Language Objective: Students will read to synthesize information provided by infographics in their reading.</a:t>
            </a:r>
            <a:endParaRPr/>
          </a:p>
        </p:txBody>
      </p:sp>
      <p:sp>
        <p:nvSpPr>
          <p:cNvPr id="77" name="Google Shape;77;p15"/>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Objectives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Agenda</a:t>
            </a:r>
            <a:endParaRPr/>
          </a:p>
        </p:txBody>
      </p:sp>
      <p:sp>
        <p:nvSpPr>
          <p:cNvPr id="83" name="Google Shape;83;p16"/>
          <p:cNvSpPr txBox="1"/>
          <p:nvPr>
            <p:ph idx="4294967295" type="body"/>
          </p:nvPr>
        </p:nvSpPr>
        <p:spPr>
          <a:xfrm>
            <a:off x="311700" y="1195201"/>
            <a:ext cx="38532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chemeClr val="accent5"/>
                </a:solidFill>
              </a:rPr>
              <a:t>Today’s Activities!!</a:t>
            </a:r>
            <a:endParaRPr sz="2400">
              <a:solidFill>
                <a:schemeClr val="accent5"/>
              </a:solidFill>
            </a:endParaRPr>
          </a:p>
        </p:txBody>
      </p:sp>
      <p:cxnSp>
        <p:nvCxnSpPr>
          <p:cNvPr id="84" name="Google Shape;84;p16"/>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85" name="Google Shape;85;p16"/>
          <p:cNvSpPr txBox="1"/>
          <p:nvPr>
            <p:ph idx="4294967295" type="body"/>
          </p:nvPr>
        </p:nvSpPr>
        <p:spPr>
          <a:xfrm>
            <a:off x="311700" y="1916330"/>
            <a:ext cx="3853200" cy="27531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sz="1400"/>
              <a:t>Bell Work (5 Minutes)</a:t>
            </a:r>
            <a:endParaRPr sz="1400"/>
          </a:p>
          <a:p>
            <a:pPr indent="-317500" lvl="0" marL="457200" rtl="0" algn="l">
              <a:spcBef>
                <a:spcPts val="0"/>
              </a:spcBef>
              <a:spcAft>
                <a:spcPts val="0"/>
              </a:spcAft>
              <a:buSzPts val="1400"/>
              <a:buChar char="-"/>
            </a:pPr>
            <a:r>
              <a:rPr lang="en" sz="1400"/>
              <a:t>SSR (15 Minutes)</a:t>
            </a:r>
            <a:endParaRPr sz="1400"/>
          </a:p>
          <a:p>
            <a:pPr indent="-317500" lvl="0" marL="457200" rtl="0" algn="l">
              <a:spcBef>
                <a:spcPts val="0"/>
              </a:spcBef>
              <a:spcAft>
                <a:spcPts val="0"/>
              </a:spcAft>
              <a:buSzPts val="1400"/>
              <a:buChar char="-"/>
            </a:pPr>
            <a:r>
              <a:rPr lang="en" sz="1400"/>
              <a:t>Infographics:</a:t>
            </a:r>
            <a:endParaRPr sz="1400"/>
          </a:p>
          <a:p>
            <a:pPr indent="-317500" lvl="1" marL="914400" rtl="0" algn="l">
              <a:spcBef>
                <a:spcPts val="0"/>
              </a:spcBef>
              <a:spcAft>
                <a:spcPts val="0"/>
              </a:spcAft>
              <a:buSzPts val="1400"/>
              <a:buChar char="-"/>
            </a:pPr>
            <a:r>
              <a:rPr lang="en"/>
              <a:t>Introduction</a:t>
            </a:r>
            <a:endParaRPr/>
          </a:p>
          <a:p>
            <a:pPr indent="-317500" lvl="1" marL="914400" rtl="0" algn="l">
              <a:spcBef>
                <a:spcPts val="0"/>
              </a:spcBef>
              <a:spcAft>
                <a:spcPts val="0"/>
              </a:spcAft>
              <a:buSzPts val="1400"/>
              <a:buChar char="-"/>
            </a:pPr>
            <a:r>
              <a:rPr lang="en"/>
              <a:t>Explanation</a:t>
            </a:r>
            <a:endParaRPr/>
          </a:p>
          <a:p>
            <a:pPr indent="-317500" lvl="1" marL="914400" rtl="0" algn="l">
              <a:spcBef>
                <a:spcPts val="0"/>
              </a:spcBef>
              <a:spcAft>
                <a:spcPts val="0"/>
              </a:spcAft>
              <a:buSzPts val="1400"/>
              <a:buChar char="-"/>
            </a:pPr>
            <a:r>
              <a:rPr lang="en"/>
              <a:t>Discussion</a:t>
            </a:r>
            <a:endParaRPr/>
          </a:p>
          <a:p>
            <a:pPr indent="-317500" lvl="1" marL="914400" rtl="0" algn="l">
              <a:spcBef>
                <a:spcPts val="0"/>
              </a:spcBef>
              <a:spcAft>
                <a:spcPts val="0"/>
              </a:spcAft>
              <a:buSzPts val="1400"/>
              <a:buChar char="-"/>
            </a:pPr>
            <a:r>
              <a:rPr lang="en"/>
              <a:t>Quiz</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Infographics</a:t>
            </a:r>
            <a:endParaRPr/>
          </a:p>
        </p:txBody>
      </p:sp>
      <p:sp>
        <p:nvSpPr>
          <p:cNvPr id="91" name="Google Shape;91;p17"/>
          <p:cNvSpPr txBox="1"/>
          <p:nvPr>
            <p:ph idx="4294967295" type="body"/>
          </p:nvPr>
        </p:nvSpPr>
        <p:spPr>
          <a:xfrm>
            <a:off x="311700" y="1195200"/>
            <a:ext cx="76965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chemeClr val="accent5"/>
                </a:solidFill>
              </a:rPr>
              <a:t>What are they and how are they used?</a:t>
            </a:r>
            <a:endParaRPr sz="2400">
              <a:solidFill>
                <a:schemeClr val="accent5"/>
              </a:solidFill>
            </a:endParaRPr>
          </a:p>
        </p:txBody>
      </p:sp>
      <p:cxnSp>
        <p:nvCxnSpPr>
          <p:cNvPr id="92" name="Google Shape;92;p17"/>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93" name="Google Shape;93;p17"/>
          <p:cNvSpPr txBox="1"/>
          <p:nvPr>
            <p:ph idx="4294967295" type="body"/>
          </p:nvPr>
        </p:nvSpPr>
        <p:spPr>
          <a:xfrm>
            <a:off x="311700" y="1916325"/>
            <a:ext cx="7502400" cy="27531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None/>
            </a:pPr>
            <a:r>
              <a:rPr lang="en"/>
              <a:t>Infographics, short for informational graphic, convey information through a visual representation.  This allows different patterns and trends to be seen, allowing conclusions to be drawn more easily.</a:t>
            </a:r>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Infographics</a:t>
            </a:r>
            <a:endParaRPr/>
          </a:p>
        </p:txBody>
      </p:sp>
      <p:sp>
        <p:nvSpPr>
          <p:cNvPr id="99" name="Google Shape;99;p18"/>
          <p:cNvSpPr txBox="1"/>
          <p:nvPr>
            <p:ph idx="4294967295" type="body"/>
          </p:nvPr>
        </p:nvSpPr>
        <p:spPr>
          <a:xfrm>
            <a:off x="311700" y="1195200"/>
            <a:ext cx="76965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chemeClr val="accent5"/>
                </a:solidFill>
              </a:rPr>
              <a:t>What are the different types of infographics?</a:t>
            </a:r>
            <a:endParaRPr sz="2400">
              <a:solidFill>
                <a:schemeClr val="accent5"/>
              </a:solidFill>
            </a:endParaRPr>
          </a:p>
        </p:txBody>
      </p:sp>
      <p:cxnSp>
        <p:nvCxnSpPr>
          <p:cNvPr id="100" name="Google Shape;100;p18"/>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01" name="Google Shape;101;p18"/>
          <p:cNvSpPr txBox="1"/>
          <p:nvPr>
            <p:ph idx="4294967295" type="body"/>
          </p:nvPr>
        </p:nvSpPr>
        <p:spPr>
          <a:xfrm>
            <a:off x="311700" y="1916325"/>
            <a:ext cx="7502400" cy="27531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a:t>The different types of infographics include: </a:t>
            </a:r>
            <a:endParaRPr/>
          </a:p>
          <a:p>
            <a:pPr indent="-342900" lvl="0" marL="457200" marR="0" rtl="0" algn="l">
              <a:lnSpc>
                <a:spcPct val="115000"/>
              </a:lnSpc>
              <a:spcBef>
                <a:spcPts val="1600"/>
              </a:spcBef>
              <a:spcAft>
                <a:spcPts val="0"/>
              </a:spcAft>
              <a:buSzPts val="1800"/>
              <a:buChar char="-"/>
            </a:pPr>
            <a:r>
              <a:rPr lang="en"/>
              <a:t>Bar Charts</a:t>
            </a:r>
            <a:endParaRPr/>
          </a:p>
          <a:p>
            <a:pPr indent="-342900" lvl="0" marL="457200" marR="0" rtl="0" algn="l">
              <a:lnSpc>
                <a:spcPct val="115000"/>
              </a:lnSpc>
              <a:spcBef>
                <a:spcPts val="0"/>
              </a:spcBef>
              <a:spcAft>
                <a:spcPts val="0"/>
              </a:spcAft>
              <a:buSzPts val="1800"/>
              <a:buChar char="-"/>
            </a:pPr>
            <a:r>
              <a:rPr lang="en"/>
              <a:t>Line Graphs</a:t>
            </a:r>
            <a:endParaRPr/>
          </a:p>
          <a:p>
            <a:pPr indent="-342900" lvl="0" marL="457200" marR="0" rtl="0" algn="l">
              <a:lnSpc>
                <a:spcPct val="115000"/>
              </a:lnSpc>
              <a:spcBef>
                <a:spcPts val="0"/>
              </a:spcBef>
              <a:spcAft>
                <a:spcPts val="0"/>
              </a:spcAft>
              <a:buSzPts val="1800"/>
              <a:buChar char="-"/>
            </a:pPr>
            <a:r>
              <a:rPr lang="en"/>
              <a:t>Histograms</a:t>
            </a:r>
            <a:endParaRPr/>
          </a:p>
          <a:p>
            <a:pPr indent="-342900" lvl="0" marL="457200" marR="0" rtl="0" algn="l">
              <a:lnSpc>
                <a:spcPct val="115000"/>
              </a:lnSpc>
              <a:spcBef>
                <a:spcPts val="0"/>
              </a:spcBef>
              <a:spcAft>
                <a:spcPts val="0"/>
              </a:spcAft>
              <a:buSzPts val="1800"/>
              <a:buChar char="-"/>
            </a:pPr>
            <a:r>
              <a:rPr lang="en"/>
              <a:t>Tables</a:t>
            </a:r>
            <a:endParaRPr/>
          </a:p>
          <a:p>
            <a:pPr indent="-342900" lvl="0" marL="457200" marR="0" rtl="0" algn="l">
              <a:lnSpc>
                <a:spcPct val="115000"/>
              </a:lnSpc>
              <a:spcBef>
                <a:spcPts val="0"/>
              </a:spcBef>
              <a:spcAft>
                <a:spcPts val="0"/>
              </a:spcAft>
              <a:buSzPts val="1800"/>
              <a:buChar char="-"/>
            </a:pPr>
            <a:r>
              <a:rPr lang="en"/>
              <a:t>Pie Charts </a:t>
            </a:r>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9"/>
          <p:cNvSpPr txBox="1"/>
          <p:nvPr>
            <p:ph idx="4294967295" type="title"/>
          </p:nvPr>
        </p:nvSpPr>
        <p:spPr>
          <a:xfrm>
            <a:off x="311700" y="112725"/>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Here are some examples:</a:t>
            </a:r>
            <a:endParaRPr/>
          </a:p>
        </p:txBody>
      </p:sp>
      <p:sp>
        <p:nvSpPr>
          <p:cNvPr id="107" name="Google Shape;107;p19"/>
          <p:cNvSpPr txBox="1"/>
          <p:nvPr>
            <p:ph idx="4294967295" type="body"/>
          </p:nvPr>
        </p:nvSpPr>
        <p:spPr>
          <a:xfrm>
            <a:off x="311700" y="846225"/>
            <a:ext cx="76965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chemeClr val="accent5"/>
                </a:solidFill>
              </a:rPr>
              <a:t>Line Chart Infographic:</a:t>
            </a:r>
            <a:endParaRPr sz="2400">
              <a:solidFill>
                <a:schemeClr val="accent5"/>
              </a:solidFill>
            </a:endParaRPr>
          </a:p>
        </p:txBody>
      </p:sp>
      <p:cxnSp>
        <p:nvCxnSpPr>
          <p:cNvPr id="108" name="Google Shape;108;p19"/>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09" name="Google Shape;109;p19"/>
          <p:cNvSpPr txBox="1"/>
          <p:nvPr>
            <p:ph idx="4294967295" type="body"/>
          </p:nvPr>
        </p:nvSpPr>
        <p:spPr>
          <a:xfrm>
            <a:off x="311700" y="1916325"/>
            <a:ext cx="7502400" cy="32271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None/>
            </a:pPr>
            <a:r>
              <a:rPr lang="en"/>
              <a:t> </a:t>
            </a:r>
            <a:endParaRPr/>
          </a:p>
        </p:txBody>
      </p:sp>
      <p:pic>
        <p:nvPicPr>
          <p:cNvPr id="110" name="Google Shape;110;p19"/>
          <p:cNvPicPr preferRelativeResize="0"/>
          <p:nvPr/>
        </p:nvPicPr>
        <p:blipFill>
          <a:blip r:embed="rId3">
            <a:alphaModFix/>
          </a:blip>
          <a:stretch>
            <a:fillRect/>
          </a:stretch>
        </p:blipFill>
        <p:spPr>
          <a:xfrm>
            <a:off x="1558625" y="1370625"/>
            <a:ext cx="5933226" cy="3772801"/>
          </a:xfrm>
          <a:prstGeom prst="rect">
            <a:avLst/>
          </a:prstGeom>
          <a:noFill/>
          <a:ln>
            <a:noFill/>
          </a:ln>
        </p:spPr>
      </p:pic>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0"/>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0"/>
                                        <p:tgtEl>
                                          <p:spTgt spid="10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20"/>
          <p:cNvSpPr txBox="1"/>
          <p:nvPr>
            <p:ph idx="4294967295" type="title"/>
          </p:nvPr>
        </p:nvSpPr>
        <p:spPr>
          <a:xfrm>
            <a:off x="311700" y="1439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Here are some examples:</a:t>
            </a:r>
            <a:endParaRPr/>
          </a:p>
        </p:txBody>
      </p:sp>
      <p:sp>
        <p:nvSpPr>
          <p:cNvPr id="116" name="Google Shape;116;p20"/>
          <p:cNvSpPr txBox="1"/>
          <p:nvPr>
            <p:ph idx="4294967295" type="body"/>
          </p:nvPr>
        </p:nvSpPr>
        <p:spPr>
          <a:xfrm>
            <a:off x="311700" y="877400"/>
            <a:ext cx="76965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chemeClr val="accent5"/>
                </a:solidFill>
              </a:rPr>
              <a:t>Pie Chart Infographic:</a:t>
            </a:r>
            <a:endParaRPr sz="2400">
              <a:solidFill>
                <a:schemeClr val="accent5"/>
              </a:solidFill>
            </a:endParaRPr>
          </a:p>
        </p:txBody>
      </p:sp>
      <p:cxnSp>
        <p:nvCxnSpPr>
          <p:cNvPr id="117" name="Google Shape;117;p20"/>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18" name="Google Shape;118;p20"/>
          <p:cNvSpPr txBox="1"/>
          <p:nvPr>
            <p:ph idx="4294967295" type="body"/>
          </p:nvPr>
        </p:nvSpPr>
        <p:spPr>
          <a:xfrm>
            <a:off x="311700" y="1916325"/>
            <a:ext cx="7502400" cy="32271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None/>
            </a:pPr>
            <a:r>
              <a:rPr lang="en"/>
              <a:t> </a:t>
            </a:r>
            <a:endParaRPr/>
          </a:p>
        </p:txBody>
      </p:sp>
      <p:pic>
        <p:nvPicPr>
          <p:cNvPr id="119" name="Google Shape;119;p20"/>
          <p:cNvPicPr preferRelativeResize="0"/>
          <p:nvPr/>
        </p:nvPicPr>
        <p:blipFill>
          <a:blip r:embed="rId3">
            <a:alphaModFix/>
          </a:blip>
          <a:stretch>
            <a:fillRect/>
          </a:stretch>
        </p:blipFill>
        <p:spPr>
          <a:xfrm>
            <a:off x="940750" y="1454725"/>
            <a:ext cx="7262501" cy="3688775"/>
          </a:xfrm>
          <a:prstGeom prst="rect">
            <a:avLst/>
          </a:prstGeom>
          <a:noFill/>
          <a:ln>
            <a:noFill/>
          </a:ln>
        </p:spPr>
      </p:pic>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8"/>
                                        </p:tgtEl>
                                        <p:attrNameLst>
                                          <p:attrName>style.visibility</p:attrName>
                                        </p:attrNameLst>
                                      </p:cBhvr>
                                      <p:to>
                                        <p:strVal val="visible"/>
                                      </p:to>
                                    </p:set>
                                    <p:animEffect filter="fade" transition="in">
                                      <p:cBhvr>
                                        <p:cTn dur="1000"/>
                                        <p:tgtEl>
                                          <p:spTgt spid="1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1"/>
          <p:cNvSpPr txBox="1"/>
          <p:nvPr>
            <p:ph idx="4294967295"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Infographics</a:t>
            </a:r>
            <a:endParaRPr/>
          </a:p>
        </p:txBody>
      </p:sp>
      <p:sp>
        <p:nvSpPr>
          <p:cNvPr id="125" name="Google Shape;125;p21"/>
          <p:cNvSpPr txBox="1"/>
          <p:nvPr>
            <p:ph idx="4294967295" type="body"/>
          </p:nvPr>
        </p:nvSpPr>
        <p:spPr>
          <a:xfrm>
            <a:off x="311700" y="1195200"/>
            <a:ext cx="8749200" cy="524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chemeClr val="accent5"/>
                </a:solidFill>
              </a:rPr>
              <a:t>How do I read and answer questions about infographics?</a:t>
            </a:r>
            <a:endParaRPr sz="2400">
              <a:solidFill>
                <a:schemeClr val="accent5"/>
              </a:solidFill>
            </a:endParaRPr>
          </a:p>
        </p:txBody>
      </p:sp>
      <p:cxnSp>
        <p:nvCxnSpPr>
          <p:cNvPr id="126" name="Google Shape;126;p21"/>
          <p:cNvCxnSpPr/>
          <p:nvPr/>
        </p:nvCxnSpPr>
        <p:spPr>
          <a:xfrm>
            <a:off x="418675" y="1811883"/>
            <a:ext cx="270900" cy="0"/>
          </a:xfrm>
          <a:prstGeom prst="straightConnector1">
            <a:avLst/>
          </a:prstGeom>
          <a:noFill/>
          <a:ln cap="flat" cmpd="sng" w="9525">
            <a:solidFill>
              <a:schemeClr val="lt2"/>
            </a:solidFill>
            <a:prstDash val="solid"/>
            <a:round/>
            <a:headEnd len="sm" w="sm" type="none"/>
            <a:tailEnd len="sm" w="sm" type="none"/>
          </a:ln>
        </p:spPr>
      </p:cxnSp>
      <p:sp>
        <p:nvSpPr>
          <p:cNvPr id="127" name="Google Shape;127;p21"/>
          <p:cNvSpPr txBox="1"/>
          <p:nvPr>
            <p:ph idx="4294967295" type="body"/>
          </p:nvPr>
        </p:nvSpPr>
        <p:spPr>
          <a:xfrm>
            <a:off x="311700" y="1916325"/>
            <a:ext cx="7502400" cy="27531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1600"/>
              </a:spcAft>
              <a:buNone/>
            </a:pPr>
            <a:r>
              <a:rPr lang="en"/>
              <a:t>To read an infographic, examine the text including axis labels and numbers that are relevant to the data represented.  Additionally, look for trends/patterns such as increases and decreases that may be relevant.  If a pie chart is given, examine the largest and smallest sectors to get an idea on which items consume the most and least percentages.  Infographics are accompanied by textual passages that have important information.  You will be tested on your ability to connect the information in the graphics and the information in the text.</a:t>
            </a:r>
            <a:endParaRPr/>
          </a:p>
        </p:txBody>
      </p:sp>
    </p:spTree>
  </p:cSld>
  <p:clrMapOvr>
    <a:masterClrMapping/>
  </p:clrMapOvr>
  <mc:AlternateContent>
    <mc:Choice Requires="p14">
      <p:transition spd="slow" p14:dur="10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