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2516-934E-4993-BD38-B4E48169720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4A0-8283-430B-B178-EA32BB695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2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2516-934E-4993-BD38-B4E48169720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4A0-8283-430B-B178-EA32BB695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6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2516-934E-4993-BD38-B4E48169720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4A0-8283-430B-B178-EA32BB695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2516-934E-4993-BD38-B4E48169720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4A0-8283-430B-B178-EA32BB695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11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2516-934E-4993-BD38-B4E48169720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4A0-8283-430B-B178-EA32BB695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27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2516-934E-4993-BD38-B4E48169720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4A0-8283-430B-B178-EA32BB695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08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2516-934E-4993-BD38-B4E48169720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4A0-8283-430B-B178-EA32BB695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87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2516-934E-4993-BD38-B4E48169720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4A0-8283-430B-B178-EA32BB695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10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2516-934E-4993-BD38-B4E48169720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4A0-8283-430B-B178-EA32BB695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12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2516-934E-4993-BD38-B4E48169720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4A0-8283-430B-B178-EA32BB695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7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2516-934E-4993-BD38-B4E48169720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4A0-8283-430B-B178-EA32BB695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09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82516-934E-4993-BD38-B4E48169720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E14A0-8283-430B-B178-EA32BB695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6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th.org/logos/words/lower/z.html" TargetMode="External"/><Relationship Id="rId2" Type="http://schemas.openxmlformats.org/officeDocument/2006/relationships/hyperlink" Target="http://www.wunderland.com/WTS/Alison/lexophilia/sub-things/zeugm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hetoric.byu.edu/figures/M/mesozeugma.htm" TargetMode="External"/><Relationship Id="rId5" Type="http://schemas.openxmlformats.org/officeDocument/2006/relationships/hyperlink" Target="http://fos.iloveindia.com/zeugma-examples.html" TargetMode="External"/><Relationship Id="rId4" Type="http://schemas.openxmlformats.org/officeDocument/2006/relationships/hyperlink" Target="http://www.examples-help.org.uk/zeugma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Zeugma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Or, write your paper and your best</a:t>
            </a:r>
          </a:p>
        </p:txBody>
      </p:sp>
    </p:spTree>
    <p:extLst>
      <p:ext uri="{BB962C8B-B14F-4D97-AF65-F5344CB8AC3E}">
        <p14:creationId xmlns:p14="http://schemas.microsoft.com/office/powerpoint/2010/main" val="3048706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635"/>
            <a:ext cx="10515600" cy="94316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Definition and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5926"/>
            <a:ext cx="12192000" cy="6042073"/>
          </a:xfrm>
        </p:spPr>
        <p:txBody>
          <a:bodyPr>
            <a:normAutofit/>
          </a:bodyPr>
          <a:lstStyle/>
          <a:p>
            <a:r>
              <a:rPr lang="en-US" sz="4400" dirty="0"/>
              <a:t>Definition: using a word (usually a verb) to act with two or more parts of the sentence.</a:t>
            </a:r>
          </a:p>
          <a:p>
            <a:pPr lvl="1"/>
            <a:r>
              <a:rPr lang="en-US" sz="4000" dirty="0" err="1"/>
              <a:t>Macguyver</a:t>
            </a:r>
            <a:r>
              <a:rPr lang="en-US" sz="4000" dirty="0"/>
              <a:t> flew the plane and the coop</a:t>
            </a:r>
          </a:p>
          <a:p>
            <a:endParaRPr lang="en-US" sz="4400" dirty="0"/>
          </a:p>
          <a:p>
            <a:r>
              <a:rPr lang="en-US" sz="4400" dirty="0"/>
              <a:t>Usage: Zeugma helps to combine sentences in a way that adds flavor and interest; it can add impact, emphasis, or shock value; it adds confusion, but a helpful confusion that adds the aforementioned elements.</a:t>
            </a:r>
          </a:p>
        </p:txBody>
      </p:sp>
    </p:spTree>
    <p:extLst>
      <p:ext uri="{BB962C8B-B14F-4D97-AF65-F5344CB8AC3E}">
        <p14:creationId xmlns:p14="http://schemas.microsoft.com/office/powerpoint/2010/main" val="242643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643"/>
            <a:ext cx="10515600" cy="718095"/>
          </a:xfrm>
        </p:spPr>
        <p:txBody>
          <a:bodyPr/>
          <a:lstStyle/>
          <a:p>
            <a:pPr algn="ctr"/>
            <a:r>
              <a:rPr lang="en-US" dirty="0"/>
              <a:t>“Everyday” Zeugma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5943600"/>
          </a:xfrm>
        </p:spPr>
        <p:txBody>
          <a:bodyPr>
            <a:normAutofit/>
          </a:bodyPr>
          <a:lstStyle/>
          <a:p>
            <a:r>
              <a:rPr lang="en-US" sz="4800" dirty="0"/>
              <a:t>These are standard, more boring constructions:</a:t>
            </a:r>
          </a:p>
          <a:p>
            <a:pPr lvl="1"/>
            <a:r>
              <a:rPr lang="en-US" sz="4400" dirty="0"/>
              <a:t>Old MacDonald raised chickens and horses</a:t>
            </a:r>
          </a:p>
          <a:p>
            <a:pPr lvl="1"/>
            <a:r>
              <a:rPr lang="en-US" sz="4400" dirty="0"/>
              <a:t>The purchasing agent bought pencils and arrangements</a:t>
            </a:r>
          </a:p>
        </p:txBody>
      </p:sp>
    </p:spTree>
    <p:extLst>
      <p:ext uri="{BB962C8B-B14F-4D97-AF65-F5344CB8AC3E}">
        <p14:creationId xmlns:p14="http://schemas.microsoft.com/office/powerpoint/2010/main" val="4128299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634"/>
            <a:ext cx="10515600" cy="6899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“Flavorful” Zeugma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919470"/>
            <a:ext cx="6133514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"You are free to execute your laws, and your citizens, as you see fit.“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"The farmers in the valley grew potatoes, peanuts, and bored." 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3399"/>
                </a:solidFill>
                <a:effectLst/>
                <a:latin typeface="Open Sans"/>
                <a:hlinkClick r:id="rId2"/>
              </a:rPr>
              <a:t>Wunderland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"She opened her door and her heart to the orphan." 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3399"/>
                </a:solidFill>
                <a:effectLst/>
                <a:latin typeface="Open Sans"/>
                <a:hlinkClick r:id="rId2"/>
              </a:rPr>
              <a:t>Wunderland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"He opened his mind and his wallet at the movies."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"She batted her eyelashes and third." (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Open Sans"/>
                <a:hlinkClick r:id="rId3"/>
              </a:rPr>
              <a:t>Words &amp; Stuff)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Open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"He fished for compliments and for trout." (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Open Sans"/>
                <a:hlinkClick r:id="rId3"/>
              </a:rPr>
              <a:t>Words &amp; Stuff)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Open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She dug for gold and for praise.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The disgruntled employee took his coat and his vacation.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"He lost his coat and his temper." (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Open Sans"/>
                <a:hlinkClick r:id="rId4"/>
              </a:rPr>
              <a:t>Zeugma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"You held your breath and the door for me." (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Open Sans"/>
                <a:hlinkClick r:id="rId4"/>
              </a:rPr>
              <a:t>Zeugma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He held his temper and her hand.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000" dirty="0">
              <a:solidFill>
                <a:srgbClr val="000000"/>
              </a:solidFill>
              <a:latin typeface="Open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All examples copied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from</a:t>
            </a:r>
            <a:r>
              <a:rPr kumimoji="0" lang="en-US" altLang="en-US" sz="20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 www.yourdictionary.com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89786" y="903688"/>
            <a:ext cx="600221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Open Sans"/>
              </a:rPr>
              <a:t>She made her breakfast and the bed.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Open Sans"/>
              </a:rPr>
              <a:t>"The addict kicked the habit and then the bucket." (</a:t>
            </a:r>
            <a:r>
              <a:rPr lang="en-US" altLang="en-US" sz="2000" dirty="0">
                <a:solidFill>
                  <a:srgbClr val="003399"/>
                </a:solidFill>
                <a:latin typeface="Open Sans"/>
                <a:hlinkClick r:id="rId4"/>
              </a:rPr>
              <a:t>Zeugma</a:t>
            </a:r>
            <a:r>
              <a:rPr lang="en-US" altLang="en-US" sz="2000" dirty="0">
                <a:solidFill>
                  <a:srgbClr val="000000"/>
                </a:solidFill>
                <a:latin typeface="Open Sans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Open Sans"/>
              </a:rPr>
              <a:t>"She exhausted both her audience and her repertoire." (</a:t>
            </a:r>
            <a:r>
              <a:rPr lang="en-US" altLang="en-US" sz="2000" dirty="0">
                <a:solidFill>
                  <a:srgbClr val="003399"/>
                </a:solidFill>
                <a:latin typeface="Open Sans"/>
                <a:hlinkClick r:id="rId5"/>
              </a:rPr>
              <a:t>I Love India</a:t>
            </a:r>
            <a:r>
              <a:rPr lang="en-US" altLang="en-US" sz="2000" dirty="0">
                <a:solidFill>
                  <a:srgbClr val="000000"/>
                </a:solidFill>
                <a:latin typeface="Open Sans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Open Sans"/>
              </a:rPr>
              <a:t>"She looked at the object with suspicion and a magnifying glass." (Charles Dickens, </a:t>
            </a:r>
            <a:r>
              <a:rPr lang="en-US" altLang="en-US" sz="2000" dirty="0">
                <a:solidFill>
                  <a:srgbClr val="003399"/>
                </a:solidFill>
                <a:latin typeface="Open Sans"/>
                <a:hlinkClick r:id="rId5"/>
              </a:rPr>
              <a:t>I Love India)</a:t>
            </a:r>
            <a:endParaRPr lang="en-US" altLang="en-US" sz="2000" dirty="0">
              <a:solidFill>
                <a:srgbClr val="000000"/>
              </a:solidFill>
              <a:latin typeface="Open Sans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Open Sans"/>
              </a:rPr>
              <a:t>"He held a high rank and an old notepad." (</a:t>
            </a:r>
            <a:r>
              <a:rPr lang="en-US" altLang="en-US" sz="2000" dirty="0">
                <a:solidFill>
                  <a:srgbClr val="003399"/>
                </a:solidFill>
                <a:latin typeface="Open Sans"/>
                <a:hlinkClick r:id="rId5"/>
              </a:rPr>
              <a:t>I Love India</a:t>
            </a:r>
            <a:r>
              <a:rPr lang="en-US" altLang="en-US" sz="2000" dirty="0">
                <a:solidFill>
                  <a:srgbClr val="000000"/>
                </a:solidFill>
                <a:latin typeface="Open Sans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Open Sans"/>
              </a:rPr>
              <a:t>"His boat and his dreams sank." (</a:t>
            </a:r>
            <a:r>
              <a:rPr lang="en-US" altLang="en-US" sz="2000" dirty="0">
                <a:solidFill>
                  <a:srgbClr val="003399"/>
                </a:solidFill>
                <a:latin typeface="Open Sans"/>
                <a:hlinkClick r:id="rId5"/>
              </a:rPr>
              <a:t>I Love India)</a:t>
            </a:r>
            <a:endParaRPr lang="en-US" altLang="en-US" sz="2000" dirty="0">
              <a:solidFill>
                <a:srgbClr val="000000"/>
              </a:solidFill>
              <a:latin typeface="Open Sans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Open Sans"/>
              </a:rPr>
              <a:t>His heart and his love fled away.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Open Sans"/>
              </a:rPr>
              <a:t>"I am leaving for greener pastures and 10 days." (</a:t>
            </a:r>
            <a:r>
              <a:rPr lang="en-US" altLang="en-US" sz="2000" dirty="0">
                <a:solidFill>
                  <a:srgbClr val="003399"/>
                </a:solidFill>
                <a:latin typeface="Open Sans"/>
                <a:hlinkClick r:id="rId5"/>
              </a:rPr>
              <a:t>I Love India)</a:t>
            </a:r>
            <a:endParaRPr lang="en-US" altLang="en-US" sz="2000" dirty="0">
              <a:solidFill>
                <a:srgbClr val="000000"/>
              </a:solidFill>
              <a:latin typeface="Open Sans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Open Sans"/>
              </a:rPr>
              <a:t>"First the door locked, then his jaw." (</a:t>
            </a:r>
            <a:r>
              <a:rPr lang="en-US" altLang="en-US" sz="2000" dirty="0" err="1">
                <a:solidFill>
                  <a:srgbClr val="003399"/>
                </a:solidFill>
                <a:latin typeface="Open Sans"/>
                <a:hlinkClick r:id="rId6"/>
              </a:rPr>
              <a:t>Mesozeugma</a:t>
            </a:r>
            <a:r>
              <a:rPr lang="en-US" altLang="en-US" sz="2000" dirty="0">
                <a:solidFill>
                  <a:srgbClr val="000000"/>
                </a:solidFill>
                <a:latin typeface="Open Sans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Open Sans"/>
              </a:rPr>
              <a:t>"Mr. Pickwick took his hat and his leave." (</a:t>
            </a:r>
            <a:r>
              <a:rPr lang="en-US" altLang="en-US" sz="2000" dirty="0">
                <a:solidFill>
                  <a:srgbClr val="003399"/>
                </a:solidFill>
                <a:latin typeface="Open Sans"/>
                <a:hlinkClick r:id="rId4"/>
              </a:rPr>
              <a:t>Zeugma)</a:t>
            </a:r>
            <a:endParaRPr lang="en-US" altLang="en-US" sz="2000" dirty="0">
              <a:solidFill>
                <a:srgbClr val="000000"/>
              </a:solidFill>
              <a:latin typeface="Open Sans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Open Sans"/>
              </a:rPr>
              <a:t>"He milked the situation and the cow." (</a:t>
            </a:r>
            <a:r>
              <a:rPr lang="en-US" altLang="en-US" sz="2000" dirty="0">
                <a:solidFill>
                  <a:srgbClr val="003399"/>
                </a:solidFill>
                <a:latin typeface="Open Sans"/>
                <a:hlinkClick r:id="rId3"/>
              </a:rPr>
              <a:t>Words &amp; Stuff)</a:t>
            </a:r>
            <a:endParaRPr lang="en-US" altLang="en-US" sz="2000" dirty="0">
              <a:solidFill>
                <a:srgbClr val="000000"/>
              </a:solidFill>
              <a:latin typeface="Open Sans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4502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310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Office Theme</vt:lpstr>
      <vt:lpstr>Zeugma</vt:lpstr>
      <vt:lpstr>Definition and Usage</vt:lpstr>
      <vt:lpstr>“Everyday” Zeugma</vt:lpstr>
      <vt:lpstr>“Flavorful” Zeugma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Zeugma</dc:title>
  <dc:creator>Mark Palise</dc:creator>
  <cp:lastModifiedBy>Mark Palise</cp:lastModifiedBy>
  <cp:revision>9</cp:revision>
  <dcterms:created xsi:type="dcterms:W3CDTF">2016-04-05T00:35:24Z</dcterms:created>
  <dcterms:modified xsi:type="dcterms:W3CDTF">2016-04-05T01:40:49Z</dcterms:modified>
</cp:coreProperties>
</file>